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80" r:id="rId3"/>
    <p:sldId id="273" r:id="rId4"/>
    <p:sldId id="323" r:id="rId5"/>
    <p:sldId id="299" r:id="rId6"/>
    <p:sldId id="317" r:id="rId7"/>
    <p:sldId id="332" r:id="rId8"/>
    <p:sldId id="314" r:id="rId9"/>
    <p:sldId id="281" r:id="rId10"/>
    <p:sldId id="331" r:id="rId11"/>
    <p:sldId id="305" r:id="rId12"/>
    <p:sldId id="262" r:id="rId13"/>
    <p:sldId id="265" r:id="rId14"/>
    <p:sldId id="341" r:id="rId15"/>
    <p:sldId id="267" r:id="rId16"/>
    <p:sldId id="268" r:id="rId17"/>
    <p:sldId id="270" r:id="rId18"/>
    <p:sldId id="333" r:id="rId19"/>
    <p:sldId id="326" r:id="rId20"/>
    <p:sldId id="318" r:id="rId21"/>
    <p:sldId id="329" r:id="rId22"/>
    <p:sldId id="325" r:id="rId23"/>
    <p:sldId id="327" r:id="rId24"/>
    <p:sldId id="335" r:id="rId25"/>
    <p:sldId id="275" r:id="rId26"/>
    <p:sldId id="343" r:id="rId27"/>
    <p:sldId id="336" r:id="rId28"/>
    <p:sldId id="340" r:id="rId29"/>
    <p:sldId id="328" r:id="rId30"/>
    <p:sldId id="342" r:id="rId31"/>
    <p:sldId id="259" r:id="rId32"/>
  </p:sldIdLst>
  <p:sldSz cx="18288000" cy="10287000"/>
  <p:notesSz cx="6858000" cy="9144000"/>
  <p:embeddedFontLst>
    <p:embeddedFont>
      <p:font typeface="Aldhabi" panose="01000000000000000000" pitchFamily="2" charset="-78"/>
      <p:regular r:id="rId33"/>
    </p:embeddedFont>
    <p:embeddedFont>
      <p:font typeface="Amasis MT Pro" panose="02040504050005020304" pitchFamily="18" charset="0"/>
      <p:regular r:id="rId34"/>
      <p:bold r:id="rId35"/>
      <p:italic r:id="rId36"/>
      <p:boldItalic r:id="rId37"/>
    </p:embeddedFont>
    <p:embeddedFont>
      <p:font typeface="Angsana New" panose="02020603050405020304" pitchFamily="18" charset="-34"/>
      <p:regular r:id="rId38"/>
      <p:bold r:id="rId39"/>
      <p:italic r:id="rId40"/>
      <p:boldItalic r:id="rId41"/>
    </p:embeddedFont>
    <p:embeddedFont>
      <p:font typeface="Cambria Math" panose="02040503050406030204" pitchFamily="18" charset="0"/>
      <p:regular r:id="rId42"/>
    </p:embeddedFont>
    <p:embeddedFont>
      <p:font typeface="Raleway Bold" panose="020B0604020202020204" charset="0"/>
      <p:regular r:id="rId43"/>
      <p:bold r:id="rId44"/>
    </p:embeddedFont>
    <p:embeddedFont>
      <p:font typeface="Tek Tall Arabic" panose="020B0604020202020204" charset="-78"/>
      <p:regular r:id="rId4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11" autoAdjust="0"/>
  </p:normalViewPr>
  <p:slideViewPr>
    <p:cSldViewPr>
      <p:cViewPr varScale="1">
        <p:scale>
          <a:sx n="52" d="100"/>
          <a:sy n="52" d="100"/>
        </p:scale>
        <p:origin x="87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delmoamen%20Nosier\AppData\Roaming\Microsoft\Excel\pi2_stats_dynamic%20(version%201)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y%20Master%20theises\pi2_stats_dynamic%20(version%20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y%20Master%20theises\pi2_stats_dynamic%20(version%201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y%20Master%20theises\pi2_stats_dynamic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y%20Master%20theises\pi2_stats_dynamic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y%20Master%20theises\pi2_stats_dynamic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y%20Master%20theises\pi2_stats_dynamic%20(version%201)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y%20Master%20theises\pi2_stats_dynamic%20(version%201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Substorm Pi2 Linkage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Pivot_Analysis!$B$1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Pivot_Analysis!$A$2:$A$4</c:f>
              <c:strCache>
                <c:ptCount val="3"/>
                <c:pt idx="0">
                  <c:v>Total Events</c:v>
                </c:pt>
                <c:pt idx="1">
                  <c:v>Substorm-related</c:v>
                </c:pt>
                <c:pt idx="2">
                  <c:v>Non-substorm</c:v>
                </c:pt>
              </c:strCache>
            </c:strRef>
          </c:cat>
          <c:val>
            <c:numRef>
              <c:f>Pivot_Analysis!$B$2:$B$4</c:f>
              <c:numCache>
                <c:formatCode>General</c:formatCode>
                <c:ptCount val="3"/>
                <c:pt idx="0">
                  <c:v>342</c:v>
                </c:pt>
                <c:pt idx="1">
                  <c:v>122</c:v>
                </c:pt>
                <c:pt idx="2">
                  <c:v>220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B4-471A-A2BD-9A15960CA05A}"/>
            </c:ext>
          </c:extLst>
        </c:ser>
        <c:ser>
          <c:idx val="1"/>
          <c:order val="1"/>
          <c:tx>
            <c:strRef>
              <c:f>Pivot_Analysis!$C$1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Pivot_Analysis!$A$2:$A$4</c:f>
              <c:strCache>
                <c:ptCount val="3"/>
                <c:pt idx="0">
                  <c:v>Total Events</c:v>
                </c:pt>
                <c:pt idx="1">
                  <c:v>Substorm-related</c:v>
                </c:pt>
                <c:pt idx="2">
                  <c:v>Non-substorm</c:v>
                </c:pt>
              </c:strCache>
            </c:strRef>
          </c:cat>
          <c:val>
            <c:numRef>
              <c:f>Pivot_Analysis!$C$2:$C$4</c:f>
              <c:numCache>
                <c:formatCode>General</c:formatCode>
                <c:ptCount val="3"/>
                <c:pt idx="0">
                  <c:v>131</c:v>
                </c:pt>
                <c:pt idx="1">
                  <c:v>54</c:v>
                </c:pt>
                <c:pt idx="2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B4-471A-A2BD-9A15960CA05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295292400"/>
        <c:axId val="1295291920"/>
      </c:barChart>
      <c:catAx>
        <c:axId val="12952924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Substorm Linkage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295291920"/>
        <c:crosses val="autoZero"/>
        <c:auto val="1"/>
        <c:lblAlgn val="ctr"/>
        <c:lblOffset val="100"/>
        <c:noMultiLvlLbl val="0"/>
      </c:catAx>
      <c:valAx>
        <c:axId val="129529192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No.</a:t>
                </a:r>
                <a:r>
                  <a:rPr lang="en-US" sz="1600" baseline="0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 of events</a:t>
                </a:r>
                <a:endParaRPr lang="en-US" sz="1600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5292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Substorm Pi2 Linkage 2013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Pivot_Analysis!$C$1</c:f>
              <c:strCache>
                <c:ptCount val="1"/>
                <c:pt idx="0">
                  <c:v>2013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1BC-468E-9192-0F36111AA0D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1BC-468E-9192-0F36111AA0D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1BC-468E-9192-0F36111AA0D8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Pivot_Analysis!$A$3:$A$4</c:f>
              <c:strCache>
                <c:ptCount val="2"/>
                <c:pt idx="0">
                  <c:v>Substorm-related</c:v>
                </c:pt>
                <c:pt idx="1">
                  <c:v>Non-substorm</c:v>
                </c:pt>
              </c:strCache>
            </c:strRef>
          </c:cat>
          <c:val>
            <c:numRef>
              <c:f>Pivot_Analysis!$C$3:$C$4</c:f>
              <c:numCache>
                <c:formatCode>General</c:formatCode>
                <c:ptCount val="2"/>
                <c:pt idx="0">
                  <c:v>54</c:v>
                </c:pt>
                <c:pt idx="1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1BC-468E-9192-0F36111AA0D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Substorm Pi2 Linkage 2007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Pivot_Analysis!$B$1</c:f>
              <c:strCache>
                <c:ptCount val="1"/>
                <c:pt idx="0">
                  <c:v>2007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1BD-4DCA-88D9-18B846EA37B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1BD-4DCA-88D9-18B846EA37BE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Pivot_Analysis!$A$3:$A$4</c:f>
              <c:strCache>
                <c:ptCount val="2"/>
                <c:pt idx="0">
                  <c:v>Substorm-related</c:v>
                </c:pt>
                <c:pt idx="1">
                  <c:v>Non-substorm</c:v>
                </c:pt>
              </c:strCache>
            </c:strRef>
          </c:cat>
          <c:val>
            <c:numRef>
              <c:f>Pivot_Analysis!$B$3:$B$4</c:f>
              <c:numCache>
                <c:formatCode>General</c:formatCode>
                <c:ptCount val="2"/>
                <c:pt idx="0">
                  <c:v>122</c:v>
                </c:pt>
                <c:pt idx="1">
                  <c:v>220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BD-4DCA-88D9-18B846EA37B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Pi2 TOD 2007 %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Pivot_Analysis!$D$6</c:f>
              <c:strCache>
                <c:ptCount val="1"/>
                <c:pt idx="0">
                  <c:v>2007%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511-49E9-B6DC-EA70F66C57C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511-49E9-B6DC-EA70F66C57C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511-49E9-B6DC-EA70F66C57C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511-49E9-B6DC-EA70F66C57C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512936B9-FF39-410F-882F-813C83AC4E06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511-49E9-B6DC-EA70F66C57C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5FCBD441-D845-4291-BB77-374531EE792A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511-49E9-B6DC-EA70F66C57C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FF58AC4E-EC6C-4120-AECE-B05248D6E40A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511-49E9-B6DC-EA70F66C57C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D697B9CB-B8D2-4CA6-B557-E1147017FBD9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B511-49E9-B6DC-EA70F66C57C8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Pivot_Analysis!$A$7:$A$10</c:f>
              <c:strCache>
                <c:ptCount val="4"/>
                <c:pt idx="0">
                  <c:v>Night</c:v>
                </c:pt>
                <c:pt idx="1">
                  <c:v>Day</c:v>
                </c:pt>
                <c:pt idx="2">
                  <c:v>Dawn</c:v>
                </c:pt>
                <c:pt idx="3">
                  <c:v>Dusk</c:v>
                </c:pt>
              </c:strCache>
            </c:strRef>
          </c:cat>
          <c:val>
            <c:numRef>
              <c:f>Pivot_Analysis!$D$7:$D$10</c:f>
              <c:numCache>
                <c:formatCode>0.0</c:formatCode>
                <c:ptCount val="4"/>
                <c:pt idx="0">
                  <c:v>68.421052631578945</c:v>
                </c:pt>
                <c:pt idx="1">
                  <c:v>9.3567251461988299</c:v>
                </c:pt>
                <c:pt idx="2">
                  <c:v>7.8947368421052628</c:v>
                </c:pt>
                <c:pt idx="3">
                  <c:v>14.327485380116958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511-49E9-B6DC-EA70F66C57C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Pi2 TOD 2013 %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Pivot_Analysis!$E$6</c:f>
              <c:strCache>
                <c:ptCount val="1"/>
                <c:pt idx="0">
                  <c:v>2013%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91A-4A27-89D8-3307BF97963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91A-4A27-89D8-3307BF97963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91A-4A27-89D8-3307BF97963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91A-4A27-89D8-3307BF97963F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7A076EC-C22C-4B4E-ACC9-A8F21BD17CDD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91A-4A27-89D8-3307BF97963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F89B6D6B-AC1E-49AF-930B-7EEE2C3F891B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91A-4A27-89D8-3307BF97963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B68670FF-2C2C-4E6C-9D45-FD2C0C9FF77C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91A-4A27-89D8-3307BF97963F}"/>
                </c:ext>
              </c:extLst>
            </c:dLbl>
            <c:dLbl>
              <c:idx val="3"/>
              <c:layout>
                <c:manualLayout>
                  <c:x val="4.3832376974863044E-2"/>
                  <c:y val="0.16492084800681689"/>
                </c:manualLayout>
              </c:layout>
              <c:tx>
                <c:rich>
                  <a:bodyPr/>
                  <a:lstStyle/>
                  <a:p>
                    <a:fld id="{29B4D4E5-0309-4CE0-A2D0-99941345B85E}" type="PERCENTAGE">
                      <a:rPr lang="en-US" baseline="0" smtClean="0"/>
                      <a:pPr/>
                      <a:t>[PERCENTAGE]</a:t>
                    </a:fld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691A-4A27-89D8-3307BF97963F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Pivot_Analysis!$A$7:$A$10</c:f>
              <c:strCache>
                <c:ptCount val="4"/>
                <c:pt idx="0">
                  <c:v>Night</c:v>
                </c:pt>
                <c:pt idx="1">
                  <c:v>Day</c:v>
                </c:pt>
                <c:pt idx="2">
                  <c:v>Dawn</c:v>
                </c:pt>
                <c:pt idx="3">
                  <c:v>Dusk</c:v>
                </c:pt>
              </c:strCache>
            </c:strRef>
          </c:cat>
          <c:val>
            <c:numRef>
              <c:f>Pivot_Analysis!$E$7:$E$10</c:f>
              <c:numCache>
                <c:formatCode>0.00</c:formatCode>
                <c:ptCount val="4"/>
                <c:pt idx="0">
                  <c:v>77.099236641221367</c:v>
                </c:pt>
                <c:pt idx="1">
                  <c:v>12.213740458015266</c:v>
                </c:pt>
                <c:pt idx="2">
                  <c:v>6.1068702290076331</c:v>
                </c:pt>
                <c:pt idx="3">
                  <c:v>4.5801526717557248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91A-4A27-89D8-3307BF97963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/>
              <a:t>Pi2 TOD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Pivot_Analysis!$B$6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Pivot_Analysis!$A$7:$A$10</c:f>
              <c:strCache>
                <c:ptCount val="4"/>
                <c:pt idx="0">
                  <c:v>Night</c:v>
                </c:pt>
                <c:pt idx="1">
                  <c:v>Day</c:v>
                </c:pt>
                <c:pt idx="2">
                  <c:v>Dawn</c:v>
                </c:pt>
                <c:pt idx="3">
                  <c:v>Dusk</c:v>
                </c:pt>
              </c:strCache>
            </c:strRef>
          </c:cat>
          <c:val>
            <c:numRef>
              <c:f>Pivot_Analysis!$B$7:$B$10</c:f>
              <c:numCache>
                <c:formatCode>General</c:formatCode>
                <c:ptCount val="4"/>
                <c:pt idx="0">
                  <c:v>234</c:v>
                </c:pt>
                <c:pt idx="1">
                  <c:v>32</c:v>
                </c:pt>
                <c:pt idx="2">
                  <c:v>27</c:v>
                </c:pt>
                <c:pt idx="3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65-49D2-AA2C-47AAB59E65FF}"/>
            </c:ext>
          </c:extLst>
        </c:ser>
        <c:ser>
          <c:idx val="1"/>
          <c:order val="1"/>
          <c:tx>
            <c:strRef>
              <c:f>Pivot_Analysis!$C$6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3165-49D2-AA2C-47AAB59E65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Pivot_Analysis!$A$7:$A$10</c:f>
              <c:strCache>
                <c:ptCount val="4"/>
                <c:pt idx="0">
                  <c:v>Night</c:v>
                </c:pt>
                <c:pt idx="1">
                  <c:v>Day</c:v>
                </c:pt>
                <c:pt idx="2">
                  <c:v>Dawn</c:v>
                </c:pt>
                <c:pt idx="3">
                  <c:v>Dusk</c:v>
                </c:pt>
              </c:strCache>
            </c:strRef>
          </c:cat>
          <c:val>
            <c:numRef>
              <c:f>Pivot_Analysis!$C$7:$C$10</c:f>
              <c:numCache>
                <c:formatCode>General</c:formatCode>
                <c:ptCount val="4"/>
                <c:pt idx="0">
                  <c:v>101</c:v>
                </c:pt>
                <c:pt idx="1">
                  <c:v>16</c:v>
                </c:pt>
                <c:pt idx="2">
                  <c:v>8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65-49D2-AA2C-47AAB59E65F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616806448"/>
        <c:axId val="1616796848"/>
      </c:barChart>
      <c:catAx>
        <c:axId val="1616806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6796848"/>
        <c:crosses val="autoZero"/>
        <c:auto val="1"/>
        <c:lblAlgn val="ctr"/>
        <c:lblOffset val="100"/>
        <c:noMultiLvlLbl val="0"/>
      </c:catAx>
      <c:valAx>
        <c:axId val="161679684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No.</a:t>
                </a:r>
                <a:r>
                  <a:rPr lang="en-US" sz="1600" baseline="0"/>
                  <a:t> of events</a:t>
                </a:r>
                <a:endParaRPr lang="en-US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6806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TOD vs Event Type (2007)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Pivot_Analysis!$B$22</c:f>
              <c:strCache>
                <c:ptCount val="1"/>
                <c:pt idx="0">
                  <c:v>2007 storm related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Pivot_Analysis!$A$23:$A$26</c:f>
              <c:strCache>
                <c:ptCount val="4"/>
                <c:pt idx="0">
                  <c:v>Night</c:v>
                </c:pt>
                <c:pt idx="1">
                  <c:v>Day</c:v>
                </c:pt>
                <c:pt idx="2">
                  <c:v>Dawn</c:v>
                </c:pt>
                <c:pt idx="3">
                  <c:v>Dusk</c:v>
                </c:pt>
              </c:strCache>
            </c:strRef>
          </c:cat>
          <c:val>
            <c:numRef>
              <c:f>Pivot_Analysis!$B$23:$B$26</c:f>
              <c:numCache>
                <c:formatCode>General</c:formatCode>
                <c:ptCount val="4"/>
                <c:pt idx="0">
                  <c:v>79</c:v>
                </c:pt>
                <c:pt idx="1">
                  <c:v>9</c:v>
                </c:pt>
                <c:pt idx="2">
                  <c:v>7</c:v>
                </c:pt>
                <c:pt idx="3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55-478B-BD49-18D6D15C433F}"/>
            </c:ext>
          </c:extLst>
        </c:ser>
        <c:ser>
          <c:idx val="1"/>
          <c:order val="1"/>
          <c:tx>
            <c:strRef>
              <c:f>Pivot_Analysis!$C$22</c:f>
              <c:strCache>
                <c:ptCount val="1"/>
                <c:pt idx="0">
                  <c:v>2007 Not Substrom related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Pivot_Analysis!$A$23:$A$26</c:f>
              <c:strCache>
                <c:ptCount val="4"/>
                <c:pt idx="0">
                  <c:v>Night</c:v>
                </c:pt>
                <c:pt idx="1">
                  <c:v>Day</c:v>
                </c:pt>
                <c:pt idx="2">
                  <c:v>Dawn</c:v>
                </c:pt>
                <c:pt idx="3">
                  <c:v>Dusk</c:v>
                </c:pt>
              </c:strCache>
            </c:strRef>
          </c:cat>
          <c:val>
            <c:numRef>
              <c:f>Pivot_Analysis!$C$23:$C$26</c:f>
              <c:numCache>
                <c:formatCode>General</c:formatCode>
                <c:ptCount val="4"/>
                <c:pt idx="0">
                  <c:v>155</c:v>
                </c:pt>
                <c:pt idx="1">
                  <c:v>23</c:v>
                </c:pt>
                <c:pt idx="2">
                  <c:v>20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55-478B-BD49-18D6D15C433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615310416"/>
        <c:axId val="1615308976"/>
      </c:barChart>
      <c:catAx>
        <c:axId val="16153104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/>
                  <a:t>TOD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5308976"/>
        <c:crosses val="autoZero"/>
        <c:auto val="1"/>
        <c:lblAlgn val="ctr"/>
        <c:lblOffset val="100"/>
        <c:noMultiLvlLbl val="0"/>
      </c:catAx>
      <c:valAx>
        <c:axId val="161530897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Counts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5310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TOD vs Event Type (2013)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Pivot_Analysis!$D$22</c:f>
              <c:strCache>
                <c:ptCount val="1"/>
                <c:pt idx="0">
                  <c:v>2013 Substorm related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3B6D-4A00-BEEF-F50E27BAF1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Pivot_Analysis!$A$23:$A$26</c:f>
              <c:strCache>
                <c:ptCount val="4"/>
                <c:pt idx="0">
                  <c:v>Night</c:v>
                </c:pt>
                <c:pt idx="1">
                  <c:v>Day</c:v>
                </c:pt>
                <c:pt idx="2">
                  <c:v>Dawn</c:v>
                </c:pt>
                <c:pt idx="3">
                  <c:v>Dusk</c:v>
                </c:pt>
              </c:strCache>
            </c:strRef>
          </c:cat>
          <c:val>
            <c:numRef>
              <c:f>Pivot_Analysis!$D$23:$D$26</c:f>
              <c:numCache>
                <c:formatCode>General</c:formatCode>
                <c:ptCount val="4"/>
                <c:pt idx="0">
                  <c:v>37</c:v>
                </c:pt>
                <c:pt idx="1">
                  <c:v>10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6D-4A00-BEEF-F50E27BAF12F}"/>
            </c:ext>
          </c:extLst>
        </c:ser>
        <c:ser>
          <c:idx val="1"/>
          <c:order val="1"/>
          <c:tx>
            <c:strRef>
              <c:f>Pivot_Analysis!$E$22</c:f>
              <c:strCache>
                <c:ptCount val="1"/>
                <c:pt idx="0">
                  <c:v>2013 Not Substrom related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3"/>
              <c:layout>
                <c:manualLayout>
                  <c:x val="1.0416666666666666E-2"/>
                  <c:y val="-2.777777777777777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6D-4A00-BEEF-F50E27BAF1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Pivot_Analysis!$A$23:$A$26</c:f>
              <c:strCache>
                <c:ptCount val="4"/>
                <c:pt idx="0">
                  <c:v>Night</c:v>
                </c:pt>
                <c:pt idx="1">
                  <c:v>Day</c:v>
                </c:pt>
                <c:pt idx="2">
                  <c:v>Dawn</c:v>
                </c:pt>
                <c:pt idx="3">
                  <c:v>Dusk</c:v>
                </c:pt>
              </c:strCache>
            </c:strRef>
          </c:cat>
          <c:val>
            <c:numRef>
              <c:f>Pivot_Analysis!$E$23:$E$26</c:f>
              <c:numCache>
                <c:formatCode>General</c:formatCode>
                <c:ptCount val="4"/>
                <c:pt idx="0">
                  <c:v>64</c:v>
                </c:pt>
                <c:pt idx="1">
                  <c:v>6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6D-4A00-BEEF-F50E27BAF12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615310416"/>
        <c:axId val="1615308976"/>
      </c:barChart>
      <c:catAx>
        <c:axId val="1615310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5308976"/>
        <c:crosses val="autoZero"/>
        <c:auto val="1"/>
        <c:lblAlgn val="ctr"/>
        <c:lblOffset val="100"/>
        <c:noMultiLvlLbl val="0"/>
      </c:catAx>
      <c:valAx>
        <c:axId val="161530897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5310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792D6B-2834-485B-9F8D-EA055ED5E5E6}" type="doc">
      <dgm:prSet loTypeId="urn:microsoft.com/office/officeart/2016/7/layout/HorizontalActionList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33A1C14-D416-4089-AAE9-AA2097BFC6CE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Complete</a:t>
          </a:r>
        </a:p>
      </dgm:t>
    </dgm:pt>
    <dgm:pt modelId="{604D8DED-C550-436E-9A15-D8AB315A9D62}" type="parTrans" cxnId="{FF3C867A-4148-4997-8834-CC6BA40BE85A}">
      <dgm:prSet/>
      <dgm:spPr/>
      <dgm:t>
        <a:bodyPr/>
        <a:lstStyle/>
        <a:p>
          <a:endParaRPr lang="en-US"/>
        </a:p>
      </dgm:t>
    </dgm:pt>
    <dgm:pt modelId="{B89689A5-B578-4237-AF3E-69349F7F3282}" type="sibTrans" cxnId="{FF3C867A-4148-4997-8834-CC6BA40BE85A}">
      <dgm:prSet/>
      <dgm:spPr/>
      <dgm:t>
        <a:bodyPr/>
        <a:lstStyle/>
        <a:p>
          <a:endParaRPr lang="en-US"/>
        </a:p>
      </dgm:t>
    </dgm:pt>
    <dgm:pt modelId="{F1441048-88D0-4953-B680-1A9B37614440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Complete the study of whole Solar cycle no.24</a:t>
          </a:r>
        </a:p>
      </dgm:t>
    </dgm:pt>
    <dgm:pt modelId="{27D05C38-6858-40D6-B294-0B802200C384}" type="parTrans" cxnId="{EA3BFB54-C359-4605-B680-970C62FD52D9}">
      <dgm:prSet/>
      <dgm:spPr/>
      <dgm:t>
        <a:bodyPr/>
        <a:lstStyle/>
        <a:p>
          <a:endParaRPr lang="en-US"/>
        </a:p>
      </dgm:t>
    </dgm:pt>
    <dgm:pt modelId="{F2E66EF3-6F2A-40F3-92F6-BFB29A8078B9}" type="sibTrans" cxnId="{EA3BFB54-C359-4605-B680-970C62FD52D9}">
      <dgm:prSet/>
      <dgm:spPr/>
      <dgm:t>
        <a:bodyPr/>
        <a:lstStyle/>
        <a:p>
          <a:endParaRPr lang="en-US"/>
        </a:p>
      </dgm:t>
    </dgm:pt>
    <dgm:pt modelId="{2BB8859D-39E7-4803-B47A-4173D13DD4A6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Build</a:t>
          </a:r>
        </a:p>
      </dgm:t>
    </dgm:pt>
    <dgm:pt modelId="{5E73CD84-557D-4A2F-8FBC-8C60FA587363}" type="parTrans" cxnId="{5DCC530A-92F2-4E20-B352-9BC0C3F0B0E2}">
      <dgm:prSet/>
      <dgm:spPr/>
      <dgm:t>
        <a:bodyPr/>
        <a:lstStyle/>
        <a:p>
          <a:endParaRPr lang="en-US"/>
        </a:p>
      </dgm:t>
    </dgm:pt>
    <dgm:pt modelId="{63981008-875B-4175-A805-05CD52D63C18}" type="sibTrans" cxnId="{5DCC530A-92F2-4E20-B352-9BC0C3F0B0E2}">
      <dgm:prSet/>
      <dgm:spPr/>
      <dgm:t>
        <a:bodyPr/>
        <a:lstStyle/>
        <a:p>
          <a:endParaRPr lang="en-US"/>
        </a:p>
      </dgm:t>
    </dgm:pt>
    <dgm:pt modelId="{A669D80F-FB4D-48A4-82A0-AE26ED7B9EEA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Build a Pi2 map depending on number of earth station cover all earth </a:t>
          </a:r>
        </a:p>
      </dgm:t>
    </dgm:pt>
    <dgm:pt modelId="{9B7C86B2-7CFD-4A4C-98FE-FF2FABEB0869}" type="parTrans" cxnId="{2BD3B8BF-B89A-420E-A1B1-8FCABD013281}">
      <dgm:prSet/>
      <dgm:spPr/>
      <dgm:t>
        <a:bodyPr/>
        <a:lstStyle/>
        <a:p>
          <a:endParaRPr lang="en-US"/>
        </a:p>
      </dgm:t>
    </dgm:pt>
    <dgm:pt modelId="{FC470410-699D-435B-8E06-E7A0D6E4761D}" type="sibTrans" cxnId="{2BD3B8BF-B89A-420E-A1B1-8FCABD013281}">
      <dgm:prSet/>
      <dgm:spPr/>
      <dgm:t>
        <a:bodyPr/>
        <a:lstStyle/>
        <a:p>
          <a:endParaRPr lang="en-US"/>
        </a:p>
      </dgm:t>
    </dgm:pt>
    <dgm:pt modelId="{CE268BBA-30C9-488D-8AA3-42B084172536}">
      <dgm:prSet/>
      <dgm:spPr/>
      <dgm:t>
        <a:bodyPr/>
        <a:lstStyle/>
        <a:p>
          <a:r>
            <a:rPr lang="en-US">
              <a:latin typeface="Times New Roman" panose="02020603050405020304" pitchFamily="18" charset="0"/>
              <a:cs typeface="Times New Roman" panose="02020603050405020304" pitchFamily="18" charset="0"/>
            </a:rPr>
            <a:t>Enhance</a:t>
          </a:r>
        </a:p>
      </dgm:t>
    </dgm:pt>
    <dgm:pt modelId="{7FB6A1AC-B3F1-4BC5-9525-E3A276FC8DD6}" type="parTrans" cxnId="{493841A2-0DA2-4857-91C3-9CD18D70BC33}">
      <dgm:prSet/>
      <dgm:spPr/>
      <dgm:t>
        <a:bodyPr/>
        <a:lstStyle/>
        <a:p>
          <a:endParaRPr lang="en-US"/>
        </a:p>
      </dgm:t>
    </dgm:pt>
    <dgm:pt modelId="{EF38A7ED-EFA3-43C8-AE4D-3BAA72D23DFB}" type="sibTrans" cxnId="{493841A2-0DA2-4857-91C3-9CD18D70BC33}">
      <dgm:prSet/>
      <dgm:spPr/>
      <dgm:t>
        <a:bodyPr/>
        <a:lstStyle/>
        <a:p>
          <a:endParaRPr lang="en-US"/>
        </a:p>
      </dgm:t>
    </dgm:pt>
    <dgm:pt modelId="{4D46A984-F5D3-499A-AD1A-6A24A920E9C0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Enhance a way to autodetect the Pi2 a.</a:t>
          </a:r>
        </a:p>
      </dgm:t>
    </dgm:pt>
    <dgm:pt modelId="{4F85F1BD-AAE9-42DD-BA9C-32E170DAC5E9}" type="parTrans" cxnId="{0077E11C-42B0-46E6-918E-94B67640127D}">
      <dgm:prSet/>
      <dgm:spPr/>
      <dgm:t>
        <a:bodyPr/>
        <a:lstStyle/>
        <a:p>
          <a:endParaRPr lang="en-US"/>
        </a:p>
      </dgm:t>
    </dgm:pt>
    <dgm:pt modelId="{6E1D1450-4726-46D7-B9A6-FDD9B377FB32}" type="sibTrans" cxnId="{0077E11C-42B0-46E6-918E-94B67640127D}">
      <dgm:prSet/>
      <dgm:spPr/>
      <dgm:t>
        <a:bodyPr/>
        <a:lstStyle/>
        <a:p>
          <a:endParaRPr lang="en-US"/>
        </a:p>
      </dgm:t>
    </dgm:pt>
    <dgm:pt modelId="{1ECF94F9-C7E5-4F18-8AA3-E0A52B294B58}" type="pres">
      <dgm:prSet presAssocID="{84792D6B-2834-485B-9F8D-EA055ED5E5E6}" presName="Name0" presStyleCnt="0">
        <dgm:presLayoutVars>
          <dgm:dir/>
          <dgm:animLvl val="lvl"/>
          <dgm:resizeHandles val="exact"/>
        </dgm:presLayoutVars>
      </dgm:prSet>
      <dgm:spPr/>
    </dgm:pt>
    <dgm:pt modelId="{EA649A48-3570-4251-BD29-F259679FB79B}" type="pres">
      <dgm:prSet presAssocID="{633A1C14-D416-4089-AAE9-AA2097BFC6CE}" presName="composite" presStyleCnt="0"/>
      <dgm:spPr/>
    </dgm:pt>
    <dgm:pt modelId="{BCE6B34C-B060-4DFF-8CF1-A6CAD651A197}" type="pres">
      <dgm:prSet presAssocID="{633A1C14-D416-4089-AAE9-AA2097BFC6CE}" presName="parTx" presStyleLbl="alignNode1" presStyleIdx="0" presStyleCnt="3">
        <dgm:presLayoutVars>
          <dgm:chMax val="0"/>
          <dgm:chPref val="0"/>
        </dgm:presLayoutVars>
      </dgm:prSet>
      <dgm:spPr/>
    </dgm:pt>
    <dgm:pt modelId="{6B6D092D-E032-43E9-A6BF-CF5EA2C3ECCC}" type="pres">
      <dgm:prSet presAssocID="{633A1C14-D416-4089-AAE9-AA2097BFC6CE}" presName="desTx" presStyleLbl="alignAccFollowNode1" presStyleIdx="0" presStyleCnt="3">
        <dgm:presLayoutVars/>
      </dgm:prSet>
      <dgm:spPr/>
    </dgm:pt>
    <dgm:pt modelId="{D3CF5947-6541-498E-9739-1E1947F7E4C4}" type="pres">
      <dgm:prSet presAssocID="{B89689A5-B578-4237-AF3E-69349F7F3282}" presName="space" presStyleCnt="0"/>
      <dgm:spPr/>
    </dgm:pt>
    <dgm:pt modelId="{596A4C16-AD28-41DE-B524-30A35499352D}" type="pres">
      <dgm:prSet presAssocID="{2BB8859D-39E7-4803-B47A-4173D13DD4A6}" presName="composite" presStyleCnt="0"/>
      <dgm:spPr/>
    </dgm:pt>
    <dgm:pt modelId="{00C46566-4AE7-4429-ABD6-ED5239BAA78F}" type="pres">
      <dgm:prSet presAssocID="{2BB8859D-39E7-4803-B47A-4173D13DD4A6}" presName="parTx" presStyleLbl="alignNode1" presStyleIdx="1" presStyleCnt="3">
        <dgm:presLayoutVars>
          <dgm:chMax val="0"/>
          <dgm:chPref val="0"/>
        </dgm:presLayoutVars>
      </dgm:prSet>
      <dgm:spPr/>
    </dgm:pt>
    <dgm:pt modelId="{F3EE04F5-7F72-4902-893A-AF1A16EF97A8}" type="pres">
      <dgm:prSet presAssocID="{2BB8859D-39E7-4803-B47A-4173D13DD4A6}" presName="desTx" presStyleLbl="alignAccFollowNode1" presStyleIdx="1" presStyleCnt="3">
        <dgm:presLayoutVars/>
      </dgm:prSet>
      <dgm:spPr/>
    </dgm:pt>
    <dgm:pt modelId="{1785AA6B-8700-49B3-86C9-B25966128A6E}" type="pres">
      <dgm:prSet presAssocID="{63981008-875B-4175-A805-05CD52D63C18}" presName="space" presStyleCnt="0"/>
      <dgm:spPr/>
    </dgm:pt>
    <dgm:pt modelId="{11E7773A-AFDC-4B26-9F3C-C47E395CFE37}" type="pres">
      <dgm:prSet presAssocID="{CE268BBA-30C9-488D-8AA3-42B084172536}" presName="composite" presStyleCnt="0"/>
      <dgm:spPr/>
    </dgm:pt>
    <dgm:pt modelId="{9C454500-A36D-44F0-942D-CC850AA8C8C0}" type="pres">
      <dgm:prSet presAssocID="{CE268BBA-30C9-488D-8AA3-42B084172536}" presName="parTx" presStyleLbl="alignNode1" presStyleIdx="2" presStyleCnt="3">
        <dgm:presLayoutVars>
          <dgm:chMax val="0"/>
          <dgm:chPref val="0"/>
        </dgm:presLayoutVars>
      </dgm:prSet>
      <dgm:spPr/>
    </dgm:pt>
    <dgm:pt modelId="{162065B2-BF92-4D93-940C-028D65E67C0F}" type="pres">
      <dgm:prSet presAssocID="{CE268BBA-30C9-488D-8AA3-42B084172536}" presName="desTx" presStyleLbl="alignAccFollowNode1" presStyleIdx="2" presStyleCnt="3">
        <dgm:presLayoutVars/>
      </dgm:prSet>
      <dgm:spPr/>
    </dgm:pt>
  </dgm:ptLst>
  <dgm:cxnLst>
    <dgm:cxn modelId="{5DCC530A-92F2-4E20-B352-9BC0C3F0B0E2}" srcId="{84792D6B-2834-485B-9F8D-EA055ED5E5E6}" destId="{2BB8859D-39E7-4803-B47A-4173D13DD4A6}" srcOrd="1" destOrd="0" parTransId="{5E73CD84-557D-4A2F-8FBC-8C60FA587363}" sibTransId="{63981008-875B-4175-A805-05CD52D63C18}"/>
    <dgm:cxn modelId="{0077E11C-42B0-46E6-918E-94B67640127D}" srcId="{CE268BBA-30C9-488D-8AA3-42B084172536}" destId="{4D46A984-F5D3-499A-AD1A-6A24A920E9C0}" srcOrd="0" destOrd="0" parTransId="{4F85F1BD-AAE9-42DD-BA9C-32E170DAC5E9}" sibTransId="{6E1D1450-4726-46D7-B9A6-FDD9B377FB32}"/>
    <dgm:cxn modelId="{B33BFF1E-CA83-4263-AB7E-E1BCF66FB069}" type="presOf" srcId="{A669D80F-FB4D-48A4-82A0-AE26ED7B9EEA}" destId="{F3EE04F5-7F72-4902-893A-AF1A16EF97A8}" srcOrd="0" destOrd="0" presId="urn:microsoft.com/office/officeart/2016/7/layout/HorizontalActionList"/>
    <dgm:cxn modelId="{59ED774C-7ECC-4589-8226-1B1C4826528D}" type="presOf" srcId="{F1441048-88D0-4953-B680-1A9B37614440}" destId="{6B6D092D-E032-43E9-A6BF-CF5EA2C3ECCC}" srcOrd="0" destOrd="0" presId="urn:microsoft.com/office/officeart/2016/7/layout/HorizontalActionList"/>
    <dgm:cxn modelId="{F659E450-7B4F-49ED-838D-1244637CB236}" type="presOf" srcId="{4D46A984-F5D3-499A-AD1A-6A24A920E9C0}" destId="{162065B2-BF92-4D93-940C-028D65E67C0F}" srcOrd="0" destOrd="0" presId="urn:microsoft.com/office/officeart/2016/7/layout/HorizontalActionList"/>
    <dgm:cxn modelId="{EA3BFB54-C359-4605-B680-970C62FD52D9}" srcId="{633A1C14-D416-4089-AAE9-AA2097BFC6CE}" destId="{F1441048-88D0-4953-B680-1A9B37614440}" srcOrd="0" destOrd="0" parTransId="{27D05C38-6858-40D6-B294-0B802200C384}" sibTransId="{F2E66EF3-6F2A-40F3-92F6-BFB29A8078B9}"/>
    <dgm:cxn modelId="{FF3C867A-4148-4997-8834-CC6BA40BE85A}" srcId="{84792D6B-2834-485B-9F8D-EA055ED5E5E6}" destId="{633A1C14-D416-4089-AAE9-AA2097BFC6CE}" srcOrd="0" destOrd="0" parTransId="{604D8DED-C550-436E-9A15-D8AB315A9D62}" sibTransId="{B89689A5-B578-4237-AF3E-69349F7F3282}"/>
    <dgm:cxn modelId="{0A7DAE7F-77D3-48F6-BE70-058E9F3B54AD}" type="presOf" srcId="{633A1C14-D416-4089-AAE9-AA2097BFC6CE}" destId="{BCE6B34C-B060-4DFF-8CF1-A6CAD651A197}" srcOrd="0" destOrd="0" presId="urn:microsoft.com/office/officeart/2016/7/layout/HorizontalActionList"/>
    <dgm:cxn modelId="{AFDA6C8D-F239-4C26-9CAC-959894F0F66B}" type="presOf" srcId="{84792D6B-2834-485B-9F8D-EA055ED5E5E6}" destId="{1ECF94F9-C7E5-4F18-8AA3-E0A52B294B58}" srcOrd="0" destOrd="0" presId="urn:microsoft.com/office/officeart/2016/7/layout/HorizontalActionList"/>
    <dgm:cxn modelId="{493841A2-0DA2-4857-91C3-9CD18D70BC33}" srcId="{84792D6B-2834-485B-9F8D-EA055ED5E5E6}" destId="{CE268BBA-30C9-488D-8AA3-42B084172536}" srcOrd="2" destOrd="0" parTransId="{7FB6A1AC-B3F1-4BC5-9525-E3A276FC8DD6}" sibTransId="{EF38A7ED-EFA3-43C8-AE4D-3BAA72D23DFB}"/>
    <dgm:cxn modelId="{2BD3B8BF-B89A-420E-A1B1-8FCABD013281}" srcId="{2BB8859D-39E7-4803-B47A-4173D13DD4A6}" destId="{A669D80F-FB4D-48A4-82A0-AE26ED7B9EEA}" srcOrd="0" destOrd="0" parTransId="{9B7C86B2-7CFD-4A4C-98FE-FF2FABEB0869}" sibTransId="{FC470410-699D-435B-8E06-E7A0D6E4761D}"/>
    <dgm:cxn modelId="{2005E2C3-5A49-4FF4-AC86-22C53C6B92E3}" type="presOf" srcId="{2BB8859D-39E7-4803-B47A-4173D13DD4A6}" destId="{00C46566-4AE7-4429-ABD6-ED5239BAA78F}" srcOrd="0" destOrd="0" presId="urn:microsoft.com/office/officeart/2016/7/layout/HorizontalActionList"/>
    <dgm:cxn modelId="{D46AC9DF-5710-4575-B36D-861B955ED5D3}" type="presOf" srcId="{CE268BBA-30C9-488D-8AA3-42B084172536}" destId="{9C454500-A36D-44F0-942D-CC850AA8C8C0}" srcOrd="0" destOrd="0" presId="urn:microsoft.com/office/officeart/2016/7/layout/HorizontalActionList"/>
    <dgm:cxn modelId="{DAB51378-337C-4BC5-8E9C-0238FF68380A}" type="presParOf" srcId="{1ECF94F9-C7E5-4F18-8AA3-E0A52B294B58}" destId="{EA649A48-3570-4251-BD29-F259679FB79B}" srcOrd="0" destOrd="0" presId="urn:microsoft.com/office/officeart/2016/7/layout/HorizontalActionList"/>
    <dgm:cxn modelId="{FAA2E498-8F37-43C3-9223-A91ED8A4F6B0}" type="presParOf" srcId="{EA649A48-3570-4251-BD29-F259679FB79B}" destId="{BCE6B34C-B060-4DFF-8CF1-A6CAD651A197}" srcOrd="0" destOrd="0" presId="urn:microsoft.com/office/officeart/2016/7/layout/HorizontalActionList"/>
    <dgm:cxn modelId="{EEF0F43B-9EB3-481E-922D-C2AD67273266}" type="presParOf" srcId="{EA649A48-3570-4251-BD29-F259679FB79B}" destId="{6B6D092D-E032-43E9-A6BF-CF5EA2C3ECCC}" srcOrd="1" destOrd="0" presId="urn:microsoft.com/office/officeart/2016/7/layout/HorizontalActionList"/>
    <dgm:cxn modelId="{17535E34-47A7-45CD-A9D2-5934995D38BB}" type="presParOf" srcId="{1ECF94F9-C7E5-4F18-8AA3-E0A52B294B58}" destId="{D3CF5947-6541-498E-9739-1E1947F7E4C4}" srcOrd="1" destOrd="0" presId="urn:microsoft.com/office/officeart/2016/7/layout/HorizontalActionList"/>
    <dgm:cxn modelId="{DF2DA128-0BEB-4A87-B84C-A5C7088CA486}" type="presParOf" srcId="{1ECF94F9-C7E5-4F18-8AA3-E0A52B294B58}" destId="{596A4C16-AD28-41DE-B524-30A35499352D}" srcOrd="2" destOrd="0" presId="urn:microsoft.com/office/officeart/2016/7/layout/HorizontalActionList"/>
    <dgm:cxn modelId="{A9701FD7-CFEA-492B-BEF0-8C4DB1E8D065}" type="presParOf" srcId="{596A4C16-AD28-41DE-B524-30A35499352D}" destId="{00C46566-4AE7-4429-ABD6-ED5239BAA78F}" srcOrd="0" destOrd="0" presId="urn:microsoft.com/office/officeart/2016/7/layout/HorizontalActionList"/>
    <dgm:cxn modelId="{4D4704AA-43A9-40EF-A355-69AECA849173}" type="presParOf" srcId="{596A4C16-AD28-41DE-B524-30A35499352D}" destId="{F3EE04F5-7F72-4902-893A-AF1A16EF97A8}" srcOrd="1" destOrd="0" presId="urn:microsoft.com/office/officeart/2016/7/layout/HorizontalActionList"/>
    <dgm:cxn modelId="{A5F16162-A8BF-4146-BC52-15FA4485D55E}" type="presParOf" srcId="{1ECF94F9-C7E5-4F18-8AA3-E0A52B294B58}" destId="{1785AA6B-8700-49B3-86C9-B25966128A6E}" srcOrd="3" destOrd="0" presId="urn:microsoft.com/office/officeart/2016/7/layout/HorizontalActionList"/>
    <dgm:cxn modelId="{51A69D8A-5404-41E2-9D02-8B470839B146}" type="presParOf" srcId="{1ECF94F9-C7E5-4F18-8AA3-E0A52B294B58}" destId="{11E7773A-AFDC-4B26-9F3C-C47E395CFE37}" srcOrd="4" destOrd="0" presId="urn:microsoft.com/office/officeart/2016/7/layout/HorizontalActionList"/>
    <dgm:cxn modelId="{E2D40EA5-4265-4FDB-8A0B-459318FA5BE5}" type="presParOf" srcId="{11E7773A-AFDC-4B26-9F3C-C47E395CFE37}" destId="{9C454500-A36D-44F0-942D-CC850AA8C8C0}" srcOrd="0" destOrd="0" presId="urn:microsoft.com/office/officeart/2016/7/layout/HorizontalActionList"/>
    <dgm:cxn modelId="{3AD9AEE6-7469-43BE-A4C1-C9B15FE6B594}" type="presParOf" srcId="{11E7773A-AFDC-4B26-9F3C-C47E395CFE37}" destId="{162065B2-BF92-4D93-940C-028D65E67C0F}" srcOrd="1" destOrd="0" presId="urn:microsoft.com/office/officeart/2016/7/layout/Horizontal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E6B34C-B060-4DFF-8CF1-A6CAD651A197}">
      <dsp:nvSpPr>
        <dsp:cNvPr id="0" name=""/>
        <dsp:cNvSpPr/>
      </dsp:nvSpPr>
      <dsp:spPr>
        <a:xfrm>
          <a:off x="11375" y="1305401"/>
          <a:ext cx="5178286" cy="155348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9200" tIns="409200" rIns="409200" bIns="40920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Complete</a:t>
          </a:r>
        </a:p>
      </dsp:txBody>
      <dsp:txXfrm>
        <a:off x="11375" y="1305401"/>
        <a:ext cx="5178286" cy="1553486"/>
      </dsp:txXfrm>
    </dsp:sp>
    <dsp:sp modelId="{6B6D092D-E032-43E9-A6BF-CF5EA2C3ECCC}">
      <dsp:nvSpPr>
        <dsp:cNvPr id="0" name=""/>
        <dsp:cNvSpPr/>
      </dsp:nvSpPr>
      <dsp:spPr>
        <a:xfrm>
          <a:off x="11375" y="2858887"/>
          <a:ext cx="5178286" cy="236271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1500" tIns="511500" rIns="511500" bIns="51150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Complete the study of whole Solar cycle no.24</a:t>
          </a:r>
        </a:p>
      </dsp:txBody>
      <dsp:txXfrm>
        <a:off x="11375" y="2858887"/>
        <a:ext cx="5178286" cy="2362718"/>
      </dsp:txXfrm>
    </dsp:sp>
    <dsp:sp modelId="{00C46566-4AE7-4429-ABD6-ED5239BAA78F}">
      <dsp:nvSpPr>
        <dsp:cNvPr id="0" name=""/>
        <dsp:cNvSpPr/>
      </dsp:nvSpPr>
      <dsp:spPr>
        <a:xfrm>
          <a:off x="5297556" y="1305401"/>
          <a:ext cx="5178286" cy="1553486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9200" tIns="409200" rIns="409200" bIns="40920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Build</a:t>
          </a:r>
        </a:p>
      </dsp:txBody>
      <dsp:txXfrm>
        <a:off x="5297556" y="1305401"/>
        <a:ext cx="5178286" cy="1553486"/>
      </dsp:txXfrm>
    </dsp:sp>
    <dsp:sp modelId="{F3EE04F5-7F72-4902-893A-AF1A16EF97A8}">
      <dsp:nvSpPr>
        <dsp:cNvPr id="0" name=""/>
        <dsp:cNvSpPr/>
      </dsp:nvSpPr>
      <dsp:spPr>
        <a:xfrm>
          <a:off x="5297556" y="2858887"/>
          <a:ext cx="5178286" cy="2362718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1500" tIns="511500" rIns="511500" bIns="51150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Build a Pi2 map depending on number of earth station cover all earth </a:t>
          </a:r>
        </a:p>
      </dsp:txBody>
      <dsp:txXfrm>
        <a:off x="5297556" y="2858887"/>
        <a:ext cx="5178286" cy="2362718"/>
      </dsp:txXfrm>
    </dsp:sp>
    <dsp:sp modelId="{9C454500-A36D-44F0-942D-CC850AA8C8C0}">
      <dsp:nvSpPr>
        <dsp:cNvPr id="0" name=""/>
        <dsp:cNvSpPr/>
      </dsp:nvSpPr>
      <dsp:spPr>
        <a:xfrm>
          <a:off x="10583737" y="1305401"/>
          <a:ext cx="5178286" cy="1553486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9200" tIns="409200" rIns="409200" bIns="40920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>
              <a:latin typeface="Times New Roman" panose="02020603050405020304" pitchFamily="18" charset="0"/>
              <a:cs typeface="Times New Roman" panose="02020603050405020304" pitchFamily="18" charset="0"/>
            </a:rPr>
            <a:t>Enhance</a:t>
          </a:r>
        </a:p>
      </dsp:txBody>
      <dsp:txXfrm>
        <a:off x="10583737" y="1305401"/>
        <a:ext cx="5178286" cy="1553486"/>
      </dsp:txXfrm>
    </dsp:sp>
    <dsp:sp modelId="{162065B2-BF92-4D93-940C-028D65E67C0F}">
      <dsp:nvSpPr>
        <dsp:cNvPr id="0" name=""/>
        <dsp:cNvSpPr/>
      </dsp:nvSpPr>
      <dsp:spPr>
        <a:xfrm>
          <a:off x="10583737" y="2858887"/>
          <a:ext cx="5178286" cy="2362718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1500" tIns="511500" rIns="511500" bIns="51150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Enhance a way to autodetect the Pi2 a.</a:t>
          </a:r>
        </a:p>
      </dsp:txBody>
      <dsp:txXfrm>
        <a:off x="10583737" y="2858887"/>
        <a:ext cx="5178286" cy="2362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HorizontalActionList">
  <dgm:title val="Horizontal Action List"/>
  <dgm:desc val="Used to show non-sequential or grouped lists of information. Works well with large amounts of text. All text has the same level of emphasis, and direction is not implied."/>
  <dgm:catLst>
    <dgm:cat type="list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54"/>
      <dgm:constr type="primFontSz" for="des" forName="desTx" refType="primFontSz" refFor="des" refForName="parTx" op="lte" fact="0.75"/>
      <dgm:constr type="h" for="des" forName="desTx" op="equ"/>
      <dgm:constr type="w" for="ch" forName="space" op="equ" val="3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3"/>
            <dgm:constr type="h"/>
            <dgm:constr type="tMarg" refType="w" fact="0.224"/>
            <dgm:constr type="bMarg" refType="w" fact="0.224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8"/>
            <dgm:constr type="tMarg" refType="w" fact="0.28"/>
            <dgm:constr type="bMarg" refType="w" fact="0.28"/>
            <dgm:constr type="lMarg" refType="w" fact="0.28"/>
            <dgm:constr type="rMarg" refType="w" fact="0.28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wpc.noaa.gov/content/solar-cycle-24-prediction-updated-may-2009" TargetMode="Externa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xtra egypt\Desktop\Screen Shot 2025-08-07 at 6.48.36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8016"/>
            <a:ext cx="18288000" cy="10345016"/>
          </a:xfrm>
          <a:prstGeom prst="rect">
            <a:avLst/>
          </a:prstGeom>
          <a:noFill/>
        </p:spPr>
      </p:pic>
      <p:sp>
        <p:nvSpPr>
          <p:cNvPr id="14" name="TextBox 5"/>
          <p:cNvSpPr txBox="1"/>
          <p:nvPr/>
        </p:nvSpPr>
        <p:spPr>
          <a:xfrm>
            <a:off x="76200" y="3925241"/>
            <a:ext cx="18135600" cy="27084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8800" dirty="0">
                <a:solidFill>
                  <a:schemeClr val="accent2">
                    <a:lumMod val="75000"/>
                  </a:schemeClr>
                </a:solidFill>
                <a:latin typeface="Tek Tall Arabic"/>
              </a:rPr>
              <a:t>Analysis of geomagnetic Pi2 pulsations during solar cycle 24 maximum and minimum regions</a:t>
            </a:r>
          </a:p>
        </p:txBody>
      </p:sp>
      <p:sp>
        <p:nvSpPr>
          <p:cNvPr id="15" name="TextBox 6"/>
          <p:cNvSpPr txBox="1"/>
          <p:nvPr/>
        </p:nvSpPr>
        <p:spPr>
          <a:xfrm>
            <a:off x="2514600" y="8105229"/>
            <a:ext cx="13258800" cy="7720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851"/>
              </a:lnSpc>
            </a:pPr>
            <a:r>
              <a:rPr lang="en-US" sz="5319" dirty="0">
                <a:latin typeface="Tek Tall Arabic"/>
              </a:rPr>
              <a:t>Early Creer Researcher at ISSI</a:t>
            </a:r>
          </a:p>
        </p:txBody>
      </p:sp>
      <p:sp>
        <p:nvSpPr>
          <p:cNvPr id="25" name="TextBox 7"/>
          <p:cNvSpPr txBox="1"/>
          <p:nvPr/>
        </p:nvSpPr>
        <p:spPr>
          <a:xfrm>
            <a:off x="3874114" y="6719084"/>
            <a:ext cx="10539772" cy="13888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561"/>
              </a:lnSpc>
            </a:pPr>
            <a:r>
              <a:rPr lang="en-US" sz="9601" dirty="0">
                <a:solidFill>
                  <a:schemeClr val="tx2">
                    <a:lumMod val="60000"/>
                    <a:lumOff val="40000"/>
                  </a:schemeClr>
                </a:solidFill>
                <a:latin typeface="Tek Tall Arabic"/>
              </a:rPr>
              <a:t>Abdelmoamen Ahmed Nosier</a:t>
            </a:r>
          </a:p>
        </p:txBody>
      </p:sp>
      <p:sp>
        <p:nvSpPr>
          <p:cNvPr id="27" name="TextBox 9"/>
          <p:cNvSpPr txBox="1"/>
          <p:nvPr/>
        </p:nvSpPr>
        <p:spPr>
          <a:xfrm>
            <a:off x="0" y="9029700"/>
            <a:ext cx="3200400" cy="10259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63"/>
              </a:lnSpc>
              <a:spcBef>
                <a:spcPct val="0"/>
              </a:spcBef>
            </a:pPr>
            <a:r>
              <a:rPr lang="en-US" sz="2830" dirty="0">
                <a:latin typeface="Tek Tall Arabic"/>
              </a:rPr>
              <a:t>October 20-23 ,2025</a:t>
            </a:r>
          </a:p>
          <a:p>
            <a:pPr algn="ctr">
              <a:lnSpc>
                <a:spcPts val="3963"/>
              </a:lnSpc>
              <a:spcBef>
                <a:spcPct val="0"/>
              </a:spcBef>
            </a:pPr>
            <a:r>
              <a:rPr lang="en-US" sz="2830" dirty="0">
                <a:latin typeface="Tek Tall Arabic"/>
              </a:rPr>
              <a:t>Cairo-EGYPT</a:t>
            </a:r>
          </a:p>
        </p:txBody>
      </p:sp>
      <p:sp>
        <p:nvSpPr>
          <p:cNvPr id="29" name="TextBox 11"/>
          <p:cNvSpPr txBox="1"/>
          <p:nvPr/>
        </p:nvSpPr>
        <p:spPr>
          <a:xfrm>
            <a:off x="14574423" y="9983468"/>
            <a:ext cx="5197913" cy="284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39"/>
              </a:lnSpc>
            </a:pPr>
            <a:r>
              <a:rPr lang="en-US" sz="1742" dirty="0">
                <a:latin typeface="Raleway Bold"/>
              </a:rPr>
              <a:t>ACAG-CONF.ORG</a:t>
            </a:r>
          </a:p>
        </p:txBody>
      </p:sp>
      <p:sp>
        <p:nvSpPr>
          <p:cNvPr id="32" name="TextBox 7"/>
          <p:cNvSpPr txBox="1"/>
          <p:nvPr/>
        </p:nvSpPr>
        <p:spPr>
          <a:xfrm>
            <a:off x="0" y="2628900"/>
            <a:ext cx="17983200" cy="13593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561"/>
              </a:lnSpc>
            </a:pPr>
            <a:r>
              <a:rPr lang="en-US" sz="8800" dirty="0">
                <a:latin typeface="Tek Tall Arabic"/>
              </a:rPr>
              <a:t>44</a:t>
            </a:r>
            <a:r>
              <a:rPr lang="en-US" sz="8800" baseline="30000" dirty="0">
                <a:latin typeface="Tek Tall Arabic"/>
              </a:rPr>
              <a:t>th</a:t>
            </a:r>
            <a:r>
              <a:rPr lang="en-US" sz="8800" dirty="0">
                <a:latin typeface="Tek Tall Arabic"/>
              </a:rPr>
              <a:t> International Symposium on Physics in Collision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39DBADC-3D24-6C9C-4B0D-65C8A4598369}"/>
              </a:ext>
            </a:extLst>
          </p:cNvPr>
          <p:cNvGrpSpPr/>
          <p:nvPr/>
        </p:nvGrpSpPr>
        <p:grpSpPr>
          <a:xfrm>
            <a:off x="16728440" y="266700"/>
            <a:ext cx="1254760" cy="1385618"/>
            <a:chOff x="16728440" y="266700"/>
            <a:chExt cx="1254760" cy="1385618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6D2FC99-0D3A-20EE-F663-7BD30E782561}"/>
                </a:ext>
              </a:extLst>
            </p:cNvPr>
            <p:cNvGrpSpPr/>
            <p:nvPr/>
          </p:nvGrpSpPr>
          <p:grpSpPr>
            <a:xfrm>
              <a:off x="16728440" y="266700"/>
              <a:ext cx="1254760" cy="674872"/>
              <a:chOff x="16728440" y="266700"/>
              <a:chExt cx="1254760" cy="674872"/>
            </a:xfrm>
          </p:grpSpPr>
          <p:sp>
            <p:nvSpPr>
              <p:cNvPr id="3" name="Freeform: Shape 65">
                <a:extLst>
                  <a:ext uri="{FF2B5EF4-FFF2-40B4-BE49-F238E27FC236}">
                    <a16:creationId xmlns:a16="http://schemas.microsoft.com/office/drawing/2014/main" id="{D942B7FD-869A-827B-1E24-9D85BA8BE209}"/>
                  </a:ext>
                </a:extLst>
              </p:cNvPr>
              <p:cNvSpPr/>
              <p:nvPr/>
            </p:nvSpPr>
            <p:spPr>
              <a:xfrm>
                <a:off x="17839586" y="622146"/>
                <a:ext cx="143613" cy="318066"/>
              </a:xfrm>
              <a:custGeom>
                <a:avLst/>
                <a:gdLst>
                  <a:gd name="connsiteX0" fmla="*/ 0 w 166025"/>
                  <a:gd name="connsiteY0" fmla="*/ 0 h 334913"/>
                  <a:gd name="connsiteX1" fmla="*/ 166025 w 166025"/>
                  <a:gd name="connsiteY1" fmla="*/ 0 h 334913"/>
                  <a:gd name="connsiteX2" fmla="*/ 166025 w 166025"/>
                  <a:gd name="connsiteY2" fmla="*/ 334914 h 334913"/>
                  <a:gd name="connsiteX3" fmla="*/ 0 w 166025"/>
                  <a:gd name="connsiteY3" fmla="*/ 334914 h 33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6025" h="334913">
                    <a:moveTo>
                      <a:pt x="0" y="0"/>
                    </a:moveTo>
                    <a:lnTo>
                      <a:pt x="166025" y="0"/>
                    </a:lnTo>
                    <a:lnTo>
                      <a:pt x="166025" y="334914"/>
                    </a:lnTo>
                    <a:lnTo>
                      <a:pt x="0" y="334914"/>
                    </a:lnTo>
                    <a:close/>
                  </a:path>
                </a:pathLst>
              </a:custGeom>
              <a:solidFill>
                <a:srgbClr val="172971"/>
              </a:solidFill>
              <a:ln w="7144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4" name="Freeform: Shape 66">
                <a:extLst>
                  <a:ext uri="{FF2B5EF4-FFF2-40B4-BE49-F238E27FC236}">
                    <a16:creationId xmlns:a16="http://schemas.microsoft.com/office/drawing/2014/main" id="{27E90737-9E42-BB0B-93FD-2BDD49EBBC82}"/>
                  </a:ext>
                </a:extLst>
              </p:cNvPr>
              <p:cNvSpPr/>
              <p:nvPr/>
            </p:nvSpPr>
            <p:spPr>
              <a:xfrm>
                <a:off x="16728440" y="266700"/>
                <a:ext cx="768826" cy="674872"/>
              </a:xfrm>
              <a:custGeom>
                <a:avLst/>
                <a:gdLst>
                  <a:gd name="connsiteX0" fmla="*/ 587530 w 888808"/>
                  <a:gd name="connsiteY0" fmla="*/ 283388 h 710618"/>
                  <a:gd name="connsiteX1" fmla="*/ 517399 w 888808"/>
                  <a:gd name="connsiteY1" fmla="*/ 369264 h 710618"/>
                  <a:gd name="connsiteX2" fmla="*/ 415779 w 888808"/>
                  <a:gd name="connsiteY2" fmla="*/ 490920 h 710618"/>
                  <a:gd name="connsiteX3" fmla="*/ 254048 w 888808"/>
                  <a:gd name="connsiteY3" fmla="*/ 558189 h 710618"/>
                  <a:gd name="connsiteX4" fmla="*/ 255479 w 888808"/>
                  <a:gd name="connsiteY4" fmla="*/ 556758 h 710618"/>
                  <a:gd name="connsiteX5" fmla="*/ 255479 w 888808"/>
                  <a:gd name="connsiteY5" fmla="*/ 181769 h 710618"/>
                  <a:gd name="connsiteX6" fmla="*/ 343501 w 888808"/>
                  <a:gd name="connsiteY6" fmla="*/ 181769 h 710618"/>
                  <a:gd name="connsiteX7" fmla="*/ 171751 w 888808"/>
                  <a:gd name="connsiteY7" fmla="*/ 0 h 710618"/>
                  <a:gd name="connsiteX8" fmla="*/ 0 w 888808"/>
                  <a:gd name="connsiteY8" fmla="*/ 181769 h 710618"/>
                  <a:gd name="connsiteX9" fmla="*/ 88022 w 888808"/>
                  <a:gd name="connsiteY9" fmla="*/ 181769 h 710618"/>
                  <a:gd name="connsiteX10" fmla="*/ 88022 w 888808"/>
                  <a:gd name="connsiteY10" fmla="*/ 709187 h 710618"/>
                  <a:gd name="connsiteX11" fmla="*/ 88022 w 888808"/>
                  <a:gd name="connsiteY11" fmla="*/ 709187 h 710618"/>
                  <a:gd name="connsiteX12" fmla="*/ 88022 w 888808"/>
                  <a:gd name="connsiteY12" fmla="*/ 709902 h 710618"/>
                  <a:gd name="connsiteX13" fmla="*/ 135969 w 888808"/>
                  <a:gd name="connsiteY13" fmla="*/ 710618 h 710618"/>
                  <a:gd name="connsiteX14" fmla="*/ 182485 w 888808"/>
                  <a:gd name="connsiteY14" fmla="*/ 710618 h 710618"/>
                  <a:gd name="connsiteX15" fmla="*/ 525270 w 888808"/>
                  <a:gd name="connsiteY15" fmla="*/ 593971 h 710618"/>
                  <a:gd name="connsiteX16" fmla="*/ 635477 w 888808"/>
                  <a:gd name="connsiteY16" fmla="*/ 463011 h 710618"/>
                  <a:gd name="connsiteX17" fmla="*/ 700599 w 888808"/>
                  <a:gd name="connsiteY17" fmla="*/ 383576 h 710618"/>
                  <a:gd name="connsiteX18" fmla="*/ 888809 w 888808"/>
                  <a:gd name="connsiteY18" fmla="*/ 317739 h 710618"/>
                  <a:gd name="connsiteX19" fmla="*/ 888809 w 888808"/>
                  <a:gd name="connsiteY19" fmla="*/ 167457 h 710618"/>
                  <a:gd name="connsiteX20" fmla="*/ 587530 w 888808"/>
                  <a:gd name="connsiteY20" fmla="*/ 283388 h 710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88808" h="710618">
                    <a:moveTo>
                      <a:pt x="587530" y="283388"/>
                    </a:moveTo>
                    <a:cubicBezTo>
                      <a:pt x="565346" y="307720"/>
                      <a:pt x="541730" y="337776"/>
                      <a:pt x="517399" y="369264"/>
                    </a:cubicBezTo>
                    <a:cubicBezTo>
                      <a:pt x="483764" y="411486"/>
                      <a:pt x="449414" y="454423"/>
                      <a:pt x="415779" y="490920"/>
                    </a:cubicBezTo>
                    <a:cubicBezTo>
                      <a:pt x="372842" y="536721"/>
                      <a:pt x="322748" y="553180"/>
                      <a:pt x="254048" y="558189"/>
                    </a:cubicBezTo>
                    <a:lnTo>
                      <a:pt x="255479" y="556758"/>
                    </a:lnTo>
                    <a:lnTo>
                      <a:pt x="255479" y="181769"/>
                    </a:lnTo>
                    <a:lnTo>
                      <a:pt x="343501" y="181769"/>
                    </a:lnTo>
                    <a:lnTo>
                      <a:pt x="171751" y="0"/>
                    </a:lnTo>
                    <a:lnTo>
                      <a:pt x="0" y="181769"/>
                    </a:lnTo>
                    <a:lnTo>
                      <a:pt x="88022" y="181769"/>
                    </a:lnTo>
                    <a:lnTo>
                      <a:pt x="88022" y="709187"/>
                    </a:lnTo>
                    <a:lnTo>
                      <a:pt x="88022" y="709187"/>
                    </a:lnTo>
                    <a:lnTo>
                      <a:pt x="88022" y="709902"/>
                    </a:lnTo>
                    <a:cubicBezTo>
                      <a:pt x="103766" y="709902"/>
                      <a:pt x="120225" y="709902"/>
                      <a:pt x="135969" y="710618"/>
                    </a:cubicBezTo>
                    <a:cubicBezTo>
                      <a:pt x="151713" y="710618"/>
                      <a:pt x="166741" y="710618"/>
                      <a:pt x="182485" y="710618"/>
                    </a:cubicBezTo>
                    <a:cubicBezTo>
                      <a:pt x="303426" y="710618"/>
                      <a:pt x="425798" y="699884"/>
                      <a:pt x="525270" y="593971"/>
                    </a:cubicBezTo>
                    <a:cubicBezTo>
                      <a:pt x="563199" y="553180"/>
                      <a:pt x="601843" y="505233"/>
                      <a:pt x="635477" y="463011"/>
                    </a:cubicBezTo>
                    <a:cubicBezTo>
                      <a:pt x="659093" y="432955"/>
                      <a:pt x="681277" y="405045"/>
                      <a:pt x="700599" y="383576"/>
                    </a:cubicBezTo>
                    <a:cubicBezTo>
                      <a:pt x="742105" y="337061"/>
                      <a:pt x="759280" y="317739"/>
                      <a:pt x="888809" y="317739"/>
                    </a:cubicBezTo>
                    <a:lnTo>
                      <a:pt x="888809" y="167457"/>
                    </a:lnTo>
                    <a:cubicBezTo>
                      <a:pt x="717774" y="166741"/>
                      <a:pt x="660524" y="201091"/>
                      <a:pt x="587530" y="283388"/>
                    </a:cubicBezTo>
                    <a:close/>
                  </a:path>
                </a:pathLst>
              </a:custGeom>
              <a:solidFill>
                <a:srgbClr val="172971"/>
              </a:solidFill>
              <a:ln w="7144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5" name="Freeform: Shape 67">
                <a:extLst>
                  <a:ext uri="{FF2B5EF4-FFF2-40B4-BE49-F238E27FC236}">
                    <a16:creationId xmlns:a16="http://schemas.microsoft.com/office/drawing/2014/main" id="{EF0C697C-EA3C-9BFC-D501-1D27469AEEB7}"/>
                  </a:ext>
                </a:extLst>
              </p:cNvPr>
              <p:cNvSpPr/>
              <p:nvPr/>
            </p:nvSpPr>
            <p:spPr>
              <a:xfrm>
                <a:off x="17291132" y="424758"/>
                <a:ext cx="692068" cy="516814"/>
              </a:xfrm>
              <a:custGeom>
                <a:avLst/>
                <a:gdLst>
                  <a:gd name="connsiteX0" fmla="*/ 0 w 800071"/>
                  <a:gd name="connsiteY0" fmla="*/ 544187 h 544187"/>
                  <a:gd name="connsiteX1" fmla="*/ 0 w 800071"/>
                  <a:gd name="connsiteY1" fmla="*/ 393906 h 544187"/>
                  <a:gd name="connsiteX2" fmla="*/ 188210 w 800071"/>
                  <a:gd name="connsiteY2" fmla="*/ 328068 h 544187"/>
                  <a:gd name="connsiteX3" fmla="*/ 253332 w 800071"/>
                  <a:gd name="connsiteY3" fmla="*/ 248633 h 544187"/>
                  <a:gd name="connsiteX4" fmla="*/ 363539 w 800071"/>
                  <a:gd name="connsiteY4" fmla="*/ 117673 h 544187"/>
                  <a:gd name="connsiteX5" fmla="*/ 752124 w 800071"/>
                  <a:gd name="connsiteY5" fmla="*/ 310 h 544187"/>
                  <a:gd name="connsiteX6" fmla="*/ 800071 w 800071"/>
                  <a:gd name="connsiteY6" fmla="*/ 1026 h 544187"/>
                  <a:gd name="connsiteX7" fmla="*/ 800071 w 800071"/>
                  <a:gd name="connsiteY7" fmla="*/ 151308 h 544187"/>
                  <a:gd name="connsiteX8" fmla="*/ 750693 w 800071"/>
                  <a:gd name="connsiteY8" fmla="*/ 150592 h 544187"/>
                  <a:gd name="connsiteX9" fmla="*/ 473030 w 800071"/>
                  <a:gd name="connsiteY9" fmla="*/ 220008 h 544187"/>
                  <a:gd name="connsiteX10" fmla="*/ 371411 w 800071"/>
                  <a:gd name="connsiteY10" fmla="*/ 341665 h 544187"/>
                  <a:gd name="connsiteX11" fmla="*/ 300563 w 800071"/>
                  <a:gd name="connsiteY11" fmla="*/ 427540 h 544187"/>
                  <a:gd name="connsiteX12" fmla="*/ 0 w 800071"/>
                  <a:gd name="connsiteY12" fmla="*/ 544187 h 544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00071" h="544187">
                    <a:moveTo>
                      <a:pt x="0" y="544187"/>
                    </a:moveTo>
                    <a:lnTo>
                      <a:pt x="0" y="393906"/>
                    </a:lnTo>
                    <a:cubicBezTo>
                      <a:pt x="129529" y="393906"/>
                      <a:pt x="146704" y="374584"/>
                      <a:pt x="188210" y="328068"/>
                    </a:cubicBezTo>
                    <a:cubicBezTo>
                      <a:pt x="207532" y="306599"/>
                      <a:pt x="229716" y="277974"/>
                      <a:pt x="253332" y="248633"/>
                    </a:cubicBezTo>
                    <a:cubicBezTo>
                      <a:pt x="286967" y="206411"/>
                      <a:pt x="324895" y="158464"/>
                      <a:pt x="363539" y="117673"/>
                    </a:cubicBezTo>
                    <a:cubicBezTo>
                      <a:pt x="475892" y="-2552"/>
                      <a:pt x="616155" y="-1121"/>
                      <a:pt x="752124" y="310"/>
                    </a:cubicBezTo>
                    <a:cubicBezTo>
                      <a:pt x="767868" y="310"/>
                      <a:pt x="783612" y="1026"/>
                      <a:pt x="800071" y="1026"/>
                    </a:cubicBezTo>
                    <a:lnTo>
                      <a:pt x="800071" y="151308"/>
                    </a:lnTo>
                    <a:cubicBezTo>
                      <a:pt x="783612" y="151308"/>
                      <a:pt x="767152" y="151308"/>
                      <a:pt x="750693" y="150592"/>
                    </a:cubicBezTo>
                    <a:cubicBezTo>
                      <a:pt x="616155" y="149161"/>
                      <a:pt x="536720" y="151308"/>
                      <a:pt x="473030" y="220008"/>
                    </a:cubicBezTo>
                    <a:cubicBezTo>
                      <a:pt x="439395" y="255790"/>
                      <a:pt x="404329" y="299443"/>
                      <a:pt x="371411" y="341665"/>
                    </a:cubicBezTo>
                    <a:cubicBezTo>
                      <a:pt x="346364" y="373152"/>
                      <a:pt x="322748" y="403209"/>
                      <a:pt x="300563" y="427540"/>
                    </a:cubicBezTo>
                    <a:cubicBezTo>
                      <a:pt x="227569" y="509837"/>
                      <a:pt x="169604" y="544187"/>
                      <a:pt x="0" y="544187"/>
                    </a:cubicBezTo>
                    <a:close/>
                  </a:path>
                </a:pathLst>
              </a:custGeom>
              <a:solidFill>
                <a:srgbClr val="172971"/>
              </a:solidFill>
              <a:ln w="7144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37CB36D-9642-F0A7-7021-3BFCCC3F32B7}"/>
                </a:ext>
              </a:extLst>
            </p:cNvPr>
            <p:cNvGrpSpPr/>
            <p:nvPr/>
          </p:nvGrpSpPr>
          <p:grpSpPr>
            <a:xfrm>
              <a:off x="16849857" y="1133081"/>
              <a:ext cx="1064720" cy="519237"/>
              <a:chOff x="12154354" y="2824333"/>
              <a:chExt cx="775909" cy="342656"/>
            </a:xfrm>
            <a:solidFill>
              <a:schemeClr val="bg1"/>
            </a:solidFill>
          </p:grpSpPr>
          <p:sp>
            <p:nvSpPr>
              <p:cNvPr id="7" name="Freeform: Shape 69">
                <a:extLst>
                  <a:ext uri="{FF2B5EF4-FFF2-40B4-BE49-F238E27FC236}">
                    <a16:creationId xmlns:a16="http://schemas.microsoft.com/office/drawing/2014/main" id="{84E27745-62BE-08D9-D112-4B17D541A51D}"/>
                  </a:ext>
                </a:extLst>
              </p:cNvPr>
              <p:cNvSpPr/>
              <p:nvPr/>
            </p:nvSpPr>
            <p:spPr>
              <a:xfrm>
                <a:off x="12161121" y="2826127"/>
                <a:ext cx="14435" cy="64584"/>
              </a:xfrm>
              <a:custGeom>
                <a:avLst/>
                <a:gdLst>
                  <a:gd name="connsiteX0" fmla="*/ 22900 w 22900"/>
                  <a:gd name="connsiteY0" fmla="*/ 0 h 103050"/>
                  <a:gd name="connsiteX1" fmla="*/ 22900 w 22900"/>
                  <a:gd name="connsiteY1" fmla="*/ 103050 h 103050"/>
                  <a:gd name="connsiteX2" fmla="*/ 0 w 22900"/>
                  <a:gd name="connsiteY2" fmla="*/ 103050 h 103050"/>
                  <a:gd name="connsiteX3" fmla="*/ 0 w 22900"/>
                  <a:gd name="connsiteY3" fmla="*/ 0 h 103050"/>
                  <a:gd name="connsiteX4" fmla="*/ 22900 w 22900"/>
                  <a:gd name="connsiteY4" fmla="*/ 0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00" h="103050">
                    <a:moveTo>
                      <a:pt x="22900" y="0"/>
                    </a:moveTo>
                    <a:lnTo>
                      <a:pt x="22900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22900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8" name="Freeform: Shape 70">
                <a:extLst>
                  <a:ext uri="{FF2B5EF4-FFF2-40B4-BE49-F238E27FC236}">
                    <a16:creationId xmlns:a16="http://schemas.microsoft.com/office/drawing/2014/main" id="{741893CD-B6B5-0FCA-3127-9D7BD77D2C64}"/>
                  </a:ext>
                </a:extLst>
              </p:cNvPr>
              <p:cNvSpPr/>
              <p:nvPr/>
            </p:nvSpPr>
            <p:spPr>
              <a:xfrm>
                <a:off x="12191345" y="2826127"/>
                <a:ext cx="55035" cy="64584"/>
              </a:xfrm>
              <a:custGeom>
                <a:avLst/>
                <a:gdLst>
                  <a:gd name="connsiteX0" fmla="*/ 22900 w 87306"/>
                  <a:gd name="connsiteY0" fmla="*/ 0 h 103050"/>
                  <a:gd name="connsiteX1" fmla="*/ 65838 w 87306"/>
                  <a:gd name="connsiteY1" fmla="*/ 69416 h 103050"/>
                  <a:gd name="connsiteX2" fmla="*/ 65838 w 87306"/>
                  <a:gd name="connsiteY2" fmla="*/ 69416 h 103050"/>
                  <a:gd name="connsiteX3" fmla="*/ 65838 w 87306"/>
                  <a:gd name="connsiteY3" fmla="*/ 0 h 103050"/>
                  <a:gd name="connsiteX4" fmla="*/ 87307 w 87306"/>
                  <a:gd name="connsiteY4" fmla="*/ 0 h 103050"/>
                  <a:gd name="connsiteX5" fmla="*/ 87307 w 87306"/>
                  <a:gd name="connsiteY5" fmla="*/ 103050 h 103050"/>
                  <a:gd name="connsiteX6" fmla="*/ 64406 w 87306"/>
                  <a:gd name="connsiteY6" fmla="*/ 103050 h 103050"/>
                  <a:gd name="connsiteX7" fmla="*/ 21469 w 87306"/>
                  <a:gd name="connsiteY7" fmla="*/ 34350 h 103050"/>
                  <a:gd name="connsiteX8" fmla="*/ 21469 w 87306"/>
                  <a:gd name="connsiteY8" fmla="*/ 34350 h 103050"/>
                  <a:gd name="connsiteX9" fmla="*/ 21469 w 87306"/>
                  <a:gd name="connsiteY9" fmla="*/ 103050 h 103050"/>
                  <a:gd name="connsiteX10" fmla="*/ 0 w 87306"/>
                  <a:gd name="connsiteY10" fmla="*/ 103050 h 103050"/>
                  <a:gd name="connsiteX11" fmla="*/ 0 w 87306"/>
                  <a:gd name="connsiteY11" fmla="*/ 0 h 103050"/>
                  <a:gd name="connsiteX12" fmla="*/ 22900 w 87306"/>
                  <a:gd name="connsiteY12" fmla="*/ 0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7306" h="103050">
                    <a:moveTo>
                      <a:pt x="22900" y="0"/>
                    </a:moveTo>
                    <a:lnTo>
                      <a:pt x="65838" y="69416"/>
                    </a:lnTo>
                    <a:lnTo>
                      <a:pt x="65838" y="69416"/>
                    </a:lnTo>
                    <a:lnTo>
                      <a:pt x="65838" y="0"/>
                    </a:lnTo>
                    <a:lnTo>
                      <a:pt x="87307" y="0"/>
                    </a:lnTo>
                    <a:lnTo>
                      <a:pt x="87307" y="103050"/>
                    </a:lnTo>
                    <a:lnTo>
                      <a:pt x="64406" y="103050"/>
                    </a:lnTo>
                    <a:lnTo>
                      <a:pt x="21469" y="34350"/>
                    </a:lnTo>
                    <a:lnTo>
                      <a:pt x="21469" y="34350"/>
                    </a:lnTo>
                    <a:lnTo>
                      <a:pt x="21469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22900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9" name="Freeform: Shape 71">
                <a:extLst>
                  <a:ext uri="{FF2B5EF4-FFF2-40B4-BE49-F238E27FC236}">
                    <a16:creationId xmlns:a16="http://schemas.microsoft.com/office/drawing/2014/main" id="{779CD055-0BC7-B5C7-1F0E-50AD11D68AB0}"/>
                  </a:ext>
                </a:extLst>
              </p:cNvPr>
              <p:cNvSpPr/>
              <p:nvPr/>
            </p:nvSpPr>
            <p:spPr>
              <a:xfrm>
                <a:off x="12257207" y="2825679"/>
                <a:ext cx="53231" cy="64584"/>
              </a:xfrm>
              <a:custGeom>
                <a:avLst/>
                <a:gdLst>
                  <a:gd name="connsiteX0" fmla="*/ 0 w 84444"/>
                  <a:gd name="connsiteY0" fmla="*/ 19322 h 103050"/>
                  <a:gd name="connsiteX1" fmla="*/ 0 w 84444"/>
                  <a:gd name="connsiteY1" fmla="*/ 0 h 103050"/>
                  <a:gd name="connsiteX2" fmla="*/ 84444 w 84444"/>
                  <a:gd name="connsiteY2" fmla="*/ 0 h 103050"/>
                  <a:gd name="connsiteX3" fmla="*/ 84444 w 84444"/>
                  <a:gd name="connsiteY3" fmla="*/ 19322 h 103050"/>
                  <a:gd name="connsiteX4" fmla="*/ 53672 w 84444"/>
                  <a:gd name="connsiteY4" fmla="*/ 19322 h 103050"/>
                  <a:gd name="connsiteX5" fmla="*/ 53672 w 84444"/>
                  <a:gd name="connsiteY5" fmla="*/ 103050 h 103050"/>
                  <a:gd name="connsiteX6" fmla="*/ 30772 w 84444"/>
                  <a:gd name="connsiteY6" fmla="*/ 103050 h 103050"/>
                  <a:gd name="connsiteX7" fmla="*/ 30772 w 84444"/>
                  <a:gd name="connsiteY7" fmla="*/ 19322 h 103050"/>
                  <a:gd name="connsiteX8" fmla="*/ 0 w 84444"/>
                  <a:gd name="connsiteY8" fmla="*/ 19322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444" h="103050">
                    <a:moveTo>
                      <a:pt x="0" y="19322"/>
                    </a:moveTo>
                    <a:lnTo>
                      <a:pt x="0" y="0"/>
                    </a:lnTo>
                    <a:lnTo>
                      <a:pt x="84444" y="0"/>
                    </a:lnTo>
                    <a:lnTo>
                      <a:pt x="84444" y="19322"/>
                    </a:lnTo>
                    <a:lnTo>
                      <a:pt x="53672" y="19322"/>
                    </a:lnTo>
                    <a:lnTo>
                      <a:pt x="53672" y="103050"/>
                    </a:lnTo>
                    <a:lnTo>
                      <a:pt x="30772" y="103050"/>
                    </a:lnTo>
                    <a:lnTo>
                      <a:pt x="30772" y="19322"/>
                    </a:lnTo>
                    <a:lnTo>
                      <a:pt x="0" y="19322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10" name="Freeform: Shape 110">
                <a:extLst>
                  <a:ext uri="{FF2B5EF4-FFF2-40B4-BE49-F238E27FC236}">
                    <a16:creationId xmlns:a16="http://schemas.microsoft.com/office/drawing/2014/main" id="{8AB66B48-AA51-9344-A0F4-88CACD4932F3}"/>
                  </a:ext>
                </a:extLst>
              </p:cNvPr>
              <p:cNvSpPr/>
              <p:nvPr/>
            </p:nvSpPr>
            <p:spPr>
              <a:xfrm>
                <a:off x="12320814" y="2826127"/>
                <a:ext cx="49621" cy="65032"/>
              </a:xfrm>
              <a:custGeom>
                <a:avLst/>
                <a:gdLst>
                  <a:gd name="connsiteX0" fmla="*/ 77288 w 78718"/>
                  <a:gd name="connsiteY0" fmla="*/ 0 h 103765"/>
                  <a:gd name="connsiteX1" fmla="*/ 77288 w 78718"/>
                  <a:gd name="connsiteY1" fmla="*/ 19322 h 103765"/>
                  <a:gd name="connsiteX2" fmla="*/ 22900 w 78718"/>
                  <a:gd name="connsiteY2" fmla="*/ 19322 h 103765"/>
                  <a:gd name="connsiteX3" fmla="*/ 22900 w 78718"/>
                  <a:gd name="connsiteY3" fmla="*/ 41506 h 103765"/>
                  <a:gd name="connsiteX4" fmla="*/ 72994 w 78718"/>
                  <a:gd name="connsiteY4" fmla="*/ 41506 h 103765"/>
                  <a:gd name="connsiteX5" fmla="*/ 72994 w 78718"/>
                  <a:gd name="connsiteY5" fmla="*/ 59397 h 103765"/>
                  <a:gd name="connsiteX6" fmla="*/ 22900 w 78718"/>
                  <a:gd name="connsiteY6" fmla="*/ 59397 h 103765"/>
                  <a:gd name="connsiteX7" fmla="*/ 22900 w 78718"/>
                  <a:gd name="connsiteY7" fmla="*/ 84444 h 103765"/>
                  <a:gd name="connsiteX8" fmla="*/ 78719 w 78718"/>
                  <a:gd name="connsiteY8" fmla="*/ 84444 h 103765"/>
                  <a:gd name="connsiteX9" fmla="*/ 78719 w 78718"/>
                  <a:gd name="connsiteY9" fmla="*/ 103766 h 103765"/>
                  <a:gd name="connsiteX10" fmla="*/ 0 w 78718"/>
                  <a:gd name="connsiteY10" fmla="*/ 103766 h 103765"/>
                  <a:gd name="connsiteX11" fmla="*/ 0 w 78718"/>
                  <a:gd name="connsiteY11" fmla="*/ 0 h 103765"/>
                  <a:gd name="connsiteX12" fmla="*/ 77288 w 78718"/>
                  <a:gd name="connsiteY12" fmla="*/ 0 h 103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718" h="103765">
                    <a:moveTo>
                      <a:pt x="77288" y="0"/>
                    </a:moveTo>
                    <a:lnTo>
                      <a:pt x="77288" y="19322"/>
                    </a:lnTo>
                    <a:lnTo>
                      <a:pt x="22900" y="19322"/>
                    </a:lnTo>
                    <a:lnTo>
                      <a:pt x="22900" y="41506"/>
                    </a:lnTo>
                    <a:lnTo>
                      <a:pt x="72994" y="41506"/>
                    </a:lnTo>
                    <a:lnTo>
                      <a:pt x="72994" y="59397"/>
                    </a:lnTo>
                    <a:lnTo>
                      <a:pt x="22900" y="59397"/>
                    </a:lnTo>
                    <a:lnTo>
                      <a:pt x="22900" y="84444"/>
                    </a:lnTo>
                    <a:lnTo>
                      <a:pt x="78719" y="84444"/>
                    </a:lnTo>
                    <a:lnTo>
                      <a:pt x="78719" y="103766"/>
                    </a:lnTo>
                    <a:lnTo>
                      <a:pt x="0" y="103766"/>
                    </a:lnTo>
                    <a:lnTo>
                      <a:pt x="0" y="0"/>
                    </a:lnTo>
                    <a:lnTo>
                      <a:pt x="77288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11" name="Freeform: Shape 111">
                <a:extLst>
                  <a:ext uri="{FF2B5EF4-FFF2-40B4-BE49-F238E27FC236}">
                    <a16:creationId xmlns:a16="http://schemas.microsoft.com/office/drawing/2014/main" id="{61AD9274-6B59-2DBF-C41C-CA069B060A68}"/>
                  </a:ext>
                </a:extLst>
              </p:cNvPr>
              <p:cNvSpPr/>
              <p:nvPr/>
            </p:nvSpPr>
            <p:spPr>
              <a:xfrm>
                <a:off x="12383969" y="2826127"/>
                <a:ext cx="55937" cy="64135"/>
              </a:xfrm>
              <a:custGeom>
                <a:avLst/>
                <a:gdLst>
                  <a:gd name="connsiteX0" fmla="*/ 55103 w 88737"/>
                  <a:gd name="connsiteY0" fmla="*/ 0 h 102334"/>
                  <a:gd name="connsiteX1" fmla="*/ 67269 w 88737"/>
                  <a:gd name="connsiteY1" fmla="*/ 2147 h 102334"/>
                  <a:gd name="connsiteX2" fmla="*/ 76572 w 88737"/>
                  <a:gd name="connsiteY2" fmla="*/ 8588 h 102334"/>
                  <a:gd name="connsiteX3" fmla="*/ 82297 w 88737"/>
                  <a:gd name="connsiteY3" fmla="*/ 17891 h 102334"/>
                  <a:gd name="connsiteX4" fmla="*/ 84444 w 88737"/>
                  <a:gd name="connsiteY4" fmla="*/ 28625 h 102334"/>
                  <a:gd name="connsiteX5" fmla="*/ 80866 w 88737"/>
                  <a:gd name="connsiteY5" fmla="*/ 44369 h 102334"/>
                  <a:gd name="connsiteX6" fmla="*/ 68700 w 88737"/>
                  <a:gd name="connsiteY6" fmla="*/ 54388 h 102334"/>
                  <a:gd name="connsiteX7" fmla="*/ 68700 w 88737"/>
                  <a:gd name="connsiteY7" fmla="*/ 54388 h 102334"/>
                  <a:gd name="connsiteX8" fmla="*/ 75857 w 88737"/>
                  <a:gd name="connsiteY8" fmla="*/ 57966 h 102334"/>
                  <a:gd name="connsiteX9" fmla="*/ 80150 w 88737"/>
                  <a:gd name="connsiteY9" fmla="*/ 63691 h 102334"/>
                  <a:gd name="connsiteX10" fmla="*/ 83013 w 88737"/>
                  <a:gd name="connsiteY10" fmla="*/ 70847 h 102334"/>
                  <a:gd name="connsiteX11" fmla="*/ 84444 w 88737"/>
                  <a:gd name="connsiteY11" fmla="*/ 78719 h 102334"/>
                  <a:gd name="connsiteX12" fmla="*/ 84444 w 88737"/>
                  <a:gd name="connsiteY12" fmla="*/ 84444 h 102334"/>
                  <a:gd name="connsiteX13" fmla="*/ 85160 w 88737"/>
                  <a:gd name="connsiteY13" fmla="*/ 90885 h 102334"/>
                  <a:gd name="connsiteX14" fmla="*/ 86591 w 88737"/>
                  <a:gd name="connsiteY14" fmla="*/ 97325 h 102334"/>
                  <a:gd name="connsiteX15" fmla="*/ 88738 w 88737"/>
                  <a:gd name="connsiteY15" fmla="*/ 102335 h 102334"/>
                  <a:gd name="connsiteX16" fmla="*/ 65838 w 88737"/>
                  <a:gd name="connsiteY16" fmla="*/ 102335 h 102334"/>
                  <a:gd name="connsiteX17" fmla="*/ 63691 w 88737"/>
                  <a:gd name="connsiteY17" fmla="*/ 90885 h 102334"/>
                  <a:gd name="connsiteX18" fmla="*/ 62260 w 88737"/>
                  <a:gd name="connsiteY18" fmla="*/ 78003 h 102334"/>
                  <a:gd name="connsiteX19" fmla="*/ 57250 w 88737"/>
                  <a:gd name="connsiteY19" fmla="*/ 65838 h 102334"/>
                  <a:gd name="connsiteX20" fmla="*/ 45084 w 88737"/>
                  <a:gd name="connsiteY20" fmla="*/ 62260 h 102334"/>
                  <a:gd name="connsiteX21" fmla="*/ 22184 w 88737"/>
                  <a:gd name="connsiteY21" fmla="*/ 62260 h 102334"/>
                  <a:gd name="connsiteX22" fmla="*/ 22184 w 88737"/>
                  <a:gd name="connsiteY22" fmla="*/ 102335 h 102334"/>
                  <a:gd name="connsiteX23" fmla="*/ 0 w 88737"/>
                  <a:gd name="connsiteY23" fmla="*/ 102335 h 102334"/>
                  <a:gd name="connsiteX24" fmla="*/ 0 w 88737"/>
                  <a:gd name="connsiteY24" fmla="*/ 0 h 102334"/>
                  <a:gd name="connsiteX25" fmla="*/ 55103 w 88737"/>
                  <a:gd name="connsiteY25" fmla="*/ 0 h 102334"/>
                  <a:gd name="connsiteX26" fmla="*/ 47231 w 88737"/>
                  <a:gd name="connsiteY26" fmla="*/ 46516 h 102334"/>
                  <a:gd name="connsiteX27" fmla="*/ 58682 w 88737"/>
                  <a:gd name="connsiteY27" fmla="*/ 42938 h 102334"/>
                  <a:gd name="connsiteX28" fmla="*/ 62260 w 88737"/>
                  <a:gd name="connsiteY28" fmla="*/ 31488 h 102334"/>
                  <a:gd name="connsiteX29" fmla="*/ 58682 w 88737"/>
                  <a:gd name="connsiteY29" fmla="*/ 20753 h 102334"/>
                  <a:gd name="connsiteX30" fmla="*/ 47231 w 88737"/>
                  <a:gd name="connsiteY30" fmla="*/ 17175 h 102334"/>
                  <a:gd name="connsiteX31" fmla="*/ 22184 w 88737"/>
                  <a:gd name="connsiteY31" fmla="*/ 17175 h 102334"/>
                  <a:gd name="connsiteX32" fmla="*/ 22184 w 88737"/>
                  <a:gd name="connsiteY32" fmla="*/ 46516 h 102334"/>
                  <a:gd name="connsiteX33" fmla="*/ 47231 w 88737"/>
                  <a:gd name="connsiteY33" fmla="*/ 46516 h 10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8737" h="102334">
                    <a:moveTo>
                      <a:pt x="55103" y="0"/>
                    </a:moveTo>
                    <a:cubicBezTo>
                      <a:pt x="59397" y="0"/>
                      <a:pt x="63691" y="716"/>
                      <a:pt x="67269" y="2147"/>
                    </a:cubicBezTo>
                    <a:cubicBezTo>
                      <a:pt x="70847" y="3578"/>
                      <a:pt x="74425" y="5725"/>
                      <a:pt x="76572" y="8588"/>
                    </a:cubicBezTo>
                    <a:cubicBezTo>
                      <a:pt x="79435" y="11450"/>
                      <a:pt x="81581" y="14313"/>
                      <a:pt x="82297" y="17891"/>
                    </a:cubicBezTo>
                    <a:cubicBezTo>
                      <a:pt x="83728" y="21469"/>
                      <a:pt x="84444" y="25047"/>
                      <a:pt x="84444" y="28625"/>
                    </a:cubicBezTo>
                    <a:cubicBezTo>
                      <a:pt x="84444" y="34350"/>
                      <a:pt x="83013" y="40075"/>
                      <a:pt x="80866" y="44369"/>
                    </a:cubicBezTo>
                    <a:cubicBezTo>
                      <a:pt x="78719" y="48663"/>
                      <a:pt x="74425" y="52241"/>
                      <a:pt x="68700" y="54388"/>
                    </a:cubicBezTo>
                    <a:lnTo>
                      <a:pt x="68700" y="54388"/>
                    </a:lnTo>
                    <a:cubicBezTo>
                      <a:pt x="71563" y="55103"/>
                      <a:pt x="73710" y="56535"/>
                      <a:pt x="75857" y="57966"/>
                    </a:cubicBezTo>
                    <a:cubicBezTo>
                      <a:pt x="78003" y="59397"/>
                      <a:pt x="79435" y="61544"/>
                      <a:pt x="80150" y="63691"/>
                    </a:cubicBezTo>
                    <a:cubicBezTo>
                      <a:pt x="81581" y="65838"/>
                      <a:pt x="82297" y="67985"/>
                      <a:pt x="83013" y="70847"/>
                    </a:cubicBezTo>
                    <a:cubicBezTo>
                      <a:pt x="83728" y="73710"/>
                      <a:pt x="83728" y="75857"/>
                      <a:pt x="84444" y="78719"/>
                    </a:cubicBezTo>
                    <a:cubicBezTo>
                      <a:pt x="84444" y="80150"/>
                      <a:pt x="84444" y="82297"/>
                      <a:pt x="84444" y="84444"/>
                    </a:cubicBezTo>
                    <a:cubicBezTo>
                      <a:pt x="84444" y="86591"/>
                      <a:pt x="84444" y="88738"/>
                      <a:pt x="85160" y="90885"/>
                    </a:cubicBezTo>
                    <a:cubicBezTo>
                      <a:pt x="85875" y="93032"/>
                      <a:pt x="85875" y="95178"/>
                      <a:pt x="86591" y="97325"/>
                    </a:cubicBezTo>
                    <a:cubicBezTo>
                      <a:pt x="87307" y="99472"/>
                      <a:pt x="88022" y="100903"/>
                      <a:pt x="88738" y="102335"/>
                    </a:cubicBezTo>
                    <a:lnTo>
                      <a:pt x="65838" y="102335"/>
                    </a:lnTo>
                    <a:cubicBezTo>
                      <a:pt x="64406" y="98757"/>
                      <a:pt x="63691" y="95178"/>
                      <a:pt x="63691" y="90885"/>
                    </a:cubicBezTo>
                    <a:cubicBezTo>
                      <a:pt x="63691" y="86591"/>
                      <a:pt x="62975" y="82297"/>
                      <a:pt x="62260" y="78003"/>
                    </a:cubicBezTo>
                    <a:cubicBezTo>
                      <a:pt x="61544" y="72278"/>
                      <a:pt x="60113" y="68700"/>
                      <a:pt x="57250" y="65838"/>
                    </a:cubicBezTo>
                    <a:cubicBezTo>
                      <a:pt x="55103" y="63691"/>
                      <a:pt x="50810" y="62260"/>
                      <a:pt x="45084" y="62260"/>
                    </a:cubicBezTo>
                    <a:lnTo>
                      <a:pt x="22184" y="62260"/>
                    </a:lnTo>
                    <a:lnTo>
                      <a:pt x="22184" y="102335"/>
                    </a:lnTo>
                    <a:lnTo>
                      <a:pt x="0" y="102335"/>
                    </a:lnTo>
                    <a:lnTo>
                      <a:pt x="0" y="0"/>
                    </a:lnTo>
                    <a:lnTo>
                      <a:pt x="55103" y="0"/>
                    </a:lnTo>
                    <a:close/>
                    <a:moveTo>
                      <a:pt x="47231" y="46516"/>
                    </a:moveTo>
                    <a:cubicBezTo>
                      <a:pt x="52241" y="46516"/>
                      <a:pt x="56535" y="45085"/>
                      <a:pt x="58682" y="42938"/>
                    </a:cubicBezTo>
                    <a:cubicBezTo>
                      <a:pt x="61544" y="40791"/>
                      <a:pt x="62260" y="37213"/>
                      <a:pt x="62260" y="31488"/>
                    </a:cubicBezTo>
                    <a:cubicBezTo>
                      <a:pt x="62260" y="26478"/>
                      <a:pt x="60828" y="22900"/>
                      <a:pt x="58682" y="20753"/>
                    </a:cubicBezTo>
                    <a:cubicBezTo>
                      <a:pt x="55819" y="18606"/>
                      <a:pt x="52241" y="17175"/>
                      <a:pt x="47231" y="17175"/>
                    </a:cubicBezTo>
                    <a:lnTo>
                      <a:pt x="22184" y="17175"/>
                    </a:lnTo>
                    <a:lnTo>
                      <a:pt x="22184" y="46516"/>
                    </a:lnTo>
                    <a:lnTo>
                      <a:pt x="47231" y="46516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12" name="Freeform: Shape 112">
                <a:extLst>
                  <a:ext uri="{FF2B5EF4-FFF2-40B4-BE49-F238E27FC236}">
                    <a16:creationId xmlns:a16="http://schemas.microsoft.com/office/drawing/2014/main" id="{DDAA7C86-CB3C-B26E-ED2D-9B76DFC99535}"/>
                  </a:ext>
                </a:extLst>
              </p:cNvPr>
              <p:cNvSpPr/>
              <p:nvPr/>
            </p:nvSpPr>
            <p:spPr>
              <a:xfrm>
                <a:off x="12452538" y="2826127"/>
                <a:ext cx="55035" cy="64584"/>
              </a:xfrm>
              <a:custGeom>
                <a:avLst/>
                <a:gdLst>
                  <a:gd name="connsiteX0" fmla="*/ 22900 w 87306"/>
                  <a:gd name="connsiteY0" fmla="*/ 0 h 103050"/>
                  <a:gd name="connsiteX1" fmla="*/ 65838 w 87306"/>
                  <a:gd name="connsiteY1" fmla="*/ 69416 h 103050"/>
                  <a:gd name="connsiteX2" fmla="*/ 65838 w 87306"/>
                  <a:gd name="connsiteY2" fmla="*/ 69416 h 103050"/>
                  <a:gd name="connsiteX3" fmla="*/ 65838 w 87306"/>
                  <a:gd name="connsiteY3" fmla="*/ 0 h 103050"/>
                  <a:gd name="connsiteX4" fmla="*/ 87306 w 87306"/>
                  <a:gd name="connsiteY4" fmla="*/ 0 h 103050"/>
                  <a:gd name="connsiteX5" fmla="*/ 87306 w 87306"/>
                  <a:gd name="connsiteY5" fmla="*/ 103050 h 103050"/>
                  <a:gd name="connsiteX6" fmla="*/ 64406 w 87306"/>
                  <a:gd name="connsiteY6" fmla="*/ 103050 h 103050"/>
                  <a:gd name="connsiteX7" fmla="*/ 21469 w 87306"/>
                  <a:gd name="connsiteY7" fmla="*/ 34350 h 103050"/>
                  <a:gd name="connsiteX8" fmla="*/ 21469 w 87306"/>
                  <a:gd name="connsiteY8" fmla="*/ 34350 h 103050"/>
                  <a:gd name="connsiteX9" fmla="*/ 21469 w 87306"/>
                  <a:gd name="connsiteY9" fmla="*/ 103050 h 103050"/>
                  <a:gd name="connsiteX10" fmla="*/ 0 w 87306"/>
                  <a:gd name="connsiteY10" fmla="*/ 103050 h 103050"/>
                  <a:gd name="connsiteX11" fmla="*/ 0 w 87306"/>
                  <a:gd name="connsiteY11" fmla="*/ 0 h 103050"/>
                  <a:gd name="connsiteX12" fmla="*/ 22900 w 87306"/>
                  <a:gd name="connsiteY12" fmla="*/ 0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7306" h="103050">
                    <a:moveTo>
                      <a:pt x="22900" y="0"/>
                    </a:moveTo>
                    <a:lnTo>
                      <a:pt x="65838" y="69416"/>
                    </a:lnTo>
                    <a:lnTo>
                      <a:pt x="65838" y="69416"/>
                    </a:lnTo>
                    <a:lnTo>
                      <a:pt x="65838" y="0"/>
                    </a:lnTo>
                    <a:lnTo>
                      <a:pt x="87306" y="0"/>
                    </a:lnTo>
                    <a:lnTo>
                      <a:pt x="87306" y="103050"/>
                    </a:lnTo>
                    <a:lnTo>
                      <a:pt x="64406" y="103050"/>
                    </a:lnTo>
                    <a:lnTo>
                      <a:pt x="21469" y="34350"/>
                    </a:lnTo>
                    <a:lnTo>
                      <a:pt x="21469" y="34350"/>
                    </a:lnTo>
                    <a:lnTo>
                      <a:pt x="21469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22900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16" name="Freeform: Shape 113">
                <a:extLst>
                  <a:ext uri="{FF2B5EF4-FFF2-40B4-BE49-F238E27FC236}">
                    <a16:creationId xmlns:a16="http://schemas.microsoft.com/office/drawing/2014/main" id="{5EF194F6-967B-79C4-81A6-BB32F54DB3B4}"/>
                  </a:ext>
                </a:extLst>
              </p:cNvPr>
              <p:cNvSpPr/>
              <p:nvPr/>
            </p:nvSpPr>
            <p:spPr>
              <a:xfrm>
                <a:off x="12517497" y="2826127"/>
                <a:ext cx="63606" cy="64584"/>
              </a:xfrm>
              <a:custGeom>
                <a:avLst/>
                <a:gdLst>
                  <a:gd name="connsiteX0" fmla="*/ 62259 w 100903"/>
                  <a:gd name="connsiteY0" fmla="*/ 0 h 103050"/>
                  <a:gd name="connsiteX1" fmla="*/ 100903 w 100903"/>
                  <a:gd name="connsiteY1" fmla="*/ 103050 h 103050"/>
                  <a:gd name="connsiteX2" fmla="*/ 77288 w 100903"/>
                  <a:gd name="connsiteY2" fmla="*/ 103050 h 103050"/>
                  <a:gd name="connsiteX3" fmla="*/ 69416 w 100903"/>
                  <a:gd name="connsiteY3" fmla="*/ 80150 h 103050"/>
                  <a:gd name="connsiteX4" fmla="*/ 30772 w 100903"/>
                  <a:gd name="connsiteY4" fmla="*/ 80150 h 103050"/>
                  <a:gd name="connsiteX5" fmla="*/ 22900 w 100903"/>
                  <a:gd name="connsiteY5" fmla="*/ 103050 h 103050"/>
                  <a:gd name="connsiteX6" fmla="*/ 0 w 100903"/>
                  <a:gd name="connsiteY6" fmla="*/ 103050 h 103050"/>
                  <a:gd name="connsiteX7" fmla="*/ 38644 w 100903"/>
                  <a:gd name="connsiteY7" fmla="*/ 0 h 103050"/>
                  <a:gd name="connsiteX8" fmla="*/ 62259 w 100903"/>
                  <a:gd name="connsiteY8" fmla="*/ 0 h 103050"/>
                  <a:gd name="connsiteX9" fmla="*/ 63691 w 100903"/>
                  <a:gd name="connsiteY9" fmla="*/ 62975 h 103050"/>
                  <a:gd name="connsiteX10" fmla="*/ 50810 w 100903"/>
                  <a:gd name="connsiteY10" fmla="*/ 25047 h 103050"/>
                  <a:gd name="connsiteX11" fmla="*/ 50810 w 100903"/>
                  <a:gd name="connsiteY11" fmla="*/ 25047 h 103050"/>
                  <a:gd name="connsiteX12" fmla="*/ 37212 w 100903"/>
                  <a:gd name="connsiteY12" fmla="*/ 62975 h 103050"/>
                  <a:gd name="connsiteX13" fmla="*/ 63691 w 100903"/>
                  <a:gd name="connsiteY13" fmla="*/ 62975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0903" h="103050">
                    <a:moveTo>
                      <a:pt x="62259" y="0"/>
                    </a:moveTo>
                    <a:lnTo>
                      <a:pt x="100903" y="103050"/>
                    </a:lnTo>
                    <a:lnTo>
                      <a:pt x="77288" y="103050"/>
                    </a:lnTo>
                    <a:lnTo>
                      <a:pt x="69416" y="80150"/>
                    </a:lnTo>
                    <a:lnTo>
                      <a:pt x="30772" y="80150"/>
                    </a:lnTo>
                    <a:lnTo>
                      <a:pt x="22900" y="103050"/>
                    </a:lnTo>
                    <a:lnTo>
                      <a:pt x="0" y="103050"/>
                    </a:lnTo>
                    <a:lnTo>
                      <a:pt x="38644" y="0"/>
                    </a:lnTo>
                    <a:lnTo>
                      <a:pt x="62259" y="0"/>
                    </a:lnTo>
                    <a:close/>
                    <a:moveTo>
                      <a:pt x="63691" y="62975"/>
                    </a:moveTo>
                    <a:lnTo>
                      <a:pt x="50810" y="25047"/>
                    </a:lnTo>
                    <a:lnTo>
                      <a:pt x="50810" y="25047"/>
                    </a:lnTo>
                    <a:lnTo>
                      <a:pt x="37212" y="62975"/>
                    </a:lnTo>
                    <a:lnTo>
                      <a:pt x="63691" y="62975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17" name="Freeform: Shape 114">
                <a:extLst>
                  <a:ext uri="{FF2B5EF4-FFF2-40B4-BE49-F238E27FC236}">
                    <a16:creationId xmlns:a16="http://schemas.microsoft.com/office/drawing/2014/main" id="{727E6BB1-3085-8966-68C1-DD0F48524807}"/>
                  </a:ext>
                </a:extLst>
              </p:cNvPr>
              <p:cNvSpPr/>
              <p:nvPr/>
            </p:nvSpPr>
            <p:spPr>
              <a:xfrm>
                <a:off x="12578397" y="2825679"/>
                <a:ext cx="53230" cy="64584"/>
              </a:xfrm>
              <a:custGeom>
                <a:avLst/>
                <a:gdLst>
                  <a:gd name="connsiteX0" fmla="*/ 0 w 84443"/>
                  <a:gd name="connsiteY0" fmla="*/ 19322 h 103050"/>
                  <a:gd name="connsiteX1" fmla="*/ 0 w 84443"/>
                  <a:gd name="connsiteY1" fmla="*/ 0 h 103050"/>
                  <a:gd name="connsiteX2" fmla="*/ 84444 w 84443"/>
                  <a:gd name="connsiteY2" fmla="*/ 0 h 103050"/>
                  <a:gd name="connsiteX3" fmla="*/ 84444 w 84443"/>
                  <a:gd name="connsiteY3" fmla="*/ 19322 h 103050"/>
                  <a:gd name="connsiteX4" fmla="*/ 53672 w 84443"/>
                  <a:gd name="connsiteY4" fmla="*/ 19322 h 103050"/>
                  <a:gd name="connsiteX5" fmla="*/ 53672 w 84443"/>
                  <a:gd name="connsiteY5" fmla="*/ 103050 h 103050"/>
                  <a:gd name="connsiteX6" fmla="*/ 30772 w 84443"/>
                  <a:gd name="connsiteY6" fmla="*/ 103050 h 103050"/>
                  <a:gd name="connsiteX7" fmla="*/ 30772 w 84443"/>
                  <a:gd name="connsiteY7" fmla="*/ 19322 h 103050"/>
                  <a:gd name="connsiteX8" fmla="*/ 0 w 84443"/>
                  <a:gd name="connsiteY8" fmla="*/ 19322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443" h="103050">
                    <a:moveTo>
                      <a:pt x="0" y="19322"/>
                    </a:moveTo>
                    <a:lnTo>
                      <a:pt x="0" y="0"/>
                    </a:lnTo>
                    <a:lnTo>
                      <a:pt x="84444" y="0"/>
                    </a:lnTo>
                    <a:lnTo>
                      <a:pt x="84444" y="19322"/>
                    </a:lnTo>
                    <a:lnTo>
                      <a:pt x="53672" y="19322"/>
                    </a:lnTo>
                    <a:lnTo>
                      <a:pt x="53672" y="103050"/>
                    </a:lnTo>
                    <a:lnTo>
                      <a:pt x="30772" y="103050"/>
                    </a:lnTo>
                    <a:lnTo>
                      <a:pt x="30772" y="19322"/>
                    </a:lnTo>
                    <a:lnTo>
                      <a:pt x="0" y="19322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18" name="Freeform: Shape 115">
                <a:extLst>
                  <a:ext uri="{FF2B5EF4-FFF2-40B4-BE49-F238E27FC236}">
                    <a16:creationId xmlns:a16="http://schemas.microsoft.com/office/drawing/2014/main" id="{EB4C8027-57F6-8675-9C72-AD6B388749AA}"/>
                  </a:ext>
                </a:extLst>
              </p:cNvPr>
              <p:cNvSpPr/>
              <p:nvPr/>
            </p:nvSpPr>
            <p:spPr>
              <a:xfrm>
                <a:off x="12642004" y="2826127"/>
                <a:ext cx="14435" cy="64584"/>
              </a:xfrm>
              <a:custGeom>
                <a:avLst/>
                <a:gdLst>
                  <a:gd name="connsiteX0" fmla="*/ 22900 w 22899"/>
                  <a:gd name="connsiteY0" fmla="*/ 0 h 103050"/>
                  <a:gd name="connsiteX1" fmla="*/ 22900 w 22899"/>
                  <a:gd name="connsiteY1" fmla="*/ 103050 h 103050"/>
                  <a:gd name="connsiteX2" fmla="*/ 0 w 22899"/>
                  <a:gd name="connsiteY2" fmla="*/ 103050 h 103050"/>
                  <a:gd name="connsiteX3" fmla="*/ 0 w 22899"/>
                  <a:gd name="connsiteY3" fmla="*/ 0 h 103050"/>
                  <a:gd name="connsiteX4" fmla="*/ 22900 w 22899"/>
                  <a:gd name="connsiteY4" fmla="*/ 0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99" h="103050">
                    <a:moveTo>
                      <a:pt x="22900" y="0"/>
                    </a:moveTo>
                    <a:lnTo>
                      <a:pt x="22900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22900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19" name="Freeform: Shape 116">
                <a:extLst>
                  <a:ext uri="{FF2B5EF4-FFF2-40B4-BE49-F238E27FC236}">
                    <a16:creationId xmlns:a16="http://schemas.microsoft.com/office/drawing/2014/main" id="{12CF1CD4-C42B-88BD-1AE1-F53E0CB5E525}"/>
                  </a:ext>
                </a:extLst>
              </p:cNvPr>
              <p:cNvSpPr/>
              <p:nvPr/>
            </p:nvSpPr>
            <p:spPr>
              <a:xfrm>
                <a:off x="12669522" y="2824333"/>
                <a:ext cx="64058" cy="67723"/>
              </a:xfrm>
              <a:custGeom>
                <a:avLst/>
                <a:gdLst>
                  <a:gd name="connsiteX0" fmla="*/ 3578 w 101619"/>
                  <a:gd name="connsiteY0" fmla="*/ 32919 h 108059"/>
                  <a:gd name="connsiteX1" fmla="*/ 13597 w 101619"/>
                  <a:gd name="connsiteY1" fmla="*/ 15744 h 108059"/>
                  <a:gd name="connsiteX2" fmla="*/ 29341 w 101619"/>
                  <a:gd name="connsiteY2" fmla="*/ 4294 h 108059"/>
                  <a:gd name="connsiteX3" fmla="*/ 50810 w 101619"/>
                  <a:gd name="connsiteY3" fmla="*/ 0 h 108059"/>
                  <a:gd name="connsiteX4" fmla="*/ 72278 w 101619"/>
                  <a:gd name="connsiteY4" fmla="*/ 4294 h 108059"/>
                  <a:gd name="connsiteX5" fmla="*/ 88022 w 101619"/>
                  <a:gd name="connsiteY5" fmla="*/ 15744 h 108059"/>
                  <a:gd name="connsiteX6" fmla="*/ 98041 w 101619"/>
                  <a:gd name="connsiteY6" fmla="*/ 32919 h 108059"/>
                  <a:gd name="connsiteX7" fmla="*/ 101619 w 101619"/>
                  <a:gd name="connsiteY7" fmla="*/ 54388 h 108059"/>
                  <a:gd name="connsiteX8" fmla="*/ 98041 w 101619"/>
                  <a:gd name="connsiteY8" fmla="*/ 75141 h 108059"/>
                  <a:gd name="connsiteX9" fmla="*/ 88022 w 101619"/>
                  <a:gd name="connsiteY9" fmla="*/ 92316 h 108059"/>
                  <a:gd name="connsiteX10" fmla="*/ 72278 w 101619"/>
                  <a:gd name="connsiteY10" fmla="*/ 103766 h 108059"/>
                  <a:gd name="connsiteX11" fmla="*/ 50810 w 101619"/>
                  <a:gd name="connsiteY11" fmla="*/ 108060 h 108059"/>
                  <a:gd name="connsiteX12" fmla="*/ 29341 w 101619"/>
                  <a:gd name="connsiteY12" fmla="*/ 103766 h 108059"/>
                  <a:gd name="connsiteX13" fmla="*/ 13597 w 101619"/>
                  <a:gd name="connsiteY13" fmla="*/ 92316 h 108059"/>
                  <a:gd name="connsiteX14" fmla="*/ 3578 w 101619"/>
                  <a:gd name="connsiteY14" fmla="*/ 75141 h 108059"/>
                  <a:gd name="connsiteX15" fmla="*/ 0 w 101619"/>
                  <a:gd name="connsiteY15" fmla="*/ 54388 h 108059"/>
                  <a:gd name="connsiteX16" fmla="*/ 3578 w 101619"/>
                  <a:gd name="connsiteY16" fmla="*/ 32919 h 108059"/>
                  <a:gd name="connsiteX17" fmla="*/ 24332 w 101619"/>
                  <a:gd name="connsiteY17" fmla="*/ 67269 h 108059"/>
                  <a:gd name="connsiteX18" fmla="*/ 29341 w 101619"/>
                  <a:gd name="connsiteY18" fmla="*/ 78003 h 108059"/>
                  <a:gd name="connsiteX19" fmla="*/ 37928 w 101619"/>
                  <a:gd name="connsiteY19" fmla="*/ 85875 h 108059"/>
                  <a:gd name="connsiteX20" fmla="*/ 50810 w 101619"/>
                  <a:gd name="connsiteY20" fmla="*/ 88738 h 108059"/>
                  <a:gd name="connsiteX21" fmla="*/ 63691 w 101619"/>
                  <a:gd name="connsiteY21" fmla="*/ 85875 h 108059"/>
                  <a:gd name="connsiteX22" fmla="*/ 72278 w 101619"/>
                  <a:gd name="connsiteY22" fmla="*/ 78003 h 108059"/>
                  <a:gd name="connsiteX23" fmla="*/ 77288 w 101619"/>
                  <a:gd name="connsiteY23" fmla="*/ 67269 h 108059"/>
                  <a:gd name="connsiteX24" fmla="*/ 78719 w 101619"/>
                  <a:gd name="connsiteY24" fmla="*/ 54388 h 108059"/>
                  <a:gd name="connsiteX25" fmla="*/ 77288 w 101619"/>
                  <a:gd name="connsiteY25" fmla="*/ 41506 h 108059"/>
                  <a:gd name="connsiteX26" fmla="*/ 72278 w 101619"/>
                  <a:gd name="connsiteY26" fmla="*/ 30056 h 108059"/>
                  <a:gd name="connsiteX27" fmla="*/ 63691 w 101619"/>
                  <a:gd name="connsiteY27" fmla="*/ 22184 h 108059"/>
                  <a:gd name="connsiteX28" fmla="*/ 50810 w 101619"/>
                  <a:gd name="connsiteY28" fmla="*/ 19322 h 108059"/>
                  <a:gd name="connsiteX29" fmla="*/ 37928 w 101619"/>
                  <a:gd name="connsiteY29" fmla="*/ 22184 h 108059"/>
                  <a:gd name="connsiteX30" fmla="*/ 29341 w 101619"/>
                  <a:gd name="connsiteY30" fmla="*/ 30056 h 108059"/>
                  <a:gd name="connsiteX31" fmla="*/ 24332 w 101619"/>
                  <a:gd name="connsiteY31" fmla="*/ 41506 h 108059"/>
                  <a:gd name="connsiteX32" fmla="*/ 22900 w 101619"/>
                  <a:gd name="connsiteY32" fmla="*/ 54388 h 108059"/>
                  <a:gd name="connsiteX33" fmla="*/ 24332 w 101619"/>
                  <a:gd name="connsiteY33" fmla="*/ 67269 h 108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1619" h="108059">
                    <a:moveTo>
                      <a:pt x="3578" y="32919"/>
                    </a:moveTo>
                    <a:cubicBezTo>
                      <a:pt x="5725" y="26478"/>
                      <a:pt x="9303" y="20753"/>
                      <a:pt x="13597" y="15744"/>
                    </a:cubicBezTo>
                    <a:cubicBezTo>
                      <a:pt x="17891" y="10734"/>
                      <a:pt x="22900" y="7156"/>
                      <a:pt x="29341" y="4294"/>
                    </a:cubicBezTo>
                    <a:cubicBezTo>
                      <a:pt x="35781" y="1431"/>
                      <a:pt x="42938" y="0"/>
                      <a:pt x="50810" y="0"/>
                    </a:cubicBezTo>
                    <a:cubicBezTo>
                      <a:pt x="58682" y="0"/>
                      <a:pt x="65838" y="1431"/>
                      <a:pt x="72278" y="4294"/>
                    </a:cubicBezTo>
                    <a:cubicBezTo>
                      <a:pt x="78719" y="7156"/>
                      <a:pt x="83728" y="10734"/>
                      <a:pt x="88022" y="15744"/>
                    </a:cubicBezTo>
                    <a:cubicBezTo>
                      <a:pt x="92316" y="20753"/>
                      <a:pt x="95894" y="26478"/>
                      <a:pt x="98041" y="32919"/>
                    </a:cubicBezTo>
                    <a:cubicBezTo>
                      <a:pt x="100188" y="39360"/>
                      <a:pt x="101619" y="46516"/>
                      <a:pt x="101619" y="54388"/>
                    </a:cubicBezTo>
                    <a:cubicBezTo>
                      <a:pt x="101619" y="61544"/>
                      <a:pt x="100188" y="68700"/>
                      <a:pt x="98041" y="75141"/>
                    </a:cubicBezTo>
                    <a:cubicBezTo>
                      <a:pt x="95894" y="81582"/>
                      <a:pt x="92316" y="87307"/>
                      <a:pt x="88022" y="92316"/>
                    </a:cubicBezTo>
                    <a:cubicBezTo>
                      <a:pt x="83728" y="97325"/>
                      <a:pt x="78719" y="100903"/>
                      <a:pt x="72278" y="103766"/>
                    </a:cubicBezTo>
                    <a:cubicBezTo>
                      <a:pt x="65838" y="106629"/>
                      <a:pt x="58682" y="108060"/>
                      <a:pt x="50810" y="108060"/>
                    </a:cubicBezTo>
                    <a:cubicBezTo>
                      <a:pt x="42938" y="108060"/>
                      <a:pt x="35781" y="106629"/>
                      <a:pt x="29341" y="103766"/>
                    </a:cubicBezTo>
                    <a:cubicBezTo>
                      <a:pt x="22900" y="100903"/>
                      <a:pt x="17891" y="97325"/>
                      <a:pt x="13597" y="92316"/>
                    </a:cubicBezTo>
                    <a:cubicBezTo>
                      <a:pt x="9303" y="87307"/>
                      <a:pt x="5725" y="81582"/>
                      <a:pt x="3578" y="75141"/>
                    </a:cubicBezTo>
                    <a:cubicBezTo>
                      <a:pt x="1431" y="68700"/>
                      <a:pt x="0" y="61544"/>
                      <a:pt x="0" y="54388"/>
                    </a:cubicBezTo>
                    <a:cubicBezTo>
                      <a:pt x="716" y="46516"/>
                      <a:pt x="1431" y="39360"/>
                      <a:pt x="3578" y="32919"/>
                    </a:cubicBezTo>
                    <a:close/>
                    <a:moveTo>
                      <a:pt x="24332" y="67269"/>
                    </a:moveTo>
                    <a:cubicBezTo>
                      <a:pt x="25047" y="71563"/>
                      <a:pt x="27194" y="75141"/>
                      <a:pt x="29341" y="78003"/>
                    </a:cubicBezTo>
                    <a:cubicBezTo>
                      <a:pt x="31488" y="80866"/>
                      <a:pt x="34350" y="83728"/>
                      <a:pt x="37928" y="85875"/>
                    </a:cubicBezTo>
                    <a:cubicBezTo>
                      <a:pt x="41507" y="88022"/>
                      <a:pt x="45800" y="88738"/>
                      <a:pt x="50810" y="88738"/>
                    </a:cubicBezTo>
                    <a:cubicBezTo>
                      <a:pt x="55819" y="88738"/>
                      <a:pt x="60113" y="88022"/>
                      <a:pt x="63691" y="85875"/>
                    </a:cubicBezTo>
                    <a:cubicBezTo>
                      <a:pt x="67269" y="83728"/>
                      <a:pt x="70132" y="81582"/>
                      <a:pt x="72278" y="78003"/>
                    </a:cubicBezTo>
                    <a:cubicBezTo>
                      <a:pt x="74425" y="74425"/>
                      <a:pt x="75857" y="70847"/>
                      <a:pt x="77288" y="67269"/>
                    </a:cubicBezTo>
                    <a:cubicBezTo>
                      <a:pt x="78004" y="62975"/>
                      <a:pt x="78719" y="58681"/>
                      <a:pt x="78719" y="54388"/>
                    </a:cubicBezTo>
                    <a:cubicBezTo>
                      <a:pt x="78719" y="50094"/>
                      <a:pt x="78004" y="45800"/>
                      <a:pt x="77288" y="41506"/>
                    </a:cubicBezTo>
                    <a:cubicBezTo>
                      <a:pt x="76572" y="37213"/>
                      <a:pt x="74425" y="33634"/>
                      <a:pt x="72278" y="30056"/>
                    </a:cubicBezTo>
                    <a:cubicBezTo>
                      <a:pt x="70132" y="26478"/>
                      <a:pt x="67269" y="24331"/>
                      <a:pt x="63691" y="22184"/>
                    </a:cubicBezTo>
                    <a:cubicBezTo>
                      <a:pt x="60113" y="20038"/>
                      <a:pt x="55819" y="19322"/>
                      <a:pt x="50810" y="19322"/>
                    </a:cubicBezTo>
                    <a:cubicBezTo>
                      <a:pt x="45800" y="19322"/>
                      <a:pt x="41507" y="20038"/>
                      <a:pt x="37928" y="22184"/>
                    </a:cubicBezTo>
                    <a:cubicBezTo>
                      <a:pt x="34350" y="24331"/>
                      <a:pt x="31488" y="26478"/>
                      <a:pt x="29341" y="30056"/>
                    </a:cubicBezTo>
                    <a:cubicBezTo>
                      <a:pt x="27194" y="33634"/>
                      <a:pt x="25763" y="37213"/>
                      <a:pt x="24332" y="41506"/>
                    </a:cubicBezTo>
                    <a:cubicBezTo>
                      <a:pt x="23616" y="45800"/>
                      <a:pt x="22900" y="50094"/>
                      <a:pt x="22900" y="54388"/>
                    </a:cubicBezTo>
                    <a:cubicBezTo>
                      <a:pt x="22900" y="58681"/>
                      <a:pt x="23616" y="62975"/>
                      <a:pt x="24332" y="67269"/>
                    </a:cubicBez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20" name="Freeform: Shape 117">
                <a:extLst>
                  <a:ext uri="{FF2B5EF4-FFF2-40B4-BE49-F238E27FC236}">
                    <a16:creationId xmlns:a16="http://schemas.microsoft.com/office/drawing/2014/main" id="{93805637-A164-A5E0-4799-D0589460ED98}"/>
                  </a:ext>
                </a:extLst>
              </p:cNvPr>
              <p:cNvSpPr/>
              <p:nvPr/>
            </p:nvSpPr>
            <p:spPr>
              <a:xfrm>
                <a:off x="12746661" y="2826127"/>
                <a:ext cx="55035" cy="64584"/>
              </a:xfrm>
              <a:custGeom>
                <a:avLst/>
                <a:gdLst>
                  <a:gd name="connsiteX0" fmla="*/ 22900 w 87306"/>
                  <a:gd name="connsiteY0" fmla="*/ 0 h 103050"/>
                  <a:gd name="connsiteX1" fmla="*/ 65838 w 87306"/>
                  <a:gd name="connsiteY1" fmla="*/ 69416 h 103050"/>
                  <a:gd name="connsiteX2" fmla="*/ 65838 w 87306"/>
                  <a:gd name="connsiteY2" fmla="*/ 69416 h 103050"/>
                  <a:gd name="connsiteX3" fmla="*/ 65838 w 87306"/>
                  <a:gd name="connsiteY3" fmla="*/ 0 h 103050"/>
                  <a:gd name="connsiteX4" fmla="*/ 87307 w 87306"/>
                  <a:gd name="connsiteY4" fmla="*/ 0 h 103050"/>
                  <a:gd name="connsiteX5" fmla="*/ 87307 w 87306"/>
                  <a:gd name="connsiteY5" fmla="*/ 103050 h 103050"/>
                  <a:gd name="connsiteX6" fmla="*/ 64406 w 87306"/>
                  <a:gd name="connsiteY6" fmla="*/ 103050 h 103050"/>
                  <a:gd name="connsiteX7" fmla="*/ 21469 w 87306"/>
                  <a:gd name="connsiteY7" fmla="*/ 34350 h 103050"/>
                  <a:gd name="connsiteX8" fmla="*/ 21469 w 87306"/>
                  <a:gd name="connsiteY8" fmla="*/ 34350 h 103050"/>
                  <a:gd name="connsiteX9" fmla="*/ 21469 w 87306"/>
                  <a:gd name="connsiteY9" fmla="*/ 103050 h 103050"/>
                  <a:gd name="connsiteX10" fmla="*/ 0 w 87306"/>
                  <a:gd name="connsiteY10" fmla="*/ 103050 h 103050"/>
                  <a:gd name="connsiteX11" fmla="*/ 0 w 87306"/>
                  <a:gd name="connsiteY11" fmla="*/ 0 h 103050"/>
                  <a:gd name="connsiteX12" fmla="*/ 22900 w 87306"/>
                  <a:gd name="connsiteY12" fmla="*/ 0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7306" h="103050">
                    <a:moveTo>
                      <a:pt x="22900" y="0"/>
                    </a:moveTo>
                    <a:lnTo>
                      <a:pt x="65838" y="69416"/>
                    </a:lnTo>
                    <a:lnTo>
                      <a:pt x="65838" y="69416"/>
                    </a:lnTo>
                    <a:lnTo>
                      <a:pt x="65838" y="0"/>
                    </a:lnTo>
                    <a:lnTo>
                      <a:pt x="87307" y="0"/>
                    </a:lnTo>
                    <a:lnTo>
                      <a:pt x="87307" y="103050"/>
                    </a:lnTo>
                    <a:lnTo>
                      <a:pt x="64406" y="103050"/>
                    </a:lnTo>
                    <a:lnTo>
                      <a:pt x="21469" y="34350"/>
                    </a:lnTo>
                    <a:lnTo>
                      <a:pt x="21469" y="34350"/>
                    </a:lnTo>
                    <a:lnTo>
                      <a:pt x="21469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22900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21" name="Freeform: Shape 118">
                <a:extLst>
                  <a:ext uri="{FF2B5EF4-FFF2-40B4-BE49-F238E27FC236}">
                    <a16:creationId xmlns:a16="http://schemas.microsoft.com/office/drawing/2014/main" id="{11C74EAB-D886-38FF-206A-EEE648B3B680}"/>
                  </a:ext>
                </a:extLst>
              </p:cNvPr>
              <p:cNvSpPr/>
              <p:nvPr/>
            </p:nvSpPr>
            <p:spPr>
              <a:xfrm>
                <a:off x="12811170" y="2826127"/>
                <a:ext cx="63606" cy="64584"/>
              </a:xfrm>
              <a:custGeom>
                <a:avLst/>
                <a:gdLst>
                  <a:gd name="connsiteX0" fmla="*/ 62259 w 100903"/>
                  <a:gd name="connsiteY0" fmla="*/ 0 h 103050"/>
                  <a:gd name="connsiteX1" fmla="*/ 100903 w 100903"/>
                  <a:gd name="connsiteY1" fmla="*/ 103050 h 103050"/>
                  <a:gd name="connsiteX2" fmla="*/ 77288 w 100903"/>
                  <a:gd name="connsiteY2" fmla="*/ 103050 h 103050"/>
                  <a:gd name="connsiteX3" fmla="*/ 69416 w 100903"/>
                  <a:gd name="connsiteY3" fmla="*/ 80150 h 103050"/>
                  <a:gd name="connsiteX4" fmla="*/ 30772 w 100903"/>
                  <a:gd name="connsiteY4" fmla="*/ 80150 h 103050"/>
                  <a:gd name="connsiteX5" fmla="*/ 22900 w 100903"/>
                  <a:gd name="connsiteY5" fmla="*/ 103050 h 103050"/>
                  <a:gd name="connsiteX6" fmla="*/ 0 w 100903"/>
                  <a:gd name="connsiteY6" fmla="*/ 103050 h 103050"/>
                  <a:gd name="connsiteX7" fmla="*/ 38644 w 100903"/>
                  <a:gd name="connsiteY7" fmla="*/ 0 h 103050"/>
                  <a:gd name="connsiteX8" fmla="*/ 62259 w 100903"/>
                  <a:gd name="connsiteY8" fmla="*/ 0 h 103050"/>
                  <a:gd name="connsiteX9" fmla="*/ 63691 w 100903"/>
                  <a:gd name="connsiteY9" fmla="*/ 62975 h 103050"/>
                  <a:gd name="connsiteX10" fmla="*/ 50809 w 100903"/>
                  <a:gd name="connsiteY10" fmla="*/ 25047 h 103050"/>
                  <a:gd name="connsiteX11" fmla="*/ 50809 w 100903"/>
                  <a:gd name="connsiteY11" fmla="*/ 25047 h 103050"/>
                  <a:gd name="connsiteX12" fmla="*/ 37212 w 100903"/>
                  <a:gd name="connsiteY12" fmla="*/ 62975 h 103050"/>
                  <a:gd name="connsiteX13" fmla="*/ 63691 w 100903"/>
                  <a:gd name="connsiteY13" fmla="*/ 62975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0903" h="103050">
                    <a:moveTo>
                      <a:pt x="62259" y="0"/>
                    </a:moveTo>
                    <a:lnTo>
                      <a:pt x="100903" y="103050"/>
                    </a:lnTo>
                    <a:lnTo>
                      <a:pt x="77288" y="103050"/>
                    </a:lnTo>
                    <a:lnTo>
                      <a:pt x="69416" y="80150"/>
                    </a:lnTo>
                    <a:lnTo>
                      <a:pt x="30772" y="80150"/>
                    </a:lnTo>
                    <a:lnTo>
                      <a:pt x="22900" y="103050"/>
                    </a:lnTo>
                    <a:lnTo>
                      <a:pt x="0" y="103050"/>
                    </a:lnTo>
                    <a:lnTo>
                      <a:pt x="38644" y="0"/>
                    </a:lnTo>
                    <a:lnTo>
                      <a:pt x="62259" y="0"/>
                    </a:lnTo>
                    <a:close/>
                    <a:moveTo>
                      <a:pt x="63691" y="62975"/>
                    </a:moveTo>
                    <a:lnTo>
                      <a:pt x="50809" y="25047"/>
                    </a:lnTo>
                    <a:lnTo>
                      <a:pt x="50809" y="25047"/>
                    </a:lnTo>
                    <a:lnTo>
                      <a:pt x="37212" y="62975"/>
                    </a:lnTo>
                    <a:lnTo>
                      <a:pt x="63691" y="62975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22" name="Freeform: Shape 119">
                <a:extLst>
                  <a:ext uri="{FF2B5EF4-FFF2-40B4-BE49-F238E27FC236}">
                    <a16:creationId xmlns:a16="http://schemas.microsoft.com/office/drawing/2014/main" id="{8A201E3B-69B1-20AA-B2BD-73B27C603F65}"/>
                  </a:ext>
                </a:extLst>
              </p:cNvPr>
              <p:cNvSpPr/>
              <p:nvPr/>
            </p:nvSpPr>
            <p:spPr>
              <a:xfrm>
                <a:off x="12884701" y="2826127"/>
                <a:ext cx="45562" cy="64584"/>
              </a:xfrm>
              <a:custGeom>
                <a:avLst/>
                <a:gdLst>
                  <a:gd name="connsiteX0" fmla="*/ 22184 w 72278"/>
                  <a:gd name="connsiteY0" fmla="*/ 0 h 103050"/>
                  <a:gd name="connsiteX1" fmla="*/ 22184 w 72278"/>
                  <a:gd name="connsiteY1" fmla="*/ 83728 h 103050"/>
                  <a:gd name="connsiteX2" fmla="*/ 72278 w 72278"/>
                  <a:gd name="connsiteY2" fmla="*/ 83728 h 103050"/>
                  <a:gd name="connsiteX3" fmla="*/ 72278 w 72278"/>
                  <a:gd name="connsiteY3" fmla="*/ 103050 h 103050"/>
                  <a:gd name="connsiteX4" fmla="*/ 0 w 72278"/>
                  <a:gd name="connsiteY4" fmla="*/ 103050 h 103050"/>
                  <a:gd name="connsiteX5" fmla="*/ 0 w 72278"/>
                  <a:gd name="connsiteY5" fmla="*/ 0 h 103050"/>
                  <a:gd name="connsiteX6" fmla="*/ 22184 w 72278"/>
                  <a:gd name="connsiteY6" fmla="*/ 0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78" h="103050">
                    <a:moveTo>
                      <a:pt x="22184" y="0"/>
                    </a:moveTo>
                    <a:lnTo>
                      <a:pt x="22184" y="83728"/>
                    </a:lnTo>
                    <a:lnTo>
                      <a:pt x="72278" y="83728"/>
                    </a:lnTo>
                    <a:lnTo>
                      <a:pt x="72278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22184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23" name="Freeform: Shape 120">
                <a:extLst>
                  <a:ext uri="{FF2B5EF4-FFF2-40B4-BE49-F238E27FC236}">
                    <a16:creationId xmlns:a16="http://schemas.microsoft.com/office/drawing/2014/main" id="{F263FC0F-6BC9-2DC9-AB6A-55C0B39671A9}"/>
                  </a:ext>
                </a:extLst>
              </p:cNvPr>
              <p:cNvSpPr/>
              <p:nvPr/>
            </p:nvSpPr>
            <p:spPr>
              <a:xfrm>
                <a:off x="12154354" y="2915379"/>
                <a:ext cx="55035" cy="67723"/>
              </a:xfrm>
              <a:custGeom>
                <a:avLst/>
                <a:gdLst>
                  <a:gd name="connsiteX0" fmla="*/ 27909 w 87306"/>
                  <a:gd name="connsiteY0" fmla="*/ 80866 h 108059"/>
                  <a:gd name="connsiteX1" fmla="*/ 32919 w 87306"/>
                  <a:gd name="connsiteY1" fmla="*/ 86591 h 108059"/>
                  <a:gd name="connsiteX2" fmla="*/ 40075 w 87306"/>
                  <a:gd name="connsiteY2" fmla="*/ 90169 h 108059"/>
                  <a:gd name="connsiteX3" fmla="*/ 48663 w 87306"/>
                  <a:gd name="connsiteY3" fmla="*/ 91600 h 108059"/>
                  <a:gd name="connsiteX4" fmla="*/ 55103 w 87306"/>
                  <a:gd name="connsiteY4" fmla="*/ 90885 h 108059"/>
                  <a:gd name="connsiteX5" fmla="*/ 61544 w 87306"/>
                  <a:gd name="connsiteY5" fmla="*/ 88738 h 108059"/>
                  <a:gd name="connsiteX6" fmla="*/ 66553 w 87306"/>
                  <a:gd name="connsiteY6" fmla="*/ 84444 h 108059"/>
                  <a:gd name="connsiteX7" fmla="*/ 68700 w 87306"/>
                  <a:gd name="connsiteY7" fmla="*/ 78003 h 108059"/>
                  <a:gd name="connsiteX8" fmla="*/ 65838 w 87306"/>
                  <a:gd name="connsiteY8" fmla="*/ 71563 h 108059"/>
                  <a:gd name="connsiteX9" fmla="*/ 58681 w 87306"/>
                  <a:gd name="connsiteY9" fmla="*/ 67269 h 108059"/>
                  <a:gd name="connsiteX10" fmla="*/ 48663 w 87306"/>
                  <a:gd name="connsiteY10" fmla="*/ 64406 h 108059"/>
                  <a:gd name="connsiteX11" fmla="*/ 37213 w 87306"/>
                  <a:gd name="connsiteY11" fmla="*/ 61544 h 108059"/>
                  <a:gd name="connsiteX12" fmla="*/ 25763 w 87306"/>
                  <a:gd name="connsiteY12" fmla="*/ 57966 h 108059"/>
                  <a:gd name="connsiteX13" fmla="*/ 15744 w 87306"/>
                  <a:gd name="connsiteY13" fmla="*/ 52241 h 108059"/>
                  <a:gd name="connsiteX14" fmla="*/ 8588 w 87306"/>
                  <a:gd name="connsiteY14" fmla="*/ 43653 h 108059"/>
                  <a:gd name="connsiteX15" fmla="*/ 5725 w 87306"/>
                  <a:gd name="connsiteY15" fmla="*/ 31488 h 108059"/>
                  <a:gd name="connsiteX16" fmla="*/ 9303 w 87306"/>
                  <a:gd name="connsiteY16" fmla="*/ 17891 h 108059"/>
                  <a:gd name="connsiteX17" fmla="*/ 17891 w 87306"/>
                  <a:gd name="connsiteY17" fmla="*/ 7872 h 108059"/>
                  <a:gd name="connsiteX18" fmla="*/ 30056 w 87306"/>
                  <a:gd name="connsiteY18" fmla="*/ 2147 h 108059"/>
                  <a:gd name="connsiteX19" fmla="*/ 43653 w 87306"/>
                  <a:gd name="connsiteY19" fmla="*/ 0 h 108059"/>
                  <a:gd name="connsiteX20" fmla="*/ 59397 w 87306"/>
                  <a:gd name="connsiteY20" fmla="*/ 2147 h 108059"/>
                  <a:gd name="connsiteX21" fmla="*/ 72278 w 87306"/>
                  <a:gd name="connsiteY21" fmla="*/ 7872 h 108059"/>
                  <a:gd name="connsiteX22" fmla="*/ 81581 w 87306"/>
                  <a:gd name="connsiteY22" fmla="*/ 17891 h 108059"/>
                  <a:gd name="connsiteX23" fmla="*/ 85160 w 87306"/>
                  <a:gd name="connsiteY23" fmla="*/ 32919 h 108059"/>
                  <a:gd name="connsiteX24" fmla="*/ 62975 w 87306"/>
                  <a:gd name="connsiteY24" fmla="*/ 32919 h 108059"/>
                  <a:gd name="connsiteX25" fmla="*/ 60828 w 87306"/>
                  <a:gd name="connsiteY25" fmla="*/ 25047 h 108059"/>
                  <a:gd name="connsiteX26" fmla="*/ 56535 w 87306"/>
                  <a:gd name="connsiteY26" fmla="*/ 20038 h 108059"/>
                  <a:gd name="connsiteX27" fmla="*/ 50094 w 87306"/>
                  <a:gd name="connsiteY27" fmla="*/ 17891 h 108059"/>
                  <a:gd name="connsiteX28" fmla="*/ 42222 w 87306"/>
                  <a:gd name="connsiteY28" fmla="*/ 17175 h 108059"/>
                  <a:gd name="connsiteX29" fmla="*/ 36497 w 87306"/>
                  <a:gd name="connsiteY29" fmla="*/ 17891 h 108059"/>
                  <a:gd name="connsiteX30" fmla="*/ 31488 w 87306"/>
                  <a:gd name="connsiteY30" fmla="*/ 20038 h 108059"/>
                  <a:gd name="connsiteX31" fmla="*/ 27909 w 87306"/>
                  <a:gd name="connsiteY31" fmla="*/ 23616 h 108059"/>
                  <a:gd name="connsiteX32" fmla="*/ 26478 w 87306"/>
                  <a:gd name="connsiteY32" fmla="*/ 29341 h 108059"/>
                  <a:gd name="connsiteX33" fmla="*/ 27909 w 87306"/>
                  <a:gd name="connsiteY33" fmla="*/ 34350 h 108059"/>
                  <a:gd name="connsiteX34" fmla="*/ 32203 w 87306"/>
                  <a:gd name="connsiteY34" fmla="*/ 37928 h 108059"/>
                  <a:gd name="connsiteX35" fmla="*/ 41506 w 87306"/>
                  <a:gd name="connsiteY35" fmla="*/ 40791 h 108059"/>
                  <a:gd name="connsiteX36" fmla="*/ 57250 w 87306"/>
                  <a:gd name="connsiteY36" fmla="*/ 45085 h 108059"/>
                  <a:gd name="connsiteX37" fmla="*/ 65122 w 87306"/>
                  <a:gd name="connsiteY37" fmla="*/ 47231 h 108059"/>
                  <a:gd name="connsiteX38" fmla="*/ 75141 w 87306"/>
                  <a:gd name="connsiteY38" fmla="*/ 52241 h 108059"/>
                  <a:gd name="connsiteX39" fmla="*/ 83728 w 87306"/>
                  <a:gd name="connsiteY39" fmla="*/ 60828 h 108059"/>
                  <a:gd name="connsiteX40" fmla="*/ 87307 w 87306"/>
                  <a:gd name="connsiteY40" fmla="*/ 75141 h 108059"/>
                  <a:gd name="connsiteX41" fmla="*/ 84444 w 87306"/>
                  <a:gd name="connsiteY41" fmla="*/ 88022 h 108059"/>
                  <a:gd name="connsiteX42" fmla="*/ 76572 w 87306"/>
                  <a:gd name="connsiteY42" fmla="*/ 98757 h 108059"/>
                  <a:gd name="connsiteX43" fmla="*/ 62975 w 87306"/>
                  <a:gd name="connsiteY43" fmla="*/ 105913 h 108059"/>
                  <a:gd name="connsiteX44" fmla="*/ 44369 w 87306"/>
                  <a:gd name="connsiteY44" fmla="*/ 108060 h 108059"/>
                  <a:gd name="connsiteX45" fmla="*/ 27909 w 87306"/>
                  <a:gd name="connsiteY45" fmla="*/ 105913 h 108059"/>
                  <a:gd name="connsiteX46" fmla="*/ 13597 w 87306"/>
                  <a:gd name="connsiteY46" fmla="*/ 99472 h 108059"/>
                  <a:gd name="connsiteX47" fmla="*/ 3578 w 87306"/>
                  <a:gd name="connsiteY47" fmla="*/ 88022 h 108059"/>
                  <a:gd name="connsiteX48" fmla="*/ 0 w 87306"/>
                  <a:gd name="connsiteY48" fmla="*/ 71563 h 108059"/>
                  <a:gd name="connsiteX49" fmla="*/ 22184 w 87306"/>
                  <a:gd name="connsiteY49" fmla="*/ 71563 h 108059"/>
                  <a:gd name="connsiteX50" fmla="*/ 27909 w 87306"/>
                  <a:gd name="connsiteY50" fmla="*/ 80866 h 108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7306" h="108059">
                    <a:moveTo>
                      <a:pt x="27909" y="80866"/>
                    </a:moveTo>
                    <a:cubicBezTo>
                      <a:pt x="29341" y="83013"/>
                      <a:pt x="30772" y="85160"/>
                      <a:pt x="32919" y="86591"/>
                    </a:cubicBezTo>
                    <a:cubicBezTo>
                      <a:pt x="35066" y="88022"/>
                      <a:pt x="37213" y="89453"/>
                      <a:pt x="40075" y="90169"/>
                    </a:cubicBezTo>
                    <a:cubicBezTo>
                      <a:pt x="42938" y="90885"/>
                      <a:pt x="45800" y="91600"/>
                      <a:pt x="48663" y="91600"/>
                    </a:cubicBezTo>
                    <a:cubicBezTo>
                      <a:pt x="50809" y="91600"/>
                      <a:pt x="52956" y="91600"/>
                      <a:pt x="55103" y="90885"/>
                    </a:cubicBezTo>
                    <a:cubicBezTo>
                      <a:pt x="57250" y="90885"/>
                      <a:pt x="59397" y="90169"/>
                      <a:pt x="61544" y="88738"/>
                    </a:cubicBezTo>
                    <a:cubicBezTo>
                      <a:pt x="63691" y="88022"/>
                      <a:pt x="65122" y="86591"/>
                      <a:pt x="66553" y="84444"/>
                    </a:cubicBezTo>
                    <a:cubicBezTo>
                      <a:pt x="67985" y="83013"/>
                      <a:pt x="68700" y="80866"/>
                      <a:pt x="68700" y="78003"/>
                    </a:cubicBezTo>
                    <a:cubicBezTo>
                      <a:pt x="68700" y="75141"/>
                      <a:pt x="67985" y="72994"/>
                      <a:pt x="65838" y="71563"/>
                    </a:cubicBezTo>
                    <a:cubicBezTo>
                      <a:pt x="64406" y="70132"/>
                      <a:pt x="61544" y="68700"/>
                      <a:pt x="58681" y="67269"/>
                    </a:cubicBezTo>
                    <a:cubicBezTo>
                      <a:pt x="55819" y="65838"/>
                      <a:pt x="52241" y="65122"/>
                      <a:pt x="48663" y="64406"/>
                    </a:cubicBezTo>
                    <a:cubicBezTo>
                      <a:pt x="45084" y="63691"/>
                      <a:pt x="41506" y="62260"/>
                      <a:pt x="37213" y="61544"/>
                    </a:cubicBezTo>
                    <a:cubicBezTo>
                      <a:pt x="33634" y="60828"/>
                      <a:pt x="29341" y="59397"/>
                      <a:pt x="25763" y="57966"/>
                    </a:cubicBezTo>
                    <a:cubicBezTo>
                      <a:pt x="22184" y="56535"/>
                      <a:pt x="18606" y="55103"/>
                      <a:pt x="15744" y="52241"/>
                    </a:cubicBezTo>
                    <a:cubicBezTo>
                      <a:pt x="12881" y="49378"/>
                      <a:pt x="10734" y="47231"/>
                      <a:pt x="8588" y="43653"/>
                    </a:cubicBezTo>
                    <a:cubicBezTo>
                      <a:pt x="7156" y="40075"/>
                      <a:pt x="5725" y="36497"/>
                      <a:pt x="5725" y="31488"/>
                    </a:cubicBezTo>
                    <a:cubicBezTo>
                      <a:pt x="5725" y="26478"/>
                      <a:pt x="7156" y="21469"/>
                      <a:pt x="9303" y="17891"/>
                    </a:cubicBezTo>
                    <a:cubicBezTo>
                      <a:pt x="11450" y="14313"/>
                      <a:pt x="14313" y="10734"/>
                      <a:pt x="17891" y="7872"/>
                    </a:cubicBezTo>
                    <a:cubicBezTo>
                      <a:pt x="21469" y="5009"/>
                      <a:pt x="25763" y="3578"/>
                      <a:pt x="30056" y="2147"/>
                    </a:cubicBezTo>
                    <a:cubicBezTo>
                      <a:pt x="34350" y="716"/>
                      <a:pt x="39359" y="0"/>
                      <a:pt x="43653" y="0"/>
                    </a:cubicBezTo>
                    <a:cubicBezTo>
                      <a:pt x="49378" y="0"/>
                      <a:pt x="54388" y="716"/>
                      <a:pt x="59397" y="2147"/>
                    </a:cubicBezTo>
                    <a:cubicBezTo>
                      <a:pt x="64406" y="3578"/>
                      <a:pt x="68700" y="5009"/>
                      <a:pt x="72278" y="7872"/>
                    </a:cubicBezTo>
                    <a:cubicBezTo>
                      <a:pt x="75856" y="10734"/>
                      <a:pt x="79435" y="14313"/>
                      <a:pt x="81581" y="17891"/>
                    </a:cubicBezTo>
                    <a:cubicBezTo>
                      <a:pt x="83728" y="22184"/>
                      <a:pt x="85160" y="27194"/>
                      <a:pt x="85160" y="32919"/>
                    </a:cubicBezTo>
                    <a:lnTo>
                      <a:pt x="62975" y="32919"/>
                    </a:lnTo>
                    <a:cubicBezTo>
                      <a:pt x="62975" y="30056"/>
                      <a:pt x="62260" y="27194"/>
                      <a:pt x="60828" y="25047"/>
                    </a:cubicBezTo>
                    <a:cubicBezTo>
                      <a:pt x="59397" y="22900"/>
                      <a:pt x="57966" y="21469"/>
                      <a:pt x="56535" y="20038"/>
                    </a:cubicBezTo>
                    <a:cubicBezTo>
                      <a:pt x="54388" y="18606"/>
                      <a:pt x="52956" y="17891"/>
                      <a:pt x="50094" y="17891"/>
                    </a:cubicBezTo>
                    <a:cubicBezTo>
                      <a:pt x="47231" y="17891"/>
                      <a:pt x="45084" y="17175"/>
                      <a:pt x="42222" y="17175"/>
                    </a:cubicBezTo>
                    <a:cubicBezTo>
                      <a:pt x="40075" y="17175"/>
                      <a:pt x="38644" y="17175"/>
                      <a:pt x="36497" y="17891"/>
                    </a:cubicBezTo>
                    <a:cubicBezTo>
                      <a:pt x="34350" y="18606"/>
                      <a:pt x="32919" y="18606"/>
                      <a:pt x="31488" y="20038"/>
                    </a:cubicBezTo>
                    <a:cubicBezTo>
                      <a:pt x="30056" y="20753"/>
                      <a:pt x="28625" y="22184"/>
                      <a:pt x="27909" y="23616"/>
                    </a:cubicBezTo>
                    <a:cubicBezTo>
                      <a:pt x="27194" y="25047"/>
                      <a:pt x="26478" y="27194"/>
                      <a:pt x="26478" y="29341"/>
                    </a:cubicBezTo>
                    <a:cubicBezTo>
                      <a:pt x="26478" y="31488"/>
                      <a:pt x="27194" y="32919"/>
                      <a:pt x="27909" y="34350"/>
                    </a:cubicBezTo>
                    <a:cubicBezTo>
                      <a:pt x="28625" y="35781"/>
                      <a:pt x="30056" y="36497"/>
                      <a:pt x="32203" y="37928"/>
                    </a:cubicBezTo>
                    <a:cubicBezTo>
                      <a:pt x="34350" y="38644"/>
                      <a:pt x="37928" y="40075"/>
                      <a:pt x="41506" y="40791"/>
                    </a:cubicBezTo>
                    <a:cubicBezTo>
                      <a:pt x="45800" y="41506"/>
                      <a:pt x="50809" y="42938"/>
                      <a:pt x="57250" y="45085"/>
                    </a:cubicBezTo>
                    <a:cubicBezTo>
                      <a:pt x="59397" y="45800"/>
                      <a:pt x="61544" y="46516"/>
                      <a:pt x="65122" y="47231"/>
                    </a:cubicBezTo>
                    <a:cubicBezTo>
                      <a:pt x="68700" y="47947"/>
                      <a:pt x="72278" y="50094"/>
                      <a:pt x="75141" y="52241"/>
                    </a:cubicBezTo>
                    <a:cubicBezTo>
                      <a:pt x="78719" y="54388"/>
                      <a:pt x="81581" y="57250"/>
                      <a:pt x="83728" y="60828"/>
                    </a:cubicBezTo>
                    <a:cubicBezTo>
                      <a:pt x="85875" y="64406"/>
                      <a:pt x="87307" y="69416"/>
                      <a:pt x="87307" y="75141"/>
                    </a:cubicBezTo>
                    <a:cubicBezTo>
                      <a:pt x="87307" y="80150"/>
                      <a:pt x="86591" y="84444"/>
                      <a:pt x="84444" y="88022"/>
                    </a:cubicBezTo>
                    <a:cubicBezTo>
                      <a:pt x="82297" y="92316"/>
                      <a:pt x="80150" y="95894"/>
                      <a:pt x="76572" y="98757"/>
                    </a:cubicBezTo>
                    <a:cubicBezTo>
                      <a:pt x="72994" y="101619"/>
                      <a:pt x="68700" y="103766"/>
                      <a:pt x="62975" y="105913"/>
                    </a:cubicBezTo>
                    <a:cubicBezTo>
                      <a:pt x="57250" y="108060"/>
                      <a:pt x="51525" y="108060"/>
                      <a:pt x="44369" y="108060"/>
                    </a:cubicBezTo>
                    <a:cubicBezTo>
                      <a:pt x="38644" y="108060"/>
                      <a:pt x="32919" y="107344"/>
                      <a:pt x="27909" y="105913"/>
                    </a:cubicBezTo>
                    <a:cubicBezTo>
                      <a:pt x="22900" y="104482"/>
                      <a:pt x="17891" y="102335"/>
                      <a:pt x="13597" y="99472"/>
                    </a:cubicBezTo>
                    <a:cubicBezTo>
                      <a:pt x="9303" y="96610"/>
                      <a:pt x="6441" y="93032"/>
                      <a:pt x="3578" y="88022"/>
                    </a:cubicBezTo>
                    <a:cubicBezTo>
                      <a:pt x="1431" y="83728"/>
                      <a:pt x="0" y="78003"/>
                      <a:pt x="0" y="71563"/>
                    </a:cubicBezTo>
                    <a:lnTo>
                      <a:pt x="22184" y="71563"/>
                    </a:lnTo>
                    <a:cubicBezTo>
                      <a:pt x="25763" y="75857"/>
                      <a:pt x="26478" y="78719"/>
                      <a:pt x="27909" y="80866"/>
                    </a:cubicBez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24" name="Freeform: Shape 121">
                <a:extLst>
                  <a:ext uri="{FF2B5EF4-FFF2-40B4-BE49-F238E27FC236}">
                    <a16:creationId xmlns:a16="http://schemas.microsoft.com/office/drawing/2014/main" id="{5B911B61-7164-9561-4D2D-71A34BCA13E3}"/>
                  </a:ext>
                </a:extLst>
              </p:cNvPr>
              <p:cNvSpPr/>
              <p:nvPr/>
            </p:nvSpPr>
            <p:spPr>
              <a:xfrm>
                <a:off x="12224276" y="2917622"/>
                <a:ext cx="51878" cy="64584"/>
              </a:xfrm>
              <a:custGeom>
                <a:avLst/>
                <a:gdLst>
                  <a:gd name="connsiteX0" fmla="*/ 46516 w 82297"/>
                  <a:gd name="connsiteY0" fmla="*/ 0 h 103050"/>
                  <a:gd name="connsiteX1" fmla="*/ 62975 w 82297"/>
                  <a:gd name="connsiteY1" fmla="*/ 2863 h 103050"/>
                  <a:gd name="connsiteX2" fmla="*/ 73710 w 82297"/>
                  <a:gd name="connsiteY2" fmla="*/ 10019 h 103050"/>
                  <a:gd name="connsiteX3" fmla="*/ 80150 w 82297"/>
                  <a:gd name="connsiteY3" fmla="*/ 20753 h 103050"/>
                  <a:gd name="connsiteX4" fmla="*/ 82297 w 82297"/>
                  <a:gd name="connsiteY4" fmla="*/ 32919 h 103050"/>
                  <a:gd name="connsiteX5" fmla="*/ 80150 w 82297"/>
                  <a:gd name="connsiteY5" fmla="*/ 45085 h 103050"/>
                  <a:gd name="connsiteX6" fmla="*/ 73710 w 82297"/>
                  <a:gd name="connsiteY6" fmla="*/ 55819 h 103050"/>
                  <a:gd name="connsiteX7" fmla="*/ 62975 w 82297"/>
                  <a:gd name="connsiteY7" fmla="*/ 62975 h 103050"/>
                  <a:gd name="connsiteX8" fmla="*/ 46516 w 82297"/>
                  <a:gd name="connsiteY8" fmla="*/ 65838 h 103050"/>
                  <a:gd name="connsiteX9" fmla="*/ 22900 w 82297"/>
                  <a:gd name="connsiteY9" fmla="*/ 65838 h 103050"/>
                  <a:gd name="connsiteX10" fmla="*/ 22900 w 82297"/>
                  <a:gd name="connsiteY10" fmla="*/ 103050 h 103050"/>
                  <a:gd name="connsiteX11" fmla="*/ 0 w 82297"/>
                  <a:gd name="connsiteY11" fmla="*/ 103050 h 103050"/>
                  <a:gd name="connsiteX12" fmla="*/ 0 w 82297"/>
                  <a:gd name="connsiteY12" fmla="*/ 0 h 103050"/>
                  <a:gd name="connsiteX13" fmla="*/ 46516 w 82297"/>
                  <a:gd name="connsiteY13" fmla="*/ 0 h 103050"/>
                  <a:gd name="connsiteX14" fmla="*/ 40075 w 82297"/>
                  <a:gd name="connsiteY14" fmla="*/ 48663 h 103050"/>
                  <a:gd name="connsiteX15" fmla="*/ 47231 w 82297"/>
                  <a:gd name="connsiteY15" fmla="*/ 47947 h 103050"/>
                  <a:gd name="connsiteX16" fmla="*/ 53672 w 82297"/>
                  <a:gd name="connsiteY16" fmla="*/ 45800 h 103050"/>
                  <a:gd name="connsiteX17" fmla="*/ 57966 w 82297"/>
                  <a:gd name="connsiteY17" fmla="*/ 40791 h 103050"/>
                  <a:gd name="connsiteX18" fmla="*/ 59397 w 82297"/>
                  <a:gd name="connsiteY18" fmla="*/ 32919 h 103050"/>
                  <a:gd name="connsiteX19" fmla="*/ 57966 w 82297"/>
                  <a:gd name="connsiteY19" fmla="*/ 25047 h 103050"/>
                  <a:gd name="connsiteX20" fmla="*/ 53672 w 82297"/>
                  <a:gd name="connsiteY20" fmla="*/ 20038 h 103050"/>
                  <a:gd name="connsiteX21" fmla="*/ 47231 w 82297"/>
                  <a:gd name="connsiteY21" fmla="*/ 17891 h 103050"/>
                  <a:gd name="connsiteX22" fmla="*/ 40075 w 82297"/>
                  <a:gd name="connsiteY22" fmla="*/ 17175 h 103050"/>
                  <a:gd name="connsiteX23" fmla="*/ 22184 w 82297"/>
                  <a:gd name="connsiteY23" fmla="*/ 17175 h 103050"/>
                  <a:gd name="connsiteX24" fmla="*/ 22184 w 82297"/>
                  <a:gd name="connsiteY24" fmla="*/ 47947 h 103050"/>
                  <a:gd name="connsiteX25" fmla="*/ 40075 w 82297"/>
                  <a:gd name="connsiteY25" fmla="*/ 47947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2297" h="103050">
                    <a:moveTo>
                      <a:pt x="46516" y="0"/>
                    </a:moveTo>
                    <a:cubicBezTo>
                      <a:pt x="52956" y="0"/>
                      <a:pt x="58681" y="716"/>
                      <a:pt x="62975" y="2863"/>
                    </a:cubicBezTo>
                    <a:cubicBezTo>
                      <a:pt x="67269" y="5009"/>
                      <a:pt x="70847" y="7156"/>
                      <a:pt x="73710" y="10019"/>
                    </a:cubicBezTo>
                    <a:cubicBezTo>
                      <a:pt x="76572" y="12881"/>
                      <a:pt x="78719" y="16459"/>
                      <a:pt x="80150" y="20753"/>
                    </a:cubicBezTo>
                    <a:cubicBezTo>
                      <a:pt x="81581" y="25047"/>
                      <a:pt x="82297" y="28625"/>
                      <a:pt x="82297" y="32919"/>
                    </a:cubicBezTo>
                    <a:cubicBezTo>
                      <a:pt x="82297" y="37213"/>
                      <a:pt x="81581" y="40791"/>
                      <a:pt x="80150" y="45085"/>
                    </a:cubicBezTo>
                    <a:cubicBezTo>
                      <a:pt x="78719" y="49378"/>
                      <a:pt x="76572" y="52956"/>
                      <a:pt x="73710" y="55819"/>
                    </a:cubicBezTo>
                    <a:cubicBezTo>
                      <a:pt x="70847" y="58681"/>
                      <a:pt x="67269" y="61544"/>
                      <a:pt x="62975" y="62975"/>
                    </a:cubicBezTo>
                    <a:cubicBezTo>
                      <a:pt x="58681" y="65122"/>
                      <a:pt x="52956" y="65838"/>
                      <a:pt x="46516" y="65838"/>
                    </a:cubicBezTo>
                    <a:lnTo>
                      <a:pt x="22900" y="65838"/>
                    </a:lnTo>
                    <a:lnTo>
                      <a:pt x="22900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46516" y="0"/>
                    </a:lnTo>
                    <a:close/>
                    <a:moveTo>
                      <a:pt x="40075" y="48663"/>
                    </a:moveTo>
                    <a:cubicBezTo>
                      <a:pt x="42938" y="48663"/>
                      <a:pt x="45084" y="48663"/>
                      <a:pt x="47231" y="47947"/>
                    </a:cubicBezTo>
                    <a:cubicBezTo>
                      <a:pt x="49378" y="47231"/>
                      <a:pt x="51525" y="46516"/>
                      <a:pt x="53672" y="45800"/>
                    </a:cubicBezTo>
                    <a:cubicBezTo>
                      <a:pt x="55819" y="44369"/>
                      <a:pt x="57250" y="42938"/>
                      <a:pt x="57966" y="40791"/>
                    </a:cubicBezTo>
                    <a:cubicBezTo>
                      <a:pt x="58681" y="38644"/>
                      <a:pt x="59397" y="35781"/>
                      <a:pt x="59397" y="32919"/>
                    </a:cubicBezTo>
                    <a:cubicBezTo>
                      <a:pt x="59397" y="29341"/>
                      <a:pt x="58681" y="27194"/>
                      <a:pt x="57966" y="25047"/>
                    </a:cubicBezTo>
                    <a:cubicBezTo>
                      <a:pt x="57250" y="22900"/>
                      <a:pt x="55103" y="21469"/>
                      <a:pt x="53672" y="20038"/>
                    </a:cubicBezTo>
                    <a:cubicBezTo>
                      <a:pt x="51525" y="18606"/>
                      <a:pt x="49378" y="17891"/>
                      <a:pt x="47231" y="17891"/>
                    </a:cubicBezTo>
                    <a:cubicBezTo>
                      <a:pt x="45084" y="17891"/>
                      <a:pt x="42222" y="17175"/>
                      <a:pt x="40075" y="17175"/>
                    </a:cubicBezTo>
                    <a:lnTo>
                      <a:pt x="22184" y="17175"/>
                    </a:lnTo>
                    <a:lnTo>
                      <a:pt x="22184" y="47947"/>
                    </a:lnTo>
                    <a:lnTo>
                      <a:pt x="40075" y="47947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28" name="Freeform: Shape 122">
                <a:extLst>
                  <a:ext uri="{FF2B5EF4-FFF2-40B4-BE49-F238E27FC236}">
                    <a16:creationId xmlns:a16="http://schemas.microsoft.com/office/drawing/2014/main" id="{D8574F73-9584-7E57-BB47-A18B16B01EF8}"/>
                  </a:ext>
                </a:extLst>
              </p:cNvPr>
              <p:cNvSpPr/>
              <p:nvPr/>
            </p:nvSpPr>
            <p:spPr>
              <a:xfrm>
                <a:off x="12276605" y="2917622"/>
                <a:ext cx="63606" cy="64584"/>
              </a:xfrm>
              <a:custGeom>
                <a:avLst/>
                <a:gdLst>
                  <a:gd name="connsiteX0" fmla="*/ 62259 w 100903"/>
                  <a:gd name="connsiteY0" fmla="*/ 0 h 103050"/>
                  <a:gd name="connsiteX1" fmla="*/ 100903 w 100903"/>
                  <a:gd name="connsiteY1" fmla="*/ 103050 h 103050"/>
                  <a:gd name="connsiteX2" fmla="*/ 77288 w 100903"/>
                  <a:gd name="connsiteY2" fmla="*/ 103050 h 103050"/>
                  <a:gd name="connsiteX3" fmla="*/ 69416 w 100903"/>
                  <a:gd name="connsiteY3" fmla="*/ 80150 h 103050"/>
                  <a:gd name="connsiteX4" fmla="*/ 30772 w 100903"/>
                  <a:gd name="connsiteY4" fmla="*/ 80150 h 103050"/>
                  <a:gd name="connsiteX5" fmla="*/ 22900 w 100903"/>
                  <a:gd name="connsiteY5" fmla="*/ 103050 h 103050"/>
                  <a:gd name="connsiteX6" fmla="*/ 0 w 100903"/>
                  <a:gd name="connsiteY6" fmla="*/ 103050 h 103050"/>
                  <a:gd name="connsiteX7" fmla="*/ 38644 w 100903"/>
                  <a:gd name="connsiteY7" fmla="*/ 0 h 103050"/>
                  <a:gd name="connsiteX8" fmla="*/ 62259 w 100903"/>
                  <a:gd name="connsiteY8" fmla="*/ 0 h 103050"/>
                  <a:gd name="connsiteX9" fmla="*/ 63691 w 100903"/>
                  <a:gd name="connsiteY9" fmla="*/ 62975 h 103050"/>
                  <a:gd name="connsiteX10" fmla="*/ 50809 w 100903"/>
                  <a:gd name="connsiteY10" fmla="*/ 25047 h 103050"/>
                  <a:gd name="connsiteX11" fmla="*/ 50809 w 100903"/>
                  <a:gd name="connsiteY11" fmla="*/ 25047 h 103050"/>
                  <a:gd name="connsiteX12" fmla="*/ 37212 w 100903"/>
                  <a:gd name="connsiteY12" fmla="*/ 62975 h 103050"/>
                  <a:gd name="connsiteX13" fmla="*/ 63691 w 100903"/>
                  <a:gd name="connsiteY13" fmla="*/ 62975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0903" h="103050">
                    <a:moveTo>
                      <a:pt x="62259" y="0"/>
                    </a:moveTo>
                    <a:lnTo>
                      <a:pt x="100903" y="103050"/>
                    </a:lnTo>
                    <a:lnTo>
                      <a:pt x="77288" y="103050"/>
                    </a:lnTo>
                    <a:lnTo>
                      <a:pt x="69416" y="80150"/>
                    </a:lnTo>
                    <a:lnTo>
                      <a:pt x="30772" y="80150"/>
                    </a:lnTo>
                    <a:lnTo>
                      <a:pt x="22900" y="103050"/>
                    </a:lnTo>
                    <a:lnTo>
                      <a:pt x="0" y="103050"/>
                    </a:lnTo>
                    <a:lnTo>
                      <a:pt x="38644" y="0"/>
                    </a:lnTo>
                    <a:lnTo>
                      <a:pt x="62259" y="0"/>
                    </a:lnTo>
                    <a:close/>
                    <a:moveTo>
                      <a:pt x="63691" y="62975"/>
                    </a:moveTo>
                    <a:lnTo>
                      <a:pt x="50809" y="25047"/>
                    </a:lnTo>
                    <a:lnTo>
                      <a:pt x="50809" y="25047"/>
                    </a:lnTo>
                    <a:lnTo>
                      <a:pt x="37212" y="62975"/>
                    </a:lnTo>
                    <a:lnTo>
                      <a:pt x="63691" y="62975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31" name="Freeform: Shape 123">
                <a:extLst>
                  <a:ext uri="{FF2B5EF4-FFF2-40B4-BE49-F238E27FC236}">
                    <a16:creationId xmlns:a16="http://schemas.microsoft.com/office/drawing/2014/main" id="{1C9C75D3-5827-63B3-BC52-9486DB74EFBA}"/>
                  </a:ext>
                </a:extLst>
              </p:cNvPr>
              <p:cNvSpPr/>
              <p:nvPr/>
            </p:nvSpPr>
            <p:spPr>
              <a:xfrm>
                <a:off x="12345174" y="2915828"/>
                <a:ext cx="59997" cy="67723"/>
              </a:xfrm>
              <a:custGeom>
                <a:avLst/>
                <a:gdLst>
                  <a:gd name="connsiteX0" fmla="*/ 69416 w 95178"/>
                  <a:gd name="connsiteY0" fmla="*/ 30056 h 108059"/>
                  <a:gd name="connsiteX1" fmla="*/ 64406 w 95178"/>
                  <a:gd name="connsiteY1" fmla="*/ 24331 h 108059"/>
                  <a:gd name="connsiteX2" fmla="*/ 57250 w 95178"/>
                  <a:gd name="connsiteY2" fmla="*/ 20753 h 108059"/>
                  <a:gd name="connsiteX3" fmla="*/ 49378 w 95178"/>
                  <a:gd name="connsiteY3" fmla="*/ 19322 h 108059"/>
                  <a:gd name="connsiteX4" fmla="*/ 36497 w 95178"/>
                  <a:gd name="connsiteY4" fmla="*/ 22184 h 108059"/>
                  <a:gd name="connsiteX5" fmla="*/ 27909 w 95178"/>
                  <a:gd name="connsiteY5" fmla="*/ 30056 h 108059"/>
                  <a:gd name="connsiteX6" fmla="*/ 22900 w 95178"/>
                  <a:gd name="connsiteY6" fmla="*/ 41506 h 108059"/>
                  <a:gd name="connsiteX7" fmla="*/ 21469 w 95178"/>
                  <a:gd name="connsiteY7" fmla="*/ 54388 h 108059"/>
                  <a:gd name="connsiteX8" fmla="*/ 22900 w 95178"/>
                  <a:gd name="connsiteY8" fmla="*/ 67269 h 108059"/>
                  <a:gd name="connsiteX9" fmla="*/ 27909 w 95178"/>
                  <a:gd name="connsiteY9" fmla="*/ 78003 h 108059"/>
                  <a:gd name="connsiteX10" fmla="*/ 36497 w 95178"/>
                  <a:gd name="connsiteY10" fmla="*/ 85875 h 108059"/>
                  <a:gd name="connsiteX11" fmla="*/ 49378 w 95178"/>
                  <a:gd name="connsiteY11" fmla="*/ 88738 h 108059"/>
                  <a:gd name="connsiteX12" fmla="*/ 65838 w 95178"/>
                  <a:gd name="connsiteY12" fmla="*/ 82297 h 108059"/>
                  <a:gd name="connsiteX13" fmla="*/ 72994 w 95178"/>
                  <a:gd name="connsiteY13" fmla="*/ 65838 h 108059"/>
                  <a:gd name="connsiteX14" fmla="*/ 95179 w 95178"/>
                  <a:gd name="connsiteY14" fmla="*/ 65838 h 108059"/>
                  <a:gd name="connsiteX15" fmla="*/ 90885 w 95178"/>
                  <a:gd name="connsiteY15" fmla="*/ 83013 h 108059"/>
                  <a:gd name="connsiteX16" fmla="*/ 81581 w 95178"/>
                  <a:gd name="connsiteY16" fmla="*/ 96610 h 108059"/>
                  <a:gd name="connsiteX17" fmla="*/ 67985 w 95178"/>
                  <a:gd name="connsiteY17" fmla="*/ 105197 h 108059"/>
                  <a:gd name="connsiteX18" fmla="*/ 50810 w 95178"/>
                  <a:gd name="connsiteY18" fmla="*/ 108060 h 108059"/>
                  <a:gd name="connsiteX19" fmla="*/ 29341 w 95178"/>
                  <a:gd name="connsiteY19" fmla="*/ 103766 h 108059"/>
                  <a:gd name="connsiteX20" fmla="*/ 13597 w 95178"/>
                  <a:gd name="connsiteY20" fmla="*/ 92316 h 108059"/>
                  <a:gd name="connsiteX21" fmla="*/ 3578 w 95178"/>
                  <a:gd name="connsiteY21" fmla="*/ 75141 h 108059"/>
                  <a:gd name="connsiteX22" fmla="*/ 0 w 95178"/>
                  <a:gd name="connsiteY22" fmla="*/ 54388 h 108059"/>
                  <a:gd name="connsiteX23" fmla="*/ 3578 w 95178"/>
                  <a:gd name="connsiteY23" fmla="*/ 32919 h 108059"/>
                  <a:gd name="connsiteX24" fmla="*/ 13597 w 95178"/>
                  <a:gd name="connsiteY24" fmla="*/ 15744 h 108059"/>
                  <a:gd name="connsiteX25" fmla="*/ 29341 w 95178"/>
                  <a:gd name="connsiteY25" fmla="*/ 4294 h 108059"/>
                  <a:gd name="connsiteX26" fmla="*/ 50810 w 95178"/>
                  <a:gd name="connsiteY26" fmla="*/ 0 h 108059"/>
                  <a:gd name="connsiteX27" fmla="*/ 66553 w 95178"/>
                  <a:gd name="connsiteY27" fmla="*/ 2147 h 108059"/>
                  <a:gd name="connsiteX28" fmla="*/ 80150 w 95178"/>
                  <a:gd name="connsiteY28" fmla="*/ 9303 h 108059"/>
                  <a:gd name="connsiteX29" fmla="*/ 90169 w 95178"/>
                  <a:gd name="connsiteY29" fmla="*/ 20753 h 108059"/>
                  <a:gd name="connsiteX30" fmla="*/ 95179 w 95178"/>
                  <a:gd name="connsiteY30" fmla="*/ 36497 h 108059"/>
                  <a:gd name="connsiteX31" fmla="*/ 72994 w 95178"/>
                  <a:gd name="connsiteY31" fmla="*/ 36497 h 108059"/>
                  <a:gd name="connsiteX32" fmla="*/ 69416 w 95178"/>
                  <a:gd name="connsiteY32" fmla="*/ 30056 h 108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178" h="108059">
                    <a:moveTo>
                      <a:pt x="69416" y="30056"/>
                    </a:moveTo>
                    <a:cubicBezTo>
                      <a:pt x="67985" y="27909"/>
                      <a:pt x="66553" y="25763"/>
                      <a:pt x="64406" y="24331"/>
                    </a:cubicBezTo>
                    <a:cubicBezTo>
                      <a:pt x="62260" y="22900"/>
                      <a:pt x="60113" y="21469"/>
                      <a:pt x="57250" y="20753"/>
                    </a:cubicBezTo>
                    <a:cubicBezTo>
                      <a:pt x="54388" y="20038"/>
                      <a:pt x="52241" y="19322"/>
                      <a:pt x="49378" y="19322"/>
                    </a:cubicBezTo>
                    <a:cubicBezTo>
                      <a:pt x="44369" y="19322"/>
                      <a:pt x="40075" y="20038"/>
                      <a:pt x="36497" y="22184"/>
                    </a:cubicBezTo>
                    <a:cubicBezTo>
                      <a:pt x="32919" y="24331"/>
                      <a:pt x="30056" y="26478"/>
                      <a:pt x="27909" y="30056"/>
                    </a:cubicBezTo>
                    <a:cubicBezTo>
                      <a:pt x="25763" y="33634"/>
                      <a:pt x="24331" y="37213"/>
                      <a:pt x="22900" y="41506"/>
                    </a:cubicBezTo>
                    <a:cubicBezTo>
                      <a:pt x="22184" y="45800"/>
                      <a:pt x="21469" y="50094"/>
                      <a:pt x="21469" y="54388"/>
                    </a:cubicBezTo>
                    <a:cubicBezTo>
                      <a:pt x="21469" y="58681"/>
                      <a:pt x="22184" y="62975"/>
                      <a:pt x="22900" y="67269"/>
                    </a:cubicBezTo>
                    <a:cubicBezTo>
                      <a:pt x="23616" y="71563"/>
                      <a:pt x="25763" y="75141"/>
                      <a:pt x="27909" y="78003"/>
                    </a:cubicBezTo>
                    <a:cubicBezTo>
                      <a:pt x="30056" y="80866"/>
                      <a:pt x="32919" y="83728"/>
                      <a:pt x="36497" y="85875"/>
                    </a:cubicBezTo>
                    <a:cubicBezTo>
                      <a:pt x="40075" y="88022"/>
                      <a:pt x="44369" y="88738"/>
                      <a:pt x="49378" y="88738"/>
                    </a:cubicBezTo>
                    <a:cubicBezTo>
                      <a:pt x="56535" y="88738"/>
                      <a:pt x="61544" y="86591"/>
                      <a:pt x="65838" y="82297"/>
                    </a:cubicBezTo>
                    <a:cubicBezTo>
                      <a:pt x="69416" y="78003"/>
                      <a:pt x="72278" y="72278"/>
                      <a:pt x="72994" y="65838"/>
                    </a:cubicBezTo>
                    <a:lnTo>
                      <a:pt x="95179" y="65838"/>
                    </a:lnTo>
                    <a:cubicBezTo>
                      <a:pt x="94463" y="72278"/>
                      <a:pt x="93032" y="78003"/>
                      <a:pt x="90885" y="83013"/>
                    </a:cubicBezTo>
                    <a:cubicBezTo>
                      <a:pt x="88738" y="88022"/>
                      <a:pt x="85160" y="92316"/>
                      <a:pt x="81581" y="96610"/>
                    </a:cubicBezTo>
                    <a:cubicBezTo>
                      <a:pt x="77288" y="100188"/>
                      <a:pt x="72994" y="103050"/>
                      <a:pt x="67985" y="105197"/>
                    </a:cubicBezTo>
                    <a:cubicBezTo>
                      <a:pt x="62975" y="107344"/>
                      <a:pt x="56535" y="108060"/>
                      <a:pt x="50810" y="108060"/>
                    </a:cubicBezTo>
                    <a:cubicBezTo>
                      <a:pt x="42938" y="108060"/>
                      <a:pt x="35781" y="106628"/>
                      <a:pt x="29341" y="103766"/>
                    </a:cubicBezTo>
                    <a:cubicBezTo>
                      <a:pt x="22900" y="100903"/>
                      <a:pt x="17891" y="97325"/>
                      <a:pt x="13597" y="92316"/>
                    </a:cubicBezTo>
                    <a:cubicBezTo>
                      <a:pt x="9303" y="87307"/>
                      <a:pt x="5725" y="81582"/>
                      <a:pt x="3578" y="75141"/>
                    </a:cubicBezTo>
                    <a:cubicBezTo>
                      <a:pt x="1431" y="68700"/>
                      <a:pt x="0" y="61544"/>
                      <a:pt x="0" y="54388"/>
                    </a:cubicBezTo>
                    <a:cubicBezTo>
                      <a:pt x="0" y="46516"/>
                      <a:pt x="1431" y="39360"/>
                      <a:pt x="3578" y="32919"/>
                    </a:cubicBezTo>
                    <a:cubicBezTo>
                      <a:pt x="5725" y="26478"/>
                      <a:pt x="9303" y="20753"/>
                      <a:pt x="13597" y="15744"/>
                    </a:cubicBezTo>
                    <a:cubicBezTo>
                      <a:pt x="17891" y="10734"/>
                      <a:pt x="22900" y="7156"/>
                      <a:pt x="29341" y="4294"/>
                    </a:cubicBezTo>
                    <a:cubicBezTo>
                      <a:pt x="35781" y="1431"/>
                      <a:pt x="42938" y="0"/>
                      <a:pt x="50810" y="0"/>
                    </a:cubicBezTo>
                    <a:cubicBezTo>
                      <a:pt x="56535" y="0"/>
                      <a:pt x="61544" y="716"/>
                      <a:pt x="66553" y="2147"/>
                    </a:cubicBezTo>
                    <a:cubicBezTo>
                      <a:pt x="71563" y="3578"/>
                      <a:pt x="75857" y="6441"/>
                      <a:pt x="80150" y="9303"/>
                    </a:cubicBezTo>
                    <a:cubicBezTo>
                      <a:pt x="84444" y="12166"/>
                      <a:pt x="87307" y="16459"/>
                      <a:pt x="90169" y="20753"/>
                    </a:cubicBezTo>
                    <a:cubicBezTo>
                      <a:pt x="93032" y="25047"/>
                      <a:pt x="94463" y="30772"/>
                      <a:pt x="95179" y="36497"/>
                    </a:cubicBezTo>
                    <a:lnTo>
                      <a:pt x="72994" y="36497"/>
                    </a:lnTo>
                    <a:cubicBezTo>
                      <a:pt x="71563" y="35066"/>
                      <a:pt x="70132" y="32203"/>
                      <a:pt x="69416" y="30056"/>
                    </a:cubicBez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33" name="Freeform: Shape 124">
                <a:extLst>
                  <a:ext uri="{FF2B5EF4-FFF2-40B4-BE49-F238E27FC236}">
                    <a16:creationId xmlns:a16="http://schemas.microsoft.com/office/drawing/2014/main" id="{65BF1A26-747E-C04A-F60E-E40224D2F69A}"/>
                  </a:ext>
                </a:extLst>
              </p:cNvPr>
              <p:cNvSpPr/>
              <p:nvPr/>
            </p:nvSpPr>
            <p:spPr>
              <a:xfrm>
                <a:off x="12418253" y="2917622"/>
                <a:ext cx="49171" cy="65032"/>
              </a:xfrm>
              <a:custGeom>
                <a:avLst/>
                <a:gdLst>
                  <a:gd name="connsiteX0" fmla="*/ 76572 w 78003"/>
                  <a:gd name="connsiteY0" fmla="*/ 0 h 103765"/>
                  <a:gd name="connsiteX1" fmla="*/ 76572 w 78003"/>
                  <a:gd name="connsiteY1" fmla="*/ 19322 h 103765"/>
                  <a:gd name="connsiteX2" fmla="*/ 22184 w 78003"/>
                  <a:gd name="connsiteY2" fmla="*/ 19322 h 103765"/>
                  <a:gd name="connsiteX3" fmla="*/ 22184 w 78003"/>
                  <a:gd name="connsiteY3" fmla="*/ 41506 h 103765"/>
                  <a:gd name="connsiteX4" fmla="*/ 72278 w 78003"/>
                  <a:gd name="connsiteY4" fmla="*/ 41506 h 103765"/>
                  <a:gd name="connsiteX5" fmla="*/ 72278 w 78003"/>
                  <a:gd name="connsiteY5" fmla="*/ 59397 h 103765"/>
                  <a:gd name="connsiteX6" fmla="*/ 22184 w 78003"/>
                  <a:gd name="connsiteY6" fmla="*/ 59397 h 103765"/>
                  <a:gd name="connsiteX7" fmla="*/ 22184 w 78003"/>
                  <a:gd name="connsiteY7" fmla="*/ 84444 h 103765"/>
                  <a:gd name="connsiteX8" fmla="*/ 78003 w 78003"/>
                  <a:gd name="connsiteY8" fmla="*/ 84444 h 103765"/>
                  <a:gd name="connsiteX9" fmla="*/ 78003 w 78003"/>
                  <a:gd name="connsiteY9" fmla="*/ 103766 h 103765"/>
                  <a:gd name="connsiteX10" fmla="*/ 0 w 78003"/>
                  <a:gd name="connsiteY10" fmla="*/ 103766 h 103765"/>
                  <a:gd name="connsiteX11" fmla="*/ 0 w 78003"/>
                  <a:gd name="connsiteY11" fmla="*/ 0 h 103765"/>
                  <a:gd name="connsiteX12" fmla="*/ 76572 w 78003"/>
                  <a:gd name="connsiteY12" fmla="*/ 0 h 103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003" h="103765">
                    <a:moveTo>
                      <a:pt x="76572" y="0"/>
                    </a:moveTo>
                    <a:lnTo>
                      <a:pt x="76572" y="19322"/>
                    </a:lnTo>
                    <a:lnTo>
                      <a:pt x="22184" y="19322"/>
                    </a:lnTo>
                    <a:lnTo>
                      <a:pt x="22184" y="41506"/>
                    </a:lnTo>
                    <a:lnTo>
                      <a:pt x="72278" y="41506"/>
                    </a:lnTo>
                    <a:lnTo>
                      <a:pt x="72278" y="59397"/>
                    </a:lnTo>
                    <a:lnTo>
                      <a:pt x="22184" y="59397"/>
                    </a:lnTo>
                    <a:lnTo>
                      <a:pt x="22184" y="84444"/>
                    </a:lnTo>
                    <a:lnTo>
                      <a:pt x="78003" y="84444"/>
                    </a:lnTo>
                    <a:lnTo>
                      <a:pt x="78003" y="103766"/>
                    </a:lnTo>
                    <a:lnTo>
                      <a:pt x="0" y="103766"/>
                    </a:lnTo>
                    <a:lnTo>
                      <a:pt x="0" y="0"/>
                    </a:lnTo>
                    <a:lnTo>
                      <a:pt x="76572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34" name="Freeform: Shape 125">
                <a:extLst>
                  <a:ext uri="{FF2B5EF4-FFF2-40B4-BE49-F238E27FC236}">
                    <a16:creationId xmlns:a16="http://schemas.microsoft.com/office/drawing/2014/main" id="{05746638-3ABC-E3D9-B88D-83BC2B5B1FD7}"/>
                  </a:ext>
                </a:extLst>
              </p:cNvPr>
              <p:cNvSpPr/>
              <p:nvPr/>
            </p:nvSpPr>
            <p:spPr>
              <a:xfrm>
                <a:off x="12154354" y="3006873"/>
                <a:ext cx="55035" cy="67723"/>
              </a:xfrm>
              <a:custGeom>
                <a:avLst/>
                <a:gdLst>
                  <a:gd name="connsiteX0" fmla="*/ 27909 w 87306"/>
                  <a:gd name="connsiteY0" fmla="*/ 80866 h 108059"/>
                  <a:gd name="connsiteX1" fmla="*/ 32919 w 87306"/>
                  <a:gd name="connsiteY1" fmla="*/ 86591 h 108059"/>
                  <a:gd name="connsiteX2" fmla="*/ 40075 w 87306"/>
                  <a:gd name="connsiteY2" fmla="*/ 90169 h 108059"/>
                  <a:gd name="connsiteX3" fmla="*/ 48663 w 87306"/>
                  <a:gd name="connsiteY3" fmla="*/ 91600 h 108059"/>
                  <a:gd name="connsiteX4" fmla="*/ 55103 w 87306"/>
                  <a:gd name="connsiteY4" fmla="*/ 90885 h 108059"/>
                  <a:gd name="connsiteX5" fmla="*/ 61544 w 87306"/>
                  <a:gd name="connsiteY5" fmla="*/ 88738 h 108059"/>
                  <a:gd name="connsiteX6" fmla="*/ 66553 w 87306"/>
                  <a:gd name="connsiteY6" fmla="*/ 84444 h 108059"/>
                  <a:gd name="connsiteX7" fmla="*/ 68700 w 87306"/>
                  <a:gd name="connsiteY7" fmla="*/ 78003 h 108059"/>
                  <a:gd name="connsiteX8" fmla="*/ 65838 w 87306"/>
                  <a:gd name="connsiteY8" fmla="*/ 71563 h 108059"/>
                  <a:gd name="connsiteX9" fmla="*/ 58681 w 87306"/>
                  <a:gd name="connsiteY9" fmla="*/ 67269 h 108059"/>
                  <a:gd name="connsiteX10" fmla="*/ 48663 w 87306"/>
                  <a:gd name="connsiteY10" fmla="*/ 64406 h 108059"/>
                  <a:gd name="connsiteX11" fmla="*/ 37213 w 87306"/>
                  <a:gd name="connsiteY11" fmla="*/ 61544 h 108059"/>
                  <a:gd name="connsiteX12" fmla="*/ 25763 w 87306"/>
                  <a:gd name="connsiteY12" fmla="*/ 57966 h 108059"/>
                  <a:gd name="connsiteX13" fmla="*/ 15744 w 87306"/>
                  <a:gd name="connsiteY13" fmla="*/ 52241 h 108059"/>
                  <a:gd name="connsiteX14" fmla="*/ 8588 w 87306"/>
                  <a:gd name="connsiteY14" fmla="*/ 43653 h 108059"/>
                  <a:gd name="connsiteX15" fmla="*/ 5725 w 87306"/>
                  <a:gd name="connsiteY15" fmla="*/ 31488 h 108059"/>
                  <a:gd name="connsiteX16" fmla="*/ 9303 w 87306"/>
                  <a:gd name="connsiteY16" fmla="*/ 17891 h 108059"/>
                  <a:gd name="connsiteX17" fmla="*/ 17891 w 87306"/>
                  <a:gd name="connsiteY17" fmla="*/ 7872 h 108059"/>
                  <a:gd name="connsiteX18" fmla="*/ 30056 w 87306"/>
                  <a:gd name="connsiteY18" fmla="*/ 2147 h 108059"/>
                  <a:gd name="connsiteX19" fmla="*/ 43653 w 87306"/>
                  <a:gd name="connsiteY19" fmla="*/ 0 h 108059"/>
                  <a:gd name="connsiteX20" fmla="*/ 59397 w 87306"/>
                  <a:gd name="connsiteY20" fmla="*/ 2147 h 108059"/>
                  <a:gd name="connsiteX21" fmla="*/ 72278 w 87306"/>
                  <a:gd name="connsiteY21" fmla="*/ 7872 h 108059"/>
                  <a:gd name="connsiteX22" fmla="*/ 81581 w 87306"/>
                  <a:gd name="connsiteY22" fmla="*/ 17891 h 108059"/>
                  <a:gd name="connsiteX23" fmla="*/ 85160 w 87306"/>
                  <a:gd name="connsiteY23" fmla="*/ 32919 h 108059"/>
                  <a:gd name="connsiteX24" fmla="*/ 62975 w 87306"/>
                  <a:gd name="connsiteY24" fmla="*/ 32919 h 108059"/>
                  <a:gd name="connsiteX25" fmla="*/ 60828 w 87306"/>
                  <a:gd name="connsiteY25" fmla="*/ 25047 h 108059"/>
                  <a:gd name="connsiteX26" fmla="*/ 56535 w 87306"/>
                  <a:gd name="connsiteY26" fmla="*/ 20038 h 108059"/>
                  <a:gd name="connsiteX27" fmla="*/ 50094 w 87306"/>
                  <a:gd name="connsiteY27" fmla="*/ 17891 h 108059"/>
                  <a:gd name="connsiteX28" fmla="*/ 42222 w 87306"/>
                  <a:gd name="connsiteY28" fmla="*/ 17175 h 108059"/>
                  <a:gd name="connsiteX29" fmla="*/ 36497 w 87306"/>
                  <a:gd name="connsiteY29" fmla="*/ 17891 h 108059"/>
                  <a:gd name="connsiteX30" fmla="*/ 31488 w 87306"/>
                  <a:gd name="connsiteY30" fmla="*/ 20038 h 108059"/>
                  <a:gd name="connsiteX31" fmla="*/ 27909 w 87306"/>
                  <a:gd name="connsiteY31" fmla="*/ 23616 h 108059"/>
                  <a:gd name="connsiteX32" fmla="*/ 26478 w 87306"/>
                  <a:gd name="connsiteY32" fmla="*/ 29341 h 108059"/>
                  <a:gd name="connsiteX33" fmla="*/ 27909 w 87306"/>
                  <a:gd name="connsiteY33" fmla="*/ 34350 h 108059"/>
                  <a:gd name="connsiteX34" fmla="*/ 32203 w 87306"/>
                  <a:gd name="connsiteY34" fmla="*/ 37928 h 108059"/>
                  <a:gd name="connsiteX35" fmla="*/ 41506 w 87306"/>
                  <a:gd name="connsiteY35" fmla="*/ 40791 h 108059"/>
                  <a:gd name="connsiteX36" fmla="*/ 57250 w 87306"/>
                  <a:gd name="connsiteY36" fmla="*/ 45085 h 108059"/>
                  <a:gd name="connsiteX37" fmla="*/ 65122 w 87306"/>
                  <a:gd name="connsiteY37" fmla="*/ 47231 h 108059"/>
                  <a:gd name="connsiteX38" fmla="*/ 75141 w 87306"/>
                  <a:gd name="connsiteY38" fmla="*/ 52241 h 108059"/>
                  <a:gd name="connsiteX39" fmla="*/ 83728 w 87306"/>
                  <a:gd name="connsiteY39" fmla="*/ 60828 h 108059"/>
                  <a:gd name="connsiteX40" fmla="*/ 87307 w 87306"/>
                  <a:gd name="connsiteY40" fmla="*/ 75141 h 108059"/>
                  <a:gd name="connsiteX41" fmla="*/ 84444 w 87306"/>
                  <a:gd name="connsiteY41" fmla="*/ 88022 h 108059"/>
                  <a:gd name="connsiteX42" fmla="*/ 76572 w 87306"/>
                  <a:gd name="connsiteY42" fmla="*/ 98757 h 108059"/>
                  <a:gd name="connsiteX43" fmla="*/ 62975 w 87306"/>
                  <a:gd name="connsiteY43" fmla="*/ 105913 h 108059"/>
                  <a:gd name="connsiteX44" fmla="*/ 44369 w 87306"/>
                  <a:gd name="connsiteY44" fmla="*/ 108060 h 108059"/>
                  <a:gd name="connsiteX45" fmla="*/ 27909 w 87306"/>
                  <a:gd name="connsiteY45" fmla="*/ 105913 h 108059"/>
                  <a:gd name="connsiteX46" fmla="*/ 13597 w 87306"/>
                  <a:gd name="connsiteY46" fmla="*/ 99472 h 108059"/>
                  <a:gd name="connsiteX47" fmla="*/ 3578 w 87306"/>
                  <a:gd name="connsiteY47" fmla="*/ 88022 h 108059"/>
                  <a:gd name="connsiteX48" fmla="*/ 0 w 87306"/>
                  <a:gd name="connsiteY48" fmla="*/ 71563 h 108059"/>
                  <a:gd name="connsiteX49" fmla="*/ 22184 w 87306"/>
                  <a:gd name="connsiteY49" fmla="*/ 71563 h 108059"/>
                  <a:gd name="connsiteX50" fmla="*/ 27909 w 87306"/>
                  <a:gd name="connsiteY50" fmla="*/ 80866 h 108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7306" h="108059">
                    <a:moveTo>
                      <a:pt x="27909" y="80866"/>
                    </a:moveTo>
                    <a:cubicBezTo>
                      <a:pt x="29341" y="83013"/>
                      <a:pt x="30772" y="85160"/>
                      <a:pt x="32919" y="86591"/>
                    </a:cubicBezTo>
                    <a:cubicBezTo>
                      <a:pt x="35066" y="88022"/>
                      <a:pt x="37213" y="89453"/>
                      <a:pt x="40075" y="90169"/>
                    </a:cubicBezTo>
                    <a:cubicBezTo>
                      <a:pt x="42938" y="90885"/>
                      <a:pt x="45800" y="91600"/>
                      <a:pt x="48663" y="91600"/>
                    </a:cubicBezTo>
                    <a:cubicBezTo>
                      <a:pt x="50809" y="91600"/>
                      <a:pt x="52956" y="91600"/>
                      <a:pt x="55103" y="90885"/>
                    </a:cubicBezTo>
                    <a:cubicBezTo>
                      <a:pt x="57250" y="90885"/>
                      <a:pt x="59397" y="90169"/>
                      <a:pt x="61544" y="88738"/>
                    </a:cubicBezTo>
                    <a:cubicBezTo>
                      <a:pt x="63691" y="88022"/>
                      <a:pt x="65122" y="86591"/>
                      <a:pt x="66553" y="84444"/>
                    </a:cubicBezTo>
                    <a:cubicBezTo>
                      <a:pt x="67985" y="83013"/>
                      <a:pt x="68700" y="80866"/>
                      <a:pt x="68700" y="78003"/>
                    </a:cubicBezTo>
                    <a:cubicBezTo>
                      <a:pt x="68700" y="75141"/>
                      <a:pt x="67985" y="72994"/>
                      <a:pt x="65838" y="71563"/>
                    </a:cubicBezTo>
                    <a:cubicBezTo>
                      <a:pt x="64406" y="70132"/>
                      <a:pt x="61544" y="68700"/>
                      <a:pt x="58681" y="67269"/>
                    </a:cubicBezTo>
                    <a:cubicBezTo>
                      <a:pt x="55819" y="65838"/>
                      <a:pt x="52241" y="65122"/>
                      <a:pt x="48663" y="64406"/>
                    </a:cubicBezTo>
                    <a:cubicBezTo>
                      <a:pt x="45084" y="63691"/>
                      <a:pt x="41506" y="62260"/>
                      <a:pt x="37213" y="61544"/>
                    </a:cubicBezTo>
                    <a:cubicBezTo>
                      <a:pt x="33634" y="60828"/>
                      <a:pt x="29341" y="59397"/>
                      <a:pt x="25763" y="57966"/>
                    </a:cubicBezTo>
                    <a:cubicBezTo>
                      <a:pt x="22184" y="56535"/>
                      <a:pt x="18606" y="55103"/>
                      <a:pt x="15744" y="52241"/>
                    </a:cubicBezTo>
                    <a:cubicBezTo>
                      <a:pt x="12881" y="49378"/>
                      <a:pt x="10734" y="47231"/>
                      <a:pt x="8588" y="43653"/>
                    </a:cubicBezTo>
                    <a:cubicBezTo>
                      <a:pt x="7156" y="40075"/>
                      <a:pt x="5725" y="36497"/>
                      <a:pt x="5725" y="31488"/>
                    </a:cubicBezTo>
                    <a:cubicBezTo>
                      <a:pt x="5725" y="26478"/>
                      <a:pt x="7156" y="21469"/>
                      <a:pt x="9303" y="17891"/>
                    </a:cubicBezTo>
                    <a:cubicBezTo>
                      <a:pt x="11450" y="14313"/>
                      <a:pt x="14313" y="10734"/>
                      <a:pt x="17891" y="7872"/>
                    </a:cubicBezTo>
                    <a:cubicBezTo>
                      <a:pt x="21469" y="5009"/>
                      <a:pt x="25763" y="3578"/>
                      <a:pt x="30056" y="2147"/>
                    </a:cubicBezTo>
                    <a:cubicBezTo>
                      <a:pt x="34350" y="716"/>
                      <a:pt x="39359" y="0"/>
                      <a:pt x="43653" y="0"/>
                    </a:cubicBezTo>
                    <a:cubicBezTo>
                      <a:pt x="49378" y="0"/>
                      <a:pt x="54388" y="716"/>
                      <a:pt x="59397" y="2147"/>
                    </a:cubicBezTo>
                    <a:cubicBezTo>
                      <a:pt x="64406" y="3578"/>
                      <a:pt x="68700" y="5009"/>
                      <a:pt x="72278" y="7872"/>
                    </a:cubicBezTo>
                    <a:cubicBezTo>
                      <a:pt x="75856" y="10734"/>
                      <a:pt x="79435" y="14313"/>
                      <a:pt x="81581" y="17891"/>
                    </a:cubicBezTo>
                    <a:cubicBezTo>
                      <a:pt x="83728" y="22184"/>
                      <a:pt x="85160" y="27194"/>
                      <a:pt x="85160" y="32919"/>
                    </a:cubicBezTo>
                    <a:lnTo>
                      <a:pt x="62975" y="32919"/>
                    </a:lnTo>
                    <a:cubicBezTo>
                      <a:pt x="62975" y="30056"/>
                      <a:pt x="62260" y="27194"/>
                      <a:pt x="60828" y="25047"/>
                    </a:cubicBezTo>
                    <a:cubicBezTo>
                      <a:pt x="59397" y="22900"/>
                      <a:pt x="57966" y="21469"/>
                      <a:pt x="56535" y="20038"/>
                    </a:cubicBezTo>
                    <a:cubicBezTo>
                      <a:pt x="54388" y="18606"/>
                      <a:pt x="52956" y="17891"/>
                      <a:pt x="50094" y="17891"/>
                    </a:cubicBezTo>
                    <a:cubicBezTo>
                      <a:pt x="47231" y="17891"/>
                      <a:pt x="45084" y="17175"/>
                      <a:pt x="42222" y="17175"/>
                    </a:cubicBezTo>
                    <a:cubicBezTo>
                      <a:pt x="40075" y="17175"/>
                      <a:pt x="38644" y="17175"/>
                      <a:pt x="36497" y="17891"/>
                    </a:cubicBezTo>
                    <a:cubicBezTo>
                      <a:pt x="34350" y="18606"/>
                      <a:pt x="32919" y="18606"/>
                      <a:pt x="31488" y="20038"/>
                    </a:cubicBezTo>
                    <a:cubicBezTo>
                      <a:pt x="30056" y="20753"/>
                      <a:pt x="28625" y="22184"/>
                      <a:pt x="27909" y="23616"/>
                    </a:cubicBezTo>
                    <a:cubicBezTo>
                      <a:pt x="27194" y="25047"/>
                      <a:pt x="26478" y="27194"/>
                      <a:pt x="26478" y="29341"/>
                    </a:cubicBezTo>
                    <a:cubicBezTo>
                      <a:pt x="26478" y="31488"/>
                      <a:pt x="27194" y="32919"/>
                      <a:pt x="27909" y="34350"/>
                    </a:cubicBezTo>
                    <a:cubicBezTo>
                      <a:pt x="28625" y="35781"/>
                      <a:pt x="30056" y="36497"/>
                      <a:pt x="32203" y="37928"/>
                    </a:cubicBezTo>
                    <a:cubicBezTo>
                      <a:pt x="34350" y="38644"/>
                      <a:pt x="37928" y="40075"/>
                      <a:pt x="41506" y="40791"/>
                    </a:cubicBezTo>
                    <a:cubicBezTo>
                      <a:pt x="45800" y="41506"/>
                      <a:pt x="50809" y="42938"/>
                      <a:pt x="57250" y="45085"/>
                    </a:cubicBezTo>
                    <a:cubicBezTo>
                      <a:pt x="59397" y="45800"/>
                      <a:pt x="61544" y="46516"/>
                      <a:pt x="65122" y="47231"/>
                    </a:cubicBezTo>
                    <a:cubicBezTo>
                      <a:pt x="68700" y="47947"/>
                      <a:pt x="72278" y="50094"/>
                      <a:pt x="75141" y="52241"/>
                    </a:cubicBezTo>
                    <a:cubicBezTo>
                      <a:pt x="78719" y="54388"/>
                      <a:pt x="81581" y="57250"/>
                      <a:pt x="83728" y="60828"/>
                    </a:cubicBezTo>
                    <a:cubicBezTo>
                      <a:pt x="85875" y="64406"/>
                      <a:pt x="87307" y="69416"/>
                      <a:pt x="87307" y="75141"/>
                    </a:cubicBezTo>
                    <a:cubicBezTo>
                      <a:pt x="87307" y="80150"/>
                      <a:pt x="86591" y="84444"/>
                      <a:pt x="84444" y="88022"/>
                    </a:cubicBezTo>
                    <a:cubicBezTo>
                      <a:pt x="82297" y="92316"/>
                      <a:pt x="80150" y="95894"/>
                      <a:pt x="76572" y="98757"/>
                    </a:cubicBezTo>
                    <a:cubicBezTo>
                      <a:pt x="72994" y="101619"/>
                      <a:pt x="68700" y="103766"/>
                      <a:pt x="62975" y="105913"/>
                    </a:cubicBezTo>
                    <a:cubicBezTo>
                      <a:pt x="57250" y="108060"/>
                      <a:pt x="51525" y="108060"/>
                      <a:pt x="44369" y="108060"/>
                    </a:cubicBezTo>
                    <a:cubicBezTo>
                      <a:pt x="38644" y="108060"/>
                      <a:pt x="32919" y="107344"/>
                      <a:pt x="27909" y="105913"/>
                    </a:cubicBezTo>
                    <a:cubicBezTo>
                      <a:pt x="22900" y="104482"/>
                      <a:pt x="17891" y="102335"/>
                      <a:pt x="13597" y="99472"/>
                    </a:cubicBezTo>
                    <a:cubicBezTo>
                      <a:pt x="9303" y="96610"/>
                      <a:pt x="6441" y="93032"/>
                      <a:pt x="3578" y="88022"/>
                    </a:cubicBezTo>
                    <a:cubicBezTo>
                      <a:pt x="1431" y="83728"/>
                      <a:pt x="0" y="78003"/>
                      <a:pt x="0" y="71563"/>
                    </a:cubicBezTo>
                    <a:lnTo>
                      <a:pt x="22184" y="71563"/>
                    </a:lnTo>
                    <a:cubicBezTo>
                      <a:pt x="25763" y="75857"/>
                      <a:pt x="26478" y="78719"/>
                      <a:pt x="27909" y="80866"/>
                    </a:cubicBez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35" name="Freeform: Shape 126">
                <a:extLst>
                  <a:ext uri="{FF2B5EF4-FFF2-40B4-BE49-F238E27FC236}">
                    <a16:creationId xmlns:a16="http://schemas.microsoft.com/office/drawing/2014/main" id="{7A9BAEB5-CA15-886F-E76C-AC1898848D2B}"/>
                  </a:ext>
                </a:extLst>
              </p:cNvPr>
              <p:cNvSpPr/>
              <p:nvPr/>
            </p:nvSpPr>
            <p:spPr>
              <a:xfrm>
                <a:off x="12221570" y="3007322"/>
                <a:ext cx="59997" cy="67723"/>
              </a:xfrm>
              <a:custGeom>
                <a:avLst/>
                <a:gdLst>
                  <a:gd name="connsiteX0" fmla="*/ 69416 w 95178"/>
                  <a:gd name="connsiteY0" fmla="*/ 30056 h 108059"/>
                  <a:gd name="connsiteX1" fmla="*/ 64406 w 95178"/>
                  <a:gd name="connsiteY1" fmla="*/ 24331 h 108059"/>
                  <a:gd name="connsiteX2" fmla="*/ 57250 w 95178"/>
                  <a:gd name="connsiteY2" fmla="*/ 20753 h 108059"/>
                  <a:gd name="connsiteX3" fmla="*/ 49378 w 95178"/>
                  <a:gd name="connsiteY3" fmla="*/ 19322 h 108059"/>
                  <a:gd name="connsiteX4" fmla="*/ 36497 w 95178"/>
                  <a:gd name="connsiteY4" fmla="*/ 22184 h 108059"/>
                  <a:gd name="connsiteX5" fmla="*/ 27909 w 95178"/>
                  <a:gd name="connsiteY5" fmla="*/ 30056 h 108059"/>
                  <a:gd name="connsiteX6" fmla="*/ 22900 w 95178"/>
                  <a:gd name="connsiteY6" fmla="*/ 41506 h 108059"/>
                  <a:gd name="connsiteX7" fmla="*/ 21469 w 95178"/>
                  <a:gd name="connsiteY7" fmla="*/ 54388 h 108059"/>
                  <a:gd name="connsiteX8" fmla="*/ 22900 w 95178"/>
                  <a:gd name="connsiteY8" fmla="*/ 67269 h 108059"/>
                  <a:gd name="connsiteX9" fmla="*/ 27909 w 95178"/>
                  <a:gd name="connsiteY9" fmla="*/ 78003 h 108059"/>
                  <a:gd name="connsiteX10" fmla="*/ 36497 w 95178"/>
                  <a:gd name="connsiteY10" fmla="*/ 85875 h 108059"/>
                  <a:gd name="connsiteX11" fmla="*/ 49378 w 95178"/>
                  <a:gd name="connsiteY11" fmla="*/ 88738 h 108059"/>
                  <a:gd name="connsiteX12" fmla="*/ 65838 w 95178"/>
                  <a:gd name="connsiteY12" fmla="*/ 82297 h 108059"/>
                  <a:gd name="connsiteX13" fmla="*/ 72994 w 95178"/>
                  <a:gd name="connsiteY13" fmla="*/ 65838 h 108059"/>
                  <a:gd name="connsiteX14" fmla="*/ 95178 w 95178"/>
                  <a:gd name="connsiteY14" fmla="*/ 65838 h 108059"/>
                  <a:gd name="connsiteX15" fmla="*/ 90885 w 95178"/>
                  <a:gd name="connsiteY15" fmla="*/ 83013 h 108059"/>
                  <a:gd name="connsiteX16" fmla="*/ 81581 w 95178"/>
                  <a:gd name="connsiteY16" fmla="*/ 96610 h 108059"/>
                  <a:gd name="connsiteX17" fmla="*/ 67985 w 95178"/>
                  <a:gd name="connsiteY17" fmla="*/ 105197 h 108059"/>
                  <a:gd name="connsiteX18" fmla="*/ 50810 w 95178"/>
                  <a:gd name="connsiteY18" fmla="*/ 108060 h 108059"/>
                  <a:gd name="connsiteX19" fmla="*/ 29341 w 95178"/>
                  <a:gd name="connsiteY19" fmla="*/ 103766 h 108059"/>
                  <a:gd name="connsiteX20" fmla="*/ 13597 w 95178"/>
                  <a:gd name="connsiteY20" fmla="*/ 92316 h 108059"/>
                  <a:gd name="connsiteX21" fmla="*/ 3578 w 95178"/>
                  <a:gd name="connsiteY21" fmla="*/ 75141 h 108059"/>
                  <a:gd name="connsiteX22" fmla="*/ 0 w 95178"/>
                  <a:gd name="connsiteY22" fmla="*/ 54388 h 108059"/>
                  <a:gd name="connsiteX23" fmla="*/ 3578 w 95178"/>
                  <a:gd name="connsiteY23" fmla="*/ 32919 h 108059"/>
                  <a:gd name="connsiteX24" fmla="*/ 13597 w 95178"/>
                  <a:gd name="connsiteY24" fmla="*/ 15744 h 108059"/>
                  <a:gd name="connsiteX25" fmla="*/ 29341 w 95178"/>
                  <a:gd name="connsiteY25" fmla="*/ 4294 h 108059"/>
                  <a:gd name="connsiteX26" fmla="*/ 50810 w 95178"/>
                  <a:gd name="connsiteY26" fmla="*/ 0 h 108059"/>
                  <a:gd name="connsiteX27" fmla="*/ 66553 w 95178"/>
                  <a:gd name="connsiteY27" fmla="*/ 2147 h 108059"/>
                  <a:gd name="connsiteX28" fmla="*/ 80150 w 95178"/>
                  <a:gd name="connsiteY28" fmla="*/ 9303 h 108059"/>
                  <a:gd name="connsiteX29" fmla="*/ 90169 w 95178"/>
                  <a:gd name="connsiteY29" fmla="*/ 20753 h 108059"/>
                  <a:gd name="connsiteX30" fmla="*/ 95178 w 95178"/>
                  <a:gd name="connsiteY30" fmla="*/ 36497 h 108059"/>
                  <a:gd name="connsiteX31" fmla="*/ 72994 w 95178"/>
                  <a:gd name="connsiteY31" fmla="*/ 36497 h 108059"/>
                  <a:gd name="connsiteX32" fmla="*/ 69416 w 95178"/>
                  <a:gd name="connsiteY32" fmla="*/ 30056 h 108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178" h="108059">
                    <a:moveTo>
                      <a:pt x="69416" y="30056"/>
                    </a:moveTo>
                    <a:cubicBezTo>
                      <a:pt x="67985" y="27909"/>
                      <a:pt x="66553" y="25763"/>
                      <a:pt x="64406" y="24331"/>
                    </a:cubicBezTo>
                    <a:cubicBezTo>
                      <a:pt x="62260" y="22900"/>
                      <a:pt x="60113" y="21469"/>
                      <a:pt x="57250" y="20753"/>
                    </a:cubicBezTo>
                    <a:cubicBezTo>
                      <a:pt x="54388" y="20038"/>
                      <a:pt x="52241" y="19322"/>
                      <a:pt x="49378" y="19322"/>
                    </a:cubicBezTo>
                    <a:cubicBezTo>
                      <a:pt x="44369" y="19322"/>
                      <a:pt x="40075" y="20038"/>
                      <a:pt x="36497" y="22184"/>
                    </a:cubicBezTo>
                    <a:cubicBezTo>
                      <a:pt x="32919" y="24331"/>
                      <a:pt x="30056" y="26478"/>
                      <a:pt x="27909" y="30056"/>
                    </a:cubicBezTo>
                    <a:cubicBezTo>
                      <a:pt x="25763" y="33635"/>
                      <a:pt x="24331" y="37213"/>
                      <a:pt x="22900" y="41506"/>
                    </a:cubicBezTo>
                    <a:cubicBezTo>
                      <a:pt x="22184" y="45800"/>
                      <a:pt x="21469" y="50094"/>
                      <a:pt x="21469" y="54388"/>
                    </a:cubicBezTo>
                    <a:cubicBezTo>
                      <a:pt x="21469" y="58681"/>
                      <a:pt x="22184" y="62975"/>
                      <a:pt x="22900" y="67269"/>
                    </a:cubicBezTo>
                    <a:cubicBezTo>
                      <a:pt x="23616" y="71563"/>
                      <a:pt x="25763" y="75141"/>
                      <a:pt x="27909" y="78003"/>
                    </a:cubicBezTo>
                    <a:cubicBezTo>
                      <a:pt x="30056" y="80866"/>
                      <a:pt x="32919" y="83728"/>
                      <a:pt x="36497" y="85875"/>
                    </a:cubicBezTo>
                    <a:cubicBezTo>
                      <a:pt x="40075" y="88022"/>
                      <a:pt x="44369" y="88738"/>
                      <a:pt x="49378" y="88738"/>
                    </a:cubicBezTo>
                    <a:cubicBezTo>
                      <a:pt x="56535" y="88738"/>
                      <a:pt x="61544" y="86591"/>
                      <a:pt x="65838" y="82297"/>
                    </a:cubicBezTo>
                    <a:cubicBezTo>
                      <a:pt x="69416" y="78003"/>
                      <a:pt x="72278" y="72278"/>
                      <a:pt x="72994" y="65838"/>
                    </a:cubicBezTo>
                    <a:lnTo>
                      <a:pt x="95178" y="65838"/>
                    </a:lnTo>
                    <a:cubicBezTo>
                      <a:pt x="94463" y="72278"/>
                      <a:pt x="93032" y="78003"/>
                      <a:pt x="90885" y="83013"/>
                    </a:cubicBezTo>
                    <a:cubicBezTo>
                      <a:pt x="88738" y="88022"/>
                      <a:pt x="85160" y="92316"/>
                      <a:pt x="81581" y="96610"/>
                    </a:cubicBezTo>
                    <a:cubicBezTo>
                      <a:pt x="77288" y="100188"/>
                      <a:pt x="72994" y="103050"/>
                      <a:pt x="67985" y="105197"/>
                    </a:cubicBezTo>
                    <a:cubicBezTo>
                      <a:pt x="62975" y="107344"/>
                      <a:pt x="56535" y="108060"/>
                      <a:pt x="50810" y="108060"/>
                    </a:cubicBezTo>
                    <a:cubicBezTo>
                      <a:pt x="42938" y="108060"/>
                      <a:pt x="35781" y="106629"/>
                      <a:pt x="29341" y="103766"/>
                    </a:cubicBezTo>
                    <a:cubicBezTo>
                      <a:pt x="22900" y="100903"/>
                      <a:pt x="17891" y="97325"/>
                      <a:pt x="13597" y="92316"/>
                    </a:cubicBezTo>
                    <a:cubicBezTo>
                      <a:pt x="9303" y="87307"/>
                      <a:pt x="5725" y="81582"/>
                      <a:pt x="3578" y="75141"/>
                    </a:cubicBezTo>
                    <a:cubicBezTo>
                      <a:pt x="1431" y="68700"/>
                      <a:pt x="0" y="61544"/>
                      <a:pt x="0" y="54388"/>
                    </a:cubicBezTo>
                    <a:cubicBezTo>
                      <a:pt x="0" y="46516"/>
                      <a:pt x="1431" y="39360"/>
                      <a:pt x="3578" y="32919"/>
                    </a:cubicBezTo>
                    <a:cubicBezTo>
                      <a:pt x="5725" y="26478"/>
                      <a:pt x="9303" y="20753"/>
                      <a:pt x="13597" y="15744"/>
                    </a:cubicBezTo>
                    <a:cubicBezTo>
                      <a:pt x="17891" y="10734"/>
                      <a:pt x="22900" y="7156"/>
                      <a:pt x="29341" y="4294"/>
                    </a:cubicBezTo>
                    <a:cubicBezTo>
                      <a:pt x="35781" y="1431"/>
                      <a:pt x="42938" y="0"/>
                      <a:pt x="50810" y="0"/>
                    </a:cubicBezTo>
                    <a:cubicBezTo>
                      <a:pt x="56535" y="0"/>
                      <a:pt x="61544" y="716"/>
                      <a:pt x="66553" y="2147"/>
                    </a:cubicBezTo>
                    <a:cubicBezTo>
                      <a:pt x="71563" y="3578"/>
                      <a:pt x="75857" y="6441"/>
                      <a:pt x="80150" y="9303"/>
                    </a:cubicBezTo>
                    <a:cubicBezTo>
                      <a:pt x="84444" y="12166"/>
                      <a:pt x="87307" y="16459"/>
                      <a:pt x="90169" y="20753"/>
                    </a:cubicBezTo>
                    <a:cubicBezTo>
                      <a:pt x="93032" y="25047"/>
                      <a:pt x="94463" y="30772"/>
                      <a:pt x="95178" y="36497"/>
                    </a:cubicBezTo>
                    <a:lnTo>
                      <a:pt x="72994" y="36497"/>
                    </a:lnTo>
                    <a:cubicBezTo>
                      <a:pt x="71563" y="35066"/>
                      <a:pt x="70847" y="32203"/>
                      <a:pt x="69416" y="30056"/>
                    </a:cubicBez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36" name="Freeform: Shape 127">
                <a:extLst>
                  <a:ext uri="{FF2B5EF4-FFF2-40B4-BE49-F238E27FC236}">
                    <a16:creationId xmlns:a16="http://schemas.microsoft.com/office/drawing/2014/main" id="{E40C4646-9D1D-3DE3-10C1-191A23679D15}"/>
                  </a:ext>
                </a:extLst>
              </p:cNvPr>
              <p:cNvSpPr/>
              <p:nvPr/>
            </p:nvSpPr>
            <p:spPr>
              <a:xfrm>
                <a:off x="12294198" y="3009117"/>
                <a:ext cx="14435" cy="64584"/>
              </a:xfrm>
              <a:custGeom>
                <a:avLst/>
                <a:gdLst>
                  <a:gd name="connsiteX0" fmla="*/ 22900 w 22899"/>
                  <a:gd name="connsiteY0" fmla="*/ 0 h 103050"/>
                  <a:gd name="connsiteX1" fmla="*/ 22900 w 22899"/>
                  <a:gd name="connsiteY1" fmla="*/ 103050 h 103050"/>
                  <a:gd name="connsiteX2" fmla="*/ 0 w 22899"/>
                  <a:gd name="connsiteY2" fmla="*/ 103050 h 103050"/>
                  <a:gd name="connsiteX3" fmla="*/ 0 w 22899"/>
                  <a:gd name="connsiteY3" fmla="*/ 0 h 103050"/>
                  <a:gd name="connsiteX4" fmla="*/ 22900 w 22899"/>
                  <a:gd name="connsiteY4" fmla="*/ 0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99" h="103050">
                    <a:moveTo>
                      <a:pt x="22900" y="0"/>
                    </a:moveTo>
                    <a:lnTo>
                      <a:pt x="22900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22900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37" name="Freeform: Shape 128">
                <a:extLst>
                  <a:ext uri="{FF2B5EF4-FFF2-40B4-BE49-F238E27FC236}">
                    <a16:creationId xmlns:a16="http://schemas.microsoft.com/office/drawing/2014/main" id="{EE369BF4-388F-2753-BA5A-BC99735C88D8}"/>
                  </a:ext>
                </a:extLst>
              </p:cNvPr>
              <p:cNvSpPr/>
              <p:nvPr/>
            </p:nvSpPr>
            <p:spPr>
              <a:xfrm>
                <a:off x="12325325" y="3009117"/>
                <a:ext cx="49171" cy="65032"/>
              </a:xfrm>
              <a:custGeom>
                <a:avLst/>
                <a:gdLst>
                  <a:gd name="connsiteX0" fmla="*/ 76572 w 78003"/>
                  <a:gd name="connsiteY0" fmla="*/ 0 h 103765"/>
                  <a:gd name="connsiteX1" fmla="*/ 76572 w 78003"/>
                  <a:gd name="connsiteY1" fmla="*/ 19322 h 103765"/>
                  <a:gd name="connsiteX2" fmla="*/ 22184 w 78003"/>
                  <a:gd name="connsiteY2" fmla="*/ 19322 h 103765"/>
                  <a:gd name="connsiteX3" fmla="*/ 22184 w 78003"/>
                  <a:gd name="connsiteY3" fmla="*/ 41506 h 103765"/>
                  <a:gd name="connsiteX4" fmla="*/ 72278 w 78003"/>
                  <a:gd name="connsiteY4" fmla="*/ 41506 h 103765"/>
                  <a:gd name="connsiteX5" fmla="*/ 72278 w 78003"/>
                  <a:gd name="connsiteY5" fmla="*/ 59397 h 103765"/>
                  <a:gd name="connsiteX6" fmla="*/ 22184 w 78003"/>
                  <a:gd name="connsiteY6" fmla="*/ 59397 h 103765"/>
                  <a:gd name="connsiteX7" fmla="*/ 22184 w 78003"/>
                  <a:gd name="connsiteY7" fmla="*/ 84444 h 103765"/>
                  <a:gd name="connsiteX8" fmla="*/ 78003 w 78003"/>
                  <a:gd name="connsiteY8" fmla="*/ 84444 h 103765"/>
                  <a:gd name="connsiteX9" fmla="*/ 78003 w 78003"/>
                  <a:gd name="connsiteY9" fmla="*/ 103766 h 103765"/>
                  <a:gd name="connsiteX10" fmla="*/ 0 w 78003"/>
                  <a:gd name="connsiteY10" fmla="*/ 103766 h 103765"/>
                  <a:gd name="connsiteX11" fmla="*/ 0 w 78003"/>
                  <a:gd name="connsiteY11" fmla="*/ 0 h 103765"/>
                  <a:gd name="connsiteX12" fmla="*/ 76572 w 78003"/>
                  <a:gd name="connsiteY12" fmla="*/ 0 h 103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003" h="103765">
                    <a:moveTo>
                      <a:pt x="76572" y="0"/>
                    </a:moveTo>
                    <a:lnTo>
                      <a:pt x="76572" y="19322"/>
                    </a:lnTo>
                    <a:lnTo>
                      <a:pt x="22184" y="19322"/>
                    </a:lnTo>
                    <a:lnTo>
                      <a:pt x="22184" y="41506"/>
                    </a:lnTo>
                    <a:lnTo>
                      <a:pt x="72278" y="41506"/>
                    </a:lnTo>
                    <a:lnTo>
                      <a:pt x="72278" y="59397"/>
                    </a:lnTo>
                    <a:lnTo>
                      <a:pt x="22184" y="59397"/>
                    </a:lnTo>
                    <a:lnTo>
                      <a:pt x="22184" y="84444"/>
                    </a:lnTo>
                    <a:lnTo>
                      <a:pt x="78003" y="84444"/>
                    </a:lnTo>
                    <a:lnTo>
                      <a:pt x="78003" y="103766"/>
                    </a:lnTo>
                    <a:lnTo>
                      <a:pt x="0" y="103766"/>
                    </a:lnTo>
                    <a:lnTo>
                      <a:pt x="0" y="0"/>
                    </a:lnTo>
                    <a:lnTo>
                      <a:pt x="76572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38" name="Freeform: Shape 129">
                <a:extLst>
                  <a:ext uri="{FF2B5EF4-FFF2-40B4-BE49-F238E27FC236}">
                    <a16:creationId xmlns:a16="http://schemas.microsoft.com/office/drawing/2014/main" id="{C3E72BF3-7112-63E2-B71C-40F07325862C}"/>
                  </a:ext>
                </a:extLst>
              </p:cNvPr>
              <p:cNvSpPr/>
              <p:nvPr/>
            </p:nvSpPr>
            <p:spPr>
              <a:xfrm>
                <a:off x="12387578" y="3009117"/>
                <a:ext cx="55035" cy="64584"/>
              </a:xfrm>
              <a:custGeom>
                <a:avLst/>
                <a:gdLst>
                  <a:gd name="connsiteX0" fmla="*/ 22900 w 87306"/>
                  <a:gd name="connsiteY0" fmla="*/ 0 h 103050"/>
                  <a:gd name="connsiteX1" fmla="*/ 65838 w 87306"/>
                  <a:gd name="connsiteY1" fmla="*/ 69416 h 103050"/>
                  <a:gd name="connsiteX2" fmla="*/ 65838 w 87306"/>
                  <a:gd name="connsiteY2" fmla="*/ 69416 h 103050"/>
                  <a:gd name="connsiteX3" fmla="*/ 65838 w 87306"/>
                  <a:gd name="connsiteY3" fmla="*/ 0 h 103050"/>
                  <a:gd name="connsiteX4" fmla="*/ 87307 w 87306"/>
                  <a:gd name="connsiteY4" fmla="*/ 0 h 103050"/>
                  <a:gd name="connsiteX5" fmla="*/ 87307 w 87306"/>
                  <a:gd name="connsiteY5" fmla="*/ 103050 h 103050"/>
                  <a:gd name="connsiteX6" fmla="*/ 64406 w 87306"/>
                  <a:gd name="connsiteY6" fmla="*/ 103050 h 103050"/>
                  <a:gd name="connsiteX7" fmla="*/ 21469 w 87306"/>
                  <a:gd name="connsiteY7" fmla="*/ 34350 h 103050"/>
                  <a:gd name="connsiteX8" fmla="*/ 21469 w 87306"/>
                  <a:gd name="connsiteY8" fmla="*/ 34350 h 103050"/>
                  <a:gd name="connsiteX9" fmla="*/ 21469 w 87306"/>
                  <a:gd name="connsiteY9" fmla="*/ 103050 h 103050"/>
                  <a:gd name="connsiteX10" fmla="*/ 0 w 87306"/>
                  <a:gd name="connsiteY10" fmla="*/ 103050 h 103050"/>
                  <a:gd name="connsiteX11" fmla="*/ 0 w 87306"/>
                  <a:gd name="connsiteY11" fmla="*/ 0 h 103050"/>
                  <a:gd name="connsiteX12" fmla="*/ 22900 w 87306"/>
                  <a:gd name="connsiteY12" fmla="*/ 0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7306" h="103050">
                    <a:moveTo>
                      <a:pt x="22900" y="0"/>
                    </a:moveTo>
                    <a:lnTo>
                      <a:pt x="65838" y="69416"/>
                    </a:lnTo>
                    <a:lnTo>
                      <a:pt x="65838" y="69416"/>
                    </a:lnTo>
                    <a:lnTo>
                      <a:pt x="65838" y="0"/>
                    </a:lnTo>
                    <a:lnTo>
                      <a:pt x="87307" y="0"/>
                    </a:lnTo>
                    <a:lnTo>
                      <a:pt x="87307" y="103050"/>
                    </a:lnTo>
                    <a:lnTo>
                      <a:pt x="64406" y="103050"/>
                    </a:lnTo>
                    <a:lnTo>
                      <a:pt x="21469" y="34350"/>
                    </a:lnTo>
                    <a:lnTo>
                      <a:pt x="21469" y="34350"/>
                    </a:lnTo>
                    <a:lnTo>
                      <a:pt x="21469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22900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39" name="Freeform: Shape 130">
                <a:extLst>
                  <a:ext uri="{FF2B5EF4-FFF2-40B4-BE49-F238E27FC236}">
                    <a16:creationId xmlns:a16="http://schemas.microsoft.com/office/drawing/2014/main" id="{C3613D1A-677A-B7EC-6C98-ED8474424803}"/>
                  </a:ext>
                </a:extLst>
              </p:cNvPr>
              <p:cNvSpPr/>
              <p:nvPr/>
            </p:nvSpPr>
            <p:spPr>
              <a:xfrm>
                <a:off x="12456598" y="3007322"/>
                <a:ext cx="59997" cy="67723"/>
              </a:xfrm>
              <a:custGeom>
                <a:avLst/>
                <a:gdLst>
                  <a:gd name="connsiteX0" fmla="*/ 69416 w 95178"/>
                  <a:gd name="connsiteY0" fmla="*/ 30056 h 108059"/>
                  <a:gd name="connsiteX1" fmla="*/ 64406 w 95178"/>
                  <a:gd name="connsiteY1" fmla="*/ 24331 h 108059"/>
                  <a:gd name="connsiteX2" fmla="*/ 57250 w 95178"/>
                  <a:gd name="connsiteY2" fmla="*/ 20753 h 108059"/>
                  <a:gd name="connsiteX3" fmla="*/ 49378 w 95178"/>
                  <a:gd name="connsiteY3" fmla="*/ 19322 h 108059"/>
                  <a:gd name="connsiteX4" fmla="*/ 36497 w 95178"/>
                  <a:gd name="connsiteY4" fmla="*/ 22184 h 108059"/>
                  <a:gd name="connsiteX5" fmla="*/ 27909 w 95178"/>
                  <a:gd name="connsiteY5" fmla="*/ 30056 h 108059"/>
                  <a:gd name="connsiteX6" fmla="*/ 22900 w 95178"/>
                  <a:gd name="connsiteY6" fmla="*/ 41506 h 108059"/>
                  <a:gd name="connsiteX7" fmla="*/ 21469 w 95178"/>
                  <a:gd name="connsiteY7" fmla="*/ 54388 h 108059"/>
                  <a:gd name="connsiteX8" fmla="*/ 22900 w 95178"/>
                  <a:gd name="connsiteY8" fmla="*/ 67269 h 108059"/>
                  <a:gd name="connsiteX9" fmla="*/ 27909 w 95178"/>
                  <a:gd name="connsiteY9" fmla="*/ 78003 h 108059"/>
                  <a:gd name="connsiteX10" fmla="*/ 36497 w 95178"/>
                  <a:gd name="connsiteY10" fmla="*/ 85875 h 108059"/>
                  <a:gd name="connsiteX11" fmla="*/ 49378 w 95178"/>
                  <a:gd name="connsiteY11" fmla="*/ 88738 h 108059"/>
                  <a:gd name="connsiteX12" fmla="*/ 65838 w 95178"/>
                  <a:gd name="connsiteY12" fmla="*/ 82297 h 108059"/>
                  <a:gd name="connsiteX13" fmla="*/ 72994 w 95178"/>
                  <a:gd name="connsiteY13" fmla="*/ 65838 h 108059"/>
                  <a:gd name="connsiteX14" fmla="*/ 95178 w 95178"/>
                  <a:gd name="connsiteY14" fmla="*/ 65838 h 108059"/>
                  <a:gd name="connsiteX15" fmla="*/ 90885 w 95178"/>
                  <a:gd name="connsiteY15" fmla="*/ 83013 h 108059"/>
                  <a:gd name="connsiteX16" fmla="*/ 81581 w 95178"/>
                  <a:gd name="connsiteY16" fmla="*/ 96610 h 108059"/>
                  <a:gd name="connsiteX17" fmla="*/ 67985 w 95178"/>
                  <a:gd name="connsiteY17" fmla="*/ 105197 h 108059"/>
                  <a:gd name="connsiteX18" fmla="*/ 50810 w 95178"/>
                  <a:gd name="connsiteY18" fmla="*/ 108060 h 108059"/>
                  <a:gd name="connsiteX19" fmla="*/ 29341 w 95178"/>
                  <a:gd name="connsiteY19" fmla="*/ 103766 h 108059"/>
                  <a:gd name="connsiteX20" fmla="*/ 13597 w 95178"/>
                  <a:gd name="connsiteY20" fmla="*/ 92316 h 108059"/>
                  <a:gd name="connsiteX21" fmla="*/ 3578 w 95178"/>
                  <a:gd name="connsiteY21" fmla="*/ 75141 h 108059"/>
                  <a:gd name="connsiteX22" fmla="*/ 0 w 95178"/>
                  <a:gd name="connsiteY22" fmla="*/ 54388 h 108059"/>
                  <a:gd name="connsiteX23" fmla="*/ 3578 w 95178"/>
                  <a:gd name="connsiteY23" fmla="*/ 32919 h 108059"/>
                  <a:gd name="connsiteX24" fmla="*/ 13597 w 95178"/>
                  <a:gd name="connsiteY24" fmla="*/ 15744 h 108059"/>
                  <a:gd name="connsiteX25" fmla="*/ 29341 w 95178"/>
                  <a:gd name="connsiteY25" fmla="*/ 4294 h 108059"/>
                  <a:gd name="connsiteX26" fmla="*/ 50810 w 95178"/>
                  <a:gd name="connsiteY26" fmla="*/ 0 h 108059"/>
                  <a:gd name="connsiteX27" fmla="*/ 66553 w 95178"/>
                  <a:gd name="connsiteY27" fmla="*/ 2147 h 108059"/>
                  <a:gd name="connsiteX28" fmla="*/ 80150 w 95178"/>
                  <a:gd name="connsiteY28" fmla="*/ 9303 h 108059"/>
                  <a:gd name="connsiteX29" fmla="*/ 90169 w 95178"/>
                  <a:gd name="connsiteY29" fmla="*/ 20753 h 108059"/>
                  <a:gd name="connsiteX30" fmla="*/ 95178 w 95178"/>
                  <a:gd name="connsiteY30" fmla="*/ 36497 h 108059"/>
                  <a:gd name="connsiteX31" fmla="*/ 72994 w 95178"/>
                  <a:gd name="connsiteY31" fmla="*/ 36497 h 108059"/>
                  <a:gd name="connsiteX32" fmla="*/ 69416 w 95178"/>
                  <a:gd name="connsiteY32" fmla="*/ 30056 h 108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178" h="108059">
                    <a:moveTo>
                      <a:pt x="69416" y="30056"/>
                    </a:moveTo>
                    <a:cubicBezTo>
                      <a:pt x="67985" y="27909"/>
                      <a:pt x="66553" y="25763"/>
                      <a:pt x="64406" y="24331"/>
                    </a:cubicBezTo>
                    <a:cubicBezTo>
                      <a:pt x="62259" y="22900"/>
                      <a:pt x="60113" y="21469"/>
                      <a:pt x="57250" y="20753"/>
                    </a:cubicBezTo>
                    <a:cubicBezTo>
                      <a:pt x="54388" y="20038"/>
                      <a:pt x="52241" y="19322"/>
                      <a:pt x="49378" y="19322"/>
                    </a:cubicBezTo>
                    <a:cubicBezTo>
                      <a:pt x="44369" y="19322"/>
                      <a:pt x="40075" y="20038"/>
                      <a:pt x="36497" y="22184"/>
                    </a:cubicBezTo>
                    <a:cubicBezTo>
                      <a:pt x="32919" y="24331"/>
                      <a:pt x="30056" y="26478"/>
                      <a:pt x="27909" y="30056"/>
                    </a:cubicBezTo>
                    <a:cubicBezTo>
                      <a:pt x="25763" y="33635"/>
                      <a:pt x="24331" y="37213"/>
                      <a:pt x="22900" y="41506"/>
                    </a:cubicBezTo>
                    <a:cubicBezTo>
                      <a:pt x="22184" y="45800"/>
                      <a:pt x="21469" y="50094"/>
                      <a:pt x="21469" y="54388"/>
                    </a:cubicBezTo>
                    <a:cubicBezTo>
                      <a:pt x="21469" y="58681"/>
                      <a:pt x="22184" y="62975"/>
                      <a:pt x="22900" y="67269"/>
                    </a:cubicBezTo>
                    <a:cubicBezTo>
                      <a:pt x="23616" y="71563"/>
                      <a:pt x="25763" y="75141"/>
                      <a:pt x="27909" y="78003"/>
                    </a:cubicBezTo>
                    <a:cubicBezTo>
                      <a:pt x="30056" y="80866"/>
                      <a:pt x="32919" y="83728"/>
                      <a:pt x="36497" y="85875"/>
                    </a:cubicBezTo>
                    <a:cubicBezTo>
                      <a:pt x="40075" y="88022"/>
                      <a:pt x="44369" y="88738"/>
                      <a:pt x="49378" y="88738"/>
                    </a:cubicBezTo>
                    <a:cubicBezTo>
                      <a:pt x="56535" y="88738"/>
                      <a:pt x="61544" y="86591"/>
                      <a:pt x="65838" y="82297"/>
                    </a:cubicBezTo>
                    <a:cubicBezTo>
                      <a:pt x="69416" y="78003"/>
                      <a:pt x="72278" y="72278"/>
                      <a:pt x="72994" y="65838"/>
                    </a:cubicBezTo>
                    <a:lnTo>
                      <a:pt x="95178" y="65838"/>
                    </a:lnTo>
                    <a:cubicBezTo>
                      <a:pt x="94463" y="72278"/>
                      <a:pt x="93032" y="78003"/>
                      <a:pt x="90885" y="83013"/>
                    </a:cubicBezTo>
                    <a:cubicBezTo>
                      <a:pt x="88738" y="88022"/>
                      <a:pt x="85160" y="92316"/>
                      <a:pt x="81581" y="96610"/>
                    </a:cubicBezTo>
                    <a:cubicBezTo>
                      <a:pt x="77288" y="100188"/>
                      <a:pt x="72994" y="103050"/>
                      <a:pt x="67985" y="105197"/>
                    </a:cubicBezTo>
                    <a:cubicBezTo>
                      <a:pt x="62975" y="107344"/>
                      <a:pt x="56535" y="108060"/>
                      <a:pt x="50810" y="108060"/>
                    </a:cubicBezTo>
                    <a:cubicBezTo>
                      <a:pt x="42938" y="108060"/>
                      <a:pt x="35781" y="106629"/>
                      <a:pt x="29341" y="103766"/>
                    </a:cubicBezTo>
                    <a:cubicBezTo>
                      <a:pt x="22900" y="100903"/>
                      <a:pt x="17891" y="97325"/>
                      <a:pt x="13597" y="92316"/>
                    </a:cubicBezTo>
                    <a:cubicBezTo>
                      <a:pt x="9303" y="87307"/>
                      <a:pt x="5725" y="81582"/>
                      <a:pt x="3578" y="75141"/>
                    </a:cubicBezTo>
                    <a:cubicBezTo>
                      <a:pt x="1431" y="68700"/>
                      <a:pt x="0" y="61544"/>
                      <a:pt x="0" y="54388"/>
                    </a:cubicBezTo>
                    <a:cubicBezTo>
                      <a:pt x="0" y="46516"/>
                      <a:pt x="1431" y="39360"/>
                      <a:pt x="3578" y="32919"/>
                    </a:cubicBezTo>
                    <a:cubicBezTo>
                      <a:pt x="5725" y="26478"/>
                      <a:pt x="9303" y="20753"/>
                      <a:pt x="13597" y="15744"/>
                    </a:cubicBezTo>
                    <a:cubicBezTo>
                      <a:pt x="17891" y="10734"/>
                      <a:pt x="22900" y="7156"/>
                      <a:pt x="29341" y="4294"/>
                    </a:cubicBezTo>
                    <a:cubicBezTo>
                      <a:pt x="35781" y="1431"/>
                      <a:pt x="42938" y="0"/>
                      <a:pt x="50810" y="0"/>
                    </a:cubicBezTo>
                    <a:cubicBezTo>
                      <a:pt x="56535" y="0"/>
                      <a:pt x="61544" y="716"/>
                      <a:pt x="66553" y="2147"/>
                    </a:cubicBezTo>
                    <a:cubicBezTo>
                      <a:pt x="71563" y="3578"/>
                      <a:pt x="75857" y="6441"/>
                      <a:pt x="80150" y="9303"/>
                    </a:cubicBezTo>
                    <a:cubicBezTo>
                      <a:pt x="84444" y="12166"/>
                      <a:pt x="87306" y="16459"/>
                      <a:pt x="90169" y="20753"/>
                    </a:cubicBezTo>
                    <a:cubicBezTo>
                      <a:pt x="93032" y="25047"/>
                      <a:pt x="94463" y="30772"/>
                      <a:pt x="95178" y="36497"/>
                    </a:cubicBezTo>
                    <a:lnTo>
                      <a:pt x="72994" y="36497"/>
                    </a:lnTo>
                    <a:cubicBezTo>
                      <a:pt x="71563" y="35066"/>
                      <a:pt x="70847" y="32203"/>
                      <a:pt x="69416" y="30056"/>
                    </a:cubicBez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40" name="Freeform: Shape 131">
                <a:extLst>
                  <a:ext uri="{FF2B5EF4-FFF2-40B4-BE49-F238E27FC236}">
                    <a16:creationId xmlns:a16="http://schemas.microsoft.com/office/drawing/2014/main" id="{CE924328-7313-16CD-9F43-9C382A7EDF1F}"/>
                  </a:ext>
                </a:extLst>
              </p:cNvPr>
              <p:cNvSpPr/>
              <p:nvPr/>
            </p:nvSpPr>
            <p:spPr>
              <a:xfrm>
                <a:off x="12529677" y="3009117"/>
                <a:ext cx="49171" cy="65032"/>
              </a:xfrm>
              <a:custGeom>
                <a:avLst/>
                <a:gdLst>
                  <a:gd name="connsiteX0" fmla="*/ 76572 w 78003"/>
                  <a:gd name="connsiteY0" fmla="*/ 0 h 103765"/>
                  <a:gd name="connsiteX1" fmla="*/ 76572 w 78003"/>
                  <a:gd name="connsiteY1" fmla="*/ 19322 h 103765"/>
                  <a:gd name="connsiteX2" fmla="*/ 22184 w 78003"/>
                  <a:gd name="connsiteY2" fmla="*/ 19322 h 103765"/>
                  <a:gd name="connsiteX3" fmla="*/ 22184 w 78003"/>
                  <a:gd name="connsiteY3" fmla="*/ 41506 h 103765"/>
                  <a:gd name="connsiteX4" fmla="*/ 72278 w 78003"/>
                  <a:gd name="connsiteY4" fmla="*/ 41506 h 103765"/>
                  <a:gd name="connsiteX5" fmla="*/ 72278 w 78003"/>
                  <a:gd name="connsiteY5" fmla="*/ 59397 h 103765"/>
                  <a:gd name="connsiteX6" fmla="*/ 22184 w 78003"/>
                  <a:gd name="connsiteY6" fmla="*/ 59397 h 103765"/>
                  <a:gd name="connsiteX7" fmla="*/ 22184 w 78003"/>
                  <a:gd name="connsiteY7" fmla="*/ 84444 h 103765"/>
                  <a:gd name="connsiteX8" fmla="*/ 78004 w 78003"/>
                  <a:gd name="connsiteY8" fmla="*/ 84444 h 103765"/>
                  <a:gd name="connsiteX9" fmla="*/ 78004 w 78003"/>
                  <a:gd name="connsiteY9" fmla="*/ 103766 h 103765"/>
                  <a:gd name="connsiteX10" fmla="*/ 0 w 78003"/>
                  <a:gd name="connsiteY10" fmla="*/ 103766 h 103765"/>
                  <a:gd name="connsiteX11" fmla="*/ 0 w 78003"/>
                  <a:gd name="connsiteY11" fmla="*/ 0 h 103765"/>
                  <a:gd name="connsiteX12" fmla="*/ 76572 w 78003"/>
                  <a:gd name="connsiteY12" fmla="*/ 0 h 103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003" h="103765">
                    <a:moveTo>
                      <a:pt x="76572" y="0"/>
                    </a:moveTo>
                    <a:lnTo>
                      <a:pt x="76572" y="19322"/>
                    </a:lnTo>
                    <a:lnTo>
                      <a:pt x="22184" y="19322"/>
                    </a:lnTo>
                    <a:lnTo>
                      <a:pt x="22184" y="41506"/>
                    </a:lnTo>
                    <a:lnTo>
                      <a:pt x="72278" y="41506"/>
                    </a:lnTo>
                    <a:lnTo>
                      <a:pt x="72278" y="59397"/>
                    </a:lnTo>
                    <a:lnTo>
                      <a:pt x="22184" y="59397"/>
                    </a:lnTo>
                    <a:lnTo>
                      <a:pt x="22184" y="84444"/>
                    </a:lnTo>
                    <a:lnTo>
                      <a:pt x="78004" y="84444"/>
                    </a:lnTo>
                    <a:lnTo>
                      <a:pt x="78004" y="103766"/>
                    </a:lnTo>
                    <a:lnTo>
                      <a:pt x="0" y="103766"/>
                    </a:lnTo>
                    <a:lnTo>
                      <a:pt x="0" y="0"/>
                    </a:lnTo>
                    <a:lnTo>
                      <a:pt x="76572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41" name="Freeform: Shape 132">
                <a:extLst>
                  <a:ext uri="{FF2B5EF4-FFF2-40B4-BE49-F238E27FC236}">
                    <a16:creationId xmlns:a16="http://schemas.microsoft.com/office/drawing/2014/main" id="{4A701555-3886-B554-263B-D9E4F2306ACB}"/>
                  </a:ext>
                </a:extLst>
              </p:cNvPr>
              <p:cNvSpPr/>
              <p:nvPr/>
            </p:nvSpPr>
            <p:spPr>
              <a:xfrm>
                <a:off x="12161121" y="3100611"/>
                <a:ext cx="14435" cy="64584"/>
              </a:xfrm>
              <a:custGeom>
                <a:avLst/>
                <a:gdLst>
                  <a:gd name="connsiteX0" fmla="*/ 22900 w 22900"/>
                  <a:gd name="connsiteY0" fmla="*/ 0 h 103050"/>
                  <a:gd name="connsiteX1" fmla="*/ 22900 w 22900"/>
                  <a:gd name="connsiteY1" fmla="*/ 103050 h 103050"/>
                  <a:gd name="connsiteX2" fmla="*/ 0 w 22900"/>
                  <a:gd name="connsiteY2" fmla="*/ 103050 h 103050"/>
                  <a:gd name="connsiteX3" fmla="*/ 0 w 22900"/>
                  <a:gd name="connsiteY3" fmla="*/ 0 h 103050"/>
                  <a:gd name="connsiteX4" fmla="*/ 22900 w 22900"/>
                  <a:gd name="connsiteY4" fmla="*/ 0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00" h="103050">
                    <a:moveTo>
                      <a:pt x="22900" y="0"/>
                    </a:moveTo>
                    <a:lnTo>
                      <a:pt x="22900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22900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42" name="Freeform: Shape 133">
                <a:extLst>
                  <a:ext uri="{FF2B5EF4-FFF2-40B4-BE49-F238E27FC236}">
                    <a16:creationId xmlns:a16="http://schemas.microsoft.com/office/drawing/2014/main" id="{C3A75D60-DDA8-A9A6-44CC-A23B8FEB49F3}"/>
                  </a:ext>
                </a:extLst>
              </p:cNvPr>
              <p:cNvSpPr/>
              <p:nvPr/>
            </p:nvSpPr>
            <p:spPr>
              <a:xfrm>
                <a:off x="12191345" y="3100611"/>
                <a:ext cx="55035" cy="64584"/>
              </a:xfrm>
              <a:custGeom>
                <a:avLst/>
                <a:gdLst>
                  <a:gd name="connsiteX0" fmla="*/ 22900 w 87306"/>
                  <a:gd name="connsiteY0" fmla="*/ 0 h 103050"/>
                  <a:gd name="connsiteX1" fmla="*/ 65838 w 87306"/>
                  <a:gd name="connsiteY1" fmla="*/ 69416 h 103050"/>
                  <a:gd name="connsiteX2" fmla="*/ 65838 w 87306"/>
                  <a:gd name="connsiteY2" fmla="*/ 69416 h 103050"/>
                  <a:gd name="connsiteX3" fmla="*/ 65838 w 87306"/>
                  <a:gd name="connsiteY3" fmla="*/ 0 h 103050"/>
                  <a:gd name="connsiteX4" fmla="*/ 87307 w 87306"/>
                  <a:gd name="connsiteY4" fmla="*/ 0 h 103050"/>
                  <a:gd name="connsiteX5" fmla="*/ 87307 w 87306"/>
                  <a:gd name="connsiteY5" fmla="*/ 103050 h 103050"/>
                  <a:gd name="connsiteX6" fmla="*/ 64406 w 87306"/>
                  <a:gd name="connsiteY6" fmla="*/ 103050 h 103050"/>
                  <a:gd name="connsiteX7" fmla="*/ 21469 w 87306"/>
                  <a:gd name="connsiteY7" fmla="*/ 34350 h 103050"/>
                  <a:gd name="connsiteX8" fmla="*/ 21469 w 87306"/>
                  <a:gd name="connsiteY8" fmla="*/ 34350 h 103050"/>
                  <a:gd name="connsiteX9" fmla="*/ 21469 w 87306"/>
                  <a:gd name="connsiteY9" fmla="*/ 103050 h 103050"/>
                  <a:gd name="connsiteX10" fmla="*/ 0 w 87306"/>
                  <a:gd name="connsiteY10" fmla="*/ 103050 h 103050"/>
                  <a:gd name="connsiteX11" fmla="*/ 0 w 87306"/>
                  <a:gd name="connsiteY11" fmla="*/ 0 h 103050"/>
                  <a:gd name="connsiteX12" fmla="*/ 22900 w 87306"/>
                  <a:gd name="connsiteY12" fmla="*/ 0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7306" h="103050">
                    <a:moveTo>
                      <a:pt x="22900" y="0"/>
                    </a:moveTo>
                    <a:lnTo>
                      <a:pt x="65838" y="69416"/>
                    </a:lnTo>
                    <a:lnTo>
                      <a:pt x="65838" y="69416"/>
                    </a:lnTo>
                    <a:lnTo>
                      <a:pt x="65838" y="0"/>
                    </a:lnTo>
                    <a:lnTo>
                      <a:pt x="87307" y="0"/>
                    </a:lnTo>
                    <a:lnTo>
                      <a:pt x="87307" y="103050"/>
                    </a:lnTo>
                    <a:lnTo>
                      <a:pt x="64406" y="103050"/>
                    </a:lnTo>
                    <a:lnTo>
                      <a:pt x="21469" y="34350"/>
                    </a:lnTo>
                    <a:lnTo>
                      <a:pt x="21469" y="34350"/>
                    </a:lnTo>
                    <a:lnTo>
                      <a:pt x="21469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22900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43" name="Freeform: Shape 134">
                <a:extLst>
                  <a:ext uri="{FF2B5EF4-FFF2-40B4-BE49-F238E27FC236}">
                    <a16:creationId xmlns:a16="http://schemas.microsoft.com/office/drawing/2014/main" id="{CE038B29-9D05-886E-B291-CB1FA88EA309}"/>
                  </a:ext>
                </a:extLst>
              </p:cNvPr>
              <p:cNvSpPr/>
              <p:nvPr/>
            </p:nvSpPr>
            <p:spPr>
              <a:xfrm>
                <a:off x="12258110" y="3098817"/>
                <a:ext cx="55035" cy="68172"/>
              </a:xfrm>
              <a:custGeom>
                <a:avLst/>
                <a:gdLst>
                  <a:gd name="connsiteX0" fmla="*/ 25047 w 87306"/>
                  <a:gd name="connsiteY0" fmla="*/ 80866 h 108775"/>
                  <a:gd name="connsiteX1" fmla="*/ 30056 w 87306"/>
                  <a:gd name="connsiteY1" fmla="*/ 86591 h 108775"/>
                  <a:gd name="connsiteX2" fmla="*/ 37212 w 87306"/>
                  <a:gd name="connsiteY2" fmla="*/ 90169 h 108775"/>
                  <a:gd name="connsiteX3" fmla="*/ 45800 w 87306"/>
                  <a:gd name="connsiteY3" fmla="*/ 91600 h 108775"/>
                  <a:gd name="connsiteX4" fmla="*/ 52241 w 87306"/>
                  <a:gd name="connsiteY4" fmla="*/ 90885 h 108775"/>
                  <a:gd name="connsiteX5" fmla="*/ 58681 w 87306"/>
                  <a:gd name="connsiteY5" fmla="*/ 88738 h 108775"/>
                  <a:gd name="connsiteX6" fmla="*/ 63691 w 87306"/>
                  <a:gd name="connsiteY6" fmla="*/ 84444 h 108775"/>
                  <a:gd name="connsiteX7" fmla="*/ 65838 w 87306"/>
                  <a:gd name="connsiteY7" fmla="*/ 78003 h 108775"/>
                  <a:gd name="connsiteX8" fmla="*/ 62975 w 87306"/>
                  <a:gd name="connsiteY8" fmla="*/ 71563 h 108775"/>
                  <a:gd name="connsiteX9" fmla="*/ 55819 w 87306"/>
                  <a:gd name="connsiteY9" fmla="*/ 67269 h 108775"/>
                  <a:gd name="connsiteX10" fmla="*/ 45800 w 87306"/>
                  <a:gd name="connsiteY10" fmla="*/ 64406 h 108775"/>
                  <a:gd name="connsiteX11" fmla="*/ 34350 w 87306"/>
                  <a:gd name="connsiteY11" fmla="*/ 61544 h 108775"/>
                  <a:gd name="connsiteX12" fmla="*/ 22900 w 87306"/>
                  <a:gd name="connsiteY12" fmla="*/ 57966 h 108775"/>
                  <a:gd name="connsiteX13" fmla="*/ 12881 w 87306"/>
                  <a:gd name="connsiteY13" fmla="*/ 52241 h 108775"/>
                  <a:gd name="connsiteX14" fmla="*/ 5725 w 87306"/>
                  <a:gd name="connsiteY14" fmla="*/ 43653 h 108775"/>
                  <a:gd name="connsiteX15" fmla="*/ 2862 w 87306"/>
                  <a:gd name="connsiteY15" fmla="*/ 31488 h 108775"/>
                  <a:gd name="connsiteX16" fmla="*/ 6441 w 87306"/>
                  <a:gd name="connsiteY16" fmla="*/ 17891 h 108775"/>
                  <a:gd name="connsiteX17" fmla="*/ 15028 w 87306"/>
                  <a:gd name="connsiteY17" fmla="*/ 7872 h 108775"/>
                  <a:gd name="connsiteX18" fmla="*/ 27194 w 87306"/>
                  <a:gd name="connsiteY18" fmla="*/ 2147 h 108775"/>
                  <a:gd name="connsiteX19" fmla="*/ 40791 w 87306"/>
                  <a:gd name="connsiteY19" fmla="*/ 0 h 108775"/>
                  <a:gd name="connsiteX20" fmla="*/ 56535 w 87306"/>
                  <a:gd name="connsiteY20" fmla="*/ 2147 h 108775"/>
                  <a:gd name="connsiteX21" fmla="*/ 69416 w 87306"/>
                  <a:gd name="connsiteY21" fmla="*/ 7872 h 108775"/>
                  <a:gd name="connsiteX22" fmla="*/ 78719 w 87306"/>
                  <a:gd name="connsiteY22" fmla="*/ 17891 h 108775"/>
                  <a:gd name="connsiteX23" fmla="*/ 82297 w 87306"/>
                  <a:gd name="connsiteY23" fmla="*/ 32919 h 108775"/>
                  <a:gd name="connsiteX24" fmla="*/ 60113 w 87306"/>
                  <a:gd name="connsiteY24" fmla="*/ 32919 h 108775"/>
                  <a:gd name="connsiteX25" fmla="*/ 57966 w 87306"/>
                  <a:gd name="connsiteY25" fmla="*/ 25047 h 108775"/>
                  <a:gd name="connsiteX26" fmla="*/ 53672 w 87306"/>
                  <a:gd name="connsiteY26" fmla="*/ 20038 h 108775"/>
                  <a:gd name="connsiteX27" fmla="*/ 47231 w 87306"/>
                  <a:gd name="connsiteY27" fmla="*/ 17891 h 108775"/>
                  <a:gd name="connsiteX28" fmla="*/ 42222 w 87306"/>
                  <a:gd name="connsiteY28" fmla="*/ 17891 h 108775"/>
                  <a:gd name="connsiteX29" fmla="*/ 36497 w 87306"/>
                  <a:gd name="connsiteY29" fmla="*/ 18606 h 108775"/>
                  <a:gd name="connsiteX30" fmla="*/ 31488 w 87306"/>
                  <a:gd name="connsiteY30" fmla="*/ 20753 h 108775"/>
                  <a:gd name="connsiteX31" fmla="*/ 27909 w 87306"/>
                  <a:gd name="connsiteY31" fmla="*/ 24331 h 108775"/>
                  <a:gd name="connsiteX32" fmla="*/ 26478 w 87306"/>
                  <a:gd name="connsiteY32" fmla="*/ 30056 h 108775"/>
                  <a:gd name="connsiteX33" fmla="*/ 27909 w 87306"/>
                  <a:gd name="connsiteY33" fmla="*/ 35066 h 108775"/>
                  <a:gd name="connsiteX34" fmla="*/ 32203 w 87306"/>
                  <a:gd name="connsiteY34" fmla="*/ 38644 h 108775"/>
                  <a:gd name="connsiteX35" fmla="*/ 41506 w 87306"/>
                  <a:gd name="connsiteY35" fmla="*/ 41506 h 108775"/>
                  <a:gd name="connsiteX36" fmla="*/ 57250 w 87306"/>
                  <a:gd name="connsiteY36" fmla="*/ 45800 h 108775"/>
                  <a:gd name="connsiteX37" fmla="*/ 65122 w 87306"/>
                  <a:gd name="connsiteY37" fmla="*/ 47947 h 108775"/>
                  <a:gd name="connsiteX38" fmla="*/ 75141 w 87306"/>
                  <a:gd name="connsiteY38" fmla="*/ 52956 h 108775"/>
                  <a:gd name="connsiteX39" fmla="*/ 83728 w 87306"/>
                  <a:gd name="connsiteY39" fmla="*/ 61544 h 108775"/>
                  <a:gd name="connsiteX40" fmla="*/ 87306 w 87306"/>
                  <a:gd name="connsiteY40" fmla="*/ 75857 h 108775"/>
                  <a:gd name="connsiteX41" fmla="*/ 84444 w 87306"/>
                  <a:gd name="connsiteY41" fmla="*/ 88738 h 108775"/>
                  <a:gd name="connsiteX42" fmla="*/ 76572 w 87306"/>
                  <a:gd name="connsiteY42" fmla="*/ 99472 h 108775"/>
                  <a:gd name="connsiteX43" fmla="*/ 62975 w 87306"/>
                  <a:gd name="connsiteY43" fmla="*/ 106629 h 108775"/>
                  <a:gd name="connsiteX44" fmla="*/ 44369 w 87306"/>
                  <a:gd name="connsiteY44" fmla="*/ 108775 h 108775"/>
                  <a:gd name="connsiteX45" fmla="*/ 27909 w 87306"/>
                  <a:gd name="connsiteY45" fmla="*/ 106629 h 108775"/>
                  <a:gd name="connsiteX46" fmla="*/ 13597 w 87306"/>
                  <a:gd name="connsiteY46" fmla="*/ 100188 h 108775"/>
                  <a:gd name="connsiteX47" fmla="*/ 3578 w 87306"/>
                  <a:gd name="connsiteY47" fmla="*/ 88738 h 108775"/>
                  <a:gd name="connsiteX48" fmla="*/ 0 w 87306"/>
                  <a:gd name="connsiteY48" fmla="*/ 72278 h 108775"/>
                  <a:gd name="connsiteX49" fmla="*/ 22184 w 87306"/>
                  <a:gd name="connsiteY49" fmla="*/ 72278 h 108775"/>
                  <a:gd name="connsiteX50" fmla="*/ 25047 w 87306"/>
                  <a:gd name="connsiteY50" fmla="*/ 80866 h 10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7306" h="108775">
                    <a:moveTo>
                      <a:pt x="25047" y="80866"/>
                    </a:moveTo>
                    <a:cubicBezTo>
                      <a:pt x="26478" y="83013"/>
                      <a:pt x="27909" y="85160"/>
                      <a:pt x="30056" y="86591"/>
                    </a:cubicBezTo>
                    <a:cubicBezTo>
                      <a:pt x="32203" y="88022"/>
                      <a:pt x="34350" y="89453"/>
                      <a:pt x="37212" y="90169"/>
                    </a:cubicBezTo>
                    <a:cubicBezTo>
                      <a:pt x="40075" y="90885"/>
                      <a:pt x="42938" y="91600"/>
                      <a:pt x="45800" y="91600"/>
                    </a:cubicBezTo>
                    <a:cubicBezTo>
                      <a:pt x="47947" y="91600"/>
                      <a:pt x="50094" y="91600"/>
                      <a:pt x="52241" y="90885"/>
                    </a:cubicBezTo>
                    <a:cubicBezTo>
                      <a:pt x="54388" y="90885"/>
                      <a:pt x="56535" y="90169"/>
                      <a:pt x="58681" y="88738"/>
                    </a:cubicBezTo>
                    <a:cubicBezTo>
                      <a:pt x="60828" y="88022"/>
                      <a:pt x="62259" y="86591"/>
                      <a:pt x="63691" y="84444"/>
                    </a:cubicBezTo>
                    <a:cubicBezTo>
                      <a:pt x="65122" y="83013"/>
                      <a:pt x="65838" y="80866"/>
                      <a:pt x="65838" y="78003"/>
                    </a:cubicBezTo>
                    <a:cubicBezTo>
                      <a:pt x="65838" y="75141"/>
                      <a:pt x="65122" y="72994"/>
                      <a:pt x="62975" y="71563"/>
                    </a:cubicBezTo>
                    <a:cubicBezTo>
                      <a:pt x="61544" y="70132"/>
                      <a:pt x="58681" y="68700"/>
                      <a:pt x="55819" y="67269"/>
                    </a:cubicBezTo>
                    <a:cubicBezTo>
                      <a:pt x="52956" y="65838"/>
                      <a:pt x="49378" y="65122"/>
                      <a:pt x="45800" y="64406"/>
                    </a:cubicBezTo>
                    <a:cubicBezTo>
                      <a:pt x="42222" y="63691"/>
                      <a:pt x="38644" y="62260"/>
                      <a:pt x="34350" y="61544"/>
                    </a:cubicBezTo>
                    <a:cubicBezTo>
                      <a:pt x="30772" y="60828"/>
                      <a:pt x="26478" y="59397"/>
                      <a:pt x="22900" y="57966"/>
                    </a:cubicBezTo>
                    <a:cubicBezTo>
                      <a:pt x="19322" y="56535"/>
                      <a:pt x="15744" y="55103"/>
                      <a:pt x="12881" y="52241"/>
                    </a:cubicBezTo>
                    <a:cubicBezTo>
                      <a:pt x="10019" y="49378"/>
                      <a:pt x="7872" y="47231"/>
                      <a:pt x="5725" y="43653"/>
                    </a:cubicBezTo>
                    <a:cubicBezTo>
                      <a:pt x="4294" y="40075"/>
                      <a:pt x="2862" y="36497"/>
                      <a:pt x="2862" y="31488"/>
                    </a:cubicBezTo>
                    <a:cubicBezTo>
                      <a:pt x="2862" y="26478"/>
                      <a:pt x="4294" y="21469"/>
                      <a:pt x="6441" y="17891"/>
                    </a:cubicBezTo>
                    <a:cubicBezTo>
                      <a:pt x="8588" y="14313"/>
                      <a:pt x="11450" y="10734"/>
                      <a:pt x="15028" y="7872"/>
                    </a:cubicBezTo>
                    <a:cubicBezTo>
                      <a:pt x="18606" y="5009"/>
                      <a:pt x="22900" y="3578"/>
                      <a:pt x="27194" y="2147"/>
                    </a:cubicBezTo>
                    <a:cubicBezTo>
                      <a:pt x="31488" y="716"/>
                      <a:pt x="36497" y="0"/>
                      <a:pt x="40791" y="0"/>
                    </a:cubicBezTo>
                    <a:cubicBezTo>
                      <a:pt x="46516" y="0"/>
                      <a:pt x="51525" y="716"/>
                      <a:pt x="56535" y="2147"/>
                    </a:cubicBezTo>
                    <a:cubicBezTo>
                      <a:pt x="61544" y="3578"/>
                      <a:pt x="65838" y="5009"/>
                      <a:pt x="69416" y="7872"/>
                    </a:cubicBezTo>
                    <a:cubicBezTo>
                      <a:pt x="72994" y="10734"/>
                      <a:pt x="76572" y="14313"/>
                      <a:pt x="78719" y="17891"/>
                    </a:cubicBezTo>
                    <a:cubicBezTo>
                      <a:pt x="80866" y="22184"/>
                      <a:pt x="82297" y="27194"/>
                      <a:pt x="82297" y="32919"/>
                    </a:cubicBezTo>
                    <a:lnTo>
                      <a:pt x="60113" y="32919"/>
                    </a:lnTo>
                    <a:cubicBezTo>
                      <a:pt x="60113" y="30056"/>
                      <a:pt x="59397" y="27194"/>
                      <a:pt x="57966" y="25047"/>
                    </a:cubicBezTo>
                    <a:cubicBezTo>
                      <a:pt x="56535" y="22900"/>
                      <a:pt x="55103" y="21469"/>
                      <a:pt x="53672" y="20038"/>
                    </a:cubicBezTo>
                    <a:cubicBezTo>
                      <a:pt x="51525" y="18606"/>
                      <a:pt x="50094" y="17891"/>
                      <a:pt x="47231" y="17891"/>
                    </a:cubicBezTo>
                    <a:cubicBezTo>
                      <a:pt x="44369" y="17891"/>
                      <a:pt x="45084" y="17891"/>
                      <a:pt x="42222" y="17891"/>
                    </a:cubicBezTo>
                    <a:cubicBezTo>
                      <a:pt x="40075" y="17891"/>
                      <a:pt x="38644" y="17891"/>
                      <a:pt x="36497" y="18606"/>
                    </a:cubicBezTo>
                    <a:cubicBezTo>
                      <a:pt x="34350" y="19322"/>
                      <a:pt x="32919" y="19322"/>
                      <a:pt x="31488" y="20753"/>
                    </a:cubicBezTo>
                    <a:cubicBezTo>
                      <a:pt x="30056" y="21469"/>
                      <a:pt x="28625" y="22900"/>
                      <a:pt x="27909" y="24331"/>
                    </a:cubicBezTo>
                    <a:cubicBezTo>
                      <a:pt x="27194" y="25763"/>
                      <a:pt x="26478" y="27909"/>
                      <a:pt x="26478" y="30056"/>
                    </a:cubicBezTo>
                    <a:cubicBezTo>
                      <a:pt x="26478" y="32203"/>
                      <a:pt x="27194" y="33634"/>
                      <a:pt x="27909" y="35066"/>
                    </a:cubicBezTo>
                    <a:cubicBezTo>
                      <a:pt x="28625" y="36497"/>
                      <a:pt x="30056" y="37213"/>
                      <a:pt x="32203" y="38644"/>
                    </a:cubicBezTo>
                    <a:cubicBezTo>
                      <a:pt x="34350" y="39360"/>
                      <a:pt x="37928" y="40791"/>
                      <a:pt x="41506" y="41506"/>
                    </a:cubicBezTo>
                    <a:cubicBezTo>
                      <a:pt x="45800" y="42222"/>
                      <a:pt x="50810" y="43653"/>
                      <a:pt x="57250" y="45800"/>
                    </a:cubicBezTo>
                    <a:cubicBezTo>
                      <a:pt x="59397" y="46516"/>
                      <a:pt x="61544" y="47231"/>
                      <a:pt x="65122" y="47947"/>
                    </a:cubicBezTo>
                    <a:cubicBezTo>
                      <a:pt x="68700" y="48663"/>
                      <a:pt x="72278" y="50810"/>
                      <a:pt x="75141" y="52956"/>
                    </a:cubicBezTo>
                    <a:cubicBezTo>
                      <a:pt x="78719" y="55103"/>
                      <a:pt x="81581" y="57966"/>
                      <a:pt x="83728" y="61544"/>
                    </a:cubicBezTo>
                    <a:cubicBezTo>
                      <a:pt x="85875" y="65122"/>
                      <a:pt x="87306" y="70132"/>
                      <a:pt x="87306" y="75857"/>
                    </a:cubicBezTo>
                    <a:cubicBezTo>
                      <a:pt x="87306" y="80866"/>
                      <a:pt x="86591" y="85160"/>
                      <a:pt x="84444" y="88738"/>
                    </a:cubicBezTo>
                    <a:cubicBezTo>
                      <a:pt x="82297" y="93032"/>
                      <a:pt x="80150" y="96610"/>
                      <a:pt x="76572" y="99472"/>
                    </a:cubicBezTo>
                    <a:cubicBezTo>
                      <a:pt x="72994" y="102335"/>
                      <a:pt x="68700" y="104482"/>
                      <a:pt x="62975" y="106629"/>
                    </a:cubicBezTo>
                    <a:cubicBezTo>
                      <a:pt x="57250" y="108775"/>
                      <a:pt x="51525" y="108775"/>
                      <a:pt x="44369" y="108775"/>
                    </a:cubicBezTo>
                    <a:cubicBezTo>
                      <a:pt x="38644" y="108775"/>
                      <a:pt x="32919" y="108060"/>
                      <a:pt x="27909" y="106629"/>
                    </a:cubicBezTo>
                    <a:cubicBezTo>
                      <a:pt x="22900" y="105197"/>
                      <a:pt x="17891" y="103050"/>
                      <a:pt x="13597" y="100188"/>
                    </a:cubicBezTo>
                    <a:cubicBezTo>
                      <a:pt x="9303" y="97325"/>
                      <a:pt x="6441" y="93747"/>
                      <a:pt x="3578" y="88738"/>
                    </a:cubicBezTo>
                    <a:cubicBezTo>
                      <a:pt x="1431" y="84444"/>
                      <a:pt x="0" y="78719"/>
                      <a:pt x="0" y="72278"/>
                    </a:cubicBezTo>
                    <a:lnTo>
                      <a:pt x="22184" y="72278"/>
                    </a:lnTo>
                    <a:cubicBezTo>
                      <a:pt x="22900" y="75141"/>
                      <a:pt x="23616" y="78003"/>
                      <a:pt x="25047" y="80866"/>
                    </a:cubicBez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44" name="Freeform: Shape 135">
                <a:extLst>
                  <a:ext uri="{FF2B5EF4-FFF2-40B4-BE49-F238E27FC236}">
                    <a16:creationId xmlns:a16="http://schemas.microsoft.com/office/drawing/2014/main" id="{192C7C7F-3BB6-68E0-4BD4-DDBAC827AB7D}"/>
                  </a:ext>
                </a:extLst>
              </p:cNvPr>
              <p:cNvSpPr/>
              <p:nvPr/>
            </p:nvSpPr>
            <p:spPr>
              <a:xfrm>
                <a:off x="12320814" y="3100611"/>
                <a:ext cx="53230" cy="64584"/>
              </a:xfrm>
              <a:custGeom>
                <a:avLst/>
                <a:gdLst>
                  <a:gd name="connsiteX0" fmla="*/ 0 w 84443"/>
                  <a:gd name="connsiteY0" fmla="*/ 19322 h 103050"/>
                  <a:gd name="connsiteX1" fmla="*/ 0 w 84443"/>
                  <a:gd name="connsiteY1" fmla="*/ 0 h 103050"/>
                  <a:gd name="connsiteX2" fmla="*/ 84444 w 84443"/>
                  <a:gd name="connsiteY2" fmla="*/ 0 h 103050"/>
                  <a:gd name="connsiteX3" fmla="*/ 84444 w 84443"/>
                  <a:gd name="connsiteY3" fmla="*/ 19322 h 103050"/>
                  <a:gd name="connsiteX4" fmla="*/ 53672 w 84443"/>
                  <a:gd name="connsiteY4" fmla="*/ 19322 h 103050"/>
                  <a:gd name="connsiteX5" fmla="*/ 53672 w 84443"/>
                  <a:gd name="connsiteY5" fmla="*/ 103050 h 103050"/>
                  <a:gd name="connsiteX6" fmla="*/ 30772 w 84443"/>
                  <a:gd name="connsiteY6" fmla="*/ 103050 h 103050"/>
                  <a:gd name="connsiteX7" fmla="*/ 30772 w 84443"/>
                  <a:gd name="connsiteY7" fmla="*/ 19322 h 103050"/>
                  <a:gd name="connsiteX8" fmla="*/ 0 w 84443"/>
                  <a:gd name="connsiteY8" fmla="*/ 19322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443" h="103050">
                    <a:moveTo>
                      <a:pt x="0" y="19322"/>
                    </a:moveTo>
                    <a:lnTo>
                      <a:pt x="0" y="0"/>
                    </a:lnTo>
                    <a:lnTo>
                      <a:pt x="84444" y="0"/>
                    </a:lnTo>
                    <a:lnTo>
                      <a:pt x="84444" y="19322"/>
                    </a:lnTo>
                    <a:lnTo>
                      <a:pt x="53672" y="19322"/>
                    </a:lnTo>
                    <a:lnTo>
                      <a:pt x="53672" y="103050"/>
                    </a:lnTo>
                    <a:lnTo>
                      <a:pt x="30772" y="103050"/>
                    </a:lnTo>
                    <a:lnTo>
                      <a:pt x="30772" y="19322"/>
                    </a:lnTo>
                    <a:lnTo>
                      <a:pt x="0" y="19322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45" name="Freeform: Shape 136">
                <a:extLst>
                  <a:ext uri="{FF2B5EF4-FFF2-40B4-BE49-F238E27FC236}">
                    <a16:creationId xmlns:a16="http://schemas.microsoft.com/office/drawing/2014/main" id="{B12EB11D-16B5-53FB-C98E-CB109EF11E0C}"/>
                  </a:ext>
                </a:extLst>
              </p:cNvPr>
              <p:cNvSpPr/>
              <p:nvPr/>
            </p:nvSpPr>
            <p:spPr>
              <a:xfrm>
                <a:off x="12384420" y="3100611"/>
                <a:ext cx="14435" cy="64584"/>
              </a:xfrm>
              <a:custGeom>
                <a:avLst/>
                <a:gdLst>
                  <a:gd name="connsiteX0" fmla="*/ 22900 w 22899"/>
                  <a:gd name="connsiteY0" fmla="*/ 0 h 103050"/>
                  <a:gd name="connsiteX1" fmla="*/ 22900 w 22899"/>
                  <a:gd name="connsiteY1" fmla="*/ 103050 h 103050"/>
                  <a:gd name="connsiteX2" fmla="*/ 0 w 22899"/>
                  <a:gd name="connsiteY2" fmla="*/ 103050 h 103050"/>
                  <a:gd name="connsiteX3" fmla="*/ 0 w 22899"/>
                  <a:gd name="connsiteY3" fmla="*/ 0 h 103050"/>
                  <a:gd name="connsiteX4" fmla="*/ 22900 w 22899"/>
                  <a:gd name="connsiteY4" fmla="*/ 0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99" h="103050">
                    <a:moveTo>
                      <a:pt x="22900" y="0"/>
                    </a:moveTo>
                    <a:lnTo>
                      <a:pt x="22900" y="103050"/>
                    </a:lnTo>
                    <a:lnTo>
                      <a:pt x="0" y="103050"/>
                    </a:lnTo>
                    <a:lnTo>
                      <a:pt x="0" y="0"/>
                    </a:lnTo>
                    <a:lnTo>
                      <a:pt x="22900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46" name="Freeform: Shape 137">
                <a:extLst>
                  <a:ext uri="{FF2B5EF4-FFF2-40B4-BE49-F238E27FC236}">
                    <a16:creationId xmlns:a16="http://schemas.microsoft.com/office/drawing/2014/main" id="{56DA9FDE-D597-22D1-B688-B8CF2FEAA0BA}"/>
                  </a:ext>
                </a:extLst>
              </p:cNvPr>
              <p:cNvSpPr/>
              <p:nvPr/>
            </p:nvSpPr>
            <p:spPr>
              <a:xfrm>
                <a:off x="12409231" y="3100611"/>
                <a:ext cx="53230" cy="64584"/>
              </a:xfrm>
              <a:custGeom>
                <a:avLst/>
                <a:gdLst>
                  <a:gd name="connsiteX0" fmla="*/ 0 w 84443"/>
                  <a:gd name="connsiteY0" fmla="*/ 19322 h 103050"/>
                  <a:gd name="connsiteX1" fmla="*/ 0 w 84443"/>
                  <a:gd name="connsiteY1" fmla="*/ 0 h 103050"/>
                  <a:gd name="connsiteX2" fmla="*/ 84444 w 84443"/>
                  <a:gd name="connsiteY2" fmla="*/ 0 h 103050"/>
                  <a:gd name="connsiteX3" fmla="*/ 84444 w 84443"/>
                  <a:gd name="connsiteY3" fmla="*/ 19322 h 103050"/>
                  <a:gd name="connsiteX4" fmla="*/ 53672 w 84443"/>
                  <a:gd name="connsiteY4" fmla="*/ 19322 h 103050"/>
                  <a:gd name="connsiteX5" fmla="*/ 53672 w 84443"/>
                  <a:gd name="connsiteY5" fmla="*/ 103050 h 103050"/>
                  <a:gd name="connsiteX6" fmla="*/ 30772 w 84443"/>
                  <a:gd name="connsiteY6" fmla="*/ 103050 h 103050"/>
                  <a:gd name="connsiteX7" fmla="*/ 30772 w 84443"/>
                  <a:gd name="connsiteY7" fmla="*/ 19322 h 103050"/>
                  <a:gd name="connsiteX8" fmla="*/ 0 w 84443"/>
                  <a:gd name="connsiteY8" fmla="*/ 19322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443" h="103050">
                    <a:moveTo>
                      <a:pt x="0" y="19322"/>
                    </a:moveTo>
                    <a:lnTo>
                      <a:pt x="0" y="0"/>
                    </a:lnTo>
                    <a:lnTo>
                      <a:pt x="84444" y="0"/>
                    </a:lnTo>
                    <a:lnTo>
                      <a:pt x="84444" y="19322"/>
                    </a:lnTo>
                    <a:lnTo>
                      <a:pt x="53672" y="19322"/>
                    </a:lnTo>
                    <a:lnTo>
                      <a:pt x="53672" y="103050"/>
                    </a:lnTo>
                    <a:lnTo>
                      <a:pt x="30772" y="103050"/>
                    </a:lnTo>
                    <a:lnTo>
                      <a:pt x="30772" y="19322"/>
                    </a:lnTo>
                    <a:lnTo>
                      <a:pt x="0" y="19322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47" name="Freeform: Shape 138">
                <a:extLst>
                  <a:ext uri="{FF2B5EF4-FFF2-40B4-BE49-F238E27FC236}">
                    <a16:creationId xmlns:a16="http://schemas.microsoft.com/office/drawing/2014/main" id="{8923B58A-552C-AA5E-AA51-C80B4EAE1A38}"/>
                  </a:ext>
                </a:extLst>
              </p:cNvPr>
              <p:cNvSpPr/>
              <p:nvPr/>
            </p:nvSpPr>
            <p:spPr>
              <a:xfrm>
                <a:off x="12473289" y="3099714"/>
                <a:ext cx="55035" cy="66827"/>
              </a:xfrm>
              <a:custGeom>
                <a:avLst/>
                <a:gdLst>
                  <a:gd name="connsiteX0" fmla="*/ 75857 w 87306"/>
                  <a:gd name="connsiteY0" fmla="*/ 96610 h 106628"/>
                  <a:gd name="connsiteX1" fmla="*/ 43653 w 87306"/>
                  <a:gd name="connsiteY1" fmla="*/ 106629 h 106628"/>
                  <a:gd name="connsiteX2" fmla="*/ 11450 w 87306"/>
                  <a:gd name="connsiteY2" fmla="*/ 96610 h 106628"/>
                  <a:gd name="connsiteX3" fmla="*/ 0 w 87306"/>
                  <a:gd name="connsiteY3" fmla="*/ 65122 h 106628"/>
                  <a:gd name="connsiteX4" fmla="*/ 0 w 87306"/>
                  <a:gd name="connsiteY4" fmla="*/ 716 h 106628"/>
                  <a:gd name="connsiteX5" fmla="*/ 22900 w 87306"/>
                  <a:gd name="connsiteY5" fmla="*/ 716 h 106628"/>
                  <a:gd name="connsiteX6" fmla="*/ 22900 w 87306"/>
                  <a:gd name="connsiteY6" fmla="*/ 65122 h 106628"/>
                  <a:gd name="connsiteX7" fmla="*/ 23616 w 87306"/>
                  <a:gd name="connsiteY7" fmla="*/ 72994 h 106628"/>
                  <a:gd name="connsiteX8" fmla="*/ 26478 w 87306"/>
                  <a:gd name="connsiteY8" fmla="*/ 80150 h 106628"/>
                  <a:gd name="connsiteX9" fmla="*/ 32919 w 87306"/>
                  <a:gd name="connsiteY9" fmla="*/ 85160 h 106628"/>
                  <a:gd name="connsiteX10" fmla="*/ 43653 w 87306"/>
                  <a:gd name="connsiteY10" fmla="*/ 87307 h 106628"/>
                  <a:gd name="connsiteX11" fmla="*/ 60113 w 87306"/>
                  <a:gd name="connsiteY11" fmla="*/ 81582 h 106628"/>
                  <a:gd name="connsiteX12" fmla="*/ 64406 w 87306"/>
                  <a:gd name="connsiteY12" fmla="*/ 64406 h 106628"/>
                  <a:gd name="connsiteX13" fmla="*/ 64406 w 87306"/>
                  <a:gd name="connsiteY13" fmla="*/ 0 h 106628"/>
                  <a:gd name="connsiteX14" fmla="*/ 87307 w 87306"/>
                  <a:gd name="connsiteY14" fmla="*/ 0 h 106628"/>
                  <a:gd name="connsiteX15" fmla="*/ 87307 w 87306"/>
                  <a:gd name="connsiteY15" fmla="*/ 64406 h 106628"/>
                  <a:gd name="connsiteX16" fmla="*/ 75857 w 87306"/>
                  <a:gd name="connsiteY16" fmla="*/ 96610 h 10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7306" h="106628">
                    <a:moveTo>
                      <a:pt x="75857" y="96610"/>
                    </a:moveTo>
                    <a:cubicBezTo>
                      <a:pt x="67985" y="103050"/>
                      <a:pt x="57250" y="106629"/>
                      <a:pt x="43653" y="106629"/>
                    </a:cubicBezTo>
                    <a:cubicBezTo>
                      <a:pt x="30056" y="106629"/>
                      <a:pt x="18606" y="103050"/>
                      <a:pt x="11450" y="96610"/>
                    </a:cubicBezTo>
                    <a:cubicBezTo>
                      <a:pt x="3578" y="90169"/>
                      <a:pt x="0" y="79435"/>
                      <a:pt x="0" y="65122"/>
                    </a:cubicBezTo>
                    <a:lnTo>
                      <a:pt x="0" y="716"/>
                    </a:lnTo>
                    <a:lnTo>
                      <a:pt x="22900" y="716"/>
                    </a:lnTo>
                    <a:lnTo>
                      <a:pt x="22900" y="65122"/>
                    </a:lnTo>
                    <a:cubicBezTo>
                      <a:pt x="22900" y="67985"/>
                      <a:pt x="22900" y="70847"/>
                      <a:pt x="23616" y="72994"/>
                    </a:cubicBezTo>
                    <a:cubicBezTo>
                      <a:pt x="24332" y="75141"/>
                      <a:pt x="25047" y="78003"/>
                      <a:pt x="26478" y="80150"/>
                    </a:cubicBezTo>
                    <a:cubicBezTo>
                      <a:pt x="27910" y="82297"/>
                      <a:pt x="30056" y="83728"/>
                      <a:pt x="32919" y="85160"/>
                    </a:cubicBezTo>
                    <a:cubicBezTo>
                      <a:pt x="35781" y="86591"/>
                      <a:pt x="39359" y="87307"/>
                      <a:pt x="43653" y="87307"/>
                    </a:cubicBezTo>
                    <a:cubicBezTo>
                      <a:pt x="51525" y="87307"/>
                      <a:pt x="57250" y="85160"/>
                      <a:pt x="60113" y="81582"/>
                    </a:cubicBezTo>
                    <a:cubicBezTo>
                      <a:pt x="62975" y="78003"/>
                      <a:pt x="64406" y="72278"/>
                      <a:pt x="64406" y="64406"/>
                    </a:cubicBezTo>
                    <a:lnTo>
                      <a:pt x="64406" y="0"/>
                    </a:lnTo>
                    <a:lnTo>
                      <a:pt x="87307" y="0"/>
                    </a:lnTo>
                    <a:lnTo>
                      <a:pt x="87307" y="64406"/>
                    </a:lnTo>
                    <a:cubicBezTo>
                      <a:pt x="87307" y="79435"/>
                      <a:pt x="83728" y="90169"/>
                      <a:pt x="75857" y="96610"/>
                    </a:cubicBez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48" name="Freeform: Shape 139">
                <a:extLst>
                  <a:ext uri="{FF2B5EF4-FFF2-40B4-BE49-F238E27FC236}">
                    <a16:creationId xmlns:a16="http://schemas.microsoft.com/office/drawing/2014/main" id="{190DA601-E90B-738E-E646-76986851B24C}"/>
                  </a:ext>
                </a:extLst>
              </p:cNvPr>
              <p:cNvSpPr/>
              <p:nvPr/>
            </p:nvSpPr>
            <p:spPr>
              <a:xfrm>
                <a:off x="12538700" y="3100611"/>
                <a:ext cx="53231" cy="64584"/>
              </a:xfrm>
              <a:custGeom>
                <a:avLst/>
                <a:gdLst>
                  <a:gd name="connsiteX0" fmla="*/ 0 w 84444"/>
                  <a:gd name="connsiteY0" fmla="*/ 19322 h 103050"/>
                  <a:gd name="connsiteX1" fmla="*/ 0 w 84444"/>
                  <a:gd name="connsiteY1" fmla="*/ 0 h 103050"/>
                  <a:gd name="connsiteX2" fmla="*/ 84444 w 84444"/>
                  <a:gd name="connsiteY2" fmla="*/ 0 h 103050"/>
                  <a:gd name="connsiteX3" fmla="*/ 84444 w 84444"/>
                  <a:gd name="connsiteY3" fmla="*/ 19322 h 103050"/>
                  <a:gd name="connsiteX4" fmla="*/ 53672 w 84444"/>
                  <a:gd name="connsiteY4" fmla="*/ 19322 h 103050"/>
                  <a:gd name="connsiteX5" fmla="*/ 53672 w 84444"/>
                  <a:gd name="connsiteY5" fmla="*/ 103050 h 103050"/>
                  <a:gd name="connsiteX6" fmla="*/ 30772 w 84444"/>
                  <a:gd name="connsiteY6" fmla="*/ 103050 h 103050"/>
                  <a:gd name="connsiteX7" fmla="*/ 30772 w 84444"/>
                  <a:gd name="connsiteY7" fmla="*/ 19322 h 103050"/>
                  <a:gd name="connsiteX8" fmla="*/ 0 w 84444"/>
                  <a:gd name="connsiteY8" fmla="*/ 19322 h 10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444" h="103050">
                    <a:moveTo>
                      <a:pt x="0" y="19322"/>
                    </a:moveTo>
                    <a:lnTo>
                      <a:pt x="0" y="0"/>
                    </a:lnTo>
                    <a:lnTo>
                      <a:pt x="84444" y="0"/>
                    </a:lnTo>
                    <a:lnTo>
                      <a:pt x="84444" y="19322"/>
                    </a:lnTo>
                    <a:lnTo>
                      <a:pt x="53672" y="19322"/>
                    </a:lnTo>
                    <a:lnTo>
                      <a:pt x="53672" y="103050"/>
                    </a:lnTo>
                    <a:lnTo>
                      <a:pt x="30772" y="103050"/>
                    </a:lnTo>
                    <a:lnTo>
                      <a:pt x="30772" y="19322"/>
                    </a:lnTo>
                    <a:lnTo>
                      <a:pt x="0" y="19322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49" name="Freeform: Shape 140">
                <a:extLst>
                  <a:ext uri="{FF2B5EF4-FFF2-40B4-BE49-F238E27FC236}">
                    <a16:creationId xmlns:a16="http://schemas.microsoft.com/office/drawing/2014/main" id="{91D1BF31-D9B7-A422-D26A-D7A4C59716FB}"/>
                  </a:ext>
                </a:extLst>
              </p:cNvPr>
              <p:cNvSpPr/>
              <p:nvPr/>
            </p:nvSpPr>
            <p:spPr>
              <a:xfrm>
                <a:off x="12603209" y="3100611"/>
                <a:ext cx="49171" cy="65032"/>
              </a:xfrm>
              <a:custGeom>
                <a:avLst/>
                <a:gdLst>
                  <a:gd name="connsiteX0" fmla="*/ 76572 w 78003"/>
                  <a:gd name="connsiteY0" fmla="*/ 0 h 103765"/>
                  <a:gd name="connsiteX1" fmla="*/ 76572 w 78003"/>
                  <a:gd name="connsiteY1" fmla="*/ 19322 h 103765"/>
                  <a:gd name="connsiteX2" fmla="*/ 22184 w 78003"/>
                  <a:gd name="connsiteY2" fmla="*/ 19322 h 103765"/>
                  <a:gd name="connsiteX3" fmla="*/ 22184 w 78003"/>
                  <a:gd name="connsiteY3" fmla="*/ 41506 h 103765"/>
                  <a:gd name="connsiteX4" fmla="*/ 72278 w 78003"/>
                  <a:gd name="connsiteY4" fmla="*/ 41506 h 103765"/>
                  <a:gd name="connsiteX5" fmla="*/ 72278 w 78003"/>
                  <a:gd name="connsiteY5" fmla="*/ 59397 h 103765"/>
                  <a:gd name="connsiteX6" fmla="*/ 22184 w 78003"/>
                  <a:gd name="connsiteY6" fmla="*/ 59397 h 103765"/>
                  <a:gd name="connsiteX7" fmla="*/ 22184 w 78003"/>
                  <a:gd name="connsiteY7" fmla="*/ 84444 h 103765"/>
                  <a:gd name="connsiteX8" fmla="*/ 78003 w 78003"/>
                  <a:gd name="connsiteY8" fmla="*/ 84444 h 103765"/>
                  <a:gd name="connsiteX9" fmla="*/ 78003 w 78003"/>
                  <a:gd name="connsiteY9" fmla="*/ 103766 h 103765"/>
                  <a:gd name="connsiteX10" fmla="*/ 0 w 78003"/>
                  <a:gd name="connsiteY10" fmla="*/ 103766 h 103765"/>
                  <a:gd name="connsiteX11" fmla="*/ 0 w 78003"/>
                  <a:gd name="connsiteY11" fmla="*/ 0 h 103765"/>
                  <a:gd name="connsiteX12" fmla="*/ 76572 w 78003"/>
                  <a:gd name="connsiteY12" fmla="*/ 0 h 103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003" h="103765">
                    <a:moveTo>
                      <a:pt x="76572" y="0"/>
                    </a:moveTo>
                    <a:lnTo>
                      <a:pt x="76572" y="19322"/>
                    </a:lnTo>
                    <a:lnTo>
                      <a:pt x="22184" y="19322"/>
                    </a:lnTo>
                    <a:lnTo>
                      <a:pt x="22184" y="41506"/>
                    </a:lnTo>
                    <a:lnTo>
                      <a:pt x="72278" y="41506"/>
                    </a:lnTo>
                    <a:lnTo>
                      <a:pt x="72278" y="59397"/>
                    </a:lnTo>
                    <a:lnTo>
                      <a:pt x="22184" y="59397"/>
                    </a:lnTo>
                    <a:lnTo>
                      <a:pt x="22184" y="84444"/>
                    </a:lnTo>
                    <a:lnTo>
                      <a:pt x="78003" y="84444"/>
                    </a:lnTo>
                    <a:lnTo>
                      <a:pt x="78003" y="103766"/>
                    </a:lnTo>
                    <a:lnTo>
                      <a:pt x="0" y="103766"/>
                    </a:lnTo>
                    <a:lnTo>
                      <a:pt x="0" y="0"/>
                    </a:lnTo>
                    <a:lnTo>
                      <a:pt x="76572" y="0"/>
                    </a:lnTo>
                    <a:close/>
                  </a:path>
                </a:pathLst>
              </a:custGeom>
              <a:grpFill/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200"/>
              </a:p>
            </p:txBody>
          </p:sp>
        </p:grpSp>
      </p:grpSp>
      <p:pic>
        <p:nvPicPr>
          <p:cNvPr id="53" name="Picture 2">
            <a:extLst>
              <a:ext uri="{FF2B5EF4-FFF2-40B4-BE49-F238E27FC236}">
                <a16:creationId xmlns:a16="http://schemas.microsoft.com/office/drawing/2014/main" id="{38A033C6-7CA4-4AF2-8364-E14E2C030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81" y="228586"/>
            <a:ext cx="1179272" cy="118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874828-D63D-6863-0238-40549B58A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7" name="Rectangle 10246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2" name="Picture 2" descr="Graphic of the Space Weather Modeling Framework">
            <a:extLst>
              <a:ext uri="{FF2B5EF4-FFF2-40B4-BE49-F238E27FC236}">
                <a16:creationId xmlns:a16="http://schemas.microsoft.com/office/drawing/2014/main" id="{95D16A1E-1B4F-27EC-E9BB-99F30A262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r="35364"/>
          <a:stretch>
            <a:fillRect/>
          </a:stretch>
        </p:blipFill>
        <p:spPr bwMode="auto">
          <a:xfrm>
            <a:off x="5285232" y="10"/>
            <a:ext cx="13002768" cy="1028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Rectangle 10248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634901" cy="10287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D38A43-D726-FE9D-26D4-9A5C17275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971" y="1683544"/>
            <a:ext cx="6035040" cy="480620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Pi2 Autodetection Mechanism </a:t>
            </a:r>
          </a:p>
        </p:txBody>
      </p:sp>
      <p:sp>
        <p:nvSpPr>
          <p:cNvPr id="10251" name="Rectangle 1025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39882" y="520187"/>
            <a:ext cx="219456" cy="10561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253" name="Rectangle 1025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1543" y="6820380"/>
            <a:ext cx="5966460" cy="27432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12808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3428" cy="10287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CCA2FD-2B27-5525-027A-FD217FCF9302}"/>
              </a:ext>
            </a:extLst>
          </p:cNvPr>
          <p:cNvSpPr txBox="1"/>
          <p:nvPr/>
        </p:nvSpPr>
        <p:spPr>
          <a:xfrm>
            <a:off x="1257300" y="547687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900"/>
              </a:spcAft>
            </a:pPr>
            <a:r>
              <a:rPr lang="en-US" sz="8100" b="1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Data and Methodology </a:t>
            </a:r>
          </a:p>
        </p:txBody>
      </p:sp>
      <p:sp>
        <p:nvSpPr>
          <p:cNvPr id="34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3554" y="2516059"/>
            <a:ext cx="16280892" cy="27432"/>
          </a:xfrm>
          <a:custGeom>
            <a:avLst/>
            <a:gdLst>
              <a:gd name="connsiteX0" fmla="*/ 0 w 16280892"/>
              <a:gd name="connsiteY0" fmla="*/ 0 h 27432"/>
              <a:gd name="connsiteX1" fmla="*/ 841179 w 16280892"/>
              <a:gd name="connsiteY1" fmla="*/ 0 h 27432"/>
              <a:gd name="connsiteX2" fmla="*/ 1682359 w 16280892"/>
              <a:gd name="connsiteY2" fmla="*/ 0 h 27432"/>
              <a:gd name="connsiteX3" fmla="*/ 2360729 w 16280892"/>
              <a:gd name="connsiteY3" fmla="*/ 0 h 27432"/>
              <a:gd name="connsiteX4" fmla="*/ 3039100 w 16280892"/>
              <a:gd name="connsiteY4" fmla="*/ 0 h 27432"/>
              <a:gd name="connsiteX5" fmla="*/ 3717470 w 16280892"/>
              <a:gd name="connsiteY5" fmla="*/ 0 h 27432"/>
              <a:gd name="connsiteX6" fmla="*/ 3907414 w 16280892"/>
              <a:gd name="connsiteY6" fmla="*/ 0 h 27432"/>
              <a:gd name="connsiteX7" fmla="*/ 4748593 w 16280892"/>
              <a:gd name="connsiteY7" fmla="*/ 0 h 27432"/>
              <a:gd name="connsiteX8" fmla="*/ 4938537 w 16280892"/>
              <a:gd name="connsiteY8" fmla="*/ 0 h 27432"/>
              <a:gd name="connsiteX9" fmla="*/ 5616908 w 16280892"/>
              <a:gd name="connsiteY9" fmla="*/ 0 h 27432"/>
              <a:gd name="connsiteX10" fmla="*/ 6620896 w 16280892"/>
              <a:gd name="connsiteY10" fmla="*/ 0 h 27432"/>
              <a:gd name="connsiteX11" fmla="*/ 7624884 w 16280892"/>
              <a:gd name="connsiteY11" fmla="*/ 0 h 27432"/>
              <a:gd name="connsiteX12" fmla="*/ 8466064 w 16280892"/>
              <a:gd name="connsiteY12" fmla="*/ 0 h 27432"/>
              <a:gd name="connsiteX13" fmla="*/ 8981625 w 16280892"/>
              <a:gd name="connsiteY13" fmla="*/ 0 h 27432"/>
              <a:gd name="connsiteX14" fmla="*/ 9171569 w 16280892"/>
              <a:gd name="connsiteY14" fmla="*/ 0 h 27432"/>
              <a:gd name="connsiteX15" fmla="*/ 9687131 w 16280892"/>
              <a:gd name="connsiteY15" fmla="*/ 0 h 27432"/>
              <a:gd name="connsiteX16" fmla="*/ 10528310 w 16280892"/>
              <a:gd name="connsiteY16" fmla="*/ 0 h 27432"/>
              <a:gd name="connsiteX17" fmla="*/ 11532298 w 16280892"/>
              <a:gd name="connsiteY17" fmla="*/ 0 h 27432"/>
              <a:gd name="connsiteX18" fmla="*/ 11722242 w 16280892"/>
              <a:gd name="connsiteY18" fmla="*/ 0 h 27432"/>
              <a:gd name="connsiteX19" fmla="*/ 11912186 w 16280892"/>
              <a:gd name="connsiteY19" fmla="*/ 0 h 27432"/>
              <a:gd name="connsiteX20" fmla="*/ 12916174 w 16280892"/>
              <a:gd name="connsiteY20" fmla="*/ 0 h 27432"/>
              <a:gd name="connsiteX21" fmla="*/ 13106118 w 16280892"/>
              <a:gd name="connsiteY21" fmla="*/ 0 h 27432"/>
              <a:gd name="connsiteX22" fmla="*/ 13784489 w 16280892"/>
              <a:gd name="connsiteY22" fmla="*/ 0 h 27432"/>
              <a:gd name="connsiteX23" fmla="*/ 14137241 w 16280892"/>
              <a:gd name="connsiteY23" fmla="*/ 0 h 27432"/>
              <a:gd name="connsiteX24" fmla="*/ 14489994 w 16280892"/>
              <a:gd name="connsiteY24" fmla="*/ 0 h 27432"/>
              <a:gd name="connsiteX25" fmla="*/ 14842747 w 16280892"/>
              <a:gd name="connsiteY25" fmla="*/ 0 h 27432"/>
              <a:gd name="connsiteX26" fmla="*/ 15195499 w 16280892"/>
              <a:gd name="connsiteY26" fmla="*/ 0 h 27432"/>
              <a:gd name="connsiteX27" fmla="*/ 16280892 w 16280892"/>
              <a:gd name="connsiteY27" fmla="*/ 0 h 27432"/>
              <a:gd name="connsiteX28" fmla="*/ 16280892 w 16280892"/>
              <a:gd name="connsiteY28" fmla="*/ 27432 h 27432"/>
              <a:gd name="connsiteX29" fmla="*/ 15765330 w 16280892"/>
              <a:gd name="connsiteY29" fmla="*/ 27432 h 27432"/>
              <a:gd name="connsiteX30" fmla="*/ 15412578 w 16280892"/>
              <a:gd name="connsiteY30" fmla="*/ 27432 h 27432"/>
              <a:gd name="connsiteX31" fmla="*/ 14571398 w 16280892"/>
              <a:gd name="connsiteY31" fmla="*/ 27432 h 27432"/>
              <a:gd name="connsiteX32" fmla="*/ 13567410 w 16280892"/>
              <a:gd name="connsiteY32" fmla="*/ 27432 h 27432"/>
              <a:gd name="connsiteX33" fmla="*/ 13051848 w 16280892"/>
              <a:gd name="connsiteY33" fmla="*/ 27432 h 27432"/>
              <a:gd name="connsiteX34" fmla="*/ 12047860 w 16280892"/>
              <a:gd name="connsiteY34" fmla="*/ 27432 h 27432"/>
              <a:gd name="connsiteX35" fmla="*/ 11369490 w 16280892"/>
              <a:gd name="connsiteY35" fmla="*/ 27432 h 27432"/>
              <a:gd name="connsiteX36" fmla="*/ 10365501 w 16280892"/>
              <a:gd name="connsiteY36" fmla="*/ 27432 h 27432"/>
              <a:gd name="connsiteX37" fmla="*/ 9361513 w 16280892"/>
              <a:gd name="connsiteY37" fmla="*/ 27432 h 27432"/>
              <a:gd name="connsiteX38" fmla="*/ 9008760 w 16280892"/>
              <a:gd name="connsiteY38" fmla="*/ 27432 h 27432"/>
              <a:gd name="connsiteX39" fmla="*/ 8493199 w 16280892"/>
              <a:gd name="connsiteY39" fmla="*/ 27432 h 27432"/>
              <a:gd name="connsiteX40" fmla="*/ 7814828 w 16280892"/>
              <a:gd name="connsiteY40" fmla="*/ 27432 h 27432"/>
              <a:gd name="connsiteX41" fmla="*/ 7136458 w 16280892"/>
              <a:gd name="connsiteY41" fmla="*/ 27432 h 27432"/>
              <a:gd name="connsiteX42" fmla="*/ 6295278 w 16280892"/>
              <a:gd name="connsiteY42" fmla="*/ 27432 h 27432"/>
              <a:gd name="connsiteX43" fmla="*/ 5942526 w 16280892"/>
              <a:gd name="connsiteY43" fmla="*/ 27432 h 27432"/>
              <a:gd name="connsiteX44" fmla="*/ 5589773 w 16280892"/>
              <a:gd name="connsiteY44" fmla="*/ 27432 h 27432"/>
              <a:gd name="connsiteX45" fmla="*/ 4585785 w 16280892"/>
              <a:gd name="connsiteY45" fmla="*/ 27432 h 27432"/>
              <a:gd name="connsiteX46" fmla="*/ 3581796 w 16280892"/>
              <a:gd name="connsiteY46" fmla="*/ 27432 h 27432"/>
              <a:gd name="connsiteX47" fmla="*/ 2903426 w 16280892"/>
              <a:gd name="connsiteY47" fmla="*/ 27432 h 27432"/>
              <a:gd name="connsiteX48" fmla="*/ 2713482 w 16280892"/>
              <a:gd name="connsiteY48" fmla="*/ 27432 h 27432"/>
              <a:gd name="connsiteX49" fmla="*/ 2523538 w 16280892"/>
              <a:gd name="connsiteY49" fmla="*/ 27432 h 27432"/>
              <a:gd name="connsiteX50" fmla="*/ 1519550 w 16280892"/>
              <a:gd name="connsiteY50" fmla="*/ 27432 h 27432"/>
              <a:gd name="connsiteX51" fmla="*/ 1003988 w 16280892"/>
              <a:gd name="connsiteY51" fmla="*/ 27432 h 27432"/>
              <a:gd name="connsiteX52" fmla="*/ 0 w 16280892"/>
              <a:gd name="connsiteY52" fmla="*/ 27432 h 27432"/>
              <a:gd name="connsiteX53" fmla="*/ 0 w 16280892"/>
              <a:gd name="connsiteY53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6280892" h="27432" fill="none" extrusionOk="0">
                <a:moveTo>
                  <a:pt x="0" y="0"/>
                </a:moveTo>
                <a:cubicBezTo>
                  <a:pt x="409643" y="37718"/>
                  <a:pt x="500439" y="-36667"/>
                  <a:pt x="841179" y="0"/>
                </a:cubicBezTo>
                <a:cubicBezTo>
                  <a:pt x="1181919" y="36667"/>
                  <a:pt x="1512729" y="-20894"/>
                  <a:pt x="1682359" y="0"/>
                </a:cubicBezTo>
                <a:cubicBezTo>
                  <a:pt x="1851989" y="20894"/>
                  <a:pt x="2107821" y="19681"/>
                  <a:pt x="2360729" y="0"/>
                </a:cubicBezTo>
                <a:cubicBezTo>
                  <a:pt x="2613637" y="-19681"/>
                  <a:pt x="2722918" y="17895"/>
                  <a:pt x="3039100" y="0"/>
                </a:cubicBezTo>
                <a:cubicBezTo>
                  <a:pt x="3355282" y="-17895"/>
                  <a:pt x="3419387" y="13801"/>
                  <a:pt x="3717470" y="0"/>
                </a:cubicBezTo>
                <a:cubicBezTo>
                  <a:pt x="4015553" y="-13801"/>
                  <a:pt x="3814431" y="7113"/>
                  <a:pt x="3907414" y="0"/>
                </a:cubicBezTo>
                <a:cubicBezTo>
                  <a:pt x="4000397" y="-7113"/>
                  <a:pt x="4537852" y="2053"/>
                  <a:pt x="4748593" y="0"/>
                </a:cubicBezTo>
                <a:cubicBezTo>
                  <a:pt x="4959334" y="-2053"/>
                  <a:pt x="4885146" y="651"/>
                  <a:pt x="4938537" y="0"/>
                </a:cubicBezTo>
                <a:cubicBezTo>
                  <a:pt x="4991928" y="-651"/>
                  <a:pt x="5331447" y="5729"/>
                  <a:pt x="5616908" y="0"/>
                </a:cubicBezTo>
                <a:cubicBezTo>
                  <a:pt x="5902369" y="-5729"/>
                  <a:pt x="6419677" y="15155"/>
                  <a:pt x="6620896" y="0"/>
                </a:cubicBezTo>
                <a:cubicBezTo>
                  <a:pt x="6822115" y="-15155"/>
                  <a:pt x="7129106" y="23573"/>
                  <a:pt x="7624884" y="0"/>
                </a:cubicBezTo>
                <a:cubicBezTo>
                  <a:pt x="8120662" y="-23573"/>
                  <a:pt x="8109589" y="-23431"/>
                  <a:pt x="8466064" y="0"/>
                </a:cubicBezTo>
                <a:cubicBezTo>
                  <a:pt x="8822539" y="23431"/>
                  <a:pt x="8773707" y="-19971"/>
                  <a:pt x="8981625" y="0"/>
                </a:cubicBezTo>
                <a:cubicBezTo>
                  <a:pt x="9189543" y="19971"/>
                  <a:pt x="9076883" y="-1357"/>
                  <a:pt x="9171569" y="0"/>
                </a:cubicBezTo>
                <a:cubicBezTo>
                  <a:pt x="9266255" y="1357"/>
                  <a:pt x="9482888" y="-9366"/>
                  <a:pt x="9687131" y="0"/>
                </a:cubicBezTo>
                <a:cubicBezTo>
                  <a:pt x="9891374" y="9366"/>
                  <a:pt x="10216856" y="36591"/>
                  <a:pt x="10528310" y="0"/>
                </a:cubicBezTo>
                <a:cubicBezTo>
                  <a:pt x="10839764" y="-36591"/>
                  <a:pt x="11327559" y="47801"/>
                  <a:pt x="11532298" y="0"/>
                </a:cubicBezTo>
                <a:cubicBezTo>
                  <a:pt x="11737037" y="-47801"/>
                  <a:pt x="11671078" y="-6214"/>
                  <a:pt x="11722242" y="0"/>
                </a:cubicBezTo>
                <a:cubicBezTo>
                  <a:pt x="11773406" y="6214"/>
                  <a:pt x="11836794" y="-8789"/>
                  <a:pt x="11912186" y="0"/>
                </a:cubicBezTo>
                <a:cubicBezTo>
                  <a:pt x="11987578" y="8789"/>
                  <a:pt x="12560026" y="-17178"/>
                  <a:pt x="12916174" y="0"/>
                </a:cubicBezTo>
                <a:cubicBezTo>
                  <a:pt x="13272322" y="17178"/>
                  <a:pt x="13066214" y="-8116"/>
                  <a:pt x="13106118" y="0"/>
                </a:cubicBezTo>
                <a:cubicBezTo>
                  <a:pt x="13146022" y="8116"/>
                  <a:pt x="13560520" y="-19828"/>
                  <a:pt x="13784489" y="0"/>
                </a:cubicBezTo>
                <a:cubicBezTo>
                  <a:pt x="14008458" y="19828"/>
                  <a:pt x="14029208" y="-693"/>
                  <a:pt x="14137241" y="0"/>
                </a:cubicBezTo>
                <a:cubicBezTo>
                  <a:pt x="14245274" y="693"/>
                  <a:pt x="14377822" y="7164"/>
                  <a:pt x="14489994" y="0"/>
                </a:cubicBezTo>
                <a:cubicBezTo>
                  <a:pt x="14602166" y="-7164"/>
                  <a:pt x="14759000" y="9517"/>
                  <a:pt x="14842747" y="0"/>
                </a:cubicBezTo>
                <a:cubicBezTo>
                  <a:pt x="14926494" y="-9517"/>
                  <a:pt x="15109709" y="2919"/>
                  <a:pt x="15195499" y="0"/>
                </a:cubicBezTo>
                <a:cubicBezTo>
                  <a:pt x="15281289" y="-2919"/>
                  <a:pt x="15925238" y="-21748"/>
                  <a:pt x="16280892" y="0"/>
                </a:cubicBezTo>
                <a:cubicBezTo>
                  <a:pt x="16281619" y="6650"/>
                  <a:pt x="16279930" y="15178"/>
                  <a:pt x="16280892" y="27432"/>
                </a:cubicBezTo>
                <a:cubicBezTo>
                  <a:pt x="16098512" y="48472"/>
                  <a:pt x="15881289" y="22250"/>
                  <a:pt x="15765330" y="27432"/>
                </a:cubicBezTo>
                <a:cubicBezTo>
                  <a:pt x="15649371" y="32614"/>
                  <a:pt x="15567326" y="15228"/>
                  <a:pt x="15412578" y="27432"/>
                </a:cubicBezTo>
                <a:cubicBezTo>
                  <a:pt x="15257830" y="39636"/>
                  <a:pt x="14785880" y="29504"/>
                  <a:pt x="14571398" y="27432"/>
                </a:cubicBezTo>
                <a:cubicBezTo>
                  <a:pt x="14356916" y="25360"/>
                  <a:pt x="13827427" y="61696"/>
                  <a:pt x="13567410" y="27432"/>
                </a:cubicBezTo>
                <a:cubicBezTo>
                  <a:pt x="13307393" y="-6832"/>
                  <a:pt x="13200066" y="1718"/>
                  <a:pt x="13051848" y="27432"/>
                </a:cubicBezTo>
                <a:cubicBezTo>
                  <a:pt x="12903630" y="53146"/>
                  <a:pt x="12400701" y="6921"/>
                  <a:pt x="12047860" y="27432"/>
                </a:cubicBezTo>
                <a:cubicBezTo>
                  <a:pt x="11695019" y="47943"/>
                  <a:pt x="11598024" y="51997"/>
                  <a:pt x="11369490" y="27432"/>
                </a:cubicBezTo>
                <a:cubicBezTo>
                  <a:pt x="11140956" y="2868"/>
                  <a:pt x="10761954" y="12862"/>
                  <a:pt x="10365501" y="27432"/>
                </a:cubicBezTo>
                <a:cubicBezTo>
                  <a:pt x="9969048" y="42002"/>
                  <a:pt x="9790411" y="328"/>
                  <a:pt x="9361513" y="27432"/>
                </a:cubicBezTo>
                <a:cubicBezTo>
                  <a:pt x="8932615" y="54536"/>
                  <a:pt x="9113926" y="34318"/>
                  <a:pt x="9008760" y="27432"/>
                </a:cubicBezTo>
                <a:cubicBezTo>
                  <a:pt x="8903594" y="20546"/>
                  <a:pt x="8614812" y="23184"/>
                  <a:pt x="8493199" y="27432"/>
                </a:cubicBezTo>
                <a:cubicBezTo>
                  <a:pt x="8371586" y="31680"/>
                  <a:pt x="8091918" y="43164"/>
                  <a:pt x="7814828" y="27432"/>
                </a:cubicBezTo>
                <a:cubicBezTo>
                  <a:pt x="7537738" y="11700"/>
                  <a:pt x="7462803" y="16870"/>
                  <a:pt x="7136458" y="27432"/>
                </a:cubicBezTo>
                <a:cubicBezTo>
                  <a:pt x="6810113" y="37995"/>
                  <a:pt x="6525162" y="52361"/>
                  <a:pt x="6295278" y="27432"/>
                </a:cubicBezTo>
                <a:cubicBezTo>
                  <a:pt x="6065394" y="2503"/>
                  <a:pt x="6069908" y="30755"/>
                  <a:pt x="5942526" y="27432"/>
                </a:cubicBezTo>
                <a:cubicBezTo>
                  <a:pt x="5815144" y="24109"/>
                  <a:pt x="5717369" y="11415"/>
                  <a:pt x="5589773" y="27432"/>
                </a:cubicBezTo>
                <a:cubicBezTo>
                  <a:pt x="5462177" y="43449"/>
                  <a:pt x="5013558" y="23556"/>
                  <a:pt x="4585785" y="27432"/>
                </a:cubicBezTo>
                <a:cubicBezTo>
                  <a:pt x="4158012" y="31308"/>
                  <a:pt x="3847085" y="18090"/>
                  <a:pt x="3581796" y="27432"/>
                </a:cubicBezTo>
                <a:cubicBezTo>
                  <a:pt x="3316507" y="36774"/>
                  <a:pt x="3154713" y="31771"/>
                  <a:pt x="2903426" y="27432"/>
                </a:cubicBezTo>
                <a:cubicBezTo>
                  <a:pt x="2652139" y="23094"/>
                  <a:pt x="2773806" y="35830"/>
                  <a:pt x="2713482" y="27432"/>
                </a:cubicBezTo>
                <a:cubicBezTo>
                  <a:pt x="2653158" y="19034"/>
                  <a:pt x="2600711" y="22540"/>
                  <a:pt x="2523538" y="27432"/>
                </a:cubicBezTo>
                <a:cubicBezTo>
                  <a:pt x="2446365" y="32324"/>
                  <a:pt x="1741229" y="20965"/>
                  <a:pt x="1519550" y="27432"/>
                </a:cubicBezTo>
                <a:cubicBezTo>
                  <a:pt x="1297871" y="33899"/>
                  <a:pt x="1125646" y="48277"/>
                  <a:pt x="1003988" y="27432"/>
                </a:cubicBezTo>
                <a:cubicBezTo>
                  <a:pt x="882330" y="6587"/>
                  <a:pt x="341133" y="60519"/>
                  <a:pt x="0" y="27432"/>
                </a:cubicBezTo>
                <a:cubicBezTo>
                  <a:pt x="-1251" y="16359"/>
                  <a:pt x="1039" y="7572"/>
                  <a:pt x="0" y="0"/>
                </a:cubicBezTo>
                <a:close/>
              </a:path>
              <a:path w="16280892" h="27432" stroke="0" extrusionOk="0">
                <a:moveTo>
                  <a:pt x="0" y="0"/>
                </a:moveTo>
                <a:cubicBezTo>
                  <a:pt x="132094" y="5368"/>
                  <a:pt x="295768" y="171"/>
                  <a:pt x="515562" y="0"/>
                </a:cubicBezTo>
                <a:cubicBezTo>
                  <a:pt x="735356" y="-171"/>
                  <a:pt x="631430" y="3629"/>
                  <a:pt x="705505" y="0"/>
                </a:cubicBezTo>
                <a:cubicBezTo>
                  <a:pt x="779580" y="-3629"/>
                  <a:pt x="1236188" y="21817"/>
                  <a:pt x="1709494" y="0"/>
                </a:cubicBezTo>
                <a:cubicBezTo>
                  <a:pt x="2182800" y="-21817"/>
                  <a:pt x="2009833" y="-8078"/>
                  <a:pt x="2225055" y="0"/>
                </a:cubicBezTo>
                <a:cubicBezTo>
                  <a:pt x="2440277" y="8078"/>
                  <a:pt x="2576987" y="-3690"/>
                  <a:pt x="2740617" y="0"/>
                </a:cubicBezTo>
                <a:cubicBezTo>
                  <a:pt x="2904247" y="3690"/>
                  <a:pt x="3320878" y="-23618"/>
                  <a:pt x="3744605" y="0"/>
                </a:cubicBezTo>
                <a:cubicBezTo>
                  <a:pt x="4168332" y="23618"/>
                  <a:pt x="3960785" y="-13202"/>
                  <a:pt x="4097358" y="0"/>
                </a:cubicBezTo>
                <a:cubicBezTo>
                  <a:pt x="4233931" y="13202"/>
                  <a:pt x="4707387" y="-19923"/>
                  <a:pt x="5101346" y="0"/>
                </a:cubicBezTo>
                <a:cubicBezTo>
                  <a:pt x="5495305" y="19923"/>
                  <a:pt x="5819839" y="-2146"/>
                  <a:pt x="6105334" y="0"/>
                </a:cubicBezTo>
                <a:cubicBezTo>
                  <a:pt x="6390829" y="2146"/>
                  <a:pt x="6451820" y="-10129"/>
                  <a:pt x="6783705" y="0"/>
                </a:cubicBezTo>
                <a:cubicBezTo>
                  <a:pt x="7115590" y="10129"/>
                  <a:pt x="7343272" y="6830"/>
                  <a:pt x="7787693" y="0"/>
                </a:cubicBezTo>
                <a:cubicBezTo>
                  <a:pt x="8232114" y="-6830"/>
                  <a:pt x="8084321" y="-8759"/>
                  <a:pt x="8303255" y="0"/>
                </a:cubicBezTo>
                <a:cubicBezTo>
                  <a:pt x="8522189" y="8759"/>
                  <a:pt x="8642548" y="10676"/>
                  <a:pt x="8818816" y="0"/>
                </a:cubicBezTo>
                <a:cubicBezTo>
                  <a:pt x="8995084" y="-10676"/>
                  <a:pt x="9419823" y="19068"/>
                  <a:pt x="9659996" y="0"/>
                </a:cubicBezTo>
                <a:cubicBezTo>
                  <a:pt x="9900169" y="-19068"/>
                  <a:pt x="9981281" y="-18291"/>
                  <a:pt x="10175557" y="0"/>
                </a:cubicBezTo>
                <a:cubicBezTo>
                  <a:pt x="10369833" y="18291"/>
                  <a:pt x="10761846" y="3543"/>
                  <a:pt x="11179546" y="0"/>
                </a:cubicBezTo>
                <a:cubicBezTo>
                  <a:pt x="11597246" y="-3543"/>
                  <a:pt x="11926388" y="33443"/>
                  <a:pt x="12183534" y="0"/>
                </a:cubicBezTo>
                <a:cubicBezTo>
                  <a:pt x="12440680" y="-33443"/>
                  <a:pt x="12684884" y="13168"/>
                  <a:pt x="12861905" y="0"/>
                </a:cubicBezTo>
                <a:cubicBezTo>
                  <a:pt x="13038926" y="-13168"/>
                  <a:pt x="13216637" y="-5124"/>
                  <a:pt x="13377466" y="0"/>
                </a:cubicBezTo>
                <a:cubicBezTo>
                  <a:pt x="13538295" y="5124"/>
                  <a:pt x="13493173" y="-3867"/>
                  <a:pt x="13567410" y="0"/>
                </a:cubicBezTo>
                <a:cubicBezTo>
                  <a:pt x="13641647" y="3867"/>
                  <a:pt x="13758514" y="-13877"/>
                  <a:pt x="13920163" y="0"/>
                </a:cubicBezTo>
                <a:cubicBezTo>
                  <a:pt x="14081812" y="13877"/>
                  <a:pt x="14124450" y="8909"/>
                  <a:pt x="14272915" y="0"/>
                </a:cubicBezTo>
                <a:cubicBezTo>
                  <a:pt x="14421380" y="-8909"/>
                  <a:pt x="14593413" y="-7184"/>
                  <a:pt x="14788477" y="0"/>
                </a:cubicBezTo>
                <a:cubicBezTo>
                  <a:pt x="14983541" y="7184"/>
                  <a:pt x="15709700" y="-55721"/>
                  <a:pt x="16280892" y="0"/>
                </a:cubicBezTo>
                <a:cubicBezTo>
                  <a:pt x="16282183" y="11478"/>
                  <a:pt x="16282086" y="14228"/>
                  <a:pt x="16280892" y="27432"/>
                </a:cubicBezTo>
                <a:cubicBezTo>
                  <a:pt x="16123730" y="31268"/>
                  <a:pt x="15899890" y="26679"/>
                  <a:pt x="15602522" y="27432"/>
                </a:cubicBezTo>
                <a:cubicBezTo>
                  <a:pt x="15305154" y="28186"/>
                  <a:pt x="15252307" y="20177"/>
                  <a:pt x="14924151" y="27432"/>
                </a:cubicBezTo>
                <a:cubicBezTo>
                  <a:pt x="14595995" y="34687"/>
                  <a:pt x="14662608" y="41537"/>
                  <a:pt x="14571398" y="27432"/>
                </a:cubicBezTo>
                <a:cubicBezTo>
                  <a:pt x="14480188" y="13327"/>
                  <a:pt x="14057344" y="27311"/>
                  <a:pt x="13730219" y="27432"/>
                </a:cubicBezTo>
                <a:cubicBezTo>
                  <a:pt x="13403094" y="27553"/>
                  <a:pt x="13479093" y="22044"/>
                  <a:pt x="13377466" y="27432"/>
                </a:cubicBezTo>
                <a:cubicBezTo>
                  <a:pt x="13275839" y="32820"/>
                  <a:pt x="12951162" y="1863"/>
                  <a:pt x="12536287" y="27432"/>
                </a:cubicBezTo>
                <a:cubicBezTo>
                  <a:pt x="12121412" y="53001"/>
                  <a:pt x="12410210" y="21673"/>
                  <a:pt x="12346343" y="27432"/>
                </a:cubicBezTo>
                <a:cubicBezTo>
                  <a:pt x="12282476" y="33191"/>
                  <a:pt x="11837570" y="67787"/>
                  <a:pt x="11505164" y="27432"/>
                </a:cubicBezTo>
                <a:cubicBezTo>
                  <a:pt x="11172758" y="-12923"/>
                  <a:pt x="11307286" y="21302"/>
                  <a:pt x="11152411" y="27432"/>
                </a:cubicBezTo>
                <a:cubicBezTo>
                  <a:pt x="10997536" y="33562"/>
                  <a:pt x="11042121" y="20479"/>
                  <a:pt x="10962467" y="27432"/>
                </a:cubicBezTo>
                <a:cubicBezTo>
                  <a:pt x="10882813" y="34385"/>
                  <a:pt x="10768155" y="17793"/>
                  <a:pt x="10609715" y="27432"/>
                </a:cubicBezTo>
                <a:cubicBezTo>
                  <a:pt x="10451275" y="37071"/>
                  <a:pt x="9983734" y="10056"/>
                  <a:pt x="9768535" y="27432"/>
                </a:cubicBezTo>
                <a:cubicBezTo>
                  <a:pt x="9553336" y="44808"/>
                  <a:pt x="9512715" y="24391"/>
                  <a:pt x="9415783" y="27432"/>
                </a:cubicBezTo>
                <a:cubicBezTo>
                  <a:pt x="9318851" y="30473"/>
                  <a:pt x="9302863" y="32409"/>
                  <a:pt x="9225839" y="27432"/>
                </a:cubicBezTo>
                <a:cubicBezTo>
                  <a:pt x="9148815" y="22455"/>
                  <a:pt x="9005247" y="27775"/>
                  <a:pt x="8873086" y="27432"/>
                </a:cubicBezTo>
                <a:cubicBezTo>
                  <a:pt x="8740925" y="27089"/>
                  <a:pt x="8597862" y="44957"/>
                  <a:pt x="8357525" y="27432"/>
                </a:cubicBezTo>
                <a:cubicBezTo>
                  <a:pt x="8117188" y="9907"/>
                  <a:pt x="7830326" y="336"/>
                  <a:pt x="7679154" y="27432"/>
                </a:cubicBezTo>
                <a:cubicBezTo>
                  <a:pt x="7527982" y="54528"/>
                  <a:pt x="7487877" y="41910"/>
                  <a:pt x="7326401" y="27432"/>
                </a:cubicBezTo>
                <a:cubicBezTo>
                  <a:pt x="7164925" y="12954"/>
                  <a:pt x="6715807" y="57076"/>
                  <a:pt x="6322413" y="27432"/>
                </a:cubicBezTo>
                <a:cubicBezTo>
                  <a:pt x="5929019" y="-2212"/>
                  <a:pt x="5917783" y="-2491"/>
                  <a:pt x="5644043" y="27432"/>
                </a:cubicBezTo>
                <a:cubicBezTo>
                  <a:pt x="5370303" y="57355"/>
                  <a:pt x="5045383" y="23003"/>
                  <a:pt x="4640054" y="27432"/>
                </a:cubicBezTo>
                <a:cubicBezTo>
                  <a:pt x="4234725" y="31861"/>
                  <a:pt x="4205736" y="15581"/>
                  <a:pt x="3798875" y="27432"/>
                </a:cubicBezTo>
                <a:cubicBezTo>
                  <a:pt x="3392014" y="39283"/>
                  <a:pt x="3451278" y="26782"/>
                  <a:pt x="3283313" y="27432"/>
                </a:cubicBezTo>
                <a:cubicBezTo>
                  <a:pt x="3115348" y="28082"/>
                  <a:pt x="2773067" y="64616"/>
                  <a:pt x="2442134" y="27432"/>
                </a:cubicBezTo>
                <a:cubicBezTo>
                  <a:pt x="2111201" y="-9752"/>
                  <a:pt x="2244120" y="15839"/>
                  <a:pt x="2089381" y="27432"/>
                </a:cubicBezTo>
                <a:cubicBezTo>
                  <a:pt x="1934642" y="39025"/>
                  <a:pt x="1619221" y="41603"/>
                  <a:pt x="1411011" y="27432"/>
                </a:cubicBezTo>
                <a:cubicBezTo>
                  <a:pt x="1202801" y="13262"/>
                  <a:pt x="1262505" y="27975"/>
                  <a:pt x="1221067" y="27432"/>
                </a:cubicBezTo>
                <a:cubicBezTo>
                  <a:pt x="1179629" y="26889"/>
                  <a:pt x="395550" y="-2351"/>
                  <a:pt x="0" y="27432"/>
                </a:cubicBezTo>
                <a:cubicBezTo>
                  <a:pt x="-1057" y="18241"/>
                  <a:pt x="670" y="12133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94C1B9-8F15-D943-D662-AB57769F368D}"/>
              </a:ext>
            </a:extLst>
          </p:cNvPr>
          <p:cNvSpPr txBox="1"/>
          <p:nvPr/>
        </p:nvSpPr>
        <p:spPr>
          <a:xfrm>
            <a:off x="1257300" y="2894076"/>
            <a:ext cx="15773400" cy="6377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28625" indent="-228600">
              <a:lnSpc>
                <a:spcPct val="9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28625" indent="-228600">
              <a:lnSpc>
                <a:spcPct val="9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source: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Kakioka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(KAK) ground magnetometer, H-component, 1-second resolution.</a:t>
            </a:r>
          </a:p>
          <a:p>
            <a:pPr marL="428625" indent="-228600">
              <a:lnSpc>
                <a:spcPct val="9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 processing: Bandpass filtering (40–150 s).</a:t>
            </a:r>
          </a:p>
          <a:p>
            <a:pPr marL="428625" indent="-228600">
              <a:lnSpc>
                <a:spcPct val="9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Wavelet Analysis: Continuous Morlet wavelet to resolve time-frequency behavior of Pi2.</a:t>
            </a:r>
          </a:p>
          <a:p>
            <a:pPr marL="428625" indent="-228600">
              <a:lnSpc>
                <a:spcPct val="9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Wave Power Proxy (Wp): Computed as RMS over 60-second sliding windows.</a:t>
            </a:r>
          </a:p>
          <a:p>
            <a:pPr marL="428625" indent="-228600">
              <a:lnSpc>
                <a:spcPct val="9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Geomagnetic indices: AE/AL (WDC Kyoto) and SML/SMU (SuperMAG).</a:t>
            </a:r>
          </a:p>
          <a:p>
            <a:pPr marL="428625" indent="-228600">
              <a:lnSpc>
                <a:spcPct val="9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Substorm reference: Ohtani et al. substorm onset list.</a:t>
            </a:r>
          </a:p>
          <a:p>
            <a:pPr marL="428625" indent="-228600">
              <a:lnSpc>
                <a:spcPct val="9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Classification: Events divided into Substorm-related and Non-substorm.</a:t>
            </a:r>
          </a:p>
          <a:p>
            <a:pPr marL="514350" indent="-228600">
              <a:lnSpc>
                <a:spcPct val="9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13572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3428" cy="10287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547687"/>
            <a:ext cx="15773400" cy="19883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8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Pi2 Detection (detailed)</a:t>
            </a:r>
          </a:p>
        </p:txBody>
      </p:sp>
      <p:sp>
        <p:nvSpPr>
          <p:cNvPr id="18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3554" y="2516059"/>
            <a:ext cx="16280892" cy="27432"/>
          </a:xfrm>
          <a:custGeom>
            <a:avLst/>
            <a:gdLst>
              <a:gd name="connsiteX0" fmla="*/ 0 w 16280892"/>
              <a:gd name="connsiteY0" fmla="*/ 0 h 27432"/>
              <a:gd name="connsiteX1" fmla="*/ 841179 w 16280892"/>
              <a:gd name="connsiteY1" fmla="*/ 0 h 27432"/>
              <a:gd name="connsiteX2" fmla="*/ 1682359 w 16280892"/>
              <a:gd name="connsiteY2" fmla="*/ 0 h 27432"/>
              <a:gd name="connsiteX3" fmla="*/ 2360729 w 16280892"/>
              <a:gd name="connsiteY3" fmla="*/ 0 h 27432"/>
              <a:gd name="connsiteX4" fmla="*/ 3039100 w 16280892"/>
              <a:gd name="connsiteY4" fmla="*/ 0 h 27432"/>
              <a:gd name="connsiteX5" fmla="*/ 3717470 w 16280892"/>
              <a:gd name="connsiteY5" fmla="*/ 0 h 27432"/>
              <a:gd name="connsiteX6" fmla="*/ 3907414 w 16280892"/>
              <a:gd name="connsiteY6" fmla="*/ 0 h 27432"/>
              <a:gd name="connsiteX7" fmla="*/ 4748593 w 16280892"/>
              <a:gd name="connsiteY7" fmla="*/ 0 h 27432"/>
              <a:gd name="connsiteX8" fmla="*/ 4938537 w 16280892"/>
              <a:gd name="connsiteY8" fmla="*/ 0 h 27432"/>
              <a:gd name="connsiteX9" fmla="*/ 5616908 w 16280892"/>
              <a:gd name="connsiteY9" fmla="*/ 0 h 27432"/>
              <a:gd name="connsiteX10" fmla="*/ 6620896 w 16280892"/>
              <a:gd name="connsiteY10" fmla="*/ 0 h 27432"/>
              <a:gd name="connsiteX11" fmla="*/ 7624884 w 16280892"/>
              <a:gd name="connsiteY11" fmla="*/ 0 h 27432"/>
              <a:gd name="connsiteX12" fmla="*/ 8466064 w 16280892"/>
              <a:gd name="connsiteY12" fmla="*/ 0 h 27432"/>
              <a:gd name="connsiteX13" fmla="*/ 8981625 w 16280892"/>
              <a:gd name="connsiteY13" fmla="*/ 0 h 27432"/>
              <a:gd name="connsiteX14" fmla="*/ 9171569 w 16280892"/>
              <a:gd name="connsiteY14" fmla="*/ 0 h 27432"/>
              <a:gd name="connsiteX15" fmla="*/ 9687131 w 16280892"/>
              <a:gd name="connsiteY15" fmla="*/ 0 h 27432"/>
              <a:gd name="connsiteX16" fmla="*/ 10528310 w 16280892"/>
              <a:gd name="connsiteY16" fmla="*/ 0 h 27432"/>
              <a:gd name="connsiteX17" fmla="*/ 11532298 w 16280892"/>
              <a:gd name="connsiteY17" fmla="*/ 0 h 27432"/>
              <a:gd name="connsiteX18" fmla="*/ 11722242 w 16280892"/>
              <a:gd name="connsiteY18" fmla="*/ 0 h 27432"/>
              <a:gd name="connsiteX19" fmla="*/ 11912186 w 16280892"/>
              <a:gd name="connsiteY19" fmla="*/ 0 h 27432"/>
              <a:gd name="connsiteX20" fmla="*/ 12916174 w 16280892"/>
              <a:gd name="connsiteY20" fmla="*/ 0 h 27432"/>
              <a:gd name="connsiteX21" fmla="*/ 13106118 w 16280892"/>
              <a:gd name="connsiteY21" fmla="*/ 0 h 27432"/>
              <a:gd name="connsiteX22" fmla="*/ 13784489 w 16280892"/>
              <a:gd name="connsiteY22" fmla="*/ 0 h 27432"/>
              <a:gd name="connsiteX23" fmla="*/ 14137241 w 16280892"/>
              <a:gd name="connsiteY23" fmla="*/ 0 h 27432"/>
              <a:gd name="connsiteX24" fmla="*/ 14489994 w 16280892"/>
              <a:gd name="connsiteY24" fmla="*/ 0 h 27432"/>
              <a:gd name="connsiteX25" fmla="*/ 14842747 w 16280892"/>
              <a:gd name="connsiteY25" fmla="*/ 0 h 27432"/>
              <a:gd name="connsiteX26" fmla="*/ 15195499 w 16280892"/>
              <a:gd name="connsiteY26" fmla="*/ 0 h 27432"/>
              <a:gd name="connsiteX27" fmla="*/ 16280892 w 16280892"/>
              <a:gd name="connsiteY27" fmla="*/ 0 h 27432"/>
              <a:gd name="connsiteX28" fmla="*/ 16280892 w 16280892"/>
              <a:gd name="connsiteY28" fmla="*/ 27432 h 27432"/>
              <a:gd name="connsiteX29" fmla="*/ 15765330 w 16280892"/>
              <a:gd name="connsiteY29" fmla="*/ 27432 h 27432"/>
              <a:gd name="connsiteX30" fmla="*/ 15412578 w 16280892"/>
              <a:gd name="connsiteY30" fmla="*/ 27432 h 27432"/>
              <a:gd name="connsiteX31" fmla="*/ 14571398 w 16280892"/>
              <a:gd name="connsiteY31" fmla="*/ 27432 h 27432"/>
              <a:gd name="connsiteX32" fmla="*/ 13567410 w 16280892"/>
              <a:gd name="connsiteY32" fmla="*/ 27432 h 27432"/>
              <a:gd name="connsiteX33" fmla="*/ 13051848 w 16280892"/>
              <a:gd name="connsiteY33" fmla="*/ 27432 h 27432"/>
              <a:gd name="connsiteX34" fmla="*/ 12047860 w 16280892"/>
              <a:gd name="connsiteY34" fmla="*/ 27432 h 27432"/>
              <a:gd name="connsiteX35" fmla="*/ 11369490 w 16280892"/>
              <a:gd name="connsiteY35" fmla="*/ 27432 h 27432"/>
              <a:gd name="connsiteX36" fmla="*/ 10365501 w 16280892"/>
              <a:gd name="connsiteY36" fmla="*/ 27432 h 27432"/>
              <a:gd name="connsiteX37" fmla="*/ 9361513 w 16280892"/>
              <a:gd name="connsiteY37" fmla="*/ 27432 h 27432"/>
              <a:gd name="connsiteX38" fmla="*/ 9008760 w 16280892"/>
              <a:gd name="connsiteY38" fmla="*/ 27432 h 27432"/>
              <a:gd name="connsiteX39" fmla="*/ 8493199 w 16280892"/>
              <a:gd name="connsiteY39" fmla="*/ 27432 h 27432"/>
              <a:gd name="connsiteX40" fmla="*/ 7814828 w 16280892"/>
              <a:gd name="connsiteY40" fmla="*/ 27432 h 27432"/>
              <a:gd name="connsiteX41" fmla="*/ 7136458 w 16280892"/>
              <a:gd name="connsiteY41" fmla="*/ 27432 h 27432"/>
              <a:gd name="connsiteX42" fmla="*/ 6295278 w 16280892"/>
              <a:gd name="connsiteY42" fmla="*/ 27432 h 27432"/>
              <a:gd name="connsiteX43" fmla="*/ 5942526 w 16280892"/>
              <a:gd name="connsiteY43" fmla="*/ 27432 h 27432"/>
              <a:gd name="connsiteX44" fmla="*/ 5589773 w 16280892"/>
              <a:gd name="connsiteY44" fmla="*/ 27432 h 27432"/>
              <a:gd name="connsiteX45" fmla="*/ 4585785 w 16280892"/>
              <a:gd name="connsiteY45" fmla="*/ 27432 h 27432"/>
              <a:gd name="connsiteX46" fmla="*/ 3581796 w 16280892"/>
              <a:gd name="connsiteY46" fmla="*/ 27432 h 27432"/>
              <a:gd name="connsiteX47" fmla="*/ 2903426 w 16280892"/>
              <a:gd name="connsiteY47" fmla="*/ 27432 h 27432"/>
              <a:gd name="connsiteX48" fmla="*/ 2713482 w 16280892"/>
              <a:gd name="connsiteY48" fmla="*/ 27432 h 27432"/>
              <a:gd name="connsiteX49" fmla="*/ 2523538 w 16280892"/>
              <a:gd name="connsiteY49" fmla="*/ 27432 h 27432"/>
              <a:gd name="connsiteX50" fmla="*/ 1519550 w 16280892"/>
              <a:gd name="connsiteY50" fmla="*/ 27432 h 27432"/>
              <a:gd name="connsiteX51" fmla="*/ 1003988 w 16280892"/>
              <a:gd name="connsiteY51" fmla="*/ 27432 h 27432"/>
              <a:gd name="connsiteX52" fmla="*/ 0 w 16280892"/>
              <a:gd name="connsiteY52" fmla="*/ 27432 h 27432"/>
              <a:gd name="connsiteX53" fmla="*/ 0 w 16280892"/>
              <a:gd name="connsiteY53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6280892" h="27432" fill="none" extrusionOk="0">
                <a:moveTo>
                  <a:pt x="0" y="0"/>
                </a:moveTo>
                <a:cubicBezTo>
                  <a:pt x="409643" y="37718"/>
                  <a:pt x="500439" y="-36667"/>
                  <a:pt x="841179" y="0"/>
                </a:cubicBezTo>
                <a:cubicBezTo>
                  <a:pt x="1181919" y="36667"/>
                  <a:pt x="1512729" y="-20894"/>
                  <a:pt x="1682359" y="0"/>
                </a:cubicBezTo>
                <a:cubicBezTo>
                  <a:pt x="1851989" y="20894"/>
                  <a:pt x="2107821" y="19681"/>
                  <a:pt x="2360729" y="0"/>
                </a:cubicBezTo>
                <a:cubicBezTo>
                  <a:pt x="2613637" y="-19681"/>
                  <a:pt x="2722918" y="17895"/>
                  <a:pt x="3039100" y="0"/>
                </a:cubicBezTo>
                <a:cubicBezTo>
                  <a:pt x="3355282" y="-17895"/>
                  <a:pt x="3419387" y="13801"/>
                  <a:pt x="3717470" y="0"/>
                </a:cubicBezTo>
                <a:cubicBezTo>
                  <a:pt x="4015553" y="-13801"/>
                  <a:pt x="3814431" y="7113"/>
                  <a:pt x="3907414" y="0"/>
                </a:cubicBezTo>
                <a:cubicBezTo>
                  <a:pt x="4000397" y="-7113"/>
                  <a:pt x="4537852" y="2053"/>
                  <a:pt x="4748593" y="0"/>
                </a:cubicBezTo>
                <a:cubicBezTo>
                  <a:pt x="4959334" y="-2053"/>
                  <a:pt x="4885146" y="651"/>
                  <a:pt x="4938537" y="0"/>
                </a:cubicBezTo>
                <a:cubicBezTo>
                  <a:pt x="4991928" y="-651"/>
                  <a:pt x="5331447" y="5729"/>
                  <a:pt x="5616908" y="0"/>
                </a:cubicBezTo>
                <a:cubicBezTo>
                  <a:pt x="5902369" y="-5729"/>
                  <a:pt x="6419677" y="15155"/>
                  <a:pt x="6620896" y="0"/>
                </a:cubicBezTo>
                <a:cubicBezTo>
                  <a:pt x="6822115" y="-15155"/>
                  <a:pt x="7129106" y="23573"/>
                  <a:pt x="7624884" y="0"/>
                </a:cubicBezTo>
                <a:cubicBezTo>
                  <a:pt x="8120662" y="-23573"/>
                  <a:pt x="8109589" y="-23431"/>
                  <a:pt x="8466064" y="0"/>
                </a:cubicBezTo>
                <a:cubicBezTo>
                  <a:pt x="8822539" y="23431"/>
                  <a:pt x="8773707" y="-19971"/>
                  <a:pt x="8981625" y="0"/>
                </a:cubicBezTo>
                <a:cubicBezTo>
                  <a:pt x="9189543" y="19971"/>
                  <a:pt x="9076883" y="-1357"/>
                  <a:pt x="9171569" y="0"/>
                </a:cubicBezTo>
                <a:cubicBezTo>
                  <a:pt x="9266255" y="1357"/>
                  <a:pt x="9482888" y="-9366"/>
                  <a:pt x="9687131" y="0"/>
                </a:cubicBezTo>
                <a:cubicBezTo>
                  <a:pt x="9891374" y="9366"/>
                  <a:pt x="10216856" y="36591"/>
                  <a:pt x="10528310" y="0"/>
                </a:cubicBezTo>
                <a:cubicBezTo>
                  <a:pt x="10839764" y="-36591"/>
                  <a:pt x="11327559" y="47801"/>
                  <a:pt x="11532298" y="0"/>
                </a:cubicBezTo>
                <a:cubicBezTo>
                  <a:pt x="11737037" y="-47801"/>
                  <a:pt x="11671078" y="-6214"/>
                  <a:pt x="11722242" y="0"/>
                </a:cubicBezTo>
                <a:cubicBezTo>
                  <a:pt x="11773406" y="6214"/>
                  <a:pt x="11836794" y="-8789"/>
                  <a:pt x="11912186" y="0"/>
                </a:cubicBezTo>
                <a:cubicBezTo>
                  <a:pt x="11987578" y="8789"/>
                  <a:pt x="12560026" y="-17178"/>
                  <a:pt x="12916174" y="0"/>
                </a:cubicBezTo>
                <a:cubicBezTo>
                  <a:pt x="13272322" y="17178"/>
                  <a:pt x="13066214" y="-8116"/>
                  <a:pt x="13106118" y="0"/>
                </a:cubicBezTo>
                <a:cubicBezTo>
                  <a:pt x="13146022" y="8116"/>
                  <a:pt x="13560520" y="-19828"/>
                  <a:pt x="13784489" y="0"/>
                </a:cubicBezTo>
                <a:cubicBezTo>
                  <a:pt x="14008458" y="19828"/>
                  <a:pt x="14029208" y="-693"/>
                  <a:pt x="14137241" y="0"/>
                </a:cubicBezTo>
                <a:cubicBezTo>
                  <a:pt x="14245274" y="693"/>
                  <a:pt x="14377822" y="7164"/>
                  <a:pt x="14489994" y="0"/>
                </a:cubicBezTo>
                <a:cubicBezTo>
                  <a:pt x="14602166" y="-7164"/>
                  <a:pt x="14759000" y="9517"/>
                  <a:pt x="14842747" y="0"/>
                </a:cubicBezTo>
                <a:cubicBezTo>
                  <a:pt x="14926494" y="-9517"/>
                  <a:pt x="15109709" y="2919"/>
                  <a:pt x="15195499" y="0"/>
                </a:cubicBezTo>
                <a:cubicBezTo>
                  <a:pt x="15281289" y="-2919"/>
                  <a:pt x="15925238" y="-21748"/>
                  <a:pt x="16280892" y="0"/>
                </a:cubicBezTo>
                <a:cubicBezTo>
                  <a:pt x="16281619" y="6650"/>
                  <a:pt x="16279930" y="15178"/>
                  <a:pt x="16280892" y="27432"/>
                </a:cubicBezTo>
                <a:cubicBezTo>
                  <a:pt x="16098512" y="48472"/>
                  <a:pt x="15881289" y="22250"/>
                  <a:pt x="15765330" y="27432"/>
                </a:cubicBezTo>
                <a:cubicBezTo>
                  <a:pt x="15649371" y="32614"/>
                  <a:pt x="15567326" y="15228"/>
                  <a:pt x="15412578" y="27432"/>
                </a:cubicBezTo>
                <a:cubicBezTo>
                  <a:pt x="15257830" y="39636"/>
                  <a:pt x="14785880" y="29504"/>
                  <a:pt x="14571398" y="27432"/>
                </a:cubicBezTo>
                <a:cubicBezTo>
                  <a:pt x="14356916" y="25360"/>
                  <a:pt x="13827427" y="61696"/>
                  <a:pt x="13567410" y="27432"/>
                </a:cubicBezTo>
                <a:cubicBezTo>
                  <a:pt x="13307393" y="-6832"/>
                  <a:pt x="13200066" y="1718"/>
                  <a:pt x="13051848" y="27432"/>
                </a:cubicBezTo>
                <a:cubicBezTo>
                  <a:pt x="12903630" y="53146"/>
                  <a:pt x="12400701" y="6921"/>
                  <a:pt x="12047860" y="27432"/>
                </a:cubicBezTo>
                <a:cubicBezTo>
                  <a:pt x="11695019" y="47943"/>
                  <a:pt x="11598024" y="51997"/>
                  <a:pt x="11369490" y="27432"/>
                </a:cubicBezTo>
                <a:cubicBezTo>
                  <a:pt x="11140956" y="2868"/>
                  <a:pt x="10761954" y="12862"/>
                  <a:pt x="10365501" y="27432"/>
                </a:cubicBezTo>
                <a:cubicBezTo>
                  <a:pt x="9969048" y="42002"/>
                  <a:pt x="9790411" y="328"/>
                  <a:pt x="9361513" y="27432"/>
                </a:cubicBezTo>
                <a:cubicBezTo>
                  <a:pt x="8932615" y="54536"/>
                  <a:pt x="9113926" y="34318"/>
                  <a:pt x="9008760" y="27432"/>
                </a:cubicBezTo>
                <a:cubicBezTo>
                  <a:pt x="8903594" y="20546"/>
                  <a:pt x="8614812" y="23184"/>
                  <a:pt x="8493199" y="27432"/>
                </a:cubicBezTo>
                <a:cubicBezTo>
                  <a:pt x="8371586" y="31680"/>
                  <a:pt x="8091918" y="43164"/>
                  <a:pt x="7814828" y="27432"/>
                </a:cubicBezTo>
                <a:cubicBezTo>
                  <a:pt x="7537738" y="11700"/>
                  <a:pt x="7462803" y="16870"/>
                  <a:pt x="7136458" y="27432"/>
                </a:cubicBezTo>
                <a:cubicBezTo>
                  <a:pt x="6810113" y="37995"/>
                  <a:pt x="6525162" y="52361"/>
                  <a:pt x="6295278" y="27432"/>
                </a:cubicBezTo>
                <a:cubicBezTo>
                  <a:pt x="6065394" y="2503"/>
                  <a:pt x="6069908" y="30755"/>
                  <a:pt x="5942526" y="27432"/>
                </a:cubicBezTo>
                <a:cubicBezTo>
                  <a:pt x="5815144" y="24109"/>
                  <a:pt x="5717369" y="11415"/>
                  <a:pt x="5589773" y="27432"/>
                </a:cubicBezTo>
                <a:cubicBezTo>
                  <a:pt x="5462177" y="43449"/>
                  <a:pt x="5013558" y="23556"/>
                  <a:pt x="4585785" y="27432"/>
                </a:cubicBezTo>
                <a:cubicBezTo>
                  <a:pt x="4158012" y="31308"/>
                  <a:pt x="3847085" y="18090"/>
                  <a:pt x="3581796" y="27432"/>
                </a:cubicBezTo>
                <a:cubicBezTo>
                  <a:pt x="3316507" y="36774"/>
                  <a:pt x="3154713" y="31771"/>
                  <a:pt x="2903426" y="27432"/>
                </a:cubicBezTo>
                <a:cubicBezTo>
                  <a:pt x="2652139" y="23094"/>
                  <a:pt x="2773806" y="35830"/>
                  <a:pt x="2713482" y="27432"/>
                </a:cubicBezTo>
                <a:cubicBezTo>
                  <a:pt x="2653158" y="19034"/>
                  <a:pt x="2600711" y="22540"/>
                  <a:pt x="2523538" y="27432"/>
                </a:cubicBezTo>
                <a:cubicBezTo>
                  <a:pt x="2446365" y="32324"/>
                  <a:pt x="1741229" y="20965"/>
                  <a:pt x="1519550" y="27432"/>
                </a:cubicBezTo>
                <a:cubicBezTo>
                  <a:pt x="1297871" y="33899"/>
                  <a:pt x="1125646" y="48277"/>
                  <a:pt x="1003988" y="27432"/>
                </a:cubicBezTo>
                <a:cubicBezTo>
                  <a:pt x="882330" y="6587"/>
                  <a:pt x="341133" y="60519"/>
                  <a:pt x="0" y="27432"/>
                </a:cubicBezTo>
                <a:cubicBezTo>
                  <a:pt x="-1251" y="16359"/>
                  <a:pt x="1039" y="7572"/>
                  <a:pt x="0" y="0"/>
                </a:cubicBezTo>
                <a:close/>
              </a:path>
              <a:path w="16280892" h="27432" stroke="0" extrusionOk="0">
                <a:moveTo>
                  <a:pt x="0" y="0"/>
                </a:moveTo>
                <a:cubicBezTo>
                  <a:pt x="132094" y="5368"/>
                  <a:pt x="295768" y="171"/>
                  <a:pt x="515562" y="0"/>
                </a:cubicBezTo>
                <a:cubicBezTo>
                  <a:pt x="735356" y="-171"/>
                  <a:pt x="631430" y="3629"/>
                  <a:pt x="705505" y="0"/>
                </a:cubicBezTo>
                <a:cubicBezTo>
                  <a:pt x="779580" y="-3629"/>
                  <a:pt x="1236188" y="21817"/>
                  <a:pt x="1709494" y="0"/>
                </a:cubicBezTo>
                <a:cubicBezTo>
                  <a:pt x="2182800" y="-21817"/>
                  <a:pt x="2009833" y="-8078"/>
                  <a:pt x="2225055" y="0"/>
                </a:cubicBezTo>
                <a:cubicBezTo>
                  <a:pt x="2440277" y="8078"/>
                  <a:pt x="2576987" y="-3690"/>
                  <a:pt x="2740617" y="0"/>
                </a:cubicBezTo>
                <a:cubicBezTo>
                  <a:pt x="2904247" y="3690"/>
                  <a:pt x="3320878" y="-23618"/>
                  <a:pt x="3744605" y="0"/>
                </a:cubicBezTo>
                <a:cubicBezTo>
                  <a:pt x="4168332" y="23618"/>
                  <a:pt x="3960785" y="-13202"/>
                  <a:pt x="4097358" y="0"/>
                </a:cubicBezTo>
                <a:cubicBezTo>
                  <a:pt x="4233931" y="13202"/>
                  <a:pt x="4707387" y="-19923"/>
                  <a:pt x="5101346" y="0"/>
                </a:cubicBezTo>
                <a:cubicBezTo>
                  <a:pt x="5495305" y="19923"/>
                  <a:pt x="5819839" y="-2146"/>
                  <a:pt x="6105334" y="0"/>
                </a:cubicBezTo>
                <a:cubicBezTo>
                  <a:pt x="6390829" y="2146"/>
                  <a:pt x="6451820" y="-10129"/>
                  <a:pt x="6783705" y="0"/>
                </a:cubicBezTo>
                <a:cubicBezTo>
                  <a:pt x="7115590" y="10129"/>
                  <a:pt x="7343272" y="6830"/>
                  <a:pt x="7787693" y="0"/>
                </a:cubicBezTo>
                <a:cubicBezTo>
                  <a:pt x="8232114" y="-6830"/>
                  <a:pt x="8084321" y="-8759"/>
                  <a:pt x="8303255" y="0"/>
                </a:cubicBezTo>
                <a:cubicBezTo>
                  <a:pt x="8522189" y="8759"/>
                  <a:pt x="8642548" y="10676"/>
                  <a:pt x="8818816" y="0"/>
                </a:cubicBezTo>
                <a:cubicBezTo>
                  <a:pt x="8995084" y="-10676"/>
                  <a:pt x="9419823" y="19068"/>
                  <a:pt x="9659996" y="0"/>
                </a:cubicBezTo>
                <a:cubicBezTo>
                  <a:pt x="9900169" y="-19068"/>
                  <a:pt x="9981281" y="-18291"/>
                  <a:pt x="10175557" y="0"/>
                </a:cubicBezTo>
                <a:cubicBezTo>
                  <a:pt x="10369833" y="18291"/>
                  <a:pt x="10761846" y="3543"/>
                  <a:pt x="11179546" y="0"/>
                </a:cubicBezTo>
                <a:cubicBezTo>
                  <a:pt x="11597246" y="-3543"/>
                  <a:pt x="11926388" y="33443"/>
                  <a:pt x="12183534" y="0"/>
                </a:cubicBezTo>
                <a:cubicBezTo>
                  <a:pt x="12440680" y="-33443"/>
                  <a:pt x="12684884" y="13168"/>
                  <a:pt x="12861905" y="0"/>
                </a:cubicBezTo>
                <a:cubicBezTo>
                  <a:pt x="13038926" y="-13168"/>
                  <a:pt x="13216637" y="-5124"/>
                  <a:pt x="13377466" y="0"/>
                </a:cubicBezTo>
                <a:cubicBezTo>
                  <a:pt x="13538295" y="5124"/>
                  <a:pt x="13493173" y="-3867"/>
                  <a:pt x="13567410" y="0"/>
                </a:cubicBezTo>
                <a:cubicBezTo>
                  <a:pt x="13641647" y="3867"/>
                  <a:pt x="13758514" y="-13877"/>
                  <a:pt x="13920163" y="0"/>
                </a:cubicBezTo>
                <a:cubicBezTo>
                  <a:pt x="14081812" y="13877"/>
                  <a:pt x="14124450" y="8909"/>
                  <a:pt x="14272915" y="0"/>
                </a:cubicBezTo>
                <a:cubicBezTo>
                  <a:pt x="14421380" y="-8909"/>
                  <a:pt x="14593413" y="-7184"/>
                  <a:pt x="14788477" y="0"/>
                </a:cubicBezTo>
                <a:cubicBezTo>
                  <a:pt x="14983541" y="7184"/>
                  <a:pt x="15709700" y="-55721"/>
                  <a:pt x="16280892" y="0"/>
                </a:cubicBezTo>
                <a:cubicBezTo>
                  <a:pt x="16282183" y="11478"/>
                  <a:pt x="16282086" y="14228"/>
                  <a:pt x="16280892" y="27432"/>
                </a:cubicBezTo>
                <a:cubicBezTo>
                  <a:pt x="16123730" y="31268"/>
                  <a:pt x="15899890" y="26679"/>
                  <a:pt x="15602522" y="27432"/>
                </a:cubicBezTo>
                <a:cubicBezTo>
                  <a:pt x="15305154" y="28186"/>
                  <a:pt x="15252307" y="20177"/>
                  <a:pt x="14924151" y="27432"/>
                </a:cubicBezTo>
                <a:cubicBezTo>
                  <a:pt x="14595995" y="34687"/>
                  <a:pt x="14662608" y="41537"/>
                  <a:pt x="14571398" y="27432"/>
                </a:cubicBezTo>
                <a:cubicBezTo>
                  <a:pt x="14480188" y="13327"/>
                  <a:pt x="14057344" y="27311"/>
                  <a:pt x="13730219" y="27432"/>
                </a:cubicBezTo>
                <a:cubicBezTo>
                  <a:pt x="13403094" y="27553"/>
                  <a:pt x="13479093" y="22044"/>
                  <a:pt x="13377466" y="27432"/>
                </a:cubicBezTo>
                <a:cubicBezTo>
                  <a:pt x="13275839" y="32820"/>
                  <a:pt x="12951162" y="1863"/>
                  <a:pt x="12536287" y="27432"/>
                </a:cubicBezTo>
                <a:cubicBezTo>
                  <a:pt x="12121412" y="53001"/>
                  <a:pt x="12410210" y="21673"/>
                  <a:pt x="12346343" y="27432"/>
                </a:cubicBezTo>
                <a:cubicBezTo>
                  <a:pt x="12282476" y="33191"/>
                  <a:pt x="11837570" y="67787"/>
                  <a:pt x="11505164" y="27432"/>
                </a:cubicBezTo>
                <a:cubicBezTo>
                  <a:pt x="11172758" y="-12923"/>
                  <a:pt x="11307286" y="21302"/>
                  <a:pt x="11152411" y="27432"/>
                </a:cubicBezTo>
                <a:cubicBezTo>
                  <a:pt x="10997536" y="33562"/>
                  <a:pt x="11042121" y="20479"/>
                  <a:pt x="10962467" y="27432"/>
                </a:cubicBezTo>
                <a:cubicBezTo>
                  <a:pt x="10882813" y="34385"/>
                  <a:pt x="10768155" y="17793"/>
                  <a:pt x="10609715" y="27432"/>
                </a:cubicBezTo>
                <a:cubicBezTo>
                  <a:pt x="10451275" y="37071"/>
                  <a:pt x="9983734" y="10056"/>
                  <a:pt x="9768535" y="27432"/>
                </a:cubicBezTo>
                <a:cubicBezTo>
                  <a:pt x="9553336" y="44808"/>
                  <a:pt x="9512715" y="24391"/>
                  <a:pt x="9415783" y="27432"/>
                </a:cubicBezTo>
                <a:cubicBezTo>
                  <a:pt x="9318851" y="30473"/>
                  <a:pt x="9302863" y="32409"/>
                  <a:pt x="9225839" y="27432"/>
                </a:cubicBezTo>
                <a:cubicBezTo>
                  <a:pt x="9148815" y="22455"/>
                  <a:pt x="9005247" y="27775"/>
                  <a:pt x="8873086" y="27432"/>
                </a:cubicBezTo>
                <a:cubicBezTo>
                  <a:pt x="8740925" y="27089"/>
                  <a:pt x="8597862" y="44957"/>
                  <a:pt x="8357525" y="27432"/>
                </a:cubicBezTo>
                <a:cubicBezTo>
                  <a:pt x="8117188" y="9907"/>
                  <a:pt x="7830326" y="336"/>
                  <a:pt x="7679154" y="27432"/>
                </a:cubicBezTo>
                <a:cubicBezTo>
                  <a:pt x="7527982" y="54528"/>
                  <a:pt x="7487877" y="41910"/>
                  <a:pt x="7326401" y="27432"/>
                </a:cubicBezTo>
                <a:cubicBezTo>
                  <a:pt x="7164925" y="12954"/>
                  <a:pt x="6715807" y="57076"/>
                  <a:pt x="6322413" y="27432"/>
                </a:cubicBezTo>
                <a:cubicBezTo>
                  <a:pt x="5929019" y="-2212"/>
                  <a:pt x="5917783" y="-2491"/>
                  <a:pt x="5644043" y="27432"/>
                </a:cubicBezTo>
                <a:cubicBezTo>
                  <a:pt x="5370303" y="57355"/>
                  <a:pt x="5045383" y="23003"/>
                  <a:pt x="4640054" y="27432"/>
                </a:cubicBezTo>
                <a:cubicBezTo>
                  <a:pt x="4234725" y="31861"/>
                  <a:pt x="4205736" y="15581"/>
                  <a:pt x="3798875" y="27432"/>
                </a:cubicBezTo>
                <a:cubicBezTo>
                  <a:pt x="3392014" y="39283"/>
                  <a:pt x="3451278" y="26782"/>
                  <a:pt x="3283313" y="27432"/>
                </a:cubicBezTo>
                <a:cubicBezTo>
                  <a:pt x="3115348" y="28082"/>
                  <a:pt x="2773067" y="64616"/>
                  <a:pt x="2442134" y="27432"/>
                </a:cubicBezTo>
                <a:cubicBezTo>
                  <a:pt x="2111201" y="-9752"/>
                  <a:pt x="2244120" y="15839"/>
                  <a:pt x="2089381" y="27432"/>
                </a:cubicBezTo>
                <a:cubicBezTo>
                  <a:pt x="1934642" y="39025"/>
                  <a:pt x="1619221" y="41603"/>
                  <a:pt x="1411011" y="27432"/>
                </a:cubicBezTo>
                <a:cubicBezTo>
                  <a:pt x="1202801" y="13262"/>
                  <a:pt x="1262505" y="27975"/>
                  <a:pt x="1221067" y="27432"/>
                </a:cubicBezTo>
                <a:cubicBezTo>
                  <a:pt x="1179629" y="26889"/>
                  <a:pt x="395550" y="-2351"/>
                  <a:pt x="0" y="27432"/>
                </a:cubicBezTo>
                <a:cubicBezTo>
                  <a:pt x="-1057" y="18241"/>
                  <a:pt x="670" y="12133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7ADB92-1335-1FDA-1195-1C125AE64D5E}"/>
              </a:ext>
            </a:extLst>
          </p:cNvPr>
          <p:cNvSpPr txBox="1"/>
          <p:nvPr/>
        </p:nvSpPr>
        <p:spPr>
          <a:xfrm>
            <a:off x="1257300" y="2894076"/>
            <a:ext cx="15773400" cy="6377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300" b="1"/>
              <a:t>Pi2 detection steps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300" b="1"/>
              <a:t>Band-pass filter H:</a:t>
            </a:r>
            <a:r>
              <a:rPr lang="en-US" sz="3300"/>
              <a:t> Keep periods between 40 and 150 s (Butterworth).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300"/>
              <a:t>Find </a:t>
            </a:r>
            <a:r>
              <a:rPr lang="en-US" sz="3300" b="1"/>
              <a:t>local peaks and troughs</a:t>
            </a:r>
            <a:r>
              <a:rPr lang="en-US" sz="3300"/>
              <a:t> in filtered signal (</a:t>
            </a:r>
            <a:r>
              <a:rPr lang="en-US" sz="3300" b="1"/>
              <a:t>prominence threshold</a:t>
            </a:r>
            <a:r>
              <a:rPr lang="en-US" sz="3300"/>
              <a:t>).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300"/>
              <a:t>For consecutive peaks p1,p2 compute period P and require 40s≤P≤150s.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300"/>
              <a:t>For each peak-trough pair compute amplitude A; require 1nT≤A≤50nT.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300" b="1"/>
              <a:t>Valid waves are appended;</a:t>
            </a:r>
            <a:r>
              <a:rPr lang="en-US" sz="3300"/>
              <a:t> adjacent waves with small gaps (</a:t>
            </a:r>
            <a:r>
              <a:rPr lang="en-US" sz="3300" b="1"/>
              <a:t>MERGE_GAP</a:t>
            </a:r>
            <a:r>
              <a:rPr lang="en-US" sz="3300"/>
              <a:t>) merged into </a:t>
            </a:r>
            <a:r>
              <a:rPr lang="en-US" sz="3300" b="1"/>
              <a:t>events</a:t>
            </a:r>
            <a:r>
              <a:rPr lang="en-US" sz="3300"/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300" b="1"/>
              <a:t>Events</a:t>
            </a:r>
            <a:r>
              <a:rPr lang="en-US" sz="3300"/>
              <a:t> separated by ≤PACKAGE_GAP considered same </a:t>
            </a:r>
            <a:r>
              <a:rPr lang="en-US" sz="3300" b="1"/>
              <a:t>package</a:t>
            </a:r>
            <a:r>
              <a:rPr lang="en-US" sz="3300"/>
              <a:t>; package onset/offset recorded.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300"/>
              <a:t>All steps </a:t>
            </a:r>
            <a:r>
              <a:rPr lang="en-US" sz="3300" b="1"/>
              <a:t>automated</a:t>
            </a:r>
            <a:r>
              <a:rPr lang="en-US" sz="3300"/>
              <a:t> (no manual picking).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1D58491-9ED1-F45D-E0DD-A7B8E962A743}"/>
              </a:ext>
            </a:extLst>
          </p:cNvPr>
          <p:cNvSpPr txBox="1"/>
          <p:nvPr/>
        </p:nvSpPr>
        <p:spPr>
          <a:xfrm>
            <a:off x="714829" y="1641648"/>
            <a:ext cx="17602200" cy="7232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SML Onset Detection:</a:t>
            </a:r>
          </a:p>
          <a:p>
            <a:pPr>
              <a:buNone/>
            </a:pP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SML (SuperMAG Lower index)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designed to track the strongest negative (westward) deviation of the electrojet.</a:t>
            </a:r>
          </a:p>
          <a:p>
            <a:pPr>
              <a:buNone/>
            </a:pP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Onset Detection Process</a:t>
            </a:r>
          </a:p>
          <a:p>
            <a:pPr>
              <a:buNone/>
            </a:pP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Calculation: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The change in SML (ΔSML) is computed by calculating the difference over a short time window:   </a:t>
            </a:r>
          </a:p>
          <a:p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			                   ΔSML=SML(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t+Δt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)−SML(t).</a:t>
            </a:r>
          </a:p>
          <a:p>
            <a:pPr>
              <a:buFont typeface="+mj-lt"/>
              <a:buAutoNum type="arabicPeriod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Onset Marking: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If ΔSML is less than or equal to −50nT (a sudden drop), the time is flagged as a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substorm onset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+mj-lt"/>
              <a:buAutoNum type="arabicPeriod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Onset Time: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detection algorithm finds the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negative cumulative drop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within the time window and identifies the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preceding local peak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the final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onset time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CC865-BBA4-777D-4190-26C159090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8D91786-15D6-C5F0-6E3F-62C1EB5A8B8B}"/>
                  </a:ext>
                </a:extLst>
              </p:cNvPr>
              <p:cNvSpPr txBox="1"/>
              <p:nvPr/>
            </p:nvSpPr>
            <p:spPr>
              <a:xfrm>
                <a:off x="785586" y="1104900"/>
                <a:ext cx="16716828" cy="67553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Wp-proxy (Oscillation Energy Measure)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</a:t>
                </a:r>
                <a:r>
                  <a:rPr kumimoji="0" lang="en-US" altLang="en-US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Wp-proxy</a:t>
                </a: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(W</a:t>
                </a:r>
                <a:r>
                  <a:rPr kumimoji="0" lang="en-US" altLang="en-US" sz="28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is a measure used to estimate the local </a:t>
                </a:r>
                <a:r>
                  <a: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oscillation energy</a:t>
                </a: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an event.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2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2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kumimoji="0" lang="en-US" altLang="en-US" sz="28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(t) is computed as the </a:t>
                </a:r>
                <a:r>
                  <a: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Root Mean Square (RMS)</a:t>
                </a: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over a 60 </a:t>
                </a:r>
                <a:r>
                  <a: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second centered window</a:t>
                </a: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given by the formula: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en-US" sz="2800" b="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Wp</m:t>
                    </m:r>
                    <m:r>
                      <m:rPr>
                        <m:nor/>
                      </m:rPr>
                      <a:rPr lang="en-US" alt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alt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t</m:t>
                    </m:r>
                    <m:r>
                      <m:rPr>
                        <m:nor/>
                      </m:rPr>
                      <a:rPr lang="en-US" alt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 = </m:t>
                    </m:r>
                    <m:rad>
                      <m:radPr>
                        <m:degHide m:val="on"/>
                        <m:ctrlPr>
                          <a:rPr lang="en-US" alt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en-US" sz="28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en-US" sz="28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en-US" sz="28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lang="en-US" altLang="en-US" sz="28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en-US" sz="28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altLang="en-US" sz="28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altLang="en-US" sz="28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en-US" sz="28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  <m:r>
                              <a:rPr lang="en-US" altLang="en-US" sz="28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en-US" sz="28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p>
                          <m:e>
                            <m:r>
                              <a:rPr lang="en-US" altLang="en-US" sz="28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sSup>
                              <m:sSupPr>
                                <m:ctrlPr>
                                  <a:rPr lang="en-US" altLang="en-US" sz="28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en-US" sz="2800" b="0" i="1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en-US" sz="2800" b="0" i="1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  <m:r>
                                      <a:rPr lang="en-US" altLang="en-US" sz="2800" b="0" i="1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en-US" sz="2800" b="0" i="1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en-US" sz="28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e>
                    </m:rad>
                  </m:oMath>
                </a14:m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     ​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2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Usage: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</a:t>
                </a:r>
                <a:r>
                  <a:rPr kumimoji="0" lang="en-US" altLang="en-US" sz="28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provides a </a:t>
                </a:r>
                <a:r>
                  <a: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local measure of oscillation energy</a:t>
                </a: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endParaRPr kumimoji="0" lang="en-US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It is used to identify the </a:t>
                </a:r>
                <a:r>
                  <a: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event peak power</a:t>
                </a:r>
                <a:r>
                  <a:rPr kumimoji="0" lang="en-US" altLang="en-US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8D91786-15D6-C5F0-6E3F-62C1EB5A8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86" y="1104900"/>
                <a:ext cx="16716828" cy="6755375"/>
              </a:xfrm>
              <a:prstGeom prst="rect">
                <a:avLst/>
              </a:prstGeom>
              <a:blipFill>
                <a:blip r:embed="rId2"/>
                <a:stretch>
                  <a:fillRect l="-1313" t="-1625" b="-1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2393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1371" y="567629"/>
            <a:ext cx="8229600" cy="1143000"/>
          </a:xfrm>
        </p:spPr>
        <p:txBody>
          <a:bodyPr/>
          <a:lstStyle/>
          <a:p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Wavelet scale–frequency relation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294E938-AF41-E96A-9902-F8E7C7386C0E}"/>
              </a:ext>
            </a:extLst>
          </p:cNvPr>
          <p:cNvGrpSpPr/>
          <p:nvPr/>
        </p:nvGrpSpPr>
        <p:grpSpPr>
          <a:xfrm>
            <a:off x="1247572" y="1616033"/>
            <a:ext cx="13629263" cy="2862322"/>
            <a:chOff x="1247572" y="1616033"/>
            <a:chExt cx="13629263" cy="2862322"/>
          </a:xfrm>
        </p:grpSpPr>
        <p:pic>
          <p:nvPicPr>
            <p:cNvPr id="3" name="Picture 2" descr="eq_2.png"/>
            <p:cNvPicPr>
              <a:picLocks noChangeAspect="1"/>
            </p:cNvPicPr>
            <p:nvPr/>
          </p:nvPicPr>
          <p:blipFill>
            <a:blip r:embed="rId2"/>
            <a:srcRect l="44761" t="17869" r="43271" b="19746"/>
            <a:stretch>
              <a:fillRect/>
            </a:stretch>
          </p:blipFill>
          <p:spPr>
            <a:xfrm>
              <a:off x="13563600" y="2321821"/>
              <a:ext cx="1313235" cy="118191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247572" y="1616033"/>
              <a:ext cx="12163627" cy="2862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sz="3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Definitions</a:t>
              </a:r>
              <a:r>
                <a:rPr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  <a:p>
              <a:pPr>
                <a:defRPr sz="1200"/>
              </a:pPr>
              <a:r>
                <a:rPr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• s: wavelet scale</a:t>
              </a:r>
            </a:p>
            <a:p>
              <a:pPr>
                <a:defRPr sz="1200"/>
              </a:pPr>
              <a:r>
                <a:rPr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• f</a:t>
              </a:r>
              <a:r>
                <a:rPr sz="30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central frequency of the chosen wavelet (e.g., Morlet)</a:t>
              </a:r>
            </a:p>
            <a:p>
              <a:pPr>
                <a:defRPr sz="1200"/>
              </a:pPr>
              <a:r>
                <a:rPr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• f: target frequency (1/period)</a:t>
              </a:r>
            </a:p>
            <a:p>
              <a:pPr>
                <a:defRPr b="1"/>
              </a:pPr>
              <a:r>
                <a:rPr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Interpretation:</a:t>
              </a:r>
            </a:p>
            <a:p>
              <a:pPr>
                <a:defRPr sz="1200"/>
              </a:pPr>
              <a:r>
                <a:rPr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Maps wavelet scales to physical frequency/periods (used to select 40–150 s).</a:t>
              </a:r>
            </a:p>
          </p:txBody>
        </p: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60911682-2EB9-F683-F866-668231075C8D}"/>
              </a:ext>
            </a:extLst>
          </p:cNvPr>
          <p:cNvSpPr txBox="1">
            <a:spLocks/>
          </p:cNvSpPr>
          <p:nvPr/>
        </p:nvSpPr>
        <p:spPr>
          <a:xfrm>
            <a:off x="3059065" y="4990167"/>
            <a:ext cx="12344400" cy="1714500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Wavelet Power (Wp-proxy)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624BA95-77CE-0BCA-0142-5866D5B2D079}"/>
              </a:ext>
            </a:extLst>
          </p:cNvPr>
          <p:cNvGrpSpPr/>
          <p:nvPr/>
        </p:nvGrpSpPr>
        <p:grpSpPr>
          <a:xfrm>
            <a:off x="1254335" y="6152890"/>
            <a:ext cx="15607995" cy="3508653"/>
            <a:chOff x="1254335" y="6152890"/>
            <a:chExt cx="15607995" cy="3508653"/>
          </a:xfrm>
        </p:grpSpPr>
        <p:pic>
          <p:nvPicPr>
            <p:cNvPr id="6" name="Picture 5" descr="eq_1.png">
              <a:extLst>
                <a:ext uri="{FF2B5EF4-FFF2-40B4-BE49-F238E27FC236}">
                  <a16:creationId xmlns:a16="http://schemas.microsoft.com/office/drawing/2014/main" id="{996F4F54-8057-1495-1E6F-5C4E8452C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3902" r="22917"/>
            <a:stretch>
              <a:fillRect/>
            </a:stretch>
          </p:blipFill>
          <p:spPr>
            <a:xfrm>
              <a:off x="11026870" y="6783269"/>
              <a:ext cx="5835460" cy="189452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AE2E0CE-654E-0644-C14A-DC21BC75B57F}"/>
                </a:ext>
              </a:extLst>
            </p:cNvPr>
            <p:cNvSpPr txBox="1"/>
            <p:nvPr/>
          </p:nvSpPr>
          <p:spPr>
            <a:xfrm>
              <a:off x="1254335" y="6152890"/>
              <a:ext cx="12690265" cy="35086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sz="3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Definitions:</a:t>
              </a:r>
            </a:p>
            <a:p>
              <a:pPr>
                <a:defRPr sz="1200"/>
              </a:pPr>
              <a:r>
                <a:rPr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• x(t): H-component (filtered)</a:t>
              </a:r>
            </a:p>
            <a:p>
              <a:pPr>
                <a:defRPr sz="1200"/>
              </a:pPr>
              <a:r>
                <a:rPr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• N: number of samples in the RMS window (~60 s)</a:t>
              </a:r>
            </a:p>
            <a:p>
              <a:pPr>
                <a:defRPr sz="1200"/>
              </a:pPr>
              <a:r>
                <a:rPr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• Wp(t): local RMS proxy (measures local oscillation power)</a:t>
              </a:r>
              <a:endParaRPr lang="en-US" sz="3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defRPr sz="1200"/>
              </a:pPr>
              <a:endParaRPr sz="3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defRPr b="1"/>
              </a:pPr>
              <a:r>
                <a:rPr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Interpretation:</a:t>
              </a:r>
            </a:p>
            <a:p>
              <a:pPr>
                <a:defRPr sz="1200"/>
              </a:pPr>
              <a:r>
                <a:rPr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RMS over short window to capture local Pi2 energy (useful for intensity/onset).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3192"/>
            <a:ext cx="8229600" cy="1143000"/>
          </a:xfrm>
        </p:spPr>
        <p:txBody>
          <a:bodyPr/>
          <a:lstStyle/>
          <a:p>
            <a:pPr algn="l"/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Amplitude criterion</a:t>
            </a:r>
          </a:p>
        </p:txBody>
      </p:sp>
      <p:pic>
        <p:nvPicPr>
          <p:cNvPr id="3" name="Picture 2" descr="eq_3.png"/>
          <p:cNvPicPr>
            <a:picLocks noChangeAspect="1"/>
          </p:cNvPicPr>
          <p:nvPr/>
        </p:nvPicPr>
        <p:blipFill>
          <a:blip r:embed="rId2"/>
          <a:srcRect l="13890" t="23580" r="13194" b="23294"/>
          <a:stretch>
            <a:fillRect/>
          </a:stretch>
        </p:blipFill>
        <p:spPr>
          <a:xfrm>
            <a:off x="5143499" y="1436997"/>
            <a:ext cx="8001000" cy="10064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400" y="2149685"/>
            <a:ext cx="13106399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Definitions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H_peak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signal peak value</a:t>
            </a:r>
          </a:p>
          <a:p>
            <a:pPr marL="457200" indent="-457200">
              <a:buFont typeface="Arial" panose="020B0604020202020204" pitchFamily="34" charset="0"/>
              <a:buChar char="•"/>
              <a:defRPr sz="1200"/>
            </a:pPr>
            <a:r>
              <a:rPr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H_trough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signal trough value</a:t>
            </a:r>
          </a:p>
          <a:p>
            <a:pPr marL="457200" indent="-457200">
              <a:buFont typeface="Arial" panose="020B0604020202020204" pitchFamily="34" charset="0"/>
              <a:buChar char="•"/>
              <a:defRPr sz="1200"/>
            </a:pP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amplitude = |peak - trough|</a:t>
            </a:r>
          </a:p>
          <a:p>
            <a:pPr marL="457200" indent="-457200">
              <a:buFont typeface="Arial" panose="020B0604020202020204" pitchFamily="34" charset="0"/>
              <a:buChar char="•"/>
              <a:defRPr sz="1200"/>
            </a:pPr>
            <a:r>
              <a:rPr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A_min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A_max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thresholds (1 nT ≤ A ≤ 50 nT)</a:t>
            </a:r>
          </a:p>
          <a:p>
            <a:pPr>
              <a:defRPr b="1"/>
            </a:pP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Interpretation:</a:t>
            </a:r>
          </a:p>
          <a:p>
            <a:pPr marL="457200" indent="-457200">
              <a:buFont typeface="Arial" panose="020B0604020202020204" pitchFamily="34" charset="0"/>
              <a:buChar char="•"/>
              <a:defRPr sz="1200"/>
            </a:pP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Rejects tiny fluctuations (noise) and extreme outliers or artifacts.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5547223"/>
            <a:ext cx="10134600" cy="1714500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criterion</a:t>
            </a:r>
          </a:p>
        </p:txBody>
      </p:sp>
      <p:pic>
        <p:nvPicPr>
          <p:cNvPr id="6" name="Picture 5" descr="eq_4.png"/>
          <p:cNvPicPr>
            <a:picLocks noChangeAspect="1"/>
          </p:cNvPicPr>
          <p:nvPr/>
        </p:nvPicPr>
        <p:blipFill>
          <a:blip r:embed="rId3"/>
          <a:srcRect l="16879" r="18139"/>
          <a:stretch>
            <a:fillRect/>
          </a:stretch>
        </p:blipFill>
        <p:spPr>
          <a:xfrm>
            <a:off x="5578811" y="5869284"/>
            <a:ext cx="7130375" cy="18945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6983712"/>
            <a:ext cx="1190244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Definitions:</a:t>
            </a:r>
          </a:p>
          <a:p>
            <a:pPr marL="457200" indent="-457200">
              <a:buFont typeface="Arial" panose="020B0604020202020204" pitchFamily="34" charset="0"/>
              <a:buChar char="•"/>
              <a:defRPr sz="1200"/>
            </a:pP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sz="3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p1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</a:t>
            </a:r>
            <a:r>
              <a:rPr sz="3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p2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sample indices (or times) of successive peaks</a:t>
            </a:r>
          </a:p>
          <a:p>
            <a:pPr marL="457200" indent="-457200">
              <a:buFont typeface="Arial" panose="020B0604020202020204" pitchFamily="34" charset="0"/>
              <a:buChar char="•"/>
              <a:defRPr sz="1200"/>
            </a:pP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sz="3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sampling frequency (samples/sec)</a:t>
            </a:r>
          </a:p>
          <a:p>
            <a:pPr marL="457200" indent="-457200">
              <a:buFont typeface="Arial" panose="020B0604020202020204" pitchFamily="34" charset="0"/>
              <a:buChar char="•"/>
              <a:defRPr sz="1200"/>
            </a:pP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P: period (seconds), required 40 s ≤ P ≤ 150 s</a:t>
            </a:r>
          </a:p>
          <a:p>
            <a:pPr>
              <a:defRPr b="1"/>
            </a:pP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Interpretation:</a:t>
            </a:r>
          </a:p>
          <a:p>
            <a:pPr>
              <a:defRPr sz="1200"/>
            </a:pP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Ensures detected oscillations fall in Pi2 band.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411957"/>
            <a:ext cx="16415426" cy="1714500"/>
          </a:xfrm>
        </p:spPr>
        <p:txBody>
          <a:bodyPr>
            <a:normAutofit/>
          </a:bodyPr>
          <a:lstStyle/>
          <a:p>
            <a:pPr algn="l"/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CWT definition (continuous wavelet transform)</a:t>
            </a:r>
          </a:p>
        </p:txBody>
      </p:sp>
      <p:pic>
        <p:nvPicPr>
          <p:cNvPr id="3" name="Picture 2" descr="eq_5.png"/>
          <p:cNvPicPr>
            <a:picLocks noChangeAspect="1"/>
          </p:cNvPicPr>
          <p:nvPr/>
        </p:nvPicPr>
        <p:blipFill>
          <a:blip r:embed="rId2"/>
          <a:srcRect l="25112" r="22805"/>
          <a:stretch>
            <a:fillRect/>
          </a:stretch>
        </p:blipFill>
        <p:spPr>
          <a:xfrm>
            <a:off x="2042652" y="2496072"/>
            <a:ext cx="5715001" cy="18945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820400" y="1873911"/>
            <a:ext cx="7239000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Definitions:</a:t>
            </a:r>
          </a:p>
          <a:p>
            <a:pPr>
              <a:defRPr sz="1200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x(t): signal</a:t>
            </a:r>
          </a:p>
          <a:p>
            <a:pPr>
              <a:defRPr sz="1200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ψ: mother wavelet (Morlet here)</a:t>
            </a:r>
          </a:p>
          <a:p>
            <a:pPr>
              <a:defRPr sz="1200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a: scale parameter, b: translation (time)</a:t>
            </a:r>
          </a:p>
          <a:p>
            <a:pPr>
              <a:defRPr b="1"/>
            </a:pP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Interpretation:</a:t>
            </a:r>
          </a:p>
          <a:p>
            <a:pPr>
              <a:defRPr sz="1200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CWT gives time–frequency localized power;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compute power to check Pi2 periods.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14400" y="5105565"/>
            <a:ext cx="12344400" cy="1714500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SML Onset criterion</a:t>
            </a:r>
          </a:p>
        </p:txBody>
      </p:sp>
      <p:pic>
        <p:nvPicPr>
          <p:cNvPr id="6" name="Picture 5" descr="eq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070290"/>
            <a:ext cx="10972800" cy="18945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820400" y="6339528"/>
            <a:ext cx="7467600" cy="340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Definitions</a:t>
            </a:r>
            <a:r>
              <a:rPr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defRPr sz="1200"/>
            </a:pP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SML(t): SuperMAG SML index at time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 sz="1200"/>
            </a:pP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Δt: short time interval</a:t>
            </a:r>
          </a:p>
          <a:p>
            <a:pPr>
              <a:defRPr sz="1200"/>
            </a:pP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ΔSML: negative drop indicating substorm onset</a:t>
            </a:r>
          </a:p>
          <a:p>
            <a:pPr>
              <a:defRPr b="1"/>
            </a:pPr>
            <a:r>
              <a:rPr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Interpretation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defRPr sz="1200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sudden negative drop (≥50 nT) in SML is used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flag substorm onset.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DE5AED-7FCD-491B-6457-68AF2C63B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he planet earth taken from the outer space">
            <a:extLst>
              <a:ext uri="{FF2B5EF4-FFF2-40B4-BE49-F238E27FC236}">
                <a16:creationId xmlns:a16="http://schemas.microsoft.com/office/drawing/2014/main" id="{3E468010-EA88-FBB7-6A6E-46B1DF06EE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0" b="11723"/>
          <a:stretch/>
        </p:blipFill>
        <p:spPr>
          <a:xfrm>
            <a:off x="-4570" y="15"/>
            <a:ext cx="18287999" cy="102869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E6B40C-C885-DE13-4109-CE641D489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5920" y="488325"/>
            <a:ext cx="15087600" cy="53621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37160" tIns="68580" rIns="137160" bIns="68580" rtlCol="0" anchor="b">
            <a:normAutofit/>
          </a:bodyPr>
          <a:lstStyle/>
          <a:p>
            <a:pPr algn="ctr"/>
            <a:r>
              <a:rPr lang="en-US" sz="7800" dirty="0">
                <a:solidFill>
                  <a:srgbClr val="FFFFFF"/>
                </a:solidFill>
              </a:rPr>
              <a:t>Experimental data Results</a:t>
            </a:r>
          </a:p>
        </p:txBody>
      </p:sp>
    </p:spTree>
    <p:extLst>
      <p:ext uri="{BB962C8B-B14F-4D97-AF65-F5344CB8AC3E}">
        <p14:creationId xmlns:p14="http://schemas.microsoft.com/office/powerpoint/2010/main" val="28258999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CA30F8-53F1-132B-9676-9A0B3F0D0C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graph&#10;&#10;AI-generated content may be incorrect.">
            <a:extLst>
              <a:ext uri="{FF2B5EF4-FFF2-40B4-BE49-F238E27FC236}">
                <a16:creationId xmlns:a16="http://schemas.microsoft.com/office/drawing/2014/main" id="{836718D8-7902-796A-2665-B3AD77256D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918" y="360219"/>
            <a:ext cx="8001000" cy="10287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096753-09AF-428E-AF0C-182D0BF0E39A}"/>
              </a:ext>
            </a:extLst>
          </p:cNvPr>
          <p:cNvSpPr txBox="1">
            <a:spLocks/>
          </p:cNvSpPr>
          <p:nvPr/>
        </p:nvSpPr>
        <p:spPr>
          <a:xfrm>
            <a:off x="15264248" y="32804"/>
            <a:ext cx="2788226" cy="879330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03, June 2007</a:t>
            </a:r>
          </a:p>
        </p:txBody>
      </p:sp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C64F687C-7341-384A-6E4C-3C05D99803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27" y="360219"/>
            <a:ext cx="8001000" cy="102870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33D57DA1-314B-889B-A6E5-AEFB552C3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011" y="32805"/>
            <a:ext cx="3383972" cy="879330"/>
          </a:xfrm>
        </p:spPr>
        <p:txBody>
          <a:bodyPr>
            <a:normAutofit/>
          </a:bodyPr>
          <a:lstStyle/>
          <a:p>
            <a:r>
              <a:rPr lang="en-US" sz="3000" dirty="0"/>
              <a:t>22, May 2007</a:t>
            </a:r>
          </a:p>
        </p:txBody>
      </p:sp>
    </p:spTree>
    <p:extLst>
      <p:ext uri="{BB962C8B-B14F-4D97-AF65-F5344CB8AC3E}">
        <p14:creationId xmlns:p14="http://schemas.microsoft.com/office/powerpoint/2010/main" val="2627393422"/>
      </p:ext>
    </p:extLst>
  </p:cSld>
  <p:clrMapOvr>
    <a:masterClrMapping/>
  </p:clrMapOvr>
  <p:transition spd="slow"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atellite in space with a planet in the background&#10;&#10;Description automatically generated">
            <a:extLst>
              <a:ext uri="{FF2B5EF4-FFF2-40B4-BE49-F238E27FC236}">
                <a16:creationId xmlns:a16="http://schemas.microsoft.com/office/drawing/2014/main" id="{06277430-27E5-325A-1267-31B1B2220A9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" y="-13661"/>
            <a:ext cx="18287970" cy="10287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728A92-257E-10FE-3074-29D89B13D136}"/>
              </a:ext>
            </a:extLst>
          </p:cNvPr>
          <p:cNvSpPr txBox="1"/>
          <p:nvPr/>
        </p:nvSpPr>
        <p:spPr>
          <a:xfrm>
            <a:off x="1030251" y="887017"/>
            <a:ext cx="4800600" cy="8378429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900"/>
              </a:spcAft>
            </a:pPr>
            <a:r>
              <a:rPr lang="en-US" sz="80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Outlines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8498322-07BC-D1E0-0E5C-0B4DE6D9157B}"/>
              </a:ext>
            </a:extLst>
          </p:cNvPr>
          <p:cNvSpPr txBox="1">
            <a:spLocks/>
          </p:cNvSpPr>
          <p:nvPr/>
        </p:nvSpPr>
        <p:spPr>
          <a:xfrm>
            <a:off x="5867400" y="887017"/>
            <a:ext cx="10359737" cy="8378429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Objective </a:t>
            </a:r>
          </a:p>
          <a:p>
            <a:r>
              <a:rPr lang="en-US" sz="48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Scientific background. </a:t>
            </a:r>
          </a:p>
          <a:p>
            <a:pPr lvl="1"/>
            <a:r>
              <a:rPr lang="en-US" sz="4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Brief on Solar Physics.</a:t>
            </a:r>
          </a:p>
          <a:p>
            <a:pPr lvl="1"/>
            <a:r>
              <a:rPr lang="en-US" sz="44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Pi2 Characteristics </a:t>
            </a:r>
          </a:p>
          <a:p>
            <a:pPr lvl="1"/>
            <a:r>
              <a:rPr lang="en-US" sz="44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Pi2 mechanisms</a:t>
            </a:r>
          </a:p>
          <a:p>
            <a:r>
              <a:rPr lang="en-US" sz="48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Methodology.</a:t>
            </a:r>
          </a:p>
          <a:p>
            <a:pPr lvl="1"/>
            <a:r>
              <a:rPr lang="en-US" sz="44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Earth geomagnetic stations</a:t>
            </a:r>
          </a:p>
          <a:p>
            <a:pPr lvl="1"/>
            <a:r>
              <a:rPr lang="en-US" sz="44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Data handling techniques</a:t>
            </a:r>
          </a:p>
          <a:p>
            <a:r>
              <a:rPr lang="en-US" sz="48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Work results(Modeling). </a:t>
            </a:r>
          </a:p>
          <a:p>
            <a:r>
              <a:rPr lang="en-US" sz="48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Any Questions?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12540C-E616-62E6-39B7-2BF9A6E62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8674" y="256125"/>
            <a:ext cx="2726019" cy="108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6748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143EE8-3293-10AA-7D92-0BED50BC3A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73" y="249383"/>
            <a:ext cx="8001000" cy="10287000"/>
          </a:xfrm>
          <a:prstGeom prst="rect">
            <a:avLst/>
          </a:pr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8F18E820-8305-4B74-A549-713079DAA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3847" y="13854"/>
            <a:ext cx="3383972" cy="879330"/>
          </a:xfrm>
        </p:spPr>
        <p:txBody>
          <a:bodyPr>
            <a:normAutofit/>
          </a:bodyPr>
          <a:lstStyle/>
          <a:p>
            <a:r>
              <a:rPr lang="en-US" sz="3000" dirty="0"/>
              <a:t>12, March 2013</a:t>
            </a:r>
          </a:p>
        </p:txBody>
      </p:sp>
      <p:pic>
        <p:nvPicPr>
          <p:cNvPr id="5" name="Picture 4" descr="A screenshot of a graph&#10;&#10;AI-generated content may be incorrect.">
            <a:extLst>
              <a:ext uri="{FF2B5EF4-FFF2-40B4-BE49-F238E27FC236}">
                <a16:creationId xmlns:a16="http://schemas.microsoft.com/office/drawing/2014/main" id="{59ADCF4C-E49D-7670-8FD8-64C6963102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518" y="0"/>
            <a:ext cx="8001000" cy="10287000"/>
          </a:xfrm>
          <a:prstGeom prst="rect">
            <a:avLst/>
          </a:prstGeom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30F63523-D306-0DFC-8133-FB11DC8475FE}"/>
              </a:ext>
            </a:extLst>
          </p:cNvPr>
          <p:cNvSpPr txBox="1">
            <a:spLocks/>
          </p:cNvSpPr>
          <p:nvPr/>
        </p:nvSpPr>
        <p:spPr>
          <a:xfrm>
            <a:off x="15714527" y="0"/>
            <a:ext cx="2573475" cy="879330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27, Jan 2013</a:t>
            </a:r>
          </a:p>
        </p:txBody>
      </p:sp>
    </p:spTree>
    <p:extLst>
      <p:ext uri="{BB962C8B-B14F-4D97-AF65-F5344CB8AC3E}">
        <p14:creationId xmlns:p14="http://schemas.microsoft.com/office/powerpoint/2010/main" val="54220977"/>
      </p:ext>
    </p:extLst>
  </p:cSld>
  <p:clrMapOvr>
    <a:masterClrMapping/>
  </p:clrMapOvr>
  <p:transition spd="slow">
    <p:cover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B2B4E-46DD-5700-F576-9F9C20097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8D005F9-7B7C-77D2-A41F-F3F49156CF77}"/>
              </a:ext>
            </a:extLst>
          </p:cNvPr>
          <p:cNvSpPr txBox="1"/>
          <p:nvPr/>
        </p:nvSpPr>
        <p:spPr>
          <a:xfrm>
            <a:off x="2327447" y="380096"/>
            <a:ext cx="15773400" cy="1909850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/>
          <a:p>
            <a:pPr marL="171450">
              <a:lnSpc>
                <a:spcPct val="90000"/>
              </a:lnSpc>
              <a:spcAft>
                <a:spcPts val="900"/>
              </a:spcAft>
            </a:pP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Pi2 events</a:t>
            </a:r>
            <a:r>
              <a:rPr lang="ar-EG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ar-EG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ar-EG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ar-EG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r>
              <a:rPr lang="ar-EG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88F2F89-206F-FF79-E25B-1FE309020BA9}"/>
              </a:ext>
            </a:extLst>
          </p:cNvPr>
          <p:cNvGraphicFramePr>
            <a:graphicFrameLocks noGrp="1"/>
          </p:cNvGraphicFramePr>
          <p:nvPr/>
        </p:nvGraphicFramePr>
        <p:xfrm>
          <a:off x="93726" y="2425973"/>
          <a:ext cx="18095981" cy="75255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3125">
                  <a:extLst>
                    <a:ext uri="{9D8B030D-6E8A-4147-A177-3AD203B41FA5}">
                      <a16:colId xmlns:a16="http://schemas.microsoft.com/office/drawing/2014/main" val="3633276528"/>
                    </a:ext>
                  </a:extLst>
                </a:gridCol>
                <a:gridCol w="1527774">
                  <a:extLst>
                    <a:ext uri="{9D8B030D-6E8A-4147-A177-3AD203B41FA5}">
                      <a16:colId xmlns:a16="http://schemas.microsoft.com/office/drawing/2014/main" val="1775554730"/>
                    </a:ext>
                  </a:extLst>
                </a:gridCol>
                <a:gridCol w="1527774">
                  <a:extLst>
                    <a:ext uri="{9D8B030D-6E8A-4147-A177-3AD203B41FA5}">
                      <a16:colId xmlns:a16="http://schemas.microsoft.com/office/drawing/2014/main" val="2378848305"/>
                    </a:ext>
                  </a:extLst>
                </a:gridCol>
                <a:gridCol w="1527774">
                  <a:extLst>
                    <a:ext uri="{9D8B030D-6E8A-4147-A177-3AD203B41FA5}">
                      <a16:colId xmlns:a16="http://schemas.microsoft.com/office/drawing/2014/main" val="1969725881"/>
                    </a:ext>
                  </a:extLst>
                </a:gridCol>
                <a:gridCol w="711974">
                  <a:extLst>
                    <a:ext uri="{9D8B030D-6E8A-4147-A177-3AD203B41FA5}">
                      <a16:colId xmlns:a16="http://schemas.microsoft.com/office/drawing/2014/main" val="100203665"/>
                    </a:ext>
                  </a:extLst>
                </a:gridCol>
                <a:gridCol w="711974">
                  <a:extLst>
                    <a:ext uri="{9D8B030D-6E8A-4147-A177-3AD203B41FA5}">
                      <a16:colId xmlns:a16="http://schemas.microsoft.com/office/drawing/2014/main" val="1053112074"/>
                    </a:ext>
                  </a:extLst>
                </a:gridCol>
                <a:gridCol w="711974">
                  <a:extLst>
                    <a:ext uri="{9D8B030D-6E8A-4147-A177-3AD203B41FA5}">
                      <a16:colId xmlns:a16="http://schemas.microsoft.com/office/drawing/2014/main" val="1090059812"/>
                    </a:ext>
                  </a:extLst>
                </a:gridCol>
                <a:gridCol w="711974">
                  <a:extLst>
                    <a:ext uri="{9D8B030D-6E8A-4147-A177-3AD203B41FA5}">
                      <a16:colId xmlns:a16="http://schemas.microsoft.com/office/drawing/2014/main" val="3199142570"/>
                    </a:ext>
                  </a:extLst>
                </a:gridCol>
                <a:gridCol w="711974">
                  <a:extLst>
                    <a:ext uri="{9D8B030D-6E8A-4147-A177-3AD203B41FA5}">
                      <a16:colId xmlns:a16="http://schemas.microsoft.com/office/drawing/2014/main" val="927372668"/>
                    </a:ext>
                  </a:extLst>
                </a:gridCol>
                <a:gridCol w="711974">
                  <a:extLst>
                    <a:ext uri="{9D8B030D-6E8A-4147-A177-3AD203B41FA5}">
                      <a16:colId xmlns:a16="http://schemas.microsoft.com/office/drawing/2014/main" val="1458589833"/>
                    </a:ext>
                  </a:extLst>
                </a:gridCol>
                <a:gridCol w="711974">
                  <a:extLst>
                    <a:ext uri="{9D8B030D-6E8A-4147-A177-3AD203B41FA5}">
                      <a16:colId xmlns:a16="http://schemas.microsoft.com/office/drawing/2014/main" val="525896641"/>
                    </a:ext>
                  </a:extLst>
                </a:gridCol>
                <a:gridCol w="1512942">
                  <a:extLst>
                    <a:ext uri="{9D8B030D-6E8A-4147-A177-3AD203B41FA5}">
                      <a16:colId xmlns:a16="http://schemas.microsoft.com/office/drawing/2014/main" val="3789174491"/>
                    </a:ext>
                  </a:extLst>
                </a:gridCol>
                <a:gridCol w="1512942">
                  <a:extLst>
                    <a:ext uri="{9D8B030D-6E8A-4147-A177-3AD203B41FA5}">
                      <a16:colId xmlns:a16="http://schemas.microsoft.com/office/drawing/2014/main" val="807558483"/>
                    </a:ext>
                  </a:extLst>
                </a:gridCol>
                <a:gridCol w="1512942">
                  <a:extLst>
                    <a:ext uri="{9D8B030D-6E8A-4147-A177-3AD203B41FA5}">
                      <a16:colId xmlns:a16="http://schemas.microsoft.com/office/drawing/2014/main" val="3560717070"/>
                    </a:ext>
                  </a:extLst>
                </a:gridCol>
                <a:gridCol w="1512942">
                  <a:extLst>
                    <a:ext uri="{9D8B030D-6E8A-4147-A177-3AD203B41FA5}">
                      <a16:colId xmlns:a16="http://schemas.microsoft.com/office/drawing/2014/main" val="1384225528"/>
                    </a:ext>
                  </a:extLst>
                </a:gridCol>
                <a:gridCol w="711974">
                  <a:extLst>
                    <a:ext uri="{9D8B030D-6E8A-4147-A177-3AD203B41FA5}">
                      <a16:colId xmlns:a16="http://schemas.microsoft.com/office/drawing/2014/main" val="2931286162"/>
                    </a:ext>
                  </a:extLst>
                </a:gridCol>
                <a:gridCol w="711974">
                  <a:extLst>
                    <a:ext uri="{9D8B030D-6E8A-4147-A177-3AD203B41FA5}">
                      <a16:colId xmlns:a16="http://schemas.microsoft.com/office/drawing/2014/main" val="296930346"/>
                    </a:ext>
                  </a:extLst>
                </a:gridCol>
              </a:tblGrid>
              <a:tr h="351951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Date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 dirty="0" err="1">
                          <a:effectLst/>
                        </a:rPr>
                        <a:t>Onset_UT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Offset_UT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Onset_LT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Duration_s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 dirty="0" err="1">
                          <a:effectLst/>
                        </a:rPr>
                        <a:t>Num_Waves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Max_Amplitude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Max_Period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Strength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TOD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Wp_Max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Wp_Max_Time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SML_Onset_UT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SML_Peak_UT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Nearest_Substorm_UT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Substorm_Delta_min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Substorm_Linked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/>
                </a:tc>
                <a:extLst>
                  <a:ext uri="{0D108BD9-81ED-4DB2-BD59-A6C34878D82A}">
                    <a16:rowId xmlns:a16="http://schemas.microsoft.com/office/drawing/2014/main" val="2523644292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16:55:14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17:02:18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2007-01-02 01:55:14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424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4.436513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Moderate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1.725227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16:57:19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16:56:00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16:55:00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16:55:00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+00:14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142692559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17:19:37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17:25:43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2007-01-02 02:19:37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366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4.016867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Moderate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1.666634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17:20:35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17:23:00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17:22:00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16:55:00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+24:37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1225317979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17:54:52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17:56:50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2007-01-02 02:54:52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1.629602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0.64885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17:55:55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17:49:00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2007-01-01 17:48:00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746118510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11:51:18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11:54:50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20:51:18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1.148397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Dusk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0.449927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11:52:18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11:54:00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11:53:00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11:51:00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+00:18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085346868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11:58:06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11:58:41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20:58:06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1.664303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Dusk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0.64071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11:58:24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12:01:00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12:00:00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11:51:00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+07:06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915676418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12:10:53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12:12:43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21:10:53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1.659567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0.619067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12:11:09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12:01:00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12:00:00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2007-03-15 11:51:00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+19:53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797264265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00:23:06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00:23:37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09:23:06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1.483403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Day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0.536862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00:23:21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00:23:00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00:22:00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376746108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21:16:31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21:18:19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2007-03-17 06:16:31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1.436271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Day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0.547229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21:16:50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21:13:00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21:12:00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2007-03-16 20:47:00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+29:31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1470288772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2007-03-17 16:37:41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2007-03-17 16:38:17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2007-03-18 01:37:41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1.367884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0.535685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2007-03-17 16:38:00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2007-03-17 16:35:00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+02:41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2050962969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2007-03-18 11:19:25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2007-03-18 11:21:31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2007-03-18 20:19:25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2.0105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Dusk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0.783806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2007-03-18 11:19:44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2007-03-18 12:10:00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-50:35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2511478601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2007-03-21 11:03:08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2007-03-21 11:03:44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2007-03-21 20:03:08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1.180868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Dusk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0.470398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2007-03-21 11:03:25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2007-03-21 11:02:00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2007-03-21 11:01:00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689693729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2007-03-23 11:18:31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2007-03-23 11:20:48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2007-03-23 20:18:31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2.641061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Dusk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1.058116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2007-03-23 11:20:24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2007-03-23 11:12:00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2007-03-23 11:11:00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2007-03-23 11:15:00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+03:31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939810778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2007-03-27 17:38:10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2007-03-27 17:40:55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2007-03-28 02:38:10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165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1.770969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0.758875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2007-03-27 17:38:55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2007-03-27 17:35:00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2007-03-27 17:34:00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1758437142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2007-03-28 16:51:18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2007-03-28 16:53:20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2007-03-29 01:51:18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1.558334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0.726682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2007-03-28 16:52:19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754310143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2007-03-28 17:13:52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2007-03-28 17:15:36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2007-03-29 02:13:52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1.719145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0.685385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2007-03-28 17:14:40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054320446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 11:23:42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 11:24:17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 20:23:42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1.499814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Dusk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0.57443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 11:24:01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 11:20:00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 11:19:00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1059429474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 14:45:31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 14:46:02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 23:45:31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2.036023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0.758814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2007-03-31 14:45:47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1109462267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16:00:58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16:01:28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2007-04-04 01:00:58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1.272063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0.471517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16:01:12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15:55:00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15:54:00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16:00:00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+00:58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908816932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16:13:27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16:16:32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2007-04-04 01:13:27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3.109033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Moderate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1.181209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16:14:52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16:00:00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15:59:00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16:00:00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+13:27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72463623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16:40:40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16:41:04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2007-04-04 01:40:40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1.047759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0.389044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16:41:04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16:41:00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2007-04-03 16:40:00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1706080466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2007-04-07 01:26:39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2007-04-07 01:27:11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2007-04-07 10:26:39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1.200553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Day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0.449982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2007-04-07 01:26:55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2007-04-07 01:19:00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2007-04-07 01:18:00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2007-04-07 01:20:00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+06:39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2751696843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15:01:43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15:02:25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2007-04-09 00:01:43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1.255075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0.5043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15:02:07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14:59:00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14:58:00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15:37:00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-35:17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353751915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15:06:41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15:07:16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2007-04-09 00:06:41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1.1833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0.49393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15:07:01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14:59:00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14:58:00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15:37:00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-30:19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1409892182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15:11:21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15:12:02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2007-04-09 00:11:21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1.231422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0.490095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15:11:42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14:59:00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14:58:00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15:37:00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-25:39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079067053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15:29:08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15:44:11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2007-04-09 00:29:08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903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3.450688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Moderate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1.359896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15:39:37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15:35:00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15:34:00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2007-04-08 15:37:00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-07:52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351117023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2007-04-11 13:18:21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2007-04-11 13:19:19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2007-04-11 22:18:21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1.016552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0.386145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2007-04-11 13:18:38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2263514458"/>
                  </a:ext>
                </a:extLst>
              </a:tr>
              <a:tr h="265688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2007-04-15 17:17:59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2007-04-15 17:20:19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2007-04-16 02:17:59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1.198313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Weak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Night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0.477547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2007-04-15 17:19:04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2007-04-15 17:20:00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2007-04-15 17:19:00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8" marR="7758" marT="7758" marB="0" anchor="b"/>
                </a:tc>
                <a:extLst>
                  <a:ext uri="{0D108BD9-81ED-4DB2-BD59-A6C34878D82A}">
                    <a16:rowId xmlns:a16="http://schemas.microsoft.com/office/drawing/2014/main" val="3526648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8399370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D132B2-467C-E11C-DD11-075C5EFD3D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5657E8B9-ACC7-67FD-6022-15212120087E}"/>
              </a:ext>
            </a:extLst>
          </p:cNvPr>
          <p:cNvSpPr txBox="1"/>
          <p:nvPr/>
        </p:nvSpPr>
        <p:spPr>
          <a:xfrm>
            <a:off x="2372663" y="380096"/>
            <a:ext cx="15773400" cy="1909850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/>
          <a:p>
            <a:pPr marL="171450">
              <a:lnSpc>
                <a:spcPct val="90000"/>
              </a:lnSpc>
              <a:spcAft>
                <a:spcPts val="900"/>
              </a:spcAft>
            </a:pP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Pi2 events data</a:t>
            </a:r>
            <a:r>
              <a:rPr lang="ar-EG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for</a:t>
            </a:r>
            <a:r>
              <a:rPr lang="ar-EG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ar-EG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A6CB799-0CC0-4111-B9EF-8EFC05ECFF5D}"/>
              </a:ext>
            </a:extLst>
          </p:cNvPr>
          <p:cNvGraphicFramePr>
            <a:graphicFrameLocks noGrp="1"/>
          </p:cNvGraphicFramePr>
          <p:nvPr/>
        </p:nvGraphicFramePr>
        <p:xfrm>
          <a:off x="734163" y="2519988"/>
          <a:ext cx="16296544" cy="73837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643">
                  <a:extLst>
                    <a:ext uri="{9D8B030D-6E8A-4147-A177-3AD203B41FA5}">
                      <a16:colId xmlns:a16="http://schemas.microsoft.com/office/drawing/2014/main" val="859881461"/>
                    </a:ext>
                  </a:extLst>
                </a:gridCol>
                <a:gridCol w="610643">
                  <a:extLst>
                    <a:ext uri="{9D8B030D-6E8A-4147-A177-3AD203B41FA5}">
                      <a16:colId xmlns:a16="http://schemas.microsoft.com/office/drawing/2014/main" val="514668028"/>
                    </a:ext>
                  </a:extLst>
                </a:gridCol>
                <a:gridCol w="610643">
                  <a:extLst>
                    <a:ext uri="{9D8B030D-6E8A-4147-A177-3AD203B41FA5}">
                      <a16:colId xmlns:a16="http://schemas.microsoft.com/office/drawing/2014/main" val="2324831523"/>
                    </a:ext>
                  </a:extLst>
                </a:gridCol>
                <a:gridCol w="610643">
                  <a:extLst>
                    <a:ext uri="{9D8B030D-6E8A-4147-A177-3AD203B41FA5}">
                      <a16:colId xmlns:a16="http://schemas.microsoft.com/office/drawing/2014/main" val="4195391307"/>
                    </a:ext>
                  </a:extLst>
                </a:gridCol>
                <a:gridCol w="941409">
                  <a:extLst>
                    <a:ext uri="{9D8B030D-6E8A-4147-A177-3AD203B41FA5}">
                      <a16:colId xmlns:a16="http://schemas.microsoft.com/office/drawing/2014/main" val="161910042"/>
                    </a:ext>
                  </a:extLst>
                </a:gridCol>
                <a:gridCol w="1348505">
                  <a:extLst>
                    <a:ext uri="{9D8B030D-6E8A-4147-A177-3AD203B41FA5}">
                      <a16:colId xmlns:a16="http://schemas.microsoft.com/office/drawing/2014/main" val="1400759110"/>
                    </a:ext>
                  </a:extLst>
                </a:gridCol>
                <a:gridCol w="1348505">
                  <a:extLst>
                    <a:ext uri="{9D8B030D-6E8A-4147-A177-3AD203B41FA5}">
                      <a16:colId xmlns:a16="http://schemas.microsoft.com/office/drawing/2014/main" val="2192866785"/>
                    </a:ext>
                  </a:extLst>
                </a:gridCol>
                <a:gridCol w="1348505">
                  <a:extLst>
                    <a:ext uri="{9D8B030D-6E8A-4147-A177-3AD203B41FA5}">
                      <a16:colId xmlns:a16="http://schemas.microsoft.com/office/drawing/2014/main" val="255175075"/>
                    </a:ext>
                  </a:extLst>
                </a:gridCol>
                <a:gridCol w="1005015">
                  <a:extLst>
                    <a:ext uri="{9D8B030D-6E8A-4147-A177-3AD203B41FA5}">
                      <a16:colId xmlns:a16="http://schemas.microsoft.com/office/drawing/2014/main" val="1039808982"/>
                    </a:ext>
                  </a:extLst>
                </a:gridCol>
                <a:gridCol w="610643">
                  <a:extLst>
                    <a:ext uri="{9D8B030D-6E8A-4147-A177-3AD203B41FA5}">
                      <a16:colId xmlns:a16="http://schemas.microsoft.com/office/drawing/2014/main" val="1727941925"/>
                    </a:ext>
                  </a:extLst>
                </a:gridCol>
                <a:gridCol w="610643">
                  <a:extLst>
                    <a:ext uri="{9D8B030D-6E8A-4147-A177-3AD203B41FA5}">
                      <a16:colId xmlns:a16="http://schemas.microsoft.com/office/drawing/2014/main" val="4110303824"/>
                    </a:ext>
                  </a:extLst>
                </a:gridCol>
                <a:gridCol w="610643">
                  <a:extLst>
                    <a:ext uri="{9D8B030D-6E8A-4147-A177-3AD203B41FA5}">
                      <a16:colId xmlns:a16="http://schemas.microsoft.com/office/drawing/2014/main" val="1775059917"/>
                    </a:ext>
                  </a:extLst>
                </a:gridCol>
                <a:gridCol w="610643">
                  <a:extLst>
                    <a:ext uri="{9D8B030D-6E8A-4147-A177-3AD203B41FA5}">
                      <a16:colId xmlns:a16="http://schemas.microsoft.com/office/drawing/2014/main" val="894556681"/>
                    </a:ext>
                  </a:extLst>
                </a:gridCol>
                <a:gridCol w="610643">
                  <a:extLst>
                    <a:ext uri="{9D8B030D-6E8A-4147-A177-3AD203B41FA5}">
                      <a16:colId xmlns:a16="http://schemas.microsoft.com/office/drawing/2014/main" val="2018604986"/>
                    </a:ext>
                  </a:extLst>
                </a:gridCol>
                <a:gridCol w="610643">
                  <a:extLst>
                    <a:ext uri="{9D8B030D-6E8A-4147-A177-3AD203B41FA5}">
                      <a16:colId xmlns:a16="http://schemas.microsoft.com/office/drawing/2014/main" val="3296869405"/>
                    </a:ext>
                  </a:extLst>
                </a:gridCol>
                <a:gridCol w="1361226">
                  <a:extLst>
                    <a:ext uri="{9D8B030D-6E8A-4147-A177-3AD203B41FA5}">
                      <a16:colId xmlns:a16="http://schemas.microsoft.com/office/drawing/2014/main" val="4288970048"/>
                    </a:ext>
                  </a:extLst>
                </a:gridCol>
                <a:gridCol w="1361226">
                  <a:extLst>
                    <a:ext uri="{9D8B030D-6E8A-4147-A177-3AD203B41FA5}">
                      <a16:colId xmlns:a16="http://schemas.microsoft.com/office/drawing/2014/main" val="1628448007"/>
                    </a:ext>
                  </a:extLst>
                </a:gridCol>
                <a:gridCol w="865080">
                  <a:extLst>
                    <a:ext uri="{9D8B030D-6E8A-4147-A177-3AD203B41FA5}">
                      <a16:colId xmlns:a16="http://schemas.microsoft.com/office/drawing/2014/main" val="1498845758"/>
                    </a:ext>
                  </a:extLst>
                </a:gridCol>
                <a:gridCol w="610643">
                  <a:extLst>
                    <a:ext uri="{9D8B030D-6E8A-4147-A177-3AD203B41FA5}">
                      <a16:colId xmlns:a16="http://schemas.microsoft.com/office/drawing/2014/main" val="1874430115"/>
                    </a:ext>
                  </a:extLst>
                </a:gridCol>
              </a:tblGrid>
              <a:tr h="335627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Month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Criteria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Type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File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Date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Onset_UT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Offset_UT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Onset_LT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Duration_s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Num_Waves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Max_Amplitude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Max_Period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Strength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TOD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Wp_Max_Time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 dirty="0" err="1">
                          <a:effectLst/>
                        </a:rPr>
                        <a:t>Nearest_Substorm_UT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Substorm_Delta_min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Substorm_Linked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/>
                </a:tc>
                <a:extLst>
                  <a:ext uri="{0D108BD9-81ED-4DB2-BD59-A6C34878D82A}">
                    <a16:rowId xmlns:a16="http://schemas.microsoft.com/office/drawing/2014/main" val="2245747867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Strongest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16.txt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16:55:14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17:02:18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2007-01-02 01:55:14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424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4.436513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78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Moderate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1.725227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16:57:19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3446616739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16.txt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17:54:52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17:56:50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2007-01-02 02:54:52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118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1.629602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85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0.64885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17:55:55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2088693923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Max_Amplitude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Strongest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16.txt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16:55:14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17:02:18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2007-01-02 01:55:14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424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4.436513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78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Moderate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1.725227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16:57:19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2360878890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Max_Amplitude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16.txt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2007-01-01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17:54:52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17:56:50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2007-01-02 02:54:52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118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1.629602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85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0.64885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2007-01-01 17:55:55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1590704102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Strongest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16:32:44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16:35:42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2013-01-28 01:32:44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178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1.755732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67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0.661654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16:34:16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16:32:00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+00:44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Yes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4194594229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17:01:08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17:01:43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2013-01-28 02:01:08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35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1.201671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71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0.460387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17:01:26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16:32:00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+29:08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Yes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2539969029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Max_Amplitude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Strongest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16:32:44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16:35:42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2013-01-28 01:32:44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178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1.755732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67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0.661654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16:34:16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16:32:00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+00:44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Yes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885802262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Max_Amplitude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17:01:08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17:01:43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2013-01-28 02:01:08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35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1.201671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71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0.460387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17:01:26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2013-01-27 16:32:00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+29:08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Yes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686210947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Strongest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2013-02-18 13.txt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2013-02-18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2013-02-18 13:56:02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2013-02-18 13:56:31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2013-02-18 22:56:02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1.843294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80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0.670489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2013-02-18 13:56:17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2174597274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12.txt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13:26:47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13:27:23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22:26:47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36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1.03718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74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0.402747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13:27:05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14:08:00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-41:13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Yes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4118486056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Max_Amplitude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Strongest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2013-02-18 13.txt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2013-02-18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2013-02-18 13:56:02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2013-02-18 13:56:31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2013-02-18 22:56:02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1.843294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80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0.670489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2013-02-18 13:56:17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1654943395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Max_Amplitude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12.txt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13:26:47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13:27:23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22:26:47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36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1.03718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74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0.402747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13:27:05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2013-02-24 14:08:00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-41:13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Yes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435817129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Strongest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 17.txt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 17:52:01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 18:05:20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2013-03-13 02:52:01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799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4.228484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120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Moderate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1.711271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 17:56:57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 17:47:00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+05:01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Yes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2604171698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2013-03-23 13.txt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2013-03-23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2013-03-23 13:06:57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2013-03-23 13:07:51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2013-03-23 22:06:57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54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1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1.01496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103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0.374587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2013-03-23 13:07:30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2013-03-23 13:03:00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+03:57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Yes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405894486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Max_Amplitude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Strongest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 17.txt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 17:52:01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 18:05:20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2013-03-13 02:52:01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799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4.228484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120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Moderate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1.711271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 17:56:57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2013-03-12 17:47:00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+05:01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Yes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57479504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Max_Amplitude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2013-03-16 14.txt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2013-03-16 14:06:36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2013-03-16 14:07:21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2013-03-16 23:06:36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45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1.007653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98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0.404648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2013-03-16 14:06:55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2013-03-16 13:49:00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+17:36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Yes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2230776679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Strongest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13.txt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14:26:16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14:27:01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23:26:16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45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1.437314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123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Weak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Night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0.564264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14:26:39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1682881773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13.txt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13:38:39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13:39:26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22:38:39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47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1.303043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Night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0.510203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13:39:00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1063758794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Max_Amplitude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Strongest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13.txt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14:26:16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14:27:01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23:26:16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45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1.437314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123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0.564264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14:26:39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1883903311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Max_Amplitude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13.txt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13:38:39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13:39:26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2013-04-08 22:38:39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47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1.303043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0.510203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2013-04-08 13:39:00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No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1731101152"/>
                  </a:ext>
                </a:extLst>
              </a:tr>
              <a:tr h="33562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Wp_Max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Strongest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2013-05-31 14.txt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2013-05-31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2013-05-31 14:26:57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2013-05-31 14:29:40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2013-05-31 23:26:57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163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2.409667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106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Weak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Night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0.830004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>
                          <a:effectLst/>
                        </a:rPr>
                        <a:t>2013-05-31 14:28:25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2013-05-31 14:35:00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-08:03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1" u="none" strike="noStrike" dirty="0">
                          <a:effectLst/>
                        </a:rPr>
                        <a:t>Yes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30" marR="6330" marT="6330" marB="0" anchor="b"/>
                </a:tc>
                <a:extLst>
                  <a:ext uri="{0D108BD9-81ED-4DB2-BD59-A6C34878D82A}">
                    <a16:rowId xmlns:a16="http://schemas.microsoft.com/office/drawing/2014/main" val="3880408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718885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91E9B8-B283-F9DB-9285-46B170614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he planet earth taken from the outer space">
            <a:extLst>
              <a:ext uri="{FF2B5EF4-FFF2-40B4-BE49-F238E27FC236}">
                <a16:creationId xmlns:a16="http://schemas.microsoft.com/office/drawing/2014/main" id="{71F58717-07A4-AE08-32B4-C0B39CD9D2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0" b="11723"/>
          <a:stretch/>
        </p:blipFill>
        <p:spPr>
          <a:xfrm>
            <a:off x="-4570" y="15"/>
            <a:ext cx="18287999" cy="102869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C78ABC-A702-A1FF-79F8-52BAD9656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5920" y="488325"/>
            <a:ext cx="15087600" cy="53621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37160" tIns="68580" rIns="137160" bIns="68580" rtlCol="0" anchor="b">
            <a:normAutofit/>
          </a:bodyPr>
          <a:lstStyle/>
          <a:p>
            <a:pPr algn="ctr"/>
            <a:r>
              <a:rPr lang="en-US" sz="7800" dirty="0">
                <a:solidFill>
                  <a:srgbClr val="FFFFFF"/>
                </a:solidFill>
              </a:rPr>
              <a:t>Statistical data Results</a:t>
            </a:r>
          </a:p>
        </p:txBody>
      </p:sp>
    </p:spTree>
    <p:extLst>
      <p:ext uri="{BB962C8B-B14F-4D97-AF65-F5344CB8AC3E}">
        <p14:creationId xmlns:p14="http://schemas.microsoft.com/office/powerpoint/2010/main" val="17357613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71ADBB0-DA3E-9A60-5A75-3BA0939BF59E}"/>
              </a:ext>
            </a:extLst>
          </p:cNvPr>
          <p:cNvSpPr txBox="1">
            <a:spLocks/>
          </p:cNvSpPr>
          <p:nvPr/>
        </p:nvSpPr>
        <p:spPr>
          <a:xfrm>
            <a:off x="11242" y="723900"/>
            <a:ext cx="5212205" cy="198834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Substorm Linkage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AC41D0-D3DF-6FF5-7155-4144A0CA53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226034"/>
              </p:ext>
            </p:extLst>
          </p:nvPr>
        </p:nvGraphicFramePr>
        <p:xfrm>
          <a:off x="5669280" y="7239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9DCB2C7-331E-8CB4-B2B6-2484D64A0B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2400818"/>
              </p:ext>
            </p:extLst>
          </p:nvPr>
        </p:nvGraphicFramePr>
        <p:xfrm>
          <a:off x="10421058" y="5458876"/>
          <a:ext cx="6894684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AD4F14C-2FB5-EB71-3092-0069062E0A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4438761"/>
              </p:ext>
            </p:extLst>
          </p:nvPr>
        </p:nvGraphicFramePr>
        <p:xfrm>
          <a:off x="1905000" y="5491114"/>
          <a:ext cx="6894684" cy="4539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981466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" y="1104900"/>
            <a:ext cx="5411197" cy="1988345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txBody>
          <a:bodyPr/>
          <a:lstStyle/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Events by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of Day (TOD)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6E596457-2EE3-69C2-0296-42C91E9EE5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6493736"/>
              </p:ext>
            </p:extLst>
          </p:nvPr>
        </p:nvGraphicFramePr>
        <p:xfrm>
          <a:off x="416296" y="5254845"/>
          <a:ext cx="6975103" cy="47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C03829CB-7FBE-F016-0253-27595CC70E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3204964"/>
              </p:ext>
            </p:extLst>
          </p:nvPr>
        </p:nvGraphicFramePr>
        <p:xfrm>
          <a:off x="10533248" y="5254845"/>
          <a:ext cx="6975103" cy="47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35453091-3D3D-B0C8-273D-CECF6FCB2E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0786662"/>
              </p:ext>
            </p:extLst>
          </p:nvPr>
        </p:nvGraphicFramePr>
        <p:xfrm>
          <a:off x="5395957" y="73245"/>
          <a:ext cx="7496086" cy="47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721539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2B49F-4652-D32B-0826-D3E15D993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D1EF7-2B4B-53FF-66A9-F2954B8F9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800100"/>
            <a:ext cx="15773400" cy="1988345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Events by Time of Day attached Substorm Linkage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51AF633-6E2A-89CD-EA58-1104328511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4827410"/>
              </p:ext>
            </p:extLst>
          </p:nvPr>
        </p:nvGraphicFramePr>
        <p:xfrm>
          <a:off x="1764747" y="2857500"/>
          <a:ext cx="7315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EA394F2-A073-5C7F-E561-95368257F0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360418"/>
              </p:ext>
            </p:extLst>
          </p:nvPr>
        </p:nvGraphicFramePr>
        <p:xfrm>
          <a:off x="9208052" y="2857500"/>
          <a:ext cx="7315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780714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38100"/>
            <a:ext cx="15773400" cy="1988345"/>
          </a:xfrm>
        </p:spPr>
        <p:txBody>
          <a:bodyPr/>
          <a:lstStyle/>
          <a:p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Histograms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C6637314-555F-BB55-215A-4035CE3DD9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213" y="1704366"/>
            <a:ext cx="7866894" cy="4363668"/>
          </a:xfrm>
          <a:prstGeom prst="rect">
            <a:avLst/>
          </a:prstGeom>
        </p:spPr>
      </p:pic>
      <p:pic>
        <p:nvPicPr>
          <p:cNvPr id="12" name="Picture 11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3497D959-127B-F459-3EC9-CA97A20DCA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1704366"/>
            <a:ext cx="8354152" cy="4505934"/>
          </a:xfrm>
          <a:prstGeom prst="rect">
            <a:avLst/>
          </a:prstGeom>
        </p:spPr>
      </p:pic>
      <p:pic>
        <p:nvPicPr>
          <p:cNvPr id="14" name="Picture 13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196C02C2-3E77-ACCB-86FF-C327CEC8DD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788" y="6098843"/>
            <a:ext cx="7255743" cy="407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4428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BAF7D6-7AC3-27FB-174D-0F54D6B05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94587-D960-606F-429A-ACD593D7B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8100"/>
            <a:ext cx="15773400" cy="1988345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Stander deviation 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C76D8C-BB8A-8FB5-C969-C1E749FDA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674" y="256125"/>
            <a:ext cx="2726019" cy="1083564"/>
          </a:xfrm>
          <a:prstGeom prst="rect">
            <a:avLst/>
          </a:prstGeom>
        </p:spPr>
      </p:pic>
      <p:pic>
        <p:nvPicPr>
          <p:cNvPr id="5" name="Picture 4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083EB112-4417-CF0D-0E13-11CE9B8E6FF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5313"/>
            <a:ext cx="5931624" cy="4773187"/>
          </a:xfrm>
          <a:prstGeom prst="rect">
            <a:avLst/>
          </a:prstGeom>
        </p:spPr>
      </p:pic>
      <p:pic>
        <p:nvPicPr>
          <p:cNvPr id="7" name="Picture 6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F5E33C9C-14AD-8557-CF9C-22F1BBF9008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273" y="2275313"/>
            <a:ext cx="5797545" cy="4773187"/>
          </a:xfrm>
          <a:prstGeom prst="rect">
            <a:avLst/>
          </a:prstGeom>
        </p:spPr>
      </p:pic>
      <p:pic>
        <p:nvPicPr>
          <p:cNvPr id="9" name="Picture 8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60BBD87F-F839-635C-07A9-C5FB8AF975B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1325" y="2275313"/>
            <a:ext cx="5792182" cy="477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0103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AFA82F-8046-99D3-B507-5C6F9F122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334EBC22-8275-B587-949C-C179327A5C11}"/>
              </a:ext>
            </a:extLst>
          </p:cNvPr>
          <p:cNvSpPr txBox="1"/>
          <p:nvPr/>
        </p:nvSpPr>
        <p:spPr>
          <a:xfrm>
            <a:off x="2393367" y="380096"/>
            <a:ext cx="12553836" cy="1909850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/>
          <a:p>
            <a:pPr marL="171450">
              <a:lnSpc>
                <a:spcPct val="90000"/>
              </a:lnSpc>
              <a:spcAft>
                <a:spcPts val="900"/>
              </a:spcAft>
            </a:pP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Discussion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F80D0E-AA3A-05A8-72E2-459A190A7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674" y="256125"/>
            <a:ext cx="2726019" cy="1083564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A248CCC-0889-0278-5CA6-08C42CDA9E47}"/>
              </a:ext>
            </a:extLst>
          </p:cNvPr>
          <p:cNvSpPr txBox="1">
            <a:spLocks/>
          </p:cNvSpPr>
          <p:nvPr/>
        </p:nvSpPr>
        <p:spPr>
          <a:xfrm>
            <a:off x="990600" y="2628900"/>
            <a:ext cx="15925800" cy="61261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Pi2 occurrence shows a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clear inverse relationship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solar activity — more frequent during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minimum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Around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30–35%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Pi2s are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substorm-related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the rest likely arise from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plasma-spheric cavity oscillations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Pi2s are weak (&lt;2 nT)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have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durations (60–200 s)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typical for low-latitude stations.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Wavelet analysis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effectively characterizes Pi2s and distinguishes energy levels using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 as an energy proxy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Statistical methods (Shapiro–Wilk, Mann–Whitney, Spearman)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confirm significant year-to-year variation.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support the view that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Pi2 activity reflects inner magnetospheric resonance dynamics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not just substorm drivers.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work: expand to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multi-station analysis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include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wind parameters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refine causality links.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85281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un and a blue circle&#10;&#10;Description automatically generated with medium confidence">
            <a:extLst>
              <a:ext uri="{FF2B5EF4-FFF2-40B4-BE49-F238E27FC236}">
                <a16:creationId xmlns:a16="http://schemas.microsoft.com/office/drawing/2014/main" id="{165024B0-7E1F-8A47-2505-27534B680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" b="10856"/>
          <a:stretch/>
        </p:blipFill>
        <p:spPr bwMode="auto">
          <a:xfrm>
            <a:off x="30" y="-13661"/>
            <a:ext cx="18287970" cy="1028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DDAC88-A844-4C52-9E7B-085269DCF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251" y="887017"/>
            <a:ext cx="4800600" cy="8378429"/>
          </a:xfrm>
        </p:spPr>
        <p:txBody>
          <a:bodyPr>
            <a:normAutofit/>
          </a:bodyPr>
          <a:lstStyle/>
          <a:p>
            <a:r>
              <a:rPr lang="en-US" sz="8000" b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Objective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064AD839-431F-454A-83C8-3EFB2DCA2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4600" y="887017"/>
            <a:ext cx="11734799" cy="8378429"/>
          </a:xfrm>
        </p:spPr>
        <p:txBody>
          <a:bodyPr anchor="ctr">
            <a:normAutofit/>
          </a:bodyPr>
          <a:lstStyle/>
          <a:p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Amasis MT Pro" panose="02040504050005020304" pitchFamily="18" charset="0"/>
              </a:rPr>
              <a:t>Study generation mechanism of low-latitude Pi2 pulsations during Solar Cycle 24.</a:t>
            </a:r>
            <a:endParaRPr lang="ar-EG" sz="3600" b="1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latin typeface="Amasis MT Pro" panose="02040504050005020304" pitchFamily="18" charset="0"/>
            </a:endParaRPr>
          </a:p>
          <a:p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Amasis MT Pro" panose="02040504050005020304" pitchFamily="18" charset="0"/>
              </a:rPr>
              <a:t>Compare solar minimum (2007) vs solar maximum (2013).</a:t>
            </a:r>
            <a:endParaRPr lang="ar-EG" sz="3600" b="1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latin typeface="Amasis MT Pro" panose="02040504050005020304" pitchFamily="18" charset="0"/>
            </a:endParaRPr>
          </a:p>
          <a:p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Amasis MT Pro" panose="02040504050005020304" pitchFamily="18" charset="0"/>
              </a:rPr>
              <a:t>Analyze number of events, intensity </a:t>
            </a:r>
            <a:br>
              <a:rPr lang="ar-EG" sz="3600" b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Amasis MT Pro" panose="02040504050005020304" pitchFamily="18" charset="0"/>
              </a:rPr>
            </a:b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Amasis MT Pro" panose="02040504050005020304" pitchFamily="18" charset="0"/>
              </a:rPr>
              <a:t>(Wp &amp; amplitude), duration and substorm linkage.</a:t>
            </a:r>
          </a:p>
          <a:p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Amasis MT Pro" panose="02040504050005020304" pitchFamily="18" charset="0"/>
              </a:rPr>
              <a:t>Provide automatic detection pipeline and statistics.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74CF81-5947-04B2-4ECA-74FB43752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674" y="256125"/>
            <a:ext cx="2726019" cy="108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5190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969943-9796-D0C8-53D5-89C1F3F23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blurry blue and white background&#10;&#10;AI-generated content may be incorrect.">
            <a:extLst>
              <a:ext uri="{FF2B5EF4-FFF2-40B4-BE49-F238E27FC236}">
                <a16:creationId xmlns:a16="http://schemas.microsoft.com/office/drawing/2014/main" id="{92B0768C-F558-AB4E-5B51-F5BCECB6D2C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8706" b="10067"/>
          <a:stretch>
            <a:fillRect/>
          </a:stretch>
        </p:blipFill>
        <p:spPr>
          <a:xfrm>
            <a:off x="20" y="10"/>
            <a:ext cx="18287980" cy="10286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00" cy="10287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F99D9A-43CF-2A86-6DA9-46E4100E0FBB}"/>
              </a:ext>
            </a:extLst>
          </p:cNvPr>
          <p:cNvSpPr txBox="1"/>
          <p:nvPr/>
        </p:nvSpPr>
        <p:spPr>
          <a:xfrm>
            <a:off x="1257300" y="547687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71450">
              <a:lnSpc>
                <a:spcPct val="90000"/>
              </a:lnSpc>
              <a:spcBef>
                <a:spcPct val="0"/>
              </a:spcBef>
              <a:spcAft>
                <a:spcPts val="900"/>
              </a:spcAft>
            </a:pPr>
            <a:r>
              <a:rPr lang="en-US" sz="4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Future Study</a:t>
            </a:r>
          </a:p>
        </p:txBody>
      </p:sp>
      <p:graphicFrame>
        <p:nvGraphicFramePr>
          <p:cNvPr id="23" name="Content Placeholder 2">
            <a:extLst>
              <a:ext uri="{FF2B5EF4-FFF2-40B4-BE49-F238E27FC236}">
                <a16:creationId xmlns:a16="http://schemas.microsoft.com/office/drawing/2014/main" id="{61E08299-1ACB-3339-FF34-A32D204C8E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7413908"/>
              </p:ext>
            </p:extLst>
          </p:nvPr>
        </p:nvGraphicFramePr>
        <p:xfrm>
          <a:off x="1257300" y="2738437"/>
          <a:ext cx="15773400" cy="652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01040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Yellow question mark">
            <a:extLst>
              <a:ext uri="{FF2B5EF4-FFF2-40B4-BE49-F238E27FC236}">
                <a16:creationId xmlns:a16="http://schemas.microsoft.com/office/drawing/2014/main" id="{2FAF54E6-9D25-6854-8936-9FF13C69DA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091" t="14773"/>
          <a:stretch>
            <a:fillRect/>
          </a:stretch>
        </p:blipFill>
        <p:spPr>
          <a:xfrm>
            <a:off x="20" y="10"/>
            <a:ext cx="18287981" cy="1028699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699798" y="-2286767"/>
            <a:ext cx="6888405" cy="18288002"/>
          </a:xfrm>
          <a:prstGeom prst="rect">
            <a:avLst/>
          </a:prstGeom>
          <a:gradFill>
            <a:gsLst>
              <a:gs pos="35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7"/>
          <p:cNvSpPr txBox="1"/>
          <p:nvPr/>
        </p:nvSpPr>
        <p:spPr>
          <a:xfrm>
            <a:off x="606829" y="4637892"/>
            <a:ext cx="13617843" cy="3581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9900" dirty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Any Questions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62558"/>
            <a:ext cx="14678845" cy="10287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955852-00CD-056A-F8D8-8E290669C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50CE-D76F-74EE-2E41-FFE417CA6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0" y="647700"/>
            <a:ext cx="9601200" cy="1653179"/>
          </a:xfrm>
        </p:spPr>
        <p:txBody>
          <a:bodyPr vert="horz" lIns="137160" tIns="68580" rIns="137160" bIns="68580" rtlCol="0" anchor="ctr">
            <a:noAutofit/>
          </a:bodyPr>
          <a:lstStyle/>
          <a:p>
            <a:r>
              <a:rPr lang="en-US" sz="7200" dirty="0">
                <a:solidFill>
                  <a:schemeClr val="tx2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Why study 2007 (min) vs 2013 (max)?</a:t>
            </a:r>
            <a:endParaRPr lang="en-US" sz="7200" dirty="0">
              <a:solidFill>
                <a:schemeClr val="tx2"/>
              </a:solidFill>
            </a:endParaRPr>
          </a:p>
        </p:txBody>
      </p:sp>
      <p:pic>
        <p:nvPicPr>
          <p:cNvPr id="7207" name="Graphic 7206" descr="Solar system">
            <a:extLst>
              <a:ext uri="{FF2B5EF4-FFF2-40B4-BE49-F238E27FC236}">
                <a16:creationId xmlns:a16="http://schemas.microsoft.com/office/drawing/2014/main" id="{F67F00A9-059F-ADE7-8F06-1C91D46424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0427" y="2690770"/>
            <a:ext cx="5430032" cy="5430032"/>
          </a:xfrm>
          <a:prstGeom prst="rect">
            <a:avLst/>
          </a:prstGeom>
        </p:spPr>
      </p:pic>
      <p:sp>
        <p:nvSpPr>
          <p:cNvPr id="7208" name="Content Placeholder 2">
            <a:extLst>
              <a:ext uri="{FF2B5EF4-FFF2-40B4-BE49-F238E27FC236}">
                <a16:creationId xmlns:a16="http://schemas.microsoft.com/office/drawing/2014/main" id="{85B05C77-72D7-53E5-C830-C48AD0357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2200" y="2552700"/>
            <a:ext cx="11201399" cy="6858000"/>
          </a:xfrm>
        </p:spPr>
        <p:txBody>
          <a:bodyPr vert="horz" lIns="137160" tIns="68580" rIns="137160" bIns="68580" rtlCol="0" anchor="ctr">
            <a:normAutofit lnSpcReduction="10000"/>
          </a:bodyPr>
          <a:lstStyle/>
          <a:p>
            <a:pPr marL="1143000" lvl="1" indent="-742950">
              <a:buFont typeface="Wingdings" panose="05000000000000000000" pitchFamily="2" charset="2"/>
              <a:buChar char="§"/>
            </a:pPr>
            <a:r>
              <a:rPr lang="en-US" sz="4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2007: solar minimum — lower background solar/geomagnetic activity.</a:t>
            </a:r>
            <a:endParaRPr lang="ar-EG" sz="44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1" indent="-742950">
              <a:buFont typeface="Wingdings" panose="05000000000000000000" pitchFamily="2" charset="2"/>
              <a:buChar char="§"/>
            </a:pPr>
            <a:endParaRPr lang="en-US" sz="44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1" indent="-742950">
              <a:buFont typeface="Wingdings" panose="05000000000000000000" pitchFamily="2" charset="2"/>
              <a:buChar char="§"/>
            </a:pPr>
            <a:r>
              <a:rPr lang="en-US" sz="4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2013: solar maximum — elevated solar wind, more substorms and geomagnetic disturbances.</a:t>
            </a:r>
            <a:endParaRPr lang="ar-EG" sz="44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1" indent="-742950">
              <a:buFont typeface="Wingdings" panose="05000000000000000000" pitchFamily="2" charset="2"/>
              <a:buChar char="§"/>
            </a:pPr>
            <a:endParaRPr lang="en-US" sz="44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1" indent="-742950">
              <a:buFont typeface="Wingdings" panose="05000000000000000000" pitchFamily="2" charset="2"/>
              <a:buChar char="§"/>
            </a:pPr>
            <a:r>
              <a:rPr lang="en-US" sz="4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Hypothesis: Pi2 occurrence/strength/linkage change with solar cycle phase.</a:t>
            </a:r>
          </a:p>
        </p:txBody>
      </p:sp>
    </p:spTree>
    <p:extLst>
      <p:ext uri="{BB962C8B-B14F-4D97-AF65-F5344CB8AC3E}">
        <p14:creationId xmlns:p14="http://schemas.microsoft.com/office/powerpoint/2010/main" val="26487819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ronal mass ejection or CME - NASA">
            <a:extLst>
              <a:ext uri="{FF2B5EF4-FFF2-40B4-BE49-F238E27FC236}">
                <a16:creationId xmlns:a16="http://schemas.microsoft.com/office/drawing/2014/main" id="{7A781A0F-92FD-C13F-9CC7-DD13A9E31C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" t="30146" r="4722" b="-1"/>
          <a:stretch/>
        </p:blipFill>
        <p:spPr bwMode="auto">
          <a:xfrm>
            <a:off x="30" y="15"/>
            <a:ext cx="18287970" cy="1028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37CDA1F-36A7-9C74-A1D5-36738B8EA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29" y="4637892"/>
            <a:ext cx="15438035" cy="3581400"/>
          </a:xfrm>
        </p:spPr>
        <p:txBody>
          <a:bodyPr vert="horz" lIns="137160" tIns="68580" rIns="137160" bIns="68580" rtlCol="0" anchor="b">
            <a:normAutofit/>
          </a:bodyPr>
          <a:lstStyle/>
          <a:p>
            <a:r>
              <a:rPr lang="en-US" sz="115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Scientific background </a:t>
            </a:r>
          </a:p>
        </p:txBody>
      </p:sp>
    </p:spTree>
    <p:extLst>
      <p:ext uri="{BB962C8B-B14F-4D97-AF65-F5344CB8AC3E}">
        <p14:creationId xmlns:p14="http://schemas.microsoft.com/office/powerpoint/2010/main" val="349616237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Graphic of the Space Weather Modeling Framework">
            <a:extLst>
              <a:ext uri="{FF2B5EF4-FFF2-40B4-BE49-F238E27FC236}">
                <a16:creationId xmlns:a16="http://schemas.microsoft.com/office/drawing/2014/main" id="{9176E713-FE4E-9579-EE92-72EADEC00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4605" y="15"/>
            <a:ext cx="18283395" cy="1028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1790700"/>
            <a:ext cx="6248400" cy="2578608"/>
          </a:xfrm>
        </p:spPr>
        <p:txBody>
          <a:bodyPr vert="horz" lIns="137160" tIns="68580" rIns="137160" bIns="68580" rtlCol="0" anchor="b">
            <a:noAutofit/>
          </a:bodyPr>
          <a:lstStyle/>
          <a:p>
            <a:r>
              <a:rPr lang="en-US" sz="115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Solar hazards</a:t>
            </a:r>
            <a:br>
              <a:rPr lang="en-US" sz="115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115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(Solar Wind)</a:t>
            </a:r>
            <a:endParaRPr lang="en-US" sz="115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1236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E5F6A7-4DFF-EB9D-FA64-7FDE7DD8D1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A0C9DF-8291-82C7-FCC4-1F23A1F5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404" y="959280"/>
            <a:ext cx="5143500" cy="2578608"/>
          </a:xfrm>
        </p:spPr>
        <p:txBody>
          <a:bodyPr vert="horz" lIns="137160" tIns="68580" rIns="137160" bIns="68580" rtlCol="0" anchor="b">
            <a:normAutofit/>
          </a:bodyPr>
          <a:lstStyle/>
          <a:p>
            <a:r>
              <a:rPr lang="en-US" sz="8100" dirty="0">
                <a:latin typeface="Aldhabi" panose="01000000000000000000" pitchFamily="2" charset="-78"/>
                <a:cs typeface="Aldhabi" panose="01000000000000000000" pitchFamily="2" charset="-78"/>
              </a:rPr>
              <a:t>Solar Cycle </a:t>
            </a:r>
            <a:endParaRPr lang="en-US" sz="8100" dirty="0"/>
          </a:p>
        </p:txBody>
      </p:sp>
      <p:sp>
        <p:nvSpPr>
          <p:cNvPr id="1033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917" y="3860634"/>
            <a:ext cx="4882642" cy="27432"/>
          </a:xfrm>
          <a:custGeom>
            <a:avLst/>
            <a:gdLst>
              <a:gd name="connsiteX0" fmla="*/ 0 w 4882642"/>
              <a:gd name="connsiteY0" fmla="*/ 0 h 27432"/>
              <a:gd name="connsiteX1" fmla="*/ 648694 w 4882642"/>
              <a:gd name="connsiteY1" fmla="*/ 0 h 27432"/>
              <a:gd name="connsiteX2" fmla="*/ 1199735 w 4882642"/>
              <a:gd name="connsiteY2" fmla="*/ 0 h 27432"/>
              <a:gd name="connsiteX3" fmla="*/ 1799602 w 4882642"/>
              <a:gd name="connsiteY3" fmla="*/ 0 h 27432"/>
              <a:gd name="connsiteX4" fmla="*/ 2545949 w 4882642"/>
              <a:gd name="connsiteY4" fmla="*/ 0 h 27432"/>
              <a:gd name="connsiteX5" fmla="*/ 3194643 w 4882642"/>
              <a:gd name="connsiteY5" fmla="*/ 0 h 27432"/>
              <a:gd name="connsiteX6" fmla="*/ 3794510 w 4882642"/>
              <a:gd name="connsiteY6" fmla="*/ 0 h 27432"/>
              <a:gd name="connsiteX7" fmla="*/ 4882642 w 4882642"/>
              <a:gd name="connsiteY7" fmla="*/ 0 h 27432"/>
              <a:gd name="connsiteX8" fmla="*/ 4882642 w 4882642"/>
              <a:gd name="connsiteY8" fmla="*/ 27432 h 27432"/>
              <a:gd name="connsiteX9" fmla="*/ 4185122 w 4882642"/>
              <a:gd name="connsiteY9" fmla="*/ 27432 h 27432"/>
              <a:gd name="connsiteX10" fmla="*/ 3585254 w 4882642"/>
              <a:gd name="connsiteY10" fmla="*/ 27432 h 27432"/>
              <a:gd name="connsiteX11" fmla="*/ 2790081 w 4882642"/>
              <a:gd name="connsiteY11" fmla="*/ 27432 h 27432"/>
              <a:gd name="connsiteX12" fmla="*/ 2141387 w 4882642"/>
              <a:gd name="connsiteY12" fmla="*/ 27432 h 27432"/>
              <a:gd name="connsiteX13" fmla="*/ 1590346 w 4882642"/>
              <a:gd name="connsiteY13" fmla="*/ 27432 h 27432"/>
              <a:gd name="connsiteX14" fmla="*/ 844000 w 4882642"/>
              <a:gd name="connsiteY14" fmla="*/ 27432 h 27432"/>
              <a:gd name="connsiteX15" fmla="*/ 0 w 4882642"/>
              <a:gd name="connsiteY15" fmla="*/ 27432 h 27432"/>
              <a:gd name="connsiteX16" fmla="*/ 0 w 4882642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882642" h="27432" fill="none" extrusionOk="0">
                <a:moveTo>
                  <a:pt x="0" y="0"/>
                </a:moveTo>
                <a:cubicBezTo>
                  <a:pt x="283896" y="15806"/>
                  <a:pt x="476914" y="-5705"/>
                  <a:pt x="648694" y="0"/>
                </a:cubicBezTo>
                <a:cubicBezTo>
                  <a:pt x="820474" y="5705"/>
                  <a:pt x="992491" y="-2560"/>
                  <a:pt x="1199735" y="0"/>
                </a:cubicBezTo>
                <a:cubicBezTo>
                  <a:pt x="1406979" y="2560"/>
                  <a:pt x="1535106" y="-12373"/>
                  <a:pt x="1799602" y="0"/>
                </a:cubicBezTo>
                <a:cubicBezTo>
                  <a:pt x="2064098" y="12373"/>
                  <a:pt x="2220857" y="34016"/>
                  <a:pt x="2545949" y="0"/>
                </a:cubicBezTo>
                <a:cubicBezTo>
                  <a:pt x="2871041" y="-34016"/>
                  <a:pt x="2930967" y="-6551"/>
                  <a:pt x="3194643" y="0"/>
                </a:cubicBezTo>
                <a:cubicBezTo>
                  <a:pt x="3458319" y="6551"/>
                  <a:pt x="3590719" y="-27970"/>
                  <a:pt x="3794510" y="0"/>
                </a:cubicBezTo>
                <a:cubicBezTo>
                  <a:pt x="3998301" y="27970"/>
                  <a:pt x="4343090" y="-39667"/>
                  <a:pt x="4882642" y="0"/>
                </a:cubicBezTo>
                <a:cubicBezTo>
                  <a:pt x="4881669" y="8304"/>
                  <a:pt x="4882164" y="21512"/>
                  <a:pt x="4882642" y="27432"/>
                </a:cubicBezTo>
                <a:cubicBezTo>
                  <a:pt x="4608564" y="7308"/>
                  <a:pt x="4394312" y="56256"/>
                  <a:pt x="4185122" y="27432"/>
                </a:cubicBezTo>
                <a:cubicBezTo>
                  <a:pt x="3975932" y="-1392"/>
                  <a:pt x="3827783" y="51583"/>
                  <a:pt x="3585254" y="27432"/>
                </a:cubicBezTo>
                <a:cubicBezTo>
                  <a:pt x="3342725" y="3281"/>
                  <a:pt x="3165015" y="17373"/>
                  <a:pt x="2790081" y="27432"/>
                </a:cubicBezTo>
                <a:cubicBezTo>
                  <a:pt x="2415147" y="37491"/>
                  <a:pt x="2453830" y="6816"/>
                  <a:pt x="2141387" y="27432"/>
                </a:cubicBezTo>
                <a:cubicBezTo>
                  <a:pt x="1828944" y="48048"/>
                  <a:pt x="1774219" y="17790"/>
                  <a:pt x="1590346" y="27432"/>
                </a:cubicBezTo>
                <a:cubicBezTo>
                  <a:pt x="1406473" y="37074"/>
                  <a:pt x="1200327" y="18527"/>
                  <a:pt x="844000" y="27432"/>
                </a:cubicBezTo>
                <a:cubicBezTo>
                  <a:pt x="487673" y="36337"/>
                  <a:pt x="322314" y="2648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882642" h="27432" stroke="0" extrusionOk="0">
                <a:moveTo>
                  <a:pt x="0" y="0"/>
                </a:moveTo>
                <a:cubicBezTo>
                  <a:pt x="238803" y="9040"/>
                  <a:pt x="494861" y="-4831"/>
                  <a:pt x="648694" y="0"/>
                </a:cubicBezTo>
                <a:cubicBezTo>
                  <a:pt x="802527" y="4831"/>
                  <a:pt x="991643" y="12575"/>
                  <a:pt x="1199735" y="0"/>
                </a:cubicBezTo>
                <a:cubicBezTo>
                  <a:pt x="1407827" y="-12575"/>
                  <a:pt x="1757315" y="9056"/>
                  <a:pt x="1994908" y="0"/>
                </a:cubicBezTo>
                <a:cubicBezTo>
                  <a:pt x="2232501" y="-9056"/>
                  <a:pt x="2370188" y="18797"/>
                  <a:pt x="2643602" y="0"/>
                </a:cubicBezTo>
                <a:cubicBezTo>
                  <a:pt x="2917016" y="-18797"/>
                  <a:pt x="3036387" y="10091"/>
                  <a:pt x="3292296" y="0"/>
                </a:cubicBezTo>
                <a:cubicBezTo>
                  <a:pt x="3548205" y="-10091"/>
                  <a:pt x="3892824" y="6516"/>
                  <a:pt x="4087469" y="0"/>
                </a:cubicBezTo>
                <a:cubicBezTo>
                  <a:pt x="4282114" y="-6516"/>
                  <a:pt x="4487997" y="-16222"/>
                  <a:pt x="4882642" y="0"/>
                </a:cubicBezTo>
                <a:cubicBezTo>
                  <a:pt x="4883127" y="9333"/>
                  <a:pt x="4883920" y="19699"/>
                  <a:pt x="4882642" y="27432"/>
                </a:cubicBezTo>
                <a:cubicBezTo>
                  <a:pt x="4665479" y="53358"/>
                  <a:pt x="4455363" y="34051"/>
                  <a:pt x="4282775" y="27432"/>
                </a:cubicBezTo>
                <a:cubicBezTo>
                  <a:pt x="4110187" y="20813"/>
                  <a:pt x="3781952" y="37808"/>
                  <a:pt x="3585254" y="27432"/>
                </a:cubicBezTo>
                <a:cubicBezTo>
                  <a:pt x="3388556" y="17056"/>
                  <a:pt x="3084641" y="41802"/>
                  <a:pt x="2887734" y="27432"/>
                </a:cubicBezTo>
                <a:cubicBezTo>
                  <a:pt x="2690827" y="13062"/>
                  <a:pt x="2491613" y="5294"/>
                  <a:pt x="2239040" y="27432"/>
                </a:cubicBezTo>
                <a:cubicBezTo>
                  <a:pt x="1986467" y="49570"/>
                  <a:pt x="1795483" y="63015"/>
                  <a:pt x="1443867" y="27432"/>
                </a:cubicBezTo>
                <a:cubicBezTo>
                  <a:pt x="1092251" y="-8151"/>
                  <a:pt x="850619" y="43704"/>
                  <a:pt x="648694" y="27432"/>
                </a:cubicBezTo>
                <a:cubicBezTo>
                  <a:pt x="446769" y="11160"/>
                  <a:pt x="306471" y="26408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0F65649-3F5C-D58F-9B23-21F4F9B66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6404" y="4210812"/>
            <a:ext cx="5143500" cy="5116068"/>
          </a:xfrm>
        </p:spPr>
        <p:txBody>
          <a:bodyPr vert="horz" lIns="137160" tIns="68580" rIns="137160" bIns="68580" rtlCol="0" anchor="t">
            <a:normAutofit/>
          </a:bodyPr>
          <a:lstStyle/>
          <a:p>
            <a:pPr marL="342900" lvl="1" indent="0">
              <a:lnSpc>
                <a:spcPct val="90000"/>
              </a:lnSpc>
              <a:buNone/>
            </a:pPr>
            <a:r>
              <a:rPr 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Note that :  </a:t>
            </a:r>
          </a:p>
          <a:p>
            <a:pPr marL="685800" lvl="1">
              <a:lnSpc>
                <a:spcPct val="90000"/>
              </a:lnSpc>
            </a:pPr>
            <a:r>
              <a:rPr 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The Sun has an ~11-year solar cycle that modulates solar activity (sunspots, flares, solar wind).</a:t>
            </a:r>
          </a:p>
          <a:p>
            <a:pPr marL="685800" lvl="1">
              <a:lnSpc>
                <a:spcPct val="90000"/>
              </a:lnSpc>
            </a:pPr>
            <a:r>
              <a:rPr 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Solar Cycle 24: 2007–2018 (2007 ~ solar minimum; 2013 ~ solar maximum).</a:t>
            </a:r>
          </a:p>
          <a:p>
            <a:pPr marL="685800" lvl="1">
              <a:lnSpc>
                <a:spcPct val="90000"/>
              </a:lnSpc>
            </a:pPr>
            <a:r>
              <a:rPr 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Solar activity influences geomagnetic activity and substorm occurrence on Earth.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9605828-440C-F62E-93A7-CBA948229EDC}"/>
              </a:ext>
            </a:extLst>
          </p:cNvPr>
          <p:cNvGrpSpPr/>
          <p:nvPr/>
        </p:nvGrpSpPr>
        <p:grpSpPr>
          <a:xfrm>
            <a:off x="7396232" y="960120"/>
            <a:ext cx="9526004" cy="8366760"/>
            <a:chOff x="8922937" y="1991678"/>
            <a:chExt cx="8732603" cy="7669910"/>
          </a:xfrm>
        </p:grpSpPr>
        <p:pic>
          <p:nvPicPr>
            <p:cNvPr id="1026" name="Picture 2" descr="Solar Cycle 24 Prediction Updated May 2009 | NOAA / NWS Space Weather  Prediction Center">
              <a:extLst>
                <a:ext uri="{FF2B5EF4-FFF2-40B4-BE49-F238E27FC236}">
                  <a16:creationId xmlns:a16="http://schemas.microsoft.com/office/drawing/2014/main" id="{E1F9A5DE-FC11-02EA-56E8-970D28CC30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2937" y="1991678"/>
              <a:ext cx="8732603" cy="66707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9CF8AF5-3DD4-0A27-1742-1F027FFBDD25}"/>
                </a:ext>
              </a:extLst>
            </p:cNvPr>
            <p:cNvSpPr txBox="1"/>
            <p:nvPr/>
          </p:nvSpPr>
          <p:spPr>
            <a:xfrm>
              <a:off x="10460940" y="9153757"/>
              <a:ext cx="6414654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96696">
                <a:spcAft>
                  <a:spcPts val="600"/>
                </a:spcAft>
              </a:pPr>
              <a:r>
                <a:rPr lang="en-US" sz="1472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hlinkClick r:id="rId3"/>
                </a:rPr>
                <a:t>https://www.swpc.noaa.gov/content/solar-cycle-24-prediction-updated-may-2009</a:t>
              </a:r>
              <a:endParaRPr lang="ar-EG" sz="1472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>
                <a:spcAft>
                  <a:spcPts val="600"/>
                </a:spcAft>
              </a:pPr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30590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un and a blue circle&#10;&#10;Description automatically generated with medium confidence">
            <a:extLst>
              <a:ext uri="{FF2B5EF4-FFF2-40B4-BE49-F238E27FC236}">
                <a16:creationId xmlns:a16="http://schemas.microsoft.com/office/drawing/2014/main" id="{165024B0-7E1F-8A47-2505-27534B680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" b="10856"/>
          <a:stretch/>
        </p:blipFill>
        <p:spPr bwMode="auto">
          <a:xfrm>
            <a:off x="30" y="-38100"/>
            <a:ext cx="18287970" cy="1028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2F359087-BF51-0310-E766-8DC1DDCEB243}"/>
              </a:ext>
            </a:extLst>
          </p:cNvPr>
          <p:cNvSpPr txBox="1">
            <a:spLocks/>
          </p:cNvSpPr>
          <p:nvPr/>
        </p:nvSpPr>
        <p:spPr>
          <a:xfrm>
            <a:off x="457228" y="952500"/>
            <a:ext cx="18287972" cy="139136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b="1" i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  <a:r>
              <a:rPr lang="en-US" sz="81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lang="en-US" sz="6600" b="1" i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1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lang="en-US" sz="6600" b="1" i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en-US" sz="81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lang="en-US" sz="6600" b="1" i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Pulsations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55FAC5-313A-F435-D068-C2A3F48AE5C7}"/>
              </a:ext>
            </a:extLst>
          </p:cNvPr>
          <p:cNvSpPr txBox="1"/>
          <p:nvPr/>
        </p:nvSpPr>
        <p:spPr>
          <a:xfrm>
            <a:off x="12326593" y="8851058"/>
            <a:ext cx="444053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7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Kozlovskaya</a:t>
            </a:r>
            <a:r>
              <a:rPr lang="en-US" sz="2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el., 2012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D18F9B-1F5B-DF9F-8177-85734BB773A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996" t="17643" r="9356" b="6072"/>
          <a:stretch/>
        </p:blipFill>
        <p:spPr>
          <a:xfrm>
            <a:off x="-10412" y="3543300"/>
            <a:ext cx="6868412" cy="520278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E477F9F-35B1-8E9B-18F1-C47101A053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8674" y="256125"/>
            <a:ext cx="2726019" cy="108356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A4EA862-0334-3F51-9893-6F04E589D0D8}"/>
              </a:ext>
            </a:extLst>
          </p:cNvPr>
          <p:cNvGrpSpPr/>
          <p:nvPr/>
        </p:nvGrpSpPr>
        <p:grpSpPr>
          <a:xfrm>
            <a:off x="6909985" y="3557814"/>
            <a:ext cx="11378015" cy="5202782"/>
            <a:chOff x="6901970" y="1638300"/>
            <a:chExt cx="11378015" cy="520278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9CAD24D-81CD-FD5F-B977-9DDBBC5BF259}"/>
                </a:ext>
              </a:extLst>
            </p:cNvPr>
            <p:cNvGrpSpPr/>
            <p:nvPr/>
          </p:nvGrpSpPr>
          <p:grpSpPr>
            <a:xfrm>
              <a:off x="6901970" y="1638300"/>
              <a:ext cx="11378015" cy="5202782"/>
              <a:chOff x="6901970" y="1638300"/>
              <a:chExt cx="11378015" cy="5202782"/>
            </a:xfrm>
          </p:grpSpPr>
          <p:pic>
            <p:nvPicPr>
              <p:cNvPr id="2052" name="Picture 4" descr="Classification of geomagnetic pulsations. | Download Table">
                <a:extLst>
                  <a:ext uri="{FF2B5EF4-FFF2-40B4-BE49-F238E27FC236}">
                    <a16:creationId xmlns:a16="http://schemas.microsoft.com/office/drawing/2014/main" id="{2F61A4C6-A4D6-2386-4583-1B2262B4B5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01970" y="1638300"/>
                <a:ext cx="11378015" cy="52027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30B5D6E4-92C8-0DDC-F074-5C0B806ACEBC}"/>
                  </a:ext>
                </a:extLst>
              </p:cNvPr>
              <p:cNvCxnSpPr/>
              <p:nvPr/>
            </p:nvCxnSpPr>
            <p:spPr>
              <a:xfrm>
                <a:off x="6901970" y="5647231"/>
                <a:ext cx="11378015" cy="0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pic>
            <p:nvPicPr>
              <p:cNvPr id="4" name="Picture 4" descr="Classification of geomagnetic pulsations. | Download Table">
                <a:extLst>
                  <a:ext uri="{FF2B5EF4-FFF2-40B4-BE49-F238E27FC236}">
                    <a16:creationId xmlns:a16="http://schemas.microsoft.com/office/drawing/2014/main" id="{576B3EDC-BB4A-DD36-941D-BCC3B3376DB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850" t="52388" r="8389" b="35912"/>
              <a:stretch>
                <a:fillRect/>
              </a:stretch>
            </p:blipFill>
            <p:spPr bwMode="auto">
              <a:xfrm>
                <a:off x="15849600" y="6232376"/>
                <a:ext cx="1679533" cy="6087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9" name="Picture 4" descr="Classification of geomagnetic pulsations. | Download Table">
              <a:extLst>
                <a:ext uri="{FF2B5EF4-FFF2-40B4-BE49-F238E27FC236}">
                  <a16:creationId xmlns:a16="http://schemas.microsoft.com/office/drawing/2014/main" id="{8CAA554D-71DD-7A66-A07E-0212E020466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34" t="78158" r="73234" b="12807"/>
            <a:stretch>
              <a:fillRect/>
            </a:stretch>
          </p:blipFill>
          <p:spPr bwMode="auto">
            <a:xfrm>
              <a:off x="15047044" y="6335865"/>
              <a:ext cx="731737" cy="470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77753215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6FF502A-F77A-4102-BF38-B8A1230E675B}"/>
              </a:ext>
            </a:extLst>
          </p:cNvPr>
          <p:cNvSpPr txBox="1"/>
          <p:nvPr/>
        </p:nvSpPr>
        <p:spPr>
          <a:xfrm>
            <a:off x="858740" y="357809"/>
            <a:ext cx="16527780" cy="2151623"/>
          </a:xfrm>
          <a:prstGeom prst="rect">
            <a:avLst/>
          </a:prstGeom>
        </p:spPr>
        <p:txBody>
          <a:bodyPr vert="horz" lIns="137160" tIns="68580" rIns="137160" bIns="6858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900"/>
              </a:spcAft>
            </a:pPr>
            <a:r>
              <a:rPr lang="en-US" sz="8100" b="1" i="1">
                <a:latin typeface="+mj-lt"/>
                <a:ea typeface="+mj-ea"/>
                <a:cs typeface="+mj-cs"/>
              </a:rPr>
              <a:t>Characteristics of Pi2 pulsations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740" y="3106974"/>
            <a:ext cx="8285260" cy="6178758"/>
          </a:xfrm>
        </p:spPr>
        <p:txBody>
          <a:bodyPr vert="horz" lIns="137160" tIns="68580" rIns="137160" bIns="68580" rtlCol="0" anchor="t">
            <a:normAutofit/>
          </a:bodyPr>
          <a:lstStyle/>
          <a:p>
            <a:r>
              <a:rPr lang="en-US" sz="2550" b="1" i="1" dirty="0"/>
              <a:t>Pi2 magnetic pulsation is an impulsive nightside ultra-low frequency (ULF) wave and it is considered a sensitive indicator to the onset of the geomagnetic substorms within low- and mid-latitudinal regions. [Baker et al., 1996]</a:t>
            </a:r>
          </a:p>
          <a:p>
            <a:r>
              <a:rPr lang="en-US" sz="2550" b="1" i="1" dirty="0"/>
              <a:t>The frequency range of this wave is 7–25 </a:t>
            </a:r>
            <a:r>
              <a:rPr lang="en-US" sz="2550" b="1" i="1" dirty="0" err="1"/>
              <a:t>mHz</a:t>
            </a:r>
            <a:r>
              <a:rPr lang="en-US" sz="2550" b="1" i="1" dirty="0"/>
              <a:t>, a period of 40–150 s, with an amplitude of 1–50 </a:t>
            </a:r>
            <a:r>
              <a:rPr lang="en-US" sz="2550" b="1" i="1" dirty="0" err="1"/>
              <a:t>nT.</a:t>
            </a:r>
            <a:r>
              <a:rPr lang="en-US" sz="2550" b="1" i="1" dirty="0"/>
              <a:t> [Saito, 1969]</a:t>
            </a:r>
          </a:p>
          <a:p>
            <a:r>
              <a:rPr lang="en-US" sz="2550" b="1" i="1" dirty="0"/>
              <a:t>They are typically associated with the onset of magnetospheric substorms, particularly during the expansion phase. [Takahashi et al.,1996]</a:t>
            </a:r>
          </a:p>
          <a:p>
            <a:r>
              <a:rPr lang="en-US" sz="2550" b="1" dirty="0"/>
              <a:t>Their frequencies are typically lower than Pi1 pulsations and other types of continuous pulsations (Pc).</a:t>
            </a:r>
          </a:p>
          <a:p>
            <a:r>
              <a:rPr lang="en-US" sz="2550" b="1" dirty="0"/>
              <a:t>They are typically irregular in both their shape and amplitude. [O. Saka., 2023]</a:t>
            </a:r>
          </a:p>
          <a:p>
            <a:endParaRPr lang="en-US" sz="2550" b="1" dirty="0"/>
          </a:p>
          <a:p>
            <a:pPr marL="0"/>
            <a:endParaRPr lang="en-US" sz="255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E31A54-3EF1-0651-A969-187510AC0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674" y="256125"/>
            <a:ext cx="2726019" cy="1083564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4AD0F1B0-0828-C2A8-84B7-F370FE23156F}"/>
              </a:ext>
            </a:extLst>
          </p:cNvPr>
          <p:cNvSpPr txBox="1"/>
          <p:nvPr/>
        </p:nvSpPr>
        <p:spPr>
          <a:xfrm>
            <a:off x="9789269" y="8639770"/>
            <a:ext cx="83127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i="0" u="none" strike="noStrike" baseline="0" dirty="0">
                <a:latin typeface="Times-Roman"/>
                <a:cs typeface="+mj-cs"/>
              </a:rPr>
              <a:t>Locations of potential Pi2 source regions (colored </a:t>
            </a:r>
            <a:r>
              <a:rPr lang="en-US" sz="1800" b="0" i="1" u="none" strike="noStrike" baseline="0" dirty="0">
                <a:latin typeface="Times-Italic"/>
                <a:cs typeface="+mj-cs"/>
              </a:rPr>
              <a:t>brown</a:t>
            </a:r>
            <a:r>
              <a:rPr lang="en-US" sz="1800" b="0" i="0" u="none" strike="noStrike" baseline="0" dirty="0">
                <a:latin typeface="Times-Roman"/>
                <a:cs typeface="+mj-cs"/>
              </a:rPr>
              <a:t>, </a:t>
            </a:r>
            <a:r>
              <a:rPr lang="en-US" sz="1800" b="0" i="1" u="none" strike="noStrike" baseline="0" dirty="0">
                <a:latin typeface="Times-Italic"/>
                <a:cs typeface="+mj-cs"/>
              </a:rPr>
              <a:t>orange</a:t>
            </a:r>
            <a:r>
              <a:rPr lang="en-US" sz="1800" b="0" i="0" u="none" strike="noStrike" baseline="0" dirty="0">
                <a:latin typeface="Times-Roman"/>
                <a:cs typeface="+mj-cs"/>
              </a:rPr>
              <a:t>, </a:t>
            </a:r>
            <a:r>
              <a:rPr lang="en-US" sz="1800" b="0" i="1" u="none" strike="noStrike" baseline="0" dirty="0">
                <a:latin typeface="Times-Italic"/>
                <a:cs typeface="+mj-cs"/>
              </a:rPr>
              <a:t>green</a:t>
            </a:r>
            <a:r>
              <a:rPr lang="en-US" sz="1800" b="0" i="0" u="none" strike="noStrike" baseline="0" dirty="0">
                <a:latin typeface="Times-Roman"/>
                <a:cs typeface="+mj-cs"/>
              </a:rPr>
              <a:t>, </a:t>
            </a:r>
            <a:r>
              <a:rPr lang="en-US" sz="1800" b="0" i="1" u="none" strike="noStrike" baseline="0" dirty="0">
                <a:latin typeface="Times-Italic"/>
                <a:cs typeface="+mj-cs"/>
              </a:rPr>
              <a:t>blue</a:t>
            </a:r>
            <a:r>
              <a:rPr lang="en-US" sz="1800" b="0" i="0" u="none" strike="noStrike" baseline="0" dirty="0">
                <a:latin typeface="Times-Roman"/>
                <a:cs typeface="+mj-cs"/>
              </a:rPr>
              <a:t>, </a:t>
            </a:r>
            <a:r>
              <a:rPr lang="en-US" sz="1800" b="0" i="1" u="none" strike="noStrike" baseline="0" dirty="0">
                <a:latin typeface="Times-Italic"/>
                <a:cs typeface="+mj-cs"/>
              </a:rPr>
              <a:t>yellow</a:t>
            </a:r>
            <a:r>
              <a:rPr lang="en-US" sz="1800" b="0" i="0" u="none" strike="noStrike" baseline="0" dirty="0">
                <a:latin typeface="Times-Roman"/>
                <a:cs typeface="+mj-cs"/>
              </a:rPr>
              <a:t>, </a:t>
            </a:r>
            <a:r>
              <a:rPr lang="en-US" sz="1800" b="0" i="1" u="none" strike="noStrike" baseline="0" dirty="0">
                <a:latin typeface="Times-Italic"/>
                <a:cs typeface="+mj-cs"/>
              </a:rPr>
              <a:t>red</a:t>
            </a:r>
            <a:r>
              <a:rPr lang="en-US" sz="1800" b="0" i="0" u="none" strike="noStrike" baseline="0" dirty="0">
                <a:latin typeface="Times-Roman"/>
                <a:cs typeface="+mj-cs"/>
              </a:rPr>
              <a:t>, and </a:t>
            </a:r>
            <a:r>
              <a:rPr lang="en-US" sz="1800" b="0" i="1" u="none" strike="noStrike" baseline="0" dirty="0">
                <a:latin typeface="Times-Italic"/>
                <a:cs typeface="+mj-cs"/>
              </a:rPr>
              <a:t>gray</a:t>
            </a:r>
            <a:r>
              <a:rPr lang="en-US" sz="1800" b="0" i="0" u="none" strike="noStrike" baseline="0" dirty="0">
                <a:latin typeface="Times-Roman"/>
                <a:cs typeface="+mj-cs"/>
              </a:rPr>
              <a:t>) inside the Earth’s magnetosphere. A source region is the place where a physical mechanism operates that establishes the Pi2 frequency (Keiling 2011)</a:t>
            </a:r>
            <a:endParaRPr lang="ar-EG" dirty="0"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3796D4-52C4-3735-39AC-B762095E5B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064"/>
          <a:stretch/>
        </p:blipFill>
        <p:spPr>
          <a:xfrm>
            <a:off x="9220200" y="2552700"/>
            <a:ext cx="9095880" cy="602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3142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13536</TotalTime>
  <Words>2769</Words>
  <Application>Microsoft Office PowerPoint</Application>
  <PresentationFormat>Custom</PresentationFormat>
  <Paragraphs>1029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Angsana New</vt:lpstr>
      <vt:lpstr>Times-Italic</vt:lpstr>
      <vt:lpstr>Tek Tall Arabic</vt:lpstr>
      <vt:lpstr>Aldhabi</vt:lpstr>
      <vt:lpstr>Amasis MT Pro</vt:lpstr>
      <vt:lpstr>Wingdings</vt:lpstr>
      <vt:lpstr>Times New Roman</vt:lpstr>
      <vt:lpstr>Arial</vt:lpstr>
      <vt:lpstr>Raleway Bold</vt:lpstr>
      <vt:lpstr>Times-Roman</vt:lpstr>
      <vt:lpstr>Calibri</vt:lpstr>
      <vt:lpstr>Cambria Math</vt:lpstr>
      <vt:lpstr>Office Theme</vt:lpstr>
      <vt:lpstr>PowerPoint Presentation</vt:lpstr>
      <vt:lpstr>PowerPoint Presentation</vt:lpstr>
      <vt:lpstr>Objective</vt:lpstr>
      <vt:lpstr>Why study 2007 (min) vs 2013 (max)?</vt:lpstr>
      <vt:lpstr>Scientific background </vt:lpstr>
      <vt:lpstr>Solar hazards (Solar Wind)</vt:lpstr>
      <vt:lpstr>Solar Cycle </vt:lpstr>
      <vt:lpstr>PowerPoint Presentation</vt:lpstr>
      <vt:lpstr>PowerPoint Presentation</vt:lpstr>
      <vt:lpstr>Pi2 Autodetection Mechanism </vt:lpstr>
      <vt:lpstr>PowerPoint Presentation</vt:lpstr>
      <vt:lpstr>Pi2 Detection (detailed)</vt:lpstr>
      <vt:lpstr>PowerPoint Presentation</vt:lpstr>
      <vt:lpstr>PowerPoint Presentation</vt:lpstr>
      <vt:lpstr>Wavelet scale–frequency relation</vt:lpstr>
      <vt:lpstr>Amplitude criterion</vt:lpstr>
      <vt:lpstr>CWT definition (continuous wavelet transform)</vt:lpstr>
      <vt:lpstr>Experimental data Results</vt:lpstr>
      <vt:lpstr>22, May 2007</vt:lpstr>
      <vt:lpstr>12, March 2013</vt:lpstr>
      <vt:lpstr>PowerPoint Presentation</vt:lpstr>
      <vt:lpstr>PowerPoint Presentation</vt:lpstr>
      <vt:lpstr>Statistical data Results</vt:lpstr>
      <vt:lpstr>PowerPoint Presentation</vt:lpstr>
      <vt:lpstr>Events by Time of Day (TOD)</vt:lpstr>
      <vt:lpstr>Events by Time of Day attached Substorm Linkage</vt:lpstr>
      <vt:lpstr>Histograms</vt:lpstr>
      <vt:lpstr>Stander deviation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 Series Bible Presentation in Dark Brown Light Brown White Personal &amp; Authentic Style</dc:title>
  <dc:creator>MAHMOUD</dc:creator>
  <cp:lastModifiedBy>Abdulmumen0180533</cp:lastModifiedBy>
  <cp:revision>46</cp:revision>
  <dcterms:created xsi:type="dcterms:W3CDTF">2006-08-16T00:00:00Z</dcterms:created>
  <dcterms:modified xsi:type="dcterms:W3CDTF">2025-10-18T11:55:21Z</dcterms:modified>
  <dc:identifier>DAFspMdhnOI</dc:identifier>
</cp:coreProperties>
</file>