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19" r:id="rId2"/>
    <p:sldId id="309" r:id="rId3"/>
    <p:sldId id="306" r:id="rId4"/>
    <p:sldId id="318" r:id="rId5"/>
    <p:sldId id="314" r:id="rId6"/>
    <p:sldId id="322" r:id="rId7"/>
    <p:sldId id="323" r:id="rId8"/>
    <p:sldId id="325" r:id="rId9"/>
    <p:sldId id="331" r:id="rId10"/>
    <p:sldId id="330" r:id="rId11"/>
    <p:sldId id="329" r:id="rId12"/>
    <p:sldId id="338" r:id="rId13"/>
    <p:sldId id="324" r:id="rId14"/>
    <p:sldId id="340" r:id="rId15"/>
    <p:sldId id="334" r:id="rId16"/>
    <p:sldId id="336" r:id="rId17"/>
    <p:sldId id="337" r:id="rId18"/>
    <p:sldId id="305" r:id="rId19"/>
    <p:sldId id="339" r:id="rId20"/>
    <p:sldId id="335" r:id="rId21"/>
    <p:sldId id="31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FFFF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6261" autoAdjust="0"/>
  </p:normalViewPr>
  <p:slideViewPr>
    <p:cSldViewPr snapToGrid="0">
      <p:cViewPr varScale="1">
        <p:scale>
          <a:sx n="79" d="100"/>
          <a:sy n="79" d="100"/>
        </p:scale>
        <p:origin x="188"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90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B333CB-F197-4F09-87FC-0F8B37437640}" type="doc">
      <dgm:prSet loTypeId="urn:microsoft.com/office/officeart/2005/8/layout/process1" loCatId="process" qsTypeId="urn:microsoft.com/office/officeart/2005/8/quickstyle/simple1" qsCatId="simple" csTypeId="urn:microsoft.com/office/officeart/2005/8/colors/accent1_2" csCatId="accent1" phldr="1"/>
      <dgm:spPr/>
    </dgm:pt>
    <dgm:pt modelId="{E6484733-250F-4BC3-9BEE-8886141F2741}">
      <dgm:prSet phldrT="[Text]"/>
      <dgm:spPr/>
      <dgm:t>
        <a:bodyPr/>
        <a:lstStyle/>
        <a:p>
          <a:r>
            <a:rPr lang="en-US" dirty="0"/>
            <a:t>IDEE</a:t>
          </a:r>
          <a:endParaRPr lang="en-GB" dirty="0"/>
        </a:p>
      </dgm:t>
    </dgm:pt>
    <dgm:pt modelId="{2ADB5797-C142-44C0-B761-6807A65DF09D}" type="parTrans" cxnId="{D958112B-EB76-4E86-A9A2-3A2DF1B72732}">
      <dgm:prSet/>
      <dgm:spPr/>
      <dgm:t>
        <a:bodyPr/>
        <a:lstStyle/>
        <a:p>
          <a:endParaRPr lang="en-GB"/>
        </a:p>
      </dgm:t>
    </dgm:pt>
    <dgm:pt modelId="{F3BAC7A2-DF14-4AAF-9708-B645DDEE7BAD}" type="sibTrans" cxnId="{D958112B-EB76-4E86-A9A2-3A2DF1B72732}">
      <dgm:prSet/>
      <dgm:spPr/>
      <dgm:t>
        <a:bodyPr/>
        <a:lstStyle/>
        <a:p>
          <a:endParaRPr lang="en-GB"/>
        </a:p>
      </dgm:t>
    </dgm:pt>
    <dgm:pt modelId="{FCC82243-FD05-4864-8431-75357AA87EBF}">
      <dgm:prSet phldrT="[Text]"/>
      <dgm:spPr/>
      <dgm:t>
        <a:bodyPr/>
        <a:lstStyle/>
        <a:p>
          <a:r>
            <a:rPr lang="en-US" dirty="0"/>
            <a:t>TECHNISCHE DOKUMENTE</a:t>
          </a:r>
          <a:endParaRPr lang="en-GB" dirty="0"/>
        </a:p>
      </dgm:t>
    </dgm:pt>
    <dgm:pt modelId="{565A7722-B360-4CCC-B5EF-7D612C2C7907}" type="parTrans" cxnId="{07B16C37-550D-4A06-BA94-7CFA5968ADFC}">
      <dgm:prSet/>
      <dgm:spPr/>
      <dgm:t>
        <a:bodyPr/>
        <a:lstStyle/>
        <a:p>
          <a:endParaRPr lang="en-GB"/>
        </a:p>
      </dgm:t>
    </dgm:pt>
    <dgm:pt modelId="{6F23625F-4DB0-4050-8BC4-C5BBAA14CD55}" type="sibTrans" cxnId="{07B16C37-550D-4A06-BA94-7CFA5968ADFC}">
      <dgm:prSet/>
      <dgm:spPr/>
      <dgm:t>
        <a:bodyPr/>
        <a:lstStyle/>
        <a:p>
          <a:endParaRPr lang="en-GB"/>
        </a:p>
      </dgm:t>
    </dgm:pt>
    <dgm:pt modelId="{B7EAB572-856A-46B8-A332-F075A5A47D10}">
      <dgm:prSet phldrT="[Text]"/>
      <dgm:spPr/>
      <dgm:t>
        <a:bodyPr/>
        <a:lstStyle/>
        <a:p>
          <a:r>
            <a:rPr lang="en-US" dirty="0"/>
            <a:t>PROTOTYP</a:t>
          </a:r>
          <a:endParaRPr lang="en-GB" dirty="0"/>
        </a:p>
      </dgm:t>
    </dgm:pt>
    <dgm:pt modelId="{776632CC-715C-422A-BBF7-25C2BA71A39A}" type="parTrans" cxnId="{0237C7E8-8A2F-4265-8541-3C7C480B04AA}">
      <dgm:prSet/>
      <dgm:spPr/>
      <dgm:t>
        <a:bodyPr/>
        <a:lstStyle/>
        <a:p>
          <a:endParaRPr lang="en-GB"/>
        </a:p>
      </dgm:t>
    </dgm:pt>
    <dgm:pt modelId="{2F6AFDC0-EFF4-41F8-8250-004FEAC74308}" type="sibTrans" cxnId="{0237C7E8-8A2F-4265-8541-3C7C480B04AA}">
      <dgm:prSet/>
      <dgm:spPr/>
      <dgm:t>
        <a:bodyPr/>
        <a:lstStyle/>
        <a:p>
          <a:endParaRPr lang="en-GB"/>
        </a:p>
      </dgm:t>
    </dgm:pt>
    <dgm:pt modelId="{96C45F72-CC9A-4B1A-A033-BAAA56BAC9D1}">
      <dgm:prSet phldrT="[Text]"/>
      <dgm:spPr/>
      <dgm:t>
        <a:bodyPr/>
        <a:lstStyle/>
        <a:p>
          <a:r>
            <a:rPr lang="en-US" dirty="0"/>
            <a:t>ABNAHME PROTOTYP</a:t>
          </a:r>
          <a:endParaRPr lang="en-GB" dirty="0"/>
        </a:p>
      </dgm:t>
    </dgm:pt>
    <dgm:pt modelId="{33AAC078-BF6E-41CE-9560-7A4E4DFAE02F}" type="parTrans" cxnId="{F8FB511A-222F-401B-9A86-43414CEB87A2}">
      <dgm:prSet/>
      <dgm:spPr/>
      <dgm:t>
        <a:bodyPr/>
        <a:lstStyle/>
        <a:p>
          <a:endParaRPr lang="en-GB"/>
        </a:p>
      </dgm:t>
    </dgm:pt>
    <dgm:pt modelId="{B119B354-A3C9-487B-ABDB-4AF9A7C4027E}" type="sibTrans" cxnId="{F8FB511A-222F-401B-9A86-43414CEB87A2}">
      <dgm:prSet/>
      <dgm:spPr/>
      <dgm:t>
        <a:bodyPr/>
        <a:lstStyle/>
        <a:p>
          <a:endParaRPr lang="en-GB"/>
        </a:p>
      </dgm:t>
    </dgm:pt>
    <dgm:pt modelId="{6A1EB3C7-E4E8-4D06-AB65-3AC99FD8B663}">
      <dgm:prSet phldrT="[Text]"/>
      <dgm:spPr/>
      <dgm:t>
        <a:bodyPr/>
        <a:lstStyle/>
        <a:p>
          <a:r>
            <a:rPr lang="en-US" dirty="0"/>
            <a:t>QUALIFIKATION</a:t>
          </a:r>
        </a:p>
        <a:p>
          <a:r>
            <a:rPr lang="en-US" dirty="0"/>
            <a:t>FRIMEN</a:t>
          </a:r>
          <a:endParaRPr lang="en-GB" dirty="0"/>
        </a:p>
      </dgm:t>
    </dgm:pt>
    <dgm:pt modelId="{5CE80637-5AC3-44BC-8DE4-6124F51B67C3}" type="parTrans" cxnId="{0CA5ED31-BC70-4B83-8A49-9AB9EA8B7595}">
      <dgm:prSet/>
      <dgm:spPr/>
      <dgm:t>
        <a:bodyPr/>
        <a:lstStyle/>
        <a:p>
          <a:endParaRPr lang="en-GB"/>
        </a:p>
      </dgm:t>
    </dgm:pt>
    <dgm:pt modelId="{5562B8C4-138D-4279-9C1F-31C857F1D45F}" type="sibTrans" cxnId="{0CA5ED31-BC70-4B83-8A49-9AB9EA8B7595}">
      <dgm:prSet/>
      <dgm:spPr/>
      <dgm:t>
        <a:bodyPr/>
        <a:lstStyle/>
        <a:p>
          <a:endParaRPr lang="en-GB"/>
        </a:p>
      </dgm:t>
    </dgm:pt>
    <dgm:pt modelId="{43192A60-F893-4DCF-BCFA-2DAF1EDE5A3B}">
      <dgm:prSet phldrT="[Text]"/>
      <dgm:spPr/>
      <dgm:t>
        <a:bodyPr/>
        <a:lstStyle/>
        <a:p>
          <a:r>
            <a:rPr lang="en-US" dirty="0"/>
            <a:t>FIRMENSUCHE</a:t>
          </a:r>
        </a:p>
        <a:p>
          <a:r>
            <a:rPr lang="en-US" dirty="0"/>
            <a:t>INSTITUTE</a:t>
          </a:r>
        </a:p>
      </dgm:t>
    </dgm:pt>
    <dgm:pt modelId="{D0C183F5-DC07-4D7F-87CC-C62AB5148FA3}" type="parTrans" cxnId="{6A2502F3-C414-493E-B5F8-853C4BA29639}">
      <dgm:prSet/>
      <dgm:spPr/>
      <dgm:t>
        <a:bodyPr/>
        <a:lstStyle/>
        <a:p>
          <a:endParaRPr lang="en-GB"/>
        </a:p>
      </dgm:t>
    </dgm:pt>
    <dgm:pt modelId="{4ABCE3E9-C75F-485E-8A0E-780E646B4B0D}" type="sibTrans" cxnId="{6A2502F3-C414-493E-B5F8-853C4BA29639}">
      <dgm:prSet/>
      <dgm:spPr/>
      <dgm:t>
        <a:bodyPr/>
        <a:lstStyle/>
        <a:p>
          <a:endParaRPr lang="en-GB"/>
        </a:p>
      </dgm:t>
    </dgm:pt>
    <dgm:pt modelId="{B1983CE6-4230-4B6A-BF56-DAE88411C220}" type="pres">
      <dgm:prSet presAssocID="{BEB333CB-F197-4F09-87FC-0F8B37437640}" presName="Name0" presStyleCnt="0">
        <dgm:presLayoutVars>
          <dgm:dir/>
          <dgm:resizeHandles val="exact"/>
        </dgm:presLayoutVars>
      </dgm:prSet>
      <dgm:spPr/>
    </dgm:pt>
    <dgm:pt modelId="{7D29C9D4-1066-4B1D-9769-CF64D94A7134}" type="pres">
      <dgm:prSet presAssocID="{E6484733-250F-4BC3-9BEE-8886141F2741}" presName="node" presStyleLbl="node1" presStyleIdx="0" presStyleCnt="6">
        <dgm:presLayoutVars>
          <dgm:bulletEnabled val="1"/>
        </dgm:presLayoutVars>
      </dgm:prSet>
      <dgm:spPr/>
    </dgm:pt>
    <dgm:pt modelId="{033C4A55-69BF-4163-9D14-F381476ED831}" type="pres">
      <dgm:prSet presAssocID="{F3BAC7A2-DF14-4AAF-9708-B645DDEE7BAD}" presName="sibTrans" presStyleLbl="sibTrans2D1" presStyleIdx="0" presStyleCnt="5"/>
      <dgm:spPr/>
    </dgm:pt>
    <dgm:pt modelId="{EE927042-2ABF-44EC-A7C1-8D688221C151}" type="pres">
      <dgm:prSet presAssocID="{F3BAC7A2-DF14-4AAF-9708-B645DDEE7BAD}" presName="connectorText" presStyleLbl="sibTrans2D1" presStyleIdx="0" presStyleCnt="5"/>
      <dgm:spPr/>
    </dgm:pt>
    <dgm:pt modelId="{6BDE340A-448F-4872-BAF5-9209656709E2}" type="pres">
      <dgm:prSet presAssocID="{FCC82243-FD05-4864-8431-75357AA87EBF}" presName="node" presStyleLbl="node1" presStyleIdx="1" presStyleCnt="6">
        <dgm:presLayoutVars>
          <dgm:bulletEnabled val="1"/>
        </dgm:presLayoutVars>
      </dgm:prSet>
      <dgm:spPr/>
    </dgm:pt>
    <dgm:pt modelId="{8A2CB2F8-F392-45D4-8D77-C25B2F3077CC}" type="pres">
      <dgm:prSet presAssocID="{6F23625F-4DB0-4050-8BC4-C5BBAA14CD55}" presName="sibTrans" presStyleLbl="sibTrans2D1" presStyleIdx="1" presStyleCnt="5"/>
      <dgm:spPr/>
    </dgm:pt>
    <dgm:pt modelId="{642BB66B-3385-40A0-AE37-21CABA504F04}" type="pres">
      <dgm:prSet presAssocID="{6F23625F-4DB0-4050-8BC4-C5BBAA14CD55}" presName="connectorText" presStyleLbl="sibTrans2D1" presStyleIdx="1" presStyleCnt="5"/>
      <dgm:spPr/>
    </dgm:pt>
    <dgm:pt modelId="{3370942F-01AB-41F3-BA4E-74AA1FECA4B1}" type="pres">
      <dgm:prSet presAssocID="{B7EAB572-856A-46B8-A332-F075A5A47D10}" presName="node" presStyleLbl="node1" presStyleIdx="2" presStyleCnt="6">
        <dgm:presLayoutVars>
          <dgm:bulletEnabled val="1"/>
        </dgm:presLayoutVars>
      </dgm:prSet>
      <dgm:spPr/>
    </dgm:pt>
    <dgm:pt modelId="{471F65A7-F8E8-4066-8CCD-AD69FA3B1E2F}" type="pres">
      <dgm:prSet presAssocID="{2F6AFDC0-EFF4-41F8-8250-004FEAC74308}" presName="sibTrans" presStyleLbl="sibTrans2D1" presStyleIdx="2" presStyleCnt="5"/>
      <dgm:spPr/>
    </dgm:pt>
    <dgm:pt modelId="{61F135E8-041F-4663-AFAF-DF1DDE3EFEF4}" type="pres">
      <dgm:prSet presAssocID="{2F6AFDC0-EFF4-41F8-8250-004FEAC74308}" presName="connectorText" presStyleLbl="sibTrans2D1" presStyleIdx="2" presStyleCnt="5"/>
      <dgm:spPr/>
    </dgm:pt>
    <dgm:pt modelId="{E19C6DB2-701D-4530-8060-EFF385C7DF0B}" type="pres">
      <dgm:prSet presAssocID="{96C45F72-CC9A-4B1A-A033-BAAA56BAC9D1}" presName="node" presStyleLbl="node1" presStyleIdx="3" presStyleCnt="6">
        <dgm:presLayoutVars>
          <dgm:bulletEnabled val="1"/>
        </dgm:presLayoutVars>
      </dgm:prSet>
      <dgm:spPr/>
    </dgm:pt>
    <dgm:pt modelId="{B61DA35B-9DA4-48D9-8DE1-5CEC77FB587F}" type="pres">
      <dgm:prSet presAssocID="{B119B354-A3C9-487B-ABDB-4AF9A7C4027E}" presName="sibTrans" presStyleLbl="sibTrans2D1" presStyleIdx="3" presStyleCnt="5"/>
      <dgm:spPr/>
    </dgm:pt>
    <dgm:pt modelId="{426993BE-FA71-46B5-960D-33B6E6C83863}" type="pres">
      <dgm:prSet presAssocID="{B119B354-A3C9-487B-ABDB-4AF9A7C4027E}" presName="connectorText" presStyleLbl="sibTrans2D1" presStyleIdx="3" presStyleCnt="5"/>
      <dgm:spPr/>
    </dgm:pt>
    <dgm:pt modelId="{682517A4-996B-4EFC-AB43-288B1F121711}" type="pres">
      <dgm:prSet presAssocID="{43192A60-F893-4DCF-BCFA-2DAF1EDE5A3B}" presName="node" presStyleLbl="node1" presStyleIdx="4" presStyleCnt="6">
        <dgm:presLayoutVars>
          <dgm:bulletEnabled val="1"/>
        </dgm:presLayoutVars>
      </dgm:prSet>
      <dgm:spPr/>
    </dgm:pt>
    <dgm:pt modelId="{F90C8B1C-49B4-40EB-9A0D-2E4694DA384C}" type="pres">
      <dgm:prSet presAssocID="{4ABCE3E9-C75F-485E-8A0E-780E646B4B0D}" presName="sibTrans" presStyleLbl="sibTrans2D1" presStyleIdx="4" presStyleCnt="5"/>
      <dgm:spPr/>
    </dgm:pt>
    <dgm:pt modelId="{320CEAE6-0EEC-43CA-BE13-9F7454B701E1}" type="pres">
      <dgm:prSet presAssocID="{4ABCE3E9-C75F-485E-8A0E-780E646B4B0D}" presName="connectorText" presStyleLbl="sibTrans2D1" presStyleIdx="4" presStyleCnt="5"/>
      <dgm:spPr/>
    </dgm:pt>
    <dgm:pt modelId="{E9971275-8692-4A3A-9AA0-983694D222A5}" type="pres">
      <dgm:prSet presAssocID="{6A1EB3C7-E4E8-4D06-AB65-3AC99FD8B663}" presName="node" presStyleLbl="node1" presStyleIdx="5" presStyleCnt="6">
        <dgm:presLayoutVars>
          <dgm:bulletEnabled val="1"/>
        </dgm:presLayoutVars>
      </dgm:prSet>
      <dgm:spPr/>
    </dgm:pt>
  </dgm:ptLst>
  <dgm:cxnLst>
    <dgm:cxn modelId="{358E2A0D-FF42-47F2-9DF7-2372231C5FD3}" type="presOf" srcId="{6F23625F-4DB0-4050-8BC4-C5BBAA14CD55}" destId="{8A2CB2F8-F392-45D4-8D77-C25B2F3077CC}" srcOrd="0" destOrd="0" presId="urn:microsoft.com/office/officeart/2005/8/layout/process1"/>
    <dgm:cxn modelId="{F8FB511A-222F-401B-9A86-43414CEB87A2}" srcId="{BEB333CB-F197-4F09-87FC-0F8B37437640}" destId="{96C45F72-CC9A-4B1A-A033-BAAA56BAC9D1}" srcOrd="3" destOrd="0" parTransId="{33AAC078-BF6E-41CE-9560-7A4E4DFAE02F}" sibTransId="{B119B354-A3C9-487B-ABDB-4AF9A7C4027E}"/>
    <dgm:cxn modelId="{3782792A-09AE-4D6A-B139-A2DBCC9727D8}" type="presOf" srcId="{BEB333CB-F197-4F09-87FC-0F8B37437640}" destId="{B1983CE6-4230-4B6A-BF56-DAE88411C220}" srcOrd="0" destOrd="0" presId="urn:microsoft.com/office/officeart/2005/8/layout/process1"/>
    <dgm:cxn modelId="{D958112B-EB76-4E86-A9A2-3A2DF1B72732}" srcId="{BEB333CB-F197-4F09-87FC-0F8B37437640}" destId="{E6484733-250F-4BC3-9BEE-8886141F2741}" srcOrd="0" destOrd="0" parTransId="{2ADB5797-C142-44C0-B761-6807A65DF09D}" sibTransId="{F3BAC7A2-DF14-4AAF-9708-B645DDEE7BAD}"/>
    <dgm:cxn modelId="{0CA5ED31-BC70-4B83-8A49-9AB9EA8B7595}" srcId="{BEB333CB-F197-4F09-87FC-0F8B37437640}" destId="{6A1EB3C7-E4E8-4D06-AB65-3AC99FD8B663}" srcOrd="5" destOrd="0" parTransId="{5CE80637-5AC3-44BC-8DE4-6124F51B67C3}" sibTransId="{5562B8C4-138D-4279-9C1F-31C857F1D45F}"/>
    <dgm:cxn modelId="{07B16C37-550D-4A06-BA94-7CFA5968ADFC}" srcId="{BEB333CB-F197-4F09-87FC-0F8B37437640}" destId="{FCC82243-FD05-4864-8431-75357AA87EBF}" srcOrd="1" destOrd="0" parTransId="{565A7722-B360-4CCC-B5EF-7D612C2C7907}" sibTransId="{6F23625F-4DB0-4050-8BC4-C5BBAA14CD55}"/>
    <dgm:cxn modelId="{709B3B38-EE5F-455F-9537-B567A28F3EA0}" type="presOf" srcId="{6F23625F-4DB0-4050-8BC4-C5BBAA14CD55}" destId="{642BB66B-3385-40A0-AE37-21CABA504F04}" srcOrd="1" destOrd="0" presId="urn:microsoft.com/office/officeart/2005/8/layout/process1"/>
    <dgm:cxn modelId="{24C0215C-D0D8-4343-88C4-CDC7F4CC8D5A}" type="presOf" srcId="{4ABCE3E9-C75F-485E-8A0E-780E646B4B0D}" destId="{320CEAE6-0EEC-43CA-BE13-9F7454B701E1}" srcOrd="1" destOrd="0" presId="urn:microsoft.com/office/officeart/2005/8/layout/process1"/>
    <dgm:cxn modelId="{9C9D9666-83D4-4910-A5F2-ABEBB309FA11}" type="presOf" srcId="{4ABCE3E9-C75F-485E-8A0E-780E646B4B0D}" destId="{F90C8B1C-49B4-40EB-9A0D-2E4694DA384C}" srcOrd="0" destOrd="0" presId="urn:microsoft.com/office/officeart/2005/8/layout/process1"/>
    <dgm:cxn modelId="{68F4616A-E200-48B5-BFAC-E4E320E82FD9}" type="presOf" srcId="{43192A60-F893-4DCF-BCFA-2DAF1EDE5A3B}" destId="{682517A4-996B-4EFC-AB43-288B1F121711}" srcOrd="0" destOrd="0" presId="urn:microsoft.com/office/officeart/2005/8/layout/process1"/>
    <dgm:cxn modelId="{E562896C-DDCB-40F5-824C-17A2B8AA3B69}" type="presOf" srcId="{B119B354-A3C9-487B-ABDB-4AF9A7C4027E}" destId="{B61DA35B-9DA4-48D9-8DE1-5CEC77FB587F}" srcOrd="0" destOrd="0" presId="urn:microsoft.com/office/officeart/2005/8/layout/process1"/>
    <dgm:cxn modelId="{C801A985-52D2-4D32-84AE-1D49EC74EDE9}" type="presOf" srcId="{2F6AFDC0-EFF4-41F8-8250-004FEAC74308}" destId="{471F65A7-F8E8-4066-8CCD-AD69FA3B1E2F}" srcOrd="0" destOrd="0" presId="urn:microsoft.com/office/officeart/2005/8/layout/process1"/>
    <dgm:cxn modelId="{66867593-5557-4761-BE07-0B03426F5CF9}" type="presOf" srcId="{B119B354-A3C9-487B-ABDB-4AF9A7C4027E}" destId="{426993BE-FA71-46B5-960D-33B6E6C83863}" srcOrd="1" destOrd="0" presId="urn:microsoft.com/office/officeart/2005/8/layout/process1"/>
    <dgm:cxn modelId="{22E83B9A-DBA0-42B2-8F46-6B044553E16A}" type="presOf" srcId="{B7EAB572-856A-46B8-A332-F075A5A47D10}" destId="{3370942F-01AB-41F3-BA4E-74AA1FECA4B1}" srcOrd="0" destOrd="0" presId="urn:microsoft.com/office/officeart/2005/8/layout/process1"/>
    <dgm:cxn modelId="{059368A9-75F3-4077-8B82-2D36F72756AF}" type="presOf" srcId="{6A1EB3C7-E4E8-4D06-AB65-3AC99FD8B663}" destId="{E9971275-8692-4A3A-9AA0-983694D222A5}" srcOrd="0" destOrd="0" presId="urn:microsoft.com/office/officeart/2005/8/layout/process1"/>
    <dgm:cxn modelId="{4D4BEFB1-09B3-47EE-AB85-A8CFCFC25E65}" type="presOf" srcId="{96C45F72-CC9A-4B1A-A033-BAAA56BAC9D1}" destId="{E19C6DB2-701D-4530-8060-EFF385C7DF0B}" srcOrd="0" destOrd="0" presId="urn:microsoft.com/office/officeart/2005/8/layout/process1"/>
    <dgm:cxn modelId="{3E7E42C1-B865-496F-B54B-B8C243C6C876}" type="presOf" srcId="{F3BAC7A2-DF14-4AAF-9708-B645DDEE7BAD}" destId="{EE927042-2ABF-44EC-A7C1-8D688221C151}" srcOrd="1" destOrd="0" presId="urn:microsoft.com/office/officeart/2005/8/layout/process1"/>
    <dgm:cxn modelId="{B6B4B6C6-D12B-478C-84B9-B92D77DBFA0B}" type="presOf" srcId="{F3BAC7A2-DF14-4AAF-9708-B645DDEE7BAD}" destId="{033C4A55-69BF-4163-9D14-F381476ED831}" srcOrd="0" destOrd="0" presId="urn:microsoft.com/office/officeart/2005/8/layout/process1"/>
    <dgm:cxn modelId="{0A09A5CD-7E86-466E-8388-936991885E2A}" type="presOf" srcId="{E6484733-250F-4BC3-9BEE-8886141F2741}" destId="{7D29C9D4-1066-4B1D-9769-CF64D94A7134}" srcOrd="0" destOrd="0" presId="urn:microsoft.com/office/officeart/2005/8/layout/process1"/>
    <dgm:cxn modelId="{DE1C37DE-2582-4181-844C-BEC434A9F3E7}" type="presOf" srcId="{2F6AFDC0-EFF4-41F8-8250-004FEAC74308}" destId="{61F135E8-041F-4663-AFAF-DF1DDE3EFEF4}" srcOrd="1" destOrd="0" presId="urn:microsoft.com/office/officeart/2005/8/layout/process1"/>
    <dgm:cxn modelId="{0237C7E8-8A2F-4265-8541-3C7C480B04AA}" srcId="{BEB333CB-F197-4F09-87FC-0F8B37437640}" destId="{B7EAB572-856A-46B8-A332-F075A5A47D10}" srcOrd="2" destOrd="0" parTransId="{776632CC-715C-422A-BBF7-25C2BA71A39A}" sibTransId="{2F6AFDC0-EFF4-41F8-8250-004FEAC74308}"/>
    <dgm:cxn modelId="{C65F58F1-DD14-48FD-953D-C996A8CE0AFA}" type="presOf" srcId="{FCC82243-FD05-4864-8431-75357AA87EBF}" destId="{6BDE340A-448F-4872-BAF5-9209656709E2}" srcOrd="0" destOrd="0" presId="urn:microsoft.com/office/officeart/2005/8/layout/process1"/>
    <dgm:cxn modelId="{6A2502F3-C414-493E-B5F8-853C4BA29639}" srcId="{BEB333CB-F197-4F09-87FC-0F8B37437640}" destId="{43192A60-F893-4DCF-BCFA-2DAF1EDE5A3B}" srcOrd="4" destOrd="0" parTransId="{D0C183F5-DC07-4D7F-87CC-C62AB5148FA3}" sibTransId="{4ABCE3E9-C75F-485E-8A0E-780E646B4B0D}"/>
    <dgm:cxn modelId="{6E9A2F82-493A-4512-9D12-BED52975FB9C}" type="presParOf" srcId="{B1983CE6-4230-4B6A-BF56-DAE88411C220}" destId="{7D29C9D4-1066-4B1D-9769-CF64D94A7134}" srcOrd="0" destOrd="0" presId="urn:microsoft.com/office/officeart/2005/8/layout/process1"/>
    <dgm:cxn modelId="{6EC60821-7729-47B6-AAC2-E230695241EA}" type="presParOf" srcId="{B1983CE6-4230-4B6A-BF56-DAE88411C220}" destId="{033C4A55-69BF-4163-9D14-F381476ED831}" srcOrd="1" destOrd="0" presId="urn:microsoft.com/office/officeart/2005/8/layout/process1"/>
    <dgm:cxn modelId="{8F3733E9-5999-4584-B1A3-130798E45E6C}" type="presParOf" srcId="{033C4A55-69BF-4163-9D14-F381476ED831}" destId="{EE927042-2ABF-44EC-A7C1-8D688221C151}" srcOrd="0" destOrd="0" presId="urn:microsoft.com/office/officeart/2005/8/layout/process1"/>
    <dgm:cxn modelId="{215D5324-9A1A-4D4E-86C5-E8D3462C394F}" type="presParOf" srcId="{B1983CE6-4230-4B6A-BF56-DAE88411C220}" destId="{6BDE340A-448F-4872-BAF5-9209656709E2}" srcOrd="2" destOrd="0" presId="urn:microsoft.com/office/officeart/2005/8/layout/process1"/>
    <dgm:cxn modelId="{94D2DEB6-4183-4920-96ED-6B0ACAB1E508}" type="presParOf" srcId="{B1983CE6-4230-4B6A-BF56-DAE88411C220}" destId="{8A2CB2F8-F392-45D4-8D77-C25B2F3077CC}" srcOrd="3" destOrd="0" presId="urn:microsoft.com/office/officeart/2005/8/layout/process1"/>
    <dgm:cxn modelId="{D47CC482-482D-427B-B580-6D2D64DAD996}" type="presParOf" srcId="{8A2CB2F8-F392-45D4-8D77-C25B2F3077CC}" destId="{642BB66B-3385-40A0-AE37-21CABA504F04}" srcOrd="0" destOrd="0" presId="urn:microsoft.com/office/officeart/2005/8/layout/process1"/>
    <dgm:cxn modelId="{9DCCD42C-3CD0-4911-B1E2-7ABE8CA3955F}" type="presParOf" srcId="{B1983CE6-4230-4B6A-BF56-DAE88411C220}" destId="{3370942F-01AB-41F3-BA4E-74AA1FECA4B1}" srcOrd="4" destOrd="0" presId="urn:microsoft.com/office/officeart/2005/8/layout/process1"/>
    <dgm:cxn modelId="{CCE430A8-5EDA-4533-A91E-28D8B890C757}" type="presParOf" srcId="{B1983CE6-4230-4B6A-BF56-DAE88411C220}" destId="{471F65A7-F8E8-4066-8CCD-AD69FA3B1E2F}" srcOrd="5" destOrd="0" presId="urn:microsoft.com/office/officeart/2005/8/layout/process1"/>
    <dgm:cxn modelId="{A5F9A45B-3AED-4AD4-A94B-C75C0926FDFD}" type="presParOf" srcId="{471F65A7-F8E8-4066-8CCD-AD69FA3B1E2F}" destId="{61F135E8-041F-4663-AFAF-DF1DDE3EFEF4}" srcOrd="0" destOrd="0" presId="urn:microsoft.com/office/officeart/2005/8/layout/process1"/>
    <dgm:cxn modelId="{20C0BFE7-2D73-4A20-8951-35CF92C03CDB}" type="presParOf" srcId="{B1983CE6-4230-4B6A-BF56-DAE88411C220}" destId="{E19C6DB2-701D-4530-8060-EFF385C7DF0B}" srcOrd="6" destOrd="0" presId="urn:microsoft.com/office/officeart/2005/8/layout/process1"/>
    <dgm:cxn modelId="{35ECAFF5-7929-4885-A83F-40D40D7F6C6F}" type="presParOf" srcId="{B1983CE6-4230-4B6A-BF56-DAE88411C220}" destId="{B61DA35B-9DA4-48D9-8DE1-5CEC77FB587F}" srcOrd="7" destOrd="0" presId="urn:microsoft.com/office/officeart/2005/8/layout/process1"/>
    <dgm:cxn modelId="{FE156760-C2E2-4A44-9DA8-9176985AFE53}" type="presParOf" srcId="{B61DA35B-9DA4-48D9-8DE1-5CEC77FB587F}" destId="{426993BE-FA71-46B5-960D-33B6E6C83863}" srcOrd="0" destOrd="0" presId="urn:microsoft.com/office/officeart/2005/8/layout/process1"/>
    <dgm:cxn modelId="{31DDE599-9454-4B20-A40C-D87813706D55}" type="presParOf" srcId="{B1983CE6-4230-4B6A-BF56-DAE88411C220}" destId="{682517A4-996B-4EFC-AB43-288B1F121711}" srcOrd="8" destOrd="0" presId="urn:microsoft.com/office/officeart/2005/8/layout/process1"/>
    <dgm:cxn modelId="{B5A0FACB-E051-4477-BD16-111143514668}" type="presParOf" srcId="{B1983CE6-4230-4B6A-BF56-DAE88411C220}" destId="{F90C8B1C-49B4-40EB-9A0D-2E4694DA384C}" srcOrd="9" destOrd="0" presId="urn:microsoft.com/office/officeart/2005/8/layout/process1"/>
    <dgm:cxn modelId="{2E7C04CD-DF85-4298-8F6D-65A15559C431}" type="presParOf" srcId="{F90C8B1C-49B4-40EB-9A0D-2E4694DA384C}" destId="{320CEAE6-0EEC-43CA-BE13-9F7454B701E1}" srcOrd="0" destOrd="0" presId="urn:microsoft.com/office/officeart/2005/8/layout/process1"/>
    <dgm:cxn modelId="{6155BA0A-49FB-432B-866A-956613F3FFC4}" type="presParOf" srcId="{B1983CE6-4230-4B6A-BF56-DAE88411C220}" destId="{E9971275-8692-4A3A-9AA0-983694D222A5}"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B333CB-F197-4F09-87FC-0F8B37437640}" type="doc">
      <dgm:prSet loTypeId="urn:microsoft.com/office/officeart/2005/8/layout/process1" loCatId="process" qsTypeId="urn:microsoft.com/office/officeart/2005/8/quickstyle/simple1" qsCatId="simple" csTypeId="urn:microsoft.com/office/officeart/2005/8/colors/accent1_2" csCatId="accent1" phldr="1"/>
      <dgm:spPr/>
    </dgm:pt>
    <dgm:pt modelId="{E6484733-250F-4BC3-9BEE-8886141F2741}">
      <dgm:prSet phldrT="[Text]"/>
      <dgm:spPr/>
      <dgm:t>
        <a:bodyPr/>
        <a:lstStyle/>
        <a:p>
          <a:r>
            <a:rPr lang="en-US" dirty="0"/>
            <a:t>VORSERIE</a:t>
          </a:r>
          <a:endParaRPr lang="en-GB" dirty="0"/>
        </a:p>
      </dgm:t>
    </dgm:pt>
    <dgm:pt modelId="{2ADB5797-C142-44C0-B761-6807A65DF09D}" type="parTrans" cxnId="{D958112B-EB76-4E86-A9A2-3A2DF1B72732}">
      <dgm:prSet/>
      <dgm:spPr/>
      <dgm:t>
        <a:bodyPr/>
        <a:lstStyle/>
        <a:p>
          <a:endParaRPr lang="en-GB"/>
        </a:p>
      </dgm:t>
    </dgm:pt>
    <dgm:pt modelId="{F3BAC7A2-DF14-4AAF-9708-B645DDEE7BAD}" type="sibTrans" cxnId="{D958112B-EB76-4E86-A9A2-3A2DF1B72732}">
      <dgm:prSet/>
      <dgm:spPr/>
      <dgm:t>
        <a:bodyPr/>
        <a:lstStyle/>
        <a:p>
          <a:endParaRPr lang="en-GB"/>
        </a:p>
      </dgm:t>
    </dgm:pt>
    <dgm:pt modelId="{FCC82243-FD05-4864-8431-75357AA87EBF}">
      <dgm:prSet phldrT="[Text]"/>
      <dgm:spPr/>
      <dgm:t>
        <a:bodyPr/>
        <a:lstStyle/>
        <a:p>
          <a:r>
            <a:rPr lang="en-US" dirty="0"/>
            <a:t>QUALTAETS-</a:t>
          </a:r>
        </a:p>
        <a:p>
          <a:r>
            <a:rPr lang="en-GB" dirty="0"/>
            <a:t>KONTROLLE</a:t>
          </a:r>
        </a:p>
      </dgm:t>
    </dgm:pt>
    <dgm:pt modelId="{565A7722-B360-4CCC-B5EF-7D612C2C7907}" type="parTrans" cxnId="{07B16C37-550D-4A06-BA94-7CFA5968ADFC}">
      <dgm:prSet/>
      <dgm:spPr/>
      <dgm:t>
        <a:bodyPr/>
        <a:lstStyle/>
        <a:p>
          <a:endParaRPr lang="en-GB"/>
        </a:p>
      </dgm:t>
    </dgm:pt>
    <dgm:pt modelId="{6F23625F-4DB0-4050-8BC4-C5BBAA14CD55}" type="sibTrans" cxnId="{07B16C37-550D-4A06-BA94-7CFA5968ADFC}">
      <dgm:prSet/>
      <dgm:spPr/>
      <dgm:t>
        <a:bodyPr/>
        <a:lstStyle/>
        <a:p>
          <a:endParaRPr lang="en-GB"/>
        </a:p>
      </dgm:t>
    </dgm:pt>
    <dgm:pt modelId="{B7EAB572-856A-46B8-A332-F075A5A47D10}">
      <dgm:prSet phldrT="[Text]"/>
      <dgm:spPr/>
      <dgm:t>
        <a:bodyPr/>
        <a:lstStyle/>
        <a:p>
          <a:r>
            <a:rPr lang="en-US" dirty="0"/>
            <a:t>FERTIGUNG</a:t>
          </a:r>
          <a:endParaRPr lang="en-GB" dirty="0"/>
        </a:p>
      </dgm:t>
    </dgm:pt>
    <dgm:pt modelId="{776632CC-715C-422A-BBF7-25C2BA71A39A}" type="parTrans" cxnId="{0237C7E8-8A2F-4265-8541-3C7C480B04AA}">
      <dgm:prSet/>
      <dgm:spPr/>
      <dgm:t>
        <a:bodyPr/>
        <a:lstStyle/>
        <a:p>
          <a:endParaRPr lang="en-GB"/>
        </a:p>
      </dgm:t>
    </dgm:pt>
    <dgm:pt modelId="{2F6AFDC0-EFF4-41F8-8250-004FEAC74308}" type="sibTrans" cxnId="{0237C7E8-8A2F-4265-8541-3C7C480B04AA}">
      <dgm:prSet/>
      <dgm:spPr/>
      <dgm:t>
        <a:bodyPr/>
        <a:lstStyle/>
        <a:p>
          <a:endParaRPr lang="en-GB"/>
        </a:p>
      </dgm:t>
    </dgm:pt>
    <dgm:pt modelId="{96C45F72-CC9A-4B1A-A033-BAAA56BAC9D1}">
      <dgm:prSet phldrT="[Text]"/>
      <dgm:spPr/>
      <dgm:t>
        <a:bodyPr/>
        <a:lstStyle/>
        <a:p>
          <a:r>
            <a:rPr lang="en-US" dirty="0"/>
            <a:t>ABNAHME ZUSAMMENBAU</a:t>
          </a:r>
          <a:endParaRPr lang="en-GB" dirty="0"/>
        </a:p>
      </dgm:t>
    </dgm:pt>
    <dgm:pt modelId="{33AAC078-BF6E-41CE-9560-7A4E4DFAE02F}" type="parTrans" cxnId="{F8FB511A-222F-401B-9A86-43414CEB87A2}">
      <dgm:prSet/>
      <dgm:spPr/>
      <dgm:t>
        <a:bodyPr/>
        <a:lstStyle/>
        <a:p>
          <a:endParaRPr lang="en-GB"/>
        </a:p>
      </dgm:t>
    </dgm:pt>
    <dgm:pt modelId="{B119B354-A3C9-487B-ABDB-4AF9A7C4027E}" type="sibTrans" cxnId="{F8FB511A-222F-401B-9A86-43414CEB87A2}">
      <dgm:prSet/>
      <dgm:spPr/>
      <dgm:t>
        <a:bodyPr/>
        <a:lstStyle/>
        <a:p>
          <a:endParaRPr lang="en-GB"/>
        </a:p>
      </dgm:t>
    </dgm:pt>
    <dgm:pt modelId="{6A1EB3C7-E4E8-4D06-AB65-3AC99FD8B663}">
      <dgm:prSet phldrT="[Text]"/>
      <dgm:spPr/>
      <dgm:t>
        <a:bodyPr/>
        <a:lstStyle/>
        <a:p>
          <a:r>
            <a:rPr lang="en-US" dirty="0"/>
            <a:t>INBETRIEB-</a:t>
          </a:r>
        </a:p>
        <a:p>
          <a:r>
            <a:rPr lang="en-US" dirty="0"/>
            <a:t>NAHME</a:t>
          </a:r>
          <a:endParaRPr lang="en-GB" dirty="0"/>
        </a:p>
      </dgm:t>
    </dgm:pt>
    <dgm:pt modelId="{5CE80637-5AC3-44BC-8DE4-6124F51B67C3}" type="parTrans" cxnId="{0CA5ED31-BC70-4B83-8A49-9AB9EA8B7595}">
      <dgm:prSet/>
      <dgm:spPr/>
      <dgm:t>
        <a:bodyPr/>
        <a:lstStyle/>
        <a:p>
          <a:endParaRPr lang="en-GB"/>
        </a:p>
      </dgm:t>
    </dgm:pt>
    <dgm:pt modelId="{5562B8C4-138D-4279-9C1F-31C857F1D45F}" type="sibTrans" cxnId="{0CA5ED31-BC70-4B83-8A49-9AB9EA8B7595}">
      <dgm:prSet/>
      <dgm:spPr/>
      <dgm:t>
        <a:bodyPr/>
        <a:lstStyle/>
        <a:p>
          <a:endParaRPr lang="en-GB"/>
        </a:p>
      </dgm:t>
    </dgm:pt>
    <dgm:pt modelId="{43192A60-F893-4DCF-BCFA-2DAF1EDE5A3B}">
      <dgm:prSet phldrT="[Text]"/>
      <dgm:spPr/>
      <dgm:t>
        <a:bodyPr/>
        <a:lstStyle/>
        <a:p>
          <a:r>
            <a:rPr lang="en-US" dirty="0"/>
            <a:t>INSTALLATION</a:t>
          </a:r>
        </a:p>
      </dgm:t>
    </dgm:pt>
    <dgm:pt modelId="{D0C183F5-DC07-4D7F-87CC-C62AB5148FA3}" type="parTrans" cxnId="{6A2502F3-C414-493E-B5F8-853C4BA29639}">
      <dgm:prSet/>
      <dgm:spPr/>
      <dgm:t>
        <a:bodyPr/>
        <a:lstStyle/>
        <a:p>
          <a:endParaRPr lang="en-GB"/>
        </a:p>
      </dgm:t>
    </dgm:pt>
    <dgm:pt modelId="{4ABCE3E9-C75F-485E-8A0E-780E646B4B0D}" type="sibTrans" cxnId="{6A2502F3-C414-493E-B5F8-853C4BA29639}">
      <dgm:prSet/>
      <dgm:spPr/>
      <dgm:t>
        <a:bodyPr/>
        <a:lstStyle/>
        <a:p>
          <a:endParaRPr lang="en-GB"/>
        </a:p>
      </dgm:t>
    </dgm:pt>
    <dgm:pt modelId="{B1983CE6-4230-4B6A-BF56-DAE88411C220}" type="pres">
      <dgm:prSet presAssocID="{BEB333CB-F197-4F09-87FC-0F8B37437640}" presName="Name0" presStyleCnt="0">
        <dgm:presLayoutVars>
          <dgm:dir/>
          <dgm:resizeHandles val="exact"/>
        </dgm:presLayoutVars>
      </dgm:prSet>
      <dgm:spPr/>
    </dgm:pt>
    <dgm:pt modelId="{7D29C9D4-1066-4B1D-9769-CF64D94A7134}" type="pres">
      <dgm:prSet presAssocID="{E6484733-250F-4BC3-9BEE-8886141F2741}" presName="node" presStyleLbl="node1" presStyleIdx="0" presStyleCnt="6">
        <dgm:presLayoutVars>
          <dgm:bulletEnabled val="1"/>
        </dgm:presLayoutVars>
      </dgm:prSet>
      <dgm:spPr/>
    </dgm:pt>
    <dgm:pt modelId="{033C4A55-69BF-4163-9D14-F381476ED831}" type="pres">
      <dgm:prSet presAssocID="{F3BAC7A2-DF14-4AAF-9708-B645DDEE7BAD}" presName="sibTrans" presStyleLbl="sibTrans2D1" presStyleIdx="0" presStyleCnt="5"/>
      <dgm:spPr/>
    </dgm:pt>
    <dgm:pt modelId="{EE927042-2ABF-44EC-A7C1-8D688221C151}" type="pres">
      <dgm:prSet presAssocID="{F3BAC7A2-DF14-4AAF-9708-B645DDEE7BAD}" presName="connectorText" presStyleLbl="sibTrans2D1" presStyleIdx="0" presStyleCnt="5"/>
      <dgm:spPr/>
    </dgm:pt>
    <dgm:pt modelId="{6BDE340A-448F-4872-BAF5-9209656709E2}" type="pres">
      <dgm:prSet presAssocID="{FCC82243-FD05-4864-8431-75357AA87EBF}" presName="node" presStyleLbl="node1" presStyleIdx="1" presStyleCnt="6">
        <dgm:presLayoutVars>
          <dgm:bulletEnabled val="1"/>
        </dgm:presLayoutVars>
      </dgm:prSet>
      <dgm:spPr/>
    </dgm:pt>
    <dgm:pt modelId="{8A2CB2F8-F392-45D4-8D77-C25B2F3077CC}" type="pres">
      <dgm:prSet presAssocID="{6F23625F-4DB0-4050-8BC4-C5BBAA14CD55}" presName="sibTrans" presStyleLbl="sibTrans2D1" presStyleIdx="1" presStyleCnt="5"/>
      <dgm:spPr/>
    </dgm:pt>
    <dgm:pt modelId="{642BB66B-3385-40A0-AE37-21CABA504F04}" type="pres">
      <dgm:prSet presAssocID="{6F23625F-4DB0-4050-8BC4-C5BBAA14CD55}" presName="connectorText" presStyleLbl="sibTrans2D1" presStyleIdx="1" presStyleCnt="5"/>
      <dgm:spPr/>
    </dgm:pt>
    <dgm:pt modelId="{3370942F-01AB-41F3-BA4E-74AA1FECA4B1}" type="pres">
      <dgm:prSet presAssocID="{B7EAB572-856A-46B8-A332-F075A5A47D10}" presName="node" presStyleLbl="node1" presStyleIdx="2" presStyleCnt="6">
        <dgm:presLayoutVars>
          <dgm:bulletEnabled val="1"/>
        </dgm:presLayoutVars>
      </dgm:prSet>
      <dgm:spPr/>
    </dgm:pt>
    <dgm:pt modelId="{471F65A7-F8E8-4066-8CCD-AD69FA3B1E2F}" type="pres">
      <dgm:prSet presAssocID="{2F6AFDC0-EFF4-41F8-8250-004FEAC74308}" presName="sibTrans" presStyleLbl="sibTrans2D1" presStyleIdx="2" presStyleCnt="5"/>
      <dgm:spPr/>
    </dgm:pt>
    <dgm:pt modelId="{61F135E8-041F-4663-AFAF-DF1DDE3EFEF4}" type="pres">
      <dgm:prSet presAssocID="{2F6AFDC0-EFF4-41F8-8250-004FEAC74308}" presName="connectorText" presStyleLbl="sibTrans2D1" presStyleIdx="2" presStyleCnt="5"/>
      <dgm:spPr/>
    </dgm:pt>
    <dgm:pt modelId="{E19C6DB2-701D-4530-8060-EFF385C7DF0B}" type="pres">
      <dgm:prSet presAssocID="{96C45F72-CC9A-4B1A-A033-BAAA56BAC9D1}" presName="node" presStyleLbl="node1" presStyleIdx="3" presStyleCnt="6">
        <dgm:presLayoutVars>
          <dgm:bulletEnabled val="1"/>
        </dgm:presLayoutVars>
      </dgm:prSet>
      <dgm:spPr/>
    </dgm:pt>
    <dgm:pt modelId="{B61DA35B-9DA4-48D9-8DE1-5CEC77FB587F}" type="pres">
      <dgm:prSet presAssocID="{B119B354-A3C9-487B-ABDB-4AF9A7C4027E}" presName="sibTrans" presStyleLbl="sibTrans2D1" presStyleIdx="3" presStyleCnt="5"/>
      <dgm:spPr/>
    </dgm:pt>
    <dgm:pt modelId="{426993BE-FA71-46B5-960D-33B6E6C83863}" type="pres">
      <dgm:prSet presAssocID="{B119B354-A3C9-487B-ABDB-4AF9A7C4027E}" presName="connectorText" presStyleLbl="sibTrans2D1" presStyleIdx="3" presStyleCnt="5"/>
      <dgm:spPr/>
    </dgm:pt>
    <dgm:pt modelId="{682517A4-996B-4EFC-AB43-288B1F121711}" type="pres">
      <dgm:prSet presAssocID="{43192A60-F893-4DCF-BCFA-2DAF1EDE5A3B}" presName="node" presStyleLbl="node1" presStyleIdx="4" presStyleCnt="6">
        <dgm:presLayoutVars>
          <dgm:bulletEnabled val="1"/>
        </dgm:presLayoutVars>
      </dgm:prSet>
      <dgm:spPr/>
    </dgm:pt>
    <dgm:pt modelId="{F90C8B1C-49B4-40EB-9A0D-2E4694DA384C}" type="pres">
      <dgm:prSet presAssocID="{4ABCE3E9-C75F-485E-8A0E-780E646B4B0D}" presName="sibTrans" presStyleLbl="sibTrans2D1" presStyleIdx="4" presStyleCnt="5"/>
      <dgm:spPr/>
    </dgm:pt>
    <dgm:pt modelId="{320CEAE6-0EEC-43CA-BE13-9F7454B701E1}" type="pres">
      <dgm:prSet presAssocID="{4ABCE3E9-C75F-485E-8A0E-780E646B4B0D}" presName="connectorText" presStyleLbl="sibTrans2D1" presStyleIdx="4" presStyleCnt="5"/>
      <dgm:spPr/>
    </dgm:pt>
    <dgm:pt modelId="{E9971275-8692-4A3A-9AA0-983694D222A5}" type="pres">
      <dgm:prSet presAssocID="{6A1EB3C7-E4E8-4D06-AB65-3AC99FD8B663}" presName="node" presStyleLbl="node1" presStyleIdx="5" presStyleCnt="6">
        <dgm:presLayoutVars>
          <dgm:bulletEnabled val="1"/>
        </dgm:presLayoutVars>
      </dgm:prSet>
      <dgm:spPr/>
    </dgm:pt>
  </dgm:ptLst>
  <dgm:cxnLst>
    <dgm:cxn modelId="{358E2A0D-FF42-47F2-9DF7-2372231C5FD3}" type="presOf" srcId="{6F23625F-4DB0-4050-8BC4-C5BBAA14CD55}" destId="{8A2CB2F8-F392-45D4-8D77-C25B2F3077CC}" srcOrd="0" destOrd="0" presId="urn:microsoft.com/office/officeart/2005/8/layout/process1"/>
    <dgm:cxn modelId="{F8FB511A-222F-401B-9A86-43414CEB87A2}" srcId="{BEB333CB-F197-4F09-87FC-0F8B37437640}" destId="{96C45F72-CC9A-4B1A-A033-BAAA56BAC9D1}" srcOrd="3" destOrd="0" parTransId="{33AAC078-BF6E-41CE-9560-7A4E4DFAE02F}" sibTransId="{B119B354-A3C9-487B-ABDB-4AF9A7C4027E}"/>
    <dgm:cxn modelId="{3782792A-09AE-4D6A-B139-A2DBCC9727D8}" type="presOf" srcId="{BEB333CB-F197-4F09-87FC-0F8B37437640}" destId="{B1983CE6-4230-4B6A-BF56-DAE88411C220}" srcOrd="0" destOrd="0" presId="urn:microsoft.com/office/officeart/2005/8/layout/process1"/>
    <dgm:cxn modelId="{D958112B-EB76-4E86-A9A2-3A2DF1B72732}" srcId="{BEB333CB-F197-4F09-87FC-0F8B37437640}" destId="{E6484733-250F-4BC3-9BEE-8886141F2741}" srcOrd="0" destOrd="0" parTransId="{2ADB5797-C142-44C0-B761-6807A65DF09D}" sibTransId="{F3BAC7A2-DF14-4AAF-9708-B645DDEE7BAD}"/>
    <dgm:cxn modelId="{0CA5ED31-BC70-4B83-8A49-9AB9EA8B7595}" srcId="{BEB333CB-F197-4F09-87FC-0F8B37437640}" destId="{6A1EB3C7-E4E8-4D06-AB65-3AC99FD8B663}" srcOrd="5" destOrd="0" parTransId="{5CE80637-5AC3-44BC-8DE4-6124F51B67C3}" sibTransId="{5562B8C4-138D-4279-9C1F-31C857F1D45F}"/>
    <dgm:cxn modelId="{07B16C37-550D-4A06-BA94-7CFA5968ADFC}" srcId="{BEB333CB-F197-4F09-87FC-0F8B37437640}" destId="{FCC82243-FD05-4864-8431-75357AA87EBF}" srcOrd="1" destOrd="0" parTransId="{565A7722-B360-4CCC-B5EF-7D612C2C7907}" sibTransId="{6F23625F-4DB0-4050-8BC4-C5BBAA14CD55}"/>
    <dgm:cxn modelId="{709B3B38-EE5F-455F-9537-B567A28F3EA0}" type="presOf" srcId="{6F23625F-4DB0-4050-8BC4-C5BBAA14CD55}" destId="{642BB66B-3385-40A0-AE37-21CABA504F04}" srcOrd="1" destOrd="0" presId="urn:microsoft.com/office/officeart/2005/8/layout/process1"/>
    <dgm:cxn modelId="{24C0215C-D0D8-4343-88C4-CDC7F4CC8D5A}" type="presOf" srcId="{4ABCE3E9-C75F-485E-8A0E-780E646B4B0D}" destId="{320CEAE6-0EEC-43CA-BE13-9F7454B701E1}" srcOrd="1" destOrd="0" presId="urn:microsoft.com/office/officeart/2005/8/layout/process1"/>
    <dgm:cxn modelId="{9C9D9666-83D4-4910-A5F2-ABEBB309FA11}" type="presOf" srcId="{4ABCE3E9-C75F-485E-8A0E-780E646B4B0D}" destId="{F90C8B1C-49B4-40EB-9A0D-2E4694DA384C}" srcOrd="0" destOrd="0" presId="urn:microsoft.com/office/officeart/2005/8/layout/process1"/>
    <dgm:cxn modelId="{68F4616A-E200-48B5-BFAC-E4E320E82FD9}" type="presOf" srcId="{43192A60-F893-4DCF-BCFA-2DAF1EDE5A3B}" destId="{682517A4-996B-4EFC-AB43-288B1F121711}" srcOrd="0" destOrd="0" presId="urn:microsoft.com/office/officeart/2005/8/layout/process1"/>
    <dgm:cxn modelId="{E562896C-DDCB-40F5-824C-17A2B8AA3B69}" type="presOf" srcId="{B119B354-A3C9-487B-ABDB-4AF9A7C4027E}" destId="{B61DA35B-9DA4-48D9-8DE1-5CEC77FB587F}" srcOrd="0" destOrd="0" presId="urn:microsoft.com/office/officeart/2005/8/layout/process1"/>
    <dgm:cxn modelId="{C801A985-52D2-4D32-84AE-1D49EC74EDE9}" type="presOf" srcId="{2F6AFDC0-EFF4-41F8-8250-004FEAC74308}" destId="{471F65A7-F8E8-4066-8CCD-AD69FA3B1E2F}" srcOrd="0" destOrd="0" presId="urn:microsoft.com/office/officeart/2005/8/layout/process1"/>
    <dgm:cxn modelId="{66867593-5557-4761-BE07-0B03426F5CF9}" type="presOf" srcId="{B119B354-A3C9-487B-ABDB-4AF9A7C4027E}" destId="{426993BE-FA71-46B5-960D-33B6E6C83863}" srcOrd="1" destOrd="0" presId="urn:microsoft.com/office/officeart/2005/8/layout/process1"/>
    <dgm:cxn modelId="{22E83B9A-DBA0-42B2-8F46-6B044553E16A}" type="presOf" srcId="{B7EAB572-856A-46B8-A332-F075A5A47D10}" destId="{3370942F-01AB-41F3-BA4E-74AA1FECA4B1}" srcOrd="0" destOrd="0" presId="urn:microsoft.com/office/officeart/2005/8/layout/process1"/>
    <dgm:cxn modelId="{059368A9-75F3-4077-8B82-2D36F72756AF}" type="presOf" srcId="{6A1EB3C7-E4E8-4D06-AB65-3AC99FD8B663}" destId="{E9971275-8692-4A3A-9AA0-983694D222A5}" srcOrd="0" destOrd="0" presId="urn:microsoft.com/office/officeart/2005/8/layout/process1"/>
    <dgm:cxn modelId="{4D4BEFB1-09B3-47EE-AB85-A8CFCFC25E65}" type="presOf" srcId="{96C45F72-CC9A-4B1A-A033-BAAA56BAC9D1}" destId="{E19C6DB2-701D-4530-8060-EFF385C7DF0B}" srcOrd="0" destOrd="0" presId="urn:microsoft.com/office/officeart/2005/8/layout/process1"/>
    <dgm:cxn modelId="{3E7E42C1-B865-496F-B54B-B8C243C6C876}" type="presOf" srcId="{F3BAC7A2-DF14-4AAF-9708-B645DDEE7BAD}" destId="{EE927042-2ABF-44EC-A7C1-8D688221C151}" srcOrd="1" destOrd="0" presId="urn:microsoft.com/office/officeart/2005/8/layout/process1"/>
    <dgm:cxn modelId="{B6B4B6C6-D12B-478C-84B9-B92D77DBFA0B}" type="presOf" srcId="{F3BAC7A2-DF14-4AAF-9708-B645DDEE7BAD}" destId="{033C4A55-69BF-4163-9D14-F381476ED831}" srcOrd="0" destOrd="0" presId="urn:microsoft.com/office/officeart/2005/8/layout/process1"/>
    <dgm:cxn modelId="{0A09A5CD-7E86-466E-8388-936991885E2A}" type="presOf" srcId="{E6484733-250F-4BC3-9BEE-8886141F2741}" destId="{7D29C9D4-1066-4B1D-9769-CF64D94A7134}" srcOrd="0" destOrd="0" presId="urn:microsoft.com/office/officeart/2005/8/layout/process1"/>
    <dgm:cxn modelId="{DE1C37DE-2582-4181-844C-BEC434A9F3E7}" type="presOf" srcId="{2F6AFDC0-EFF4-41F8-8250-004FEAC74308}" destId="{61F135E8-041F-4663-AFAF-DF1DDE3EFEF4}" srcOrd="1" destOrd="0" presId="urn:microsoft.com/office/officeart/2005/8/layout/process1"/>
    <dgm:cxn modelId="{0237C7E8-8A2F-4265-8541-3C7C480B04AA}" srcId="{BEB333CB-F197-4F09-87FC-0F8B37437640}" destId="{B7EAB572-856A-46B8-A332-F075A5A47D10}" srcOrd="2" destOrd="0" parTransId="{776632CC-715C-422A-BBF7-25C2BA71A39A}" sibTransId="{2F6AFDC0-EFF4-41F8-8250-004FEAC74308}"/>
    <dgm:cxn modelId="{C65F58F1-DD14-48FD-953D-C996A8CE0AFA}" type="presOf" srcId="{FCC82243-FD05-4864-8431-75357AA87EBF}" destId="{6BDE340A-448F-4872-BAF5-9209656709E2}" srcOrd="0" destOrd="0" presId="urn:microsoft.com/office/officeart/2005/8/layout/process1"/>
    <dgm:cxn modelId="{6A2502F3-C414-493E-B5F8-853C4BA29639}" srcId="{BEB333CB-F197-4F09-87FC-0F8B37437640}" destId="{43192A60-F893-4DCF-BCFA-2DAF1EDE5A3B}" srcOrd="4" destOrd="0" parTransId="{D0C183F5-DC07-4D7F-87CC-C62AB5148FA3}" sibTransId="{4ABCE3E9-C75F-485E-8A0E-780E646B4B0D}"/>
    <dgm:cxn modelId="{6E9A2F82-493A-4512-9D12-BED52975FB9C}" type="presParOf" srcId="{B1983CE6-4230-4B6A-BF56-DAE88411C220}" destId="{7D29C9D4-1066-4B1D-9769-CF64D94A7134}" srcOrd="0" destOrd="0" presId="urn:microsoft.com/office/officeart/2005/8/layout/process1"/>
    <dgm:cxn modelId="{6EC60821-7729-47B6-AAC2-E230695241EA}" type="presParOf" srcId="{B1983CE6-4230-4B6A-BF56-DAE88411C220}" destId="{033C4A55-69BF-4163-9D14-F381476ED831}" srcOrd="1" destOrd="0" presId="urn:microsoft.com/office/officeart/2005/8/layout/process1"/>
    <dgm:cxn modelId="{8F3733E9-5999-4584-B1A3-130798E45E6C}" type="presParOf" srcId="{033C4A55-69BF-4163-9D14-F381476ED831}" destId="{EE927042-2ABF-44EC-A7C1-8D688221C151}" srcOrd="0" destOrd="0" presId="urn:microsoft.com/office/officeart/2005/8/layout/process1"/>
    <dgm:cxn modelId="{215D5324-9A1A-4D4E-86C5-E8D3462C394F}" type="presParOf" srcId="{B1983CE6-4230-4B6A-BF56-DAE88411C220}" destId="{6BDE340A-448F-4872-BAF5-9209656709E2}" srcOrd="2" destOrd="0" presId="urn:microsoft.com/office/officeart/2005/8/layout/process1"/>
    <dgm:cxn modelId="{94D2DEB6-4183-4920-96ED-6B0ACAB1E508}" type="presParOf" srcId="{B1983CE6-4230-4B6A-BF56-DAE88411C220}" destId="{8A2CB2F8-F392-45D4-8D77-C25B2F3077CC}" srcOrd="3" destOrd="0" presId="urn:microsoft.com/office/officeart/2005/8/layout/process1"/>
    <dgm:cxn modelId="{D47CC482-482D-427B-B580-6D2D64DAD996}" type="presParOf" srcId="{8A2CB2F8-F392-45D4-8D77-C25B2F3077CC}" destId="{642BB66B-3385-40A0-AE37-21CABA504F04}" srcOrd="0" destOrd="0" presId="urn:microsoft.com/office/officeart/2005/8/layout/process1"/>
    <dgm:cxn modelId="{9DCCD42C-3CD0-4911-B1E2-7ABE8CA3955F}" type="presParOf" srcId="{B1983CE6-4230-4B6A-BF56-DAE88411C220}" destId="{3370942F-01AB-41F3-BA4E-74AA1FECA4B1}" srcOrd="4" destOrd="0" presId="urn:microsoft.com/office/officeart/2005/8/layout/process1"/>
    <dgm:cxn modelId="{CCE430A8-5EDA-4533-A91E-28D8B890C757}" type="presParOf" srcId="{B1983CE6-4230-4B6A-BF56-DAE88411C220}" destId="{471F65A7-F8E8-4066-8CCD-AD69FA3B1E2F}" srcOrd="5" destOrd="0" presId="urn:microsoft.com/office/officeart/2005/8/layout/process1"/>
    <dgm:cxn modelId="{A5F9A45B-3AED-4AD4-A94B-C75C0926FDFD}" type="presParOf" srcId="{471F65A7-F8E8-4066-8CCD-AD69FA3B1E2F}" destId="{61F135E8-041F-4663-AFAF-DF1DDE3EFEF4}" srcOrd="0" destOrd="0" presId="urn:microsoft.com/office/officeart/2005/8/layout/process1"/>
    <dgm:cxn modelId="{20C0BFE7-2D73-4A20-8951-35CF92C03CDB}" type="presParOf" srcId="{B1983CE6-4230-4B6A-BF56-DAE88411C220}" destId="{E19C6DB2-701D-4530-8060-EFF385C7DF0B}" srcOrd="6" destOrd="0" presId="urn:microsoft.com/office/officeart/2005/8/layout/process1"/>
    <dgm:cxn modelId="{35ECAFF5-7929-4885-A83F-40D40D7F6C6F}" type="presParOf" srcId="{B1983CE6-4230-4B6A-BF56-DAE88411C220}" destId="{B61DA35B-9DA4-48D9-8DE1-5CEC77FB587F}" srcOrd="7" destOrd="0" presId="urn:microsoft.com/office/officeart/2005/8/layout/process1"/>
    <dgm:cxn modelId="{FE156760-C2E2-4A44-9DA8-9176985AFE53}" type="presParOf" srcId="{B61DA35B-9DA4-48D9-8DE1-5CEC77FB587F}" destId="{426993BE-FA71-46B5-960D-33B6E6C83863}" srcOrd="0" destOrd="0" presId="urn:microsoft.com/office/officeart/2005/8/layout/process1"/>
    <dgm:cxn modelId="{31DDE599-9454-4B20-A40C-D87813706D55}" type="presParOf" srcId="{B1983CE6-4230-4B6A-BF56-DAE88411C220}" destId="{682517A4-996B-4EFC-AB43-288B1F121711}" srcOrd="8" destOrd="0" presId="urn:microsoft.com/office/officeart/2005/8/layout/process1"/>
    <dgm:cxn modelId="{B5A0FACB-E051-4477-BD16-111143514668}" type="presParOf" srcId="{B1983CE6-4230-4B6A-BF56-DAE88411C220}" destId="{F90C8B1C-49B4-40EB-9A0D-2E4694DA384C}" srcOrd="9" destOrd="0" presId="urn:microsoft.com/office/officeart/2005/8/layout/process1"/>
    <dgm:cxn modelId="{2E7C04CD-DF85-4298-8F6D-65A15559C431}" type="presParOf" srcId="{F90C8B1C-49B4-40EB-9A0D-2E4694DA384C}" destId="{320CEAE6-0EEC-43CA-BE13-9F7454B701E1}" srcOrd="0" destOrd="0" presId="urn:microsoft.com/office/officeart/2005/8/layout/process1"/>
    <dgm:cxn modelId="{6155BA0A-49FB-432B-866A-956613F3FFC4}" type="presParOf" srcId="{B1983CE6-4230-4B6A-BF56-DAE88411C220}" destId="{E9971275-8692-4A3A-9AA0-983694D222A5}" srcOrd="1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9C9D4-1066-4B1D-9769-CF64D94A7134}">
      <dsp:nvSpPr>
        <dsp:cNvPr id="0" name=""/>
        <dsp:cNvSpPr/>
      </dsp:nvSpPr>
      <dsp:spPr>
        <a:xfrm>
          <a:off x="0"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IDEE</a:t>
          </a:r>
          <a:endParaRPr lang="en-GB" sz="1300" kern="1200" dirty="0"/>
        </a:p>
      </dsp:txBody>
      <dsp:txXfrm>
        <a:off x="21602" y="1515200"/>
        <a:ext cx="1186037" cy="694341"/>
      </dsp:txXfrm>
    </dsp:sp>
    <dsp:sp modelId="{033C4A55-69BF-4163-9D14-F381476ED831}">
      <dsp:nvSpPr>
        <dsp:cNvPr id="0" name=""/>
        <dsp:cNvSpPr/>
      </dsp:nvSpPr>
      <dsp:spPr>
        <a:xfrm>
          <a:off x="1352166"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352166" y="1770915"/>
        <a:ext cx="182419" cy="182911"/>
      </dsp:txXfrm>
    </dsp:sp>
    <dsp:sp modelId="{6BDE340A-448F-4872-BAF5-9209656709E2}">
      <dsp:nvSpPr>
        <dsp:cNvPr id="0" name=""/>
        <dsp:cNvSpPr/>
      </dsp:nvSpPr>
      <dsp:spPr>
        <a:xfrm>
          <a:off x="1720938"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TECHNISCHE DOKUMENTE</a:t>
          </a:r>
          <a:endParaRPr lang="en-GB" sz="1300" kern="1200" dirty="0"/>
        </a:p>
      </dsp:txBody>
      <dsp:txXfrm>
        <a:off x="1742540" y="1515200"/>
        <a:ext cx="1186037" cy="694341"/>
      </dsp:txXfrm>
    </dsp:sp>
    <dsp:sp modelId="{8A2CB2F8-F392-45D4-8D77-C25B2F3077CC}">
      <dsp:nvSpPr>
        <dsp:cNvPr id="0" name=""/>
        <dsp:cNvSpPr/>
      </dsp:nvSpPr>
      <dsp:spPr>
        <a:xfrm>
          <a:off x="3073104"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073104" y="1770915"/>
        <a:ext cx="182419" cy="182911"/>
      </dsp:txXfrm>
    </dsp:sp>
    <dsp:sp modelId="{3370942F-01AB-41F3-BA4E-74AA1FECA4B1}">
      <dsp:nvSpPr>
        <dsp:cNvPr id="0" name=""/>
        <dsp:cNvSpPr/>
      </dsp:nvSpPr>
      <dsp:spPr>
        <a:xfrm>
          <a:off x="3441877"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PROTOTYP</a:t>
          </a:r>
          <a:endParaRPr lang="en-GB" sz="1300" kern="1200" dirty="0"/>
        </a:p>
      </dsp:txBody>
      <dsp:txXfrm>
        <a:off x="3463479" y="1515200"/>
        <a:ext cx="1186037" cy="694341"/>
      </dsp:txXfrm>
    </dsp:sp>
    <dsp:sp modelId="{471F65A7-F8E8-4066-8CCD-AD69FA3B1E2F}">
      <dsp:nvSpPr>
        <dsp:cNvPr id="0" name=""/>
        <dsp:cNvSpPr/>
      </dsp:nvSpPr>
      <dsp:spPr>
        <a:xfrm>
          <a:off x="4794043"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94043" y="1770915"/>
        <a:ext cx="182419" cy="182911"/>
      </dsp:txXfrm>
    </dsp:sp>
    <dsp:sp modelId="{E19C6DB2-701D-4530-8060-EFF385C7DF0B}">
      <dsp:nvSpPr>
        <dsp:cNvPr id="0" name=""/>
        <dsp:cNvSpPr/>
      </dsp:nvSpPr>
      <dsp:spPr>
        <a:xfrm>
          <a:off x="5162815"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ABNAHME PROTOTYP</a:t>
          </a:r>
          <a:endParaRPr lang="en-GB" sz="1300" kern="1200" dirty="0"/>
        </a:p>
      </dsp:txBody>
      <dsp:txXfrm>
        <a:off x="5184417" y="1515200"/>
        <a:ext cx="1186037" cy="694341"/>
      </dsp:txXfrm>
    </dsp:sp>
    <dsp:sp modelId="{B61DA35B-9DA4-48D9-8DE1-5CEC77FB587F}">
      <dsp:nvSpPr>
        <dsp:cNvPr id="0" name=""/>
        <dsp:cNvSpPr/>
      </dsp:nvSpPr>
      <dsp:spPr>
        <a:xfrm>
          <a:off x="6514981"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6514981" y="1770915"/>
        <a:ext cx="182419" cy="182911"/>
      </dsp:txXfrm>
    </dsp:sp>
    <dsp:sp modelId="{682517A4-996B-4EFC-AB43-288B1F121711}">
      <dsp:nvSpPr>
        <dsp:cNvPr id="0" name=""/>
        <dsp:cNvSpPr/>
      </dsp:nvSpPr>
      <dsp:spPr>
        <a:xfrm>
          <a:off x="6883754"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FIRMENSUCHE</a:t>
          </a:r>
        </a:p>
        <a:p>
          <a:pPr marL="0" lvl="0" indent="0" algn="ctr" defTabSz="577850">
            <a:lnSpc>
              <a:spcPct val="90000"/>
            </a:lnSpc>
            <a:spcBef>
              <a:spcPct val="0"/>
            </a:spcBef>
            <a:spcAft>
              <a:spcPct val="35000"/>
            </a:spcAft>
            <a:buNone/>
          </a:pPr>
          <a:r>
            <a:rPr lang="en-US" sz="1300" kern="1200" dirty="0"/>
            <a:t>INSTITUTE</a:t>
          </a:r>
        </a:p>
      </dsp:txBody>
      <dsp:txXfrm>
        <a:off x="6905356" y="1515200"/>
        <a:ext cx="1186037" cy="694341"/>
      </dsp:txXfrm>
    </dsp:sp>
    <dsp:sp modelId="{F90C8B1C-49B4-40EB-9A0D-2E4694DA384C}">
      <dsp:nvSpPr>
        <dsp:cNvPr id="0" name=""/>
        <dsp:cNvSpPr/>
      </dsp:nvSpPr>
      <dsp:spPr>
        <a:xfrm>
          <a:off x="8235920"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8235920" y="1770915"/>
        <a:ext cx="182419" cy="182911"/>
      </dsp:txXfrm>
    </dsp:sp>
    <dsp:sp modelId="{E9971275-8692-4A3A-9AA0-983694D222A5}">
      <dsp:nvSpPr>
        <dsp:cNvPr id="0" name=""/>
        <dsp:cNvSpPr/>
      </dsp:nvSpPr>
      <dsp:spPr>
        <a:xfrm>
          <a:off x="8604693"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QUALIFIKATION</a:t>
          </a:r>
        </a:p>
        <a:p>
          <a:pPr marL="0" lvl="0" indent="0" algn="ctr" defTabSz="577850">
            <a:lnSpc>
              <a:spcPct val="90000"/>
            </a:lnSpc>
            <a:spcBef>
              <a:spcPct val="0"/>
            </a:spcBef>
            <a:spcAft>
              <a:spcPct val="35000"/>
            </a:spcAft>
            <a:buNone/>
          </a:pPr>
          <a:r>
            <a:rPr lang="en-US" sz="1300" kern="1200" dirty="0"/>
            <a:t>FRIMEN</a:t>
          </a:r>
          <a:endParaRPr lang="en-GB" sz="1300" kern="1200" dirty="0"/>
        </a:p>
      </dsp:txBody>
      <dsp:txXfrm>
        <a:off x="8626295" y="1515200"/>
        <a:ext cx="1186037" cy="694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9C9D4-1066-4B1D-9769-CF64D94A7134}">
      <dsp:nvSpPr>
        <dsp:cNvPr id="0" name=""/>
        <dsp:cNvSpPr/>
      </dsp:nvSpPr>
      <dsp:spPr>
        <a:xfrm>
          <a:off x="0"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VORSERIE</a:t>
          </a:r>
          <a:endParaRPr lang="en-GB" sz="1200" kern="1200" dirty="0"/>
        </a:p>
      </dsp:txBody>
      <dsp:txXfrm>
        <a:off x="21602" y="1515200"/>
        <a:ext cx="1186037" cy="694341"/>
      </dsp:txXfrm>
    </dsp:sp>
    <dsp:sp modelId="{033C4A55-69BF-4163-9D14-F381476ED831}">
      <dsp:nvSpPr>
        <dsp:cNvPr id="0" name=""/>
        <dsp:cNvSpPr/>
      </dsp:nvSpPr>
      <dsp:spPr>
        <a:xfrm>
          <a:off x="1352166"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352166" y="1770915"/>
        <a:ext cx="182419" cy="182911"/>
      </dsp:txXfrm>
    </dsp:sp>
    <dsp:sp modelId="{6BDE340A-448F-4872-BAF5-9209656709E2}">
      <dsp:nvSpPr>
        <dsp:cNvPr id="0" name=""/>
        <dsp:cNvSpPr/>
      </dsp:nvSpPr>
      <dsp:spPr>
        <a:xfrm>
          <a:off x="1720938"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QUALTAETS-</a:t>
          </a:r>
        </a:p>
        <a:p>
          <a:pPr marL="0" lvl="0" indent="0" algn="ctr" defTabSz="533400">
            <a:lnSpc>
              <a:spcPct val="90000"/>
            </a:lnSpc>
            <a:spcBef>
              <a:spcPct val="0"/>
            </a:spcBef>
            <a:spcAft>
              <a:spcPct val="35000"/>
            </a:spcAft>
            <a:buNone/>
          </a:pPr>
          <a:r>
            <a:rPr lang="en-GB" sz="1200" kern="1200" dirty="0"/>
            <a:t>KONTROLLE</a:t>
          </a:r>
        </a:p>
      </dsp:txBody>
      <dsp:txXfrm>
        <a:off x="1742540" y="1515200"/>
        <a:ext cx="1186037" cy="694341"/>
      </dsp:txXfrm>
    </dsp:sp>
    <dsp:sp modelId="{8A2CB2F8-F392-45D4-8D77-C25B2F3077CC}">
      <dsp:nvSpPr>
        <dsp:cNvPr id="0" name=""/>
        <dsp:cNvSpPr/>
      </dsp:nvSpPr>
      <dsp:spPr>
        <a:xfrm>
          <a:off x="3073104"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073104" y="1770915"/>
        <a:ext cx="182419" cy="182911"/>
      </dsp:txXfrm>
    </dsp:sp>
    <dsp:sp modelId="{3370942F-01AB-41F3-BA4E-74AA1FECA4B1}">
      <dsp:nvSpPr>
        <dsp:cNvPr id="0" name=""/>
        <dsp:cNvSpPr/>
      </dsp:nvSpPr>
      <dsp:spPr>
        <a:xfrm>
          <a:off x="3441877"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FERTIGUNG</a:t>
          </a:r>
          <a:endParaRPr lang="en-GB" sz="1200" kern="1200" dirty="0"/>
        </a:p>
      </dsp:txBody>
      <dsp:txXfrm>
        <a:off x="3463479" y="1515200"/>
        <a:ext cx="1186037" cy="694341"/>
      </dsp:txXfrm>
    </dsp:sp>
    <dsp:sp modelId="{471F65A7-F8E8-4066-8CCD-AD69FA3B1E2F}">
      <dsp:nvSpPr>
        <dsp:cNvPr id="0" name=""/>
        <dsp:cNvSpPr/>
      </dsp:nvSpPr>
      <dsp:spPr>
        <a:xfrm>
          <a:off x="4794043"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94043" y="1770915"/>
        <a:ext cx="182419" cy="182911"/>
      </dsp:txXfrm>
    </dsp:sp>
    <dsp:sp modelId="{E19C6DB2-701D-4530-8060-EFF385C7DF0B}">
      <dsp:nvSpPr>
        <dsp:cNvPr id="0" name=""/>
        <dsp:cNvSpPr/>
      </dsp:nvSpPr>
      <dsp:spPr>
        <a:xfrm>
          <a:off x="5162815"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ABNAHME ZUSAMMENBAU</a:t>
          </a:r>
          <a:endParaRPr lang="en-GB" sz="1200" kern="1200" dirty="0"/>
        </a:p>
      </dsp:txBody>
      <dsp:txXfrm>
        <a:off x="5184417" y="1515200"/>
        <a:ext cx="1186037" cy="694341"/>
      </dsp:txXfrm>
    </dsp:sp>
    <dsp:sp modelId="{B61DA35B-9DA4-48D9-8DE1-5CEC77FB587F}">
      <dsp:nvSpPr>
        <dsp:cNvPr id="0" name=""/>
        <dsp:cNvSpPr/>
      </dsp:nvSpPr>
      <dsp:spPr>
        <a:xfrm>
          <a:off x="6514981"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6514981" y="1770915"/>
        <a:ext cx="182419" cy="182911"/>
      </dsp:txXfrm>
    </dsp:sp>
    <dsp:sp modelId="{682517A4-996B-4EFC-AB43-288B1F121711}">
      <dsp:nvSpPr>
        <dsp:cNvPr id="0" name=""/>
        <dsp:cNvSpPr/>
      </dsp:nvSpPr>
      <dsp:spPr>
        <a:xfrm>
          <a:off x="6883754"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INSTALLATION</a:t>
          </a:r>
        </a:p>
      </dsp:txBody>
      <dsp:txXfrm>
        <a:off x="6905356" y="1515200"/>
        <a:ext cx="1186037" cy="694341"/>
      </dsp:txXfrm>
    </dsp:sp>
    <dsp:sp modelId="{F90C8B1C-49B4-40EB-9A0D-2E4694DA384C}">
      <dsp:nvSpPr>
        <dsp:cNvPr id="0" name=""/>
        <dsp:cNvSpPr/>
      </dsp:nvSpPr>
      <dsp:spPr>
        <a:xfrm>
          <a:off x="8235920"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8235920" y="1770915"/>
        <a:ext cx="182419" cy="182911"/>
      </dsp:txXfrm>
    </dsp:sp>
    <dsp:sp modelId="{E9971275-8692-4A3A-9AA0-983694D222A5}">
      <dsp:nvSpPr>
        <dsp:cNvPr id="0" name=""/>
        <dsp:cNvSpPr/>
      </dsp:nvSpPr>
      <dsp:spPr>
        <a:xfrm>
          <a:off x="8604693"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INBETRIEB-</a:t>
          </a:r>
        </a:p>
        <a:p>
          <a:pPr marL="0" lvl="0" indent="0" algn="ctr" defTabSz="533400">
            <a:lnSpc>
              <a:spcPct val="90000"/>
            </a:lnSpc>
            <a:spcBef>
              <a:spcPct val="0"/>
            </a:spcBef>
            <a:spcAft>
              <a:spcPct val="35000"/>
            </a:spcAft>
            <a:buNone/>
          </a:pPr>
          <a:r>
            <a:rPr lang="en-US" sz="1200" kern="1200" dirty="0"/>
            <a:t>NAHME</a:t>
          </a:r>
          <a:endParaRPr lang="en-GB" sz="1200" kern="1200" dirty="0"/>
        </a:p>
      </dsp:txBody>
      <dsp:txXfrm>
        <a:off x="8626295" y="1515200"/>
        <a:ext cx="1186037" cy="69434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BCA86C-1888-252D-877A-DE03746D1F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673FB5B-5B1E-9EB2-4D8D-3D11340DAD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C61912-4C01-4BB3-9A6C-C1E6D6E12CE7}" type="datetimeFigureOut">
              <a:rPr lang="en-GB" smtClean="0"/>
              <a:t>10/12/2024</a:t>
            </a:fld>
            <a:endParaRPr lang="en-GB"/>
          </a:p>
        </p:txBody>
      </p:sp>
      <p:sp>
        <p:nvSpPr>
          <p:cNvPr id="4" name="Footer Placeholder 3">
            <a:extLst>
              <a:ext uri="{FF2B5EF4-FFF2-40B4-BE49-F238E27FC236}">
                <a16:creationId xmlns:a16="http://schemas.microsoft.com/office/drawing/2014/main" id="{E751DFF1-7DB1-6790-C412-0F92161162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5050C21-17C0-7827-88F0-77FCD124CA8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DC6BCF-D127-47C6-BAFE-142DFA04A38C}" type="slidenum">
              <a:rPr lang="en-GB" smtClean="0"/>
              <a:t>‹#›</a:t>
            </a:fld>
            <a:endParaRPr lang="en-GB"/>
          </a:p>
        </p:txBody>
      </p:sp>
    </p:spTree>
    <p:extLst>
      <p:ext uri="{BB962C8B-B14F-4D97-AF65-F5344CB8AC3E}">
        <p14:creationId xmlns:p14="http://schemas.microsoft.com/office/powerpoint/2010/main" val="16167155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964331-76B1-40B2-BEFD-8722E7826699}" type="datetimeFigureOut">
              <a:rPr lang="en-GB" smtClean="0"/>
              <a:t>10/12/2024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26DBE1-00F2-41AF-AC5D-B14775E16823}" type="slidenum">
              <a:rPr lang="en-GB" smtClean="0"/>
              <a:t>‹#›</a:t>
            </a:fld>
            <a:endParaRPr lang="en-GB"/>
          </a:p>
        </p:txBody>
      </p:sp>
    </p:spTree>
    <p:extLst>
      <p:ext uri="{BB962C8B-B14F-4D97-AF65-F5344CB8AC3E}">
        <p14:creationId xmlns:p14="http://schemas.microsoft.com/office/powerpoint/2010/main" val="180767645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B099682-C073-471C-F889-E75A83B88476}"/>
              </a:ext>
            </a:extLst>
          </p:cNvPr>
          <p:cNvSpPr>
            <a:spLocks noGrp="1"/>
          </p:cNvSpPr>
          <p:nvPr>
            <p:ph type="dt" sz="half" idx="10"/>
          </p:nvPr>
        </p:nvSpPr>
        <p:spPr/>
        <p:txBody>
          <a:bodyPr/>
          <a:lstStyle/>
          <a:p>
            <a:fld id="{DA14155E-E320-43B4-9F0B-BEE3F1EB22BE}" type="datetime1">
              <a:rPr lang="en-GB" smtClean="0"/>
              <a:t>10/12/2024</a:t>
            </a:fld>
            <a:endParaRPr lang="en-GB"/>
          </a:p>
        </p:txBody>
      </p:sp>
      <p:sp>
        <p:nvSpPr>
          <p:cNvPr id="5" name="Footer Placeholder 4">
            <a:extLst>
              <a:ext uri="{FF2B5EF4-FFF2-40B4-BE49-F238E27FC236}">
                <a16:creationId xmlns:a16="http://schemas.microsoft.com/office/drawing/2014/main" id="{1B170324-FA45-80E5-1448-E4430D32EC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833BDD-BB7F-2590-D95B-EA505C206658}"/>
              </a:ext>
            </a:extLst>
          </p:cNvPr>
          <p:cNvSpPr>
            <a:spLocks noGrp="1"/>
          </p:cNvSpPr>
          <p:nvPr>
            <p:ph type="sldNum" sz="quarter" idx="12"/>
          </p:nvPr>
        </p:nvSpPr>
        <p:spPr/>
        <p:txBody>
          <a:bodyPr/>
          <a:lstStyle/>
          <a:p>
            <a:fld id="{63BB5D82-C174-47DB-B54F-58E052BD80F6}" type="slidenum">
              <a:rPr lang="en-GB" smtClean="0"/>
              <a:t>‹#›</a:t>
            </a:fld>
            <a:endParaRPr lang="en-GB"/>
          </a:p>
        </p:txBody>
      </p:sp>
      <p:pic>
        <p:nvPicPr>
          <p:cNvPr id="7" name="Picture 2" descr="DT | Experimental Physics Department">
            <a:extLst>
              <a:ext uri="{FF2B5EF4-FFF2-40B4-BE49-F238E27FC236}">
                <a16:creationId xmlns:a16="http://schemas.microsoft.com/office/drawing/2014/main" id="{38571ED1-FB81-2B63-C5A4-EB961458DBA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4872" y="214032"/>
            <a:ext cx="1920707" cy="44291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773DAA76-DF09-89C0-605E-1BD69DA4D8F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316856" y="72960"/>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548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2105-8471-1995-39CE-25B7E07D17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B84746F-E10B-0CAE-FD33-281A25FCA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706206-4C48-52DD-6954-024EF334D5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CD5FB9-2658-D985-BFEA-9D94C2748ACD}"/>
              </a:ext>
            </a:extLst>
          </p:cNvPr>
          <p:cNvSpPr>
            <a:spLocks noGrp="1"/>
          </p:cNvSpPr>
          <p:nvPr>
            <p:ph type="dt" sz="half" idx="10"/>
          </p:nvPr>
        </p:nvSpPr>
        <p:spPr/>
        <p:txBody>
          <a:bodyPr/>
          <a:lstStyle/>
          <a:p>
            <a:fld id="{205777A3-C3EA-47C3-8E01-3DB2C2DB7996}" type="datetime1">
              <a:rPr lang="en-GB" smtClean="0"/>
              <a:t>10/12/2024</a:t>
            </a:fld>
            <a:endParaRPr lang="en-GB"/>
          </a:p>
        </p:txBody>
      </p:sp>
      <p:sp>
        <p:nvSpPr>
          <p:cNvPr id="6" name="Footer Placeholder 5">
            <a:extLst>
              <a:ext uri="{FF2B5EF4-FFF2-40B4-BE49-F238E27FC236}">
                <a16:creationId xmlns:a16="http://schemas.microsoft.com/office/drawing/2014/main" id="{B127838A-7567-CD7B-E9A7-88353A831A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A6F835-8817-63BD-E346-8F5279C559E9}"/>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762796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6E944-5DE1-3C2D-5884-0026BCB023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E095D8-69E6-741D-1ECE-CC4FE13A5F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4C2451-D5C1-97B8-D1FF-6F0D506391F2}"/>
              </a:ext>
            </a:extLst>
          </p:cNvPr>
          <p:cNvSpPr>
            <a:spLocks noGrp="1"/>
          </p:cNvSpPr>
          <p:nvPr>
            <p:ph type="dt" sz="half" idx="10"/>
          </p:nvPr>
        </p:nvSpPr>
        <p:spPr/>
        <p:txBody>
          <a:bodyPr/>
          <a:lstStyle/>
          <a:p>
            <a:fld id="{73DE2F0D-022E-4A0A-A93F-F9AC275EA5E1}" type="datetime1">
              <a:rPr lang="en-GB" smtClean="0"/>
              <a:t>10/12/2024</a:t>
            </a:fld>
            <a:endParaRPr lang="en-GB"/>
          </a:p>
        </p:txBody>
      </p:sp>
      <p:sp>
        <p:nvSpPr>
          <p:cNvPr id="5" name="Footer Placeholder 4">
            <a:extLst>
              <a:ext uri="{FF2B5EF4-FFF2-40B4-BE49-F238E27FC236}">
                <a16:creationId xmlns:a16="http://schemas.microsoft.com/office/drawing/2014/main" id="{B9A2CC6C-C218-DA31-4A54-F62F7829B8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811209-FFE5-0F02-B084-62075FF75F88}"/>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858261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4D24D9-A34D-3B1A-1FED-7577B67FFC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1A6FFE-1D74-840C-C446-AE4AC2C790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E9AB3F-C000-5D90-2A37-3B5030EE2E67}"/>
              </a:ext>
            </a:extLst>
          </p:cNvPr>
          <p:cNvSpPr>
            <a:spLocks noGrp="1"/>
          </p:cNvSpPr>
          <p:nvPr>
            <p:ph type="dt" sz="half" idx="10"/>
          </p:nvPr>
        </p:nvSpPr>
        <p:spPr/>
        <p:txBody>
          <a:bodyPr/>
          <a:lstStyle/>
          <a:p>
            <a:fld id="{23E70ADF-3BC8-4BA5-A94A-F3F8E0D7FE3B}" type="datetime1">
              <a:rPr lang="en-GB" smtClean="0"/>
              <a:t>10/12/2024</a:t>
            </a:fld>
            <a:endParaRPr lang="en-GB"/>
          </a:p>
        </p:txBody>
      </p:sp>
      <p:sp>
        <p:nvSpPr>
          <p:cNvPr id="5" name="Footer Placeholder 4">
            <a:extLst>
              <a:ext uri="{FF2B5EF4-FFF2-40B4-BE49-F238E27FC236}">
                <a16:creationId xmlns:a16="http://schemas.microsoft.com/office/drawing/2014/main" id="{CCA6189C-8642-3590-69C6-5C0EB76D20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836789-A0F6-EB59-8649-FCA9B92F458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29118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666F2-2B09-90FD-A878-7DCE7084F4B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E18E5BD-CBE7-09F7-8567-DFFA5C06CE47}"/>
              </a:ext>
            </a:extLst>
          </p:cNvPr>
          <p:cNvSpPr>
            <a:spLocks noGrp="1"/>
          </p:cNvSpPr>
          <p:nvPr>
            <p:ph type="dt" sz="half" idx="10"/>
          </p:nvPr>
        </p:nvSpPr>
        <p:spPr/>
        <p:txBody>
          <a:bodyPr/>
          <a:lstStyle/>
          <a:p>
            <a:fld id="{65264D70-B8BA-4EB8-923E-22BAC332C8FC}" type="datetime1">
              <a:rPr lang="en-GB" smtClean="0"/>
              <a:t>10/12/2024</a:t>
            </a:fld>
            <a:endParaRPr lang="en-GB"/>
          </a:p>
        </p:txBody>
      </p:sp>
      <p:sp>
        <p:nvSpPr>
          <p:cNvPr id="4" name="Footer Placeholder 3">
            <a:extLst>
              <a:ext uri="{FF2B5EF4-FFF2-40B4-BE49-F238E27FC236}">
                <a16:creationId xmlns:a16="http://schemas.microsoft.com/office/drawing/2014/main" id="{C28C21B7-6143-5C94-3F4D-0705F032BD4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CA899A9-132F-DE5C-8B8D-01DC645B15E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776291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5CCC8-A7BC-387A-9299-014E8D658A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9D1F85-7036-5E42-D583-1AD77224BC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29020-E87A-434D-C5BB-F006B6AD821F}"/>
              </a:ext>
            </a:extLst>
          </p:cNvPr>
          <p:cNvSpPr>
            <a:spLocks noGrp="1"/>
          </p:cNvSpPr>
          <p:nvPr>
            <p:ph type="dt" sz="half" idx="10"/>
          </p:nvPr>
        </p:nvSpPr>
        <p:spPr/>
        <p:txBody>
          <a:bodyPr/>
          <a:lstStyle/>
          <a:p>
            <a:fld id="{5515AD3E-AE06-4597-BC01-970EA9380019}" type="datetime1">
              <a:rPr lang="en-GB" smtClean="0"/>
              <a:t>10/12/2024</a:t>
            </a:fld>
            <a:endParaRPr lang="en-GB"/>
          </a:p>
        </p:txBody>
      </p:sp>
      <p:sp>
        <p:nvSpPr>
          <p:cNvPr id="5" name="Footer Placeholder 4">
            <a:extLst>
              <a:ext uri="{FF2B5EF4-FFF2-40B4-BE49-F238E27FC236}">
                <a16:creationId xmlns:a16="http://schemas.microsoft.com/office/drawing/2014/main" id="{46817593-CFE8-5F85-7FB2-2A63C3B9AA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35ECDF-EED9-2707-5156-FEE8CFD001AD}"/>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757762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07E3B-7BB4-5621-B707-D733B0DBAD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99D83B-27BB-B047-1119-EC6214575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F24318-60F2-F481-B8CE-A8151ED2A17D}"/>
              </a:ext>
            </a:extLst>
          </p:cNvPr>
          <p:cNvSpPr>
            <a:spLocks noGrp="1"/>
          </p:cNvSpPr>
          <p:nvPr>
            <p:ph type="dt" sz="half" idx="10"/>
          </p:nvPr>
        </p:nvSpPr>
        <p:spPr/>
        <p:txBody>
          <a:bodyPr/>
          <a:lstStyle/>
          <a:p>
            <a:fld id="{EC4066BD-E38E-473E-8595-884CE5018D76}" type="datetime1">
              <a:rPr lang="en-GB" smtClean="0"/>
              <a:t>10/12/2024</a:t>
            </a:fld>
            <a:endParaRPr lang="en-GB"/>
          </a:p>
        </p:txBody>
      </p:sp>
      <p:sp>
        <p:nvSpPr>
          <p:cNvPr id="5" name="Footer Placeholder 4">
            <a:extLst>
              <a:ext uri="{FF2B5EF4-FFF2-40B4-BE49-F238E27FC236}">
                <a16:creationId xmlns:a16="http://schemas.microsoft.com/office/drawing/2014/main" id="{C4625A1C-DEFB-14B0-93DE-39B3627562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3FB704-2753-0362-905F-1622E51F4F63}"/>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998901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B8998-45D9-31A3-1B34-36700C2D8C4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A01077-F57C-AF79-58BB-AD3548EF4D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F291993-FBF2-E73E-5735-BFAB469D1E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3A36EA-D198-2C04-B53B-A90C0A2B3F8D}"/>
              </a:ext>
            </a:extLst>
          </p:cNvPr>
          <p:cNvSpPr>
            <a:spLocks noGrp="1"/>
          </p:cNvSpPr>
          <p:nvPr>
            <p:ph type="dt" sz="half" idx="10"/>
          </p:nvPr>
        </p:nvSpPr>
        <p:spPr/>
        <p:txBody>
          <a:bodyPr/>
          <a:lstStyle/>
          <a:p>
            <a:fld id="{1A54450A-CD0F-4308-857F-DA463C013951}" type="datetime1">
              <a:rPr lang="en-GB" smtClean="0"/>
              <a:t>10/12/2024</a:t>
            </a:fld>
            <a:endParaRPr lang="en-GB"/>
          </a:p>
        </p:txBody>
      </p:sp>
      <p:sp>
        <p:nvSpPr>
          <p:cNvPr id="6" name="Footer Placeholder 5">
            <a:extLst>
              <a:ext uri="{FF2B5EF4-FFF2-40B4-BE49-F238E27FC236}">
                <a16:creationId xmlns:a16="http://schemas.microsoft.com/office/drawing/2014/main" id="{B64AE03B-91B3-1C75-CD45-F7FE2988C3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1056E9-B911-4F69-8ED0-6A961C585692}"/>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917254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05944-4DC1-FF68-2BA7-4A241CF4E79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C196B3-915B-8461-3BDF-A32C1D9B91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751E089-2213-E7CD-05F8-C9BBA51D2A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048011C-1455-CC2C-F027-55955CE4C7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8520E0-D316-2EF3-448A-764016D982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EE7B5E8-0D6C-8212-BEA6-49729349C467}"/>
              </a:ext>
            </a:extLst>
          </p:cNvPr>
          <p:cNvSpPr>
            <a:spLocks noGrp="1"/>
          </p:cNvSpPr>
          <p:nvPr>
            <p:ph type="dt" sz="half" idx="10"/>
          </p:nvPr>
        </p:nvSpPr>
        <p:spPr/>
        <p:txBody>
          <a:bodyPr/>
          <a:lstStyle/>
          <a:p>
            <a:fld id="{3B503690-527C-4C63-9151-6EE61498C4FD}" type="datetime1">
              <a:rPr lang="en-GB" smtClean="0"/>
              <a:t>10/12/2024</a:t>
            </a:fld>
            <a:endParaRPr lang="en-GB"/>
          </a:p>
        </p:txBody>
      </p:sp>
      <p:sp>
        <p:nvSpPr>
          <p:cNvPr id="8" name="Footer Placeholder 7">
            <a:extLst>
              <a:ext uri="{FF2B5EF4-FFF2-40B4-BE49-F238E27FC236}">
                <a16:creationId xmlns:a16="http://schemas.microsoft.com/office/drawing/2014/main" id="{6DB5EB91-25F5-A109-CEB1-97CDF3A97E9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283BAF-E7F9-7F54-B18D-8B552B1A0307}"/>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766377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85FE3-7B98-2363-882A-FDF555F4DD6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804CDD4-A721-3714-BD23-8DC7C0FC10DA}"/>
              </a:ext>
            </a:extLst>
          </p:cNvPr>
          <p:cNvSpPr>
            <a:spLocks noGrp="1"/>
          </p:cNvSpPr>
          <p:nvPr>
            <p:ph type="dt" sz="half" idx="10"/>
          </p:nvPr>
        </p:nvSpPr>
        <p:spPr/>
        <p:txBody>
          <a:bodyPr/>
          <a:lstStyle/>
          <a:p>
            <a:fld id="{FF62EF9E-C778-449C-A197-9CE807F0BAF0}" type="datetime1">
              <a:rPr lang="en-GB" smtClean="0"/>
              <a:t>10/12/2024</a:t>
            </a:fld>
            <a:endParaRPr lang="en-GB"/>
          </a:p>
        </p:txBody>
      </p:sp>
      <p:sp>
        <p:nvSpPr>
          <p:cNvPr id="4" name="Footer Placeholder 3">
            <a:extLst>
              <a:ext uri="{FF2B5EF4-FFF2-40B4-BE49-F238E27FC236}">
                <a16:creationId xmlns:a16="http://schemas.microsoft.com/office/drawing/2014/main" id="{C8FCC57C-66FC-2E6D-C1C5-2E75B619DE2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A8C9CE9-DC17-7EA3-6B56-14389CC3FA15}"/>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412726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EEBD84-B61B-ED33-DC90-D55EFAFC9B90}"/>
              </a:ext>
            </a:extLst>
          </p:cNvPr>
          <p:cNvSpPr>
            <a:spLocks noGrp="1"/>
          </p:cNvSpPr>
          <p:nvPr>
            <p:ph type="dt" sz="half" idx="10"/>
          </p:nvPr>
        </p:nvSpPr>
        <p:spPr/>
        <p:txBody>
          <a:bodyPr/>
          <a:lstStyle/>
          <a:p>
            <a:fld id="{24DECF94-4C5C-400E-8DE0-049EB2E954FC}" type="datetime1">
              <a:rPr lang="en-GB" smtClean="0"/>
              <a:t>10/12/2024</a:t>
            </a:fld>
            <a:endParaRPr lang="en-GB"/>
          </a:p>
        </p:txBody>
      </p:sp>
      <p:sp>
        <p:nvSpPr>
          <p:cNvPr id="3" name="Footer Placeholder 2">
            <a:extLst>
              <a:ext uri="{FF2B5EF4-FFF2-40B4-BE49-F238E27FC236}">
                <a16:creationId xmlns:a16="http://schemas.microsoft.com/office/drawing/2014/main" id="{1C31F0C5-7529-596B-F9F6-923A4FBBC0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82B8E1D-DA93-D688-FE75-20796B561067}"/>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155404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E2265-402D-7A22-F960-F288FA77DD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D5EA6EE-1877-A860-D70E-9D5B988513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EA8AAE-679A-E5EA-1B34-7707B0F3B1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FD2BD0-2946-F274-A7C9-2C83B9052C7F}"/>
              </a:ext>
            </a:extLst>
          </p:cNvPr>
          <p:cNvSpPr>
            <a:spLocks noGrp="1"/>
          </p:cNvSpPr>
          <p:nvPr>
            <p:ph type="dt" sz="half" idx="10"/>
          </p:nvPr>
        </p:nvSpPr>
        <p:spPr/>
        <p:txBody>
          <a:bodyPr/>
          <a:lstStyle/>
          <a:p>
            <a:fld id="{3C1BA0EE-0B8B-4E70-9B53-DB86A19E906E}" type="datetime1">
              <a:rPr lang="en-GB" smtClean="0"/>
              <a:t>10/12/2024</a:t>
            </a:fld>
            <a:endParaRPr lang="en-GB"/>
          </a:p>
        </p:txBody>
      </p:sp>
      <p:sp>
        <p:nvSpPr>
          <p:cNvPr id="6" name="Footer Placeholder 5">
            <a:extLst>
              <a:ext uri="{FF2B5EF4-FFF2-40B4-BE49-F238E27FC236}">
                <a16:creationId xmlns:a16="http://schemas.microsoft.com/office/drawing/2014/main" id="{3C9ADDBD-B358-D40D-F71B-1389CED1F33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38DF37-5F22-320E-BD10-76EB75CCBC7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823156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2A987B-FF2A-619D-965E-A20799C6E2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5972D9-DC8A-289E-B40D-8A919AB33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9BC24A-6DB8-1002-782E-72A7D84B50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64D70-B8BA-4EB8-923E-22BAC332C8FC}" type="datetime1">
              <a:rPr lang="en-GB" smtClean="0"/>
              <a:t>10/12/2024</a:t>
            </a:fld>
            <a:endParaRPr lang="en-GB"/>
          </a:p>
        </p:txBody>
      </p:sp>
      <p:sp>
        <p:nvSpPr>
          <p:cNvPr id="5" name="Footer Placeholder 4">
            <a:extLst>
              <a:ext uri="{FF2B5EF4-FFF2-40B4-BE49-F238E27FC236}">
                <a16:creationId xmlns:a16="http://schemas.microsoft.com/office/drawing/2014/main" id="{99CCFCE9-3E0F-7739-8646-7CC7A3A169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975798-5451-216C-13DB-FEB0DB0037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BB5D82-C174-47DB-B54F-58E052BD80F6}" type="slidenum">
              <a:rPr lang="en-GB" smtClean="0"/>
              <a:t>‹#›</a:t>
            </a:fld>
            <a:endParaRPr lang="en-GB"/>
          </a:p>
        </p:txBody>
      </p:sp>
    </p:spTree>
    <p:extLst>
      <p:ext uri="{BB962C8B-B14F-4D97-AF65-F5344CB8AC3E}">
        <p14:creationId xmlns:p14="http://schemas.microsoft.com/office/powerpoint/2010/main" val="245892081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eckert-schulen.de/"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home.cer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29.JP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G"/><Relationship Id="rId4" Type="http://schemas.openxmlformats.org/officeDocument/2006/relationships/image" Target="../media/image45.jpe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jpeg"/><Relationship Id="rId2" Type="http://schemas.openxmlformats.org/officeDocument/2006/relationships/image" Target="../media/image48.pn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4"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1.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10146144" y="31421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a:extLst>
              <a:ext uri="{FF2B5EF4-FFF2-40B4-BE49-F238E27FC236}">
                <a16:creationId xmlns:a16="http://schemas.microsoft.com/office/drawing/2014/main" id="{1177167C-1325-32BD-BD28-101355D71B10}"/>
              </a:ext>
            </a:extLst>
          </p:cNvPr>
          <p:cNvSpPr txBox="1"/>
          <p:nvPr/>
        </p:nvSpPr>
        <p:spPr>
          <a:xfrm>
            <a:off x="5615382" y="4852657"/>
            <a:ext cx="4835562" cy="523220"/>
          </a:xfrm>
          <a:prstGeom prst="rect">
            <a:avLst/>
          </a:prstGeom>
          <a:solidFill>
            <a:schemeClr val="bg2"/>
          </a:solidFill>
          <a:ln>
            <a:solidFill>
              <a:schemeClr val="tx1">
                <a:alpha val="98000"/>
              </a:schemeClr>
            </a:solidFill>
          </a:ln>
        </p:spPr>
        <p:txBody>
          <a:bodyPr wrap="square" rtlCol="0">
            <a:spAutoFit/>
          </a:bodyPr>
          <a:lstStyle/>
          <a:p>
            <a:pPr algn="ctr"/>
            <a:r>
              <a:rPr lang="en-GB" sz="2800" dirty="0">
                <a:hlinkClick r:id="rId2"/>
              </a:rPr>
              <a:t>https://www.eckert-schulen.de</a:t>
            </a:r>
            <a:endParaRPr lang="en-GB" sz="2800" dirty="0"/>
          </a:p>
        </p:txBody>
      </p:sp>
      <p:pic>
        <p:nvPicPr>
          <p:cNvPr id="9" name="Picture 2">
            <a:extLst>
              <a:ext uri="{FF2B5EF4-FFF2-40B4-BE49-F238E27FC236}">
                <a16:creationId xmlns:a16="http://schemas.microsoft.com/office/drawing/2014/main" id="{D6EFDB56-D60A-8486-DB6C-241001FC70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0824" y="3324158"/>
            <a:ext cx="1343850" cy="13438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1CFA50F-B862-8BAC-9187-1701D39E5CD1}"/>
              </a:ext>
            </a:extLst>
          </p:cNvPr>
          <p:cNvSpPr txBox="1"/>
          <p:nvPr/>
        </p:nvSpPr>
        <p:spPr>
          <a:xfrm>
            <a:off x="2266733" y="4823249"/>
            <a:ext cx="2942106" cy="523220"/>
          </a:xfrm>
          <a:prstGeom prst="rect">
            <a:avLst/>
          </a:prstGeom>
          <a:solidFill>
            <a:schemeClr val="bg2"/>
          </a:solidFill>
          <a:ln>
            <a:solidFill>
              <a:schemeClr val="tx1">
                <a:alpha val="98000"/>
              </a:schemeClr>
            </a:solidFill>
          </a:ln>
        </p:spPr>
        <p:txBody>
          <a:bodyPr wrap="square" rtlCol="0">
            <a:spAutoFit/>
          </a:bodyPr>
          <a:lstStyle/>
          <a:p>
            <a:pPr algn="ctr"/>
            <a:r>
              <a:rPr lang="en-US" sz="2800" dirty="0">
                <a:hlinkClick r:id="rId4"/>
              </a:rPr>
              <a:t>https://home.cern</a:t>
            </a:r>
            <a:endParaRPr lang="en-US" sz="2800" dirty="0"/>
          </a:p>
        </p:txBody>
      </p:sp>
      <p:pic>
        <p:nvPicPr>
          <p:cNvPr id="10" name="Picture 9">
            <a:extLst>
              <a:ext uri="{FF2B5EF4-FFF2-40B4-BE49-F238E27FC236}">
                <a16:creationId xmlns:a16="http://schemas.microsoft.com/office/drawing/2014/main" id="{F71D3352-1E30-D25E-FAA9-83F880871EE9}"/>
              </a:ext>
            </a:extLst>
          </p:cNvPr>
          <p:cNvPicPr>
            <a:picLocks noChangeAspect="1"/>
          </p:cNvPicPr>
          <p:nvPr/>
        </p:nvPicPr>
        <p:blipFill>
          <a:blip r:embed="rId5"/>
          <a:stretch>
            <a:fillRect/>
          </a:stretch>
        </p:blipFill>
        <p:spPr>
          <a:xfrm>
            <a:off x="5512319" y="3187037"/>
            <a:ext cx="4633825" cy="1476714"/>
          </a:xfrm>
          <a:prstGeom prst="rect">
            <a:avLst/>
          </a:prstGeom>
        </p:spPr>
      </p:pic>
      <p:sp>
        <p:nvSpPr>
          <p:cNvPr id="5" name="TextBox 4">
            <a:extLst>
              <a:ext uri="{FF2B5EF4-FFF2-40B4-BE49-F238E27FC236}">
                <a16:creationId xmlns:a16="http://schemas.microsoft.com/office/drawing/2014/main" id="{310545B4-08A8-CADE-34FE-36888433BB81}"/>
              </a:ext>
            </a:extLst>
          </p:cNvPr>
          <p:cNvSpPr txBox="1"/>
          <p:nvPr/>
        </p:nvSpPr>
        <p:spPr>
          <a:xfrm>
            <a:off x="1741053" y="2196362"/>
            <a:ext cx="8709891" cy="523220"/>
          </a:xfrm>
          <a:prstGeom prst="rect">
            <a:avLst/>
          </a:prstGeom>
          <a:solidFill>
            <a:schemeClr val="bg2"/>
          </a:solidFill>
          <a:ln>
            <a:solidFill>
              <a:schemeClr val="tx1">
                <a:alpha val="98000"/>
              </a:schemeClr>
            </a:solidFill>
          </a:ln>
        </p:spPr>
        <p:txBody>
          <a:bodyPr wrap="square" rtlCol="0">
            <a:spAutoFit/>
          </a:bodyPr>
          <a:lstStyle/>
          <a:p>
            <a:pPr algn="ctr"/>
            <a:r>
              <a:rPr lang="en-US" sz="2800" b="1" dirty="0">
                <a:cs typeface="Times New Roman" panose="02020603050405020304" pitchFamily="18" charset="0"/>
              </a:rPr>
              <a:t>Eine </a:t>
            </a:r>
            <a:r>
              <a:rPr lang="en-US" sz="2800" b="1" dirty="0" err="1">
                <a:cs typeface="Times New Roman" panose="02020603050405020304" pitchFamily="18" charset="0"/>
              </a:rPr>
              <a:t>Kooperation</a:t>
            </a:r>
            <a:r>
              <a:rPr lang="en-US" sz="2800" b="1" dirty="0">
                <a:cs typeface="Times New Roman" panose="02020603050405020304" pitchFamily="18" charset="0"/>
              </a:rPr>
              <a:t> </a:t>
            </a:r>
            <a:r>
              <a:rPr lang="en-US" sz="2800" b="1" dirty="0" err="1">
                <a:cs typeface="Times New Roman" panose="02020603050405020304" pitchFamily="18" charset="0"/>
              </a:rPr>
              <a:t>mit</a:t>
            </a:r>
            <a:r>
              <a:rPr lang="en-US" sz="2800" b="1" dirty="0">
                <a:cs typeface="Times New Roman" panose="02020603050405020304" pitchFamily="18" charset="0"/>
              </a:rPr>
              <a:t> den ECKART SCHULEN und CERN</a:t>
            </a:r>
            <a:endParaRPr lang="en-US" sz="2800" b="1" dirty="0"/>
          </a:p>
        </p:txBody>
      </p:sp>
      <p:sp>
        <p:nvSpPr>
          <p:cNvPr id="11" name="TextBox 10">
            <a:extLst>
              <a:ext uri="{FF2B5EF4-FFF2-40B4-BE49-F238E27FC236}">
                <a16:creationId xmlns:a16="http://schemas.microsoft.com/office/drawing/2014/main" id="{DF6B4630-6EB1-0618-0799-9DFEDCF2B3F6}"/>
              </a:ext>
            </a:extLst>
          </p:cNvPr>
          <p:cNvSpPr txBox="1"/>
          <p:nvPr/>
        </p:nvSpPr>
        <p:spPr>
          <a:xfrm>
            <a:off x="1741053" y="757517"/>
            <a:ext cx="8709891" cy="1200329"/>
          </a:xfrm>
          <a:prstGeom prst="rect">
            <a:avLst/>
          </a:prstGeom>
          <a:solidFill>
            <a:schemeClr val="bg2"/>
          </a:solidFill>
          <a:ln>
            <a:solidFill>
              <a:schemeClr val="tx1">
                <a:alpha val="98000"/>
              </a:schemeClr>
            </a:solidFill>
          </a:ln>
        </p:spPr>
        <p:txBody>
          <a:bodyPr wrap="square" rtlCol="0">
            <a:spAutoFit/>
          </a:bodyPr>
          <a:lstStyle/>
          <a:p>
            <a:pPr algn="ctr"/>
            <a:r>
              <a:rPr lang="de-DE" sz="3600" b="1" dirty="0">
                <a:ea typeface="Aptos" panose="020B0004020202020204" pitchFamily="34" charset="0"/>
                <a:cs typeface="Times New Roman" panose="02020603050405020304" pitchFamily="18" charset="0"/>
              </a:rPr>
              <a:t>DIE FASZINIERENDE WELT DER DETEKTORTECHNIK</a:t>
            </a:r>
          </a:p>
        </p:txBody>
      </p:sp>
      <p:pic>
        <p:nvPicPr>
          <p:cNvPr id="13" name="Picture 12">
            <a:extLst>
              <a:ext uri="{FF2B5EF4-FFF2-40B4-BE49-F238E27FC236}">
                <a16:creationId xmlns:a16="http://schemas.microsoft.com/office/drawing/2014/main" id="{C2DEFD2F-F074-754E-006C-6A1DDF58FEBE}"/>
              </a:ext>
            </a:extLst>
          </p:cNvPr>
          <p:cNvPicPr>
            <a:picLocks noChangeAspect="1"/>
          </p:cNvPicPr>
          <p:nvPr/>
        </p:nvPicPr>
        <p:blipFill>
          <a:blip r:embed="rId6"/>
          <a:stretch>
            <a:fillRect/>
          </a:stretch>
        </p:blipFill>
        <p:spPr>
          <a:xfrm>
            <a:off x="4461946" y="5522625"/>
            <a:ext cx="3268103" cy="546854"/>
          </a:xfrm>
          <a:prstGeom prst="rect">
            <a:avLst/>
          </a:prstGeom>
        </p:spPr>
      </p:pic>
    </p:spTree>
    <p:extLst>
      <p:ext uri="{BB962C8B-B14F-4D97-AF65-F5344CB8AC3E}">
        <p14:creationId xmlns:p14="http://schemas.microsoft.com/office/powerpoint/2010/main" val="2559330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10</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pic>
        <p:nvPicPr>
          <p:cNvPr id="15" name="Picture 7" descr="09170006c">
            <a:extLst>
              <a:ext uri="{FF2B5EF4-FFF2-40B4-BE49-F238E27FC236}">
                <a16:creationId xmlns:a16="http://schemas.microsoft.com/office/drawing/2014/main" id="{CC7ADE65-8494-81D4-DAD6-C914E7A28E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891" y="3952516"/>
            <a:ext cx="3548651" cy="245935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CE9C5C79-93A7-9889-523E-7F1BAA1D9FCA}"/>
              </a:ext>
            </a:extLst>
          </p:cNvPr>
          <p:cNvGrpSpPr/>
          <p:nvPr/>
        </p:nvGrpSpPr>
        <p:grpSpPr>
          <a:xfrm>
            <a:off x="8017154" y="1436680"/>
            <a:ext cx="4114799" cy="3477060"/>
            <a:chOff x="67336" y="1096873"/>
            <a:chExt cx="3673475" cy="3184525"/>
          </a:xfrm>
        </p:grpSpPr>
        <p:pic>
          <p:nvPicPr>
            <p:cNvPr id="18" name="Picture 12" descr="P1010051">
              <a:extLst>
                <a:ext uri="{FF2B5EF4-FFF2-40B4-BE49-F238E27FC236}">
                  <a16:creationId xmlns:a16="http://schemas.microsoft.com/office/drawing/2014/main" id="{96FD43A6-D423-CDCB-7D46-3D679EB8E0EF}"/>
                </a:ext>
              </a:extLst>
            </p:cNvPr>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67336" y="1096873"/>
              <a:ext cx="3673475" cy="318452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125" name="TextBox 124">
              <a:extLst>
                <a:ext uri="{FF2B5EF4-FFF2-40B4-BE49-F238E27FC236}">
                  <a16:creationId xmlns:a16="http://schemas.microsoft.com/office/drawing/2014/main" id="{5EE48F03-7A90-2DB9-F6A4-3A35D9EC9752}"/>
                </a:ext>
              </a:extLst>
            </p:cNvPr>
            <p:cNvSpPr txBox="1"/>
            <p:nvPr/>
          </p:nvSpPr>
          <p:spPr>
            <a:xfrm>
              <a:off x="124268" y="1132929"/>
              <a:ext cx="1641694" cy="310070"/>
            </a:xfrm>
            <a:prstGeom prst="rect">
              <a:avLst/>
            </a:prstGeom>
            <a:solidFill>
              <a:schemeClr val="bg1"/>
            </a:solidFill>
          </p:spPr>
          <p:txBody>
            <a:bodyPr wrap="square" rtlCol="0">
              <a:spAutoFit/>
            </a:bodyPr>
            <a:lstStyle/>
            <a:p>
              <a:r>
                <a:rPr lang="en-US" sz="1600" dirty="0" err="1"/>
                <a:t>Erstes</a:t>
              </a:r>
              <a:r>
                <a:rPr lang="en-US" sz="1600" dirty="0"/>
                <a:t> </a:t>
              </a:r>
              <a:r>
                <a:rPr lang="en-US" sz="1600" dirty="0" err="1"/>
                <a:t>Serienmodul</a:t>
              </a:r>
              <a:endParaRPr lang="en-GB" sz="1600" dirty="0"/>
            </a:p>
          </p:txBody>
        </p:sp>
      </p:grpSp>
      <p:sp>
        <p:nvSpPr>
          <p:cNvPr id="20" name="TextBox 19">
            <a:extLst>
              <a:ext uri="{FF2B5EF4-FFF2-40B4-BE49-F238E27FC236}">
                <a16:creationId xmlns:a16="http://schemas.microsoft.com/office/drawing/2014/main" id="{15E895C4-4850-34D5-2045-20C9541818E0}"/>
              </a:ext>
            </a:extLst>
          </p:cNvPr>
          <p:cNvSpPr txBox="1"/>
          <p:nvPr/>
        </p:nvSpPr>
        <p:spPr>
          <a:xfrm>
            <a:off x="2944989" y="3989277"/>
            <a:ext cx="1141228" cy="338554"/>
          </a:xfrm>
          <a:prstGeom prst="rect">
            <a:avLst/>
          </a:prstGeom>
          <a:solidFill>
            <a:schemeClr val="bg1"/>
          </a:solidFill>
        </p:spPr>
        <p:txBody>
          <a:bodyPr wrap="square" rtlCol="0">
            <a:spAutoFit/>
          </a:bodyPr>
          <a:lstStyle/>
          <a:p>
            <a:r>
              <a:rPr lang="en-US" sz="1600" dirty="0" err="1"/>
              <a:t>Verkablung</a:t>
            </a:r>
            <a:endParaRPr lang="en-GB" sz="1600" dirty="0"/>
          </a:p>
        </p:txBody>
      </p:sp>
      <p:pic>
        <p:nvPicPr>
          <p:cNvPr id="22" name="Picture 21" descr="Men working in a factory&#10;&#10;Description automatically generated">
            <a:extLst>
              <a:ext uri="{FF2B5EF4-FFF2-40B4-BE49-F238E27FC236}">
                <a16:creationId xmlns:a16="http://schemas.microsoft.com/office/drawing/2014/main" id="{91F403DD-486F-6283-A65A-8E388D8537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55" y="1120858"/>
            <a:ext cx="3671888" cy="2753916"/>
          </a:xfrm>
          <a:prstGeom prst="rect">
            <a:avLst/>
          </a:prstGeom>
        </p:spPr>
      </p:pic>
      <p:sp>
        <p:nvSpPr>
          <p:cNvPr id="24" name="TextBox 23">
            <a:extLst>
              <a:ext uri="{FF2B5EF4-FFF2-40B4-BE49-F238E27FC236}">
                <a16:creationId xmlns:a16="http://schemas.microsoft.com/office/drawing/2014/main" id="{5257F4AF-4892-42AF-6768-5FFE68E934F7}"/>
              </a:ext>
            </a:extLst>
          </p:cNvPr>
          <p:cNvSpPr txBox="1"/>
          <p:nvPr/>
        </p:nvSpPr>
        <p:spPr>
          <a:xfrm>
            <a:off x="138282" y="1155698"/>
            <a:ext cx="965791" cy="338554"/>
          </a:xfrm>
          <a:prstGeom prst="rect">
            <a:avLst/>
          </a:prstGeom>
          <a:solidFill>
            <a:schemeClr val="bg1"/>
          </a:solidFill>
        </p:spPr>
        <p:txBody>
          <a:bodyPr wrap="square" rtlCol="0">
            <a:spAutoFit/>
          </a:bodyPr>
          <a:lstStyle/>
          <a:p>
            <a:r>
              <a:rPr lang="en-US" sz="1600" dirty="0" err="1"/>
              <a:t>Fertigung</a:t>
            </a:r>
            <a:endParaRPr lang="en-GB" sz="1600" dirty="0"/>
          </a:p>
        </p:txBody>
      </p:sp>
      <p:pic>
        <p:nvPicPr>
          <p:cNvPr id="26" name="Picture 25" descr="A person looking at a transparent screen&#10;&#10;Description automatically generated">
            <a:extLst>
              <a:ext uri="{FF2B5EF4-FFF2-40B4-BE49-F238E27FC236}">
                <a16:creationId xmlns:a16="http://schemas.microsoft.com/office/drawing/2014/main" id="{C4857506-1F7C-1406-9769-6BB4374D60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4089" y="1202313"/>
            <a:ext cx="4079463" cy="2715432"/>
          </a:xfrm>
          <a:prstGeom prst="rect">
            <a:avLst/>
          </a:prstGeom>
        </p:spPr>
      </p:pic>
      <p:sp>
        <p:nvSpPr>
          <p:cNvPr id="27" name="TextBox 26">
            <a:extLst>
              <a:ext uri="{FF2B5EF4-FFF2-40B4-BE49-F238E27FC236}">
                <a16:creationId xmlns:a16="http://schemas.microsoft.com/office/drawing/2014/main" id="{5E3D922B-1FBE-7EC1-C013-C90B0F5FD46A}"/>
              </a:ext>
            </a:extLst>
          </p:cNvPr>
          <p:cNvSpPr txBox="1"/>
          <p:nvPr/>
        </p:nvSpPr>
        <p:spPr>
          <a:xfrm>
            <a:off x="3919449" y="1230021"/>
            <a:ext cx="1928673" cy="338554"/>
          </a:xfrm>
          <a:prstGeom prst="rect">
            <a:avLst/>
          </a:prstGeom>
          <a:solidFill>
            <a:schemeClr val="bg1"/>
          </a:solidFill>
        </p:spPr>
        <p:txBody>
          <a:bodyPr wrap="square" rtlCol="0">
            <a:spAutoFit/>
          </a:bodyPr>
          <a:lstStyle/>
          <a:p>
            <a:r>
              <a:rPr lang="en-US" sz="1600" dirty="0" err="1"/>
              <a:t>Szintillatoren</a:t>
            </a:r>
            <a:r>
              <a:rPr lang="en-US" sz="1600" dirty="0"/>
              <a:t> </a:t>
            </a:r>
            <a:r>
              <a:rPr lang="en-US" sz="1600" dirty="0" err="1"/>
              <a:t>Einbau</a:t>
            </a:r>
            <a:endParaRPr lang="en-GB" sz="1600" dirty="0"/>
          </a:p>
        </p:txBody>
      </p:sp>
      <p:pic>
        <p:nvPicPr>
          <p:cNvPr id="28" name="Picture 7">
            <a:extLst>
              <a:ext uri="{FF2B5EF4-FFF2-40B4-BE49-F238E27FC236}">
                <a16:creationId xmlns:a16="http://schemas.microsoft.com/office/drawing/2014/main" id="{1F967E46-E83B-B7F5-BA6F-68F749C6A6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9783" y="3979472"/>
            <a:ext cx="3241684" cy="2459355"/>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E3311275-61B9-D358-90C5-D7D12F598EB0}"/>
              </a:ext>
            </a:extLst>
          </p:cNvPr>
          <p:cNvSpPr txBox="1"/>
          <p:nvPr/>
        </p:nvSpPr>
        <p:spPr>
          <a:xfrm>
            <a:off x="4589784" y="3997944"/>
            <a:ext cx="1164471" cy="307777"/>
          </a:xfrm>
          <a:prstGeom prst="rect">
            <a:avLst/>
          </a:prstGeom>
          <a:solidFill>
            <a:schemeClr val="bg1"/>
          </a:solidFill>
        </p:spPr>
        <p:txBody>
          <a:bodyPr wrap="square" rtlCol="0">
            <a:spAutoFit/>
          </a:bodyPr>
          <a:lstStyle/>
          <a:p>
            <a:r>
              <a:rPr lang="en-US" sz="1400" dirty="0"/>
              <a:t>Test Aufbau</a:t>
            </a:r>
            <a:endParaRPr lang="en-GB" sz="1400" dirty="0"/>
          </a:p>
        </p:txBody>
      </p:sp>
    </p:spTree>
    <p:extLst>
      <p:ext uri="{BB962C8B-B14F-4D97-AF65-F5344CB8AC3E}">
        <p14:creationId xmlns:p14="http://schemas.microsoft.com/office/powerpoint/2010/main" val="3130975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grpSp>
        <p:nvGrpSpPr>
          <p:cNvPr id="97" name="Group 96">
            <a:extLst>
              <a:ext uri="{FF2B5EF4-FFF2-40B4-BE49-F238E27FC236}">
                <a16:creationId xmlns:a16="http://schemas.microsoft.com/office/drawing/2014/main" id="{664D61BC-402A-2897-F9B4-581568EEE1F8}"/>
              </a:ext>
            </a:extLst>
          </p:cNvPr>
          <p:cNvGrpSpPr/>
          <p:nvPr/>
        </p:nvGrpSpPr>
        <p:grpSpPr>
          <a:xfrm>
            <a:off x="904944" y="1114836"/>
            <a:ext cx="3203480" cy="2388451"/>
            <a:chOff x="0" y="28576"/>
            <a:chExt cx="2646294" cy="2536825"/>
          </a:xfrm>
        </p:grpSpPr>
        <p:pic>
          <p:nvPicPr>
            <p:cNvPr id="98" name="Picture 10" descr="ecla-hcal-chariot">
              <a:extLst>
                <a:ext uri="{FF2B5EF4-FFF2-40B4-BE49-F238E27FC236}">
                  <a16:creationId xmlns:a16="http://schemas.microsoft.com/office/drawing/2014/main" id="{5C2ABD0C-F26D-5346-0C7F-4F898D8BE817}"/>
                </a:ext>
              </a:extLst>
            </p:cNvPr>
            <p:cNvPicPr>
              <a:picLocks noChangeAspect="1" noChangeArrowheads="1"/>
            </p:cNvPicPr>
            <p:nvPr/>
          </p:nvPicPr>
          <p:blipFill>
            <a:blip r:embed="rId2" cstate="print"/>
            <a:srcRect/>
            <a:stretch>
              <a:fillRect/>
            </a:stretch>
          </p:blipFill>
          <p:spPr bwMode="auto">
            <a:xfrm>
              <a:off x="1" y="28576"/>
              <a:ext cx="2646293" cy="2536825"/>
            </a:xfrm>
            <a:prstGeom prst="rect">
              <a:avLst/>
            </a:prstGeom>
            <a:noFill/>
            <a:ln w="38100">
              <a:solidFill>
                <a:schemeClr val="bg1"/>
              </a:solidFill>
              <a:miter lim="800000"/>
              <a:headEnd/>
              <a:tailEnd/>
            </a:ln>
          </p:spPr>
        </p:pic>
        <p:sp>
          <p:nvSpPr>
            <p:cNvPr id="99" name="Text Box 11">
              <a:extLst>
                <a:ext uri="{FF2B5EF4-FFF2-40B4-BE49-F238E27FC236}">
                  <a16:creationId xmlns:a16="http://schemas.microsoft.com/office/drawing/2014/main" id="{779A6EC1-DA44-FBE1-C289-364C9B418B5E}"/>
                </a:ext>
              </a:extLst>
            </p:cNvPr>
            <p:cNvSpPr txBox="1">
              <a:spLocks noChangeArrowheads="1"/>
            </p:cNvSpPr>
            <p:nvPr/>
          </p:nvSpPr>
          <p:spPr bwMode="auto">
            <a:xfrm>
              <a:off x="0" y="28576"/>
              <a:ext cx="1090363"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25/1/05</a:t>
              </a:r>
            </a:p>
          </p:txBody>
        </p:sp>
        <p:sp>
          <p:nvSpPr>
            <p:cNvPr id="100" name="Text Box 26">
              <a:extLst>
                <a:ext uri="{FF2B5EF4-FFF2-40B4-BE49-F238E27FC236}">
                  <a16:creationId xmlns:a16="http://schemas.microsoft.com/office/drawing/2014/main" id="{50068524-487D-2441-B3F3-A5D9D43BF26F}"/>
                </a:ext>
              </a:extLst>
            </p:cNvPr>
            <p:cNvSpPr txBox="1">
              <a:spLocks noChangeArrowheads="1"/>
            </p:cNvSpPr>
            <p:nvPr/>
          </p:nvSpPr>
          <p:spPr bwMode="auto">
            <a:xfrm>
              <a:off x="0" y="333376"/>
              <a:ext cx="1005403" cy="369332"/>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support</a:t>
              </a:r>
            </a:p>
          </p:txBody>
        </p:sp>
      </p:grpSp>
      <p:grpSp>
        <p:nvGrpSpPr>
          <p:cNvPr id="101" name="Group 100">
            <a:extLst>
              <a:ext uri="{FF2B5EF4-FFF2-40B4-BE49-F238E27FC236}">
                <a16:creationId xmlns:a16="http://schemas.microsoft.com/office/drawing/2014/main" id="{8246DFF5-B088-0098-4E90-96FE97FFBECF}"/>
              </a:ext>
            </a:extLst>
          </p:cNvPr>
          <p:cNvGrpSpPr/>
          <p:nvPr/>
        </p:nvGrpSpPr>
        <p:grpSpPr>
          <a:xfrm>
            <a:off x="8896462" y="1183500"/>
            <a:ext cx="3143272" cy="2286016"/>
            <a:chOff x="5436577" y="476250"/>
            <a:chExt cx="3707423" cy="3068638"/>
          </a:xfrm>
        </p:grpSpPr>
        <p:pic>
          <p:nvPicPr>
            <p:cNvPr id="102" name="Picture 8" descr="DSC01520">
              <a:extLst>
                <a:ext uri="{FF2B5EF4-FFF2-40B4-BE49-F238E27FC236}">
                  <a16:creationId xmlns:a16="http://schemas.microsoft.com/office/drawing/2014/main" id="{A09D38F1-CDF6-4E20-9914-A6D31B3EEF0F}"/>
                </a:ext>
              </a:extLst>
            </p:cNvPr>
            <p:cNvPicPr>
              <a:picLocks noChangeAspect="1" noChangeArrowheads="1"/>
            </p:cNvPicPr>
            <p:nvPr/>
          </p:nvPicPr>
          <p:blipFill>
            <a:blip r:embed="rId3"/>
            <a:srcRect/>
            <a:stretch>
              <a:fillRect/>
            </a:stretch>
          </p:blipFill>
          <p:spPr bwMode="auto">
            <a:xfrm>
              <a:off x="5436577" y="476250"/>
              <a:ext cx="3707423" cy="3068638"/>
            </a:xfrm>
            <a:prstGeom prst="rect">
              <a:avLst/>
            </a:prstGeom>
            <a:noFill/>
            <a:ln w="38100">
              <a:solidFill>
                <a:schemeClr val="bg1"/>
              </a:solidFill>
              <a:miter lim="800000"/>
              <a:headEnd/>
              <a:tailEnd/>
            </a:ln>
          </p:spPr>
        </p:pic>
        <p:sp>
          <p:nvSpPr>
            <p:cNvPr id="103" name="Text Box 13">
              <a:extLst>
                <a:ext uri="{FF2B5EF4-FFF2-40B4-BE49-F238E27FC236}">
                  <a16:creationId xmlns:a16="http://schemas.microsoft.com/office/drawing/2014/main" id="{27D079BD-88EB-E30E-6CA2-978DFC8647EA}"/>
                </a:ext>
              </a:extLst>
            </p:cNvPr>
            <p:cNvSpPr txBox="1">
              <a:spLocks noChangeArrowheads="1"/>
            </p:cNvSpPr>
            <p:nvPr/>
          </p:nvSpPr>
          <p:spPr bwMode="auto">
            <a:xfrm>
              <a:off x="5568461" y="549276"/>
              <a:ext cx="1053494"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11/4/05</a:t>
              </a:r>
            </a:p>
          </p:txBody>
        </p:sp>
        <p:sp>
          <p:nvSpPr>
            <p:cNvPr id="104" name="Text Box 28">
              <a:extLst>
                <a:ext uri="{FF2B5EF4-FFF2-40B4-BE49-F238E27FC236}">
                  <a16:creationId xmlns:a16="http://schemas.microsoft.com/office/drawing/2014/main" id="{69CD5E6E-37DD-3DFE-3E6A-849991CA37A6}"/>
                </a:ext>
              </a:extLst>
            </p:cNvPr>
            <p:cNvSpPr txBox="1">
              <a:spLocks noChangeArrowheads="1"/>
            </p:cNvSpPr>
            <p:nvPr/>
          </p:nvSpPr>
          <p:spPr bwMode="auto">
            <a:xfrm>
              <a:off x="5722515" y="1229603"/>
              <a:ext cx="1252265" cy="369332"/>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1</a:t>
              </a:r>
              <a:r>
                <a:rPr lang="en-GB" b="0" baseline="30000" dirty="0">
                  <a:solidFill>
                    <a:schemeClr val="bg1"/>
                  </a:solidFill>
                  <a:latin typeface="Comic Sans MS" pitchFamily="66" charset="0"/>
                </a:rPr>
                <a:t>st</a:t>
              </a:r>
              <a:r>
                <a:rPr lang="en-GB" b="0" dirty="0">
                  <a:solidFill>
                    <a:schemeClr val="bg1"/>
                  </a:solidFill>
                  <a:latin typeface="Comic Sans MS" pitchFamily="66" charset="0"/>
                </a:rPr>
                <a:t> module</a:t>
              </a:r>
            </a:p>
          </p:txBody>
        </p:sp>
      </p:grpSp>
      <p:grpSp>
        <p:nvGrpSpPr>
          <p:cNvPr id="105" name="Group 104">
            <a:extLst>
              <a:ext uri="{FF2B5EF4-FFF2-40B4-BE49-F238E27FC236}">
                <a16:creationId xmlns:a16="http://schemas.microsoft.com/office/drawing/2014/main" id="{DAB8A688-3329-CB48-5EF7-3D8E7DF06936}"/>
              </a:ext>
            </a:extLst>
          </p:cNvPr>
          <p:cNvGrpSpPr/>
          <p:nvPr/>
        </p:nvGrpSpPr>
        <p:grpSpPr>
          <a:xfrm>
            <a:off x="4367599" y="2021807"/>
            <a:ext cx="4381018" cy="3393702"/>
            <a:chOff x="2716228" y="3786190"/>
            <a:chExt cx="3570284" cy="2625304"/>
          </a:xfrm>
        </p:grpSpPr>
        <p:pic>
          <p:nvPicPr>
            <p:cNvPr id="106" name="Picture 15" descr="20050801-HCAL3c">
              <a:extLst>
                <a:ext uri="{FF2B5EF4-FFF2-40B4-BE49-F238E27FC236}">
                  <a16:creationId xmlns:a16="http://schemas.microsoft.com/office/drawing/2014/main" id="{B5531547-1C8A-CE08-E462-C02892AA3F30}"/>
                </a:ext>
              </a:extLst>
            </p:cNvPr>
            <p:cNvPicPr>
              <a:picLocks noChangeAspect="1" noChangeArrowheads="1"/>
            </p:cNvPicPr>
            <p:nvPr/>
          </p:nvPicPr>
          <p:blipFill>
            <a:blip r:embed="rId4"/>
            <a:srcRect/>
            <a:stretch>
              <a:fillRect/>
            </a:stretch>
          </p:blipFill>
          <p:spPr bwMode="auto">
            <a:xfrm>
              <a:off x="2716228" y="3786190"/>
              <a:ext cx="3570284" cy="2625304"/>
            </a:xfrm>
            <a:prstGeom prst="rect">
              <a:avLst/>
            </a:prstGeom>
            <a:noFill/>
            <a:ln w="38100">
              <a:solidFill>
                <a:schemeClr val="bg1"/>
              </a:solidFill>
              <a:miter lim="800000"/>
              <a:headEnd/>
              <a:tailEnd/>
            </a:ln>
          </p:spPr>
        </p:pic>
        <p:sp>
          <p:nvSpPr>
            <p:cNvPr id="107" name="Text Box 18">
              <a:extLst>
                <a:ext uri="{FF2B5EF4-FFF2-40B4-BE49-F238E27FC236}">
                  <a16:creationId xmlns:a16="http://schemas.microsoft.com/office/drawing/2014/main" id="{046FEA99-4FBB-B6FB-B944-960F49DA41C1}"/>
                </a:ext>
              </a:extLst>
            </p:cNvPr>
            <p:cNvSpPr txBox="1">
              <a:spLocks noChangeArrowheads="1"/>
            </p:cNvSpPr>
            <p:nvPr/>
          </p:nvSpPr>
          <p:spPr bwMode="auto">
            <a:xfrm>
              <a:off x="2785392" y="4053379"/>
              <a:ext cx="860970" cy="293223"/>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17/7/05</a:t>
              </a:r>
            </a:p>
          </p:txBody>
        </p:sp>
        <p:sp>
          <p:nvSpPr>
            <p:cNvPr id="108" name="Text Box 30">
              <a:extLst>
                <a:ext uri="{FF2B5EF4-FFF2-40B4-BE49-F238E27FC236}">
                  <a16:creationId xmlns:a16="http://schemas.microsoft.com/office/drawing/2014/main" id="{54712954-FEDF-8343-6466-954EED43D285}"/>
                </a:ext>
              </a:extLst>
            </p:cNvPr>
            <p:cNvSpPr txBox="1">
              <a:spLocks noChangeArrowheads="1"/>
            </p:cNvSpPr>
            <p:nvPr/>
          </p:nvSpPr>
          <p:spPr bwMode="auto">
            <a:xfrm>
              <a:off x="2786050" y="3849737"/>
              <a:ext cx="786433" cy="293643"/>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2</a:t>
              </a:r>
              <a:r>
                <a:rPr lang="en-GB" b="0" baseline="30000" dirty="0">
                  <a:solidFill>
                    <a:schemeClr val="bg1"/>
                  </a:solidFill>
                  <a:latin typeface="Comic Sans MS" pitchFamily="66" charset="0"/>
                </a:rPr>
                <a:t>nd</a:t>
              </a:r>
              <a:r>
                <a:rPr lang="en-GB" b="0" dirty="0">
                  <a:solidFill>
                    <a:schemeClr val="bg1"/>
                  </a:solidFill>
                  <a:latin typeface="Comic Sans MS" pitchFamily="66" charset="0"/>
                </a:rPr>
                <a:t> half</a:t>
              </a:r>
            </a:p>
          </p:txBody>
        </p:sp>
      </p:grpSp>
      <p:grpSp>
        <p:nvGrpSpPr>
          <p:cNvPr id="109" name="Group 108">
            <a:extLst>
              <a:ext uri="{FF2B5EF4-FFF2-40B4-BE49-F238E27FC236}">
                <a16:creationId xmlns:a16="http://schemas.microsoft.com/office/drawing/2014/main" id="{1A778E98-C448-5CE8-0A9F-F1119DF7C7EA}"/>
              </a:ext>
            </a:extLst>
          </p:cNvPr>
          <p:cNvGrpSpPr/>
          <p:nvPr/>
        </p:nvGrpSpPr>
        <p:grpSpPr>
          <a:xfrm>
            <a:off x="9429439" y="3544437"/>
            <a:ext cx="2428891" cy="2811913"/>
            <a:chOff x="6000760" y="3831797"/>
            <a:chExt cx="2432029" cy="2954789"/>
          </a:xfrm>
        </p:grpSpPr>
        <p:pic>
          <p:nvPicPr>
            <p:cNvPr id="110" name="Picture 24" descr="HCAL-closed">
              <a:extLst>
                <a:ext uri="{FF2B5EF4-FFF2-40B4-BE49-F238E27FC236}">
                  <a16:creationId xmlns:a16="http://schemas.microsoft.com/office/drawing/2014/main" id="{6A45BA5C-E64B-413C-23E0-1F1E1DAFB159}"/>
                </a:ext>
              </a:extLst>
            </p:cNvPr>
            <p:cNvPicPr>
              <a:picLocks noChangeAspect="1" noChangeArrowheads="1"/>
            </p:cNvPicPr>
            <p:nvPr/>
          </p:nvPicPr>
          <p:blipFill>
            <a:blip r:embed="rId5"/>
            <a:srcRect/>
            <a:stretch>
              <a:fillRect/>
            </a:stretch>
          </p:blipFill>
          <p:spPr bwMode="auto">
            <a:xfrm>
              <a:off x="6000760" y="3831797"/>
              <a:ext cx="2428892" cy="2954789"/>
            </a:xfrm>
            <a:prstGeom prst="rect">
              <a:avLst/>
            </a:prstGeom>
            <a:noFill/>
            <a:ln w="38100">
              <a:solidFill>
                <a:schemeClr val="bg1"/>
              </a:solidFill>
              <a:miter lim="800000"/>
              <a:headEnd/>
              <a:tailEnd/>
            </a:ln>
          </p:spPr>
        </p:pic>
        <p:sp>
          <p:nvSpPr>
            <p:cNvPr id="111" name="Text Box 25">
              <a:extLst>
                <a:ext uri="{FF2B5EF4-FFF2-40B4-BE49-F238E27FC236}">
                  <a16:creationId xmlns:a16="http://schemas.microsoft.com/office/drawing/2014/main" id="{2D4790FB-757B-6AB4-E936-AABDB414E712}"/>
                </a:ext>
              </a:extLst>
            </p:cNvPr>
            <p:cNvSpPr txBox="1">
              <a:spLocks noChangeArrowheads="1"/>
            </p:cNvSpPr>
            <p:nvPr/>
          </p:nvSpPr>
          <p:spPr bwMode="auto">
            <a:xfrm>
              <a:off x="7215206" y="3857628"/>
              <a:ext cx="1217583" cy="369332"/>
            </a:xfrm>
            <a:prstGeom prst="rect">
              <a:avLst/>
            </a:prstGeom>
            <a:noFill/>
            <a:ln w="38100">
              <a:noFill/>
              <a:miter lim="800000"/>
              <a:headEnd type="none" w="sm" len="sm"/>
              <a:tailEnd type="none" w="sm" len="sm"/>
            </a:ln>
          </p:spPr>
          <p:txBody>
            <a:bodyPr wrap="square">
              <a:spAutoFit/>
            </a:bodyPr>
            <a:lstStyle/>
            <a:p>
              <a:r>
                <a:rPr lang="en-GB" dirty="0">
                  <a:solidFill>
                    <a:schemeClr val="bg1"/>
                  </a:solidFill>
                  <a:latin typeface="Comic Sans MS" pitchFamily="66" charset="0"/>
                </a:rPr>
                <a:t>19/11/05</a:t>
              </a:r>
            </a:p>
          </p:txBody>
        </p:sp>
        <p:sp>
          <p:nvSpPr>
            <p:cNvPr id="112" name="Text Box 31">
              <a:extLst>
                <a:ext uri="{FF2B5EF4-FFF2-40B4-BE49-F238E27FC236}">
                  <a16:creationId xmlns:a16="http://schemas.microsoft.com/office/drawing/2014/main" id="{2E14356E-7ADE-9FF8-E4AC-06ADB5375F95}"/>
                </a:ext>
              </a:extLst>
            </p:cNvPr>
            <p:cNvSpPr txBox="1">
              <a:spLocks noChangeArrowheads="1"/>
            </p:cNvSpPr>
            <p:nvPr/>
          </p:nvSpPr>
          <p:spPr bwMode="auto">
            <a:xfrm>
              <a:off x="7247060" y="4160996"/>
              <a:ext cx="1182591" cy="646331"/>
            </a:xfrm>
            <a:prstGeom prst="rect">
              <a:avLst/>
            </a:prstGeom>
            <a:noFill/>
            <a:ln w="12700">
              <a:noFill/>
              <a:miter lim="800000"/>
              <a:headEnd type="none" w="sm" len="sm"/>
              <a:tailEnd type="none" w="sm" len="sm"/>
            </a:ln>
          </p:spPr>
          <p:txBody>
            <a:bodyPr wrap="square">
              <a:spAutoFit/>
            </a:bodyPr>
            <a:lstStyle/>
            <a:p>
              <a:r>
                <a:rPr lang="en-GB" b="0" dirty="0">
                  <a:solidFill>
                    <a:schemeClr val="bg1"/>
                  </a:solidFill>
                  <a:latin typeface="Comic Sans MS" pitchFamily="66" charset="0"/>
                </a:rPr>
                <a:t>platform</a:t>
              </a:r>
            </a:p>
            <a:p>
              <a:r>
                <a:rPr lang="en-GB" b="0" dirty="0">
                  <a:solidFill>
                    <a:schemeClr val="bg1"/>
                  </a:solidFill>
                  <a:latin typeface="Comic Sans MS" pitchFamily="66" charset="0"/>
                </a:rPr>
                <a:t>+ gantry</a:t>
              </a:r>
            </a:p>
          </p:txBody>
        </p:sp>
        <p:sp>
          <p:nvSpPr>
            <p:cNvPr id="113" name="Line 32">
              <a:extLst>
                <a:ext uri="{FF2B5EF4-FFF2-40B4-BE49-F238E27FC236}">
                  <a16:creationId xmlns:a16="http://schemas.microsoft.com/office/drawing/2014/main" id="{9C17A8FB-46F1-7603-3BD9-C1000AEFB8C0}"/>
                </a:ext>
              </a:extLst>
            </p:cNvPr>
            <p:cNvSpPr>
              <a:spLocks noChangeShapeType="1"/>
            </p:cNvSpPr>
            <p:nvPr/>
          </p:nvSpPr>
          <p:spPr bwMode="auto">
            <a:xfrm flipH="1" flipV="1">
              <a:off x="6929453" y="4143380"/>
              <a:ext cx="269337" cy="214314"/>
            </a:xfrm>
            <a:prstGeom prst="line">
              <a:avLst/>
            </a:prstGeom>
            <a:noFill/>
            <a:ln w="38100">
              <a:solidFill>
                <a:schemeClr val="bg1"/>
              </a:solidFill>
              <a:round/>
              <a:headEnd type="none" w="sm" len="sm"/>
              <a:tailEnd type="triangle" w="sm" len="sm"/>
            </a:ln>
          </p:spPr>
          <p:txBody>
            <a:bodyPr/>
            <a:lstStyle/>
            <a:p>
              <a:endParaRPr lang="en-US"/>
            </a:p>
          </p:txBody>
        </p:sp>
      </p:grpSp>
      <p:grpSp>
        <p:nvGrpSpPr>
          <p:cNvPr id="114" name="Group 113">
            <a:extLst>
              <a:ext uri="{FF2B5EF4-FFF2-40B4-BE49-F238E27FC236}">
                <a16:creationId xmlns:a16="http://schemas.microsoft.com/office/drawing/2014/main" id="{8BD63D2F-4B98-93B3-A58F-DE80D0121CA1}"/>
              </a:ext>
            </a:extLst>
          </p:cNvPr>
          <p:cNvGrpSpPr/>
          <p:nvPr/>
        </p:nvGrpSpPr>
        <p:grpSpPr>
          <a:xfrm>
            <a:off x="1890714" y="3428856"/>
            <a:ext cx="2428892" cy="3241674"/>
            <a:chOff x="0" y="2565401"/>
            <a:chExt cx="2973266" cy="4319587"/>
          </a:xfrm>
        </p:grpSpPr>
        <p:pic>
          <p:nvPicPr>
            <p:cNvPr id="115" name="Picture 16" descr="06020003c">
              <a:extLst>
                <a:ext uri="{FF2B5EF4-FFF2-40B4-BE49-F238E27FC236}">
                  <a16:creationId xmlns:a16="http://schemas.microsoft.com/office/drawing/2014/main" id="{8F60619E-70E0-B092-F23D-B3C6ADD13BD8}"/>
                </a:ext>
              </a:extLst>
            </p:cNvPr>
            <p:cNvPicPr>
              <a:picLocks noChangeAspect="1" noChangeArrowheads="1"/>
            </p:cNvPicPr>
            <p:nvPr/>
          </p:nvPicPr>
          <p:blipFill>
            <a:blip r:embed="rId6"/>
            <a:srcRect/>
            <a:stretch>
              <a:fillRect/>
            </a:stretch>
          </p:blipFill>
          <p:spPr bwMode="auto">
            <a:xfrm>
              <a:off x="0" y="2592388"/>
              <a:ext cx="2973266" cy="4292600"/>
            </a:xfrm>
            <a:prstGeom prst="rect">
              <a:avLst/>
            </a:prstGeom>
            <a:noFill/>
            <a:ln w="38100">
              <a:solidFill>
                <a:schemeClr val="bg1"/>
              </a:solidFill>
              <a:miter lim="800000"/>
              <a:headEnd/>
              <a:tailEnd/>
            </a:ln>
          </p:spPr>
        </p:pic>
        <p:sp>
          <p:nvSpPr>
            <p:cNvPr id="116" name="Text Box 17">
              <a:extLst>
                <a:ext uri="{FF2B5EF4-FFF2-40B4-BE49-F238E27FC236}">
                  <a16:creationId xmlns:a16="http://schemas.microsoft.com/office/drawing/2014/main" id="{7B4A9A67-BE81-4501-27FD-BCC4F6CB29B3}"/>
                </a:ext>
              </a:extLst>
            </p:cNvPr>
            <p:cNvSpPr txBox="1">
              <a:spLocks noChangeArrowheads="1"/>
            </p:cNvSpPr>
            <p:nvPr/>
          </p:nvSpPr>
          <p:spPr bwMode="auto">
            <a:xfrm>
              <a:off x="0" y="2565401"/>
              <a:ext cx="1090363"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15/5/05</a:t>
              </a:r>
            </a:p>
          </p:txBody>
        </p:sp>
        <p:sp>
          <p:nvSpPr>
            <p:cNvPr id="117" name="Text Box 29">
              <a:extLst>
                <a:ext uri="{FF2B5EF4-FFF2-40B4-BE49-F238E27FC236}">
                  <a16:creationId xmlns:a16="http://schemas.microsoft.com/office/drawing/2014/main" id="{5736EF6C-5546-B780-BAF9-0FD5D0D66A3F}"/>
                </a:ext>
              </a:extLst>
            </p:cNvPr>
            <p:cNvSpPr txBox="1">
              <a:spLocks noChangeArrowheads="1"/>
            </p:cNvSpPr>
            <p:nvPr/>
          </p:nvSpPr>
          <p:spPr bwMode="auto">
            <a:xfrm>
              <a:off x="1314451" y="2630488"/>
              <a:ext cx="936475" cy="369332"/>
            </a:xfrm>
            <a:prstGeom prst="rect">
              <a:avLst/>
            </a:prstGeom>
            <a:noFill/>
            <a:ln w="12700">
              <a:noFill/>
              <a:miter lim="800000"/>
              <a:headEnd type="none" w="sm" len="sm"/>
              <a:tailEnd type="none" w="sm" len="sm"/>
            </a:ln>
          </p:spPr>
          <p:txBody>
            <a:bodyPr wrap="none">
              <a:spAutoFit/>
            </a:bodyPr>
            <a:lstStyle/>
            <a:p>
              <a:r>
                <a:rPr lang="en-GB" b="0">
                  <a:solidFill>
                    <a:schemeClr val="bg1"/>
                  </a:solidFill>
                  <a:latin typeface="Comic Sans MS" pitchFamily="66" charset="0"/>
                </a:rPr>
                <a:t>1</a:t>
              </a:r>
              <a:r>
                <a:rPr lang="en-GB" b="0" baseline="30000">
                  <a:solidFill>
                    <a:schemeClr val="bg1"/>
                  </a:solidFill>
                  <a:latin typeface="Comic Sans MS" pitchFamily="66" charset="0"/>
                </a:rPr>
                <a:t>st</a:t>
              </a:r>
              <a:r>
                <a:rPr lang="en-GB" b="0">
                  <a:solidFill>
                    <a:schemeClr val="bg1"/>
                  </a:solidFill>
                  <a:latin typeface="Comic Sans MS" pitchFamily="66" charset="0"/>
                </a:rPr>
                <a:t> half</a:t>
              </a:r>
            </a:p>
          </p:txBody>
        </p:sp>
        <p:sp>
          <p:nvSpPr>
            <p:cNvPr id="118" name="Line 33">
              <a:extLst>
                <a:ext uri="{FF2B5EF4-FFF2-40B4-BE49-F238E27FC236}">
                  <a16:creationId xmlns:a16="http://schemas.microsoft.com/office/drawing/2014/main" id="{E6884324-1596-0A62-4DC1-8E7D925E59AE}"/>
                </a:ext>
              </a:extLst>
            </p:cNvPr>
            <p:cNvSpPr>
              <a:spLocks noChangeShapeType="1"/>
            </p:cNvSpPr>
            <p:nvPr/>
          </p:nvSpPr>
          <p:spPr bwMode="auto">
            <a:xfrm flipH="1">
              <a:off x="1647092" y="2924175"/>
              <a:ext cx="0" cy="1152525"/>
            </a:xfrm>
            <a:prstGeom prst="line">
              <a:avLst/>
            </a:prstGeom>
            <a:noFill/>
            <a:ln w="38100">
              <a:solidFill>
                <a:schemeClr val="bg1"/>
              </a:solidFill>
              <a:round/>
              <a:headEnd type="none" w="sm" len="sm"/>
              <a:tailEnd type="triangle" w="sm" len="sm"/>
            </a:ln>
          </p:spPr>
          <p:txBody>
            <a:bodyPr/>
            <a:lstStyle/>
            <a:p>
              <a:endParaRPr lang="en-US"/>
            </a:p>
          </p:txBody>
        </p:sp>
      </p:grpSp>
      <p:sp>
        <p:nvSpPr>
          <p:cNvPr id="119" name="Text Box 16">
            <a:extLst>
              <a:ext uri="{FF2B5EF4-FFF2-40B4-BE49-F238E27FC236}">
                <a16:creationId xmlns:a16="http://schemas.microsoft.com/office/drawing/2014/main" id="{D931C94D-0259-6BE6-D935-3857435A08F7}"/>
              </a:ext>
            </a:extLst>
          </p:cNvPr>
          <p:cNvSpPr txBox="1">
            <a:spLocks noChangeArrowheads="1"/>
          </p:cNvSpPr>
          <p:nvPr/>
        </p:nvSpPr>
        <p:spPr bwMode="auto">
          <a:xfrm>
            <a:off x="4897227" y="5555430"/>
            <a:ext cx="3929090" cy="725327"/>
          </a:xfrm>
          <a:prstGeom prst="rect">
            <a:avLst/>
          </a:prstGeom>
          <a:solidFill>
            <a:schemeClr val="bg1">
              <a:alpha val="56000"/>
            </a:schemeClr>
          </a:solidFill>
          <a:ln w="50800">
            <a:solidFill>
              <a:schemeClr val="accent6">
                <a:lumMod val="60000"/>
                <a:lumOff val="40000"/>
              </a:schemeClr>
            </a:solidFill>
            <a:miter lim="800000"/>
            <a:headEnd/>
            <a:tailEnd/>
          </a:ln>
        </p:spPr>
        <p:txBody>
          <a:bodyPr wrap="square">
            <a:spAutoFit/>
          </a:bodyPr>
          <a:lstStyle/>
          <a:p>
            <a:pPr>
              <a:lnSpc>
                <a:spcPct val="90000"/>
              </a:lnSpc>
              <a:spcBef>
                <a:spcPts val="200"/>
              </a:spcBef>
            </a:pPr>
            <a:r>
              <a:rPr lang="en-US" sz="1400" dirty="0">
                <a:solidFill>
                  <a:srgbClr val="00B050"/>
                </a:solidFill>
                <a:latin typeface="Arial" charset="0"/>
              </a:rPr>
              <a:t>Lateral tolerance within +/- 1.5 mm</a:t>
            </a:r>
          </a:p>
          <a:p>
            <a:pPr>
              <a:lnSpc>
                <a:spcPct val="90000"/>
              </a:lnSpc>
              <a:spcBef>
                <a:spcPts val="200"/>
              </a:spcBef>
            </a:pPr>
            <a:r>
              <a:rPr lang="en-US" sz="1400" dirty="0">
                <a:solidFill>
                  <a:srgbClr val="FF0000"/>
                </a:solidFill>
                <a:latin typeface="Arial" charset="0"/>
              </a:rPr>
              <a:t>Front side vertical within</a:t>
            </a:r>
            <a:r>
              <a:rPr lang="en-US" sz="1400" dirty="0">
                <a:latin typeface="Arial" charset="0"/>
              </a:rPr>
              <a:t> </a:t>
            </a:r>
            <a:r>
              <a:rPr lang="en-US" sz="1400" dirty="0">
                <a:solidFill>
                  <a:srgbClr val="FF0000"/>
                </a:solidFill>
                <a:latin typeface="Arial" charset="0"/>
              </a:rPr>
              <a:t>+/- 0.5 mm</a:t>
            </a:r>
            <a:r>
              <a:rPr lang="en-US" sz="1400" dirty="0">
                <a:latin typeface="Arial" charset="0"/>
              </a:rPr>
              <a:t> </a:t>
            </a:r>
          </a:p>
          <a:p>
            <a:pPr>
              <a:lnSpc>
                <a:spcPct val="90000"/>
              </a:lnSpc>
              <a:spcBef>
                <a:spcPts val="200"/>
              </a:spcBef>
            </a:pPr>
            <a:r>
              <a:rPr lang="en-US" sz="1400" dirty="0">
                <a:solidFill>
                  <a:srgbClr val="1941ED"/>
                </a:solidFill>
                <a:latin typeface="Arial" charset="0"/>
              </a:rPr>
              <a:t>Height at four edges within +/- 0.2 mm</a:t>
            </a:r>
            <a:endParaRPr lang="ru-RU" sz="1400" dirty="0">
              <a:solidFill>
                <a:srgbClr val="1941ED"/>
              </a:solidFill>
              <a:latin typeface="Arial" charset="0"/>
            </a:endParaRPr>
          </a:p>
        </p:txBody>
      </p:sp>
      <p:sp>
        <p:nvSpPr>
          <p:cNvPr id="2" name="TextBox 1">
            <a:extLst>
              <a:ext uri="{FF2B5EF4-FFF2-40B4-BE49-F238E27FC236}">
                <a16:creationId xmlns:a16="http://schemas.microsoft.com/office/drawing/2014/main" id="{1AAD7503-A32A-7573-EE25-2244DC34C2DF}"/>
              </a:ext>
            </a:extLst>
          </p:cNvPr>
          <p:cNvSpPr txBox="1"/>
          <p:nvPr/>
        </p:nvSpPr>
        <p:spPr>
          <a:xfrm>
            <a:off x="4636877" y="1190618"/>
            <a:ext cx="3646967" cy="646331"/>
          </a:xfrm>
          <a:prstGeom prst="rect">
            <a:avLst/>
          </a:prstGeom>
          <a:solidFill>
            <a:schemeClr val="bg2"/>
          </a:solidFill>
          <a:ln>
            <a:solidFill>
              <a:schemeClr val="tx1">
                <a:alpha val="98000"/>
              </a:schemeClr>
            </a:solidFill>
          </a:ln>
        </p:spPr>
        <p:txBody>
          <a:bodyPr wrap="square" rtlCol="0">
            <a:spAutoFit/>
          </a:bodyPr>
          <a:lstStyle/>
          <a:p>
            <a:pPr algn="ctr"/>
            <a:r>
              <a:rPr lang="de-DE" kern="100" dirty="0">
                <a:latin typeface="Aptos" panose="020B0004020202020204" pitchFamily="34" charset="0"/>
                <a:ea typeface="Aptos" panose="020B0004020202020204" pitchFamily="34" charset="0"/>
                <a:cs typeface="Times New Roman" panose="02020603050405020304" pitchFamily="18" charset="0"/>
              </a:rPr>
              <a:t>Installation und Inbetriebnahme in Pit 8 am CERN</a:t>
            </a:r>
          </a:p>
        </p:txBody>
      </p:sp>
    </p:spTree>
    <p:extLst>
      <p:ext uri="{BB962C8B-B14F-4D97-AF65-F5344CB8AC3E}">
        <p14:creationId xmlns:p14="http://schemas.microsoft.com/office/powerpoint/2010/main" val="2946545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12</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pic>
        <p:nvPicPr>
          <p:cNvPr id="12" name="Picture 11" descr="A few men working in a factory&#10;&#10;Description automatically generated with low confidence">
            <a:extLst>
              <a:ext uri="{FF2B5EF4-FFF2-40B4-BE49-F238E27FC236}">
                <a16:creationId xmlns:a16="http://schemas.microsoft.com/office/drawing/2014/main" id="{D21D604B-4822-EFBE-290E-ECE627C0C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07" y="1721526"/>
            <a:ext cx="4837726" cy="3635127"/>
          </a:xfrm>
          <a:prstGeom prst="rect">
            <a:avLst/>
          </a:prstGeom>
        </p:spPr>
      </p:pic>
      <p:sp>
        <p:nvSpPr>
          <p:cNvPr id="14" name="TextBox 13">
            <a:extLst>
              <a:ext uri="{FF2B5EF4-FFF2-40B4-BE49-F238E27FC236}">
                <a16:creationId xmlns:a16="http://schemas.microsoft.com/office/drawing/2014/main" id="{31CECE61-1F90-6C93-2DA2-A66B2FBE52C6}"/>
              </a:ext>
            </a:extLst>
          </p:cNvPr>
          <p:cNvSpPr txBox="1"/>
          <p:nvPr/>
        </p:nvSpPr>
        <p:spPr>
          <a:xfrm>
            <a:off x="1870432" y="1857610"/>
            <a:ext cx="996593" cy="369332"/>
          </a:xfrm>
          <a:prstGeom prst="rect">
            <a:avLst/>
          </a:prstGeom>
          <a:solidFill>
            <a:schemeClr val="bg1"/>
          </a:solidFill>
        </p:spPr>
        <p:txBody>
          <a:bodyPr wrap="square" rtlCol="0">
            <a:spAutoFit/>
          </a:bodyPr>
          <a:lstStyle/>
          <a:p>
            <a:r>
              <a:rPr lang="en-US" dirty="0"/>
              <a:t>02/2007</a:t>
            </a:r>
          </a:p>
        </p:txBody>
      </p:sp>
      <p:pic>
        <p:nvPicPr>
          <p:cNvPr id="16" name="Picture 15" descr="A close-up of a factory&#10;&#10;Description automatically generated with low confidence">
            <a:extLst>
              <a:ext uri="{FF2B5EF4-FFF2-40B4-BE49-F238E27FC236}">
                <a16:creationId xmlns:a16="http://schemas.microsoft.com/office/drawing/2014/main" id="{34ED0124-443E-1BF5-A3BD-816FC2792E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2747" y="1889481"/>
            <a:ext cx="4390686" cy="3299216"/>
          </a:xfrm>
          <a:prstGeom prst="rect">
            <a:avLst/>
          </a:prstGeom>
          <a:ln w="63500">
            <a:solidFill>
              <a:schemeClr val="bg1"/>
            </a:solidFill>
          </a:ln>
        </p:spPr>
      </p:pic>
      <p:sp>
        <p:nvSpPr>
          <p:cNvPr id="18" name="TextBox 17">
            <a:extLst>
              <a:ext uri="{FF2B5EF4-FFF2-40B4-BE49-F238E27FC236}">
                <a16:creationId xmlns:a16="http://schemas.microsoft.com/office/drawing/2014/main" id="{3B891E81-6FA1-087A-6702-EFEB02A73236}"/>
              </a:ext>
            </a:extLst>
          </p:cNvPr>
          <p:cNvSpPr txBox="1"/>
          <p:nvPr/>
        </p:nvSpPr>
        <p:spPr>
          <a:xfrm>
            <a:off x="5932242" y="2042276"/>
            <a:ext cx="996593" cy="369332"/>
          </a:xfrm>
          <a:prstGeom prst="rect">
            <a:avLst/>
          </a:prstGeom>
          <a:solidFill>
            <a:schemeClr val="bg1"/>
          </a:solidFill>
        </p:spPr>
        <p:txBody>
          <a:bodyPr wrap="square" rtlCol="0">
            <a:spAutoFit/>
          </a:bodyPr>
          <a:lstStyle/>
          <a:p>
            <a:r>
              <a:rPr lang="en-US" dirty="0"/>
              <a:t>03/2007</a:t>
            </a:r>
          </a:p>
        </p:txBody>
      </p:sp>
      <p:pic>
        <p:nvPicPr>
          <p:cNvPr id="5" name="Picture 4" descr="A picture containing indoor&#10;&#10;Description automatically generated">
            <a:extLst>
              <a:ext uri="{FF2B5EF4-FFF2-40B4-BE49-F238E27FC236}">
                <a16:creationId xmlns:a16="http://schemas.microsoft.com/office/drawing/2014/main" id="{E60D3049-4069-9F1D-2806-412F96A26C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7892" y="1195059"/>
            <a:ext cx="3270219" cy="4917440"/>
          </a:xfrm>
          <a:prstGeom prst="rect">
            <a:avLst/>
          </a:prstGeom>
        </p:spPr>
      </p:pic>
      <p:sp>
        <p:nvSpPr>
          <p:cNvPr id="8" name="TextBox 7">
            <a:extLst>
              <a:ext uri="{FF2B5EF4-FFF2-40B4-BE49-F238E27FC236}">
                <a16:creationId xmlns:a16="http://schemas.microsoft.com/office/drawing/2014/main" id="{9C797206-2A79-D564-A3E7-96EF65B0D008}"/>
              </a:ext>
            </a:extLst>
          </p:cNvPr>
          <p:cNvSpPr txBox="1"/>
          <p:nvPr/>
        </p:nvSpPr>
        <p:spPr>
          <a:xfrm>
            <a:off x="9755893" y="1292067"/>
            <a:ext cx="996593" cy="369332"/>
          </a:xfrm>
          <a:prstGeom prst="rect">
            <a:avLst/>
          </a:prstGeom>
          <a:solidFill>
            <a:schemeClr val="bg1"/>
          </a:solidFill>
        </p:spPr>
        <p:txBody>
          <a:bodyPr wrap="square" rtlCol="0">
            <a:spAutoFit/>
          </a:bodyPr>
          <a:lstStyle/>
          <a:p>
            <a:r>
              <a:rPr lang="en-US" dirty="0"/>
              <a:t>02/2008</a:t>
            </a:r>
          </a:p>
        </p:txBody>
      </p:sp>
    </p:spTree>
    <p:extLst>
      <p:ext uri="{BB962C8B-B14F-4D97-AF65-F5344CB8AC3E}">
        <p14:creationId xmlns:p14="http://schemas.microsoft.com/office/powerpoint/2010/main" val="1962871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13</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CLOUD</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a:t>
            </a:r>
          </a:p>
          <a:p>
            <a:pPr lvl="1" algn="ct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t>
            </a:r>
            <a:r>
              <a:rPr lang="de-DE" sz="2200" b="1" kern="100" dirty="0" err="1">
                <a:latin typeface="Aptos" panose="020B0004020202020204" pitchFamily="34" charset="0"/>
                <a:ea typeface="Aptos" panose="020B0004020202020204" pitchFamily="34" charset="0"/>
                <a:cs typeface="Times New Roman" panose="02020603050405020304" pitchFamily="18" charset="0"/>
              </a:rPr>
              <a:t>osmics</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L</a:t>
            </a:r>
            <a:r>
              <a:rPr lang="de-DE" sz="2200" b="1" kern="100" dirty="0" err="1">
                <a:latin typeface="Aptos" panose="020B0004020202020204" pitchFamily="34" charset="0"/>
                <a:ea typeface="Aptos" panose="020B0004020202020204" pitchFamily="34" charset="0"/>
                <a:cs typeface="Times New Roman" panose="02020603050405020304" pitchFamily="18" charset="0"/>
              </a:rPr>
              <a:t>eaving</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OU</a:t>
            </a:r>
            <a:r>
              <a:rPr lang="de-DE" sz="2200" b="1" kern="100" dirty="0" err="1">
                <a:latin typeface="Aptos" panose="020B0004020202020204" pitchFamily="34" charset="0"/>
                <a:ea typeface="Aptos" panose="020B0004020202020204" pitchFamily="34" charset="0"/>
                <a:cs typeface="Times New Roman" panose="02020603050405020304" pitchFamily="18" charset="0"/>
              </a:rPr>
              <a:t>tdoor</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D</a:t>
            </a:r>
            <a:r>
              <a:rPr lang="de-DE" sz="2200" b="1" kern="100" dirty="0" err="1">
                <a:latin typeface="Aptos" panose="020B0004020202020204" pitchFamily="34" charset="0"/>
                <a:ea typeface="Aptos" panose="020B0004020202020204" pitchFamily="34" charset="0"/>
                <a:cs typeface="Times New Roman" panose="02020603050405020304" pitchFamily="18" charset="0"/>
              </a:rPr>
              <a:t>roplets</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6484EB3C-4335-F4FF-0079-23BB1FAD2D5F}"/>
              </a:ext>
            </a:extLst>
          </p:cNvPr>
          <p:cNvSpPr txBox="1"/>
          <p:nvPr/>
        </p:nvSpPr>
        <p:spPr>
          <a:xfrm>
            <a:off x="159489" y="1158697"/>
            <a:ext cx="11932106" cy="2031325"/>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Was macht das CLOUD Experiment?</a:t>
            </a:r>
          </a:p>
          <a:p>
            <a:pPr lvl="1"/>
            <a:r>
              <a:rPr lang="de-DE" kern="100" dirty="0">
                <a:latin typeface="Aptos" panose="020B0004020202020204" pitchFamily="34" charset="0"/>
                <a:ea typeface="Aptos" panose="020B0004020202020204" pitchFamily="34" charset="0"/>
                <a:cs typeface="Times New Roman" panose="02020603050405020304" pitchFamily="18" charset="0"/>
              </a:rPr>
              <a:t>Es ist seit 2006 ein laufendes internationales Projekt zur Untersuchung des Einflusses von kosmischer Strahlung auf die Bildung von Kondensationskeimen (Aerosolen) in der Atmosphäre und damit auf die Wolkenbildung.</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Wie ist die Funktionsweise?</a:t>
            </a:r>
          </a:p>
          <a:p>
            <a:pPr lvl="1"/>
            <a:r>
              <a:rPr lang="de-DE" kern="100" dirty="0">
                <a:latin typeface="Aptos" panose="020B0004020202020204" pitchFamily="34" charset="0"/>
                <a:ea typeface="Aptos" panose="020B0004020202020204" pitchFamily="34" charset="0"/>
                <a:cs typeface="Times New Roman" panose="02020603050405020304" pitchFamily="18" charset="0"/>
              </a:rPr>
              <a:t>Wir haben eine ultrareine Kammer, in die wir unterschiedliche Gase einspeisen. Die Kammer wird leicht radioaktiv bestrahlt und durch Glasfasen kann UV-Licht in die Kammer gelangen. Durch eine sehr gute Isolierung können wir die Kammer auf bis zu -90ºC Grad abkühlen. Somit können verschiedene Umwelteinflüsse simuliert werden.</a:t>
            </a:r>
          </a:p>
        </p:txBody>
      </p:sp>
      <p:pic>
        <p:nvPicPr>
          <p:cNvPr id="205" name="Picture 204">
            <a:extLst>
              <a:ext uri="{FF2B5EF4-FFF2-40B4-BE49-F238E27FC236}">
                <a16:creationId xmlns:a16="http://schemas.microsoft.com/office/drawing/2014/main" id="{25D06B26-037E-DB37-82AB-3B68BF383E57}"/>
              </a:ext>
            </a:extLst>
          </p:cNvPr>
          <p:cNvPicPr>
            <a:picLocks noChangeAspect="1"/>
          </p:cNvPicPr>
          <p:nvPr/>
        </p:nvPicPr>
        <p:blipFill>
          <a:blip r:embed="rId2"/>
          <a:stretch>
            <a:fillRect/>
          </a:stretch>
        </p:blipFill>
        <p:spPr>
          <a:xfrm>
            <a:off x="362559" y="3244627"/>
            <a:ext cx="3676041" cy="3087622"/>
          </a:xfrm>
          <a:prstGeom prst="rect">
            <a:avLst/>
          </a:prstGeom>
        </p:spPr>
      </p:pic>
      <p:pic>
        <p:nvPicPr>
          <p:cNvPr id="206" name="Picture 205">
            <a:extLst>
              <a:ext uri="{FF2B5EF4-FFF2-40B4-BE49-F238E27FC236}">
                <a16:creationId xmlns:a16="http://schemas.microsoft.com/office/drawing/2014/main" id="{B19C49EA-82CD-F50B-DCF4-EF96CCCCCB0D}"/>
              </a:ext>
            </a:extLst>
          </p:cNvPr>
          <p:cNvPicPr>
            <a:picLocks noChangeAspect="1"/>
          </p:cNvPicPr>
          <p:nvPr/>
        </p:nvPicPr>
        <p:blipFill>
          <a:blip r:embed="rId3"/>
          <a:stretch>
            <a:fillRect/>
          </a:stretch>
        </p:blipFill>
        <p:spPr>
          <a:xfrm>
            <a:off x="7938809" y="3253866"/>
            <a:ext cx="4142197" cy="3087622"/>
          </a:xfrm>
          <a:prstGeom prst="rect">
            <a:avLst/>
          </a:prstGeom>
        </p:spPr>
      </p:pic>
      <p:pic>
        <p:nvPicPr>
          <p:cNvPr id="212" name="Picture 211">
            <a:extLst>
              <a:ext uri="{FF2B5EF4-FFF2-40B4-BE49-F238E27FC236}">
                <a16:creationId xmlns:a16="http://schemas.microsoft.com/office/drawing/2014/main" id="{8CAE1AAF-20C7-AA7E-AABF-50342876D498}"/>
              </a:ext>
            </a:extLst>
          </p:cNvPr>
          <p:cNvPicPr>
            <a:picLocks noChangeAspect="1"/>
          </p:cNvPicPr>
          <p:nvPr/>
        </p:nvPicPr>
        <p:blipFill>
          <a:blip r:embed="rId4"/>
          <a:stretch>
            <a:fillRect/>
          </a:stretch>
        </p:blipFill>
        <p:spPr>
          <a:xfrm>
            <a:off x="4054196" y="3269619"/>
            <a:ext cx="3843955" cy="2512345"/>
          </a:xfrm>
          <a:prstGeom prst="rect">
            <a:avLst/>
          </a:prstGeom>
        </p:spPr>
      </p:pic>
      <p:sp>
        <p:nvSpPr>
          <p:cNvPr id="214" name="TextBox 213">
            <a:extLst>
              <a:ext uri="{FF2B5EF4-FFF2-40B4-BE49-F238E27FC236}">
                <a16:creationId xmlns:a16="http://schemas.microsoft.com/office/drawing/2014/main" id="{0EECFE0E-F33B-BD83-3306-301F28F51C93}"/>
              </a:ext>
            </a:extLst>
          </p:cNvPr>
          <p:cNvSpPr txBox="1"/>
          <p:nvPr/>
        </p:nvSpPr>
        <p:spPr>
          <a:xfrm>
            <a:off x="8478981" y="6277074"/>
            <a:ext cx="1810329" cy="338554"/>
          </a:xfrm>
          <a:prstGeom prst="rect">
            <a:avLst/>
          </a:prstGeom>
          <a:solidFill>
            <a:schemeClr val="bg1"/>
          </a:solidFill>
          <a:ln>
            <a:solidFill>
              <a:schemeClr val="tx1"/>
            </a:solidFill>
          </a:ln>
        </p:spPr>
        <p:txBody>
          <a:bodyPr wrap="square" rtlCol="0">
            <a:spAutoFit/>
          </a:bodyPr>
          <a:lstStyle/>
          <a:p>
            <a:pPr algn="ctr"/>
            <a:r>
              <a:rPr lang="en-US" sz="1600" dirty="0"/>
              <a:t>CLOUD Heute</a:t>
            </a:r>
            <a:endParaRPr lang="en-GB" sz="1600" dirty="0"/>
          </a:p>
        </p:txBody>
      </p:sp>
      <p:sp>
        <p:nvSpPr>
          <p:cNvPr id="215" name="TextBox 214">
            <a:extLst>
              <a:ext uri="{FF2B5EF4-FFF2-40B4-BE49-F238E27FC236}">
                <a16:creationId xmlns:a16="http://schemas.microsoft.com/office/drawing/2014/main" id="{DA84BB0A-5CCE-7D57-E11B-0E201D622591}"/>
              </a:ext>
            </a:extLst>
          </p:cNvPr>
          <p:cNvSpPr txBox="1"/>
          <p:nvPr/>
        </p:nvSpPr>
        <p:spPr>
          <a:xfrm>
            <a:off x="5010849" y="5836469"/>
            <a:ext cx="2170301" cy="338554"/>
          </a:xfrm>
          <a:prstGeom prst="rect">
            <a:avLst/>
          </a:prstGeom>
          <a:solidFill>
            <a:schemeClr val="bg1"/>
          </a:solidFill>
          <a:ln>
            <a:solidFill>
              <a:schemeClr val="tx1"/>
            </a:solidFill>
          </a:ln>
        </p:spPr>
        <p:txBody>
          <a:bodyPr wrap="square" rtlCol="0">
            <a:spAutoFit/>
          </a:bodyPr>
          <a:lstStyle/>
          <a:p>
            <a:pPr algn="ctr"/>
            <a:r>
              <a:rPr lang="en-US" sz="1600" dirty="0"/>
              <a:t>UV Licht in der </a:t>
            </a:r>
            <a:r>
              <a:rPr lang="en-US" sz="1600" dirty="0" err="1"/>
              <a:t>Kammer</a:t>
            </a:r>
            <a:endParaRPr lang="en-GB" sz="1600" dirty="0"/>
          </a:p>
        </p:txBody>
      </p:sp>
    </p:spTree>
    <p:extLst>
      <p:ext uri="{BB962C8B-B14F-4D97-AF65-F5344CB8AC3E}">
        <p14:creationId xmlns:p14="http://schemas.microsoft.com/office/powerpoint/2010/main" val="711841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14</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  2009</a:t>
            </a:r>
          </a:p>
        </p:txBody>
      </p:sp>
      <p:pic>
        <p:nvPicPr>
          <p:cNvPr id="8" name="Picture 7" descr="A truck carrying a large container&#10;&#10;Description automatically generated">
            <a:extLst>
              <a:ext uri="{FF2B5EF4-FFF2-40B4-BE49-F238E27FC236}">
                <a16:creationId xmlns:a16="http://schemas.microsoft.com/office/drawing/2014/main" id="{C35FFF76-E836-3313-0D75-1572D52E8D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89" y="851051"/>
            <a:ext cx="4242101" cy="3181576"/>
          </a:xfrm>
          <a:prstGeom prst="rect">
            <a:avLst/>
          </a:prstGeom>
        </p:spPr>
      </p:pic>
      <p:pic>
        <p:nvPicPr>
          <p:cNvPr id="11" name="Picture 10" descr="A person standing in a large metal cylinder&#10;&#10;Description automatically generated">
            <a:extLst>
              <a:ext uri="{FF2B5EF4-FFF2-40B4-BE49-F238E27FC236}">
                <a16:creationId xmlns:a16="http://schemas.microsoft.com/office/drawing/2014/main" id="{6CFB470B-6C61-0D90-F80D-2E17EC3FC7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284" y="3594543"/>
            <a:ext cx="3682409" cy="2761807"/>
          </a:xfrm>
          <a:prstGeom prst="rect">
            <a:avLst/>
          </a:prstGeom>
          <a:ln w="63500">
            <a:solidFill>
              <a:schemeClr val="bg1"/>
            </a:solidFill>
          </a:ln>
        </p:spPr>
      </p:pic>
      <p:pic>
        <p:nvPicPr>
          <p:cNvPr id="13" name="Picture 12" descr="A large metal cylinder in a factory&#10;&#10;Description automatically generated">
            <a:extLst>
              <a:ext uri="{FF2B5EF4-FFF2-40B4-BE49-F238E27FC236}">
                <a16:creationId xmlns:a16="http://schemas.microsoft.com/office/drawing/2014/main" id="{7B3C6DD6-E86E-6A4D-EFA1-5F754C908E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526" y="877191"/>
            <a:ext cx="3580437" cy="5364973"/>
          </a:xfrm>
          <a:prstGeom prst="rect">
            <a:avLst/>
          </a:prstGeom>
        </p:spPr>
      </p:pic>
      <p:pic>
        <p:nvPicPr>
          <p:cNvPr id="15" name="Picture 14" descr="A large metal cylinder with holes&#10;&#10;Description automatically generated with medium confidence">
            <a:extLst>
              <a:ext uri="{FF2B5EF4-FFF2-40B4-BE49-F238E27FC236}">
                <a16:creationId xmlns:a16="http://schemas.microsoft.com/office/drawing/2014/main" id="{D5669EFC-1C15-B826-15D9-9DFD8D4BEB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4970" y="877458"/>
            <a:ext cx="3716103" cy="2784531"/>
          </a:xfrm>
          <a:prstGeom prst="rect">
            <a:avLst/>
          </a:prstGeom>
        </p:spPr>
      </p:pic>
      <p:sp>
        <p:nvSpPr>
          <p:cNvPr id="18" name="TextBox 17">
            <a:extLst>
              <a:ext uri="{FF2B5EF4-FFF2-40B4-BE49-F238E27FC236}">
                <a16:creationId xmlns:a16="http://schemas.microsoft.com/office/drawing/2014/main" id="{39E2BEDB-3B8C-B279-3725-13D41717BC12}"/>
              </a:ext>
            </a:extLst>
          </p:cNvPr>
          <p:cNvSpPr txBox="1"/>
          <p:nvPr/>
        </p:nvSpPr>
        <p:spPr>
          <a:xfrm>
            <a:off x="165363" y="877191"/>
            <a:ext cx="1423292" cy="338553"/>
          </a:xfrm>
          <a:prstGeom prst="rect">
            <a:avLst/>
          </a:prstGeom>
          <a:solidFill>
            <a:schemeClr val="bg1"/>
          </a:solidFill>
        </p:spPr>
        <p:txBody>
          <a:bodyPr wrap="square" rtlCol="0">
            <a:spAutoFit/>
          </a:bodyPr>
          <a:lstStyle/>
          <a:p>
            <a:pPr algn="ctr"/>
            <a:r>
              <a:rPr lang="en-US" sz="1600" dirty="0"/>
              <a:t>Cloud </a:t>
            </a:r>
            <a:r>
              <a:rPr lang="en-US" sz="1600" dirty="0" err="1"/>
              <a:t>Kammer</a:t>
            </a:r>
            <a:endParaRPr lang="en-GB" sz="1600" dirty="0"/>
          </a:p>
        </p:txBody>
      </p:sp>
      <p:sp>
        <p:nvSpPr>
          <p:cNvPr id="19" name="TextBox 18">
            <a:extLst>
              <a:ext uri="{FF2B5EF4-FFF2-40B4-BE49-F238E27FC236}">
                <a16:creationId xmlns:a16="http://schemas.microsoft.com/office/drawing/2014/main" id="{26BC13B1-36DC-C545-62F3-1EEFE3BE2E21}"/>
              </a:ext>
            </a:extLst>
          </p:cNvPr>
          <p:cNvSpPr txBox="1"/>
          <p:nvPr/>
        </p:nvSpPr>
        <p:spPr>
          <a:xfrm>
            <a:off x="418057" y="3620683"/>
            <a:ext cx="1789432" cy="338554"/>
          </a:xfrm>
          <a:prstGeom prst="rect">
            <a:avLst/>
          </a:prstGeom>
          <a:solidFill>
            <a:schemeClr val="bg1"/>
          </a:solidFill>
        </p:spPr>
        <p:txBody>
          <a:bodyPr wrap="square" rtlCol="0">
            <a:spAutoFit/>
          </a:bodyPr>
          <a:lstStyle/>
          <a:p>
            <a:pPr algn="ctr"/>
            <a:r>
              <a:rPr lang="en-US" sz="1600" dirty="0" err="1"/>
              <a:t>Elekropolier</a:t>
            </a:r>
            <a:r>
              <a:rPr lang="en-US" sz="1600" dirty="0"/>
              <a:t> </a:t>
            </a:r>
            <a:r>
              <a:rPr lang="en-US" sz="1600" dirty="0" err="1"/>
              <a:t>innen</a:t>
            </a:r>
            <a:endParaRPr lang="en-GB" sz="1600" dirty="0"/>
          </a:p>
        </p:txBody>
      </p:sp>
      <p:sp>
        <p:nvSpPr>
          <p:cNvPr id="20" name="TextBox 19">
            <a:extLst>
              <a:ext uri="{FF2B5EF4-FFF2-40B4-BE49-F238E27FC236}">
                <a16:creationId xmlns:a16="http://schemas.microsoft.com/office/drawing/2014/main" id="{79D7F22A-1583-D66A-66F1-1FE4E641065B}"/>
              </a:ext>
            </a:extLst>
          </p:cNvPr>
          <p:cNvSpPr txBox="1"/>
          <p:nvPr/>
        </p:nvSpPr>
        <p:spPr>
          <a:xfrm>
            <a:off x="4470846" y="931045"/>
            <a:ext cx="1348063" cy="338554"/>
          </a:xfrm>
          <a:prstGeom prst="rect">
            <a:avLst/>
          </a:prstGeom>
          <a:solidFill>
            <a:schemeClr val="bg1"/>
          </a:solidFill>
        </p:spPr>
        <p:txBody>
          <a:bodyPr wrap="square" rtlCol="0">
            <a:spAutoFit/>
          </a:bodyPr>
          <a:lstStyle/>
          <a:p>
            <a:pPr algn="ctr"/>
            <a:r>
              <a:rPr lang="en-US" sz="1600" dirty="0" err="1"/>
              <a:t>Infrastruktur</a:t>
            </a:r>
            <a:endParaRPr lang="en-GB" sz="1600" dirty="0"/>
          </a:p>
        </p:txBody>
      </p:sp>
      <p:sp>
        <p:nvSpPr>
          <p:cNvPr id="21" name="TextBox 20">
            <a:extLst>
              <a:ext uri="{FF2B5EF4-FFF2-40B4-BE49-F238E27FC236}">
                <a16:creationId xmlns:a16="http://schemas.microsoft.com/office/drawing/2014/main" id="{4EDC79D0-14C6-2C66-5E88-0BD30EEDB731}"/>
              </a:ext>
            </a:extLst>
          </p:cNvPr>
          <p:cNvSpPr txBox="1"/>
          <p:nvPr/>
        </p:nvSpPr>
        <p:spPr>
          <a:xfrm>
            <a:off x="8130239" y="921809"/>
            <a:ext cx="893688" cy="338554"/>
          </a:xfrm>
          <a:prstGeom prst="rect">
            <a:avLst/>
          </a:prstGeom>
          <a:solidFill>
            <a:schemeClr val="bg1"/>
          </a:solidFill>
        </p:spPr>
        <p:txBody>
          <a:bodyPr wrap="square" rtlCol="0">
            <a:spAutoFit/>
          </a:bodyPr>
          <a:lstStyle/>
          <a:p>
            <a:pPr algn="ctr"/>
            <a:r>
              <a:rPr lang="en-US" sz="1600" dirty="0"/>
              <a:t>Isolation</a:t>
            </a:r>
            <a:endParaRPr lang="en-GB" sz="1600" dirty="0"/>
          </a:p>
        </p:txBody>
      </p:sp>
      <p:grpSp>
        <p:nvGrpSpPr>
          <p:cNvPr id="2" name="Group 1">
            <a:extLst>
              <a:ext uri="{FF2B5EF4-FFF2-40B4-BE49-F238E27FC236}">
                <a16:creationId xmlns:a16="http://schemas.microsoft.com/office/drawing/2014/main" id="{27813802-9B96-6993-45EB-F5ECADF9058D}"/>
              </a:ext>
            </a:extLst>
          </p:cNvPr>
          <p:cNvGrpSpPr/>
          <p:nvPr/>
        </p:nvGrpSpPr>
        <p:grpSpPr>
          <a:xfrm>
            <a:off x="8119180" y="3743567"/>
            <a:ext cx="3716103" cy="2639186"/>
            <a:chOff x="8198046" y="848674"/>
            <a:chExt cx="3791179" cy="2843385"/>
          </a:xfrm>
        </p:grpSpPr>
        <p:pic>
          <p:nvPicPr>
            <p:cNvPr id="9" name="Picture 8" descr="A person using a torch to blow a piece of paper&#10;&#10;Description automatically generated">
              <a:extLst>
                <a:ext uri="{FF2B5EF4-FFF2-40B4-BE49-F238E27FC236}">
                  <a16:creationId xmlns:a16="http://schemas.microsoft.com/office/drawing/2014/main" id="{BDC483A9-68FE-47FF-B977-282B0090A7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8046" y="848674"/>
              <a:ext cx="3791179" cy="2843385"/>
            </a:xfrm>
            <a:prstGeom prst="rect">
              <a:avLst/>
            </a:prstGeom>
          </p:spPr>
        </p:pic>
        <p:sp>
          <p:nvSpPr>
            <p:cNvPr id="5" name="TextBox 4">
              <a:extLst>
                <a:ext uri="{FF2B5EF4-FFF2-40B4-BE49-F238E27FC236}">
                  <a16:creationId xmlns:a16="http://schemas.microsoft.com/office/drawing/2014/main" id="{7F86E9DC-2CF1-BDE2-316E-258CECB7C444}"/>
                </a:ext>
              </a:extLst>
            </p:cNvPr>
            <p:cNvSpPr txBox="1"/>
            <p:nvPr/>
          </p:nvSpPr>
          <p:spPr>
            <a:xfrm>
              <a:off x="8312726" y="877022"/>
              <a:ext cx="1863718" cy="364749"/>
            </a:xfrm>
            <a:prstGeom prst="rect">
              <a:avLst/>
            </a:prstGeom>
            <a:solidFill>
              <a:schemeClr val="bg1"/>
            </a:solidFill>
          </p:spPr>
          <p:txBody>
            <a:bodyPr wrap="square" rtlCol="0">
              <a:spAutoFit/>
            </a:bodyPr>
            <a:lstStyle/>
            <a:p>
              <a:pPr algn="ctr"/>
              <a:r>
                <a:rPr lang="en-US" sz="1600" dirty="0"/>
                <a:t>Isolations </a:t>
              </a:r>
              <a:r>
                <a:rPr lang="en-US" sz="1600" dirty="0" err="1"/>
                <a:t>Feuertest</a:t>
              </a:r>
              <a:endParaRPr lang="en-GB" sz="1600" dirty="0"/>
            </a:p>
          </p:txBody>
        </p:sp>
      </p:grpSp>
    </p:spTree>
    <p:extLst>
      <p:ext uri="{BB962C8B-B14F-4D97-AF65-F5344CB8AC3E}">
        <p14:creationId xmlns:p14="http://schemas.microsoft.com/office/powerpoint/2010/main" val="2969789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15</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a:t>
            </a:r>
          </a:p>
        </p:txBody>
      </p:sp>
      <p:pic>
        <p:nvPicPr>
          <p:cNvPr id="5" name="Picture 4">
            <a:extLst>
              <a:ext uri="{FF2B5EF4-FFF2-40B4-BE49-F238E27FC236}">
                <a16:creationId xmlns:a16="http://schemas.microsoft.com/office/drawing/2014/main" id="{A62C8429-8E5E-B505-813A-D5F8D7BF1A26}"/>
              </a:ext>
            </a:extLst>
          </p:cNvPr>
          <p:cNvPicPr>
            <a:picLocks noChangeAspect="1"/>
          </p:cNvPicPr>
          <p:nvPr/>
        </p:nvPicPr>
        <p:blipFill>
          <a:blip r:embed="rId2"/>
          <a:stretch>
            <a:fillRect/>
          </a:stretch>
        </p:blipFill>
        <p:spPr>
          <a:xfrm>
            <a:off x="4439260" y="848674"/>
            <a:ext cx="3682409" cy="5533786"/>
          </a:xfrm>
          <a:prstGeom prst="rect">
            <a:avLst/>
          </a:prstGeom>
        </p:spPr>
      </p:pic>
      <p:pic>
        <p:nvPicPr>
          <p:cNvPr id="16" name="Picture 15">
            <a:extLst>
              <a:ext uri="{FF2B5EF4-FFF2-40B4-BE49-F238E27FC236}">
                <a16:creationId xmlns:a16="http://schemas.microsoft.com/office/drawing/2014/main" id="{FDB366BA-D8C8-C1DF-1909-F39DB8994AE5}"/>
              </a:ext>
            </a:extLst>
          </p:cNvPr>
          <p:cNvPicPr>
            <a:picLocks noChangeAspect="1"/>
          </p:cNvPicPr>
          <p:nvPr/>
        </p:nvPicPr>
        <p:blipFill>
          <a:blip r:embed="rId3"/>
          <a:stretch>
            <a:fillRect/>
          </a:stretch>
        </p:blipFill>
        <p:spPr>
          <a:xfrm>
            <a:off x="172884" y="3333958"/>
            <a:ext cx="2542607" cy="3101211"/>
          </a:xfrm>
          <a:prstGeom prst="rect">
            <a:avLst/>
          </a:prstGeom>
        </p:spPr>
      </p:pic>
      <p:pic>
        <p:nvPicPr>
          <p:cNvPr id="18" name="Picture 17">
            <a:extLst>
              <a:ext uri="{FF2B5EF4-FFF2-40B4-BE49-F238E27FC236}">
                <a16:creationId xmlns:a16="http://schemas.microsoft.com/office/drawing/2014/main" id="{FD7B7E53-1036-5E9E-7AC4-2D882C5E389C}"/>
              </a:ext>
            </a:extLst>
          </p:cNvPr>
          <p:cNvPicPr>
            <a:picLocks noChangeAspect="1"/>
          </p:cNvPicPr>
          <p:nvPr/>
        </p:nvPicPr>
        <p:blipFill>
          <a:blip r:embed="rId4"/>
          <a:stretch>
            <a:fillRect/>
          </a:stretch>
        </p:blipFill>
        <p:spPr>
          <a:xfrm>
            <a:off x="2403863" y="5094135"/>
            <a:ext cx="1772514" cy="1232113"/>
          </a:xfrm>
          <a:prstGeom prst="rect">
            <a:avLst/>
          </a:prstGeom>
        </p:spPr>
      </p:pic>
      <p:pic>
        <p:nvPicPr>
          <p:cNvPr id="20" name="Picture 19">
            <a:extLst>
              <a:ext uri="{FF2B5EF4-FFF2-40B4-BE49-F238E27FC236}">
                <a16:creationId xmlns:a16="http://schemas.microsoft.com/office/drawing/2014/main" id="{080C7CC0-5531-2AD1-900E-E81AB2E59893}"/>
              </a:ext>
            </a:extLst>
          </p:cNvPr>
          <p:cNvPicPr>
            <a:picLocks noChangeAspect="1"/>
          </p:cNvPicPr>
          <p:nvPr/>
        </p:nvPicPr>
        <p:blipFill>
          <a:blip r:embed="rId5"/>
          <a:stretch>
            <a:fillRect/>
          </a:stretch>
        </p:blipFill>
        <p:spPr>
          <a:xfrm>
            <a:off x="4892996" y="5557917"/>
            <a:ext cx="2774936" cy="784969"/>
          </a:xfrm>
          <a:prstGeom prst="rect">
            <a:avLst/>
          </a:prstGeom>
          <a:ln w="38100">
            <a:solidFill>
              <a:schemeClr val="bg1"/>
            </a:solidFill>
          </a:ln>
        </p:spPr>
      </p:pic>
      <p:sp>
        <p:nvSpPr>
          <p:cNvPr id="21" name="TextBox 20">
            <a:extLst>
              <a:ext uri="{FF2B5EF4-FFF2-40B4-BE49-F238E27FC236}">
                <a16:creationId xmlns:a16="http://schemas.microsoft.com/office/drawing/2014/main" id="{BC9C2983-C659-506E-7732-9F4E8201EE06}"/>
              </a:ext>
            </a:extLst>
          </p:cNvPr>
          <p:cNvSpPr txBox="1"/>
          <p:nvPr/>
        </p:nvSpPr>
        <p:spPr>
          <a:xfrm>
            <a:off x="4469545" y="870311"/>
            <a:ext cx="2060564" cy="338554"/>
          </a:xfrm>
          <a:prstGeom prst="rect">
            <a:avLst/>
          </a:prstGeom>
          <a:solidFill>
            <a:schemeClr val="bg1"/>
          </a:solidFill>
        </p:spPr>
        <p:txBody>
          <a:bodyPr wrap="square" rtlCol="0">
            <a:spAutoFit/>
          </a:bodyPr>
          <a:lstStyle/>
          <a:p>
            <a:pPr algn="ctr"/>
            <a:r>
              <a:rPr lang="en-US" sz="1600" dirty="0"/>
              <a:t>Jasper in der </a:t>
            </a:r>
            <a:r>
              <a:rPr lang="en-US" sz="1600" dirty="0" err="1"/>
              <a:t>Kammer</a:t>
            </a:r>
            <a:endParaRPr lang="en-GB" sz="1600" dirty="0"/>
          </a:p>
        </p:txBody>
      </p:sp>
      <p:grpSp>
        <p:nvGrpSpPr>
          <p:cNvPr id="11" name="Group 10">
            <a:extLst>
              <a:ext uri="{FF2B5EF4-FFF2-40B4-BE49-F238E27FC236}">
                <a16:creationId xmlns:a16="http://schemas.microsoft.com/office/drawing/2014/main" id="{B80FFAF8-3F66-EBD4-B7C5-433201B4D3C9}"/>
              </a:ext>
            </a:extLst>
          </p:cNvPr>
          <p:cNvGrpSpPr/>
          <p:nvPr/>
        </p:nvGrpSpPr>
        <p:grpSpPr>
          <a:xfrm>
            <a:off x="172884" y="802221"/>
            <a:ext cx="4003493" cy="2504860"/>
            <a:chOff x="172884" y="802221"/>
            <a:chExt cx="4003493" cy="2504860"/>
          </a:xfrm>
        </p:grpSpPr>
        <p:pic>
          <p:nvPicPr>
            <p:cNvPr id="14" name="Picture 13">
              <a:extLst>
                <a:ext uri="{FF2B5EF4-FFF2-40B4-BE49-F238E27FC236}">
                  <a16:creationId xmlns:a16="http://schemas.microsoft.com/office/drawing/2014/main" id="{AC20F3FF-E7F8-589F-E065-3F9AD4AE682C}"/>
                </a:ext>
              </a:extLst>
            </p:cNvPr>
            <p:cNvPicPr>
              <a:picLocks noChangeAspect="1"/>
            </p:cNvPicPr>
            <p:nvPr/>
          </p:nvPicPr>
          <p:blipFill>
            <a:blip r:embed="rId6"/>
            <a:stretch>
              <a:fillRect/>
            </a:stretch>
          </p:blipFill>
          <p:spPr>
            <a:xfrm>
              <a:off x="172884" y="802221"/>
              <a:ext cx="4003493" cy="2504860"/>
            </a:xfrm>
            <a:prstGeom prst="rect">
              <a:avLst/>
            </a:prstGeom>
          </p:spPr>
        </p:pic>
        <p:sp>
          <p:nvSpPr>
            <p:cNvPr id="23" name="TextBox 22">
              <a:extLst>
                <a:ext uri="{FF2B5EF4-FFF2-40B4-BE49-F238E27FC236}">
                  <a16:creationId xmlns:a16="http://schemas.microsoft.com/office/drawing/2014/main" id="{8416A1E2-F0F6-9C2B-952B-AF666FBA334F}"/>
                </a:ext>
              </a:extLst>
            </p:cNvPr>
            <p:cNvSpPr txBox="1"/>
            <p:nvPr/>
          </p:nvSpPr>
          <p:spPr>
            <a:xfrm>
              <a:off x="188779" y="830796"/>
              <a:ext cx="1335222" cy="338554"/>
            </a:xfrm>
            <a:prstGeom prst="rect">
              <a:avLst/>
            </a:prstGeom>
            <a:solidFill>
              <a:schemeClr val="bg1"/>
            </a:solidFill>
          </p:spPr>
          <p:txBody>
            <a:bodyPr wrap="square" rtlCol="0">
              <a:spAutoFit/>
            </a:bodyPr>
            <a:lstStyle/>
            <a:p>
              <a:pPr algn="ctr"/>
              <a:r>
                <a:rPr lang="en-US" sz="1600" dirty="0" err="1"/>
                <a:t>Zugang</a:t>
              </a:r>
              <a:r>
                <a:rPr lang="en-US" sz="1600" dirty="0"/>
                <a:t> </a:t>
              </a:r>
              <a:r>
                <a:rPr lang="en-US" sz="1600" dirty="0" err="1"/>
                <a:t>unten</a:t>
              </a:r>
              <a:endParaRPr lang="en-GB" sz="1600" dirty="0"/>
            </a:p>
          </p:txBody>
        </p:sp>
      </p:grpSp>
      <p:sp>
        <p:nvSpPr>
          <p:cNvPr id="24" name="TextBox 23">
            <a:extLst>
              <a:ext uri="{FF2B5EF4-FFF2-40B4-BE49-F238E27FC236}">
                <a16:creationId xmlns:a16="http://schemas.microsoft.com/office/drawing/2014/main" id="{044FD552-6AA5-E6F7-F082-0EB59817B585}"/>
              </a:ext>
            </a:extLst>
          </p:cNvPr>
          <p:cNvSpPr txBox="1"/>
          <p:nvPr/>
        </p:nvSpPr>
        <p:spPr>
          <a:xfrm>
            <a:off x="2327564" y="3400224"/>
            <a:ext cx="1957583" cy="338554"/>
          </a:xfrm>
          <a:prstGeom prst="rect">
            <a:avLst/>
          </a:prstGeom>
          <a:solidFill>
            <a:schemeClr val="bg1"/>
          </a:solidFill>
          <a:ln>
            <a:solidFill>
              <a:schemeClr val="tx1"/>
            </a:solidFill>
          </a:ln>
        </p:spPr>
        <p:txBody>
          <a:bodyPr wrap="square" rtlCol="0">
            <a:spAutoFit/>
          </a:bodyPr>
          <a:lstStyle/>
          <a:p>
            <a:pPr algn="ctr"/>
            <a:r>
              <a:rPr lang="en-US" sz="1600" dirty="0" err="1"/>
              <a:t>Kammer</a:t>
            </a:r>
            <a:r>
              <a:rPr lang="en-US" sz="1600" dirty="0"/>
              <a:t> </a:t>
            </a:r>
            <a:r>
              <a:rPr lang="en-US" sz="1600" dirty="0" err="1"/>
              <a:t>Anschluesse</a:t>
            </a:r>
            <a:endParaRPr lang="en-GB" sz="1600" dirty="0"/>
          </a:p>
        </p:txBody>
      </p:sp>
      <p:grpSp>
        <p:nvGrpSpPr>
          <p:cNvPr id="10" name="Group 9">
            <a:extLst>
              <a:ext uri="{FF2B5EF4-FFF2-40B4-BE49-F238E27FC236}">
                <a16:creationId xmlns:a16="http://schemas.microsoft.com/office/drawing/2014/main" id="{D45466A9-98AA-3C07-02BC-8AA5AACB70AC}"/>
              </a:ext>
            </a:extLst>
          </p:cNvPr>
          <p:cNvGrpSpPr/>
          <p:nvPr/>
        </p:nvGrpSpPr>
        <p:grpSpPr>
          <a:xfrm>
            <a:off x="8275782" y="1208866"/>
            <a:ext cx="3810229" cy="2934510"/>
            <a:chOff x="8384552" y="1208865"/>
            <a:chExt cx="3682409" cy="2761807"/>
          </a:xfrm>
        </p:grpSpPr>
        <p:pic>
          <p:nvPicPr>
            <p:cNvPr id="17" name="Picture 16" descr="A close-up of a metal dome&#10;&#10;Description automatically generated">
              <a:extLst>
                <a:ext uri="{FF2B5EF4-FFF2-40B4-BE49-F238E27FC236}">
                  <a16:creationId xmlns:a16="http://schemas.microsoft.com/office/drawing/2014/main" id="{C7D0A572-B5F7-D08D-A0BD-6CA3A698B2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4552" y="1208865"/>
              <a:ext cx="3682409" cy="2761807"/>
            </a:xfrm>
            <a:prstGeom prst="rect">
              <a:avLst/>
            </a:prstGeom>
          </p:spPr>
        </p:pic>
        <p:sp>
          <p:nvSpPr>
            <p:cNvPr id="8" name="TextBox 7">
              <a:extLst>
                <a:ext uri="{FF2B5EF4-FFF2-40B4-BE49-F238E27FC236}">
                  <a16:creationId xmlns:a16="http://schemas.microsoft.com/office/drawing/2014/main" id="{B0EA90FB-14F1-4CA3-41EB-16B88B4D3C47}"/>
                </a:ext>
              </a:extLst>
            </p:cNvPr>
            <p:cNvSpPr txBox="1"/>
            <p:nvPr/>
          </p:nvSpPr>
          <p:spPr>
            <a:xfrm>
              <a:off x="8522329" y="1282648"/>
              <a:ext cx="1566840" cy="338554"/>
            </a:xfrm>
            <a:prstGeom prst="rect">
              <a:avLst/>
            </a:prstGeom>
            <a:solidFill>
              <a:schemeClr val="bg1"/>
            </a:solidFill>
          </p:spPr>
          <p:txBody>
            <a:bodyPr wrap="square" rtlCol="0">
              <a:spAutoFit/>
            </a:bodyPr>
            <a:lstStyle/>
            <a:p>
              <a:pPr algn="ctr"/>
              <a:r>
                <a:rPr lang="en-US" sz="1600" dirty="0"/>
                <a:t>60KV </a:t>
              </a:r>
              <a:r>
                <a:rPr lang="en-US" sz="1600" dirty="0" err="1"/>
                <a:t>Elektroden</a:t>
              </a:r>
              <a:endParaRPr lang="en-GB" sz="1600" dirty="0"/>
            </a:p>
          </p:txBody>
        </p:sp>
      </p:grpSp>
    </p:spTree>
    <p:extLst>
      <p:ext uri="{BB962C8B-B14F-4D97-AF65-F5344CB8AC3E}">
        <p14:creationId xmlns:p14="http://schemas.microsoft.com/office/powerpoint/2010/main" val="1970267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16</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a:t>
            </a:r>
          </a:p>
        </p:txBody>
      </p:sp>
      <p:sp>
        <p:nvSpPr>
          <p:cNvPr id="2" name="TextBox 1">
            <a:extLst>
              <a:ext uri="{FF2B5EF4-FFF2-40B4-BE49-F238E27FC236}">
                <a16:creationId xmlns:a16="http://schemas.microsoft.com/office/drawing/2014/main" id="{A226907A-B131-8597-3CEB-9A01DD5CD8FD}"/>
              </a:ext>
            </a:extLst>
          </p:cNvPr>
          <p:cNvSpPr txBox="1"/>
          <p:nvPr/>
        </p:nvSpPr>
        <p:spPr>
          <a:xfrm>
            <a:off x="159489" y="1158697"/>
            <a:ext cx="11932106"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Es gibt immer etwas zu tun</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Wenn die Institute von auswärts kommen funktioniert nicht immer alles auf Anhieb. Diese brauchen Unterstützung.</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Um die beste Performanz zu habe braucht man reguläre Wartung und Service.</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Reparaturarbeiten gehören mit dazu.</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Upgrades von einem Experimental-Lauf zum anderen ist ein muss.</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Ein Fehlglaube ist, dass alles beim ersten Mal perfekt funktioniert. Fine-Tuning ist immer notwendig.</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Die Arbeitskonditionen sind nicht immer einfach.</a:t>
            </a:r>
          </a:p>
        </p:txBody>
      </p:sp>
      <p:pic>
        <p:nvPicPr>
          <p:cNvPr id="10" name="Picture 9">
            <a:extLst>
              <a:ext uri="{FF2B5EF4-FFF2-40B4-BE49-F238E27FC236}">
                <a16:creationId xmlns:a16="http://schemas.microsoft.com/office/drawing/2014/main" id="{B87256D2-F95A-5437-B974-E5FB8859E290}"/>
              </a:ext>
            </a:extLst>
          </p:cNvPr>
          <p:cNvPicPr>
            <a:picLocks noChangeAspect="1"/>
          </p:cNvPicPr>
          <p:nvPr/>
        </p:nvPicPr>
        <p:blipFill>
          <a:blip r:embed="rId2"/>
          <a:stretch>
            <a:fillRect/>
          </a:stretch>
        </p:blipFill>
        <p:spPr>
          <a:xfrm>
            <a:off x="4828115" y="3562588"/>
            <a:ext cx="3954683" cy="2793762"/>
          </a:xfrm>
          <a:prstGeom prst="rect">
            <a:avLst/>
          </a:prstGeom>
        </p:spPr>
      </p:pic>
      <p:pic>
        <p:nvPicPr>
          <p:cNvPr id="12" name="Picture 11" descr="A high angle view of a factory&#10;&#10;Description automatically generated">
            <a:extLst>
              <a:ext uri="{FF2B5EF4-FFF2-40B4-BE49-F238E27FC236}">
                <a16:creationId xmlns:a16="http://schemas.microsoft.com/office/drawing/2014/main" id="{9F61E688-0241-F262-1823-0E2A47E080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463" y="3596986"/>
            <a:ext cx="3924429" cy="2759364"/>
          </a:xfrm>
          <a:prstGeom prst="rect">
            <a:avLst/>
          </a:prstGeom>
        </p:spPr>
      </p:pic>
    </p:spTree>
    <p:extLst>
      <p:ext uri="{BB962C8B-B14F-4D97-AF65-F5344CB8AC3E}">
        <p14:creationId xmlns:p14="http://schemas.microsoft.com/office/powerpoint/2010/main" val="86019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17</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 Evolution</a:t>
            </a:r>
          </a:p>
        </p:txBody>
      </p:sp>
      <p:pic>
        <p:nvPicPr>
          <p:cNvPr id="8" name="Picture 7">
            <a:extLst>
              <a:ext uri="{FF2B5EF4-FFF2-40B4-BE49-F238E27FC236}">
                <a16:creationId xmlns:a16="http://schemas.microsoft.com/office/drawing/2014/main" id="{03ED4A42-73E8-1363-1445-84B871ACF2C5}"/>
              </a:ext>
            </a:extLst>
          </p:cNvPr>
          <p:cNvPicPr>
            <a:picLocks noChangeAspect="1"/>
          </p:cNvPicPr>
          <p:nvPr/>
        </p:nvPicPr>
        <p:blipFill>
          <a:blip r:embed="rId2"/>
          <a:stretch>
            <a:fillRect/>
          </a:stretch>
        </p:blipFill>
        <p:spPr>
          <a:xfrm>
            <a:off x="4094649" y="741202"/>
            <a:ext cx="3565045" cy="2800303"/>
          </a:xfrm>
          <a:prstGeom prst="rect">
            <a:avLst/>
          </a:prstGeom>
        </p:spPr>
      </p:pic>
      <p:pic>
        <p:nvPicPr>
          <p:cNvPr id="14" name="Picture 13">
            <a:extLst>
              <a:ext uri="{FF2B5EF4-FFF2-40B4-BE49-F238E27FC236}">
                <a16:creationId xmlns:a16="http://schemas.microsoft.com/office/drawing/2014/main" id="{679B64F3-8C83-26D1-0852-D388EB49C8EF}"/>
              </a:ext>
            </a:extLst>
          </p:cNvPr>
          <p:cNvPicPr>
            <a:picLocks noChangeAspect="1"/>
          </p:cNvPicPr>
          <p:nvPr/>
        </p:nvPicPr>
        <p:blipFill>
          <a:blip r:embed="rId3"/>
          <a:stretch>
            <a:fillRect/>
          </a:stretch>
        </p:blipFill>
        <p:spPr>
          <a:xfrm>
            <a:off x="350654" y="865817"/>
            <a:ext cx="2632691" cy="2431552"/>
          </a:xfrm>
          <a:prstGeom prst="rect">
            <a:avLst/>
          </a:prstGeom>
        </p:spPr>
      </p:pic>
      <p:pic>
        <p:nvPicPr>
          <p:cNvPr id="16" name="Picture 15">
            <a:extLst>
              <a:ext uri="{FF2B5EF4-FFF2-40B4-BE49-F238E27FC236}">
                <a16:creationId xmlns:a16="http://schemas.microsoft.com/office/drawing/2014/main" id="{47E31BF5-6DF9-778D-D329-AA7449D4FB04}"/>
              </a:ext>
            </a:extLst>
          </p:cNvPr>
          <p:cNvPicPr>
            <a:picLocks noChangeAspect="1"/>
          </p:cNvPicPr>
          <p:nvPr/>
        </p:nvPicPr>
        <p:blipFill>
          <a:blip r:embed="rId4"/>
          <a:stretch>
            <a:fillRect/>
          </a:stretch>
        </p:blipFill>
        <p:spPr>
          <a:xfrm>
            <a:off x="474296" y="3198899"/>
            <a:ext cx="3064701" cy="3255922"/>
          </a:xfrm>
          <a:prstGeom prst="rect">
            <a:avLst/>
          </a:prstGeom>
          <a:ln w="63500">
            <a:solidFill>
              <a:schemeClr val="bg1"/>
            </a:solidFill>
          </a:ln>
        </p:spPr>
      </p:pic>
      <p:pic>
        <p:nvPicPr>
          <p:cNvPr id="18" name="Picture 17">
            <a:extLst>
              <a:ext uri="{FF2B5EF4-FFF2-40B4-BE49-F238E27FC236}">
                <a16:creationId xmlns:a16="http://schemas.microsoft.com/office/drawing/2014/main" id="{09B55921-E7B4-A454-4728-311B997019EA}"/>
              </a:ext>
            </a:extLst>
          </p:cNvPr>
          <p:cNvPicPr>
            <a:picLocks noChangeAspect="1"/>
          </p:cNvPicPr>
          <p:nvPr/>
        </p:nvPicPr>
        <p:blipFill>
          <a:blip r:embed="rId5"/>
          <a:stretch>
            <a:fillRect/>
          </a:stretch>
        </p:blipFill>
        <p:spPr>
          <a:xfrm>
            <a:off x="7982967" y="741202"/>
            <a:ext cx="3263169" cy="2550560"/>
          </a:xfrm>
          <a:prstGeom prst="rect">
            <a:avLst/>
          </a:prstGeom>
        </p:spPr>
      </p:pic>
      <p:pic>
        <p:nvPicPr>
          <p:cNvPr id="21" name="Picture 20">
            <a:extLst>
              <a:ext uri="{FF2B5EF4-FFF2-40B4-BE49-F238E27FC236}">
                <a16:creationId xmlns:a16="http://schemas.microsoft.com/office/drawing/2014/main" id="{F9751168-962A-DF4D-66A5-2126A44F7DF6}"/>
              </a:ext>
            </a:extLst>
          </p:cNvPr>
          <p:cNvPicPr>
            <a:picLocks noChangeAspect="1"/>
          </p:cNvPicPr>
          <p:nvPr/>
        </p:nvPicPr>
        <p:blipFill>
          <a:blip r:embed="rId6"/>
          <a:stretch>
            <a:fillRect/>
          </a:stretch>
        </p:blipFill>
        <p:spPr>
          <a:xfrm>
            <a:off x="3940813" y="3621558"/>
            <a:ext cx="3855741" cy="2834016"/>
          </a:xfrm>
          <a:prstGeom prst="rect">
            <a:avLst/>
          </a:prstGeom>
        </p:spPr>
      </p:pic>
      <p:pic>
        <p:nvPicPr>
          <p:cNvPr id="23" name="Picture 22">
            <a:extLst>
              <a:ext uri="{FF2B5EF4-FFF2-40B4-BE49-F238E27FC236}">
                <a16:creationId xmlns:a16="http://schemas.microsoft.com/office/drawing/2014/main" id="{466780A4-8E75-222E-928D-7B76E86B1BAE}"/>
              </a:ext>
            </a:extLst>
          </p:cNvPr>
          <p:cNvPicPr>
            <a:picLocks noChangeAspect="1"/>
          </p:cNvPicPr>
          <p:nvPr/>
        </p:nvPicPr>
        <p:blipFill>
          <a:blip r:embed="rId7"/>
          <a:stretch>
            <a:fillRect/>
          </a:stretch>
        </p:blipFill>
        <p:spPr>
          <a:xfrm>
            <a:off x="8370176" y="3359706"/>
            <a:ext cx="2956978" cy="3033534"/>
          </a:xfrm>
          <a:prstGeom prst="rect">
            <a:avLst/>
          </a:prstGeom>
        </p:spPr>
      </p:pic>
    </p:spTree>
    <p:extLst>
      <p:ext uri="{BB962C8B-B14F-4D97-AF65-F5344CB8AC3E}">
        <p14:creationId xmlns:p14="http://schemas.microsoft.com/office/powerpoint/2010/main" val="4093837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18</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B473E084-5804-DDE8-F242-51E3E2C1F46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ECal</a:t>
            </a:r>
            <a:r>
              <a:rPr lang="de-DE" sz="2200" b="1" kern="100" dirty="0">
                <a:latin typeface="Aptos" panose="020B0004020202020204" pitchFamily="34" charset="0"/>
                <a:ea typeface="Aptos" panose="020B0004020202020204" pitchFamily="34" charset="0"/>
                <a:cs typeface="Times New Roman" panose="02020603050405020304" pitchFamily="18" charset="0"/>
              </a:rPr>
              <a:t> – UPGRADE II</a:t>
            </a:r>
          </a:p>
          <a:p>
            <a:pPr lvl="1" algn="ct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E</a:t>
            </a:r>
            <a:r>
              <a:rPr lang="de-DE" sz="2200" b="1" kern="100" dirty="0" err="1">
                <a:latin typeface="Aptos" panose="020B0004020202020204" pitchFamily="34" charset="0"/>
                <a:ea typeface="Aptos" panose="020B0004020202020204" pitchFamily="34" charset="0"/>
                <a:cs typeface="Times New Roman" panose="02020603050405020304" pitchFamily="18" charset="0"/>
              </a:rPr>
              <a:t>lectromagnetic</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Cal</a:t>
            </a:r>
            <a:r>
              <a:rPr lang="de-DE" sz="2200" b="1" kern="100" dirty="0" err="1">
                <a:latin typeface="Aptos" panose="020B0004020202020204" pitchFamily="34" charset="0"/>
                <a:ea typeface="Aptos" panose="020B0004020202020204" pitchFamily="34" charset="0"/>
                <a:cs typeface="Times New Roman" panose="02020603050405020304" pitchFamily="18" charset="0"/>
              </a:rPr>
              <a:t>orimeter</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8F6B84E0-B6C9-1254-C22F-4240D8827494}"/>
              </a:ext>
            </a:extLst>
          </p:cNvPr>
          <p:cNvSpPr txBox="1"/>
          <p:nvPr/>
        </p:nvSpPr>
        <p:spPr>
          <a:xfrm>
            <a:off x="129947" y="1114824"/>
            <a:ext cx="11932106" cy="1754326"/>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Die Aufgabe heute ist ein Upgrade von dem </a:t>
            </a:r>
            <a:r>
              <a:rPr lang="de-DE" kern="100" dirty="0" err="1">
                <a:latin typeface="Aptos" panose="020B0004020202020204" pitchFamily="34" charset="0"/>
                <a:ea typeface="Aptos" panose="020B0004020202020204" pitchFamily="34" charset="0"/>
                <a:cs typeface="Times New Roman" panose="02020603050405020304" pitchFamily="18" charset="0"/>
              </a:rPr>
              <a:t>ECal</a:t>
            </a:r>
            <a:r>
              <a:rPr lang="de-DE" kern="100" dirty="0">
                <a:latin typeface="Aptos" panose="020B0004020202020204" pitchFamily="34" charset="0"/>
                <a:ea typeface="Aptos" panose="020B0004020202020204" pitchFamily="34" charset="0"/>
                <a:cs typeface="Times New Roman" panose="02020603050405020304" pitchFamily="18" charset="0"/>
              </a:rPr>
              <a:t> Detektor zu machen. Dafür müssen wir den jetzigen Detektor abbauen und durch neue Module ersetzten.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Dazu gehört:</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Neue Module herstellen. Herausforderung 3D Druck in Wolfram (Tungsten)</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Tests durchführen wie z.B. Kompression, Zugversuch, Aufbau + Aufeinanderstapeln,  Hilfsmittel erstellen und vieles mehr</a:t>
            </a:r>
          </a:p>
        </p:txBody>
      </p:sp>
      <p:pic>
        <p:nvPicPr>
          <p:cNvPr id="14" name="Picture 13">
            <a:extLst>
              <a:ext uri="{FF2B5EF4-FFF2-40B4-BE49-F238E27FC236}">
                <a16:creationId xmlns:a16="http://schemas.microsoft.com/office/drawing/2014/main" id="{6CA088AD-473A-5423-DF14-894CE4CA1568}"/>
              </a:ext>
            </a:extLst>
          </p:cNvPr>
          <p:cNvPicPr>
            <a:picLocks noChangeAspect="1"/>
          </p:cNvPicPr>
          <p:nvPr/>
        </p:nvPicPr>
        <p:blipFill>
          <a:blip r:embed="rId2"/>
          <a:stretch>
            <a:fillRect/>
          </a:stretch>
        </p:blipFill>
        <p:spPr>
          <a:xfrm>
            <a:off x="434011" y="3233149"/>
            <a:ext cx="3477110" cy="3200847"/>
          </a:xfrm>
          <a:prstGeom prst="rect">
            <a:avLst/>
          </a:prstGeom>
        </p:spPr>
      </p:pic>
      <p:sp>
        <p:nvSpPr>
          <p:cNvPr id="16" name="TextBox 15">
            <a:extLst>
              <a:ext uri="{FF2B5EF4-FFF2-40B4-BE49-F238E27FC236}">
                <a16:creationId xmlns:a16="http://schemas.microsoft.com/office/drawing/2014/main" id="{18694788-C467-AFD0-1432-0BF28A80D1D8}"/>
              </a:ext>
            </a:extLst>
          </p:cNvPr>
          <p:cNvSpPr txBox="1"/>
          <p:nvPr/>
        </p:nvSpPr>
        <p:spPr>
          <a:xfrm>
            <a:off x="768688" y="2951018"/>
            <a:ext cx="2192834" cy="338554"/>
          </a:xfrm>
          <a:prstGeom prst="rect">
            <a:avLst/>
          </a:prstGeom>
          <a:solidFill>
            <a:schemeClr val="bg1"/>
          </a:solidFill>
          <a:ln>
            <a:solidFill>
              <a:schemeClr val="tx1"/>
            </a:solidFill>
          </a:ln>
        </p:spPr>
        <p:txBody>
          <a:bodyPr wrap="square" rtlCol="0">
            <a:spAutoFit/>
          </a:bodyPr>
          <a:lstStyle/>
          <a:p>
            <a:pPr algn="ctr"/>
            <a:r>
              <a:rPr lang="en-US" sz="1600" dirty="0"/>
              <a:t>Neue Wolfram Module</a:t>
            </a:r>
            <a:endParaRPr lang="en-GB" sz="1600" dirty="0"/>
          </a:p>
        </p:txBody>
      </p:sp>
      <p:pic>
        <p:nvPicPr>
          <p:cNvPr id="17" name="Picture 16" descr="A metal frame with a hole in it&#10;&#10;Description automatically generated">
            <a:extLst>
              <a:ext uri="{FF2B5EF4-FFF2-40B4-BE49-F238E27FC236}">
                <a16:creationId xmlns:a16="http://schemas.microsoft.com/office/drawing/2014/main" id="{4E7BCCEF-10AB-0F59-84D6-2CC746CC4F15}"/>
              </a:ext>
            </a:extLst>
          </p:cNvPr>
          <p:cNvPicPr>
            <a:picLocks noChangeAspect="1"/>
          </p:cNvPicPr>
          <p:nvPr/>
        </p:nvPicPr>
        <p:blipFill rotWithShape="1">
          <a:blip r:embed="rId3">
            <a:extLst>
              <a:ext uri="{28A0092B-C50C-407E-A947-70E740481C1C}">
                <a14:useLocalDpi xmlns:a14="http://schemas.microsoft.com/office/drawing/2010/main" val="0"/>
              </a:ext>
            </a:extLst>
          </a:blip>
          <a:srcRect l="29374" t="11873" r="39338" b="6006"/>
          <a:stretch/>
        </p:blipFill>
        <p:spPr>
          <a:xfrm>
            <a:off x="6571650" y="2695866"/>
            <a:ext cx="3089589" cy="4032188"/>
          </a:xfrm>
          <a:prstGeom prst="rect">
            <a:avLst/>
          </a:prstGeom>
        </p:spPr>
      </p:pic>
      <p:sp>
        <p:nvSpPr>
          <p:cNvPr id="18" name="TextBox 17">
            <a:extLst>
              <a:ext uri="{FF2B5EF4-FFF2-40B4-BE49-F238E27FC236}">
                <a16:creationId xmlns:a16="http://schemas.microsoft.com/office/drawing/2014/main" id="{7C324BBF-0441-EA72-883F-4DDFC42D2D1E}"/>
              </a:ext>
            </a:extLst>
          </p:cNvPr>
          <p:cNvSpPr txBox="1"/>
          <p:nvPr/>
        </p:nvSpPr>
        <p:spPr>
          <a:xfrm>
            <a:off x="6755599" y="2697734"/>
            <a:ext cx="2192834" cy="338554"/>
          </a:xfrm>
          <a:prstGeom prst="rect">
            <a:avLst/>
          </a:prstGeom>
          <a:solidFill>
            <a:schemeClr val="bg1"/>
          </a:solidFill>
          <a:ln>
            <a:solidFill>
              <a:schemeClr val="tx1"/>
            </a:solidFill>
          </a:ln>
        </p:spPr>
        <p:txBody>
          <a:bodyPr wrap="square" rtlCol="0">
            <a:spAutoFit/>
          </a:bodyPr>
          <a:lstStyle/>
          <a:p>
            <a:pPr algn="ctr"/>
            <a:r>
              <a:rPr lang="en-US" sz="1600" dirty="0"/>
              <a:t>Test Aufbau</a:t>
            </a:r>
            <a:endParaRPr lang="en-GB" sz="1600" dirty="0"/>
          </a:p>
        </p:txBody>
      </p:sp>
      <p:pic>
        <p:nvPicPr>
          <p:cNvPr id="20" name="Picture 19">
            <a:extLst>
              <a:ext uri="{FF2B5EF4-FFF2-40B4-BE49-F238E27FC236}">
                <a16:creationId xmlns:a16="http://schemas.microsoft.com/office/drawing/2014/main" id="{1A664E73-9B3F-0D1D-98B3-FE553965EB86}"/>
              </a:ext>
            </a:extLst>
          </p:cNvPr>
          <p:cNvPicPr>
            <a:picLocks noChangeAspect="1"/>
          </p:cNvPicPr>
          <p:nvPr/>
        </p:nvPicPr>
        <p:blipFill>
          <a:blip r:embed="rId4"/>
          <a:stretch>
            <a:fillRect/>
          </a:stretch>
        </p:blipFill>
        <p:spPr>
          <a:xfrm>
            <a:off x="9950043" y="4121348"/>
            <a:ext cx="2029571" cy="2122148"/>
          </a:xfrm>
          <a:prstGeom prst="rect">
            <a:avLst/>
          </a:prstGeom>
        </p:spPr>
      </p:pic>
      <p:sp>
        <p:nvSpPr>
          <p:cNvPr id="21" name="TextBox 20">
            <a:extLst>
              <a:ext uri="{FF2B5EF4-FFF2-40B4-BE49-F238E27FC236}">
                <a16:creationId xmlns:a16="http://schemas.microsoft.com/office/drawing/2014/main" id="{D510BB16-50D7-64CF-9202-5D2F52C3335D}"/>
              </a:ext>
            </a:extLst>
          </p:cNvPr>
          <p:cNvSpPr txBox="1"/>
          <p:nvPr/>
        </p:nvSpPr>
        <p:spPr>
          <a:xfrm>
            <a:off x="9860716" y="3726367"/>
            <a:ext cx="2192834" cy="338554"/>
          </a:xfrm>
          <a:prstGeom prst="rect">
            <a:avLst/>
          </a:prstGeom>
          <a:solidFill>
            <a:schemeClr val="bg1"/>
          </a:solidFill>
          <a:ln>
            <a:solidFill>
              <a:schemeClr val="tx1"/>
            </a:solidFill>
          </a:ln>
        </p:spPr>
        <p:txBody>
          <a:bodyPr wrap="square" rtlCol="0">
            <a:spAutoFit/>
          </a:bodyPr>
          <a:lstStyle/>
          <a:p>
            <a:pPr algn="ctr"/>
            <a:r>
              <a:rPr lang="en-US" sz="1600" dirty="0" err="1"/>
              <a:t>Hilfsmittel</a:t>
            </a:r>
            <a:endParaRPr lang="en-GB" sz="1600" dirty="0"/>
          </a:p>
        </p:txBody>
      </p:sp>
      <p:pic>
        <p:nvPicPr>
          <p:cNvPr id="2" name="Picture 1">
            <a:extLst>
              <a:ext uri="{FF2B5EF4-FFF2-40B4-BE49-F238E27FC236}">
                <a16:creationId xmlns:a16="http://schemas.microsoft.com/office/drawing/2014/main" id="{2F1BDF3A-0C47-1A05-8F5B-0A304DAD02C4}"/>
              </a:ext>
            </a:extLst>
          </p:cNvPr>
          <p:cNvPicPr>
            <a:picLocks noChangeAspect="1"/>
          </p:cNvPicPr>
          <p:nvPr/>
        </p:nvPicPr>
        <p:blipFill>
          <a:blip r:embed="rId5"/>
          <a:stretch>
            <a:fillRect/>
          </a:stretch>
        </p:blipFill>
        <p:spPr>
          <a:xfrm>
            <a:off x="4305300" y="2752403"/>
            <a:ext cx="1674895" cy="3651572"/>
          </a:xfrm>
          <a:prstGeom prst="rect">
            <a:avLst/>
          </a:prstGeom>
        </p:spPr>
      </p:pic>
      <p:sp>
        <p:nvSpPr>
          <p:cNvPr id="8" name="TextBox 7">
            <a:extLst>
              <a:ext uri="{FF2B5EF4-FFF2-40B4-BE49-F238E27FC236}">
                <a16:creationId xmlns:a16="http://schemas.microsoft.com/office/drawing/2014/main" id="{6CAE9819-0584-2C10-A117-99792AC88D94}"/>
              </a:ext>
            </a:extLst>
          </p:cNvPr>
          <p:cNvSpPr txBox="1"/>
          <p:nvPr/>
        </p:nvSpPr>
        <p:spPr>
          <a:xfrm>
            <a:off x="4237582" y="2752403"/>
            <a:ext cx="1810329" cy="338554"/>
          </a:xfrm>
          <a:prstGeom prst="rect">
            <a:avLst/>
          </a:prstGeom>
          <a:solidFill>
            <a:schemeClr val="bg1"/>
          </a:solidFill>
          <a:ln>
            <a:solidFill>
              <a:schemeClr val="tx1"/>
            </a:solidFill>
          </a:ln>
        </p:spPr>
        <p:txBody>
          <a:bodyPr wrap="square" rtlCol="0">
            <a:spAutoFit/>
          </a:bodyPr>
          <a:lstStyle/>
          <a:p>
            <a:pPr algn="ctr"/>
            <a:r>
              <a:rPr lang="en-US" sz="1600" dirty="0" err="1"/>
              <a:t>Kompressionstest</a:t>
            </a:r>
            <a:endParaRPr lang="en-GB" sz="1600" dirty="0"/>
          </a:p>
        </p:txBody>
      </p:sp>
    </p:spTree>
    <p:extLst>
      <p:ext uri="{BB962C8B-B14F-4D97-AF65-F5344CB8AC3E}">
        <p14:creationId xmlns:p14="http://schemas.microsoft.com/office/powerpoint/2010/main" val="4170784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19</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B473E084-5804-DDE8-F242-51E3E2C1F46B}"/>
              </a:ext>
            </a:extLst>
          </p:cNvPr>
          <p:cNvSpPr txBox="1"/>
          <p:nvPr/>
        </p:nvSpPr>
        <p:spPr>
          <a:xfrm>
            <a:off x="2207489" y="260845"/>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ECal</a:t>
            </a:r>
            <a:r>
              <a:rPr lang="de-DE" sz="2200" b="1" kern="100" dirty="0">
                <a:latin typeface="Aptos" panose="020B0004020202020204" pitchFamily="34" charset="0"/>
                <a:ea typeface="Aptos" panose="020B0004020202020204" pitchFamily="34" charset="0"/>
                <a:cs typeface="Times New Roman" panose="02020603050405020304" pitchFamily="18" charset="0"/>
              </a:rPr>
              <a:t> – UPGRADE II</a:t>
            </a:r>
          </a:p>
        </p:txBody>
      </p:sp>
      <p:pic>
        <p:nvPicPr>
          <p:cNvPr id="2" name="Picture 1" descr="A multicolored structure with a balcony&#10;&#10;Description automatically generated with medium confidence">
            <a:extLst>
              <a:ext uri="{FF2B5EF4-FFF2-40B4-BE49-F238E27FC236}">
                <a16:creationId xmlns:a16="http://schemas.microsoft.com/office/drawing/2014/main" id="{A38756F3-B896-C1A8-8F11-2AF055C56CFC}"/>
              </a:ext>
            </a:extLst>
          </p:cNvPr>
          <p:cNvPicPr>
            <a:picLocks noChangeAspect="1"/>
          </p:cNvPicPr>
          <p:nvPr/>
        </p:nvPicPr>
        <p:blipFill rotWithShape="1">
          <a:blip r:embed="rId2">
            <a:extLst>
              <a:ext uri="{28A0092B-C50C-407E-A947-70E740481C1C}">
                <a14:useLocalDpi xmlns:a14="http://schemas.microsoft.com/office/drawing/2010/main" val="0"/>
              </a:ext>
            </a:extLst>
          </a:blip>
          <a:srcRect l="42969" t="5220" r="34062" b="7263"/>
          <a:stretch/>
        </p:blipFill>
        <p:spPr>
          <a:xfrm>
            <a:off x="3483967" y="775997"/>
            <a:ext cx="2945464" cy="5580353"/>
          </a:xfrm>
          <a:prstGeom prst="rect">
            <a:avLst/>
          </a:prstGeom>
        </p:spPr>
      </p:pic>
      <p:pic>
        <p:nvPicPr>
          <p:cNvPr id="9" name="Picture 8" descr="A multicolored structure with a balcony&#10;&#10;Description automatically generated with medium confidence">
            <a:extLst>
              <a:ext uri="{FF2B5EF4-FFF2-40B4-BE49-F238E27FC236}">
                <a16:creationId xmlns:a16="http://schemas.microsoft.com/office/drawing/2014/main" id="{C9206FAA-51AA-C435-3B5B-2D5067386C87}"/>
              </a:ext>
            </a:extLst>
          </p:cNvPr>
          <p:cNvPicPr>
            <a:picLocks noChangeAspect="1"/>
          </p:cNvPicPr>
          <p:nvPr/>
        </p:nvPicPr>
        <p:blipFill rotWithShape="1">
          <a:blip r:embed="rId2">
            <a:extLst>
              <a:ext uri="{28A0092B-C50C-407E-A947-70E740481C1C}">
                <a14:useLocalDpi xmlns:a14="http://schemas.microsoft.com/office/drawing/2010/main" val="0"/>
              </a:ext>
            </a:extLst>
          </a:blip>
          <a:srcRect l="42969" t="5220" r="34062" b="7263"/>
          <a:stretch/>
        </p:blipFill>
        <p:spPr>
          <a:xfrm flipH="1">
            <a:off x="6303816" y="775997"/>
            <a:ext cx="2945464" cy="5580353"/>
          </a:xfrm>
          <a:prstGeom prst="rect">
            <a:avLst/>
          </a:prstGeom>
        </p:spPr>
      </p:pic>
      <p:sp>
        <p:nvSpPr>
          <p:cNvPr id="13" name="TextBox 12">
            <a:extLst>
              <a:ext uri="{FF2B5EF4-FFF2-40B4-BE49-F238E27FC236}">
                <a16:creationId xmlns:a16="http://schemas.microsoft.com/office/drawing/2014/main" id="{EE3D8522-800B-D73E-E71F-B8805290F6AB}"/>
              </a:ext>
            </a:extLst>
          </p:cNvPr>
          <p:cNvSpPr txBox="1"/>
          <p:nvPr/>
        </p:nvSpPr>
        <p:spPr>
          <a:xfrm>
            <a:off x="259876" y="3339375"/>
            <a:ext cx="4432198" cy="369332"/>
          </a:xfrm>
          <a:prstGeom prst="rect">
            <a:avLst/>
          </a:prstGeom>
          <a:solidFill>
            <a:schemeClr val="bg2"/>
          </a:solidFill>
          <a:ln>
            <a:solidFill>
              <a:schemeClr val="tx1">
                <a:alpha val="98000"/>
              </a:schemeClr>
            </a:solidFill>
          </a:ln>
        </p:spPr>
        <p:txBody>
          <a:bodyPr wrap="square" rtlCol="0">
            <a:spAutoFit/>
          </a:bodyPr>
          <a:lstStyle/>
          <a:p>
            <a:r>
              <a:rPr lang="de-DE" kern="100" dirty="0">
                <a:latin typeface="Aptos" panose="020B0004020202020204" pitchFamily="34" charset="0"/>
                <a:ea typeface="Aptos" panose="020B0004020202020204" pitchFamily="34" charset="0"/>
                <a:cs typeface="Times New Roman" panose="02020603050405020304" pitchFamily="18" charset="0"/>
              </a:rPr>
              <a:t>Das Endresultat sollte in 2029 so aussehen</a:t>
            </a:r>
          </a:p>
        </p:txBody>
      </p:sp>
    </p:spTree>
    <p:extLst>
      <p:ext uri="{BB962C8B-B14F-4D97-AF65-F5344CB8AC3E}">
        <p14:creationId xmlns:p14="http://schemas.microsoft.com/office/powerpoint/2010/main" val="1021352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15" name="TextBox 14">
            <a:extLst>
              <a:ext uri="{FF2B5EF4-FFF2-40B4-BE49-F238E27FC236}">
                <a16:creationId xmlns:a16="http://schemas.microsoft.com/office/drawing/2014/main" id="{89ACDCA8-1F5D-0CDA-F0CA-5641B8E4A86C}"/>
              </a:ext>
            </a:extLst>
          </p:cNvPr>
          <p:cNvSpPr txBox="1"/>
          <p:nvPr/>
        </p:nvSpPr>
        <p:spPr>
          <a:xfrm>
            <a:off x="1108796" y="3261667"/>
            <a:ext cx="9974407" cy="2585323"/>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en-US" dirty="0"/>
              <a:t>Robert Kristic</a:t>
            </a:r>
          </a:p>
          <a:p>
            <a:pPr marL="285750" indent="-285750">
              <a:buFont typeface="Arial" panose="020B0604020202020204" pitchFamily="34" charset="0"/>
              <a:buChar char="•"/>
            </a:pPr>
            <a:r>
              <a:rPr lang="en-US" dirty="0"/>
              <a:t>55 Jahre, </a:t>
            </a:r>
            <a:r>
              <a:rPr lang="en-US" dirty="0" err="1"/>
              <a:t>verheiratet</a:t>
            </a:r>
            <a:r>
              <a:rPr lang="en-US" dirty="0"/>
              <a:t>, </a:t>
            </a:r>
            <a:r>
              <a:rPr lang="en-US" dirty="0" err="1"/>
              <a:t>zwei</a:t>
            </a:r>
            <a:r>
              <a:rPr lang="en-US" dirty="0"/>
              <a:t> Kinder</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Wohnhaft in Frankreich (Grenzgänger)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1986 – 1990 Ausbildung zum Werkzeugmacher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4 Jahre als Werkzeugmacher tätig (Präzisions-Maschinenbau für Elektroteile + Schmuckindustrie)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1995 - Maschinenbautechniker Diplom – Carl Benz Schule / Karlsruhe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1997 - Meister Diplom – Heinrich-Wieland Schule / Pforzheim</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1997 -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1998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Maschinenbau</a:t>
            </a:r>
            <a:r>
              <a:rPr lang="en-US" kern="100" dirty="0" err="1">
                <a:latin typeface="Aptos" panose="020B0004020202020204" pitchFamily="34" charset="0"/>
                <a:ea typeface="Aptos" panose="020B0004020202020204" pitchFamily="34" charset="0"/>
                <a:cs typeface="Times New Roman" panose="02020603050405020304" pitchFamily="18" charset="0"/>
              </a:rPr>
              <a:t>t</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echniker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Konstruktion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de-DE" sz="1800" kern="100" dirty="0">
                <a:effectLst/>
                <a:latin typeface="Aptos" panose="020B0004020202020204" pitchFamily="34" charset="0"/>
                <a:ea typeface="Aptos" panose="020B0004020202020204" pitchFamily="34" charset="0"/>
                <a:cs typeface="Times New Roman" panose="02020603050405020304" pitchFamily="18" charset="0"/>
              </a:rPr>
              <a:t>Präzisions-Maschinenbau</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1998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seit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September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Techniker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am CERN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a:extLst>
              <a:ext uri="{FF2B5EF4-FFF2-40B4-BE49-F238E27FC236}">
                <a16:creationId xmlns:a16="http://schemas.microsoft.com/office/drawing/2014/main" id="{32613043-A538-A82B-FA2B-51EAD8150DEF}"/>
              </a:ext>
            </a:extLst>
          </p:cNvPr>
          <p:cNvPicPr>
            <a:picLocks noChangeAspect="1"/>
          </p:cNvPicPr>
          <p:nvPr/>
        </p:nvPicPr>
        <p:blipFill>
          <a:blip r:embed="rId2"/>
          <a:stretch>
            <a:fillRect/>
          </a:stretch>
        </p:blipFill>
        <p:spPr>
          <a:xfrm>
            <a:off x="5223446" y="956051"/>
            <a:ext cx="1440307" cy="1961269"/>
          </a:xfrm>
          <a:prstGeom prst="rect">
            <a:avLst/>
          </a:prstGeom>
        </p:spPr>
      </p:pic>
      <p:sp>
        <p:nvSpPr>
          <p:cNvPr id="8" name="TextBox 7">
            <a:extLst>
              <a:ext uri="{FF2B5EF4-FFF2-40B4-BE49-F238E27FC236}">
                <a16:creationId xmlns:a16="http://schemas.microsoft.com/office/drawing/2014/main" id="{1177167C-1325-32BD-BD28-101355D71B10}"/>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de-DE" sz="2200" b="1" dirty="0"/>
              <a:t>Lebenslauf</a:t>
            </a:r>
            <a:r>
              <a:rPr lang="en-US" sz="2200" b="1" dirty="0"/>
              <a:t> und </a:t>
            </a:r>
            <a:r>
              <a:rPr lang="de-DE" sz="2200" b="1" dirty="0">
                <a:effectLst/>
                <a:latin typeface="Aptos" panose="020B0004020202020204" pitchFamily="34" charset="0"/>
                <a:ea typeface="Aptos" panose="020B0004020202020204" pitchFamily="34" charset="0"/>
                <a:cs typeface="Times New Roman" panose="02020603050405020304" pitchFamily="18" charset="0"/>
              </a:rPr>
              <a:t>Persönliche</a:t>
            </a:r>
            <a:r>
              <a:rPr lang="en-US" sz="2200" b="1" dirty="0"/>
              <a:t> </a:t>
            </a:r>
            <a:r>
              <a:rPr lang="de-DE" sz="2200" b="1" dirty="0"/>
              <a:t>Daten</a:t>
            </a:r>
          </a:p>
        </p:txBody>
      </p:sp>
    </p:spTree>
    <p:extLst>
      <p:ext uri="{BB962C8B-B14F-4D97-AF65-F5344CB8AC3E}">
        <p14:creationId xmlns:p14="http://schemas.microsoft.com/office/powerpoint/2010/main" val="886827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20</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 CLOUD – Gemeinde</a:t>
            </a:r>
          </a:p>
        </p:txBody>
      </p:sp>
      <p:pic>
        <p:nvPicPr>
          <p:cNvPr id="8" name="Picture 7">
            <a:extLst>
              <a:ext uri="{FF2B5EF4-FFF2-40B4-BE49-F238E27FC236}">
                <a16:creationId xmlns:a16="http://schemas.microsoft.com/office/drawing/2014/main" id="{5E5F62D2-0A9C-8A36-E54B-1D499BF0BC71}"/>
              </a:ext>
            </a:extLst>
          </p:cNvPr>
          <p:cNvPicPr>
            <a:picLocks noChangeAspect="1"/>
          </p:cNvPicPr>
          <p:nvPr/>
        </p:nvPicPr>
        <p:blipFill>
          <a:blip r:embed="rId2"/>
          <a:stretch>
            <a:fillRect/>
          </a:stretch>
        </p:blipFill>
        <p:spPr>
          <a:xfrm>
            <a:off x="79342" y="1283852"/>
            <a:ext cx="6500707" cy="3663710"/>
          </a:xfrm>
          <a:prstGeom prst="rect">
            <a:avLst/>
          </a:prstGeom>
        </p:spPr>
      </p:pic>
      <p:pic>
        <p:nvPicPr>
          <p:cNvPr id="11" name="Picture 10">
            <a:extLst>
              <a:ext uri="{FF2B5EF4-FFF2-40B4-BE49-F238E27FC236}">
                <a16:creationId xmlns:a16="http://schemas.microsoft.com/office/drawing/2014/main" id="{DCF2D1C7-4CC9-7B2D-5460-73AE9A376F33}"/>
              </a:ext>
            </a:extLst>
          </p:cNvPr>
          <p:cNvPicPr>
            <a:picLocks noChangeAspect="1"/>
          </p:cNvPicPr>
          <p:nvPr/>
        </p:nvPicPr>
        <p:blipFill>
          <a:blip r:embed="rId3"/>
          <a:stretch>
            <a:fillRect/>
          </a:stretch>
        </p:blipFill>
        <p:spPr>
          <a:xfrm>
            <a:off x="6363855" y="2290623"/>
            <a:ext cx="5748803" cy="4093532"/>
          </a:xfrm>
          <a:prstGeom prst="rect">
            <a:avLst/>
          </a:prstGeom>
          <a:ln w="63500">
            <a:solidFill>
              <a:schemeClr val="bg1"/>
            </a:solidFill>
          </a:ln>
        </p:spPr>
      </p:pic>
      <p:sp>
        <p:nvSpPr>
          <p:cNvPr id="12" name="TextBox 11">
            <a:extLst>
              <a:ext uri="{FF2B5EF4-FFF2-40B4-BE49-F238E27FC236}">
                <a16:creationId xmlns:a16="http://schemas.microsoft.com/office/drawing/2014/main" id="{6BB53758-5418-CC3C-1B08-767276272E49}"/>
              </a:ext>
            </a:extLst>
          </p:cNvPr>
          <p:cNvSpPr txBox="1"/>
          <p:nvPr/>
        </p:nvSpPr>
        <p:spPr>
          <a:xfrm>
            <a:off x="6652074" y="1217056"/>
            <a:ext cx="5172364" cy="369332"/>
          </a:xfrm>
          <a:prstGeom prst="rect">
            <a:avLst/>
          </a:prstGeom>
          <a:solidFill>
            <a:schemeClr val="bg2"/>
          </a:solidFill>
          <a:ln>
            <a:solidFill>
              <a:schemeClr val="tx1">
                <a:alpha val="98000"/>
              </a:schemeClr>
            </a:solidFill>
          </a:ln>
        </p:spPr>
        <p:txBody>
          <a:bodyPr wrap="square" rtlCol="0">
            <a:spAutoFit/>
          </a:bodyPr>
          <a:lstStyle/>
          <a:p>
            <a:pPr algn="ctr"/>
            <a:r>
              <a:rPr lang="de-DE" dirty="0"/>
              <a:t>Welche Voraussetzungen braucht man für das CERN?</a:t>
            </a:r>
          </a:p>
        </p:txBody>
      </p:sp>
      <p:sp>
        <p:nvSpPr>
          <p:cNvPr id="13" name="TextBox 12">
            <a:extLst>
              <a:ext uri="{FF2B5EF4-FFF2-40B4-BE49-F238E27FC236}">
                <a16:creationId xmlns:a16="http://schemas.microsoft.com/office/drawing/2014/main" id="{414AE6CB-6A1D-72C7-F43D-A3936CB86D74}"/>
              </a:ext>
            </a:extLst>
          </p:cNvPr>
          <p:cNvSpPr txBox="1"/>
          <p:nvPr/>
        </p:nvSpPr>
        <p:spPr>
          <a:xfrm>
            <a:off x="7373222" y="1644292"/>
            <a:ext cx="4451216" cy="646331"/>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Braucht ein Technikerdiplom oder höher</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Arbeiten in einem Team ist wichtig</a:t>
            </a:r>
          </a:p>
        </p:txBody>
      </p:sp>
      <p:sp>
        <p:nvSpPr>
          <p:cNvPr id="15" name="TextBox 14">
            <a:extLst>
              <a:ext uri="{FF2B5EF4-FFF2-40B4-BE49-F238E27FC236}">
                <a16:creationId xmlns:a16="http://schemas.microsoft.com/office/drawing/2014/main" id="{F6716B14-1F08-9AC3-E0FC-C5683055D8EB}"/>
              </a:ext>
            </a:extLst>
          </p:cNvPr>
          <p:cNvSpPr txBox="1"/>
          <p:nvPr/>
        </p:nvSpPr>
        <p:spPr>
          <a:xfrm>
            <a:off x="1304925" y="5024458"/>
            <a:ext cx="4371975" cy="923330"/>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Integration geht über die Verständigung</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Mut zu Neuem</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Offen sein für neue Kulturen</a:t>
            </a:r>
          </a:p>
        </p:txBody>
      </p:sp>
      <p:sp>
        <p:nvSpPr>
          <p:cNvPr id="16" name="TextBox 15">
            <a:extLst>
              <a:ext uri="{FF2B5EF4-FFF2-40B4-BE49-F238E27FC236}">
                <a16:creationId xmlns:a16="http://schemas.microsoft.com/office/drawing/2014/main" id="{59BC74EB-5B6B-3800-2B90-12CCB0B7B4E6}"/>
              </a:ext>
            </a:extLst>
          </p:cNvPr>
          <p:cNvSpPr txBox="1"/>
          <p:nvPr/>
        </p:nvSpPr>
        <p:spPr>
          <a:xfrm>
            <a:off x="1866900" y="731956"/>
            <a:ext cx="9346046" cy="369332"/>
          </a:xfrm>
          <a:prstGeom prst="rect">
            <a:avLst/>
          </a:prstGeom>
          <a:solidFill>
            <a:schemeClr val="accent6">
              <a:lumMod val="20000"/>
              <a:lumOff val="80000"/>
            </a:schemeClr>
          </a:solidFill>
          <a:ln>
            <a:solidFill>
              <a:schemeClr val="tx1">
                <a:alpha val="98000"/>
              </a:schemeClr>
            </a:solidFill>
          </a:ln>
        </p:spPr>
        <p:txBody>
          <a:bodyPr wrap="square" rtlCol="0">
            <a:spAutoFit/>
          </a:bodyPr>
          <a:lstStyle/>
          <a:p>
            <a:r>
              <a:rPr lang="de-DE" kern="100" dirty="0">
                <a:latin typeface="Aptos" panose="020B0004020202020204" pitchFamily="34" charset="0"/>
                <a:ea typeface="Aptos" panose="020B0004020202020204" pitchFamily="34" charset="0"/>
                <a:cs typeface="Times New Roman" panose="02020603050405020304" pitchFamily="18" charset="0"/>
              </a:rPr>
              <a:t>Es gibt viele die zum Erfolg beitragen. Man arbeitet mit unterschiedlichen Kollegen zusammen</a:t>
            </a:r>
          </a:p>
        </p:txBody>
      </p:sp>
    </p:spTree>
    <p:extLst>
      <p:ext uri="{BB962C8B-B14F-4D97-AF65-F5344CB8AC3E}">
        <p14:creationId xmlns:p14="http://schemas.microsoft.com/office/powerpoint/2010/main" val="2713482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369332"/>
          </a:xfrm>
          <a:prstGeom prst="rect">
            <a:avLst/>
          </a:prstGeom>
          <a:solidFill>
            <a:schemeClr val="bg2"/>
          </a:solidFill>
          <a:ln>
            <a:solidFill>
              <a:schemeClr val="tx1">
                <a:alpha val="98000"/>
              </a:schemeClr>
            </a:solidFill>
          </a:ln>
        </p:spPr>
        <p:txBody>
          <a:bodyPr wrap="square" rtlCol="0">
            <a:spAutoFit/>
          </a:bodyPr>
          <a:lstStyle/>
          <a:p>
            <a:pPr algn="ctr"/>
            <a:r>
              <a:rPr lang="en-US" b="1" dirty="0"/>
              <a:t>Back-up Slides</a:t>
            </a:r>
          </a:p>
        </p:txBody>
      </p:sp>
      <p:pic>
        <p:nvPicPr>
          <p:cNvPr id="15" name="Picture 14">
            <a:extLst>
              <a:ext uri="{FF2B5EF4-FFF2-40B4-BE49-F238E27FC236}">
                <a16:creationId xmlns:a16="http://schemas.microsoft.com/office/drawing/2014/main" id="{E138D2F9-E584-F6C2-D31B-0D79517E9599}"/>
              </a:ext>
            </a:extLst>
          </p:cNvPr>
          <p:cNvPicPr>
            <a:picLocks noChangeAspect="1"/>
          </p:cNvPicPr>
          <p:nvPr/>
        </p:nvPicPr>
        <p:blipFill>
          <a:blip r:embed="rId2"/>
          <a:stretch>
            <a:fillRect/>
          </a:stretch>
        </p:blipFill>
        <p:spPr>
          <a:xfrm>
            <a:off x="6380082" y="4460518"/>
            <a:ext cx="5210977" cy="1801805"/>
          </a:xfrm>
          <a:prstGeom prst="rect">
            <a:avLst/>
          </a:prstGeom>
        </p:spPr>
      </p:pic>
      <p:pic>
        <p:nvPicPr>
          <p:cNvPr id="17" name="Picture 16">
            <a:extLst>
              <a:ext uri="{FF2B5EF4-FFF2-40B4-BE49-F238E27FC236}">
                <a16:creationId xmlns:a16="http://schemas.microsoft.com/office/drawing/2014/main" id="{36BB40E9-6205-12A9-8DD7-5147F923BDCD}"/>
              </a:ext>
            </a:extLst>
          </p:cNvPr>
          <p:cNvPicPr>
            <a:picLocks noChangeAspect="1"/>
          </p:cNvPicPr>
          <p:nvPr/>
        </p:nvPicPr>
        <p:blipFill>
          <a:blip r:embed="rId3"/>
          <a:stretch>
            <a:fillRect/>
          </a:stretch>
        </p:blipFill>
        <p:spPr>
          <a:xfrm>
            <a:off x="483904" y="907712"/>
            <a:ext cx="4309769" cy="3267893"/>
          </a:xfrm>
          <a:prstGeom prst="rect">
            <a:avLst/>
          </a:prstGeom>
        </p:spPr>
      </p:pic>
      <p:pic>
        <p:nvPicPr>
          <p:cNvPr id="19" name="Picture 18">
            <a:extLst>
              <a:ext uri="{FF2B5EF4-FFF2-40B4-BE49-F238E27FC236}">
                <a16:creationId xmlns:a16="http://schemas.microsoft.com/office/drawing/2014/main" id="{1D4D9C12-DE7F-C053-B238-1D171051EEA8}"/>
              </a:ext>
            </a:extLst>
          </p:cNvPr>
          <p:cNvPicPr>
            <a:picLocks noChangeAspect="1"/>
          </p:cNvPicPr>
          <p:nvPr/>
        </p:nvPicPr>
        <p:blipFill>
          <a:blip r:embed="rId4"/>
          <a:stretch>
            <a:fillRect/>
          </a:stretch>
        </p:blipFill>
        <p:spPr>
          <a:xfrm>
            <a:off x="5935376" y="942347"/>
            <a:ext cx="5798120" cy="3241725"/>
          </a:xfrm>
          <a:prstGeom prst="rect">
            <a:avLst/>
          </a:prstGeom>
        </p:spPr>
      </p:pic>
    </p:spTree>
    <p:extLst>
      <p:ext uri="{BB962C8B-B14F-4D97-AF65-F5344CB8AC3E}">
        <p14:creationId xmlns:p14="http://schemas.microsoft.com/office/powerpoint/2010/main" val="2361823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3</a:t>
            </a:fld>
            <a:endParaRPr lang="en-GB" dirty="0"/>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102519"/>
            <a:ext cx="8709891" cy="707886"/>
          </a:xfrm>
          <a:prstGeom prst="rect">
            <a:avLst/>
          </a:prstGeom>
          <a:solidFill>
            <a:schemeClr val="bg2"/>
          </a:solidFill>
          <a:ln>
            <a:solidFill>
              <a:schemeClr val="tx1">
                <a:alpha val="98000"/>
              </a:schemeClr>
            </a:solidFill>
          </a:ln>
        </p:spPr>
        <p:txBody>
          <a:bodyPr wrap="square" rtlCol="0">
            <a:spAutoFit/>
          </a:bodyPr>
          <a:lstStyle/>
          <a:p>
            <a:pPr algn="ctr"/>
            <a:r>
              <a:rPr lang="en-US" sz="2200" b="1" dirty="0">
                <a:solidFill>
                  <a:srgbClr val="FF0000"/>
                </a:solidFill>
              </a:rPr>
              <a:t>CERN</a:t>
            </a:r>
          </a:p>
          <a:p>
            <a:pPr algn="ctr"/>
            <a:r>
              <a:rPr lang="en-GB" b="1" i="0" dirty="0">
                <a:solidFill>
                  <a:srgbClr val="FF0000"/>
                </a:solidFill>
                <a:effectLst/>
                <a:cs typeface="Aharoni" panose="02010803020104030203" pitchFamily="2" charset="-79"/>
              </a:rPr>
              <a:t>C</a:t>
            </a:r>
            <a:r>
              <a:rPr lang="en-GB" i="0" dirty="0">
                <a:solidFill>
                  <a:srgbClr val="1F1F1F"/>
                </a:solidFill>
                <a:effectLst/>
                <a:cs typeface="Aharoni" panose="02010803020104030203" pitchFamily="2" charset="-79"/>
              </a:rPr>
              <a:t>onseil </a:t>
            </a:r>
            <a:r>
              <a:rPr lang="en-US" b="1" dirty="0">
                <a:solidFill>
                  <a:srgbClr val="FF0000"/>
                </a:solidFill>
                <a:cs typeface="Aharoni" panose="02010803020104030203" pitchFamily="2" charset="-79"/>
              </a:rPr>
              <a:t>E</a:t>
            </a:r>
            <a:r>
              <a:rPr lang="en-GB" i="0" dirty="0" err="1">
                <a:solidFill>
                  <a:srgbClr val="040C28"/>
                </a:solidFill>
                <a:effectLst/>
                <a:cs typeface="Aharoni" panose="02010803020104030203" pitchFamily="2" charset="-79"/>
              </a:rPr>
              <a:t>uropéenne</a:t>
            </a:r>
            <a:r>
              <a:rPr lang="en-GB" dirty="0">
                <a:solidFill>
                  <a:srgbClr val="040C28"/>
                </a:solidFill>
                <a:cs typeface="Aharoni" panose="02010803020104030203" pitchFamily="2" charset="-79"/>
              </a:rPr>
              <a:t> </a:t>
            </a:r>
            <a:r>
              <a:rPr lang="en-GB" b="1" dirty="0">
                <a:solidFill>
                  <a:srgbClr val="FF0000"/>
                </a:solidFill>
                <a:cs typeface="Aharoni" panose="02010803020104030203" pitchFamily="2" charset="-79"/>
              </a:rPr>
              <a:t>R</a:t>
            </a:r>
            <a:r>
              <a:rPr lang="en-GB" i="0" dirty="0">
                <a:solidFill>
                  <a:srgbClr val="040C28"/>
                </a:solidFill>
                <a:effectLst/>
                <a:cs typeface="Aharoni" panose="02010803020104030203" pitchFamily="2" charset="-79"/>
              </a:rPr>
              <a:t>echerche </a:t>
            </a:r>
            <a:r>
              <a:rPr lang="en-GB" b="1" dirty="0" err="1">
                <a:solidFill>
                  <a:srgbClr val="FF0000"/>
                </a:solidFill>
                <a:cs typeface="Aharoni" panose="02010803020104030203" pitchFamily="2" charset="-79"/>
              </a:rPr>
              <a:t>N</a:t>
            </a:r>
            <a:r>
              <a:rPr lang="en-GB" i="0" dirty="0" err="1">
                <a:solidFill>
                  <a:srgbClr val="040C28"/>
                </a:solidFill>
                <a:effectLst/>
                <a:cs typeface="Aharoni" panose="02010803020104030203" pitchFamily="2" charset="-79"/>
              </a:rPr>
              <a:t>ucléaire</a:t>
            </a:r>
            <a:r>
              <a:rPr lang="en-US" b="1" dirty="0"/>
              <a:t> - </a:t>
            </a:r>
            <a:r>
              <a:rPr lang="en-GB" i="0" dirty="0" err="1">
                <a:effectLst/>
                <a:cs typeface="Aharoni" panose="02010803020104030203" pitchFamily="2" charset="-79"/>
              </a:rPr>
              <a:t>Europäische</a:t>
            </a:r>
            <a:r>
              <a:rPr lang="en-GB" i="0" dirty="0">
                <a:effectLst/>
                <a:cs typeface="Aharoni" panose="02010803020104030203" pitchFamily="2" charset="-79"/>
              </a:rPr>
              <a:t> Organisation für </a:t>
            </a:r>
            <a:r>
              <a:rPr lang="en-GB" i="0" dirty="0" err="1">
                <a:effectLst/>
                <a:cs typeface="Aharoni" panose="02010803020104030203" pitchFamily="2" charset="-79"/>
              </a:rPr>
              <a:t>Kernforschung</a:t>
            </a:r>
            <a:endParaRPr lang="en-US" b="1" dirty="0"/>
          </a:p>
        </p:txBody>
      </p:sp>
      <p:sp>
        <p:nvSpPr>
          <p:cNvPr id="8" name="TextBox 7">
            <a:extLst>
              <a:ext uri="{FF2B5EF4-FFF2-40B4-BE49-F238E27FC236}">
                <a16:creationId xmlns:a16="http://schemas.microsoft.com/office/drawing/2014/main" id="{85DB0B98-76F9-706D-4CBB-2C7D007D8B1F}"/>
              </a:ext>
            </a:extLst>
          </p:cNvPr>
          <p:cNvSpPr txBox="1"/>
          <p:nvPr/>
        </p:nvSpPr>
        <p:spPr>
          <a:xfrm>
            <a:off x="130629" y="908954"/>
            <a:ext cx="11967145" cy="5093702"/>
          </a:xfrm>
          <a:prstGeom prst="rect">
            <a:avLst/>
          </a:prstGeom>
          <a:solidFill>
            <a:schemeClr val="bg1">
              <a:lumMod val="85000"/>
            </a:schemeClr>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Was macht das CERN?</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Das CERN betreibt physikalische Grundlagenforschung. Dafür haben wir den größten Teilchenbeschleuniger der Welt. Mit dem Beschleuniger lassen wir, an bestimmten Stellen, Teilchen miteinander kollidieren.  Dadurch möchte man herausfinden, woraus das Universum besteht und wie es funktioniert. </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Was macht uns so besonders?</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Das CERN wurde 1954 gegründet und ist ein Paradebeispiel wie verschiedene Nationen mit unterschiedlichen Kulturen zusammenarbeiten können.</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Der Jahreshaushalt beträgt ca. 1.4 Milliarden CHF und wird von den Mitgliedstaaten getragen. Der jeweilige Beitrag richtet sich nach dem BIP eines jeden Landes. Deutschland ist das Land, das am meisten Geld in den Jahreshaushalt einzahlt (20.1%).</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Wir haben heute 24 Mitgliedsstaaten (nach Beitrag geordnet):</a:t>
            </a: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sz="1600" kern="100" dirty="0">
              <a:latin typeface="Aptos" panose="020B0004020202020204" pitchFamily="34" charset="0"/>
              <a:ea typeface="Aptos" panose="020B0004020202020204" pitchFamily="34" charset="0"/>
              <a:cs typeface="Times New Roman" panose="02020603050405020304" pitchFamily="18" charset="0"/>
            </a:endParaRPr>
          </a:p>
          <a:p>
            <a:endParaRPr lang="de-DE" sz="1600" kern="100" dirty="0">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Assoziierte Mitgliedstaaten in der Vorstufe zur Mitgliedschaft:  Zypern, Slowenien</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Assoziierte Mitgliedstaaten:  Brasilien, Kroatien, Indien, Lettland, Litauen, Pakistan, Türkei, Ukraine</a:t>
            </a:r>
          </a:p>
        </p:txBody>
      </p:sp>
      <p:pic>
        <p:nvPicPr>
          <p:cNvPr id="16" name="Picture 15">
            <a:extLst>
              <a:ext uri="{FF2B5EF4-FFF2-40B4-BE49-F238E27FC236}">
                <a16:creationId xmlns:a16="http://schemas.microsoft.com/office/drawing/2014/main" id="{6408424F-53BC-7ABF-E5B3-91B6819F5971}"/>
              </a:ext>
            </a:extLst>
          </p:cNvPr>
          <p:cNvPicPr>
            <a:picLocks noChangeAspect="1"/>
          </p:cNvPicPr>
          <p:nvPr/>
        </p:nvPicPr>
        <p:blipFill>
          <a:blip r:embed="rId2"/>
          <a:stretch>
            <a:fillRect/>
          </a:stretch>
        </p:blipFill>
        <p:spPr>
          <a:xfrm>
            <a:off x="546073" y="3830253"/>
            <a:ext cx="1415539" cy="1498112"/>
          </a:xfrm>
          <a:prstGeom prst="rect">
            <a:avLst/>
          </a:prstGeom>
        </p:spPr>
      </p:pic>
      <p:pic>
        <p:nvPicPr>
          <p:cNvPr id="20" name="Picture 19">
            <a:extLst>
              <a:ext uri="{FF2B5EF4-FFF2-40B4-BE49-F238E27FC236}">
                <a16:creationId xmlns:a16="http://schemas.microsoft.com/office/drawing/2014/main" id="{4810836F-1805-5363-01B7-66F2F54CDD9F}"/>
              </a:ext>
            </a:extLst>
          </p:cNvPr>
          <p:cNvPicPr>
            <a:picLocks noChangeAspect="1"/>
          </p:cNvPicPr>
          <p:nvPr/>
        </p:nvPicPr>
        <p:blipFill>
          <a:blip r:embed="rId3"/>
          <a:stretch>
            <a:fillRect/>
          </a:stretch>
        </p:blipFill>
        <p:spPr>
          <a:xfrm>
            <a:off x="1998657" y="3830253"/>
            <a:ext cx="1558842" cy="1521128"/>
          </a:xfrm>
          <a:prstGeom prst="rect">
            <a:avLst/>
          </a:prstGeom>
        </p:spPr>
      </p:pic>
      <p:pic>
        <p:nvPicPr>
          <p:cNvPr id="22" name="Picture 21">
            <a:extLst>
              <a:ext uri="{FF2B5EF4-FFF2-40B4-BE49-F238E27FC236}">
                <a16:creationId xmlns:a16="http://schemas.microsoft.com/office/drawing/2014/main" id="{1EEEB4C3-1E89-39C9-E7AB-B6D742808E4A}"/>
              </a:ext>
            </a:extLst>
          </p:cNvPr>
          <p:cNvPicPr>
            <a:picLocks noChangeAspect="1"/>
          </p:cNvPicPr>
          <p:nvPr/>
        </p:nvPicPr>
        <p:blipFill>
          <a:blip r:embed="rId4"/>
          <a:stretch>
            <a:fillRect/>
          </a:stretch>
        </p:blipFill>
        <p:spPr>
          <a:xfrm>
            <a:off x="3576242" y="3830253"/>
            <a:ext cx="1365422" cy="1521128"/>
          </a:xfrm>
          <a:prstGeom prst="rect">
            <a:avLst/>
          </a:prstGeom>
        </p:spPr>
      </p:pic>
      <p:pic>
        <p:nvPicPr>
          <p:cNvPr id="27" name="Picture 26">
            <a:extLst>
              <a:ext uri="{FF2B5EF4-FFF2-40B4-BE49-F238E27FC236}">
                <a16:creationId xmlns:a16="http://schemas.microsoft.com/office/drawing/2014/main" id="{3DAE7A18-6D98-715C-2AE4-AC0AB97B0F2A}"/>
              </a:ext>
            </a:extLst>
          </p:cNvPr>
          <p:cNvPicPr>
            <a:picLocks noChangeAspect="1"/>
          </p:cNvPicPr>
          <p:nvPr/>
        </p:nvPicPr>
        <p:blipFill>
          <a:blip r:embed="rId5"/>
          <a:stretch>
            <a:fillRect/>
          </a:stretch>
        </p:blipFill>
        <p:spPr>
          <a:xfrm>
            <a:off x="4984247" y="3830252"/>
            <a:ext cx="1494127" cy="1422978"/>
          </a:xfrm>
          <a:prstGeom prst="rect">
            <a:avLst/>
          </a:prstGeom>
        </p:spPr>
      </p:pic>
      <p:pic>
        <p:nvPicPr>
          <p:cNvPr id="31" name="Picture 30">
            <a:extLst>
              <a:ext uri="{FF2B5EF4-FFF2-40B4-BE49-F238E27FC236}">
                <a16:creationId xmlns:a16="http://schemas.microsoft.com/office/drawing/2014/main" id="{EA1F3956-157A-F3F1-D2E2-7B64B57D8A75}"/>
              </a:ext>
            </a:extLst>
          </p:cNvPr>
          <p:cNvPicPr>
            <a:picLocks noChangeAspect="1"/>
          </p:cNvPicPr>
          <p:nvPr/>
        </p:nvPicPr>
        <p:blipFill>
          <a:blip r:embed="rId6"/>
          <a:stretch>
            <a:fillRect/>
          </a:stretch>
        </p:blipFill>
        <p:spPr>
          <a:xfrm>
            <a:off x="6524972" y="3830250"/>
            <a:ext cx="1328895" cy="1422977"/>
          </a:xfrm>
          <a:prstGeom prst="rect">
            <a:avLst/>
          </a:prstGeom>
        </p:spPr>
      </p:pic>
    </p:spTree>
    <p:extLst>
      <p:ext uri="{BB962C8B-B14F-4D97-AF65-F5344CB8AC3E}">
        <p14:creationId xmlns:p14="http://schemas.microsoft.com/office/powerpoint/2010/main" val="328522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4</a:t>
            </a:fld>
            <a:endParaRPr lang="en-GB" dirty="0"/>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en-US" sz="2200" b="1" dirty="0"/>
              <a:t>EINIGE DATEN </a:t>
            </a:r>
            <a:r>
              <a:rPr lang="de-DE" sz="2200" b="1" kern="100" dirty="0">
                <a:latin typeface="Aptos" panose="020B0004020202020204" pitchFamily="34" charset="0"/>
                <a:ea typeface="Aptos" panose="020B0004020202020204" pitchFamily="34" charset="0"/>
                <a:cs typeface="Times New Roman" panose="02020603050405020304" pitchFamily="18" charset="0"/>
              </a:rPr>
              <a:t>Über DAS</a:t>
            </a:r>
            <a:r>
              <a:rPr lang="en-US" sz="2200" b="1" dirty="0"/>
              <a:t> CERN? </a:t>
            </a:r>
          </a:p>
        </p:txBody>
      </p:sp>
      <p:sp>
        <p:nvSpPr>
          <p:cNvPr id="8" name="TextBox 7">
            <a:extLst>
              <a:ext uri="{FF2B5EF4-FFF2-40B4-BE49-F238E27FC236}">
                <a16:creationId xmlns:a16="http://schemas.microsoft.com/office/drawing/2014/main" id="{85DB0B98-76F9-706D-4CBB-2C7D007D8B1F}"/>
              </a:ext>
            </a:extLst>
          </p:cNvPr>
          <p:cNvSpPr txBox="1"/>
          <p:nvPr/>
        </p:nvSpPr>
        <p:spPr>
          <a:xfrm>
            <a:off x="4270483" y="892882"/>
            <a:ext cx="7821111"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Wir habe ca. 2.200 Angestellte (Staff)</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Tägliche Nutzer an manchen Tagen über 13.000</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Offiziellen Sprachen sind Französisch und Englisch</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Der Stromverbrauch ist an einem Tag so hoch wie die ganze Stadt Genf</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Internet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orld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ide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eb (</a:t>
            </a:r>
            <a:r>
              <a:rPr lang="de-DE" kern="100" dirty="0" err="1">
                <a:latin typeface="Aptos" panose="020B0004020202020204" pitchFamily="34" charset="0"/>
                <a:ea typeface="Aptos" panose="020B0004020202020204" pitchFamily="34" charset="0"/>
                <a:cs typeface="Times New Roman" panose="02020603050405020304" pitchFamily="18" charset="0"/>
              </a:rPr>
              <a:t>www</a:t>
            </a:r>
            <a:r>
              <a:rPr lang="de-DE" kern="100" dirty="0">
                <a:latin typeface="Aptos" panose="020B0004020202020204" pitchFamily="34" charset="0"/>
                <a:ea typeface="Aptos" panose="020B0004020202020204" pitchFamily="34" charset="0"/>
                <a:cs typeface="Times New Roman" panose="02020603050405020304" pitchFamily="18" charset="0"/>
              </a:rPr>
              <a:t>) wurde am CERN von </a:t>
            </a:r>
          </a:p>
          <a:p>
            <a:pPr lvl="1"/>
            <a:r>
              <a:rPr lang="de-DE" kern="100" dirty="0">
                <a:solidFill>
                  <a:srgbClr val="0070C0"/>
                </a:solidFill>
                <a:latin typeface="Aptos" panose="020B0004020202020204" pitchFamily="34" charset="0"/>
                <a:ea typeface="Aptos" panose="020B0004020202020204" pitchFamily="34" charset="0"/>
                <a:cs typeface="Times New Roman" panose="02020603050405020304" pitchFamily="18" charset="0"/>
              </a:rPr>
              <a:t>Tim Berners-Lee </a:t>
            </a:r>
            <a:r>
              <a:rPr lang="de-DE" kern="100" dirty="0">
                <a:latin typeface="Aptos" panose="020B0004020202020204" pitchFamily="34" charset="0"/>
                <a:ea typeface="Aptos" panose="020B0004020202020204" pitchFamily="34" charset="0"/>
                <a:cs typeface="Times New Roman" panose="02020603050405020304" pitchFamily="18" charset="0"/>
              </a:rPr>
              <a:t>1989 erfunden</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Das CERN war anfänglich nur in der Schweiz und erstreckt sich heute bis über die Grenze nach Frankreich</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 name="Group 1">
            <a:extLst>
              <a:ext uri="{FF2B5EF4-FFF2-40B4-BE49-F238E27FC236}">
                <a16:creationId xmlns:a16="http://schemas.microsoft.com/office/drawing/2014/main" id="{3D92A86C-7C85-4F5E-D175-693113A80990}"/>
              </a:ext>
            </a:extLst>
          </p:cNvPr>
          <p:cNvGrpSpPr/>
          <p:nvPr/>
        </p:nvGrpSpPr>
        <p:grpSpPr>
          <a:xfrm>
            <a:off x="248002" y="968188"/>
            <a:ext cx="3893692" cy="4634404"/>
            <a:chOff x="171801" y="1662231"/>
            <a:chExt cx="3866799" cy="4576921"/>
          </a:xfrm>
        </p:grpSpPr>
        <p:pic>
          <p:nvPicPr>
            <p:cNvPr id="11" name="Picture 10">
              <a:extLst>
                <a:ext uri="{FF2B5EF4-FFF2-40B4-BE49-F238E27FC236}">
                  <a16:creationId xmlns:a16="http://schemas.microsoft.com/office/drawing/2014/main" id="{3E397ED9-392A-A62F-B064-2B3188CCD87B}"/>
                </a:ext>
              </a:extLst>
            </p:cNvPr>
            <p:cNvPicPr>
              <a:picLocks noChangeAspect="1"/>
            </p:cNvPicPr>
            <p:nvPr/>
          </p:nvPicPr>
          <p:blipFill>
            <a:blip r:embed="rId2"/>
            <a:stretch>
              <a:fillRect/>
            </a:stretch>
          </p:blipFill>
          <p:spPr>
            <a:xfrm>
              <a:off x="171801" y="1662231"/>
              <a:ext cx="3866799" cy="4576921"/>
            </a:xfrm>
            <a:prstGeom prst="rect">
              <a:avLst/>
            </a:prstGeom>
          </p:spPr>
        </p:pic>
        <p:sp>
          <p:nvSpPr>
            <p:cNvPr id="12" name="Oval 11">
              <a:extLst>
                <a:ext uri="{FF2B5EF4-FFF2-40B4-BE49-F238E27FC236}">
                  <a16:creationId xmlns:a16="http://schemas.microsoft.com/office/drawing/2014/main" id="{6ECC24BA-DC17-8B4F-2B99-3F19453A0091}"/>
                </a:ext>
              </a:extLst>
            </p:cNvPr>
            <p:cNvSpPr/>
            <p:nvPr/>
          </p:nvSpPr>
          <p:spPr>
            <a:xfrm>
              <a:off x="721086" y="6046134"/>
              <a:ext cx="133783" cy="120072"/>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F33BCC36-5E2C-B6BE-3261-3A156BFFE30D}"/>
                </a:ext>
              </a:extLst>
            </p:cNvPr>
            <p:cNvSpPr txBox="1"/>
            <p:nvPr/>
          </p:nvSpPr>
          <p:spPr>
            <a:xfrm>
              <a:off x="223907" y="5401955"/>
              <a:ext cx="630962" cy="364751"/>
            </a:xfrm>
            <a:prstGeom prst="rect">
              <a:avLst/>
            </a:prstGeom>
            <a:noFill/>
            <a:ln w="25400">
              <a:solidFill>
                <a:srgbClr val="FF0000">
                  <a:alpha val="98000"/>
                </a:srgbClr>
              </a:solidFill>
            </a:ln>
          </p:spPr>
          <p:txBody>
            <a:bodyPr wrap="square" rtlCol="0">
              <a:spAutoFit/>
            </a:bodyPr>
            <a:lstStyle/>
            <a:p>
              <a:pPr algn="ctr"/>
              <a:r>
                <a:rPr lang="en-US" b="1" dirty="0" err="1">
                  <a:solidFill>
                    <a:srgbClr val="FF0000"/>
                  </a:solidFill>
                  <a:highlight>
                    <a:srgbClr val="FFFFFF"/>
                  </a:highlight>
                  <a:cs typeface="Aharoni" panose="02010803020104030203" pitchFamily="2" charset="-79"/>
                </a:rPr>
                <a:t>Hier</a:t>
              </a:r>
              <a:endParaRPr lang="en-US" dirty="0">
                <a:cs typeface="Aharoni" panose="02010803020104030203" pitchFamily="2" charset="-79"/>
              </a:endParaRPr>
            </a:p>
          </p:txBody>
        </p:sp>
        <p:cxnSp>
          <p:nvCxnSpPr>
            <p:cNvPr id="39" name="Straight Arrow Connector 38">
              <a:extLst>
                <a:ext uri="{FF2B5EF4-FFF2-40B4-BE49-F238E27FC236}">
                  <a16:creationId xmlns:a16="http://schemas.microsoft.com/office/drawing/2014/main" id="{3F87979E-62D1-EA58-BA05-5A522F1CAF4D}"/>
                </a:ext>
              </a:extLst>
            </p:cNvPr>
            <p:cNvCxnSpPr>
              <a:cxnSpLocks/>
              <a:stCxn id="37" idx="2"/>
            </p:cNvCxnSpPr>
            <p:nvPr/>
          </p:nvCxnSpPr>
          <p:spPr>
            <a:xfrm>
              <a:off x="539387" y="5766706"/>
              <a:ext cx="181698" cy="251307"/>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3AF433B-8C22-D397-34E3-E8F5CC136FCA}"/>
              </a:ext>
            </a:extLst>
          </p:cNvPr>
          <p:cNvGrpSpPr/>
          <p:nvPr/>
        </p:nvGrpSpPr>
        <p:grpSpPr>
          <a:xfrm>
            <a:off x="6273339" y="3566342"/>
            <a:ext cx="5818255" cy="2746968"/>
            <a:chOff x="4342607" y="2010421"/>
            <a:chExt cx="7719758" cy="4246989"/>
          </a:xfrm>
        </p:grpSpPr>
        <p:sp>
          <p:nvSpPr>
            <p:cNvPr id="25" name="AutoShape 4">
              <a:extLst>
                <a:ext uri="{FF2B5EF4-FFF2-40B4-BE49-F238E27FC236}">
                  <a16:creationId xmlns:a16="http://schemas.microsoft.com/office/drawing/2014/main" id="{DDE7EA8F-4838-A78E-F232-C7D91231D2C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6" name="Picture 25">
              <a:extLst>
                <a:ext uri="{FF2B5EF4-FFF2-40B4-BE49-F238E27FC236}">
                  <a16:creationId xmlns:a16="http://schemas.microsoft.com/office/drawing/2014/main" id="{7A6B7C16-91C5-644E-0A48-C6FD5F21DEE7}"/>
                </a:ext>
              </a:extLst>
            </p:cNvPr>
            <p:cNvPicPr>
              <a:picLocks noChangeAspect="1"/>
            </p:cNvPicPr>
            <p:nvPr/>
          </p:nvPicPr>
          <p:blipFill>
            <a:blip r:embed="rId3"/>
            <a:stretch>
              <a:fillRect/>
            </a:stretch>
          </p:blipFill>
          <p:spPr>
            <a:xfrm>
              <a:off x="4342607" y="2010421"/>
              <a:ext cx="7719758" cy="4246989"/>
            </a:xfrm>
            <a:prstGeom prst="rect">
              <a:avLst/>
            </a:prstGeom>
          </p:spPr>
        </p:pic>
        <p:cxnSp>
          <p:nvCxnSpPr>
            <p:cNvPr id="28" name="Straight Connector 27">
              <a:extLst>
                <a:ext uri="{FF2B5EF4-FFF2-40B4-BE49-F238E27FC236}">
                  <a16:creationId xmlns:a16="http://schemas.microsoft.com/office/drawing/2014/main" id="{3BDD1702-DFFC-A532-7520-98D69AE9ACEE}"/>
                </a:ext>
              </a:extLst>
            </p:cNvPr>
            <p:cNvCxnSpPr>
              <a:cxnSpLocks/>
            </p:cNvCxnSpPr>
            <p:nvPr/>
          </p:nvCxnSpPr>
          <p:spPr>
            <a:xfrm flipV="1">
              <a:off x="4581236" y="2010421"/>
              <a:ext cx="193964" cy="3295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F52EDF2-258A-6974-D093-8FC118B201BD}"/>
                </a:ext>
              </a:extLst>
            </p:cNvPr>
            <p:cNvCxnSpPr>
              <a:cxnSpLocks/>
            </p:cNvCxnSpPr>
            <p:nvPr/>
          </p:nvCxnSpPr>
          <p:spPr>
            <a:xfrm flipV="1">
              <a:off x="11785600" y="4285673"/>
              <a:ext cx="234599" cy="90516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47A8A6D-803E-3106-C995-55C0EE6E34A0}"/>
                </a:ext>
              </a:extLst>
            </p:cNvPr>
            <p:cNvCxnSpPr>
              <a:cxnSpLocks/>
            </p:cNvCxnSpPr>
            <p:nvPr/>
          </p:nvCxnSpPr>
          <p:spPr>
            <a:xfrm>
              <a:off x="4796283" y="2109034"/>
              <a:ext cx="7223916" cy="2176639"/>
            </a:xfrm>
            <a:prstGeom prst="straightConnector1">
              <a:avLst/>
            </a:prstGeom>
            <a:ln w="38100">
              <a:solidFill>
                <a:srgbClr val="FF0000"/>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EC6EEB3-FF9F-834C-D0E3-E0B0283A5986}"/>
                </a:ext>
              </a:extLst>
            </p:cNvPr>
            <p:cNvSpPr txBox="1"/>
            <p:nvPr/>
          </p:nvSpPr>
          <p:spPr>
            <a:xfrm rot="1006346">
              <a:off x="8873595" y="2510648"/>
              <a:ext cx="1115597" cy="594447"/>
            </a:xfrm>
            <a:prstGeom prst="rect">
              <a:avLst/>
            </a:prstGeom>
            <a:solidFill>
              <a:schemeClr val="bg1"/>
            </a:solidFill>
            <a:ln>
              <a:solidFill>
                <a:schemeClr val="tx1"/>
              </a:solidFill>
            </a:ln>
          </p:spPr>
          <p:txBody>
            <a:bodyPr wrap="square" rtlCol="0">
              <a:spAutoFit/>
            </a:bodyPr>
            <a:lstStyle/>
            <a:p>
              <a:pPr algn="ctr"/>
              <a:r>
                <a:rPr lang="en-US" dirty="0"/>
                <a:t>~2 Km</a:t>
              </a:r>
              <a:endParaRPr lang="en-GB" dirty="0"/>
            </a:p>
          </p:txBody>
        </p:sp>
        <p:cxnSp>
          <p:nvCxnSpPr>
            <p:cNvPr id="33" name="Straight Connector 32">
              <a:extLst>
                <a:ext uri="{FF2B5EF4-FFF2-40B4-BE49-F238E27FC236}">
                  <a16:creationId xmlns:a16="http://schemas.microsoft.com/office/drawing/2014/main" id="{62C0D351-48BF-0B73-5D3E-FA6F7D86379E}"/>
                </a:ext>
              </a:extLst>
            </p:cNvPr>
            <p:cNvCxnSpPr>
              <a:cxnSpLocks/>
            </p:cNvCxnSpPr>
            <p:nvPr/>
          </p:nvCxnSpPr>
          <p:spPr>
            <a:xfrm flipH="1">
              <a:off x="8739188" y="3197353"/>
              <a:ext cx="433387" cy="623383"/>
            </a:xfrm>
            <a:prstGeom prst="line">
              <a:avLst/>
            </a:prstGeom>
            <a:ln w="50800">
              <a:solidFill>
                <a:srgbClr val="FFFF00"/>
              </a:solidFill>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7D540D83-4B0B-1A83-E025-1B8D7E801ACD}"/>
                </a:ext>
              </a:extLst>
            </p:cNvPr>
            <p:cNvPicPr>
              <a:picLocks noChangeAspect="1"/>
            </p:cNvPicPr>
            <p:nvPr/>
          </p:nvPicPr>
          <p:blipFill>
            <a:blip r:embed="rId4"/>
            <a:stretch>
              <a:fillRect/>
            </a:stretch>
          </p:blipFill>
          <p:spPr>
            <a:xfrm>
              <a:off x="10191305" y="3027621"/>
              <a:ext cx="543129" cy="553779"/>
            </a:xfrm>
            <a:prstGeom prst="rect">
              <a:avLst/>
            </a:prstGeom>
          </p:spPr>
        </p:pic>
        <p:pic>
          <p:nvPicPr>
            <p:cNvPr id="35" name="Picture 34">
              <a:extLst>
                <a:ext uri="{FF2B5EF4-FFF2-40B4-BE49-F238E27FC236}">
                  <a16:creationId xmlns:a16="http://schemas.microsoft.com/office/drawing/2014/main" id="{E67D0994-1641-B4CF-3716-64B09BF5A2D8}"/>
                </a:ext>
              </a:extLst>
            </p:cNvPr>
            <p:cNvPicPr>
              <a:picLocks noChangeAspect="1"/>
            </p:cNvPicPr>
            <p:nvPr/>
          </p:nvPicPr>
          <p:blipFill>
            <a:blip r:embed="rId5"/>
            <a:stretch>
              <a:fillRect/>
            </a:stretch>
          </p:blipFill>
          <p:spPr>
            <a:xfrm>
              <a:off x="7948326" y="2603600"/>
              <a:ext cx="662274" cy="408546"/>
            </a:xfrm>
            <a:prstGeom prst="rect">
              <a:avLst/>
            </a:prstGeom>
          </p:spPr>
        </p:pic>
      </p:grpSp>
      <p:pic>
        <p:nvPicPr>
          <p:cNvPr id="36" name="Picture 35">
            <a:extLst>
              <a:ext uri="{FF2B5EF4-FFF2-40B4-BE49-F238E27FC236}">
                <a16:creationId xmlns:a16="http://schemas.microsoft.com/office/drawing/2014/main" id="{D95176CF-749E-A38B-4496-DA2A0397B19D}"/>
              </a:ext>
            </a:extLst>
          </p:cNvPr>
          <p:cNvPicPr>
            <a:picLocks noChangeAspect="1"/>
          </p:cNvPicPr>
          <p:nvPr/>
        </p:nvPicPr>
        <p:blipFill>
          <a:blip r:embed="rId6"/>
          <a:stretch>
            <a:fillRect/>
          </a:stretch>
        </p:blipFill>
        <p:spPr>
          <a:xfrm>
            <a:off x="3856787" y="3744304"/>
            <a:ext cx="2206515" cy="1479160"/>
          </a:xfrm>
          <a:prstGeom prst="rect">
            <a:avLst/>
          </a:prstGeom>
          <a:ln w="63500">
            <a:solidFill>
              <a:schemeClr val="bg1"/>
            </a:solidFill>
          </a:ln>
        </p:spPr>
      </p:pic>
      <p:sp>
        <p:nvSpPr>
          <p:cNvPr id="40" name="TextBox 39">
            <a:extLst>
              <a:ext uri="{FF2B5EF4-FFF2-40B4-BE49-F238E27FC236}">
                <a16:creationId xmlns:a16="http://schemas.microsoft.com/office/drawing/2014/main" id="{0CAD4A65-A3A7-0994-1B87-F3DA0DB3F4F9}"/>
              </a:ext>
            </a:extLst>
          </p:cNvPr>
          <p:cNvSpPr txBox="1"/>
          <p:nvPr/>
        </p:nvSpPr>
        <p:spPr>
          <a:xfrm>
            <a:off x="4206088" y="5240071"/>
            <a:ext cx="1712574" cy="369332"/>
          </a:xfrm>
          <a:prstGeom prst="rect">
            <a:avLst/>
          </a:prstGeom>
          <a:solidFill>
            <a:schemeClr val="accent3">
              <a:lumMod val="20000"/>
              <a:lumOff val="80000"/>
            </a:schemeClr>
          </a:solidFill>
          <a:ln w="12700">
            <a:solidFill>
              <a:schemeClr val="tx1"/>
            </a:solidFill>
          </a:ln>
        </p:spPr>
        <p:txBody>
          <a:bodyPr wrap="square" rtlCol="0">
            <a:spAutoFit/>
          </a:bodyPr>
          <a:lstStyle/>
          <a:p>
            <a:r>
              <a:rPr lang="en-US" dirty="0"/>
              <a:t>Tim Berners-Lee</a:t>
            </a:r>
            <a:endParaRPr lang="en-GB" dirty="0"/>
          </a:p>
        </p:txBody>
      </p:sp>
    </p:spTree>
    <p:extLst>
      <p:ext uri="{BB962C8B-B14F-4D97-AF65-F5344CB8AC3E}">
        <p14:creationId xmlns:p14="http://schemas.microsoft.com/office/powerpoint/2010/main" val="128850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5</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en-US" sz="2200" b="1" dirty="0"/>
              <a:t>BESCHLEUNIGER </a:t>
            </a:r>
            <a:r>
              <a:rPr lang="en-US" sz="2200" b="1" dirty="0">
                <a:solidFill>
                  <a:srgbClr val="FF0000"/>
                </a:solidFill>
              </a:rPr>
              <a:t>LHC</a:t>
            </a:r>
            <a:r>
              <a:rPr lang="en-US" sz="2200" b="1" dirty="0"/>
              <a:t> – </a:t>
            </a:r>
            <a:r>
              <a:rPr lang="en-US" sz="2200" b="1" dirty="0">
                <a:solidFill>
                  <a:srgbClr val="FF0000"/>
                </a:solidFill>
              </a:rPr>
              <a:t>L</a:t>
            </a:r>
            <a:r>
              <a:rPr lang="en-US" sz="2200" b="1" dirty="0"/>
              <a:t>arge </a:t>
            </a:r>
            <a:r>
              <a:rPr lang="en-US" sz="2200" b="1" dirty="0">
                <a:solidFill>
                  <a:srgbClr val="FF0000"/>
                </a:solidFill>
              </a:rPr>
              <a:t>H</a:t>
            </a:r>
            <a:r>
              <a:rPr lang="en-US" sz="2200" b="1" dirty="0"/>
              <a:t>adron </a:t>
            </a:r>
            <a:r>
              <a:rPr lang="en-US" sz="2200" b="1" dirty="0">
                <a:solidFill>
                  <a:srgbClr val="FF0000"/>
                </a:solidFill>
              </a:rPr>
              <a:t>C</a:t>
            </a:r>
            <a:r>
              <a:rPr lang="en-US" sz="2200" b="1" dirty="0"/>
              <a:t>ollider</a:t>
            </a:r>
          </a:p>
        </p:txBody>
      </p:sp>
      <p:sp>
        <p:nvSpPr>
          <p:cNvPr id="15" name="TextBox 14">
            <a:extLst>
              <a:ext uri="{FF2B5EF4-FFF2-40B4-BE49-F238E27FC236}">
                <a16:creationId xmlns:a16="http://schemas.microsoft.com/office/drawing/2014/main" id="{4293C3F0-6EA8-560A-D1F3-528F67F0D814}"/>
              </a:ext>
            </a:extLst>
          </p:cNvPr>
          <p:cNvSpPr txBox="1"/>
          <p:nvPr/>
        </p:nvSpPr>
        <p:spPr>
          <a:xfrm>
            <a:off x="604259" y="746630"/>
            <a:ext cx="10526512" cy="1477328"/>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Der Beschleuniger und die Funktionsweise?</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Der Beschleuniger hat einen Umfang von ca. 27Km</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Er befindet sich an seiner tiefsten Stelle 100m unter der Erde</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Teilchen werden auf nahe Lichtgeschwindigkeit beschleunigt (300.000 Km/s)</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Die Experimente heißen: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ATLAS, CMS,  </a:t>
            </a:r>
            <a:r>
              <a:rPr lang="en-GB" sz="1800" u="sng" kern="100" dirty="0">
                <a:effectLst/>
                <a:latin typeface="Aptos" panose="020B0004020202020204" pitchFamily="34" charset="0"/>
                <a:ea typeface="Aptos" panose="020B0004020202020204" pitchFamily="34" charset="0"/>
                <a:cs typeface="Times New Roman" panose="02020603050405020304" pitchFamily="18" charset="0"/>
              </a:rPr>
              <a:t>LHCb</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ALICE</a:t>
            </a:r>
          </a:p>
        </p:txBody>
      </p:sp>
      <p:pic>
        <p:nvPicPr>
          <p:cNvPr id="17" name="Picture 16">
            <a:extLst>
              <a:ext uri="{FF2B5EF4-FFF2-40B4-BE49-F238E27FC236}">
                <a16:creationId xmlns:a16="http://schemas.microsoft.com/office/drawing/2014/main" id="{AB00F014-17A8-3D81-23A5-198DEC779C17}"/>
              </a:ext>
            </a:extLst>
          </p:cNvPr>
          <p:cNvPicPr>
            <a:picLocks noChangeAspect="1"/>
          </p:cNvPicPr>
          <p:nvPr/>
        </p:nvPicPr>
        <p:blipFill>
          <a:blip r:embed="rId2"/>
          <a:stretch>
            <a:fillRect/>
          </a:stretch>
        </p:blipFill>
        <p:spPr>
          <a:xfrm>
            <a:off x="6447286" y="2934548"/>
            <a:ext cx="5703004" cy="3421802"/>
          </a:xfrm>
          <a:prstGeom prst="rect">
            <a:avLst/>
          </a:prstGeom>
        </p:spPr>
      </p:pic>
      <p:grpSp>
        <p:nvGrpSpPr>
          <p:cNvPr id="21" name="Group 20">
            <a:extLst>
              <a:ext uri="{FF2B5EF4-FFF2-40B4-BE49-F238E27FC236}">
                <a16:creationId xmlns:a16="http://schemas.microsoft.com/office/drawing/2014/main" id="{00860215-12BF-EFB7-201C-9791E2CBD21E}"/>
              </a:ext>
            </a:extLst>
          </p:cNvPr>
          <p:cNvGrpSpPr/>
          <p:nvPr/>
        </p:nvGrpSpPr>
        <p:grpSpPr>
          <a:xfrm>
            <a:off x="214455" y="2323781"/>
            <a:ext cx="4246998" cy="3991289"/>
            <a:chOff x="214455" y="2323781"/>
            <a:chExt cx="4246998" cy="3991289"/>
          </a:xfrm>
        </p:grpSpPr>
        <p:grpSp>
          <p:nvGrpSpPr>
            <p:cNvPr id="16" name="Group 15">
              <a:extLst>
                <a:ext uri="{FF2B5EF4-FFF2-40B4-BE49-F238E27FC236}">
                  <a16:creationId xmlns:a16="http://schemas.microsoft.com/office/drawing/2014/main" id="{C3D06EDE-9D20-34B4-9A9D-7DAA8F78D07A}"/>
                </a:ext>
              </a:extLst>
            </p:cNvPr>
            <p:cNvGrpSpPr/>
            <p:nvPr/>
          </p:nvGrpSpPr>
          <p:grpSpPr>
            <a:xfrm>
              <a:off x="214455" y="2323781"/>
              <a:ext cx="4246998" cy="3991289"/>
              <a:chOff x="2097044" y="2269989"/>
              <a:chExt cx="4246998" cy="3991289"/>
            </a:xfrm>
          </p:grpSpPr>
          <p:pic>
            <p:nvPicPr>
              <p:cNvPr id="22" name="Picture 21">
                <a:extLst>
                  <a:ext uri="{FF2B5EF4-FFF2-40B4-BE49-F238E27FC236}">
                    <a16:creationId xmlns:a16="http://schemas.microsoft.com/office/drawing/2014/main" id="{FD8DD8E9-ACAF-76CA-AE8B-07DA73EA4438}"/>
                  </a:ext>
                </a:extLst>
              </p:cNvPr>
              <p:cNvPicPr>
                <a:picLocks noChangeAspect="1"/>
              </p:cNvPicPr>
              <p:nvPr/>
            </p:nvPicPr>
            <p:blipFill>
              <a:blip r:embed="rId3"/>
              <a:stretch>
                <a:fillRect/>
              </a:stretch>
            </p:blipFill>
            <p:spPr>
              <a:xfrm>
                <a:off x="2097044" y="2269989"/>
                <a:ext cx="4246998" cy="3991289"/>
              </a:xfrm>
              <a:prstGeom prst="rect">
                <a:avLst/>
              </a:prstGeom>
            </p:spPr>
          </p:pic>
          <p:sp>
            <p:nvSpPr>
              <p:cNvPr id="14" name="Oval 13">
                <a:extLst>
                  <a:ext uri="{FF2B5EF4-FFF2-40B4-BE49-F238E27FC236}">
                    <a16:creationId xmlns:a16="http://schemas.microsoft.com/office/drawing/2014/main" id="{2EDE49F6-EF01-6E7B-BF64-84FCBC7056D2}"/>
                  </a:ext>
                </a:extLst>
              </p:cNvPr>
              <p:cNvSpPr/>
              <p:nvPr/>
            </p:nvSpPr>
            <p:spPr>
              <a:xfrm>
                <a:off x="2486848" y="2319510"/>
                <a:ext cx="3376070" cy="3371285"/>
              </a:xfrm>
              <a:prstGeom prst="ellipse">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E2C34B0-4C99-DA34-4EEB-D588126FC4FD}"/>
                  </a:ext>
                </a:extLst>
              </p:cNvPr>
              <p:cNvSpPr txBox="1"/>
              <p:nvPr/>
            </p:nvSpPr>
            <p:spPr>
              <a:xfrm>
                <a:off x="3558187" y="2511424"/>
                <a:ext cx="1233391" cy="369332"/>
              </a:xfrm>
              <a:prstGeom prst="rect">
                <a:avLst/>
              </a:prstGeom>
              <a:solidFill>
                <a:schemeClr val="bg1"/>
              </a:solidFill>
            </p:spPr>
            <p:txBody>
              <a:bodyPr wrap="square" rtlCol="0">
                <a:spAutoFit/>
              </a:bodyPr>
              <a:lstStyle/>
              <a:p>
                <a:pPr algn="ctr"/>
                <a:r>
                  <a:rPr lang="en-US" dirty="0">
                    <a:solidFill>
                      <a:srgbClr val="00B0F0"/>
                    </a:solidFill>
                  </a:rPr>
                  <a:t>U = ~27 km</a:t>
                </a:r>
                <a:endParaRPr lang="en-GB" dirty="0">
                  <a:solidFill>
                    <a:srgbClr val="00B0F0"/>
                  </a:solidFill>
                </a:endParaRPr>
              </a:p>
            </p:txBody>
          </p:sp>
          <p:sp>
            <p:nvSpPr>
              <p:cNvPr id="11" name="TextBox 10">
                <a:extLst>
                  <a:ext uri="{FF2B5EF4-FFF2-40B4-BE49-F238E27FC236}">
                    <a16:creationId xmlns:a16="http://schemas.microsoft.com/office/drawing/2014/main" id="{B971A4C6-C3F3-FBF7-050D-73D2F9C756C8}"/>
                  </a:ext>
                </a:extLst>
              </p:cNvPr>
              <p:cNvSpPr txBox="1"/>
              <p:nvPr/>
            </p:nvSpPr>
            <p:spPr>
              <a:xfrm>
                <a:off x="3046684" y="5882709"/>
                <a:ext cx="526095" cy="276999"/>
              </a:xfrm>
              <a:prstGeom prst="rect">
                <a:avLst/>
              </a:prstGeom>
              <a:solidFill>
                <a:schemeClr val="bg1"/>
              </a:solidFill>
            </p:spPr>
            <p:txBody>
              <a:bodyPr wrap="square" rtlCol="0">
                <a:spAutoFit/>
              </a:bodyPr>
              <a:lstStyle/>
              <a:p>
                <a:pPr algn="ctr"/>
                <a:r>
                  <a:rPr lang="en-US" sz="1200" dirty="0">
                    <a:solidFill>
                      <a:srgbClr val="00B0F0"/>
                    </a:solidFill>
                  </a:rPr>
                  <a:t>CERN</a:t>
                </a:r>
                <a:endParaRPr lang="en-GB" sz="1200" dirty="0">
                  <a:solidFill>
                    <a:srgbClr val="00B0F0"/>
                  </a:solidFill>
                </a:endParaRPr>
              </a:p>
            </p:txBody>
          </p:sp>
        </p:grpSp>
        <p:sp>
          <p:nvSpPr>
            <p:cNvPr id="19" name="TextBox 18">
              <a:extLst>
                <a:ext uri="{FF2B5EF4-FFF2-40B4-BE49-F238E27FC236}">
                  <a16:creationId xmlns:a16="http://schemas.microsoft.com/office/drawing/2014/main" id="{5CBB3473-72B9-00C3-8515-8154AC380A20}"/>
                </a:ext>
              </a:extLst>
            </p:cNvPr>
            <p:cNvSpPr txBox="1"/>
            <p:nvPr/>
          </p:nvSpPr>
          <p:spPr>
            <a:xfrm>
              <a:off x="1485870" y="4311600"/>
              <a:ext cx="541431" cy="276999"/>
            </a:xfrm>
            <a:prstGeom prst="rect">
              <a:avLst/>
            </a:prstGeom>
            <a:solidFill>
              <a:schemeClr val="bg1"/>
            </a:solidFill>
          </p:spPr>
          <p:txBody>
            <a:bodyPr wrap="square" rtlCol="0">
              <a:spAutoFit/>
            </a:bodyPr>
            <a:lstStyle/>
            <a:p>
              <a:pPr algn="ctr"/>
              <a:r>
                <a:rPr lang="en-US" sz="1200" dirty="0">
                  <a:solidFill>
                    <a:srgbClr val="00B0F0"/>
                  </a:solidFill>
                </a:rPr>
                <a:t>CERN</a:t>
              </a:r>
              <a:endParaRPr lang="en-GB" sz="1200" dirty="0">
                <a:solidFill>
                  <a:srgbClr val="00B0F0"/>
                </a:solidFill>
              </a:endParaRPr>
            </a:p>
          </p:txBody>
        </p:sp>
      </p:grpSp>
      <p:pic>
        <p:nvPicPr>
          <p:cNvPr id="20" name="Picture 19">
            <a:extLst>
              <a:ext uri="{FF2B5EF4-FFF2-40B4-BE49-F238E27FC236}">
                <a16:creationId xmlns:a16="http://schemas.microsoft.com/office/drawing/2014/main" id="{14E628B3-A279-F145-E9A1-1D8378E7C295}"/>
              </a:ext>
            </a:extLst>
          </p:cNvPr>
          <p:cNvPicPr>
            <a:picLocks noChangeAspect="1"/>
          </p:cNvPicPr>
          <p:nvPr/>
        </p:nvPicPr>
        <p:blipFill>
          <a:blip r:embed="rId4"/>
          <a:stretch>
            <a:fillRect/>
          </a:stretch>
        </p:blipFill>
        <p:spPr>
          <a:xfrm>
            <a:off x="4243806" y="2323781"/>
            <a:ext cx="3421499" cy="1899586"/>
          </a:xfrm>
          <a:prstGeom prst="rect">
            <a:avLst/>
          </a:prstGeom>
          <a:solidFill>
            <a:schemeClr val="bg1"/>
          </a:solidFill>
          <a:ln w="63500">
            <a:solidFill>
              <a:schemeClr val="bg1"/>
            </a:solidFill>
          </a:ln>
        </p:spPr>
      </p:pic>
    </p:spTree>
    <p:extLst>
      <p:ext uri="{BB962C8B-B14F-4D97-AF65-F5344CB8AC3E}">
        <p14:creationId xmlns:p14="http://schemas.microsoft.com/office/powerpoint/2010/main" val="1306480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6</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Prozesse + Abläufe</a:t>
            </a:r>
          </a:p>
        </p:txBody>
      </p:sp>
      <p:graphicFrame>
        <p:nvGraphicFramePr>
          <p:cNvPr id="2" name="Diagram 1">
            <a:extLst>
              <a:ext uri="{FF2B5EF4-FFF2-40B4-BE49-F238E27FC236}">
                <a16:creationId xmlns:a16="http://schemas.microsoft.com/office/drawing/2014/main" id="{B7A824CC-98B1-3A24-8740-ECBAC625D641}"/>
              </a:ext>
            </a:extLst>
          </p:cNvPr>
          <p:cNvGraphicFramePr/>
          <p:nvPr>
            <p:extLst>
              <p:ext uri="{D42A27DB-BD31-4B8C-83A1-F6EECF244321}">
                <p14:modId xmlns:p14="http://schemas.microsoft.com/office/powerpoint/2010/main" val="3307403260"/>
              </p:ext>
            </p:extLst>
          </p:nvPr>
        </p:nvGraphicFramePr>
        <p:xfrm>
          <a:off x="1179032" y="457815"/>
          <a:ext cx="9833935" cy="3724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a:extLst>
              <a:ext uri="{FF2B5EF4-FFF2-40B4-BE49-F238E27FC236}">
                <a16:creationId xmlns:a16="http://schemas.microsoft.com/office/drawing/2014/main" id="{B2E2AEB6-F4D3-5F69-DE51-56203CF604F4}"/>
              </a:ext>
            </a:extLst>
          </p:cNvPr>
          <p:cNvGraphicFramePr/>
          <p:nvPr>
            <p:extLst>
              <p:ext uri="{D42A27DB-BD31-4B8C-83A1-F6EECF244321}">
                <p14:modId xmlns:p14="http://schemas.microsoft.com/office/powerpoint/2010/main" val="2582962775"/>
              </p:ext>
            </p:extLst>
          </p:nvPr>
        </p:nvGraphicFramePr>
        <p:xfrm>
          <a:off x="1179032" y="1835469"/>
          <a:ext cx="9833935" cy="37247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6" name="Arrow: Right 35">
            <a:extLst>
              <a:ext uri="{FF2B5EF4-FFF2-40B4-BE49-F238E27FC236}">
                <a16:creationId xmlns:a16="http://schemas.microsoft.com/office/drawing/2014/main" id="{151725FB-70F4-0444-5D34-23CB16A3C488}"/>
              </a:ext>
            </a:extLst>
          </p:cNvPr>
          <p:cNvSpPr/>
          <p:nvPr/>
        </p:nvSpPr>
        <p:spPr>
          <a:xfrm>
            <a:off x="11142922" y="2178756"/>
            <a:ext cx="313606" cy="365125"/>
          </a:xfrm>
          <a:prstGeom prst="right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D900BFFD-BBF3-89C9-9FF6-10FC19CB61E5}"/>
              </a:ext>
            </a:extLst>
          </p:cNvPr>
          <p:cNvSpPr/>
          <p:nvPr/>
        </p:nvSpPr>
        <p:spPr>
          <a:xfrm>
            <a:off x="865426" y="3515277"/>
            <a:ext cx="313606" cy="365125"/>
          </a:xfrm>
          <a:prstGeom prst="right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47753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7</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LHCb</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a:t>
            </a:r>
          </a:p>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L</a:t>
            </a:r>
            <a:r>
              <a:rPr lang="de-DE" sz="2200" b="1" kern="100" dirty="0">
                <a:latin typeface="Aptos" panose="020B0004020202020204" pitchFamily="34" charset="0"/>
                <a:ea typeface="Aptos" panose="020B0004020202020204" pitchFamily="34" charset="0"/>
                <a:cs typeface="Times New Roman" panose="02020603050405020304" pitchFamily="18" charset="0"/>
              </a:rPr>
              <a:t>arge </a:t>
            </a: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H</a:t>
            </a:r>
            <a:r>
              <a:rPr lang="de-DE" sz="2200" b="1" kern="100" dirty="0">
                <a:latin typeface="Aptos" panose="020B0004020202020204" pitchFamily="34" charset="0"/>
                <a:ea typeface="Aptos" panose="020B0004020202020204" pitchFamily="34" charset="0"/>
                <a:cs typeface="Times New Roman" panose="02020603050405020304" pitchFamily="18" charset="0"/>
              </a:rPr>
              <a:t>adron </a:t>
            </a: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C</a:t>
            </a:r>
            <a:r>
              <a:rPr lang="de-DE" sz="2200" b="1" kern="100" dirty="0">
                <a:latin typeface="Aptos" panose="020B0004020202020204" pitchFamily="34" charset="0"/>
                <a:ea typeface="Aptos" panose="020B0004020202020204" pitchFamily="34" charset="0"/>
                <a:cs typeface="Times New Roman" panose="02020603050405020304" pitchFamily="18" charset="0"/>
              </a:rPr>
              <a:t>ollider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b</a:t>
            </a:r>
            <a:r>
              <a:rPr lang="de-DE" sz="2200" b="1" kern="100" dirty="0" err="1">
                <a:latin typeface="Aptos" panose="020B0004020202020204" pitchFamily="34" charset="0"/>
                <a:ea typeface="Aptos" panose="020B0004020202020204" pitchFamily="34" charset="0"/>
                <a:cs typeface="Times New Roman" panose="02020603050405020304" pitchFamily="18" charset="0"/>
              </a:rPr>
              <a:t>eauty</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0BA2CE1-0BDE-6E13-9C44-EBF0F6E9F446}"/>
              </a:ext>
            </a:extLst>
          </p:cNvPr>
          <p:cNvSpPr txBox="1"/>
          <p:nvPr/>
        </p:nvSpPr>
        <p:spPr>
          <a:xfrm>
            <a:off x="159489" y="1084267"/>
            <a:ext cx="11932106"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Experiment steht für die Symmetrie von Materie und Antimaterie</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Experiment besteht aus verschiedenen Detektoren und einem großen Magneten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Hier rot umkreist das Kalorimeter. Das Kalorimeter besteht aus vier Sub-Detektoren </a:t>
            </a:r>
          </a:p>
          <a:p>
            <a:r>
              <a:rPr lang="de-DE" kern="100" dirty="0">
                <a:latin typeface="Aptos" panose="020B0004020202020204" pitchFamily="34" charset="0"/>
                <a:ea typeface="Aptos" panose="020B0004020202020204" pitchFamily="34" charset="0"/>
                <a:cs typeface="Times New Roman" panose="02020603050405020304" pitchFamily="18" charset="0"/>
              </a:rPr>
              <a:t>      </a:t>
            </a:r>
            <a:r>
              <a:rPr lang="de-DE" kern="100" dirty="0" err="1">
                <a:latin typeface="Aptos" panose="020B0004020202020204" pitchFamily="34" charset="0"/>
                <a:ea typeface="Aptos" panose="020B0004020202020204" pitchFamily="34" charset="0"/>
                <a:cs typeface="Times New Roman" panose="02020603050405020304" pitchFamily="18" charset="0"/>
              </a:rPr>
              <a:t>Ecal</a:t>
            </a:r>
            <a:r>
              <a:rPr lang="de-DE" kern="100" dirty="0">
                <a:latin typeface="Aptos" panose="020B0004020202020204" pitchFamily="34" charset="0"/>
                <a:ea typeface="Aptos" panose="020B0004020202020204" pitchFamily="34" charset="0"/>
                <a:cs typeface="Times New Roman" panose="02020603050405020304" pitchFamily="18" charset="0"/>
              </a:rPr>
              <a:t> (100t Blei), </a:t>
            </a:r>
            <a:r>
              <a:rPr lang="de-DE" kern="100" dirty="0" err="1">
                <a:latin typeface="Aptos" panose="020B0004020202020204" pitchFamily="34" charset="0"/>
                <a:ea typeface="Aptos" panose="020B0004020202020204" pitchFamily="34" charset="0"/>
                <a:cs typeface="Times New Roman" panose="02020603050405020304" pitchFamily="18" charset="0"/>
              </a:rPr>
              <a:t>Hcal</a:t>
            </a:r>
            <a:r>
              <a:rPr lang="de-DE" kern="100" dirty="0">
                <a:latin typeface="Aptos" panose="020B0004020202020204" pitchFamily="34" charset="0"/>
                <a:ea typeface="Aptos" panose="020B0004020202020204" pitchFamily="34" charset="0"/>
                <a:cs typeface="Times New Roman" panose="02020603050405020304" pitchFamily="18" charset="0"/>
              </a:rPr>
              <a:t> (500t Stahl), PS, SPD und Bleivorhang</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Funktionsweise: Die Teilchen kollidieren am Interaktionspunkt und fliegen durch den Magneten und werden dadurch abgelenkt. Gewisse Teilchen werden im Kalorimeter abgebremst. Sie geben dadurch ihre Energie an die Szintillatoren ab, welches als schwaches Licht widerspiegelt wird. Dieses Licht wird durch optische Fasern als Signal nach außen transportiert. </a:t>
            </a:r>
          </a:p>
        </p:txBody>
      </p:sp>
      <p:pic>
        <p:nvPicPr>
          <p:cNvPr id="11" name="Picture 10">
            <a:extLst>
              <a:ext uri="{FF2B5EF4-FFF2-40B4-BE49-F238E27FC236}">
                <a16:creationId xmlns:a16="http://schemas.microsoft.com/office/drawing/2014/main" id="{2BC1F054-C00B-511B-4941-842CD29D6F42}"/>
              </a:ext>
            </a:extLst>
          </p:cNvPr>
          <p:cNvPicPr>
            <a:picLocks noChangeAspect="1"/>
          </p:cNvPicPr>
          <p:nvPr/>
        </p:nvPicPr>
        <p:blipFill>
          <a:blip r:embed="rId2"/>
          <a:stretch>
            <a:fillRect/>
          </a:stretch>
        </p:blipFill>
        <p:spPr>
          <a:xfrm>
            <a:off x="4933505" y="3275009"/>
            <a:ext cx="7113182" cy="3078527"/>
          </a:xfrm>
          <a:prstGeom prst="rect">
            <a:avLst/>
          </a:prstGeom>
          <a:ln w="63500">
            <a:solidFill>
              <a:schemeClr val="tx1"/>
            </a:solidFill>
          </a:ln>
          <a:scene3d>
            <a:camera prst="orthographicFront">
              <a:rot lat="0" lon="10799977" rev="0"/>
            </a:camera>
            <a:lightRig rig="threePt" dir="t"/>
          </a:scene3d>
        </p:spPr>
      </p:pic>
      <p:sp>
        <p:nvSpPr>
          <p:cNvPr id="14" name="Oval 13">
            <a:extLst>
              <a:ext uri="{FF2B5EF4-FFF2-40B4-BE49-F238E27FC236}">
                <a16:creationId xmlns:a16="http://schemas.microsoft.com/office/drawing/2014/main" id="{BDB72ACB-B80D-E6F8-0DA5-29D8F7434177}"/>
              </a:ext>
            </a:extLst>
          </p:cNvPr>
          <p:cNvSpPr/>
          <p:nvPr/>
        </p:nvSpPr>
        <p:spPr>
          <a:xfrm>
            <a:off x="8899450" y="3396339"/>
            <a:ext cx="1097289" cy="2957197"/>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0C94060C-DAEB-C27A-8CC9-5899944AA1BC}"/>
              </a:ext>
            </a:extLst>
          </p:cNvPr>
          <p:cNvGrpSpPr/>
          <p:nvPr/>
        </p:nvGrpSpPr>
        <p:grpSpPr>
          <a:xfrm>
            <a:off x="159489" y="3408403"/>
            <a:ext cx="4692650" cy="3143250"/>
            <a:chOff x="-415790" y="3008263"/>
            <a:chExt cx="4692650" cy="3143250"/>
          </a:xfrm>
        </p:grpSpPr>
        <p:pic>
          <p:nvPicPr>
            <p:cNvPr id="18" name="Picture 7" descr="DijkstraBeauty_02_0002">
              <a:extLst>
                <a:ext uri="{FF2B5EF4-FFF2-40B4-BE49-F238E27FC236}">
                  <a16:creationId xmlns:a16="http://schemas.microsoft.com/office/drawing/2014/main" id="{DFDE9A2A-A366-3AB2-AF89-6ADC52E8FEE3}"/>
                </a:ext>
              </a:extLst>
            </p:cNvPr>
            <p:cNvPicPr>
              <a:picLocks noChangeAspect="1" noChangeArrowheads="1"/>
            </p:cNvPicPr>
            <p:nvPr/>
          </p:nvPicPr>
          <p:blipFill>
            <a:blip r:embed="rId3"/>
            <a:srcRect l="-2" r="-1347" b="3516"/>
            <a:stretch>
              <a:fillRect/>
            </a:stretch>
          </p:blipFill>
          <p:spPr bwMode="auto">
            <a:xfrm>
              <a:off x="-415790" y="3008263"/>
              <a:ext cx="4692650" cy="3143250"/>
            </a:xfrm>
            <a:prstGeom prst="rect">
              <a:avLst/>
            </a:prstGeom>
            <a:noFill/>
            <a:ln w="9525">
              <a:noFill/>
              <a:miter lim="800000"/>
              <a:headEnd/>
              <a:tailEnd/>
            </a:ln>
          </p:spPr>
        </p:pic>
        <p:sp>
          <p:nvSpPr>
            <p:cNvPr id="13" name="Oval 12">
              <a:extLst>
                <a:ext uri="{FF2B5EF4-FFF2-40B4-BE49-F238E27FC236}">
                  <a16:creationId xmlns:a16="http://schemas.microsoft.com/office/drawing/2014/main" id="{A862A39E-1D6E-B8BB-9690-E1727188DD62}"/>
                </a:ext>
              </a:extLst>
            </p:cNvPr>
            <p:cNvSpPr/>
            <p:nvPr/>
          </p:nvSpPr>
          <p:spPr>
            <a:xfrm>
              <a:off x="2304177" y="3569730"/>
              <a:ext cx="664442" cy="217967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99FA0F6B-7B95-09A5-5077-3F88130BE67F}"/>
                </a:ext>
              </a:extLst>
            </p:cNvPr>
            <p:cNvSpPr txBox="1"/>
            <p:nvPr/>
          </p:nvSpPr>
          <p:spPr>
            <a:xfrm>
              <a:off x="2075681" y="3189395"/>
              <a:ext cx="1091703" cy="307777"/>
            </a:xfrm>
            <a:prstGeom prst="rect">
              <a:avLst/>
            </a:prstGeom>
            <a:noFill/>
            <a:ln>
              <a:solidFill>
                <a:schemeClr val="tx1"/>
              </a:solidFill>
            </a:ln>
          </p:spPr>
          <p:txBody>
            <a:bodyPr wrap="square" rtlCol="0">
              <a:spAutoFit/>
            </a:bodyPr>
            <a:lstStyle/>
            <a:p>
              <a:pPr algn="ctr"/>
              <a:r>
                <a:rPr lang="en-US" sz="1400" dirty="0" err="1"/>
                <a:t>Kalorimeter</a:t>
              </a:r>
              <a:endParaRPr lang="en-GB" sz="1400" dirty="0"/>
            </a:p>
          </p:txBody>
        </p:sp>
      </p:grpSp>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Tree>
    <p:extLst>
      <p:ext uri="{BB962C8B-B14F-4D97-AF65-F5344CB8AC3E}">
        <p14:creationId xmlns:p14="http://schemas.microsoft.com/office/powerpoint/2010/main" val="3720118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8</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sp>
        <p:nvSpPr>
          <p:cNvPr id="120" name="TextBox 119">
            <a:extLst>
              <a:ext uri="{FF2B5EF4-FFF2-40B4-BE49-F238E27FC236}">
                <a16:creationId xmlns:a16="http://schemas.microsoft.com/office/drawing/2014/main" id="{033FD2C9-8216-92DB-51AD-9CA640EDC5F7}"/>
              </a:ext>
            </a:extLst>
          </p:cNvPr>
          <p:cNvSpPr txBox="1"/>
          <p:nvPr/>
        </p:nvSpPr>
        <p:spPr>
          <a:xfrm>
            <a:off x="159489" y="1358722"/>
            <a:ext cx="11932106" cy="1477328"/>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Kontrolle von Produktionszeichnungen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Prototypenbau und Abnahme auf konventionelle Art und Weise</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Firmensuche für Rohmaterial 6 mm und 4 mm Kaltgewalztes S235JR (ST-37)</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Herstellung nach Spezifikation und Ausschreibung (DE und CZ)</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Qualitätskontrolle und Materialanalyse</a:t>
            </a:r>
          </a:p>
        </p:txBody>
      </p:sp>
      <p:pic>
        <p:nvPicPr>
          <p:cNvPr id="128" name="Picture 127" descr="A large yellow and black machine&#10;&#10;Description automatically generated">
            <a:extLst>
              <a:ext uri="{FF2B5EF4-FFF2-40B4-BE49-F238E27FC236}">
                <a16:creationId xmlns:a16="http://schemas.microsoft.com/office/drawing/2014/main" id="{D8042CBA-E197-1F2C-9C95-5660C2D6D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19" y="3187838"/>
            <a:ext cx="4615877" cy="3147544"/>
          </a:xfrm>
          <a:prstGeom prst="rect">
            <a:avLst/>
          </a:prstGeom>
        </p:spPr>
      </p:pic>
      <p:sp>
        <p:nvSpPr>
          <p:cNvPr id="129" name="TextBox 128">
            <a:extLst>
              <a:ext uri="{FF2B5EF4-FFF2-40B4-BE49-F238E27FC236}">
                <a16:creationId xmlns:a16="http://schemas.microsoft.com/office/drawing/2014/main" id="{026F24FC-705D-F659-69FB-A392B1B2E130}"/>
              </a:ext>
            </a:extLst>
          </p:cNvPr>
          <p:cNvSpPr txBox="1"/>
          <p:nvPr/>
        </p:nvSpPr>
        <p:spPr>
          <a:xfrm>
            <a:off x="1373741" y="3259635"/>
            <a:ext cx="1807609" cy="338554"/>
          </a:xfrm>
          <a:prstGeom prst="rect">
            <a:avLst/>
          </a:prstGeom>
          <a:solidFill>
            <a:schemeClr val="bg1"/>
          </a:solidFill>
        </p:spPr>
        <p:txBody>
          <a:bodyPr wrap="square" rtlCol="0">
            <a:spAutoFit/>
          </a:bodyPr>
          <a:lstStyle/>
          <a:p>
            <a:r>
              <a:rPr lang="en-US" sz="1600" dirty="0" err="1"/>
              <a:t>Prototyp</a:t>
            </a:r>
            <a:r>
              <a:rPr lang="en-US" sz="1600" dirty="0"/>
              <a:t> Module 0</a:t>
            </a:r>
            <a:endParaRPr lang="en-GB" sz="1600" dirty="0"/>
          </a:p>
        </p:txBody>
      </p:sp>
      <p:pic>
        <p:nvPicPr>
          <p:cNvPr id="132" name="Picture 131" descr="A person standing next to a machine&#10;&#10;Description automatically generated">
            <a:extLst>
              <a:ext uri="{FF2B5EF4-FFF2-40B4-BE49-F238E27FC236}">
                <a16:creationId xmlns:a16="http://schemas.microsoft.com/office/drawing/2014/main" id="{6DE3C16A-B576-8AFB-BE95-C5DB4EFBDA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79539" y="3256800"/>
            <a:ext cx="3532965" cy="2826372"/>
          </a:xfrm>
          <a:prstGeom prst="rect">
            <a:avLst/>
          </a:prstGeom>
        </p:spPr>
      </p:pic>
      <p:sp>
        <p:nvSpPr>
          <p:cNvPr id="130" name="TextBox 129">
            <a:extLst>
              <a:ext uri="{FF2B5EF4-FFF2-40B4-BE49-F238E27FC236}">
                <a16:creationId xmlns:a16="http://schemas.microsoft.com/office/drawing/2014/main" id="{86E07044-2487-4996-BA20-0E0D75CC9010}"/>
              </a:ext>
            </a:extLst>
          </p:cNvPr>
          <p:cNvSpPr txBox="1"/>
          <p:nvPr/>
        </p:nvSpPr>
        <p:spPr>
          <a:xfrm>
            <a:off x="5144370" y="2964166"/>
            <a:ext cx="2146152" cy="338554"/>
          </a:xfrm>
          <a:prstGeom prst="rect">
            <a:avLst/>
          </a:prstGeom>
          <a:solidFill>
            <a:schemeClr val="bg1"/>
          </a:solidFill>
        </p:spPr>
        <p:txBody>
          <a:bodyPr wrap="square" rtlCol="0">
            <a:spAutoFit/>
          </a:bodyPr>
          <a:lstStyle/>
          <a:p>
            <a:r>
              <a:rPr lang="en-US" sz="1600" dirty="0"/>
              <a:t>Zug und </a:t>
            </a:r>
            <a:r>
              <a:rPr lang="en-US" sz="1600" dirty="0" err="1"/>
              <a:t>Druckversuche</a:t>
            </a:r>
            <a:endParaRPr lang="en-GB" sz="1600" dirty="0"/>
          </a:p>
        </p:txBody>
      </p:sp>
      <p:sp>
        <p:nvSpPr>
          <p:cNvPr id="2" name="TextBox 1">
            <a:extLst>
              <a:ext uri="{FF2B5EF4-FFF2-40B4-BE49-F238E27FC236}">
                <a16:creationId xmlns:a16="http://schemas.microsoft.com/office/drawing/2014/main" id="{EF7FB066-905D-4B8F-7015-8E538384CFB9}"/>
              </a:ext>
            </a:extLst>
          </p:cNvPr>
          <p:cNvSpPr txBox="1"/>
          <p:nvPr/>
        </p:nvSpPr>
        <p:spPr>
          <a:xfrm>
            <a:off x="2207489" y="175697"/>
            <a:ext cx="8709891" cy="1107996"/>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H</a:t>
            </a:r>
            <a:r>
              <a:rPr lang="de-DE" sz="2200" b="1" kern="100" dirty="0">
                <a:latin typeface="Aptos" panose="020B0004020202020204" pitchFamily="34" charset="0"/>
                <a:ea typeface="Aptos" panose="020B0004020202020204" pitchFamily="34" charset="0"/>
                <a:cs typeface="Times New Roman" panose="02020603050405020304" pitchFamily="18" charset="0"/>
              </a:rPr>
              <a:t>adron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Cal</a:t>
            </a:r>
            <a:r>
              <a:rPr lang="de-DE" sz="2200" b="1" kern="100" dirty="0" err="1">
                <a:latin typeface="Aptos" panose="020B0004020202020204" pitchFamily="34" charset="0"/>
                <a:ea typeface="Aptos" panose="020B0004020202020204" pitchFamily="34" charset="0"/>
                <a:cs typeface="Times New Roman" panose="02020603050405020304" pitchFamily="18" charset="0"/>
              </a:rPr>
              <a:t>orimeter</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pic>
        <p:nvPicPr>
          <p:cNvPr id="5" name="Picture 4" descr="A factory with many rolls of metal&#10;&#10;Description automatically generated with medium confidence">
            <a:extLst>
              <a:ext uri="{FF2B5EF4-FFF2-40B4-BE49-F238E27FC236}">
                <a16:creationId xmlns:a16="http://schemas.microsoft.com/office/drawing/2014/main" id="{EDC25401-3965-0C1D-599B-4258B97E12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8147" y="3067050"/>
            <a:ext cx="4355215" cy="3266412"/>
          </a:xfrm>
          <a:prstGeom prst="rect">
            <a:avLst/>
          </a:prstGeom>
        </p:spPr>
      </p:pic>
      <p:sp>
        <p:nvSpPr>
          <p:cNvPr id="8" name="TextBox 7">
            <a:extLst>
              <a:ext uri="{FF2B5EF4-FFF2-40B4-BE49-F238E27FC236}">
                <a16:creationId xmlns:a16="http://schemas.microsoft.com/office/drawing/2014/main" id="{2C80C174-7003-5AB5-06FB-36A033F436F0}"/>
              </a:ext>
            </a:extLst>
          </p:cNvPr>
          <p:cNvSpPr txBox="1"/>
          <p:nvPr/>
        </p:nvSpPr>
        <p:spPr>
          <a:xfrm>
            <a:off x="8667565" y="3142547"/>
            <a:ext cx="2562445" cy="338554"/>
          </a:xfrm>
          <a:prstGeom prst="rect">
            <a:avLst/>
          </a:prstGeom>
          <a:solidFill>
            <a:schemeClr val="bg1"/>
          </a:solidFill>
        </p:spPr>
        <p:txBody>
          <a:bodyPr wrap="square" rtlCol="0">
            <a:spAutoFit/>
          </a:bodyPr>
          <a:lstStyle/>
          <a:p>
            <a:r>
              <a:rPr lang="en-US" sz="1600" dirty="0" err="1"/>
              <a:t>Kaltwalzwerk</a:t>
            </a:r>
            <a:r>
              <a:rPr lang="en-US" sz="1600" dirty="0"/>
              <a:t> Nova Hut (CZ)</a:t>
            </a:r>
            <a:endParaRPr lang="en-GB" sz="1600" dirty="0"/>
          </a:p>
        </p:txBody>
      </p:sp>
    </p:spTree>
    <p:extLst>
      <p:ext uri="{BB962C8B-B14F-4D97-AF65-F5344CB8AC3E}">
        <p14:creationId xmlns:p14="http://schemas.microsoft.com/office/powerpoint/2010/main" val="2889753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10/12/2024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9</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sp>
        <p:nvSpPr>
          <p:cNvPr id="120" name="TextBox 119">
            <a:extLst>
              <a:ext uri="{FF2B5EF4-FFF2-40B4-BE49-F238E27FC236}">
                <a16:creationId xmlns:a16="http://schemas.microsoft.com/office/drawing/2014/main" id="{033FD2C9-8216-92DB-51AD-9CA640EDC5F7}"/>
              </a:ext>
            </a:extLst>
          </p:cNvPr>
          <p:cNvSpPr txBox="1"/>
          <p:nvPr/>
        </p:nvSpPr>
        <p:spPr>
          <a:xfrm>
            <a:off x="159489" y="1195929"/>
            <a:ext cx="11932106" cy="1200329"/>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Vorserie, Qualitätskontrolle und Fertigung</a:t>
            </a:r>
          </a:p>
          <a:p>
            <a:r>
              <a:rPr lang="de-DE" kern="100" dirty="0">
                <a:latin typeface="Aptos" panose="020B0004020202020204" pitchFamily="34" charset="0"/>
                <a:ea typeface="Aptos" panose="020B0004020202020204" pitchFamily="34" charset="0"/>
                <a:cs typeface="Times New Roman" panose="02020603050405020304" pitchFamily="18" charset="0"/>
              </a:rPr>
              <a:t>      Laserschneiden in BE, Stanzen in RUS, konventionelles Bearbeiten in RO</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Hilfsmittel Zeichnen und Erstellen für das Zusammenbauen und Manipulieren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Produktionsstätte einrichten</a:t>
            </a:r>
          </a:p>
        </p:txBody>
      </p:sp>
      <p:grpSp>
        <p:nvGrpSpPr>
          <p:cNvPr id="12" name="Group 11">
            <a:extLst>
              <a:ext uri="{FF2B5EF4-FFF2-40B4-BE49-F238E27FC236}">
                <a16:creationId xmlns:a16="http://schemas.microsoft.com/office/drawing/2014/main" id="{40FF8C94-12D8-7F1F-2820-52102DF08575}"/>
              </a:ext>
            </a:extLst>
          </p:cNvPr>
          <p:cNvGrpSpPr/>
          <p:nvPr/>
        </p:nvGrpSpPr>
        <p:grpSpPr>
          <a:xfrm>
            <a:off x="94360" y="2565401"/>
            <a:ext cx="2743199" cy="3581400"/>
            <a:chOff x="291830" y="2932113"/>
            <a:chExt cx="2568178" cy="3424237"/>
          </a:xfrm>
        </p:grpSpPr>
        <p:pic>
          <p:nvPicPr>
            <p:cNvPr id="5" name="Picture 4" descr="A metal piece on a table&#10;&#10;Description automatically generated">
              <a:extLst>
                <a:ext uri="{FF2B5EF4-FFF2-40B4-BE49-F238E27FC236}">
                  <a16:creationId xmlns:a16="http://schemas.microsoft.com/office/drawing/2014/main" id="{71CA60A7-DB2C-7712-39ED-446CD80F3B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830" y="2932113"/>
              <a:ext cx="2568178" cy="3424237"/>
            </a:xfrm>
            <a:prstGeom prst="rect">
              <a:avLst/>
            </a:prstGeom>
          </p:spPr>
        </p:pic>
        <p:sp>
          <p:nvSpPr>
            <p:cNvPr id="125" name="TextBox 124">
              <a:extLst>
                <a:ext uri="{FF2B5EF4-FFF2-40B4-BE49-F238E27FC236}">
                  <a16:creationId xmlns:a16="http://schemas.microsoft.com/office/drawing/2014/main" id="{5EE48F03-7A90-2DB9-F6A4-3A35D9EC9752}"/>
                </a:ext>
              </a:extLst>
            </p:cNvPr>
            <p:cNvSpPr txBox="1"/>
            <p:nvPr/>
          </p:nvSpPr>
          <p:spPr>
            <a:xfrm>
              <a:off x="801419" y="2977312"/>
              <a:ext cx="1671963" cy="338554"/>
            </a:xfrm>
            <a:prstGeom prst="rect">
              <a:avLst/>
            </a:prstGeom>
            <a:solidFill>
              <a:schemeClr val="bg1"/>
            </a:solidFill>
          </p:spPr>
          <p:txBody>
            <a:bodyPr wrap="square" rtlCol="0">
              <a:spAutoFit/>
            </a:bodyPr>
            <a:lstStyle/>
            <a:p>
              <a:r>
                <a:rPr lang="en-US" sz="1600" dirty="0" err="1"/>
                <a:t>Lasercutting</a:t>
              </a:r>
              <a:r>
                <a:rPr lang="en-US" sz="1600" dirty="0"/>
                <a:t> in BE</a:t>
              </a:r>
              <a:endParaRPr lang="en-GB" sz="1600" dirty="0"/>
            </a:p>
          </p:txBody>
        </p:sp>
      </p:grpSp>
      <p:grpSp>
        <p:nvGrpSpPr>
          <p:cNvPr id="11" name="Group 10">
            <a:extLst>
              <a:ext uri="{FF2B5EF4-FFF2-40B4-BE49-F238E27FC236}">
                <a16:creationId xmlns:a16="http://schemas.microsoft.com/office/drawing/2014/main" id="{DF472FE2-8764-21F7-1661-896C012DB724}"/>
              </a:ext>
            </a:extLst>
          </p:cNvPr>
          <p:cNvGrpSpPr/>
          <p:nvPr/>
        </p:nvGrpSpPr>
        <p:grpSpPr>
          <a:xfrm>
            <a:off x="2931920" y="2565401"/>
            <a:ext cx="4659506" cy="3581400"/>
            <a:chOff x="3348134" y="2932113"/>
            <a:chExt cx="4565649" cy="3424237"/>
          </a:xfrm>
        </p:grpSpPr>
        <p:pic>
          <p:nvPicPr>
            <p:cNvPr id="9" name="Picture 8" descr="Men standing next to each other&#10;&#10;Description automatically generated">
              <a:extLst>
                <a:ext uri="{FF2B5EF4-FFF2-40B4-BE49-F238E27FC236}">
                  <a16:creationId xmlns:a16="http://schemas.microsoft.com/office/drawing/2014/main" id="{E15AC76F-F122-9E04-1D93-602301627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8134" y="2932113"/>
              <a:ext cx="4565649" cy="3424237"/>
            </a:xfrm>
            <a:prstGeom prst="rect">
              <a:avLst/>
            </a:prstGeom>
          </p:spPr>
        </p:pic>
        <p:sp>
          <p:nvSpPr>
            <p:cNvPr id="130" name="TextBox 129">
              <a:extLst>
                <a:ext uri="{FF2B5EF4-FFF2-40B4-BE49-F238E27FC236}">
                  <a16:creationId xmlns:a16="http://schemas.microsoft.com/office/drawing/2014/main" id="{86E07044-2487-4996-BA20-0E0D75CC9010}"/>
                </a:ext>
              </a:extLst>
            </p:cNvPr>
            <p:cNvSpPr txBox="1"/>
            <p:nvPr/>
          </p:nvSpPr>
          <p:spPr>
            <a:xfrm>
              <a:off x="4977441" y="3004633"/>
              <a:ext cx="1461090" cy="338554"/>
            </a:xfrm>
            <a:prstGeom prst="rect">
              <a:avLst/>
            </a:prstGeom>
            <a:solidFill>
              <a:schemeClr val="bg1"/>
            </a:solidFill>
          </p:spPr>
          <p:txBody>
            <a:bodyPr wrap="square" rtlCol="0">
              <a:spAutoFit/>
            </a:bodyPr>
            <a:lstStyle/>
            <a:p>
              <a:r>
                <a:rPr lang="en-US" sz="1600" dirty="0" err="1"/>
                <a:t>Stanzen</a:t>
              </a:r>
              <a:r>
                <a:rPr lang="en-US" sz="1600" dirty="0"/>
                <a:t> in RUS</a:t>
              </a:r>
              <a:endParaRPr lang="en-GB" sz="1600" dirty="0"/>
            </a:p>
          </p:txBody>
        </p:sp>
      </p:grpSp>
      <p:grpSp>
        <p:nvGrpSpPr>
          <p:cNvPr id="13" name="Group 12">
            <a:extLst>
              <a:ext uri="{FF2B5EF4-FFF2-40B4-BE49-F238E27FC236}">
                <a16:creationId xmlns:a16="http://schemas.microsoft.com/office/drawing/2014/main" id="{B482662F-7C73-6DEC-DAD1-DA84B5F9177E}"/>
              </a:ext>
            </a:extLst>
          </p:cNvPr>
          <p:cNvGrpSpPr/>
          <p:nvPr/>
        </p:nvGrpSpPr>
        <p:grpSpPr>
          <a:xfrm>
            <a:off x="7685788" y="2641250"/>
            <a:ext cx="4468410" cy="3505552"/>
            <a:chOff x="7943911" y="3343187"/>
            <a:chExt cx="4100355" cy="3075267"/>
          </a:xfrm>
        </p:grpSpPr>
        <p:pic>
          <p:nvPicPr>
            <p:cNvPr id="10" name="Picture 3" descr="D:\01\ECAL HCAL Photos\Development\20031110 at IHEP\P1010013.JPG">
              <a:extLst>
                <a:ext uri="{FF2B5EF4-FFF2-40B4-BE49-F238E27FC236}">
                  <a16:creationId xmlns:a16="http://schemas.microsoft.com/office/drawing/2014/main" id="{F7F962E6-5476-0376-FD05-E3F56B4F4C26}"/>
                </a:ext>
              </a:extLst>
            </p:cNvPr>
            <p:cNvPicPr>
              <a:picLocks noChangeAspect="1" noChangeArrowheads="1"/>
            </p:cNvPicPr>
            <p:nvPr/>
          </p:nvPicPr>
          <p:blipFill>
            <a:blip r:embed="rId4" cstate="print"/>
            <a:srcRect/>
            <a:stretch>
              <a:fillRect/>
            </a:stretch>
          </p:blipFill>
          <p:spPr bwMode="auto">
            <a:xfrm>
              <a:off x="7943911" y="3343187"/>
              <a:ext cx="4100355" cy="3075267"/>
            </a:xfrm>
            <a:prstGeom prst="rect">
              <a:avLst/>
            </a:prstGeom>
            <a:noFill/>
            <a:ln w="38100">
              <a:noFill/>
            </a:ln>
          </p:spPr>
        </p:pic>
        <p:sp>
          <p:nvSpPr>
            <p:cNvPr id="129" name="TextBox 128">
              <a:extLst>
                <a:ext uri="{FF2B5EF4-FFF2-40B4-BE49-F238E27FC236}">
                  <a16:creationId xmlns:a16="http://schemas.microsoft.com/office/drawing/2014/main" id="{026F24FC-705D-F659-69FB-A392B1B2E130}"/>
                </a:ext>
              </a:extLst>
            </p:cNvPr>
            <p:cNvSpPr txBox="1"/>
            <p:nvPr/>
          </p:nvSpPr>
          <p:spPr>
            <a:xfrm>
              <a:off x="8960865" y="3386468"/>
              <a:ext cx="2042670" cy="338554"/>
            </a:xfrm>
            <a:prstGeom prst="rect">
              <a:avLst/>
            </a:prstGeom>
            <a:solidFill>
              <a:schemeClr val="bg1"/>
            </a:solidFill>
          </p:spPr>
          <p:txBody>
            <a:bodyPr wrap="square" rtlCol="0">
              <a:spAutoFit/>
            </a:bodyPr>
            <a:lstStyle/>
            <a:p>
              <a:r>
                <a:rPr lang="en-US" sz="1600" dirty="0" err="1"/>
                <a:t>Zusammenbau</a:t>
              </a:r>
              <a:r>
                <a:rPr lang="en-US" sz="1600" dirty="0"/>
                <a:t> in RUS</a:t>
              </a:r>
              <a:endParaRPr lang="en-GB" sz="1600" dirty="0"/>
            </a:p>
          </p:txBody>
        </p:sp>
      </p:grpSp>
    </p:spTree>
    <p:extLst>
      <p:ext uri="{BB962C8B-B14F-4D97-AF65-F5344CB8AC3E}">
        <p14:creationId xmlns:p14="http://schemas.microsoft.com/office/powerpoint/2010/main" val="27258717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71391</TotalTime>
  <Words>1209</Words>
  <Application>Microsoft Office PowerPoint</Application>
  <PresentationFormat>Widescreen</PresentationFormat>
  <Paragraphs>241</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Aharoni</vt:lpstr>
      <vt:lpstr>Aptos</vt:lpstr>
      <vt:lpstr>Arial</vt:lpstr>
      <vt:lpstr>Calibri</vt:lpstr>
      <vt:lpstr>Calibri Light</vt:lpstr>
      <vt:lpstr>Comic Sans MS</vt:lpstr>
      <vt:lpstr>Courier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Kristic</dc:creator>
  <cp:lastModifiedBy>Robert Kristic</cp:lastModifiedBy>
  <cp:revision>1082</cp:revision>
  <dcterms:created xsi:type="dcterms:W3CDTF">2023-03-20T15:39:30Z</dcterms:created>
  <dcterms:modified xsi:type="dcterms:W3CDTF">2024-12-10T13:32:44Z</dcterms:modified>
</cp:coreProperties>
</file>