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03" r:id="rId2"/>
    <p:sldId id="256" r:id="rId3"/>
    <p:sldId id="1799" r:id="rId4"/>
    <p:sldId id="1796" r:id="rId5"/>
    <p:sldId id="296" r:id="rId6"/>
    <p:sldId id="370" r:id="rId7"/>
    <p:sldId id="307" r:id="rId8"/>
    <p:sldId id="386" r:id="rId9"/>
    <p:sldId id="397" r:id="rId10"/>
    <p:sldId id="1791" r:id="rId11"/>
    <p:sldId id="309" r:id="rId12"/>
    <p:sldId id="1803" r:id="rId13"/>
    <p:sldId id="257" r:id="rId14"/>
    <p:sldId id="1681" r:id="rId15"/>
    <p:sldId id="289" r:id="rId16"/>
    <p:sldId id="1788" r:id="rId17"/>
    <p:sldId id="1793" r:id="rId18"/>
    <p:sldId id="403" r:id="rId19"/>
    <p:sldId id="1802" r:id="rId20"/>
    <p:sldId id="313" r:id="rId21"/>
    <p:sldId id="288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84389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/>
    <p:restoredTop sz="94386" autoAdjust="0"/>
  </p:normalViewPr>
  <p:slideViewPr>
    <p:cSldViewPr snapToObjects="1">
      <p:cViewPr varScale="1">
        <p:scale>
          <a:sx n="78" d="100"/>
          <a:sy n="78" d="100"/>
        </p:scale>
        <p:origin x="946" y="62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5" d="100"/>
          <a:sy n="95" d="100"/>
        </p:scale>
        <p:origin x="40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60E3-21F8-20DE-25AE-D2AEE9A6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C15B5-964C-4FFA-9F56-9EFCCCBB4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9D5F8-4DEF-E087-A554-CAB760A95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0CF92-6CA3-FBCD-0841-D0C474D6F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347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1842C-EA99-43C7-90AC-25EB5665E1D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082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104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B9EC340E-A322-4349-91A8-D58C4695EAC6}" type="datetime1">
              <a:rPr lang="fr-FR" smtClean="0"/>
              <a:t>08/10/2024</a:t>
            </a:fld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8D0491FA-3AFA-4FD7-8428-437E18A08778}" type="datetime1">
              <a:rPr lang="fr-FR" smtClean="0"/>
              <a:t>08/10/2024</a:t>
            </a:fld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E283CB3C-8A69-4C6B-91ED-6717440D0FC7}" type="datetime1">
              <a:rPr lang="fr-FR" smtClean="0"/>
              <a:t>08/10/2024</a:t>
            </a:fld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95959734-B138-4E0D-BCBE-C8C4D4107FA1}" type="datetime1">
              <a:rPr lang="fr-FR" smtClean="0"/>
              <a:t>08/10/2024</a:t>
            </a:fld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980CE4BA-E9A6-4A1A-9EBA-571CF0C8B5B6}" type="datetime1">
              <a:rPr lang="fr-FR" smtClean="0"/>
              <a:t>08/10/2024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EF4E13EB-0DE5-45DD-9EAB-F9A2B64FC05F}" type="datetime1">
              <a:rPr lang="fr-FR" smtClean="0"/>
              <a:t>08/10/2024</a:t>
            </a:fld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AE2C1B51-D971-48FB-BDAC-83E9BB4C93A9}" type="datetime1">
              <a:rPr lang="fr-FR" smtClean="0"/>
              <a:t>08/10/2024</a:t>
            </a:fld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B64D3D61-6187-4400-B621-527AC29EE2A3}" type="datetime1">
              <a:rPr lang="fr-FR" smtClean="0"/>
              <a:t>08/10/2024</a:t>
            </a:fld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F010B130-3092-4866-9883-68F095638C8C}" type="datetime1">
              <a:rPr lang="fr-FR" smtClean="0"/>
              <a:t>08/10/2024</a:t>
            </a:fld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354CDC35-A4A1-4994-AE20-A2E2F646F021}" type="datetime1">
              <a:rPr lang="fr-FR" smtClean="0"/>
              <a:t>08/10/2024</a:t>
            </a:fld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E91AD-2AB8-4A33-A569-49DA50746A00}" type="datetime1">
              <a:rPr lang="fr-FR" smtClean="0"/>
              <a:t>08/10/2024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E4AB1340-4B88-45DF-8E1E-A4CC4B2EB5D3}" type="datetime1">
              <a:rPr lang="fr-FR" smtClean="0"/>
              <a:t>08/10/2024</a:t>
            </a:fld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2B4BA85D-1734-4986-AC83-5F7023F637BC}" type="datetime1">
              <a:rPr lang="fr-FR" smtClean="0"/>
              <a:t>08/10/2024</a:t>
            </a:fld>
            <a:endParaRPr lang="en-US" dirty="0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3D5C71F4-1C5F-4125-989E-7EC1122363B9}" type="datetime1">
              <a:rPr lang="fr-FR" smtClean="0"/>
              <a:t>08/10/2024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13th NBI Workshop - HI-ECN3 WP4 - J-L Grenard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4495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D49F7-A2CE-BF90-DC75-99A7E5DF8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7FC05-5B2A-DA24-7078-73BBFEB46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82B68E-A93A-53ED-1B8F-EFDD73D05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A1C4C-1BC2-434D-804C-3EFF3537CDDC}" type="datetime1">
              <a:rPr lang="fr-FR" smtClean="0"/>
              <a:t>08/10/2024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8C532-216E-EEC8-718A-3C89E47C9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13th NBI Workshop - HI-ECN3 WP4 - J-L Grenard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6A3300-3650-850C-1E36-50970969A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609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439D6DBD-FFFF-49B6-BFDB-F9298F5762E8}" type="datetime1">
              <a:rPr lang="fr-FR" smtClean="0"/>
              <a:t>08/10/2024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E221A97C-8424-4540-BF3E-11892FCA202B}" type="datetime1">
              <a:rPr lang="fr-FR" smtClean="0"/>
              <a:t>08/10/2024</a:t>
            </a:fld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B77F025C-4E3C-4841-B309-4815760B1F55}" type="datetime1">
              <a:rPr lang="fr-FR" smtClean="0"/>
              <a:t>08/10/2024</a:t>
            </a:fld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97F21B25-7B95-4DF5-B3DD-08FDB2DFF498}" type="datetime1">
              <a:rPr lang="fr-FR" smtClean="0"/>
              <a:t>08/10/2024</a:t>
            </a:fld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1B553312-FF49-4BB9-9819-07E6DC51A63D}" type="datetime1">
              <a:rPr lang="fr-FR" smtClean="0"/>
              <a:t>08/10/2024</a:t>
            </a:fld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92EFC580-75DA-4E3F-B694-1920B4E9D966}" type="datetime1">
              <a:rPr lang="fr-FR" smtClean="0"/>
              <a:t>08/10/2024</a:t>
            </a:fld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9841C2A4-445C-4578-9E50-8B3EFB2DFE9A}" type="datetime1">
              <a:rPr lang="fr-FR" smtClean="0"/>
              <a:t>08/10/2024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13th NBI Workshop - HI-ECN3 WP4 - J-L Grenard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80" r:id="rId23"/>
    <p:sldLayoutId id="2147483682" r:id="rId2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3" Type="http://schemas.openxmlformats.org/officeDocument/2006/relationships/image" Target="../media/image28.png"/><Relationship Id="rId7" Type="http://schemas.openxmlformats.org/officeDocument/2006/relationships/image" Target="../media/image32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jpg"/><Relationship Id="rId5" Type="http://schemas.openxmlformats.org/officeDocument/2006/relationships/image" Target="../media/image30.jpg"/><Relationship Id="rId10" Type="http://schemas.openxmlformats.org/officeDocument/2006/relationships/image" Target="../media/image35.jpg"/><Relationship Id="rId4" Type="http://schemas.openxmlformats.org/officeDocument/2006/relationships/image" Target="../media/image29.png"/><Relationship Id="rId9" Type="http://schemas.openxmlformats.org/officeDocument/2006/relationships/image" Target="../media/image3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g"/><Relationship Id="rId13" Type="http://schemas.openxmlformats.org/officeDocument/2006/relationships/image" Target="../media/image58.jpg"/><Relationship Id="rId3" Type="http://schemas.openxmlformats.org/officeDocument/2006/relationships/image" Target="../media/image48.jpg"/><Relationship Id="rId7" Type="http://schemas.openxmlformats.org/officeDocument/2006/relationships/image" Target="../media/image52.jpg"/><Relationship Id="rId12" Type="http://schemas.openxmlformats.org/officeDocument/2006/relationships/image" Target="../media/image57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1.jpg"/><Relationship Id="rId11" Type="http://schemas.openxmlformats.org/officeDocument/2006/relationships/image" Target="../media/image56.jpg"/><Relationship Id="rId5" Type="http://schemas.openxmlformats.org/officeDocument/2006/relationships/image" Target="../media/image50.jpg"/><Relationship Id="rId10" Type="http://schemas.openxmlformats.org/officeDocument/2006/relationships/image" Target="../media/image55.jpg"/><Relationship Id="rId4" Type="http://schemas.openxmlformats.org/officeDocument/2006/relationships/image" Target="../media/image49.jpg"/><Relationship Id="rId9" Type="http://schemas.openxmlformats.org/officeDocument/2006/relationships/image" Target="../media/image54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microsoft.com/office/2007/relationships/hdphoto" Target="../media/hdphoto2.wdp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70.png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image" Target="../media/image26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358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CB6635-E62A-4FF9-E89E-0CD08FB09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BDF Target complex integration extraction development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DA156-D15F-0C6E-A440-5D22A5D24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13th NBI Workshop - HI-ECN3 WP4 - J-L Grenard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37C7A-0122-4BC4-5AEF-DDCF3EDA5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2A4AB7-4FAC-DBE8-206C-CD4DF26C396C}"/>
              </a:ext>
            </a:extLst>
          </p:cNvPr>
          <p:cNvSpPr txBox="1"/>
          <p:nvPr/>
        </p:nvSpPr>
        <p:spPr>
          <a:xfrm>
            <a:off x="119337" y="1439335"/>
            <a:ext cx="214534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Trolley mounted on full stainless steel chain action rollers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B38B8F-76F0-AE82-4A5B-77A0DC3FB9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88" t="33075" r="7988" b="32801"/>
          <a:stretch/>
        </p:blipFill>
        <p:spPr>
          <a:xfrm rot="10800000">
            <a:off x="33669" y="4033637"/>
            <a:ext cx="2049785" cy="6591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9EF29F-1433-6CE7-5DB6-0A251D0790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95" y="2505077"/>
            <a:ext cx="2049786" cy="144369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F1EFDB4-5754-1AC7-6307-9138E3B5DE04}"/>
              </a:ext>
            </a:extLst>
          </p:cNvPr>
          <p:cNvSpPr txBox="1"/>
          <p:nvPr/>
        </p:nvSpPr>
        <p:spPr>
          <a:xfrm>
            <a:off x="4439816" y="1439335"/>
            <a:ext cx="78695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Extraction / insertion mechanism based on a motorized rigid chain</a:t>
            </a:r>
          </a:p>
        </p:txBody>
      </p:sp>
      <p:pic>
        <p:nvPicPr>
          <p:cNvPr id="24" name="Picture 23" descr="A blue machine with a chain&#10;&#10;Description automatically generated">
            <a:extLst>
              <a:ext uri="{FF2B5EF4-FFF2-40B4-BE49-F238E27FC236}">
                <a16:creationId xmlns:a16="http://schemas.microsoft.com/office/drawing/2014/main" id="{4873272C-4C9A-A624-5815-05B4104717C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006" t="13251" r="26326" b="11151"/>
          <a:stretch/>
        </p:blipFill>
        <p:spPr>
          <a:xfrm>
            <a:off x="595157" y="4706827"/>
            <a:ext cx="1297595" cy="1504857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02E4009E-29D9-8040-3335-1425DB5F3B26}"/>
              </a:ext>
            </a:extLst>
          </p:cNvPr>
          <p:cNvGrpSpPr/>
          <p:nvPr/>
        </p:nvGrpSpPr>
        <p:grpSpPr>
          <a:xfrm>
            <a:off x="2264680" y="2064725"/>
            <a:ext cx="9864000" cy="3405075"/>
            <a:chOff x="2264680" y="2064725"/>
            <a:chExt cx="9864000" cy="3405075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815716E-97FE-04BD-ACBE-D1BA351E5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64680" y="2081374"/>
              <a:ext cx="3107438" cy="1598221"/>
            </a:xfrm>
            <a:prstGeom prst="rect">
              <a:avLst/>
            </a:prstGeom>
          </p:spPr>
        </p:pic>
        <p:pic>
          <p:nvPicPr>
            <p:cNvPr id="17" name="Picture 16" descr="A model of a building&#10;&#10;Description automatically generated">
              <a:extLst>
                <a:ext uri="{FF2B5EF4-FFF2-40B4-BE49-F238E27FC236}">
                  <a16:creationId xmlns:a16="http://schemas.microsoft.com/office/drawing/2014/main" id="{01ECD60C-8872-C99D-5943-F5C39D21446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42960" y="2064725"/>
              <a:ext cx="3107438" cy="1598221"/>
            </a:xfrm>
            <a:prstGeom prst="rect">
              <a:avLst/>
            </a:prstGeom>
          </p:spPr>
        </p:pic>
        <p:pic>
          <p:nvPicPr>
            <p:cNvPr id="18" name="Picture 17" descr="A model of a building&#10;&#10;Description automatically generated">
              <a:extLst>
                <a:ext uri="{FF2B5EF4-FFF2-40B4-BE49-F238E27FC236}">
                  <a16:creationId xmlns:a16="http://schemas.microsoft.com/office/drawing/2014/main" id="{58E61D4A-F1F0-8492-CF2B-117148752F8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021242" y="2081374"/>
              <a:ext cx="3107438" cy="1598221"/>
            </a:xfrm>
            <a:prstGeom prst="rect">
              <a:avLst/>
            </a:prstGeom>
          </p:spPr>
        </p:pic>
        <p:pic>
          <p:nvPicPr>
            <p:cNvPr id="19" name="Picture 18" descr="A model of a building&#10;&#10;Description automatically generated">
              <a:extLst>
                <a:ext uri="{FF2B5EF4-FFF2-40B4-BE49-F238E27FC236}">
                  <a16:creationId xmlns:a16="http://schemas.microsoft.com/office/drawing/2014/main" id="{4CDB6F14-1FC1-3527-C32A-D830E2F3199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64681" y="3871579"/>
              <a:ext cx="3107438" cy="1598221"/>
            </a:xfrm>
            <a:prstGeom prst="rect">
              <a:avLst/>
            </a:prstGeom>
          </p:spPr>
        </p:pic>
        <p:pic>
          <p:nvPicPr>
            <p:cNvPr id="20" name="Picture 19" descr="A model of a building&#10;&#10;Description automatically generated">
              <a:extLst>
                <a:ext uri="{FF2B5EF4-FFF2-40B4-BE49-F238E27FC236}">
                  <a16:creationId xmlns:a16="http://schemas.microsoft.com/office/drawing/2014/main" id="{DEFEE607-F751-4F72-051E-D8FB4C00A01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642962" y="3867619"/>
              <a:ext cx="3107438" cy="1598221"/>
            </a:xfrm>
            <a:prstGeom prst="rect">
              <a:avLst/>
            </a:prstGeom>
          </p:spPr>
        </p:pic>
        <p:pic>
          <p:nvPicPr>
            <p:cNvPr id="21" name="Picture 20" descr="A machine with red and white boxes&#10;&#10;Description automatically generated with medium confidence">
              <a:extLst>
                <a:ext uri="{FF2B5EF4-FFF2-40B4-BE49-F238E27FC236}">
                  <a16:creationId xmlns:a16="http://schemas.microsoft.com/office/drawing/2014/main" id="{796F1D71-60EA-E25D-9CE9-0CB66C6052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021242" y="3867619"/>
              <a:ext cx="3107438" cy="1598221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0CB55FA-F9FE-7B95-D7EE-80ACC1F7D7AD}"/>
                </a:ext>
              </a:extLst>
            </p:cNvPr>
            <p:cNvSpPr txBox="1"/>
            <p:nvPr/>
          </p:nvSpPr>
          <p:spPr>
            <a:xfrm>
              <a:off x="2417804" y="3456890"/>
              <a:ext cx="1512444" cy="17556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000" dirty="0" err="1"/>
                <a:t>Door</a:t>
              </a:r>
              <a:r>
                <a:rPr lang="fr-CH" sz="1000" dirty="0"/>
                <a:t> </a:t>
              </a:r>
              <a:r>
                <a:rPr lang="fr-CH" sz="1000" dirty="0" err="1"/>
                <a:t>tooling</a:t>
              </a:r>
              <a:r>
                <a:rPr lang="fr-CH" sz="1000" dirty="0"/>
                <a:t> installation</a:t>
              </a:r>
              <a:endParaRPr lang="en-GB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7FFB2C5-903D-E9AE-D8EC-461640938CB7}"/>
                </a:ext>
              </a:extLst>
            </p:cNvPr>
            <p:cNvSpPr txBox="1"/>
            <p:nvPr/>
          </p:nvSpPr>
          <p:spPr>
            <a:xfrm>
              <a:off x="5786052" y="3456890"/>
              <a:ext cx="876011" cy="17556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000" dirty="0" err="1"/>
                <a:t>Door</a:t>
              </a:r>
              <a:r>
                <a:rPr lang="fr-CH" sz="1000" dirty="0"/>
                <a:t> </a:t>
              </a:r>
              <a:r>
                <a:rPr lang="fr-CH" sz="1000" dirty="0" err="1"/>
                <a:t>removal</a:t>
              </a:r>
              <a:endParaRPr lang="en-GB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BC8618C-58C7-DF9A-5015-809E3AAF01BA}"/>
                </a:ext>
              </a:extLst>
            </p:cNvPr>
            <p:cNvSpPr txBox="1"/>
            <p:nvPr/>
          </p:nvSpPr>
          <p:spPr>
            <a:xfrm>
              <a:off x="9236452" y="3456890"/>
              <a:ext cx="1466723" cy="17556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000" dirty="0"/>
                <a:t>Mobile rails installation</a:t>
              </a:r>
              <a:endParaRPr lang="en-GB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2E3788A-57E8-8ED2-02AC-194E4FFF49F5}"/>
                </a:ext>
              </a:extLst>
            </p:cNvPr>
            <p:cNvSpPr txBox="1"/>
            <p:nvPr/>
          </p:nvSpPr>
          <p:spPr>
            <a:xfrm>
              <a:off x="2417804" y="5307281"/>
              <a:ext cx="1686359" cy="15388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000" dirty="0" err="1"/>
                <a:t>Chains</a:t>
              </a:r>
              <a:r>
                <a:rPr lang="fr-CH" sz="1000" dirty="0"/>
                <a:t> </a:t>
              </a:r>
              <a:r>
                <a:rPr lang="fr-CH" sz="1000" dirty="0" err="1"/>
                <a:t>connectors</a:t>
              </a:r>
              <a:r>
                <a:rPr lang="fr-CH" sz="1000" dirty="0"/>
                <a:t> orientation</a:t>
              </a:r>
              <a:endParaRPr lang="en-GB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BBFBE1D-A80F-A66F-66AB-28688924931D}"/>
                </a:ext>
              </a:extLst>
            </p:cNvPr>
            <p:cNvSpPr txBox="1"/>
            <p:nvPr/>
          </p:nvSpPr>
          <p:spPr>
            <a:xfrm>
              <a:off x="5786052" y="5305368"/>
              <a:ext cx="1707199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000" dirty="0" err="1"/>
                <a:t>Chains</a:t>
              </a:r>
              <a:r>
                <a:rPr lang="fr-CH" sz="1000" dirty="0"/>
                <a:t> </a:t>
              </a:r>
              <a:r>
                <a:rPr lang="fr-CH" sz="1000" dirty="0" err="1"/>
                <a:t>connectors</a:t>
              </a:r>
              <a:r>
                <a:rPr lang="fr-CH" sz="1000" dirty="0"/>
                <a:t> </a:t>
              </a:r>
              <a:r>
                <a:rPr lang="fr-CH" sz="1000" dirty="0" err="1"/>
                <a:t>connection</a:t>
              </a:r>
              <a:endParaRPr lang="en-GB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90066B0-E509-A081-07F7-78616B07F32C}"/>
                </a:ext>
              </a:extLst>
            </p:cNvPr>
            <p:cNvSpPr txBox="1"/>
            <p:nvPr/>
          </p:nvSpPr>
          <p:spPr>
            <a:xfrm>
              <a:off x="9236452" y="5303240"/>
              <a:ext cx="973023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sz="1000" dirty="0"/>
                <a:t>Trolley extraction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578280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AEB4346-552B-2A13-90A9-966CCA91D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Target handling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ADD8B3-2DBB-6C66-5AF8-EA6B7C58F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 descr="A computer generated image of a factory&#10;&#10;Description automatically generated">
            <a:extLst>
              <a:ext uri="{FF2B5EF4-FFF2-40B4-BE49-F238E27FC236}">
                <a16:creationId xmlns:a16="http://schemas.microsoft.com/office/drawing/2014/main" id="{A305AF8D-9983-A14F-B018-DB9B2C94EF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3429000"/>
            <a:ext cx="5389195" cy="2771775"/>
          </a:xfrm>
          <a:prstGeom prst="rect">
            <a:avLst/>
          </a:prstGeom>
        </p:spPr>
      </p:pic>
      <p:pic>
        <p:nvPicPr>
          <p:cNvPr id="6" name="Picture 5" descr="A 3d model of a factory&#10;&#10;Description automatically generated">
            <a:extLst>
              <a:ext uri="{FF2B5EF4-FFF2-40B4-BE49-F238E27FC236}">
                <a16:creationId xmlns:a16="http://schemas.microsoft.com/office/drawing/2014/main" id="{D6BD739B-F126-D37D-E2A9-60D0AB0148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459" t="48403" r="25572" b="27069"/>
          <a:stretch/>
        </p:blipFill>
        <p:spPr>
          <a:xfrm>
            <a:off x="6023991" y="1844824"/>
            <a:ext cx="5062164" cy="2664296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C9821F9-13CC-EA3E-A29A-B36635696211}"/>
              </a:ext>
            </a:extLst>
          </p:cNvPr>
          <p:cNvSpPr/>
          <p:nvPr/>
        </p:nvSpPr>
        <p:spPr>
          <a:xfrm rot="17777232">
            <a:off x="7622392" y="2680240"/>
            <a:ext cx="471561" cy="324754"/>
          </a:xfrm>
          <a:custGeom>
            <a:avLst/>
            <a:gdLst>
              <a:gd name="connsiteX0" fmla="*/ 0 w 687897"/>
              <a:gd name="connsiteY0" fmla="*/ 473740 h 473740"/>
              <a:gd name="connsiteX1" fmla="*/ 25167 w 687897"/>
              <a:gd name="connsiteY1" fmla="*/ 431795 h 473740"/>
              <a:gd name="connsiteX2" fmla="*/ 41945 w 687897"/>
              <a:gd name="connsiteY2" fmla="*/ 406628 h 473740"/>
              <a:gd name="connsiteX3" fmla="*/ 67112 w 687897"/>
              <a:gd name="connsiteY3" fmla="*/ 389850 h 473740"/>
              <a:gd name="connsiteX4" fmla="*/ 109057 w 687897"/>
              <a:gd name="connsiteY4" fmla="*/ 339516 h 473740"/>
              <a:gd name="connsiteX5" fmla="*/ 167780 w 687897"/>
              <a:gd name="connsiteY5" fmla="*/ 305960 h 473740"/>
              <a:gd name="connsiteX6" fmla="*/ 243281 w 687897"/>
              <a:gd name="connsiteY6" fmla="*/ 264015 h 473740"/>
              <a:gd name="connsiteX7" fmla="*/ 285226 w 687897"/>
              <a:gd name="connsiteY7" fmla="*/ 171736 h 473740"/>
              <a:gd name="connsiteX8" fmla="*/ 293615 w 687897"/>
              <a:gd name="connsiteY8" fmla="*/ 138180 h 473740"/>
              <a:gd name="connsiteX9" fmla="*/ 302004 w 687897"/>
              <a:gd name="connsiteY9" fmla="*/ 62679 h 473740"/>
              <a:gd name="connsiteX10" fmla="*/ 310392 w 687897"/>
              <a:gd name="connsiteY10" fmla="*/ 3956 h 473740"/>
              <a:gd name="connsiteX11" fmla="*/ 318781 w 687897"/>
              <a:gd name="connsiteY11" fmla="*/ 196903 h 473740"/>
              <a:gd name="connsiteX12" fmla="*/ 343948 w 687897"/>
              <a:gd name="connsiteY12" fmla="*/ 272404 h 473740"/>
              <a:gd name="connsiteX13" fmla="*/ 360726 w 687897"/>
              <a:gd name="connsiteY13" fmla="*/ 331127 h 473740"/>
              <a:gd name="connsiteX14" fmla="*/ 369115 w 687897"/>
              <a:gd name="connsiteY14" fmla="*/ 381461 h 473740"/>
              <a:gd name="connsiteX15" fmla="*/ 385893 w 687897"/>
              <a:gd name="connsiteY15" fmla="*/ 305960 h 473740"/>
              <a:gd name="connsiteX16" fmla="*/ 394282 w 687897"/>
              <a:gd name="connsiteY16" fmla="*/ 222070 h 473740"/>
              <a:gd name="connsiteX17" fmla="*/ 436227 w 687897"/>
              <a:gd name="connsiteY17" fmla="*/ 163347 h 473740"/>
              <a:gd name="connsiteX18" fmla="*/ 486561 w 687897"/>
              <a:gd name="connsiteY18" fmla="*/ 113013 h 473740"/>
              <a:gd name="connsiteX19" fmla="*/ 536895 w 687897"/>
              <a:gd name="connsiteY19" fmla="*/ 96235 h 473740"/>
              <a:gd name="connsiteX20" fmla="*/ 570451 w 687897"/>
              <a:gd name="connsiteY20" fmla="*/ 79457 h 473740"/>
              <a:gd name="connsiteX21" fmla="*/ 620785 w 687897"/>
              <a:gd name="connsiteY21" fmla="*/ 62679 h 473740"/>
              <a:gd name="connsiteX22" fmla="*/ 687897 w 687897"/>
              <a:gd name="connsiteY22" fmla="*/ 20734 h 473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87897" h="473740">
                <a:moveTo>
                  <a:pt x="0" y="473740"/>
                </a:moveTo>
                <a:cubicBezTo>
                  <a:pt x="8389" y="459758"/>
                  <a:pt x="16525" y="445622"/>
                  <a:pt x="25167" y="431795"/>
                </a:cubicBezTo>
                <a:cubicBezTo>
                  <a:pt x="30511" y="423245"/>
                  <a:pt x="34816" y="413757"/>
                  <a:pt x="41945" y="406628"/>
                </a:cubicBezTo>
                <a:cubicBezTo>
                  <a:pt x="49074" y="399499"/>
                  <a:pt x="58723" y="395443"/>
                  <a:pt x="67112" y="389850"/>
                </a:cubicBezTo>
                <a:cubicBezTo>
                  <a:pt x="83609" y="365104"/>
                  <a:pt x="84835" y="359701"/>
                  <a:pt x="109057" y="339516"/>
                </a:cubicBezTo>
                <a:cubicBezTo>
                  <a:pt x="133931" y="318788"/>
                  <a:pt x="138476" y="323542"/>
                  <a:pt x="167780" y="305960"/>
                </a:cubicBezTo>
                <a:cubicBezTo>
                  <a:pt x="239895" y="262691"/>
                  <a:pt x="192659" y="280889"/>
                  <a:pt x="243281" y="264015"/>
                </a:cubicBezTo>
                <a:cubicBezTo>
                  <a:pt x="284753" y="222543"/>
                  <a:pt x="265571" y="250358"/>
                  <a:pt x="285226" y="171736"/>
                </a:cubicBezTo>
                <a:lnTo>
                  <a:pt x="293615" y="138180"/>
                </a:lnTo>
                <a:cubicBezTo>
                  <a:pt x="296411" y="113013"/>
                  <a:pt x="298863" y="87805"/>
                  <a:pt x="302004" y="62679"/>
                </a:cubicBezTo>
                <a:cubicBezTo>
                  <a:pt x="304456" y="43059"/>
                  <a:pt x="307940" y="-15664"/>
                  <a:pt x="310392" y="3956"/>
                </a:cubicBezTo>
                <a:cubicBezTo>
                  <a:pt x="318376" y="67835"/>
                  <a:pt x="312157" y="132868"/>
                  <a:pt x="318781" y="196903"/>
                </a:cubicBezTo>
                <a:lnTo>
                  <a:pt x="343948" y="272404"/>
                </a:lnTo>
                <a:cubicBezTo>
                  <a:pt x="351943" y="296390"/>
                  <a:pt x="355459" y="304793"/>
                  <a:pt x="360726" y="331127"/>
                </a:cubicBezTo>
                <a:cubicBezTo>
                  <a:pt x="364062" y="347806"/>
                  <a:pt x="366319" y="364683"/>
                  <a:pt x="369115" y="381461"/>
                </a:cubicBezTo>
                <a:cubicBezTo>
                  <a:pt x="380836" y="346298"/>
                  <a:pt x="379987" y="353205"/>
                  <a:pt x="385893" y="305960"/>
                </a:cubicBezTo>
                <a:cubicBezTo>
                  <a:pt x="389379" y="278074"/>
                  <a:pt x="389103" y="249691"/>
                  <a:pt x="394282" y="222070"/>
                </a:cubicBezTo>
                <a:cubicBezTo>
                  <a:pt x="404722" y="166392"/>
                  <a:pt x="398849" y="175806"/>
                  <a:pt x="436227" y="163347"/>
                </a:cubicBezTo>
                <a:cubicBezTo>
                  <a:pt x="453005" y="146569"/>
                  <a:pt x="464051" y="120516"/>
                  <a:pt x="486561" y="113013"/>
                </a:cubicBezTo>
                <a:cubicBezTo>
                  <a:pt x="503339" y="107420"/>
                  <a:pt x="521077" y="104144"/>
                  <a:pt x="536895" y="96235"/>
                </a:cubicBezTo>
                <a:cubicBezTo>
                  <a:pt x="548080" y="90642"/>
                  <a:pt x="558840" y="84101"/>
                  <a:pt x="570451" y="79457"/>
                </a:cubicBezTo>
                <a:cubicBezTo>
                  <a:pt x="586872" y="72889"/>
                  <a:pt x="606070" y="72489"/>
                  <a:pt x="620785" y="62679"/>
                </a:cubicBezTo>
                <a:cubicBezTo>
                  <a:pt x="676322" y="25655"/>
                  <a:pt x="653083" y="38141"/>
                  <a:pt x="687897" y="20734"/>
                </a:cubicBezTo>
              </a:path>
            </a:pathLst>
          </a:custGeom>
          <a:noFill/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1843DE-E4C4-0947-74DD-E9970FFC0F38}"/>
              </a:ext>
            </a:extLst>
          </p:cNvPr>
          <p:cNvSpPr txBox="1"/>
          <p:nvPr/>
        </p:nvSpPr>
        <p:spPr bwMode="auto">
          <a:xfrm>
            <a:off x="7104112" y="4547501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Target utilities </a:t>
            </a:r>
            <a:r>
              <a:rPr lang="fr-CH" dirty="0" err="1"/>
              <a:t>removed</a:t>
            </a:r>
            <a:r>
              <a:rPr lang="fr-CH" dirty="0"/>
              <a:t> to fit </a:t>
            </a:r>
            <a:r>
              <a:rPr lang="fr-CH" dirty="0" err="1"/>
              <a:t>cask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81DE418-26EE-EB63-ECA3-BA9695B20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966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06B301F-E3E0-4D2E-B046-DFF931ACB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Target Complex handling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795F01-FF67-4F68-8DAB-8674FCD67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0BE82A-8D7B-B72A-ADAA-A6CCC6D078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0050"/>
          <a:stretch/>
        </p:blipFill>
        <p:spPr>
          <a:xfrm>
            <a:off x="5865738" y="260648"/>
            <a:ext cx="6120680" cy="3211049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29ABC28-D0B9-3E35-2B98-75A98C1B3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4" y="1010998"/>
            <a:ext cx="5616003" cy="4434226"/>
          </a:xfrm>
        </p:spPr>
        <p:txBody>
          <a:bodyPr>
            <a:normAutofit/>
          </a:bodyPr>
          <a:lstStyle/>
          <a:p>
            <a:r>
              <a:rPr lang="en-GB" b="0" dirty="0"/>
              <a:t>Existing overhead travelling crane 30t capacity replaced</a:t>
            </a:r>
          </a:p>
          <a:p>
            <a:pPr marL="366712" lvl="1" indent="0">
              <a:buNone/>
            </a:pPr>
            <a:endParaRPr lang="en-GB" b="0" dirty="0"/>
          </a:p>
          <a:p>
            <a:pPr lvl="1"/>
            <a:r>
              <a:rPr lang="en-GB" b="0" dirty="0"/>
              <a:t>Redundancy on the 3 movements of the crane</a:t>
            </a:r>
          </a:p>
          <a:p>
            <a:pPr lvl="1"/>
            <a:r>
              <a:rPr lang="en-GB" b="0" dirty="0"/>
              <a:t>Integration of a video system</a:t>
            </a:r>
          </a:p>
          <a:p>
            <a:pPr lvl="1"/>
            <a:r>
              <a:rPr lang="en-GB" sz="1800" b="0" dirty="0"/>
              <a:t>Integration of a positioning system for the 3 movements</a:t>
            </a:r>
          </a:p>
          <a:p>
            <a:pPr lvl="1"/>
            <a:r>
              <a:rPr lang="en-GB" sz="1800" b="0" dirty="0"/>
              <a:t>Off-board control cubicles</a:t>
            </a:r>
          </a:p>
          <a:p>
            <a:pPr lvl="1"/>
            <a:r>
              <a:rPr lang="en-GB" sz="1800" b="0" dirty="0"/>
              <a:t>Cable festoon routing</a:t>
            </a:r>
          </a:p>
          <a:p>
            <a:pPr lvl="1"/>
            <a:r>
              <a:rPr lang="en-GB" sz="1800" b="0" dirty="0"/>
              <a:t>Remote tools connection on the hook</a:t>
            </a:r>
          </a:p>
          <a:p>
            <a:pPr lvl="1"/>
            <a:r>
              <a:rPr lang="en-GB" sz="1800" b="0" dirty="0"/>
              <a:t>Auxiliary hoist</a:t>
            </a:r>
          </a:p>
          <a:p>
            <a:pPr lvl="1"/>
            <a:r>
              <a:rPr lang="en-GB" sz="1800" b="0" dirty="0"/>
              <a:t>Investigation on possibility to optimize crane size</a:t>
            </a:r>
          </a:p>
          <a:p>
            <a:pPr marL="366712" lvl="1" indent="0">
              <a:buNone/>
            </a:pPr>
            <a:r>
              <a:rPr lang="en-GB" dirty="0"/>
              <a:t>Ongoing specification</a:t>
            </a:r>
            <a:endParaRPr lang="en-GB" sz="1800" b="0" dirty="0"/>
          </a:p>
        </p:txBody>
      </p:sp>
      <p:pic>
        <p:nvPicPr>
          <p:cNvPr id="2" name="Picture 1" descr="A person wearing a hard hat working on a computer&#10;&#10;Description automatically generated with low confidence">
            <a:extLst>
              <a:ext uri="{FF2B5EF4-FFF2-40B4-BE49-F238E27FC236}">
                <a16:creationId xmlns:a16="http://schemas.microsoft.com/office/drawing/2014/main" id="{789996FC-E515-3C80-8E62-B7E1BD05D5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6888" y="3625619"/>
            <a:ext cx="3525024" cy="2643768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79CA79-373D-848A-A114-3026EA16A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2659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78EDB-5CC3-8FB9-42A2-16BF42E19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target service building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F1CDB2-DC50-FBA2-863A-E3196F192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4531C-8158-12F0-FB72-0C7BC2D615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GB" sz="2000" dirty="0"/>
              <a:t>Nuclear ventilation system of the target complex</a:t>
            </a:r>
          </a:p>
          <a:p>
            <a:pPr lvl="1"/>
            <a:r>
              <a:rPr lang="en-GB" sz="1800" dirty="0"/>
              <a:t>Air handling units, filters, dehumidifiers (outside)</a:t>
            </a:r>
          </a:p>
          <a:p>
            <a:r>
              <a:rPr lang="en-GB" sz="2000" dirty="0"/>
              <a:t>Target cooling systems</a:t>
            </a:r>
          </a:p>
          <a:p>
            <a:pPr lvl="1"/>
            <a:r>
              <a:rPr lang="en-GB" sz="1800" dirty="0"/>
              <a:t>Pumps, Filters, Heat exchanger, Cooling instrumentation, He circulation system</a:t>
            </a:r>
          </a:p>
          <a:p>
            <a:pPr lvl="1"/>
            <a:r>
              <a:rPr lang="en-GB" sz="1800" dirty="0"/>
              <a:t>Target controls systems</a:t>
            </a:r>
          </a:p>
          <a:p>
            <a:pPr lvl="1"/>
            <a:r>
              <a:rPr lang="en-GB" sz="1800" dirty="0"/>
              <a:t>Target monitoring (sensors), Target control valves, vacuum vessel confinement</a:t>
            </a:r>
          </a:p>
          <a:p>
            <a:pPr marL="0" lvl="1" indent="0">
              <a:buNone/>
            </a:pPr>
            <a:r>
              <a:rPr lang="en-GB" sz="2000" b="1" dirty="0"/>
              <a:t>Service cell / hot cell</a:t>
            </a:r>
          </a:p>
          <a:p>
            <a:pPr marL="0" lvl="1" indent="0">
              <a:buNone/>
            </a:pPr>
            <a:r>
              <a:rPr lang="en-GB" sz="2000" b="1" dirty="0"/>
              <a:t>Buffer area</a:t>
            </a:r>
          </a:p>
          <a:p>
            <a:r>
              <a:rPr lang="en-GB" sz="2000" dirty="0"/>
              <a:t>Safety systems</a:t>
            </a:r>
          </a:p>
          <a:p>
            <a:r>
              <a:rPr lang="en-GB" sz="2000" dirty="0"/>
              <a:t>Electrical distribution system</a:t>
            </a:r>
          </a:p>
          <a:p>
            <a:r>
              <a:rPr lang="en-GB" sz="2000" dirty="0"/>
              <a:t>Control and safety systems</a:t>
            </a:r>
          </a:p>
          <a:p>
            <a:r>
              <a:rPr lang="en-GB" sz="2000" dirty="0"/>
              <a:t>(Evaporator)</a:t>
            </a:r>
          </a:p>
          <a:p>
            <a:r>
              <a:rPr lang="en-GB" sz="2000" dirty="0"/>
              <a:t>~1000m²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2F0A08B-928E-4785-1AAA-DF41962557D4}"/>
              </a:ext>
            </a:extLst>
          </p:cNvPr>
          <p:cNvGrpSpPr/>
          <p:nvPr/>
        </p:nvGrpSpPr>
        <p:grpSpPr>
          <a:xfrm>
            <a:off x="8843487" y="177956"/>
            <a:ext cx="3229177" cy="2937136"/>
            <a:chOff x="7065456" y="1580644"/>
            <a:chExt cx="4944210" cy="3406403"/>
          </a:xfrm>
        </p:grpSpPr>
        <p:pic>
          <p:nvPicPr>
            <p:cNvPr id="1026" name="Picture 4">
              <a:extLst>
                <a:ext uri="{FF2B5EF4-FFF2-40B4-BE49-F238E27FC236}">
                  <a16:creationId xmlns:a16="http://schemas.microsoft.com/office/drawing/2014/main" id="{4E60B620-A86E-F0B4-AF03-10FD8708E1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5456" y="1580644"/>
              <a:ext cx="4944210" cy="3406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BD8B5A2-8277-ED57-F365-296EC6001422}"/>
                </a:ext>
              </a:extLst>
            </p:cNvPr>
            <p:cNvSpPr/>
            <p:nvPr/>
          </p:nvSpPr>
          <p:spPr>
            <a:xfrm rot="18758814">
              <a:off x="8114022" y="2275466"/>
              <a:ext cx="1696236" cy="814688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0" name="Picture 9" descr="A blue box with a few objects&#10;&#10;Description automatically generated with medium confidence">
            <a:extLst>
              <a:ext uri="{FF2B5EF4-FFF2-40B4-BE49-F238E27FC236}">
                <a16:creationId xmlns:a16="http://schemas.microsoft.com/office/drawing/2014/main" id="{259AE7BB-6F62-1DD4-A1F7-A4F56BF0A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128" y="3706017"/>
            <a:ext cx="4824536" cy="2481359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38A5CD75-8027-0718-9604-CD14B7F4A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316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3EF33F3-1B28-2B3F-82C4-C86559320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13th NBI Workshop - HI-ECN3 WP4 - J-L Grenard</a:t>
            </a:r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0DC9595-EF11-CAB2-8412-BF661A5B972F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Service building </a:t>
            </a:r>
            <a:r>
              <a:rPr lang="fr-CH" dirty="0" err="1"/>
              <a:t>within</a:t>
            </a:r>
            <a:r>
              <a:rPr lang="fr-CH" dirty="0"/>
              <a:t> the BDF/</a:t>
            </a:r>
            <a:r>
              <a:rPr lang="fr-CH" dirty="0" err="1"/>
              <a:t>SHiP</a:t>
            </a:r>
            <a:r>
              <a:rPr lang="fr-CH" dirty="0"/>
              <a:t> </a:t>
            </a:r>
            <a:r>
              <a:rPr lang="fr-CH" dirty="0" err="1"/>
              <a:t>complex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CFCACF-A3C9-8561-9B89-6789F506B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098" y="1158610"/>
            <a:ext cx="11647803" cy="37598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F800E9-BA2B-2FF1-9414-DE50A6DD04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7880" y="3429000"/>
            <a:ext cx="4794449" cy="2733738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236C95-6AD1-26CA-2F0B-1EA2E9FCF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449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1518E15-76D1-27BA-0D78-D5D3F9A339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9947" y="991570"/>
            <a:ext cx="8703244" cy="44762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CDD6B6-0BC6-D200-F64D-D1C2E976D625}"/>
              </a:ext>
            </a:extLst>
          </p:cNvPr>
          <p:cNvSpPr txBox="1"/>
          <p:nvPr/>
        </p:nvSpPr>
        <p:spPr>
          <a:xfrm>
            <a:off x="5645520" y="5443054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Shielded buffer zone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D91275-53A4-C9D3-697D-87F1BB07B903}"/>
              </a:ext>
            </a:extLst>
          </p:cNvPr>
          <p:cNvSpPr txBox="1"/>
          <p:nvPr/>
        </p:nvSpPr>
        <p:spPr>
          <a:xfrm>
            <a:off x="260773" y="1798321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Material access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B5E8F7-CDF3-17A1-DC8E-ECDCEA2AC15D}"/>
              </a:ext>
            </a:extLst>
          </p:cNvPr>
          <p:cNvSpPr txBox="1"/>
          <p:nvPr/>
        </p:nvSpPr>
        <p:spPr>
          <a:xfrm>
            <a:off x="9834945" y="1063415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Cooling equipment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62CA26-E7B3-1094-5A29-EA80F502864F}"/>
              </a:ext>
            </a:extLst>
          </p:cNvPr>
          <p:cNvSpPr txBox="1"/>
          <p:nvPr/>
        </p:nvSpPr>
        <p:spPr>
          <a:xfrm>
            <a:off x="8541552" y="5627720"/>
            <a:ext cx="25659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Service cell (~60m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²)</a:t>
            </a:r>
            <a:endParaRPr lang="en-GB" dirty="0"/>
          </a:p>
          <a:p>
            <a:r>
              <a:rPr lang="en-GB" dirty="0"/>
              <a:t>with a movable roof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6940104-5382-9625-C262-77E6D3000CEA}"/>
              </a:ext>
            </a:extLst>
          </p:cNvPr>
          <p:cNvCxnSpPr>
            <a:cxnSpLocks/>
          </p:cNvCxnSpPr>
          <p:nvPr/>
        </p:nvCxnSpPr>
        <p:spPr>
          <a:xfrm>
            <a:off x="1971040" y="1982987"/>
            <a:ext cx="2785205" cy="1610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3CB90D7-A542-A91C-13B2-14E1E44B6F3F}"/>
              </a:ext>
            </a:extLst>
          </p:cNvPr>
          <p:cNvCxnSpPr>
            <a:cxnSpLocks/>
          </p:cNvCxnSpPr>
          <p:nvPr/>
        </p:nvCxnSpPr>
        <p:spPr>
          <a:xfrm flipV="1">
            <a:off x="5123892" y="3629160"/>
            <a:ext cx="320728" cy="21253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6D5492A-0F83-DADF-24C2-D6E891C0305E}"/>
              </a:ext>
            </a:extLst>
          </p:cNvPr>
          <p:cNvCxnSpPr>
            <a:cxnSpLocks/>
          </p:cNvCxnSpPr>
          <p:nvPr/>
        </p:nvCxnSpPr>
        <p:spPr>
          <a:xfrm flipH="1" flipV="1">
            <a:off x="7547056" y="3534450"/>
            <a:ext cx="964990" cy="23319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AA38F5D-6874-56F8-2DAC-5453B6F59436}"/>
              </a:ext>
            </a:extLst>
          </p:cNvPr>
          <p:cNvCxnSpPr>
            <a:cxnSpLocks/>
          </p:cNvCxnSpPr>
          <p:nvPr/>
        </p:nvCxnSpPr>
        <p:spPr>
          <a:xfrm flipH="1">
            <a:off x="8904312" y="1371600"/>
            <a:ext cx="1001688" cy="12502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E4F58CC-CF78-9BAC-0F51-C8201133C717}"/>
              </a:ext>
            </a:extLst>
          </p:cNvPr>
          <p:cNvCxnSpPr>
            <a:cxnSpLocks/>
          </p:cNvCxnSpPr>
          <p:nvPr/>
        </p:nvCxnSpPr>
        <p:spPr>
          <a:xfrm flipH="1">
            <a:off x="10009589" y="1962131"/>
            <a:ext cx="879490" cy="9042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219CD5A-922E-80E9-C2D8-F25299126009}"/>
              </a:ext>
            </a:extLst>
          </p:cNvPr>
          <p:cNvSpPr txBox="1"/>
          <p:nvPr/>
        </p:nvSpPr>
        <p:spPr>
          <a:xfrm>
            <a:off x="10323744" y="1592799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Power room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C5F0B7-DBE4-F34C-96DB-E6B3D3DBC33D}"/>
              </a:ext>
            </a:extLst>
          </p:cNvPr>
          <p:cNvSpPr txBox="1"/>
          <p:nvPr/>
        </p:nvSpPr>
        <p:spPr>
          <a:xfrm>
            <a:off x="10184828" y="5178443"/>
            <a:ext cx="2308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Personnel access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FA30FC7-7A54-E446-F814-762B512397B2}"/>
              </a:ext>
            </a:extLst>
          </p:cNvPr>
          <p:cNvCxnSpPr>
            <a:cxnSpLocks/>
          </p:cNvCxnSpPr>
          <p:nvPr/>
        </p:nvCxnSpPr>
        <p:spPr>
          <a:xfrm flipH="1" flipV="1">
            <a:off x="6428170" y="3452154"/>
            <a:ext cx="240252" cy="1933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1C720DA-C902-D916-657D-4F5D0644FC72}"/>
              </a:ext>
            </a:extLst>
          </p:cNvPr>
          <p:cNvSpPr txBox="1"/>
          <p:nvPr/>
        </p:nvSpPr>
        <p:spPr>
          <a:xfrm>
            <a:off x="440368" y="4909916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Lorry access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4886AD4-9F82-85EA-609C-2FACFE9AA31B}"/>
              </a:ext>
            </a:extLst>
          </p:cNvPr>
          <p:cNvCxnSpPr>
            <a:cxnSpLocks/>
          </p:cNvCxnSpPr>
          <p:nvPr/>
        </p:nvCxnSpPr>
        <p:spPr>
          <a:xfrm flipV="1">
            <a:off x="2048442" y="3312004"/>
            <a:ext cx="1455619" cy="1409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FE9787F5-D3B8-D135-02F2-B59DFF440F7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Service building – </a:t>
            </a:r>
            <a:r>
              <a:rPr lang="fr-CH" dirty="0" err="1"/>
              <a:t>ground</a:t>
            </a:r>
            <a:r>
              <a:rPr lang="fr-CH" dirty="0"/>
              <a:t> </a:t>
            </a:r>
            <a:r>
              <a:rPr lang="fr-CH" dirty="0" err="1"/>
              <a:t>floor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45C259-1074-AFFA-D0B5-0BDAE4812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13th NBI Workshop - HI-ECN3 WP4 - J-L Grenard</a:t>
            </a:r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0656B00-5655-805B-3F2B-29E687F749D7}"/>
              </a:ext>
            </a:extLst>
          </p:cNvPr>
          <p:cNvSpPr txBox="1"/>
          <p:nvPr/>
        </p:nvSpPr>
        <p:spPr>
          <a:xfrm>
            <a:off x="4579717" y="5731473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HotCell</a:t>
            </a:r>
            <a:endParaRPr lang="en-GB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AB3E67D-9E34-1297-FE03-D83057AC22B4}"/>
              </a:ext>
            </a:extLst>
          </p:cNvPr>
          <p:cNvCxnSpPr>
            <a:cxnSpLocks/>
          </p:cNvCxnSpPr>
          <p:nvPr/>
        </p:nvCxnSpPr>
        <p:spPr>
          <a:xfrm flipH="1" flipV="1">
            <a:off x="10220960" y="4120041"/>
            <a:ext cx="668119" cy="9356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94445FBA-FBF7-207F-AE16-AFD009C05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001E02FF-A762-8ED8-83BD-AC83CDCC1D0C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1570519" y="3073328"/>
            <a:ext cx="1054908" cy="6250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0F1385B-8E67-0978-95E0-077949767B0A}"/>
              </a:ext>
            </a:extLst>
          </p:cNvPr>
          <p:cNvSpPr txBox="1"/>
          <p:nvPr/>
        </p:nvSpPr>
        <p:spPr>
          <a:xfrm>
            <a:off x="77803" y="3513695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Access shaft</a:t>
            </a:r>
          </a:p>
        </p:txBody>
      </p:sp>
    </p:spTree>
    <p:extLst>
      <p:ext uri="{BB962C8B-B14F-4D97-AF65-F5344CB8AC3E}">
        <p14:creationId xmlns:p14="http://schemas.microsoft.com/office/powerpoint/2010/main" val="817223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A29CE6D-3A63-D368-4241-D5208D11A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Service building – 1rst </a:t>
            </a:r>
            <a:r>
              <a:rPr lang="fr-CH" dirty="0" err="1"/>
              <a:t>level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0487BD-41DF-AA59-CDF3-AE0BBA413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71E2C7-3B39-D3BB-759B-EF0E5E86E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550D73-FF8E-F64C-8141-BA7062CB7E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5558" y="1343198"/>
            <a:ext cx="8672953" cy="446068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F43D912-CDDF-267C-99F6-A100C4FBC099}"/>
              </a:ext>
            </a:extLst>
          </p:cNvPr>
          <p:cNvCxnSpPr>
            <a:cxnSpLocks/>
          </p:cNvCxnSpPr>
          <p:nvPr/>
        </p:nvCxnSpPr>
        <p:spPr>
          <a:xfrm flipV="1">
            <a:off x="2999656" y="2607338"/>
            <a:ext cx="1455619" cy="17264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4F358E1-3FA9-6FBB-588D-0CD4005B5220}"/>
              </a:ext>
            </a:extLst>
          </p:cNvPr>
          <p:cNvSpPr txBox="1"/>
          <p:nvPr/>
        </p:nvSpPr>
        <p:spPr>
          <a:xfrm>
            <a:off x="680306" y="4433344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30t overhead traveling crane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4AC1CE-D00A-8A1D-7715-E831AF42FD09}"/>
              </a:ext>
            </a:extLst>
          </p:cNvPr>
          <p:cNvSpPr txBox="1"/>
          <p:nvPr/>
        </p:nvSpPr>
        <p:spPr>
          <a:xfrm>
            <a:off x="9698453" y="5112242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Control racks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5FE3161-AC8F-52E8-7960-103872706EA6}"/>
              </a:ext>
            </a:extLst>
          </p:cNvPr>
          <p:cNvCxnSpPr>
            <a:cxnSpLocks/>
          </p:cNvCxnSpPr>
          <p:nvPr/>
        </p:nvCxnSpPr>
        <p:spPr>
          <a:xfrm flipV="1">
            <a:off x="6203964" y="3939472"/>
            <a:ext cx="1455619" cy="17264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D84E033-B572-8473-31BB-E0A7DDB7C3F6}"/>
              </a:ext>
            </a:extLst>
          </p:cNvPr>
          <p:cNvSpPr txBox="1"/>
          <p:nvPr/>
        </p:nvSpPr>
        <p:spPr>
          <a:xfrm>
            <a:off x="3492302" y="5314959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Mobile shielded hatches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AFE3A12-1FAC-B022-AE75-8CE4076C4D78}"/>
              </a:ext>
            </a:extLst>
          </p:cNvPr>
          <p:cNvCxnSpPr>
            <a:cxnSpLocks/>
          </p:cNvCxnSpPr>
          <p:nvPr/>
        </p:nvCxnSpPr>
        <p:spPr>
          <a:xfrm flipV="1">
            <a:off x="5123892" y="3337650"/>
            <a:ext cx="864145" cy="1857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85764AF-0D8E-9319-C683-5820CDCDFBE0}"/>
              </a:ext>
            </a:extLst>
          </p:cNvPr>
          <p:cNvCxnSpPr>
            <a:cxnSpLocks/>
          </p:cNvCxnSpPr>
          <p:nvPr/>
        </p:nvCxnSpPr>
        <p:spPr>
          <a:xfrm flipH="1" flipV="1">
            <a:off x="8472264" y="4266511"/>
            <a:ext cx="1666401" cy="743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8C48EF6D-9714-8334-0BC4-A39BDCA16286}"/>
              </a:ext>
            </a:extLst>
          </p:cNvPr>
          <p:cNvSpPr txBox="1"/>
          <p:nvPr/>
        </p:nvSpPr>
        <p:spPr>
          <a:xfrm>
            <a:off x="5496671" y="583669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Filter room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64E850-308A-6C01-5D3F-175A3AB7D65F}"/>
              </a:ext>
            </a:extLst>
          </p:cNvPr>
          <p:cNvSpPr txBox="1"/>
          <p:nvPr/>
        </p:nvSpPr>
        <p:spPr>
          <a:xfrm>
            <a:off x="144261" y="5836691"/>
            <a:ext cx="448840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Definition of the envelops by end of 2024</a:t>
            </a:r>
          </a:p>
        </p:txBody>
      </p:sp>
    </p:spTree>
    <p:extLst>
      <p:ext uri="{BB962C8B-B14F-4D97-AF65-F5344CB8AC3E}">
        <p14:creationId xmlns:p14="http://schemas.microsoft.com/office/powerpoint/2010/main" val="7375897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F095FA-4BC4-68FC-7AAC-DED43D99F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HI-ECN3 service cell - context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BE1633-9F64-8B7D-9801-2AFCD5359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13th NBI Workshop - HI-ECN3 WP4 - J-L Grenard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17AC017-6634-8DA2-B5E7-783A7F3C0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3466E7F-7697-8A08-E06F-0B9C7CAF3B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HI-ECN3 project need to have a facility to prepare objects for final disposal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/>
              <a:t>BDF target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/>
              <a:t>Proximity shielding</a:t>
            </a:r>
          </a:p>
          <a:p>
            <a:pPr lvl="1">
              <a:buFont typeface="Wingdings" pitchFamily="2" charset="2"/>
              <a:buChar char="§"/>
            </a:pPr>
            <a:r>
              <a:rPr lang="en-GB" dirty="0"/>
              <a:t>Hadron stopper coil</a:t>
            </a:r>
          </a:p>
          <a:p>
            <a:pPr marL="0" lvl="1" indent="0">
              <a:buNone/>
            </a:pPr>
            <a:r>
              <a:rPr lang="en-GB" b="1" dirty="0"/>
              <a:t>Why do we need a specific facility to prepare HI-ECN3 object for final disposal (waste packaging)?</a:t>
            </a:r>
          </a:p>
          <a:p>
            <a:pPr lvl="1"/>
            <a:r>
              <a:rPr lang="en-GB" dirty="0"/>
              <a:t>Level of radiation (~few </a:t>
            </a:r>
            <a:r>
              <a:rPr lang="en-GB" dirty="0" err="1"/>
              <a:t>Sv</a:t>
            </a:r>
            <a:r>
              <a:rPr lang="en-GB" dirty="0"/>
              <a:t>/h after 1year of cool down)</a:t>
            </a:r>
          </a:p>
          <a:p>
            <a:pPr lvl="1"/>
            <a:r>
              <a:rPr lang="en-GB" dirty="0"/>
              <a:t>Characteristics of materials (W)</a:t>
            </a:r>
          </a:p>
          <a:p>
            <a:pPr lvl="1"/>
            <a:r>
              <a:rPr lang="en-GB" dirty="0"/>
              <a:t>Presence of radiological critical spallation products</a:t>
            </a:r>
          </a:p>
          <a:p>
            <a:pPr lvl="1"/>
            <a:r>
              <a:rPr lang="en-GB" dirty="0"/>
              <a:t>Size and weight of the objects doesn’t fulfil elimination path requirement towards PSI (container size limitation)</a:t>
            </a:r>
          </a:p>
          <a:p>
            <a:pPr lvl="1"/>
            <a:r>
              <a:rPr lang="en-GB" dirty="0"/>
              <a:t>Understanding of failure modes to improve future designs</a:t>
            </a:r>
          </a:p>
          <a:p>
            <a:pPr lvl="1"/>
            <a:r>
              <a:rPr lang="en-GB" dirty="0"/>
              <a:t>Lessons learnt from waste packaging of highly radioactive objects (ISOLDE target, LHC TDE, </a:t>
            </a:r>
            <a:r>
              <a:rPr lang="en-GB" dirty="0" err="1"/>
              <a:t>n_TOF</a:t>
            </a:r>
            <a:r>
              <a:rPr lang="en-GB" dirty="0"/>
              <a:t> spallation targets)</a:t>
            </a:r>
          </a:p>
          <a:p>
            <a:pPr lvl="1"/>
            <a:r>
              <a:rPr lang="en-GB" b="1" dirty="0"/>
              <a:t>Currently such facility does not exist at CERN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B1D0F14-AAEB-711F-C83E-B4EAF0C417D1}"/>
              </a:ext>
            </a:extLst>
          </p:cNvPr>
          <p:cNvGrpSpPr/>
          <p:nvPr/>
        </p:nvGrpSpPr>
        <p:grpSpPr>
          <a:xfrm>
            <a:off x="6600057" y="3356992"/>
            <a:ext cx="2749914" cy="998157"/>
            <a:chOff x="7248128" y="3645024"/>
            <a:chExt cx="3607348" cy="1008112"/>
          </a:xfrm>
        </p:grpSpPr>
        <p:sp>
          <p:nvSpPr>
            <p:cNvPr id="6" name="Right Brace 5">
              <a:extLst>
                <a:ext uri="{FF2B5EF4-FFF2-40B4-BE49-F238E27FC236}">
                  <a16:creationId xmlns:a16="http://schemas.microsoft.com/office/drawing/2014/main" id="{9AB7E638-B9BD-1241-5AD0-E5FD3853E34B}"/>
                </a:ext>
              </a:extLst>
            </p:cNvPr>
            <p:cNvSpPr/>
            <p:nvPr/>
          </p:nvSpPr>
          <p:spPr>
            <a:xfrm>
              <a:off x="7248128" y="3645024"/>
              <a:ext cx="360040" cy="1008112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6615F7B-11F2-2A28-09B6-50E9049FD13E}"/>
                </a:ext>
              </a:extLst>
            </p:cNvPr>
            <p:cNvSpPr txBox="1"/>
            <p:nvPr/>
          </p:nvSpPr>
          <p:spPr bwMode="auto">
            <a:xfrm>
              <a:off x="7615116" y="3935171"/>
              <a:ext cx="3240360" cy="310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/>
                <a:t>Main justification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01572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artoon of a factory&#10;&#10;Description automatically generated with medium confidence">
            <a:extLst>
              <a:ext uri="{FF2B5EF4-FFF2-40B4-BE49-F238E27FC236}">
                <a16:creationId xmlns:a16="http://schemas.microsoft.com/office/drawing/2014/main" id="{3676F300-8647-4355-5932-079037A156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960" y="23420"/>
            <a:ext cx="6193819" cy="441369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33FA7C4-A5F5-DDEF-4C3C-EC3614D0C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Service building</a:t>
            </a:r>
            <a:r>
              <a:rPr lang="en-GB" dirty="0"/>
              <a:t> – Service cell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B1F37A-F1EB-D60E-737C-91849A5B9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13th NBI Workshop - HI-ECN3 WP4 - J-L Grenard</a:t>
            </a:r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313113-44B0-F602-1F4B-2E2DFED52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C8BF4B-8816-6E18-D31F-896D8AD39B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592263"/>
            <a:ext cx="6193819" cy="4608512"/>
          </a:xfrm>
        </p:spPr>
        <p:txBody>
          <a:bodyPr/>
          <a:lstStyle/>
          <a:p>
            <a:r>
              <a:rPr lang="en-GB" dirty="0"/>
              <a:t>Purpose</a:t>
            </a:r>
          </a:p>
          <a:p>
            <a:pPr lvl="1"/>
            <a:r>
              <a:rPr lang="en-GB" b="0" dirty="0"/>
              <a:t>Repair of activated components</a:t>
            </a:r>
          </a:p>
          <a:p>
            <a:pPr lvl="1"/>
            <a:r>
              <a:rPr lang="en-GB" b="0" dirty="0"/>
              <a:t>Size reduction and material separation for final disposal to optimize cost using different elimination path</a:t>
            </a:r>
          </a:p>
          <a:p>
            <a:pPr lvl="1"/>
            <a:r>
              <a:rPr lang="en-GB" b="0" dirty="0"/>
              <a:t>Post Irradiation </a:t>
            </a:r>
            <a:r>
              <a:rPr lang="en-GB" dirty="0"/>
              <a:t>E</a:t>
            </a:r>
            <a:r>
              <a:rPr lang="en-GB" b="0" dirty="0"/>
              <a:t>xamination</a:t>
            </a:r>
          </a:p>
          <a:p>
            <a:r>
              <a:rPr lang="en-GB" dirty="0"/>
              <a:t>Tools envisaged</a:t>
            </a:r>
          </a:p>
          <a:p>
            <a:pPr lvl="1"/>
            <a:r>
              <a:rPr lang="en-GB" dirty="0"/>
              <a:t>Master-slave</a:t>
            </a:r>
            <a:r>
              <a:rPr lang="en-GB" b="0" dirty="0"/>
              <a:t> manipulators</a:t>
            </a:r>
          </a:p>
          <a:p>
            <a:pPr lvl="1"/>
            <a:r>
              <a:rPr lang="en-GB" b="0" dirty="0"/>
              <a:t>Robots (fixed and mobile)</a:t>
            </a:r>
          </a:p>
          <a:p>
            <a:pPr lvl="1"/>
            <a:r>
              <a:rPr lang="en-GB" b="0" dirty="0"/>
              <a:t>Custom built machinery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398A02-A962-D948-3265-CAC5D18663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305" y="4250384"/>
            <a:ext cx="2520280" cy="2016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48E14088-90D3-2704-2A85-4814168D88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6752" y="4149080"/>
            <a:ext cx="3647458" cy="205169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5704B8C-D555-9AA6-4E95-C2E6AFB89274}"/>
              </a:ext>
            </a:extLst>
          </p:cNvPr>
          <p:cNvSpPr txBox="1"/>
          <p:nvPr/>
        </p:nvSpPr>
        <p:spPr>
          <a:xfrm>
            <a:off x="9706519" y="96594"/>
            <a:ext cx="2128788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Example of a</a:t>
            </a:r>
          </a:p>
          <a:p>
            <a:pPr algn="l"/>
            <a:r>
              <a:rPr lang="en-GB" dirty="0"/>
              <a:t>possible service cell</a:t>
            </a:r>
          </a:p>
          <a:p>
            <a:pPr algn="l"/>
            <a:r>
              <a:rPr lang="en-GB" dirty="0"/>
              <a:t>internal arrangement</a:t>
            </a:r>
          </a:p>
        </p:txBody>
      </p:sp>
    </p:spTree>
    <p:extLst>
      <p:ext uri="{BB962C8B-B14F-4D97-AF65-F5344CB8AC3E}">
        <p14:creationId xmlns:p14="http://schemas.microsoft.com/office/powerpoint/2010/main" val="369141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5AAB3-F0A2-3734-3009-E9FD97D0A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 cell definition – BDF target disposal draft sequence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F1408C-1788-86DD-316B-7EF402C70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13th NBI Workshop - HI-ECN3 WP4 - J-L Grenard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79F87D-15BA-A2C4-C1C8-5BBBCFAA8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19</a:t>
            </a:fld>
            <a:endParaRPr lang="en-GB"/>
          </a:p>
        </p:txBody>
      </p:sp>
      <p:pic>
        <p:nvPicPr>
          <p:cNvPr id="14" name="Picture 13" descr="A blue and green machine&#10;&#10;Description automatically generated">
            <a:extLst>
              <a:ext uri="{FF2B5EF4-FFF2-40B4-BE49-F238E27FC236}">
                <a16:creationId xmlns:a16="http://schemas.microsoft.com/office/drawing/2014/main" id="{0B9CB846-3023-2B1E-2959-BB1DD052FE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22" y="3141128"/>
            <a:ext cx="2799809" cy="1440000"/>
          </a:xfrm>
          <a:prstGeom prst="rect">
            <a:avLst/>
          </a:prstGeom>
        </p:spPr>
      </p:pic>
      <p:pic>
        <p:nvPicPr>
          <p:cNvPr id="22" name="Picture 21" descr="A diagram of a building&#10;&#10;Description automatically generated">
            <a:extLst>
              <a:ext uri="{FF2B5EF4-FFF2-40B4-BE49-F238E27FC236}">
                <a16:creationId xmlns:a16="http://schemas.microsoft.com/office/drawing/2014/main" id="{320ADE5C-FC19-5175-03D6-40776A781D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21" y="4747812"/>
            <a:ext cx="2799809" cy="1440000"/>
          </a:xfrm>
          <a:prstGeom prst="rect">
            <a:avLst/>
          </a:prstGeom>
        </p:spPr>
      </p:pic>
      <p:pic>
        <p:nvPicPr>
          <p:cNvPr id="24" name="Picture 23" descr="A diagram of a building&#10;&#10;Description automatically generated">
            <a:extLst>
              <a:ext uri="{FF2B5EF4-FFF2-40B4-BE49-F238E27FC236}">
                <a16:creationId xmlns:a16="http://schemas.microsoft.com/office/drawing/2014/main" id="{ACCED629-2F88-587D-FDA0-E4995B858C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1809" y="4743116"/>
            <a:ext cx="2799809" cy="1440000"/>
          </a:xfrm>
          <a:prstGeom prst="rect">
            <a:avLst/>
          </a:prstGeom>
        </p:spPr>
      </p:pic>
      <p:pic>
        <p:nvPicPr>
          <p:cNvPr id="26" name="Picture 25" descr="A diagram of a factory&#10;&#10;Description automatically generated">
            <a:extLst>
              <a:ext uri="{FF2B5EF4-FFF2-40B4-BE49-F238E27FC236}">
                <a16:creationId xmlns:a16="http://schemas.microsoft.com/office/drawing/2014/main" id="{C307833C-61C3-A8C5-4743-B059EB7E59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743116"/>
            <a:ext cx="2799809" cy="1440000"/>
          </a:xfrm>
          <a:prstGeom prst="rect">
            <a:avLst/>
          </a:prstGeom>
        </p:spPr>
      </p:pic>
      <p:pic>
        <p:nvPicPr>
          <p:cNvPr id="28" name="Picture 27" descr="A diagram of a building&#10;&#10;Description automatically generated">
            <a:extLst>
              <a:ext uri="{FF2B5EF4-FFF2-40B4-BE49-F238E27FC236}">
                <a16:creationId xmlns:a16="http://schemas.microsoft.com/office/drawing/2014/main" id="{6F69C798-23FC-94E8-A772-847CC17666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76852" y="4725144"/>
            <a:ext cx="2799809" cy="1440000"/>
          </a:xfrm>
          <a:prstGeom prst="rect">
            <a:avLst/>
          </a:prstGeom>
        </p:spPr>
      </p:pic>
      <p:pic>
        <p:nvPicPr>
          <p:cNvPr id="46" name="Content Placeholder 5" descr="A green table in a room&#10;&#10;Description automatically generated">
            <a:extLst>
              <a:ext uri="{FF2B5EF4-FFF2-40B4-BE49-F238E27FC236}">
                <a16:creationId xmlns:a16="http://schemas.microsoft.com/office/drawing/2014/main" id="{7E2658B5-1CFD-C60A-FEFF-66926873691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75945" y="1412936"/>
            <a:ext cx="2799809" cy="1440000"/>
          </a:xfrm>
          <a:prstGeom prst="rect">
            <a:avLst/>
          </a:prstGeom>
        </p:spPr>
      </p:pic>
      <p:pic>
        <p:nvPicPr>
          <p:cNvPr id="47" name="Picture 46" descr="A green square on a blue surface&#10;&#10;Description automatically generated">
            <a:extLst>
              <a:ext uri="{FF2B5EF4-FFF2-40B4-BE49-F238E27FC236}">
                <a16:creationId xmlns:a16="http://schemas.microsoft.com/office/drawing/2014/main" id="{B2DCEEB7-C181-E541-550F-F640710887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65455" y="1412936"/>
            <a:ext cx="2799809" cy="1440000"/>
          </a:xfrm>
          <a:prstGeom prst="rect">
            <a:avLst/>
          </a:prstGeom>
        </p:spPr>
      </p:pic>
      <p:pic>
        <p:nvPicPr>
          <p:cNvPr id="48" name="Picture 47" descr="A blue and green rectangular object&#10;&#10;Description automatically generated">
            <a:extLst>
              <a:ext uri="{FF2B5EF4-FFF2-40B4-BE49-F238E27FC236}">
                <a16:creationId xmlns:a16="http://schemas.microsoft.com/office/drawing/2014/main" id="{0372BC81-3E4A-E10D-309E-BBC6E070202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54965" y="1412936"/>
            <a:ext cx="2799809" cy="1440000"/>
          </a:xfrm>
          <a:prstGeom prst="rect">
            <a:avLst/>
          </a:prstGeom>
        </p:spPr>
      </p:pic>
      <p:pic>
        <p:nvPicPr>
          <p:cNvPr id="49" name="Picture 48" descr="A blue and green machine&#10;&#10;Description automatically generated">
            <a:extLst>
              <a:ext uri="{FF2B5EF4-FFF2-40B4-BE49-F238E27FC236}">
                <a16:creationId xmlns:a16="http://schemas.microsoft.com/office/drawing/2014/main" id="{42D5D446-7825-28CD-5A73-847813D2D95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044475" y="1412936"/>
            <a:ext cx="2799809" cy="1440000"/>
          </a:xfrm>
          <a:prstGeom prst="rect">
            <a:avLst/>
          </a:prstGeom>
        </p:spPr>
      </p:pic>
      <p:pic>
        <p:nvPicPr>
          <p:cNvPr id="50" name="Picture 49" descr="A blue and green box&#10;&#10;Description automatically generated">
            <a:extLst>
              <a:ext uri="{FF2B5EF4-FFF2-40B4-BE49-F238E27FC236}">
                <a16:creationId xmlns:a16="http://schemas.microsoft.com/office/drawing/2014/main" id="{C3A9F9F9-E035-6B86-9B6E-A4A425550F0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65455" y="3141128"/>
            <a:ext cx="2799809" cy="1440000"/>
          </a:xfrm>
          <a:prstGeom prst="rect">
            <a:avLst/>
          </a:prstGeom>
        </p:spPr>
      </p:pic>
      <p:pic>
        <p:nvPicPr>
          <p:cNvPr id="51" name="Picture 50" descr="A blue and green rectangular object&#10;&#10;Description automatically generated">
            <a:extLst>
              <a:ext uri="{FF2B5EF4-FFF2-40B4-BE49-F238E27FC236}">
                <a16:creationId xmlns:a16="http://schemas.microsoft.com/office/drawing/2014/main" id="{C39DE6F6-B736-3E1F-EA2A-AF412293AAE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63622" y="3141128"/>
            <a:ext cx="2799809" cy="1440000"/>
          </a:xfrm>
          <a:prstGeom prst="rect">
            <a:avLst/>
          </a:prstGeom>
        </p:spPr>
      </p:pic>
      <p:pic>
        <p:nvPicPr>
          <p:cNvPr id="52" name="Picture 51" descr="A diagram of a building&#10;&#10;Description automatically generated">
            <a:extLst>
              <a:ext uri="{FF2B5EF4-FFF2-40B4-BE49-F238E27FC236}">
                <a16:creationId xmlns:a16="http://schemas.microsoft.com/office/drawing/2014/main" id="{BAA4CEEB-E02B-3D4B-A017-0B26E883C31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050429" y="3141128"/>
            <a:ext cx="2799809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297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HI-ECN3 Target complex</a:t>
            </a:r>
            <a:br>
              <a:rPr lang="en-GB" dirty="0"/>
            </a:br>
            <a:r>
              <a:rPr lang="en-GB" sz="3200" b="0" dirty="0"/>
              <a:t>13</a:t>
            </a:r>
            <a:r>
              <a:rPr lang="en-GB" sz="3200" b="0" baseline="30000" dirty="0"/>
              <a:t>th</a:t>
            </a:r>
            <a:r>
              <a:rPr lang="en-GB" sz="3200" b="0" dirty="0"/>
              <a:t> NBI Workshop - 7-10 October 2024</a:t>
            </a:r>
            <a:br>
              <a:rPr lang="en-GB" sz="3200" dirty="0"/>
            </a:br>
            <a:r>
              <a:rPr lang="en-GB" sz="3200" b="0" dirty="0"/>
              <a:t>AYA’s</a:t>
            </a:r>
            <a:r>
              <a:rPr lang="en-GB" sz="2400" b="0" dirty="0">
                <a:latin typeface="Arial" panose="020B0604020202020204" pitchFamily="34" charset="0"/>
                <a:cs typeface="Arial" panose="020B0604020202020204" pitchFamily="34" charset="0"/>
              </a:rPr>
              <a:t> Laboratory</a:t>
            </a:r>
            <a:r>
              <a:rPr lang="en-GB" sz="2400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Tokai, Japan</a:t>
            </a:r>
            <a:endParaRPr b="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6" y="5877272"/>
            <a:ext cx="11376026" cy="318187"/>
          </a:xfrm>
        </p:spPr>
        <p:txBody>
          <a:bodyPr/>
          <a:lstStyle/>
          <a:p>
            <a:pPr algn="l">
              <a:defRPr/>
            </a:pPr>
            <a:r>
              <a:rPr lang="en-GB" sz="1800" dirty="0"/>
              <a:t>Jean-Louis GRENARD - CERN - on behalf of HI-ECN3 WP4 Target complex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84F6FF3-488E-0272-6772-5B24F9A14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8760"/>
            <a:ext cx="11376024" cy="4608512"/>
          </a:xfrm>
        </p:spPr>
        <p:txBody>
          <a:bodyPr/>
          <a:lstStyle/>
          <a:p>
            <a:r>
              <a:rPr lang="en-GB" sz="2000" b="0" dirty="0"/>
              <a:t>Significant benefit by reusing an existing infrastructure</a:t>
            </a:r>
          </a:p>
          <a:p>
            <a:r>
              <a:rPr lang="en-GB" sz="2000" b="0" dirty="0"/>
              <a:t>Preliminary shielding study have been designed and optimized according to radioprotection requirement</a:t>
            </a:r>
          </a:p>
          <a:p>
            <a:r>
              <a:rPr lang="en-GB" sz="2000" b="0" dirty="0"/>
              <a:t>TDR is in progress to finalize the design now focused on defining the process to define Civil Engineering aspects</a:t>
            </a:r>
          </a:p>
          <a:p>
            <a:r>
              <a:rPr lang="en-GB" sz="2000" b="0" dirty="0"/>
              <a:t>A service building will be implemented to support the target complex</a:t>
            </a:r>
          </a:p>
          <a:p>
            <a:r>
              <a:rPr lang="en-GB" sz="2000" b="0" dirty="0"/>
              <a:t>Part of this building will be dedicated to a service cell for size reduction, waste packaging and to perform PIE</a:t>
            </a:r>
          </a:p>
          <a:p>
            <a:r>
              <a:rPr lang="en-GB" sz="2000" b="0" dirty="0"/>
              <a:t>A wide range of remote handling technics will be used within the HI-ECN3 target complex taking the benefit of all the recent developed made across various projects at CERN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E796F0-45E0-7FA8-F10E-FAFF01006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C0A855-4F35-83E9-74DA-FB40CE2D2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3C56C-83C5-D337-68B2-937EC7C05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7548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D1965A4-BB95-FDAC-C245-3552525F5313}"/>
              </a:ext>
            </a:extLst>
          </p:cNvPr>
          <p:cNvSpPr txBox="1"/>
          <p:nvPr/>
        </p:nvSpPr>
        <p:spPr>
          <a:xfrm>
            <a:off x="3971764" y="4653136"/>
            <a:ext cx="424847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sz="4400" dirty="0" err="1"/>
              <a:t>Thank</a:t>
            </a:r>
            <a:r>
              <a:rPr lang="fr-CH" sz="4400" dirty="0"/>
              <a:t> </a:t>
            </a:r>
            <a:r>
              <a:rPr lang="fr-CH" sz="4400" dirty="0" err="1"/>
              <a:t>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F1E1CC2-D636-B6B2-A4C7-6259AB977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Content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40A87-5F5E-E2EE-4A6C-817EA7C1A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13th NBI Workshop - HI-ECN3 WP4 - J-L Grenard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8FA6DF-95AA-0A44-D908-FEA89CA24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6444D5-184A-EABA-E6DF-11FEC2B3FA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0" dirty="0"/>
              <a:t>BDF Target complex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0" dirty="0"/>
              <a:t>Target exchange principle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b="0" dirty="0"/>
              <a:t>Service building integration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b="0" dirty="0"/>
              <a:t>Service cell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b="0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662324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D48F-A9A7-15C9-EE01-53DAF3E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C1E2B65-9026-400A-B9B5-EB41EEE6F01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/>
        </p:blipFill>
        <p:spPr>
          <a:xfrm rot="-60000">
            <a:off x="127672" y="2630737"/>
            <a:ext cx="11936655" cy="3476851"/>
          </a:xfrm>
          <a:prstGeom prst="rect">
            <a:avLst/>
          </a:prstGeom>
          <a:ln>
            <a:noFill/>
          </a:ln>
        </p:spPr>
      </p:pic>
      <p:sp>
        <p:nvSpPr>
          <p:cNvPr id="59" name="Rectangle 58">
            <a:extLst>
              <a:ext uri="{FF2B5EF4-FFF2-40B4-BE49-F238E27FC236}">
                <a16:creationId xmlns:a16="http://schemas.microsoft.com/office/drawing/2014/main" id="{2C38DF1A-A755-A63B-1669-33E6F03D3573}"/>
              </a:ext>
            </a:extLst>
          </p:cNvPr>
          <p:cNvSpPr/>
          <p:nvPr/>
        </p:nvSpPr>
        <p:spPr>
          <a:xfrm>
            <a:off x="6643019" y="116632"/>
            <a:ext cx="5323287" cy="2847335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94FDF15-59DA-2F36-868F-B34AB527A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67" dirty="0"/>
              <a:t>BDF/</a:t>
            </a:r>
            <a:r>
              <a:rPr lang="en-US" sz="4267" dirty="0" err="1"/>
              <a:t>SHiP</a:t>
            </a:r>
            <a:r>
              <a:rPr lang="en-US" sz="4267" dirty="0"/>
              <a:t> Target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1F7777-191E-6678-20DC-645D19422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13th NBI Workshop - HI-ECN3 WP4 - J-L Grenard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3ED583-5B98-AF4D-FF3C-0AD9ED880277}"/>
              </a:ext>
            </a:extLst>
          </p:cNvPr>
          <p:cNvSpPr txBox="1"/>
          <p:nvPr/>
        </p:nvSpPr>
        <p:spPr>
          <a:xfrm>
            <a:off x="7536678" y="2973047"/>
            <a:ext cx="15872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b="1" dirty="0">
                <a:solidFill>
                  <a:srgbClr val="FF0000"/>
                </a:solidFill>
              </a:rPr>
              <a:t>New </a:t>
            </a:r>
          </a:p>
          <a:p>
            <a:pPr algn="ctr"/>
            <a:r>
              <a:rPr lang="en-CH" sz="1400" b="1" dirty="0">
                <a:solidFill>
                  <a:srgbClr val="FF0000"/>
                </a:solidFill>
              </a:rPr>
              <a:t>Service Building</a:t>
            </a:r>
          </a:p>
          <a:p>
            <a:pPr algn="ctr"/>
            <a:r>
              <a:rPr lang="en-CH" sz="1400" dirty="0">
                <a:solidFill>
                  <a:srgbClr val="FF0000"/>
                </a:solidFill>
              </a:rPr>
              <a:t>~ </a:t>
            </a:r>
            <a:r>
              <a:rPr lang="fr-CH" sz="1400" dirty="0">
                <a:solidFill>
                  <a:srgbClr val="FF0000"/>
                </a:solidFill>
              </a:rPr>
              <a:t>10</a:t>
            </a:r>
            <a:r>
              <a:rPr lang="en-CH" sz="1400" dirty="0">
                <a:solidFill>
                  <a:srgbClr val="FF0000"/>
                </a:solidFill>
              </a:rPr>
              <a:t>00 m</a:t>
            </a:r>
            <a:r>
              <a:rPr lang="en-CH" sz="1400" baseline="30000" dirty="0">
                <a:solidFill>
                  <a:srgbClr val="FF0000"/>
                </a:solidFill>
              </a:rPr>
              <a:t>2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F54E65-66BA-A24C-1566-93E210193AF1}"/>
              </a:ext>
            </a:extLst>
          </p:cNvPr>
          <p:cNvCxnSpPr>
            <a:cxnSpLocks/>
          </p:cNvCxnSpPr>
          <p:nvPr/>
        </p:nvCxnSpPr>
        <p:spPr>
          <a:xfrm>
            <a:off x="365241" y="4387129"/>
            <a:ext cx="6768416" cy="108424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7A2497E-B8C4-9860-822F-AD860FB4228A}"/>
              </a:ext>
            </a:extLst>
          </p:cNvPr>
          <p:cNvCxnSpPr>
            <a:cxnSpLocks/>
          </p:cNvCxnSpPr>
          <p:nvPr/>
        </p:nvCxnSpPr>
        <p:spPr>
          <a:xfrm>
            <a:off x="7390687" y="5471369"/>
            <a:ext cx="4154589" cy="698241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4FEC77D-7240-E287-AB43-4235321DDF6C}"/>
              </a:ext>
            </a:extLst>
          </p:cNvPr>
          <p:cNvSpPr txBox="1"/>
          <p:nvPr/>
        </p:nvSpPr>
        <p:spPr>
          <a:xfrm rot="541541">
            <a:off x="8798454" y="5649447"/>
            <a:ext cx="931336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ECN3</a:t>
            </a:r>
            <a:endParaRPr lang="en-CH" sz="1400" b="1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15C7866-AFB6-030A-951D-F0A3C0754854}"/>
              </a:ext>
            </a:extLst>
          </p:cNvPr>
          <p:cNvCxnSpPr>
            <a:cxnSpLocks/>
          </p:cNvCxnSpPr>
          <p:nvPr/>
        </p:nvCxnSpPr>
        <p:spPr>
          <a:xfrm flipV="1">
            <a:off x="5447235" y="5171729"/>
            <a:ext cx="720773" cy="46093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Left Brace 34">
            <a:extLst>
              <a:ext uri="{FF2B5EF4-FFF2-40B4-BE49-F238E27FC236}">
                <a16:creationId xmlns:a16="http://schemas.microsoft.com/office/drawing/2014/main" id="{75913E46-2666-89A2-4843-ED6506C2C374}"/>
              </a:ext>
            </a:extLst>
          </p:cNvPr>
          <p:cNvSpPr/>
          <p:nvPr/>
        </p:nvSpPr>
        <p:spPr>
          <a:xfrm rot="16740277">
            <a:off x="6194318" y="4695374"/>
            <a:ext cx="60959" cy="837220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BD33DE-51F2-07AB-CA8C-C35BABB5B2FE}"/>
              </a:ext>
            </a:extLst>
          </p:cNvPr>
          <p:cNvSpPr txBox="1"/>
          <p:nvPr/>
        </p:nvSpPr>
        <p:spPr>
          <a:xfrm>
            <a:off x="-43814" y="4744757"/>
            <a:ext cx="1780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/>
              <a:t>Beam Dilution System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F664D7C-8BB1-810C-B7DE-AD6536E352C4}"/>
              </a:ext>
            </a:extLst>
          </p:cNvPr>
          <p:cNvCxnSpPr>
            <a:cxnSpLocks/>
          </p:cNvCxnSpPr>
          <p:nvPr/>
        </p:nvCxnSpPr>
        <p:spPr>
          <a:xfrm flipV="1">
            <a:off x="712537" y="4498054"/>
            <a:ext cx="7257" cy="27988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Left Brace 13">
            <a:extLst>
              <a:ext uri="{FF2B5EF4-FFF2-40B4-BE49-F238E27FC236}">
                <a16:creationId xmlns:a16="http://schemas.microsoft.com/office/drawing/2014/main" id="{5293C011-C654-DF2A-E768-85CFEE7EA1B2}"/>
              </a:ext>
            </a:extLst>
          </p:cNvPr>
          <p:cNvSpPr/>
          <p:nvPr/>
        </p:nvSpPr>
        <p:spPr>
          <a:xfrm rot="16740277">
            <a:off x="718194" y="4096381"/>
            <a:ext cx="60959" cy="42988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F9B39F79-1ACC-7F91-0964-3B552ED835E3}"/>
              </a:ext>
            </a:extLst>
          </p:cNvPr>
          <p:cNvSpPr/>
          <p:nvPr/>
        </p:nvSpPr>
        <p:spPr>
          <a:xfrm rot="5955759">
            <a:off x="7006214" y="2745890"/>
            <a:ext cx="92219" cy="146756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B37E-A1DF-6C4C-4996-8F1656790538}"/>
                  </a:ext>
                </a:extLst>
              </p:cNvPr>
              <p:cNvSpPr txBox="1"/>
              <p:nvPr/>
            </p:nvSpPr>
            <p:spPr>
              <a:xfrm>
                <a:off x="10648316" y="3173170"/>
                <a:ext cx="1317990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400" b="1" dirty="0"/>
                  <a:t>New </a:t>
                </a:r>
              </a:p>
              <a:p>
                <a:pPr algn="ctr"/>
                <a:r>
                  <a:rPr lang="en-CH" sz="1400" b="1" dirty="0"/>
                  <a:t>Access Shaft</a:t>
                </a:r>
              </a:p>
              <a:p>
                <a:pPr algn="ctr"/>
                <a:r>
                  <a:rPr lang="en-CH" sz="1400" dirty="0"/>
                  <a:t>(material only)</a:t>
                </a:r>
              </a:p>
              <a:p>
                <a:pPr algn="ctr"/>
                <a:r>
                  <a:rPr lang="en-CH" sz="1400" dirty="0"/>
                  <a:t>8</a:t>
                </a:r>
                <a14:m>
                  <m:oMath xmlns:m="http://schemas.openxmlformats.org/officeDocument/2006/math">
                    <m:r>
                      <a:rPr lang="en-CH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400" dirty="0"/>
                  <a:t>8 m</a:t>
                </a:r>
                <a:r>
                  <a:rPr lang="en-CH" sz="1400" baseline="30000" dirty="0"/>
                  <a:t>2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B37E-A1DF-6C4C-4996-8F16567905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8316" y="3173170"/>
                <a:ext cx="1317990" cy="954107"/>
              </a:xfrm>
              <a:prstGeom prst="rect">
                <a:avLst/>
              </a:prstGeom>
              <a:blipFill>
                <a:blip r:embed="rId4"/>
                <a:stretch>
                  <a:fillRect l="-926" t="-1282" r="-463" b="-5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00C7986-2ADB-A2E4-175B-FDE755ED483C}"/>
              </a:ext>
            </a:extLst>
          </p:cNvPr>
          <p:cNvCxnSpPr>
            <a:cxnSpLocks/>
          </p:cNvCxnSpPr>
          <p:nvPr/>
        </p:nvCxnSpPr>
        <p:spPr>
          <a:xfrm>
            <a:off x="11712624" y="3883375"/>
            <a:ext cx="89641" cy="366756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8092EDF-B376-A31C-295F-C4D9E9F70E2E}"/>
              </a:ext>
            </a:extLst>
          </p:cNvPr>
          <p:cNvCxnSpPr>
            <a:cxnSpLocks/>
          </p:cNvCxnSpPr>
          <p:nvPr/>
        </p:nvCxnSpPr>
        <p:spPr>
          <a:xfrm flipH="1">
            <a:off x="7126775" y="3300791"/>
            <a:ext cx="394743" cy="6973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6EEC37C-476B-D71F-F05B-D2BC87E60EAC}"/>
              </a:ext>
            </a:extLst>
          </p:cNvPr>
          <p:cNvSpPr txBox="1"/>
          <p:nvPr/>
        </p:nvSpPr>
        <p:spPr>
          <a:xfrm rot="541541">
            <a:off x="3251675" y="4653266"/>
            <a:ext cx="652743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b="1" dirty="0"/>
              <a:t>TCC8</a:t>
            </a:r>
          </a:p>
          <a:p>
            <a:r>
              <a:rPr lang="en-US" sz="1400" b="1" dirty="0"/>
              <a:t>170m</a:t>
            </a:r>
            <a:endParaRPr lang="en-CH" sz="1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/>
              <p:nvPr/>
            </p:nvSpPr>
            <p:spPr>
              <a:xfrm>
                <a:off x="9055823" y="3327386"/>
                <a:ext cx="1530760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400" b="1" dirty="0"/>
                  <a:t>Existing </a:t>
                </a:r>
              </a:p>
              <a:p>
                <a:pPr algn="ctr"/>
                <a:r>
                  <a:rPr lang="en-CH" sz="1400" b="1" dirty="0"/>
                  <a:t>Access Shaft</a:t>
                </a:r>
              </a:p>
              <a:p>
                <a:pPr algn="ctr"/>
                <a:r>
                  <a:rPr lang="en-CH" sz="1400" dirty="0"/>
                  <a:t>4</a:t>
                </a:r>
                <a14:m>
                  <m:oMath xmlns:m="http://schemas.openxmlformats.org/officeDocument/2006/math">
                    <m:r>
                      <a:rPr lang="en-CH" sz="1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400" dirty="0"/>
                  <a:t>8 m</a:t>
                </a:r>
                <a:r>
                  <a:rPr lang="en-CH" sz="1400" baseline="30000" dirty="0"/>
                  <a:t>2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55823" y="3327386"/>
                <a:ext cx="1530760" cy="738664"/>
              </a:xfrm>
              <a:prstGeom prst="rect">
                <a:avLst/>
              </a:prstGeom>
              <a:blipFill>
                <a:blip r:embed="rId5"/>
                <a:stretch>
                  <a:fillRect t="-1653" b="-74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BAFCA07-F9EB-67B7-CC64-310860C9B89F}"/>
              </a:ext>
            </a:extLst>
          </p:cNvPr>
          <p:cNvSpPr txBox="1"/>
          <p:nvPr/>
        </p:nvSpPr>
        <p:spPr>
          <a:xfrm rot="524821">
            <a:off x="9671723" y="4389748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E7194B-E7F5-0AE0-6649-A95DBD4F31A3}"/>
              </a:ext>
            </a:extLst>
          </p:cNvPr>
          <p:cNvSpPr txBox="1"/>
          <p:nvPr/>
        </p:nvSpPr>
        <p:spPr>
          <a:xfrm rot="524821">
            <a:off x="7297210" y="4020337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B911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4075FC7-CF3D-246B-24DA-608B369466EE}"/>
              </a:ext>
            </a:extLst>
          </p:cNvPr>
          <p:cNvCxnSpPr>
            <a:cxnSpLocks/>
          </p:cNvCxnSpPr>
          <p:nvPr/>
        </p:nvCxnSpPr>
        <p:spPr>
          <a:xfrm flipH="1">
            <a:off x="8411244" y="3826168"/>
            <a:ext cx="849307" cy="288700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6FD9C2-7AD7-5EF3-2231-AB21C0E0713F}"/>
              </a:ext>
            </a:extLst>
          </p:cNvPr>
          <p:cNvSpPr txBox="1"/>
          <p:nvPr/>
        </p:nvSpPr>
        <p:spPr>
          <a:xfrm>
            <a:off x="3751270" y="5589240"/>
            <a:ext cx="2992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400" b="1" dirty="0">
                <a:solidFill>
                  <a:srgbClr val="FF0000"/>
                </a:solidFill>
              </a:rPr>
              <a:t>New Target Complex</a:t>
            </a:r>
          </a:p>
          <a:p>
            <a:pPr algn="r"/>
            <a:r>
              <a:rPr lang="en-US" sz="1400" dirty="0">
                <a:solidFill>
                  <a:srgbClr val="FF0000"/>
                </a:solidFill>
              </a:rPr>
              <a:t>containing the Beam Dump Target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03C9849-7ADD-8CE7-EFF9-0E5B9A1F60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9188" y="1046337"/>
            <a:ext cx="5462552" cy="2526679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AEE792A-B1C6-43B1-AAA5-6BFD5F2EE43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468" t="1928" r="12022" b="11895"/>
          <a:stretch/>
        </p:blipFill>
        <p:spPr>
          <a:xfrm>
            <a:off x="7891101" y="626158"/>
            <a:ext cx="3384376" cy="2160241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63B11EDB-E973-6167-304E-908B9B2970E1}"/>
              </a:ext>
            </a:extLst>
          </p:cNvPr>
          <p:cNvGrpSpPr/>
          <p:nvPr/>
        </p:nvGrpSpPr>
        <p:grpSpPr>
          <a:xfrm>
            <a:off x="7846460" y="986199"/>
            <a:ext cx="3869323" cy="1909359"/>
            <a:chOff x="3458735" y="4067051"/>
            <a:chExt cx="3869323" cy="1909359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8183402B-3223-412B-9973-6D7A08DAC41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alphaModFix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545692" y="4067051"/>
              <a:ext cx="3150698" cy="1749984"/>
            </a:xfrm>
            <a:prstGeom prst="rect">
              <a:avLst/>
            </a:prstGeom>
            <a:ln>
              <a:noFill/>
            </a:ln>
            <a:effectLst>
              <a:glow rad="101600">
                <a:schemeClr val="accent3">
                  <a:satMod val="175000"/>
                  <a:alpha val="40000"/>
                </a:schemeClr>
              </a:glow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1F31027-E5DA-60DD-9F2A-8F1F490E7EC3}"/>
                </a:ext>
              </a:extLst>
            </p:cNvPr>
            <p:cNvSpPr txBox="1"/>
            <p:nvPr/>
          </p:nvSpPr>
          <p:spPr bwMode="auto">
            <a:xfrm>
              <a:off x="3458735" y="5699411"/>
              <a:ext cx="20162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13 x TZM blocks (580 mm)</a:t>
              </a:r>
              <a:endParaRPr lang="en-GB" sz="1200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275E69E-0C55-1BA6-7113-59759CB00587}"/>
                </a:ext>
              </a:extLst>
            </p:cNvPr>
            <p:cNvSpPr txBox="1"/>
            <p:nvPr/>
          </p:nvSpPr>
          <p:spPr bwMode="auto">
            <a:xfrm>
              <a:off x="5517275" y="5699410"/>
              <a:ext cx="18107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5x W blocks (780 mm)</a:t>
              </a:r>
              <a:endParaRPr lang="en-GB" sz="1200" dirty="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88EFF519-E3CA-039A-5711-BBB9F4D0075C}"/>
                </a:ext>
              </a:extLst>
            </p:cNvPr>
            <p:cNvGrpSpPr/>
            <p:nvPr/>
          </p:nvGrpSpPr>
          <p:grpSpPr>
            <a:xfrm>
              <a:off x="4102820" y="4816615"/>
              <a:ext cx="2381308" cy="882796"/>
              <a:chOff x="7233229" y="4839999"/>
              <a:chExt cx="2381308" cy="882796"/>
            </a:xfrm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grpSpPr>
          <p:sp>
            <p:nvSpPr>
              <p:cNvPr id="42" name="Left Brace 41">
                <a:extLst>
                  <a:ext uri="{FF2B5EF4-FFF2-40B4-BE49-F238E27FC236}">
                    <a16:creationId xmlns:a16="http://schemas.microsoft.com/office/drawing/2014/main" id="{3DE63713-886A-6EC1-E9F6-68FCB25059EE}"/>
                  </a:ext>
                </a:extLst>
              </p:cNvPr>
              <p:cNvSpPr/>
              <p:nvPr/>
            </p:nvSpPr>
            <p:spPr>
              <a:xfrm rot="15442837">
                <a:off x="7609822" y="4724113"/>
                <a:ext cx="347609" cy="1100795"/>
              </a:xfrm>
              <a:prstGeom prst="leftBrace">
                <a:avLst/>
              </a:prstGeom>
              <a:ln w="38100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Left Brace 43">
                <a:extLst>
                  <a:ext uri="{FF2B5EF4-FFF2-40B4-BE49-F238E27FC236}">
                    <a16:creationId xmlns:a16="http://schemas.microsoft.com/office/drawing/2014/main" id="{79A56A97-CA87-4F86-3777-AC44FA8D4945}"/>
                  </a:ext>
                </a:extLst>
              </p:cNvPr>
              <p:cNvSpPr/>
              <p:nvPr/>
            </p:nvSpPr>
            <p:spPr>
              <a:xfrm rot="4655090" flipH="1">
                <a:off x="8824468" y="4321419"/>
                <a:ext cx="271489" cy="1308649"/>
              </a:xfrm>
              <a:prstGeom prst="leftBrace">
                <a:avLst/>
              </a:prstGeom>
              <a:ln w="38100"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C30F25DC-E11A-EAAE-FBFB-000F85BBE5D5}"/>
                  </a:ext>
                </a:extLst>
              </p:cNvPr>
              <p:cNvCxnSpPr>
                <a:cxnSpLocks/>
                <a:stCxn id="39" idx="0"/>
                <a:endCxn id="44" idx="1"/>
              </p:cNvCxnSpPr>
              <p:nvPr/>
            </p:nvCxnSpPr>
            <p:spPr>
              <a:xfrm flipH="1" flipV="1">
                <a:off x="8989396" y="5108314"/>
                <a:ext cx="563680" cy="614480"/>
              </a:xfrm>
              <a:prstGeom prst="line">
                <a:avLst/>
              </a:prstGeom>
              <a:ln w="3810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60AFE628-C694-14C6-8AF6-FD84796F4827}"/>
                  </a:ext>
                </a:extLst>
              </p:cNvPr>
              <p:cNvCxnSpPr>
                <a:cxnSpLocks/>
                <a:stCxn id="38" idx="0"/>
                <a:endCxn id="42" idx="1"/>
              </p:cNvCxnSpPr>
              <p:nvPr/>
            </p:nvCxnSpPr>
            <p:spPr>
              <a:xfrm flipV="1">
                <a:off x="7597256" y="5444116"/>
                <a:ext cx="224343" cy="278679"/>
              </a:xfrm>
              <a:prstGeom prst="line">
                <a:avLst/>
              </a:prstGeom>
              <a:ln w="38100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8" name="Picture 47">
            <a:extLst>
              <a:ext uri="{FF2B5EF4-FFF2-40B4-BE49-F238E27FC236}">
                <a16:creationId xmlns:a16="http://schemas.microsoft.com/office/drawing/2014/main" id="{643B94F9-1F97-AB46-5D63-A7197600BE54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alphaModFix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7126" b="95487" l="20221" r="95470">
                        <a14:foregroundMark x1="23867" y1="74109" x2="21326" y2="73397"/>
                        <a14:foregroundMark x1="26077" y1="69121" x2="30055" y2="83373"/>
                        <a14:foregroundMark x1="89392" y1="39905" x2="90055" y2="30641"/>
                        <a14:foregroundMark x1="87293" y1="15914" x2="89834" y2="7126"/>
                        <a14:foregroundMark x1="90939" y1="36580" x2="95580" y2="29216"/>
                        <a14:foregroundMark x1="23646" y1="83848" x2="20331" y2="68884"/>
                        <a14:foregroundMark x1="23757" y1="93349" x2="25635" y2="95487"/>
                      </a14:backgroundRemoval>
                    </a14:imgEffect>
                  </a14:imgLayer>
                </a14:imgProps>
              </a:ext>
            </a:extLst>
          </a:blip>
          <a:srcRect l="15529"/>
          <a:stretch/>
        </p:blipFill>
        <p:spPr>
          <a:xfrm rot="395342">
            <a:off x="8333075" y="973997"/>
            <a:ext cx="2601033" cy="1323220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C1F5683-86AF-52C4-F56D-F003D1813DF2}"/>
              </a:ext>
            </a:extLst>
          </p:cNvPr>
          <p:cNvCxnSpPr>
            <a:cxnSpLocks/>
          </p:cNvCxnSpPr>
          <p:nvPr/>
        </p:nvCxnSpPr>
        <p:spPr>
          <a:xfrm flipV="1">
            <a:off x="4331283" y="2327447"/>
            <a:ext cx="3420914" cy="20690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0038CD80-86E0-0438-60CA-151B1AF574CB}"/>
              </a:ext>
            </a:extLst>
          </p:cNvPr>
          <p:cNvSpPr/>
          <p:nvPr/>
        </p:nvSpPr>
        <p:spPr>
          <a:xfrm>
            <a:off x="3749449" y="2537380"/>
            <a:ext cx="546351" cy="315556"/>
          </a:xfrm>
          <a:prstGeom prst="rect">
            <a:avLst/>
          </a:prstGeom>
          <a:noFill/>
          <a:ln w="38100"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B10DCD9-AF1C-874F-081B-7DE7DF422F39}"/>
              </a:ext>
            </a:extLst>
          </p:cNvPr>
          <p:cNvSpPr txBox="1"/>
          <p:nvPr/>
        </p:nvSpPr>
        <p:spPr>
          <a:xfrm>
            <a:off x="7082260" y="221798"/>
            <a:ext cx="45576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Baseline Design </a:t>
            </a:r>
            <a:r>
              <a:rPr lang="en-US" sz="16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Improvement during TDR</a:t>
            </a:r>
            <a:endParaRPr lang="fr-CH" sz="1600" baseline="300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  <a:p>
            <a:r>
              <a:rPr lang="fr-CH" sz="1600" dirty="0">
                <a:solidFill>
                  <a:schemeClr val="accent3"/>
                </a:solidFill>
                <a:sym typeface="Wingdings" panose="05000000000000000000" pitchFamily="2" charset="2"/>
              </a:rPr>
              <a:t>(Rui Franqueira Ximenes)</a:t>
            </a:r>
            <a:endParaRPr lang="en-US" sz="1600" dirty="0">
              <a:solidFill>
                <a:schemeClr val="accent3"/>
              </a:solidFill>
              <a:sym typeface="Wingdings" panose="05000000000000000000" pitchFamily="2" charset="2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F4A4CB-059A-3BBE-C87D-E8D0FEEC9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E786980-3C14-A8D2-8FEC-945E2FB1C833}"/>
              </a:ext>
            </a:extLst>
          </p:cNvPr>
          <p:cNvCxnSpPr>
            <a:cxnSpLocks/>
          </p:cNvCxnSpPr>
          <p:nvPr/>
        </p:nvCxnSpPr>
        <p:spPr>
          <a:xfrm flipH="1" flipV="1">
            <a:off x="4660702" y="3639728"/>
            <a:ext cx="1659984" cy="1105029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A2AA471-3A4B-2BF9-B6BF-CEE2F35AD557}"/>
              </a:ext>
            </a:extLst>
          </p:cNvPr>
          <p:cNvSpPr txBox="1"/>
          <p:nvPr/>
        </p:nvSpPr>
        <p:spPr>
          <a:xfrm>
            <a:off x="6456040" y="5805264"/>
            <a:ext cx="2992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BDF/</a:t>
            </a:r>
            <a:r>
              <a:rPr lang="en-GB" sz="1400" dirty="0" err="1"/>
              <a:t>SHiP</a:t>
            </a:r>
            <a:r>
              <a:rPr lang="en-GB" sz="1400" dirty="0"/>
              <a:t> experiment</a:t>
            </a:r>
          </a:p>
          <a:p>
            <a:pPr algn="r"/>
            <a:r>
              <a:rPr lang="en-GB" sz="1400" dirty="0"/>
              <a:t>(Richard Jacobsson)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D6A49CB-F659-536B-FF21-346535C37121}"/>
              </a:ext>
            </a:extLst>
          </p:cNvPr>
          <p:cNvSpPr txBox="1"/>
          <p:nvPr/>
        </p:nvSpPr>
        <p:spPr>
          <a:xfrm flipH="1">
            <a:off x="87610" y="5334489"/>
            <a:ext cx="3899557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050" b="1" dirty="0"/>
              <a:t>Also at NBI 2024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050" dirty="0"/>
              <a:t>The new ECN3 high intensity facility for the BDF/</a:t>
            </a:r>
            <a:r>
              <a:rPr lang="en-GB" sz="1050" dirty="0" err="1"/>
              <a:t>SHiP</a:t>
            </a:r>
            <a:r>
              <a:rPr lang="en-GB" sz="1050" dirty="0"/>
              <a:t> experiment and high intensity beam transfer (Matthew Fraser)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GB" sz="1050" dirty="0"/>
              <a:t>Radiation protection studies and considerations for the ECN3 high intensity project (Claudia Ahdida)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35E63A73-0635-3A24-759A-B19BD1CB481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82260" y="5634253"/>
            <a:ext cx="522643" cy="61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843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54" grpId="0" animBg="1"/>
      <p:bldP spid="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diagram of a machine&#10;&#10;Description automatically generated">
            <a:extLst>
              <a:ext uri="{FF2B5EF4-FFF2-40B4-BE49-F238E27FC236}">
                <a16:creationId xmlns:a16="http://schemas.microsoft.com/office/drawing/2014/main" id="{3FB015A4-EC2F-A7BA-DD81-3CBC4EDDF0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129"/>
          <a:stretch/>
        </p:blipFill>
        <p:spPr>
          <a:xfrm>
            <a:off x="6573821" y="3619172"/>
            <a:ext cx="5550767" cy="2451503"/>
          </a:xfrm>
          <a:prstGeom prst="rect">
            <a:avLst/>
          </a:prstGeom>
        </p:spPr>
      </p:pic>
      <p:pic>
        <p:nvPicPr>
          <p:cNvPr id="5" name="Picture 4" descr="A model of a building&#10;&#10;Description automatically generated">
            <a:extLst>
              <a:ext uri="{FF2B5EF4-FFF2-40B4-BE49-F238E27FC236}">
                <a16:creationId xmlns:a16="http://schemas.microsoft.com/office/drawing/2014/main" id="{65E93727-8AB4-BE4D-1FF8-31DC2C257C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777" y="1911408"/>
            <a:ext cx="6201414" cy="3189516"/>
          </a:xfrm>
          <a:prstGeom prst="rect">
            <a:avLst/>
          </a:prstGeom>
        </p:spPr>
      </p:pic>
      <p:pic>
        <p:nvPicPr>
          <p:cNvPr id="58" name="Picture 57" descr="A picture containing LEGO, screenshot&#10;&#10;Description automatically generated">
            <a:extLst>
              <a:ext uri="{FF2B5EF4-FFF2-40B4-BE49-F238E27FC236}">
                <a16:creationId xmlns:a16="http://schemas.microsoft.com/office/drawing/2014/main" id="{E2F2B9B0-3FBA-465C-0AA3-92C621E0FF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406" r="27364" b="19832"/>
          <a:stretch/>
        </p:blipFill>
        <p:spPr>
          <a:xfrm>
            <a:off x="7416100" y="633467"/>
            <a:ext cx="4520123" cy="223284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BDF Target complex integration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CB7B56E-CE98-A637-BC92-65E491626BEB}"/>
              </a:ext>
            </a:extLst>
          </p:cNvPr>
          <p:cNvCxnSpPr>
            <a:cxnSpLocks/>
          </p:cNvCxnSpPr>
          <p:nvPr/>
        </p:nvCxnSpPr>
        <p:spPr>
          <a:xfrm flipH="1">
            <a:off x="897446" y="1291852"/>
            <a:ext cx="1598695" cy="1201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D5672BF-D7A6-0B90-116A-05F89C17D5EA}"/>
              </a:ext>
            </a:extLst>
          </p:cNvPr>
          <p:cNvSpPr txBox="1"/>
          <p:nvPr/>
        </p:nvSpPr>
        <p:spPr bwMode="auto">
          <a:xfrm>
            <a:off x="2543730" y="893206"/>
            <a:ext cx="172819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Target area</a:t>
            </a:r>
          </a:p>
          <a:p>
            <a:r>
              <a:rPr lang="en-GB" sz="1400" dirty="0"/>
              <a:t>Confinement wall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205BF87-A357-467E-F908-A0AC58C65A5D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1504326" y="3672529"/>
            <a:ext cx="761997" cy="1944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9CA11E3-BC03-654A-6BAE-7FC8192283F0}"/>
              </a:ext>
            </a:extLst>
          </p:cNvPr>
          <p:cNvSpPr txBox="1"/>
          <p:nvPr/>
        </p:nvSpPr>
        <p:spPr bwMode="auto">
          <a:xfrm>
            <a:off x="2266323" y="5462665"/>
            <a:ext cx="158156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Access chicane</a:t>
            </a:r>
          </a:p>
        </p:txBody>
      </p:sp>
      <p:sp>
        <p:nvSpPr>
          <p:cNvPr id="28" name="Text Box 2">
            <a:extLst>
              <a:ext uri="{FF2B5EF4-FFF2-40B4-BE49-F238E27FC236}">
                <a16:creationId xmlns:a16="http://schemas.microsoft.com/office/drawing/2014/main" id="{954975DD-37E9-D925-70FA-D8DC8D286D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9205" y="2940567"/>
            <a:ext cx="969762" cy="372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Mobile Shielding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29" name="Text Box 2">
            <a:extLst>
              <a:ext uri="{FF2B5EF4-FFF2-40B4-BE49-F238E27FC236}">
                <a16:creationId xmlns:a16="http://schemas.microsoft.com/office/drawing/2014/main" id="{44EF966F-FB14-0280-4683-4159D331F7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55171" y="67341"/>
            <a:ext cx="849180" cy="36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Above Coil Shielding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0" name="Text Box 2">
            <a:extLst>
              <a:ext uri="{FF2B5EF4-FFF2-40B4-BE49-F238E27FC236}">
                <a16:creationId xmlns:a16="http://schemas.microsoft.com/office/drawing/2014/main" id="{9C4BFD84-18AC-AD86-7156-B1B8815A2D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41906" y="1485039"/>
            <a:ext cx="1309387" cy="49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Magnetized</a:t>
            </a:r>
          </a:p>
          <a:p>
            <a:pPr>
              <a:lnSpc>
                <a:spcPts val="1400"/>
              </a:lnSpc>
            </a:pPr>
            <a:r>
              <a:rPr lang="en-US" sz="100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shielding</a:t>
            </a:r>
            <a:endParaRPr lang="en-GB" sz="100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2" name="Text Box 2">
            <a:extLst>
              <a:ext uri="{FF2B5EF4-FFF2-40B4-BE49-F238E27FC236}">
                <a16:creationId xmlns:a16="http://schemas.microsoft.com/office/drawing/2014/main" id="{41EB5467-8F5F-2A6F-A40F-408D996C35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36703" y="2694840"/>
            <a:ext cx="1374815" cy="36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Water cooled proximity shielding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3" name="Text Box 2">
            <a:extLst>
              <a:ext uri="{FF2B5EF4-FFF2-40B4-BE49-F238E27FC236}">
                <a16:creationId xmlns:a16="http://schemas.microsoft.com/office/drawing/2014/main" id="{869A835F-8A66-4F35-8976-C58C127769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78979" y="2965101"/>
            <a:ext cx="559703" cy="289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Target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6" name="Text Box 2">
            <a:extLst>
              <a:ext uri="{FF2B5EF4-FFF2-40B4-BE49-F238E27FC236}">
                <a16:creationId xmlns:a16="http://schemas.microsoft.com/office/drawing/2014/main" id="{6F0E2A73-B56A-D30B-515E-962B0B211D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5279" y="124831"/>
            <a:ext cx="1083190" cy="34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Upstream Shielding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C9EEE4E5-B7CA-BA6C-B5D4-E6193EC29C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0339" y="3126085"/>
            <a:ext cx="1083190" cy="34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Collimator</a:t>
            </a:r>
            <a:endParaRPr lang="en-GB" sz="10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D35EA38-5EF3-F963-404E-6C66F805D88F}"/>
              </a:ext>
            </a:extLst>
          </p:cNvPr>
          <p:cNvCxnSpPr>
            <a:cxnSpLocks/>
          </p:cNvCxnSpPr>
          <p:nvPr/>
        </p:nvCxnSpPr>
        <p:spPr>
          <a:xfrm flipV="1">
            <a:off x="8491383" y="3672529"/>
            <a:ext cx="153264" cy="11966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CB1C0C53-CF5B-DD70-8986-09BEBF94096E}"/>
              </a:ext>
            </a:extLst>
          </p:cNvPr>
          <p:cNvSpPr txBox="1"/>
          <p:nvPr/>
        </p:nvSpPr>
        <p:spPr bwMode="auto">
          <a:xfrm>
            <a:off x="7204499" y="3567423"/>
            <a:ext cx="158156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Target station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8228D62-B183-F069-1A94-97CD15108E63}"/>
              </a:ext>
            </a:extLst>
          </p:cNvPr>
          <p:cNvSpPr txBox="1"/>
          <p:nvPr/>
        </p:nvSpPr>
        <p:spPr bwMode="auto">
          <a:xfrm>
            <a:off x="35104" y="4413933"/>
            <a:ext cx="1728192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1400" dirty="0"/>
              <a:t>S</a:t>
            </a:r>
            <a:r>
              <a:rPr lang="en-GB" sz="1400" dirty="0"/>
              <a:t>HIP experiment</a:t>
            </a:r>
          </a:p>
          <a:p>
            <a:r>
              <a:rPr lang="en-GB" sz="1400" dirty="0"/>
              <a:t>Muon shield magnet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1A38C6B-7364-FF76-BAA1-FEAB9BBC6258}"/>
              </a:ext>
            </a:extLst>
          </p:cNvPr>
          <p:cNvCxnSpPr>
            <a:cxnSpLocks/>
            <a:stCxn id="51" idx="0"/>
          </p:cNvCxnSpPr>
          <p:nvPr/>
        </p:nvCxnSpPr>
        <p:spPr>
          <a:xfrm flipV="1">
            <a:off x="899200" y="2965101"/>
            <a:ext cx="257741" cy="14488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8355E0E-DABE-8CE4-C6D9-33D06DBFD536}"/>
              </a:ext>
            </a:extLst>
          </p:cNvPr>
          <p:cNvSpPr txBox="1"/>
          <p:nvPr/>
        </p:nvSpPr>
        <p:spPr bwMode="auto">
          <a:xfrm>
            <a:off x="5721345" y="2126257"/>
            <a:ext cx="172819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Diluted Proton beam from SPS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DC93C6C-D142-128D-DEEE-AFAEFDFC3D6F}"/>
              </a:ext>
            </a:extLst>
          </p:cNvPr>
          <p:cNvCxnSpPr>
            <a:cxnSpLocks/>
          </p:cNvCxnSpPr>
          <p:nvPr/>
        </p:nvCxnSpPr>
        <p:spPr>
          <a:xfrm flipH="1">
            <a:off x="5874323" y="2649477"/>
            <a:ext cx="510771" cy="1192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BAA6BBB-799E-92EF-9D7C-2CECA8D8DB84}"/>
              </a:ext>
            </a:extLst>
          </p:cNvPr>
          <p:cNvSpPr txBox="1"/>
          <p:nvPr/>
        </p:nvSpPr>
        <p:spPr bwMode="auto">
          <a:xfrm>
            <a:off x="4146780" y="5441399"/>
            <a:ext cx="219424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Space for shielding temporary storage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E5D8BB4-1C5A-4B0E-1472-5CA9EE9630F0}"/>
              </a:ext>
            </a:extLst>
          </p:cNvPr>
          <p:cNvCxnSpPr>
            <a:cxnSpLocks/>
          </p:cNvCxnSpPr>
          <p:nvPr/>
        </p:nvCxnSpPr>
        <p:spPr>
          <a:xfrm flipV="1">
            <a:off x="5796327" y="4946417"/>
            <a:ext cx="430356" cy="6866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3EED5056-F235-8197-AF95-6F9B0E855301}"/>
              </a:ext>
            </a:extLst>
          </p:cNvPr>
          <p:cNvSpPr txBox="1"/>
          <p:nvPr/>
        </p:nvSpPr>
        <p:spPr bwMode="auto">
          <a:xfrm>
            <a:off x="3852182" y="1726109"/>
            <a:ext cx="172819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1400" dirty="0"/>
              <a:t>Beam instrumentation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CEE09AA-26D2-C7CA-CE88-1F702F763339}"/>
              </a:ext>
            </a:extLst>
          </p:cNvPr>
          <p:cNvCxnSpPr>
            <a:cxnSpLocks/>
          </p:cNvCxnSpPr>
          <p:nvPr/>
        </p:nvCxnSpPr>
        <p:spPr>
          <a:xfrm>
            <a:off x="4662813" y="2262041"/>
            <a:ext cx="137817" cy="14346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0B01BAAD-22F8-AACE-BDD9-6ABE2B58C424}"/>
              </a:ext>
            </a:extLst>
          </p:cNvPr>
          <p:cNvCxnSpPr>
            <a:cxnSpLocks/>
          </p:cNvCxnSpPr>
          <p:nvPr/>
        </p:nvCxnSpPr>
        <p:spPr>
          <a:xfrm>
            <a:off x="8306849" y="540548"/>
            <a:ext cx="29042" cy="992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23F39D9-BA5C-6E02-A5D1-EFC5A508A23E}"/>
              </a:ext>
            </a:extLst>
          </p:cNvPr>
          <p:cNvCxnSpPr>
            <a:cxnSpLocks/>
          </p:cNvCxnSpPr>
          <p:nvPr/>
        </p:nvCxnSpPr>
        <p:spPr>
          <a:xfrm flipV="1">
            <a:off x="8071974" y="2298098"/>
            <a:ext cx="689570" cy="828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0E9375D9-6CE2-299E-A5D4-52DD3CABD0D0}"/>
              </a:ext>
            </a:extLst>
          </p:cNvPr>
          <p:cNvCxnSpPr>
            <a:cxnSpLocks/>
          </p:cNvCxnSpPr>
          <p:nvPr/>
        </p:nvCxnSpPr>
        <p:spPr>
          <a:xfrm flipH="1" flipV="1">
            <a:off x="10579186" y="2049213"/>
            <a:ext cx="351970" cy="670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E389E853-F2DB-F406-6076-A78DC5F4DA5E}"/>
              </a:ext>
            </a:extLst>
          </p:cNvPr>
          <p:cNvCxnSpPr>
            <a:cxnSpLocks/>
            <a:stCxn id="33" idx="0"/>
          </p:cNvCxnSpPr>
          <p:nvPr/>
        </p:nvCxnSpPr>
        <p:spPr>
          <a:xfrm flipH="1" flipV="1">
            <a:off x="10193224" y="2047613"/>
            <a:ext cx="65607" cy="917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0C99D347-E226-B665-CAAD-7AE81D04769E}"/>
              </a:ext>
            </a:extLst>
          </p:cNvPr>
          <p:cNvCxnSpPr>
            <a:cxnSpLocks/>
          </p:cNvCxnSpPr>
          <p:nvPr/>
        </p:nvCxnSpPr>
        <p:spPr>
          <a:xfrm flipH="1" flipV="1">
            <a:off x="9616209" y="2262041"/>
            <a:ext cx="193765" cy="5885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F98B19D7-26B2-47E6-EA0A-A9311924B2C4}"/>
              </a:ext>
            </a:extLst>
          </p:cNvPr>
          <p:cNvCxnSpPr>
            <a:cxnSpLocks/>
          </p:cNvCxnSpPr>
          <p:nvPr/>
        </p:nvCxnSpPr>
        <p:spPr>
          <a:xfrm>
            <a:off x="11125200" y="534682"/>
            <a:ext cx="169354" cy="878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2">
            <a:extLst>
              <a:ext uri="{FF2B5EF4-FFF2-40B4-BE49-F238E27FC236}">
                <a16:creationId xmlns:a16="http://schemas.microsoft.com/office/drawing/2014/main" id="{0C23F1A6-13D1-2A22-8A46-38F7D08307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6486" y="2975992"/>
            <a:ext cx="969762" cy="372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Vacuum confinement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B851994-AD70-30C5-F73B-9C279FA10D96}"/>
              </a:ext>
            </a:extLst>
          </p:cNvPr>
          <p:cNvCxnSpPr>
            <a:cxnSpLocks/>
          </p:cNvCxnSpPr>
          <p:nvPr/>
        </p:nvCxnSpPr>
        <p:spPr>
          <a:xfrm flipV="1">
            <a:off x="8958492" y="2603037"/>
            <a:ext cx="180924" cy="426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18A1C8-AE8F-84B6-794D-59616561E27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6D20F144-0E6D-5BC9-153C-71DAD755E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740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LEGO, scale model&#10;&#10;Description automatically generated">
            <a:extLst>
              <a:ext uri="{FF2B5EF4-FFF2-40B4-BE49-F238E27FC236}">
                <a16:creationId xmlns:a16="http://schemas.microsoft.com/office/drawing/2014/main" id="{40F4E582-8CF2-79E9-D3DC-A0D23E489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485" b="15328"/>
          <a:stretch/>
        </p:blipFill>
        <p:spPr>
          <a:xfrm>
            <a:off x="0" y="836712"/>
            <a:ext cx="12192000" cy="4526605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B1123522-637A-9496-BA84-90104828292B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BDF Target complex integration - shielding</a:t>
            </a:r>
            <a:endParaRPr lang="en-GB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61F6A2B9-EFD1-1A8E-DC0F-3FC7175D982D}"/>
              </a:ext>
            </a:extLst>
          </p:cNvPr>
          <p:cNvCxnSpPr>
            <a:cxnSpLocks/>
          </p:cNvCxnSpPr>
          <p:nvPr/>
        </p:nvCxnSpPr>
        <p:spPr>
          <a:xfrm>
            <a:off x="3048000" y="4500799"/>
            <a:ext cx="4987047" cy="73930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463AE86-E2A3-B6A6-E1D5-0037F8C37E8F}"/>
              </a:ext>
            </a:extLst>
          </p:cNvPr>
          <p:cNvSpPr txBox="1"/>
          <p:nvPr/>
        </p:nvSpPr>
        <p:spPr bwMode="auto">
          <a:xfrm>
            <a:off x="4974077" y="5097429"/>
            <a:ext cx="82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~12m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EE6EFC7-149D-AE5A-F3BD-F81E61047FB8}"/>
              </a:ext>
            </a:extLst>
          </p:cNvPr>
          <p:cNvCxnSpPr>
            <a:cxnSpLocks/>
          </p:cNvCxnSpPr>
          <p:nvPr/>
        </p:nvCxnSpPr>
        <p:spPr>
          <a:xfrm flipH="1">
            <a:off x="8534400" y="3534518"/>
            <a:ext cx="1491574" cy="162776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570815D-B718-ADA1-FD67-6FFB87FA2419}"/>
              </a:ext>
            </a:extLst>
          </p:cNvPr>
          <p:cNvSpPr txBox="1"/>
          <p:nvPr/>
        </p:nvSpPr>
        <p:spPr bwMode="auto">
          <a:xfrm>
            <a:off x="8868383" y="4783220"/>
            <a:ext cx="823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~8m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75B7D72-8722-D487-2757-79198866790E}"/>
              </a:ext>
            </a:extLst>
          </p:cNvPr>
          <p:cNvCxnSpPr>
            <a:cxnSpLocks/>
          </p:cNvCxnSpPr>
          <p:nvPr/>
        </p:nvCxnSpPr>
        <p:spPr>
          <a:xfrm>
            <a:off x="3440349" y="2380169"/>
            <a:ext cx="0" cy="195526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FB4820D-3FC0-A6C2-A719-4614EDE520FC}"/>
              </a:ext>
            </a:extLst>
          </p:cNvPr>
          <p:cNvSpPr txBox="1"/>
          <p:nvPr/>
        </p:nvSpPr>
        <p:spPr bwMode="auto">
          <a:xfrm>
            <a:off x="3443591" y="3219991"/>
            <a:ext cx="953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~4,8m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8D6738-37FD-E83E-12E1-02E2F8461693}"/>
              </a:ext>
            </a:extLst>
          </p:cNvPr>
          <p:cNvSpPr txBox="1"/>
          <p:nvPr/>
        </p:nvSpPr>
        <p:spPr bwMode="auto">
          <a:xfrm>
            <a:off x="31497" y="5169966"/>
            <a:ext cx="106490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1800" dirty="0"/>
              <a:t>~ 180 m³ (~1400t) </a:t>
            </a:r>
            <a:r>
              <a:rPr lang="en-GB" sz="1800" b="0" dirty="0"/>
              <a:t>of cast iron + US1010</a:t>
            </a:r>
            <a:endParaRPr lang="en-US" dirty="0"/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sz="1800" dirty="0"/>
              <a:t>~ 360 m³ (~800t) </a:t>
            </a:r>
            <a:r>
              <a:rPr lang="en-GB" sz="1800" b="0" dirty="0"/>
              <a:t>of concrete / marble</a:t>
            </a:r>
          </a:p>
          <a:p>
            <a:pPr marL="457200" indent="-457200">
              <a:buFont typeface="Wingdings" panose="020B0604020202020204" pitchFamily="34" charset="0"/>
              <a:buChar char="§"/>
            </a:pPr>
            <a:r>
              <a:rPr lang="en-GB" dirty="0"/>
              <a:t>Now establishing a bill of material to cross check what we will recover from other CERN facilities</a:t>
            </a:r>
            <a:endParaRPr lang="en-GB" sz="1800" b="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3865F25-7E7D-B9CB-EAFD-AC4D0B5BE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13th NBI Workshop - HI-ECN3 WP4 - J-L Grenard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54F012-A7D5-8A2C-888B-2674956AD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677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06B301F-E3E0-4D2E-B046-DFF931ACB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Target Complex in an existing facility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795F01-FF67-4F68-8DAB-8674FCD67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FE534A2-3B17-4170-EDFC-1F37AD9140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879" t="13074" r="2697" b="23116"/>
          <a:stretch/>
        </p:blipFill>
        <p:spPr>
          <a:xfrm>
            <a:off x="5348141" y="963747"/>
            <a:ext cx="6652515" cy="36830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00BE82A-8D7B-B72A-ADAA-A6CCC6D078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0050"/>
          <a:stretch/>
        </p:blipFill>
        <p:spPr>
          <a:xfrm>
            <a:off x="47328" y="2998879"/>
            <a:ext cx="6120680" cy="3211049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29ABC28-D0B9-3E35-2B98-75A98C1B36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4" y="960731"/>
            <a:ext cx="5616003" cy="1819755"/>
          </a:xfrm>
          <a:solidFill>
            <a:schemeClr val="bg1"/>
          </a:solidFill>
        </p:spPr>
        <p:txBody>
          <a:bodyPr/>
          <a:lstStyle/>
          <a:p>
            <a:r>
              <a:rPr lang="en-GB" sz="2400" b="0" dirty="0"/>
              <a:t>Benefit of being below ground level and having soil on top of the cavern</a:t>
            </a:r>
          </a:p>
          <a:p>
            <a:r>
              <a:rPr lang="en-GB" sz="2400" b="0" dirty="0"/>
              <a:t>Existing overhead travelling crane 30t capacity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81B96F1-DDE9-6789-65C3-83BF7B0303F8}"/>
              </a:ext>
            </a:extLst>
          </p:cNvPr>
          <p:cNvSpPr txBox="1">
            <a:spLocks/>
          </p:cNvSpPr>
          <p:nvPr/>
        </p:nvSpPr>
        <p:spPr bwMode="auto">
          <a:xfrm>
            <a:off x="6672064" y="4855839"/>
            <a:ext cx="3816424" cy="3770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1400" b="0" dirty="0"/>
              <a:t>TCC8 cross section (</a:t>
            </a:r>
            <a:r>
              <a:rPr lang="fr-CH" sz="1400" b="0" dirty="0" err="1"/>
              <a:t>length</a:t>
            </a:r>
            <a:r>
              <a:rPr lang="fr-CH" sz="1400" b="0" dirty="0"/>
              <a:t> 170m)</a:t>
            </a:r>
            <a:endParaRPr lang="en-GB" sz="1400" b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FB528E-78A4-C744-D499-45D7F3B10DB8}"/>
              </a:ext>
            </a:extLst>
          </p:cNvPr>
          <p:cNvSpPr txBox="1"/>
          <p:nvPr/>
        </p:nvSpPr>
        <p:spPr bwMode="auto">
          <a:xfrm rot="17864842">
            <a:off x="7780771" y="1689305"/>
            <a:ext cx="1010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8m soil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2EA9C7C-C118-9DD3-88ED-661E09F32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13th NBI Workshop - HI-ECN3 WP4 - J-L Grenard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8011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2A39E6-BDC7-5271-F787-D8981C1B9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BDF Target complex integration - extraction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4C0DE0-49D1-BA06-A824-091B41AB3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13th NBI Workshop - HI-ECN3 WP4 - J-L Grenard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24474-9852-3995-1AEF-D491DA66E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 descr="A 3d model of a factory&#10;&#10;Description automatically generated">
            <a:extLst>
              <a:ext uri="{FF2B5EF4-FFF2-40B4-BE49-F238E27FC236}">
                <a16:creationId xmlns:a16="http://schemas.microsoft.com/office/drawing/2014/main" id="{79CB5EF7-4F84-387D-F73A-57EF30568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864" y="2451139"/>
            <a:ext cx="7089658" cy="36463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D307531-A54F-A3CB-8717-3D7F88C0C223}"/>
              </a:ext>
            </a:extLst>
          </p:cNvPr>
          <p:cNvSpPr txBox="1"/>
          <p:nvPr/>
        </p:nvSpPr>
        <p:spPr bwMode="auto">
          <a:xfrm>
            <a:off x="7133568" y="3244334"/>
            <a:ext cx="8236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/>
              <a:t>~30m</a:t>
            </a:r>
            <a:endParaRPr lang="en-GB" dirty="0"/>
          </a:p>
        </p:txBody>
      </p:sp>
      <p:pic>
        <p:nvPicPr>
          <p:cNvPr id="5" name="Picture 4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0EBC6576-BB48-12EB-B16D-F3CCD9B8C6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13" y="980728"/>
            <a:ext cx="5040216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621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13D12E04-D08F-1A61-F19E-5A8FD7ECEA59}"/>
              </a:ext>
            </a:extLst>
          </p:cNvPr>
          <p:cNvGrpSpPr/>
          <p:nvPr/>
        </p:nvGrpSpPr>
        <p:grpSpPr>
          <a:xfrm>
            <a:off x="3756723" y="2816634"/>
            <a:ext cx="3709960" cy="1832645"/>
            <a:chOff x="3756723" y="2816634"/>
            <a:chExt cx="3709960" cy="1832645"/>
          </a:xfrm>
        </p:grpSpPr>
        <p:pic>
          <p:nvPicPr>
            <p:cNvPr id="17" name="Picture 16" descr="A picture containing LEGO, screenshot&#10;&#10;Description automatically generated">
              <a:extLst>
                <a:ext uri="{FF2B5EF4-FFF2-40B4-BE49-F238E27FC236}">
                  <a16:creationId xmlns:a16="http://schemas.microsoft.com/office/drawing/2014/main" id="{43746F11-ED30-BE49-1DF7-F1E678222A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0406" r="27364" b="19832"/>
            <a:stretch/>
          </p:blipFill>
          <p:spPr>
            <a:xfrm>
              <a:off x="3756723" y="2816634"/>
              <a:ext cx="3709960" cy="1832645"/>
            </a:xfrm>
            <a:prstGeom prst="rect">
              <a:avLst/>
            </a:prstGeom>
          </p:spPr>
        </p:pic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060545B-CCE7-8916-C1FF-A0EA4DC03A01}"/>
                </a:ext>
              </a:extLst>
            </p:cNvPr>
            <p:cNvCxnSpPr/>
            <p:nvPr/>
          </p:nvCxnSpPr>
          <p:spPr>
            <a:xfrm flipV="1">
              <a:off x="5086480" y="3640937"/>
              <a:ext cx="1314320" cy="14372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F90201B-AEF6-E2FB-2438-DB164DE4496B}"/>
                </a:ext>
              </a:extLst>
            </p:cNvPr>
            <p:cNvCxnSpPr>
              <a:cxnSpLocks/>
            </p:cNvCxnSpPr>
            <p:nvPr/>
          </p:nvCxnSpPr>
          <p:spPr>
            <a:xfrm>
              <a:off x="6400800" y="3640937"/>
              <a:ext cx="0" cy="66028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8B13408-0ED6-4B85-CFB7-9C32F22F12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03144" y="4301221"/>
              <a:ext cx="1297656" cy="15413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00CA5DA-C4CB-B577-EFBA-F2798F839D0D}"/>
                </a:ext>
              </a:extLst>
            </p:cNvPr>
            <p:cNvCxnSpPr>
              <a:cxnSpLocks/>
            </p:cNvCxnSpPr>
            <p:nvPr/>
          </p:nvCxnSpPr>
          <p:spPr>
            <a:xfrm>
              <a:off x="5095159" y="3766260"/>
              <a:ext cx="7985" cy="68909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94E4C5E6-C977-34D3-34D3-5031F8D25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Target station vacuum confinement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6328D8-07F2-D576-D156-99AD672C0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13th NBI Workshop - HI-ECN3 WP4 - J-L Grenard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7ED9A-6889-1CDE-A6D1-5CAAAD89B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C05B46E-00EC-37BD-EB80-5037AFC818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1592263"/>
            <a:ext cx="5115972" cy="1619955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1"/>
                </a:solidFill>
              </a:rPr>
              <a:t>Utilities feedthroughs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1"/>
                </a:solidFill>
              </a:rPr>
              <a:t>Mechanical design ready to build a prototype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1"/>
                </a:solidFill>
              </a:rPr>
              <a:t>Design of radiation tolerant gaskets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1"/>
                </a:solidFill>
              </a:rPr>
              <a:t>Decommissioning plan</a:t>
            </a:r>
          </a:p>
        </p:txBody>
      </p:sp>
      <p:pic>
        <p:nvPicPr>
          <p:cNvPr id="12" name="Picture 11" descr="A blue and white box&#10;&#10;Description automatically generated with medium confidence">
            <a:extLst>
              <a:ext uri="{FF2B5EF4-FFF2-40B4-BE49-F238E27FC236}">
                <a16:creationId xmlns:a16="http://schemas.microsoft.com/office/drawing/2014/main" id="{95E8604E-CCA8-71C8-F074-F1903BE80A4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556"/>
          <a:stretch/>
        </p:blipFill>
        <p:spPr>
          <a:xfrm>
            <a:off x="8040216" y="900413"/>
            <a:ext cx="4136524" cy="2936774"/>
          </a:xfrm>
          <a:prstGeom prst="rect">
            <a:avLst/>
          </a:prstGeom>
        </p:spPr>
      </p:pic>
      <p:pic>
        <p:nvPicPr>
          <p:cNvPr id="14" name="Picture 13" descr="A close-up of several rollers&#10;&#10;Description automatically generated">
            <a:extLst>
              <a:ext uri="{FF2B5EF4-FFF2-40B4-BE49-F238E27FC236}">
                <a16:creationId xmlns:a16="http://schemas.microsoft.com/office/drawing/2014/main" id="{A7BE27F8-1A95-8CA1-CD68-46152AF39C8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329" r="30914"/>
          <a:stretch/>
        </p:blipFill>
        <p:spPr>
          <a:xfrm flipH="1">
            <a:off x="8256240" y="4010148"/>
            <a:ext cx="1656184" cy="214254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800AD48-5B6C-8D93-A154-36CCB4C97A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333" t="6730" r="5300" b="4809"/>
          <a:stretch/>
        </p:blipFill>
        <p:spPr>
          <a:xfrm>
            <a:off x="9960640" y="3789040"/>
            <a:ext cx="2184032" cy="22926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23249A1-1BAD-6B2E-7986-78818E77ED38}"/>
                  </a:ext>
                </a:extLst>
              </p:cNvPr>
              <p:cNvSpPr txBox="1"/>
              <p:nvPr/>
            </p:nvSpPr>
            <p:spPr bwMode="auto">
              <a:xfrm>
                <a:off x="407989" y="4649279"/>
                <a:ext cx="7981096" cy="14126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lnSpc>
                    <a:spcPct val="8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GB" sz="1900" dirty="0"/>
                  <a:t>Overall dimensions: ~6.36 x 2.05 x 2.95 m</a:t>
                </a:r>
              </a:p>
              <a:p>
                <a:pPr marL="457200" indent="-457200">
                  <a:lnSpc>
                    <a:spcPct val="8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GB" sz="1900" dirty="0"/>
                  <a:t>Can be fully fabricated and tested at a contractor premisses</a:t>
                </a:r>
              </a:p>
              <a:p>
                <a:pPr marL="457200" indent="-457200">
                  <a:lnSpc>
                    <a:spcPct val="8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GB" sz="1900" dirty="0"/>
                  <a:t>Primary vacuum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9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CH" sz="19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190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1900" i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fr-CH" sz="1900" b="0" i="1" smtClean="0">
                        <a:latin typeface="Cambria Math" panose="02040503050406030204" pitchFamily="18" charset="0"/>
                      </a:rPr>
                      <m:t>𝑚𝑏𝑎𝑟</m:t>
                    </m:r>
                    <m:r>
                      <a:rPr lang="fr-CH" sz="1900" b="0" i="1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GB" sz="1900" dirty="0"/>
                  <a:t>to optimize air activation around target</a:t>
                </a:r>
              </a:p>
              <a:p>
                <a:pPr marL="457200" indent="-457200">
                  <a:lnSpc>
                    <a:spcPct val="8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GB" sz="1900" dirty="0"/>
                  <a:t>(Water containment in case of water leak)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23249A1-1BAD-6B2E-7986-78818E77ED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7989" y="4649279"/>
                <a:ext cx="7981096" cy="1412694"/>
              </a:xfrm>
              <a:prstGeom prst="rect">
                <a:avLst/>
              </a:prstGeom>
              <a:blipFill>
                <a:blip r:embed="rId6"/>
                <a:stretch>
                  <a:fillRect l="-611" t="-6494" b="-64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5B8CCE9C-23F1-387E-F8AF-2880A9BE97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02719" y="1096138"/>
            <a:ext cx="3037497" cy="167922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6D902FB-5552-64C7-5033-D72D342CACE2}"/>
              </a:ext>
            </a:extLst>
          </p:cNvPr>
          <p:cNvCxnSpPr>
            <a:cxnSpLocks/>
          </p:cNvCxnSpPr>
          <p:nvPr/>
        </p:nvCxnSpPr>
        <p:spPr>
          <a:xfrm flipV="1">
            <a:off x="6288232" y="2420888"/>
            <a:ext cx="2184032" cy="1224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6769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7869</TotalTime>
  <Words>1067</Words>
  <Application>Microsoft Office PowerPoint</Application>
  <PresentationFormat>Widescreen</PresentationFormat>
  <Paragraphs>207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Cambria Math</vt:lpstr>
      <vt:lpstr>Wingdings</vt:lpstr>
      <vt:lpstr>Office Theme</vt:lpstr>
      <vt:lpstr>PowerPoint Presentation</vt:lpstr>
      <vt:lpstr>HI-ECN3 Target complex 13th NBI Workshop - 7-10 October 2024 AYA’s Laboratory, Tokai, Japan</vt:lpstr>
      <vt:lpstr>Content</vt:lpstr>
      <vt:lpstr>BDF/SHiP Target</vt:lpstr>
      <vt:lpstr>BDF Target complex integration</vt:lpstr>
      <vt:lpstr>PowerPoint Presentation</vt:lpstr>
      <vt:lpstr>Target Complex in an existing facility</vt:lpstr>
      <vt:lpstr>BDF Target complex integration - extraction</vt:lpstr>
      <vt:lpstr>Target station vacuum confinement</vt:lpstr>
      <vt:lpstr>BDF Target complex integration extraction development</vt:lpstr>
      <vt:lpstr>Target handling</vt:lpstr>
      <vt:lpstr>Target Complex handling</vt:lpstr>
      <vt:lpstr>The target service building</vt:lpstr>
      <vt:lpstr>PowerPoint Presentation</vt:lpstr>
      <vt:lpstr>PowerPoint Presentation</vt:lpstr>
      <vt:lpstr>Service building – 1rst level</vt:lpstr>
      <vt:lpstr>HI-ECN3 service cell - context</vt:lpstr>
      <vt:lpstr>Service building – Service cell</vt:lpstr>
      <vt:lpstr>Service cell definition – BDF target disposal draft sequence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Jean-Louis Grenard</cp:lastModifiedBy>
  <cp:revision>176</cp:revision>
  <cp:lastPrinted>2020-01-30T13:49:18Z</cp:lastPrinted>
  <dcterms:created xsi:type="dcterms:W3CDTF">2024-07-23T07:46:26Z</dcterms:created>
  <dcterms:modified xsi:type="dcterms:W3CDTF">2024-10-08T05:37:23Z</dcterms:modified>
</cp:coreProperties>
</file>