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03" r:id="rId2"/>
    <p:sldId id="259" r:id="rId3"/>
    <p:sldId id="304" r:id="rId4"/>
    <p:sldId id="1755" r:id="rId5"/>
    <p:sldId id="1751" r:id="rId6"/>
    <p:sldId id="1756" r:id="rId7"/>
    <p:sldId id="1757" r:id="rId8"/>
    <p:sldId id="1758" r:id="rId9"/>
    <p:sldId id="1759" r:id="rId10"/>
    <p:sldId id="1783" r:id="rId11"/>
    <p:sldId id="1784" r:id="rId12"/>
    <p:sldId id="1785" r:id="rId13"/>
    <p:sldId id="1747" r:id="rId14"/>
    <p:sldId id="1763" r:id="rId15"/>
    <p:sldId id="1777" r:id="rId16"/>
    <p:sldId id="1796" r:id="rId17"/>
    <p:sldId id="1769" r:id="rId18"/>
    <p:sldId id="1786" r:id="rId19"/>
    <p:sldId id="1748" r:id="rId20"/>
    <p:sldId id="1794" r:id="rId21"/>
    <p:sldId id="1793" r:id="rId22"/>
    <p:sldId id="1787" r:id="rId23"/>
    <p:sldId id="1795" r:id="rId24"/>
    <p:sldId id="1789" r:id="rId25"/>
    <p:sldId id="1770" r:id="rId26"/>
    <p:sldId id="288" r:id="rId27"/>
    <p:sldId id="363" r:id="rId28"/>
    <p:sldId id="1778" r:id="rId29"/>
    <p:sldId id="1780" r:id="rId30"/>
    <p:sldId id="1797" r:id="rId31"/>
    <p:sldId id="1768" r:id="rId32"/>
    <p:sldId id="1782" r:id="rId33"/>
    <p:sldId id="1765" r:id="rId34"/>
    <p:sldId id="1766" r:id="rId35"/>
    <p:sldId id="1774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4DB"/>
    <a:srgbClr val="443ACB"/>
    <a:srgbClr val="A19CC8"/>
    <a:srgbClr val="B3B3B5"/>
    <a:srgbClr val="FF7F00"/>
    <a:srgbClr val="5F5F61"/>
    <a:srgbClr val="008001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03"/>
    <p:restoredTop sz="94404" autoAdjust="0"/>
  </p:normalViewPr>
  <p:slideViewPr>
    <p:cSldViewPr snapToObjects="1">
      <p:cViewPr varScale="1">
        <p:scale>
          <a:sx n="68" d="100"/>
          <a:sy n="68" d="100"/>
        </p:scale>
        <p:origin x="1168" y="68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73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713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277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077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6936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827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323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55637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2257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5446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96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6246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3218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9315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4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04629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29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31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69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00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75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40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764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013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09/10/2024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49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JP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49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Soil activation</a:t>
            </a:r>
          </a:p>
        </p:txBody>
      </p:sp>
      <p:pic>
        <p:nvPicPr>
          <p:cNvPr id="3" name="Picture 2" descr="A graph of soil and soil&#10;&#10;Description automatically generated">
            <a:extLst>
              <a:ext uri="{FF2B5EF4-FFF2-40B4-BE49-F238E27FC236}">
                <a16:creationId xmlns:a16="http://schemas.microsoft.com/office/drawing/2014/main" id="{630D46BD-8465-C18D-BCFC-A6E1F7A60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20" y="2514483"/>
            <a:ext cx="3037311" cy="2880000"/>
          </a:xfrm>
          <a:prstGeom prst="rect">
            <a:avLst/>
          </a:prstGeom>
        </p:spPr>
      </p:pic>
      <p:pic>
        <p:nvPicPr>
          <p:cNvPr id="9" name="Picture 8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423AFC6-3057-688A-A16D-20EE5985DC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84" y="2495348"/>
            <a:ext cx="2958490" cy="288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01BE4E-6214-C99E-3FFD-9C30D77A625F}"/>
              </a:ext>
            </a:extLst>
          </p:cNvPr>
          <p:cNvSpPr txBox="1"/>
          <p:nvPr/>
        </p:nvSpPr>
        <p:spPr>
          <a:xfrm>
            <a:off x="427320" y="1929708"/>
            <a:ext cx="5677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Specific activity of </a:t>
            </a:r>
            <a:r>
              <a:rPr lang="en-US" sz="1600" b="1" baseline="30000" dirty="0">
                <a:solidFill>
                  <a:srgbClr val="0055A0"/>
                </a:solidFill>
              </a:rPr>
              <a:t>3</a:t>
            </a:r>
            <a:r>
              <a:rPr lang="en-US" sz="1600" b="1" dirty="0">
                <a:solidFill>
                  <a:srgbClr val="0055A0"/>
                </a:solidFill>
              </a:rPr>
              <a:t>H and </a:t>
            </a:r>
            <a:r>
              <a:rPr lang="en-US" sz="1600" b="1" baseline="30000" dirty="0">
                <a:solidFill>
                  <a:srgbClr val="0055A0"/>
                </a:solidFill>
              </a:rPr>
              <a:t>22</a:t>
            </a:r>
            <a:r>
              <a:rPr lang="en-US" sz="1600" b="1" dirty="0">
                <a:solidFill>
                  <a:srgbClr val="0055A0"/>
                </a:solidFill>
              </a:rPr>
              <a:t>Na in the soil below TCC8 </a:t>
            </a:r>
            <a:r>
              <a:rPr lang="en-US" sz="1600" dirty="0">
                <a:solidFill>
                  <a:srgbClr val="0055A0"/>
                </a:solidFill>
              </a:rPr>
              <a:t>(most critical area)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E73FBB-EB98-1E4B-B10A-ED8F136EFA1C}"/>
              </a:ext>
            </a:extLst>
          </p:cNvPr>
          <p:cNvSpPr txBox="1"/>
          <p:nvPr/>
        </p:nvSpPr>
        <p:spPr>
          <a:xfrm>
            <a:off x="706923" y="2628613"/>
            <a:ext cx="1059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3</a:t>
            </a:r>
            <a:r>
              <a:rPr lang="en-US" sz="1400" b="1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140575-77AF-175C-C4B9-E4F4C7DE56DE}"/>
              </a:ext>
            </a:extLst>
          </p:cNvPr>
          <p:cNvSpPr txBox="1"/>
          <p:nvPr/>
        </p:nvSpPr>
        <p:spPr>
          <a:xfrm>
            <a:off x="3614721" y="2628613"/>
            <a:ext cx="735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22</a:t>
            </a:r>
            <a:r>
              <a:rPr lang="en-US" sz="1400" b="1" dirty="0">
                <a:solidFill>
                  <a:schemeClr val="bg1"/>
                </a:solidFill>
              </a:rPr>
              <a:t>Na</a:t>
            </a:r>
            <a:endParaRPr lang="en-GB" sz="1400" b="1" baseline="300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6E3271-E444-BFB7-AB4D-028506573180}"/>
              </a:ext>
            </a:extLst>
          </p:cNvPr>
          <p:cNvSpPr txBox="1"/>
          <p:nvPr/>
        </p:nvSpPr>
        <p:spPr>
          <a:xfrm>
            <a:off x="207352" y="5419207"/>
            <a:ext cx="11776264" cy="6232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Thanks to floor iron shielding, </a:t>
            </a:r>
            <a:r>
              <a:rPr lang="en-US" sz="1600" baseline="30000" dirty="0">
                <a:solidFill>
                  <a:schemeClr val="accent1"/>
                </a:solidFill>
              </a:rPr>
              <a:t>3</a:t>
            </a:r>
            <a:r>
              <a:rPr lang="en-US" sz="1600" dirty="0">
                <a:solidFill>
                  <a:schemeClr val="accent1"/>
                </a:solidFill>
              </a:rPr>
              <a:t>H and </a:t>
            </a:r>
            <a:r>
              <a:rPr lang="en-US" sz="1600" baseline="30000" dirty="0">
                <a:solidFill>
                  <a:schemeClr val="accent1"/>
                </a:solidFill>
              </a:rPr>
              <a:t>22</a:t>
            </a:r>
            <a:r>
              <a:rPr lang="en-US" sz="1600" dirty="0">
                <a:solidFill>
                  <a:schemeClr val="accent1"/>
                </a:solidFill>
              </a:rPr>
              <a:t>Na activity concentrations in the soil are below respective conservative design limits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 </a:t>
            </a:r>
            <a:r>
              <a:rPr lang="en-GB" sz="1600" dirty="0">
                <a:solidFill>
                  <a:schemeClr val="accent1"/>
                </a:solidFill>
              </a:rPr>
              <a:t>hydro-geological study is underway allowing to refine the design limits and possibly allow to reduce the required shielding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704132-842D-9D6D-9200-8EE1D7CFA138}"/>
              </a:ext>
            </a:extLst>
          </p:cNvPr>
          <p:cNvSpPr txBox="1"/>
          <p:nvPr/>
        </p:nvSpPr>
        <p:spPr>
          <a:xfrm>
            <a:off x="427319" y="1628800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D2F4DA0-ADC0-5F4A-8C80-9F3AA47B98A4}"/>
              </a:ext>
            </a:extLst>
          </p:cNvPr>
          <p:cNvSpPr/>
          <p:nvPr/>
        </p:nvSpPr>
        <p:spPr>
          <a:xfrm>
            <a:off x="10043951" y="3668562"/>
            <a:ext cx="3488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4617DA6-9926-67EF-3293-0109DCF267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1053" y="2397867"/>
            <a:ext cx="4489924" cy="297227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5CF27E3-CED3-1511-9545-ECE4372875AD}"/>
              </a:ext>
            </a:extLst>
          </p:cNvPr>
          <p:cNvSpPr txBox="1"/>
          <p:nvPr/>
        </p:nvSpPr>
        <p:spPr>
          <a:xfrm>
            <a:off x="9546270" y="4641597"/>
            <a:ext cx="125098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100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)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88FCCD0-B846-1F61-4A48-ACBDEE79A525}"/>
              </a:ext>
            </a:extLst>
          </p:cNvPr>
          <p:cNvCxnSpPr>
            <a:cxnSpLocks/>
          </p:cNvCxnSpPr>
          <p:nvPr/>
        </p:nvCxnSpPr>
        <p:spPr>
          <a:xfrm flipV="1">
            <a:off x="9101756" y="4479270"/>
            <a:ext cx="0" cy="16223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DEE99C8E-EADA-70B7-0D85-B93EF0CD02F4}"/>
              </a:ext>
            </a:extLst>
          </p:cNvPr>
          <p:cNvSpPr/>
          <p:nvPr/>
        </p:nvSpPr>
        <p:spPr>
          <a:xfrm>
            <a:off x="9073359" y="4446172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99D7C66-836D-A0A7-3668-597D3C842A9A}"/>
              </a:ext>
            </a:extLst>
          </p:cNvPr>
          <p:cNvCxnSpPr>
            <a:cxnSpLocks/>
          </p:cNvCxnSpPr>
          <p:nvPr/>
        </p:nvCxnSpPr>
        <p:spPr>
          <a:xfrm flipH="1" flipV="1">
            <a:off x="9429547" y="4641507"/>
            <a:ext cx="263093" cy="75939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A96BC6E-05BC-F343-7A9A-1D89E192A564}"/>
              </a:ext>
            </a:extLst>
          </p:cNvPr>
          <p:cNvSpPr txBox="1"/>
          <p:nvPr/>
        </p:nvSpPr>
        <p:spPr>
          <a:xfrm>
            <a:off x="1648143" y="4787862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(-120 cm &lt; x &lt; 120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(13148 cm &lt; z &lt; 13364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FAAEE6B-413E-FD8C-9A5E-5FF5A7BF2304}"/>
              </a:ext>
            </a:extLst>
          </p:cNvPr>
          <p:cNvSpPr txBox="1"/>
          <p:nvPr/>
        </p:nvSpPr>
        <p:spPr>
          <a:xfrm>
            <a:off x="4660509" y="4787862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(-120 cm &lt; x &lt; 120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(13148 cm &lt; z &lt; 13364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3137B11-9014-49FD-7257-8DEF18ED2B4F}"/>
              </a:ext>
            </a:extLst>
          </p:cNvPr>
          <p:cNvSpPr/>
          <p:nvPr/>
        </p:nvSpPr>
        <p:spPr>
          <a:xfrm rot="834486">
            <a:off x="9043409" y="4720228"/>
            <a:ext cx="180000" cy="366984"/>
          </a:xfrm>
          <a:prstGeom prst="rect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BB7F3A5-F927-CF03-90A7-C81B585D314E}"/>
              </a:ext>
            </a:extLst>
          </p:cNvPr>
          <p:cNvSpPr txBox="1"/>
          <p:nvPr/>
        </p:nvSpPr>
        <p:spPr>
          <a:xfrm>
            <a:off x="6863056" y="1929708"/>
            <a:ext cx="43330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55A0"/>
                </a:solidFill>
              </a:rPr>
              <a:t>Most critical area for soil activation</a:t>
            </a:r>
            <a:endParaRPr lang="en-GB" sz="1600" b="1" dirty="0">
              <a:solidFill>
                <a:srgbClr val="0055A0"/>
              </a:solidFill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A3931613-9587-05E2-5FAE-90EB4D23144B}"/>
              </a:ext>
            </a:extLst>
          </p:cNvPr>
          <p:cNvSpPr txBox="1"/>
          <p:nvPr/>
        </p:nvSpPr>
        <p:spPr>
          <a:xfrm>
            <a:off x="5965594" y="6034808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</p:spTree>
    <p:extLst>
      <p:ext uri="{BB962C8B-B14F-4D97-AF65-F5344CB8AC3E}">
        <p14:creationId xmlns:p14="http://schemas.microsoft.com/office/powerpoint/2010/main" val="908425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Air activation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A27DA1-FA72-D6AF-2234-3A8DCE68978A}"/>
              </a:ext>
            </a:extLst>
          </p:cNvPr>
          <p:cNvSpPr txBox="1"/>
          <p:nvPr/>
        </p:nvSpPr>
        <p:spPr>
          <a:xfrm>
            <a:off x="427320" y="1674052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7EB507B-579D-A919-31E1-6E4A4056765E}"/>
              </a:ext>
            </a:extLst>
          </p:cNvPr>
          <p:cNvSpPr txBox="1"/>
          <p:nvPr/>
        </p:nvSpPr>
        <p:spPr>
          <a:xfrm>
            <a:off x="84496" y="2077049"/>
            <a:ext cx="5852973" cy="2785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air in target complex area </a:t>
            </a:r>
            <a:r>
              <a:rPr lang="en-US" sz="1600" dirty="0">
                <a:solidFill>
                  <a:srgbClr val="0055A0"/>
                </a:solidFill>
              </a:rPr>
              <a:t>was studied </a:t>
            </a:r>
            <a:endParaRPr lang="en-GB" sz="1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Production of radionuclides evaluated with FLUKA in combination with </a:t>
            </a:r>
            <a:r>
              <a:rPr lang="en-GB" sz="1600" dirty="0" err="1"/>
              <a:t>ActiWiz</a:t>
            </a:r>
            <a:r>
              <a:rPr lang="en-GB" sz="1600" dirty="0"/>
              <a:t> [5]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Two cases were investigated:</a:t>
            </a:r>
          </a:p>
          <a:p>
            <a:pPr marL="1168400" indent="-903288"/>
            <a:r>
              <a:rPr lang="en-US" sz="1600" b="1" dirty="0"/>
              <a:t>CASE 1</a:t>
            </a:r>
            <a:r>
              <a:rPr lang="en-US" sz="1600" dirty="0"/>
              <a:t>:  build-up of radionuclides during yearly operation without air extraction and 30 min cooldown time before air release</a:t>
            </a:r>
          </a:p>
          <a:p>
            <a:pPr marL="1168400" indent="-903288"/>
            <a:r>
              <a:rPr lang="en-US" sz="1600" b="1" dirty="0"/>
              <a:t>CASE 2</a:t>
            </a:r>
            <a:r>
              <a:rPr lang="en-US" sz="1600" dirty="0"/>
              <a:t>:  constant immediate release of air (worst-case for upper limit of environmental impact)</a:t>
            </a:r>
            <a:endParaRPr lang="en-CH" sz="1600" dirty="0"/>
          </a:p>
          <a:p>
            <a:pPr marL="800100" lvl="1" indent="-342900">
              <a:spcAft>
                <a:spcPts val="300"/>
              </a:spcAft>
              <a:buFont typeface="+mj-lt"/>
              <a:buAutoNum type="arabicPeriod"/>
            </a:pP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947D569-7DC2-B6AD-AD67-8D37B119F55E}"/>
              </a:ext>
            </a:extLst>
          </p:cNvPr>
          <p:cNvSpPr txBox="1"/>
          <p:nvPr/>
        </p:nvSpPr>
        <p:spPr>
          <a:xfrm>
            <a:off x="84496" y="4648279"/>
            <a:ext cx="5659298" cy="1115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Even without any cooldown time, the air activity concentration in the target complex would be compatible with access (&lt; 0.1 CA</a:t>
            </a:r>
            <a:r>
              <a:rPr lang="en-US" sz="1600" baseline="30000" dirty="0">
                <a:solidFill>
                  <a:schemeClr val="accent1"/>
                </a:solidFill>
              </a:rPr>
              <a:t>1</a:t>
            </a:r>
            <a:r>
              <a:rPr lang="en-US" sz="1600" dirty="0">
                <a:solidFill>
                  <a:schemeClr val="accent1"/>
                </a:solidFill>
              </a:rPr>
              <a:t>) 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Flush of target complex with fresh air before any access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3EBF16B-0DEB-AF81-674C-991CE1E102B9}"/>
              </a:ext>
            </a:extLst>
          </p:cNvPr>
          <p:cNvSpPr/>
          <p:nvPr/>
        </p:nvSpPr>
        <p:spPr>
          <a:xfrm>
            <a:off x="357691" y="6011830"/>
            <a:ext cx="8132305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/>
            <a:r>
              <a:rPr lang="it-IT" sz="10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in activated air with CA = 1 receives 20 mSv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EE5BC38-F33C-C7CB-DB8B-710B73111E31}"/>
              </a:ext>
            </a:extLst>
          </p:cNvPr>
          <p:cNvSpPr/>
          <p:nvPr/>
        </p:nvSpPr>
        <p:spPr>
          <a:xfrm>
            <a:off x="3789420" y="3371716"/>
            <a:ext cx="3488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59E037-F9BF-6E0B-D356-DEFF34EA1209}"/>
              </a:ext>
            </a:extLst>
          </p:cNvPr>
          <p:cNvSpPr txBox="1"/>
          <p:nvPr/>
        </p:nvSpPr>
        <p:spPr>
          <a:xfrm>
            <a:off x="6267696" y="1950796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spc="-1" dirty="0"/>
              <a:t>Air activation</a:t>
            </a:r>
            <a:endParaRPr lang="en-US" sz="1600" b="1" dirty="0"/>
          </a:p>
        </p:txBody>
      </p:sp>
      <p:pic>
        <p:nvPicPr>
          <p:cNvPr id="16" name="Picture 15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C9A370F0-B43B-5BBE-F38F-42CBD2B42B8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21" r="25179" b="31237"/>
          <a:stretch/>
        </p:blipFill>
        <p:spPr>
          <a:xfrm>
            <a:off x="9104762" y="3408571"/>
            <a:ext cx="2628000" cy="20982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B6E278AA-837D-9B89-9601-B6043E3AD5E5}"/>
              </a:ext>
            </a:extLst>
          </p:cNvPr>
          <p:cNvSpPr txBox="1"/>
          <p:nvPr/>
        </p:nvSpPr>
        <p:spPr>
          <a:xfrm>
            <a:off x="6348012" y="3315954"/>
            <a:ext cx="58529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Activities of main radionuclides with % contribution to total activity</a:t>
            </a:r>
            <a:endParaRPr lang="en-GB" sz="1200" b="1" dirty="0"/>
          </a:p>
        </p:txBody>
      </p:sp>
      <p:pic>
        <p:nvPicPr>
          <p:cNvPr id="21" name="Picture 20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ED6A1C6B-C32C-7535-CB34-76CB53DB7C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544" y="3599388"/>
            <a:ext cx="2628000" cy="228487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6EBAA032-A598-D59D-1D7C-139C6A58FE61}"/>
              </a:ext>
            </a:extLst>
          </p:cNvPr>
          <p:cNvSpPr/>
          <p:nvPr/>
        </p:nvSpPr>
        <p:spPr>
          <a:xfrm>
            <a:off x="6448208" y="5884267"/>
            <a:ext cx="183229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/>
            <a:r>
              <a:rPr lang="it-IT" sz="1050" baseline="30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 red main contriubtors to CA (&gt;4%)</a:t>
            </a:r>
            <a:endParaRPr lang="en-GB" sz="105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7" name="Picture 26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030308EB-C430-3D20-0840-DA7D8AF523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544" y="2224771"/>
            <a:ext cx="5234715" cy="86173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209A3434-1019-4C73-5535-65BDCEDBCFEF}"/>
              </a:ext>
            </a:extLst>
          </p:cNvPr>
          <p:cNvSpPr txBox="1"/>
          <p:nvPr/>
        </p:nvSpPr>
        <p:spPr>
          <a:xfrm>
            <a:off x="10512910" y="2502561"/>
            <a:ext cx="545951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05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</a:t>
            </a:r>
            <a:endParaRPr lang="en-GB" sz="105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85799EF4-0D4C-14D1-084F-C5D28101102E}"/>
              </a:ext>
            </a:extLst>
          </p:cNvPr>
          <p:cNvSpPr/>
          <p:nvPr/>
        </p:nvSpPr>
        <p:spPr>
          <a:xfrm>
            <a:off x="7709452" y="4727713"/>
            <a:ext cx="56322" cy="1027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0685FC6C-B45D-A437-0277-8E4F3A07B4AA}"/>
              </a:ext>
            </a:extLst>
          </p:cNvPr>
          <p:cNvSpPr/>
          <p:nvPr/>
        </p:nvSpPr>
        <p:spPr>
          <a:xfrm>
            <a:off x="7765774" y="5368256"/>
            <a:ext cx="82826" cy="717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82913B-E8FA-294E-9412-FFAB70B7ABB8}"/>
              </a:ext>
            </a:extLst>
          </p:cNvPr>
          <p:cNvSpPr/>
          <p:nvPr/>
        </p:nvSpPr>
        <p:spPr>
          <a:xfrm>
            <a:off x="2983827" y="2695468"/>
            <a:ext cx="2464102" cy="21544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9388" indent="-179388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 by H. Vincke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D68E1F-1161-3A26-D539-5604C76DDFC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29366" y="112551"/>
            <a:ext cx="3262634" cy="162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012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4" grpId="0"/>
      <p:bldP spid="19" grpId="0"/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D48C52CE-913F-A5BD-A754-7A55741A64E9}"/>
              </a:ext>
            </a:extLst>
          </p:cNvPr>
          <p:cNvSpPr txBox="1"/>
          <p:nvPr/>
        </p:nvSpPr>
        <p:spPr>
          <a:xfrm>
            <a:off x="375777" y="4806718"/>
            <a:ext cx="6101491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Worst-case immediate air release (CASE 2) yields 3 </a:t>
            </a:r>
            <a:r>
              <a:rPr lang="en-US" sz="1600" dirty="0" err="1">
                <a:solidFill>
                  <a:schemeClr val="accent1"/>
                </a:solidFill>
              </a:rPr>
              <a:t>nSv</a:t>
            </a:r>
            <a:r>
              <a:rPr lang="en-US" sz="1600" dirty="0">
                <a:solidFill>
                  <a:schemeClr val="accent1"/>
                </a:solidFill>
              </a:rPr>
              <a:t>/year (main contributors: N-13, Ar-41, C-11, O-15) and is thus well below the annual dose objective of CERN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Exposure of members of the public due to air releases is negligible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Environmental impact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B639C536-7D96-2548-55A2-0044FB5DE0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32" y="2376340"/>
            <a:ext cx="3528000" cy="271381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E29A511-A895-BCD7-5DD6-3EB97A385ED6}"/>
              </a:ext>
            </a:extLst>
          </p:cNvPr>
          <p:cNvSpPr txBox="1"/>
          <p:nvPr/>
        </p:nvSpPr>
        <p:spPr>
          <a:xfrm>
            <a:off x="10177873" y="3255008"/>
            <a:ext cx="1428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Muon prompt radiation aboveground downstream ECN3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2803E43-D806-BFBE-6482-15183547D9B8}"/>
              </a:ext>
            </a:extLst>
          </p:cNvPr>
          <p:cNvSpPr txBox="1"/>
          <p:nvPr/>
        </p:nvSpPr>
        <p:spPr>
          <a:xfrm>
            <a:off x="499244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air releases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BEC8AC-E49E-4053-2340-01AA240D6055}"/>
              </a:ext>
            </a:extLst>
          </p:cNvPr>
          <p:cNvSpPr txBox="1"/>
          <p:nvPr/>
        </p:nvSpPr>
        <p:spPr>
          <a:xfrm>
            <a:off x="503076" y="2237662"/>
            <a:ext cx="57772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Used max. dose coefficients from different age </a:t>
            </a:r>
            <a:r>
              <a:rPr lang="en-US" sz="1600" b="0" dirty="0"/>
              <a:t>groups [</a:t>
            </a:r>
            <a:r>
              <a:rPr lang="en-US" sz="1600" dirty="0"/>
              <a:t>6</a:t>
            </a:r>
            <a:r>
              <a:rPr lang="en-US" sz="1600" b="0" dirty="0"/>
              <a:t>]</a:t>
            </a:r>
            <a:endParaRPr lang="en-CH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32094A1-9212-E7F6-C502-EAFF6E3E6C2B}"/>
              </a:ext>
            </a:extLst>
          </p:cNvPr>
          <p:cNvSpPr/>
          <p:nvPr/>
        </p:nvSpPr>
        <p:spPr>
          <a:xfrm>
            <a:off x="3334151" y="2680331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477949C-CEC9-4C8D-DC23-DB5B50A50E87}"/>
              </a:ext>
            </a:extLst>
          </p:cNvPr>
          <p:cNvSpPr/>
          <p:nvPr/>
        </p:nvSpPr>
        <p:spPr>
          <a:xfrm>
            <a:off x="312596" y="2977342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Effective dose estimates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98EB9B5-2C51-95F1-9826-59620EFC79F5}"/>
              </a:ext>
            </a:extLst>
          </p:cNvPr>
          <p:cNvSpPr txBox="1"/>
          <p:nvPr/>
        </p:nvSpPr>
        <p:spPr>
          <a:xfrm>
            <a:off x="6540442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stray radiation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36E11016-63B0-6139-EB18-734437F0A3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6522" y="2955520"/>
            <a:ext cx="2790465" cy="1706127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493759D-EDC6-89EC-0EB7-C82E0D48EC8F}"/>
              </a:ext>
            </a:extLst>
          </p:cNvPr>
          <p:cNvCxnSpPr>
            <a:cxnSpLocks/>
          </p:cNvCxnSpPr>
          <p:nvPr/>
        </p:nvCxnSpPr>
        <p:spPr>
          <a:xfrm flipH="1" flipV="1">
            <a:off x="3886106" y="3301937"/>
            <a:ext cx="144045" cy="1321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2737786-4A0F-4F7E-38DB-03123091E083}"/>
              </a:ext>
            </a:extLst>
          </p:cNvPr>
          <p:cNvSpPr txBox="1"/>
          <p:nvPr/>
        </p:nvSpPr>
        <p:spPr>
          <a:xfrm>
            <a:off x="3958128" y="3273656"/>
            <a:ext cx="72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Release point</a:t>
            </a:r>
            <a:endParaRPr lang="en-CH" sz="800" b="1" dirty="0">
              <a:solidFill>
                <a:schemeClr val="bg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343D178-FB73-2C6D-519D-EDF0AA9BC8FD}"/>
              </a:ext>
            </a:extLst>
          </p:cNvPr>
          <p:cNvSpPr txBox="1"/>
          <p:nvPr/>
        </p:nvSpPr>
        <p:spPr>
          <a:xfrm>
            <a:off x="6564718" y="5048697"/>
            <a:ext cx="52515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Annual limit of Non-designated Area on CERN domain and at CERN fence (1 mSv/y) as well as dose objective for members of the public (10 </a:t>
            </a:r>
            <a:r>
              <a:rPr lang="en-US" sz="1600" dirty="0" err="1">
                <a:solidFill>
                  <a:schemeClr val="accent1"/>
                </a:solidFill>
              </a:rPr>
              <a:t>uSv</a:t>
            </a:r>
            <a:r>
              <a:rPr lang="en-US" sz="1600" dirty="0">
                <a:solidFill>
                  <a:schemeClr val="accent1"/>
                </a:solidFill>
              </a:rPr>
              <a:t>/y) is by far met  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77DBDF-C101-2EBE-1E1F-FAE189369096}"/>
              </a:ext>
            </a:extLst>
          </p:cNvPr>
          <p:cNvSpPr txBox="1"/>
          <p:nvPr/>
        </p:nvSpPr>
        <p:spPr>
          <a:xfrm rot="16200000">
            <a:off x="8597811" y="2895720"/>
            <a:ext cx="95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6" name="Picture 35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AD9231DF-DD65-B3C5-01AE-106C786AB81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0" y="3317845"/>
            <a:ext cx="3029218" cy="87510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1CDBE33A-7ACB-EF52-7988-39E3FCE2F400}"/>
              </a:ext>
            </a:extLst>
          </p:cNvPr>
          <p:cNvSpPr txBox="1"/>
          <p:nvPr/>
        </p:nvSpPr>
        <p:spPr>
          <a:xfrm>
            <a:off x="355195" y="4192953"/>
            <a:ext cx="310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H-3 release due to air activation of ~80 </a:t>
            </a:r>
            <a:r>
              <a:rPr lang="en-US" sz="1200" dirty="0" err="1"/>
              <a:t>kBq</a:t>
            </a:r>
            <a:endParaRPr lang="en-CH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00670DA-CACC-A61C-0CD5-8731FEB48024}"/>
              </a:ext>
            </a:extLst>
          </p:cNvPr>
          <p:cNvSpPr txBox="1"/>
          <p:nvPr/>
        </p:nvSpPr>
        <p:spPr>
          <a:xfrm>
            <a:off x="5965594" y="6034808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E798BF0-1F8F-FF83-3063-6F01593A7163}"/>
              </a:ext>
            </a:extLst>
          </p:cNvPr>
          <p:cNvSpPr txBox="1"/>
          <p:nvPr/>
        </p:nvSpPr>
        <p:spPr>
          <a:xfrm>
            <a:off x="499244" y="142036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2D18D8F-46ED-682F-FDBA-21FF0F894424}"/>
              </a:ext>
            </a:extLst>
          </p:cNvPr>
          <p:cNvSpPr/>
          <p:nvPr/>
        </p:nvSpPr>
        <p:spPr>
          <a:xfrm>
            <a:off x="6549484" y="2297002"/>
            <a:ext cx="41668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Annual effective dose from muons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F80393F-3A09-F8C7-AB5E-69A3B8413835}"/>
              </a:ext>
            </a:extLst>
          </p:cNvPr>
          <p:cNvSpPr/>
          <p:nvPr/>
        </p:nvSpPr>
        <p:spPr>
          <a:xfrm>
            <a:off x="7176096" y="3453558"/>
            <a:ext cx="1200887" cy="306513"/>
          </a:xfrm>
          <a:prstGeom prst="rect">
            <a:avLst/>
          </a:prstGeom>
          <a:solidFill>
            <a:schemeClr val="bg1">
              <a:lumMod val="95000"/>
              <a:alpha val="58039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9756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30" grpId="0"/>
      <p:bldP spid="34" grpId="0"/>
      <p:bldP spid="35" grpId="0"/>
      <p:bldP spid="40" grpId="0"/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DE1F23-4377-DF34-F2E1-83CC399DA0F1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BDF Target Studies</a:t>
            </a:r>
            <a:endParaRPr lang="en-GB" sz="4400" i="1" dirty="0"/>
          </a:p>
        </p:txBody>
      </p:sp>
    </p:spTree>
    <p:extLst>
      <p:ext uri="{BB962C8B-B14F-4D97-AF65-F5344CB8AC3E}">
        <p14:creationId xmlns:p14="http://schemas.microsoft.com/office/powerpoint/2010/main" val="1845445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771F19-87CA-EDF6-601F-73545B2DCFD5}"/>
              </a:ext>
            </a:extLst>
          </p:cNvPr>
          <p:cNvSpPr/>
          <p:nvPr/>
        </p:nvSpPr>
        <p:spPr>
          <a:xfrm>
            <a:off x="403200" y="1602038"/>
            <a:ext cx="5112568" cy="454669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Baseline Design (CDS)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Water-cooled target: TZM (0.08% titanium – 0.05% zirconium – molybdenum alloy) and W blocks cladded with Ta2.5W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Pursued during the comprehensive design phase → </a:t>
            </a:r>
            <a:r>
              <a:rPr lang="en-GB" sz="1600" dirty="0">
                <a:solidFill>
                  <a:schemeClr val="tx1"/>
                </a:solidFill>
              </a:rPr>
              <a:t>C. Ahdida et al., </a:t>
            </a:r>
            <a:r>
              <a:rPr lang="en-GB" sz="1600" i="1" dirty="0">
                <a:solidFill>
                  <a:schemeClr val="tx1"/>
                </a:solidFill>
              </a:rPr>
              <a:t>SPS Beam Dump Facility - Comprehensive Design Study</a:t>
            </a:r>
            <a:r>
              <a:rPr lang="en-GB" sz="1600" dirty="0">
                <a:solidFill>
                  <a:schemeClr val="tx1"/>
                </a:solidFill>
              </a:rPr>
              <a:t>, CERN-2020-002</a:t>
            </a:r>
            <a:endParaRPr lang="en-US" sz="1600" dirty="0">
              <a:solidFill>
                <a:schemeClr val="tx1"/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Prototype + test with beam in 2018 + Post irradiation examination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CH" b="1" dirty="0">
                <a:solidFill>
                  <a:schemeClr val="tx1"/>
                </a:solidFill>
              </a:rPr>
              <a:t>TDR phase </a:t>
            </a:r>
            <a:r>
              <a:rPr lang="en-US" b="1" dirty="0">
                <a:solidFill>
                  <a:schemeClr val="tx1"/>
                </a:solidFill>
              </a:rPr>
              <a:t>for </a:t>
            </a:r>
            <a:r>
              <a:rPr lang="en-CH" b="1" dirty="0">
                <a:solidFill>
                  <a:schemeClr val="tx1"/>
                </a:solidFill>
              </a:rPr>
              <a:t>CDS design</a:t>
            </a:r>
            <a:r>
              <a:rPr lang="en-US" b="1" dirty="0">
                <a:solidFill>
                  <a:schemeClr val="tx1"/>
                </a:solidFill>
              </a:rPr>
              <a:t> improvement</a:t>
            </a:r>
            <a:endParaRPr lang="en-CH" b="1" dirty="0">
              <a:solidFill>
                <a:schemeClr val="tx1"/>
              </a:solidFill>
            </a:endParaRPr>
          </a:p>
          <a:p>
            <a:pPr marL="269875" marR="0" lvl="0" indent="-26987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CH" sz="1600" dirty="0">
                <a:solidFill>
                  <a:schemeClr val="tx1"/>
                </a:solidFill>
              </a:rPr>
              <a:t>Alternatives </a:t>
            </a:r>
            <a:r>
              <a:rPr lang="en-US" sz="1600" dirty="0">
                <a:solidFill>
                  <a:schemeClr val="tx1"/>
                </a:solidFill>
              </a:rPr>
              <a:t>with pure W and He cooling under investigation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1908" y="1546729"/>
            <a:ext cx="5906892" cy="376454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BDF target baseline design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77BA49-1740-C21D-1DA6-8ED2242468E0}"/>
              </a:ext>
            </a:extLst>
          </p:cNvPr>
          <p:cNvSpPr txBox="1"/>
          <p:nvPr/>
        </p:nvSpPr>
        <p:spPr bwMode="auto">
          <a:xfrm>
            <a:off x="10634748" y="2520711"/>
            <a:ext cx="1077876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33" dirty="0"/>
              <a:t>D 250 mm</a:t>
            </a:r>
            <a:endParaRPr lang="en-GB" sz="1333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A1FB7CA-1C11-DC33-E270-4DD7BB299EF6}"/>
              </a:ext>
            </a:extLst>
          </p:cNvPr>
          <p:cNvCxnSpPr>
            <a:cxnSpLocks/>
          </p:cNvCxnSpPr>
          <p:nvPr/>
        </p:nvCxnSpPr>
        <p:spPr>
          <a:xfrm>
            <a:off x="10344472" y="2341924"/>
            <a:ext cx="1569" cy="655028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0A758F-86B4-F5B2-03C2-D1BA95B9CF17}"/>
              </a:ext>
            </a:extLst>
          </p:cNvPr>
          <p:cNvCxnSpPr>
            <a:cxnSpLocks/>
          </p:cNvCxnSpPr>
          <p:nvPr/>
        </p:nvCxnSpPr>
        <p:spPr>
          <a:xfrm flipH="1">
            <a:off x="7033434" y="2172109"/>
            <a:ext cx="3383046" cy="756909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360C658-2837-0064-0541-266101831F79}"/>
              </a:ext>
            </a:extLst>
          </p:cNvPr>
          <p:cNvSpPr txBox="1"/>
          <p:nvPr/>
        </p:nvSpPr>
        <p:spPr bwMode="auto">
          <a:xfrm>
            <a:off x="6888088" y="2243955"/>
            <a:ext cx="3175408" cy="2974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33" dirty="0"/>
              <a:t>~ 1500 mm</a:t>
            </a:r>
            <a:endParaRPr lang="en-GB" sz="1333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63611AA-84D3-7DB1-5B90-49E3E0E05297}"/>
              </a:ext>
            </a:extLst>
          </p:cNvPr>
          <p:cNvSpPr/>
          <p:nvPr/>
        </p:nvSpPr>
        <p:spPr>
          <a:xfrm>
            <a:off x="6401768" y="4785722"/>
            <a:ext cx="4968552" cy="1433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 “Design considerations for the BDF/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production target” by R. Ximenes on Wednesday</a:t>
            </a:r>
          </a:p>
        </p:txBody>
      </p:sp>
    </p:spTree>
    <p:extLst>
      <p:ext uri="{BB962C8B-B14F-4D97-AF65-F5344CB8AC3E}">
        <p14:creationId xmlns:p14="http://schemas.microsoft.com/office/powerpoint/2010/main" val="954329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0F287-4C58-1CC8-A53F-29C59FE73119}"/>
              </a:ext>
            </a:extLst>
          </p:cNvPr>
          <p:cNvSpPr txBox="1"/>
          <p:nvPr/>
        </p:nvSpPr>
        <p:spPr>
          <a:xfrm>
            <a:off x="5299589" y="1613350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cut along the target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2C6B1-6815-2F84-549B-D0CE14F6C28D}"/>
              </a:ext>
            </a:extLst>
          </p:cNvPr>
          <p:cNvSpPr txBox="1"/>
          <p:nvPr/>
        </p:nvSpPr>
        <p:spPr>
          <a:xfrm>
            <a:off x="363880" y="2048729"/>
            <a:ext cx="46519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residual dose rates of the target were studied for 5 years of operation and different cool-down times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highest dose rates are in the order of 100 </a:t>
            </a:r>
            <a:r>
              <a:rPr lang="en-US" sz="1600" dirty="0" err="1"/>
              <a:t>Sv</a:t>
            </a:r>
            <a:r>
              <a:rPr lang="en-US" sz="1600" dirty="0"/>
              <a:t>/h after 4 hours of cooling and a few </a:t>
            </a:r>
            <a:r>
              <a:rPr lang="en-US" sz="1600" dirty="0" err="1"/>
              <a:t>Sv</a:t>
            </a:r>
            <a:r>
              <a:rPr lang="en-US" sz="1600" dirty="0"/>
              <a:t>/h after 1 year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Even after 30 years, dose rates at 40 cm still of the order of a few mSv/h → dedicated storage place in facility for irradiated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radioactive transport the max. dose rate level at any point on the external surface of a package shall not exceed 2 mSv/h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Dedicated casks for transportation and storage</a:t>
            </a:r>
            <a:r>
              <a:rPr lang="en-GB" sz="1600" dirty="0"/>
              <a:t> as well as during handling </a:t>
            </a:r>
            <a:r>
              <a:rPr lang="en-US" sz="1600" dirty="0"/>
              <a:t>will be designed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7B374-C3CB-41DC-AF30-FD7801CB80C5}"/>
              </a:ext>
            </a:extLst>
          </p:cNvPr>
          <p:cNvSpPr txBox="1"/>
          <p:nvPr/>
        </p:nvSpPr>
        <p:spPr>
          <a:xfrm>
            <a:off x="5299589" y="130723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447101EE-94EE-F8A5-7942-0E2410E811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6"/>
          <a:stretch/>
        </p:blipFill>
        <p:spPr>
          <a:xfrm>
            <a:off x="5136701" y="2106315"/>
            <a:ext cx="6695069" cy="1989128"/>
          </a:xfrm>
          <a:prstGeom prst="rect">
            <a:avLst/>
          </a:prstGeom>
        </p:spPr>
      </p:pic>
      <p:pic>
        <p:nvPicPr>
          <p:cNvPr id="11" name="Picture 10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1010F769-F262-3BFE-3315-966CF344E5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6"/>
          <a:stretch/>
        </p:blipFill>
        <p:spPr>
          <a:xfrm>
            <a:off x="5136701" y="4199069"/>
            <a:ext cx="6695069" cy="19891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AB3B24-B386-F353-0522-CB28F4880972}"/>
              </a:ext>
            </a:extLst>
          </p:cNvPr>
          <p:cNvSpPr txBox="1"/>
          <p:nvPr/>
        </p:nvSpPr>
        <p:spPr>
          <a:xfrm>
            <a:off x="555262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4 hours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5D33FE-A0A9-21E0-0615-587DC80B73D0}"/>
              </a:ext>
            </a:extLst>
          </p:cNvPr>
          <p:cNvSpPr txBox="1"/>
          <p:nvPr/>
        </p:nvSpPr>
        <p:spPr>
          <a:xfrm>
            <a:off x="555262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year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111096-6649-CF8B-7DC3-C6BC7200D500}"/>
              </a:ext>
            </a:extLst>
          </p:cNvPr>
          <p:cNvSpPr txBox="1"/>
          <p:nvPr/>
        </p:nvSpPr>
        <p:spPr>
          <a:xfrm>
            <a:off x="893590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30 years cool-down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3B1E97-D7FC-BDFE-59A5-1F73F949AD30}"/>
              </a:ext>
            </a:extLst>
          </p:cNvPr>
          <p:cNvSpPr txBox="1"/>
          <p:nvPr/>
        </p:nvSpPr>
        <p:spPr>
          <a:xfrm>
            <a:off x="893590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day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3815304-22DA-9A4E-895A-1322688C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260756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Residual radiation of CDS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49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19" y="2175808"/>
            <a:ext cx="6860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LA multiples of BDF target materials,</a:t>
            </a:r>
            <a:endParaRPr lang="en-GB" sz="1400" b="1" dirty="0"/>
          </a:p>
        </p:txBody>
      </p:sp>
      <p:pic>
        <p:nvPicPr>
          <p:cNvPr id="9" name="Picture 8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9CF6536E-5FDC-0DBC-3AE5-1BB18A94875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56" b="18624"/>
          <a:stretch/>
        </p:blipFill>
        <p:spPr>
          <a:xfrm>
            <a:off x="8040216" y="2852936"/>
            <a:ext cx="4032448" cy="3343200"/>
          </a:xfrm>
          <a:prstGeom prst="rect">
            <a:avLst/>
          </a:prstGeom>
        </p:spPr>
      </p:pic>
      <p:pic>
        <p:nvPicPr>
          <p:cNvPr id="14" name="Picture 13" descr="A table with numbers and a few red text&#10;&#10;Description automatically generated with medium confidence">
            <a:extLst>
              <a:ext uri="{FF2B5EF4-FFF2-40B4-BE49-F238E27FC236}">
                <a16:creationId xmlns:a16="http://schemas.microsoft.com/office/drawing/2014/main" id="{A60816F2-0836-E8F3-CB5C-91CC687898C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2"/>
          <a:stretch/>
        </p:blipFill>
        <p:spPr>
          <a:xfrm>
            <a:off x="58756" y="2750096"/>
            <a:ext cx="4320000" cy="1515010"/>
          </a:xfrm>
          <a:prstGeom prst="rect">
            <a:avLst/>
          </a:prstGeom>
        </p:spPr>
      </p:pic>
      <p:pic>
        <p:nvPicPr>
          <p:cNvPr id="16" name="Picture 15" descr="A white and black text with red numbers and black text&#10;&#10;Description automatically generated">
            <a:extLst>
              <a:ext uri="{FF2B5EF4-FFF2-40B4-BE49-F238E27FC236}">
                <a16:creationId xmlns:a16="http://schemas.microsoft.com/office/drawing/2014/main" id="{ABE11CF5-4CB9-1EA0-F518-5194BFCADA9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r="11682" b="39274"/>
          <a:stretch/>
        </p:blipFill>
        <p:spPr>
          <a:xfrm>
            <a:off x="4412209" y="2785129"/>
            <a:ext cx="3322101" cy="11911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270020" y="2473097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473097"/>
            <a:ext cx="86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 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473097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2578" y="1787315"/>
            <a:ext cx="244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3670122" y="2181790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99581" y="3903439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193F2F-1D8A-B1A6-9A48-4A34D4DFA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radionuclide inventories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26239FC-C36E-24A4-D128-026F905F5C9C}"/>
              </a:ext>
            </a:extLst>
          </p:cNvPr>
          <p:cNvSpPr txBox="1"/>
          <p:nvPr/>
        </p:nvSpPr>
        <p:spPr>
          <a:xfrm>
            <a:off x="427319" y="4660142"/>
            <a:ext cx="6706461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1" dirty="0"/>
              <a:t>Radionuclide inventory of target materials </a:t>
            </a:r>
            <a:r>
              <a:rPr lang="en-US" sz="1600" dirty="0"/>
              <a:t>evaluated with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FLUKA in combination with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ActiWiz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→ important for radioactive transport and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wast</a:t>
            </a:r>
            <a:r>
              <a:rPr lang="en-US" sz="1600" dirty="0">
                <a:latin typeface="Arial" panose="020B0604020202020204" pitchFamily="34" charset="0"/>
              </a:rPr>
              <a:t>e considerations (characterization, processing, disposal)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Comparison to </a:t>
            </a:r>
            <a:r>
              <a:rPr lang="en-GB" sz="1600" b="1" dirty="0"/>
              <a:t>Authorization Limits (LA) </a:t>
            </a:r>
            <a:r>
              <a:rPr lang="en-GB" sz="1600" dirty="0"/>
              <a:t>and</a:t>
            </a:r>
            <a:r>
              <a:rPr lang="en-GB" sz="1600" b="1" dirty="0"/>
              <a:t> Swiss Clearance Limits (LL)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2412511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09B29-ECBB-9FB2-C8A7-94182C47BA0A}"/>
              </a:ext>
            </a:extLst>
          </p:cNvPr>
          <p:cNvSpPr txBox="1"/>
          <p:nvPr/>
        </p:nvSpPr>
        <p:spPr>
          <a:xfrm>
            <a:off x="351790" y="1950864"/>
            <a:ext cx="5877266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BDF target prototype w/ in total 14 h irradiation in TCC2, leading to 2.4E16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PoT</a:t>
            </a:r>
            <a:endParaRPr lang="en-US" sz="16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Target activation was measured and compared to FLUKA simulations showing excellent agreement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Cooling water activation was estimated w/ FLUKA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Estimated residual dose rate after 1h of cooling at 40 cm from the cartridge is 18.7 mSv/h, while the PMI monitor measured 16.9 mSv/h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Both samples showed the presence of high-Z spallation products some of them could have been produced in the target materials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Water-cooling filter with debris was analysed via EDX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No peaks were found for Ta, W, Mo or Ti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Metallic particle (Al, Ca, Fe, Cl, Fe, Cr)</a:t>
            </a:r>
            <a:endParaRPr lang="en-US" sz="14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2" name="Picture 1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BDF877B-C1ED-21BC-B82B-D01ADEC4F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56" y="1847734"/>
            <a:ext cx="4804704" cy="9760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962775-0558-A924-80A6-A27B2A08D658}"/>
              </a:ext>
            </a:extLst>
          </p:cNvPr>
          <p:cNvSpPr txBox="1"/>
          <p:nvPr/>
        </p:nvSpPr>
        <p:spPr>
          <a:xfrm>
            <a:off x="6229056" y="1584905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Benchmark of residual dose rates (mSv/h)</a:t>
            </a:r>
            <a:endParaRPr lang="en-GB" sz="1400" dirty="0"/>
          </a:p>
        </p:txBody>
      </p:sp>
      <p:pic>
        <p:nvPicPr>
          <p:cNvPr id="22" name="Picture 2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7F028C1D-2BFD-9378-BFDF-264ED15B1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58" y="3154898"/>
            <a:ext cx="3182241" cy="3047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065472-DA99-A1C1-65F6-90CE2B3B36D1}"/>
              </a:ext>
            </a:extLst>
          </p:cNvPr>
          <p:cNvSpPr txBox="1"/>
          <p:nvPr/>
        </p:nvSpPr>
        <p:spPr>
          <a:xfrm>
            <a:off x="6229056" y="2887230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Radionuclides in water samples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D655D4-5AB4-7B0D-3EF9-133857F256EF}"/>
              </a:ext>
            </a:extLst>
          </p:cNvPr>
          <p:cNvSpPr txBox="1"/>
          <p:nvPr/>
        </p:nvSpPr>
        <p:spPr>
          <a:xfrm>
            <a:off x="9691175" y="4122770"/>
            <a:ext cx="2467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Water samples were </a:t>
            </a:r>
            <a:r>
              <a:rPr lang="en-US" sz="1600" i="1" dirty="0" err="1"/>
              <a:t>analysed</a:t>
            </a:r>
            <a:r>
              <a:rPr lang="en-US" sz="1600" i="1" dirty="0"/>
              <a:t> by liquid scintillation and gamma spectrometry</a:t>
            </a:r>
          </a:p>
          <a:p>
            <a:endParaRPr lang="en-US" sz="1600" i="1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82DFA6-1823-809F-0E3F-927A1BFA5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Prototype target tests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8A129-A4A1-DA84-9A88-C577F5256255}"/>
              </a:ext>
            </a:extLst>
          </p:cNvPr>
          <p:cNvSpPr/>
          <p:nvPr/>
        </p:nvSpPr>
        <p:spPr>
          <a:xfrm>
            <a:off x="8600873" y="2121463"/>
            <a:ext cx="720080" cy="179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96A9D8A9-6911-5111-2256-E2D359D8E1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2" t="28352" r="3172" b="51475"/>
          <a:stretch/>
        </p:blipFill>
        <p:spPr>
          <a:xfrm>
            <a:off x="8631408" y="2138869"/>
            <a:ext cx="689288" cy="1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46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B0EB7-B27C-59CB-602D-13947AFE7FE8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Beam Transfer Studies</a:t>
            </a:r>
            <a:endParaRPr lang="en-GB" sz="4400" i="1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DD77398-EEF2-CE4D-2C82-A41F44AE90ED}"/>
              </a:ext>
            </a:extLst>
          </p:cNvPr>
          <p:cNvSpPr/>
          <p:nvPr/>
        </p:nvSpPr>
        <p:spPr>
          <a:xfrm>
            <a:off x="3503712" y="3212976"/>
            <a:ext cx="4968552" cy="1433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 on HI-ECN3 by M. Fraser on Wednesday</a:t>
            </a:r>
          </a:p>
        </p:txBody>
      </p:sp>
    </p:spTree>
    <p:extLst>
      <p:ext uri="{BB962C8B-B14F-4D97-AF65-F5344CB8AC3E}">
        <p14:creationId xmlns:p14="http://schemas.microsoft.com/office/powerpoint/2010/main" val="874615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7" name="Picture 1036" descr="A computer screen with a computer screen showing a machine&#10;&#10;Description automatically generated with medium confidence">
            <a:extLst>
              <a:ext uri="{FF2B5EF4-FFF2-40B4-BE49-F238E27FC236}">
                <a16:creationId xmlns:a16="http://schemas.microsoft.com/office/drawing/2014/main" id="{6C155293-2E3A-08D0-52DF-F2BC719144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245" t="6450" r="8165"/>
          <a:stretch/>
        </p:blipFill>
        <p:spPr>
          <a:xfrm>
            <a:off x="8976320" y="1628800"/>
            <a:ext cx="2808206" cy="208872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P42 beam dump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3961C3FA-27CF-980D-4574-A3926EE69527}"/>
              </a:ext>
            </a:extLst>
          </p:cNvPr>
          <p:cNvSpPr txBox="1"/>
          <p:nvPr/>
        </p:nvSpPr>
        <p:spPr>
          <a:xfrm>
            <a:off x="9042059" y="1238606"/>
            <a:ext cx="2979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FLUKA model of P42 dump</a:t>
            </a:r>
            <a:endParaRPr lang="en-GB" sz="1200" b="1" dirty="0"/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DD5B764-A1CF-A85B-E0E7-579BABF86454}"/>
              </a:ext>
            </a:extLst>
          </p:cNvPr>
          <p:cNvCxnSpPr>
            <a:cxnSpLocks/>
          </p:cNvCxnSpPr>
          <p:nvPr/>
        </p:nvCxnSpPr>
        <p:spPr>
          <a:xfrm flipV="1">
            <a:off x="548960" y="3971322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EA4BAC87-AC55-4833-0565-99CC325ADD88}"/>
              </a:ext>
            </a:extLst>
          </p:cNvPr>
          <p:cNvSpPr txBox="1"/>
          <p:nvPr/>
        </p:nvSpPr>
        <p:spPr>
          <a:xfrm>
            <a:off x="96960" y="3971322"/>
            <a:ext cx="5240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dirty="0"/>
              <a:t>400 GeV p</a:t>
            </a:r>
            <a:r>
              <a:rPr lang="en-US" sz="700" baseline="30000" dirty="0"/>
              <a:t>+ </a:t>
            </a:r>
            <a:r>
              <a:rPr lang="en-US" sz="700" dirty="0"/>
              <a:t>from SPS</a:t>
            </a:r>
            <a:endParaRPr lang="en-GB" sz="7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A36EAA3-9244-3E0C-2248-ECC466294115}"/>
              </a:ext>
            </a:extLst>
          </p:cNvPr>
          <p:cNvSpPr txBox="1"/>
          <p:nvPr/>
        </p:nvSpPr>
        <p:spPr>
          <a:xfrm>
            <a:off x="3562558" y="1527590"/>
            <a:ext cx="5341754" cy="30931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 new beam dump will be installed in the P42 beamline 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It shall allow commissioning the most critical part of the dedicated beam transfer (SPS → P42 beamline), while works in TCC8/ ECN3 are ongoing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former, already activated SPS beam dump is to be reused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Additional shielding is placed around the dump to allow complying with the RP constraints related to prompt radiation, residual radiation, soil and air activation</a:t>
            </a:r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 algn="l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9EC88211-889C-33E0-6277-EB224745B8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877" y="1508531"/>
            <a:ext cx="2880000" cy="2425649"/>
          </a:xfrm>
          <a:prstGeom prst="rect">
            <a:avLst/>
          </a:prstGeom>
        </p:spPr>
      </p:pic>
      <p:sp>
        <p:nvSpPr>
          <p:cNvPr id="89" name="Rectangle 88">
            <a:extLst>
              <a:ext uri="{FF2B5EF4-FFF2-40B4-BE49-F238E27FC236}">
                <a16:creationId xmlns:a16="http://schemas.microsoft.com/office/drawing/2014/main" id="{FE33C3FC-2CA6-DADD-9EE1-62467F61578E}"/>
              </a:ext>
            </a:extLst>
          </p:cNvPr>
          <p:cNvSpPr/>
          <p:nvPr/>
        </p:nvSpPr>
        <p:spPr>
          <a:xfrm>
            <a:off x="442508" y="4345526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of P42 dump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90" name="Table 89">
            <a:extLst>
              <a:ext uri="{FF2B5EF4-FFF2-40B4-BE49-F238E27FC236}">
                <a16:creationId xmlns:a16="http://schemas.microsoft.com/office/drawing/2014/main" id="{20A8B0A9-D700-5631-3C20-C6FC4D849C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4975252"/>
              </p:ext>
            </p:extLst>
          </p:nvPr>
        </p:nvGraphicFramePr>
        <p:xfrm>
          <a:off x="516395" y="4650889"/>
          <a:ext cx="2890482" cy="138253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87633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802849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</a:tblGrid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7.2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intensity (p/s)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2092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Operational hours/year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 (years)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93347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  <p:pic>
        <p:nvPicPr>
          <p:cNvPr id="91" name="Picture 90" descr="A large green machine in a building&#10;&#10;Description automatically generated">
            <a:extLst>
              <a:ext uri="{FF2B5EF4-FFF2-40B4-BE49-F238E27FC236}">
                <a16:creationId xmlns:a16="http://schemas.microsoft.com/office/drawing/2014/main" id="{BF2C7B9E-B573-8B3E-B1EF-4A16E14702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45399" r="15660" b="14301"/>
          <a:stretch/>
        </p:blipFill>
        <p:spPr>
          <a:xfrm>
            <a:off x="7804793" y="4650889"/>
            <a:ext cx="3979733" cy="1426225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F46C8F24-4EA8-D6DE-8593-098D65821C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1744" y="4680598"/>
            <a:ext cx="3696450" cy="1086487"/>
          </a:xfrm>
          <a:prstGeom prst="rect">
            <a:avLst/>
          </a:prstGeom>
        </p:spPr>
      </p:pic>
      <p:sp>
        <p:nvSpPr>
          <p:cNvPr id="96" name="Rectangle 95">
            <a:extLst>
              <a:ext uri="{FF2B5EF4-FFF2-40B4-BE49-F238E27FC236}">
                <a16:creationId xmlns:a16="http://schemas.microsoft.com/office/drawing/2014/main" id="{14EB474E-DB19-9AFB-D2B6-2EC5F81D084A}"/>
              </a:ext>
            </a:extLst>
          </p:cNvPr>
          <p:cNvSpPr/>
          <p:nvPr/>
        </p:nvSpPr>
        <p:spPr>
          <a:xfrm>
            <a:off x="4079776" y="4345526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Former SPS beam dump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112002A-FECD-C12E-0051-4A1EF85BDFC8}"/>
              </a:ext>
            </a:extLst>
          </p:cNvPr>
          <p:cNvSpPr txBox="1"/>
          <p:nvPr/>
        </p:nvSpPr>
        <p:spPr>
          <a:xfrm>
            <a:off x="4079776" y="6057959"/>
            <a:ext cx="340699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Max. contact dose rate in Apr. 24 amounted to 0.5 mSv/h</a:t>
            </a:r>
            <a:endParaRPr lang="en-GB" sz="1000" dirty="0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AECFC7CD-EBC0-85FF-1F96-6D4ACD109C1E}"/>
              </a:ext>
            </a:extLst>
          </p:cNvPr>
          <p:cNvSpPr/>
          <p:nvPr/>
        </p:nvSpPr>
        <p:spPr>
          <a:xfrm>
            <a:off x="4180126" y="5834929"/>
            <a:ext cx="108000" cy="108000"/>
          </a:xfrm>
          <a:prstGeom prst="rect">
            <a:avLst/>
          </a:prstGeom>
          <a:solidFill>
            <a:srgbClr val="00800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F86B287E-506C-4CCA-779B-DDD07E6243CF}"/>
              </a:ext>
            </a:extLst>
          </p:cNvPr>
          <p:cNvSpPr/>
          <p:nvPr/>
        </p:nvSpPr>
        <p:spPr>
          <a:xfrm>
            <a:off x="4925876" y="5834929"/>
            <a:ext cx="108000" cy="108000"/>
          </a:xfrm>
          <a:prstGeom prst="rect">
            <a:avLst/>
          </a:prstGeom>
          <a:solidFill>
            <a:srgbClr val="FF7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CFF48E9C-A254-F724-E262-692F9FA3A6EF}"/>
              </a:ext>
            </a:extLst>
          </p:cNvPr>
          <p:cNvSpPr/>
          <p:nvPr/>
        </p:nvSpPr>
        <p:spPr>
          <a:xfrm>
            <a:off x="5747993" y="5834929"/>
            <a:ext cx="108000" cy="108000"/>
          </a:xfrm>
          <a:prstGeom prst="rect">
            <a:avLst/>
          </a:prstGeom>
          <a:solidFill>
            <a:srgbClr val="5F5F6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8885369D-DD0A-C25E-DC9E-8CD38F9599C7}"/>
              </a:ext>
            </a:extLst>
          </p:cNvPr>
          <p:cNvSpPr txBox="1"/>
          <p:nvPr/>
        </p:nvSpPr>
        <p:spPr>
          <a:xfrm>
            <a:off x="5890238" y="5807787"/>
            <a:ext cx="56580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Graphite</a:t>
            </a:r>
            <a:endParaRPr lang="en-GB" sz="1000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2A2ABD72-C843-E2E5-0B48-1CF151461D31}"/>
              </a:ext>
            </a:extLst>
          </p:cNvPr>
          <p:cNvSpPr txBox="1"/>
          <p:nvPr/>
        </p:nvSpPr>
        <p:spPr>
          <a:xfrm>
            <a:off x="5077861" y="5807787"/>
            <a:ext cx="56580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 err="1"/>
              <a:t>CuCrZr</a:t>
            </a:r>
            <a:endParaRPr lang="en-GB" sz="10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CA6BFFE-D1B5-2972-0F5D-30D0715DBEBE}"/>
              </a:ext>
            </a:extLst>
          </p:cNvPr>
          <p:cNvSpPr txBox="1"/>
          <p:nvPr/>
        </p:nvSpPr>
        <p:spPr>
          <a:xfrm>
            <a:off x="4330877" y="5807787"/>
            <a:ext cx="56580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GG20</a:t>
            </a:r>
            <a:endParaRPr lang="en-GB" sz="1000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742B54A-3E30-6171-0971-EAEAEEF8745F}"/>
              </a:ext>
            </a:extLst>
          </p:cNvPr>
          <p:cNvSpPr/>
          <p:nvPr/>
        </p:nvSpPr>
        <p:spPr>
          <a:xfrm>
            <a:off x="6497281" y="5834929"/>
            <a:ext cx="108000" cy="108000"/>
          </a:xfrm>
          <a:prstGeom prst="rect">
            <a:avLst/>
          </a:prstGeom>
          <a:solidFill>
            <a:srgbClr val="B3B3B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9A25733-B431-E3E7-2E3B-62F0F6074CF2}"/>
              </a:ext>
            </a:extLst>
          </p:cNvPr>
          <p:cNvSpPr txBox="1"/>
          <p:nvPr/>
        </p:nvSpPr>
        <p:spPr>
          <a:xfrm>
            <a:off x="6669164" y="5807787"/>
            <a:ext cx="56580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W</a:t>
            </a:r>
            <a:endParaRPr lang="en-GB" sz="1000" dirty="0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AF571707-6C1E-B9F6-48A2-7D32C3CB38C0}"/>
              </a:ext>
            </a:extLst>
          </p:cNvPr>
          <p:cNvSpPr/>
          <p:nvPr/>
        </p:nvSpPr>
        <p:spPr>
          <a:xfrm>
            <a:off x="9192344" y="3934180"/>
            <a:ext cx="108000" cy="108000"/>
          </a:xfrm>
          <a:prstGeom prst="rect">
            <a:avLst/>
          </a:prstGeom>
          <a:solidFill>
            <a:srgbClr val="443AC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6C5D6CB3-DF38-1F26-86D4-8DDCB32CCB29}"/>
              </a:ext>
            </a:extLst>
          </p:cNvPr>
          <p:cNvSpPr txBox="1"/>
          <p:nvPr/>
        </p:nvSpPr>
        <p:spPr>
          <a:xfrm>
            <a:off x="9336360" y="3911236"/>
            <a:ext cx="756096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Iron shielding</a:t>
            </a:r>
            <a:endParaRPr lang="en-GB" sz="1000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92559D18-8F5D-908C-EDA5-44572E53EB73}"/>
              </a:ext>
            </a:extLst>
          </p:cNvPr>
          <p:cNvSpPr/>
          <p:nvPr/>
        </p:nvSpPr>
        <p:spPr>
          <a:xfrm>
            <a:off x="10272464" y="3934180"/>
            <a:ext cx="108000" cy="108000"/>
          </a:xfrm>
          <a:prstGeom prst="rect">
            <a:avLst/>
          </a:prstGeom>
          <a:solidFill>
            <a:srgbClr val="CCD4D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7FD111FC-DF41-D35B-73D0-36D2DD478ABE}"/>
              </a:ext>
            </a:extLst>
          </p:cNvPr>
          <p:cNvSpPr txBox="1"/>
          <p:nvPr/>
        </p:nvSpPr>
        <p:spPr>
          <a:xfrm>
            <a:off x="10416480" y="3911236"/>
            <a:ext cx="108101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/>
              <a:t>Concrete shielding</a:t>
            </a:r>
            <a:endParaRPr lang="en-GB" sz="1000" dirty="0"/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B57E6EB-7CC0-F695-788E-9BBFAAFB274E}"/>
              </a:ext>
            </a:extLst>
          </p:cNvPr>
          <p:cNvCxnSpPr>
            <a:cxnSpLocks/>
          </p:cNvCxnSpPr>
          <p:nvPr/>
        </p:nvCxnSpPr>
        <p:spPr>
          <a:xfrm flipV="1">
            <a:off x="10344472" y="2562935"/>
            <a:ext cx="288032" cy="72008"/>
          </a:xfrm>
          <a:prstGeom prst="straightConnector1">
            <a:avLst/>
          </a:prstGeom>
          <a:ln w="12700">
            <a:solidFill>
              <a:schemeClr val="bg1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8B494825-1ACE-7E59-D734-231E509B003B}"/>
              </a:ext>
            </a:extLst>
          </p:cNvPr>
          <p:cNvCxnSpPr>
            <a:cxnSpLocks/>
          </p:cNvCxnSpPr>
          <p:nvPr/>
        </p:nvCxnSpPr>
        <p:spPr>
          <a:xfrm flipV="1">
            <a:off x="9660396" y="2420888"/>
            <a:ext cx="144868" cy="24262"/>
          </a:xfrm>
          <a:prstGeom prst="straightConnector1">
            <a:avLst/>
          </a:prstGeom>
          <a:ln w="12700">
            <a:solidFill>
              <a:schemeClr val="tx2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1108B9D3-BAA8-010D-74E4-BDF0FC6EF88C}"/>
              </a:ext>
            </a:extLst>
          </p:cNvPr>
          <p:cNvSpPr txBox="1"/>
          <p:nvPr/>
        </p:nvSpPr>
        <p:spPr>
          <a:xfrm rot="20832251">
            <a:off x="10351818" y="2438634"/>
            <a:ext cx="3600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2.4 m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024" name="TextBox 1023">
            <a:extLst>
              <a:ext uri="{FF2B5EF4-FFF2-40B4-BE49-F238E27FC236}">
                <a16:creationId xmlns:a16="http://schemas.microsoft.com/office/drawing/2014/main" id="{2D910858-B90E-50AB-CA99-838F1D5053EB}"/>
              </a:ext>
            </a:extLst>
          </p:cNvPr>
          <p:cNvSpPr txBox="1"/>
          <p:nvPr/>
        </p:nvSpPr>
        <p:spPr>
          <a:xfrm rot="20832251">
            <a:off x="9480376" y="2183157"/>
            <a:ext cx="3600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tx2"/>
                </a:solidFill>
              </a:rPr>
              <a:t>0.8 m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1025" name="Straight Arrow Connector 1024">
            <a:extLst>
              <a:ext uri="{FF2B5EF4-FFF2-40B4-BE49-F238E27FC236}">
                <a16:creationId xmlns:a16="http://schemas.microsoft.com/office/drawing/2014/main" id="{03569154-73DB-42C2-63BD-EC3FF5FE0902}"/>
              </a:ext>
            </a:extLst>
          </p:cNvPr>
          <p:cNvCxnSpPr>
            <a:cxnSpLocks/>
          </p:cNvCxnSpPr>
          <p:nvPr/>
        </p:nvCxnSpPr>
        <p:spPr>
          <a:xfrm flipV="1">
            <a:off x="10200456" y="2244712"/>
            <a:ext cx="0" cy="144000"/>
          </a:xfrm>
          <a:prstGeom prst="straightConnector1">
            <a:avLst/>
          </a:prstGeom>
          <a:ln w="12700">
            <a:solidFill>
              <a:schemeClr val="tx2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8" name="TextBox 1027">
            <a:extLst>
              <a:ext uri="{FF2B5EF4-FFF2-40B4-BE49-F238E27FC236}">
                <a16:creationId xmlns:a16="http://schemas.microsoft.com/office/drawing/2014/main" id="{7D7B785D-675F-D924-9AE3-DA54AF4A77C0}"/>
              </a:ext>
            </a:extLst>
          </p:cNvPr>
          <p:cNvSpPr txBox="1"/>
          <p:nvPr/>
        </p:nvSpPr>
        <p:spPr>
          <a:xfrm rot="20832251">
            <a:off x="10067031" y="2083259"/>
            <a:ext cx="3600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tx2"/>
                </a:solidFill>
              </a:rPr>
              <a:t>0.2 m</a:t>
            </a:r>
            <a:endParaRPr lang="en-GB" sz="800" dirty="0">
              <a:solidFill>
                <a:schemeClr val="tx2"/>
              </a:solidFill>
            </a:endParaRPr>
          </a:p>
        </p:txBody>
      </p:sp>
      <p:cxnSp>
        <p:nvCxnSpPr>
          <p:cNvPr id="1029" name="Straight Arrow Connector 1028">
            <a:extLst>
              <a:ext uri="{FF2B5EF4-FFF2-40B4-BE49-F238E27FC236}">
                <a16:creationId xmlns:a16="http://schemas.microsoft.com/office/drawing/2014/main" id="{72D829D0-84FF-2079-431C-2E338D9A7044}"/>
              </a:ext>
            </a:extLst>
          </p:cNvPr>
          <p:cNvCxnSpPr>
            <a:cxnSpLocks/>
          </p:cNvCxnSpPr>
          <p:nvPr/>
        </p:nvCxnSpPr>
        <p:spPr>
          <a:xfrm>
            <a:off x="10124860" y="2873104"/>
            <a:ext cx="143981" cy="72008"/>
          </a:xfrm>
          <a:prstGeom prst="straightConnector1">
            <a:avLst/>
          </a:prstGeom>
          <a:ln w="12700">
            <a:solidFill>
              <a:schemeClr val="tx2"/>
            </a:solidFill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1" name="TextBox 1030">
            <a:extLst>
              <a:ext uri="{FF2B5EF4-FFF2-40B4-BE49-F238E27FC236}">
                <a16:creationId xmlns:a16="http://schemas.microsoft.com/office/drawing/2014/main" id="{1DDBFC40-0934-E458-B148-3F462DF3BC54}"/>
              </a:ext>
            </a:extLst>
          </p:cNvPr>
          <p:cNvSpPr txBox="1"/>
          <p:nvPr/>
        </p:nvSpPr>
        <p:spPr>
          <a:xfrm rot="21391855">
            <a:off x="10198800" y="2961837"/>
            <a:ext cx="360040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tx2"/>
                </a:solidFill>
              </a:rPr>
              <a:t>0.4 m</a:t>
            </a:r>
            <a:endParaRPr lang="en-GB" sz="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810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96" grpId="0"/>
      <p:bldP spid="97" grpId="0"/>
      <p:bldP spid="101" grpId="0" animBg="1"/>
      <p:bldP spid="102" grpId="0" animBg="1"/>
      <p:bldP spid="103" grpId="0" animBg="1"/>
      <p:bldP spid="104" grpId="0"/>
      <p:bldP spid="105" grpId="0"/>
      <p:bldP spid="106" grpId="0"/>
      <p:bldP spid="107" grpId="0" animBg="1"/>
      <p:bldP spid="108" grpId="0"/>
      <p:bldP spid="115" grpId="0" animBg="1"/>
      <p:bldP spid="116" grpId="0"/>
      <p:bldP spid="117" grpId="0" animBg="1"/>
      <p:bldP spid="118" grpId="0"/>
      <p:bldP spid="127" grpId="0"/>
      <p:bldP spid="1024" grpId="0"/>
      <p:bldP spid="1028" grpId="0"/>
      <p:bldP spid="10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Radiation Protection Considerations for </a:t>
            </a:r>
            <a:b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HI-ECN3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299" y="4941168"/>
            <a:ext cx="11376026" cy="803787"/>
          </a:xfrm>
        </p:spPr>
        <p:txBody>
          <a:bodyPr/>
          <a:lstStyle/>
          <a:p>
            <a:r>
              <a:rPr lang="en-US" u="sng" dirty="0"/>
              <a:t>C. Ahdida</a:t>
            </a:r>
            <a:r>
              <a:rPr lang="en-US" dirty="0"/>
              <a:t>,</a:t>
            </a:r>
            <a:r>
              <a:rPr lang="en-GB" altLang="en-US" dirty="0"/>
              <a:t> F. Luoni, F. Malacrida, G. Mazzola, O. Pinto, H. Vincke </a:t>
            </a:r>
            <a:r>
              <a:rPr lang="en-US" dirty="0"/>
              <a:t>(HSE-RP), HI-ECN3 Project Team</a:t>
            </a:r>
            <a:endParaRPr lang="en-US" altLang="en-US" dirty="0"/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NBI2024 - 13th International Workshop on Neutrino Beams and Instrumentation</a:t>
            </a:r>
            <a:br>
              <a:rPr lang="en-GB" b="0" dirty="0"/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AYA'S LABORATORY Quantum Beam Research </a:t>
            </a:r>
            <a:r>
              <a:rPr lang="en-GB" b="0" dirty="0" err="1">
                <a:latin typeface="Arial" panose="020B0604020202020204" pitchFamily="34" charset="0"/>
                <a:cs typeface="Arial" panose="020B0604020202020204" pitchFamily="34" charset="0"/>
              </a:rPr>
              <a:t>Center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, Japan</a:t>
            </a:r>
            <a:b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October 7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to 10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, 2024 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P42 beam dump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17" name="Content Placeholder 11">
            <a:extLst>
              <a:ext uri="{FF2B5EF4-FFF2-40B4-BE49-F238E27FC236}">
                <a16:creationId xmlns:a16="http://schemas.microsoft.com/office/drawing/2014/main" id="{66AB2397-1F9D-5480-6E8F-5281F1C2AF1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923" y="1788257"/>
            <a:ext cx="3355674" cy="2216807"/>
          </a:xfrm>
        </p:spPr>
      </p:pic>
      <p:sp>
        <p:nvSpPr>
          <p:cNvPr id="19" name="TextBox 10">
            <a:extLst>
              <a:ext uri="{FF2B5EF4-FFF2-40B4-BE49-F238E27FC236}">
                <a16:creationId xmlns:a16="http://schemas.microsoft.com/office/drawing/2014/main" id="{6DEB6929-784C-BA31-81DA-ED86DE25D2A1}"/>
              </a:ext>
            </a:extLst>
          </p:cNvPr>
          <p:cNvSpPr txBox="1"/>
          <p:nvPr/>
        </p:nvSpPr>
        <p:spPr>
          <a:xfrm>
            <a:off x="459683" y="1606802"/>
            <a:ext cx="3365772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Prompt dose rates</a:t>
            </a:r>
            <a:br>
              <a:rPr lang="en-US" sz="1200" b="1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Side view, </a:t>
            </a:r>
            <a:r>
              <a:rPr lang="en-GB" sz="1200" dirty="0">
                <a:cs typeface="Arial" panose="020B0604020202020204" pitchFamily="34" charset="0"/>
              </a:rPr>
              <a:t>2.8</a:t>
            </a:r>
            <a:r>
              <a:rPr lang="en-US" sz="1200" dirty="0"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cs typeface="Arial" panose="020B0604020202020204" pitchFamily="34" charset="0"/>
              </a:rPr>
              <a:t>11</a:t>
            </a:r>
            <a:r>
              <a:rPr lang="en-US" sz="1200" baseline="30000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p/s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0A2D97-5141-5E31-44EB-0F8420AB09C9}"/>
              </a:ext>
            </a:extLst>
          </p:cNvPr>
          <p:cNvSpPr txBox="1"/>
          <p:nvPr/>
        </p:nvSpPr>
        <p:spPr>
          <a:xfrm>
            <a:off x="571014" y="2114215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All particles</a:t>
            </a:r>
            <a:endParaRPr lang="en-US" sz="1100" dirty="0">
              <a:cs typeface="Arial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039227C-F846-6824-DD8F-DE0B5FD79166}"/>
              </a:ext>
            </a:extLst>
          </p:cNvPr>
          <p:cNvSpPr txBox="1"/>
          <p:nvPr/>
        </p:nvSpPr>
        <p:spPr>
          <a:xfrm rot="20782298">
            <a:off x="970039" y="3187784"/>
            <a:ext cx="47319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</a:rPr>
              <a:t>TT83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D5F4BEB-B1F9-30B2-B80C-E32407B53B5F}"/>
              </a:ext>
            </a:extLst>
          </p:cNvPr>
          <p:cNvSpPr txBox="1"/>
          <p:nvPr/>
        </p:nvSpPr>
        <p:spPr>
          <a:xfrm rot="19494322">
            <a:off x="2331890" y="2619436"/>
            <a:ext cx="47319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</a:rPr>
              <a:t>TT84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3FAF22-0521-8924-BAF9-147063C48F71}"/>
              </a:ext>
            </a:extLst>
          </p:cNvPr>
          <p:cNvSpPr txBox="1"/>
          <p:nvPr/>
        </p:nvSpPr>
        <p:spPr>
          <a:xfrm>
            <a:off x="362477" y="3936996"/>
            <a:ext cx="3271925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Prompt dose rates (&lt;30 </a:t>
            </a:r>
            <a:r>
              <a:rPr lang="en-US" sz="1200" dirty="0" err="1"/>
              <a:t>uSv</a:t>
            </a:r>
            <a:r>
              <a:rPr lang="en-US" sz="1200" dirty="0"/>
              <a:t>/h w/ safety factor 3) in the accessible downstream part of TT84 would be compatible with a Simple Controlled Radiation Area (50 </a:t>
            </a:r>
            <a:r>
              <a:rPr lang="en-US" sz="1200" dirty="0" err="1"/>
              <a:t>uSv</a:t>
            </a:r>
            <a:r>
              <a:rPr lang="en-US" sz="1200" dirty="0"/>
              <a:t>/h)</a:t>
            </a:r>
          </a:p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 radiation monitor is in the accessible part of TT84 to monitor the dose rates during access conditions</a:t>
            </a:r>
          </a:p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An additional benchmark of the dose rates measured in TT84 during a deliberate full beam loss on a collimator showed very good agreement with dedicated FLUKA simulations</a:t>
            </a:r>
            <a:endParaRPr lang="en-GB" sz="1200" dirty="0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32B972A-7FC1-B485-E8A6-69685149281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931" t="7246"/>
          <a:stretch/>
        </p:blipFill>
        <p:spPr>
          <a:xfrm>
            <a:off x="7700816" y="2028919"/>
            <a:ext cx="2635442" cy="183845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3EEDBFE0-CBD7-2D3F-9D57-D0A0EB8A46F1}"/>
              </a:ext>
            </a:extLst>
          </p:cNvPr>
          <p:cNvSpPr txBox="1"/>
          <p:nvPr/>
        </p:nvSpPr>
        <p:spPr>
          <a:xfrm>
            <a:off x="4841053" y="4076116"/>
            <a:ext cx="2586640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b="1" dirty="0">
                <a:latin typeface="Arial"/>
                <a:cs typeface="Arial"/>
              </a:rPr>
              <a:t>FLUKA model of collimator </a:t>
            </a:r>
            <a:r>
              <a:rPr lang="en-US" sz="1200" dirty="0">
                <a:latin typeface="Arial"/>
                <a:cs typeface="Arial"/>
              </a:rPr>
              <a:t>Cross-sectional view</a:t>
            </a:r>
          </a:p>
        </p:txBody>
      </p:sp>
      <p:pic>
        <p:nvPicPr>
          <p:cNvPr id="52" name="Picture 51" descr="A diagram of a graph&#10;&#10;Description automatically generated">
            <a:extLst>
              <a:ext uri="{FF2B5EF4-FFF2-40B4-BE49-F238E27FC236}">
                <a16:creationId xmlns:a16="http://schemas.microsoft.com/office/drawing/2014/main" id="{7EF614CC-79C5-3D15-AD93-EE9C84CA2A8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8040" b="9564"/>
          <a:stretch/>
        </p:blipFill>
        <p:spPr>
          <a:xfrm>
            <a:off x="7320136" y="4424033"/>
            <a:ext cx="3348000" cy="1839062"/>
          </a:xfrm>
          <a:prstGeom prst="rect">
            <a:avLst/>
          </a:prstGeom>
        </p:spPr>
      </p:pic>
      <p:sp>
        <p:nvSpPr>
          <p:cNvPr id="55" name="TextBox 10">
            <a:extLst>
              <a:ext uri="{FF2B5EF4-FFF2-40B4-BE49-F238E27FC236}">
                <a16:creationId xmlns:a16="http://schemas.microsoft.com/office/drawing/2014/main" id="{C08B98EB-92E1-CAEC-B574-EA0D3564822A}"/>
              </a:ext>
            </a:extLst>
          </p:cNvPr>
          <p:cNvSpPr txBox="1"/>
          <p:nvPr/>
        </p:nvSpPr>
        <p:spPr>
          <a:xfrm>
            <a:off x="7554764" y="4076116"/>
            <a:ext cx="3365772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Prompt dose rates</a:t>
            </a:r>
            <a:br>
              <a:rPr lang="en-US" sz="1200" b="1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Side view, </a:t>
            </a:r>
            <a:r>
              <a:rPr lang="en-GB" sz="1200" dirty="0">
                <a:cs typeface="Arial" panose="020B0604020202020204" pitchFamily="34" charset="0"/>
              </a:rPr>
              <a:t>1.25</a:t>
            </a:r>
            <a:r>
              <a:rPr lang="en-US" sz="1200" dirty="0"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cs typeface="Arial" panose="020B0604020202020204" pitchFamily="34" charset="0"/>
              </a:rPr>
              <a:t>10</a:t>
            </a:r>
            <a:r>
              <a:rPr lang="en-US" sz="1200" baseline="30000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p/s</a:t>
            </a: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35C0A4A-E6E2-412B-1962-F6CCD78360D2}"/>
              </a:ext>
            </a:extLst>
          </p:cNvPr>
          <p:cNvSpPr txBox="1"/>
          <p:nvPr/>
        </p:nvSpPr>
        <p:spPr>
          <a:xfrm>
            <a:off x="7714284" y="4573056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All particles</a:t>
            </a:r>
            <a:endParaRPr lang="en-US" sz="1100" dirty="0">
              <a:cs typeface="Arial"/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AB56FAE8-78BB-909A-DB2A-235A2B88EF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63154" y="4620615"/>
            <a:ext cx="1996942" cy="1445899"/>
          </a:xfrm>
          <a:prstGeom prst="rect">
            <a:avLst/>
          </a:prstGeom>
        </p:spPr>
      </p:pic>
      <p:sp>
        <p:nvSpPr>
          <p:cNvPr id="62" name="TextBox 10">
            <a:extLst>
              <a:ext uri="{FF2B5EF4-FFF2-40B4-BE49-F238E27FC236}">
                <a16:creationId xmlns:a16="http://schemas.microsoft.com/office/drawing/2014/main" id="{50D4AE73-BD26-6E6D-8FBB-C12FAA5B40C0}"/>
              </a:ext>
            </a:extLst>
          </p:cNvPr>
          <p:cNvSpPr txBox="1"/>
          <p:nvPr/>
        </p:nvSpPr>
        <p:spPr>
          <a:xfrm>
            <a:off x="4841053" y="1606802"/>
            <a:ext cx="3365772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Collimator benchmark</a:t>
            </a:r>
            <a:br>
              <a:rPr lang="en-US" sz="1200" b="1" dirty="0">
                <a:latin typeface="Arial"/>
                <a:cs typeface="Arial"/>
              </a:rPr>
            </a:br>
            <a:endParaRPr lang="en-GB" sz="1200" dirty="0"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A242DF86-984D-6310-9424-AEC75340811D}"/>
              </a:ext>
            </a:extLst>
          </p:cNvPr>
          <p:cNvSpPr txBox="1"/>
          <p:nvPr/>
        </p:nvSpPr>
        <p:spPr>
          <a:xfrm>
            <a:off x="6312024" y="4670809"/>
            <a:ext cx="576064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/>
              <a:t>1 m long</a:t>
            </a:r>
            <a:endParaRPr lang="en-GB" sz="800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8B57EEA-E0A7-B172-011D-A2E585472992}"/>
              </a:ext>
            </a:extLst>
          </p:cNvPr>
          <p:cNvSpPr txBox="1"/>
          <p:nvPr/>
        </p:nvSpPr>
        <p:spPr>
          <a:xfrm>
            <a:off x="10848528" y="4856463"/>
            <a:ext cx="10972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Simulated dose rate: 22.7 </a:t>
            </a:r>
            <a:r>
              <a:rPr lang="en-US" sz="1200" dirty="0" err="1">
                <a:latin typeface="Arial"/>
                <a:cs typeface="Arial"/>
              </a:rPr>
              <a:t>uSv</a:t>
            </a:r>
            <a:r>
              <a:rPr lang="en-US" sz="1200" dirty="0">
                <a:latin typeface="Arial"/>
                <a:cs typeface="Arial"/>
              </a:rPr>
              <a:t>/h 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B205A8AD-3D26-E45D-F709-73259E85426C}"/>
              </a:ext>
            </a:extLst>
          </p:cNvPr>
          <p:cNvSpPr txBox="1"/>
          <p:nvPr/>
        </p:nvSpPr>
        <p:spPr>
          <a:xfrm>
            <a:off x="10848528" y="2781884"/>
            <a:ext cx="940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Measured dose rate: 27.8 µ</a:t>
            </a:r>
            <a:r>
              <a:rPr lang="en-US" sz="1200" dirty="0" err="1">
                <a:latin typeface="Arial"/>
                <a:cs typeface="Arial"/>
              </a:rPr>
              <a:t>Sv</a:t>
            </a:r>
            <a:r>
              <a:rPr lang="en-US" sz="1200" dirty="0">
                <a:latin typeface="Arial"/>
                <a:cs typeface="Arial"/>
              </a:rPr>
              <a:t>/h</a:t>
            </a:r>
          </a:p>
        </p:txBody>
      </p:sp>
      <p:pic>
        <p:nvPicPr>
          <p:cNvPr id="69" name="Picture 68" descr="A map of a city&#10;&#10;Description automatically generated with medium confidence">
            <a:extLst>
              <a:ext uri="{FF2B5EF4-FFF2-40B4-BE49-F238E27FC236}">
                <a16:creationId xmlns:a16="http://schemas.microsoft.com/office/drawing/2014/main" id="{74EAB0E4-3724-0A33-B7FC-882FC1C17C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500" r="30105"/>
          <a:stretch/>
        </p:blipFill>
        <p:spPr>
          <a:xfrm>
            <a:off x="4933055" y="1984219"/>
            <a:ext cx="2254729" cy="184911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C1C2EC1-915B-727B-3008-C5E4C852F0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9366" y="77527"/>
            <a:ext cx="3262634" cy="162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409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5" grpId="0"/>
      <p:bldP spid="56" grpId="0"/>
      <p:bldP spid="62" grpId="0"/>
      <p:bldP spid="63" grpId="0"/>
      <p:bldP spid="65" grpId="0"/>
      <p:bldP spid="6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P42 beam dump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907B98-459C-3924-76D7-7630D3059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9258" y="2113479"/>
            <a:ext cx="2160000" cy="2109352"/>
          </a:xfrm>
          <a:prstGeom prst="rect">
            <a:avLst/>
          </a:prstGeom>
        </p:spPr>
      </p:pic>
      <p:pic>
        <p:nvPicPr>
          <p:cNvPr id="15" name="Picture 14" descr="A screen shot of a graph&#10;&#10;Description automatically generated">
            <a:extLst>
              <a:ext uri="{FF2B5EF4-FFF2-40B4-BE49-F238E27FC236}">
                <a16:creationId xmlns:a16="http://schemas.microsoft.com/office/drawing/2014/main" id="{9001ABA0-7C2A-ECAD-44E3-8A3FA7DBE0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3114" y="4037856"/>
            <a:ext cx="2160000" cy="218808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847B8E-AAC3-4604-A46F-71F0D5C7B4F8}"/>
              </a:ext>
            </a:extLst>
          </p:cNvPr>
          <p:cNvSpPr txBox="1"/>
          <p:nvPr/>
        </p:nvSpPr>
        <p:spPr>
          <a:xfrm>
            <a:off x="7899247" y="3344976"/>
            <a:ext cx="1112055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FFFFFF"/>
                </a:solidFill>
                <a:latin typeface="Arial"/>
                <a:cs typeface="Arial"/>
              </a:rPr>
              <a:t>1 week</a:t>
            </a:r>
            <a:endParaRPr lang="en-US" b="1" dirty="0">
              <a:solidFill>
                <a:srgbClr val="FFFFFF"/>
              </a:solidFill>
              <a:cs typeface="Arial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63FAF22-0521-8924-BAF9-147063C48F71}"/>
              </a:ext>
            </a:extLst>
          </p:cNvPr>
          <p:cNvSpPr txBox="1"/>
          <p:nvPr/>
        </p:nvSpPr>
        <p:spPr>
          <a:xfrm>
            <a:off x="362477" y="3936996"/>
            <a:ext cx="3271925" cy="21852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Prompt dose rates (&lt;30 </a:t>
            </a:r>
            <a:r>
              <a:rPr lang="en-US" sz="1200" dirty="0" err="1"/>
              <a:t>uSv</a:t>
            </a:r>
            <a:r>
              <a:rPr lang="en-US" sz="1200" dirty="0"/>
              <a:t>/h w/ safety factor 3) in the accessible downstream part of TT84 would be compatible with a Simple Controlled Radiation Area (50 </a:t>
            </a:r>
            <a:r>
              <a:rPr lang="en-US" sz="1200" dirty="0" err="1"/>
              <a:t>uSv</a:t>
            </a:r>
            <a:r>
              <a:rPr lang="en-US" sz="1200" dirty="0"/>
              <a:t>/h)</a:t>
            </a:r>
          </a:p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 radiation monitor is in the accessible part of TT84 to monitor the dose rates during access conditions</a:t>
            </a:r>
          </a:p>
          <a:p>
            <a:pPr marL="171450" indent="-171450" algn="l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An additional benchmark of the dose rates measured in TT84 during a deliberate full beam loss on a collimator showed very good agreement with dedicated FLUKA simulations</a:t>
            </a:r>
            <a:endParaRPr lang="en-GB" sz="1200" dirty="0"/>
          </a:p>
        </p:txBody>
      </p:sp>
      <p:sp>
        <p:nvSpPr>
          <p:cNvPr id="28" name="TextBox 10">
            <a:extLst>
              <a:ext uri="{FF2B5EF4-FFF2-40B4-BE49-F238E27FC236}">
                <a16:creationId xmlns:a16="http://schemas.microsoft.com/office/drawing/2014/main" id="{4744FE85-2747-1F1F-836D-BB4DBF16FB8D}"/>
              </a:ext>
            </a:extLst>
          </p:cNvPr>
          <p:cNvSpPr txBox="1"/>
          <p:nvPr/>
        </p:nvSpPr>
        <p:spPr>
          <a:xfrm>
            <a:off x="4142437" y="1618380"/>
            <a:ext cx="3365772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Residual dose rates</a:t>
            </a:r>
            <a:br>
              <a:rPr lang="en-US" sz="1200" b="1" dirty="0">
                <a:latin typeface="Arial"/>
                <a:cs typeface="Arial"/>
              </a:rPr>
            </a:br>
            <a:r>
              <a:rPr lang="en-US" sz="1200" dirty="0">
                <a:cs typeface="Arial" panose="020B0604020202020204" pitchFamily="34" charset="0"/>
              </a:rPr>
              <a:t>1.8</a:t>
            </a:r>
            <a:r>
              <a:rPr lang="en-US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="0" baseline="300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US" sz="12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POT, 1 week cool-down</a:t>
            </a:r>
            <a:endParaRPr lang="en-GB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  <a:p>
            <a:endParaRPr lang="en-US" sz="1200" dirty="0">
              <a:latin typeface="Arial"/>
              <a:cs typeface="Arial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AE0D050-1956-366F-BFBE-6DAAD74B69E5}"/>
              </a:ext>
            </a:extLst>
          </p:cNvPr>
          <p:cNvSpPr txBox="1"/>
          <p:nvPr/>
        </p:nvSpPr>
        <p:spPr>
          <a:xfrm>
            <a:off x="4416255" y="2243024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1 week</a:t>
            </a:r>
            <a:endParaRPr lang="en-US" sz="11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A943ED7-9051-C0E5-0577-8BD14B81BE9A}"/>
              </a:ext>
            </a:extLst>
          </p:cNvPr>
          <p:cNvSpPr txBox="1"/>
          <p:nvPr/>
        </p:nvSpPr>
        <p:spPr>
          <a:xfrm>
            <a:off x="4416255" y="4170851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1 week</a:t>
            </a:r>
            <a:endParaRPr lang="en-US" sz="11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6D4E24C-8004-FB1D-4891-EA344E9E1795}"/>
              </a:ext>
            </a:extLst>
          </p:cNvPr>
          <p:cNvSpPr txBox="1"/>
          <p:nvPr/>
        </p:nvSpPr>
        <p:spPr>
          <a:xfrm>
            <a:off x="6469935" y="2455233"/>
            <a:ext cx="1944000" cy="33547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spcAft>
                <a:spcPts val="12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cs typeface="Arial"/>
              </a:rPr>
              <a:t>After 1 week, the residual dose rates close to the dump require a Controlled Radiation Area </a:t>
            </a:r>
          </a:p>
          <a:p>
            <a:pPr marL="176213" indent="-176213">
              <a:spcAft>
                <a:spcPts val="12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cs typeface="Arial"/>
              </a:rPr>
              <a:t>After 1 month, most of the accessible area is compatible with a Supervised Radiation Area</a:t>
            </a:r>
          </a:p>
          <a:p>
            <a:pPr marL="176213" indent="-176213">
              <a:spcAft>
                <a:spcPts val="12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ea typeface="+mn-lt"/>
                <a:cs typeface="+mn-lt"/>
              </a:rPr>
              <a:t>Even for unlikely unforeseen accesses to TT83 with 2h cool-down only, the dose for walking past the dump would be acceptable</a:t>
            </a:r>
          </a:p>
        </p:txBody>
      </p:sp>
      <p:pic>
        <p:nvPicPr>
          <p:cNvPr id="33" name="Picture 32" descr="A screen shot of a diagram&#10;&#10;Description automatically generated">
            <a:extLst>
              <a:ext uri="{FF2B5EF4-FFF2-40B4-BE49-F238E27FC236}">
                <a16:creationId xmlns:a16="http://schemas.microsoft.com/office/drawing/2014/main" id="{82928172-842E-309B-229F-2BAD7FD19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9258" y="2073629"/>
            <a:ext cx="2160000" cy="2153630"/>
          </a:xfrm>
          <a:prstGeom prst="rect">
            <a:avLst/>
          </a:prstGeom>
        </p:spPr>
      </p:pic>
      <p:pic>
        <p:nvPicPr>
          <p:cNvPr id="34" name="Picture 33" descr="A screen shot of a graph&#10;&#10;Description automatically generated">
            <a:extLst>
              <a:ext uri="{FF2B5EF4-FFF2-40B4-BE49-F238E27FC236}">
                <a16:creationId xmlns:a16="http://schemas.microsoft.com/office/drawing/2014/main" id="{40422555-0B76-287A-BC81-C363EBF78A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3114" y="4056691"/>
            <a:ext cx="2160000" cy="2115739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B38B6490-43B4-227E-9F3B-7536507EE271}"/>
              </a:ext>
            </a:extLst>
          </p:cNvPr>
          <p:cNvSpPr txBox="1"/>
          <p:nvPr/>
        </p:nvSpPr>
        <p:spPr>
          <a:xfrm>
            <a:off x="4450713" y="2253868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1 month</a:t>
            </a:r>
            <a:endParaRPr lang="en-US" sz="11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1AF19E4-76EE-8544-F234-DF9EFE9FDC96}"/>
              </a:ext>
            </a:extLst>
          </p:cNvPr>
          <p:cNvSpPr txBox="1"/>
          <p:nvPr/>
        </p:nvSpPr>
        <p:spPr>
          <a:xfrm>
            <a:off x="4450713" y="4224948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solidFill>
                  <a:schemeClr val="bg1"/>
                </a:solidFill>
                <a:latin typeface="Arial"/>
                <a:cs typeface="Arial"/>
              </a:rPr>
              <a:t>1 month</a:t>
            </a:r>
            <a:endParaRPr lang="en-US" sz="1100" dirty="0">
              <a:solidFill>
                <a:schemeClr val="bg1"/>
              </a:solidFill>
              <a:cs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40010CF-0F20-EFB9-146A-E9464B8BB799}"/>
              </a:ext>
            </a:extLst>
          </p:cNvPr>
          <p:cNvSpPr txBox="1"/>
          <p:nvPr/>
        </p:nvSpPr>
        <p:spPr>
          <a:xfrm>
            <a:off x="8640076" y="2324761"/>
            <a:ext cx="30725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cs typeface="Arial"/>
              </a:rPr>
              <a:t>Soil activation was evaluated for 3 years of operation (</a:t>
            </a:r>
            <a:r>
              <a:rPr lang="en-US" sz="1200" dirty="0">
                <a:cs typeface="Arial" panose="020B0604020202020204" pitchFamily="34" charset="0"/>
              </a:rPr>
              <a:t>1.8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17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US" sz="1200" dirty="0">
                <a:cs typeface="Arial"/>
              </a:rPr>
              <a:t>) and </a:t>
            </a:r>
            <a:r>
              <a:rPr lang="en-US" sz="1200" dirty="0">
                <a:solidFill>
                  <a:srgbClr val="00B050"/>
                </a:solidFill>
                <a:cs typeface="Arial"/>
              </a:rPr>
              <a:t>found to be acceptable</a:t>
            </a:r>
            <a:endParaRPr lang="en-US" sz="1200" dirty="0">
              <a:solidFill>
                <a:srgbClr val="00B050"/>
              </a:solidFill>
              <a:ea typeface="+mn-lt"/>
              <a:cs typeface="+mn-lt"/>
            </a:endParaRPr>
          </a:p>
        </p:txBody>
      </p:sp>
      <p:sp>
        <p:nvSpPr>
          <p:cNvPr id="40" name="TextBox 10">
            <a:extLst>
              <a:ext uri="{FF2B5EF4-FFF2-40B4-BE49-F238E27FC236}">
                <a16:creationId xmlns:a16="http://schemas.microsoft.com/office/drawing/2014/main" id="{804AB50E-CA3A-A138-3319-AA5B1C1BADF9}"/>
              </a:ext>
            </a:extLst>
          </p:cNvPr>
          <p:cNvSpPr txBox="1"/>
          <p:nvPr/>
        </p:nvSpPr>
        <p:spPr>
          <a:xfrm>
            <a:off x="8640078" y="1792155"/>
            <a:ext cx="2980908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Soil activation</a:t>
            </a:r>
            <a:endParaRPr lang="en-GB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12EF466-6F60-BA5F-2D71-6C54FBF13C24}"/>
              </a:ext>
            </a:extLst>
          </p:cNvPr>
          <p:cNvSpPr txBox="1"/>
          <p:nvPr/>
        </p:nvSpPr>
        <p:spPr>
          <a:xfrm>
            <a:off x="8640077" y="3936996"/>
            <a:ext cx="3348000" cy="2169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6213" indent="-176213"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cs typeface="Arial"/>
              </a:rPr>
              <a:t>Considering 3 years of operation and 10 min of cool-down the air activation in the tunnel is compatible with a 0.1 CA even without considering additional fresh air injection into the tunnel</a:t>
            </a:r>
          </a:p>
          <a:p>
            <a:pPr marL="176213" indent="-176213"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US" sz="1200" dirty="0">
                <a:cs typeface="Arial"/>
              </a:rPr>
              <a:t>The total activity for 5 min of cool-down amounts to 0.2 MBq  (N-13, O-15, C-11)</a:t>
            </a:r>
          </a:p>
          <a:p>
            <a:pPr marL="176213" indent="-176213">
              <a:spcAft>
                <a:spcPts val="600"/>
              </a:spcAft>
              <a:buFont typeface="Wingdings" panose="020B0604020202020204" pitchFamily="34" charset="0"/>
              <a:buChar char="Ø"/>
            </a:pPr>
            <a:r>
              <a:rPr lang="en-GB" sz="1200" dirty="0">
                <a:solidFill>
                  <a:srgbClr val="00B050"/>
                </a:solidFill>
                <a:ea typeface="+mn-lt"/>
                <a:cs typeface="+mn-lt"/>
              </a:rPr>
              <a:t>Environmental impact of released air activation is negligible</a:t>
            </a:r>
          </a:p>
          <a:p>
            <a:pPr marL="176213" indent="-176213">
              <a:spcAft>
                <a:spcPts val="600"/>
              </a:spcAft>
              <a:buFont typeface="Wingdings" panose="020B0604020202020204" pitchFamily="34" charset="0"/>
              <a:buChar char="Ø"/>
            </a:pPr>
            <a:endParaRPr lang="en-US" sz="1200" dirty="0">
              <a:ea typeface="+mn-lt"/>
              <a:cs typeface="+mn-lt"/>
            </a:endParaRPr>
          </a:p>
        </p:txBody>
      </p:sp>
      <p:sp>
        <p:nvSpPr>
          <p:cNvPr id="42" name="TextBox 10">
            <a:extLst>
              <a:ext uri="{FF2B5EF4-FFF2-40B4-BE49-F238E27FC236}">
                <a16:creationId xmlns:a16="http://schemas.microsoft.com/office/drawing/2014/main" id="{41954182-AFCD-2BF0-FCBC-6C80801249F7}"/>
              </a:ext>
            </a:extLst>
          </p:cNvPr>
          <p:cNvSpPr txBox="1"/>
          <p:nvPr/>
        </p:nvSpPr>
        <p:spPr>
          <a:xfrm>
            <a:off x="8640078" y="3404390"/>
            <a:ext cx="2980908" cy="276999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Air activation</a:t>
            </a:r>
            <a:endParaRPr lang="en-GB" sz="1200" b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Arial" panose="020B0604020202020204" pitchFamily="34" charset="0"/>
            </a:endParaRPr>
          </a:p>
        </p:txBody>
      </p:sp>
      <p:pic>
        <p:nvPicPr>
          <p:cNvPr id="7" name="Content Placeholder 11">
            <a:extLst>
              <a:ext uri="{FF2B5EF4-FFF2-40B4-BE49-F238E27FC236}">
                <a16:creationId xmlns:a16="http://schemas.microsoft.com/office/drawing/2014/main" id="{802E0C71-FD83-D6BA-5197-D7AFFA0A6A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203923" y="1788257"/>
            <a:ext cx="3355674" cy="221680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211A9E-3053-F7DD-2BFD-3EB9E5B3FAD8}"/>
              </a:ext>
            </a:extLst>
          </p:cNvPr>
          <p:cNvSpPr txBox="1"/>
          <p:nvPr/>
        </p:nvSpPr>
        <p:spPr>
          <a:xfrm>
            <a:off x="571014" y="2114215"/>
            <a:ext cx="952952" cy="2616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>
                <a:latin typeface="Arial"/>
                <a:cs typeface="Arial"/>
              </a:rPr>
              <a:t>All particles</a:t>
            </a:r>
            <a:endParaRPr lang="en-US" sz="1100" dirty="0">
              <a:cs typeface="Arial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D11890-DF84-4E70-8A7F-ACA63B3CA960}"/>
              </a:ext>
            </a:extLst>
          </p:cNvPr>
          <p:cNvSpPr txBox="1"/>
          <p:nvPr/>
        </p:nvSpPr>
        <p:spPr>
          <a:xfrm rot="20782298">
            <a:off x="970039" y="3187784"/>
            <a:ext cx="47319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</a:rPr>
              <a:t>TT83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EC4C80-95C9-E606-3496-D072F28B3319}"/>
              </a:ext>
            </a:extLst>
          </p:cNvPr>
          <p:cNvSpPr txBox="1"/>
          <p:nvPr/>
        </p:nvSpPr>
        <p:spPr>
          <a:xfrm rot="19494322">
            <a:off x="2331890" y="2619436"/>
            <a:ext cx="473198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>
                <a:solidFill>
                  <a:schemeClr val="tx2"/>
                </a:solidFill>
              </a:rPr>
              <a:t>TT84</a:t>
            </a:r>
            <a:endParaRPr lang="en-GB" sz="800" dirty="0">
              <a:solidFill>
                <a:schemeClr val="tx2"/>
              </a:solidFill>
            </a:endParaRPr>
          </a:p>
        </p:txBody>
      </p:sp>
      <p:sp>
        <p:nvSpPr>
          <p:cNvPr id="19" name="TextBox 10">
            <a:extLst>
              <a:ext uri="{FF2B5EF4-FFF2-40B4-BE49-F238E27FC236}">
                <a16:creationId xmlns:a16="http://schemas.microsoft.com/office/drawing/2014/main" id="{6DEB6929-784C-BA31-81DA-ED86DE25D2A1}"/>
              </a:ext>
            </a:extLst>
          </p:cNvPr>
          <p:cNvSpPr txBox="1"/>
          <p:nvPr/>
        </p:nvSpPr>
        <p:spPr>
          <a:xfrm>
            <a:off x="459683" y="1606802"/>
            <a:ext cx="3365772" cy="461665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r>
              <a:rPr lang="en-US" sz="1200" b="1" dirty="0">
                <a:latin typeface="Arial"/>
                <a:cs typeface="Arial"/>
              </a:rPr>
              <a:t>Prompt dose rates</a:t>
            </a:r>
            <a:br>
              <a:rPr lang="en-US" sz="1200" b="1" dirty="0">
                <a:latin typeface="Arial"/>
                <a:cs typeface="Arial"/>
              </a:rPr>
            </a:br>
            <a:r>
              <a:rPr lang="en-US" sz="1200" dirty="0">
                <a:latin typeface="Arial"/>
                <a:cs typeface="Arial"/>
              </a:rPr>
              <a:t>Side view, </a:t>
            </a:r>
            <a:r>
              <a:rPr lang="en-GB" sz="1200" dirty="0">
                <a:cs typeface="Arial" panose="020B0604020202020204" pitchFamily="34" charset="0"/>
              </a:rPr>
              <a:t>2.8</a:t>
            </a:r>
            <a:r>
              <a:rPr lang="en-US" sz="1200" dirty="0">
                <a:cs typeface="Arial" panose="020B0604020202020204" pitchFamily="34" charset="0"/>
              </a:rPr>
              <a:t>×10</a:t>
            </a:r>
            <a:r>
              <a:rPr lang="en-US" sz="1200" baseline="30000" dirty="0">
                <a:cs typeface="Arial" panose="020B0604020202020204" pitchFamily="34" charset="0"/>
              </a:rPr>
              <a:t>11</a:t>
            </a:r>
            <a:r>
              <a:rPr lang="en-US" sz="1200" baseline="30000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p/s</a:t>
            </a:r>
            <a:endParaRPr lang="en-GB" sz="1200" dirty="0"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7A2ACF-19C8-EF96-3EE8-E17824AD33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929366" y="77527"/>
            <a:ext cx="3262634" cy="1623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5094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5" grpId="0"/>
      <p:bldP spid="36" grpId="0"/>
      <p:bldP spid="39" grpId="0"/>
      <p:bldP spid="40" grpId="0"/>
      <p:bldP spid="41" grpId="0"/>
      <p:bldP spid="4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B0EB7-B27C-59CB-602D-13947AFE7FE8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Dismantling Studies</a:t>
            </a:r>
            <a:endParaRPr lang="en-GB" sz="4400" i="1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</p:spTree>
    <p:extLst>
      <p:ext uri="{BB962C8B-B14F-4D97-AF65-F5344CB8AC3E}">
        <p14:creationId xmlns:p14="http://schemas.microsoft.com/office/powerpoint/2010/main" val="25777864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TCC8/ECN3 today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A591C1-EB87-D5CC-F65C-33E6E95F27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213972" y="3075593"/>
            <a:ext cx="11825156" cy="2878180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A6E6C8C-DF40-C5AD-3AFA-DCB387E0026A}"/>
              </a:ext>
            </a:extLst>
          </p:cNvPr>
          <p:cNvCxnSpPr>
            <a:cxnSpLocks/>
          </p:cNvCxnSpPr>
          <p:nvPr/>
        </p:nvCxnSpPr>
        <p:spPr>
          <a:xfrm>
            <a:off x="434261" y="4463837"/>
            <a:ext cx="6525835" cy="1015661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85698A-59D6-6723-DCEC-C2773FED8026}"/>
              </a:ext>
            </a:extLst>
          </p:cNvPr>
          <p:cNvCxnSpPr>
            <a:cxnSpLocks/>
          </p:cNvCxnSpPr>
          <p:nvPr/>
        </p:nvCxnSpPr>
        <p:spPr>
          <a:xfrm>
            <a:off x="6963362" y="5480120"/>
            <a:ext cx="3994248" cy="618033"/>
          </a:xfrm>
          <a:prstGeom prst="straightConnector1">
            <a:avLst/>
          </a:prstGeom>
          <a:ln>
            <a:solidFill>
              <a:schemeClr val="tx1">
                <a:alpha val="38194"/>
              </a:schemeClr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68F6768-2357-9AD6-B244-194BB2BEC530}"/>
              </a:ext>
            </a:extLst>
          </p:cNvPr>
          <p:cNvSpPr txBox="1"/>
          <p:nvPr/>
        </p:nvSpPr>
        <p:spPr>
          <a:xfrm rot="524821">
            <a:off x="8646310" y="4343597"/>
            <a:ext cx="5501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72E2DA-0C95-171D-625B-7CDB6C6D517D}"/>
              </a:ext>
            </a:extLst>
          </p:cNvPr>
          <p:cNvSpPr txBox="1"/>
          <p:nvPr/>
        </p:nvSpPr>
        <p:spPr>
          <a:xfrm rot="524821">
            <a:off x="7370462" y="4131632"/>
            <a:ext cx="5416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200" b="1" dirty="0"/>
              <a:t>B911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C3B5B7-20E9-14B5-63E1-94133F281688}"/>
              </a:ext>
            </a:extLst>
          </p:cNvPr>
          <p:cNvSpPr txBox="1"/>
          <p:nvPr/>
        </p:nvSpPr>
        <p:spPr>
          <a:xfrm rot="541541">
            <a:off x="3287835" y="4822307"/>
            <a:ext cx="71846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TCC8</a:t>
            </a:r>
            <a:endParaRPr lang="en-CH" sz="16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44316AD-D03B-D3DC-846F-7DB7A23B17EA}"/>
              </a:ext>
            </a:extLst>
          </p:cNvPr>
          <p:cNvCxnSpPr>
            <a:cxnSpLocks/>
          </p:cNvCxnSpPr>
          <p:nvPr/>
        </p:nvCxnSpPr>
        <p:spPr>
          <a:xfrm>
            <a:off x="425001" y="3007634"/>
            <a:ext cx="1503767" cy="205932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1B4EC54-3327-0FC8-38D0-F2AE2D6FB03A}"/>
              </a:ext>
            </a:extLst>
          </p:cNvPr>
          <p:cNvSpPr txBox="1"/>
          <p:nvPr/>
        </p:nvSpPr>
        <p:spPr>
          <a:xfrm rot="466961">
            <a:off x="186577" y="2747720"/>
            <a:ext cx="23199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400 GeV p</a:t>
            </a:r>
            <a:r>
              <a:rPr lang="en-US" sz="1600" b="1" baseline="30000" dirty="0"/>
              <a:t>+</a:t>
            </a:r>
            <a:r>
              <a:rPr lang="en-US" sz="1600" b="1" dirty="0"/>
              <a:t> </a:t>
            </a:r>
            <a:r>
              <a:rPr lang="en-CH" sz="1600" b="1" dirty="0"/>
              <a:t>from SPS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9F1E20B-4D23-AB81-B199-9588847BA196}"/>
              </a:ext>
            </a:extLst>
          </p:cNvPr>
          <p:cNvSpPr txBox="1"/>
          <p:nvPr/>
        </p:nvSpPr>
        <p:spPr>
          <a:xfrm>
            <a:off x="269464" y="5403937"/>
            <a:ext cx="53867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Be</a:t>
            </a:r>
            <a:r>
              <a:rPr lang="en-CH" sz="1600" b="1" dirty="0"/>
              <a:t> target generates a secondary beam of kaons</a:t>
            </a:r>
          </a:p>
        </p:txBody>
      </p:sp>
      <p:sp>
        <p:nvSpPr>
          <p:cNvPr id="15" name="Left Brace 14">
            <a:extLst>
              <a:ext uri="{FF2B5EF4-FFF2-40B4-BE49-F238E27FC236}">
                <a16:creationId xmlns:a16="http://schemas.microsoft.com/office/drawing/2014/main" id="{B19BD82C-85F7-6918-E58A-621AD2A64F48}"/>
              </a:ext>
            </a:extLst>
          </p:cNvPr>
          <p:cNvSpPr/>
          <p:nvPr/>
        </p:nvSpPr>
        <p:spPr>
          <a:xfrm rot="5932332" flipH="1">
            <a:off x="1721668" y="3756947"/>
            <a:ext cx="180617" cy="1579247"/>
          </a:xfrm>
          <a:prstGeom prst="lef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 sz="240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6AD5445-8E36-1C17-ED0B-C9A1C18BD7D2}"/>
              </a:ext>
            </a:extLst>
          </p:cNvPr>
          <p:cNvCxnSpPr>
            <a:cxnSpLocks/>
          </p:cNvCxnSpPr>
          <p:nvPr/>
        </p:nvCxnSpPr>
        <p:spPr>
          <a:xfrm flipV="1">
            <a:off x="1657910" y="4768047"/>
            <a:ext cx="121068" cy="534484"/>
          </a:xfrm>
          <a:prstGeom prst="straightConnector1">
            <a:avLst/>
          </a:prstGeom>
          <a:ln>
            <a:solidFill>
              <a:schemeClr val="tx1">
                <a:alpha val="45000"/>
              </a:schemeClr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2C94669-117B-D152-A737-F564DD50242D}"/>
              </a:ext>
            </a:extLst>
          </p:cNvPr>
          <p:cNvSpPr txBox="1"/>
          <p:nvPr/>
        </p:nvSpPr>
        <p:spPr>
          <a:xfrm rot="541541">
            <a:off x="8277030" y="5588189"/>
            <a:ext cx="931336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ECN3</a:t>
            </a:r>
            <a:endParaRPr lang="en-CH" sz="16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520C22-ACFB-2471-D99A-33AD7BE13D6E}"/>
              </a:ext>
            </a:extLst>
          </p:cNvPr>
          <p:cNvSpPr txBox="1"/>
          <p:nvPr/>
        </p:nvSpPr>
        <p:spPr>
          <a:xfrm>
            <a:off x="406511" y="1570814"/>
            <a:ext cx="11276527" cy="7232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b="1" dirty="0"/>
              <a:t>NA62 experiment </a:t>
            </a:r>
            <a:r>
              <a:rPr lang="en-GB" dirty="0"/>
              <a:t>is currently located in ECN3, while its target area is situated upstream in TCC8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/>
              <a:t>It is in operation since 2009 searching for rare kaon decay modes</a:t>
            </a:r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94CFAF08-DE6B-A7EB-C306-9A2AC6D3AC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641104"/>
              </p:ext>
            </p:extLst>
          </p:nvPr>
        </p:nvGraphicFramePr>
        <p:xfrm>
          <a:off x="7337270" y="2829560"/>
          <a:ext cx="4523430" cy="59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579679920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val="2329005473"/>
                    </a:ext>
                  </a:extLst>
                </a:gridCol>
                <a:gridCol w="1787126">
                  <a:extLst>
                    <a:ext uri="{9D8B030D-6E8A-4147-A177-3AD203B41FA5}">
                      <a16:colId xmlns:a16="http://schemas.microsoft.com/office/drawing/2014/main" val="331415736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p+</a:t>
                      </a: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[10</a:t>
                      </a:r>
                      <a:r>
                        <a:rPr lang="en-CH" sz="1200" b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/spill]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POT</a:t>
                      </a: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[10</a:t>
                      </a:r>
                      <a:r>
                        <a:rPr lang="en-CH" sz="1200" b="1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</a:t>
                      </a: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CH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yr]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Exp. tot. POT (2026)</a:t>
                      </a:r>
                      <a:endParaRPr lang="en-CH" sz="120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1626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CH" sz="12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~ 3</a:t>
                      </a: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~0.07 – </a:t>
                      </a:r>
                      <a:r>
                        <a:rPr lang="en-CH" sz="12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.3</a:t>
                      </a:r>
                      <a:endParaRPr lang="en-CH" sz="120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~1.4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1200" b="0" kern="120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</a:t>
                      </a:r>
                      <a:endParaRPr lang="en-CH" sz="1200" b="0" kern="1200" baseline="300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5675381"/>
                  </a:ext>
                </a:extLst>
              </a:tr>
            </a:tbl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378E89FF-911E-883D-212B-3E46D81BA447}"/>
              </a:ext>
            </a:extLst>
          </p:cNvPr>
          <p:cNvSpPr/>
          <p:nvPr/>
        </p:nvSpPr>
        <p:spPr>
          <a:xfrm>
            <a:off x="7246890" y="2468844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NA62 beam parameters 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3972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E6D5B2-975C-18A8-3F01-05E2F2FE863D}"/>
              </a:ext>
            </a:extLst>
          </p:cNvPr>
          <p:cNvSpPr txBox="1"/>
          <p:nvPr/>
        </p:nvSpPr>
        <p:spPr>
          <a:xfrm>
            <a:off x="6316001" y="1578409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TCC8 dismantling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3C11E1-8F96-CAFC-D64F-3EF9F8467050}"/>
              </a:ext>
            </a:extLst>
          </p:cNvPr>
          <p:cNvSpPr txBox="1"/>
          <p:nvPr/>
        </p:nvSpPr>
        <p:spPr>
          <a:xfrm>
            <a:off x="6316001" y="1983480"/>
            <a:ext cx="5614293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Dismantling of the highly radioactive TCC8 target area in 2026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Evaluation of residual dose rates and radio-nuclide inventories for operational RP as well as radioactive transport and waste studies</a:t>
            </a:r>
            <a:endParaRPr lang="en-GB" sz="1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C25C6F6-D66E-D30C-7BAF-1B628B203C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9" t="35811" r="40091" b="33108"/>
          <a:stretch/>
        </p:blipFill>
        <p:spPr bwMode="auto">
          <a:xfrm>
            <a:off x="407368" y="1913572"/>
            <a:ext cx="5055622" cy="170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632A7D43-4D74-A259-D131-E8F12CF9C984}"/>
              </a:ext>
            </a:extLst>
          </p:cNvPr>
          <p:cNvSpPr txBox="1"/>
          <p:nvPr/>
        </p:nvSpPr>
        <p:spPr>
          <a:xfrm>
            <a:off x="289118" y="1555967"/>
            <a:ext cx="29985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TCC8 FLUKA model</a:t>
            </a:r>
            <a:endParaRPr lang="en-GB" sz="1600" b="1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643EF62-4350-47F0-4854-0D8138CA0F68}"/>
              </a:ext>
            </a:extLst>
          </p:cNvPr>
          <p:cNvSpPr txBox="1"/>
          <p:nvPr/>
        </p:nvSpPr>
        <p:spPr>
          <a:xfrm>
            <a:off x="6316000" y="3172134"/>
            <a:ext cx="309236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 b="1"/>
            </a:lvl1pPr>
          </a:lstStyle>
          <a:p>
            <a:r>
              <a:rPr lang="en-US" sz="1600" dirty="0"/>
              <a:t>Residual H*(10) – Sep 2027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TCC8 dismantling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8A534D-8946-B6A2-7CFE-FCAC34458F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784"/>
          <a:stretch/>
        </p:blipFill>
        <p:spPr>
          <a:xfrm rot="5400000">
            <a:off x="327973" y="4356048"/>
            <a:ext cx="1725712" cy="15669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EEA56B4-30E8-5538-9B83-13299F44E4A0}"/>
              </a:ext>
            </a:extLst>
          </p:cNvPr>
          <p:cNvSpPr txBox="1"/>
          <p:nvPr/>
        </p:nvSpPr>
        <p:spPr>
          <a:xfrm>
            <a:off x="289118" y="3938100"/>
            <a:ext cx="42908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Concrete composition studies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894C86-538D-4EC1-62F9-1403C930449E}"/>
              </a:ext>
            </a:extLst>
          </p:cNvPr>
          <p:cNvSpPr txBox="1"/>
          <p:nvPr/>
        </p:nvSpPr>
        <p:spPr>
          <a:xfrm>
            <a:off x="2094636" y="4272572"/>
            <a:ext cx="3900980" cy="22621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Concrete samples were taken and analyzed via gamma spec and XRF measurements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Particle fluences were scored at the given locations via FLUKA, which were then used for subsequent </a:t>
            </a:r>
            <a:r>
              <a:rPr lang="en-US" sz="1400" dirty="0" err="1"/>
              <a:t>ActiWiz</a:t>
            </a:r>
            <a:r>
              <a:rPr lang="en-US" sz="1400" dirty="0"/>
              <a:t> studies to match the measured radionuclide production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/>
              <a:t>Evaluation of refined elemental concrete composition 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5C810B-938D-DC92-7682-CD47A0B8B4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40657" y="3510688"/>
            <a:ext cx="5364000" cy="272549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568E29C-9F0E-DC52-A576-CDD96E63A7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0344" y="3621559"/>
            <a:ext cx="5364000" cy="25437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3A54EB5-9C5A-31E3-4260-CB65499B66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64352" y="45568"/>
            <a:ext cx="2869857" cy="148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80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3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D6149B-4DBE-433D-22C4-4FA5C7816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Summary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313030-7E94-1195-0D6B-DC8025374D81}"/>
              </a:ext>
            </a:extLst>
          </p:cNvPr>
          <p:cNvSpPr txBox="1"/>
          <p:nvPr/>
        </p:nvSpPr>
        <p:spPr>
          <a:xfrm>
            <a:off x="555387" y="2132856"/>
            <a:ext cx="1036514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radiological aspects regarding an implementation of BDF/</a:t>
            </a:r>
            <a:r>
              <a:rPr lang="en-US" sz="2000" dirty="0" err="1"/>
              <a:t>SHiP</a:t>
            </a:r>
            <a:r>
              <a:rPr lang="en-US" sz="2000" dirty="0"/>
              <a:t> in ECN3 were investigated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First shielding design for an optimization of exposure of personnel to radiation and radiological impact on environment </a:t>
            </a:r>
          </a:p>
          <a:p>
            <a:pPr marL="285750" indent="-285750">
              <a:spcAft>
                <a:spcPts val="24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Additional studies for the beam transfer and the TCC8 dismantling were conducted</a:t>
            </a:r>
          </a:p>
          <a:p>
            <a:pPr marL="342900" indent="-342900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B050"/>
                </a:solidFill>
                <a:sym typeface="Wingdings" panose="05000000000000000000" pitchFamily="2" charset="2"/>
              </a:rPr>
              <a:t>Further detailed studies and optimization in the Technical Design </a:t>
            </a:r>
            <a:r>
              <a:rPr lang="en-GB" sz="2000">
                <a:solidFill>
                  <a:srgbClr val="00B050"/>
                </a:solidFill>
                <a:sym typeface="Wingdings" panose="05000000000000000000" pitchFamily="2" charset="2"/>
              </a:rPr>
              <a:t>Phase until </a:t>
            </a:r>
            <a:r>
              <a:rPr lang="en-GB" sz="2000" dirty="0">
                <a:solidFill>
                  <a:srgbClr val="00B050"/>
                </a:solidFill>
                <a:sym typeface="Wingdings" panose="05000000000000000000" pitchFamily="2" charset="2"/>
              </a:rPr>
              <a:t>2026 to achieve first beam on target in 2031</a:t>
            </a:r>
          </a:p>
          <a:p>
            <a:pPr marL="800100" lvl="1" indent="-342900">
              <a:spcAft>
                <a:spcPts val="1200"/>
              </a:spcAft>
              <a:buFont typeface="Arial" panose="020B0604020202020204" pitchFamily="34" charset="0"/>
              <a:buChar char="−"/>
            </a:pPr>
            <a:endParaRPr lang="en-GB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340507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320" y="1467282"/>
            <a:ext cx="10942288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[1] Website: https://fluka.cern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[2] C. Ahdida, D. Bozzato, D. Calzolari,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N. Charitonidis, A. Cimmino, A. </a:t>
            </a:r>
            <a:r>
              <a:rPr lang="en-GB" sz="1600" b="0" dirty="0" err="1">
                <a:solidFill>
                  <a:schemeClr val="tx1"/>
                </a:solidFill>
              </a:rPr>
              <a:t>Coronetti</a:t>
            </a:r>
            <a:r>
              <a:rPr lang="en-GB" sz="1600" b="0" dirty="0">
                <a:solidFill>
                  <a:schemeClr val="tx1"/>
                </a:solidFill>
              </a:rPr>
              <a:t>, G. L. D’Alessandro, A. </a:t>
            </a:r>
            <a:r>
              <a:rPr lang="en-GB" sz="1600" b="0" dirty="0" err="1">
                <a:solidFill>
                  <a:schemeClr val="tx1"/>
                </a:solidFill>
              </a:rPr>
              <a:t>Donadon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Servelle</a:t>
            </a:r>
            <a:r>
              <a:rPr lang="en-GB" sz="1600" b="0" dirty="0">
                <a:solidFill>
                  <a:schemeClr val="tx1"/>
                </a:solidFill>
              </a:rPr>
              <a:t>, L. S. Esposito, R. Froeschl, R. García </a:t>
            </a:r>
            <a:r>
              <a:rPr lang="en-GB" sz="1600" b="0" dirty="0" err="1">
                <a:solidFill>
                  <a:schemeClr val="tx1"/>
                </a:solidFill>
              </a:rPr>
              <a:t>Alía</a:t>
            </a:r>
            <a:r>
              <a:rPr lang="en-GB" sz="1600" b="0" dirty="0">
                <a:solidFill>
                  <a:schemeClr val="tx1"/>
                </a:solidFill>
              </a:rPr>
              <a:t>, A. Gerbershagen, S. Gilardoni, D. </a:t>
            </a:r>
            <a:r>
              <a:rPr lang="en-GB" sz="1600" b="0" dirty="0" err="1">
                <a:solidFill>
                  <a:schemeClr val="tx1"/>
                </a:solidFill>
              </a:rPr>
              <a:t>Horváth</a:t>
            </a:r>
            <a:r>
              <a:rPr lang="en-GB" sz="1600" b="0" dirty="0">
                <a:solidFill>
                  <a:schemeClr val="tx1"/>
                </a:solidFill>
              </a:rPr>
              <a:t>, G. Hugo, A. Infantino, V. Kouskoura, A. Lechner, B. Lefebvre, G. Lerner, M. Magistris, A. </a:t>
            </a:r>
            <a:r>
              <a:rPr lang="en-GB" sz="1600" b="0" dirty="0" err="1">
                <a:solidFill>
                  <a:schemeClr val="tx1"/>
                </a:solidFill>
              </a:rPr>
              <a:t>Manousos</a:t>
            </a:r>
            <a:r>
              <a:rPr lang="en-GB" sz="1600" b="0" dirty="0">
                <a:solidFill>
                  <a:schemeClr val="tx1"/>
                </a:solidFill>
              </a:rPr>
              <a:t>, G. </a:t>
            </a:r>
            <a:r>
              <a:rPr lang="en-GB" sz="1600" b="0" dirty="0" err="1">
                <a:solidFill>
                  <a:schemeClr val="tx1"/>
                </a:solidFill>
              </a:rPr>
              <a:t>Moryc</a:t>
            </a:r>
            <a:r>
              <a:rPr lang="en-GB" sz="1600" b="0" dirty="0">
                <a:solidFill>
                  <a:schemeClr val="tx1"/>
                </a:solidFill>
              </a:rPr>
              <a:t>, F. Ogallar Ruiz, F. Pozzi, D. </a:t>
            </a:r>
            <a:r>
              <a:rPr lang="en-GB" sz="1600" b="0" dirty="0" err="1">
                <a:solidFill>
                  <a:schemeClr val="tx1"/>
                </a:solidFill>
              </a:rPr>
              <a:t>Prelipcean</a:t>
            </a:r>
            <a:r>
              <a:rPr lang="en-GB" sz="1600" b="0" dirty="0">
                <a:solidFill>
                  <a:schemeClr val="tx1"/>
                </a:solidFill>
              </a:rPr>
              <a:t>, S. Roesler, R. Rossi, M. </a:t>
            </a:r>
            <a:r>
              <a:rPr lang="en-GB" sz="1600" b="0" dirty="0" err="1">
                <a:solidFill>
                  <a:schemeClr val="tx1"/>
                </a:solidFill>
              </a:rPr>
              <a:t>Sabaté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Gilarte</a:t>
            </a:r>
            <a:r>
              <a:rPr lang="en-GB" sz="1600" b="0" dirty="0">
                <a:solidFill>
                  <a:schemeClr val="tx1"/>
                </a:solidFill>
              </a:rPr>
              <a:t>, F. Salvat Pujol, P. </a:t>
            </a:r>
            <a:r>
              <a:rPr lang="en-GB" sz="1600" b="0" dirty="0" err="1">
                <a:solidFill>
                  <a:schemeClr val="tx1"/>
                </a:solidFill>
              </a:rPr>
              <a:t>Schoofs</a:t>
            </a:r>
            <a:r>
              <a:rPr lang="en-GB" sz="1600" b="0" dirty="0">
                <a:solidFill>
                  <a:schemeClr val="tx1"/>
                </a:solidFill>
              </a:rPr>
              <a:t>, V. </a:t>
            </a:r>
            <a:r>
              <a:rPr lang="en-GB" sz="1600" b="0" dirty="0" err="1">
                <a:solidFill>
                  <a:schemeClr val="tx1"/>
                </a:solidFill>
              </a:rPr>
              <a:t>Stránský</a:t>
            </a:r>
            <a:r>
              <a:rPr lang="en-GB" sz="1600" b="0" dirty="0">
                <a:solidFill>
                  <a:schemeClr val="tx1"/>
                </a:solidFill>
              </a:rPr>
              <a:t>, C. Theis, A. </a:t>
            </a:r>
            <a:r>
              <a:rPr lang="en-GB" sz="1600" b="0" dirty="0" err="1">
                <a:solidFill>
                  <a:schemeClr val="tx1"/>
                </a:solidFill>
              </a:rPr>
              <a:t>Tsinganis</a:t>
            </a:r>
            <a:r>
              <a:rPr lang="en-GB" sz="1600" b="0" dirty="0">
                <a:solidFill>
                  <a:schemeClr val="tx1"/>
                </a:solidFill>
              </a:rPr>
              <a:t>, R. </a:t>
            </a:r>
            <a:r>
              <a:rPr lang="en-GB" sz="1600" b="0" dirty="0" err="1">
                <a:solidFill>
                  <a:schemeClr val="tx1"/>
                </a:solidFill>
              </a:rPr>
              <a:t>Versaci</a:t>
            </a:r>
            <a:r>
              <a:rPr lang="en-GB" sz="1600" b="0" dirty="0">
                <a:solidFill>
                  <a:schemeClr val="tx1"/>
                </a:solidFill>
              </a:rPr>
              <a:t>, V. Vlachoudis, A. </a:t>
            </a:r>
            <a:r>
              <a:rPr lang="en-GB" sz="1600" b="0" dirty="0" err="1">
                <a:solidFill>
                  <a:schemeClr val="tx1"/>
                </a:solidFill>
              </a:rPr>
              <a:t>Waets</a:t>
            </a:r>
            <a:r>
              <a:rPr lang="en-GB" sz="1600" b="0" dirty="0">
                <a:solidFill>
                  <a:schemeClr val="tx1"/>
                </a:solidFill>
              </a:rPr>
              <a:t>, M. Widorski, </a:t>
            </a:r>
            <a:r>
              <a:rPr lang="en-GB" sz="1600" i="1" dirty="0">
                <a:solidFill>
                  <a:schemeClr val="tx1"/>
                </a:solidFill>
              </a:rPr>
              <a:t>New Capabilities of the FLUKA Multi-Purpose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Frontiers in Physics 9, 788253 (2022)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[3] G. </a:t>
            </a:r>
            <a:r>
              <a:rPr lang="en-GB" sz="1600" b="0" dirty="0" err="1">
                <a:solidFill>
                  <a:schemeClr val="tx1"/>
                </a:solidFill>
              </a:rPr>
              <a:t>Battistoni</a:t>
            </a:r>
            <a:r>
              <a:rPr lang="en-GB" sz="1600" b="0" dirty="0">
                <a:solidFill>
                  <a:schemeClr val="tx1"/>
                </a:solidFill>
              </a:rPr>
              <a:t>, T. </a:t>
            </a:r>
            <a:r>
              <a:rPr lang="en-GB" sz="1600" b="0" dirty="0" err="1">
                <a:solidFill>
                  <a:schemeClr val="tx1"/>
                </a:solidFill>
              </a:rPr>
              <a:t>Boehlen</a:t>
            </a:r>
            <a:r>
              <a:rPr lang="en-GB" sz="1600" b="0" dirty="0">
                <a:solidFill>
                  <a:schemeClr val="tx1"/>
                </a:solidFill>
              </a:rPr>
              <a:t>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P.W. Chin, L.S. Esposito, A. </a:t>
            </a:r>
            <a:r>
              <a:rPr lang="en-GB" sz="1600" b="0" dirty="0" err="1">
                <a:solidFill>
                  <a:schemeClr val="tx1"/>
                </a:solidFill>
              </a:rPr>
              <a:t>Fassò</a:t>
            </a:r>
            <a:r>
              <a:rPr lang="en-GB" sz="1600" b="0" dirty="0">
                <a:solidFill>
                  <a:schemeClr val="tx1"/>
                </a:solidFill>
              </a:rPr>
              <a:t>, A. Ferrari, A. Lechner, A. </a:t>
            </a:r>
            <a:r>
              <a:rPr lang="en-GB" sz="1600" b="0" dirty="0" err="1">
                <a:solidFill>
                  <a:schemeClr val="tx1"/>
                </a:solidFill>
              </a:rPr>
              <a:t>Empl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Mairani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Mereghetti</a:t>
            </a:r>
            <a:r>
              <a:rPr lang="en-GB" sz="1600" b="0" dirty="0">
                <a:solidFill>
                  <a:schemeClr val="tx1"/>
                </a:solidFill>
              </a:rPr>
              <a:t>, P. Garcia Ortega, J. </a:t>
            </a:r>
            <a:r>
              <a:rPr lang="en-GB" sz="1600" b="0" dirty="0" err="1">
                <a:solidFill>
                  <a:schemeClr val="tx1"/>
                </a:solidFill>
              </a:rPr>
              <a:t>Ranft</a:t>
            </a:r>
            <a:r>
              <a:rPr lang="en-GB" sz="1600" b="0" dirty="0">
                <a:solidFill>
                  <a:schemeClr val="tx1"/>
                </a:solidFill>
              </a:rPr>
              <a:t>, S. Roesler, P.R. Sala, V. Vlachoudis, G. Smirnov, </a:t>
            </a:r>
            <a:r>
              <a:rPr lang="en-GB" sz="1600" i="1" dirty="0">
                <a:solidFill>
                  <a:schemeClr val="tx1"/>
                </a:solidFill>
              </a:rPr>
              <a:t>Overview of the FLUKA code</a:t>
            </a:r>
            <a:r>
              <a:rPr lang="en-GB" sz="1600" b="0" dirty="0">
                <a:solidFill>
                  <a:schemeClr val="tx1"/>
                </a:solidFill>
              </a:rPr>
              <a:t>, Annals of Nuclear Energy 82, 10-18 (2015)</a:t>
            </a:r>
          </a:p>
          <a:p>
            <a:pPr marL="269875" indent="-269875">
              <a:spcBef>
                <a:spcPts val="600"/>
              </a:spcBef>
            </a:pPr>
            <a:r>
              <a:rPr lang="en-US" sz="1600" b="0" dirty="0">
                <a:solidFill>
                  <a:schemeClr val="tx1"/>
                </a:solidFill>
              </a:rPr>
              <a:t>[4] V. Vlachoudis, </a:t>
            </a:r>
            <a:r>
              <a:rPr lang="en-US" sz="1600" i="1" dirty="0">
                <a:solidFill>
                  <a:schemeClr val="tx1"/>
                </a:solidFill>
              </a:rPr>
              <a:t>FLAIR: A Powerful But User Friendly Graphical Interface For FLUKA</a:t>
            </a:r>
            <a:r>
              <a:rPr lang="en-US" sz="1600" b="0" dirty="0">
                <a:solidFill>
                  <a:schemeClr val="tx1"/>
                </a:solidFill>
              </a:rPr>
              <a:t>, in Proc. Int. Conf. on Mathematics, Computational Methods &amp; Reactor Physics (M&amp;C 2009), Saratoga Springs, New York (2009)</a:t>
            </a:r>
            <a:endParaRPr lang="en-GB" sz="1600" b="0" dirty="0">
              <a:solidFill>
                <a:schemeClr val="tx1"/>
              </a:solidFill>
            </a:endParaRP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[5] H. Vincke, C. Theis, </a:t>
            </a:r>
            <a:r>
              <a:rPr lang="en-GB" sz="1600" i="1" dirty="0" err="1">
                <a:solidFill>
                  <a:schemeClr val="tx1"/>
                </a:solidFill>
              </a:rPr>
              <a:t>ActiWiz</a:t>
            </a:r>
            <a:r>
              <a:rPr lang="en-GB" sz="1600" i="1" dirty="0">
                <a:solidFill>
                  <a:schemeClr val="tx1"/>
                </a:solidFill>
              </a:rPr>
              <a:t> – optimizing your nuclide inventory at proton accelerators with a computer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Progress in Nuclear Science and Technology (2014)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[6] P. Vojtyla, </a:t>
            </a:r>
            <a:r>
              <a:rPr lang="en-GB" sz="1600" i="1" dirty="0">
                <a:solidFill>
                  <a:schemeClr val="tx1"/>
                </a:solidFill>
              </a:rPr>
              <a:t>Models for assessing the </a:t>
            </a:r>
            <a:r>
              <a:rPr lang="en-GB" sz="1600" i="1" dirty="0" err="1">
                <a:solidFill>
                  <a:schemeClr val="tx1"/>
                </a:solidFill>
              </a:rPr>
              <a:t>dosimetric</a:t>
            </a:r>
            <a:r>
              <a:rPr lang="en-GB" sz="1600" i="1" dirty="0">
                <a:solidFill>
                  <a:schemeClr val="tx1"/>
                </a:solidFill>
              </a:rPr>
              <a:t> impact of releases of radioactive substances from CERN facilities to the environment – Air</a:t>
            </a:r>
            <a:r>
              <a:rPr lang="en-GB" sz="1600" b="0" dirty="0">
                <a:solidFill>
                  <a:schemeClr val="tx1"/>
                </a:solidFill>
              </a:rPr>
              <a:t>, CERN Internal report (2021)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66A8BB-401E-38B1-7A8F-BF20BF0EFD8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09/10/2024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4CB670-3763-33B0-67BD-AFA43862A1C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3EECC-607E-39AC-D55A-6FB5C4D511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27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6537FA0-C9BC-6D41-A4FE-7020CD9E4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Bibliography</a:t>
            </a:r>
          </a:p>
        </p:txBody>
      </p:sp>
    </p:spTree>
    <p:extLst>
      <p:ext uri="{BB962C8B-B14F-4D97-AF65-F5344CB8AC3E}">
        <p14:creationId xmlns:p14="http://schemas.microsoft.com/office/powerpoint/2010/main" val="19838291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63B462-0921-57E2-7EB8-B7B6AA3CD9A3}"/>
              </a:ext>
            </a:extLst>
          </p:cNvPr>
          <p:cNvSpPr txBox="1"/>
          <p:nvPr/>
        </p:nvSpPr>
        <p:spPr>
          <a:xfrm>
            <a:off x="427319" y="1793038"/>
            <a:ext cx="4249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Activities of BDF target materials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EF881-A4B8-5E1F-FB2E-E8353520084C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521CC5-627D-F5F6-CDA6-E68604AFF41D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F3D26-9BEB-0A1C-C35E-A6102D488D72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E6EAD5-0E3E-5B21-E764-3FF55B218A92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8B382F-8031-6F9B-7245-CD7F15ADC488}"/>
              </a:ext>
            </a:extLst>
          </p:cNvPr>
          <p:cNvSpPr txBox="1"/>
          <p:nvPr/>
        </p:nvSpPr>
        <p:spPr>
          <a:xfrm>
            <a:off x="512840" y="5777969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063C1B-EEFB-DACB-E0E8-039E51F95A72}"/>
              </a:ext>
            </a:extLst>
          </p:cNvPr>
          <p:cNvSpPr txBox="1"/>
          <p:nvPr/>
        </p:nvSpPr>
        <p:spPr>
          <a:xfrm>
            <a:off x="512840" y="5405073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14" name="Picture 13" descr="A table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F18EFDF-EFBA-191A-BF3D-4292794AB4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448" b="17742"/>
          <a:stretch/>
        </p:blipFill>
        <p:spPr>
          <a:xfrm>
            <a:off x="7765697" y="2434557"/>
            <a:ext cx="4320000" cy="3608475"/>
          </a:xfrm>
          <a:prstGeom prst="rect">
            <a:avLst/>
          </a:prstGeom>
        </p:spPr>
      </p:pic>
      <p:pic>
        <p:nvPicPr>
          <p:cNvPr id="15" name="Picture 1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3F845791-3954-423F-B4C6-77521537D4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442" b="28577"/>
          <a:stretch/>
        </p:blipFill>
        <p:spPr>
          <a:xfrm>
            <a:off x="0" y="2435420"/>
            <a:ext cx="4320000" cy="2807746"/>
          </a:xfrm>
          <a:prstGeom prst="rect">
            <a:avLst/>
          </a:prstGeom>
        </p:spPr>
      </p:pic>
      <p:pic>
        <p:nvPicPr>
          <p:cNvPr id="16" name="Picture 1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CCEC112-72DA-B3F0-0F6D-F9BD39D362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630" r="12066" b="24549"/>
          <a:stretch/>
        </p:blipFill>
        <p:spPr>
          <a:xfrm>
            <a:off x="4264673" y="2467852"/>
            <a:ext cx="3759764" cy="2504905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56EAD4F-FFFC-134B-87B6-8CC53398B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Activities – CDS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96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LL multiples of BDF target materials</a:t>
            </a:r>
            <a:endParaRPr lang="en-GB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4389463" y="5747297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89463" y="5374401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5" name="Picture 4" descr="A table with numbers and a few letters&#10;&#10;Description automatically generated with medium confidence">
            <a:extLst>
              <a:ext uri="{FF2B5EF4-FFF2-40B4-BE49-F238E27FC236}">
                <a16:creationId xmlns:a16="http://schemas.microsoft.com/office/drawing/2014/main" id="{C8EFA8B7-940E-19C5-622A-63CB4F6B2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59" b="28266"/>
          <a:stretch/>
        </p:blipFill>
        <p:spPr>
          <a:xfrm>
            <a:off x="3950020" y="2520169"/>
            <a:ext cx="4320000" cy="2597880"/>
          </a:xfrm>
          <a:prstGeom prst="rect">
            <a:avLst/>
          </a:prstGeom>
        </p:spPr>
      </p:pic>
      <p:pic>
        <p:nvPicPr>
          <p:cNvPr id="10" name="Picture 9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7950A47B-A8EB-6A00-DD82-829EC6E1E8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8" r="7588" b="20051"/>
          <a:stretch/>
        </p:blipFill>
        <p:spPr>
          <a:xfrm>
            <a:off x="8166010" y="2459320"/>
            <a:ext cx="4010175" cy="3479520"/>
          </a:xfrm>
          <a:prstGeom prst="rect">
            <a:avLst/>
          </a:prstGeom>
        </p:spPr>
      </p:pic>
      <p:pic>
        <p:nvPicPr>
          <p:cNvPr id="12" name="Picture 11" descr="A table with numbers and lines&#10;&#10;Description automatically generated">
            <a:extLst>
              <a:ext uri="{FF2B5EF4-FFF2-40B4-BE49-F238E27FC236}">
                <a16:creationId xmlns:a16="http://schemas.microsoft.com/office/drawing/2014/main" id="{61A3FA9A-6C54-D0A7-2784-FE083A7EE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786" b="18478"/>
          <a:stretch/>
        </p:blipFill>
        <p:spPr>
          <a:xfrm>
            <a:off x="0" y="2424629"/>
            <a:ext cx="4320000" cy="367188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F84B50D-F8E3-C3B4-896D-ACB649C78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Multiples of Swiss Clearance Limits (LL)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C005A-824D-5497-08AB-4AA910568279}"/>
              </a:ext>
            </a:extLst>
          </p:cNvPr>
          <p:cNvSpPr txBox="1"/>
          <p:nvPr/>
        </p:nvSpPr>
        <p:spPr>
          <a:xfrm>
            <a:off x="8544273" y="948097"/>
            <a:ext cx="325133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anose="020B0604020202020204" pitchFamily="34" charset="0"/>
              </a:rPr>
              <a:t>CDS Target</a:t>
            </a:r>
            <a:endParaRPr lang="en-GB" sz="4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007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1D964-C430-F8A8-BD13-ACB0E68A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6357" y="2132856"/>
            <a:ext cx="11088612" cy="3960433"/>
          </a:xfrm>
        </p:spPr>
        <p:txBody>
          <a:bodyPr>
            <a:noAutofit/>
          </a:bodyPr>
          <a:lstStyle/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Overview of RP Challenges at HI-ECN3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Target Complex Design Optimization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Target Studies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Beam Transfer Studies</a:t>
            </a:r>
          </a:p>
          <a:p>
            <a:pPr marL="514350" indent="-514350">
              <a:spcAft>
                <a:spcPts val="2400"/>
              </a:spcAft>
              <a:buFont typeface="+mj-lt"/>
              <a:buAutoNum type="arabicPeriod"/>
            </a:pPr>
            <a:r>
              <a:rPr lang="en-US" sz="2400" b="0" dirty="0">
                <a:solidFill>
                  <a:schemeClr val="tx1"/>
                </a:solidFill>
              </a:rPr>
              <a:t>Dismantling studies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933D72B-99D4-2870-8027-BC4B1A10F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Outline</a:t>
            </a:r>
            <a:endParaRPr lang="en-US" spc="-1" dirty="0">
              <a:solidFill>
                <a:srgbClr val="0055A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806A0-4C9C-A0E3-18C4-3EC6D59132AE}"/>
              </a:ext>
            </a:extLst>
          </p:cNvPr>
          <p:cNvCxnSpPr>
            <a:cxnSpLocks/>
          </p:cNvCxnSpPr>
          <p:nvPr/>
        </p:nvCxnSpPr>
        <p:spPr>
          <a:xfrm>
            <a:off x="579720" y="2708920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C4D127-55DD-CB8F-4532-5BD20FA3BC4E}"/>
              </a:ext>
            </a:extLst>
          </p:cNvPr>
          <p:cNvCxnSpPr>
            <a:cxnSpLocks/>
          </p:cNvCxnSpPr>
          <p:nvPr/>
        </p:nvCxnSpPr>
        <p:spPr>
          <a:xfrm>
            <a:off x="579720" y="3477005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98C7832-60C5-46AD-FC4A-45622156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/>
              <a:t>Claudia AHDIDA | RP Considerations for HI-ECN3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BAD651F4-4C00-D9B4-A44A-C9CC401E3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2E035B8-4857-92A7-7431-24924743FC6C}"/>
              </a:ext>
            </a:extLst>
          </p:cNvPr>
          <p:cNvCxnSpPr>
            <a:cxnSpLocks/>
          </p:cNvCxnSpPr>
          <p:nvPr/>
        </p:nvCxnSpPr>
        <p:spPr>
          <a:xfrm>
            <a:off x="579720" y="4245090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339911B-C83C-12F5-3964-456010089B09}"/>
              </a:ext>
            </a:extLst>
          </p:cNvPr>
          <p:cNvCxnSpPr>
            <a:cxnSpLocks/>
          </p:cNvCxnSpPr>
          <p:nvPr/>
        </p:nvCxnSpPr>
        <p:spPr>
          <a:xfrm>
            <a:off x="579720" y="5013176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2489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193F2F-1D8A-B1A6-9A48-4A34D4DFA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radionuclide inventories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D30DE-CA61-4CC5-B5CA-F427B8CC016F}"/>
              </a:ext>
            </a:extLst>
          </p:cNvPr>
          <p:cNvSpPr txBox="1"/>
          <p:nvPr/>
        </p:nvSpPr>
        <p:spPr>
          <a:xfrm>
            <a:off x="392578" y="2134612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cs typeface="Arial" panose="020B0604020202020204" pitchFamily="34" charset="0"/>
              </a:rPr>
              <a:t>1 month cool-down</a:t>
            </a:r>
            <a:endParaRPr lang="en-GB" sz="16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9BBD2F-70D7-E334-7959-9CA39279D90F}"/>
              </a:ext>
            </a:extLst>
          </p:cNvPr>
          <p:cNvGraphicFramePr>
            <a:graphicFrameLocks noGrp="1"/>
          </p:cNvGraphicFramePr>
          <p:nvPr/>
        </p:nvGraphicFramePr>
        <p:xfrm>
          <a:off x="506174" y="2527423"/>
          <a:ext cx="701662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438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24524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245246">
                <a:tc rowSpan="3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CDS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1.9E+08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2.6E+08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9.2E+14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1.1E+09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8.4E+07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1.8E+14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1.7E+11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6.9E+08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9.8E+14</a:t>
                      </a:r>
                      <a:endParaRPr lang="en-GB" sz="1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EC28E0D-C894-4557-5BBB-3A08C403DD73}"/>
              </a:ext>
            </a:extLst>
          </p:cNvPr>
          <p:cNvSpPr txBox="1"/>
          <p:nvPr/>
        </p:nvSpPr>
        <p:spPr>
          <a:xfrm>
            <a:off x="7943370" y="2777735"/>
            <a:ext cx="3742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600" dirty="0"/>
              <a:t>Ta cladding dominates for 1 month of cool-down due to Ta-182 (</a:t>
            </a:r>
            <a:r>
              <a:rPr lang="en-US" sz="1600" dirty="0">
                <a:latin typeface="Symbol" panose="05050102010706020507" pitchFamily="18" charset="2"/>
              </a:rPr>
              <a:t>t</a:t>
            </a:r>
            <a:r>
              <a:rPr lang="en-US" sz="1600" baseline="-25000" dirty="0"/>
              <a:t>½</a:t>
            </a:r>
            <a:r>
              <a:rPr lang="en-US" sz="1600" dirty="0"/>
              <a:t> - 115 d)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9C1E68-E03D-2046-D452-75D69BEF8A8A}"/>
              </a:ext>
            </a:extLst>
          </p:cNvPr>
          <p:cNvSpPr txBox="1"/>
          <p:nvPr/>
        </p:nvSpPr>
        <p:spPr>
          <a:xfrm>
            <a:off x="392578" y="4149080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30 years cool-down </a:t>
            </a:r>
            <a:endParaRPr lang="en-GB" sz="1600" dirty="0"/>
          </a:p>
        </p:txBody>
      </p:sp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6B949124-2A58-4E80-96D6-D930E3D405FF}"/>
              </a:ext>
            </a:extLst>
          </p:cNvPr>
          <p:cNvGraphicFramePr>
            <a:graphicFrameLocks noGrp="1"/>
          </p:cNvGraphicFramePr>
          <p:nvPr/>
        </p:nvGraphicFramePr>
        <p:xfrm>
          <a:off x="506174" y="4547053"/>
          <a:ext cx="7016628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438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245246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2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245246">
                <a:tc rowSpan="3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CDS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1.9E+05</a:t>
                      </a:r>
                    </a:p>
                  </a:txBody>
                  <a:tcPr marL="7200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1.1E+08</a:t>
                      </a:r>
                    </a:p>
                  </a:txBody>
                  <a:tcPr marL="7200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1.3E+12</a:t>
                      </a:r>
                    </a:p>
                  </a:txBody>
                  <a:tcPr marL="72000" marR="6350" marT="635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3.4E+05</a:t>
                      </a:r>
                    </a:p>
                  </a:txBody>
                  <a:tcPr marL="72000" marR="6350" marT="635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3.1E+05</a:t>
                      </a:r>
                    </a:p>
                  </a:txBody>
                  <a:tcPr marL="72000" marR="6350" marT="635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2.1E+12</a:t>
                      </a:r>
                    </a:p>
                  </a:txBody>
                  <a:tcPr marL="72000" marR="6350" marT="635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6.5E+05</a:t>
                      </a:r>
                    </a:p>
                  </a:txBody>
                  <a:tcPr marL="7200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1.5E+07</a:t>
                      </a:r>
                    </a:p>
                  </a:txBody>
                  <a:tcPr marL="7200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1.7E+11</a:t>
                      </a:r>
                    </a:p>
                  </a:txBody>
                  <a:tcPr marL="72000" marR="6350" marT="635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418E5C6-3FB5-3F79-1BAA-860D704F1825}"/>
              </a:ext>
            </a:extLst>
          </p:cNvPr>
          <p:cNvSpPr txBox="1"/>
          <p:nvPr/>
        </p:nvSpPr>
        <p:spPr>
          <a:xfrm>
            <a:off x="392578" y="1787315"/>
            <a:ext cx="2448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E8F0FA7-51D5-15D9-A940-597ADF4A5214}"/>
              </a:ext>
            </a:extLst>
          </p:cNvPr>
          <p:cNvSpPr txBox="1"/>
          <p:nvPr/>
        </p:nvSpPr>
        <p:spPr>
          <a:xfrm>
            <a:off x="7943370" y="4223330"/>
            <a:ext cx="3742456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For 30 years of cool-down, the LL for Ta and W is dominated by Ba-133 (</a:t>
            </a:r>
            <a:r>
              <a:rPr lang="en-US" sz="1600" dirty="0">
                <a:latin typeface="Symbol" panose="05050102010706020507" pitchFamily="18" charset="2"/>
              </a:rPr>
              <a:t>t</a:t>
            </a:r>
            <a:r>
              <a:rPr lang="en-US" sz="1600" baseline="-25000" dirty="0"/>
              <a:t>½</a:t>
            </a:r>
            <a:r>
              <a:rPr lang="en-US" sz="1600" dirty="0"/>
              <a:t> - </a:t>
            </a:r>
            <a:r>
              <a:rPr lang="en-GB" sz="1600" dirty="0"/>
              <a:t>10.5 y), while the LA by Gd-148 (</a:t>
            </a:r>
            <a:r>
              <a:rPr lang="en-US" sz="1600" dirty="0">
                <a:latin typeface="Symbol" panose="05050102010706020507" pitchFamily="18" charset="2"/>
              </a:rPr>
              <a:t>t</a:t>
            </a:r>
            <a:r>
              <a:rPr lang="en-US" sz="1600" baseline="-25000" dirty="0"/>
              <a:t>½</a:t>
            </a:r>
            <a:r>
              <a:rPr lang="en-US" sz="1600" dirty="0"/>
              <a:t> - 74.6 y)</a:t>
            </a: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600" dirty="0"/>
              <a:t>For all materials, the total activity is dominated by H-3 (1.5E12 </a:t>
            </a:r>
            <a:r>
              <a:rPr lang="en-GB" sz="1600" dirty="0" err="1"/>
              <a:t>Bq</a:t>
            </a:r>
            <a:r>
              <a:rPr lang="en-GB" sz="1600" dirty="0"/>
              <a:t> for TZM, </a:t>
            </a:r>
            <a:r>
              <a:rPr lang="en-US" sz="1600" dirty="0">
                <a:latin typeface="Symbol" panose="05050102010706020507" pitchFamily="18" charset="2"/>
              </a:rPr>
              <a:t>t</a:t>
            </a:r>
            <a:r>
              <a:rPr lang="en-US" sz="1600" baseline="-25000" dirty="0"/>
              <a:t>½</a:t>
            </a:r>
            <a:r>
              <a:rPr lang="en-US" sz="1600" dirty="0"/>
              <a:t> - 12.3 y</a:t>
            </a:r>
            <a:r>
              <a:rPr lang="en-GB" sz="16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71801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3" name="Picture 2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19F1163-BE45-4A55-32A6-30C8C316B3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-1042" r="11567" b="44707"/>
          <a:stretch/>
        </p:blipFill>
        <p:spPr>
          <a:xfrm>
            <a:off x="6870694" y="2721972"/>
            <a:ext cx="5230443" cy="9550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74DE4E-3E1B-3D6D-891D-46AA1D90460D}"/>
              </a:ext>
            </a:extLst>
          </p:cNvPr>
          <p:cNvSpPr txBox="1"/>
          <p:nvPr/>
        </p:nvSpPr>
        <p:spPr>
          <a:xfrm>
            <a:off x="193676" y="1458523"/>
            <a:ext cx="6612764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water from cooling circuits was estimated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Shielding estimate around demineralization cartridges was performed assuming Be-7 to be stopped, but no target debris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→ 50 cm cylindrical concrete shielding was foreseen and for the roof of the area 165 cm concrete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Remaining water in circuit mostly contains H-3 with a concentration of around 0.5 </a:t>
            </a:r>
            <a:r>
              <a:rPr lang="en-US" sz="1600" dirty="0" err="1"/>
              <a:t>GBq</a:t>
            </a:r>
            <a:r>
              <a:rPr lang="en-US" sz="1600" dirty="0"/>
              <a:t>/l per year of 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Due to the high H-3 production in the target (~18 </a:t>
            </a:r>
            <a:r>
              <a:rPr lang="en-US" sz="1600" dirty="0" err="1"/>
              <a:t>TBq</a:t>
            </a:r>
            <a:r>
              <a:rPr lang="en-US" sz="1600" dirty="0"/>
              <a:t> during 5 </a:t>
            </a:r>
            <a:r>
              <a:rPr lang="en-US" sz="1600" dirty="0" err="1"/>
              <a:t>yrs</a:t>
            </a:r>
            <a:r>
              <a:rPr lang="en-US" sz="1600" dirty="0"/>
              <a:t> operation), a significant contribution to the H-3 concentration in the water can come from H-3 out-diffusion from the target disks and subsequent trapping in the cooling water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case of 1% of out-diffusion every 2 months (guess, currently no data available) and 100% trapping, the H-3 concentration from out-diffusion amounts to ~60 MBq/l every 2 months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exchange of cooling water (1 m</a:t>
            </a:r>
            <a:r>
              <a:rPr lang="en-US" sz="1600" baseline="30000" dirty="0"/>
              <a:t>3</a:t>
            </a:r>
            <a:r>
              <a:rPr lang="en-US" sz="1600" dirty="0"/>
              <a:t>) in one year would result in ~220 </a:t>
            </a:r>
            <a:r>
              <a:rPr lang="en-US" sz="1600" dirty="0" err="1"/>
              <a:t>GBq</a:t>
            </a:r>
            <a:r>
              <a:rPr lang="en-US" sz="1600" dirty="0"/>
              <a:t> of H-3 activity</a:t>
            </a:r>
            <a:endParaRPr lang="en-CH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FB6658-079F-FED2-DCF7-1E78C3F0970D}"/>
              </a:ext>
            </a:extLst>
          </p:cNvPr>
          <p:cNvSpPr txBox="1"/>
          <p:nvPr/>
        </p:nvSpPr>
        <p:spPr>
          <a:xfrm>
            <a:off x="7000116" y="187619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(1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C30877-57DF-3B07-3840-590DFF6077A7}"/>
              </a:ext>
            </a:extLst>
          </p:cNvPr>
          <p:cNvSpPr txBox="1"/>
          <p:nvPr/>
        </p:nvSpPr>
        <p:spPr>
          <a:xfrm>
            <a:off x="6982479" y="221432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Total Activity (</a:t>
            </a:r>
            <a:r>
              <a:rPr lang="en-US" sz="1400" b="1" dirty="0" err="1"/>
              <a:t>Bq</a:t>
            </a:r>
            <a:r>
              <a:rPr lang="en-US" sz="1400" b="1" dirty="0"/>
              <a:t>) for H-3 and Be-7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5D49E2-C369-7F08-149D-4B673A9C842F}"/>
              </a:ext>
            </a:extLst>
          </p:cNvPr>
          <p:cNvSpPr txBox="1"/>
          <p:nvPr/>
        </p:nvSpPr>
        <p:spPr>
          <a:xfrm>
            <a:off x="7000116" y="384730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Results above do not take out-diffusion from target into account</a:t>
            </a:r>
            <a:endParaRPr lang="en-GB" sz="1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AB55DDD-4885-9C1C-D11A-01A6D04D6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Water activation – CDS 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175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771F19-87CA-EDF6-601F-73545B2DCFD5}"/>
              </a:ext>
            </a:extLst>
          </p:cNvPr>
          <p:cNvSpPr/>
          <p:nvPr/>
        </p:nvSpPr>
        <p:spPr>
          <a:xfrm>
            <a:off x="459718" y="1575317"/>
            <a:ext cx="6500378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Baseline Design (CDS) – Water cooled, W + TZM  cladded w/ Ta2.5W                                     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Investigation of alternative claddings (Nb, Nb-1Zr, Nb-10Hf-1Ti) → </a:t>
            </a:r>
            <a:r>
              <a:rPr lang="en-GB" dirty="0">
                <a:solidFill>
                  <a:schemeClr val="tx1"/>
                </a:solidFill>
              </a:rPr>
              <a:t>Nb-94 (half-life of 20k yrs) w/ higher waste disposal challenges</a:t>
            </a:r>
            <a:endParaRPr lang="en-US" dirty="0">
              <a:solidFill>
                <a:schemeClr val="tx1"/>
              </a:solidFill>
            </a:endParaRP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1319895"/>
            <a:ext cx="3239739" cy="206472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Alternative BDF target design studies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C301A5-FDFC-80BC-8CFC-7D8B2857A06B}"/>
              </a:ext>
            </a:extLst>
          </p:cNvPr>
          <p:cNvSpPr/>
          <p:nvPr/>
        </p:nvSpPr>
        <p:spPr>
          <a:xfrm>
            <a:off x="354004" y="3313363"/>
            <a:ext cx="11430009" cy="2684546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Alternative designs currently being studied in the TDR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0BA2AB-3A55-B48E-2DE1-8E7C62F792C2}"/>
              </a:ext>
            </a:extLst>
          </p:cNvPr>
          <p:cNvSpPr/>
          <p:nvPr/>
        </p:nvSpPr>
        <p:spPr>
          <a:xfrm>
            <a:off x="5839294" y="3855748"/>
            <a:ext cx="5906512" cy="193596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tx1"/>
                </a:solidFill>
              </a:rPr>
              <a:t>Cu + W Target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37ECC5-7A2F-7D40-A86A-8E7F9459B42C}"/>
              </a:ext>
            </a:extLst>
          </p:cNvPr>
          <p:cNvSpPr/>
          <p:nvPr/>
        </p:nvSpPr>
        <p:spPr>
          <a:xfrm>
            <a:off x="407987" y="3855748"/>
            <a:ext cx="5393100" cy="193596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W Helium cooled Target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32D611-905D-8351-E17D-DB6621DB0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3929168"/>
            <a:ext cx="2265136" cy="1755884"/>
          </a:xfrm>
          <a:prstGeom prst="rect">
            <a:avLst/>
          </a:prstGeom>
        </p:spPr>
      </p:pic>
      <p:pic>
        <p:nvPicPr>
          <p:cNvPr id="5" name="Picture 4" descr="A blue rectangular object with black lines&#10;&#10;Description automatically generated">
            <a:extLst>
              <a:ext uri="{FF2B5EF4-FFF2-40B4-BE49-F238E27FC236}">
                <a16:creationId xmlns:a16="http://schemas.microsoft.com/office/drawing/2014/main" id="{A8E2B2E6-DBFB-A3FA-F563-953B7576B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87" y="4419127"/>
            <a:ext cx="2681526" cy="9343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BB2924-7055-8994-0256-FD5463C9EA9D}"/>
              </a:ext>
            </a:extLst>
          </p:cNvPr>
          <p:cNvSpPr txBox="1"/>
          <p:nvPr/>
        </p:nvSpPr>
        <p:spPr>
          <a:xfrm>
            <a:off x="864248" y="5065098"/>
            <a:ext cx="244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 = 33 cm, L = 201 cm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3A15A1-EDD7-4C10-3087-8062445D544B}"/>
              </a:ext>
            </a:extLst>
          </p:cNvPr>
          <p:cNvSpPr txBox="1"/>
          <p:nvPr/>
        </p:nvSpPr>
        <p:spPr>
          <a:xfrm>
            <a:off x="3350727" y="4105461"/>
            <a:ext cx="2169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Investigation of radionuclide inventories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4CF6BD-575D-1380-72FB-D923CB1E721E}"/>
              </a:ext>
            </a:extLst>
          </p:cNvPr>
          <p:cNvSpPr txBox="1"/>
          <p:nvPr/>
        </p:nvSpPr>
        <p:spPr>
          <a:xfrm>
            <a:off x="6098576" y="4378504"/>
            <a:ext cx="28464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Expected to be less critical from a radiological point of view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69FCCA-0250-387B-DC80-64A54079D32B}"/>
              </a:ext>
            </a:extLst>
          </p:cNvPr>
          <p:cNvSpPr/>
          <p:nvPr/>
        </p:nvSpPr>
        <p:spPr>
          <a:xfrm>
            <a:off x="9675886" y="1408289"/>
            <a:ext cx="2181969" cy="14339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 “Design considerations for the BDF/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production target” by R. Ximenes</a:t>
            </a:r>
          </a:p>
        </p:txBody>
      </p:sp>
    </p:spTree>
    <p:extLst>
      <p:ext uri="{BB962C8B-B14F-4D97-AF65-F5344CB8AC3E}">
        <p14:creationId xmlns:p14="http://schemas.microsoft.com/office/powerpoint/2010/main" val="7529857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F60AF2-CBAF-973A-FDF6-35E6BB17EF77}"/>
              </a:ext>
            </a:extLst>
          </p:cNvPr>
          <p:cNvSpPr txBox="1"/>
          <p:nvPr/>
        </p:nvSpPr>
        <p:spPr>
          <a:xfrm>
            <a:off x="427320" y="1517625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4EC221-2494-5CEE-F02B-A9F5AB3BB9B0}"/>
              </a:ext>
            </a:extLst>
          </p:cNvPr>
          <p:cNvSpPr txBox="1"/>
          <p:nvPr/>
        </p:nvSpPr>
        <p:spPr>
          <a:xfrm>
            <a:off x="427320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Total Activity (</a:t>
            </a:r>
            <a:r>
              <a:rPr lang="en-US" sz="1400" b="1" dirty="0" err="1"/>
              <a:t>Bq</a:t>
            </a:r>
            <a:r>
              <a:rPr lang="en-US" sz="1400" b="1" dirty="0"/>
              <a:t>) </a:t>
            </a:r>
            <a:endParaRPr lang="en-GB" sz="1400" dirty="0"/>
          </a:p>
        </p:txBody>
      </p:sp>
      <p:pic>
        <p:nvPicPr>
          <p:cNvPr id="47" name="Picture 46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BC9E45C4-694A-CFA0-79ED-AF1867BC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20" y="2281493"/>
            <a:ext cx="2876951" cy="337232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FFD23D4-E7AF-3C02-D3EE-2232B2ADCE05}"/>
              </a:ext>
            </a:extLst>
          </p:cNvPr>
          <p:cNvSpPr txBox="1"/>
          <p:nvPr/>
        </p:nvSpPr>
        <p:spPr>
          <a:xfrm>
            <a:off x="4282273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LL 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F0B1C1-52E3-768D-FB84-5A74DDE57366}"/>
              </a:ext>
            </a:extLst>
          </p:cNvPr>
          <p:cNvSpPr txBox="1"/>
          <p:nvPr/>
        </p:nvSpPr>
        <p:spPr>
          <a:xfrm>
            <a:off x="8572782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LA</a:t>
            </a:r>
            <a:endParaRPr lang="en-GB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5E3D5-2BE4-0C1B-8811-0AA4B4E3E0D6}"/>
              </a:ext>
            </a:extLst>
          </p:cNvPr>
          <p:cNvSpPr txBox="1"/>
          <p:nvPr/>
        </p:nvSpPr>
        <p:spPr>
          <a:xfrm>
            <a:off x="8650342" y="4922775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844E6-C521-40FB-6686-1524BC61DB73}"/>
              </a:ext>
            </a:extLst>
          </p:cNvPr>
          <p:cNvSpPr txBox="1"/>
          <p:nvPr/>
        </p:nvSpPr>
        <p:spPr>
          <a:xfrm>
            <a:off x="8650342" y="4549879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C1424C6-FE8B-15BF-168C-B847C3D9C2E2}"/>
              </a:ext>
            </a:extLst>
          </p:cNvPr>
          <p:cNvSpPr txBox="1"/>
          <p:nvPr/>
        </p:nvSpPr>
        <p:spPr>
          <a:xfrm>
            <a:off x="573478" y="953958"/>
            <a:ext cx="235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Tungsten part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" name="Picture 1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9EFC93D9-DBA8-1964-57F7-EDCAE54C0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245" y="2281493"/>
            <a:ext cx="3178446" cy="3889901"/>
          </a:xfrm>
          <a:prstGeom prst="rect">
            <a:avLst/>
          </a:prstGeom>
        </p:spPr>
      </p:pic>
      <p:pic>
        <p:nvPicPr>
          <p:cNvPr id="10" name="Picture 9" descr="A table with numbers and text&#10;&#10;Description automatically generated">
            <a:extLst>
              <a:ext uri="{FF2B5EF4-FFF2-40B4-BE49-F238E27FC236}">
                <a16:creationId xmlns:a16="http://schemas.microsoft.com/office/drawing/2014/main" id="{BE99D854-087A-2FAB-448A-2208A39A06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782" y="2281493"/>
            <a:ext cx="3315163" cy="18862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3E12C22-867C-8A94-C8A6-3F49398F5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Radionuclide inventory of large W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0388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F60AF2-CBAF-973A-FDF6-35E6BB17EF77}"/>
              </a:ext>
            </a:extLst>
          </p:cNvPr>
          <p:cNvSpPr txBox="1"/>
          <p:nvPr/>
        </p:nvSpPr>
        <p:spPr>
          <a:xfrm>
            <a:off x="427320" y="1517625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F0B1C1-52E3-768D-FB84-5A74DDE57366}"/>
              </a:ext>
            </a:extLst>
          </p:cNvPr>
          <p:cNvSpPr txBox="1"/>
          <p:nvPr/>
        </p:nvSpPr>
        <p:spPr>
          <a:xfrm>
            <a:off x="427320" y="1887961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LA</a:t>
            </a:r>
            <a:endParaRPr lang="en-GB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5E3D5-2BE4-0C1B-8811-0AA4B4E3E0D6}"/>
              </a:ext>
            </a:extLst>
          </p:cNvPr>
          <p:cNvSpPr txBox="1"/>
          <p:nvPr/>
        </p:nvSpPr>
        <p:spPr>
          <a:xfrm>
            <a:off x="8574364" y="3522087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844E6-C521-40FB-6686-1524BC61DB73}"/>
              </a:ext>
            </a:extLst>
          </p:cNvPr>
          <p:cNvSpPr txBox="1"/>
          <p:nvPr/>
        </p:nvSpPr>
        <p:spPr>
          <a:xfrm>
            <a:off x="8574364" y="3149191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E5D337-BAF6-2E5B-83B0-F56E2A1E6B17}"/>
              </a:ext>
            </a:extLst>
          </p:cNvPr>
          <p:cNvSpPr txBox="1"/>
          <p:nvPr/>
        </p:nvSpPr>
        <p:spPr>
          <a:xfrm>
            <a:off x="427320" y="2195738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hour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D158D0-9E1E-D848-2676-8E42DADD03C6}"/>
              </a:ext>
            </a:extLst>
          </p:cNvPr>
          <p:cNvSpPr txBox="1"/>
          <p:nvPr/>
        </p:nvSpPr>
        <p:spPr>
          <a:xfrm>
            <a:off x="4638664" y="2160230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day</a:t>
            </a:r>
            <a:endParaRPr lang="en-GB" sz="1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91C2627-0755-0D3B-97D3-EAA0A65EC17D}"/>
              </a:ext>
            </a:extLst>
          </p:cNvPr>
          <p:cNvGraphicFramePr>
            <a:graphicFrameLocks noGrp="1"/>
          </p:cNvGraphicFramePr>
          <p:nvPr/>
        </p:nvGraphicFramePr>
        <p:xfrm>
          <a:off x="551033" y="2609371"/>
          <a:ext cx="3468741" cy="1524000"/>
        </p:xfrm>
        <a:graphic>
          <a:graphicData uri="http://schemas.openxmlformats.org/drawingml/2006/table">
            <a:tbl>
              <a:tblPr/>
              <a:tblGrid>
                <a:gridCol w="1156247">
                  <a:extLst>
                    <a:ext uri="{9D8B030D-6E8A-4147-A177-3AD203B41FA5}">
                      <a16:colId xmlns:a16="http://schemas.microsoft.com/office/drawing/2014/main" val="3736877469"/>
                    </a:ext>
                  </a:extLst>
                </a:gridCol>
                <a:gridCol w="1156247">
                  <a:extLst>
                    <a:ext uri="{9D8B030D-6E8A-4147-A177-3AD203B41FA5}">
                      <a16:colId xmlns:a16="http://schemas.microsoft.com/office/drawing/2014/main" val="1473876918"/>
                    </a:ext>
                  </a:extLst>
                </a:gridCol>
                <a:gridCol w="1156247">
                  <a:extLst>
                    <a:ext uri="{9D8B030D-6E8A-4147-A177-3AD203B41FA5}">
                      <a16:colId xmlns:a16="http://schemas.microsoft.com/office/drawing/2014/main" val="14252529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Radionuclide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Halflife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751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Hf-178m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917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Gd-148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74.60y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572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23.9h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974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8904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990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114.7d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92210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2.52E+09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895405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9AF6F3E-F2F3-3410-DD00-567BEC75D67F}"/>
              </a:ext>
            </a:extLst>
          </p:cNvPr>
          <p:cNvGraphicFramePr>
            <a:graphicFrameLocks noGrp="1"/>
          </p:cNvGraphicFramePr>
          <p:nvPr/>
        </p:nvGraphicFramePr>
        <p:xfrm>
          <a:off x="4638664" y="2609371"/>
          <a:ext cx="3438456" cy="1905000"/>
        </p:xfrm>
        <a:graphic>
          <a:graphicData uri="http://schemas.openxmlformats.org/drawingml/2006/table">
            <a:tbl>
              <a:tblPr/>
              <a:tblGrid>
                <a:gridCol w="1146152">
                  <a:extLst>
                    <a:ext uri="{9D8B030D-6E8A-4147-A177-3AD203B41FA5}">
                      <a16:colId xmlns:a16="http://schemas.microsoft.com/office/drawing/2014/main" val="524250520"/>
                    </a:ext>
                  </a:extLst>
                </a:gridCol>
                <a:gridCol w="1146152">
                  <a:extLst>
                    <a:ext uri="{9D8B030D-6E8A-4147-A177-3AD203B41FA5}">
                      <a16:colId xmlns:a16="http://schemas.microsoft.com/office/drawing/2014/main" val="3206877152"/>
                    </a:ext>
                  </a:extLst>
                </a:gridCol>
                <a:gridCol w="1146152">
                  <a:extLst>
                    <a:ext uri="{9D8B030D-6E8A-4147-A177-3AD203B41FA5}">
                      <a16:colId xmlns:a16="http://schemas.microsoft.com/office/drawing/2014/main" val="414557871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Radionuclide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Halflife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3072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Gd-148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74.60y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4.3E+08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3775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880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23.9h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0163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071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114.7d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9039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Yb-169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5158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055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826116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61935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B09ED5D-7AE1-55E7-F927-F6642C17D8FC}"/>
              </a:ext>
            </a:extLst>
          </p:cNvPr>
          <p:cNvSpPr txBox="1"/>
          <p:nvPr/>
        </p:nvSpPr>
        <p:spPr>
          <a:xfrm>
            <a:off x="427320" y="4733365"/>
            <a:ext cx="10792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1 h of cool-down, Hf-178m is dominant (48%) and </a:t>
            </a:r>
            <a:r>
              <a:rPr lang="en-US" dirty="0" err="1"/>
              <a:t>wrt</a:t>
            </a:r>
            <a:r>
              <a:rPr lang="en-US" dirty="0"/>
              <a:t>. to 1 month of cool-down also W-187 and W185 are relevant (Hf-178m comes from the decay of Ta-178m (2.36h half-life)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4 hours of cool-down, the important radionuclides are as for 1 hour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1 day of cool-down, Gd-148 becomes most important (38%)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B0B21EB-8445-CA2E-078D-438A74024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Large W target – LA for short cool-down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D6A09E-B988-1C5D-DCEB-6F0BEB2761F1}"/>
              </a:ext>
            </a:extLst>
          </p:cNvPr>
          <p:cNvSpPr txBox="1"/>
          <p:nvPr/>
        </p:nvSpPr>
        <p:spPr>
          <a:xfrm>
            <a:off x="573478" y="953958"/>
            <a:ext cx="235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Tungsten part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35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number of substances&#10;&#10;Description automatically generated with medium confidence">
            <a:extLst>
              <a:ext uri="{FF2B5EF4-FFF2-40B4-BE49-F238E27FC236}">
                <a16:creationId xmlns:a16="http://schemas.microsoft.com/office/drawing/2014/main" id="{A2739222-D223-32D9-BA42-F882265B3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805" y="2069973"/>
            <a:ext cx="4005383" cy="30040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64EA4-68A3-65AC-3964-1CED5EECCD01}"/>
              </a:ext>
            </a:extLst>
          </p:cNvPr>
          <p:cNvSpPr txBox="1"/>
          <p:nvPr/>
        </p:nvSpPr>
        <p:spPr>
          <a:xfrm>
            <a:off x="430560" y="1401203"/>
            <a:ext cx="58178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Cladding materials</a:t>
            </a:r>
            <a:r>
              <a:rPr lang="en-US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Tantalum –16.6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/>
              <a:t>Nb</a:t>
            </a:r>
            <a:r>
              <a:rPr lang="en-US" sz="1600" dirty="0"/>
              <a:t> </a:t>
            </a:r>
            <a:r>
              <a:rPr lang="pt-BR" sz="1600" dirty="0"/>
              <a:t>(ASTM R04210 – Type 2) 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Nb-1Zr (ASTM R04261 – Type 4)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Nb-10Hf-1Ti (ASTM R04295)  – 8.86 g/cm3</a:t>
            </a:r>
            <a:endParaRPr lang="en-US" sz="1600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-"/>
            </a:pP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D38BD8-B30D-5F60-0212-FD4ECEE6917D}"/>
              </a:ext>
            </a:extLst>
          </p:cNvPr>
          <p:cNvSpPr txBox="1"/>
          <p:nvPr/>
        </p:nvSpPr>
        <p:spPr>
          <a:xfrm>
            <a:off x="7194550" y="1445437"/>
            <a:ext cx="415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), 1y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F3BE1-B99D-1BAD-494A-A0C467AC73FA}"/>
              </a:ext>
            </a:extLst>
          </p:cNvPr>
          <p:cNvSpPr txBox="1"/>
          <p:nvPr/>
        </p:nvSpPr>
        <p:spPr>
          <a:xfrm>
            <a:off x="427320" y="285293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564D6-6416-124F-D536-54DFAB933F9D}"/>
              </a:ext>
            </a:extLst>
          </p:cNvPr>
          <p:cNvSpPr txBox="1"/>
          <p:nvPr/>
        </p:nvSpPr>
        <p:spPr>
          <a:xfrm>
            <a:off x="7194550" y="1743585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dose rates (</a:t>
            </a:r>
            <a:r>
              <a:rPr lang="en-US" sz="1400" b="1" dirty="0" err="1"/>
              <a:t>uSv</a:t>
            </a:r>
            <a:r>
              <a:rPr lang="en-US" sz="1400" b="1" dirty="0"/>
              <a:t>/h)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DF25EA-308A-7B26-D50C-ABD08A8501E3}"/>
              </a:ext>
            </a:extLst>
          </p:cNvPr>
          <p:cNvSpPr txBox="1"/>
          <p:nvPr/>
        </p:nvSpPr>
        <p:spPr>
          <a:xfrm>
            <a:off x="7380922" y="5268669"/>
            <a:ext cx="461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No difference in the residual dose rates for the various Nb claddings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B9DA3A-D81E-2D12-75F9-DA60687E00C1}"/>
              </a:ext>
            </a:extLst>
          </p:cNvPr>
          <p:cNvSpPr txBox="1"/>
          <p:nvPr/>
        </p:nvSpPr>
        <p:spPr>
          <a:xfrm>
            <a:off x="10704830" y="3215827"/>
            <a:ext cx="1368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Includes residual dose rates from surrounding material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07D2E0-BD5D-D108-6D35-622808BE7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4" y="3301138"/>
            <a:ext cx="6677171" cy="13255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E15AE32-7E56-C2DC-434E-355715BED855}"/>
              </a:ext>
            </a:extLst>
          </p:cNvPr>
          <p:cNvSpPr txBox="1"/>
          <p:nvPr/>
        </p:nvSpPr>
        <p:spPr>
          <a:xfrm>
            <a:off x="193675" y="4911162"/>
            <a:ext cx="660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Waste classification as FA-MA waste to be disposed of in Switzerland (no open pathway so far for such activation of Ta/Nb)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920F47-1DC8-A45B-FCA9-995E196E5F07}"/>
              </a:ext>
            </a:extLst>
          </p:cNvPr>
          <p:cNvSpPr txBox="1"/>
          <p:nvPr/>
        </p:nvSpPr>
        <p:spPr>
          <a:xfrm>
            <a:off x="263352" y="5957475"/>
            <a:ext cx="96467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LMA: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Acceptance Activity Limits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if activity levels &lt; LMA candidate for elimination in France</a:t>
            </a:r>
            <a:endParaRPr lang="en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AAA9369-6125-B205-DAF5-E0B369269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Alternative Claddings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163FB-E751-AE24-51A0-04F3B3B955DA}"/>
              </a:ext>
            </a:extLst>
          </p:cNvPr>
          <p:cNvSpPr txBox="1"/>
          <p:nvPr/>
        </p:nvSpPr>
        <p:spPr>
          <a:xfrm>
            <a:off x="4973948" y="4653136"/>
            <a:ext cx="28556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Nb-94 half-life of 20300 yrs</a:t>
            </a:r>
            <a:endParaRPr lang="en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833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CF41B8-902B-0ED0-F5B8-D186E182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905D5-8BA4-3007-48B3-54C17D22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8A173-7232-48B1-6DF2-5DAE69EF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455" name="TextBox 17454">
            <a:extLst>
              <a:ext uri="{FF2B5EF4-FFF2-40B4-BE49-F238E27FC236}">
                <a16:creationId xmlns:a16="http://schemas.microsoft.com/office/drawing/2014/main" id="{719019F5-A551-BB28-ACE8-372EB2B16506}"/>
              </a:ext>
            </a:extLst>
          </p:cNvPr>
          <p:cNvSpPr txBox="1"/>
          <p:nvPr/>
        </p:nvSpPr>
        <p:spPr>
          <a:xfrm>
            <a:off x="427320" y="1238606"/>
            <a:ext cx="2979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CERN’s SPS North Area</a:t>
            </a:r>
            <a:endParaRPr lang="en-GB" sz="12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578EFD4-65A5-5680-D539-A500D8FC9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HI-ECN3 at ECN3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51CF3F-0DB8-D757-92E3-81F63295D8CC}"/>
              </a:ext>
            </a:extLst>
          </p:cNvPr>
          <p:cNvSpPr/>
          <p:nvPr/>
        </p:nvSpPr>
        <p:spPr>
          <a:xfrm>
            <a:off x="8413482" y="1239070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of BDF/</a:t>
            </a:r>
            <a:r>
              <a:rPr lang="en-GB" altLang="en-US" sz="12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FC94E76-D4FF-D801-32F0-A1B098778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47186"/>
              </p:ext>
            </p:extLst>
          </p:nvPr>
        </p:nvGraphicFramePr>
        <p:xfrm>
          <a:off x="8387811" y="1862174"/>
          <a:ext cx="3305345" cy="20211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265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918080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</a:tblGrid>
              <a:tr h="17432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902438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 duration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90085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≥7.2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beam power (kW)</a:t>
                      </a: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4345359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intensity (p/s)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≤5.6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2092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 (years)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93347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  <p:pic>
        <p:nvPicPr>
          <p:cNvPr id="50" name="Picture 49">
            <a:extLst>
              <a:ext uri="{FF2B5EF4-FFF2-40B4-BE49-F238E27FC236}">
                <a16:creationId xmlns:a16="http://schemas.microsoft.com/office/drawing/2014/main" id="{4748BF13-163D-0CF8-418F-755671CD1B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879" t="13074" r="32146" b="30714"/>
          <a:stretch/>
        </p:blipFill>
        <p:spPr>
          <a:xfrm>
            <a:off x="4321805" y="1596665"/>
            <a:ext cx="3353296" cy="263931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6801FC6-A0D8-9DEA-6DDC-4B8BA5BD6874}"/>
              </a:ext>
            </a:extLst>
          </p:cNvPr>
          <p:cNvSpPr txBox="1"/>
          <p:nvPr/>
        </p:nvSpPr>
        <p:spPr bwMode="auto">
          <a:xfrm rot="17864842">
            <a:off x="6209862" y="2042255"/>
            <a:ext cx="710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8m </a:t>
            </a:r>
            <a:r>
              <a:rPr lang="fr-CH" sz="1400" dirty="0" err="1"/>
              <a:t>soil</a:t>
            </a:r>
            <a:endParaRPr lang="en-GB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E1F53A-E52D-E92F-8E22-8C3BBBDA7E8C}"/>
              </a:ext>
            </a:extLst>
          </p:cNvPr>
          <p:cNvSpPr/>
          <p:nvPr/>
        </p:nvSpPr>
        <p:spPr>
          <a:xfrm>
            <a:off x="4252505" y="1259957"/>
            <a:ext cx="23128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TCC8 cross-section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7488" name="Picture 17487">
            <a:extLst>
              <a:ext uri="{FF2B5EF4-FFF2-40B4-BE49-F238E27FC236}">
                <a16:creationId xmlns:a16="http://schemas.microsoft.com/office/drawing/2014/main" id="{F572D6CC-68B7-F01F-F060-2B08BEE739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9298"/>
          <a:stretch/>
        </p:blipFill>
        <p:spPr>
          <a:xfrm>
            <a:off x="498844" y="1542294"/>
            <a:ext cx="3242894" cy="2606786"/>
          </a:xfrm>
          <a:prstGeom prst="rect">
            <a:avLst/>
          </a:prstGeom>
        </p:spPr>
      </p:pic>
      <p:sp>
        <p:nvSpPr>
          <p:cNvPr id="17489" name="TextBox 17488">
            <a:extLst>
              <a:ext uri="{FF2B5EF4-FFF2-40B4-BE49-F238E27FC236}">
                <a16:creationId xmlns:a16="http://schemas.microsoft.com/office/drawing/2014/main" id="{C6B24F75-8F9A-0F0C-7225-D3ABD8AB9F02}"/>
              </a:ext>
            </a:extLst>
          </p:cNvPr>
          <p:cNvSpPr txBox="1"/>
          <p:nvPr/>
        </p:nvSpPr>
        <p:spPr>
          <a:xfrm>
            <a:off x="284263" y="4507603"/>
            <a:ext cx="5811737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High Intensity ECN3 (HI-ECN3) project </a:t>
            </a:r>
            <a:r>
              <a:rPr lang="en-GB" sz="1400" dirty="0"/>
              <a:t>for a new state-of-the-art high intensity experimental facility housing BDF/</a:t>
            </a:r>
            <a:r>
              <a:rPr lang="en-GB" sz="1400" dirty="0" err="1"/>
              <a:t>SHiP</a:t>
            </a:r>
            <a:r>
              <a:rPr lang="en-GB" sz="1400" dirty="0"/>
              <a:t> in ECN3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exploiting the available high intensity SPS 400 GeV/c p</a:t>
            </a:r>
            <a:r>
              <a:rPr lang="en-GB" sz="1400" baseline="30000" dirty="0"/>
              <a:t>+</a:t>
            </a:r>
            <a:r>
              <a:rPr lang="en-GB" sz="1400" dirty="0"/>
              <a:t> beam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benefiting from an existing cavern of comfortable size incl. its infrastructure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using the advantage of the shielding created by the soil </a:t>
            </a:r>
          </a:p>
        </p:txBody>
      </p:sp>
      <p:sp>
        <p:nvSpPr>
          <p:cNvPr id="17491" name="TextBox 17490">
            <a:extLst>
              <a:ext uri="{FF2B5EF4-FFF2-40B4-BE49-F238E27FC236}">
                <a16:creationId xmlns:a16="http://schemas.microsoft.com/office/drawing/2014/main" id="{18CA32CD-68C1-EC59-34CF-3BBD38600407}"/>
              </a:ext>
            </a:extLst>
          </p:cNvPr>
          <p:cNvSpPr txBox="1"/>
          <p:nvPr/>
        </p:nvSpPr>
        <p:spPr>
          <a:xfrm>
            <a:off x="6744072" y="4507603"/>
            <a:ext cx="503813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RP challenges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 beam energy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and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intensity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as well as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 POT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leading to high prompt radiation and activation levels 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Proximity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to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surface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, experimental and public areas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High-intensity beam transfer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Dismantling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of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current TCC8/ECN3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equipment</a:t>
            </a:r>
            <a:endParaRPr lang="en-GB" sz="1400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B5419C6-245C-EC2E-481B-CA3647B4CEDF}"/>
              </a:ext>
            </a:extLst>
          </p:cNvPr>
          <p:cNvCxnSpPr>
            <a:cxnSpLocks/>
          </p:cNvCxnSpPr>
          <p:nvPr/>
        </p:nvCxnSpPr>
        <p:spPr>
          <a:xfrm flipV="1">
            <a:off x="767408" y="4149080"/>
            <a:ext cx="144016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3EC3196-3E5C-CECC-D66D-59D5B9E1058A}"/>
              </a:ext>
            </a:extLst>
          </p:cNvPr>
          <p:cNvSpPr txBox="1"/>
          <p:nvPr/>
        </p:nvSpPr>
        <p:spPr>
          <a:xfrm>
            <a:off x="265454" y="4184437"/>
            <a:ext cx="52400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700" dirty="0"/>
              <a:t>400 GeV p</a:t>
            </a:r>
            <a:r>
              <a:rPr lang="en-US" sz="700" baseline="30000" dirty="0"/>
              <a:t>+ </a:t>
            </a:r>
            <a:r>
              <a:rPr lang="en-US" sz="700" dirty="0"/>
              <a:t>from SPS</a:t>
            </a:r>
            <a:endParaRPr lang="en-GB" sz="7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C56377B-0195-6B04-8F1A-AF6F62E8C8E1}"/>
              </a:ext>
            </a:extLst>
          </p:cNvPr>
          <p:cNvSpPr/>
          <p:nvPr/>
        </p:nvSpPr>
        <p:spPr>
          <a:xfrm>
            <a:off x="6744072" y="245420"/>
            <a:ext cx="5385774" cy="73879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See talks about the </a:t>
            </a:r>
            <a:r>
              <a:rPr lang="en-GB" sz="1600" dirty="0" err="1">
                <a:solidFill>
                  <a:schemeClr val="accent2">
                    <a:lumMod val="75000"/>
                  </a:schemeClr>
                </a:solidFill>
              </a:rPr>
              <a:t>SHiP</a:t>
            </a:r>
            <a:r>
              <a:rPr lang="en-GB" sz="1600" dirty="0">
                <a:solidFill>
                  <a:schemeClr val="accent2">
                    <a:lumMod val="75000"/>
                  </a:schemeClr>
                </a:solidFill>
              </a:rPr>
              <a:t> experiment by R. Jacobsson and the BDF target station design by J.L. Grenard</a:t>
            </a:r>
          </a:p>
        </p:txBody>
      </p:sp>
    </p:spTree>
    <p:extLst>
      <p:ext uri="{BB962C8B-B14F-4D97-AF65-F5344CB8AC3E}">
        <p14:creationId xmlns:p14="http://schemas.microsoft.com/office/powerpoint/2010/main" val="20344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4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B0EB7-B27C-59CB-602D-13947AFE7FE8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Target Complex Optimization</a:t>
            </a:r>
            <a:endParaRPr lang="en-GB" sz="4400" i="1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</p:spTree>
    <p:extLst>
      <p:ext uri="{BB962C8B-B14F-4D97-AF65-F5344CB8AC3E}">
        <p14:creationId xmlns:p14="http://schemas.microsoft.com/office/powerpoint/2010/main" val="76150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CAC5A37-42C4-4572-ABBC-899755263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81" y="1400040"/>
            <a:ext cx="11039092" cy="4535624"/>
          </a:xfrm>
        </p:spPr>
        <p:txBody>
          <a:bodyPr>
            <a:normAutofit/>
          </a:bodyPr>
          <a:lstStyle/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chemeClr val="tx1"/>
                </a:solidFill>
                <a:latin typeface="Arial"/>
              </a:rPr>
              <a:t>RP studies based on FLUKA MC simulations were performed for a design optimization of BDF/SHiP@HI-ECN3</a:t>
            </a:r>
            <a:endParaRPr lang="en-US" sz="1600" spc="-1" dirty="0">
              <a:solidFill>
                <a:schemeClr val="tx1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ALARA approach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b="0" i="1" dirty="0">
                <a:solidFill>
                  <a:schemeClr val="tx1"/>
                </a:solidFill>
              </a:rPr>
              <a:t>Optimization required to ensure that exposure of personnel to radiation and radiological impact on environment are As Low As Reasonably Achievable</a:t>
            </a:r>
          </a:p>
          <a:p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32"/>
          <p:cNvSpPr txBox="1"/>
          <p:nvPr/>
        </p:nvSpPr>
        <p:spPr bwMode="auto">
          <a:xfrm>
            <a:off x="1558103" y="2950680"/>
            <a:ext cx="551411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Prompt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prompt radiation to comply with </a:t>
            </a:r>
            <a:r>
              <a:rPr lang="en-US" sz="1200" b="1" dirty="0">
                <a:latin typeface="+mj-lt"/>
              </a:rPr>
              <a:t>radiation area classification </a:t>
            </a:r>
            <a:r>
              <a:rPr lang="en-US" sz="1200" dirty="0">
                <a:latin typeface="+mj-lt"/>
              </a:rPr>
              <a:t>in the surrounding accessible areas as well as the </a:t>
            </a:r>
            <a:r>
              <a:rPr lang="en-US" sz="1200" b="1" dirty="0">
                <a:latin typeface="+mj-lt"/>
              </a:rPr>
              <a:t>1 mSv/y limit </a:t>
            </a:r>
            <a:r>
              <a:rPr lang="en-US" sz="1200" dirty="0">
                <a:latin typeface="+mj-lt"/>
              </a:rPr>
              <a:t>at the </a:t>
            </a:r>
            <a:r>
              <a:rPr lang="en-US" sz="1200" b="1" dirty="0">
                <a:latin typeface="+mj-lt"/>
              </a:rPr>
              <a:t>CERN fence </a:t>
            </a:r>
            <a:r>
              <a:rPr lang="en-US" sz="1200" b="1" cap="all" dirty="0">
                <a:latin typeface="+mj-lt"/>
              </a:rPr>
              <a:t> </a:t>
            </a:r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639567" y="2885679"/>
            <a:ext cx="618858" cy="684000"/>
            <a:chOff x="3294107" y="2233835"/>
            <a:chExt cx="452494" cy="500329"/>
          </a:xfrm>
        </p:grpSpPr>
        <p:pic>
          <p:nvPicPr>
            <p:cNvPr id="28" name="Picture 3" descr="\\cern.ch\dfs\Users\c\clstrabe\Desktop\imagesCAS65GK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21801" y="2273006"/>
              <a:ext cx="424800" cy="42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347864" y="2265479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347864" y="2430000"/>
              <a:ext cx="2808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347864" y="2618035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2" name="Isosceles Triangle 6"/>
            <p:cNvSpPr>
              <a:spLocks noChangeArrowheads="1"/>
            </p:cNvSpPr>
            <p:nvPr/>
          </p:nvSpPr>
          <p:spPr bwMode="auto">
            <a:xfrm rot="-5400000">
              <a:off x="3608456" y="2442502"/>
              <a:ext cx="172800" cy="720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3294107" y="2233835"/>
              <a:ext cx="452494" cy="500329"/>
            </a:xfrm>
            <a:prstGeom prst="rect">
              <a:avLst/>
            </a:prstGeom>
            <a:solidFill>
              <a:schemeClr val="bg1">
                <a:alpha val="3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47"/>
          <p:cNvGrpSpPr>
            <a:grpSpLocks noChangeAspect="1"/>
          </p:cNvGrpSpPr>
          <p:nvPr/>
        </p:nvGrpSpPr>
        <p:grpSpPr bwMode="auto">
          <a:xfrm>
            <a:off x="642029" y="3732249"/>
            <a:ext cx="613934" cy="612000"/>
            <a:chOff x="5291758" y="836712"/>
            <a:chExt cx="684000" cy="684000"/>
          </a:xfrm>
        </p:grpSpPr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291758" y="836712"/>
              <a:ext cx="684000" cy="684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1" name="Oval 58"/>
            <p:cNvSpPr>
              <a:spLocks noChangeArrowheads="1"/>
            </p:cNvSpPr>
            <p:nvPr/>
          </p:nvSpPr>
          <p:spPr bwMode="auto">
            <a:xfrm>
              <a:off x="5327758" y="872712"/>
              <a:ext cx="612000" cy="61200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2" name="Isosceles Triangle 43"/>
            <p:cNvSpPr>
              <a:spLocks noChangeArrowheads="1"/>
            </p:cNvSpPr>
            <p:nvPr/>
          </p:nvSpPr>
          <p:spPr bwMode="auto">
            <a:xfrm rot="10800000">
              <a:off x="5480824" y="874703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3" name="Isosceles Triangle 60"/>
            <p:cNvSpPr>
              <a:spLocks noChangeArrowheads="1"/>
            </p:cNvSpPr>
            <p:nvPr/>
          </p:nvSpPr>
          <p:spPr bwMode="auto">
            <a:xfrm rot="-3600000">
              <a:off x="5612417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4" name="Isosceles Triangle 61"/>
            <p:cNvSpPr>
              <a:spLocks noChangeArrowheads="1"/>
            </p:cNvSpPr>
            <p:nvPr/>
          </p:nvSpPr>
          <p:spPr bwMode="auto">
            <a:xfrm rot="3600000">
              <a:off x="5349164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5561758" y="1106712"/>
              <a:ext cx="144000" cy="144000"/>
            </a:xfrm>
            <a:prstGeom prst="ellipse">
              <a:avLst/>
            </a:prstGeom>
            <a:solidFill>
              <a:srgbClr val="66666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8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54" name="TextBox 32"/>
          <p:cNvSpPr txBox="1"/>
          <p:nvPr/>
        </p:nvSpPr>
        <p:spPr bwMode="auto">
          <a:xfrm>
            <a:off x="1558103" y="3761250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residual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b="1" dirty="0">
                <a:latin typeface="+mj-lt"/>
              </a:rPr>
              <a:t>Limit activation </a:t>
            </a:r>
            <a:r>
              <a:rPr lang="en-US" sz="1200" dirty="0">
                <a:latin typeface="+mj-lt"/>
              </a:rPr>
              <a:t>of target and experimental area to reduce residual dose rates to be compatible with an adequate </a:t>
            </a:r>
            <a:r>
              <a:rPr lang="en-US" sz="1200" b="1" dirty="0">
                <a:latin typeface="+mj-lt"/>
              </a:rPr>
              <a:t>area classification</a:t>
            </a:r>
            <a:endParaRPr lang="en-US" sz="1200" b="1" cap="all" dirty="0">
              <a:latin typeface="+mj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22607" r="84581" b="72537"/>
          <a:stretch>
            <a:fillRect/>
          </a:stretch>
        </p:blipFill>
        <p:spPr bwMode="auto">
          <a:xfrm>
            <a:off x="648540" y="4506819"/>
            <a:ext cx="600912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32"/>
          <p:cNvSpPr txBox="1"/>
          <p:nvPr/>
        </p:nvSpPr>
        <p:spPr bwMode="auto">
          <a:xfrm>
            <a:off x="1558104" y="4553820"/>
            <a:ext cx="561002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Air and soil activation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activation of air and its releases into the environmental. Limit </a:t>
            </a:r>
            <a:r>
              <a:rPr lang="en-GB" sz="1200" dirty="0">
                <a:latin typeface="+mj-lt"/>
              </a:rPr>
              <a:t>soil activation 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H&lt;1000 Bq/kg, 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Na&lt;50 Bq/kg)</a:t>
            </a:r>
            <a:r>
              <a:rPr lang="en-GB" sz="1200" dirty="0">
                <a:latin typeface="+mj-lt"/>
              </a:rPr>
              <a:t> and transfer to groundwater</a:t>
            </a:r>
            <a:endParaRPr lang="en-US" sz="1200" cap="all" dirty="0">
              <a:latin typeface="+mj-lt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2" y="5317390"/>
            <a:ext cx="697469" cy="682550"/>
          </a:xfrm>
          <a:prstGeom prst="rect">
            <a:avLst/>
          </a:prstGeom>
        </p:spPr>
      </p:pic>
      <p:sp>
        <p:nvSpPr>
          <p:cNvPr id="56" name="TextBox 32"/>
          <p:cNvSpPr txBox="1"/>
          <p:nvPr/>
        </p:nvSpPr>
        <p:spPr bwMode="auto">
          <a:xfrm>
            <a:off x="1558103" y="5381666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Environmental impact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environmental impact from prompt radiation and releases of activated air to fulfill CERN’s </a:t>
            </a:r>
            <a:r>
              <a:rPr lang="en-US" sz="1200" b="1" dirty="0">
                <a:latin typeface="+mj-lt"/>
              </a:rPr>
              <a:t>dose objective </a:t>
            </a:r>
            <a:r>
              <a:rPr lang="en-US" sz="1200" dirty="0">
                <a:latin typeface="+mj-lt"/>
              </a:rPr>
              <a:t>for the </a:t>
            </a:r>
            <a:r>
              <a:rPr lang="en-US" sz="1200" b="1" dirty="0">
                <a:latin typeface="+mj-lt"/>
              </a:rPr>
              <a:t>public</a:t>
            </a:r>
            <a:r>
              <a:rPr lang="en-US" sz="1200" dirty="0">
                <a:latin typeface="+mj-lt"/>
              </a:rPr>
              <a:t> of &lt;</a:t>
            </a:r>
            <a:r>
              <a:rPr lang="en-US" sz="1200" b="1" dirty="0">
                <a:latin typeface="+mj-lt"/>
              </a:rPr>
              <a:t>10 </a:t>
            </a:r>
            <a:r>
              <a:rPr lang="en-US" sz="1200" b="1" dirty="0" err="1">
                <a:latin typeface="+mj-lt"/>
              </a:rPr>
              <a:t>uSv</a:t>
            </a:r>
            <a:r>
              <a:rPr lang="en-US" sz="1200" b="1" dirty="0">
                <a:latin typeface="+mj-lt"/>
              </a:rPr>
              <a:t>/year</a:t>
            </a:r>
            <a:endParaRPr lang="en-US" sz="1200" b="1" cap="all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53912" y="2905239"/>
            <a:ext cx="3041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Radiation area classification</a:t>
            </a:r>
            <a:endParaRPr lang="en-GB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261" y="3460140"/>
            <a:ext cx="4347796" cy="216318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20" y="639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BDF/</a:t>
            </a:r>
            <a:r>
              <a:rPr lang="en-US" dirty="0" err="1"/>
              <a:t>SHiP</a:t>
            </a:r>
            <a:r>
              <a:rPr lang="en-US" dirty="0"/>
              <a:t> design optimization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4" grpId="0"/>
      <p:bldP spid="55" grpId="0"/>
      <p:bldP spid="56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FE4BCD-4A1C-68A5-090D-9E0BCEF86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0" y="2124238"/>
            <a:ext cx="4489924" cy="29722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5A073-5B9B-4B11-6CA7-1CAFAF07F42C}"/>
              </a:ext>
            </a:extLst>
          </p:cNvPr>
          <p:cNvSpPr/>
          <p:nvPr/>
        </p:nvSpPr>
        <p:spPr>
          <a:xfrm>
            <a:off x="1107588" y="5304343"/>
            <a:ext cx="180000" cy="180000"/>
          </a:xfrm>
          <a:prstGeom prst="rect">
            <a:avLst/>
          </a:prstGeom>
          <a:solidFill>
            <a:srgbClr val="709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3CE386-4337-B39C-ADF3-8BE706EFF504}"/>
              </a:ext>
            </a:extLst>
          </p:cNvPr>
          <p:cNvSpPr/>
          <p:nvPr/>
        </p:nvSpPr>
        <p:spPr>
          <a:xfrm>
            <a:off x="1107588" y="5582061"/>
            <a:ext cx="180000" cy="180000"/>
          </a:xfrm>
          <a:prstGeom prst="rect">
            <a:avLst/>
          </a:prstGeom>
          <a:solidFill>
            <a:srgbClr val="AEA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7007-F236-D5E3-2395-9E6D9293BF10}"/>
              </a:ext>
            </a:extLst>
          </p:cNvPr>
          <p:cNvSpPr/>
          <p:nvPr/>
        </p:nvSpPr>
        <p:spPr>
          <a:xfrm>
            <a:off x="3071994" y="5346743"/>
            <a:ext cx="180000" cy="180000"/>
          </a:xfrm>
          <a:prstGeom prst="rect">
            <a:avLst/>
          </a:prstGeom>
          <a:solidFill>
            <a:srgbClr val="E27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135145-8399-5F6E-E80E-2B2C6A3FFB6B}"/>
              </a:ext>
            </a:extLst>
          </p:cNvPr>
          <p:cNvSpPr txBox="1"/>
          <p:nvPr/>
        </p:nvSpPr>
        <p:spPr>
          <a:xfrm>
            <a:off x="1287587" y="525980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BCEEF6-5E14-A8F2-66E5-861CED580C58}"/>
              </a:ext>
            </a:extLst>
          </p:cNvPr>
          <p:cNvSpPr txBox="1"/>
          <p:nvPr/>
        </p:nvSpPr>
        <p:spPr>
          <a:xfrm>
            <a:off x="1287587" y="5536808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Concrete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F2BDC1-F8D5-1DF6-3051-8ADB1D868E9A}"/>
              </a:ext>
            </a:extLst>
          </p:cNvPr>
          <p:cNvSpPr txBox="1"/>
          <p:nvPr/>
        </p:nvSpPr>
        <p:spPr>
          <a:xfrm>
            <a:off x="3264026" y="5301490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US1010</a:t>
            </a:r>
            <a:endParaRPr lang="en-GB" sz="1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ECE28D-5C69-BBCA-E1E5-6BA023B53F70}"/>
              </a:ext>
            </a:extLst>
          </p:cNvPr>
          <p:cNvSpPr/>
          <p:nvPr/>
        </p:nvSpPr>
        <p:spPr>
          <a:xfrm>
            <a:off x="1117001" y="5861850"/>
            <a:ext cx="180000" cy="180000"/>
          </a:xfrm>
          <a:prstGeom prst="rect">
            <a:avLst/>
          </a:prstGeom>
          <a:solidFill>
            <a:srgbClr val="739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3F198-89A0-3174-651B-F74EA1F6FF22}"/>
              </a:ext>
            </a:extLst>
          </p:cNvPr>
          <p:cNvSpPr txBox="1"/>
          <p:nvPr/>
        </p:nvSpPr>
        <p:spPr>
          <a:xfrm>
            <a:off x="1309033" y="5818035"/>
            <a:ext cx="1070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Cast iron</a:t>
            </a:r>
            <a:endParaRPr lang="en-GB" sz="12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9193BA-1338-8E6A-95EA-929618B2B3E7}"/>
              </a:ext>
            </a:extLst>
          </p:cNvPr>
          <p:cNvGrpSpPr/>
          <p:nvPr/>
        </p:nvGrpSpPr>
        <p:grpSpPr>
          <a:xfrm>
            <a:off x="5039348" y="3623581"/>
            <a:ext cx="2819426" cy="1472990"/>
            <a:chOff x="5039348" y="3656239"/>
            <a:chExt cx="2819426" cy="1472990"/>
          </a:xfrm>
        </p:grpSpPr>
        <p:pic>
          <p:nvPicPr>
            <p:cNvPr id="47" name="Picture 46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12946E1B-2818-36FA-0483-73E84AF86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10"/>
            <a:stretch/>
          </p:blipFill>
          <p:spPr>
            <a:xfrm>
              <a:off x="5150866" y="3789010"/>
              <a:ext cx="2707908" cy="1340219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070F24-22D7-A635-431A-E0BCF5170303}"/>
                </a:ext>
              </a:extLst>
            </p:cNvPr>
            <p:cNvSpPr/>
            <p:nvPr/>
          </p:nvSpPr>
          <p:spPr>
            <a:xfrm>
              <a:off x="5126488" y="3731305"/>
              <a:ext cx="152786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E773709-B61A-3CAC-298D-345FD39BD266}"/>
                </a:ext>
              </a:extLst>
            </p:cNvPr>
            <p:cNvSpPr/>
            <p:nvPr/>
          </p:nvSpPr>
          <p:spPr>
            <a:xfrm>
              <a:off x="5039348" y="3835550"/>
              <a:ext cx="91461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93D20F4-DC0A-706E-430A-D557339DBFC6}"/>
                </a:ext>
              </a:extLst>
            </p:cNvPr>
            <p:cNvSpPr/>
            <p:nvPr/>
          </p:nvSpPr>
          <p:spPr>
            <a:xfrm rot="19913628">
              <a:off x="5904908" y="3746871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ECB4F31-0C73-2D5D-9E4B-8B769A99E60C}"/>
                </a:ext>
              </a:extLst>
            </p:cNvPr>
            <p:cNvSpPr/>
            <p:nvPr/>
          </p:nvSpPr>
          <p:spPr>
            <a:xfrm rot="19913628">
              <a:off x="6696361" y="3656239"/>
              <a:ext cx="214858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3FA638-DB6A-DBF6-2C7C-91E2DCC22D4F}"/>
                </a:ext>
              </a:extLst>
            </p:cNvPr>
            <p:cNvSpPr/>
            <p:nvPr/>
          </p:nvSpPr>
          <p:spPr>
            <a:xfrm>
              <a:off x="6348564" y="3681976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FBA66F-8CFF-AA5C-202D-457F49A5CC4E}"/>
              </a:ext>
            </a:extLst>
          </p:cNvPr>
          <p:cNvGrpSpPr/>
          <p:nvPr/>
        </p:nvGrpSpPr>
        <p:grpSpPr>
          <a:xfrm>
            <a:off x="4936925" y="1337016"/>
            <a:ext cx="3208354" cy="2189094"/>
            <a:chOff x="4936925" y="1337016"/>
            <a:chExt cx="3208354" cy="218909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4992E19-33B7-D16C-B690-67BBA4A8F420}"/>
                </a:ext>
              </a:extLst>
            </p:cNvPr>
            <p:cNvGrpSpPr/>
            <p:nvPr/>
          </p:nvGrpSpPr>
          <p:grpSpPr>
            <a:xfrm>
              <a:off x="4936925" y="1337016"/>
              <a:ext cx="3208354" cy="2189094"/>
              <a:chOff x="4936925" y="1337016"/>
              <a:chExt cx="3208354" cy="2189094"/>
            </a:xfrm>
          </p:grpSpPr>
          <p:pic>
            <p:nvPicPr>
              <p:cNvPr id="45" name="Picture 44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D67CBA3C-CB36-1EC6-7239-B97B20044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866" y="1724912"/>
                <a:ext cx="2707908" cy="1801198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00CD5A2-33C7-BD93-5D5E-F19291CFB919}"/>
                  </a:ext>
                </a:extLst>
              </p:cNvPr>
              <p:cNvSpPr/>
              <p:nvPr/>
            </p:nvSpPr>
            <p:spPr>
              <a:xfrm rot="1585134">
                <a:off x="6738928" y="1521814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26167D-AA0B-0085-A3EA-17CE354FF32C}"/>
                  </a:ext>
                </a:extLst>
              </p:cNvPr>
              <p:cNvSpPr/>
              <p:nvPr/>
            </p:nvSpPr>
            <p:spPr>
              <a:xfrm rot="20000996">
                <a:off x="4936925" y="1337016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30AC126-19CC-E6FC-045D-D1AB5D794704}"/>
                  </a:ext>
                </a:extLst>
              </p:cNvPr>
              <p:cNvSpPr/>
              <p:nvPr/>
            </p:nvSpPr>
            <p:spPr>
              <a:xfrm>
                <a:off x="5837838" y="1575955"/>
                <a:ext cx="1406351" cy="20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2185DC-244B-5861-3370-2116E958CB4A}"/>
                </a:ext>
              </a:extLst>
            </p:cNvPr>
            <p:cNvSpPr/>
            <p:nvPr/>
          </p:nvSpPr>
          <p:spPr>
            <a:xfrm rot="16200000">
              <a:off x="4950628" y="2249780"/>
              <a:ext cx="419029" cy="119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F098EA-E9F7-62A1-A16C-BC4A27444EF8}"/>
              </a:ext>
            </a:extLst>
          </p:cNvPr>
          <p:cNvSpPr txBox="1"/>
          <p:nvPr/>
        </p:nvSpPr>
        <p:spPr>
          <a:xfrm>
            <a:off x="427320" y="1758349"/>
            <a:ext cx="506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Target complex &amp; muon shield, </a:t>
            </a:r>
            <a:r>
              <a:rPr lang="en-US" sz="1400" dirty="0"/>
              <a:t>Created using FLAIR [4]</a:t>
            </a:r>
            <a:endParaRPr lang="en-GB" sz="1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6911-4010-08A3-1655-098A3F77A076}"/>
              </a:ext>
            </a:extLst>
          </p:cNvPr>
          <p:cNvSpPr/>
          <p:nvPr/>
        </p:nvSpPr>
        <p:spPr>
          <a:xfrm>
            <a:off x="3071994" y="5623023"/>
            <a:ext cx="180000" cy="180000"/>
          </a:xfrm>
          <a:prstGeom prst="rect">
            <a:avLst/>
          </a:prstGeom>
          <a:solidFill>
            <a:srgbClr val="603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385DE-B9E0-77C9-469F-CAEE454AA2A5}"/>
              </a:ext>
            </a:extLst>
          </p:cNvPr>
          <p:cNvSpPr txBox="1"/>
          <p:nvPr/>
        </p:nvSpPr>
        <p:spPr>
          <a:xfrm>
            <a:off x="3251993" y="557848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Moraine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946DB-2C1F-CC8D-1A56-4A20AB9B27CC}"/>
              </a:ext>
            </a:extLst>
          </p:cNvPr>
          <p:cNvSpPr txBox="1"/>
          <p:nvPr/>
        </p:nvSpPr>
        <p:spPr>
          <a:xfrm>
            <a:off x="2390005" y="2716303"/>
            <a:ext cx="149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TCC8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7864D-8E83-66FC-8874-79366C3BF63B}"/>
              </a:ext>
            </a:extLst>
          </p:cNvPr>
          <p:cNvSpPr txBox="1"/>
          <p:nvPr/>
        </p:nvSpPr>
        <p:spPr>
          <a:xfrm flipH="1">
            <a:off x="2962152" y="3790541"/>
            <a:ext cx="76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+mj-lt"/>
              </a:rPr>
              <a:t>W-TZM target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B3F775-6A0B-4495-CA8D-40F1941CA023}"/>
              </a:ext>
            </a:extLst>
          </p:cNvPr>
          <p:cNvCxnSpPr>
            <a:cxnSpLocks/>
          </p:cNvCxnSpPr>
          <p:nvPr/>
        </p:nvCxnSpPr>
        <p:spPr>
          <a:xfrm flipH="1">
            <a:off x="2862119" y="3975075"/>
            <a:ext cx="179834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9ACC48-8DC0-BCE6-3250-57859DCAB8DD}"/>
              </a:ext>
            </a:extLst>
          </p:cNvPr>
          <p:cNvSpPr txBox="1"/>
          <p:nvPr/>
        </p:nvSpPr>
        <p:spPr>
          <a:xfrm>
            <a:off x="1024196" y="4238100"/>
            <a:ext cx="14921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Magnetic part of hadron stopper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1.6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333E49-6288-F043-FE08-DAF74A3853BB}"/>
              </a:ext>
            </a:extLst>
          </p:cNvPr>
          <p:cNvCxnSpPr>
            <a:cxnSpLocks/>
          </p:cNvCxnSpPr>
          <p:nvPr/>
        </p:nvCxnSpPr>
        <p:spPr>
          <a:xfrm flipV="1">
            <a:off x="2063534" y="4029552"/>
            <a:ext cx="326471" cy="2323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98171B-B119-6343-5D8D-863B2853E8A8}"/>
              </a:ext>
            </a:extLst>
          </p:cNvPr>
          <p:cNvCxnSpPr>
            <a:cxnSpLocks/>
          </p:cNvCxnSpPr>
          <p:nvPr/>
        </p:nvCxnSpPr>
        <p:spPr>
          <a:xfrm flipH="1">
            <a:off x="6294234" y="1783503"/>
            <a:ext cx="0" cy="62189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2852A1-6EA0-57F9-B3BB-4D82AD1EEBD0}"/>
              </a:ext>
            </a:extLst>
          </p:cNvPr>
          <p:cNvCxnSpPr>
            <a:cxnSpLocks/>
          </p:cNvCxnSpPr>
          <p:nvPr/>
        </p:nvCxnSpPr>
        <p:spPr>
          <a:xfrm>
            <a:off x="2246565" y="3526110"/>
            <a:ext cx="1118072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75696-B36F-17C4-FD80-343A61AC86F5}"/>
              </a:ext>
            </a:extLst>
          </p:cNvPr>
          <p:cNvSpPr/>
          <p:nvPr/>
        </p:nvSpPr>
        <p:spPr>
          <a:xfrm>
            <a:off x="2551931" y="3284058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5752BD-529E-9B12-8114-F4491F3CD3F0}"/>
              </a:ext>
            </a:extLst>
          </p:cNvPr>
          <p:cNvSpPr txBox="1"/>
          <p:nvPr/>
        </p:nvSpPr>
        <p:spPr>
          <a:xfrm>
            <a:off x="5330827" y="2097638"/>
            <a:ext cx="969895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Moraine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986EC4F-76E8-4D2A-AA3F-07BB2CBE29B5}"/>
              </a:ext>
            </a:extLst>
          </p:cNvPr>
          <p:cNvCxnSpPr>
            <a:cxnSpLocks/>
          </p:cNvCxnSpPr>
          <p:nvPr/>
        </p:nvCxnSpPr>
        <p:spPr>
          <a:xfrm flipV="1">
            <a:off x="3931517" y="3407121"/>
            <a:ext cx="0" cy="94576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A83C27-285F-2082-AA64-39A68A397816}"/>
              </a:ext>
            </a:extLst>
          </p:cNvPr>
          <p:cNvCxnSpPr>
            <a:cxnSpLocks/>
          </p:cNvCxnSpPr>
          <p:nvPr/>
        </p:nvCxnSpPr>
        <p:spPr>
          <a:xfrm>
            <a:off x="3391271" y="3764526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557BA14-2901-D897-6F52-0784E9BB6299}"/>
              </a:ext>
            </a:extLst>
          </p:cNvPr>
          <p:cNvCxnSpPr>
            <a:cxnSpLocks/>
          </p:cNvCxnSpPr>
          <p:nvPr/>
        </p:nvCxnSpPr>
        <p:spPr>
          <a:xfrm>
            <a:off x="3632449" y="3517431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B225108-C602-D0B7-7BEC-F8BFB0CFF68B}"/>
              </a:ext>
            </a:extLst>
          </p:cNvPr>
          <p:cNvSpPr/>
          <p:nvPr/>
        </p:nvSpPr>
        <p:spPr>
          <a:xfrm>
            <a:off x="3565536" y="325804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2D1C270-6E6A-882F-720F-AF035DBFF019}"/>
              </a:ext>
            </a:extLst>
          </p:cNvPr>
          <p:cNvSpPr/>
          <p:nvPr/>
        </p:nvSpPr>
        <p:spPr>
          <a:xfrm>
            <a:off x="3273024" y="351640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DEC734-3742-EEA0-230F-396A1FEC382B}"/>
              </a:ext>
            </a:extLst>
          </p:cNvPr>
          <p:cNvSpPr/>
          <p:nvPr/>
        </p:nvSpPr>
        <p:spPr>
          <a:xfrm>
            <a:off x="6323703" y="1979109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E816B5-9083-9F5F-0E81-F9556A75FED1}"/>
              </a:ext>
            </a:extLst>
          </p:cNvPr>
          <p:cNvSpPr txBox="1"/>
          <p:nvPr/>
        </p:nvSpPr>
        <p:spPr>
          <a:xfrm flipH="1">
            <a:off x="1530262" y="3124708"/>
            <a:ext cx="1180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1.7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2595732-D47F-5D68-8FCF-F8318EDC5DA6}"/>
              </a:ext>
            </a:extLst>
          </p:cNvPr>
          <p:cNvCxnSpPr>
            <a:cxnSpLocks/>
          </p:cNvCxnSpPr>
          <p:nvPr/>
        </p:nvCxnSpPr>
        <p:spPr>
          <a:xfrm>
            <a:off x="2120686" y="3489622"/>
            <a:ext cx="0" cy="2520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F088AC4-74BB-75DD-9E8A-9831F16C7570}"/>
              </a:ext>
            </a:extLst>
          </p:cNvPr>
          <p:cNvSpPr txBox="1"/>
          <p:nvPr/>
        </p:nvSpPr>
        <p:spPr>
          <a:xfrm>
            <a:off x="6935727" y="4261880"/>
            <a:ext cx="1000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ECN3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3D0CAD-301B-F26F-AB0B-4A0770AAA1F8}"/>
              </a:ext>
            </a:extLst>
          </p:cNvPr>
          <p:cNvSpPr txBox="1"/>
          <p:nvPr/>
        </p:nvSpPr>
        <p:spPr>
          <a:xfrm>
            <a:off x="8297296" y="1805250"/>
            <a:ext cx="37010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A detailed BDF/</a:t>
            </a:r>
            <a:r>
              <a:rPr lang="en-GB" altLang="en-US" sz="1400" dirty="0" err="1">
                <a:cs typeface="Arial" panose="020B0604020202020204" pitchFamily="34" charset="0"/>
              </a:rPr>
              <a:t>SHiP</a:t>
            </a:r>
            <a:r>
              <a:rPr lang="en-GB" altLang="en-US" sz="1400" dirty="0">
                <a:cs typeface="Arial" panose="020B0604020202020204" pitchFamily="34" charset="0"/>
              </a:rPr>
              <a:t> target complex together with the muon shield was implemented in FLUKA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Optimized BDF dump with reduced shielding and re-use of existing, already activated TCC8/TT7 shielding blocks, while maintaining </a:t>
            </a:r>
            <a:r>
              <a:rPr lang="en-GB" altLang="en-US" sz="1400" dirty="0" err="1">
                <a:cs typeface="Arial" panose="020B0604020202020204" pitchFamily="34" charset="0"/>
              </a:rPr>
              <a:t>SHiP</a:t>
            </a:r>
            <a:r>
              <a:rPr lang="en-GB" altLang="en-US" sz="1400" dirty="0">
                <a:cs typeface="Arial" panose="020B0604020202020204" pitchFamily="34" charset="0"/>
              </a:rPr>
              <a:t> physics performance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Shielding embedded in vacuum vessel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FLUKA 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geometry includes the full underground TCC8/ECN3 cavern and surrounding galleries, tunnels, rooms, etc. 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Ground profile data from CERN’s Geographic Information System and technical drawings were used to model the surrounding ground</a:t>
            </a:r>
            <a:endParaRPr lang="en-GB" altLang="en-US" sz="1400" dirty="0"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1400" dirty="0">
              <a:cs typeface="Arial" panose="020B0604020202020204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3D493CEF-AC0C-FE01-0249-44D78F9CCF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FA22493F-089E-E874-31AD-70C759FE4FAA}"/>
              </a:ext>
            </a:extLst>
          </p:cNvPr>
          <p:cNvSpPr/>
          <p:nvPr/>
        </p:nvSpPr>
        <p:spPr>
          <a:xfrm>
            <a:off x="7732651" y="1074110"/>
            <a:ext cx="4366433" cy="30777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r"/>
            <a:r>
              <a:rPr lang="en-GB" sz="1400" dirty="0"/>
              <a:t>FLUKA hosted by CERN [1-3]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2F00B25-2387-25EA-27A1-EDEE8AE20189}"/>
              </a:ext>
            </a:extLst>
          </p:cNvPr>
          <p:cNvSpPr/>
          <p:nvPr/>
        </p:nvSpPr>
        <p:spPr>
          <a:xfrm>
            <a:off x="3875676" y="3783554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4.8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7D495C1-0D58-FFAD-7CD1-3A6A9788B93B}"/>
              </a:ext>
            </a:extLst>
          </p:cNvPr>
          <p:cNvSpPr txBox="1"/>
          <p:nvPr/>
        </p:nvSpPr>
        <p:spPr>
          <a:xfrm>
            <a:off x="2314554" y="4564636"/>
            <a:ext cx="125098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100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)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A6A7A11-9F07-DF13-D757-7E1BDD1D5EFD}"/>
              </a:ext>
            </a:extLst>
          </p:cNvPr>
          <p:cNvCxnSpPr>
            <a:cxnSpLocks/>
          </p:cNvCxnSpPr>
          <p:nvPr/>
        </p:nvCxnSpPr>
        <p:spPr>
          <a:xfrm flipH="1" flipV="1">
            <a:off x="2797187" y="4422086"/>
            <a:ext cx="33805" cy="1860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DBC7749-7F4C-A90B-D22D-E200A72EB9F3}"/>
              </a:ext>
            </a:extLst>
          </p:cNvPr>
          <p:cNvCxnSpPr>
            <a:cxnSpLocks/>
          </p:cNvCxnSpPr>
          <p:nvPr/>
        </p:nvCxnSpPr>
        <p:spPr>
          <a:xfrm flipV="1">
            <a:off x="2650993" y="4205641"/>
            <a:ext cx="0" cy="16223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BC9A212-619B-478E-FE61-D2D8E4664AA3}"/>
              </a:ext>
            </a:extLst>
          </p:cNvPr>
          <p:cNvSpPr/>
          <p:nvPr/>
        </p:nvSpPr>
        <p:spPr>
          <a:xfrm>
            <a:off x="2622596" y="4172543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7BEB8-D407-3D3B-060A-673CB69D17A4}"/>
              </a:ext>
            </a:extLst>
          </p:cNvPr>
          <p:cNvSpPr txBox="1"/>
          <p:nvPr/>
        </p:nvSpPr>
        <p:spPr>
          <a:xfrm>
            <a:off x="6607792" y="3211679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Vacuum vessel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E8B092-CE94-D88A-140A-3AF172384879}"/>
              </a:ext>
            </a:extLst>
          </p:cNvPr>
          <p:cNvCxnSpPr>
            <a:cxnSpLocks/>
          </p:cNvCxnSpPr>
          <p:nvPr/>
        </p:nvCxnSpPr>
        <p:spPr>
          <a:xfrm flipH="1" flipV="1">
            <a:off x="6480944" y="3200991"/>
            <a:ext cx="286649" cy="9365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C0CF59-A38C-2C3E-09F5-EA72E4740B18}"/>
              </a:ext>
            </a:extLst>
          </p:cNvPr>
          <p:cNvSpPr txBox="1"/>
          <p:nvPr/>
        </p:nvSpPr>
        <p:spPr>
          <a:xfrm>
            <a:off x="5982301" y="4288834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E06F3B-4708-3E1F-C1F3-0B429D0DB8AE}"/>
              </a:ext>
            </a:extLst>
          </p:cNvPr>
          <p:cNvCxnSpPr>
            <a:cxnSpLocks/>
          </p:cNvCxnSpPr>
          <p:nvPr/>
        </p:nvCxnSpPr>
        <p:spPr>
          <a:xfrm>
            <a:off x="6607792" y="4562009"/>
            <a:ext cx="46563" cy="1437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AF16B53-AE10-811A-1AA6-C84C367337E0}"/>
              </a:ext>
            </a:extLst>
          </p:cNvPr>
          <p:cNvSpPr txBox="1"/>
          <p:nvPr/>
        </p:nvSpPr>
        <p:spPr>
          <a:xfrm>
            <a:off x="5216399" y="5316075"/>
            <a:ext cx="2458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~180 m³ of cast iron + US1010</a:t>
            </a:r>
          </a:p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~360 m³ of concrete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C51844-560C-3CA5-FE6F-733FCDF0A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BDF/</a:t>
            </a:r>
            <a:r>
              <a:rPr lang="en-US" altLang="en-US" dirty="0" err="1"/>
              <a:t>SHiP</a:t>
            </a:r>
            <a:r>
              <a:rPr lang="en-US" altLang="en-US" dirty="0"/>
              <a:t> FLUKA model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9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34" name="Picture 33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A9EA334C-C153-897D-D1C5-E80868990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7" y="2116416"/>
            <a:ext cx="3841715" cy="2988000"/>
          </a:xfrm>
          <a:prstGeom prst="rect">
            <a:avLst/>
          </a:prstGeom>
        </p:spPr>
      </p:pic>
      <p:pic>
        <p:nvPicPr>
          <p:cNvPr id="31" name="Picture 30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923D3C56-247C-B97D-3E0A-E53F6B203D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25" y="2093731"/>
            <a:ext cx="3787222" cy="2988000"/>
          </a:xfrm>
          <a:prstGeom prst="rect">
            <a:avLst/>
          </a:prstGeom>
        </p:spPr>
      </p:pic>
      <p:pic>
        <p:nvPicPr>
          <p:cNvPr id="21" name="Picture 20" descr="A graph of a ground level&#10;&#10;Description automatically generated with medium confidence">
            <a:extLst>
              <a:ext uri="{FF2B5EF4-FFF2-40B4-BE49-F238E27FC236}">
                <a16:creationId xmlns:a16="http://schemas.microsoft.com/office/drawing/2014/main" id="{F8B347B9-9A13-1827-99C4-13529E692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024" y="2074170"/>
            <a:ext cx="3203327" cy="28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Side view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23759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y-axis</a:t>
            </a:r>
            <a:endParaRPr lang="en-GB" sz="1400" b="1" dirty="0"/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>
          <a:xfrm>
            <a:off x="6072876" y="2219060"/>
            <a:ext cx="0" cy="211217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00538" y="5339257"/>
            <a:ext cx="1109778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Shielding design is well optimized for the prompt radiation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Limit of Non-designated Area on CERN domain is by far met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4471C9-6528-0F74-902A-D34E365C6895}"/>
              </a:ext>
            </a:extLst>
          </p:cNvPr>
          <p:cNvSpPr/>
          <p:nvPr/>
        </p:nvSpPr>
        <p:spPr>
          <a:xfrm>
            <a:off x="10737410" y="461727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0930CB-953A-F2DD-CE1A-C6165C24C2A1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p/s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87ADF2-1644-5BCB-13F1-00824F639E4F}"/>
              </a:ext>
            </a:extLst>
          </p:cNvPr>
          <p:cNvSpPr txBox="1"/>
          <p:nvPr/>
        </p:nvSpPr>
        <p:spPr>
          <a:xfrm>
            <a:off x="10092271" y="218081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&lt; x &lt; 80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&lt; z &lt; 134380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31E95-8CC2-2696-7360-242656312599}"/>
              </a:ext>
            </a:extLst>
          </p:cNvPr>
          <p:cNvSpPr txBox="1"/>
          <p:nvPr/>
        </p:nvSpPr>
        <p:spPr>
          <a:xfrm>
            <a:off x="5027955" y="4409711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</a:t>
            </a:r>
            <a:r>
              <a:rPr lang="en-US" sz="800" dirty="0">
                <a:solidFill>
                  <a:schemeClr val="bg1"/>
                </a:solidFill>
              </a:rPr>
              <a:t>&lt; x &lt; 80 cm)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E53237-04E7-3E7C-1E6F-4C799A9315BF}"/>
              </a:ext>
            </a:extLst>
          </p:cNvPr>
          <p:cNvSpPr txBox="1"/>
          <p:nvPr/>
        </p:nvSpPr>
        <p:spPr>
          <a:xfrm>
            <a:off x="893213" y="4453687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</a:t>
            </a:r>
            <a:r>
              <a:rPr lang="en-US" sz="800" dirty="0">
                <a:solidFill>
                  <a:schemeClr val="bg1"/>
                </a:solidFill>
              </a:rPr>
              <a:t>&lt; z &lt; 13380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02F907-AC88-64A8-C0B5-0D4EECE52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Prompt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191A86-C871-F2FB-67C4-9A0C0530D8EB}"/>
              </a:ext>
            </a:extLst>
          </p:cNvPr>
          <p:cNvSpPr txBox="1"/>
          <p:nvPr/>
        </p:nvSpPr>
        <p:spPr>
          <a:xfrm>
            <a:off x="10795822" y="5993326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</p:spTree>
    <p:extLst>
      <p:ext uri="{BB962C8B-B14F-4D97-AF65-F5344CB8AC3E}">
        <p14:creationId xmlns:p14="http://schemas.microsoft.com/office/powerpoint/2010/main" val="494720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NBI2024, 7-10 October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41" name="Picture 40" descr="A diagram of a heat wave&#10;&#10;Description automatically generated">
            <a:extLst>
              <a:ext uri="{FF2B5EF4-FFF2-40B4-BE49-F238E27FC236}">
                <a16:creationId xmlns:a16="http://schemas.microsoft.com/office/drawing/2014/main" id="{49485211-BE68-F7FC-E12B-8DFA660EB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576" y="2335960"/>
            <a:ext cx="2609250" cy="2092503"/>
          </a:xfrm>
          <a:prstGeom prst="rect">
            <a:avLst/>
          </a:prstGeom>
        </p:spPr>
      </p:pic>
      <p:pic>
        <p:nvPicPr>
          <p:cNvPr id="36" name="Picture 35" descr="A graph of a graph showing a graph of a mass of iron&#10;&#10;Description automatically generated with medium confidence">
            <a:extLst>
              <a:ext uri="{FF2B5EF4-FFF2-40B4-BE49-F238E27FC236}">
                <a16:creationId xmlns:a16="http://schemas.microsoft.com/office/drawing/2014/main" id="{9F27E7B7-6057-6D28-A817-6671EA0DC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300" y="2164329"/>
            <a:ext cx="3382355" cy="2988000"/>
          </a:xfrm>
          <a:prstGeom prst="rect">
            <a:avLst/>
          </a:prstGeom>
        </p:spPr>
      </p:pic>
      <p:pic>
        <p:nvPicPr>
          <p:cNvPr id="16" name="Picture 15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8E82E77D-ED4F-A766-FA86-C4D581AC09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" y="2146527"/>
            <a:ext cx="3848637" cy="30960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70967" y="1794997"/>
            <a:ext cx="4554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Upstream of vessel w/o upstream shielding</a:t>
            </a:r>
            <a:br>
              <a:rPr lang="en-US" sz="1400" b="1" dirty="0"/>
            </a:br>
            <a:r>
              <a:rPr lang="en-GB" sz="1400" dirty="0"/>
              <a:t>Preliminary worst case manual intervention scenario</a:t>
            </a:r>
          </a:p>
          <a:p>
            <a:endParaRPr lang="en-GB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367693"/>
            <a:ext cx="6974423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shielding design contains well the high residual dose rates reaching in the central target region several 10 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 after 1 month of cool-down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residual dose rates outside the shielding are &lt; 1 </a:t>
            </a:r>
            <a:r>
              <a:rPr lang="en-US" sz="1600" dirty="0">
                <a:solidFill>
                  <a:schemeClr val="accent1"/>
                </a:solidFill>
                <a:latin typeface="Arial Narrow" panose="020B0606020202030204" pitchFamily="34" charset="0"/>
              </a:rPr>
              <a:t>µ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720146" y="2308044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524F33-0708-3DBD-AC9C-685B57189EED}"/>
              </a:ext>
            </a:extLst>
          </p:cNvPr>
          <p:cNvSpPr txBox="1"/>
          <p:nvPr/>
        </p:nvSpPr>
        <p:spPr>
          <a:xfrm>
            <a:off x="8620044" y="3619868"/>
            <a:ext cx="148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x_</a:t>
            </a:r>
            <a:r>
              <a:rPr lang="en-US" sz="800" i="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1200" dirty="0">
                <a:solidFill>
                  <a:schemeClr val="bg1"/>
                </a:solidFill>
              </a:rPr>
              <a:t> = 26 cm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8D609-7767-6EA9-FD7F-C2C6E00045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7671328" y="2396951"/>
            <a:ext cx="1795940" cy="167294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92525E0-0C66-8D5F-2182-B9D4B230D067}"/>
              </a:ext>
            </a:extLst>
          </p:cNvPr>
          <p:cNvSpPr/>
          <p:nvPr/>
        </p:nvSpPr>
        <p:spPr>
          <a:xfrm>
            <a:off x="10029499" y="3175478"/>
            <a:ext cx="370843" cy="682034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C1852-AE82-0C8B-894A-901849CE67F9}"/>
              </a:ext>
            </a:extLst>
          </p:cNvPr>
          <p:cNvSpPr txBox="1"/>
          <p:nvPr/>
        </p:nvSpPr>
        <p:spPr>
          <a:xfrm>
            <a:off x="10330052" y="2843491"/>
            <a:ext cx="1282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Shielding removed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4A657B-D2C0-2BCD-9587-4626E59031D3}"/>
              </a:ext>
            </a:extLst>
          </p:cNvPr>
          <p:cNvCxnSpPr>
            <a:cxnSpLocks/>
          </p:cNvCxnSpPr>
          <p:nvPr/>
        </p:nvCxnSpPr>
        <p:spPr>
          <a:xfrm flipH="1">
            <a:off x="10330052" y="3042977"/>
            <a:ext cx="235072" cy="215444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8A2E7BD-5043-CC5B-91BE-4D5B423CFD63}"/>
              </a:ext>
            </a:extLst>
          </p:cNvPr>
          <p:cNvSpPr txBox="1"/>
          <p:nvPr/>
        </p:nvSpPr>
        <p:spPr>
          <a:xfrm>
            <a:off x="7588766" y="4460128"/>
            <a:ext cx="4326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After removal of the </a:t>
            </a:r>
            <a:r>
              <a:rPr lang="en-US" sz="1600" dirty="0">
                <a:solidFill>
                  <a:srgbClr val="1C998E"/>
                </a:solidFill>
              </a:rPr>
              <a:t>shielding upstream of the vessel, residual dose rates of several 100 µ</a:t>
            </a:r>
            <a:r>
              <a:rPr lang="en-US" sz="1600" dirty="0" err="1">
                <a:solidFill>
                  <a:srgbClr val="1C998E"/>
                </a:solidFill>
              </a:rPr>
              <a:t>Sv</a:t>
            </a:r>
            <a:r>
              <a:rPr lang="en-US" sz="1600" dirty="0">
                <a:solidFill>
                  <a:srgbClr val="1C998E"/>
                </a:solidFill>
              </a:rPr>
              <a:t>/h are expected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Supervised Radiation Area on the sides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Further optimization by movable shielding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2A3CE7-35D4-E502-63BC-0B8ACEAB6C34}"/>
              </a:ext>
            </a:extLst>
          </p:cNvPr>
          <p:cNvCxnSpPr>
            <a:cxnSpLocks/>
          </p:cNvCxnSpPr>
          <p:nvPr/>
        </p:nvCxnSpPr>
        <p:spPr>
          <a:xfrm flipH="1">
            <a:off x="653657" y="4218807"/>
            <a:ext cx="255626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08AA971-164A-BDBC-B3A6-8D8FD851F1E9}"/>
              </a:ext>
            </a:extLst>
          </p:cNvPr>
          <p:cNvSpPr txBox="1"/>
          <p:nvPr/>
        </p:nvSpPr>
        <p:spPr>
          <a:xfrm>
            <a:off x="802056" y="2596565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986E48-2949-5012-0EC5-2A5741DE3423}"/>
              </a:ext>
            </a:extLst>
          </p:cNvPr>
          <p:cNvSpPr txBox="1"/>
          <p:nvPr/>
        </p:nvSpPr>
        <p:spPr>
          <a:xfrm>
            <a:off x="5828740" y="267767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(15 cm &lt; y &lt; 45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9762D8-4179-B0CB-7066-F9325CCAD6DC}"/>
              </a:ext>
            </a:extLst>
          </p:cNvPr>
          <p:cNvSpPr txBox="1"/>
          <p:nvPr/>
        </p:nvSpPr>
        <p:spPr>
          <a:xfrm>
            <a:off x="9863761" y="2488844"/>
            <a:ext cx="176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1 month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FAA26-8DAF-13BF-2E1F-E492EACC1E7A}"/>
              </a:ext>
            </a:extLst>
          </p:cNvPr>
          <p:cNvSpPr txBox="1"/>
          <p:nvPr/>
        </p:nvSpPr>
        <p:spPr>
          <a:xfrm>
            <a:off x="10656807" y="2550842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(-15 cm &lt; x &lt; 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Residual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A783F2-B665-0723-9DB3-EF123E2100C5}"/>
              </a:ext>
            </a:extLst>
          </p:cNvPr>
          <p:cNvSpPr txBox="1"/>
          <p:nvPr/>
        </p:nvSpPr>
        <p:spPr>
          <a:xfrm>
            <a:off x="6819965" y="6048727"/>
            <a:ext cx="103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100 rem = 1Sv</a:t>
            </a:r>
          </a:p>
        </p:txBody>
      </p:sp>
    </p:spTree>
    <p:extLst>
      <p:ext uri="{BB962C8B-B14F-4D97-AF65-F5344CB8AC3E}">
        <p14:creationId xmlns:p14="http://schemas.microsoft.com/office/powerpoint/2010/main" val="39960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2" grpId="0" animBg="1"/>
      <p:bldP spid="35" grpId="0"/>
      <p:bldP spid="42" grpId="0"/>
      <p:bldP spid="43" grpId="0"/>
      <p:bldP spid="45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21538</TotalTime>
  <Words>4410</Words>
  <Application>Microsoft Office PowerPoint</Application>
  <PresentationFormat>Widescreen</PresentationFormat>
  <Paragraphs>623</Paragraphs>
  <Slides>35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1" baseType="lpstr">
      <vt:lpstr>Arial</vt:lpstr>
      <vt:lpstr>Arial Narrow</vt:lpstr>
      <vt:lpstr>Calibri</vt:lpstr>
      <vt:lpstr>Symbol</vt:lpstr>
      <vt:lpstr>Wingdings</vt:lpstr>
      <vt:lpstr>Office Theme</vt:lpstr>
      <vt:lpstr>PowerPoint Presentation</vt:lpstr>
      <vt:lpstr>Radiation Protection Considerations for  HI-ECN3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354</cp:revision>
  <cp:lastPrinted>2020-01-30T13:49:18Z</cp:lastPrinted>
  <dcterms:created xsi:type="dcterms:W3CDTF">2024-07-23T07:46:26Z</dcterms:created>
  <dcterms:modified xsi:type="dcterms:W3CDTF">2024-10-09T00:08:24Z</dcterms:modified>
</cp:coreProperties>
</file>