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9" r:id="rId3"/>
    <p:sldId id="312" r:id="rId4"/>
    <p:sldId id="1760" r:id="rId5"/>
    <p:sldId id="306" r:id="rId6"/>
    <p:sldId id="1742" r:id="rId7"/>
    <p:sldId id="316" r:id="rId8"/>
    <p:sldId id="1756" r:id="rId9"/>
    <p:sldId id="315" r:id="rId10"/>
    <p:sldId id="1757" r:id="rId11"/>
    <p:sldId id="1741" r:id="rId12"/>
    <p:sldId id="1740" r:id="rId13"/>
    <p:sldId id="1743" r:id="rId14"/>
    <p:sldId id="1755" r:id="rId15"/>
    <p:sldId id="1754" r:id="rId16"/>
    <p:sldId id="270" r:id="rId17"/>
    <p:sldId id="1739" r:id="rId18"/>
    <p:sldId id="1744" r:id="rId19"/>
    <p:sldId id="1748" r:id="rId20"/>
    <p:sldId id="1747" r:id="rId21"/>
    <p:sldId id="1749" r:id="rId22"/>
    <p:sldId id="1750" r:id="rId23"/>
    <p:sldId id="1758" r:id="rId24"/>
    <p:sldId id="1745" r:id="rId25"/>
    <p:sldId id="266" r:id="rId26"/>
    <p:sldId id="1746" r:id="rId27"/>
    <p:sldId id="1719" r:id="rId28"/>
    <p:sldId id="1751" r:id="rId29"/>
    <p:sldId id="1759" r:id="rId30"/>
    <p:sldId id="305" r:id="rId31"/>
    <p:sldId id="2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99"/>
    <a:srgbClr val="0070C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/>
    <p:restoredTop sz="96966"/>
  </p:normalViewPr>
  <p:slideViewPr>
    <p:cSldViewPr snapToObjects="1">
      <p:cViewPr>
        <p:scale>
          <a:sx n="79" d="100"/>
          <a:sy n="79" d="100"/>
        </p:scale>
        <p:origin x="1024" y="116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03.10.24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03/10/2024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si.de/event/18184/contributions/76322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4820/" TargetMode="External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cern.ch/event/1424820/" TargetMode="Externa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339052/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home.cern/news/opinion/accelerators/updated-schedule-cerns-accelerator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5.xml"/><Relationship Id="rId7" Type="http://schemas.microsoft.com/office/2007/relationships/hdphoto" Target="../media/hdphoto1.wdp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D3A57-3559-FF47-3068-B47255E00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E8600-324B-ECDC-AABE-655AFE1D5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5538A-4CB2-289C-E5C1-1236EA1B28CF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beam parameter request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39B81E6-A77A-AF7B-54E8-E43AA971C7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3006298"/>
                  </p:ext>
                </p:extLst>
              </p:nvPr>
            </p:nvGraphicFramePr>
            <p:xfrm>
              <a:off x="224481" y="1242908"/>
              <a:ext cx="11783076" cy="477858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319232">
                      <a:extLst>
                        <a:ext uri="{9D8B030D-6E8A-4147-A177-3AD203B41FA5}">
                          <a16:colId xmlns:a16="http://schemas.microsoft.com/office/drawing/2014/main" val="2492513943"/>
                        </a:ext>
                      </a:extLst>
                    </a:gridCol>
                    <a:gridCol w="8463844">
                      <a:extLst>
                        <a:ext uri="{9D8B030D-6E8A-4147-A177-3AD203B41FA5}">
                          <a16:colId xmlns:a16="http://schemas.microsoft.com/office/drawing/2014/main" val="2563564149"/>
                        </a:ext>
                      </a:extLst>
                    </a:gridCol>
                  </a:tblGrid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BDF Parameter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Value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762371989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POT / year [10</a:t>
                          </a:r>
                          <a:r>
                            <a:rPr lang="en-CH" sz="2300" baseline="30000" dirty="0"/>
                            <a:t>19</a:t>
                          </a:r>
                          <a:r>
                            <a:rPr lang="en-CH" sz="2300" dirty="0"/>
                            <a:t>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4.0 (similar to CNGS)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788141729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intensity [10</a:t>
                          </a:r>
                          <a:r>
                            <a:rPr lang="en-CH" sz="2300" baseline="30000" dirty="0"/>
                            <a:t>13</a:t>
                          </a:r>
                          <a:r>
                            <a:rPr lang="en-CH" sz="2300" dirty="0"/>
                            <a:t>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CH" sz="23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</m:oMath>
                          </a14:m>
                          <a:r>
                            <a:rPr lang="en-CH" sz="2300" dirty="0"/>
                            <a:t> 4.2 (including conservative transmission)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477539652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length [s]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~ 1.0 on a 1.2 s flat-top (longer spills reduce achievable POT)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475559214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quality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b="0" i="1" dirty="0"/>
                            <a:t>… to be formailsed with SHiP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343026880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BDF spills / year [10</a:t>
                          </a:r>
                          <a:r>
                            <a:rPr lang="en-CH" sz="2300" baseline="30000" dirty="0"/>
                            <a:t>6</a:t>
                          </a:r>
                          <a:r>
                            <a:rPr lang="en-CH" sz="2300" baseline="0" dirty="0"/>
                            <a:t>]</a:t>
                          </a:r>
                          <a:endParaRPr lang="en-CH" sz="2300" baseline="30000" dirty="0"/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1.0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843759001"/>
                      </a:ext>
                    </a:extLst>
                  </a:tr>
                  <a:tr h="812800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Vertical emittance 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300" dirty="0"/>
                            <a:t>can be as bright as possible for transmission, </a:t>
                          </a:r>
                          <a:r>
                            <a:rPr lang="en-GB" sz="2300" b="1" dirty="0"/>
                            <a:t>no splitting: </a:t>
                          </a:r>
                          <a:r>
                            <a:rPr lang="en-GB" sz="2300" dirty="0"/>
                            <a:t>final focus will be adjustable (~ 8</a:t>
                          </a:r>
                          <a:r>
                            <a:rPr lang="en-CH" sz="2300" dirty="0"/>
                            <a:t>×8 mm spot size, swept on target</a:t>
                          </a:r>
                          <a:r>
                            <a:rPr lang="en-GB" sz="2300" dirty="0"/>
                            <a:t>) </a:t>
                          </a:r>
                          <a:endParaRPr lang="en-CH" sz="2300" dirty="0"/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393930571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Total POT on BDF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60×10</a:t>
                          </a:r>
                          <a:r>
                            <a:rPr lang="en-CH" sz="2300" baseline="30000" dirty="0"/>
                            <a:t>19</a:t>
                          </a:r>
                          <a:endParaRPr lang="en-CH" sz="2300" baseline="0" dirty="0"/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423371580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Duration [years]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15 (at </a:t>
                          </a:r>
                          <a:r>
                            <a:rPr lang="en-CH" sz="2300" baseline="0" dirty="0"/>
                            <a:t>4</a:t>
                          </a:r>
                          <a:r>
                            <a:rPr lang="en-CH" sz="2300" dirty="0"/>
                            <a:t>×10</a:t>
                          </a:r>
                          <a:r>
                            <a:rPr lang="en-CH" sz="2300" baseline="30000" dirty="0"/>
                            <a:t>19 </a:t>
                          </a:r>
                          <a:r>
                            <a:rPr lang="en-CH" sz="2300" baseline="0" dirty="0"/>
                            <a:t>POT/year)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93890129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A39B81E6-A77A-AF7B-54E8-E43AA971C7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3006298"/>
                  </p:ext>
                </p:extLst>
              </p:nvPr>
            </p:nvGraphicFramePr>
            <p:xfrm>
              <a:off x="224481" y="1242908"/>
              <a:ext cx="11783076" cy="477858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319232">
                      <a:extLst>
                        <a:ext uri="{9D8B030D-6E8A-4147-A177-3AD203B41FA5}">
                          <a16:colId xmlns:a16="http://schemas.microsoft.com/office/drawing/2014/main" val="2492513943"/>
                        </a:ext>
                      </a:extLst>
                    </a:gridCol>
                    <a:gridCol w="8463844">
                      <a:extLst>
                        <a:ext uri="{9D8B030D-6E8A-4147-A177-3AD203B41FA5}">
                          <a16:colId xmlns:a16="http://schemas.microsoft.com/office/drawing/2014/main" val="2563564149"/>
                        </a:ext>
                      </a:extLst>
                    </a:gridCol>
                  </a:tblGrid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BDF Parameter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Value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762371989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POT / year [10</a:t>
                          </a:r>
                          <a:r>
                            <a:rPr lang="en-CH" sz="2300" baseline="30000" dirty="0"/>
                            <a:t>19</a:t>
                          </a:r>
                          <a:r>
                            <a:rPr lang="en-CH" sz="2300" dirty="0"/>
                            <a:t>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4.0 (similar to CNGS)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788141729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intensity [10</a:t>
                          </a:r>
                          <a:r>
                            <a:rPr lang="en-CH" sz="2300" baseline="30000" dirty="0"/>
                            <a:t>13</a:t>
                          </a:r>
                          <a:r>
                            <a:rPr lang="en-CH" sz="2300" dirty="0"/>
                            <a:t>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121920" marR="121920" marT="60960" marB="60960">
                        <a:blipFill>
                          <a:blip r:embed="rId2"/>
                          <a:stretch>
                            <a:fillRect l="-39430" t="-205128" r="-300" b="-6871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7539652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length [s]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~ 1.0 on a 1.2 s flat-top (longer spills reduce achievable POT)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475559214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Spill quality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b="0" i="1" dirty="0"/>
                            <a:t>… to be formailsed with SHiP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343026880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BDF spills / year [10</a:t>
                          </a:r>
                          <a:r>
                            <a:rPr lang="en-CH" sz="2300" baseline="30000" dirty="0"/>
                            <a:t>6</a:t>
                          </a:r>
                          <a:r>
                            <a:rPr lang="en-CH" sz="2300" baseline="0" dirty="0"/>
                            <a:t>]</a:t>
                          </a:r>
                          <a:endParaRPr lang="en-CH" sz="2300" baseline="30000" dirty="0"/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1.0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843759001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Vertical emittance 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2300" dirty="0"/>
                            <a:t>can be as bright as possible for transmission, </a:t>
                          </a:r>
                          <a:r>
                            <a:rPr lang="en-GB" sz="2300" b="1" dirty="0"/>
                            <a:t>no splitting: </a:t>
                          </a:r>
                          <a:r>
                            <a:rPr lang="en-GB" sz="2300" dirty="0"/>
                            <a:t>final focus will be adjustable (~ 8</a:t>
                          </a:r>
                          <a:r>
                            <a:rPr lang="en-CH" sz="2300" dirty="0"/>
                            <a:t>×8 mm spot size, swept on target</a:t>
                          </a:r>
                          <a:r>
                            <a:rPr lang="en-GB" sz="2300" dirty="0"/>
                            <a:t>) </a:t>
                          </a:r>
                          <a:endParaRPr lang="en-CH" sz="2300" dirty="0"/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393930571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Total POT on BDF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60×10</a:t>
                          </a:r>
                          <a:r>
                            <a:rPr lang="en-CH" sz="2300" baseline="30000" dirty="0"/>
                            <a:t>19</a:t>
                          </a:r>
                          <a:endParaRPr lang="en-CH" sz="2300" baseline="0" dirty="0"/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423371580"/>
                      </a:ext>
                    </a:extLst>
                  </a:tr>
                  <a:tr h="494453"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Duration [years]</a:t>
                          </a:r>
                        </a:p>
                      </a:txBody>
                      <a:tcPr marL="121920" marR="121920" marT="60960" marB="60960"/>
                    </a:tc>
                    <a:tc>
                      <a:txBody>
                        <a:bodyPr/>
                        <a:lstStyle/>
                        <a:p>
                          <a:r>
                            <a:rPr lang="en-CH" sz="2300" dirty="0"/>
                            <a:t>15 (at </a:t>
                          </a:r>
                          <a:r>
                            <a:rPr lang="en-CH" sz="2300" baseline="0" dirty="0"/>
                            <a:t>4</a:t>
                          </a:r>
                          <a:r>
                            <a:rPr lang="en-CH" sz="2300" dirty="0"/>
                            <a:t>×10</a:t>
                          </a:r>
                          <a:r>
                            <a:rPr lang="en-CH" sz="2300" baseline="30000" dirty="0"/>
                            <a:t>19 </a:t>
                          </a:r>
                          <a:r>
                            <a:rPr lang="en-CH" sz="2300" baseline="0" dirty="0"/>
                            <a:t>POT/year)</a:t>
                          </a:r>
                        </a:p>
                      </a:txBody>
                      <a:tcPr marL="121920" marR="121920" marT="60960" marB="60960"/>
                    </a:tc>
                    <a:extLst>
                      <a:ext uri="{0D108BD9-81ED-4DB2-BD59-A6C34878D82A}">
                        <a16:rowId xmlns:a16="http://schemas.microsoft.com/office/drawing/2014/main" val="293890129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A031F4E4-BEA2-E7F3-2DDC-113F53E29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E177510E-D967-AB43-FB03-3B1262B6CA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88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343C0-BE12-0A78-5D8B-F198500A2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Oval 152">
            <a:extLst>
              <a:ext uri="{FF2B5EF4-FFF2-40B4-BE49-F238E27FC236}">
                <a16:creationId xmlns:a16="http://schemas.microsoft.com/office/drawing/2014/main" id="{A01C0D31-A760-F428-7752-E804C2D1393D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E048D-C6B2-95FF-E073-E4071B72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7BD4D32F-463B-9E50-3971-E02D1C117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EF4F0D50-0E85-E307-9AB7-246BC35D6D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1A62A03-E746-9B6D-1971-4599DDEFFFEE}"/>
              </a:ext>
            </a:extLst>
          </p:cNvPr>
          <p:cNvGrpSpPr/>
          <p:nvPr/>
        </p:nvGrpSpPr>
        <p:grpSpPr>
          <a:xfrm>
            <a:off x="392913" y="2906987"/>
            <a:ext cx="2884862" cy="3209990"/>
            <a:chOff x="150312" y="1632804"/>
            <a:chExt cx="2884862" cy="3209990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FF938C3-DAF2-BADA-7208-416E303C421E}"/>
                </a:ext>
              </a:extLst>
            </p:cNvPr>
            <p:cNvGrpSpPr/>
            <p:nvPr/>
          </p:nvGrpSpPr>
          <p:grpSpPr>
            <a:xfrm>
              <a:off x="150312" y="1632804"/>
              <a:ext cx="2884862" cy="3209990"/>
              <a:chOff x="4964744" y="1940611"/>
              <a:chExt cx="3577863" cy="3981093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CC430874-E15B-7E1F-21FC-702E22CAC2C8}"/>
                  </a:ext>
                </a:extLst>
              </p:cNvPr>
              <p:cNvGrpSpPr/>
              <p:nvPr/>
            </p:nvGrpSpPr>
            <p:grpSpPr>
              <a:xfrm>
                <a:off x="4964744" y="1940611"/>
                <a:ext cx="3577863" cy="3981093"/>
                <a:chOff x="9359900" y="1696070"/>
                <a:chExt cx="3962401" cy="4016517"/>
              </a:xfrm>
            </p:grpSpPr>
            <p:sp>
              <p:nvSpPr>
                <p:cNvPr id="115" name="Rectangle 87">
                  <a:extLst>
                    <a:ext uri="{FF2B5EF4-FFF2-40B4-BE49-F238E27FC236}">
                      <a16:creationId xmlns:a16="http://schemas.microsoft.com/office/drawing/2014/main" id="{7192DA3C-0B56-7C26-0E7B-6DBBAE716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1696070"/>
                  <a:ext cx="3962401" cy="40165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6" name="Rectangle 6">
                  <a:extLst>
                    <a:ext uri="{FF2B5EF4-FFF2-40B4-BE49-F238E27FC236}">
                      <a16:creationId xmlns:a16="http://schemas.microsoft.com/office/drawing/2014/main" id="{AE52E593-90E4-0F70-2225-0AB7F78311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4017137"/>
                  <a:ext cx="1524000" cy="5334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7" name="Rectangle 8">
                  <a:extLst>
                    <a:ext uri="{FF2B5EF4-FFF2-40B4-BE49-F238E27FC236}">
                      <a16:creationId xmlns:a16="http://schemas.microsoft.com/office/drawing/2014/main" id="{E7AE52CA-BE36-8B09-7B63-2616830F41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2645537"/>
                  <a:ext cx="1524000" cy="6858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8" name="AutoShape 15">
                  <a:extLst>
                    <a:ext uri="{FF2B5EF4-FFF2-40B4-BE49-F238E27FC236}">
                      <a16:creationId xmlns:a16="http://schemas.microsoft.com/office/drawing/2014/main" id="{D9B5C2F7-F230-28F7-4265-FA1048C52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417969" y="2951131"/>
                  <a:ext cx="457200" cy="303212"/>
                </a:xfrm>
                <a:prstGeom prst="homePlate">
                  <a:avLst>
                    <a:gd name="adj" fmla="val 37696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9" name="Oval 16">
                  <a:extLst>
                    <a:ext uri="{FF2B5EF4-FFF2-40B4-BE49-F238E27FC236}">
                      <a16:creationId xmlns:a16="http://schemas.microsoft.com/office/drawing/2014/main" id="{EFC9584E-FA93-268C-FCF8-C08E9E353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0521950" y="3102737"/>
                  <a:ext cx="247650" cy="762000"/>
                </a:xfrm>
                <a:prstGeom prst="ellipse">
                  <a:avLst/>
                </a:prstGeom>
                <a:solidFill>
                  <a:srgbClr val="993366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20" name="Line 17">
                  <a:extLst>
                    <a:ext uri="{FF2B5EF4-FFF2-40B4-BE49-F238E27FC236}">
                      <a16:creationId xmlns:a16="http://schemas.microsoft.com/office/drawing/2014/main" id="{4B8FB021-D5B5-18A0-3716-FEB738978E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36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1" name="Line 18">
                  <a:extLst>
                    <a:ext uri="{FF2B5EF4-FFF2-40B4-BE49-F238E27FC236}">
                      <a16:creationId xmlns:a16="http://schemas.microsoft.com/office/drawing/2014/main" id="{2545F0C2-CBDB-013B-24C0-448D3F2857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88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2" name="Line 19">
                  <a:extLst>
                    <a:ext uri="{FF2B5EF4-FFF2-40B4-BE49-F238E27FC236}">
                      <a16:creationId xmlns:a16="http://schemas.microsoft.com/office/drawing/2014/main" id="{7085EAAB-4240-5909-FEE3-4A503C32DF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340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3" name="Line 20">
                  <a:extLst>
                    <a:ext uri="{FF2B5EF4-FFF2-40B4-BE49-F238E27FC236}">
                      <a16:creationId xmlns:a16="http://schemas.microsoft.com/office/drawing/2014/main" id="{B82F1F32-8652-F5C5-66B2-BC5FBAD798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94963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4" name="Line 21">
                  <a:extLst>
                    <a:ext uri="{FF2B5EF4-FFF2-40B4-BE49-F238E27FC236}">
                      <a16:creationId xmlns:a16="http://schemas.microsoft.com/office/drawing/2014/main" id="{17F9D853-A29C-6834-37C9-05F5408184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2553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5" name="Line 22">
                  <a:extLst>
                    <a:ext uri="{FF2B5EF4-FFF2-40B4-BE49-F238E27FC236}">
                      <a16:creationId xmlns:a16="http://schemas.microsoft.com/office/drawing/2014/main" id="{3CA731B5-72B8-EA84-EEF1-9753C3A876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98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6" name="Line 27">
                  <a:extLst>
                    <a:ext uri="{FF2B5EF4-FFF2-40B4-BE49-F238E27FC236}">
                      <a16:creationId xmlns:a16="http://schemas.microsoft.com/office/drawing/2014/main" id="{60E6F663-3660-7DE5-C0A8-68C3714C5C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50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7" name="Line 28">
                  <a:extLst>
                    <a:ext uri="{FF2B5EF4-FFF2-40B4-BE49-F238E27FC236}">
                      <a16:creationId xmlns:a16="http://schemas.microsoft.com/office/drawing/2014/main" id="{4185EDAC-30A5-02D8-98FD-66660A23E7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02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8" name="AutoShape 29">
                  <a:extLst>
                    <a:ext uri="{FF2B5EF4-FFF2-40B4-BE49-F238E27FC236}">
                      <a16:creationId xmlns:a16="http://schemas.microsoft.com/office/drawing/2014/main" id="{2BBAFBC7-8D94-880A-EF08-F52E34623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1510186" y="2766045"/>
                  <a:ext cx="1658913" cy="150600"/>
                </a:xfrm>
                <a:prstGeom prst="borderCallout2">
                  <a:avLst>
                    <a:gd name="adj1" fmla="val 28000"/>
                    <a:gd name="adj2" fmla="val 107690"/>
                    <a:gd name="adj3" fmla="val 28000"/>
                    <a:gd name="adj4" fmla="val 125958"/>
                    <a:gd name="adj5" fmla="val -79669"/>
                    <a:gd name="adj6" fmla="val 152935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850" dirty="0">
                      <a:latin typeface="Verdana" charset="0"/>
                    </a:rPr>
                    <a:t>Field-free region</a:t>
                  </a:r>
                </a:p>
              </p:txBody>
            </p:sp>
            <p:grpSp>
              <p:nvGrpSpPr>
                <p:cNvPr id="129" name="Group 56">
                  <a:extLst>
                    <a:ext uri="{FF2B5EF4-FFF2-40B4-BE49-F238E27FC236}">
                      <a16:creationId xmlns:a16="http://schemas.microsoft.com/office/drawing/2014/main" id="{EEB47A8C-68D4-B9D5-98F9-20D594B2E0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88775" y="2950337"/>
                  <a:ext cx="304800" cy="914400"/>
                  <a:chOff x="5040" y="1104"/>
                  <a:chExt cx="192" cy="576"/>
                </a:xfrm>
              </p:grpSpPr>
              <p:sp>
                <p:nvSpPr>
                  <p:cNvPr id="142" name="Oval 54">
                    <a:extLst>
                      <a:ext uri="{FF2B5EF4-FFF2-40B4-BE49-F238E27FC236}">
                        <a16:creationId xmlns:a16="http://schemas.microsoft.com/office/drawing/2014/main" id="{0A28E341-BA71-0A19-BBBF-B3731DABF9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4" y="1200"/>
                    <a:ext cx="156" cy="480"/>
                  </a:xfrm>
                  <a:prstGeom prst="ellipse">
                    <a:avLst/>
                  </a:prstGeom>
                  <a:solidFill>
                    <a:srgbClr val="33CC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3" name="Rectangle 55">
                    <a:extLst>
                      <a:ext uri="{FF2B5EF4-FFF2-40B4-BE49-F238E27FC236}">
                        <a16:creationId xmlns:a16="http://schemas.microsoft.com/office/drawing/2014/main" id="{0A1F3E69-57DE-BBC5-3425-971C968881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104"/>
                    <a:ext cx="192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0" name="Group 61">
                  <a:extLst>
                    <a:ext uri="{FF2B5EF4-FFF2-40B4-BE49-F238E27FC236}">
                      <a16:creationId xmlns:a16="http://schemas.microsoft.com/office/drawing/2014/main" id="{27CBB673-DF15-78D7-B049-9292D89EDA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102737"/>
                  <a:ext cx="463550" cy="838200"/>
                  <a:chOff x="4992" y="1200"/>
                  <a:chExt cx="292" cy="528"/>
                </a:xfrm>
              </p:grpSpPr>
              <p:sp>
                <p:nvSpPr>
                  <p:cNvPr id="138" name="Oval 57">
                    <a:extLst>
                      <a:ext uri="{FF2B5EF4-FFF2-40B4-BE49-F238E27FC236}">
                        <a16:creationId xmlns:a16="http://schemas.microsoft.com/office/drawing/2014/main" id="{1D15AD95-D7C1-6A4C-FC46-9059689B7E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0" y="1200"/>
                    <a:ext cx="156" cy="48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9" name="AutoShape 58">
                    <a:extLst>
                      <a:ext uri="{FF2B5EF4-FFF2-40B4-BE49-F238E27FC236}">
                        <a16:creationId xmlns:a16="http://schemas.microsoft.com/office/drawing/2014/main" id="{361BEC46-3855-2E83-0F16-18D75448B0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0" name="AutoShape 59">
                    <a:extLst>
                      <a:ext uri="{FF2B5EF4-FFF2-40B4-BE49-F238E27FC236}">
                        <a16:creationId xmlns:a16="http://schemas.microsoft.com/office/drawing/2014/main" id="{AA92DCEE-A955-A3AA-E485-BA38BD35B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60">
                    <a:extLst>
                      <a:ext uri="{FF2B5EF4-FFF2-40B4-BE49-F238E27FC236}">
                        <a16:creationId xmlns:a16="http://schemas.microsoft.com/office/drawing/2014/main" id="{82FC185C-486A-0C68-6A93-9340B1F1D1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344"/>
                    <a:ext cx="192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1" name="Group 67">
                  <a:extLst>
                    <a:ext uri="{FF2B5EF4-FFF2-40B4-BE49-F238E27FC236}">
                      <a16:creationId xmlns:a16="http://schemas.microsoft.com/office/drawing/2014/main" id="{C9D6DB05-0968-2B5D-BB11-CCB9B9D6B9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134" name="AutoShape 52">
                    <a:extLst>
                      <a:ext uri="{FF2B5EF4-FFF2-40B4-BE49-F238E27FC236}">
                        <a16:creationId xmlns:a16="http://schemas.microsoft.com/office/drawing/2014/main" id="{808C8105-6141-4E47-1735-FF711C5CB2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6" y="961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5" name="AutoShape 53">
                    <a:extLst>
                      <a:ext uri="{FF2B5EF4-FFF2-40B4-BE49-F238E27FC236}">
                        <a16:creationId xmlns:a16="http://schemas.microsoft.com/office/drawing/2014/main" id="{B7C0D83B-55EA-538B-7477-CAF7B66D7F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951" y="961"/>
                    <a:ext cx="143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6" name="AutoShape 63">
                    <a:extLst>
                      <a:ext uri="{FF2B5EF4-FFF2-40B4-BE49-F238E27FC236}">
                        <a16:creationId xmlns:a16="http://schemas.microsoft.com/office/drawing/2014/main" id="{D6F2C6AB-3947-3F2C-2EAB-BA2160CD12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7" name="AutoShape 64">
                    <a:extLst>
                      <a:ext uri="{FF2B5EF4-FFF2-40B4-BE49-F238E27FC236}">
                        <a16:creationId xmlns:a16="http://schemas.microsoft.com/office/drawing/2014/main" id="{A1DD7396-E75D-B266-48FC-5208109053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2" name="AutoShape 68">
                  <a:extLst>
                    <a:ext uri="{FF2B5EF4-FFF2-40B4-BE49-F238E27FC236}">
                      <a16:creationId xmlns:a16="http://schemas.microsoft.com/office/drawing/2014/main" id="{942FF4F1-A812-B98F-5BF7-04B6FC83C5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55089" y="4796383"/>
                  <a:ext cx="2233684" cy="157893"/>
                </a:xfrm>
                <a:prstGeom prst="borderCallout2">
                  <a:avLst>
                    <a:gd name="adj1" fmla="val 61287"/>
                    <a:gd name="adj2" fmla="val -4352"/>
                    <a:gd name="adj3" fmla="val 183527"/>
                    <a:gd name="adj4" fmla="val -7582"/>
                    <a:gd name="adj5" fmla="val 654801"/>
                    <a:gd name="adj6" fmla="val -7232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Horizontally deflected by the B-field</a:t>
                  </a:r>
                </a:p>
              </p:txBody>
            </p:sp>
            <p:sp>
              <p:nvSpPr>
                <p:cNvPr id="133" name="AutoShape 69">
                  <a:extLst>
                    <a:ext uri="{FF2B5EF4-FFF2-40B4-BE49-F238E27FC236}">
                      <a16:creationId xmlns:a16="http://schemas.microsoft.com/office/drawing/2014/main" id="{B9ACE2C7-1862-D604-D3C8-68425545A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66275" y="5102987"/>
                  <a:ext cx="2079625" cy="157893"/>
                </a:xfrm>
                <a:prstGeom prst="borderCallout2">
                  <a:avLst>
                    <a:gd name="adj1" fmla="val 28000"/>
                    <a:gd name="adj2" fmla="val -4000"/>
                    <a:gd name="adj3" fmla="val 28000"/>
                    <a:gd name="adj4" fmla="val -17583"/>
                    <a:gd name="adj5" fmla="val 1150815"/>
                    <a:gd name="adj6" fmla="val -35763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Continues straight: no B-field</a:t>
                  </a:r>
                </a:p>
              </p:txBody>
            </p:sp>
          </p:grpSp>
          <p:sp>
            <p:nvSpPr>
              <p:cNvPr id="114" name="AutoShape 70">
                <a:extLst>
                  <a:ext uri="{FF2B5EF4-FFF2-40B4-BE49-F238E27FC236}">
                    <a16:creationId xmlns:a16="http://schemas.microsoft.com/office/drawing/2014/main" id="{919FFEA9-DD4D-EDEF-9BA6-EC70119DA4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134163" y="5619591"/>
                <a:ext cx="1169954" cy="156501"/>
              </a:xfrm>
              <a:prstGeom prst="borderCallout2">
                <a:avLst>
                  <a:gd name="adj1" fmla="val 28000"/>
                  <a:gd name="adj2" fmla="val -9111"/>
                  <a:gd name="adj3" fmla="val 28000"/>
                  <a:gd name="adj4" fmla="val -52185"/>
                  <a:gd name="adj5" fmla="val 1350635"/>
                  <a:gd name="adj6" fmla="val -74351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700" dirty="0">
                    <a:latin typeface="Verdana" charset="0"/>
                  </a:rPr>
                  <a:t>Losses (~5%) </a:t>
                </a:r>
              </a:p>
            </p:txBody>
          </p:sp>
        </p:grp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63AB394-8BD6-6F12-B5F0-A0A6EE44EC76}"/>
                </a:ext>
              </a:extLst>
            </p:cNvPr>
            <p:cNvSpPr txBox="1"/>
            <p:nvPr/>
          </p:nvSpPr>
          <p:spPr>
            <a:xfrm>
              <a:off x="516419" y="1654399"/>
              <a:ext cx="22012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b="1" dirty="0"/>
                <a:t>Shared delivery: </a:t>
              </a:r>
            </a:p>
            <a:p>
              <a:pPr algn="ctr"/>
              <a:r>
                <a:rPr lang="en-CH" b="1" dirty="0"/>
                <a:t>splitting</a:t>
              </a:r>
            </a:p>
          </p:txBody>
        </p:sp>
      </p:grpSp>
      <p:sp>
        <p:nvSpPr>
          <p:cNvPr id="147" name="Slide Number Placeholder 3">
            <a:extLst>
              <a:ext uri="{FF2B5EF4-FFF2-40B4-BE49-F238E27FC236}">
                <a16:creationId xmlns:a16="http://schemas.microsoft.com/office/drawing/2014/main" id="{2E69F086-15C9-35A3-56CF-12D4B806EE6C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8" name="Footer Placeholder 5">
            <a:extLst>
              <a:ext uri="{FF2B5EF4-FFF2-40B4-BE49-F238E27FC236}">
                <a16:creationId xmlns:a16="http://schemas.microsoft.com/office/drawing/2014/main" id="{59AE9B8F-B787-2D5F-ADE9-CDBABD02D855}"/>
              </a:ext>
            </a:extLst>
          </p:cNvPr>
          <p:cNvSpPr txBox="1">
            <a:spLocks/>
          </p:cNvSpPr>
          <p:nvPr/>
        </p:nvSpPr>
        <p:spPr>
          <a:xfrm>
            <a:off x="3431704" y="6378349"/>
            <a:ext cx="3384376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4899"/>
                </a:solidFill>
              </a:rPr>
              <a:t>Matthew FRASER | </a:t>
            </a:r>
            <a:r>
              <a:rPr lang="en-GB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49" name="Date Placeholder 4">
            <a:extLst>
              <a:ext uri="{FF2B5EF4-FFF2-40B4-BE49-F238E27FC236}">
                <a16:creationId xmlns:a16="http://schemas.microsoft.com/office/drawing/2014/main" id="{8710D536-7775-948F-30B5-F9A37C61D80F}"/>
              </a:ext>
            </a:extLst>
          </p:cNvPr>
          <p:cNvSpPr txBox="1">
            <a:spLocks/>
          </p:cNvSpPr>
          <p:nvPr/>
        </p:nvSpPr>
        <p:spPr>
          <a:xfrm>
            <a:off x="6528048" y="6378349"/>
            <a:ext cx="48965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NBI 2024	AQBRC, Tokai Japan	7 – 10 October 2024</a:t>
            </a:r>
            <a:endParaRPr lang="en-US" dirty="0"/>
          </a:p>
        </p:txBody>
      </p:sp>
      <p:sp>
        <p:nvSpPr>
          <p:cNvPr id="151" name="Triangle 150">
            <a:extLst>
              <a:ext uri="{FF2B5EF4-FFF2-40B4-BE49-F238E27FC236}">
                <a16:creationId xmlns:a16="http://schemas.microsoft.com/office/drawing/2014/main" id="{19CD6DFE-184D-606E-5D38-62E6AFD313E5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2" name="Triangle 151">
            <a:extLst>
              <a:ext uri="{FF2B5EF4-FFF2-40B4-BE49-F238E27FC236}">
                <a16:creationId xmlns:a16="http://schemas.microsoft.com/office/drawing/2014/main" id="{107E7796-CB43-6A1D-AB12-19A5C16F1530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0A48D9E8-6BBD-D8B5-A014-30EF9B68599F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2A850952-D872-E428-16F7-BC89638E2627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8AF721B9-B95A-76DA-E793-D1CA09F9BA09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79077EC-B66A-7BCA-D0FA-063FDF58A5ED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FA4A4D66-0CE0-B608-0B2C-6EF0712F8D12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BF8C26-2981-9CA8-5469-B97AE0F99160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D27014E-1EE5-6419-8BA8-D5D0E7EC7E1F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D4A14DA0-3958-6BA0-C14A-88AB248A30E6}"/>
              </a:ext>
            </a:extLst>
          </p:cNvPr>
          <p:cNvCxnSpPr>
            <a:cxnSpLocks/>
          </p:cNvCxnSpPr>
          <p:nvPr/>
        </p:nvCxnSpPr>
        <p:spPr>
          <a:xfrm flipH="1">
            <a:off x="8064366" y="4123973"/>
            <a:ext cx="2293495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9A627C7C-3BD4-E61E-4A16-EE8D765415F5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81A32A32-C1AC-EBF7-27D4-472C6010D74D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B00F3232-60CF-B791-4E04-910FB5983A6E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AE06490-5809-A80A-BCAD-5CB675961D7F}"/>
              </a:ext>
            </a:extLst>
          </p:cNvPr>
          <p:cNvCxnSpPr>
            <a:cxnSpLocks/>
          </p:cNvCxnSpPr>
          <p:nvPr/>
        </p:nvCxnSpPr>
        <p:spPr>
          <a:xfrm flipH="1" flipV="1">
            <a:off x="8051665" y="4111271"/>
            <a:ext cx="929575" cy="554771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7D71121E-1FFF-5635-4E1C-3A0DCB55D22E}"/>
              </a:ext>
            </a:extLst>
          </p:cNvPr>
          <p:cNvCxnSpPr>
            <a:cxnSpLocks/>
          </p:cNvCxnSpPr>
          <p:nvPr/>
        </p:nvCxnSpPr>
        <p:spPr>
          <a:xfrm flipH="1">
            <a:off x="9453788" y="4747466"/>
            <a:ext cx="904073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5-point Star 166">
            <a:extLst>
              <a:ext uri="{FF2B5EF4-FFF2-40B4-BE49-F238E27FC236}">
                <a16:creationId xmlns:a16="http://schemas.microsoft.com/office/drawing/2014/main" id="{08DA4B84-8CA5-47BA-6958-FF68107678F7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8" name="5-point Star 167">
            <a:extLst>
              <a:ext uri="{FF2B5EF4-FFF2-40B4-BE49-F238E27FC236}">
                <a16:creationId xmlns:a16="http://schemas.microsoft.com/office/drawing/2014/main" id="{A746D145-5A0B-5358-26A9-E7A9DAA92B26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9" name="5-point Star 168">
            <a:extLst>
              <a:ext uri="{FF2B5EF4-FFF2-40B4-BE49-F238E27FC236}">
                <a16:creationId xmlns:a16="http://schemas.microsoft.com/office/drawing/2014/main" id="{9A3103FC-1226-3393-89FE-668ADF92F747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942BE95-D970-B98B-925F-BDAB94C35E33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9374533-4EA1-69D9-ACE6-993B2A1A796E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B6470C-ED88-DB86-D763-F640A5325848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02E51B3-E439-A3B9-6031-F902EA954DAC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47B24A6-04F2-AE2E-E5AD-FF9C61F05C2E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2881511-FC34-55BE-3C5C-D2237AAE7794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6315D4-A3AE-4B86-8235-E843538F7E5C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5D1E0ED-F3C6-0ABD-CC51-FCE5AB79436D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EC002C5-E4E7-5A77-2DDB-F9BC830F634F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2380A45-DD4F-AE45-84FF-1E452C026FA1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C416E4F-22AA-C105-BBCE-8BF435850010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8F7FD00C-581F-4689-A366-AEEB2C424B25}"/>
              </a:ext>
            </a:extLst>
          </p:cNvPr>
          <p:cNvSpPr txBox="1"/>
          <p:nvPr/>
        </p:nvSpPr>
        <p:spPr>
          <a:xfrm>
            <a:off x="7990191" y="4467906"/>
            <a:ext cx="88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182" name="5-point Star 181">
            <a:extLst>
              <a:ext uri="{FF2B5EF4-FFF2-40B4-BE49-F238E27FC236}">
                <a16:creationId xmlns:a16="http://schemas.microsoft.com/office/drawing/2014/main" id="{8A603D2E-9549-D58D-F81D-B9C639441710}"/>
              </a:ext>
            </a:extLst>
          </p:cNvPr>
          <p:cNvSpPr/>
          <p:nvPr/>
        </p:nvSpPr>
        <p:spPr>
          <a:xfrm>
            <a:off x="9059192" y="4606713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B017ABBF-EC0D-CBE8-0386-1126A4ECD4AB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C334C94E-5B95-5AFB-0658-A24CB58D5B8C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65E66051-8B21-E737-B36D-7B764D3F3B12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614225-2F3F-8A11-053B-4EF6835A3FDB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974EEAB-B31C-6592-865F-C7DD651CCE3B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rgbClr val="FF0000"/>
                </a:solidFill>
              </a:rPr>
              <a:t>EHN1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5F4205F-B41F-CAEC-9026-C21AF11761B6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85F2FE99-9F67-2A19-DFEC-A634FFC2BD4D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rgbClr val="FF0000"/>
                </a:solidFill>
              </a:rPr>
              <a:t>EHN2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7EAA823A-6942-CB8C-8692-61A78E53E3BA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C318BBD5-92A4-09FD-30AB-28512D99A3C3}"/>
              </a:ext>
            </a:extLst>
          </p:cNvPr>
          <p:cNvSpPr txBox="1"/>
          <p:nvPr/>
        </p:nvSpPr>
        <p:spPr>
          <a:xfrm>
            <a:off x="8558603" y="3704160"/>
            <a:ext cx="130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FFC7DC0E-95C6-BFF7-B7FD-DD73A8A6CF31}"/>
              </a:ext>
            </a:extLst>
          </p:cNvPr>
          <p:cNvCxnSpPr>
            <a:cxnSpLocks/>
          </p:cNvCxnSpPr>
          <p:nvPr/>
        </p:nvCxnSpPr>
        <p:spPr>
          <a:xfrm>
            <a:off x="7194489" y="4114139"/>
            <a:ext cx="86987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7E892347-B20B-D55D-50F8-0DE1FC528A46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D8ED41B8-B2FA-6D63-96A3-F549B08AF6BC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CA732EE1-562F-E49A-B32D-4296D6890AA3}"/>
              </a:ext>
            </a:extLst>
          </p:cNvPr>
          <p:cNvSpPr txBox="1"/>
          <p:nvPr/>
        </p:nvSpPr>
        <p:spPr>
          <a:xfrm>
            <a:off x="9517290" y="4302989"/>
            <a:ext cx="1160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61026A7-E65F-A8DB-295A-6ABF3360A14C}"/>
              </a:ext>
            </a:extLst>
          </p:cNvPr>
          <p:cNvSpPr txBox="1"/>
          <p:nvPr/>
        </p:nvSpPr>
        <p:spPr>
          <a:xfrm>
            <a:off x="8830929" y="4904793"/>
            <a:ext cx="160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NA62</a:t>
            </a:r>
          </a:p>
        </p:txBody>
      </p: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96ADDA42-E774-9D6B-F325-489E33CC7B22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395514FE-AF0E-903F-556A-FE90612DAA89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72EBE5FB-D166-431A-39FA-1F920A2EA028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EC2C83CA-E8E7-D55E-C348-D5644DA50C32}"/>
              </a:ext>
            </a:extLst>
          </p:cNvPr>
          <p:cNvCxnSpPr>
            <a:cxnSpLocks/>
            <a:stCxn id="153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>
            <a:extLst>
              <a:ext uri="{FF2B5EF4-FFF2-40B4-BE49-F238E27FC236}">
                <a16:creationId xmlns:a16="http://schemas.microsoft.com/office/drawing/2014/main" id="{A625B6A8-D71B-17D0-DD41-FF0347CF8A61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992648E0-011E-4CC0-16EB-FE024B2CA69F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253" name="Title 1">
            <a:extLst>
              <a:ext uri="{FF2B5EF4-FFF2-40B4-BE49-F238E27FC236}">
                <a16:creationId xmlns:a16="http://schemas.microsoft.com/office/drawing/2014/main" id="{C7AA26E5-0633-A42F-7DA1-530177D1BF8D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trike="sngStrike" dirty="0">
                <a:solidFill>
                  <a:srgbClr val="004899"/>
                </a:solidFill>
              </a:rPr>
              <a:t>Shared Beam Delivery to ECN3</a:t>
            </a:r>
          </a:p>
        </p:txBody>
      </p: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A7B55E35-AED2-E62B-08F4-074672687654}"/>
              </a:ext>
            </a:extLst>
          </p:cNvPr>
          <p:cNvCxnSpPr>
            <a:cxnSpLocks/>
            <a:stCxn id="115" idx="0"/>
          </p:cNvCxnSpPr>
          <p:nvPr/>
        </p:nvCxnSpPr>
        <p:spPr>
          <a:xfrm flipV="1">
            <a:off x="1835344" y="1618031"/>
            <a:ext cx="1236320" cy="1288956"/>
          </a:xfrm>
          <a:prstGeom prst="straightConnector1">
            <a:avLst/>
          </a:prstGeom>
          <a:ln w="12700">
            <a:solidFill>
              <a:schemeClr val="tx1"/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61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A6C27-9A5C-F3C0-AB66-C8D5289FD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EF144-7A88-3CFC-0E83-D316FDBC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C6F38158-A43B-0260-205A-33D873FA4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A1462F22-063E-A9C4-EF45-BEF94ED796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75750196-60C5-00F8-44EA-488326FE0583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B3EA02FE-2ED7-338F-7D9F-2D674D8EB123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5334A0-0D02-C3CC-243D-AB9B7728312A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965604-84A8-19D9-0C8C-AEEF221EBAB5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4950F-973D-DC06-EB48-9D798E749797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ADF8DD-6B2C-64B6-B09C-2AF3D47BBE93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BF8152-E950-DDC0-0827-A9A77B9F9B95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350813-7F5F-3480-0FC1-729897DB9824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3962FA-B703-5144-6042-BEEE0790A59E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C77184-4BB2-F2C1-87B4-F9A0E369C936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640B63-411B-C5C1-A211-E1B141605030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D72573-A694-F56B-10E7-D7FC74F31299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CC2923A-314C-0CF9-1838-E6EAAF92BEE9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12D3166-37CF-47A6-447D-4D04A9D74D86}"/>
              </a:ext>
            </a:extLst>
          </p:cNvPr>
          <p:cNvCxnSpPr>
            <a:cxnSpLocks/>
          </p:cNvCxnSpPr>
          <p:nvPr/>
        </p:nvCxnSpPr>
        <p:spPr>
          <a:xfrm flipH="1">
            <a:off x="7204928" y="4123593"/>
            <a:ext cx="965661" cy="13229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54D59CE3-A5E2-22B5-3148-ECF1DE2D6FBE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475DC416-3DFB-F580-9791-86BFA06BF291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1EA27546-4FA6-D3A3-3557-FB01FCDE5FAD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233474-8A37-A3DD-5AC3-66CDD83F0D48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ECB84A-17F6-CACD-1072-0D88D762A40F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CC28D37-BF63-F869-CA8F-8BE1464C74AD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C1BC15-9EB4-CCA1-DC5E-595D02C1AF21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9B2470-18D4-6A87-7F46-08AD4DA3F82D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91326-654D-5434-95EB-B426C6B2F9BE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E16541-BFD7-1B5F-96B1-8C4432D91125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E5DA4BC-725E-B74E-4CDA-F4DA776F4836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33761B-4EB1-6A83-05E1-97D89AB8AE8F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015869-289E-127C-9EF4-750314DF3B84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E8450E-F0C8-E74A-4508-2CDE645DB9BC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EB7ADFC-8265-91FD-228C-DEAC8F1C4D02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27803AC-86F5-D974-B6E5-8309897FED84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217DE6B-64F4-08BA-A93F-706A6B220511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6D71C94-B5D2-B52A-A6E2-C88B682C7A02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906240-79C4-4EB6-418C-114278DDA776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116747-1335-DC71-AA67-B14C711A6E26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FA0563-D9A7-753E-9882-318C6A98E634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7BA890-EB17-7AF5-41A5-CC1711EBFF87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D619A0-91F0-FC2A-B3D0-E43F6DA8DFC2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A9BB99C-7A38-691B-BF58-23DBB98D29E0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0D3B501-19DA-2BC7-08D2-C5ABCC0211EA}"/>
              </a:ext>
            </a:extLst>
          </p:cNvPr>
          <p:cNvCxnSpPr>
            <a:cxnSpLocks/>
          </p:cNvCxnSpPr>
          <p:nvPr/>
        </p:nvCxnSpPr>
        <p:spPr>
          <a:xfrm flipH="1" flipV="1">
            <a:off x="5719370" y="3261704"/>
            <a:ext cx="276505" cy="4557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7CD0EB4-5D13-5D1D-82B8-9BDA4BBC04EA}"/>
              </a:ext>
            </a:extLst>
          </p:cNvPr>
          <p:cNvCxnSpPr>
            <a:cxnSpLocks/>
          </p:cNvCxnSpPr>
          <p:nvPr/>
        </p:nvCxnSpPr>
        <p:spPr>
          <a:xfrm flipV="1">
            <a:off x="5971429" y="3261703"/>
            <a:ext cx="275092" cy="4382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1B736D23-AC36-755E-88D4-2FA66334134B}"/>
              </a:ext>
            </a:extLst>
          </p:cNvPr>
          <p:cNvSpPr txBox="1"/>
          <p:nvPr/>
        </p:nvSpPr>
        <p:spPr>
          <a:xfrm>
            <a:off x="4996403" y="3834720"/>
            <a:ext cx="1929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DAA07B5-B5CB-B77C-36B0-9EC94627974F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4A87B3F-46E8-50B5-3451-DEBC8280D3B7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0D091D0-8FFA-F7EF-083E-ADD9771C5245}"/>
              </a:ext>
            </a:extLst>
          </p:cNvPr>
          <p:cNvSpPr txBox="1"/>
          <p:nvPr/>
        </p:nvSpPr>
        <p:spPr>
          <a:xfrm>
            <a:off x="4092769" y="1607145"/>
            <a:ext cx="232017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CH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A653E4C-6F95-4E6C-E27C-19716D65CBF3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1799FCA-7488-6C7A-2F75-461BEC0AA38A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144A19DC-B75B-1987-7635-C14B7E5FD81C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32BFB44-9EF4-F1FE-5A71-578722AA3A66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132" name="Title 1">
            <a:extLst>
              <a:ext uri="{FF2B5EF4-FFF2-40B4-BE49-F238E27FC236}">
                <a16:creationId xmlns:a16="http://schemas.microsoft.com/office/drawing/2014/main" id="{400CBAEC-3F94-04A3-5358-E3D654568DC1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Dedicated Beam Delivery to ECN3: commissioning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889CC40E-69A5-E17D-05A5-5EB6AFB0C32A}"/>
              </a:ext>
            </a:extLst>
          </p:cNvPr>
          <p:cNvSpPr/>
          <p:nvPr/>
        </p:nvSpPr>
        <p:spPr>
          <a:xfrm>
            <a:off x="8189511" y="3987538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0140E4-9B34-6ACC-ECC1-62DC23538E99}"/>
              </a:ext>
            </a:extLst>
          </p:cNvPr>
          <p:cNvSpPr txBox="1"/>
          <p:nvPr/>
        </p:nvSpPr>
        <p:spPr>
          <a:xfrm>
            <a:off x="8542247" y="3834720"/>
            <a:ext cx="1532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P4 Beam Dump</a:t>
            </a:r>
          </a:p>
        </p:txBody>
      </p:sp>
      <p:pic>
        <p:nvPicPr>
          <p:cNvPr id="17" name="Picture 16" descr="A yellow triangle sign with a black and yellow triangle and a person digging a hole&#10;&#10;Description automatically generated">
            <a:extLst>
              <a:ext uri="{FF2B5EF4-FFF2-40B4-BE49-F238E27FC236}">
                <a16:creationId xmlns:a16="http://schemas.microsoft.com/office/drawing/2014/main" id="{B79960B9-531A-A0C0-D77C-B7BF20D63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0170" y="3505041"/>
            <a:ext cx="1679100" cy="14923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E0C57D0-B147-6C14-E480-7A08BE526113}"/>
              </a:ext>
            </a:extLst>
          </p:cNvPr>
          <p:cNvGrpSpPr/>
          <p:nvPr/>
        </p:nvGrpSpPr>
        <p:grpSpPr>
          <a:xfrm>
            <a:off x="6210453" y="218344"/>
            <a:ext cx="5664288" cy="2980421"/>
            <a:chOff x="4657934" y="157725"/>
            <a:chExt cx="4248216" cy="223531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8439C11-748E-CDAE-2919-D7E38DB5F97B}"/>
                </a:ext>
              </a:extLst>
            </p:cNvPr>
            <p:cNvGrpSpPr/>
            <p:nvPr/>
          </p:nvGrpSpPr>
          <p:grpSpPr>
            <a:xfrm>
              <a:off x="4657934" y="157725"/>
              <a:ext cx="4248216" cy="2235316"/>
              <a:chOff x="4657934" y="157725"/>
              <a:chExt cx="4248216" cy="2235316"/>
            </a:xfrm>
          </p:grpSpPr>
          <p:pic>
            <p:nvPicPr>
              <p:cNvPr id="23" name="Picture 22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3A87145A-14EA-67E9-55B1-76C5FCC9BA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000" t="-8" r="-84" b="-274"/>
              <a:stretch/>
            </p:blipFill>
            <p:spPr>
              <a:xfrm>
                <a:off x="7134603" y="157725"/>
                <a:ext cx="1771547" cy="21568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9F961A60-35E7-50FB-FE03-D4355E7EF20E}"/>
                  </a:ext>
                </a:extLst>
              </p:cNvPr>
              <p:cNvCxnSpPr>
                <a:cxnSpLocks/>
                <a:stCxn id="23" idx="1"/>
              </p:cNvCxnSpPr>
              <p:nvPr/>
            </p:nvCxnSpPr>
            <p:spPr>
              <a:xfrm flipH="1">
                <a:off x="4657934" y="1236164"/>
                <a:ext cx="2476669" cy="115687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E8C072-FC2A-BDF2-6270-63AD25E3AC9D}"/>
                </a:ext>
              </a:extLst>
            </p:cNvPr>
            <p:cNvSpPr txBox="1"/>
            <p:nvPr/>
          </p:nvSpPr>
          <p:spPr>
            <a:xfrm>
              <a:off x="7573038" y="1951116"/>
              <a:ext cx="430647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33" dirty="0"/>
                <a:t>TBIU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759981-C460-7FBB-D316-6B4AE46677B7}"/>
                </a:ext>
              </a:extLst>
            </p:cNvPr>
            <p:cNvSpPr txBox="1"/>
            <p:nvPr/>
          </p:nvSpPr>
          <p:spPr>
            <a:xfrm>
              <a:off x="7877112" y="1801238"/>
              <a:ext cx="576338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/>
                <a:t>target</a:t>
              </a:r>
              <a:endParaRPr lang="en-CH" sz="1333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2F3645-F3AA-61A0-B0F1-001B90CECD35}"/>
                </a:ext>
              </a:extLst>
            </p:cNvPr>
            <p:cNvSpPr txBox="1"/>
            <p:nvPr/>
          </p:nvSpPr>
          <p:spPr>
            <a:xfrm>
              <a:off x="8185411" y="1965160"/>
              <a:ext cx="430647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33" dirty="0"/>
                <a:t>TBID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8FCB467-6C88-803B-821A-CCB2AE8EE187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7768394" y="1659762"/>
              <a:ext cx="19967" cy="2913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B5B585E-5979-3C0B-FF8D-4A3DDC904E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1393" y="1555585"/>
              <a:ext cx="25305" cy="4248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378BA29-A1BF-A87E-0C55-6459514151C0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H="1" flipV="1">
              <a:off x="8136055" y="1522946"/>
              <a:ext cx="29226" cy="278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A1633CB-9109-248A-EC9D-DAD8992F84CF}"/>
              </a:ext>
            </a:extLst>
          </p:cNvPr>
          <p:cNvCxnSpPr>
            <a:cxnSpLocks/>
          </p:cNvCxnSpPr>
          <p:nvPr/>
        </p:nvCxnSpPr>
        <p:spPr>
          <a:xfrm flipV="1">
            <a:off x="9608938" y="1835446"/>
            <a:ext cx="2450169" cy="169195"/>
          </a:xfrm>
          <a:prstGeom prst="straightConnector1">
            <a:avLst/>
          </a:prstGeom>
          <a:ln w="6350">
            <a:solidFill>
              <a:srgbClr val="FF0000"/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18DB51-5269-8807-1BF2-4D112C86B216}"/>
              </a:ext>
            </a:extLst>
          </p:cNvPr>
          <p:cNvGrpSpPr/>
          <p:nvPr/>
        </p:nvGrpSpPr>
        <p:grpSpPr>
          <a:xfrm>
            <a:off x="168869" y="1508488"/>
            <a:ext cx="3867211" cy="4786603"/>
            <a:chOff x="126652" y="1303189"/>
            <a:chExt cx="2900408" cy="3589952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A6CDE86-92E9-8441-069F-1B0510868A32}"/>
                </a:ext>
              </a:extLst>
            </p:cNvPr>
            <p:cNvCxnSpPr>
              <a:cxnSpLocks/>
            </p:cNvCxnSpPr>
            <p:nvPr/>
          </p:nvCxnSpPr>
          <p:spPr>
            <a:xfrm>
              <a:off x="2832117" y="1335781"/>
              <a:ext cx="194943" cy="727154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D81C333-E103-5F23-9058-FD0436B8E90F}"/>
                </a:ext>
              </a:extLst>
            </p:cNvPr>
            <p:cNvGrpSpPr/>
            <p:nvPr/>
          </p:nvGrpSpPr>
          <p:grpSpPr>
            <a:xfrm>
              <a:off x="126652" y="1303189"/>
              <a:ext cx="2828442" cy="3589952"/>
              <a:chOff x="126652" y="1303189"/>
              <a:chExt cx="2828442" cy="3589952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3D8756E-0725-11F8-7B4C-F55415682766}"/>
                  </a:ext>
                </a:extLst>
              </p:cNvPr>
              <p:cNvGrpSpPr/>
              <p:nvPr/>
            </p:nvGrpSpPr>
            <p:grpSpPr>
              <a:xfrm>
                <a:off x="126652" y="1303189"/>
                <a:ext cx="2828442" cy="3589952"/>
                <a:chOff x="126652" y="1303189"/>
                <a:chExt cx="2828442" cy="3589952"/>
              </a:xfrm>
            </p:grpSpPr>
            <p:sp>
              <p:nvSpPr>
                <p:cNvPr id="52" name="Rectangle 55">
                  <a:extLst>
                    <a:ext uri="{FF2B5EF4-FFF2-40B4-BE49-F238E27FC236}">
                      <a16:creationId xmlns:a16="http://schemas.microsoft.com/office/drawing/2014/main" id="{D2430C6A-93CA-FD08-84A0-A2FB30758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5995" y="1501667"/>
                  <a:ext cx="201119" cy="2076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 sz="2400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4C358B0D-3654-7C46-B9A6-D702457A5119}"/>
                    </a:ext>
                  </a:extLst>
                </p:cNvPr>
                <p:cNvGrpSpPr/>
                <p:nvPr/>
              </p:nvGrpSpPr>
              <p:grpSpPr>
                <a:xfrm>
                  <a:off x="132646" y="1303189"/>
                  <a:ext cx="2822448" cy="3589952"/>
                  <a:chOff x="132646" y="1303189"/>
                  <a:chExt cx="2822448" cy="3589952"/>
                </a:xfrm>
              </p:grpSpPr>
              <p:grpSp>
                <p:nvGrpSpPr>
                  <p:cNvPr id="66" name="Group 65">
                    <a:extLst>
                      <a:ext uri="{FF2B5EF4-FFF2-40B4-BE49-F238E27FC236}">
                        <a16:creationId xmlns:a16="http://schemas.microsoft.com/office/drawing/2014/main" id="{D7501F37-F480-E323-AD67-C8EE0EAD01D7}"/>
                      </a:ext>
                    </a:extLst>
                  </p:cNvPr>
                  <p:cNvGrpSpPr/>
                  <p:nvPr/>
                </p:nvGrpSpPr>
                <p:grpSpPr>
                  <a:xfrm>
                    <a:off x="132646" y="2583456"/>
                    <a:ext cx="2822448" cy="2309685"/>
                    <a:chOff x="9359901" y="1817124"/>
                    <a:chExt cx="3876674" cy="2890006"/>
                  </a:xfrm>
                </p:grpSpPr>
                <p:sp>
                  <p:nvSpPr>
                    <p:cNvPr id="77" name="Rectangle 87">
                      <a:extLst>
                        <a:ext uri="{FF2B5EF4-FFF2-40B4-BE49-F238E27FC236}">
                          <a16:creationId xmlns:a16="http://schemas.microsoft.com/office/drawing/2014/main" id="{4D243583-FE37-62D1-F6EC-7D01B56BFE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59901" y="1817124"/>
                      <a:ext cx="2526829" cy="28900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400" dirty="0"/>
                    </a:p>
                  </p:txBody>
                </p:sp>
                <p:sp>
                  <p:nvSpPr>
                    <p:cNvPr id="78" name="Rectangle 6">
                      <a:extLst>
                        <a:ext uri="{FF2B5EF4-FFF2-40B4-BE49-F238E27FC236}">
                          <a16:creationId xmlns:a16="http://schemas.microsoft.com/office/drawing/2014/main" id="{B1234174-403A-62BE-E601-30BB17758B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4017137"/>
                      <a:ext cx="1524000" cy="5334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79" name="Rectangle 8">
                      <a:extLst>
                        <a:ext uri="{FF2B5EF4-FFF2-40B4-BE49-F238E27FC236}">
                          <a16:creationId xmlns:a16="http://schemas.microsoft.com/office/drawing/2014/main" id="{031565EE-DF9F-9541-DE3D-67E63B279EB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2645537"/>
                      <a:ext cx="1524000" cy="6858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0" name="AutoShape 15">
                      <a:extLst>
                        <a:ext uri="{FF2B5EF4-FFF2-40B4-BE49-F238E27FC236}">
                          <a16:creationId xmlns:a16="http://schemas.microsoft.com/office/drawing/2014/main" id="{F901C0BE-3ABD-D3A2-2A22-99C30B00A7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 flipV="1">
                      <a:off x="10417970" y="2951131"/>
                      <a:ext cx="457200" cy="303212"/>
                    </a:xfrm>
                    <a:prstGeom prst="homePlate">
                      <a:avLst>
                        <a:gd name="adj" fmla="val 37696"/>
                      </a:avLst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1" name="Line 17">
                      <a:extLst>
                        <a:ext uri="{FF2B5EF4-FFF2-40B4-BE49-F238E27FC236}">
                          <a16:creationId xmlns:a16="http://schemas.microsoft.com/office/drawing/2014/main" id="{44B079D1-0440-1EB0-D108-0093CAD8EF1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036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2" name="Line 18">
                      <a:extLst>
                        <a:ext uri="{FF2B5EF4-FFF2-40B4-BE49-F238E27FC236}">
                          <a16:creationId xmlns:a16="http://schemas.microsoft.com/office/drawing/2014/main" id="{90EB14D5-A0AE-97FF-0E11-309F2CF4FB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88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3" name="Line 19">
                      <a:extLst>
                        <a:ext uri="{FF2B5EF4-FFF2-40B4-BE49-F238E27FC236}">
                          <a16:creationId xmlns:a16="http://schemas.microsoft.com/office/drawing/2014/main" id="{7781B666-9F6C-5351-22CD-0B606B684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40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4" name="Line 20">
                      <a:extLst>
                        <a:ext uri="{FF2B5EF4-FFF2-40B4-BE49-F238E27FC236}">
                          <a16:creationId xmlns:a16="http://schemas.microsoft.com/office/drawing/2014/main" id="{7BA4AF8D-EC76-E9D0-334E-9EB8DA983D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963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5" name="Line 21">
                      <a:extLst>
                        <a:ext uri="{FF2B5EF4-FFF2-40B4-BE49-F238E27FC236}">
                          <a16:creationId xmlns:a16="http://schemas.microsoft.com/office/drawing/2014/main" id="{5E8090E3-3E54-70A7-108F-26D4D92BC2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2553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6" name="Line 22">
                      <a:extLst>
                        <a:ext uri="{FF2B5EF4-FFF2-40B4-BE49-F238E27FC236}">
                          <a16:creationId xmlns:a16="http://schemas.microsoft.com/office/drawing/2014/main" id="{E8124EB1-A663-7B64-7D27-65C97849EF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98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7" name="Line 27">
                      <a:extLst>
                        <a:ext uri="{FF2B5EF4-FFF2-40B4-BE49-F238E27FC236}">
                          <a16:creationId xmlns:a16="http://schemas.microsoft.com/office/drawing/2014/main" id="{E3196816-B290-997F-4C93-B01F061FDD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50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8" name="Line 28">
                      <a:extLst>
                        <a:ext uri="{FF2B5EF4-FFF2-40B4-BE49-F238E27FC236}">
                          <a16:creationId xmlns:a16="http://schemas.microsoft.com/office/drawing/2014/main" id="{ED1A19EE-6E89-3ED6-D3CD-5E8FE05667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02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grpSp>
                  <p:nvGrpSpPr>
                    <p:cNvPr id="89" name="Group 61">
                      <a:extLst>
                        <a:ext uri="{FF2B5EF4-FFF2-40B4-BE49-F238E27FC236}">
                          <a16:creationId xmlns:a16="http://schemas.microsoft.com/office/drawing/2014/main" id="{CE428FF0-C282-C587-0B25-C8C035D2818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163425" y="3255137"/>
                      <a:ext cx="463550" cy="685800"/>
                      <a:chOff x="4992" y="1296"/>
                      <a:chExt cx="292" cy="432"/>
                    </a:xfrm>
                  </p:grpSpPr>
                  <p:sp>
                    <p:nvSpPr>
                      <p:cNvPr id="93" name="AutoShape 58">
                        <a:extLst>
                          <a:ext uri="{FF2B5EF4-FFF2-40B4-BE49-F238E27FC236}">
                            <a16:creationId xmlns:a16="http://schemas.microsoft.com/office/drawing/2014/main" id="{488CA70C-2DB7-BB88-E646-83BBCB21D1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2" y="1296"/>
                        <a:ext cx="144" cy="48"/>
                      </a:xfrm>
                      <a:prstGeom prst="triangle">
                        <a:avLst>
                          <a:gd name="adj" fmla="val 57639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4" name="AutoShape 59">
                        <a:extLst>
                          <a:ext uri="{FF2B5EF4-FFF2-40B4-BE49-F238E27FC236}">
                            <a16:creationId xmlns:a16="http://schemas.microsoft.com/office/drawing/2014/main" id="{C99AC02A-2250-31C6-759C-91781470B68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5136" y="1296"/>
                        <a:ext cx="148" cy="48"/>
                      </a:xfrm>
                      <a:prstGeom prst="triangle">
                        <a:avLst>
                          <a:gd name="adj" fmla="val 54727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5" name="Rectangle 60">
                        <a:extLst>
                          <a:ext uri="{FF2B5EF4-FFF2-40B4-BE49-F238E27FC236}">
                            <a16:creationId xmlns:a16="http://schemas.microsoft.com/office/drawing/2014/main" id="{2BC3499C-0EDF-36D1-C838-399AF66B77C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5" y="1344"/>
                        <a:ext cx="192" cy="3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</p:grpSp>
                <p:grpSp>
                  <p:nvGrpSpPr>
                    <p:cNvPr id="90" name="Group 67">
                      <a:extLst>
                        <a:ext uri="{FF2B5EF4-FFF2-40B4-BE49-F238E27FC236}">
                          <a16:creationId xmlns:a16="http://schemas.microsoft.com/office/drawing/2014/main" id="{9B8A9862-D3F4-5D43-284E-DA84AD8396F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622213" y="3102737"/>
                      <a:ext cx="614362" cy="762000"/>
                      <a:chOff x="5757" y="864"/>
                      <a:chExt cx="387" cy="480"/>
                    </a:xfrm>
                  </p:grpSpPr>
                  <p:sp>
                    <p:nvSpPr>
                      <p:cNvPr id="91" name="AutoShape 63">
                        <a:extLst>
                          <a:ext uri="{FF2B5EF4-FFF2-40B4-BE49-F238E27FC236}">
                            <a16:creationId xmlns:a16="http://schemas.microsoft.com/office/drawing/2014/main" id="{8351A579-5E4F-A162-33F0-4913F2D4BC6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-171745">
                        <a:off x="5757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2" name="AutoShape 64">
                        <a:extLst>
                          <a:ext uri="{FF2B5EF4-FFF2-40B4-BE49-F238E27FC236}">
                            <a16:creationId xmlns:a16="http://schemas.microsoft.com/office/drawing/2014/main" id="{AE6C8F67-FE76-9245-F085-B146562B507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71745" flipH="1">
                        <a:off x="5954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</p:grpSp>
              </p:grp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E9A7CD14-4356-F8D6-2B98-B190668495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81271" y="1303189"/>
                    <a:ext cx="488935" cy="0"/>
                  </a:xfrm>
                  <a:prstGeom prst="straightConnector1">
                    <a:avLst/>
                  </a:prstGeom>
                  <a:ln w="6350">
                    <a:solidFill>
                      <a:schemeClr val="accent1">
                        <a:lumMod val="10000"/>
                      </a:schemeClr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168A6CF4-ACA8-97C6-76DD-46786AE5D1D5}"/>
                      </a:ext>
                    </a:extLst>
                  </p:cNvPr>
                  <p:cNvCxnSpPr>
                    <a:cxnSpLocks/>
                    <a:stCxn id="77" idx="0"/>
                  </p:cNvCxnSpPr>
                  <p:nvPr/>
                </p:nvCxnSpPr>
                <p:spPr>
                  <a:xfrm flipV="1">
                    <a:off x="1052487" y="1603271"/>
                    <a:ext cx="956913" cy="98018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93383B8-B05F-E100-5FA1-7442B83FFAC3}"/>
                    </a:ext>
                  </a:extLst>
                </p:cNvPr>
                <p:cNvSpPr txBox="1"/>
                <p:nvPr/>
              </p:nvSpPr>
              <p:spPr>
                <a:xfrm>
                  <a:off x="177489" y="2625055"/>
                  <a:ext cx="1823179" cy="4847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b="1" dirty="0"/>
                    <a:t>Dedicated delivery: </a:t>
                  </a:r>
                </a:p>
                <a:p>
                  <a:pPr algn="ctr"/>
                  <a:r>
                    <a:rPr lang="en-CH" b="1" dirty="0"/>
                    <a:t>no splitting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E276DB1-3C84-BE3D-0F3A-DA60FB93D386}"/>
                    </a:ext>
                  </a:extLst>
                </p:cNvPr>
                <p:cNvSpPr txBox="1"/>
                <p:nvPr/>
              </p:nvSpPr>
              <p:spPr>
                <a:xfrm>
                  <a:off x="126652" y="3756462"/>
                  <a:ext cx="855192" cy="1924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67" b="1" u="sng" dirty="0"/>
                    <a:t>B</a:t>
                  </a:r>
                </a:p>
              </p:txBody>
            </p:sp>
          </p:grpSp>
          <p:sp>
            <p:nvSpPr>
              <p:cNvPr id="37" name="Line 22">
                <a:extLst>
                  <a:ext uri="{FF2B5EF4-FFF2-40B4-BE49-F238E27FC236}">
                    <a16:creationId xmlns:a16="http://schemas.microsoft.com/office/drawing/2014/main" id="{445EA573-1263-67E3-41F1-C16398283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1798" y="3794617"/>
                <a:ext cx="0" cy="5480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 sz="2400"/>
              </a:p>
            </p:txBody>
          </p:sp>
        </p:grpSp>
      </p:grpSp>
      <p:sp>
        <p:nvSpPr>
          <p:cNvPr id="96" name="Oval 16">
            <a:extLst>
              <a:ext uri="{FF2B5EF4-FFF2-40B4-BE49-F238E27FC236}">
                <a16:creationId xmlns:a16="http://schemas.microsoft.com/office/drawing/2014/main" id="{ABE96298-281F-2877-DC53-9D8CB7CA35C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655187" y="1366534"/>
            <a:ext cx="241940" cy="350365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sz="2400" dirty="0"/>
          </a:p>
        </p:txBody>
      </p:sp>
      <p:sp>
        <p:nvSpPr>
          <p:cNvPr id="97" name="Oval 16">
            <a:extLst>
              <a:ext uri="{FF2B5EF4-FFF2-40B4-BE49-F238E27FC236}">
                <a16:creationId xmlns:a16="http://schemas.microsoft.com/office/drawing/2014/main" id="{CF1758EB-5FE7-E9F5-20D2-C90467D914A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955" y="4385506"/>
            <a:ext cx="241940" cy="350365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0416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0.03268 0.2067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8" y="1032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0.00117 0.084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185 L 0.00117 -0.0094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6" grpId="1" animBg="1"/>
      <p:bldP spid="97" grpId="0" animBg="1"/>
      <p:bldP spid="9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30556-9364-716B-ABD6-486EA7F8C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5306-A6FC-EA71-7A88-02E0390D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72BBA77D-5661-4932-57B7-B1CAD5568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F2627BCE-91D8-50D6-2E52-8AA1E21A9E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3D007F0-5EC1-E22E-7704-A7A358B2622A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AE470377-2065-965A-E15A-1FB7CFE1E198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4220B7-B7E4-4080-9903-D4C44AF5E40F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FFB512-1040-F087-0A27-A1F60EED6798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33EFA4-C55A-FB57-B978-9B2CDFB0EED5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5E04D5-0BCB-D0FB-85E5-08869A7ED1D7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E2E79C-6014-95DE-3039-BCB4AE38365E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5B203-9FCA-183A-7375-814AB9F3E107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2B3416-E69A-33A5-5768-61C70F722AE0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64FDB8-0014-AFD6-FB55-04B3E49FB134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5029DA9-C393-A89A-D39E-8E3013AE4471}"/>
              </a:ext>
            </a:extLst>
          </p:cNvPr>
          <p:cNvCxnSpPr>
            <a:cxnSpLocks/>
          </p:cNvCxnSpPr>
          <p:nvPr/>
        </p:nvCxnSpPr>
        <p:spPr>
          <a:xfrm flipH="1">
            <a:off x="8064366" y="4123973"/>
            <a:ext cx="2293495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8161F72-CCC7-12F2-EDC6-09E1A4A468D6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82D301B-40B1-4C8F-F421-08B554D9C8F9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3825BE3-8B6F-3927-1F52-B905B9FAF3A0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23AF5EA-9644-2F36-B88C-6A939452CF39}"/>
              </a:ext>
            </a:extLst>
          </p:cNvPr>
          <p:cNvCxnSpPr>
            <a:cxnSpLocks/>
          </p:cNvCxnSpPr>
          <p:nvPr/>
        </p:nvCxnSpPr>
        <p:spPr>
          <a:xfrm flipH="1" flipV="1">
            <a:off x="8051665" y="4111271"/>
            <a:ext cx="929575" cy="554771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E5A885-6C41-7398-AD66-0F2794B5EEAE}"/>
              </a:ext>
            </a:extLst>
          </p:cNvPr>
          <p:cNvCxnSpPr>
            <a:cxnSpLocks/>
          </p:cNvCxnSpPr>
          <p:nvPr/>
        </p:nvCxnSpPr>
        <p:spPr>
          <a:xfrm flipH="1">
            <a:off x="9453788" y="4747466"/>
            <a:ext cx="904073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E522D8C4-EA84-AA32-A686-E18E2B07683B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E76B3B0C-0B97-2D2A-8197-A89AABC7DA8A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102276D8-DE9B-60EB-F17E-59AC7CA42EE3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966E51-510A-7348-F526-03B98A3FBB96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127742-42BF-503C-9936-8E57AB29B037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EFCFC3-8EF4-0473-35F4-58D267F32711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6C3699A-27DD-88AC-3248-394F59983D82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487FD6-7782-78A9-DD8B-B21CA105CEE4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9F0FAE-F138-BC31-1F83-01C374788C6A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0F58FB-6A06-CCE1-7A58-6C7D2581D4B3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3E57A3-8384-FC99-834F-50EF9E0787BE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8E1AD4-A89E-EEA6-E42F-41087B5DF860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A2701E-241B-94F4-736C-871F19BCCA7B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D31FF8-0B8F-316B-0487-B54FD7028F9D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BEE179-BF58-76FA-4EF7-088A691ACC0A}"/>
              </a:ext>
            </a:extLst>
          </p:cNvPr>
          <p:cNvSpPr txBox="1"/>
          <p:nvPr/>
        </p:nvSpPr>
        <p:spPr>
          <a:xfrm>
            <a:off x="7990191" y="4467906"/>
            <a:ext cx="88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53" name="5-point Star 52">
            <a:extLst>
              <a:ext uri="{FF2B5EF4-FFF2-40B4-BE49-F238E27FC236}">
                <a16:creationId xmlns:a16="http://schemas.microsoft.com/office/drawing/2014/main" id="{7BE76997-C555-1D42-E1B6-0D510A0668CE}"/>
              </a:ext>
            </a:extLst>
          </p:cNvPr>
          <p:cNvSpPr/>
          <p:nvPr/>
        </p:nvSpPr>
        <p:spPr>
          <a:xfrm>
            <a:off x="9059192" y="4606713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3A1FA76-CA5C-9525-579A-35D23FCE48F7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EF22A71-6C60-872A-1B0E-7F0B4151518C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7E5B0B-845D-211E-E1AF-AE51CDCA62B2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1E36CDF-3DA8-75FF-9871-1A67F823A6C0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F3C408-67A4-AF78-4ADD-88A36C385316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60E01FE-12F7-05DB-1F02-9D1176FAA3FE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614749F-F11E-CC29-E6F6-C9A021F189CF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2AEF5CF-F87F-9827-680F-0CFC31EFAB83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444B22D-F7A1-FAEC-7681-EC1880D734B7}"/>
              </a:ext>
            </a:extLst>
          </p:cNvPr>
          <p:cNvSpPr txBox="1"/>
          <p:nvPr/>
        </p:nvSpPr>
        <p:spPr>
          <a:xfrm>
            <a:off x="8558603" y="3704160"/>
            <a:ext cx="130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237AE0E-8475-358C-C1A4-F3D41BF73A05}"/>
              </a:ext>
            </a:extLst>
          </p:cNvPr>
          <p:cNvCxnSpPr>
            <a:cxnSpLocks/>
          </p:cNvCxnSpPr>
          <p:nvPr/>
        </p:nvCxnSpPr>
        <p:spPr>
          <a:xfrm>
            <a:off x="7194489" y="4114139"/>
            <a:ext cx="86987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77A9D2E-F77E-B3EC-00DD-582A524D37A1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F6CE60C-235D-C760-70D3-D3B51AFCB0BC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DBFCC1C-0A55-43B6-E89F-D2A0E624519E}"/>
              </a:ext>
            </a:extLst>
          </p:cNvPr>
          <p:cNvCxnSpPr>
            <a:cxnSpLocks/>
          </p:cNvCxnSpPr>
          <p:nvPr/>
        </p:nvCxnSpPr>
        <p:spPr>
          <a:xfrm flipH="1" flipV="1">
            <a:off x="5719370" y="3261704"/>
            <a:ext cx="276505" cy="4557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F36CB17-DFC0-1CBE-B109-40794CC5F3B9}"/>
              </a:ext>
            </a:extLst>
          </p:cNvPr>
          <p:cNvCxnSpPr>
            <a:cxnSpLocks/>
          </p:cNvCxnSpPr>
          <p:nvPr/>
        </p:nvCxnSpPr>
        <p:spPr>
          <a:xfrm flipV="1">
            <a:off x="5971429" y="3261703"/>
            <a:ext cx="275092" cy="4382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B65B88A-A1BA-6A8E-FB4F-CE4CE0703227}"/>
              </a:ext>
            </a:extLst>
          </p:cNvPr>
          <p:cNvSpPr txBox="1"/>
          <p:nvPr/>
        </p:nvSpPr>
        <p:spPr>
          <a:xfrm>
            <a:off x="9517290" y="4302989"/>
            <a:ext cx="1160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DA863AD-72E1-1514-CC20-1BA63C9E83B3}"/>
              </a:ext>
            </a:extLst>
          </p:cNvPr>
          <p:cNvSpPr txBox="1"/>
          <p:nvPr/>
        </p:nvSpPr>
        <p:spPr>
          <a:xfrm>
            <a:off x="4996403" y="3834720"/>
            <a:ext cx="1929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D8BBCA4-1CC1-ED50-EC3B-1623BD7049B9}"/>
              </a:ext>
            </a:extLst>
          </p:cNvPr>
          <p:cNvSpPr txBox="1"/>
          <p:nvPr/>
        </p:nvSpPr>
        <p:spPr>
          <a:xfrm>
            <a:off x="8830929" y="4904793"/>
            <a:ext cx="160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BDF/SHiP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C2D0F6-56C8-25B1-0A0E-BFAEDEAEBBEF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4AC223A-6835-C6FE-F5FA-9AADBFEC7D46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C8BAEEA-CABF-F98D-A2AE-DE3E1DA95B9A}"/>
              </a:ext>
            </a:extLst>
          </p:cNvPr>
          <p:cNvSpPr txBox="1"/>
          <p:nvPr/>
        </p:nvSpPr>
        <p:spPr>
          <a:xfrm>
            <a:off x="4092769" y="1607145"/>
            <a:ext cx="232017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CH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62D1EC8-EC50-5727-0610-21422E29BE55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1AA1BDD-F79B-C8FA-C470-01D05554C9D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77650254-9A4E-BDBD-CB49-34ACCE4FC324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931EB7D-6A30-7486-A6D7-3F907DE201C5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132" name="Title 1">
            <a:extLst>
              <a:ext uri="{FF2B5EF4-FFF2-40B4-BE49-F238E27FC236}">
                <a16:creationId xmlns:a16="http://schemas.microsoft.com/office/drawing/2014/main" id="{FBE3DE48-0C25-E840-C1DB-4F5D388E4322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Dedicated Beam Delivery to ECN3</a:t>
            </a:r>
          </a:p>
        </p:txBody>
      </p:sp>
    </p:spTree>
    <p:extLst>
      <p:ext uri="{BB962C8B-B14F-4D97-AF65-F5344CB8AC3E}">
        <p14:creationId xmlns:p14="http://schemas.microsoft.com/office/powerpoint/2010/main" val="1483557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51E6B-17D9-DBB8-B5CC-D66E5D93D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588DE-1EB2-5E0A-4BF9-9C78E2ADC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CF4E0DCB-4D32-78C3-DAC0-E46174F28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11F4206A-ED42-B30F-670A-CFB0F29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FFD8B3D-32A8-CA1D-E075-D87E1B52C78C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How many protons for BDF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? (</a:t>
            </a:r>
            <a:r>
              <a:rPr lang="en-US" dirty="0" err="1">
                <a:solidFill>
                  <a:srgbClr val="004899"/>
                </a:solidFill>
              </a:rPr>
              <a:t>i</a:t>
            </a:r>
            <a:r>
              <a:rPr lang="en-US" dirty="0">
                <a:solidFill>
                  <a:srgbClr val="004899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FE3C31-E94C-F07A-B7EF-1E9808AAAE44}"/>
              </a:ext>
            </a:extLst>
          </p:cNvPr>
          <p:cNvSpPr txBox="1"/>
          <p:nvPr/>
        </p:nvSpPr>
        <p:spPr>
          <a:xfrm>
            <a:off x="1271464" y="1104854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/>
              <a:t>Short CNGS-like 7.2 s SFTPRO cycle with a 1.2 s FT (~ 1 s spill)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00BAB2-0D1C-B0D5-2DDA-57B02CD4FDB5}"/>
              </a:ext>
            </a:extLst>
          </p:cNvPr>
          <p:cNvSpPr txBox="1"/>
          <p:nvPr/>
        </p:nvSpPr>
        <p:spPr>
          <a:xfrm>
            <a:off x="1990692" y="5753146"/>
            <a:ext cx="8498648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133" b="1" dirty="0"/>
              <a:t>SPS Page 1 during BDF prototype target test at T6 in 2018</a:t>
            </a:r>
          </a:p>
        </p:txBody>
      </p:sp>
      <p:pic>
        <p:nvPicPr>
          <p:cNvPr id="15" name="Content Placeholder 5" descr="A screen shot of a computer&#10;&#10;Description automatically generated">
            <a:extLst>
              <a:ext uri="{FF2B5EF4-FFF2-40B4-BE49-F238E27FC236}">
                <a16:creationId xmlns:a16="http://schemas.microsoft.com/office/drawing/2014/main" id="{1F8FD5B3-3CF7-3E52-15D3-9C2BCBFB10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1744247"/>
            <a:ext cx="5040560" cy="3789180"/>
          </a:xfrm>
          <a:prstGeom prst="rect">
            <a:avLst/>
          </a:prstGeom>
          <a:ln w="28575">
            <a:solidFill>
              <a:srgbClr val="FF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2317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98EAF-B409-ABF4-49BC-ED0C052B4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F5FE7-379E-AB8A-1DCB-AA120CAD3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B196413A-4D70-06E5-9166-925954FC2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83698CB2-35D4-555B-41CB-8DEE1DDF50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636C8B9-E87D-B2ED-AA98-A5CD9EE76D93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How many protons for BDF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? (ii)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CFE375-D93E-EF38-D214-1E743426CEA4}"/>
              </a:ext>
            </a:extLst>
          </p:cNvPr>
          <p:cNvGrpSpPr/>
          <p:nvPr/>
        </p:nvGrpSpPr>
        <p:grpSpPr>
          <a:xfrm>
            <a:off x="502279" y="674118"/>
            <a:ext cx="7333850" cy="5171573"/>
            <a:chOff x="587952" y="1569692"/>
            <a:chExt cx="4456425" cy="31425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C181F8C-A32C-0C84-DC7A-5F00C71EB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43508" y="2138076"/>
              <a:ext cx="4200869" cy="238887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0888FB3-BC3F-7864-3EC6-864F6766F0AB}"/>
                </a:ext>
              </a:extLst>
            </p:cNvPr>
            <p:cNvSpPr txBox="1"/>
            <p:nvPr/>
          </p:nvSpPr>
          <p:spPr>
            <a:xfrm>
              <a:off x="1808083" y="4456650"/>
              <a:ext cx="2271720" cy="25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33" dirty="0"/>
                <a:t>Protons to ECN3 (BDF/SHiP)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540FF0-9A41-5565-8A6A-F75CF19E88F1}"/>
                </a:ext>
              </a:extLst>
            </p:cNvPr>
            <p:cNvSpPr txBox="1"/>
            <p:nvPr/>
          </p:nvSpPr>
          <p:spPr>
            <a:xfrm rot="16200000">
              <a:off x="-791638" y="2949282"/>
              <a:ext cx="3014736" cy="255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133" dirty="0"/>
                <a:t>Protons to TCC2 (other NA users)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9787FD-7331-F5D0-68B6-2748A5CE0D10}"/>
                  </a:ext>
                </a:extLst>
              </p:cNvPr>
              <p:cNvSpPr txBox="1"/>
              <p:nvPr/>
            </p:nvSpPr>
            <p:spPr>
              <a:xfrm>
                <a:off x="8112224" y="2051664"/>
                <a:ext cx="3752950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North Area needs </a:t>
                </a: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~ 5</a:t>
                </a:r>
                <a14:m>
                  <m:oMath xmlns:m="http://schemas.openxmlformats.org/officeDocument/2006/math">
                    <m:r>
                      <a:rPr lang="en-CH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2400" b="1" dirty="0">
                    <a:solidFill>
                      <a:schemeClr val="tx2"/>
                    </a:solidFill>
                  </a:rPr>
                  <a:t>10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19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protons/year…</a:t>
                </a:r>
              </a:p>
              <a:p>
                <a:pPr algn="ctr"/>
                <a:r>
                  <a:rPr lang="en-GB" sz="2400" b="1" dirty="0">
                    <a:solidFill>
                      <a:schemeClr val="tx2"/>
                    </a:solidFill>
                  </a:rPr>
                  <a:t>a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la CNGS (~4</a:t>
                </a:r>
                <a14:m>
                  <m:oMath xmlns:m="http://schemas.openxmlformats.org/officeDocument/2006/math">
                    <m:r>
                      <a:rPr lang="en-CH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2400" b="1" dirty="0">
                    <a:solidFill>
                      <a:schemeClr val="tx2"/>
                    </a:solidFill>
                  </a:rPr>
                  <a:t>10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19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p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+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/y)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… but, slow extracted…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…</a:t>
                </a:r>
                <a:r>
                  <a:rPr lang="en-GB" sz="2400" b="1" dirty="0">
                    <a:solidFill>
                      <a:schemeClr val="tx2"/>
                    </a:solidFill>
                  </a:rPr>
                  <a:t>unprecedented 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! 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9787FD-7331-F5D0-68B6-2748A5CE0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224" y="2051664"/>
                <a:ext cx="3752950" cy="3046988"/>
              </a:xfrm>
              <a:prstGeom prst="rect">
                <a:avLst/>
              </a:prstGeom>
              <a:blipFill>
                <a:blip r:embed="rId3"/>
                <a:stretch>
                  <a:fillRect l="-2020" t="-1660" r="-2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8B2EFA6-204D-F5A4-49C8-338A5554D3D4}"/>
              </a:ext>
            </a:extLst>
          </p:cNvPr>
          <p:cNvSpPr txBox="1"/>
          <p:nvPr/>
        </p:nvSpPr>
        <p:spPr>
          <a:xfrm>
            <a:off x="4871864" y="-6299"/>
            <a:ext cx="7320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Prebibaj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Operation and Future Proton Sharing Scenarios for the ECN3 facility,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CERN-PBC-Notes-2023-001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7B1A95-29D7-DA34-8C83-77D3B9095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8AD87-0095-13D8-FEE0-F904634B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645FEB-F374-8755-61D9-9C7F5779817F}"/>
              </a:ext>
            </a:extLst>
          </p:cNvPr>
          <p:cNvGrpSpPr/>
          <p:nvPr/>
        </p:nvGrpSpPr>
        <p:grpSpPr>
          <a:xfrm>
            <a:off x="48505" y="390046"/>
            <a:ext cx="3872645" cy="2390882"/>
            <a:chOff x="48505" y="390046"/>
            <a:chExt cx="3872645" cy="239088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E289377-111D-02CA-285B-0013B2B23CEE}"/>
                </a:ext>
              </a:extLst>
            </p:cNvPr>
            <p:cNvSpPr/>
            <p:nvPr/>
          </p:nvSpPr>
          <p:spPr>
            <a:xfrm>
              <a:off x="48505" y="908720"/>
              <a:ext cx="1294967" cy="18722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F7DC8C-4763-7590-D5A8-09F6C7C9A6C1}"/>
                </a:ext>
              </a:extLst>
            </p:cNvPr>
            <p:cNvSpPr txBox="1"/>
            <p:nvPr/>
          </p:nvSpPr>
          <p:spPr>
            <a:xfrm>
              <a:off x="407368" y="390046"/>
              <a:ext cx="351378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Slow Extraction from LSS2 in SPS</a:t>
              </a:r>
            </a:p>
          </p:txBody>
        </p:sp>
      </p:grpSp>
      <p:pic>
        <p:nvPicPr>
          <p:cNvPr id="15" name="Google Shape;317;p50">
            <a:extLst>
              <a:ext uri="{FF2B5EF4-FFF2-40B4-BE49-F238E27FC236}">
                <a16:creationId xmlns:a16="http://schemas.microsoft.com/office/drawing/2014/main" id="{7FBF1BFD-F18E-39BD-4250-522BC7C6725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b="1524"/>
          <a:stretch/>
        </p:blipFill>
        <p:spPr>
          <a:xfrm>
            <a:off x="4688001" y="172814"/>
            <a:ext cx="7276976" cy="2238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B18DBEFD-E463-D4B6-C129-243420E4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23667809-3EE5-41FC-CCB7-FF2F695516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8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D053C-89D4-7D25-B628-75CF1E846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DE5EC-4D18-9950-8FE7-1B15F8C88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334A3C39-75E9-1EA2-F25A-52186A0D9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AEAC3711-D76B-9A15-C7EA-6BFF31A4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3C7B05-0912-86CF-FF00-A67F2A4819D5}"/>
              </a:ext>
            </a:extLst>
          </p:cNvPr>
          <p:cNvGrpSpPr/>
          <p:nvPr/>
        </p:nvGrpSpPr>
        <p:grpSpPr>
          <a:xfrm>
            <a:off x="2510519" y="1953373"/>
            <a:ext cx="7128792" cy="3875666"/>
            <a:chOff x="4204070" y="1512218"/>
            <a:chExt cx="5346594" cy="290674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3D2157F-7267-D700-0509-E0C8EBA1BA31}"/>
                </a:ext>
              </a:extLst>
            </p:cNvPr>
            <p:cNvGrpSpPr/>
            <p:nvPr/>
          </p:nvGrpSpPr>
          <p:grpSpPr>
            <a:xfrm>
              <a:off x="4204070" y="1512218"/>
              <a:ext cx="5346594" cy="2906749"/>
              <a:chOff x="4204070" y="1512218"/>
              <a:chExt cx="5346594" cy="2906749"/>
            </a:xfrm>
          </p:grpSpPr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AA19F591-287D-ED02-04EC-0566EDCF8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6325" y="2082190"/>
                <a:ext cx="3732251" cy="23367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367DB4-98D5-7207-62D9-D699FFBD0D73}"/>
                  </a:ext>
                </a:extLst>
              </p:cNvPr>
              <p:cNvSpPr txBox="1"/>
              <p:nvPr/>
            </p:nvSpPr>
            <p:spPr>
              <a:xfrm>
                <a:off x="4204070" y="1512218"/>
                <a:ext cx="5346594" cy="530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2000" u="sng" dirty="0"/>
                  <a:t>Correlation between end of year activation dose rate </a:t>
                </a:r>
                <a:r>
                  <a:rPr lang="en-CH" sz="2000" b="1" u="sng" dirty="0"/>
                  <a:t>(peak at electrostatic septum) </a:t>
                </a:r>
                <a:r>
                  <a:rPr lang="en-CH" sz="2000" u="sng" dirty="0"/>
                  <a:t>and annual POT</a:t>
                </a:r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D72D8D8-F4A5-607F-8B91-099BC4C31999}"/>
                </a:ext>
              </a:extLst>
            </p:cNvPr>
            <p:cNvCxnSpPr>
              <a:cxnSpLocks/>
            </p:cNvCxnSpPr>
            <p:nvPr/>
          </p:nvCxnSpPr>
          <p:spPr>
            <a:xfrm>
              <a:off x="8420858" y="2465765"/>
              <a:ext cx="0" cy="10983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67055A5-B853-277B-B070-46EA6EE98DD3}"/>
              </a:ext>
            </a:extLst>
          </p:cNvPr>
          <p:cNvSpPr txBox="1"/>
          <p:nvPr/>
        </p:nvSpPr>
        <p:spPr>
          <a:xfrm>
            <a:off x="363614" y="1283427"/>
            <a:ext cx="11667235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33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Objective: </a:t>
            </a:r>
            <a:r>
              <a:rPr lang="en-US" sz="2133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</a:t>
            </a:r>
            <a:r>
              <a:rPr lang="en-US" sz="2133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2133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achieve a beam loss reduction factor of ~ 4 in stable, in long-term operation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855DC3-3D75-4910-F315-2C84DC607ABA}"/>
              </a:ext>
            </a:extLst>
          </p:cNvPr>
          <p:cNvGrpSpPr/>
          <p:nvPr/>
        </p:nvGrpSpPr>
        <p:grpSpPr>
          <a:xfrm>
            <a:off x="5288232" y="3058083"/>
            <a:ext cx="1815863" cy="779612"/>
            <a:chOff x="6287351" y="2340750"/>
            <a:chExt cx="1361897" cy="58470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E1FD24F-3E87-4B02-6589-8C7C9F7B8B62}"/>
                </a:ext>
              </a:extLst>
            </p:cNvPr>
            <p:cNvSpPr txBox="1"/>
            <p:nvPr/>
          </p:nvSpPr>
          <p:spPr>
            <a:xfrm>
              <a:off x="6309752" y="2340750"/>
              <a:ext cx="1339496" cy="3155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1067" dirty="0"/>
                <a:t>SY-ABT mandated to investigate losses in 2015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0F196B6-6092-DF87-2291-D24EAE9C24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7351" y="2659083"/>
              <a:ext cx="267584" cy="26637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D6F0B5-A823-6055-0F50-E35FBFD9C071}"/>
              </a:ext>
            </a:extLst>
          </p:cNvPr>
          <p:cNvGrpSpPr/>
          <p:nvPr/>
        </p:nvGrpSpPr>
        <p:grpSpPr>
          <a:xfrm>
            <a:off x="5026478" y="4506316"/>
            <a:ext cx="1432504" cy="632868"/>
            <a:chOff x="6091039" y="3426925"/>
            <a:chExt cx="1074378" cy="47465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256DD50-EC80-73AE-BC70-71E3A109753F}"/>
                </a:ext>
              </a:extLst>
            </p:cNvPr>
            <p:cNvSpPr/>
            <p:nvPr/>
          </p:nvSpPr>
          <p:spPr>
            <a:xfrm>
              <a:off x="6091039" y="3700099"/>
              <a:ext cx="392624" cy="201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1FEA6A0-A81F-F44C-9561-BF9F2218E28E}"/>
                </a:ext>
              </a:extLst>
            </p:cNvPr>
            <p:cNvSpPr/>
            <p:nvPr/>
          </p:nvSpPr>
          <p:spPr>
            <a:xfrm>
              <a:off x="6772793" y="3426925"/>
              <a:ext cx="392624" cy="201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B56421-0A25-30A7-80B2-8FC69FFA8229}"/>
              </a:ext>
            </a:extLst>
          </p:cNvPr>
          <p:cNvGrpSpPr/>
          <p:nvPr/>
        </p:nvGrpSpPr>
        <p:grpSpPr>
          <a:xfrm>
            <a:off x="5026480" y="3827674"/>
            <a:ext cx="3086180" cy="1194443"/>
            <a:chOff x="6091039" y="2917944"/>
            <a:chExt cx="2314635" cy="895832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324BF5E-F641-CD0A-03BA-2E41D9801C48}"/>
                </a:ext>
              </a:extLst>
            </p:cNvPr>
            <p:cNvCxnSpPr>
              <a:cxnSpLocks/>
              <a:endCxn id="26" idx="1"/>
            </p:cNvCxnSpPr>
            <p:nvPr/>
          </p:nvCxnSpPr>
          <p:spPr>
            <a:xfrm flipV="1">
              <a:off x="6091039" y="3091069"/>
              <a:ext cx="2047494" cy="722707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00CD24-9D37-2338-6489-982AD5A2D778}"/>
                </a:ext>
              </a:extLst>
            </p:cNvPr>
            <p:cNvSpPr txBox="1"/>
            <p:nvPr/>
          </p:nvSpPr>
          <p:spPr>
            <a:xfrm>
              <a:off x="8138533" y="2917944"/>
              <a:ext cx="267141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400" dirty="0"/>
                <a:t>?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AD60985D-F6DC-2513-9547-018FB31B4CDF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Slow extraction beam loss reduction</a:t>
            </a:r>
          </a:p>
        </p:txBody>
      </p:sp>
      <p:pic>
        <p:nvPicPr>
          <p:cNvPr id="35" name="Picture 34" descr="A black and white logo&#10;&#10;Description automatically generated">
            <a:extLst>
              <a:ext uri="{FF2B5EF4-FFF2-40B4-BE49-F238E27FC236}">
                <a16:creationId xmlns:a16="http://schemas.microsoft.com/office/drawing/2014/main" id="{B8471312-24EE-3F52-E102-F35A3AC5D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467" y="2788248"/>
            <a:ext cx="378873" cy="50602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3079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D8CA1-9DC1-8CC0-0173-77C1DCB73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E46A9-6BAE-E46A-02BA-EC3CF5A1C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F3954328-9B9D-5629-D648-1D364DA8A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91B9CDE6-CDF5-4553-5732-40042DB1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E72D3C-D804-4482-3424-4039B726390F}"/>
              </a:ext>
            </a:extLst>
          </p:cNvPr>
          <p:cNvSpPr txBox="1"/>
          <p:nvPr/>
        </p:nvSpPr>
        <p:spPr>
          <a:xfrm>
            <a:off x="376219" y="1160530"/>
            <a:ext cx="118157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/>
              <a:t>Radiation hazards of future operational scenarios can be predicted using </a:t>
            </a:r>
            <a:r>
              <a:rPr lang="en-GB" sz="2400" b="1" dirty="0"/>
              <a:t>data driven models</a:t>
            </a:r>
            <a:r>
              <a:rPr lang="en-GB" sz="2400" dirty="0"/>
              <a:t>: fit measured prompt beam loss [</a:t>
            </a:r>
            <a:r>
              <a:rPr lang="en-GB" sz="2400" dirty="0" err="1"/>
              <a:t>Gy</a:t>
            </a:r>
            <a:r>
              <a:rPr lang="en-GB" sz="2400" dirty="0"/>
              <a:t>] &amp; proton flux [p</a:t>
            </a:r>
            <a:r>
              <a:rPr lang="en-GB" sz="2400" baseline="30000" dirty="0"/>
              <a:t>+</a:t>
            </a:r>
            <a:r>
              <a:rPr lang="en-GB" sz="2400" dirty="0"/>
              <a:t>] to RP monitor [</a:t>
            </a:r>
            <a:r>
              <a:rPr lang="en-GB" sz="2400" dirty="0" err="1"/>
              <a:t>Sv</a:t>
            </a:r>
            <a:r>
              <a:rPr lang="en-GB" sz="2400" dirty="0"/>
              <a:t>/h]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9D5265C-9245-97E8-D582-8A8B5FEB16B0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Modelling induced radioactive in the SPS</a:t>
            </a:r>
          </a:p>
        </p:txBody>
      </p:sp>
      <p:grpSp>
        <p:nvGrpSpPr>
          <p:cNvPr id="18" name="Google Shape;336;p51">
            <a:extLst>
              <a:ext uri="{FF2B5EF4-FFF2-40B4-BE49-F238E27FC236}">
                <a16:creationId xmlns:a16="http://schemas.microsoft.com/office/drawing/2014/main" id="{D17E8D0B-B0F9-B2A5-D9BB-CB85CE593B1E}"/>
              </a:ext>
            </a:extLst>
          </p:cNvPr>
          <p:cNvGrpSpPr/>
          <p:nvPr/>
        </p:nvGrpSpPr>
        <p:grpSpPr>
          <a:xfrm>
            <a:off x="5812688" y="1988840"/>
            <a:ext cx="5976111" cy="3835846"/>
            <a:chOff x="5643864" y="865270"/>
            <a:chExt cx="4180807" cy="2683506"/>
          </a:xfrm>
        </p:grpSpPr>
        <p:pic>
          <p:nvPicPr>
            <p:cNvPr id="28" name="Google Shape;337;p51">
              <a:extLst>
                <a:ext uri="{FF2B5EF4-FFF2-40B4-BE49-F238E27FC236}">
                  <a16:creationId xmlns:a16="http://schemas.microsoft.com/office/drawing/2014/main" id="{3B9C1C8F-EBFC-929C-739B-AE425039A957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248602" y="1403246"/>
              <a:ext cx="3331229" cy="2145530"/>
            </a:xfrm>
            <a:prstGeom prst="rect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9" name="Google Shape;338;p51">
              <a:extLst>
                <a:ext uri="{FF2B5EF4-FFF2-40B4-BE49-F238E27FC236}">
                  <a16:creationId xmlns:a16="http://schemas.microsoft.com/office/drawing/2014/main" id="{C75F6252-E335-A8ED-3508-0EBFCE9FA9A0}"/>
                </a:ext>
              </a:extLst>
            </p:cNvPr>
            <p:cNvSpPr/>
            <p:nvPr/>
          </p:nvSpPr>
          <p:spPr>
            <a:xfrm>
              <a:off x="5643864" y="2512445"/>
              <a:ext cx="366900" cy="183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39;p51">
              <a:extLst>
                <a:ext uri="{FF2B5EF4-FFF2-40B4-BE49-F238E27FC236}">
                  <a16:creationId xmlns:a16="http://schemas.microsoft.com/office/drawing/2014/main" id="{4FD6C509-9A9C-504F-8320-7CDCC82CDFA5}"/>
                </a:ext>
              </a:extLst>
            </p:cNvPr>
            <p:cNvSpPr txBox="1"/>
            <p:nvPr/>
          </p:nvSpPr>
          <p:spPr>
            <a:xfrm>
              <a:off x="6178084" y="865270"/>
              <a:ext cx="3646587" cy="4724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en-GB" sz="1800" b="1" dirty="0">
                  <a:effectLst/>
                  <a:latin typeface="NimbusRomNo9L"/>
                </a:rPr>
                <a:t>Machine Learning: </a:t>
              </a:r>
              <a:r>
                <a:rPr lang="en-GB" sz="1800" b="0" dirty="0" err="1">
                  <a:effectLst/>
                  <a:latin typeface="NimbusRomNo9L"/>
                </a:rPr>
                <a:t>LightGBM</a:t>
              </a:r>
              <a:r>
                <a:rPr lang="en-GB" sz="1800" b="0" dirty="0">
                  <a:effectLst/>
                  <a:latin typeface="NimbusRomNo9L"/>
                </a:rPr>
                <a:t>: A Highly Efficient Gradient Boosting Decision Tree </a:t>
              </a:r>
              <a:endParaRPr lang="en-GB" sz="14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DAF2535-F0A9-C544-4A1C-4D6270BB9C76}"/>
              </a:ext>
            </a:extLst>
          </p:cNvPr>
          <p:cNvSpPr txBox="1"/>
          <p:nvPr/>
        </p:nvSpPr>
        <p:spPr>
          <a:xfrm>
            <a:off x="3575720" y="34752"/>
            <a:ext cx="85689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F.M.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Velotti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0" dirty="0">
                <a:solidFill>
                  <a:srgbClr val="46788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Induced radioactivity predictions from prompt beam loss readings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Slow Extraction Workshop 2024, Wiener Neustadt, February 2024</a:t>
            </a:r>
          </a:p>
        </p:txBody>
      </p:sp>
      <p:pic>
        <p:nvPicPr>
          <p:cNvPr id="3" name="Google Shape;337;p51">
            <a:extLst>
              <a:ext uri="{FF2B5EF4-FFF2-40B4-BE49-F238E27FC236}">
                <a16:creationId xmlns:a16="http://schemas.microsoft.com/office/drawing/2014/main" id="{C0B6BE85-763B-A91E-9D33-8EC74A761AFC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839416" y="2780928"/>
            <a:ext cx="4557570" cy="3060558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7162C8-72F0-0A56-6924-50FAA4C11808}"/>
              </a:ext>
            </a:extLst>
          </p:cNvPr>
          <p:cNvSpPr txBox="1"/>
          <p:nvPr/>
        </p:nvSpPr>
        <p:spPr>
          <a:xfrm>
            <a:off x="819672" y="2095768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NimbusRomNo9L"/>
              </a:rPr>
              <a:t>Semi-analytic: </a:t>
            </a:r>
            <a:endParaRPr lang="en-GB" sz="1400" dirty="0"/>
          </a:p>
        </p:txBody>
      </p:sp>
      <p:pic>
        <p:nvPicPr>
          <p:cNvPr id="14" name="Picture 13" descr="A black text with black letters&#10;&#10;Description automatically generated">
            <a:extLst>
              <a:ext uri="{FF2B5EF4-FFF2-40B4-BE49-F238E27FC236}">
                <a16:creationId xmlns:a16="http://schemas.microsoft.com/office/drawing/2014/main" id="{40D65B27-3A43-8A5C-20D9-5ACBD3901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631" y="2101570"/>
            <a:ext cx="2613762" cy="5626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16F8A1-1AAE-63FC-269D-D74381885DB2}"/>
              </a:ext>
            </a:extLst>
          </p:cNvPr>
          <p:cNvSpPr txBox="1"/>
          <p:nvPr/>
        </p:nvSpPr>
        <p:spPr>
          <a:xfrm>
            <a:off x="1775520" y="5899120"/>
            <a:ext cx="23916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t(function call) ~ minute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A40B60-10E8-DE40-C87C-88039D0B4DAF}"/>
              </a:ext>
            </a:extLst>
          </p:cNvPr>
          <p:cNvSpPr txBox="1"/>
          <p:nvPr/>
        </p:nvSpPr>
        <p:spPr>
          <a:xfrm>
            <a:off x="8179074" y="5918312"/>
            <a:ext cx="20069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t(function call) ~ </a:t>
            </a:r>
            <a:r>
              <a:rPr lang="en-GB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41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866D5-B5AB-9CB9-D872-6E29A43B6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D6172-8EAC-9EDC-DF5E-922DE8B2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A2E455F3-6B02-86DB-2B45-85E29D074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C2C6C35E-77C9-49FC-D537-36FAE328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2714926C-2542-0DD5-2476-521B7253D671}"/>
              </a:ext>
            </a:extLst>
          </p:cNvPr>
          <p:cNvSpPr txBox="1">
            <a:spLocks/>
          </p:cNvSpPr>
          <p:nvPr/>
        </p:nvSpPr>
        <p:spPr>
          <a:xfrm>
            <a:off x="283023" y="5513128"/>
            <a:ext cx="11911772" cy="7489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1BCD824-B2D4-58E0-BD2B-E435453BE4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71659" y="4102956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CH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6DDE36-7894-3A0C-EF3D-0E997E44D4DB}"/>
              </a:ext>
            </a:extLst>
          </p:cNvPr>
          <p:cNvGrpSpPr/>
          <p:nvPr/>
        </p:nvGrpSpPr>
        <p:grpSpPr>
          <a:xfrm>
            <a:off x="6803833" y="1024838"/>
            <a:ext cx="5203734" cy="3471530"/>
            <a:chOff x="2983888" y="375263"/>
            <a:chExt cx="5825172" cy="355672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D728B7A-7070-69D9-EF5E-F84E88F1D4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39"/>
            <a:stretch/>
          </p:blipFill>
          <p:spPr bwMode="auto">
            <a:xfrm>
              <a:off x="4039435" y="1414847"/>
              <a:ext cx="3646412" cy="25171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392CEFE-A6D5-B003-46FF-32D60023B222}"/>
                </a:ext>
              </a:extLst>
            </p:cNvPr>
            <p:cNvSpPr txBox="1"/>
            <p:nvPr/>
          </p:nvSpPr>
          <p:spPr bwMode="auto">
            <a:xfrm>
              <a:off x="2983888" y="375263"/>
              <a:ext cx="5825172" cy="1040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2000" b="1" dirty="0"/>
                <a:t>LSS4 gonio R&amp;D:</a:t>
              </a:r>
            </a:p>
            <a:p>
              <a:pPr algn="ctr"/>
              <a:r>
                <a:rPr lang="en-CH" sz="2000" dirty="0"/>
                <a:t> </a:t>
              </a:r>
              <a:r>
                <a:rPr lang="en-CH" sz="2000" b="1" dirty="0"/>
                <a:t>~ 55% loss reduction</a:t>
              </a:r>
            </a:p>
            <a:p>
              <a:pPr algn="ctr"/>
              <a:r>
                <a:rPr lang="en-CH" sz="2000" dirty="0"/>
                <a:t>To be deployed operationally in 2024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D3FDEE2E-5A34-8B4C-A13F-D9FD07AFD9D8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Crystal Shadowing of electrostatic septa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9ADFBC-B0F5-CDD4-8BB7-AC445DB01C31}"/>
              </a:ext>
            </a:extLst>
          </p:cNvPr>
          <p:cNvSpPr txBox="1"/>
          <p:nvPr/>
        </p:nvSpPr>
        <p:spPr>
          <a:xfrm>
            <a:off x="3730947" y="-24327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Esposito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Progress on optimised TECA and MVRA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3"/>
              </a:rPr>
              <a:t>SLAWG #76: Crystal shadowing and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August 2024</a:t>
            </a:r>
          </a:p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F. M.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Velotti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Phys. Rev. Accel. Beams 22, 093502 (2019)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oogle Shape;411;p56">
            <a:extLst>
              <a:ext uri="{FF2B5EF4-FFF2-40B4-BE49-F238E27FC236}">
                <a16:creationId xmlns:a16="http://schemas.microsoft.com/office/drawing/2014/main" id="{402B5324-47F2-F4B0-17E8-7F31997C874A}"/>
              </a:ext>
            </a:extLst>
          </p:cNvPr>
          <p:cNvGrpSpPr/>
          <p:nvPr/>
        </p:nvGrpSpPr>
        <p:grpSpPr>
          <a:xfrm>
            <a:off x="-4977" y="1224789"/>
            <a:ext cx="8502947" cy="4662803"/>
            <a:chOff x="124303" y="-315078"/>
            <a:chExt cx="8502947" cy="4662803"/>
          </a:xfrm>
        </p:grpSpPr>
        <p:sp>
          <p:nvSpPr>
            <p:cNvPr id="8" name="Google Shape;412;p56">
              <a:extLst>
                <a:ext uri="{FF2B5EF4-FFF2-40B4-BE49-F238E27FC236}">
                  <a16:creationId xmlns:a16="http://schemas.microsoft.com/office/drawing/2014/main" id="{9764EBA6-CF4E-4EB1-A31E-D05D8C0C9699}"/>
                </a:ext>
              </a:extLst>
            </p:cNvPr>
            <p:cNvSpPr txBox="1"/>
            <p:nvPr/>
          </p:nvSpPr>
          <p:spPr>
            <a:xfrm>
              <a:off x="7550950" y="3947525"/>
              <a:ext cx="624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down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413;p56">
              <a:extLst>
                <a:ext uri="{FF2B5EF4-FFF2-40B4-BE49-F238E27FC236}">
                  <a16:creationId xmlns:a16="http://schemas.microsoft.com/office/drawing/2014/main" id="{BB71A532-1BEE-8EE8-4F44-973127CBE202}"/>
                </a:ext>
              </a:extLst>
            </p:cNvPr>
            <p:cNvSpPr/>
            <p:nvPr/>
          </p:nvSpPr>
          <p:spPr>
            <a:xfrm>
              <a:off x="7444122" y="3861514"/>
              <a:ext cx="712800" cy="84300"/>
            </a:xfrm>
            <a:prstGeom prst="rect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414;p56">
              <a:extLst>
                <a:ext uri="{FF2B5EF4-FFF2-40B4-BE49-F238E27FC236}">
                  <a16:creationId xmlns:a16="http://schemas.microsoft.com/office/drawing/2014/main" id="{22F88CFB-F459-5F69-6C64-C487D52E163E}"/>
                </a:ext>
              </a:extLst>
            </p:cNvPr>
            <p:cNvSpPr/>
            <p:nvPr/>
          </p:nvSpPr>
          <p:spPr>
            <a:xfrm>
              <a:off x="5632936" y="3978547"/>
              <a:ext cx="2542500" cy="337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415;p56">
              <a:extLst>
                <a:ext uri="{FF2B5EF4-FFF2-40B4-BE49-F238E27FC236}">
                  <a16:creationId xmlns:a16="http://schemas.microsoft.com/office/drawing/2014/main" id="{61A0CB0B-A587-B332-1B61-B87229B2A887}"/>
                </a:ext>
              </a:extLst>
            </p:cNvPr>
            <p:cNvSpPr txBox="1"/>
            <p:nvPr/>
          </p:nvSpPr>
          <p:spPr>
            <a:xfrm>
              <a:off x="7335950" y="4007592"/>
              <a:ext cx="11628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GB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 SPS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" name="Google Shape;416;p56">
              <a:extLst>
                <a:ext uri="{FF2B5EF4-FFF2-40B4-BE49-F238E27FC236}">
                  <a16:creationId xmlns:a16="http://schemas.microsoft.com/office/drawing/2014/main" id="{8CF88466-F528-4765-3C72-E093326E7913}"/>
                </a:ext>
              </a:extLst>
            </p:cNvPr>
            <p:cNvGrpSpPr/>
            <p:nvPr/>
          </p:nvGrpSpPr>
          <p:grpSpPr>
            <a:xfrm>
              <a:off x="124303" y="-315078"/>
              <a:ext cx="8502947" cy="4631430"/>
              <a:chOff x="124303" y="-315078"/>
              <a:chExt cx="8502947" cy="4631430"/>
            </a:xfrm>
          </p:grpSpPr>
          <p:grpSp>
            <p:nvGrpSpPr>
              <p:cNvPr id="18" name="Google Shape;417;p56">
                <a:extLst>
                  <a:ext uri="{FF2B5EF4-FFF2-40B4-BE49-F238E27FC236}">
                    <a16:creationId xmlns:a16="http://schemas.microsoft.com/office/drawing/2014/main" id="{DA553DE1-2A5B-6B16-65A6-C6922456973D}"/>
                  </a:ext>
                </a:extLst>
              </p:cNvPr>
              <p:cNvGrpSpPr/>
              <p:nvPr/>
            </p:nvGrpSpPr>
            <p:grpSpPr>
              <a:xfrm>
                <a:off x="124303" y="3717731"/>
                <a:ext cx="759248" cy="576750"/>
                <a:chOff x="555000" y="3052500"/>
                <a:chExt cx="951200" cy="951575"/>
              </a:xfrm>
            </p:grpSpPr>
            <p:cxnSp>
              <p:nvCxnSpPr>
                <p:cNvPr id="47" name="Google Shape;418;p56">
                  <a:extLst>
                    <a:ext uri="{FF2B5EF4-FFF2-40B4-BE49-F238E27FC236}">
                      <a16:creationId xmlns:a16="http://schemas.microsoft.com/office/drawing/2014/main" id="{62F3FC9D-F2BF-6697-958E-49D0010759A6}"/>
                    </a:ext>
                  </a:extLst>
                </p:cNvPr>
                <p:cNvCxnSpPr/>
                <p:nvPr/>
              </p:nvCxnSpPr>
              <p:spPr>
                <a:xfrm rot="10800000">
                  <a:off x="890600" y="3052500"/>
                  <a:ext cx="0" cy="729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48" name="Google Shape;419;p56">
                  <a:extLst>
                    <a:ext uri="{FF2B5EF4-FFF2-40B4-BE49-F238E27FC236}">
                      <a16:creationId xmlns:a16="http://schemas.microsoft.com/office/drawing/2014/main" id="{10745AE2-F1E7-90A9-D1C3-E4E491B90777}"/>
                    </a:ext>
                  </a:extLst>
                </p:cNvPr>
                <p:cNvCxnSpPr/>
                <p:nvPr/>
              </p:nvCxnSpPr>
              <p:spPr>
                <a:xfrm>
                  <a:off x="890600" y="3781800"/>
                  <a:ext cx="6156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49" name="Google Shape;420;p56">
                  <a:extLst>
                    <a:ext uri="{FF2B5EF4-FFF2-40B4-BE49-F238E27FC236}">
                      <a16:creationId xmlns:a16="http://schemas.microsoft.com/office/drawing/2014/main" id="{C90779D1-2C19-A6D3-2D70-E1635F20F3F4}"/>
                    </a:ext>
                  </a:extLst>
                </p:cNvPr>
                <p:cNvSpPr txBox="1"/>
                <p:nvPr/>
              </p:nvSpPr>
              <p:spPr>
                <a:xfrm>
                  <a:off x="555000" y="3052500"/>
                  <a:ext cx="277500" cy="27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GB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x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421;p56">
                  <a:extLst>
                    <a:ext uri="{FF2B5EF4-FFF2-40B4-BE49-F238E27FC236}">
                      <a16:creationId xmlns:a16="http://schemas.microsoft.com/office/drawing/2014/main" id="{1CF6F02B-A245-011A-4120-C9D370D4CF87}"/>
                    </a:ext>
                  </a:extLst>
                </p:cNvPr>
                <p:cNvSpPr txBox="1"/>
                <p:nvPr/>
              </p:nvSpPr>
              <p:spPr>
                <a:xfrm>
                  <a:off x="1094550" y="3730175"/>
                  <a:ext cx="277500" cy="27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GB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s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9" name="Google Shape;422;p56">
                <a:extLst>
                  <a:ext uri="{FF2B5EF4-FFF2-40B4-BE49-F238E27FC236}">
                    <a16:creationId xmlns:a16="http://schemas.microsoft.com/office/drawing/2014/main" id="{C95DCA30-A2B6-F03D-41E1-5508EAF23532}"/>
                  </a:ext>
                </a:extLst>
              </p:cNvPr>
              <p:cNvSpPr txBox="1"/>
              <p:nvPr/>
            </p:nvSpPr>
            <p:spPr>
              <a:xfrm>
                <a:off x="8239950" y="3712025"/>
                <a:ext cx="3873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ZS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423;p56">
                <a:extLst>
                  <a:ext uri="{FF2B5EF4-FFF2-40B4-BE49-F238E27FC236}">
                    <a16:creationId xmlns:a16="http://schemas.microsoft.com/office/drawing/2014/main" id="{3815B479-FBC6-0A1F-EA0D-4EE692270718}"/>
                  </a:ext>
                </a:extLst>
              </p:cNvPr>
              <p:cNvSpPr txBox="1"/>
              <p:nvPr/>
            </p:nvSpPr>
            <p:spPr>
              <a:xfrm>
                <a:off x="4675425" y="3418850"/>
                <a:ext cx="14373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Unaffected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424;p56">
                <a:extLst>
                  <a:ext uri="{FF2B5EF4-FFF2-40B4-BE49-F238E27FC236}">
                    <a16:creationId xmlns:a16="http://schemas.microsoft.com/office/drawing/2014/main" id="{8F76703F-C3E3-BF73-422E-3FFDFC6BEE15}"/>
                  </a:ext>
                </a:extLst>
              </p:cNvPr>
              <p:cNvSpPr txBox="1"/>
              <p:nvPr/>
            </p:nvSpPr>
            <p:spPr>
              <a:xfrm rot="257099">
                <a:off x="5916979" y="3792872"/>
                <a:ext cx="1437418" cy="231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425;p56">
                <a:extLst>
                  <a:ext uri="{FF2B5EF4-FFF2-40B4-BE49-F238E27FC236}">
                    <a16:creationId xmlns:a16="http://schemas.microsoft.com/office/drawing/2014/main" id="{6B895068-04F9-70ED-AEE6-83584A10F4E1}"/>
                  </a:ext>
                </a:extLst>
              </p:cNvPr>
              <p:cNvSpPr txBox="1"/>
              <p:nvPr/>
            </p:nvSpPr>
            <p:spPr>
              <a:xfrm>
                <a:off x="7550950" y="3490325"/>
                <a:ext cx="62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-GB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up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26;p56">
                <a:extLst>
                  <a:ext uri="{FF2B5EF4-FFF2-40B4-BE49-F238E27FC236}">
                    <a16:creationId xmlns:a16="http://schemas.microsoft.com/office/drawing/2014/main" id="{1859BABF-7316-3576-23A1-E7F594976572}"/>
                  </a:ext>
                </a:extLst>
              </p:cNvPr>
              <p:cNvSpPr/>
              <p:nvPr/>
            </p:nvSpPr>
            <p:spPr>
              <a:xfrm>
                <a:off x="4711902" y="3459848"/>
                <a:ext cx="981600" cy="8565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427;p56">
                <a:extLst>
                  <a:ext uri="{FF2B5EF4-FFF2-40B4-BE49-F238E27FC236}">
                    <a16:creationId xmlns:a16="http://schemas.microsoft.com/office/drawing/2014/main" id="{3CEAB8D5-CD97-5EFF-909E-5A2568A47106}"/>
                  </a:ext>
                </a:extLst>
              </p:cNvPr>
              <p:cNvSpPr/>
              <p:nvPr/>
            </p:nvSpPr>
            <p:spPr>
              <a:xfrm>
                <a:off x="5614439" y="3459852"/>
                <a:ext cx="2542500" cy="364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428;p56">
                <a:extLst>
                  <a:ext uri="{FF2B5EF4-FFF2-40B4-BE49-F238E27FC236}">
                    <a16:creationId xmlns:a16="http://schemas.microsoft.com/office/drawing/2014/main" id="{7F3EBAE6-680E-1FC9-6E5A-3702D772475A}"/>
                  </a:ext>
                </a:extLst>
              </p:cNvPr>
              <p:cNvSpPr/>
              <p:nvPr/>
            </p:nvSpPr>
            <p:spPr>
              <a:xfrm rot="234161">
                <a:off x="5675126" y="3908765"/>
                <a:ext cx="2490375" cy="166890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429;p56">
                <a:extLst>
                  <a:ext uri="{FF2B5EF4-FFF2-40B4-BE49-F238E27FC236}">
                    <a16:creationId xmlns:a16="http://schemas.microsoft.com/office/drawing/2014/main" id="{AA1B3E8C-4414-6F20-FB3D-2197E00D72FF}"/>
                  </a:ext>
                </a:extLst>
              </p:cNvPr>
              <p:cNvSpPr/>
              <p:nvPr/>
            </p:nvSpPr>
            <p:spPr>
              <a:xfrm rot="-499519">
                <a:off x="5675089" y="3670247"/>
                <a:ext cx="2490445" cy="166736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" name="Google Shape;430;p56">
                <a:extLst>
                  <a:ext uri="{FF2B5EF4-FFF2-40B4-BE49-F238E27FC236}">
                    <a16:creationId xmlns:a16="http://schemas.microsoft.com/office/drawing/2014/main" id="{83C10DEA-8158-2D9F-5483-2FE82EF1EDD0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5503157" y="3734852"/>
                <a:ext cx="446503" cy="33787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8" name="Google Shape;431;p56">
                <a:extLst>
                  <a:ext uri="{FF2B5EF4-FFF2-40B4-BE49-F238E27FC236}">
                    <a16:creationId xmlns:a16="http://schemas.microsoft.com/office/drawing/2014/main" id="{1463C404-D97E-872D-920E-2B377495241F}"/>
                  </a:ext>
                </a:extLst>
              </p:cNvPr>
              <p:cNvSpPr txBox="1"/>
              <p:nvPr/>
            </p:nvSpPr>
            <p:spPr>
              <a:xfrm>
                <a:off x="4954300" y="3417875"/>
                <a:ext cx="23079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TECS (LSS2)</a:t>
                </a:r>
                <a:endParaRPr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432;p56">
                <a:extLst>
                  <a:ext uri="{FF2B5EF4-FFF2-40B4-BE49-F238E27FC236}">
                    <a16:creationId xmlns:a16="http://schemas.microsoft.com/office/drawing/2014/main" id="{F80EF113-731A-9E9A-85F5-3637D7ABD3ED}"/>
                  </a:ext>
                </a:extLst>
              </p:cNvPr>
              <p:cNvSpPr txBox="1"/>
              <p:nvPr/>
            </p:nvSpPr>
            <p:spPr>
              <a:xfrm>
                <a:off x="3834250" y="3520475"/>
                <a:ext cx="1024500" cy="46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r>
                  <a:rPr lang="en-GB" sz="3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(...)</a:t>
                </a:r>
                <a:endParaRPr sz="3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433;p56">
                <a:extLst>
                  <a:ext uri="{FF2B5EF4-FFF2-40B4-BE49-F238E27FC236}">
                    <a16:creationId xmlns:a16="http://schemas.microsoft.com/office/drawing/2014/main" id="{FF4B387C-9A31-2129-D4C3-003A77E328C8}"/>
                  </a:ext>
                </a:extLst>
              </p:cNvPr>
              <p:cNvSpPr txBox="1"/>
              <p:nvPr/>
            </p:nvSpPr>
            <p:spPr>
              <a:xfrm rot="257099">
                <a:off x="2106979" y="3792872"/>
                <a:ext cx="1437418" cy="231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434;p56">
                <a:extLst>
                  <a:ext uri="{FF2B5EF4-FFF2-40B4-BE49-F238E27FC236}">
                    <a16:creationId xmlns:a16="http://schemas.microsoft.com/office/drawing/2014/main" id="{8A90683B-B936-1CDC-48F5-C4B0CE5442F1}"/>
                  </a:ext>
                </a:extLst>
              </p:cNvPr>
              <p:cNvSpPr/>
              <p:nvPr/>
            </p:nvSpPr>
            <p:spPr>
              <a:xfrm>
                <a:off x="1170701" y="3459850"/>
                <a:ext cx="712800" cy="8565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435;p56">
                <a:extLst>
                  <a:ext uri="{FF2B5EF4-FFF2-40B4-BE49-F238E27FC236}">
                    <a16:creationId xmlns:a16="http://schemas.microsoft.com/office/drawing/2014/main" id="{1E9417B8-8633-9DA8-6478-EA1071D19CC3}"/>
                  </a:ext>
                </a:extLst>
              </p:cNvPr>
              <p:cNvSpPr/>
              <p:nvPr/>
            </p:nvSpPr>
            <p:spPr>
              <a:xfrm>
                <a:off x="1804447" y="3459850"/>
                <a:ext cx="1917900" cy="364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436;p56">
                <a:extLst>
                  <a:ext uri="{FF2B5EF4-FFF2-40B4-BE49-F238E27FC236}">
                    <a16:creationId xmlns:a16="http://schemas.microsoft.com/office/drawing/2014/main" id="{C8C5BBDD-FDCE-DAAF-2349-D19AA4D15884}"/>
                  </a:ext>
                </a:extLst>
              </p:cNvPr>
              <p:cNvSpPr/>
              <p:nvPr/>
            </p:nvSpPr>
            <p:spPr>
              <a:xfrm>
                <a:off x="1822928" y="3978552"/>
                <a:ext cx="1917900" cy="337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437;p56">
                <a:extLst>
                  <a:ext uri="{FF2B5EF4-FFF2-40B4-BE49-F238E27FC236}">
                    <a16:creationId xmlns:a16="http://schemas.microsoft.com/office/drawing/2014/main" id="{D1CCD2B9-D392-6F19-19D3-E649B8B47B9B}"/>
                  </a:ext>
                </a:extLst>
              </p:cNvPr>
              <p:cNvSpPr/>
              <p:nvPr/>
            </p:nvSpPr>
            <p:spPr>
              <a:xfrm rot="310029">
                <a:off x="1853120" y="3909018"/>
                <a:ext cx="1882048" cy="166278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438;p56">
                <a:extLst>
                  <a:ext uri="{FF2B5EF4-FFF2-40B4-BE49-F238E27FC236}">
                    <a16:creationId xmlns:a16="http://schemas.microsoft.com/office/drawing/2014/main" id="{3656D8A8-5C7D-BEBA-2B4A-5ADB2BE225AE}"/>
                  </a:ext>
                </a:extLst>
              </p:cNvPr>
              <p:cNvSpPr/>
              <p:nvPr/>
            </p:nvSpPr>
            <p:spPr>
              <a:xfrm rot="-658624">
                <a:off x="1847419" y="3670393"/>
                <a:ext cx="1893749" cy="166269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8" name="Google Shape;439;p56">
                <a:extLst>
                  <a:ext uri="{FF2B5EF4-FFF2-40B4-BE49-F238E27FC236}">
                    <a16:creationId xmlns:a16="http://schemas.microsoft.com/office/drawing/2014/main" id="{32CD57BE-EB3F-DC4A-0612-DB852F09E720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693157" y="3734852"/>
                <a:ext cx="446503" cy="33787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9" name="Google Shape;440;p56">
                <a:extLst>
                  <a:ext uri="{FF2B5EF4-FFF2-40B4-BE49-F238E27FC236}">
                    <a16:creationId xmlns:a16="http://schemas.microsoft.com/office/drawing/2014/main" id="{E4F8CCDD-2950-47B6-02FC-E38DABED6374}"/>
                  </a:ext>
                </a:extLst>
              </p:cNvPr>
              <p:cNvSpPr txBox="1"/>
              <p:nvPr/>
            </p:nvSpPr>
            <p:spPr>
              <a:xfrm>
                <a:off x="1144300" y="3417875"/>
                <a:ext cx="23079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TECA (LSS4)</a:t>
                </a:r>
                <a:endParaRPr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41;p56">
                <a:extLst>
                  <a:ext uri="{FF2B5EF4-FFF2-40B4-BE49-F238E27FC236}">
                    <a16:creationId xmlns:a16="http://schemas.microsoft.com/office/drawing/2014/main" id="{11577D33-4EA8-CA33-3FAB-91426EC4E6EE}"/>
                  </a:ext>
                </a:extLst>
              </p:cNvPr>
              <p:cNvSpPr txBox="1"/>
              <p:nvPr/>
            </p:nvSpPr>
            <p:spPr>
              <a:xfrm>
                <a:off x="7335950" y="3484775"/>
                <a:ext cx="11628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To TT20</a:t>
                </a:r>
                <a:endParaRPr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42;p56">
                <a:extLst>
                  <a:ext uri="{FF2B5EF4-FFF2-40B4-BE49-F238E27FC236}">
                    <a16:creationId xmlns:a16="http://schemas.microsoft.com/office/drawing/2014/main" id="{DED1A45A-C38C-F7B9-BBBF-423CD8A1BE3F}"/>
                  </a:ext>
                </a:extLst>
              </p:cNvPr>
              <p:cNvSpPr txBox="1"/>
              <p:nvPr/>
            </p:nvSpPr>
            <p:spPr>
              <a:xfrm>
                <a:off x="1170700" y="4001100"/>
                <a:ext cx="11628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1C3052"/>
                    </a:solidFill>
                    <a:latin typeface="Arial"/>
                    <a:ea typeface="Arial"/>
                    <a:cs typeface="Arial"/>
                    <a:sym typeface="Arial"/>
                  </a:rPr>
                  <a:t>circulating</a:t>
                </a:r>
                <a:endParaRPr sz="1200" b="0" i="0" u="none" strike="noStrike" cap="none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43;p56">
                <a:extLst>
                  <a:ext uri="{FF2B5EF4-FFF2-40B4-BE49-F238E27FC236}">
                    <a16:creationId xmlns:a16="http://schemas.microsoft.com/office/drawing/2014/main" id="{6A810541-DDCD-B2CB-E6C1-7295563905DA}"/>
                  </a:ext>
                </a:extLst>
              </p:cNvPr>
              <p:cNvSpPr txBox="1"/>
              <p:nvPr/>
            </p:nvSpPr>
            <p:spPr>
              <a:xfrm rot="-626065">
                <a:off x="2198014" y="3574993"/>
                <a:ext cx="1162830" cy="230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1C3052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</a:t>
                </a:r>
                <a:endParaRPr sz="1200" b="0" i="0" u="none" strike="noStrike" cap="none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3" name="Google Shape;444;p56">
                <a:extLst>
                  <a:ext uri="{FF2B5EF4-FFF2-40B4-BE49-F238E27FC236}">
                    <a16:creationId xmlns:a16="http://schemas.microsoft.com/office/drawing/2014/main" id="{C7877DAB-93B1-27DD-F52D-2577FA30D418}"/>
                  </a:ext>
                </a:extLst>
              </p:cNvPr>
              <p:cNvCxnSpPr>
                <a:cxnSpLocks/>
                <a:stCxn id="44" idx="4"/>
              </p:cNvCxnSpPr>
              <p:nvPr/>
            </p:nvCxnSpPr>
            <p:spPr>
              <a:xfrm>
                <a:off x="4809370" y="2596618"/>
                <a:ext cx="766895" cy="83067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pic>
            <p:nvPicPr>
              <p:cNvPr id="44" name="Google Shape;445;p56" descr="A picture containing device&#10;&#10;Description automatically generated">
                <a:extLst>
                  <a:ext uri="{FF2B5EF4-FFF2-40B4-BE49-F238E27FC236}">
                    <a16:creationId xmlns:a16="http://schemas.microsoft.com/office/drawing/2014/main" id="{999555F0-2071-A8BD-1646-8CC01031C088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-10"/>
              <a:stretch/>
            </p:blipFill>
            <p:spPr>
              <a:xfrm>
                <a:off x="3500558" y="-179598"/>
                <a:ext cx="2617623" cy="2776216"/>
              </a:xfrm>
              <a:prstGeom prst="ellipse">
                <a:avLst/>
              </a:prstGeom>
              <a:noFill/>
              <a:ln w="28575" cap="rnd" cmpd="sng">
                <a:solidFill>
                  <a:srgbClr val="FF00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0" dist="292100" dir="5400000" sx="-80000" sy="-18000" rotWithShape="0">
                  <a:srgbClr val="000000">
                    <a:alpha val="21568"/>
                  </a:srgbClr>
                </a:outerShdw>
              </a:effectLst>
            </p:spPr>
          </p:pic>
          <p:pic>
            <p:nvPicPr>
              <p:cNvPr id="45" name="Google Shape;446;p56">
                <a:extLst>
                  <a:ext uri="{FF2B5EF4-FFF2-40B4-BE49-F238E27FC236}">
                    <a16:creationId xmlns:a16="http://schemas.microsoft.com/office/drawing/2014/main" id="{76E0F0B1-C1DE-F96F-C3AC-DEF5279A2B8D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629053" y="-315078"/>
                <a:ext cx="2307900" cy="3208810"/>
              </a:xfrm>
              <a:prstGeom prst="ellipse">
                <a:avLst/>
              </a:prstGeom>
              <a:noFill/>
              <a:ln w="28575" cap="rnd" cmpd="sng">
                <a:solidFill>
                  <a:srgbClr val="FFFF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0" dist="292100" dir="5400000" sx="-80000" sy="-18000" rotWithShape="0">
                  <a:srgbClr val="000000">
                    <a:alpha val="21568"/>
                  </a:srgbClr>
                </a:outerShdw>
              </a:effectLst>
            </p:spPr>
          </p:pic>
          <p:cxnSp>
            <p:nvCxnSpPr>
              <p:cNvPr id="46" name="Google Shape;447;p56">
                <a:extLst>
                  <a:ext uri="{FF2B5EF4-FFF2-40B4-BE49-F238E27FC236}">
                    <a16:creationId xmlns:a16="http://schemas.microsoft.com/office/drawing/2014/main" id="{B44E26D2-18B2-A8F8-AF3E-6EAB2CD79E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79176" y="2806775"/>
                <a:ext cx="268499" cy="781475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FFF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</p:grpSp>
      </p:grpSp>
      <p:grpSp>
        <p:nvGrpSpPr>
          <p:cNvPr id="51" name="Google Shape;448;p56">
            <a:extLst>
              <a:ext uri="{FF2B5EF4-FFF2-40B4-BE49-F238E27FC236}">
                <a16:creationId xmlns:a16="http://schemas.microsoft.com/office/drawing/2014/main" id="{E1E11486-D7A0-67C7-BCF3-440842D22615}"/>
              </a:ext>
            </a:extLst>
          </p:cNvPr>
          <p:cNvGrpSpPr/>
          <p:nvPr/>
        </p:nvGrpSpPr>
        <p:grpSpPr>
          <a:xfrm>
            <a:off x="8864871" y="4574748"/>
            <a:ext cx="2811185" cy="1137736"/>
            <a:chOff x="5714769" y="886195"/>
            <a:chExt cx="2542477" cy="1012705"/>
          </a:xfrm>
        </p:grpSpPr>
        <p:pic>
          <p:nvPicPr>
            <p:cNvPr id="52" name="Google Shape;449;p56">
              <a:extLst>
                <a:ext uri="{FF2B5EF4-FFF2-40B4-BE49-F238E27FC236}">
                  <a16:creationId xmlns:a16="http://schemas.microsoft.com/office/drawing/2014/main" id="{18F24A4B-8040-F0AF-123B-F426AB4182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 rot="-5400000">
              <a:off x="6871586" y="736698"/>
              <a:ext cx="1012705" cy="13117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3" name="Google Shape;450;p56">
              <a:extLst>
                <a:ext uri="{FF2B5EF4-FFF2-40B4-BE49-F238E27FC236}">
                  <a16:creationId xmlns:a16="http://schemas.microsoft.com/office/drawing/2014/main" id="{FEF764EC-C2F8-62A8-CFFA-70075B11A91E}"/>
                </a:ext>
              </a:extLst>
            </p:cNvPr>
            <p:cNvGrpSpPr/>
            <p:nvPr/>
          </p:nvGrpSpPr>
          <p:grpSpPr>
            <a:xfrm>
              <a:off x="5714769" y="1300054"/>
              <a:ext cx="2542477" cy="561926"/>
              <a:chOff x="1293700" y="2121975"/>
              <a:chExt cx="4933975" cy="1095800"/>
            </a:xfrm>
          </p:grpSpPr>
          <p:cxnSp>
            <p:nvCxnSpPr>
              <p:cNvPr id="54" name="Google Shape;451;p56">
                <a:extLst>
                  <a:ext uri="{FF2B5EF4-FFF2-40B4-BE49-F238E27FC236}">
                    <a16:creationId xmlns:a16="http://schemas.microsoft.com/office/drawing/2014/main" id="{10E4F9F1-1FC1-D920-319D-D518084E4B4E}"/>
                  </a:ext>
                </a:extLst>
              </p:cNvPr>
              <p:cNvCxnSpPr/>
              <p:nvPr/>
            </p:nvCxnSpPr>
            <p:spPr>
              <a:xfrm rot="10800000" flipH="1">
                <a:off x="1293700" y="2122025"/>
                <a:ext cx="2166000" cy="9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5" name="Google Shape;452;p56">
                <a:extLst>
                  <a:ext uri="{FF2B5EF4-FFF2-40B4-BE49-F238E27FC236}">
                    <a16:creationId xmlns:a16="http://schemas.microsoft.com/office/drawing/2014/main" id="{F622E1BD-739F-4D49-123E-976E54741685}"/>
                  </a:ext>
                </a:extLst>
              </p:cNvPr>
              <p:cNvCxnSpPr/>
              <p:nvPr/>
            </p:nvCxnSpPr>
            <p:spPr>
              <a:xfrm>
                <a:off x="5454875" y="2790875"/>
                <a:ext cx="772800" cy="4269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56" name="Google Shape;453;p56">
                <a:extLst>
                  <a:ext uri="{FF2B5EF4-FFF2-40B4-BE49-F238E27FC236}">
                    <a16:creationId xmlns:a16="http://schemas.microsoft.com/office/drawing/2014/main" id="{DBC000F4-166F-9C47-CF44-7AD432F92F3D}"/>
                  </a:ext>
                </a:extLst>
              </p:cNvPr>
              <p:cNvSpPr/>
              <p:nvPr/>
            </p:nvSpPr>
            <p:spPr>
              <a:xfrm>
                <a:off x="3471275" y="2121975"/>
                <a:ext cx="1983600" cy="668900"/>
              </a:xfrm>
              <a:custGeom>
                <a:avLst/>
                <a:gdLst/>
                <a:ahLst/>
                <a:cxnLst/>
                <a:rect l="l" t="t" r="r" b="b"/>
                <a:pathLst>
                  <a:path w="79344" h="26756" extrusionOk="0">
                    <a:moveTo>
                      <a:pt x="0" y="0"/>
                    </a:moveTo>
                    <a:cubicBezTo>
                      <a:pt x="9212" y="0"/>
                      <a:pt x="17820" y="4682"/>
                      <a:pt x="26756" y="6920"/>
                    </a:cubicBezTo>
                    <a:cubicBezTo>
                      <a:pt x="34512" y="8862"/>
                      <a:pt x="43319" y="3952"/>
                      <a:pt x="50743" y="6920"/>
                    </a:cubicBezTo>
                    <a:cubicBezTo>
                      <a:pt x="55496" y="8820"/>
                      <a:pt x="54658" y="17203"/>
                      <a:pt x="59047" y="19836"/>
                    </a:cubicBezTo>
                    <a:cubicBezTo>
                      <a:pt x="65177" y="23513"/>
                      <a:pt x="76150" y="20361"/>
                      <a:pt x="79344" y="26756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AEE9646-1AEA-9B51-B3A2-8B291644C33F}"/>
              </a:ext>
            </a:extLst>
          </p:cNvPr>
          <p:cNvSpPr txBox="1"/>
          <p:nvPr/>
        </p:nvSpPr>
        <p:spPr bwMode="auto">
          <a:xfrm>
            <a:off x="5599103" y="4491053"/>
            <a:ext cx="257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LSS2 gonio already operational with 20% loss reduction</a:t>
            </a:r>
            <a:endParaRPr lang="en-CH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6AD3E8B-AA7B-C877-5C7A-F6E8956B5918}"/>
              </a:ext>
            </a:extLst>
          </p:cNvPr>
          <p:cNvSpPr txBox="1"/>
          <p:nvPr/>
        </p:nvSpPr>
        <p:spPr bwMode="auto">
          <a:xfrm>
            <a:off x="8645412" y="5557923"/>
            <a:ext cx="2397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Thin, bent silicon crystal ~ 2 mm thick, 2 mm long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6894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869160"/>
            <a:ext cx="11376026" cy="2232248"/>
          </a:xfrm>
        </p:spPr>
        <p:txBody>
          <a:bodyPr/>
          <a:lstStyle/>
          <a:p>
            <a:r>
              <a:rPr lang="EN-US" dirty="0"/>
              <a:t>M. Fraser</a:t>
            </a:r>
            <a:r>
              <a:rPr lang="en-US" dirty="0"/>
              <a:t> </a:t>
            </a:r>
            <a:r>
              <a:rPr lang="EN-US" dirty="0"/>
              <a:t>(SY-ABT-</a:t>
            </a:r>
            <a:r>
              <a:rPr lang="en-US" dirty="0"/>
              <a:t>BTP) presenting on behalf of the HI-ECN3 Project Team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International Workshop on Neutrino Beams and Instrumentation (NBI2024) 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AYA'S LABORATORY Quantum Beam Research </a:t>
            </a:r>
            <a:r>
              <a:rPr lang="en-GB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(AQBRC)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, Tokai, Japan</a:t>
            </a:r>
            <a:endParaRPr lang="en-GB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7 – 10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October 2024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Transfer for the High Intensity facility at ECN3 for the Search for Hidden Particles experiment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59F81628-B283-B054-05C0-E40B01F26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552" y="5013176"/>
            <a:ext cx="864096" cy="11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7818B-F8B3-44AC-8E7F-EE43E47B4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E1918D5-5D51-176E-F779-BB3633F0F4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6"/>
          <a:stretch/>
        </p:blipFill>
        <p:spPr bwMode="auto">
          <a:xfrm>
            <a:off x="6865288" y="3231063"/>
            <a:ext cx="4351289" cy="293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BFC1E-C5AA-AFD3-4B19-882B07C6D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9C342F26-D67B-A017-14DF-8ADFA305E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6A06412B-8482-9331-1A04-34AE5737C0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8448747A-6C43-F836-AFC3-D46D7F5D1B48}"/>
              </a:ext>
            </a:extLst>
          </p:cNvPr>
          <p:cNvSpPr txBox="1">
            <a:spLocks/>
          </p:cNvSpPr>
          <p:nvPr/>
        </p:nvSpPr>
        <p:spPr>
          <a:xfrm>
            <a:off x="283023" y="5513128"/>
            <a:ext cx="11911772" cy="7489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4F4940-435B-8F0E-D675-CF684A99DABB}"/>
              </a:ext>
            </a:extLst>
          </p:cNvPr>
          <p:cNvSpPr txBox="1"/>
          <p:nvPr/>
        </p:nvSpPr>
        <p:spPr>
          <a:xfrm>
            <a:off x="429072" y="1111076"/>
            <a:ext cx="1157158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Objective: </a:t>
            </a:r>
            <a:r>
              <a:rPr lang="en-US" sz="2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achieve an even higher loss reduction factor (x10?!) with advanced crystal technology (</a:t>
            </a:r>
            <a:r>
              <a:rPr lang="en-CH" sz="2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</a:t>
            </a:r>
            <a:r>
              <a:rPr lang="en-CH" sz="2100" b="1" dirty="0"/>
              <a:t>ultiple thin, bent crystals aligned for Volume R</a:t>
            </a:r>
            <a:r>
              <a:rPr lang="en-GB" sz="2100" b="1" dirty="0"/>
              <a:t>e</a:t>
            </a:r>
            <a:r>
              <a:rPr lang="en-CH" sz="2100" b="1" dirty="0"/>
              <a:t>flection</a:t>
            </a:r>
            <a:r>
              <a:rPr lang="en-US" sz="2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 installed in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Prototype might be available for tests in 2025</a:t>
            </a:r>
            <a:r>
              <a:rPr lang="en-US" sz="2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(mechanics developed in-house at CERN)</a:t>
            </a:r>
            <a:endParaRPr lang="en-US" sz="2100" u="sng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7B61A-7B27-0DB4-C60B-BDCB5D127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9" y="2500420"/>
            <a:ext cx="5473390" cy="354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8" descr="Chart, radar chart&#10;&#10;Description automatically generated">
            <a:extLst>
              <a:ext uri="{FF2B5EF4-FFF2-40B4-BE49-F238E27FC236}">
                <a16:creationId xmlns:a16="http://schemas.microsoft.com/office/drawing/2014/main" id="{56EE0558-3EAC-98F1-0650-28E50BEBE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849"/>
          <a:stretch/>
        </p:blipFill>
        <p:spPr>
          <a:xfrm rot="5400000">
            <a:off x="8707014" y="917801"/>
            <a:ext cx="1128624" cy="3755127"/>
          </a:xfrm>
          <a:prstGeom prst="rect">
            <a:avLst/>
          </a:prstGeom>
          <a:noFill/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F3E5E50-76E8-AA36-A66D-7BE23C86A25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Crystal Shadowing of electrostatic septa (ii)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E470A-A305-C2EE-CD13-BD307D4A1018}"/>
              </a:ext>
            </a:extLst>
          </p:cNvPr>
          <p:cNvSpPr txBox="1"/>
          <p:nvPr/>
        </p:nvSpPr>
        <p:spPr>
          <a:xfrm>
            <a:off x="3730947" y="-24327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Esposito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Progress on optimised TECA and MVRA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5"/>
              </a:rPr>
              <a:t>SLAWG #76: Crystal shadowing and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August 2024</a:t>
            </a:r>
          </a:p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F. M.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Velotti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Phys. Rev. Accel. Beams 22, 093502 (2019)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0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03D4F-C8DD-EE70-F1AC-6BCFBF825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80709-C7B6-1670-90BC-8ECC6F6CB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DBC681D3-F986-20A0-89DE-324EE89AA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467CF4E2-9E8B-75C5-458D-CAB318C136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194A0B4-69B4-BFA5-9CCB-DD90158EBB25}"/>
              </a:ext>
            </a:extLst>
          </p:cNvPr>
          <p:cNvSpPr txBox="1">
            <a:spLocks/>
          </p:cNvSpPr>
          <p:nvPr/>
        </p:nvSpPr>
        <p:spPr>
          <a:xfrm>
            <a:off x="283023" y="5513128"/>
            <a:ext cx="11911772" cy="7489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DCE0EA1-7DF2-8CD5-A380-7D8EA274309D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Low-density septa</a:t>
            </a:r>
          </a:p>
        </p:txBody>
      </p:sp>
      <p:grpSp>
        <p:nvGrpSpPr>
          <p:cNvPr id="2" name="Google Shape;378;p54">
            <a:extLst>
              <a:ext uri="{FF2B5EF4-FFF2-40B4-BE49-F238E27FC236}">
                <a16:creationId xmlns:a16="http://schemas.microsoft.com/office/drawing/2014/main" id="{C2F796FF-9B34-1BC3-38D6-CB49551D022E}"/>
              </a:ext>
            </a:extLst>
          </p:cNvPr>
          <p:cNvGrpSpPr/>
          <p:nvPr/>
        </p:nvGrpSpPr>
        <p:grpSpPr>
          <a:xfrm>
            <a:off x="911424" y="1022822"/>
            <a:ext cx="7433958" cy="2914753"/>
            <a:chOff x="-178767" y="1213564"/>
            <a:chExt cx="7433958" cy="2914753"/>
          </a:xfrm>
        </p:grpSpPr>
        <p:pic>
          <p:nvPicPr>
            <p:cNvPr id="5" name="Google Shape;379;p54">
              <a:extLst>
                <a:ext uri="{FF2B5EF4-FFF2-40B4-BE49-F238E27FC236}">
                  <a16:creationId xmlns:a16="http://schemas.microsoft.com/office/drawing/2014/main" id="{D4BC0BD8-EDC2-6CBC-D83E-14EA9F91D700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71250" y="1764600"/>
              <a:ext cx="2574833" cy="1767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380;p54">
              <a:extLst>
                <a:ext uri="{FF2B5EF4-FFF2-40B4-BE49-F238E27FC236}">
                  <a16:creationId xmlns:a16="http://schemas.microsoft.com/office/drawing/2014/main" id="{D71BD927-20F9-4DEF-6317-90E16CCEF8C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t="27204" r="69910" b="22832"/>
            <a:stretch/>
          </p:blipFill>
          <p:spPr>
            <a:xfrm>
              <a:off x="-178767" y="1643159"/>
              <a:ext cx="1669225" cy="742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381;p54">
              <a:extLst>
                <a:ext uri="{FF2B5EF4-FFF2-40B4-BE49-F238E27FC236}">
                  <a16:creationId xmlns:a16="http://schemas.microsoft.com/office/drawing/2014/main" id="{AA326889-52E5-63C3-D1F4-AB9BDE8556D0}"/>
                </a:ext>
              </a:extLst>
            </p:cNvPr>
            <p:cNvSpPr txBox="1"/>
            <p:nvPr/>
          </p:nvSpPr>
          <p:spPr>
            <a:xfrm>
              <a:off x="-178767" y="1213564"/>
              <a:ext cx="1379700" cy="29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solidFill>
                    <a:schemeClr val="dk1"/>
                  </a:solidFill>
                </a:rPr>
                <a:t>Today</a:t>
              </a:r>
              <a:endParaRPr sz="2000" dirty="0">
                <a:solidFill>
                  <a:schemeClr val="dk1"/>
                </a:solidFill>
              </a:endParaRPr>
            </a:p>
          </p:txBody>
        </p:sp>
        <p:pic>
          <p:nvPicPr>
            <p:cNvPr id="14" name="Google Shape;382;p54">
              <a:extLst>
                <a:ext uri="{FF2B5EF4-FFF2-40B4-BE49-F238E27FC236}">
                  <a16:creationId xmlns:a16="http://schemas.microsoft.com/office/drawing/2014/main" id="{C7BF16A7-089C-F4A3-CCE6-F570C7235FCD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860099" y="3477742"/>
              <a:ext cx="4109331" cy="6505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383;p54">
              <a:extLst>
                <a:ext uri="{FF2B5EF4-FFF2-40B4-BE49-F238E27FC236}">
                  <a16:creationId xmlns:a16="http://schemas.microsoft.com/office/drawing/2014/main" id="{4F523257-59EF-268E-5C9B-427CCB9F0E12}"/>
                </a:ext>
              </a:extLst>
            </p:cNvPr>
            <p:cNvSpPr txBox="1"/>
            <p:nvPr/>
          </p:nvSpPr>
          <p:spPr>
            <a:xfrm>
              <a:off x="3410091" y="2999731"/>
              <a:ext cx="3845100" cy="29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dirty="0">
                  <a:solidFill>
                    <a:schemeClr val="dk1"/>
                  </a:solidFill>
                </a:rPr>
                <a:t>Residual dose rate after 1 week</a:t>
              </a:r>
              <a:endParaRPr sz="1600" dirty="0">
                <a:solidFill>
                  <a:schemeClr val="dk1"/>
                </a:solidFill>
              </a:endParaRPr>
            </a:p>
          </p:txBody>
        </p:sp>
      </p:grpSp>
      <p:grpSp>
        <p:nvGrpSpPr>
          <p:cNvPr id="16" name="Google Shape;384;p54">
            <a:extLst>
              <a:ext uri="{FF2B5EF4-FFF2-40B4-BE49-F238E27FC236}">
                <a16:creationId xmlns:a16="http://schemas.microsoft.com/office/drawing/2014/main" id="{0AFAF947-626A-ADD4-8811-73DA706C58FC}"/>
              </a:ext>
            </a:extLst>
          </p:cNvPr>
          <p:cNvGrpSpPr/>
          <p:nvPr/>
        </p:nvGrpSpPr>
        <p:grpSpPr>
          <a:xfrm>
            <a:off x="4704479" y="980728"/>
            <a:ext cx="5959783" cy="2311919"/>
            <a:chOff x="3368775" y="1271203"/>
            <a:chExt cx="5959783" cy="2311919"/>
          </a:xfrm>
        </p:grpSpPr>
        <p:pic>
          <p:nvPicPr>
            <p:cNvPr id="17" name="Google Shape;385;p54">
              <a:extLst>
                <a:ext uri="{FF2B5EF4-FFF2-40B4-BE49-F238E27FC236}">
                  <a16:creationId xmlns:a16="http://schemas.microsoft.com/office/drawing/2014/main" id="{651AA5E9-8144-DF00-D8C4-72540CAD6192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908158" y="1775772"/>
              <a:ext cx="2420400" cy="1807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386;p54">
              <a:extLst>
                <a:ext uri="{FF2B5EF4-FFF2-40B4-BE49-F238E27FC236}">
                  <a16:creationId xmlns:a16="http://schemas.microsoft.com/office/drawing/2014/main" id="{55DA5585-6CCB-CDEB-AEBC-CD00ECD2D6B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68565" t="25810" b="24226"/>
            <a:stretch/>
          </p:blipFill>
          <p:spPr>
            <a:xfrm>
              <a:off x="5494846" y="1675164"/>
              <a:ext cx="1743826" cy="742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Google Shape;387;p54">
              <a:extLst>
                <a:ext uri="{FF2B5EF4-FFF2-40B4-BE49-F238E27FC236}">
                  <a16:creationId xmlns:a16="http://schemas.microsoft.com/office/drawing/2014/main" id="{ED2656BA-6F33-0BD0-33CF-9A88295A3FD4}"/>
                </a:ext>
              </a:extLst>
            </p:cNvPr>
            <p:cNvSpPr txBox="1"/>
            <p:nvPr/>
          </p:nvSpPr>
          <p:spPr>
            <a:xfrm>
              <a:off x="5555796" y="1271203"/>
              <a:ext cx="1861600" cy="29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solidFill>
                    <a:schemeClr val="dk1"/>
                  </a:solidFill>
                </a:rPr>
                <a:t>Dream world</a:t>
              </a:r>
              <a:endParaRPr sz="2000" dirty="0">
                <a:solidFill>
                  <a:schemeClr val="dk1"/>
                </a:solidFill>
              </a:endParaRPr>
            </a:p>
          </p:txBody>
        </p:sp>
        <p:sp>
          <p:nvSpPr>
            <p:cNvPr id="20" name="Google Shape;388;p54">
              <a:extLst>
                <a:ext uri="{FF2B5EF4-FFF2-40B4-BE49-F238E27FC236}">
                  <a16:creationId xmlns:a16="http://schemas.microsoft.com/office/drawing/2014/main" id="{ABB419E1-FE5A-665C-DFA3-64F921E17416}"/>
                </a:ext>
              </a:extLst>
            </p:cNvPr>
            <p:cNvSpPr/>
            <p:nvPr/>
          </p:nvSpPr>
          <p:spPr>
            <a:xfrm>
              <a:off x="3368775" y="2509825"/>
              <a:ext cx="3087126" cy="6507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20x reduction!</a:t>
              </a:r>
              <a:endParaRPr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5DE6351-12AD-D9CA-B006-92D642EE47B5}"/>
              </a:ext>
            </a:extLst>
          </p:cNvPr>
          <p:cNvSpPr txBox="1"/>
          <p:nvPr/>
        </p:nvSpPr>
        <p:spPr>
          <a:xfrm>
            <a:off x="403200" y="4377801"/>
            <a:ext cx="10882085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sz="2000" b="1" dirty="0"/>
              <a:t>Efforts focused on tank material as the best candidate: </a:t>
            </a:r>
            <a:r>
              <a:rPr lang="en-GB" sz="2000" u="sng" dirty="0"/>
              <a:t>feasible + factor 2 dose reduction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Selection of alloy → Al 5083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sz="1800" dirty="0"/>
              <a:t>esign of low-Z flanges </a:t>
            </a:r>
            <a:r>
              <a:rPr lang="en-GB" dirty="0"/>
              <a:t>→ </a:t>
            </a:r>
            <a:r>
              <a:rPr lang="en-GB" sz="1800" dirty="0"/>
              <a:t>Bimetallic flange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B</a:t>
            </a:r>
            <a:r>
              <a:rPr lang="en-GB" sz="1800" dirty="0"/>
              <a:t>uckling tests </a:t>
            </a:r>
            <a:r>
              <a:rPr lang="en-GB" dirty="0"/>
              <a:t>→ </a:t>
            </a:r>
            <a:r>
              <a:rPr lang="en-GB" sz="1800" dirty="0"/>
              <a:t>mass reduction of 2.7x </a:t>
            </a:r>
            <a:r>
              <a:rPr lang="en-GB" sz="1800" dirty="0" err="1"/>
              <a:t>w.r.t.</a:t>
            </a:r>
            <a:r>
              <a:rPr lang="en-GB" sz="1800" dirty="0"/>
              <a:t> current tank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Manufacturing → </a:t>
            </a:r>
            <a:r>
              <a:rPr lang="en-GB" sz="1800" dirty="0"/>
              <a:t>mock-up + welding tests</a:t>
            </a:r>
          </a:p>
          <a:p>
            <a:pPr marL="457200" indent="-336550">
              <a:spcBef>
                <a:spcPts val="0"/>
              </a:spcBef>
              <a:buSzPts val="1700"/>
            </a:pP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C9791B-170B-4DDE-3A02-4F41B38A9438}"/>
              </a:ext>
            </a:extLst>
          </p:cNvPr>
          <p:cNvSpPr txBox="1"/>
          <p:nvPr/>
        </p:nvSpPr>
        <p:spPr>
          <a:xfrm>
            <a:off x="6074915" y="1905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Vincke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R</a:t>
            </a:r>
            <a:r>
              <a:rPr lang="en-GB" sz="1000" i="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adiological impact of the material choice of the ZS element</a:t>
            </a:r>
            <a:r>
              <a:rPr lang="en-GB" sz="1000" i="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SLAWG #74, Nov 2023 </a:t>
            </a:r>
          </a:p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 Lackner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al, Improvements of the SPS slow extraction electrostatic septum, TUPC72, IPAC2024</a:t>
            </a:r>
          </a:p>
        </p:txBody>
      </p:sp>
    </p:spTree>
    <p:extLst>
      <p:ext uri="{BB962C8B-B14F-4D97-AF65-F5344CB8AC3E}">
        <p14:creationId xmlns:p14="http://schemas.microsoft.com/office/powerpoint/2010/main" val="69140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D00E2-4E56-F860-85B8-9183B1212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D0E012-C769-AE9F-844E-1F0650BE2E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3114F-BB3B-76A7-5DC2-94ECEFE2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B0BC3D-EAE7-228C-65F5-B19B77BE3642}"/>
              </a:ext>
            </a:extLst>
          </p:cNvPr>
          <p:cNvGrpSpPr/>
          <p:nvPr/>
        </p:nvGrpSpPr>
        <p:grpSpPr>
          <a:xfrm>
            <a:off x="2999656" y="1197431"/>
            <a:ext cx="2891259" cy="2231569"/>
            <a:chOff x="48505" y="549359"/>
            <a:chExt cx="2891259" cy="223156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DD763E8-D468-8D45-A0BA-3E7E0E5B2C37}"/>
                </a:ext>
              </a:extLst>
            </p:cNvPr>
            <p:cNvSpPr/>
            <p:nvPr/>
          </p:nvSpPr>
          <p:spPr>
            <a:xfrm>
              <a:off x="48505" y="908720"/>
              <a:ext cx="2160240" cy="18722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5FB8D7-1909-99BF-5331-4DD7AFE1064B}"/>
                </a:ext>
              </a:extLst>
            </p:cNvPr>
            <p:cNvSpPr txBox="1"/>
            <p:nvPr/>
          </p:nvSpPr>
          <p:spPr>
            <a:xfrm>
              <a:off x="1272641" y="549359"/>
              <a:ext cx="166712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TCC2 Upgrades</a:t>
              </a:r>
            </a:p>
          </p:txBody>
        </p:sp>
      </p:grp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FAD58D0C-F1BC-4330-DE1E-A8BFDEF56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AA940A0E-2242-4AE5-88E8-FF0415C682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36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92078-3B44-3724-5F29-2F5E88D5F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C3BF32B-C77E-E2E8-9AB8-AE51B5B9D2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79D78-7F41-4297-2F3A-D577D656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B01A45-7987-80D0-0998-870AAA0C9B3F}"/>
              </a:ext>
            </a:extLst>
          </p:cNvPr>
          <p:cNvGrpSpPr/>
          <p:nvPr/>
        </p:nvGrpSpPr>
        <p:grpSpPr>
          <a:xfrm rot="1114602">
            <a:off x="867272" y="2072136"/>
            <a:ext cx="9653195" cy="1753641"/>
            <a:chOff x="59418" y="-843105"/>
            <a:chExt cx="2160240" cy="388449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5AE278F-5065-C162-5450-C2FD57C46BC0}"/>
                </a:ext>
              </a:extLst>
            </p:cNvPr>
            <p:cNvSpPr/>
            <p:nvPr/>
          </p:nvSpPr>
          <p:spPr>
            <a:xfrm>
              <a:off x="59418" y="421885"/>
              <a:ext cx="2160240" cy="261950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D828EC-E8F8-3D1D-5926-554490D12817}"/>
                </a:ext>
              </a:extLst>
            </p:cNvPr>
            <p:cNvSpPr txBox="1"/>
            <p:nvPr/>
          </p:nvSpPr>
          <p:spPr>
            <a:xfrm rot="20485398">
              <a:off x="133605" y="-843105"/>
              <a:ext cx="832678" cy="6135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Beam transfer from SPS to EC3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0A80299-2EB4-69A0-7068-6AB77918296B}"/>
              </a:ext>
            </a:extLst>
          </p:cNvPr>
          <p:cNvSpPr txBox="1"/>
          <p:nvPr/>
        </p:nvSpPr>
        <p:spPr>
          <a:xfrm>
            <a:off x="335360" y="5830546"/>
            <a:ext cx="88531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A huge effort is ongoing to improve understanding of old 1970’s transfer line equipment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A0AC2-C9C9-D9A0-30E2-25824687E1E3}"/>
              </a:ext>
            </a:extLst>
          </p:cNvPr>
          <p:cNvSpPr txBox="1"/>
          <p:nvPr/>
        </p:nvSpPr>
        <p:spPr>
          <a:xfrm>
            <a:off x="2927648" y="34752"/>
            <a:ext cx="92170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Gorn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al., Optics rematching between TT24 and P42 primary beam lines within the HI-ECN3 study project at CERN 2024, TUPC71, IPAC 2024</a:t>
            </a:r>
          </a:p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Dyks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Characterisation of the optics of the TT24 and P42 beamlines in the CERN SPS North Area, IPAC 2024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67308F02-6FC5-1570-7C07-5EAF6B310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151B34A6-BA9F-3CA3-972B-3747C79EDF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4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E10CE-3D4B-6009-2461-D2CC244D0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346CA-A1CA-1339-B85E-E2261CC4A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Existing TCC2 Target T4 Region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0B32A-F04C-DDD6-535F-27BB51F3A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3CA43AE-9575-1569-45A8-4D3CE3082C11}"/>
              </a:ext>
            </a:extLst>
          </p:cNvPr>
          <p:cNvGrpSpPr/>
          <p:nvPr/>
        </p:nvGrpSpPr>
        <p:grpSpPr>
          <a:xfrm>
            <a:off x="2409071" y="2486409"/>
            <a:ext cx="6497753" cy="3695296"/>
            <a:chOff x="6128543" y="2933835"/>
            <a:chExt cx="5980644" cy="3220347"/>
          </a:xfrm>
        </p:grpSpPr>
        <p:pic>
          <p:nvPicPr>
            <p:cNvPr id="85" name="Content Placeholder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FD528ADA-989B-6C2C-B4E6-2A4066E8B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8543" y="2933835"/>
              <a:ext cx="5980644" cy="32203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670F74A1-733C-D86E-8CB0-79C3E4BB21D8}"/>
                    </a:ext>
                  </a:extLst>
                </p:cNvPr>
                <p:cNvSpPr txBox="1"/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7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CH" sz="1400" i="1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9610E9B-25C0-2CD7-4E2C-A49D95CA2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blipFill>
                  <a:blip r:embed="rId3"/>
                  <a:stretch>
                    <a:fillRect l="-6250" r="-6250" b="-3684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2C2E5234-C280-BCC6-2A63-BDB6258DB583}"/>
              </a:ext>
            </a:extLst>
          </p:cNvPr>
          <p:cNvSpPr txBox="1"/>
          <p:nvPr/>
        </p:nvSpPr>
        <p:spPr>
          <a:xfrm>
            <a:off x="551389" y="1118004"/>
            <a:ext cx="1148261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b="1" dirty="0">
                <a:solidFill>
                  <a:schemeClr val="tx2"/>
                </a:solidFill>
              </a:rPr>
              <a:t>Today, operation of EHN1 (H6/H8 test beams) is coupled with ECN3 (NA62)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Secondary particles for EHN1 are selected using magnet wobbling system, whilst protons not interacting with the target are transmitted to NA62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E10FC4C-678C-07D5-30B0-F8F722AF374D}"/>
              </a:ext>
            </a:extLst>
          </p:cNvPr>
          <p:cNvCxnSpPr/>
          <p:nvPr/>
        </p:nvCxnSpPr>
        <p:spPr>
          <a:xfrm flipV="1">
            <a:off x="1055440" y="5126121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9E57DD2E-57F9-8442-5344-81C389B68C4D}"/>
              </a:ext>
            </a:extLst>
          </p:cNvPr>
          <p:cNvCxnSpPr>
            <a:cxnSpLocks/>
          </p:cNvCxnSpPr>
          <p:nvPr/>
        </p:nvCxnSpPr>
        <p:spPr>
          <a:xfrm>
            <a:off x="1055440" y="5805264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4B3CE2DE-63ED-BAAA-34C0-B0D603BB1BBC}"/>
              </a:ext>
            </a:extLst>
          </p:cNvPr>
          <p:cNvSpPr txBox="1"/>
          <p:nvPr/>
        </p:nvSpPr>
        <p:spPr>
          <a:xfrm>
            <a:off x="1117018" y="4985776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x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BC2ECBF-82A1-C5FB-24B1-B4F01EEC16CF}"/>
              </a:ext>
            </a:extLst>
          </p:cNvPr>
          <p:cNvSpPr txBox="1"/>
          <p:nvPr/>
        </p:nvSpPr>
        <p:spPr>
          <a:xfrm>
            <a:off x="1710545" y="5738132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BE0CDF-1DAD-2B22-2AFB-64556505D42D}"/>
              </a:ext>
            </a:extLst>
          </p:cNvPr>
          <p:cNvSpPr txBox="1"/>
          <p:nvPr/>
        </p:nvSpPr>
        <p:spPr>
          <a:xfrm>
            <a:off x="5519936" y="5459614"/>
            <a:ext cx="970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T4 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2F0FF-1D9D-09EA-9B2A-96FF7E0C22F5}"/>
              </a:ext>
            </a:extLst>
          </p:cNvPr>
          <p:cNvSpPr txBox="1"/>
          <p:nvPr/>
        </p:nvSpPr>
        <p:spPr>
          <a:xfrm>
            <a:off x="9988590" y="234731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H8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4CB128-F896-A4A5-DC3C-CDDE57E68138}"/>
              </a:ext>
            </a:extLst>
          </p:cNvPr>
          <p:cNvCxnSpPr>
            <a:cxnSpLocks/>
          </p:cNvCxnSpPr>
          <p:nvPr/>
        </p:nvCxnSpPr>
        <p:spPr>
          <a:xfrm flipV="1">
            <a:off x="9058404" y="2457042"/>
            <a:ext cx="962932" cy="4780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B8BE477-C3AB-E0A9-1571-7F9A4427FCA0}"/>
              </a:ext>
            </a:extLst>
          </p:cNvPr>
          <p:cNvSpPr txBox="1"/>
          <p:nvPr/>
        </p:nvSpPr>
        <p:spPr>
          <a:xfrm>
            <a:off x="8026768" y="5947123"/>
            <a:ext cx="919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T4 XTAX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F43A8C9-3B0D-CEFF-6250-3E9EF39E2AD5}"/>
              </a:ext>
            </a:extLst>
          </p:cNvPr>
          <p:cNvSpPr txBox="1"/>
          <p:nvPr/>
        </p:nvSpPr>
        <p:spPr>
          <a:xfrm>
            <a:off x="10021336" y="416712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ECN3: NA62 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3BE1B7F-46EE-237B-BF4C-4170ACA1EC03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8932214" y="4305624"/>
            <a:ext cx="1089122" cy="11821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19FE8ED-6096-DEE5-EC86-CB16BF944009}"/>
              </a:ext>
            </a:extLst>
          </p:cNvPr>
          <p:cNvSpPr txBox="1"/>
          <p:nvPr/>
        </p:nvSpPr>
        <p:spPr>
          <a:xfrm>
            <a:off x="8595436" y="1935618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H6 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BB7B939-F215-4AED-971C-670EBDFC204E}"/>
              </a:ext>
            </a:extLst>
          </p:cNvPr>
          <p:cNvCxnSpPr>
            <a:cxnSpLocks/>
          </p:cNvCxnSpPr>
          <p:nvPr/>
        </p:nvCxnSpPr>
        <p:spPr>
          <a:xfrm flipV="1">
            <a:off x="8136282" y="2102889"/>
            <a:ext cx="552006" cy="681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688E636A-7B15-716A-FF50-652AB974BCAA}"/>
              </a:ext>
            </a:extLst>
          </p:cNvPr>
          <p:cNvSpPr txBox="1"/>
          <p:nvPr/>
        </p:nvSpPr>
        <p:spPr>
          <a:xfrm>
            <a:off x="5519936" y="19051"/>
            <a:ext cx="66509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 Metzger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GB" sz="100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 line and parameters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</a:t>
            </a:r>
            <a:r>
              <a:rPr lang="en-GB" sz="10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SHiP collaboration meeting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ALU Freiburg, 1 – 4 October 2024</a:t>
            </a:r>
          </a:p>
        </p:txBody>
      </p:sp>
      <p:sp>
        <p:nvSpPr>
          <p:cNvPr id="138" name="Footer Placeholder 5">
            <a:extLst>
              <a:ext uri="{FF2B5EF4-FFF2-40B4-BE49-F238E27FC236}">
                <a16:creationId xmlns:a16="http://schemas.microsoft.com/office/drawing/2014/main" id="{9270035C-7A76-3546-0354-68AEDD07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39" name="Date Placeholder 4">
            <a:extLst>
              <a:ext uri="{FF2B5EF4-FFF2-40B4-BE49-F238E27FC236}">
                <a16:creationId xmlns:a16="http://schemas.microsoft.com/office/drawing/2014/main" id="{01F0E7B3-6B15-500E-1BC6-71E997E350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923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CF173FA-1D49-7498-5D39-D6CF079D89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89769" y="2298062"/>
            <a:ext cx="7161891" cy="39429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98A54-9DBE-8B39-9207-726D0B73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48A923B-3373-7C04-3E00-E733385BE30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Upgrade for BDF/SHiP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87DD264-B9C3-F2BA-6125-CBEB7EB14D84}"/>
              </a:ext>
            </a:extLst>
          </p:cNvPr>
          <p:cNvSpPr txBox="1"/>
          <p:nvPr/>
        </p:nvSpPr>
        <p:spPr>
          <a:xfrm>
            <a:off x="5809060" y="2970949"/>
            <a:ext cx="316075" cy="380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6AC875-298C-DB77-E0C7-6EEB7C7FB213}"/>
              </a:ext>
            </a:extLst>
          </p:cNvPr>
          <p:cNvSpPr txBox="1"/>
          <p:nvPr/>
        </p:nvSpPr>
        <p:spPr>
          <a:xfrm>
            <a:off x="522595" y="1158053"/>
            <a:ext cx="1137602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b="1" dirty="0">
                <a:solidFill>
                  <a:schemeClr val="tx2"/>
                </a:solidFill>
              </a:rPr>
              <a:t>A pulsed magnet allows us to decouple proton beams on the dedicated HI-ECN3 cycle in the horizontal plane </a:t>
            </a:r>
            <a:r>
              <a:rPr lang="en-US" sz="2200" dirty="0">
                <a:solidFill>
                  <a:schemeClr val="tx2"/>
                </a:solidFill>
              </a:rPr>
              <a:t>(in addition to vertical separation to avoid target)</a:t>
            </a:r>
          </a:p>
          <a:p>
            <a:pPr algn="l"/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F0B992-9FF6-5282-537A-C7751C8920C2}"/>
              </a:ext>
            </a:extLst>
          </p:cNvPr>
          <p:cNvSpPr txBox="1"/>
          <p:nvPr/>
        </p:nvSpPr>
        <p:spPr>
          <a:xfrm>
            <a:off x="9988590" y="234731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H8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8E0467B-DE05-01AF-8AC8-515DDB9A732E}"/>
              </a:ext>
            </a:extLst>
          </p:cNvPr>
          <p:cNvCxnSpPr>
            <a:cxnSpLocks/>
          </p:cNvCxnSpPr>
          <p:nvPr/>
        </p:nvCxnSpPr>
        <p:spPr>
          <a:xfrm flipV="1">
            <a:off x="9058404" y="2457042"/>
            <a:ext cx="962932" cy="4780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461C00-4CE9-0143-53DC-597E2A9FD34D}"/>
              </a:ext>
            </a:extLst>
          </p:cNvPr>
          <p:cNvSpPr txBox="1"/>
          <p:nvPr/>
        </p:nvSpPr>
        <p:spPr>
          <a:xfrm>
            <a:off x="10135944" y="450688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ECN3: NA62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FDB763-C731-700A-A767-099D3780E9FC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9046822" y="4645384"/>
            <a:ext cx="1089122" cy="11821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C0BF8F2-4DDD-FAF6-A0D6-75CE8A9C79A9}"/>
              </a:ext>
            </a:extLst>
          </p:cNvPr>
          <p:cNvSpPr txBox="1"/>
          <p:nvPr/>
        </p:nvSpPr>
        <p:spPr>
          <a:xfrm>
            <a:off x="8616280" y="1839232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H6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FA84BC-7DA4-042F-A3CB-9ADB616885A7}"/>
              </a:ext>
            </a:extLst>
          </p:cNvPr>
          <p:cNvCxnSpPr>
            <a:cxnSpLocks/>
          </p:cNvCxnSpPr>
          <p:nvPr/>
        </p:nvCxnSpPr>
        <p:spPr>
          <a:xfrm flipV="1">
            <a:off x="8157126" y="2006503"/>
            <a:ext cx="552006" cy="681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01D592-A4CE-9A7F-2412-30CF95869D81}"/>
              </a:ext>
            </a:extLst>
          </p:cNvPr>
          <p:cNvSpPr txBox="1"/>
          <p:nvPr/>
        </p:nvSpPr>
        <p:spPr>
          <a:xfrm>
            <a:off x="5519936" y="19051"/>
            <a:ext cx="66509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 Metzger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GB" sz="100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 line and parameters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</a:t>
            </a:r>
            <a:r>
              <a:rPr lang="en-GB" sz="10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SHiP collaboration meeting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ALU Freiburg, 1 – 4 October 2024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A0D652D-DDCC-7D47-8F39-2F56952F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3E3DEEF3-6393-C581-4213-766483F4F6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192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9CDA5-EFA9-F23A-CF8D-715E5A3D9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EB3073-B6E3-1761-6C89-11DA15B6B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253DFED0-9FBB-2C60-5E03-6034666D0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2B33E36A-8CFC-462D-09D5-6DE920B70F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66E83A4-55C3-D4A9-A5DA-B7CAA7B7374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T4 XTAX absorber in TCC2</a:t>
            </a:r>
            <a:endParaRPr lang="en-US" dirty="0">
              <a:solidFill>
                <a:srgbClr val="004899"/>
              </a:solidFill>
            </a:endParaRPr>
          </a:p>
        </p:txBody>
      </p:sp>
      <p:pic>
        <p:nvPicPr>
          <p:cNvPr id="2" name="Picture 1" descr="A large concrete block in a warehouse&#10;&#10;Description automatically generated with medium confidence">
            <a:extLst>
              <a:ext uri="{FF2B5EF4-FFF2-40B4-BE49-F238E27FC236}">
                <a16:creationId xmlns:a16="http://schemas.microsoft.com/office/drawing/2014/main" id="{C53ECB3A-603E-5E9B-F9E7-9746383E47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4" t="18446" r="49201" b="47052"/>
          <a:stretch/>
        </p:blipFill>
        <p:spPr>
          <a:xfrm rot="5400000">
            <a:off x="5637412" y="45094"/>
            <a:ext cx="4779931" cy="7110045"/>
          </a:xfrm>
          <a:prstGeom prst="rect">
            <a:avLst/>
          </a:prstGeom>
        </p:spPr>
      </p:pic>
      <p:pic>
        <p:nvPicPr>
          <p:cNvPr id="5" name="Picture 4" descr="A large concrete block in a warehouse&#10;&#10;Description automatically generated with medium confidence">
            <a:extLst>
              <a:ext uri="{FF2B5EF4-FFF2-40B4-BE49-F238E27FC236}">
                <a16:creationId xmlns:a16="http://schemas.microsoft.com/office/drawing/2014/main" id="{60BE7272-39F6-9FC3-4307-AFE29A2A5D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6264" t="2103" r="3046" b="7361"/>
          <a:stretch/>
        </p:blipFill>
        <p:spPr>
          <a:xfrm rot="5400000">
            <a:off x="-402458" y="1541242"/>
            <a:ext cx="5598659" cy="33577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EFAA45-747A-2A61-0547-20AABC985A78}"/>
              </a:ext>
            </a:extLst>
          </p:cNvPr>
          <p:cNvSpPr txBox="1"/>
          <p:nvPr/>
        </p:nvSpPr>
        <p:spPr>
          <a:xfrm>
            <a:off x="6528048" y="775630"/>
            <a:ext cx="7682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Looking downstream from on top of T4 target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0860FD-76D1-F680-189F-8A823C3577B0}"/>
              </a:ext>
            </a:extLst>
          </p:cNvPr>
          <p:cNvSpPr/>
          <p:nvPr/>
        </p:nvSpPr>
        <p:spPr>
          <a:xfrm>
            <a:off x="2136297" y="2531967"/>
            <a:ext cx="1154464" cy="109698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E11761B-3017-65C4-6824-0DC9A915AB0C}"/>
              </a:ext>
            </a:extLst>
          </p:cNvPr>
          <p:cNvCxnSpPr>
            <a:cxnSpLocks/>
          </p:cNvCxnSpPr>
          <p:nvPr/>
        </p:nvCxnSpPr>
        <p:spPr>
          <a:xfrm flipV="1">
            <a:off x="2848396" y="3031903"/>
            <a:ext cx="3843816" cy="1882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694D9C6-0F01-4C46-1C15-27654FB3BB02}"/>
              </a:ext>
            </a:extLst>
          </p:cNvPr>
          <p:cNvSpPr txBox="1"/>
          <p:nvPr/>
        </p:nvSpPr>
        <p:spPr>
          <a:xfrm>
            <a:off x="6767463" y="204592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943F99-82CA-95B6-945D-67E58DFA5504}"/>
              </a:ext>
            </a:extLst>
          </p:cNvPr>
          <p:cNvSpPr txBox="1"/>
          <p:nvPr/>
        </p:nvSpPr>
        <p:spPr>
          <a:xfrm>
            <a:off x="6950168" y="173805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H8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C59C13-2BD4-F9CE-05F8-A7F591680779}"/>
              </a:ext>
            </a:extLst>
          </p:cNvPr>
          <p:cNvCxnSpPr>
            <a:cxnSpLocks/>
          </p:cNvCxnSpPr>
          <p:nvPr/>
        </p:nvCxnSpPr>
        <p:spPr>
          <a:xfrm>
            <a:off x="7020951" y="2398817"/>
            <a:ext cx="0" cy="337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2298CF-2A58-4B9C-7B04-89334F552767}"/>
              </a:ext>
            </a:extLst>
          </p:cNvPr>
          <p:cNvCxnSpPr>
            <a:cxnSpLocks/>
          </p:cNvCxnSpPr>
          <p:nvPr/>
        </p:nvCxnSpPr>
        <p:spPr>
          <a:xfrm>
            <a:off x="7203656" y="2057156"/>
            <a:ext cx="0" cy="678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31A5F5C-29E4-8232-3ABF-6329EC51AB5B}"/>
              </a:ext>
            </a:extLst>
          </p:cNvPr>
          <p:cNvSpPr txBox="1"/>
          <p:nvPr/>
        </p:nvSpPr>
        <p:spPr>
          <a:xfrm>
            <a:off x="6850310" y="1186907"/>
            <a:ext cx="100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To ECN3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F76420-890E-FBBE-E1FB-4DC2876A7962}"/>
              </a:ext>
            </a:extLst>
          </p:cNvPr>
          <p:cNvCxnSpPr>
            <a:cxnSpLocks/>
          </p:cNvCxnSpPr>
          <p:nvPr/>
        </p:nvCxnSpPr>
        <p:spPr>
          <a:xfrm>
            <a:off x="7383105" y="1567543"/>
            <a:ext cx="0" cy="1168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3750AEF-C98F-BFFA-5D58-1C26F5426DA7}"/>
              </a:ext>
            </a:extLst>
          </p:cNvPr>
          <p:cNvGrpSpPr/>
          <p:nvPr/>
        </p:nvGrpSpPr>
        <p:grpSpPr>
          <a:xfrm>
            <a:off x="7457144" y="3126009"/>
            <a:ext cx="4553283" cy="3451961"/>
            <a:chOff x="2384080" y="214716"/>
            <a:chExt cx="3414962" cy="2588971"/>
          </a:xfrm>
        </p:grpSpPr>
        <p:sp>
          <p:nvSpPr>
            <p:cNvPr id="25" name="Rectangle: Rounded Corners 15">
              <a:extLst>
                <a:ext uri="{FF2B5EF4-FFF2-40B4-BE49-F238E27FC236}">
                  <a16:creationId xmlns:a16="http://schemas.microsoft.com/office/drawing/2014/main" id="{12096864-B195-B773-FBF4-8D6FE08FA741}"/>
                </a:ext>
              </a:extLst>
            </p:cNvPr>
            <p:cNvSpPr/>
            <p:nvPr/>
          </p:nvSpPr>
          <p:spPr>
            <a:xfrm>
              <a:off x="2613181" y="823135"/>
              <a:ext cx="3185861" cy="198055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7" dirty="0">
                  <a:solidFill>
                    <a:schemeClr val="tx1"/>
                  </a:solidFill>
                </a:rPr>
                <a:t>To avoid scattering BDF/</a:t>
              </a:r>
              <a:r>
                <a:rPr lang="en-US" sz="1867" dirty="0" err="1">
                  <a:solidFill>
                    <a:schemeClr val="tx1"/>
                  </a:solidFill>
                </a:rPr>
                <a:t>SHiP</a:t>
              </a:r>
              <a:r>
                <a:rPr lang="en-US" sz="1867" dirty="0">
                  <a:solidFill>
                    <a:schemeClr val="tx1"/>
                  </a:solidFill>
                </a:rPr>
                <a:t> beam on air the ECN3 side of XTAX will be replaced by a </a:t>
              </a:r>
              <a:r>
                <a:rPr lang="en-US" sz="1867" u="sng" dirty="0">
                  <a:solidFill>
                    <a:schemeClr val="tx1"/>
                  </a:solidFill>
                </a:rPr>
                <a:t>fixed absorber with a vacuum chamber</a:t>
              </a:r>
            </a:p>
            <a:p>
              <a:pPr algn="ctr"/>
              <a:endParaRPr lang="en-US" sz="1867" dirty="0">
                <a:solidFill>
                  <a:schemeClr val="tx1"/>
                </a:solidFill>
              </a:endParaRPr>
            </a:p>
            <a:p>
              <a:pPr algn="ctr"/>
              <a:r>
                <a:rPr lang="en-US" sz="1867" b="1" dirty="0">
                  <a:solidFill>
                    <a:schemeClr val="tx1"/>
                  </a:solidFill>
                </a:rPr>
                <a:t>Urgent design effort ongoing !</a:t>
              </a:r>
              <a:endParaRPr lang="en-GB" sz="1867" b="1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6302954-3ADB-33AC-A19C-13F67E0967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84080" y="214716"/>
              <a:ext cx="380232" cy="7223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CE7C57-BD5A-CED0-2B91-C4CC112250AF}"/>
              </a:ext>
            </a:extLst>
          </p:cNvPr>
          <p:cNvCxnSpPr>
            <a:cxnSpLocks/>
          </p:cNvCxnSpPr>
          <p:nvPr/>
        </p:nvCxnSpPr>
        <p:spPr>
          <a:xfrm>
            <a:off x="7257124" y="2221371"/>
            <a:ext cx="34629" cy="1468343"/>
          </a:xfrm>
          <a:prstGeom prst="line">
            <a:avLst/>
          </a:prstGeom>
          <a:ln w="635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75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TCC2 Target System Upgrade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9376" y="1239765"/>
            <a:ext cx="11376024" cy="3296759"/>
          </a:xfrm>
        </p:spPr>
        <p:txBody>
          <a:bodyPr>
            <a:normAutofit/>
          </a:bodyPr>
          <a:lstStyle/>
          <a:p>
            <a:pPr lvl="1"/>
            <a:r>
              <a:rPr lang="en-US" sz="2000" b="1" dirty="0"/>
              <a:t>Reduce beam loss in P42 transfer line to ECN3: </a:t>
            </a:r>
          </a:p>
          <a:p>
            <a:pPr lvl="2"/>
            <a:r>
              <a:rPr lang="en-US" sz="1800" dirty="0"/>
              <a:t>Putting XTAX under a continuous primary vacuum of ~10</a:t>
            </a:r>
            <a:r>
              <a:rPr lang="en-US" sz="1800" baseline="30000" dirty="0"/>
              <a:t>-3</a:t>
            </a:r>
            <a:r>
              <a:rPr lang="en-US" sz="1800" dirty="0"/>
              <a:t> mbar will reduce the beam loss in the shallow transfer tunnels from TCC2 to ECN3 caused by scattering of BDF/</a:t>
            </a:r>
            <a:r>
              <a:rPr lang="en-US" sz="1800" dirty="0" err="1"/>
              <a:t>SHiP</a:t>
            </a:r>
            <a:r>
              <a:rPr lang="en-US" sz="1800" dirty="0"/>
              <a:t> (by up to a factor ~ 50!)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EFA673-B1AE-A73A-C72B-CC942E43F31E}"/>
              </a:ext>
            </a:extLst>
          </p:cNvPr>
          <p:cNvSpPr txBox="1"/>
          <p:nvPr/>
        </p:nvSpPr>
        <p:spPr>
          <a:xfrm>
            <a:off x="5879976" y="34752"/>
            <a:ext cx="62646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L.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Dyks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Beam loss studies for the P42 beamline at the CERN SPS north area, TUPC73, IPAC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C36C34-119C-6FCA-8644-D69E1C366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77" b="2190"/>
          <a:stretch/>
        </p:blipFill>
        <p:spPr>
          <a:xfrm>
            <a:off x="717366" y="2754350"/>
            <a:ext cx="7071356" cy="33282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733F9-6015-A1AE-B0FA-A1D80F0423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127" r="49398" b="16357"/>
          <a:stretch/>
        </p:blipFill>
        <p:spPr>
          <a:xfrm>
            <a:off x="7065827" y="4227038"/>
            <a:ext cx="4860960" cy="1921775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65C498-3CB5-7DD6-A442-62395CE5B3CB}"/>
              </a:ext>
            </a:extLst>
          </p:cNvPr>
          <p:cNvSpPr txBox="1"/>
          <p:nvPr/>
        </p:nvSpPr>
        <p:spPr>
          <a:xfrm>
            <a:off x="1338128" y="2523438"/>
            <a:ext cx="6748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TCC2: T4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B72E4B-1A4F-958A-5862-AA5234ECA51D}"/>
              </a:ext>
            </a:extLst>
          </p:cNvPr>
          <p:cNvSpPr txBox="1"/>
          <p:nvPr/>
        </p:nvSpPr>
        <p:spPr>
          <a:xfrm>
            <a:off x="6970740" y="2503489"/>
            <a:ext cx="81111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TCC8: BDF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493C98-BEBC-5347-DA25-833456331F83}"/>
              </a:ext>
            </a:extLst>
          </p:cNvPr>
          <p:cNvCxnSpPr>
            <a:cxnSpLocks/>
          </p:cNvCxnSpPr>
          <p:nvPr/>
        </p:nvCxnSpPr>
        <p:spPr>
          <a:xfrm>
            <a:off x="2130216" y="2596197"/>
            <a:ext cx="47525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7888273-4630-3D05-31DA-13295BD64B21}"/>
              </a:ext>
            </a:extLst>
          </p:cNvPr>
          <p:cNvSpPr txBox="1"/>
          <p:nvPr/>
        </p:nvSpPr>
        <p:spPr>
          <a:xfrm>
            <a:off x="3886704" y="2490956"/>
            <a:ext cx="1195840" cy="18466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b="1" dirty="0"/>
              <a:t>P42 transfer 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80BB6D-EE6C-F1CE-F11E-BD3EAA28CCD7}"/>
              </a:ext>
            </a:extLst>
          </p:cNvPr>
          <p:cNvSpPr txBox="1"/>
          <p:nvPr/>
        </p:nvSpPr>
        <p:spPr>
          <a:xfrm>
            <a:off x="5646217" y="3901741"/>
            <a:ext cx="62646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Detailed design underway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EFBDAB11-5695-3503-725F-81BEF170D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09EB53D9-0E94-1FDC-2646-BBCAC15EBF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02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3F04B-2ECD-B404-83C4-CD405538E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1B17470-0F1B-5D11-C038-1F9B1111AE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6EAFD-6B58-DD41-57FF-25D9ABB06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5A4522-F98F-3D7E-ADEA-2A9E00A88ADA}"/>
              </a:ext>
            </a:extLst>
          </p:cNvPr>
          <p:cNvGrpSpPr/>
          <p:nvPr/>
        </p:nvGrpSpPr>
        <p:grpSpPr>
          <a:xfrm>
            <a:off x="8328248" y="2996952"/>
            <a:ext cx="2160240" cy="2231569"/>
            <a:chOff x="48505" y="549359"/>
            <a:chExt cx="2160240" cy="223156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0FA46E0-CF46-F983-0537-E8145E76185E}"/>
                </a:ext>
              </a:extLst>
            </p:cNvPr>
            <p:cNvSpPr/>
            <p:nvPr/>
          </p:nvSpPr>
          <p:spPr>
            <a:xfrm>
              <a:off x="48505" y="908720"/>
              <a:ext cx="2160240" cy="18722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353552-1D34-B344-A50C-B1F1969515F3}"/>
                </a:ext>
              </a:extLst>
            </p:cNvPr>
            <p:cNvSpPr txBox="1"/>
            <p:nvPr/>
          </p:nvSpPr>
          <p:spPr>
            <a:xfrm>
              <a:off x="1272641" y="549359"/>
              <a:ext cx="7694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Dilution</a:t>
              </a:r>
            </a:p>
          </p:txBody>
        </p:sp>
      </p:grp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D97E8E2B-D663-1722-D91B-091D5C917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DA76DC7-31C1-533D-BAAE-A420860A0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51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C4883-5BDC-7354-8490-28675D50F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D64C0-F399-EE5A-EBC9-679B427E6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7896CCAD-1A88-E5D2-F8EE-C6BD1E99F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9CF7EAE1-15A9-2585-7B8D-D4662E824E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A717671-B44E-F3A6-441A-75CF70A52BA5}"/>
              </a:ext>
            </a:extLst>
          </p:cNvPr>
          <p:cNvSpPr txBox="1"/>
          <p:nvPr/>
        </p:nvSpPr>
        <p:spPr>
          <a:xfrm>
            <a:off x="3730947" y="-16092"/>
            <a:ext cx="8482080" cy="425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Dutheil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BDF CDS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 </a:t>
            </a:r>
            <a:r>
              <a:rPr lang="en-US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Yellow Report, CERN-2020-002</a:t>
            </a:r>
            <a:endParaRPr lang="en-GB" sz="1067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3A403-67B6-CD91-F7F4-AD51A40A2084}"/>
                  </a:ext>
                </a:extLst>
              </p:cNvPr>
              <p:cNvSpPr txBox="1"/>
              <p:nvPr/>
            </p:nvSpPr>
            <p:spPr>
              <a:xfrm>
                <a:off x="440865" y="1240801"/>
                <a:ext cx="7587661" cy="4862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Present baseline:</a:t>
                </a:r>
              </a:p>
              <a:p>
                <a:endParaRPr lang="en-US" sz="20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Slow sweep = 4 Hz over a 1 second spill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i="0" u="none" strike="noStrike" dirty="0">
                    <a:effectLst/>
                  </a:rPr>
                  <a:t>/2 scheme: independently powered laminated dipole magnets: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2H + 2V magnets (~ 0.5 </a:t>
                </a:r>
                <a:r>
                  <a:rPr lang="en-GB" i="0" u="none" strike="noStrike" dirty="0" err="1">
                    <a:effectLst/>
                  </a:rPr>
                  <a:t>mrad</a:t>
                </a:r>
                <a:r>
                  <a:rPr lang="en-GB" i="0" u="none" strike="noStrike" dirty="0">
                    <a:effectLst/>
                  </a:rPr>
                  <a:t>, 0.7 Tm per plane)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de-phased by</a:t>
                </a:r>
                <a:r>
                  <a:rPr lang="en-GB" i="0" u="none" strike="noStrike" dirty="0">
                    <a:effectLst/>
                  </a:rPr>
                  <a:t> 90 degrees to give circular spill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Beam profiler(s) to check beam position, size &amp; sweep post-operation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Challenge: </a:t>
                </a:r>
                <a:r>
                  <a:rPr lang="en-US" sz="1800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protection of the target critical, loss of dilution during single spill will likely damage the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Independent interlock system needed for redundancy</a:t>
                </a:r>
                <a:r>
                  <a:rPr lang="en-GB" dirty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Independe</a:t>
                </a:r>
                <a:r>
                  <a:rPr lang="en-GB" dirty="0"/>
                  <a:t>nt </a:t>
                </a:r>
                <a:r>
                  <a:rPr lang="en-GB" i="0" u="none" strike="noStrike" dirty="0">
                    <a:effectLst/>
                  </a:rPr>
                  <a:t>DCCTs measurement current in dilution dipole magnets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Dedicated “live” beam position monitoring of beam during its sweep</a:t>
                </a:r>
                <a:endParaRPr lang="en-GB" i="0" u="none" strike="noStrike" dirty="0">
                  <a:effectLst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3A403-67B6-CD91-F7F4-AD51A40A2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865" y="1240801"/>
                <a:ext cx="7587661" cy="4862870"/>
              </a:xfrm>
              <a:prstGeom prst="rect">
                <a:avLst/>
              </a:prstGeom>
              <a:blipFill>
                <a:blip r:embed="rId2"/>
                <a:stretch>
                  <a:fillRect l="-835" t="-521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diagram of a circular pattern&#10;&#10;Description automatically generated with medium confidence">
            <a:extLst>
              <a:ext uri="{FF2B5EF4-FFF2-40B4-BE49-F238E27FC236}">
                <a16:creationId xmlns:a16="http://schemas.microsoft.com/office/drawing/2014/main" id="{FCA872C3-3F9D-A8A2-DF47-24FF0DD931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632" b="25771"/>
          <a:stretch/>
        </p:blipFill>
        <p:spPr>
          <a:xfrm>
            <a:off x="7804688" y="829654"/>
            <a:ext cx="4056011" cy="361165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2A05BF2-E5CD-88F9-0D7C-D886E0607618}"/>
              </a:ext>
            </a:extLst>
          </p:cNvPr>
          <p:cNvGrpSpPr/>
          <p:nvPr/>
        </p:nvGrpSpPr>
        <p:grpSpPr>
          <a:xfrm>
            <a:off x="8400256" y="4861237"/>
            <a:ext cx="2869108" cy="1230583"/>
            <a:chOff x="6397447" y="3562867"/>
            <a:chExt cx="2869108" cy="123058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C89AC2-548D-1B63-507B-D2CFC7D84AEC}"/>
                </a:ext>
              </a:extLst>
            </p:cNvPr>
            <p:cNvSpPr txBox="1"/>
            <p:nvPr/>
          </p:nvSpPr>
          <p:spPr>
            <a:xfrm>
              <a:off x="7140563" y="3562867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2H OR 2V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4045C38-3322-3B5A-BEBF-3169F07B69BD}"/>
                </a:ext>
              </a:extLst>
            </p:cNvPr>
            <p:cNvCxnSpPr/>
            <p:nvPr/>
          </p:nvCxnSpPr>
          <p:spPr>
            <a:xfrm>
              <a:off x="6397447" y="4171283"/>
              <a:ext cx="606903" cy="0"/>
            </a:xfrm>
            <a:prstGeom prst="line">
              <a:avLst/>
            </a:prstGeom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399DB8-9A68-B8C2-3C6E-260880C46786}"/>
                </a:ext>
              </a:extLst>
            </p:cNvPr>
            <p:cNvSpPr txBox="1"/>
            <p:nvPr/>
          </p:nvSpPr>
          <p:spPr>
            <a:xfrm>
              <a:off x="7132573" y="3962452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1H OR 1V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DC53026-028A-7A3D-9708-AF97CC3D3145}"/>
                </a:ext>
              </a:extLst>
            </p:cNvPr>
            <p:cNvCxnSpPr/>
            <p:nvPr/>
          </p:nvCxnSpPr>
          <p:spPr>
            <a:xfrm>
              <a:off x="6397447" y="4616444"/>
              <a:ext cx="606903" cy="0"/>
            </a:xfrm>
            <a:prstGeom prst="line">
              <a:avLst/>
            </a:prstGeom>
            <a:ln>
              <a:solidFill>
                <a:srgbClr val="385BC9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79439E-28D8-657B-59BB-5AC8B51155C6}"/>
                </a:ext>
              </a:extLst>
            </p:cNvPr>
            <p:cNvSpPr txBox="1"/>
            <p:nvPr/>
          </p:nvSpPr>
          <p:spPr>
            <a:xfrm>
              <a:off x="7132573" y="4424118"/>
              <a:ext cx="2133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1H AND 1V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6261DCF-29B9-FE02-A8C2-5020B356BB98}"/>
                </a:ext>
              </a:extLst>
            </p:cNvPr>
            <p:cNvCxnSpPr/>
            <p:nvPr/>
          </p:nvCxnSpPr>
          <p:spPr>
            <a:xfrm>
              <a:off x="6400800" y="3774794"/>
              <a:ext cx="606903" cy="0"/>
            </a:xfrm>
            <a:prstGeom prst="line">
              <a:avLst/>
            </a:prstGeom>
            <a:ln>
              <a:solidFill>
                <a:srgbClr val="385BC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57DD6F2-5FF2-64B4-77BF-66163B5C4505}"/>
              </a:ext>
            </a:extLst>
          </p:cNvPr>
          <p:cNvSpPr txBox="1"/>
          <p:nvPr/>
        </p:nvSpPr>
        <p:spPr>
          <a:xfrm>
            <a:off x="9007159" y="4453784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u="sng" dirty="0"/>
              <a:t>Failure Scenario: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73E9380-0E06-E0E4-DCD0-6FF3251C3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dirty="0"/>
              <a:t>BDF Dilution System</a:t>
            </a:r>
          </a:p>
        </p:txBody>
      </p:sp>
    </p:spTree>
    <p:extLst>
      <p:ext uri="{BB962C8B-B14F-4D97-AF65-F5344CB8AC3E}">
        <p14:creationId xmlns:p14="http://schemas.microsoft.com/office/powerpoint/2010/main" val="340452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C3DF0-2B62-86E6-6836-64209D8A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97814-3575-D3D1-1FB9-DC76E194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3A84E-3F86-F080-55F9-C61FF00A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D1E5E1-5EF5-B23B-786F-CD3B1246A0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Study Project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Approved Project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3D144E-C414-DC3E-B9F2-CBEDF2B17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  <a:blipFill>
                <a:blip r:embed="rId3"/>
                <a:stretch>
                  <a:fillRect l="-2453" t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694382CE-1712-3E91-37C2-6A6AC3038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1A904A-A38A-7D8A-1510-591ED0474334}"/>
              </a:ext>
            </a:extLst>
          </p:cNvPr>
          <p:cNvSpPr txBox="1"/>
          <p:nvPr/>
        </p:nvSpPr>
        <p:spPr>
          <a:xfrm>
            <a:off x="419267" y="1376761"/>
            <a:ext cx="11376025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Upgrade of beam intensity at North Area and SHiP beam-dump (BDF/SHiP) experiment approved recently… </a:t>
            </a:r>
          </a:p>
          <a:p>
            <a:pPr algn="just"/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algn="just"/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… with ~ 62 MCHF (over 7 years) reserved for the HI-ECN3 project in CERN’s </a:t>
            </a:r>
            <a:r>
              <a:rPr lang="en-GB" sz="2000" dirty="0">
                <a:solidFill>
                  <a:schemeClr val="tx2"/>
                </a:solidFill>
              </a:rPr>
              <a:t>Medium-Term Plan ratified by CERN Council in June 2024.</a:t>
            </a: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b="1" dirty="0">
                <a:solidFill>
                  <a:schemeClr val="tx2"/>
                </a:solidFill>
              </a:rPr>
              <a:t>Approved together with ~ 170 MCHF for consolidation of the North Area (NA-CONS project)</a:t>
            </a:r>
          </a:p>
          <a:p>
            <a:pPr algn="just"/>
            <a:endParaRPr lang="en-GB" sz="2000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r>
              <a:rPr lang="en-GB" sz="2000" b="1" dirty="0">
                <a:solidFill>
                  <a:srgbClr val="2D2D2D"/>
                </a:solidFill>
                <a:effectLst/>
                <a:latin typeface="ArialMT"/>
              </a:rPr>
              <a:t>The HI-ECN3 project is a part of CERN’s</a:t>
            </a:r>
            <a:r>
              <a:rPr lang="en-GB" sz="2000" b="1" dirty="0">
                <a:solidFill>
                  <a:srgbClr val="2D2D2D"/>
                </a:solidFill>
                <a:latin typeface="ArialMT"/>
              </a:rPr>
              <a:t>…</a:t>
            </a:r>
            <a:endParaRPr lang="en-GB" sz="2000" b="1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just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“…broad </a:t>
            </a:r>
            <a:r>
              <a:rPr lang="en-GB" sz="2000" i="1" dirty="0">
                <a:solidFill>
                  <a:srgbClr val="004899"/>
                </a:solidFill>
                <a:effectLst/>
                <a:latin typeface="ArialMT"/>
              </a:rPr>
              <a:t>diverse scientific</a:t>
            </a:r>
            <a:r>
              <a:rPr lang="en-GB" sz="2000" i="1" dirty="0">
                <a:solidFill>
                  <a:srgbClr val="0230FF"/>
                </a:solidFill>
                <a:effectLst/>
                <a:latin typeface="ArialMT"/>
              </a:rPr>
              <a:t> </a:t>
            </a:r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programme, complementary to the collider and carried out mainly at the injectors: continuously upgraded and expanded (e.g. recently the ECN3 beam intensity upgrade at the North Area).” </a:t>
            </a:r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r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Fabiola </a:t>
            </a:r>
            <a:r>
              <a:rPr lang="en-GB" sz="2000" i="1" dirty="0" err="1">
                <a:solidFill>
                  <a:srgbClr val="2D2D2D"/>
                </a:solidFill>
                <a:effectLst/>
                <a:latin typeface="ArialMT"/>
              </a:rPr>
              <a:t>Gianotti</a:t>
            </a:r>
            <a:endParaRPr lang="en-GB" sz="2000" i="1" dirty="0">
              <a:solidFill>
                <a:schemeClr val="tx1">
                  <a:lumMod val="50000"/>
                </a:schemeClr>
              </a:solidFill>
              <a:effectLst/>
              <a:latin typeface="ArialMT"/>
            </a:endParaRPr>
          </a:p>
          <a:p>
            <a:pPr algn="just"/>
            <a:endParaRPr lang="en-GB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441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F69B5-0996-9C67-B583-FB54F5A27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29E85-D641-511C-1399-EE9517C01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80B968D-476F-A6D9-CC63-DC6767EA507B}"/>
              </a:ext>
            </a:extLst>
          </p:cNvPr>
          <p:cNvSpPr txBox="1">
            <a:spLocks/>
          </p:cNvSpPr>
          <p:nvPr/>
        </p:nvSpPr>
        <p:spPr>
          <a:xfrm>
            <a:off x="407987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9853F8D3-9E40-7A73-BD54-2EAB567439F8}"/>
              </a:ext>
            </a:extLst>
          </p:cNvPr>
          <p:cNvSpPr txBox="1">
            <a:spLocks/>
          </p:cNvSpPr>
          <p:nvPr/>
        </p:nvSpPr>
        <p:spPr>
          <a:xfrm>
            <a:off x="405520" y="1281476"/>
            <a:ext cx="11241474" cy="5096873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dirty="0"/>
              <a:t>BDF/</a:t>
            </a:r>
            <a:r>
              <a:rPr lang="en-US" sz="2300" dirty="0" err="1"/>
              <a:t>SHiP</a:t>
            </a:r>
            <a:r>
              <a:rPr lang="en-US" sz="2300" dirty="0"/>
              <a:t> was approved in 2024 </a:t>
            </a:r>
          </a:p>
          <a:p>
            <a:pPr algn="l"/>
            <a:endParaRPr lang="en-US" sz="2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dirty="0"/>
              <a:t>CERN has reserved budget in its MTP for a new facility in ECN3 under the project named HI-ECN3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dirty="0"/>
              <a:t>We are under pressure to meet NA-CONS deadlines for Long Shutdown 3 and in the last 6 months we have focused on beam delivery in the North Area</a:t>
            </a:r>
            <a:endParaRPr lang="en-GB" sz="2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dirty="0"/>
              <a:t>Some ~ 10 years of slow extraction R&amp;D will converge into a Technical Design Report as part of the HI-ECN3 TDR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dirty="0"/>
              <a:t>HI-ECN3 TDR to be published in 2026, aiming at beam on target in 2031 !</a:t>
            </a:r>
            <a:endParaRPr lang="en-GB" sz="2300" dirty="0"/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AADFEAAE-7E1B-CB55-9439-6822DD27A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73357-94A3-13A9-2E03-1010B2A59C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8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A8BD6-7548-EC76-5517-E452E651A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B8F8B0F-6F16-BD6D-70F0-E8F8E9E35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2280601"/>
            <a:ext cx="9735026" cy="266056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FF896-8531-4A25-0C98-098009E84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4A572787-EB37-44BE-AF9E-481AE7B5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46948A38-9C74-83C0-64F9-60E1DEC3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16F20D9-6533-0FDC-24A4-208662FAB442}"/>
              </a:ext>
            </a:extLst>
          </p:cNvPr>
          <p:cNvSpPr txBox="1">
            <a:spLocks/>
          </p:cNvSpPr>
          <p:nvPr/>
        </p:nvSpPr>
        <p:spPr>
          <a:xfrm>
            <a:off x="386903" y="347034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has a bow wave…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77F9CAE6-93FE-2BD4-5909-227AA6941E2E}"/>
              </a:ext>
            </a:extLst>
          </p:cNvPr>
          <p:cNvSpPr txBox="1">
            <a:spLocks/>
          </p:cNvSpPr>
          <p:nvPr/>
        </p:nvSpPr>
        <p:spPr>
          <a:xfrm>
            <a:off x="210171" y="4371780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F66095-C8E5-7FF9-05C7-4F44B67F21F7}"/>
              </a:ext>
            </a:extLst>
          </p:cNvPr>
          <p:cNvGrpSpPr/>
          <p:nvPr/>
        </p:nvGrpSpPr>
        <p:grpSpPr>
          <a:xfrm>
            <a:off x="2639616" y="908718"/>
            <a:ext cx="7997772" cy="5231409"/>
            <a:chOff x="3468228" y="1369511"/>
            <a:chExt cx="4549448" cy="29758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B020C5B-D2A1-D5F7-A2B3-2E37DC0785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02" t="8410" r="15752" b="16134"/>
            <a:stretch/>
          </p:blipFill>
          <p:spPr>
            <a:xfrm>
              <a:off x="3468228" y="1369511"/>
              <a:ext cx="4549448" cy="297583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C3B68C-E214-D962-2EB7-F19B833FC635}"/>
                </a:ext>
              </a:extLst>
            </p:cNvPr>
            <p:cNvSpPr/>
            <p:nvPr/>
          </p:nvSpPr>
          <p:spPr>
            <a:xfrm>
              <a:off x="5156350" y="2705325"/>
              <a:ext cx="1953245" cy="313818"/>
            </a:xfrm>
            <a:prstGeom prst="rect">
              <a:avLst/>
            </a:prstGeom>
            <a:solidFill>
              <a:srgbClr val="0000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09187C-E147-2A2C-8AFD-49E13C6C2A55}"/>
                  </a:ext>
                </a:extLst>
              </p:cNvPr>
              <p:cNvSpPr txBox="1"/>
              <p:nvPr/>
            </p:nvSpPr>
            <p:spPr>
              <a:xfrm>
                <a:off x="5045572" y="4848718"/>
                <a:ext cx="94654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09187C-E147-2A2C-8AFD-49E13C6C2A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572" y="4848718"/>
                <a:ext cx="946541" cy="707886"/>
              </a:xfrm>
              <a:prstGeom prst="rect">
                <a:avLst/>
              </a:prstGeom>
              <a:blipFill>
                <a:blip r:embed="rId4"/>
                <a:stretch>
                  <a:fillRect l="-1333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0FFCF5-0F30-25B8-0B06-BB8F4167373D}"/>
                  </a:ext>
                </a:extLst>
              </p:cNvPr>
              <p:cNvSpPr txBox="1"/>
              <p:nvPr/>
            </p:nvSpPr>
            <p:spPr>
              <a:xfrm>
                <a:off x="5123892" y="1525857"/>
                <a:ext cx="94654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0FFCF5-0F30-25B8-0B06-BB8F416737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3892" y="1525857"/>
                <a:ext cx="946541" cy="707886"/>
              </a:xfrm>
              <a:prstGeom prst="rect">
                <a:avLst/>
              </a:prstGeom>
              <a:blipFill>
                <a:blip r:embed="rId5"/>
                <a:stretch>
                  <a:fillRect l="-1316" b="-16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778D50CA-A0E5-A876-FAEA-14C99A6D3FF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29531">
            <a:off x="143573" y="905457"/>
            <a:ext cx="2822076" cy="293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083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20A4A-0562-27F6-AC4E-E37DC49F3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01E7E-7816-70CA-D252-76F591779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D5E805-0F75-6DA6-B090-1EF3C2A1C13A}"/>
              </a:ext>
            </a:extLst>
          </p:cNvPr>
          <p:cNvGrpSpPr/>
          <p:nvPr/>
        </p:nvGrpSpPr>
        <p:grpSpPr>
          <a:xfrm>
            <a:off x="496640" y="1227661"/>
            <a:ext cx="9884536" cy="4896544"/>
            <a:chOff x="2179403" y="1124744"/>
            <a:chExt cx="9884536" cy="489654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D38B560-6E9E-C583-A3F3-7EC922A6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783728" y="1124744"/>
              <a:ext cx="6488836" cy="482550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21F242-2932-6A4E-4A6C-C7B503B1E55F}"/>
                </a:ext>
              </a:extLst>
            </p:cNvPr>
            <p:cNvSpPr txBox="1"/>
            <p:nvPr/>
          </p:nvSpPr>
          <p:spPr>
            <a:xfrm>
              <a:off x="2179403" y="2411016"/>
              <a:ext cx="233242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Francesco VELOTTI &amp; Laurie NEVAY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39D852-16F7-949F-534F-8B8866F5ABC2}"/>
                </a:ext>
              </a:extLst>
            </p:cNvPr>
            <p:cNvSpPr txBox="1"/>
            <p:nvPr/>
          </p:nvSpPr>
          <p:spPr>
            <a:xfrm>
              <a:off x="2279789" y="3861048"/>
              <a:ext cx="173213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Rui FRANQUEIRA XIMENES</a:t>
              </a:r>
            </a:p>
            <a:p>
              <a:pPr algn="l"/>
              <a:endParaRPr lang="en-GB" sz="10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0E0227-BDFA-3970-9E84-7FB6DB2333E2}"/>
                </a:ext>
              </a:extLst>
            </p:cNvPr>
            <p:cNvSpPr txBox="1"/>
            <p:nvPr/>
          </p:nvSpPr>
          <p:spPr>
            <a:xfrm>
              <a:off x="3214609" y="5147320"/>
              <a:ext cx="135133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Jean-Louis GRENARD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D491BE-B68A-9E55-3C16-A55D3A2331C3}"/>
                </a:ext>
              </a:extLst>
            </p:cNvPr>
            <p:cNvSpPr txBox="1"/>
            <p:nvPr/>
          </p:nvSpPr>
          <p:spPr>
            <a:xfrm>
              <a:off x="5423833" y="5867400"/>
              <a:ext cx="9601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Francois BUTIN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8A8D78-B123-8FA4-C421-F0E99050CDF3}"/>
                </a:ext>
              </a:extLst>
            </p:cNvPr>
            <p:cNvSpPr txBox="1"/>
            <p:nvPr/>
          </p:nvSpPr>
          <p:spPr>
            <a:xfrm>
              <a:off x="7444085" y="5147320"/>
              <a:ext cx="461985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Claudia AHIDIDA</a:t>
              </a:r>
            </a:p>
            <a:p>
              <a:pPr algn="l"/>
              <a:r>
                <a:rPr lang="en-GB" sz="1000" b="1" dirty="0"/>
                <a:t>Project Safety Officer (PSO): Melania AVERNA</a:t>
              </a:r>
            </a:p>
            <a:p>
              <a:pPr algn="l"/>
              <a:r>
                <a:rPr lang="en-GB" sz="1000" b="1" dirty="0"/>
                <a:t>Project &amp; Experiment Safety Support (PESS) Correspondent: Jamie CURRIE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5F54AD-4D7F-9961-3BD2-0EAF85FF58DD}"/>
                </a:ext>
              </a:extLst>
            </p:cNvPr>
            <p:cNvSpPr txBox="1"/>
            <p:nvPr/>
          </p:nvSpPr>
          <p:spPr>
            <a:xfrm>
              <a:off x="7960252" y="3861048"/>
              <a:ext cx="12872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Fernando PEDROSA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BC2F1E-3A8C-0E65-3082-7BAE15365CC2}"/>
                </a:ext>
              </a:extLst>
            </p:cNvPr>
            <p:cNvSpPr txBox="1"/>
            <p:nvPr/>
          </p:nvSpPr>
          <p:spPr>
            <a:xfrm>
              <a:off x="7478402" y="2398891"/>
              <a:ext cx="99386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Luigi ESPOSITO</a:t>
              </a:r>
            </a:p>
          </p:txBody>
        </p:sp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59900A44-38E7-3DE8-5479-6733F2EA8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6251" y="2826967"/>
            <a:ext cx="609041" cy="81344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6674BA0-871C-3654-959F-2F5E5EFFD49B}"/>
              </a:ext>
            </a:extLst>
          </p:cNvPr>
          <p:cNvSpPr txBox="1"/>
          <p:nvPr/>
        </p:nvSpPr>
        <p:spPr>
          <a:xfrm>
            <a:off x="7176120" y="114526"/>
            <a:ext cx="4877652" cy="2123658"/>
          </a:xfrm>
          <a:prstGeom prst="rect">
            <a:avLst/>
          </a:prstGeom>
          <a:noFill/>
          <a:ln>
            <a:solidFill>
              <a:srgbClr val="004899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GB" sz="1200" b="1" u="sng" dirty="0">
                <a:effectLst/>
                <a:latin typeface="Helvetica Neue" panose="02000503000000020004" pitchFamily="2" charset="0"/>
              </a:rPr>
              <a:t>Other HI-ECN3 contributions at NBI 2024 </a:t>
            </a:r>
          </a:p>
          <a:p>
            <a:pPr algn="r"/>
            <a:r>
              <a:rPr lang="en-GB" sz="1000" i="1" dirty="0">
                <a:effectLst/>
                <a:latin typeface="Helvetica Neue" panose="02000503000000020004" pitchFamily="2" charset="0"/>
              </a:rPr>
              <a:t> </a:t>
            </a:r>
          </a:p>
          <a:p>
            <a:pPr algn="r"/>
            <a:r>
              <a:rPr lang="en-GB" sz="1000" i="1" dirty="0">
                <a:effectLst/>
                <a:latin typeface="Helvetica Neue" panose="02000503000000020004" pitchFamily="2" charset="0"/>
              </a:rPr>
              <a:t>The Search for Hidden Sector experiment and its tau neutrino program</a:t>
            </a:r>
          </a:p>
          <a:p>
            <a:pPr algn="r"/>
            <a:r>
              <a:rPr lang="en-GB" sz="1000" u="sng" dirty="0">
                <a:latin typeface="Helvetica Neue" panose="02000503000000020004" pitchFamily="2" charset="0"/>
              </a:rPr>
              <a:t>Current &amp; future facilities session:</a:t>
            </a:r>
            <a:r>
              <a:rPr lang="en-GB" sz="1000" dirty="0">
                <a:latin typeface="Helvetica Neue" panose="02000503000000020004" pitchFamily="2" charset="0"/>
              </a:rPr>
              <a:t> </a:t>
            </a:r>
            <a:r>
              <a:rPr lang="en-GB" sz="1000" b="1" dirty="0">
                <a:latin typeface="Helvetica Neue" panose="02000503000000020004" pitchFamily="2" charset="0"/>
              </a:rPr>
              <a:t>Richard JACOBSSON</a:t>
            </a:r>
            <a:endParaRPr lang="en-GB" sz="1000" b="1" dirty="0">
              <a:effectLst/>
              <a:latin typeface="Helvetica Neue" panose="02000503000000020004" pitchFamily="2" charset="0"/>
            </a:endParaRPr>
          </a:p>
          <a:p>
            <a:pPr algn="r"/>
            <a:endParaRPr lang="en-GB" sz="1000" i="1" dirty="0">
              <a:latin typeface="Helvetica Neue" panose="02000503000000020004" pitchFamily="2" charset="0"/>
            </a:endParaRPr>
          </a:p>
          <a:p>
            <a:pPr algn="r"/>
            <a:r>
              <a:rPr lang="en-GB" sz="1000" i="1" dirty="0">
                <a:effectLst/>
                <a:latin typeface="Helvetica Neue" panose="02000503000000020004" pitchFamily="2" charset="0"/>
              </a:rPr>
              <a:t>Radiation protection studies and considerations for the ECN3 high intensity project</a:t>
            </a:r>
          </a:p>
          <a:p>
            <a:pPr algn="r"/>
            <a:r>
              <a:rPr lang="en-GB" sz="1000" u="sng" dirty="0">
                <a:latin typeface="Helvetica Neue" panose="02000503000000020004" pitchFamily="2" charset="0"/>
              </a:rPr>
              <a:t>Radiological &amp; safety issues session:</a:t>
            </a:r>
            <a:r>
              <a:rPr lang="en-GB" sz="1000" dirty="0">
                <a:latin typeface="Helvetica Neue" panose="02000503000000020004" pitchFamily="2" charset="0"/>
              </a:rPr>
              <a:t> </a:t>
            </a:r>
            <a:r>
              <a:rPr lang="en-GB" sz="1000" b="1" dirty="0">
                <a:latin typeface="Helvetica Neue" panose="02000503000000020004" pitchFamily="2" charset="0"/>
              </a:rPr>
              <a:t>Claudia AHDIDA</a:t>
            </a:r>
            <a:endParaRPr lang="en-GB" sz="1000" b="1" dirty="0">
              <a:effectLst/>
              <a:latin typeface="Helvetica Neue" panose="02000503000000020004" pitchFamily="2" charset="0"/>
            </a:endParaRPr>
          </a:p>
          <a:p>
            <a:pPr algn="r"/>
            <a:endParaRPr lang="en-GB" sz="1000" dirty="0">
              <a:latin typeface="Helvetica Neue" panose="02000503000000020004" pitchFamily="2" charset="0"/>
            </a:endParaRPr>
          </a:p>
          <a:p>
            <a:pPr algn="r"/>
            <a:r>
              <a:rPr lang="en-GB" sz="1000" dirty="0">
                <a:latin typeface="Helvetica Neue" panose="02000503000000020004" pitchFamily="2" charset="0"/>
              </a:rPr>
              <a:t>BDF target station design </a:t>
            </a:r>
          </a:p>
          <a:p>
            <a:pPr algn="r"/>
            <a:r>
              <a:rPr lang="en-GB" sz="1000" u="sng" dirty="0">
                <a:latin typeface="Helvetica Neue" panose="02000503000000020004" pitchFamily="2" charset="0"/>
              </a:rPr>
              <a:t>Secondary beamline session</a:t>
            </a:r>
            <a:r>
              <a:rPr lang="en-GB" sz="1000" dirty="0">
                <a:latin typeface="Helvetica Neue" panose="02000503000000020004" pitchFamily="2" charset="0"/>
              </a:rPr>
              <a:t>: </a:t>
            </a:r>
            <a:r>
              <a:rPr lang="en-GB" sz="1000" b="1" dirty="0">
                <a:latin typeface="Helvetica Neue" panose="02000503000000020004" pitchFamily="2" charset="0"/>
              </a:rPr>
              <a:t>Jean-Louis GRENARD</a:t>
            </a:r>
            <a:endParaRPr lang="en-GB" sz="1000" b="1" dirty="0">
              <a:effectLst/>
              <a:latin typeface="Helvetica Neue" panose="02000503000000020004" pitchFamily="2" charset="0"/>
            </a:endParaRPr>
          </a:p>
          <a:p>
            <a:pPr algn="r"/>
            <a:endParaRPr lang="en-GB" sz="1000" dirty="0">
              <a:latin typeface="Helvetica Neue" panose="02000503000000020004" pitchFamily="2" charset="0"/>
            </a:endParaRPr>
          </a:p>
          <a:p>
            <a:pPr algn="r"/>
            <a:r>
              <a:rPr lang="en-GB" sz="1000" dirty="0">
                <a:latin typeface="Helvetica Neue" panose="02000503000000020004" pitchFamily="2" charset="0"/>
              </a:rPr>
              <a:t>Design considerations for the BDF/SHiP production target</a:t>
            </a:r>
          </a:p>
          <a:p>
            <a:pPr algn="r"/>
            <a:r>
              <a:rPr lang="en-GB" sz="1000" u="sng" dirty="0">
                <a:latin typeface="Helvetica Neue" panose="02000503000000020004" pitchFamily="2" charset="0"/>
              </a:rPr>
              <a:t>Target and beam window session:</a:t>
            </a:r>
            <a:r>
              <a:rPr lang="en-GB" sz="1000" dirty="0">
                <a:latin typeface="Helvetica Neue" panose="02000503000000020004" pitchFamily="2" charset="0"/>
              </a:rPr>
              <a:t> </a:t>
            </a:r>
            <a:r>
              <a:rPr lang="en-GB" sz="1000" b="1" dirty="0">
                <a:latin typeface="Helvetica Neue" panose="02000503000000020004" pitchFamily="2" charset="0"/>
              </a:rPr>
              <a:t>Rui </a:t>
            </a:r>
            <a:r>
              <a:rPr lang="en-GB" sz="1000" b="1" dirty="0" err="1">
                <a:latin typeface="Helvetica Neue" panose="02000503000000020004" pitchFamily="2" charset="0"/>
              </a:rPr>
              <a:t>Franqueira</a:t>
            </a:r>
            <a:r>
              <a:rPr lang="en-GB" sz="1000" b="1" dirty="0">
                <a:latin typeface="Helvetica Neue" panose="02000503000000020004" pitchFamily="2" charset="0"/>
              </a:rPr>
              <a:t> XIMENES</a:t>
            </a:r>
            <a:endParaRPr lang="en-GB" sz="1000" b="1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A4B770-D277-A31D-8584-D4B4F15E023D}"/>
              </a:ext>
            </a:extLst>
          </p:cNvPr>
          <p:cNvSpPr txBox="1"/>
          <p:nvPr/>
        </p:nvSpPr>
        <p:spPr>
          <a:xfrm>
            <a:off x="6496095" y="2889914"/>
            <a:ext cx="461985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/>
              <a:t>Experiment Project Leader:</a:t>
            </a:r>
            <a:r>
              <a:rPr lang="en-GB" sz="1000" b="1" dirty="0">
                <a:latin typeface="Helvetica Neue" panose="02000503000000020004" pitchFamily="2" charset="0"/>
              </a:rPr>
              <a:t> Richard JACOBSSON</a:t>
            </a:r>
            <a:endParaRPr lang="en-GB" sz="1000" b="1" dirty="0"/>
          </a:p>
          <a:p>
            <a:pPr algn="r"/>
            <a:r>
              <a:rPr lang="en-GB" sz="1000" b="1" dirty="0"/>
              <a:t>SHiP Experiment Safety Correspondent: Letizia DI GIULIO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7B1A84-DD6A-6F26-454A-0B5DB8C5DAA5}"/>
              </a:ext>
            </a:extLst>
          </p:cNvPr>
          <p:cNvSpPr txBox="1"/>
          <p:nvPr/>
        </p:nvSpPr>
        <p:spPr>
          <a:xfrm>
            <a:off x="3661701" y="960983"/>
            <a:ext cx="13673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/>
              <a:t>PL: Matthew FRASER</a:t>
            </a:r>
          </a:p>
          <a:p>
            <a:pPr algn="ctr"/>
            <a:r>
              <a:rPr lang="en-GB" sz="1000" b="1" dirty="0"/>
              <a:t>DPL: Claudia AHDIDA</a:t>
            </a:r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F799727A-AEEF-8B33-0362-E92D560A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0AE39C72-9D25-8858-A5B6-CE254B0F63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3B26F46-D8E3-BD44-94FD-4DBB0AD1349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Structure</a:t>
            </a:r>
          </a:p>
        </p:txBody>
      </p:sp>
    </p:spTree>
    <p:extLst>
      <p:ext uri="{BB962C8B-B14F-4D97-AF65-F5344CB8AC3E}">
        <p14:creationId xmlns:p14="http://schemas.microsoft.com/office/powerpoint/2010/main" val="111767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010A0-3D73-342E-1046-3950FA2DC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graph of a long term schedule&#10;&#10;Description automatically generated">
            <a:extLst>
              <a:ext uri="{FF2B5EF4-FFF2-40B4-BE49-F238E27FC236}">
                <a16:creationId xmlns:a16="http://schemas.microsoft.com/office/drawing/2014/main" id="{B271A8A0-8469-269E-5FA8-92218E30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45" r="1637" b="3210"/>
          <a:stretch/>
        </p:blipFill>
        <p:spPr>
          <a:xfrm>
            <a:off x="-25957" y="1126462"/>
            <a:ext cx="9626550" cy="5069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3FDBE-8C5C-0ABD-197F-7A13DC33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C1659-806E-474B-AFDF-29E4B7C1B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FEA26303-32DB-B853-8858-63998080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64859A-2C02-DEA5-F481-5C04C2A4EE02}"/>
              </a:ext>
            </a:extLst>
          </p:cNvPr>
          <p:cNvGrpSpPr/>
          <p:nvPr/>
        </p:nvGrpSpPr>
        <p:grpSpPr>
          <a:xfrm>
            <a:off x="1343472" y="3685993"/>
            <a:ext cx="10826421" cy="2442074"/>
            <a:chOff x="985329" y="3050896"/>
            <a:chExt cx="8119816" cy="1831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AA0A0EB-D845-8C35-2B5E-FDEB6B88D243}"/>
                </a:ext>
              </a:extLst>
            </p:cNvPr>
            <p:cNvGrpSpPr/>
            <p:nvPr/>
          </p:nvGrpSpPr>
          <p:grpSpPr>
            <a:xfrm>
              <a:off x="985329" y="3050896"/>
              <a:ext cx="8119816" cy="1831556"/>
              <a:chOff x="985329" y="3050896"/>
              <a:chExt cx="8119816" cy="183155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CA629E6-66F9-F023-A351-D9BFCC5CE70D}"/>
                  </a:ext>
                </a:extLst>
              </p:cNvPr>
              <p:cNvSpPr/>
              <p:nvPr/>
            </p:nvSpPr>
            <p:spPr>
              <a:xfrm>
                <a:off x="6298299" y="4728586"/>
                <a:ext cx="153659" cy="13698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33B6FE-E192-43C1-816F-CC780FB7BCD4}"/>
                  </a:ext>
                </a:extLst>
              </p:cNvPr>
              <p:cNvSpPr txBox="1"/>
              <p:nvPr/>
            </p:nvSpPr>
            <p:spPr>
              <a:xfrm>
                <a:off x="6471429" y="4705528"/>
                <a:ext cx="922368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HI-ECN3 Operation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9A88D00-F8B9-A3FC-39A6-C27DE06762CF}"/>
                  </a:ext>
                </a:extLst>
              </p:cNvPr>
              <p:cNvGrpSpPr/>
              <p:nvPr/>
            </p:nvGrpSpPr>
            <p:grpSpPr>
              <a:xfrm>
                <a:off x="985329" y="3050896"/>
                <a:ext cx="8119816" cy="1463810"/>
                <a:chOff x="985329" y="3050896"/>
                <a:chExt cx="8119816" cy="1463810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65C45C4-0E55-6B94-8E13-14F53B67024C}"/>
                    </a:ext>
                  </a:extLst>
                </p:cNvPr>
                <p:cNvSpPr/>
                <p:nvPr/>
              </p:nvSpPr>
              <p:spPr>
                <a:xfrm>
                  <a:off x="2946270" y="3050896"/>
                  <a:ext cx="1762255" cy="514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0A454FE-7BF5-E5CC-121F-D18D1E6830B6}"/>
                    </a:ext>
                  </a:extLst>
                </p:cNvPr>
                <p:cNvSpPr/>
                <p:nvPr/>
              </p:nvSpPr>
              <p:spPr>
                <a:xfrm>
                  <a:off x="985329" y="4382101"/>
                  <a:ext cx="3939683" cy="51493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10808E15-5CEF-879D-A639-5018FBB67DC3}"/>
                    </a:ext>
                  </a:extLst>
                </p:cNvPr>
                <p:cNvSpPr/>
                <p:nvPr/>
              </p:nvSpPr>
              <p:spPr>
                <a:xfrm>
                  <a:off x="5413821" y="4362189"/>
                  <a:ext cx="3632380" cy="57937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E7384EE-E222-5C75-F014-7720C7908304}"/>
                    </a:ext>
                  </a:extLst>
                </p:cNvPr>
                <p:cNvSpPr/>
                <p:nvPr/>
              </p:nvSpPr>
              <p:spPr>
                <a:xfrm>
                  <a:off x="2169834" y="3050896"/>
                  <a:ext cx="466537" cy="51494"/>
                </a:xfrm>
                <a:prstGeom prst="rect">
                  <a:avLst/>
                </a:prstGeom>
                <a:gradFill>
                  <a:gsLst>
                    <a:gs pos="0">
                      <a:schemeClr val="accent1">
                        <a:tint val="73000"/>
                        <a:satMod val="1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38000">
                      <a:schemeClr val="bg1">
                        <a:lumMod val="75000"/>
                      </a:schemeClr>
                    </a:gs>
                    <a:gs pos="55000">
                      <a:schemeClr val="tx1"/>
                    </a:gs>
                    <a:gs pos="80000">
                      <a:schemeClr val="tx1"/>
                    </a:gs>
                    <a:gs pos="87000">
                      <a:schemeClr val="tx1"/>
                    </a:gs>
                    <a:gs pos="100000">
                      <a:schemeClr val="tx1"/>
                    </a:gs>
                  </a:gsLst>
                  <a:lin ang="0" scaled="0"/>
                </a:gra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E4577E9-847C-1B77-BFEF-B90A34566F53}"/>
                    </a:ext>
                  </a:extLst>
                </p:cNvPr>
                <p:cNvSpPr txBox="1"/>
                <p:nvPr/>
              </p:nvSpPr>
              <p:spPr>
                <a:xfrm>
                  <a:off x="6775949" y="3754283"/>
                  <a:ext cx="2329196" cy="530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333" b="1" dirty="0"/>
                    <a:t>Operation out to late 2040s: </a:t>
                  </a:r>
                </a:p>
                <a:p>
                  <a:pPr algn="r"/>
                  <a:r>
                    <a:rPr lang="en-CH" sz="1333" dirty="0"/>
                    <a:t>beyond HL-LHC</a:t>
                  </a:r>
                </a:p>
                <a:p>
                  <a:pPr algn="r"/>
                  <a:r>
                    <a:rPr lang="en-CH" sz="1333" dirty="0"/>
                    <a:t>(frequency &amp; length of LS’s TBC)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7A69F39-716F-F959-FFDE-010A4D9EB3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025" y="4514706"/>
                  <a:ext cx="179617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680358-7399-5D9B-3E36-EC528BD8C5A7}"/>
                </a:ext>
              </a:extLst>
            </p:cNvPr>
            <p:cNvSpPr txBox="1"/>
            <p:nvPr/>
          </p:nvSpPr>
          <p:spPr>
            <a:xfrm>
              <a:off x="2025474" y="3097248"/>
              <a:ext cx="755255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HI-ECN3</a:t>
              </a:r>
            </a:p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Commissioning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5CDA7D-ABF3-3944-A34E-FBB2DD44D9D9}"/>
                </a:ext>
              </a:extLst>
            </p:cNvPr>
            <p:cNvSpPr txBox="1"/>
            <p:nvPr/>
          </p:nvSpPr>
          <p:spPr>
            <a:xfrm>
              <a:off x="2791320" y="3109457"/>
              <a:ext cx="1009741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HI-ECN3 </a:t>
              </a:r>
            </a:p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Operation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FE04F2-9F25-EE93-B54C-0D0A92383112}"/>
              </a:ext>
            </a:extLst>
          </p:cNvPr>
          <p:cNvCxnSpPr>
            <a:cxnSpLocks/>
          </p:cNvCxnSpPr>
          <p:nvPr/>
        </p:nvCxnSpPr>
        <p:spPr>
          <a:xfrm>
            <a:off x="2131826" y="1150752"/>
            <a:ext cx="0" cy="1681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10A3CC0-624C-5268-FF0E-300E74585C1C}"/>
              </a:ext>
            </a:extLst>
          </p:cNvPr>
          <p:cNvSpPr txBox="1"/>
          <p:nvPr/>
        </p:nvSpPr>
        <p:spPr>
          <a:xfrm>
            <a:off x="1703512" y="861575"/>
            <a:ext cx="856628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333" b="1" dirty="0"/>
              <a:t>Today</a:t>
            </a:r>
            <a:endParaRPr lang="en-CH" sz="1333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E7CD9A-F52C-8A20-010A-2ECC252C2009}"/>
              </a:ext>
            </a:extLst>
          </p:cNvPr>
          <p:cNvGrpSpPr/>
          <p:nvPr/>
        </p:nvGrpSpPr>
        <p:grpSpPr>
          <a:xfrm>
            <a:off x="1150867" y="1010302"/>
            <a:ext cx="10897960" cy="2744352"/>
            <a:chOff x="840876" y="1044126"/>
            <a:chExt cx="8173470" cy="20582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EC0C00-A78C-B38B-1684-23AD15C8A359}"/>
                </a:ext>
              </a:extLst>
            </p:cNvPr>
            <p:cNvSpPr txBox="1"/>
            <p:nvPr/>
          </p:nvSpPr>
          <p:spPr>
            <a:xfrm>
              <a:off x="7142014" y="1044126"/>
              <a:ext cx="1872332" cy="1607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333" b="1" dirty="0"/>
                <a:t>NA available exclusively for EHN1/2 from mid-2029:</a:t>
              </a:r>
            </a:p>
            <a:p>
              <a:pPr algn="r"/>
              <a:r>
                <a:rPr lang="en-GB" sz="1333" dirty="0"/>
                <a:t>T</a:t>
              </a:r>
              <a:r>
                <a:rPr lang="en-CH" sz="1333" dirty="0"/>
                <a:t>est-beam users &amp; other POT demanding experiments </a:t>
              </a:r>
            </a:p>
            <a:p>
              <a:pPr algn="r"/>
              <a:r>
                <a:rPr lang="en-CH" sz="1333" dirty="0"/>
                <a:t>(e.g. AMBER, MuonE)</a:t>
              </a:r>
            </a:p>
            <a:p>
              <a:pPr algn="r"/>
              <a:endParaRPr lang="en-CH" sz="1333" b="1" dirty="0"/>
            </a:p>
            <a:p>
              <a:pPr algn="r"/>
              <a:endParaRPr lang="en-CH" sz="1333" b="1" dirty="0"/>
            </a:p>
            <a:p>
              <a:pPr algn="r"/>
              <a:r>
                <a:rPr lang="en-CH" sz="1333" b="1" dirty="0"/>
                <a:t>ECN3 beam to dump in P42 for commissioning of TCC2</a:t>
              </a:r>
            </a:p>
            <a:p>
              <a:pPr algn="r"/>
              <a:r>
                <a:rPr lang="en-GB" sz="1333" b="1" dirty="0"/>
                <a:t>w</a:t>
              </a:r>
              <a:r>
                <a:rPr lang="en-CH" sz="1333" b="1" dirty="0"/>
                <a:t>hilst construction ongoing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EC5A8-E61B-E26F-7423-77DB43E8C971}"/>
                </a:ext>
              </a:extLst>
            </p:cNvPr>
            <p:cNvSpPr/>
            <p:nvPr/>
          </p:nvSpPr>
          <p:spPr>
            <a:xfrm>
              <a:off x="840876" y="3050897"/>
              <a:ext cx="1546724" cy="5149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D12E8B9-6A4E-C9A2-D411-4752B3789A9C}"/>
                </a:ext>
              </a:extLst>
            </p:cNvPr>
            <p:cNvSpPr/>
            <p:nvPr/>
          </p:nvSpPr>
          <p:spPr>
            <a:xfrm>
              <a:off x="6659792" y="1834190"/>
              <a:ext cx="352246" cy="51494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</p:grpSp>
      <p:pic>
        <p:nvPicPr>
          <p:cNvPr id="43" name="Content Placeholder 3">
            <a:extLst>
              <a:ext uri="{FF2B5EF4-FFF2-40B4-BE49-F238E27FC236}">
                <a16:creationId xmlns:a16="http://schemas.microsoft.com/office/drawing/2014/main" id="{AC4A9140-B0D3-020F-3C58-1590C886C32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60"/>
          <a:stretch/>
        </p:blipFill>
        <p:spPr bwMode="auto">
          <a:xfrm>
            <a:off x="10617095" y="3353564"/>
            <a:ext cx="1306591" cy="1148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E9FF0C53-A446-D0AA-7925-43C7BC755494}"/>
              </a:ext>
            </a:extLst>
          </p:cNvPr>
          <p:cNvSpPr txBox="1">
            <a:spLocks/>
          </p:cNvSpPr>
          <p:nvPr/>
        </p:nvSpPr>
        <p:spPr>
          <a:xfrm>
            <a:off x="364307" y="311645"/>
            <a:ext cx="11827693" cy="6304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CERN Accelerator Schedule</a:t>
            </a:r>
            <a:endParaRPr lang="en-US" sz="2400" baseline="30000" dirty="0">
              <a:solidFill>
                <a:srgbClr val="004899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D020A8-49BC-4536-4DF4-BCD34005D9E2}"/>
              </a:ext>
            </a:extLst>
          </p:cNvPr>
          <p:cNvSpPr/>
          <p:nvPr/>
        </p:nvSpPr>
        <p:spPr>
          <a:xfrm>
            <a:off x="4788599" y="1873513"/>
            <a:ext cx="4043705" cy="2588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C31444-300F-D894-88F5-5C656DCD701C}"/>
              </a:ext>
            </a:extLst>
          </p:cNvPr>
          <p:cNvGrpSpPr/>
          <p:nvPr/>
        </p:nvGrpSpPr>
        <p:grpSpPr>
          <a:xfrm>
            <a:off x="4781315" y="1876041"/>
            <a:ext cx="4771069" cy="4216716"/>
            <a:chOff x="3563710" y="1726536"/>
            <a:chExt cx="3578302" cy="316253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8E8129D-7FC9-F56E-6F1B-8A5C5DFAC749}"/>
                </a:ext>
              </a:extLst>
            </p:cNvPr>
            <p:cNvGrpSpPr/>
            <p:nvPr/>
          </p:nvGrpSpPr>
          <p:grpSpPr>
            <a:xfrm>
              <a:off x="3563710" y="1726536"/>
              <a:ext cx="3578302" cy="3162537"/>
              <a:chOff x="3563710" y="1726536"/>
              <a:chExt cx="3578302" cy="316253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28F1C4-0FBA-B908-5723-54A7AB3DCD91}"/>
                  </a:ext>
                </a:extLst>
              </p:cNvPr>
              <p:cNvSpPr/>
              <p:nvPr/>
            </p:nvSpPr>
            <p:spPr>
              <a:xfrm>
                <a:off x="3563710" y="1726536"/>
                <a:ext cx="3096072" cy="63094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8EE19EC-206F-8C08-00AD-79B12EAA7E30}"/>
                  </a:ext>
                </a:extLst>
              </p:cNvPr>
              <p:cNvSpPr/>
              <p:nvPr/>
            </p:nvSpPr>
            <p:spPr>
              <a:xfrm>
                <a:off x="4925010" y="3146303"/>
                <a:ext cx="2217002" cy="51494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E556F42-1E81-E305-BAC1-1986C19972BD}"/>
                  </a:ext>
                </a:extLst>
              </p:cNvPr>
              <p:cNvSpPr/>
              <p:nvPr/>
            </p:nvSpPr>
            <p:spPr>
              <a:xfrm>
                <a:off x="5587354" y="4735209"/>
                <a:ext cx="153659" cy="136985"/>
              </a:xfrm>
              <a:prstGeom prst="rect">
                <a:avLst/>
              </a:prstGeom>
              <a:solidFill>
                <a:srgbClr val="E575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7FF01B9-D45C-195A-61B8-1DFB5C94E85A}"/>
                  </a:ext>
                </a:extLst>
              </p:cNvPr>
              <p:cNvSpPr txBox="1"/>
              <p:nvPr/>
            </p:nvSpPr>
            <p:spPr>
              <a:xfrm>
                <a:off x="5725552" y="4712149"/>
                <a:ext cx="553277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NA-CONS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7ED124A-2513-373B-FAC1-57D1F023E9F3}"/>
                </a:ext>
              </a:extLst>
            </p:cNvPr>
            <p:cNvSpPr txBox="1"/>
            <p:nvPr/>
          </p:nvSpPr>
          <p:spPr>
            <a:xfrm>
              <a:off x="5085562" y="3215291"/>
              <a:ext cx="910346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II</a:t>
              </a:r>
            </a:p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(TBC)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0513C7-1A95-6CF4-FFB0-B7ACFC2D7D4E}"/>
                </a:ext>
              </a:extLst>
            </p:cNvPr>
            <p:cNvSpPr txBox="1"/>
            <p:nvPr/>
          </p:nvSpPr>
          <p:spPr>
            <a:xfrm>
              <a:off x="3563710" y="1761373"/>
              <a:ext cx="885098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28FC59B-1052-37D4-F39E-3A67068B7201}"/>
              </a:ext>
            </a:extLst>
          </p:cNvPr>
          <p:cNvSpPr txBox="1"/>
          <p:nvPr/>
        </p:nvSpPr>
        <p:spPr>
          <a:xfrm>
            <a:off x="5879976" y="34752"/>
            <a:ext cx="62646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M. Lamont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0" dirty="0">
                <a:solidFill>
                  <a:srgbClr val="46788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Updated schedule for CERN’s accelerators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CERN Bulletin, 4 October 2024</a:t>
            </a:r>
          </a:p>
        </p:txBody>
      </p:sp>
    </p:spTree>
    <p:extLst>
      <p:ext uri="{BB962C8B-B14F-4D97-AF65-F5344CB8AC3E}">
        <p14:creationId xmlns:p14="http://schemas.microsoft.com/office/powerpoint/2010/main" val="419162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E321C-75AE-4EE2-7562-DF60FD8B8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588C2-3675-F438-1EDF-C32B9AFC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5C0F2-2434-EE22-B4DB-990F5106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711314-910D-847C-8188-1089FBC48953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Consolidation &amp; Upgrade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FB7AB457-0400-EDDD-EA25-81F873B326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pic>
        <p:nvPicPr>
          <p:cNvPr id="36" name="Picture 35" descr="Map&#10;&#10;Description automatically generated">
            <a:extLst>
              <a:ext uri="{FF2B5EF4-FFF2-40B4-BE49-F238E27FC236}">
                <a16:creationId xmlns:a16="http://schemas.microsoft.com/office/drawing/2014/main" id="{389D1CC8-3EF0-415A-B638-E5AAA8A09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429" y="1264671"/>
            <a:ext cx="7365281" cy="461260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9B4D1019-0539-527D-9E06-4F40DA6027EB}"/>
              </a:ext>
            </a:extLst>
          </p:cNvPr>
          <p:cNvGrpSpPr/>
          <p:nvPr/>
        </p:nvGrpSpPr>
        <p:grpSpPr>
          <a:xfrm>
            <a:off x="2229630" y="1346563"/>
            <a:ext cx="4193264" cy="4394316"/>
            <a:chOff x="340119" y="700062"/>
            <a:chExt cx="4193264" cy="439431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474CAF8-3BB0-1E6F-EB86-0339311ED81A}"/>
                </a:ext>
              </a:extLst>
            </p:cNvPr>
            <p:cNvGrpSpPr/>
            <p:nvPr/>
          </p:nvGrpSpPr>
          <p:grpSpPr>
            <a:xfrm>
              <a:off x="374583" y="2691816"/>
              <a:ext cx="3926211" cy="2402562"/>
              <a:chOff x="1658757" y="2592092"/>
              <a:chExt cx="3926211" cy="2402562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504EE070-A150-DD29-CFA7-95D3AA1E11DD}"/>
                  </a:ext>
                </a:extLst>
              </p:cNvPr>
              <p:cNvGrpSpPr/>
              <p:nvPr/>
            </p:nvGrpSpPr>
            <p:grpSpPr>
              <a:xfrm>
                <a:off x="2006503" y="3814846"/>
                <a:ext cx="2583427" cy="415498"/>
                <a:chOff x="2033333" y="4033200"/>
                <a:chExt cx="2583427" cy="415498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7F6513D9-DBAD-1090-FD53-A8E63604C7EF}"/>
                    </a:ext>
                  </a:extLst>
                </p:cNvPr>
                <p:cNvCxnSpPr>
                  <a:cxnSpLocks/>
                  <a:stCxn id="54" idx="3"/>
                </p:cNvCxnSpPr>
                <p:nvPr/>
              </p:nvCxnSpPr>
              <p:spPr>
                <a:xfrm>
                  <a:off x="3756882" y="4240949"/>
                  <a:ext cx="859878" cy="207749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0655B6D-5635-B5B4-9D7F-5E17DCAF6799}"/>
                    </a:ext>
                  </a:extLst>
                </p:cNvPr>
                <p:cNvSpPr txBox="1"/>
                <p:nvPr/>
              </p:nvSpPr>
              <p:spPr>
                <a:xfrm>
                  <a:off x="2033333" y="4033200"/>
                  <a:ext cx="1723549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Transfer Tunnel (TT) 20:</a:t>
                  </a:r>
                </a:p>
                <a:p>
                  <a:pPr algn="ctr"/>
                  <a:r>
                    <a:rPr lang="en-GB" sz="1050" b="1" dirty="0">
                      <a:solidFill>
                        <a:srgbClr val="FF0000"/>
                      </a:solidFill>
                    </a:rPr>
                    <a:t>inc.</a:t>
                  </a:r>
                  <a:r>
                    <a:rPr lang="en-CH" sz="1050" b="1" dirty="0">
                      <a:solidFill>
                        <a:srgbClr val="FF0000"/>
                      </a:solidFill>
                    </a:rPr>
                    <a:t> TT20 TED</a:t>
                  </a:r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40B86239-9FAC-7057-FCD2-07C32E7407FF}"/>
                  </a:ext>
                </a:extLst>
              </p:cNvPr>
              <p:cNvGrpSpPr/>
              <p:nvPr/>
            </p:nvGrpSpPr>
            <p:grpSpPr>
              <a:xfrm>
                <a:off x="3373774" y="3323396"/>
                <a:ext cx="1917463" cy="470449"/>
                <a:chOff x="3373774" y="3323396"/>
                <a:chExt cx="1917463" cy="470449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03BD08D-4B97-1177-2FEE-0B15869E48F1}"/>
                    </a:ext>
                  </a:extLst>
                </p:cNvPr>
                <p:cNvSpPr txBox="1"/>
                <p:nvPr/>
              </p:nvSpPr>
              <p:spPr>
                <a:xfrm>
                  <a:off x="3373774" y="3323396"/>
                  <a:ext cx="1426994" cy="25391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TDC2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: TT20 splitters</a:t>
                  </a: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D45ACDE-327B-E729-77FA-06BDBD9E43CE}"/>
                    </a:ext>
                  </a:extLst>
                </p:cNvPr>
                <p:cNvSpPr/>
                <p:nvPr/>
              </p:nvSpPr>
              <p:spPr>
                <a:xfrm rot="18805098">
                  <a:off x="5022788" y="3525397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5B4EE5FD-5D20-5AF3-696F-6567A6F26A48}"/>
                    </a:ext>
                  </a:extLst>
                </p:cNvPr>
                <p:cNvCxnSpPr>
                  <a:cxnSpLocks/>
                  <a:stCxn id="50" idx="3"/>
                </p:cNvCxnSpPr>
                <p:nvPr/>
              </p:nvCxnSpPr>
              <p:spPr>
                <a:xfrm>
                  <a:off x="4800768" y="3450354"/>
                  <a:ext cx="347152" cy="98506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126E8E4-9659-84C9-3011-9EDE03A71A26}"/>
                  </a:ext>
                </a:extLst>
              </p:cNvPr>
              <p:cNvGrpSpPr/>
              <p:nvPr/>
            </p:nvGrpSpPr>
            <p:grpSpPr>
              <a:xfrm>
                <a:off x="3872696" y="2592092"/>
                <a:ext cx="1712272" cy="890828"/>
                <a:chOff x="3872696" y="2592092"/>
                <a:chExt cx="1712272" cy="890828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1175D249-D962-87B3-A9BB-EFB5463F28B6}"/>
                    </a:ext>
                  </a:extLst>
                </p:cNvPr>
                <p:cNvSpPr/>
                <p:nvPr/>
              </p:nvSpPr>
              <p:spPr>
                <a:xfrm rot="18805098">
                  <a:off x="5316519" y="3214472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FAA49C5C-B2C2-2F3E-C871-A3632583A35C}"/>
                    </a:ext>
                  </a:extLst>
                </p:cNvPr>
                <p:cNvSpPr txBox="1"/>
                <p:nvPr/>
              </p:nvSpPr>
              <p:spPr>
                <a:xfrm>
                  <a:off x="3872696" y="2592092"/>
                  <a:ext cx="1253678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TCC2 Targets: </a:t>
                  </a:r>
                </a:p>
                <a:p>
                  <a:pPr algn="ctr"/>
                  <a:r>
                    <a:rPr lang="en-CH" sz="1050" dirty="0">
                      <a:solidFill>
                        <a:srgbClr val="FF0000"/>
                      </a:solidFill>
                    </a:rPr>
                    <a:t>T2 / T4 / T6</a:t>
                  </a:r>
                  <a:r>
                    <a:rPr lang="en-CH" sz="1050" dirty="0"/>
                    <a:t> </a:t>
                  </a:r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D0C61A4-EB4E-A9AE-AA45-4D5DB9D57D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26374" y="3007590"/>
                  <a:ext cx="333993" cy="20444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6C37D32-F4B9-EB11-C064-51051C4C4D7A}"/>
                  </a:ext>
                </a:extLst>
              </p:cNvPr>
              <p:cNvGrpSpPr/>
              <p:nvPr/>
            </p:nvGrpSpPr>
            <p:grpSpPr>
              <a:xfrm>
                <a:off x="1658757" y="4579836"/>
                <a:ext cx="2853138" cy="414818"/>
                <a:chOff x="1658757" y="4579836"/>
                <a:chExt cx="2853138" cy="414818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B324D69B-8488-FCE1-38F6-ED635427065B}"/>
                    </a:ext>
                  </a:extLst>
                </p:cNvPr>
                <p:cNvSpPr/>
                <p:nvPr/>
              </p:nvSpPr>
              <p:spPr>
                <a:xfrm rot="18964012">
                  <a:off x="3706882" y="4776618"/>
                  <a:ext cx="805013" cy="218036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9A4FCD9-BC44-4954-1071-796D5CF3CB15}"/>
                    </a:ext>
                  </a:extLst>
                </p:cNvPr>
                <p:cNvSpPr txBox="1"/>
                <p:nvPr/>
              </p:nvSpPr>
              <p:spPr>
                <a:xfrm>
                  <a:off x="1658757" y="4579836"/>
                  <a:ext cx="1731564" cy="25391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SPS Extraction Straight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0A5C4297-AE05-FDE4-D5BF-F3AC033C5C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18150" y="4706794"/>
                  <a:ext cx="545671" cy="21853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67E82E5-A3DD-EB02-6F71-865688C6FA23}"/>
                </a:ext>
              </a:extLst>
            </p:cNvPr>
            <p:cNvSpPr txBox="1"/>
            <p:nvPr/>
          </p:nvSpPr>
          <p:spPr>
            <a:xfrm>
              <a:off x="340119" y="700062"/>
              <a:ext cx="4193264" cy="33855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FF0000"/>
                  </a:solidFill>
                </a:rPr>
                <a:t>Timeline = completion in LS3 (2026-2029)</a:t>
              </a:r>
              <a:endParaRPr lang="en-CH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C26680D5-6086-50EF-0146-5E5A72996695}"/>
              </a:ext>
            </a:extLst>
          </p:cNvPr>
          <p:cNvSpPr/>
          <p:nvPr/>
        </p:nvSpPr>
        <p:spPr>
          <a:xfrm rot="18809743">
            <a:off x="6387237" y="2674856"/>
            <a:ext cx="875861" cy="125803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159B7B-EFE0-662B-27E7-ED7F295D2261}"/>
              </a:ext>
            </a:extLst>
          </p:cNvPr>
          <p:cNvSpPr/>
          <p:nvPr/>
        </p:nvSpPr>
        <p:spPr>
          <a:xfrm rot="18861143">
            <a:off x="7803454" y="1771057"/>
            <a:ext cx="270996" cy="70709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950DD84-BADB-8C7B-A894-F0982034DC5A}"/>
              </a:ext>
            </a:extLst>
          </p:cNvPr>
          <p:cNvCxnSpPr/>
          <p:nvPr/>
        </p:nvCxnSpPr>
        <p:spPr>
          <a:xfrm>
            <a:off x="8025526" y="230603"/>
            <a:ext cx="5187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263715D-7F56-D80C-CE1F-D5990E005022}"/>
              </a:ext>
            </a:extLst>
          </p:cNvPr>
          <p:cNvSpPr txBox="1"/>
          <p:nvPr/>
        </p:nvSpPr>
        <p:spPr>
          <a:xfrm>
            <a:off x="8544272" y="4593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FF0000"/>
                </a:solidFill>
              </a:rPr>
              <a:t>NA-CONS consolidation project</a:t>
            </a:r>
            <a:endParaRPr lang="en-CH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573C3F0-6B97-200E-6831-AC5CC1CD6415}"/>
              </a:ext>
            </a:extLst>
          </p:cNvPr>
          <p:cNvGrpSpPr/>
          <p:nvPr/>
        </p:nvGrpSpPr>
        <p:grpSpPr>
          <a:xfrm>
            <a:off x="4470777" y="321675"/>
            <a:ext cx="10329548" cy="3588776"/>
            <a:chOff x="1888921" y="-742080"/>
            <a:chExt cx="10329548" cy="358877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B7106A5-F0A0-BE4D-CEFC-1A5F7951EF7A}"/>
                </a:ext>
              </a:extLst>
            </p:cNvPr>
            <p:cNvGrpSpPr/>
            <p:nvPr/>
          </p:nvGrpSpPr>
          <p:grpSpPr>
            <a:xfrm>
              <a:off x="1888921" y="-742080"/>
              <a:ext cx="10329548" cy="3575163"/>
              <a:chOff x="1888921" y="-742080"/>
              <a:chExt cx="10329548" cy="3575163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A043435-CACB-874F-28C9-9EA3E1D201AF}"/>
                  </a:ext>
                </a:extLst>
              </p:cNvPr>
              <p:cNvGrpSpPr/>
              <p:nvPr/>
            </p:nvGrpSpPr>
            <p:grpSpPr>
              <a:xfrm>
                <a:off x="1888921" y="-314846"/>
                <a:ext cx="4903612" cy="3147929"/>
                <a:chOff x="3173095" y="-405778"/>
                <a:chExt cx="4903612" cy="3147929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F31B1E16-A046-3EA9-A2B4-602CC3B8B2AC}"/>
                    </a:ext>
                  </a:extLst>
                </p:cNvPr>
                <p:cNvGrpSpPr/>
                <p:nvPr/>
              </p:nvGrpSpPr>
              <p:grpSpPr>
                <a:xfrm>
                  <a:off x="6936899" y="-405778"/>
                  <a:ext cx="545342" cy="633053"/>
                  <a:chOff x="7862346" y="-275959"/>
                  <a:chExt cx="545342" cy="633053"/>
                </a:xfrm>
              </p:grpSpPr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C66609F5-9765-40F5-CA95-36054AB64181}"/>
                      </a:ext>
                    </a:extLst>
                  </p:cNvPr>
                  <p:cNvSpPr txBox="1"/>
                  <p:nvPr/>
                </p:nvSpPr>
                <p:spPr>
                  <a:xfrm>
                    <a:off x="7862346" y="-275959"/>
                    <a:ext cx="545342" cy="253916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CH" sz="1050" b="1" dirty="0"/>
                      <a:t>ECN3</a:t>
                    </a:r>
                  </a:p>
                </p:txBody>
              </p: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BAE6CDC0-E5AA-F13E-E601-4A7C7E033E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128206" y="-22043"/>
                    <a:ext cx="0" cy="3791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3349B3A7-EE2D-660B-EA8A-D3D484AFE8A6}"/>
                    </a:ext>
                  </a:extLst>
                </p:cNvPr>
                <p:cNvGrpSpPr/>
                <p:nvPr/>
              </p:nvGrpSpPr>
              <p:grpSpPr>
                <a:xfrm>
                  <a:off x="6816427" y="67755"/>
                  <a:ext cx="1260280" cy="1823002"/>
                  <a:chOff x="6687715" y="39731"/>
                  <a:chExt cx="1260280" cy="1823002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F91B8360-1DAF-D471-80B5-2A6B5562EBF9}"/>
                      </a:ext>
                    </a:extLst>
                  </p:cNvPr>
                  <p:cNvSpPr/>
                  <p:nvPr/>
                </p:nvSpPr>
                <p:spPr>
                  <a:xfrm rot="18805098">
                    <a:off x="6377485" y="393432"/>
                    <a:ext cx="1040774" cy="333372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sz="1350"/>
                  </a:p>
                </p:txBody>
              </p: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38DB4F5C-4CD5-6895-541F-4EA4D461A4F8}"/>
                      </a:ext>
                    </a:extLst>
                  </p:cNvPr>
                  <p:cNvSpPr txBox="1"/>
                  <p:nvPr/>
                </p:nvSpPr>
                <p:spPr>
                  <a:xfrm>
                    <a:off x="6687715" y="1447235"/>
                    <a:ext cx="126028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CH" sz="1050" b="1" dirty="0"/>
                      <a:t>TCC8: </a:t>
                    </a:r>
                    <a:r>
                      <a:rPr lang="en-CH" sz="1050" dirty="0"/>
                      <a:t>T10 / TAX </a:t>
                    </a:r>
                  </a:p>
                  <a:p>
                    <a:pPr algn="ctr"/>
                    <a:r>
                      <a:rPr lang="en-CH" sz="1050" dirty="0"/>
                      <a:t>→ BDF</a:t>
                    </a:r>
                  </a:p>
                </p:txBody>
              </p: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010223E8-9428-8BE3-3332-2C2F7A058870}"/>
                      </a:ext>
                    </a:extLst>
                  </p:cNvPr>
                  <p:cNvCxnSpPr>
                    <a:cxnSpLocks/>
                    <a:stCxn id="76" idx="0"/>
                  </p:cNvCxnSpPr>
                  <p:nvPr/>
                </p:nvCxnSpPr>
                <p:spPr>
                  <a:xfrm flipH="1" flipV="1">
                    <a:off x="6808187" y="703057"/>
                    <a:ext cx="509668" cy="74417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9ED9000-176D-628E-847E-5CF0AA6E67FA}"/>
                    </a:ext>
                  </a:extLst>
                </p:cNvPr>
                <p:cNvSpPr txBox="1"/>
                <p:nvPr/>
              </p:nvSpPr>
              <p:spPr>
                <a:xfrm>
                  <a:off x="5833753" y="2165070"/>
                  <a:ext cx="982674" cy="577081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New Beam Dump 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(TIDVG4)</a:t>
                  </a: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9504C15-35CA-14E3-12DE-7C4A8117DFCC}"/>
                    </a:ext>
                  </a:extLst>
                </p:cNvPr>
                <p:cNvCxnSpPr>
                  <a:cxnSpLocks/>
                  <a:stCxn id="70" idx="1"/>
                </p:cNvCxnSpPr>
                <p:nvPr/>
              </p:nvCxnSpPr>
              <p:spPr>
                <a:xfrm flipH="1">
                  <a:off x="5201338" y="2453611"/>
                  <a:ext cx="632415" cy="10281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4DAF835E-52C4-BF54-C116-B68622196DCF}"/>
                    </a:ext>
                  </a:extLst>
                </p:cNvPr>
                <p:cNvSpPr/>
                <p:nvPr/>
              </p:nvSpPr>
              <p:spPr>
                <a:xfrm>
                  <a:off x="3173095" y="2152490"/>
                  <a:ext cx="1305704" cy="472017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1216677F-AB05-6CE4-E8D2-567800FD97B4}"/>
                  </a:ext>
                </a:extLst>
              </p:cNvPr>
              <p:cNvGrpSpPr/>
              <p:nvPr/>
            </p:nvGrpSpPr>
            <p:grpSpPr>
              <a:xfrm>
                <a:off x="7182955" y="-742080"/>
                <a:ext cx="5035514" cy="369332"/>
                <a:chOff x="7182955" y="-742080"/>
                <a:chExt cx="5035514" cy="369332"/>
              </a:xfrm>
            </p:grpSpPr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DF4BDFD3-A8FF-6D89-82FF-6778CFAD2A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82955" y="-528239"/>
                  <a:ext cx="46351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0325CE1-5E4E-38AD-1B70-960FD5D28F63}"/>
                    </a:ext>
                  </a:extLst>
                </p:cNvPr>
                <p:cNvSpPr txBox="1"/>
                <p:nvPr/>
              </p:nvSpPr>
              <p:spPr>
                <a:xfrm>
                  <a:off x="7646469" y="-742080"/>
                  <a:ext cx="4572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CH" sz="1800" b="1" dirty="0"/>
                    <a:t>HI-ECN3 project</a:t>
                  </a:r>
                  <a:endParaRPr lang="en-CH" dirty="0"/>
                </a:p>
              </p:txBody>
            </p:sp>
          </p:grp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2446D42-E86C-6DFE-13BB-19F0AFC417AF}"/>
                </a:ext>
              </a:extLst>
            </p:cNvPr>
            <p:cNvCxnSpPr>
              <a:cxnSpLocks/>
            </p:cNvCxnSpPr>
            <p:nvPr/>
          </p:nvCxnSpPr>
          <p:spPr>
            <a:xfrm>
              <a:off x="3203559" y="2622461"/>
              <a:ext cx="359662" cy="224235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D62F6742-4DAC-B675-281C-3AF1611F6DB9}"/>
              </a:ext>
            </a:extLst>
          </p:cNvPr>
          <p:cNvSpPr txBox="1"/>
          <p:nvPr/>
        </p:nvSpPr>
        <p:spPr>
          <a:xfrm>
            <a:off x="2264094" y="1788991"/>
            <a:ext cx="3542445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>
                <a:solidFill>
                  <a:srgbClr val="004899"/>
                </a:solidFill>
              </a:rPr>
              <a:t>Timeline = completion before 2031</a:t>
            </a:r>
            <a:endParaRPr lang="en-CH" sz="1600" dirty="0">
              <a:solidFill>
                <a:srgbClr val="004899"/>
              </a:solidFill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54D8844-9B65-307B-1AF2-5020D4BAD932}"/>
              </a:ext>
            </a:extLst>
          </p:cNvPr>
          <p:cNvGrpSpPr/>
          <p:nvPr/>
        </p:nvGrpSpPr>
        <p:grpSpPr>
          <a:xfrm>
            <a:off x="4765328" y="1583121"/>
            <a:ext cx="5248572" cy="5226166"/>
            <a:chOff x="3599743" y="733307"/>
            <a:chExt cx="4131401" cy="4559832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BDE29CD-92BF-0782-4C01-96CDDC2EF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0502" y="1887863"/>
              <a:ext cx="2913347" cy="3386415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A77794F-ED09-98AA-F459-901328B671BB}"/>
                </a:ext>
              </a:extLst>
            </p:cNvPr>
            <p:cNvCxnSpPr>
              <a:cxnSpLocks/>
            </p:cNvCxnSpPr>
            <p:nvPr/>
          </p:nvCxnSpPr>
          <p:spPr>
            <a:xfrm>
              <a:off x="3599743" y="4265834"/>
              <a:ext cx="1170759" cy="102730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FCB8D47-74EC-FCBC-BE61-9D07183B8751}"/>
                </a:ext>
              </a:extLst>
            </p:cNvPr>
            <p:cNvCxnSpPr>
              <a:cxnSpLocks/>
            </p:cNvCxnSpPr>
            <p:nvPr/>
          </p:nvCxnSpPr>
          <p:spPr>
            <a:xfrm>
              <a:off x="6523881" y="733307"/>
              <a:ext cx="1207263" cy="115455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444B15B-042F-7E52-9450-313B1578948D}"/>
                </a:ext>
              </a:extLst>
            </p:cNvPr>
            <p:cNvSpPr txBox="1"/>
            <p:nvPr/>
          </p:nvSpPr>
          <p:spPr>
            <a:xfrm rot="18787618">
              <a:off x="6045244" y="3206890"/>
              <a:ext cx="1084210" cy="2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chemeClr val="bg1"/>
                  </a:solidFill>
                </a:rPr>
                <a:t>~ 1.7 km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666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3E91B-A87E-49F0-FAF0-0E0E9959B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DE6E1-3B87-60E5-F17D-516D6EF9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2A47EBAE-B758-942E-AEA8-7D51B027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33" name="Date Placeholder 4">
            <a:extLst>
              <a:ext uri="{FF2B5EF4-FFF2-40B4-BE49-F238E27FC236}">
                <a16:creationId xmlns:a16="http://schemas.microsoft.com/office/drawing/2014/main" id="{369556F1-75FD-0346-59A8-3943B55E9B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37456AE-4216-2127-3119-3F03E09FBDB6}"/>
              </a:ext>
            </a:extLst>
          </p:cNvPr>
          <p:cNvSpPr txBox="1">
            <a:spLocks/>
          </p:cNvSpPr>
          <p:nvPr/>
        </p:nvSpPr>
        <p:spPr>
          <a:xfrm>
            <a:off x="386903" y="257591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BDF/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in ECN3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8CDC5F-E4F9-6C14-F37F-41C697A9B8BA}"/>
              </a:ext>
            </a:extLst>
          </p:cNvPr>
          <p:cNvSpPr txBox="1"/>
          <p:nvPr/>
        </p:nvSpPr>
        <p:spPr>
          <a:xfrm>
            <a:off x="3730947" y="-16092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Krzempek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BDF-</a:t>
            </a:r>
            <a:r>
              <a:rPr lang="en-GB" sz="1067" i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SHiP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Integration in ECN3, 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EDMS #</a:t>
            </a:r>
            <a:r>
              <a:rPr lang="en-CH" sz="1067" b="1" dirty="0">
                <a:solidFill>
                  <a:srgbClr val="0645AD"/>
                </a:solidFill>
                <a:latin typeface="arial" panose="020B0604020202020204" pitchFamily="34" charset="0"/>
              </a:rPr>
              <a:t>2936008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6141860-543C-0F56-B584-4EB62C887CC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/>
        </p:blipFill>
        <p:spPr>
          <a:xfrm rot="-60000">
            <a:off x="186951" y="2653507"/>
            <a:ext cx="11936655" cy="3476851"/>
          </a:xfrm>
          <a:prstGeom prst="rect">
            <a:avLst/>
          </a:prstGeom>
          <a:ln>
            <a:noFill/>
          </a:ln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D2A8215-F0A5-5914-B814-7AF416D673E5}"/>
              </a:ext>
            </a:extLst>
          </p:cNvPr>
          <p:cNvCxnSpPr>
            <a:cxnSpLocks/>
          </p:cNvCxnSpPr>
          <p:nvPr/>
        </p:nvCxnSpPr>
        <p:spPr>
          <a:xfrm>
            <a:off x="424520" y="440989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44187CE-6D6A-91F8-890C-34D74661D91E}"/>
              </a:ext>
            </a:extLst>
          </p:cNvPr>
          <p:cNvCxnSpPr>
            <a:cxnSpLocks/>
          </p:cNvCxnSpPr>
          <p:nvPr/>
        </p:nvCxnSpPr>
        <p:spPr>
          <a:xfrm>
            <a:off x="7211069" y="5498700"/>
            <a:ext cx="4107868" cy="71252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6DE41E4-9148-8687-1CEF-6D9C78CC647C}"/>
              </a:ext>
            </a:extLst>
          </p:cNvPr>
          <p:cNvSpPr txBox="1"/>
          <p:nvPr/>
        </p:nvSpPr>
        <p:spPr>
          <a:xfrm rot="541541">
            <a:off x="8618836" y="5661391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4B94B263-33BC-7A63-2EBF-02E21848DB26}"/>
              </a:ext>
            </a:extLst>
          </p:cNvPr>
          <p:cNvSpPr/>
          <p:nvPr/>
        </p:nvSpPr>
        <p:spPr>
          <a:xfrm rot="16740277">
            <a:off x="777473" y="4119150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3F41A8-3D79-278C-FDD9-101817BAA7EA}"/>
              </a:ext>
            </a:extLst>
          </p:cNvPr>
          <p:cNvSpPr txBox="1"/>
          <p:nvPr/>
        </p:nvSpPr>
        <p:spPr>
          <a:xfrm>
            <a:off x="11247925" y="2855033"/>
            <a:ext cx="901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/>
              <a:t>New </a:t>
            </a:r>
          </a:p>
          <a:p>
            <a:pPr algn="ctr"/>
            <a:r>
              <a:rPr lang="en-CH" sz="1600" b="1" dirty="0"/>
              <a:t>Access</a:t>
            </a:r>
          </a:p>
          <a:p>
            <a:pPr algn="ctr"/>
            <a:r>
              <a:rPr lang="en-CH" sz="1600" b="1" dirty="0"/>
              <a:t>Shaft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F7C8240-344E-3EE7-9C2F-302DFD47DD5C}"/>
              </a:ext>
            </a:extLst>
          </p:cNvPr>
          <p:cNvSpPr txBox="1"/>
          <p:nvPr/>
        </p:nvSpPr>
        <p:spPr>
          <a:xfrm rot="541541">
            <a:off x="3278093" y="4768368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A6BCAC1-72FA-833E-2FD8-EA818F323B48}"/>
              </a:ext>
            </a:extLst>
          </p:cNvPr>
          <p:cNvSpPr txBox="1"/>
          <p:nvPr/>
        </p:nvSpPr>
        <p:spPr>
          <a:xfrm>
            <a:off x="9398340" y="3491417"/>
            <a:ext cx="15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Access Shaft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D93AAA-217F-441B-534C-6CADB2886A88}"/>
              </a:ext>
            </a:extLst>
          </p:cNvPr>
          <p:cNvSpPr txBox="1"/>
          <p:nvPr/>
        </p:nvSpPr>
        <p:spPr>
          <a:xfrm rot="524821">
            <a:off x="9731002" y="441251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0F5A9BC-CCB5-1047-DD5C-323DDA6E6D32}"/>
              </a:ext>
            </a:extLst>
          </p:cNvPr>
          <p:cNvSpPr txBox="1"/>
          <p:nvPr/>
        </p:nvSpPr>
        <p:spPr>
          <a:xfrm rot="524821">
            <a:off x="7360721" y="4043107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FB39C70-DD51-52D5-8C14-32EA96A16C5C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7002308" y="3323813"/>
            <a:ext cx="571976" cy="203467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5D67A5F-B0CE-CC96-FD96-72F442B23855}"/>
              </a:ext>
            </a:extLst>
          </p:cNvPr>
          <p:cNvCxnSpPr>
            <a:cxnSpLocks/>
          </p:cNvCxnSpPr>
          <p:nvPr/>
        </p:nvCxnSpPr>
        <p:spPr>
          <a:xfrm flipH="1">
            <a:off x="11582400" y="3796935"/>
            <a:ext cx="116128" cy="723889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DAA5EC2-2BAE-5EE2-0EDF-6B0ADBE516AF}"/>
              </a:ext>
            </a:extLst>
          </p:cNvPr>
          <p:cNvCxnSpPr>
            <a:cxnSpLocks/>
          </p:cNvCxnSpPr>
          <p:nvPr/>
        </p:nvCxnSpPr>
        <p:spPr>
          <a:xfrm>
            <a:off x="273134" y="2928460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A5B10AC-BDF2-F2A5-1CB2-D2C0BD7B8347}"/>
              </a:ext>
            </a:extLst>
          </p:cNvPr>
          <p:cNvSpPr txBox="1"/>
          <p:nvPr/>
        </p:nvSpPr>
        <p:spPr>
          <a:xfrm rot="405065">
            <a:off x="515977" y="2692535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0E83C0D0-079F-73AC-3358-A46AC921C9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68" t="1928" r="12022" b="11895"/>
          <a:stretch/>
        </p:blipFill>
        <p:spPr>
          <a:xfrm>
            <a:off x="5524308" y="253837"/>
            <a:ext cx="4748795" cy="30311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9EB1D9C-7C01-ABC1-AD0B-054B454C8C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6083772" y="770464"/>
            <a:ext cx="3719600" cy="1892267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098CA41E-DE5D-4C5C-B683-31D424BBB739}"/>
              </a:ext>
            </a:extLst>
          </p:cNvPr>
          <p:cNvSpPr txBox="1"/>
          <p:nvPr/>
        </p:nvSpPr>
        <p:spPr>
          <a:xfrm>
            <a:off x="562605" y="5686284"/>
            <a:ext cx="5386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/>
              <a:t>BDF’s Target Complex</a:t>
            </a:r>
          </a:p>
          <a:p>
            <a:pPr algn="r"/>
            <a:r>
              <a:rPr lang="en-US" sz="1600" dirty="0"/>
              <a:t>containing a “thick” high-Z target (Mo/W)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D87235F-B28F-823A-82C5-C41205AE3431}"/>
              </a:ext>
            </a:extLst>
          </p:cNvPr>
          <p:cNvCxnSpPr>
            <a:cxnSpLocks/>
          </p:cNvCxnSpPr>
          <p:nvPr/>
        </p:nvCxnSpPr>
        <p:spPr>
          <a:xfrm flipV="1">
            <a:off x="5301958" y="5207304"/>
            <a:ext cx="982119" cy="4881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Left Brace 66">
            <a:extLst>
              <a:ext uri="{FF2B5EF4-FFF2-40B4-BE49-F238E27FC236}">
                <a16:creationId xmlns:a16="http://schemas.microsoft.com/office/drawing/2014/main" id="{E4AC3087-E198-D055-67D6-21BF33342B79}"/>
              </a:ext>
            </a:extLst>
          </p:cNvPr>
          <p:cNvSpPr/>
          <p:nvPr/>
        </p:nvSpPr>
        <p:spPr>
          <a:xfrm rot="16740277">
            <a:off x="6253597" y="471814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A88A8C-2B82-2FEE-C166-76223ABBCCBF}"/>
              </a:ext>
            </a:extLst>
          </p:cNvPr>
          <p:cNvSpPr txBox="1"/>
          <p:nvPr/>
        </p:nvSpPr>
        <p:spPr>
          <a:xfrm>
            <a:off x="15466" y="4767526"/>
            <a:ext cx="178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Dilution System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417EDA1-C77A-3F2A-5CFF-D40A1A2EA377}"/>
              </a:ext>
            </a:extLst>
          </p:cNvPr>
          <p:cNvCxnSpPr>
            <a:cxnSpLocks/>
          </p:cNvCxnSpPr>
          <p:nvPr/>
        </p:nvCxnSpPr>
        <p:spPr>
          <a:xfrm flipV="1">
            <a:off x="771816" y="452082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5D41D8B4-EE93-853D-8A01-5A88258F96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r="66240" b="21545"/>
          <a:stretch>
            <a:fillRect/>
          </a:stretch>
        </p:blipFill>
        <p:spPr>
          <a:xfrm>
            <a:off x="3125573" y="1016145"/>
            <a:ext cx="2324863" cy="23608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B0B30163-B89E-1A8C-E23A-127BF411929B}"/>
              </a:ext>
            </a:extLst>
          </p:cNvPr>
          <p:cNvSpPr/>
          <p:nvPr/>
        </p:nvSpPr>
        <p:spPr>
          <a:xfrm>
            <a:off x="6163177" y="4713567"/>
            <a:ext cx="213272" cy="27688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5F3B23F-9AB7-2401-43AF-97FC84127922}"/>
              </a:ext>
            </a:extLst>
          </p:cNvPr>
          <p:cNvCxnSpPr>
            <a:cxnSpLocks/>
            <a:stCxn id="71" idx="0"/>
          </p:cNvCxnSpPr>
          <p:nvPr/>
        </p:nvCxnSpPr>
        <p:spPr>
          <a:xfrm flipH="1" flipV="1">
            <a:off x="5466639" y="3389074"/>
            <a:ext cx="803175" cy="132449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EBD804E-50A9-398B-24C9-8C826B49AE08}"/>
              </a:ext>
            </a:extLst>
          </p:cNvPr>
          <p:cNvCxnSpPr>
            <a:cxnSpLocks/>
            <a:stCxn id="71" idx="2"/>
          </p:cNvCxnSpPr>
          <p:nvPr/>
        </p:nvCxnSpPr>
        <p:spPr>
          <a:xfrm flipH="1" flipV="1">
            <a:off x="3147191" y="3376868"/>
            <a:ext cx="3122623" cy="161358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4E4C80E6-0075-6CC0-E474-8803A0658E70}"/>
              </a:ext>
            </a:extLst>
          </p:cNvPr>
          <p:cNvSpPr txBox="1"/>
          <p:nvPr/>
        </p:nvSpPr>
        <p:spPr>
          <a:xfrm>
            <a:off x="157520" y="1026694"/>
            <a:ext cx="2650789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133" b="1" dirty="0"/>
              <a:t>~ 300 kW (avg.) </a:t>
            </a:r>
          </a:p>
          <a:p>
            <a:pPr algn="ctr"/>
            <a:r>
              <a:rPr lang="en-CH" sz="2133" b="1" dirty="0"/>
              <a:t>~ 2.3 MW (spill)</a:t>
            </a:r>
          </a:p>
          <a:p>
            <a:pPr algn="ctr"/>
            <a:r>
              <a:rPr lang="en-CH" sz="2133" b="1" dirty="0"/>
              <a:t>1 second spill</a:t>
            </a:r>
          </a:p>
          <a:p>
            <a:pPr algn="ctr"/>
            <a:r>
              <a:rPr lang="en-CH" sz="2133" b="1" dirty="0"/>
              <a:t>4 Hz sweep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AE8C530-612F-1D15-9E02-A6119323A06F}"/>
              </a:ext>
            </a:extLst>
          </p:cNvPr>
          <p:cNvSpPr txBox="1"/>
          <p:nvPr/>
        </p:nvSpPr>
        <p:spPr>
          <a:xfrm>
            <a:off x="7574284" y="3031425"/>
            <a:ext cx="1792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/>
              <a:t>New Target </a:t>
            </a:r>
          </a:p>
          <a:p>
            <a:pPr algn="ctr"/>
            <a:r>
              <a:rPr lang="en-CH" sz="1600" b="1" dirty="0"/>
              <a:t>Service Building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0A23C9F-2259-0A9C-67AE-C2C5A43DA0CF}"/>
              </a:ext>
            </a:extLst>
          </p:cNvPr>
          <p:cNvCxnSpPr>
            <a:cxnSpLocks/>
            <a:stCxn id="56" idx="1"/>
          </p:cNvCxnSpPr>
          <p:nvPr/>
        </p:nvCxnSpPr>
        <p:spPr>
          <a:xfrm flipH="1">
            <a:off x="8278423" y="3783805"/>
            <a:ext cx="1119917" cy="22195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AB01DFA7-3CAA-EA8F-17CB-33C9DFE0D540}"/>
              </a:ext>
            </a:extLst>
          </p:cNvPr>
          <p:cNvSpPr txBox="1"/>
          <p:nvPr/>
        </p:nvSpPr>
        <p:spPr>
          <a:xfrm>
            <a:off x="6573290" y="5830668"/>
            <a:ext cx="2002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b="1" dirty="0"/>
              <a:t>SHiP experiment</a:t>
            </a:r>
            <a:endParaRPr lang="en-US" sz="1600" dirty="0"/>
          </a:p>
        </p:txBody>
      </p:sp>
      <p:sp>
        <p:nvSpPr>
          <p:cNvPr id="78" name="Left Brace 77">
            <a:extLst>
              <a:ext uri="{FF2B5EF4-FFF2-40B4-BE49-F238E27FC236}">
                <a16:creationId xmlns:a16="http://schemas.microsoft.com/office/drawing/2014/main" id="{24E11BCF-0E5B-25D9-8EA1-B6B81A9D6B3E}"/>
              </a:ext>
            </a:extLst>
          </p:cNvPr>
          <p:cNvSpPr/>
          <p:nvPr/>
        </p:nvSpPr>
        <p:spPr>
          <a:xfrm rot="16740277">
            <a:off x="8568748" y="3840440"/>
            <a:ext cx="76881" cy="3345372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AB738E2-19EE-1D33-B4B2-80B765DE774C}"/>
              </a:ext>
            </a:extLst>
          </p:cNvPr>
          <p:cNvCxnSpPr>
            <a:cxnSpLocks/>
          </p:cNvCxnSpPr>
          <p:nvPr/>
        </p:nvCxnSpPr>
        <p:spPr>
          <a:xfrm flipV="1">
            <a:off x="7713655" y="5587980"/>
            <a:ext cx="858616" cy="321633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0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666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1" repeatCount="indefinite" display="0">
                  <p:stCondLst>
                    <p:cond delay="indefinite"/>
                  </p:stCondLst>
                </p:cTn>
                <p:tgtEl>
                  <p:spTgt spid="70"/>
                </p:tgtEl>
              </p:cMediaNode>
            </p:video>
          </p:childTnLst>
        </p:cTn>
      </p:par>
    </p:tnLst>
    <p:bldLst>
      <p:bldP spid="65" grpId="0"/>
      <p:bldP spid="67" grpId="0" animBg="1"/>
      <p:bldP spid="68" grpId="0"/>
      <p:bldP spid="71" grpId="0" animBg="1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CE05C-F52C-A638-7CA4-DFD2405F1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C906A-930E-2A07-A36D-E5B7367D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4FE5A-065E-5594-7ECB-B48A1E6144E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Timeline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E406F8-400F-F94C-4DD6-6F3535B4F683}"/>
              </a:ext>
            </a:extLst>
          </p:cNvPr>
          <p:cNvGrpSpPr/>
          <p:nvPr/>
        </p:nvGrpSpPr>
        <p:grpSpPr>
          <a:xfrm>
            <a:off x="623391" y="1363812"/>
            <a:ext cx="10945218" cy="4753115"/>
            <a:chOff x="371893" y="1012725"/>
            <a:chExt cx="10945218" cy="4753115"/>
          </a:xfrm>
        </p:grpSpPr>
        <p:pic>
          <p:nvPicPr>
            <p:cNvPr id="3" name="Picture Placeholder 7">
              <a:extLst>
                <a:ext uri="{FF2B5EF4-FFF2-40B4-BE49-F238E27FC236}">
                  <a16:creationId xmlns:a16="http://schemas.microsoft.com/office/drawing/2014/main" id="{46D63F53-5EB8-1601-8917-BF1F4D02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403" t="17834" r="3941" b="31168"/>
            <a:stretch/>
          </p:blipFill>
          <p:spPr>
            <a:xfrm>
              <a:off x="371894" y="1012725"/>
              <a:ext cx="10945217" cy="4705550"/>
            </a:xfrm>
            <a:prstGeom prst="rect">
              <a:avLst/>
            </a:prstGeom>
            <a:noFill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8EBD7A-B95C-9E64-29BE-3D4FE92E98B8}"/>
                </a:ext>
              </a:extLst>
            </p:cNvPr>
            <p:cNvSpPr/>
            <p:nvPr/>
          </p:nvSpPr>
          <p:spPr>
            <a:xfrm>
              <a:off x="371893" y="1012725"/>
              <a:ext cx="10934165" cy="47531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14A396D-62EA-867A-5C05-08D5F48A9964}"/>
              </a:ext>
            </a:extLst>
          </p:cNvPr>
          <p:cNvSpPr/>
          <p:nvPr/>
        </p:nvSpPr>
        <p:spPr>
          <a:xfrm>
            <a:off x="10576665" y="1383904"/>
            <a:ext cx="980891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D665C-282C-DFD3-1BB4-339C2149B4B1}"/>
              </a:ext>
            </a:extLst>
          </p:cNvPr>
          <p:cNvSpPr txBox="1"/>
          <p:nvPr/>
        </p:nvSpPr>
        <p:spPr>
          <a:xfrm>
            <a:off x="1712368" y="2127283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(Facility)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BEFACE-D926-2B8A-3005-27EA80721A1F}"/>
              </a:ext>
            </a:extLst>
          </p:cNvPr>
          <p:cNvCxnSpPr>
            <a:cxnSpLocks/>
          </p:cNvCxnSpPr>
          <p:nvPr/>
        </p:nvCxnSpPr>
        <p:spPr>
          <a:xfrm>
            <a:off x="2792488" y="3429000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6E5FFAA-54A0-907E-9087-60EA1190DC84}"/>
              </a:ext>
            </a:extLst>
          </p:cNvPr>
          <p:cNvSpPr/>
          <p:nvPr/>
        </p:nvSpPr>
        <p:spPr>
          <a:xfrm>
            <a:off x="3852152" y="1363812"/>
            <a:ext cx="2588822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45F33E-A011-2CAB-2BCA-C7EC75895B8D}"/>
              </a:ext>
            </a:extLst>
          </p:cNvPr>
          <p:cNvCxnSpPr>
            <a:cxnSpLocks/>
          </p:cNvCxnSpPr>
          <p:nvPr/>
        </p:nvCxnSpPr>
        <p:spPr>
          <a:xfrm>
            <a:off x="3224536" y="2762509"/>
            <a:ext cx="977499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A9F852E-14C5-0AD9-6675-D563A4ED4960}"/>
              </a:ext>
            </a:extLst>
          </p:cNvPr>
          <p:cNvSpPr txBox="1"/>
          <p:nvPr/>
        </p:nvSpPr>
        <p:spPr>
          <a:xfrm>
            <a:off x="2947829" y="2523983"/>
            <a:ext cx="12354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TDR e</a:t>
            </a:r>
            <a:r>
              <a:rPr lang="en-CH" sz="1200" b="1" dirty="0">
                <a:solidFill>
                  <a:srgbClr val="FF0000"/>
                </a:solidFill>
              </a:rPr>
              <a:t>xtension?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BB3DD3-18A5-8F26-C1AC-DF2A76615F83}"/>
              </a:ext>
            </a:extLst>
          </p:cNvPr>
          <p:cNvCxnSpPr>
            <a:cxnSpLocks/>
          </p:cNvCxnSpPr>
          <p:nvPr/>
        </p:nvCxnSpPr>
        <p:spPr>
          <a:xfrm>
            <a:off x="3872066" y="2198025"/>
            <a:ext cx="2520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989660D-233E-44F9-4739-569C407C8BFE}"/>
              </a:ext>
            </a:extLst>
          </p:cNvPr>
          <p:cNvSpPr txBox="1"/>
          <p:nvPr/>
        </p:nvSpPr>
        <p:spPr>
          <a:xfrm>
            <a:off x="4160640" y="1898413"/>
            <a:ext cx="2018678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/>
              <a:t>Long Shutdown 3</a:t>
            </a:r>
          </a:p>
          <a:p>
            <a:pPr algn="ctr"/>
            <a:endParaRPr lang="en-CH" sz="200" b="1" dirty="0"/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Upgrades to NA with NA-CONS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2926B7-3256-6E55-ADE1-8B0C7AC302C0}"/>
              </a:ext>
            </a:extLst>
          </p:cNvPr>
          <p:cNvCxnSpPr>
            <a:cxnSpLocks/>
          </p:cNvCxnSpPr>
          <p:nvPr/>
        </p:nvCxnSpPr>
        <p:spPr>
          <a:xfrm>
            <a:off x="10576664" y="3458374"/>
            <a:ext cx="98089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CDBBF79-9495-494C-E929-3BDBFB21F3F8}"/>
              </a:ext>
            </a:extLst>
          </p:cNvPr>
          <p:cNvSpPr txBox="1"/>
          <p:nvPr/>
        </p:nvSpPr>
        <p:spPr>
          <a:xfrm>
            <a:off x="10874618" y="3167211"/>
            <a:ext cx="423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07CE33C-C94B-A6AC-B85D-F313DACD29B5}"/>
              </a:ext>
            </a:extLst>
          </p:cNvPr>
          <p:cNvGrpSpPr/>
          <p:nvPr/>
        </p:nvGrpSpPr>
        <p:grpSpPr>
          <a:xfrm>
            <a:off x="1509196" y="3924856"/>
            <a:ext cx="2729762" cy="349821"/>
            <a:chOff x="1428332" y="3892319"/>
            <a:chExt cx="2729762" cy="34982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28D20B4-99BA-453C-7017-BEE7FCC9272A}"/>
                </a:ext>
              </a:extLst>
            </p:cNvPr>
            <p:cNvSpPr txBox="1"/>
            <p:nvPr/>
          </p:nvSpPr>
          <p:spPr>
            <a:xfrm>
              <a:off x="1428332" y="3895891"/>
              <a:ext cx="2096313" cy="346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Below freezing design for SCE!</a:t>
              </a:r>
            </a:p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(Detailed design for consultant before contractor Invitation to Tender)</a:t>
              </a:r>
              <a:endParaRPr lang="en-CH" sz="750" b="1" dirty="0">
                <a:solidFill>
                  <a:srgbClr val="0070C0"/>
                </a:solidFill>
              </a:endParaRPr>
            </a:p>
          </p:txBody>
        </p:sp>
        <p:sp>
          <p:nvSpPr>
            <p:cNvPr id="57" name="Diamond 56">
              <a:extLst>
                <a:ext uri="{FF2B5EF4-FFF2-40B4-BE49-F238E27FC236}">
                  <a16:creationId xmlns:a16="http://schemas.microsoft.com/office/drawing/2014/main" id="{D0C0043C-0357-E72B-DFF1-2B4E72243284}"/>
                </a:ext>
              </a:extLst>
            </p:cNvPr>
            <p:cNvSpPr/>
            <p:nvPr/>
          </p:nvSpPr>
          <p:spPr>
            <a:xfrm>
              <a:off x="3582262" y="3924714"/>
              <a:ext cx="65466" cy="6546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31E23EE-8F31-2962-AD2B-8E56C2450DE8}"/>
                </a:ext>
              </a:extLst>
            </p:cNvPr>
            <p:cNvSpPr txBox="1"/>
            <p:nvPr/>
          </p:nvSpPr>
          <p:spPr>
            <a:xfrm>
              <a:off x="3668119" y="3892319"/>
              <a:ext cx="489975" cy="1154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chemeClr val="bg2">
                      <a:lumMod val="10000"/>
                    </a:schemeClr>
                  </a:solidFill>
                </a:rPr>
                <a:t>July 2026</a:t>
              </a:r>
              <a:endParaRPr lang="en-CH" sz="75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C8C61DC-2F95-E0AB-3A40-61A3284ABDB1}"/>
              </a:ext>
            </a:extLst>
          </p:cNvPr>
          <p:cNvSpPr txBox="1"/>
          <p:nvPr/>
        </p:nvSpPr>
        <p:spPr>
          <a:xfrm>
            <a:off x="3620309" y="2876327"/>
            <a:ext cx="30243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Critical path: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CE procurement &amp; works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DF0FF1-389F-5922-A56B-5C19A0550E3E}"/>
              </a:ext>
            </a:extLst>
          </p:cNvPr>
          <p:cNvGrpSpPr/>
          <p:nvPr/>
        </p:nvGrpSpPr>
        <p:grpSpPr>
          <a:xfrm>
            <a:off x="2072408" y="4814803"/>
            <a:ext cx="1656184" cy="684009"/>
            <a:chOff x="1991544" y="4617198"/>
            <a:chExt cx="1656184" cy="68400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58FD80A-1CE0-4791-B9C9-B6E5854BA75A}"/>
                </a:ext>
              </a:extLst>
            </p:cNvPr>
            <p:cNvSpPr txBox="1"/>
            <p:nvPr/>
          </p:nvSpPr>
          <p:spPr>
            <a:xfrm>
              <a:off x="1991544" y="4797152"/>
              <a:ext cx="1512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Dismantling</a:t>
              </a:r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BBC6AA3D-5B8F-D11E-DC94-36688558DD18}"/>
                </a:ext>
              </a:extLst>
            </p:cNvPr>
            <p:cNvSpPr/>
            <p:nvPr/>
          </p:nvSpPr>
          <p:spPr>
            <a:xfrm>
              <a:off x="3503712" y="4617198"/>
              <a:ext cx="144016" cy="684009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DFE54E-7964-AD8D-882F-50C8F9449276}"/>
              </a:ext>
            </a:extLst>
          </p:cNvPr>
          <p:cNvGrpSpPr/>
          <p:nvPr/>
        </p:nvGrpSpPr>
        <p:grpSpPr>
          <a:xfrm>
            <a:off x="7680176" y="509994"/>
            <a:ext cx="1476160" cy="2054910"/>
            <a:chOff x="7806192" y="408630"/>
            <a:chExt cx="1476160" cy="20549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05903B-0393-3F71-5A23-5B9E4E664905}"/>
                </a:ext>
              </a:extLst>
            </p:cNvPr>
            <p:cNvSpPr txBox="1"/>
            <p:nvPr/>
          </p:nvSpPr>
          <p:spPr>
            <a:xfrm>
              <a:off x="7806192" y="408630"/>
              <a:ext cx="147616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Beam on BDF Target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4E74D6D-FBE1-BCD7-8756-89596CDEC0DA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1052736"/>
              <a:ext cx="0" cy="1410804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590498B-67A4-DE1D-CBE3-0E41C1086275}"/>
              </a:ext>
            </a:extLst>
          </p:cNvPr>
          <p:cNvCxnSpPr>
            <a:cxnSpLocks/>
          </p:cNvCxnSpPr>
          <p:nvPr/>
        </p:nvCxnSpPr>
        <p:spPr>
          <a:xfrm>
            <a:off x="1390058" y="2766082"/>
            <a:ext cx="183447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EC9E1F5-E069-3408-B62C-BFFCEB645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Beam Transfer</a:t>
            </a:r>
            <a:endParaRPr lang="en-GB" dirty="0">
              <a:solidFill>
                <a:srgbClr val="004899"/>
              </a:solidFill>
            </a:endParaRP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3F608F26-D97F-37ED-F733-580AE9BD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NBI 2024	AQBRC, </a:t>
            </a:r>
            <a:r>
              <a:rPr lang="de-CH" dirty="0" err="1"/>
              <a:t>Tokai</a:t>
            </a:r>
            <a:r>
              <a:rPr lang="de-CH" dirty="0"/>
              <a:t> Japan	7 – 10 </a:t>
            </a:r>
            <a:r>
              <a:rPr lang="de-CH" dirty="0" err="1"/>
              <a:t>October</a:t>
            </a:r>
            <a:r>
              <a:rPr lang="de-CH" dirty="0"/>
              <a:t>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8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9" grpId="0" animBg="1"/>
      <p:bldP spid="30" grpId="0"/>
      <p:bldP spid="10" grpId="0"/>
      <p:bldP spid="13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15322</TotalTime>
  <Words>2624</Words>
  <Application>Microsoft Macintosh PowerPoint</Application>
  <PresentationFormat>Widescreen</PresentationFormat>
  <Paragraphs>454</Paragraphs>
  <Slides>31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</vt:lpstr>
      <vt:lpstr>ArialMT</vt:lpstr>
      <vt:lpstr>Calibri</vt:lpstr>
      <vt:lpstr>Cambria Math</vt:lpstr>
      <vt:lpstr>Helvetica Neue</vt:lpstr>
      <vt:lpstr>NimbusRomNo9L</vt:lpstr>
      <vt:lpstr>Verdana</vt:lpstr>
      <vt:lpstr>Office Theme</vt:lpstr>
      <vt:lpstr>PowerPoint Presentation</vt:lpstr>
      <vt:lpstr>Beam Transfer for the High Intensity facility at ECN3 for the Search for Hidden Particles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Existing TCC2 Target T4 Region</vt:lpstr>
      <vt:lpstr>PowerPoint Presentation</vt:lpstr>
      <vt:lpstr>PowerPoint Presentation</vt:lpstr>
      <vt:lpstr>TCC2 Target System Upgrade </vt:lpstr>
      <vt:lpstr>PowerPoint Presentation</vt:lpstr>
      <vt:lpstr>BDF Dilution System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Matthew Alexander Fraser</cp:lastModifiedBy>
  <cp:revision>556</cp:revision>
  <cp:lastPrinted>2020-01-30T13:49:18Z</cp:lastPrinted>
  <dcterms:created xsi:type="dcterms:W3CDTF">2024-07-23T07:46:26Z</dcterms:created>
  <dcterms:modified xsi:type="dcterms:W3CDTF">2024-10-08T23:22:47Z</dcterms:modified>
</cp:coreProperties>
</file>