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314" r:id="rId3"/>
    <p:sldId id="297" r:id="rId4"/>
    <p:sldId id="300" r:id="rId5"/>
    <p:sldId id="304" r:id="rId6"/>
    <p:sldId id="319" r:id="rId7"/>
    <p:sldId id="302" r:id="rId8"/>
    <p:sldId id="305" r:id="rId9"/>
    <p:sldId id="306" r:id="rId10"/>
    <p:sldId id="307" r:id="rId11"/>
    <p:sldId id="308" r:id="rId12"/>
    <p:sldId id="318" r:id="rId13"/>
    <p:sldId id="309" r:id="rId14"/>
    <p:sldId id="311" r:id="rId15"/>
    <p:sldId id="312" r:id="rId16"/>
    <p:sldId id="317" r:id="rId17"/>
    <p:sldId id="310" r:id="rId18"/>
    <p:sldId id="31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64"/>
    <p:restoredTop sz="93886"/>
  </p:normalViewPr>
  <p:slideViewPr>
    <p:cSldViewPr snapToObjects="1">
      <p:cViewPr varScale="1">
        <p:scale>
          <a:sx n="136" d="100"/>
          <a:sy n="136" d="100"/>
        </p:scale>
        <p:origin x="1008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60" d="100"/>
          <a:sy n="160" d="100"/>
        </p:scale>
        <p:origin x="4432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9AACBEE-1F5F-A242-9461-88BB695B0E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E65D2D-4186-9C49-B34A-947803128A62}" type="datetimeFigureOut">
              <a:rPr lang="en-GB" smtClean="0"/>
              <a:t>03/03/2025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1D231E-767E-634F-9905-0246A339F3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67808" y="1484784"/>
            <a:ext cx="3470382" cy="347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FDF3717-1751-F341-9C1D-CD804E5E64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67608" y="1569699"/>
            <a:ext cx="6901465" cy="288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66131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97828F-1500-6F4F-934B-DE2EE637CD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75920" y="4330154"/>
            <a:ext cx="1440160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595CA1-AF45-FE43-AA7D-34E0D9581E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67859" y="621214"/>
            <a:ext cx="5004405" cy="209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8800" y="6378349"/>
            <a:ext cx="42850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6E632A-6ADE-CF4D-9038-D2B674A5B348}"/>
              </a:ext>
            </a:extLst>
          </p:cNvPr>
          <p:cNvSpPr txBox="1"/>
          <p:nvPr userDrawn="1"/>
        </p:nvSpPr>
        <p:spPr>
          <a:xfrm>
            <a:off x="6216502" y="6634716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M. Calviani | Introduction to BDF-TSAC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48000" y="6378349"/>
            <a:ext cx="4285010" cy="365125"/>
          </a:xfrm>
        </p:spPr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4-6 March 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950">
                <a:solidFill>
                  <a:schemeClr val="tx1"/>
                </a:solidFill>
              </a:defRPr>
            </a:lvl1pPr>
          </a:lstStyle>
          <a:p>
            <a:r>
              <a:rPr lang="en-US"/>
              <a:t>M. Calviani | Introduction to BDF-TSAC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C7EBEC76-D86C-2743-8338-8B8D3B304552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368" y="6309320"/>
            <a:ext cx="1152128" cy="4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78" r:id="rId2"/>
    <p:sldLayoutId id="2147483649" r:id="rId3"/>
    <p:sldLayoutId id="2147483662" r:id="rId4"/>
    <p:sldLayoutId id="2147483650" r:id="rId5"/>
    <p:sldLayoutId id="2147483665" r:id="rId6"/>
    <p:sldLayoutId id="2147483668" r:id="rId7"/>
    <p:sldLayoutId id="2147483677" r:id="rId8"/>
    <p:sldLayoutId id="2147483674" r:id="rId9"/>
    <p:sldLayoutId id="2147483652" r:id="rId10"/>
    <p:sldLayoutId id="2147483653" r:id="rId11"/>
    <p:sldLayoutId id="2147483661" r:id="rId12"/>
    <p:sldLayoutId id="2147483666" r:id="rId13"/>
    <p:sldLayoutId id="2147483667" r:id="rId14"/>
    <p:sldLayoutId id="2147483658" r:id="rId15"/>
    <p:sldLayoutId id="2147483659" r:id="rId16"/>
    <p:sldLayoutId id="2147483673" r:id="rId17"/>
    <p:sldLayoutId id="2147483660" r:id="rId18"/>
    <p:sldLayoutId id="2147483671" r:id="rId19"/>
    <p:sldLayoutId id="2147483651" r:id="rId20"/>
    <p:sldLayoutId id="2147483669" r:id="rId21"/>
    <p:sldLayoutId id="2147483655" r:id="rId22"/>
  </p:sldLayoutIdLst>
  <p:transition>
    <p:fade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s://indico.cern.ch/e/BDF-TSAC-2025" TargetMode="Externa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208154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erence-indico.kek.jp/event/270/" TargetMode="External"/><Relationship Id="rId2" Type="http://schemas.openxmlformats.org/officeDocument/2006/relationships/hyperlink" Target="https://cds.cern.ch/record/2878604?ln=en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hyperlink" Target="https://edms.cern.ch/document/3208154" TargetMode="External"/><Relationship Id="rId4" Type="http://schemas.openxmlformats.org/officeDocument/2006/relationships/hyperlink" Target="https://edms.cern.ch/document/3166418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166418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166418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208154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068960"/>
            <a:ext cx="11376025" cy="157653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5400" dirty="0"/>
              <a:t>Introduction to the BDF-TSAC1</a:t>
            </a:r>
            <a:br>
              <a:rPr lang="en-US" sz="5400" dirty="0"/>
            </a:br>
            <a:r>
              <a:rPr lang="en-US" sz="3600" dirty="0">
                <a:hlinkClick r:id="rId2"/>
              </a:rPr>
              <a:t>https://indico.cern.ch/e/BDF-TSAC-2025</a:t>
            </a:r>
            <a:r>
              <a:rPr lang="en-US" sz="3600" dirty="0"/>
              <a:t> </a:t>
            </a:r>
            <a:endParaRPr lang="en-US" sz="5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797152"/>
            <a:ext cx="9936484" cy="1576531"/>
          </a:xfrm>
        </p:spPr>
        <p:txBody>
          <a:bodyPr/>
          <a:lstStyle/>
          <a:p>
            <a:pPr algn="l"/>
            <a:r>
              <a:rPr lang="en-US" sz="4000" dirty="0"/>
              <a:t>Marco Calviani (CERN, SY-STI)</a:t>
            </a:r>
          </a:p>
          <a:p>
            <a:pPr algn="l"/>
            <a:r>
              <a:rPr lang="en-US" sz="3600" dirty="0"/>
              <a:t>4-6 March 2025</a:t>
            </a:r>
          </a:p>
        </p:txBody>
      </p:sp>
      <p:pic>
        <p:nvPicPr>
          <p:cNvPr id="5" name="Picture 4" descr="A blue and white logo&#10;&#10;Description automatically generated">
            <a:extLst>
              <a:ext uri="{FF2B5EF4-FFF2-40B4-BE49-F238E27FC236}">
                <a16:creationId xmlns:a16="http://schemas.microsoft.com/office/drawing/2014/main" id="{9895DD8F-A522-9C6F-4773-17BCADB9E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0217" y="5486059"/>
            <a:ext cx="4191783" cy="132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465BE7-9EDD-2BFD-5C26-BAEE5CD5F6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3C5AA4-E68C-CEE7-E45F-80773817CB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6752"/>
            <a:ext cx="11376024" cy="500402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S" sz="2400" dirty="0"/>
              <a:t>Secondary objectives of BDF-TSAC1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/>
              <a:t>Comment on the </a:t>
            </a:r>
            <a:r>
              <a:rPr lang="en-US" sz="2000" b="1" dirty="0">
                <a:solidFill>
                  <a:schemeClr val="tx1"/>
                </a:solidFill>
              </a:rPr>
              <a:t>project’s current design and on its state of maturity relative to the objective of delivering a Technical Design Report in early 2026</a:t>
            </a:r>
            <a:r>
              <a:rPr lang="en-US" sz="2000" dirty="0"/>
              <a:t>.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/>
              <a:t>Evaluate the </a:t>
            </a:r>
            <a:r>
              <a:rPr lang="en-US" sz="2000" b="1" dirty="0">
                <a:solidFill>
                  <a:schemeClr val="tx1"/>
                </a:solidFill>
              </a:rPr>
              <a:t>preliminary design of the target assembly</a:t>
            </a:r>
            <a:r>
              <a:rPr lang="en-US" sz="2000" dirty="0"/>
              <a:t>, specifically for the two concepts being investigated in parallel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/>
              <a:t>Evaluate the </a:t>
            </a:r>
            <a:r>
              <a:rPr lang="en-US" sz="2000" b="1" dirty="0">
                <a:solidFill>
                  <a:schemeClr val="tx1"/>
                </a:solidFill>
              </a:rPr>
              <a:t>preliminary design of the target complex and associated subsystems</a:t>
            </a:r>
            <a:r>
              <a:rPr lang="en-US" sz="2000" dirty="0"/>
              <a:t>, including integration, maintenance plans and handling aspects.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/>
              <a:t>Address </a:t>
            </a:r>
            <a:r>
              <a:rPr lang="en-US" sz="2000" b="1" dirty="0">
                <a:solidFill>
                  <a:schemeClr val="tx1"/>
                </a:solidFill>
              </a:rPr>
              <a:t>whether the proposal of a He-cooled full tungsten target is well justified</a:t>
            </a:r>
            <a:r>
              <a:rPr lang="en-US" sz="2000" dirty="0"/>
              <a:t>.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/>
              <a:t>Identify </a:t>
            </a:r>
            <a:r>
              <a:rPr lang="en-US" sz="2000" b="1" dirty="0">
                <a:solidFill>
                  <a:schemeClr val="tx1"/>
                </a:solidFill>
              </a:rPr>
              <a:t>possible limitations and critical items in the current design phase</a:t>
            </a:r>
            <a:r>
              <a:rPr lang="en-US" sz="2000" dirty="0"/>
              <a:t>, among which production techniques, cooling system, thermal behavior, prototyping activities and other technical challenges ahead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/>
              <a:t>Comment on </a:t>
            </a:r>
            <a:r>
              <a:rPr lang="en-US" sz="2000" b="1" dirty="0">
                <a:solidFill>
                  <a:schemeClr val="tx1"/>
                </a:solidFill>
              </a:rPr>
              <a:t>whether the addition of a service cell would be appropriate and useful </a:t>
            </a:r>
            <a:r>
              <a:rPr lang="en-US" sz="2000" dirty="0"/>
              <a:t>for both the safe and reliable operation of the target systems and […] radioactive waste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5BA332-7C66-6776-CF7B-E6F9EEB68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for BDF-TSAC1 (</a:t>
            </a:r>
            <a:r>
              <a:rPr lang="en-US" dirty="0">
                <a:hlinkClick r:id="rId2"/>
              </a:rPr>
              <a:t>EDMS 3208154</a:t>
            </a:r>
            <a:r>
              <a:rPr lang="en-US" dirty="0"/>
              <a:t>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92582B-4AA8-9538-8897-0F86BBD74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19307C-5997-F117-7DCA-C94EEB781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18B353-886C-22E9-3F6B-3EB8469F7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836713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2E339F-6850-654C-C6F7-C6EBCDDBEE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4000" b="0" dirty="0"/>
              <a:t>Rikard </a:t>
            </a:r>
            <a:r>
              <a:rPr lang="en-US" sz="4000" b="0" dirty="0" err="1"/>
              <a:t>Linander</a:t>
            </a:r>
            <a:r>
              <a:rPr lang="en-US" sz="4000" b="0" dirty="0"/>
              <a:t> (ESS) (chair)</a:t>
            </a:r>
          </a:p>
          <a:p>
            <a:pPr>
              <a:buFont typeface="Wingdings" pitchFamily="2" charset="2"/>
              <a:buChar char="§"/>
            </a:pPr>
            <a:r>
              <a:rPr lang="en-US" sz="4000" b="0" dirty="0"/>
              <a:t>Steve Gallimore (STFC/ISIS)</a:t>
            </a:r>
          </a:p>
          <a:p>
            <a:pPr>
              <a:buFont typeface="Wingdings" pitchFamily="2" charset="2"/>
              <a:buChar char="§"/>
            </a:pPr>
            <a:r>
              <a:rPr lang="en-US" sz="4000" b="0" dirty="0"/>
              <a:t>Yong </a:t>
            </a:r>
            <a:r>
              <a:rPr lang="en-US" sz="4000" b="0" dirty="0" err="1"/>
              <a:t>Joong</a:t>
            </a:r>
            <a:r>
              <a:rPr lang="en-US" sz="4000" b="0" dirty="0"/>
              <a:t> Lee (ORNL) </a:t>
            </a:r>
            <a:r>
              <a:rPr lang="en-US" sz="2800" b="0" i="1" dirty="0"/>
              <a:t>(remote this time)</a:t>
            </a:r>
            <a:endParaRPr lang="en-US" sz="4000" b="0" i="1" dirty="0"/>
          </a:p>
          <a:p>
            <a:pPr>
              <a:buFont typeface="Wingdings" pitchFamily="2" charset="2"/>
              <a:buChar char="§"/>
            </a:pPr>
            <a:r>
              <a:rPr lang="en-US" sz="4000" b="0" dirty="0"/>
              <a:t>Michael </a:t>
            </a:r>
            <a:r>
              <a:rPr lang="en-US" sz="4000" b="0" dirty="0" err="1"/>
              <a:t>Larmann</a:t>
            </a:r>
            <a:r>
              <a:rPr lang="en-US" sz="4000" b="0" dirty="0"/>
              <a:t> (FRIB)</a:t>
            </a:r>
          </a:p>
          <a:p>
            <a:pPr>
              <a:buFont typeface="Wingdings" pitchFamily="2" charset="2"/>
              <a:buChar char="§"/>
            </a:pPr>
            <a:r>
              <a:rPr lang="en-US" sz="4000" b="0" dirty="0"/>
              <a:t>Katsuhiro Haga (JPARC)</a:t>
            </a:r>
          </a:p>
          <a:p>
            <a:pPr>
              <a:buFont typeface="Wingdings" pitchFamily="2" charset="2"/>
              <a:buChar char="§"/>
            </a:pPr>
            <a:r>
              <a:rPr lang="en-US" sz="4000" b="0" dirty="0"/>
              <a:t>Patrick </a:t>
            </a:r>
            <a:r>
              <a:rPr lang="en-US" sz="4000" b="0" dirty="0" err="1"/>
              <a:t>Hurh</a:t>
            </a:r>
            <a:r>
              <a:rPr lang="en-US" sz="4000" b="0" dirty="0"/>
              <a:t> (FNAL)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907A32-6CAB-078A-CF4B-0D268C28B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Committee members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1670F-C2F2-BE8B-0EA1-9DE6A8BE0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D7AC8-FD98-4407-FC4C-EFACED2F8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EF95D1-223E-E215-4FC4-3E3A748B8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820279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266A13-AF0A-4C8C-4840-87D29112B9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3" y="2276872"/>
            <a:ext cx="11089233" cy="369569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800" b="0" dirty="0"/>
              <a:t>Due to the recent approval of the project (and tight schedule) – not too much material has been crystallized in written form (waiting for TDR in 2026) </a:t>
            </a:r>
            <a:r>
              <a:rPr lang="en-US" sz="2800" b="0" i="1" dirty="0"/>
              <a:t>for the latest design options</a:t>
            </a:r>
          </a:p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800" b="0" dirty="0"/>
              <a:t>However relevant material could be found :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400" dirty="0"/>
              <a:t>BDF/SHiP SPSC proposal (</a:t>
            </a:r>
            <a:r>
              <a:rPr lang="en-US" sz="2400" dirty="0">
                <a:hlinkClick r:id="rId2"/>
              </a:rPr>
              <a:t>CERN-SPSC-2023-033 ; SPSC-P-369</a:t>
            </a:r>
            <a:r>
              <a:rPr lang="en-US" sz="2400" dirty="0"/>
              <a:t>)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400" dirty="0"/>
              <a:t>Slides from the Neutrino Beam &amp; Instrumentation 2024 workshop (organized at JPARC, </a:t>
            </a:r>
            <a:r>
              <a:rPr lang="en-US" sz="2400" dirty="0">
                <a:hlinkClick r:id="rId3"/>
              </a:rPr>
              <a:t>https://conference-indico.kek.jp/event/270/</a:t>
            </a:r>
            <a:r>
              <a:rPr lang="en-US" sz="2400" dirty="0"/>
              <a:t>)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400" dirty="0"/>
              <a:t>As well as the </a:t>
            </a:r>
            <a:r>
              <a:rPr lang="en-US" sz="2400" dirty="0">
                <a:hlinkClick r:id="rId4"/>
              </a:rPr>
              <a:t>BDF-TSAC charter </a:t>
            </a:r>
            <a:r>
              <a:rPr lang="en-US" sz="2400" dirty="0"/>
              <a:t>and </a:t>
            </a:r>
            <a:r>
              <a:rPr lang="en-US" sz="2400" dirty="0">
                <a:hlinkClick r:id="rId5"/>
              </a:rPr>
              <a:t>BDF-TSAC1 charge</a:t>
            </a:r>
            <a:endParaRPr lang="en-US" sz="2400" dirty="0"/>
          </a:p>
          <a:p>
            <a:pPr lvl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400" dirty="0"/>
              <a:t>Some relevant papers and pre-prints under review &amp; technical drawings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8BF559-82C4-39C8-5200-317CF290E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Available material on INDICO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5FFD6C-123D-2391-A10F-79148BF0F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2BE4-E1D9-24B4-445B-1AA98F322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C061DF-552C-8B37-8B44-EA952A361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77E96E-9A91-205A-F7DB-18FA59D0D1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384" y="980728"/>
            <a:ext cx="11034292" cy="121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755214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934326-0336-97CD-3C8E-EB80A8EC3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B1228-FD15-DAE0-7143-750D056AE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7974DD-21DD-D629-2CFE-68C86D3A2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02AF43-EED7-A870-EFA0-A2E99285DB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188640"/>
            <a:ext cx="5904656" cy="57397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B30465-17FC-DA6B-518F-C43695EAB8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3835" y="701353"/>
            <a:ext cx="5771434" cy="26582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0C4194-4186-1244-42DD-0B24FFA52E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2432" y="3421716"/>
            <a:ext cx="5790232" cy="26669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86D9346-07EE-D38A-7C7C-04BC441824E0}"/>
              </a:ext>
            </a:extLst>
          </p:cNvPr>
          <p:cNvSpPr txBox="1"/>
          <p:nvPr/>
        </p:nvSpPr>
        <p:spPr>
          <a:xfrm>
            <a:off x="7188621" y="6045758"/>
            <a:ext cx="172207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/>
              <a:t>Open to all!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F995ED3-4A34-31F7-F1BF-56A6A8F7E3EE}"/>
              </a:ext>
            </a:extLst>
          </p:cNvPr>
          <p:cNvSpPr/>
          <p:nvPr/>
        </p:nvSpPr>
        <p:spPr>
          <a:xfrm>
            <a:off x="6816080" y="5525247"/>
            <a:ext cx="5184576" cy="461665"/>
          </a:xfrm>
          <a:prstGeom prst="rect">
            <a:avLst/>
          </a:prstGeom>
          <a:noFill/>
          <a:ln w="666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A23CAC-CA8F-4FA7-1605-3DAB103A7BDE}"/>
              </a:ext>
            </a:extLst>
          </p:cNvPr>
          <p:cNvSpPr txBox="1"/>
          <p:nvPr/>
        </p:nvSpPr>
        <p:spPr>
          <a:xfrm>
            <a:off x="5015880" y="187182"/>
            <a:ext cx="508793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b="1" dirty="0"/>
              <a:t>… Focused on production target...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657CF2-DA8A-75F1-6948-6203CA5635D8}"/>
              </a:ext>
            </a:extLst>
          </p:cNvPr>
          <p:cNvSpPr txBox="1"/>
          <p:nvPr/>
        </p:nvSpPr>
        <p:spPr>
          <a:xfrm>
            <a:off x="9942928" y="2920030"/>
            <a:ext cx="1635063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+ group photo!</a:t>
            </a:r>
          </a:p>
        </p:txBody>
      </p:sp>
    </p:spTree>
    <p:extLst>
      <p:ext uri="{BB962C8B-B14F-4D97-AF65-F5344CB8AC3E}">
        <p14:creationId xmlns:p14="http://schemas.microsoft.com/office/powerpoint/2010/main" val="1056083835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2610F6-0F24-561B-7365-CA7E00834B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2DA79E-239E-B093-64F1-7B3504B79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B5410-0CDA-1D6F-BA88-F847D4CA0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145DE0-0D19-45EE-C8B8-EE510ECD7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4B0243-EBC0-38EE-B4C9-53A12CF6B6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7" y="404664"/>
            <a:ext cx="5990280" cy="55206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238C07C-31C8-C0F0-CABC-8DDFB9987D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2382" y="1124744"/>
            <a:ext cx="5990281" cy="29116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CDC9F54-BC61-FC1D-8519-E61419CE38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1088" y="4395682"/>
            <a:ext cx="5991575" cy="114821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0E48FDB-2C4C-5EA8-1380-19904DBD01CA}"/>
              </a:ext>
            </a:extLst>
          </p:cNvPr>
          <p:cNvSpPr txBox="1"/>
          <p:nvPr/>
        </p:nvSpPr>
        <p:spPr>
          <a:xfrm>
            <a:off x="4151784" y="170056"/>
            <a:ext cx="748883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/>
              <a:t>… Focused on target complex and associated subsystems... </a:t>
            </a:r>
          </a:p>
        </p:txBody>
      </p:sp>
    </p:spTree>
    <p:extLst>
      <p:ext uri="{BB962C8B-B14F-4D97-AF65-F5344CB8AC3E}">
        <p14:creationId xmlns:p14="http://schemas.microsoft.com/office/powerpoint/2010/main" val="258106656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D21E0A-673D-A308-D618-2695F2DA5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888D0-22E3-E1F9-7B20-ADFC0BF36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70E57-4F41-1A3E-CF7D-60255288C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1E762-B444-EAE6-C1B9-0F6EABF56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E99DDA6-D8E7-C584-4E7D-20D58565B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692696"/>
            <a:ext cx="7289800" cy="49657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C55E206-8172-F0FB-C57A-73C7C8F62754}"/>
              </a:ext>
            </a:extLst>
          </p:cNvPr>
          <p:cNvSpPr/>
          <p:nvPr/>
        </p:nvSpPr>
        <p:spPr>
          <a:xfrm>
            <a:off x="3071664" y="3418268"/>
            <a:ext cx="6480720" cy="586796"/>
          </a:xfrm>
          <a:prstGeom prst="rect">
            <a:avLst/>
          </a:prstGeom>
          <a:noFill/>
          <a:ln w="666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9813A9-08EA-72E9-A8EF-41AD240158A7}"/>
              </a:ext>
            </a:extLst>
          </p:cNvPr>
          <p:cNvSpPr txBox="1"/>
          <p:nvPr/>
        </p:nvSpPr>
        <p:spPr>
          <a:xfrm>
            <a:off x="9676958" y="3480833"/>
            <a:ext cx="172207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/>
              <a:t>Open to all!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3D6955-7354-42DF-EC92-2201C9ACE2F6}"/>
              </a:ext>
            </a:extLst>
          </p:cNvPr>
          <p:cNvSpPr/>
          <p:nvPr/>
        </p:nvSpPr>
        <p:spPr>
          <a:xfrm>
            <a:off x="3062513" y="1412776"/>
            <a:ext cx="6489871" cy="648072"/>
          </a:xfrm>
          <a:prstGeom prst="rect">
            <a:avLst/>
          </a:prstGeom>
          <a:noFill/>
          <a:ln w="6667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761421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EA35DD-D01C-3665-9A74-D251685348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56792"/>
            <a:ext cx="11376024" cy="464398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S" sz="3200" b="0" dirty="0"/>
              <a:t>The committee chairperson is expected to provide a quick close-out on March 6</a:t>
            </a:r>
            <a:r>
              <a:rPr lang="en-US" sz="3200" b="0" baseline="30000" dirty="0"/>
              <a:t>th</a:t>
            </a:r>
            <a:r>
              <a:rPr lang="en-US" sz="3200" b="0" dirty="0"/>
              <a:t> at 11h30</a:t>
            </a: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S" sz="3200" b="0" dirty="0"/>
              <a:t>A written summary of the event, with a comment on the objectives as well as a reply to all the other questions in the BDF-TSAC1 charge will be provided within 2-3 weeks</a:t>
            </a: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endParaRPr lang="en-US" sz="32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DF1973-4E29-264A-3586-AB1CFE089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Close-out &amp; final report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FE774F-C269-B1DE-1F1B-E237F5C8C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2DBAC5-C4D7-94B7-75ED-2218B6B08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94782-69BC-3D1D-7BFD-D25D99EEA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364574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2BB857-B7D1-ABB1-818C-6D3459BA0A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S" sz="3200" b="0" dirty="0"/>
              <a:t>In the interest of time, please make sure you </a:t>
            </a:r>
            <a:r>
              <a:rPr lang="en-US" sz="3200" u="sng" dirty="0">
                <a:solidFill>
                  <a:schemeClr val="tx1"/>
                </a:solidFill>
              </a:rPr>
              <a:t>stick with the allotted time on INDICO</a:t>
            </a: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S" sz="3200" b="0" dirty="0"/>
              <a:t>For committee members: </a:t>
            </a:r>
          </a:p>
          <a:p>
            <a:pPr lvl="1">
              <a:buFont typeface="Wingdings" pitchFamily="2" charset="2"/>
              <a:buChar char="§"/>
            </a:pPr>
            <a:r>
              <a:rPr lang="en-US" sz="2900" b="0" dirty="0">
                <a:solidFill>
                  <a:schemeClr val="tx1"/>
                </a:solidFill>
              </a:rPr>
              <a:t>10 minutes are available at the end of most talks for Q/A</a:t>
            </a:r>
          </a:p>
          <a:p>
            <a:pPr lvl="1">
              <a:buFont typeface="Wingdings" pitchFamily="2" charset="2"/>
              <a:buChar char="§"/>
            </a:pPr>
            <a:r>
              <a:rPr lang="en-US" sz="2900" b="0" dirty="0"/>
              <a:t>30/45 minutes Q/A time foreseen at the end of each day</a:t>
            </a:r>
            <a:endParaRPr lang="en-US" sz="2900" dirty="0"/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S" sz="3200" dirty="0"/>
              <a:t>It is an advisory committee so I would like to encourage a bidirectional exchange between speakers, participants and committee</a:t>
            </a: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endParaRPr lang="en-US" sz="32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D20517-E6BB-D645-B90D-FB1E42CC5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remarks to speakers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4CFD4E-2F8A-D84C-2207-73286488D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DDBE83-3711-6CD2-7A6B-931F4E0D1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AAE53C-535F-883F-886D-384226CA9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304445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97FD40-12BC-599B-0CFE-259F03B8B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CB373-C3FF-EDA5-6FFF-DE3603F32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C40E80-B1C9-6B8B-16EF-25A0D767D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E249C7BB-CD6C-4F73-B826-4E5A314D1C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400" y="980729"/>
            <a:ext cx="10657184" cy="34563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6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I wish you productive discussions and exchanges during the next 3 days</a:t>
            </a:r>
          </a:p>
        </p:txBody>
      </p:sp>
    </p:spTree>
    <p:extLst>
      <p:ext uri="{BB962C8B-B14F-4D97-AF65-F5344CB8AC3E}">
        <p14:creationId xmlns:p14="http://schemas.microsoft.com/office/powerpoint/2010/main" val="2956720444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792B3-81D6-7080-6A94-7E6CB86EF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EFC142-4446-95A8-2F23-87D357D8D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5D654-E5C5-0BE2-DFF1-0E377A07C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0E066FE2-812A-1D0B-AC15-EF8DB7011A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1424" y="692696"/>
            <a:ext cx="10369152" cy="27410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6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A very warm welcome to committee, speakers and participants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0E4700-55E1-2B50-FCC0-118EFA15AD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575" y="4005064"/>
            <a:ext cx="9261554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6679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9D2559-177E-D74F-CFC4-8EB46F4E5F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5" cy="194421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2400" b="0" dirty="0"/>
              <a:t>European Organization for Nuclear Research</a:t>
            </a: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CH" sz="2400" b="0" dirty="0"/>
              <a:t>Founded in 1954 in Geneva (Switzerland)</a:t>
            </a: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CH" sz="2400" b="0" dirty="0"/>
              <a:t>Primary mission – advance the </a:t>
            </a:r>
            <a:r>
              <a:rPr lang="en-CH" sz="2400" dirty="0">
                <a:solidFill>
                  <a:schemeClr val="tx1"/>
                </a:solidFill>
              </a:rPr>
              <a:t>understanding of fundamental physics </a:t>
            </a:r>
            <a:r>
              <a:rPr lang="en-CH" sz="2400" b="0" dirty="0">
                <a:solidFill>
                  <a:schemeClr val="tx1"/>
                </a:solidFill>
              </a:rPr>
              <a:t>via a </a:t>
            </a:r>
            <a:r>
              <a:rPr lang="en-CH" sz="2400" dirty="0">
                <a:solidFill>
                  <a:schemeClr val="tx1"/>
                </a:solidFill>
              </a:rPr>
              <a:t>state-of-art accelerator complex, collider </a:t>
            </a:r>
            <a:r>
              <a:rPr lang="en-CH" sz="2400" b="0" dirty="0">
                <a:solidFill>
                  <a:schemeClr val="tx1"/>
                </a:solidFill>
              </a:rPr>
              <a:t>and</a:t>
            </a:r>
            <a:r>
              <a:rPr lang="en-CH" sz="2400" dirty="0">
                <a:solidFill>
                  <a:schemeClr val="tx1"/>
                </a:solidFill>
              </a:rPr>
              <a:t> fixed-target </a:t>
            </a:r>
            <a:r>
              <a:rPr lang="en-CH" sz="2400" b="0" dirty="0">
                <a:solidFill>
                  <a:schemeClr val="tx1"/>
                </a:solidFill>
              </a:rPr>
              <a:t>physics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921FFA-141D-4F51-840C-2F63C22E6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/>
          <a:lstStyle/>
          <a:p>
            <a:r>
              <a:rPr lang="en-CH" dirty="0"/>
              <a:t>About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7C4A7-555C-AEF1-AAD1-45D994EAD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A222BF-90E2-71E1-7538-ACCB80172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807FE-7046-7F72-2F48-E4BE145C5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1311B11-F86A-3049-182A-625EEC8803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6575" y="3253242"/>
            <a:ext cx="5340625" cy="2480014"/>
          </a:xfrm>
          <a:prstGeom prst="rect">
            <a:avLst/>
          </a:prstGeom>
        </p:spPr>
      </p:pic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D45E5E39-13EA-281D-C770-2A347C809DB5}"/>
              </a:ext>
            </a:extLst>
          </p:cNvPr>
          <p:cNvSpPr txBox="1">
            <a:spLocks/>
          </p:cNvSpPr>
          <p:nvPr/>
        </p:nvSpPr>
        <p:spPr>
          <a:xfrm>
            <a:off x="407987" y="3445246"/>
            <a:ext cx="5688013" cy="248001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</a:rPr>
              <a:t>23</a:t>
            </a:r>
            <a:r>
              <a:rPr lang="en-GB" sz="2400" b="0" dirty="0"/>
              <a:t> Member States + 10 Ass. MS</a:t>
            </a:r>
          </a:p>
          <a:p>
            <a:pPr>
              <a:buFont typeface="Wingdings" pitchFamily="2" charset="2"/>
              <a:buChar char="§"/>
            </a:pPr>
            <a:r>
              <a:rPr lang="en-GB" sz="2400" b="0" dirty="0"/>
              <a:t>Annual budget of </a:t>
            </a:r>
            <a:r>
              <a:rPr lang="en-GB" sz="2400" dirty="0">
                <a:solidFill>
                  <a:schemeClr val="tx1"/>
                </a:solidFill>
              </a:rPr>
              <a:t>1200 MCHF</a:t>
            </a:r>
          </a:p>
          <a:p>
            <a:pPr>
              <a:buFont typeface="Wingdings" pitchFamily="2" charset="2"/>
              <a:buChar char="§"/>
            </a:pPr>
            <a:r>
              <a:rPr lang="en-GB" sz="2400" b="0" dirty="0">
                <a:solidFill>
                  <a:schemeClr val="tx1"/>
                </a:solidFill>
              </a:rPr>
              <a:t>2600 staff</a:t>
            </a:r>
          </a:p>
          <a:p>
            <a:pPr>
              <a:buFont typeface="Wingdings" pitchFamily="2" charset="2"/>
              <a:buChar char="§"/>
            </a:pPr>
            <a:r>
              <a:rPr lang="en-GB" sz="2400" b="0" dirty="0">
                <a:solidFill>
                  <a:schemeClr val="tx1"/>
                </a:solidFill>
              </a:rPr>
              <a:t>900 fellows</a:t>
            </a:r>
          </a:p>
          <a:p>
            <a:pPr>
              <a:buFont typeface="Wingdings" pitchFamily="2" charset="2"/>
              <a:buChar char="§"/>
            </a:pPr>
            <a:r>
              <a:rPr lang="en-GB" sz="2400" b="0" dirty="0">
                <a:solidFill>
                  <a:schemeClr val="tx1"/>
                </a:solidFill>
              </a:rPr>
              <a:t>~12000 users</a:t>
            </a:r>
          </a:p>
        </p:txBody>
      </p:sp>
    </p:spTree>
    <p:extLst>
      <p:ext uri="{BB962C8B-B14F-4D97-AF65-F5344CB8AC3E}">
        <p14:creationId xmlns:p14="http://schemas.microsoft.com/office/powerpoint/2010/main" val="96913888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93D241-3559-E0CE-378D-6E702DEA8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CERN’s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4A9016-6E32-AE91-FBC3-C728243D9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8B013-CE57-D602-A0DF-E7E526936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B0AA39-7DDB-6622-43CD-0A3CE150D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A picture containing text, diagram, screenshot, circle&#10;&#10;Description automatically generated">
            <a:extLst>
              <a:ext uri="{FF2B5EF4-FFF2-40B4-BE49-F238E27FC236}">
                <a16:creationId xmlns:a16="http://schemas.microsoft.com/office/drawing/2014/main" id="{32723B69-7070-F0C9-2731-BF9CFECC88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05" y="373593"/>
            <a:ext cx="7201966" cy="58637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B82A17-0534-61CF-6D69-E368A056C5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1610" y="117030"/>
            <a:ext cx="4928946" cy="305897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C80F0D4-ACB2-1C0F-AA29-1E9CA2436D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4112" y="3140968"/>
            <a:ext cx="4468600" cy="68504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A14C05E-DAFA-7D78-C06C-9718586AD2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7226" y="4053032"/>
            <a:ext cx="4477713" cy="209662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AE82788-9489-30C7-3911-B957335B02AB}"/>
              </a:ext>
            </a:extLst>
          </p:cNvPr>
          <p:cNvSpPr/>
          <p:nvPr/>
        </p:nvSpPr>
        <p:spPr>
          <a:xfrm>
            <a:off x="2855640" y="1439335"/>
            <a:ext cx="1656184" cy="7655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471502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7A75EDC-8081-4FAE-5991-383832F43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4071190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800" b="0" dirty="0"/>
              <a:t>In April 2024, CERN Council has endorsed </a:t>
            </a:r>
            <a:r>
              <a:rPr lang="en-US" sz="2800" dirty="0"/>
              <a:t>the realization of a new high-energy fixed-target infrastructure</a:t>
            </a:r>
            <a:r>
              <a:rPr lang="en-US" sz="2800" b="0" dirty="0"/>
              <a:t> aimed at delivering beam for the </a:t>
            </a:r>
            <a:r>
              <a:rPr lang="en-US" sz="2800" dirty="0"/>
              <a:t>SHiP (Search for Hidden Particles) experiment</a:t>
            </a:r>
          </a:p>
          <a:p>
            <a:pPr marL="666900" lvl="1" indent="-342900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400" dirty="0"/>
              <a:t>With </a:t>
            </a:r>
            <a:r>
              <a:rPr lang="en-US" sz="2400" b="1" dirty="0"/>
              <a:t>~62 MCHF (over 7 years) </a:t>
            </a:r>
            <a:r>
              <a:rPr lang="en-US" sz="2400" dirty="0"/>
              <a:t>reserved for the HI-ECN3 project in CERN’s Medium-Term Plan</a:t>
            </a:r>
          </a:p>
          <a:p>
            <a:pPr marL="666900" lvl="1" indent="-342900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400" dirty="0"/>
              <a:t>Approved together with ~170 MCHF for consolidation of the North Area (NA-CONS project)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400 GeV/c </a:t>
            </a:r>
            <a:r>
              <a:rPr lang="en-US" sz="2800" b="0" dirty="0"/>
              <a:t>beam, slowly extracted (1 s spill), </a:t>
            </a:r>
            <a:r>
              <a:rPr lang="en-US" sz="2800" dirty="0">
                <a:solidFill>
                  <a:schemeClr val="tx1"/>
                </a:solidFill>
              </a:rPr>
              <a:t>4*10</a:t>
            </a:r>
            <a:r>
              <a:rPr lang="en-US" sz="2800" baseline="30000" dirty="0">
                <a:solidFill>
                  <a:schemeClr val="tx1"/>
                </a:solidFill>
              </a:rPr>
              <a:t>13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ppp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b="0" dirty="0"/>
              <a:t>(2.6 MW), </a:t>
            </a:r>
            <a:r>
              <a:rPr lang="en-US" sz="2800" dirty="0">
                <a:solidFill>
                  <a:schemeClr val="tx1"/>
                </a:solidFill>
              </a:rPr>
              <a:t>350 kW average beam power on a production target</a:t>
            </a:r>
          </a:p>
          <a:p>
            <a:pPr marL="666900" lvl="1" indent="-342900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500" b="0" dirty="0"/>
              <a:t>Beam on target by 2031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65E31D-F7BE-CB16-429B-17EAD2487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Intensity ECN3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E17D97-F99F-913F-0669-C4A149BAF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3FBE2-17EB-1ACF-A49D-268C4D0A8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B86027-C085-7120-6BB4-4B6C8CB54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F13517-92F9-8DD0-0CFD-97C895AC6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714" y="5226748"/>
            <a:ext cx="8280299" cy="101301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8340AB3-548F-1E49-CF60-89441461E39A}"/>
              </a:ext>
            </a:extLst>
          </p:cNvPr>
          <p:cNvSpPr txBox="1"/>
          <p:nvPr/>
        </p:nvSpPr>
        <p:spPr>
          <a:xfrm>
            <a:off x="623392" y="5456256"/>
            <a:ext cx="194925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>
                <a:highlight>
                  <a:srgbClr val="FFFF00"/>
                </a:highlight>
              </a:rPr>
              <a:t>See M. Fraser</a:t>
            </a:r>
          </a:p>
        </p:txBody>
      </p:sp>
    </p:spTree>
    <p:extLst>
      <p:ext uri="{BB962C8B-B14F-4D97-AF65-F5344CB8AC3E}">
        <p14:creationId xmlns:p14="http://schemas.microsoft.com/office/powerpoint/2010/main" val="154050344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0516594-EC78-5248-A6CC-04DEE03763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3979" y="373593"/>
            <a:ext cx="11345961" cy="589719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688C857-4C9E-BD81-6DC9-9625548FF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Intensity ECN3 Timeline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54FE6F-D244-9D6D-D5F4-1C0E70283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35AFF2-7EAB-086F-4D68-4835B87E5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1F229-D0EC-CD88-8D96-4771D8313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C4D265-5C42-B072-58FE-EEF7349EAA92}"/>
              </a:ext>
            </a:extLst>
          </p:cNvPr>
          <p:cNvSpPr txBox="1"/>
          <p:nvPr/>
        </p:nvSpPr>
        <p:spPr>
          <a:xfrm>
            <a:off x="623392" y="5456256"/>
            <a:ext cx="194925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>
                <a:highlight>
                  <a:srgbClr val="FFFF00"/>
                </a:highlight>
              </a:rPr>
              <a:t>See M. Fraser</a:t>
            </a:r>
          </a:p>
        </p:txBody>
      </p:sp>
    </p:spTree>
    <p:extLst>
      <p:ext uri="{BB962C8B-B14F-4D97-AF65-F5344CB8AC3E}">
        <p14:creationId xmlns:p14="http://schemas.microsoft.com/office/powerpoint/2010/main" val="379647199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F03AA1-3C03-BEE7-6727-D0578122C6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11376024" cy="4896544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400" b="0" i="1" dirty="0"/>
              <a:t>Given the challenges associated to the HI-ECN3, specifically to the Target Systems, together with the Project it was decided to form a specific advisory committee</a:t>
            </a:r>
          </a:p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400" b="0" dirty="0"/>
              <a:t>The BDF Target Systems Advisory Committee (BDF-TSAC) [will] provide </a:t>
            </a:r>
            <a:r>
              <a:rPr lang="en-US" sz="2400" dirty="0">
                <a:solidFill>
                  <a:schemeClr val="tx1"/>
                </a:solidFill>
              </a:rPr>
              <a:t>independent advice to the HI-ECN3 Project team and specifically to the BDF Target Systems team </a:t>
            </a:r>
            <a:r>
              <a:rPr lang="en-US" sz="2400" b="0" dirty="0"/>
              <a:t>[…] on matters associated with […] </a:t>
            </a:r>
            <a:r>
              <a:rPr lang="en-US" sz="2400" dirty="0">
                <a:solidFill>
                  <a:schemeClr val="tx1"/>
                </a:solidFill>
              </a:rPr>
              <a:t>achieving project goals</a:t>
            </a:r>
            <a:r>
              <a:rPr lang="en-US" sz="2400" b="0" dirty="0"/>
              <a:t>, based on the </a:t>
            </a:r>
            <a:r>
              <a:rPr lang="en-US" sz="2400" dirty="0">
                <a:solidFill>
                  <a:schemeClr val="tx1"/>
                </a:solidFill>
              </a:rPr>
              <a:t>most recent knowledge</a:t>
            </a:r>
            <a:r>
              <a:rPr lang="en-US" sz="2400" b="0" dirty="0"/>
              <a:t>, </a:t>
            </a:r>
            <a:r>
              <a:rPr lang="en-US" sz="2400" dirty="0">
                <a:solidFill>
                  <a:schemeClr val="tx1"/>
                </a:solidFill>
              </a:rPr>
              <a:t>state-of-the-art</a:t>
            </a:r>
            <a:r>
              <a:rPr lang="en-US" sz="2400" b="0" dirty="0"/>
              <a:t> and </a:t>
            </a:r>
            <a:r>
              <a:rPr lang="en-US" sz="2400" dirty="0">
                <a:solidFill>
                  <a:schemeClr val="tx1"/>
                </a:solidFill>
              </a:rPr>
              <a:t>experience</a:t>
            </a:r>
            <a:r>
              <a:rPr lang="en-US" sz="2400" b="0" dirty="0"/>
              <a:t> worldwide</a:t>
            </a:r>
          </a:p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4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Target Systems within the scope of the BDF-TSAC includes the </a:t>
            </a:r>
            <a:r>
              <a:rPr lang="en-US" sz="240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production target assembly </a:t>
            </a:r>
            <a:r>
              <a:rPr lang="en-US" sz="24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itself as well as the </a:t>
            </a:r>
            <a:r>
              <a:rPr lang="en-US" sz="240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target station with its shielding, confinement, radiation levels, cooling, ventilation and handling systems</a:t>
            </a:r>
            <a:r>
              <a:rPr lang="en-US" sz="24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[…] Target Systems include also the </a:t>
            </a:r>
            <a:r>
              <a:rPr lang="en-US" sz="240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definition of the processes in the service building </a:t>
            </a:r>
            <a:r>
              <a:rPr lang="en-US" sz="24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and the handling of highly radioactive components for maintenance and waste packaging</a:t>
            </a:r>
            <a:endParaRPr lang="en-US" sz="2400" b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1771AD-2A62-8B17-4ADA-104C66E85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BDF-TSAC (</a:t>
            </a:r>
            <a:r>
              <a:rPr lang="en-US" b="0" dirty="0"/>
              <a:t>excerpts of </a:t>
            </a:r>
            <a:r>
              <a:rPr lang="en-US" dirty="0">
                <a:hlinkClick r:id="rId2"/>
              </a:rPr>
              <a:t>EDMS 3166418</a:t>
            </a:r>
            <a:r>
              <a:rPr lang="en-US" dirty="0"/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7EB751-8BDA-6BA3-A7DF-1A6E54865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280AB-C8BF-B328-0C19-BBA1DE6F9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56B48D-4E8E-C6CE-76A2-DF7CB5145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62417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6AD3BA-E690-3CB6-D88C-FBAE984D19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11376024" cy="493201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800" b="0" dirty="0"/>
              <a:t>The BDF-TSAC is </a:t>
            </a:r>
            <a:r>
              <a:rPr lang="en-US" sz="2800" u="sng" dirty="0">
                <a:solidFill>
                  <a:schemeClr val="tx1"/>
                </a:solidFill>
              </a:rPr>
              <a:t>not a review committee</a:t>
            </a:r>
            <a:r>
              <a:rPr lang="en-US" sz="2800" b="0" dirty="0"/>
              <a:t>. A key aim in setting up this committee early in the life of the project is to ensure the committee members develop an </a:t>
            </a:r>
            <a:r>
              <a:rPr lang="en-US" sz="2800" dirty="0">
                <a:solidFill>
                  <a:schemeClr val="tx1"/>
                </a:solidFill>
              </a:rPr>
              <a:t>in-depth knowledge of the project and to ensure continuity of advice </a:t>
            </a:r>
            <a:r>
              <a:rPr lang="en-US" sz="2800" b="0" dirty="0"/>
              <a:t>[…] throughout the </a:t>
            </a:r>
            <a:r>
              <a:rPr lang="en-US" sz="2800" dirty="0">
                <a:solidFill>
                  <a:schemeClr val="tx1"/>
                </a:solidFill>
              </a:rPr>
              <a:t>design</a:t>
            </a:r>
            <a:r>
              <a:rPr lang="en-US" sz="2800" b="0" dirty="0"/>
              <a:t> and </a:t>
            </a:r>
            <a:r>
              <a:rPr lang="en-US" sz="2800" dirty="0">
                <a:solidFill>
                  <a:schemeClr val="tx1"/>
                </a:solidFill>
              </a:rPr>
              <a:t>construction</a:t>
            </a:r>
            <a:r>
              <a:rPr lang="en-US" sz="2800" b="0" dirty="0"/>
              <a:t> phases of the project</a:t>
            </a:r>
            <a:endParaRPr lang="en-US" sz="2500" b="0" dirty="0"/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400" b="0" i="1" dirty="0"/>
              <a:t>Formal reviews of the BDF Target Systems will be organized by the HI-ECN3 Project Management at key phases of the project and will be done under a separate initiative to the BDF-TSAC.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800" b="0" dirty="0"/>
              <a:t>The project phases within the scope of the BDF-TSAC includes the </a:t>
            </a:r>
            <a:r>
              <a:rPr lang="en-US" sz="2800" dirty="0">
                <a:solidFill>
                  <a:schemeClr val="tx1"/>
                </a:solidFill>
              </a:rPr>
              <a:t>design</a:t>
            </a:r>
            <a:r>
              <a:rPr lang="en-US" sz="2800" b="0" dirty="0"/>
              <a:t>, </a:t>
            </a:r>
            <a:r>
              <a:rPr lang="en-US" sz="2800" dirty="0">
                <a:solidFill>
                  <a:schemeClr val="tx1"/>
                </a:solidFill>
              </a:rPr>
              <a:t>manufacture</a:t>
            </a:r>
            <a:r>
              <a:rPr lang="en-US" sz="2800" b="0" dirty="0"/>
              <a:t>, </a:t>
            </a:r>
            <a:r>
              <a:rPr lang="en-US" sz="2800" dirty="0">
                <a:solidFill>
                  <a:schemeClr val="tx1"/>
                </a:solidFill>
              </a:rPr>
              <a:t>assembly</a:t>
            </a:r>
            <a:r>
              <a:rPr lang="en-US" sz="2800" b="0" dirty="0"/>
              <a:t>, </a:t>
            </a:r>
            <a:r>
              <a:rPr lang="en-US" sz="2800" dirty="0">
                <a:solidFill>
                  <a:schemeClr val="tx1"/>
                </a:solidFill>
              </a:rPr>
              <a:t>operation</a:t>
            </a:r>
            <a:r>
              <a:rPr lang="en-US" sz="2800" b="0" dirty="0"/>
              <a:t>, and </a:t>
            </a:r>
            <a:r>
              <a:rPr lang="en-US" sz="2800" dirty="0">
                <a:solidFill>
                  <a:schemeClr val="tx1"/>
                </a:solidFill>
              </a:rPr>
              <a:t>safety analysis </a:t>
            </a:r>
            <a:r>
              <a:rPr lang="en-US" sz="2800" b="0" dirty="0"/>
              <a:t>of the BDF Target Systems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It is expected that the BDF-TSAC will accompany the project until the facility starts up and is commissioned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endParaRPr lang="en-US" sz="2800" b="0" dirty="0"/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endParaRPr lang="en-US" sz="2800" b="0" dirty="0"/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endParaRPr lang="en-US" sz="2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23594B-D799-92F2-D56A-BABC3F216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BDF-TSAC (</a:t>
            </a:r>
            <a:r>
              <a:rPr lang="en-US" b="0" dirty="0"/>
              <a:t>excerpts of </a:t>
            </a:r>
            <a:r>
              <a:rPr lang="en-US" dirty="0">
                <a:hlinkClick r:id="rId2"/>
              </a:rPr>
              <a:t>EDMS 3166418</a:t>
            </a:r>
            <a:r>
              <a:rPr lang="en-US" dirty="0"/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09D94-250F-0723-4566-0B051CECC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A8B481-38E1-FEFD-CC3B-00BD75944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066CBF-43CD-08CC-9C82-398722C99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658404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F3E7E0-33BE-8A95-5CDD-2D98FE52BA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11376024" cy="476144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S" sz="2800" dirty="0"/>
              <a:t>Primary objective of BDF-TSAC1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/>
              <a:t>The primary objective of the 1</a:t>
            </a:r>
            <a:r>
              <a:rPr lang="en-US" sz="2400" baseline="30000" dirty="0"/>
              <a:t>st</a:t>
            </a:r>
            <a:r>
              <a:rPr lang="en-US" sz="2400" dirty="0"/>
              <a:t> BDF-TSAC is to </a:t>
            </a:r>
            <a:r>
              <a:rPr lang="en-US" sz="2400" b="1" dirty="0">
                <a:solidFill>
                  <a:schemeClr val="tx1"/>
                </a:solidFill>
              </a:rPr>
              <a:t>make sure the members have a clear understanding of the design choices, specifications and history of the project</a:t>
            </a:r>
            <a:r>
              <a:rPr lang="en-US" sz="2400" dirty="0"/>
              <a:t>. This includes </a:t>
            </a:r>
            <a:r>
              <a:rPr lang="en-US" sz="2400" b="1" dirty="0">
                <a:solidFill>
                  <a:schemeClr val="tx1"/>
                </a:solidFill>
              </a:rPr>
              <a:t>the BDF/SHiP project scope</a:t>
            </a:r>
            <a:r>
              <a:rPr lang="en-US" sz="2400" dirty="0"/>
              <a:t>, </a:t>
            </a:r>
            <a:r>
              <a:rPr lang="en-US" sz="2400" b="1" dirty="0">
                <a:solidFill>
                  <a:schemeClr val="tx1"/>
                </a:solidFill>
              </a:rPr>
              <a:t>operational expectations </a:t>
            </a:r>
            <a:r>
              <a:rPr lang="en-US" sz="2400" dirty="0"/>
              <a:t>and </a:t>
            </a:r>
            <a:r>
              <a:rPr lang="en-US" sz="2400" b="1" dirty="0">
                <a:solidFill>
                  <a:schemeClr val="tx1"/>
                </a:solidFill>
              </a:rPr>
              <a:t>design</a:t>
            </a:r>
            <a:r>
              <a:rPr lang="en-US" sz="2400" dirty="0"/>
              <a:t> of the various relevant subsystems, including the respective </a:t>
            </a:r>
            <a:r>
              <a:rPr lang="en-US" sz="2400" b="1" dirty="0">
                <a:solidFill>
                  <a:schemeClr val="tx1"/>
                </a:solidFill>
              </a:rPr>
              <a:t>interfaces</a:t>
            </a:r>
            <a:r>
              <a:rPr lang="en-US" sz="2400" dirty="0"/>
              <a:t>. This also includes aspects associated with </a:t>
            </a:r>
            <a:r>
              <a:rPr lang="en-US" sz="2400" b="1" dirty="0">
                <a:solidFill>
                  <a:schemeClr val="tx1"/>
                </a:solidFill>
              </a:rPr>
              <a:t>radiation protection</a:t>
            </a:r>
            <a:r>
              <a:rPr lang="en-US" sz="2400" dirty="0"/>
              <a:t>, </a:t>
            </a:r>
            <a:r>
              <a:rPr lang="en-US" sz="2400" b="1" dirty="0">
                <a:solidFill>
                  <a:schemeClr val="tx1"/>
                </a:solidFill>
              </a:rPr>
              <a:t>remote handling </a:t>
            </a:r>
            <a:r>
              <a:rPr lang="en-US" sz="2400" dirty="0"/>
              <a:t>and </a:t>
            </a:r>
            <a:r>
              <a:rPr lang="en-US" sz="2400" b="1" dirty="0">
                <a:solidFill>
                  <a:schemeClr val="tx1"/>
                </a:solidFill>
              </a:rPr>
              <a:t>maintenance scenarios</a:t>
            </a:r>
            <a:endParaRPr lang="en-US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A9672D-FAD1-7B01-2F7C-1377A89B6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for BDF-TSAC1 (</a:t>
            </a:r>
            <a:r>
              <a:rPr lang="en-US" dirty="0">
                <a:hlinkClick r:id="rId2"/>
              </a:rPr>
              <a:t>EDMS 3208154</a:t>
            </a:r>
            <a:r>
              <a:rPr lang="en-US" dirty="0"/>
              <a:t>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98CD61-2EEC-110E-89A0-97A3027DA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96529-89C5-EF82-A9CA-1C03E1114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Calviani | Introduction to BDF-TSAC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7AFFC-1594-C7E4-E44F-B9CDA2458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919871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d0eafb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174190"/>
      </a:accent1>
      <a:accent2>
        <a:srgbClr val="04B9E3"/>
      </a:accent2>
      <a:accent3>
        <a:srgbClr val="D0EAFB"/>
      </a:accent3>
      <a:accent4>
        <a:srgbClr val="706F6F"/>
      </a:accent4>
      <a:accent5>
        <a:srgbClr val="B2D179"/>
      </a:accent5>
      <a:accent6>
        <a:srgbClr val="66A596"/>
      </a:accent6>
      <a:hlink>
        <a:srgbClr val="04B9E4"/>
      </a:hlink>
      <a:folHlink>
        <a:srgbClr val="706E6E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" id="{AFBFDFC5-CDE1-004A-96F2-B05E55780139}" vid="{0EDDEE9E-259F-0549-9FCC-61B6447954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2218</TotalTime>
  <Words>1215</Words>
  <Application>Microsoft Macintosh PowerPoint</Application>
  <PresentationFormat>Widescreen</PresentationFormat>
  <Paragraphs>124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Office Theme</vt:lpstr>
      <vt:lpstr>Introduction to the BDF-TSAC1 https://indico.cern.ch/e/BDF-TSAC-2025 </vt:lpstr>
      <vt:lpstr>A very warm welcome to committee, speakers and participants</vt:lpstr>
      <vt:lpstr>About CERN</vt:lpstr>
      <vt:lpstr>CERN’s accelerator complex</vt:lpstr>
      <vt:lpstr>High Intensity ECN3</vt:lpstr>
      <vt:lpstr>High Intensity ECN3 Timeline</vt:lpstr>
      <vt:lpstr>What is the BDF-TSAC (excerpts of EDMS 3166418)</vt:lpstr>
      <vt:lpstr>What is the BDF-TSAC (excerpts of EDMS 3166418)</vt:lpstr>
      <vt:lpstr>Charge for BDF-TSAC1 (EDMS 3208154) </vt:lpstr>
      <vt:lpstr>Charge for BDF-TSAC1 (EDMS 3208154) </vt:lpstr>
      <vt:lpstr>Committee members</vt:lpstr>
      <vt:lpstr>Available material on INDICO</vt:lpstr>
      <vt:lpstr>PowerPoint Presentation</vt:lpstr>
      <vt:lpstr>PowerPoint Presentation</vt:lpstr>
      <vt:lpstr>PowerPoint Presentation</vt:lpstr>
      <vt:lpstr>Close-out &amp; final report</vt:lpstr>
      <vt:lpstr>Final remarks to speakers</vt:lpstr>
      <vt:lpstr>I wish you productive discussions and exchanges during the next 3 days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Marco Calviani</dc:creator>
  <cp:lastModifiedBy>Marco Calviani</cp:lastModifiedBy>
  <cp:revision>140</cp:revision>
  <cp:lastPrinted>2020-01-30T13:49:18Z</cp:lastPrinted>
  <dcterms:created xsi:type="dcterms:W3CDTF">2024-10-12T22:43:04Z</dcterms:created>
  <dcterms:modified xsi:type="dcterms:W3CDTF">2025-03-03T20:19:48Z</dcterms:modified>
</cp:coreProperties>
</file>