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9" r:id="rId3"/>
    <p:sldId id="1850" r:id="rId4"/>
    <p:sldId id="1847" r:id="rId5"/>
    <p:sldId id="1848" r:id="rId6"/>
    <p:sldId id="1851" r:id="rId7"/>
    <p:sldId id="306" r:id="rId8"/>
    <p:sldId id="1852" r:id="rId9"/>
    <p:sldId id="1853" r:id="rId10"/>
    <p:sldId id="1807" r:id="rId11"/>
    <p:sldId id="309" r:id="rId12"/>
    <p:sldId id="1742" r:id="rId13"/>
    <p:sldId id="312" r:id="rId14"/>
    <p:sldId id="1809" r:id="rId15"/>
    <p:sldId id="1843" r:id="rId16"/>
    <p:sldId id="28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9F0"/>
    <a:srgbClr val="A8B8DC"/>
    <a:srgbClr val="004899"/>
    <a:srgbClr val="0070C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25"/>
    <p:restoredTop sz="94660"/>
  </p:normalViewPr>
  <p:slideViewPr>
    <p:cSldViewPr snapToGrid="0">
      <p:cViewPr>
        <p:scale>
          <a:sx n="141" d="100"/>
          <a:sy n="141" d="100"/>
        </p:scale>
        <p:origin x="-112" y="128"/>
      </p:cViewPr>
      <p:guideLst>
        <p:guide orient="horz" pos="43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651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657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192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03.03.25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9257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55AE9A80-C1BC-919F-46D9-0C5EC2FF6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9799" y="658166"/>
            <a:ext cx="7772400" cy="245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/>
              <a:t>NA-CONS / HI-ECN3 Steering Committee Meeting #2, 8 August 2024</a:t>
            </a:r>
            <a:endParaRPr lang="en-US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03/03/2025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home.cern/news/opinion/accelerators/updated-schedule-cerns-accelerators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7.png"/><Relationship Id="rId12" Type="http://schemas.openxmlformats.org/officeDocument/2006/relationships/image" Target="../media/image2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4.png"/><Relationship Id="rId11" Type="http://schemas.openxmlformats.org/officeDocument/2006/relationships/image" Target="../media/image35.jpeg"/><Relationship Id="rId5" Type="http://schemas.openxmlformats.org/officeDocument/2006/relationships/image" Target="../media/image240.png"/><Relationship Id="rId10" Type="http://schemas.openxmlformats.org/officeDocument/2006/relationships/image" Target="../media/image40.png"/><Relationship Id="rId4" Type="http://schemas.openxmlformats.org/officeDocument/2006/relationships/image" Target="../media/image36.tmp"/><Relationship Id="rId9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1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29.jpg"/><Relationship Id="rId4" Type="http://schemas.openxmlformats.org/officeDocument/2006/relationships/image" Target="../media/image110.png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F9EAA9-E671-099F-A5CE-5FCE72F8B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6E985-8533-C5DE-143E-65E486597520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Project Master Schedule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69599B5-43EC-C3D9-19D2-AAE1EF2BD06B}"/>
              </a:ext>
            </a:extLst>
          </p:cNvPr>
          <p:cNvGrpSpPr/>
          <p:nvPr/>
        </p:nvGrpSpPr>
        <p:grpSpPr>
          <a:xfrm>
            <a:off x="623391" y="1363812"/>
            <a:ext cx="10945218" cy="4753115"/>
            <a:chOff x="371893" y="1012725"/>
            <a:chExt cx="10945218" cy="4753115"/>
          </a:xfrm>
        </p:grpSpPr>
        <p:pic>
          <p:nvPicPr>
            <p:cNvPr id="10" name="Picture Placeholder 7">
              <a:extLst>
                <a:ext uri="{FF2B5EF4-FFF2-40B4-BE49-F238E27FC236}">
                  <a16:creationId xmlns:a16="http://schemas.microsoft.com/office/drawing/2014/main" id="{DA07A0BA-5381-A22C-035A-640A767424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8403" t="17834" r="3941" b="31168"/>
            <a:stretch/>
          </p:blipFill>
          <p:spPr>
            <a:xfrm>
              <a:off x="371894" y="1012725"/>
              <a:ext cx="10945217" cy="4705550"/>
            </a:xfrm>
            <a:prstGeom prst="rect">
              <a:avLst/>
            </a:prstGeom>
            <a:noFill/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99E5180-E018-5344-F20E-DC2738680223}"/>
                </a:ext>
              </a:extLst>
            </p:cNvPr>
            <p:cNvSpPr/>
            <p:nvPr/>
          </p:nvSpPr>
          <p:spPr>
            <a:xfrm>
              <a:off x="371893" y="1012725"/>
              <a:ext cx="10934165" cy="47531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8CE4B34-A884-A252-A259-452E67F946C3}"/>
              </a:ext>
            </a:extLst>
          </p:cNvPr>
          <p:cNvSpPr/>
          <p:nvPr/>
        </p:nvSpPr>
        <p:spPr>
          <a:xfrm>
            <a:off x="10576665" y="1383904"/>
            <a:ext cx="980891" cy="4753115"/>
          </a:xfrm>
          <a:prstGeom prst="rect">
            <a:avLst/>
          </a:prstGeom>
          <a:solidFill>
            <a:schemeClr val="accent1">
              <a:alpha val="1476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595C456-D5E2-EEA2-965B-1A085F439E7D}"/>
              </a:ext>
            </a:extLst>
          </p:cNvPr>
          <p:cNvCxnSpPr>
            <a:cxnSpLocks/>
          </p:cNvCxnSpPr>
          <p:nvPr/>
        </p:nvCxnSpPr>
        <p:spPr>
          <a:xfrm>
            <a:off x="2792488" y="3429000"/>
            <a:ext cx="432048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33A087A5-C52F-F6D1-9224-31434A2BE82B}"/>
              </a:ext>
            </a:extLst>
          </p:cNvPr>
          <p:cNvSpPr/>
          <p:nvPr/>
        </p:nvSpPr>
        <p:spPr>
          <a:xfrm>
            <a:off x="3852152" y="1363812"/>
            <a:ext cx="2588822" cy="4753115"/>
          </a:xfrm>
          <a:prstGeom prst="rect">
            <a:avLst/>
          </a:prstGeom>
          <a:solidFill>
            <a:schemeClr val="accent1">
              <a:alpha val="1476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87E69F2-2D69-A27E-3968-DAFE2C8EBB31}"/>
              </a:ext>
            </a:extLst>
          </p:cNvPr>
          <p:cNvCxnSpPr>
            <a:cxnSpLocks/>
          </p:cNvCxnSpPr>
          <p:nvPr/>
        </p:nvCxnSpPr>
        <p:spPr>
          <a:xfrm>
            <a:off x="3224536" y="2762509"/>
            <a:ext cx="627616" cy="3573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BEDDE25-ACB7-DEAD-8AC5-C0B83BB7E896}"/>
              </a:ext>
            </a:extLst>
          </p:cNvPr>
          <p:cNvSpPr txBox="1"/>
          <p:nvPr/>
        </p:nvSpPr>
        <p:spPr>
          <a:xfrm>
            <a:off x="2576741" y="2325520"/>
            <a:ext cx="123546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200" b="1" dirty="0">
                <a:solidFill>
                  <a:srgbClr val="FF0000"/>
                </a:solidFill>
              </a:rPr>
              <a:t>TDR</a:t>
            </a:r>
          </a:p>
          <a:p>
            <a:pPr algn="r"/>
            <a:r>
              <a:rPr lang="en-GB" sz="1200" b="1" dirty="0">
                <a:solidFill>
                  <a:srgbClr val="FF0000"/>
                </a:solidFill>
              </a:rPr>
              <a:t>e</a:t>
            </a:r>
            <a:r>
              <a:rPr lang="en-CH" sz="1200" b="1" dirty="0">
                <a:solidFill>
                  <a:srgbClr val="FF0000"/>
                </a:solidFill>
              </a:rPr>
              <a:t>xtension?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A52508D-44D0-ACC0-A15F-97AE7E48C778}"/>
              </a:ext>
            </a:extLst>
          </p:cNvPr>
          <p:cNvCxnSpPr>
            <a:cxnSpLocks/>
          </p:cNvCxnSpPr>
          <p:nvPr/>
        </p:nvCxnSpPr>
        <p:spPr>
          <a:xfrm>
            <a:off x="3872066" y="2198025"/>
            <a:ext cx="252082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76E89B3-1815-9BA0-E38A-5B5DA519B1F3}"/>
              </a:ext>
            </a:extLst>
          </p:cNvPr>
          <p:cNvSpPr txBox="1"/>
          <p:nvPr/>
        </p:nvSpPr>
        <p:spPr>
          <a:xfrm>
            <a:off x="3918452" y="1913287"/>
            <a:ext cx="245072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 dirty="0"/>
              <a:t>Long Shutdown 3 (SPS)</a:t>
            </a:r>
          </a:p>
          <a:p>
            <a:pPr algn="ctr"/>
            <a:endParaRPr lang="en-CH" sz="200" b="1" dirty="0"/>
          </a:p>
          <a:p>
            <a:pPr algn="ctr"/>
            <a:endParaRPr lang="en-CH" sz="200" b="1" dirty="0"/>
          </a:p>
          <a:p>
            <a:pPr algn="ctr"/>
            <a:r>
              <a:rPr lang="en-CH" sz="1200" b="1" dirty="0">
                <a:solidFill>
                  <a:srgbClr val="FF0000"/>
                </a:solidFill>
              </a:rPr>
              <a:t>Upgrades with NA-CONS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A5BC144-4768-B57A-6EF0-974FCC93E77D}"/>
              </a:ext>
            </a:extLst>
          </p:cNvPr>
          <p:cNvCxnSpPr>
            <a:cxnSpLocks/>
          </p:cNvCxnSpPr>
          <p:nvPr/>
        </p:nvCxnSpPr>
        <p:spPr>
          <a:xfrm>
            <a:off x="10576664" y="3458374"/>
            <a:ext cx="980892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CA4ACAF-FD3B-EAE0-E3EE-07417A89B6A9}"/>
              </a:ext>
            </a:extLst>
          </p:cNvPr>
          <p:cNvSpPr txBox="1"/>
          <p:nvPr/>
        </p:nvSpPr>
        <p:spPr>
          <a:xfrm>
            <a:off x="10874618" y="3167211"/>
            <a:ext cx="4231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b="1" dirty="0"/>
              <a:t>LS4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91AB41F-57A9-50E8-78C7-C907AFE534C5}"/>
              </a:ext>
            </a:extLst>
          </p:cNvPr>
          <p:cNvSpPr txBox="1"/>
          <p:nvPr/>
        </p:nvSpPr>
        <p:spPr>
          <a:xfrm>
            <a:off x="3620309" y="2876327"/>
            <a:ext cx="302433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 dirty="0">
                <a:solidFill>
                  <a:srgbClr val="FF0000"/>
                </a:solidFill>
              </a:rPr>
              <a:t>Critical path: </a:t>
            </a:r>
          </a:p>
          <a:p>
            <a:pPr algn="ctr"/>
            <a:r>
              <a:rPr lang="en-CH" sz="1600" b="1" dirty="0">
                <a:solidFill>
                  <a:srgbClr val="FF0000"/>
                </a:solidFill>
              </a:rPr>
              <a:t>CE procurement &amp; works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2FF523B-A3F2-2E8C-4EC0-085F8FB31049}"/>
              </a:ext>
            </a:extLst>
          </p:cNvPr>
          <p:cNvGrpSpPr/>
          <p:nvPr/>
        </p:nvGrpSpPr>
        <p:grpSpPr>
          <a:xfrm>
            <a:off x="2217420" y="4814803"/>
            <a:ext cx="1511172" cy="684009"/>
            <a:chOff x="2136556" y="4617198"/>
            <a:chExt cx="1511172" cy="684009"/>
          </a:xfrm>
        </p:grpSpPr>
        <p:sp>
          <p:nvSpPr>
            <p:cNvPr id="41" name="Left Brace 40">
              <a:extLst>
                <a:ext uri="{FF2B5EF4-FFF2-40B4-BE49-F238E27FC236}">
                  <a16:creationId xmlns:a16="http://schemas.microsoft.com/office/drawing/2014/main" id="{AEF67421-B4A6-3AB0-F428-8A7C72DCB6A3}"/>
                </a:ext>
              </a:extLst>
            </p:cNvPr>
            <p:cNvSpPr/>
            <p:nvPr/>
          </p:nvSpPr>
          <p:spPr>
            <a:xfrm>
              <a:off x="3503712" y="4617198"/>
              <a:ext cx="144016" cy="684009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7D86B1B-C612-92CB-06E4-0669E042B1D8}"/>
                </a:ext>
              </a:extLst>
            </p:cNvPr>
            <p:cNvSpPr txBox="1"/>
            <p:nvPr/>
          </p:nvSpPr>
          <p:spPr>
            <a:xfrm>
              <a:off x="2136556" y="4797152"/>
              <a:ext cx="13671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b="1" dirty="0">
                  <a:solidFill>
                    <a:srgbClr val="FF0000"/>
                  </a:solidFill>
                </a:rPr>
                <a:t>Dismantling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93BAEDF-1DDD-64CC-695F-91BE72D90C96}"/>
              </a:ext>
            </a:extLst>
          </p:cNvPr>
          <p:cNvGrpSpPr/>
          <p:nvPr/>
        </p:nvGrpSpPr>
        <p:grpSpPr>
          <a:xfrm>
            <a:off x="7680176" y="509994"/>
            <a:ext cx="1476160" cy="2054910"/>
            <a:chOff x="7806192" y="408630"/>
            <a:chExt cx="1476160" cy="2054910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DC47989-F54E-377D-A98D-9FBA7F0572A6}"/>
                </a:ext>
              </a:extLst>
            </p:cNvPr>
            <p:cNvSpPr txBox="1"/>
            <p:nvPr/>
          </p:nvSpPr>
          <p:spPr>
            <a:xfrm>
              <a:off x="7806192" y="408630"/>
              <a:ext cx="147616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b="1" dirty="0">
                  <a:solidFill>
                    <a:srgbClr val="FF0000"/>
                  </a:solidFill>
                </a:rPr>
                <a:t>Beam on BDF Target</a:t>
              </a: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3B51C57F-CE08-E291-90D0-82B9387DB852}"/>
                </a:ext>
              </a:extLst>
            </p:cNvPr>
            <p:cNvCxnSpPr>
              <a:cxnSpLocks/>
            </p:cNvCxnSpPr>
            <p:nvPr/>
          </p:nvCxnSpPr>
          <p:spPr>
            <a:xfrm>
              <a:off x="8544272" y="1052736"/>
              <a:ext cx="0" cy="1410804"/>
            </a:xfrm>
            <a:prstGeom prst="straightConnector1">
              <a:avLst/>
            </a:prstGeom>
            <a:ln>
              <a:solidFill>
                <a:srgbClr val="FF0000"/>
              </a:solidFill>
              <a:prstDash val="solid"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CCDF2FAC-B269-E16E-07EB-0E05EDC312A5}"/>
              </a:ext>
            </a:extLst>
          </p:cNvPr>
          <p:cNvGrpSpPr/>
          <p:nvPr/>
        </p:nvGrpSpPr>
        <p:grpSpPr>
          <a:xfrm>
            <a:off x="1948848" y="1703380"/>
            <a:ext cx="278766" cy="4365981"/>
            <a:chOff x="1948848" y="1703380"/>
            <a:chExt cx="278766" cy="436598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9EF9873-E11B-5599-494D-D77E66351D82}"/>
                </a:ext>
              </a:extLst>
            </p:cNvPr>
            <p:cNvSpPr/>
            <p:nvPr/>
          </p:nvSpPr>
          <p:spPr>
            <a:xfrm>
              <a:off x="1948848" y="3332988"/>
              <a:ext cx="268571" cy="27363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7F49DC5-30B8-523F-6B96-40D5523784B4}"/>
                </a:ext>
              </a:extLst>
            </p:cNvPr>
            <p:cNvSpPr/>
            <p:nvPr/>
          </p:nvSpPr>
          <p:spPr>
            <a:xfrm>
              <a:off x="1959043" y="1703380"/>
              <a:ext cx="268571" cy="15476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956066C3-BD18-4554-4EB6-67649234C8D6}"/>
              </a:ext>
            </a:extLst>
          </p:cNvPr>
          <p:cNvSpPr txBox="1"/>
          <p:nvPr/>
        </p:nvSpPr>
        <p:spPr>
          <a:xfrm>
            <a:off x="1712368" y="2127283"/>
            <a:ext cx="123546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TDR Phase</a:t>
            </a:r>
          </a:p>
          <a:p>
            <a:pPr algn="ctr"/>
            <a:r>
              <a:rPr lang="en-CH" b="1" dirty="0">
                <a:solidFill>
                  <a:srgbClr val="FF0000"/>
                </a:solidFill>
              </a:rPr>
              <a:t>(Facility)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4EFC9A4-E887-CFDD-5AFE-8E9526AB74F9}"/>
              </a:ext>
            </a:extLst>
          </p:cNvPr>
          <p:cNvGrpSpPr/>
          <p:nvPr/>
        </p:nvGrpSpPr>
        <p:grpSpPr>
          <a:xfrm>
            <a:off x="1509196" y="3924856"/>
            <a:ext cx="2729762" cy="349821"/>
            <a:chOff x="1428332" y="3892319"/>
            <a:chExt cx="2729762" cy="349821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164B35A-79F6-B76D-5EE0-530749799980}"/>
                </a:ext>
              </a:extLst>
            </p:cNvPr>
            <p:cNvSpPr txBox="1"/>
            <p:nvPr/>
          </p:nvSpPr>
          <p:spPr>
            <a:xfrm>
              <a:off x="1428332" y="3895891"/>
              <a:ext cx="2096313" cy="3462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750" b="1" dirty="0">
                  <a:solidFill>
                    <a:srgbClr val="0070C0"/>
                  </a:solidFill>
                </a:rPr>
                <a:t>Below freezing design for SCE!</a:t>
              </a:r>
            </a:p>
            <a:p>
              <a:pPr algn="r"/>
              <a:r>
                <a:rPr lang="en-US" sz="750" b="1" dirty="0">
                  <a:solidFill>
                    <a:srgbClr val="0070C0"/>
                  </a:solidFill>
                </a:rPr>
                <a:t>(Detailed design for consultant before contractor Invitation to Tender)</a:t>
              </a:r>
              <a:endParaRPr lang="en-CH" sz="750" b="1" dirty="0">
                <a:solidFill>
                  <a:srgbClr val="0070C0"/>
                </a:solidFill>
              </a:endParaRPr>
            </a:p>
          </p:txBody>
        </p:sp>
        <p:sp>
          <p:nvSpPr>
            <p:cNvPr id="34" name="Diamond 33">
              <a:extLst>
                <a:ext uri="{FF2B5EF4-FFF2-40B4-BE49-F238E27FC236}">
                  <a16:creationId xmlns:a16="http://schemas.microsoft.com/office/drawing/2014/main" id="{3B87F52D-8F83-5D88-9B57-00FBDEC5EE41}"/>
                </a:ext>
              </a:extLst>
            </p:cNvPr>
            <p:cNvSpPr/>
            <p:nvPr/>
          </p:nvSpPr>
          <p:spPr>
            <a:xfrm>
              <a:off x="3582262" y="3924714"/>
              <a:ext cx="65466" cy="65466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A32BF6B-11B5-DD63-804C-C309AD9F57F5}"/>
                </a:ext>
              </a:extLst>
            </p:cNvPr>
            <p:cNvSpPr txBox="1"/>
            <p:nvPr/>
          </p:nvSpPr>
          <p:spPr>
            <a:xfrm>
              <a:off x="3668119" y="3892319"/>
              <a:ext cx="489975" cy="1154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750" b="1" dirty="0">
                  <a:solidFill>
                    <a:schemeClr val="bg2">
                      <a:lumMod val="10000"/>
                    </a:schemeClr>
                  </a:solidFill>
                </a:rPr>
                <a:t>July 2026</a:t>
              </a:r>
              <a:endParaRPr lang="en-CH" sz="75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4EC8005-87BA-C0F6-3826-E92415989C10}"/>
              </a:ext>
            </a:extLst>
          </p:cNvPr>
          <p:cNvCxnSpPr>
            <a:cxnSpLocks/>
          </p:cNvCxnSpPr>
          <p:nvPr/>
        </p:nvCxnSpPr>
        <p:spPr>
          <a:xfrm>
            <a:off x="1390058" y="2766082"/>
            <a:ext cx="183447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8906E520-2F94-9077-5D30-546728DA27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BDF TSAC #1		  4 – 6</a:t>
            </a:r>
            <a:r>
              <a:rPr lang="de-CH" baseline="30000" dirty="0"/>
              <a:t>th</a:t>
            </a:r>
            <a:r>
              <a:rPr lang="de-CH" dirty="0"/>
              <a:t> March 2025</a:t>
            </a:r>
            <a:endParaRPr lang="en-US" dirty="0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439B1B71-246A-FBF1-57D5-A13BA8044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Project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642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3" grpId="0" animBg="1"/>
      <p:bldP spid="25" grpId="0"/>
      <p:bldP spid="27" grpId="0"/>
      <p:bldP spid="29" grpId="0" animBg="1"/>
      <p:bldP spid="38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DE90B6-E117-40D4-4205-9EF6865FB4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A296DE-A837-977D-9AA5-8FDD9520A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763B9B-6E19-DAD3-2709-F7ED814A216C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57904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HI-ECN3 TDR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45B330BD-0823-9BEA-CE04-E278A87CFA01}"/>
              </a:ext>
            </a:extLst>
          </p:cNvPr>
          <p:cNvSpPr txBox="1">
            <a:spLocks/>
          </p:cNvSpPr>
          <p:nvPr/>
        </p:nvSpPr>
        <p:spPr>
          <a:xfrm>
            <a:off x="407987" y="1124744"/>
            <a:ext cx="11639376" cy="5040560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lvl="1" indent="-285750">
              <a:buFont typeface="Arial" panose="020B0604020202020204" pitchFamily="34" charset="0"/>
              <a:buChar char="•"/>
            </a:pPr>
            <a:endParaRPr lang="en-US" sz="17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33750" lvl="2" indent="-285750"/>
            <a:endParaRPr lang="en-GB" b="0" i="0" u="none" strike="noStrike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lvl="1" indent="-285750">
              <a:buFont typeface="Arial" panose="020B0604020202020204" pitchFamily="34" charset="0"/>
              <a:buChar char="•"/>
            </a:pP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05CAAC98-EE3F-06E3-C3A6-3CF92595F926}"/>
              </a:ext>
            </a:extLst>
          </p:cNvPr>
          <p:cNvSpPr txBox="1">
            <a:spLocks/>
          </p:cNvSpPr>
          <p:nvPr/>
        </p:nvSpPr>
        <p:spPr>
          <a:xfrm>
            <a:off x="386903" y="1124745"/>
            <a:ext cx="11639376" cy="434031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000" b="1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Aiming for TDR publication mid-2026: </a:t>
            </a:r>
            <a:r>
              <a:rPr lang="en-GB" sz="2000" b="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with</a:t>
            </a:r>
            <a:r>
              <a:rPr lang="en-GB" sz="2000" b="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 updated cost &amp; resource estimates </a:t>
            </a:r>
            <a:r>
              <a:rPr lang="en-GB" sz="2000" b="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of </a:t>
            </a:r>
            <a:r>
              <a:rPr lang="en-GB" sz="2000" b="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project baseline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05F65189-1398-4E6B-AB9E-8EC2AF5F1888}"/>
              </a:ext>
            </a:extLst>
          </p:cNvPr>
          <p:cNvSpPr txBox="1">
            <a:spLocks/>
          </p:cNvSpPr>
          <p:nvPr/>
        </p:nvSpPr>
        <p:spPr>
          <a:xfrm>
            <a:off x="386902" y="1590927"/>
            <a:ext cx="6429173" cy="4318055"/>
          </a:xfrm>
          <a:prstGeom prst="rect">
            <a:avLst/>
          </a:prstGeom>
          <a:noFill/>
        </p:spPr>
        <p:txBody>
          <a:bodyPr vert="horz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Timeline: 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2025 (Q3 2025)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 </a:t>
            </a:r>
            <a:r>
              <a:rPr lang="en-US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Frozen design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as part of completion of IRP Design Study needed for consultant Invitation to Tender (IT)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Scope, with loads &amp; volumes needed in 2025</a:t>
            </a:r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Choice of target technology (H2O vs. He) must not impact envelopes for civil engineering:</a:t>
            </a:r>
          </a:p>
          <a:p>
            <a:pPr marL="933750" lvl="2" indent="-285750"/>
            <a:r>
              <a:rPr lang="en-GB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Final validation of He-cooled design will not be available until after the beam tests in 2025 and 2026</a:t>
            </a:r>
          </a:p>
          <a:p>
            <a:pPr marL="609600" lvl="1" indent="-285750"/>
            <a:r>
              <a:rPr lang="en-GB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The Service Cell must not impact civil engineering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December 2025: 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 design for consultant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 2026: 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Detailed design for consultant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2026: 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Launch contractor IT: significant cost impact and delay with any further changes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FA01435-ED10-0E23-6B06-5951CD1024E1}"/>
              </a:ext>
            </a:extLst>
          </p:cNvPr>
          <p:cNvSpPr txBox="1">
            <a:spLocks/>
          </p:cNvSpPr>
          <p:nvPr/>
        </p:nvSpPr>
        <p:spPr>
          <a:xfrm>
            <a:off x="724344" y="5984147"/>
            <a:ext cx="10700248" cy="275760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b="1" dirty="0">
                <a:solidFill>
                  <a:srgbClr val="FF0000"/>
                </a:solidFill>
                <a:latin typeface="Helvetica" pitchFamily="2" charset="0"/>
              </a:rPr>
              <a:t>*Frozen design = volumes, loads &amp; structural definition (small openings and internal integration have some flexibility)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F1B878F-3FFB-1063-C7F0-2D34535305D1}"/>
              </a:ext>
            </a:extLst>
          </p:cNvPr>
          <p:cNvGrpSpPr/>
          <p:nvPr/>
        </p:nvGrpSpPr>
        <p:grpSpPr>
          <a:xfrm>
            <a:off x="6650637" y="2078429"/>
            <a:ext cx="5282902" cy="3386065"/>
            <a:chOff x="6617501" y="2080290"/>
            <a:chExt cx="4830672" cy="309620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096F3A0-9248-5FD5-9339-22B207AB2B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21998" b="29282"/>
            <a:stretch/>
          </p:blipFill>
          <p:spPr>
            <a:xfrm>
              <a:off x="6617501" y="2080290"/>
              <a:ext cx="4830672" cy="3096209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A83A8E8-F9A7-3B79-7176-58914855CD76}"/>
                </a:ext>
              </a:extLst>
            </p:cNvPr>
            <p:cNvCxnSpPr>
              <a:cxnSpLocks/>
            </p:cNvCxnSpPr>
            <p:nvPr/>
          </p:nvCxnSpPr>
          <p:spPr>
            <a:xfrm>
              <a:off x="11448173" y="2268783"/>
              <a:ext cx="0" cy="2907716"/>
            </a:xfrm>
            <a:prstGeom prst="line">
              <a:avLst/>
            </a:prstGeom>
            <a:ln w="31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7AEEB1C-5B14-E199-F779-930E3133EFC6}"/>
                </a:ext>
              </a:extLst>
            </p:cNvPr>
            <p:cNvCxnSpPr>
              <a:cxnSpLocks/>
            </p:cNvCxnSpPr>
            <p:nvPr/>
          </p:nvCxnSpPr>
          <p:spPr>
            <a:xfrm>
              <a:off x="6784975" y="5176499"/>
              <a:ext cx="4663198" cy="0"/>
            </a:xfrm>
            <a:prstGeom prst="line">
              <a:avLst/>
            </a:prstGeom>
            <a:ln w="31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Date Placeholder 4">
            <a:extLst>
              <a:ext uri="{FF2B5EF4-FFF2-40B4-BE49-F238E27FC236}">
                <a16:creationId xmlns:a16="http://schemas.microsoft.com/office/drawing/2014/main" id="{4A30B254-24AD-ACAD-3A65-439E4CF2BB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BDF TSAC #1		  4 – 6</a:t>
            </a:r>
            <a:r>
              <a:rPr lang="de-CH" baseline="30000" dirty="0"/>
              <a:t>th</a:t>
            </a:r>
            <a:r>
              <a:rPr lang="de-CH" dirty="0"/>
              <a:t> March 2025</a:t>
            </a:r>
            <a:endParaRPr lang="en-US" dirty="0"/>
          </a:p>
        </p:txBody>
      </p:sp>
      <p:sp>
        <p:nvSpPr>
          <p:cNvPr id="32" name="Footer Placeholder 5">
            <a:extLst>
              <a:ext uri="{FF2B5EF4-FFF2-40B4-BE49-F238E27FC236}">
                <a16:creationId xmlns:a16="http://schemas.microsoft.com/office/drawing/2014/main" id="{99725DE4-6DD8-A99C-CFBD-0B4CFE61B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Project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463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E010A0-3D73-342E-1046-3950FA2DC9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A graph of a long term schedule&#10;&#10;Description automatically generated">
            <a:extLst>
              <a:ext uri="{FF2B5EF4-FFF2-40B4-BE49-F238E27FC236}">
                <a16:creationId xmlns:a16="http://schemas.microsoft.com/office/drawing/2014/main" id="{B271A8A0-8469-269E-5FA8-92218E30B3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745" r="1637" b="3210"/>
          <a:stretch/>
        </p:blipFill>
        <p:spPr>
          <a:xfrm>
            <a:off x="-25957" y="1126462"/>
            <a:ext cx="9626550" cy="50698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63FDBE-8C5C-0ABD-197F-7A13DC335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064859A-2C02-DEA5-F481-5C04C2A4EE02}"/>
              </a:ext>
            </a:extLst>
          </p:cNvPr>
          <p:cNvGrpSpPr/>
          <p:nvPr/>
        </p:nvGrpSpPr>
        <p:grpSpPr>
          <a:xfrm>
            <a:off x="1343472" y="3685993"/>
            <a:ext cx="10826421" cy="2442074"/>
            <a:chOff x="985329" y="3050896"/>
            <a:chExt cx="8119816" cy="183155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AA0A0EB-D845-8C35-2B5E-FDEB6B88D243}"/>
                </a:ext>
              </a:extLst>
            </p:cNvPr>
            <p:cNvGrpSpPr/>
            <p:nvPr/>
          </p:nvGrpSpPr>
          <p:grpSpPr>
            <a:xfrm>
              <a:off x="985329" y="3050896"/>
              <a:ext cx="8119816" cy="1831556"/>
              <a:chOff x="985329" y="3050896"/>
              <a:chExt cx="8119816" cy="1831556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CA629E6-66F9-F023-A351-D9BFCC5CE70D}"/>
                  </a:ext>
                </a:extLst>
              </p:cNvPr>
              <p:cNvSpPr/>
              <p:nvPr/>
            </p:nvSpPr>
            <p:spPr>
              <a:xfrm>
                <a:off x="6298299" y="4728586"/>
                <a:ext cx="153659" cy="13698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240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133B6FE-E192-43C1-816F-CC780FB7BCD4}"/>
                  </a:ext>
                </a:extLst>
              </p:cNvPr>
              <p:cNvSpPr txBox="1"/>
              <p:nvPr/>
            </p:nvSpPr>
            <p:spPr>
              <a:xfrm>
                <a:off x="6471429" y="4705528"/>
                <a:ext cx="922368" cy="1769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933" dirty="0">
                    <a:solidFill>
                      <a:schemeClr val="bg2">
                        <a:lumMod val="10000"/>
                      </a:schemeClr>
                    </a:solidFill>
                  </a:rPr>
                  <a:t>HI-ECN3 Operation</a:t>
                </a:r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69A88D00-F8B9-A3FC-39A6-C27DE06762CF}"/>
                  </a:ext>
                </a:extLst>
              </p:cNvPr>
              <p:cNvGrpSpPr/>
              <p:nvPr/>
            </p:nvGrpSpPr>
            <p:grpSpPr>
              <a:xfrm>
                <a:off x="985329" y="3050896"/>
                <a:ext cx="8119816" cy="1463810"/>
                <a:chOff x="985329" y="3050896"/>
                <a:chExt cx="8119816" cy="1463810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565C45C4-0E55-6B94-8E13-14F53B67024C}"/>
                    </a:ext>
                  </a:extLst>
                </p:cNvPr>
                <p:cNvSpPr/>
                <p:nvPr/>
              </p:nvSpPr>
              <p:spPr>
                <a:xfrm>
                  <a:off x="2946270" y="3050896"/>
                  <a:ext cx="1978742" cy="58561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40A454FE-7BF5-E5CC-121F-D18D1E6830B6}"/>
                    </a:ext>
                  </a:extLst>
                </p:cNvPr>
                <p:cNvSpPr/>
                <p:nvPr/>
              </p:nvSpPr>
              <p:spPr>
                <a:xfrm>
                  <a:off x="985329" y="4382101"/>
                  <a:ext cx="3939683" cy="51493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10808E15-5CEF-879D-A639-5018FBB67DC3}"/>
                    </a:ext>
                  </a:extLst>
                </p:cNvPr>
                <p:cNvSpPr/>
                <p:nvPr/>
              </p:nvSpPr>
              <p:spPr>
                <a:xfrm>
                  <a:off x="5413821" y="4362189"/>
                  <a:ext cx="3632380" cy="57937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CE7384EE-E222-5C75-F014-7720C7908304}"/>
                    </a:ext>
                  </a:extLst>
                </p:cNvPr>
                <p:cNvSpPr/>
                <p:nvPr/>
              </p:nvSpPr>
              <p:spPr>
                <a:xfrm>
                  <a:off x="2169834" y="3050896"/>
                  <a:ext cx="466537" cy="51494"/>
                </a:xfrm>
                <a:prstGeom prst="rect">
                  <a:avLst/>
                </a:prstGeom>
                <a:gradFill>
                  <a:gsLst>
                    <a:gs pos="0">
                      <a:schemeClr val="accent1">
                        <a:tint val="73000"/>
                        <a:satMod val="150000"/>
                      </a:schemeClr>
                    </a:gs>
                    <a:gs pos="25000">
                      <a:schemeClr val="bg1">
                        <a:lumMod val="75000"/>
                      </a:schemeClr>
                    </a:gs>
                    <a:gs pos="38000">
                      <a:schemeClr val="bg1">
                        <a:lumMod val="75000"/>
                      </a:schemeClr>
                    </a:gs>
                    <a:gs pos="55000">
                      <a:schemeClr val="tx1"/>
                    </a:gs>
                    <a:gs pos="80000">
                      <a:schemeClr val="tx1"/>
                    </a:gs>
                    <a:gs pos="87000">
                      <a:schemeClr val="tx1"/>
                    </a:gs>
                    <a:gs pos="100000">
                      <a:schemeClr val="tx1"/>
                    </a:gs>
                  </a:gsLst>
                  <a:lin ang="0" scaled="0"/>
                </a:gra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BE4577E9-847C-1B77-BFEF-B90A34566F53}"/>
                    </a:ext>
                  </a:extLst>
                </p:cNvPr>
                <p:cNvSpPr txBox="1"/>
                <p:nvPr/>
              </p:nvSpPr>
              <p:spPr>
                <a:xfrm>
                  <a:off x="6775949" y="3754283"/>
                  <a:ext cx="2329196" cy="5307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CH" sz="1333" b="1" dirty="0"/>
                    <a:t>Operation out to late 2040s: </a:t>
                  </a:r>
                </a:p>
                <a:p>
                  <a:pPr algn="r"/>
                  <a:r>
                    <a:rPr lang="en-CH" sz="1333" dirty="0"/>
                    <a:t>beyond HL-LHC</a:t>
                  </a:r>
                </a:p>
                <a:p>
                  <a:pPr algn="r"/>
                  <a:r>
                    <a:rPr lang="en-CH" sz="1333" dirty="0"/>
                    <a:t>(frequency &amp; length of LS’s TBC)</a:t>
                  </a:r>
                </a:p>
              </p:txBody>
            </p: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B7A69F39-716F-F959-FFDE-010A4D9EB3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50025" y="4514706"/>
                  <a:ext cx="1796176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1680358-7399-5D9B-3E36-EC528BD8C5A7}"/>
                </a:ext>
              </a:extLst>
            </p:cNvPr>
            <p:cNvSpPr txBox="1"/>
            <p:nvPr/>
          </p:nvSpPr>
          <p:spPr>
            <a:xfrm>
              <a:off x="1995418" y="3097248"/>
              <a:ext cx="815368" cy="284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933" b="1" dirty="0">
                  <a:solidFill>
                    <a:schemeClr val="bg2">
                      <a:lumMod val="10000"/>
                    </a:schemeClr>
                  </a:solidFill>
                </a:rPr>
                <a:t>HI-ECN3</a:t>
              </a:r>
            </a:p>
            <a:p>
              <a:pPr algn="ctr"/>
              <a:r>
                <a:rPr lang="en-CH" sz="933" b="1" dirty="0">
                  <a:solidFill>
                    <a:schemeClr val="bg2">
                      <a:lumMod val="10000"/>
                    </a:schemeClr>
                  </a:solidFill>
                </a:rPr>
                <a:t>Commissioning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65CDA7D-ABF3-3944-A34E-FBB2DD44D9D9}"/>
                </a:ext>
              </a:extLst>
            </p:cNvPr>
            <p:cNvSpPr txBox="1"/>
            <p:nvPr/>
          </p:nvSpPr>
          <p:spPr>
            <a:xfrm>
              <a:off x="2791320" y="3109457"/>
              <a:ext cx="1009741" cy="284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933" b="1" dirty="0">
                  <a:solidFill>
                    <a:schemeClr val="bg2">
                      <a:lumMod val="10000"/>
                    </a:schemeClr>
                  </a:solidFill>
                </a:rPr>
                <a:t>HI-ECN3 </a:t>
              </a:r>
            </a:p>
            <a:p>
              <a:pPr algn="ctr"/>
              <a:r>
                <a:rPr lang="en-CH" sz="933" b="1" dirty="0">
                  <a:solidFill>
                    <a:schemeClr val="bg2">
                      <a:lumMod val="10000"/>
                    </a:schemeClr>
                  </a:solidFill>
                </a:rPr>
                <a:t>Operation</a:t>
              </a: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AFE04F2-9F25-EE93-B54C-0D0A92383112}"/>
              </a:ext>
            </a:extLst>
          </p:cNvPr>
          <p:cNvCxnSpPr>
            <a:cxnSpLocks/>
          </p:cNvCxnSpPr>
          <p:nvPr/>
        </p:nvCxnSpPr>
        <p:spPr>
          <a:xfrm>
            <a:off x="2757258" y="1165814"/>
            <a:ext cx="0" cy="16816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10A3CC0-624C-5268-FF0E-300E74585C1C}"/>
              </a:ext>
            </a:extLst>
          </p:cNvPr>
          <p:cNvSpPr txBox="1"/>
          <p:nvPr/>
        </p:nvSpPr>
        <p:spPr>
          <a:xfrm>
            <a:off x="2328944" y="861575"/>
            <a:ext cx="856628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333" b="1" dirty="0"/>
              <a:t>Today</a:t>
            </a:r>
            <a:endParaRPr lang="en-CH" sz="1333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CE7CD9A-F52C-8A20-010A-2ECC252C2009}"/>
              </a:ext>
            </a:extLst>
          </p:cNvPr>
          <p:cNvGrpSpPr/>
          <p:nvPr/>
        </p:nvGrpSpPr>
        <p:grpSpPr>
          <a:xfrm>
            <a:off x="1150867" y="1010302"/>
            <a:ext cx="10897960" cy="2744352"/>
            <a:chOff x="840876" y="1044126"/>
            <a:chExt cx="8173470" cy="205826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EC0C00-A78C-B38B-1684-23AD15C8A359}"/>
                </a:ext>
              </a:extLst>
            </p:cNvPr>
            <p:cNvSpPr txBox="1"/>
            <p:nvPr/>
          </p:nvSpPr>
          <p:spPr>
            <a:xfrm>
              <a:off x="7142014" y="1044126"/>
              <a:ext cx="1872332" cy="1607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CH" sz="1333" b="1" dirty="0"/>
                <a:t>NA available exclusively for EHN1/2 from mid-2029:</a:t>
              </a:r>
            </a:p>
            <a:p>
              <a:pPr algn="r"/>
              <a:r>
                <a:rPr lang="en-GB" sz="1333" dirty="0"/>
                <a:t>T</a:t>
              </a:r>
              <a:r>
                <a:rPr lang="en-CH" sz="1333" dirty="0"/>
                <a:t>est-beam users &amp; other POT demanding experiments </a:t>
              </a:r>
            </a:p>
            <a:p>
              <a:pPr algn="r"/>
              <a:r>
                <a:rPr lang="en-CH" sz="1333" dirty="0"/>
                <a:t>(e.g. AMBER, MuonE)</a:t>
              </a:r>
            </a:p>
            <a:p>
              <a:pPr algn="r"/>
              <a:endParaRPr lang="en-CH" sz="1333" b="1" dirty="0"/>
            </a:p>
            <a:p>
              <a:pPr algn="r"/>
              <a:endParaRPr lang="en-CH" sz="1333" b="1" dirty="0"/>
            </a:p>
            <a:p>
              <a:pPr algn="r"/>
              <a:r>
                <a:rPr lang="en-CH" sz="1333" b="1" dirty="0"/>
                <a:t>ECN3 beam to dump in P42 for commissioning of TCC2</a:t>
              </a:r>
            </a:p>
            <a:p>
              <a:pPr algn="r"/>
              <a:r>
                <a:rPr lang="en-GB" sz="1333" b="1" dirty="0"/>
                <a:t>w</a:t>
              </a:r>
              <a:r>
                <a:rPr lang="en-CH" sz="1333" b="1" dirty="0"/>
                <a:t>hilst construction ongoing 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A2EC5A8-E61B-E26F-7423-77DB43E8C971}"/>
                </a:ext>
              </a:extLst>
            </p:cNvPr>
            <p:cNvSpPr/>
            <p:nvPr/>
          </p:nvSpPr>
          <p:spPr>
            <a:xfrm>
              <a:off x="840876" y="3050897"/>
              <a:ext cx="1546724" cy="51493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D12E8B9-6A4E-C9A2-D411-4752B3789A9C}"/>
                </a:ext>
              </a:extLst>
            </p:cNvPr>
            <p:cNvSpPr/>
            <p:nvPr/>
          </p:nvSpPr>
          <p:spPr>
            <a:xfrm>
              <a:off x="6659792" y="1834190"/>
              <a:ext cx="352246" cy="51494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/>
            </a:p>
          </p:txBody>
        </p:sp>
      </p:grpSp>
      <p:pic>
        <p:nvPicPr>
          <p:cNvPr id="43" name="Content Placeholder 3">
            <a:extLst>
              <a:ext uri="{FF2B5EF4-FFF2-40B4-BE49-F238E27FC236}">
                <a16:creationId xmlns:a16="http://schemas.microsoft.com/office/drawing/2014/main" id="{AC4A9140-B0D3-020F-3C58-1590C886C324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60"/>
          <a:stretch/>
        </p:blipFill>
        <p:spPr bwMode="auto">
          <a:xfrm>
            <a:off x="10617095" y="3353564"/>
            <a:ext cx="1306591" cy="11481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6" name="Title 1">
            <a:extLst>
              <a:ext uri="{FF2B5EF4-FFF2-40B4-BE49-F238E27FC236}">
                <a16:creationId xmlns:a16="http://schemas.microsoft.com/office/drawing/2014/main" id="{E9FF0C53-A446-D0AA-7925-43C7BC755494}"/>
              </a:ext>
            </a:extLst>
          </p:cNvPr>
          <p:cNvSpPr txBox="1">
            <a:spLocks/>
          </p:cNvSpPr>
          <p:nvPr/>
        </p:nvSpPr>
        <p:spPr>
          <a:xfrm>
            <a:off x="364307" y="311645"/>
            <a:ext cx="11827693" cy="6304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CERN Accelerator Schedule</a:t>
            </a:r>
            <a:endParaRPr lang="en-US" sz="2400" baseline="30000" dirty="0">
              <a:solidFill>
                <a:srgbClr val="004899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1D020A8-49BC-4536-4DF4-BCD34005D9E2}"/>
              </a:ext>
            </a:extLst>
          </p:cNvPr>
          <p:cNvSpPr/>
          <p:nvPr/>
        </p:nvSpPr>
        <p:spPr>
          <a:xfrm>
            <a:off x="4788599" y="1873513"/>
            <a:ext cx="4043705" cy="25886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0C31444-300F-D894-88F5-5C656DCD701C}"/>
              </a:ext>
            </a:extLst>
          </p:cNvPr>
          <p:cNvGrpSpPr/>
          <p:nvPr/>
        </p:nvGrpSpPr>
        <p:grpSpPr>
          <a:xfrm>
            <a:off x="4781315" y="1876041"/>
            <a:ext cx="4771069" cy="4249953"/>
            <a:chOff x="3563710" y="1726536"/>
            <a:chExt cx="3578302" cy="318746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58E8129D-7FC9-F56E-6F1B-8A5C5DFAC749}"/>
                </a:ext>
              </a:extLst>
            </p:cNvPr>
            <p:cNvGrpSpPr/>
            <p:nvPr/>
          </p:nvGrpSpPr>
          <p:grpSpPr>
            <a:xfrm>
              <a:off x="3563710" y="1726536"/>
              <a:ext cx="3578302" cy="3187465"/>
              <a:chOff x="3563710" y="1726536"/>
              <a:chExt cx="3578302" cy="3187465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528F1C4-0FBA-B908-5723-54A7AB3DCD91}"/>
                  </a:ext>
                </a:extLst>
              </p:cNvPr>
              <p:cNvSpPr/>
              <p:nvPr/>
            </p:nvSpPr>
            <p:spPr>
              <a:xfrm>
                <a:off x="3563710" y="1726536"/>
                <a:ext cx="3096072" cy="63094"/>
              </a:xfrm>
              <a:prstGeom prst="rect">
                <a:avLst/>
              </a:prstGeom>
              <a:solidFill>
                <a:srgbClr val="E5750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2400" dirty="0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98EE19EC-206F-8C08-00AD-79B12EAA7E30}"/>
                  </a:ext>
                </a:extLst>
              </p:cNvPr>
              <p:cNvSpPr/>
              <p:nvPr/>
            </p:nvSpPr>
            <p:spPr>
              <a:xfrm>
                <a:off x="4925010" y="3120712"/>
                <a:ext cx="2217002" cy="77087"/>
              </a:xfrm>
              <a:prstGeom prst="rect">
                <a:avLst/>
              </a:prstGeom>
              <a:solidFill>
                <a:srgbClr val="E5750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2400" dirty="0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E556F42-1E81-E305-BAC1-1986C19972BD}"/>
                  </a:ext>
                </a:extLst>
              </p:cNvPr>
              <p:cNvSpPr/>
              <p:nvPr/>
            </p:nvSpPr>
            <p:spPr>
              <a:xfrm>
                <a:off x="5581071" y="4760137"/>
                <a:ext cx="153659" cy="136985"/>
              </a:xfrm>
              <a:prstGeom prst="rect">
                <a:avLst/>
              </a:prstGeom>
              <a:solidFill>
                <a:srgbClr val="E575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2400" dirty="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7FF01B9-D45C-195A-61B8-1DFB5C94E85A}"/>
                  </a:ext>
                </a:extLst>
              </p:cNvPr>
              <p:cNvSpPr txBox="1"/>
              <p:nvPr/>
            </p:nvSpPr>
            <p:spPr>
              <a:xfrm>
                <a:off x="5719269" y="4737077"/>
                <a:ext cx="553277" cy="1769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933" dirty="0">
                    <a:solidFill>
                      <a:schemeClr val="bg2">
                        <a:lumMod val="10000"/>
                      </a:schemeClr>
                    </a:solidFill>
                  </a:rPr>
                  <a:t>NA-CONS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7ED124A-2513-373B-FAC1-57D1F023E9F3}"/>
                </a:ext>
              </a:extLst>
            </p:cNvPr>
            <p:cNvSpPr txBox="1"/>
            <p:nvPr/>
          </p:nvSpPr>
          <p:spPr>
            <a:xfrm>
              <a:off x="5077748" y="3215291"/>
              <a:ext cx="925975" cy="284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933" b="1" dirty="0">
                  <a:solidFill>
                    <a:schemeClr val="bg2">
                      <a:lumMod val="10000"/>
                    </a:schemeClr>
                  </a:solidFill>
                </a:rPr>
                <a:t>NA-CONS Phase II</a:t>
              </a:r>
            </a:p>
            <a:p>
              <a:pPr algn="ctr"/>
              <a:r>
                <a:rPr lang="en-CH" sz="933" b="1" dirty="0">
                  <a:solidFill>
                    <a:schemeClr val="bg2">
                      <a:lumMod val="10000"/>
                    </a:schemeClr>
                  </a:solidFill>
                </a:rPr>
                <a:t>(TBC)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C0513C7-1A95-6CF4-FFB0-B7ACFC2D7D4E}"/>
                </a:ext>
              </a:extLst>
            </p:cNvPr>
            <p:cNvSpPr txBox="1"/>
            <p:nvPr/>
          </p:nvSpPr>
          <p:spPr>
            <a:xfrm>
              <a:off x="3563710" y="1761373"/>
              <a:ext cx="900728" cy="176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933" b="1" dirty="0">
                  <a:solidFill>
                    <a:schemeClr val="bg2">
                      <a:lumMod val="10000"/>
                    </a:schemeClr>
                  </a:solidFill>
                </a:rPr>
                <a:t>NA-CONS Phase I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E28FC59B-1052-37D4-F39E-3A67068B7201}"/>
              </a:ext>
            </a:extLst>
          </p:cNvPr>
          <p:cNvSpPr txBox="1"/>
          <p:nvPr/>
        </p:nvSpPr>
        <p:spPr>
          <a:xfrm>
            <a:off x="5879976" y="34752"/>
            <a:ext cx="626469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M. Lamont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00" i="0" dirty="0">
                <a:solidFill>
                  <a:srgbClr val="46788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Updated schedule for CERN’s accelerators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CERN Bulletin, 4 October 2024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FE009F-5DBF-6F46-884D-BB70731F4C0F}"/>
              </a:ext>
            </a:extLst>
          </p:cNvPr>
          <p:cNvSpPr/>
          <p:nvPr/>
        </p:nvSpPr>
        <p:spPr>
          <a:xfrm>
            <a:off x="1055439" y="1883387"/>
            <a:ext cx="3725861" cy="123228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EC6634-0D05-E026-C8FE-7444A7BCE64F}"/>
              </a:ext>
            </a:extLst>
          </p:cNvPr>
          <p:cNvSpPr txBox="1"/>
          <p:nvPr/>
        </p:nvSpPr>
        <p:spPr>
          <a:xfrm>
            <a:off x="1030351" y="1991552"/>
            <a:ext cx="1346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b="1" dirty="0">
                <a:solidFill>
                  <a:schemeClr val="bg2">
                    <a:lumMod val="10000"/>
                  </a:schemeClr>
                </a:solidFill>
              </a:rPr>
              <a:t>HI-ECN3 </a:t>
            </a:r>
          </a:p>
          <a:p>
            <a:r>
              <a:rPr lang="en-CH" sz="1200" b="1" dirty="0">
                <a:solidFill>
                  <a:schemeClr val="bg2">
                    <a:lumMod val="10000"/>
                  </a:schemeClr>
                </a:solidFill>
              </a:rPr>
              <a:t>TDR Phase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89DFFED0-5549-7119-52CF-50ECE51F70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BDF TSAC #1		  4 – 6</a:t>
            </a:r>
            <a:r>
              <a:rPr lang="de-CH" baseline="30000" dirty="0"/>
              <a:t>th</a:t>
            </a:r>
            <a:r>
              <a:rPr lang="de-CH" dirty="0"/>
              <a:t> March 2025</a:t>
            </a:r>
            <a:endParaRPr lang="en-US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73AAF71D-987B-5A54-FA60-3B5EDE4E7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Project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34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C3DF0-2B62-86E6-6836-64209D8A3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>
            <a:extLst>
              <a:ext uri="{FF2B5EF4-FFF2-40B4-BE49-F238E27FC236}">
                <a16:creationId xmlns:a16="http://schemas.microsoft.com/office/drawing/2014/main" id="{D2FECF3C-195C-A9AE-1764-5EDC81FC7B92}"/>
              </a:ext>
            </a:extLst>
          </p:cNvPr>
          <p:cNvGrpSpPr/>
          <p:nvPr/>
        </p:nvGrpSpPr>
        <p:grpSpPr>
          <a:xfrm>
            <a:off x="-384720" y="4259130"/>
            <a:ext cx="11715600" cy="1437216"/>
            <a:chOff x="-384720" y="3927273"/>
            <a:chExt cx="11715600" cy="143721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D819D07-E657-578F-82F7-377E42A63863}"/>
                </a:ext>
              </a:extLst>
            </p:cNvPr>
            <p:cNvGrpSpPr/>
            <p:nvPr/>
          </p:nvGrpSpPr>
          <p:grpSpPr>
            <a:xfrm>
              <a:off x="-384720" y="3927273"/>
              <a:ext cx="11715600" cy="1437216"/>
              <a:chOff x="47328" y="4563759"/>
              <a:chExt cx="11715600" cy="1437216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521812B5-C076-432F-CB1E-63222368BF28}"/>
                  </a:ext>
                </a:extLst>
              </p:cNvPr>
              <p:cNvGrpSpPr/>
              <p:nvPr/>
            </p:nvGrpSpPr>
            <p:grpSpPr>
              <a:xfrm>
                <a:off x="1559496" y="4581128"/>
                <a:ext cx="10203432" cy="1419847"/>
                <a:chOff x="1221160" y="4180715"/>
                <a:chExt cx="10203432" cy="1419847"/>
              </a:xfrm>
            </p:grpSpPr>
            <p:pic>
              <p:nvPicPr>
                <p:cNvPr id="11" name="Picture 10" descr="A chart of a schedule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2EAA0604-2EB5-7D43-5DF8-2DBFCCD5ED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981" t="49935" r="866" b="27975"/>
                <a:stretch/>
              </p:blipFill>
              <p:spPr>
                <a:xfrm>
                  <a:off x="4583832" y="4600689"/>
                  <a:ext cx="6840760" cy="999873"/>
                </a:xfrm>
                <a:prstGeom prst="rect">
                  <a:avLst/>
                </a:prstGeom>
              </p:spPr>
            </p:pic>
            <p:pic>
              <p:nvPicPr>
                <p:cNvPr id="9" name="Picture 8" descr="A chart of a schedule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A3D89557-C090-FA72-160C-5CAB30BF546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4299" t="9860" r="938" b="59155"/>
                <a:stretch/>
              </p:blipFill>
              <p:spPr>
                <a:xfrm>
                  <a:off x="1221160" y="4180715"/>
                  <a:ext cx="3434680" cy="1402478"/>
                </a:xfrm>
                <a:prstGeom prst="rect">
                  <a:avLst/>
                </a:prstGeom>
              </p:spPr>
            </p:pic>
            <p:pic>
              <p:nvPicPr>
                <p:cNvPr id="12" name="Picture 11" descr="A chart of a schedule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448ACA02-AA31-2FEB-66E9-5F5259E3DD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981" t="41363" r="866" b="51676"/>
                <a:stretch/>
              </p:blipFill>
              <p:spPr>
                <a:xfrm>
                  <a:off x="4583832" y="4292062"/>
                  <a:ext cx="6840760" cy="315077"/>
                </a:xfrm>
                <a:prstGeom prst="rect">
                  <a:avLst/>
                </a:prstGeom>
              </p:spPr>
            </p:pic>
          </p:grpSp>
          <p:pic>
            <p:nvPicPr>
              <p:cNvPr id="17" name="Picture 16" descr="A chart of a schedule&#10;&#10;Description automatically generated with medium confidence">
                <a:extLst>
                  <a:ext uri="{FF2B5EF4-FFF2-40B4-BE49-F238E27FC236}">
                    <a16:creationId xmlns:a16="http://schemas.microsoft.com/office/drawing/2014/main" id="{EBE9D6CC-339C-10AB-3DC4-631D35AD9A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84" t="9466" r="89676" b="59549"/>
              <a:stretch/>
            </p:blipFill>
            <p:spPr>
              <a:xfrm>
                <a:off x="47328" y="4563759"/>
                <a:ext cx="1512168" cy="1402478"/>
              </a:xfrm>
              <a:prstGeom prst="rect">
                <a:avLst/>
              </a:prstGeom>
            </p:spPr>
          </p:pic>
        </p:grp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C33DC7EB-A92E-5660-844C-655894BAE580}"/>
                </a:ext>
              </a:extLst>
            </p:cNvPr>
            <p:cNvSpPr/>
            <p:nvPr/>
          </p:nvSpPr>
          <p:spPr>
            <a:xfrm>
              <a:off x="1129904" y="4628784"/>
              <a:ext cx="2520279" cy="108462"/>
            </a:xfrm>
            <a:prstGeom prst="rect">
              <a:avLst/>
            </a:prstGeom>
            <a:solidFill>
              <a:srgbClr val="E575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800" dirty="0"/>
                <a:t>NA-CONS Phase 1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63FC71F-FDD7-653E-FE9E-32A151D46039}"/>
                </a:ext>
              </a:extLst>
            </p:cNvPr>
            <p:cNvSpPr/>
            <p:nvPr/>
          </p:nvSpPr>
          <p:spPr>
            <a:xfrm>
              <a:off x="8953150" y="4637369"/>
              <a:ext cx="2331755" cy="99826"/>
            </a:xfrm>
            <a:prstGeom prst="rect">
              <a:avLst/>
            </a:prstGeom>
            <a:solidFill>
              <a:srgbClr val="E575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800" dirty="0"/>
                <a:t>NA-CONS Phase 2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7D1E5E1-5EF5-B23B-786F-CD3B1246A0CA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Commissioning High Intensity for ECN3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01A904A-A38A-7D8A-1510-591ED0474334}"/>
              </a:ext>
            </a:extLst>
          </p:cNvPr>
          <p:cNvSpPr txBox="1"/>
          <p:nvPr/>
        </p:nvSpPr>
        <p:spPr>
          <a:xfrm>
            <a:off x="401343" y="1111513"/>
            <a:ext cx="1140375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000" b="1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The commissioning of HI-ECN3 can be grouped into two phases:</a:t>
            </a:r>
          </a:p>
          <a:p>
            <a:pPr algn="just"/>
            <a:endParaRPr lang="en-GB" sz="2000" b="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000" b="1" dirty="0">
                <a:latin typeface="Arial" panose="020B0604020202020204" pitchFamily="34" charset="0"/>
              </a:rPr>
              <a:t>Commissioning TCC2 (2029 – 30, ~ 2 yr) with NA-CONS</a:t>
            </a:r>
            <a:r>
              <a:rPr lang="en-GB" sz="20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: 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inc. 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SPS, slow extraction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GB" sz="2000" b="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FF0000"/>
                </a:solidFill>
                <a:latin typeface="Arial" panose="020B0604020202020204" pitchFamily="34" charset="0"/>
              </a:rPr>
              <a:t>Commissioning of ECN3 (2031 – 32, ~ 1.5 yr):</a:t>
            </a:r>
            <a:r>
              <a:rPr lang="en-GB" sz="20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inc.</a:t>
            </a:r>
            <a:r>
              <a:rPr lang="en-GB" sz="20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BDF in TCC8,</a:t>
            </a:r>
            <a:r>
              <a:rPr lang="en-GB" sz="20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beam transfer from TCC2 to TCC8, before 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ramping up to 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n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ominal operation 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together with </a:t>
            </a:r>
            <a:r>
              <a:rPr lang="en-GB" sz="2000" dirty="0" err="1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SHiP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before end 2032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44DC0AE-9404-2EBC-FC49-8773EDF768DE}"/>
              </a:ext>
            </a:extLst>
          </p:cNvPr>
          <p:cNvGrpSpPr/>
          <p:nvPr/>
        </p:nvGrpSpPr>
        <p:grpSpPr>
          <a:xfrm>
            <a:off x="3650183" y="4893344"/>
            <a:ext cx="2024420" cy="1343968"/>
            <a:chOff x="3644510" y="4775286"/>
            <a:chExt cx="2024420" cy="134396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C682341-609E-BB7D-D69B-84CBB09FF81B}"/>
                </a:ext>
              </a:extLst>
            </p:cNvPr>
            <p:cNvSpPr/>
            <p:nvPr/>
          </p:nvSpPr>
          <p:spPr>
            <a:xfrm>
              <a:off x="3647727" y="4775286"/>
              <a:ext cx="2021203" cy="182730"/>
            </a:xfrm>
            <a:prstGeom prst="rect">
              <a:avLst/>
            </a:prstGeom>
            <a:solidFill>
              <a:schemeClr val="accent1">
                <a:alpha val="42674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B2A6510-0678-284E-02CE-BD33365E36D7}"/>
                </a:ext>
              </a:extLst>
            </p:cNvPr>
            <p:cNvSpPr txBox="1"/>
            <p:nvPr/>
          </p:nvSpPr>
          <p:spPr>
            <a:xfrm>
              <a:off x="3644510" y="5749922"/>
              <a:ext cx="1941934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Commissioning of SPS and NA (TCC2) for HI-ECN3</a:t>
              </a:r>
            </a:p>
          </p:txBody>
        </p:sp>
        <p:sp>
          <p:nvSpPr>
            <p:cNvPr id="42" name="Left Brace 41">
              <a:extLst>
                <a:ext uri="{FF2B5EF4-FFF2-40B4-BE49-F238E27FC236}">
                  <a16:creationId xmlns:a16="http://schemas.microsoft.com/office/drawing/2014/main" id="{B3E3F958-46F9-9EB3-97E1-16022C409713}"/>
                </a:ext>
              </a:extLst>
            </p:cNvPr>
            <p:cNvSpPr/>
            <p:nvPr/>
          </p:nvSpPr>
          <p:spPr>
            <a:xfrm rot="16200000">
              <a:off x="4507039" y="4644165"/>
              <a:ext cx="216024" cy="193464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DE505EC-7BF4-A19B-A4C8-BA523A72FCF6}"/>
              </a:ext>
            </a:extLst>
          </p:cNvPr>
          <p:cNvGrpSpPr/>
          <p:nvPr/>
        </p:nvGrpSpPr>
        <p:grpSpPr>
          <a:xfrm>
            <a:off x="5625195" y="3230202"/>
            <a:ext cx="1602217" cy="3195553"/>
            <a:chOff x="5615620" y="3119115"/>
            <a:chExt cx="1602217" cy="3195553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5D3010B-6A76-2460-3CB1-182753EC86EE}"/>
                </a:ext>
              </a:extLst>
            </p:cNvPr>
            <p:cNvSpPr txBox="1"/>
            <p:nvPr/>
          </p:nvSpPr>
          <p:spPr>
            <a:xfrm>
              <a:off x="5615620" y="3119115"/>
              <a:ext cx="101184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b="1" dirty="0"/>
                <a:t>Q3 2031:</a:t>
              </a:r>
            </a:p>
            <a:p>
              <a:r>
                <a:rPr lang="en-GB" sz="1200" dirty="0"/>
                <a:t>Beam on BDF Target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AA4C4A7D-FE86-A631-B5CD-3F8E63219CBA}"/>
                </a:ext>
              </a:extLst>
            </p:cNvPr>
            <p:cNvCxnSpPr>
              <a:cxnSpLocks/>
            </p:cNvCxnSpPr>
            <p:nvPr/>
          </p:nvCxnSpPr>
          <p:spPr>
            <a:xfrm>
              <a:off x="5866073" y="3828835"/>
              <a:ext cx="321545" cy="9752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F8D05E6E-986D-5AD1-CCC2-C00E2761915F}"/>
                </a:ext>
              </a:extLst>
            </p:cNvPr>
            <p:cNvGrpSpPr/>
            <p:nvPr/>
          </p:nvGrpSpPr>
          <p:grpSpPr>
            <a:xfrm>
              <a:off x="5819109" y="4770968"/>
              <a:ext cx="1398728" cy="1543700"/>
              <a:chOff x="5819109" y="4770968"/>
              <a:chExt cx="1398728" cy="1543700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3154A28-7F12-D175-A875-EAE58CA26F04}"/>
                  </a:ext>
                </a:extLst>
              </p:cNvPr>
              <p:cNvSpPr/>
              <p:nvPr/>
            </p:nvSpPr>
            <p:spPr>
              <a:xfrm>
                <a:off x="6306778" y="4770968"/>
                <a:ext cx="439160" cy="182730"/>
              </a:xfrm>
              <a:prstGeom prst="rect">
                <a:avLst/>
              </a:prstGeom>
              <a:solidFill>
                <a:srgbClr val="FF0000">
                  <a:alpha val="42674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559327A-4FFD-B704-CD45-EA9A7744EF61}"/>
                  </a:ext>
                </a:extLst>
              </p:cNvPr>
              <p:cNvSpPr txBox="1"/>
              <p:nvPr/>
            </p:nvSpPr>
            <p:spPr>
              <a:xfrm>
                <a:off x="5819109" y="5760670"/>
                <a:ext cx="1398728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200" dirty="0"/>
                  <a:t>BDF commissioning</a:t>
                </a:r>
              </a:p>
              <a:p>
                <a:pPr algn="ctr"/>
                <a:r>
                  <a:rPr lang="en-GB" sz="1200" dirty="0"/>
                  <a:t>(flexible with </a:t>
                </a:r>
                <a:r>
                  <a:rPr lang="en-GB" sz="1200" dirty="0" err="1"/>
                  <a:t>SHiP</a:t>
                </a:r>
                <a:r>
                  <a:rPr lang="en-GB" sz="1200" dirty="0"/>
                  <a:t> installation) </a:t>
                </a:r>
              </a:p>
            </p:txBody>
          </p:sp>
          <p:sp>
            <p:nvSpPr>
              <p:cNvPr id="48" name="Left Brace 47">
                <a:extLst>
                  <a:ext uri="{FF2B5EF4-FFF2-40B4-BE49-F238E27FC236}">
                    <a16:creationId xmlns:a16="http://schemas.microsoft.com/office/drawing/2014/main" id="{554934C8-F53D-F409-1FC6-4F56B9E70924}"/>
                  </a:ext>
                </a:extLst>
              </p:cNvPr>
              <p:cNvSpPr/>
              <p:nvPr/>
            </p:nvSpPr>
            <p:spPr>
              <a:xfrm rot="16200000">
                <a:off x="6418347" y="5412947"/>
                <a:ext cx="216024" cy="439159"/>
              </a:xfrm>
              <a:prstGeom prst="lef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89BB4ED-5EF1-25FB-5DD1-818E58395C31}"/>
              </a:ext>
            </a:extLst>
          </p:cNvPr>
          <p:cNvGrpSpPr/>
          <p:nvPr/>
        </p:nvGrpSpPr>
        <p:grpSpPr>
          <a:xfrm>
            <a:off x="3095002" y="3260608"/>
            <a:ext cx="2651563" cy="1551036"/>
            <a:chOff x="3095002" y="3231676"/>
            <a:chExt cx="2651563" cy="1551036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7C5B921-00BA-15F7-AF22-EB3DFB340894}"/>
                </a:ext>
              </a:extLst>
            </p:cNvPr>
            <p:cNvSpPr txBox="1"/>
            <p:nvPr/>
          </p:nvSpPr>
          <p:spPr>
            <a:xfrm>
              <a:off x="3095002" y="3231676"/>
              <a:ext cx="1499760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b="1" dirty="0"/>
                <a:t>YETS30/31:</a:t>
              </a:r>
            </a:p>
            <a:p>
              <a:r>
                <a:rPr lang="en-GB" sz="1200" dirty="0"/>
                <a:t>Remove P42 beam dump &amp; reconfigure beam line</a:t>
              </a: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03D77A48-15B6-0316-5ACD-14E4995070F0}"/>
                </a:ext>
              </a:extLst>
            </p:cNvPr>
            <p:cNvCxnSpPr>
              <a:cxnSpLocks/>
            </p:cNvCxnSpPr>
            <p:nvPr/>
          </p:nvCxnSpPr>
          <p:spPr>
            <a:xfrm>
              <a:off x="3630833" y="4058564"/>
              <a:ext cx="2115732" cy="7241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4DBAADC-0BCD-B483-C562-5AB695B9423F}"/>
              </a:ext>
            </a:extLst>
          </p:cNvPr>
          <p:cNvGrpSpPr/>
          <p:nvPr/>
        </p:nvGrpSpPr>
        <p:grpSpPr>
          <a:xfrm>
            <a:off x="6705269" y="3118279"/>
            <a:ext cx="2411340" cy="1266896"/>
            <a:chOff x="6706640" y="2930847"/>
            <a:chExt cx="2759208" cy="1449662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0F86C6DE-E896-8636-1725-9A492EA0D02A}"/>
                </a:ext>
              </a:extLst>
            </p:cNvPr>
            <p:cNvGrpSpPr/>
            <p:nvPr/>
          </p:nvGrpSpPr>
          <p:grpSpPr>
            <a:xfrm>
              <a:off x="8069377" y="3237103"/>
              <a:ext cx="1396471" cy="928282"/>
              <a:chOff x="6793661" y="4760666"/>
              <a:chExt cx="1396471" cy="928282"/>
            </a:xfrm>
          </p:grpSpPr>
          <p:sp>
            <p:nvSpPr>
              <p:cNvPr id="55" name="Left Brace 54">
                <a:extLst>
                  <a:ext uri="{FF2B5EF4-FFF2-40B4-BE49-F238E27FC236}">
                    <a16:creationId xmlns:a16="http://schemas.microsoft.com/office/drawing/2014/main" id="{91B0BAF0-6891-5C73-C42D-9250CB1EC10A}"/>
                  </a:ext>
                </a:extLst>
              </p:cNvPr>
              <p:cNvSpPr/>
              <p:nvPr/>
            </p:nvSpPr>
            <p:spPr>
              <a:xfrm rot="5400000">
                <a:off x="7372478" y="4949431"/>
                <a:ext cx="219548" cy="1259486"/>
              </a:xfrm>
              <a:prstGeom prst="lef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0ADDA5B0-BEE1-770A-C155-49667E9D7320}"/>
                      </a:ext>
                    </a:extLst>
                  </p:cNvPr>
                  <p:cNvSpPr txBox="1"/>
                  <p:nvPr/>
                </p:nvSpPr>
                <p:spPr>
                  <a:xfrm>
                    <a:off x="6793661" y="4760666"/>
                    <a:ext cx="1396471" cy="63391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GB" sz="1200" dirty="0"/>
                      <a:t>Operation of </a:t>
                    </a:r>
                  </a:p>
                  <a:p>
                    <a:pPr algn="ctr"/>
                    <a:r>
                      <a:rPr lang="en-GB" sz="1200" dirty="0"/>
                      <a:t>BDF/</a:t>
                    </a:r>
                    <a:r>
                      <a:rPr lang="en-GB" sz="1200" dirty="0" err="1"/>
                      <a:t>SHiP</a:t>
                    </a:r>
                    <a:endParaRPr lang="en-GB" sz="1200" dirty="0"/>
                  </a:p>
                  <a:p>
                    <a:pPr algn="ctr"/>
                    <a:r>
                      <a:rPr lang="en-GB" sz="1200" dirty="0"/>
                      <a:t>@ 4</a:t>
                    </a:r>
                    <a14:m>
                      <m:oMath xmlns:m="http://schemas.openxmlformats.org/officeDocument/2006/math">
                        <m:r>
                          <a:rPr lang="en-GB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</m:oMath>
                    </a14:m>
                    <a:r>
                      <a:rPr lang="en-GB" sz="1200" dirty="0"/>
                      <a:t>10</a:t>
                    </a:r>
                    <a:r>
                      <a:rPr lang="en-GB" sz="1200" baseline="30000" dirty="0"/>
                      <a:t>19</a:t>
                    </a:r>
                    <a:r>
                      <a:rPr lang="en-GB" sz="1200" dirty="0"/>
                      <a:t> POT</a:t>
                    </a:r>
                  </a:p>
                </p:txBody>
              </p:sp>
            </mc:Choice>
            <mc:Fallback xmlns=""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0ADDA5B0-BEE1-770A-C155-49667E9D732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93661" y="4760666"/>
                    <a:ext cx="1396471" cy="63391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t="-8889"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D94F8AB-A2B2-A5BF-FACC-89AA24F5C89A}"/>
                </a:ext>
              </a:extLst>
            </p:cNvPr>
            <p:cNvGrpSpPr/>
            <p:nvPr/>
          </p:nvGrpSpPr>
          <p:grpSpPr>
            <a:xfrm>
              <a:off x="6706640" y="2930847"/>
              <a:ext cx="2681074" cy="1449662"/>
              <a:chOff x="6674630" y="3188014"/>
              <a:chExt cx="3251156" cy="1757906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882C0382-43D4-0340-0AF4-34C637823977}"/>
                  </a:ext>
                </a:extLst>
              </p:cNvPr>
              <p:cNvGrpSpPr/>
              <p:nvPr/>
            </p:nvGrpSpPr>
            <p:grpSpPr>
              <a:xfrm rot="397978" flipH="1">
                <a:off x="6674630" y="3188014"/>
                <a:ext cx="1313885" cy="1707924"/>
                <a:chOff x="1848609" y="1440561"/>
                <a:chExt cx="2736667" cy="3174353"/>
              </a:xfrm>
            </p:grpSpPr>
            <p:pic>
              <p:nvPicPr>
                <p:cNvPr id="4" name="Picture 3" descr="A black and white logo&#10;&#10;Description automatically generated">
                  <a:extLst>
                    <a:ext uri="{FF2B5EF4-FFF2-40B4-BE49-F238E27FC236}">
                      <a16:creationId xmlns:a16="http://schemas.microsoft.com/office/drawing/2014/main" id="{43D53A90-7EC2-1CB7-6A13-EF90CB1573F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 flipH="1">
                  <a:off x="3740807" y="1598618"/>
                  <a:ext cx="334782" cy="388490"/>
                </a:xfrm>
                <a:prstGeom prst="rect">
                  <a:avLst/>
                </a:prstGeom>
                <a:noFill/>
              </p:spPr>
            </p:pic>
            <p:pic>
              <p:nvPicPr>
                <p:cNvPr id="5" name="Graphic 4" descr="Flag outline">
                  <a:extLst>
                    <a:ext uri="{FF2B5EF4-FFF2-40B4-BE49-F238E27FC236}">
                      <a16:creationId xmlns:a16="http://schemas.microsoft.com/office/drawing/2014/main" id="{BC0F4F15-BEB2-BDDE-D0F7-53F551EB26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rcRect b="42245"/>
                <a:stretch/>
              </p:blipFill>
              <p:spPr>
                <a:xfrm rot="206128">
                  <a:off x="3236689" y="1440561"/>
                  <a:ext cx="1348587" cy="752480"/>
                </a:xfrm>
                <a:prstGeom prst="rect">
                  <a:avLst/>
                </a:prstGeom>
              </p:spPr>
            </p:pic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37E79292-13F3-1635-F47E-DAA2D5A0A8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rcRect/>
                <a:stretch/>
              </p:blipFill>
              <p:spPr>
                <a:xfrm rot="229531">
                  <a:off x="1848609" y="2005371"/>
                  <a:ext cx="2593242" cy="2609543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4" name="Picture 13" descr="A blue and black waves&#10;&#10;Description automatically generated">
                <a:extLst>
                  <a:ext uri="{FF2B5EF4-FFF2-40B4-BE49-F238E27FC236}">
                    <a16:creationId xmlns:a16="http://schemas.microsoft.com/office/drawing/2014/main" id="{ABB2A982-20B4-1F40-0AB1-38E796EEF1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b="47818"/>
              <a:stretch/>
            </p:blipFill>
            <p:spPr>
              <a:xfrm>
                <a:off x="6791923" y="4729764"/>
                <a:ext cx="3133863" cy="216156"/>
              </a:xfrm>
              <a:prstGeom prst="rect">
                <a:avLst/>
              </a:prstGeom>
            </p:spPr>
          </p:pic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087783C-FEAC-9B78-A0FB-2F969801528D}"/>
              </a:ext>
            </a:extLst>
          </p:cNvPr>
          <p:cNvGrpSpPr/>
          <p:nvPr/>
        </p:nvGrpSpPr>
        <p:grpSpPr>
          <a:xfrm>
            <a:off x="6994387" y="4882055"/>
            <a:ext cx="2485989" cy="1353364"/>
            <a:chOff x="6994387" y="4853123"/>
            <a:chExt cx="2485989" cy="1353364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F4277F91-742B-1310-929E-FA7D86AF9EC3}"/>
                </a:ext>
              </a:extLst>
            </p:cNvPr>
            <p:cNvGrpSpPr/>
            <p:nvPr/>
          </p:nvGrpSpPr>
          <p:grpSpPr>
            <a:xfrm>
              <a:off x="7006326" y="4853123"/>
              <a:ext cx="2474050" cy="1353364"/>
              <a:chOff x="6996751" y="4770968"/>
              <a:chExt cx="2474050" cy="1353364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62C88A72-6A62-FB33-8178-9C5ABE7BE814}"/>
                  </a:ext>
                </a:extLst>
              </p:cNvPr>
              <p:cNvSpPr/>
              <p:nvPr/>
            </p:nvSpPr>
            <p:spPr>
              <a:xfrm>
                <a:off x="6996751" y="4770968"/>
                <a:ext cx="915907" cy="182730"/>
              </a:xfrm>
              <a:prstGeom prst="rect">
                <a:avLst/>
              </a:prstGeom>
              <a:solidFill>
                <a:srgbClr val="FF0000">
                  <a:alpha val="42674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5DADED0-07F7-881E-467E-A4BB82FDE665}"/>
                  </a:ext>
                </a:extLst>
              </p:cNvPr>
              <p:cNvSpPr txBox="1"/>
              <p:nvPr/>
            </p:nvSpPr>
            <p:spPr>
              <a:xfrm>
                <a:off x="7382569" y="5755000"/>
                <a:ext cx="2088232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sz="1200" dirty="0"/>
                  <a:t>Commissioning of </a:t>
                </a:r>
                <a:r>
                  <a:rPr lang="en-GB" sz="1200" dirty="0" err="1"/>
                  <a:t>SHiP</a:t>
                </a:r>
                <a:r>
                  <a:rPr lang="en-GB" sz="1200" dirty="0"/>
                  <a:t>:</a:t>
                </a:r>
              </a:p>
              <a:p>
                <a:r>
                  <a:rPr lang="en-GB" sz="1200" dirty="0"/>
                  <a:t>ramping intensity</a:t>
                </a:r>
              </a:p>
            </p:txBody>
          </p:sp>
        </p:grpSp>
        <p:sp>
          <p:nvSpPr>
            <p:cNvPr id="22" name="Left Brace 21">
              <a:extLst>
                <a:ext uri="{FF2B5EF4-FFF2-40B4-BE49-F238E27FC236}">
                  <a16:creationId xmlns:a16="http://schemas.microsoft.com/office/drawing/2014/main" id="{A8AF9E1B-EF78-DF35-4130-ECC8F4586B17}"/>
                </a:ext>
              </a:extLst>
            </p:cNvPr>
            <p:cNvSpPr/>
            <p:nvPr/>
          </p:nvSpPr>
          <p:spPr>
            <a:xfrm rot="16200000">
              <a:off x="7350299" y="5257470"/>
              <a:ext cx="216024" cy="927847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22A1990D-1C8F-6445-67DC-A62B7831ECE9}"/>
              </a:ext>
            </a:extLst>
          </p:cNvPr>
          <p:cNvSpPr txBox="1"/>
          <p:nvPr/>
        </p:nvSpPr>
        <p:spPr>
          <a:xfrm>
            <a:off x="1280431" y="5879407"/>
            <a:ext cx="229233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/>
              <a:t>Upgrades of TCC2 for HI-ECN3</a:t>
            </a:r>
          </a:p>
        </p:txBody>
      </p:sp>
      <p:sp>
        <p:nvSpPr>
          <p:cNvPr id="41" name="Left Brace 40">
            <a:extLst>
              <a:ext uri="{FF2B5EF4-FFF2-40B4-BE49-F238E27FC236}">
                <a16:creationId xmlns:a16="http://schemas.microsoft.com/office/drawing/2014/main" id="{3773A9B7-1046-7962-5D1B-C0D4E6A49304}"/>
              </a:ext>
            </a:extLst>
          </p:cNvPr>
          <p:cNvSpPr/>
          <p:nvPr/>
        </p:nvSpPr>
        <p:spPr>
          <a:xfrm rot="16200000">
            <a:off x="2263714" y="4534203"/>
            <a:ext cx="216024" cy="240206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Content Placeholder 3">
            <a:extLst>
              <a:ext uri="{FF2B5EF4-FFF2-40B4-BE49-F238E27FC236}">
                <a16:creationId xmlns:a16="http://schemas.microsoft.com/office/drawing/2014/main" id="{480664ED-EAFC-DC6C-8356-A2272A2970B5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53" b="34060"/>
          <a:stretch/>
        </p:blipFill>
        <p:spPr bwMode="auto">
          <a:xfrm>
            <a:off x="1543179" y="3266658"/>
            <a:ext cx="1451092" cy="10382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Circle 4 turns 50 mm 8mm beam cut">
            <a:hlinkClick r:id="" action="ppaction://media"/>
            <a:extLst>
              <a:ext uri="{FF2B5EF4-FFF2-40B4-BE49-F238E27FC236}">
                <a16:creationId xmlns:a16="http://schemas.microsoft.com/office/drawing/2014/main" id="{59672612-FC7C-4C0B-B951-0044C010E33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2"/>
          <a:srcRect r="66240" b="21545"/>
          <a:stretch>
            <a:fillRect/>
          </a:stretch>
        </p:blipFill>
        <p:spPr>
          <a:xfrm>
            <a:off x="4608872" y="3239573"/>
            <a:ext cx="915285" cy="9294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6" name="Slide Number Placeholder 3">
            <a:extLst>
              <a:ext uri="{FF2B5EF4-FFF2-40B4-BE49-F238E27FC236}">
                <a16:creationId xmlns:a16="http://schemas.microsoft.com/office/drawing/2014/main" id="{20F43321-49E0-DEAC-8FBE-DCC5B717C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1" name="Date Placeholder 4">
            <a:extLst>
              <a:ext uri="{FF2B5EF4-FFF2-40B4-BE49-F238E27FC236}">
                <a16:creationId xmlns:a16="http://schemas.microsoft.com/office/drawing/2014/main" id="{61FB800A-6B86-8A7D-3639-71114AB247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BDF TSAC #1		  4 – 6</a:t>
            </a:r>
            <a:r>
              <a:rPr lang="de-CH" baseline="30000" dirty="0"/>
              <a:t>th</a:t>
            </a:r>
            <a:r>
              <a:rPr lang="de-CH" dirty="0"/>
              <a:t> March 2025</a:t>
            </a:r>
            <a:endParaRPr lang="en-US" dirty="0"/>
          </a:p>
        </p:txBody>
      </p:sp>
      <p:sp>
        <p:nvSpPr>
          <p:cNvPr id="23" name="Footer Placeholder 5">
            <a:extLst>
              <a:ext uri="{FF2B5EF4-FFF2-40B4-BE49-F238E27FC236}">
                <a16:creationId xmlns:a16="http://schemas.microsoft.com/office/drawing/2014/main" id="{01AE8A7C-2430-9754-69F6-F63E454E4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Project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676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6666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9" repeatCount="indefinite" display="0">
                  <p:stCondLst>
                    <p:cond delay="indefinite"/>
                  </p:stCondLst>
                </p:cTn>
                <p:tgtEl>
                  <p:spTgt spid="29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96972-C295-A119-5264-AC659E940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5EA381-141B-AAF0-496F-1DFD74DCE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132C1A39-7278-CE20-DB13-C63DEC0ECCAC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CERN Operation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5">
                <a:extLst>
                  <a:ext uri="{FF2B5EF4-FFF2-40B4-BE49-F238E27FC236}">
                    <a16:creationId xmlns:a16="http://schemas.microsoft.com/office/drawing/2014/main" id="{CA0DA863-C1E2-193F-32B6-D4DE94DC86D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5705" y="1268760"/>
                <a:ext cx="6531748" cy="4889053"/>
              </a:xfrm>
              <a:prstGeom prst="rect">
                <a:avLst/>
              </a:prstGeom>
              <a:noFill/>
            </p:spPr>
            <p:txBody>
              <a:bodyPr vert="horz" lIns="0" tIns="0" rIns="0" bIns="0" rtlCol="0" anchor="t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dirty="0"/>
                  <a:t>Operation:</a:t>
                </a:r>
              </a:p>
              <a:p>
                <a:pPr lvl="1" algn="just"/>
                <a:r>
                  <a:rPr lang="en-GB" dirty="0"/>
                  <a:t>30 to 35 weeks (~200 days per year) of protons on target (depending on ion run) per year</a:t>
                </a:r>
              </a:p>
              <a:p>
                <a:pPr lvl="1" algn="just"/>
                <a:r>
                  <a:rPr lang="en-GB" dirty="0"/>
                  <a:t>Yearly Year End Technical Stops of about ~ 3 - 4 months</a:t>
                </a:r>
              </a:p>
              <a:p>
                <a:pPr lvl="1" algn="just"/>
                <a:r>
                  <a:rPr lang="en-GB" dirty="0"/>
                  <a:t>1 or 2 Injector Technical Stops during the year for a few days </a:t>
                </a:r>
              </a:p>
              <a:p>
                <a:pPr lvl="1" algn="just"/>
                <a:r>
                  <a:rPr lang="en-GB" dirty="0"/>
                  <a:t>Wednesday Machine Development &lt; 10 per year (10h each): some MDs will need to use the BDF target and send beam to ECN3</a:t>
                </a:r>
              </a:p>
              <a:p>
                <a:pPr lvl="1" algn="just"/>
                <a:endParaRPr lang="en-GB" dirty="0"/>
              </a:p>
              <a:p>
                <a:pPr marL="0" lvl="1" indent="0" algn="just">
                  <a:buNone/>
                </a:pPr>
                <a:r>
                  <a:rPr lang="en-GB" b="1" dirty="0"/>
                  <a:t>BDF POT @ 4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b="1" dirty="0"/>
                  <a:t>10</a:t>
                </a:r>
                <a:r>
                  <a:rPr lang="en-GB" b="1" baseline="30000" dirty="0"/>
                  <a:t>19</a:t>
                </a:r>
                <a:r>
                  <a:rPr lang="en-GB" b="1" dirty="0"/>
                  <a:t> / year:</a:t>
                </a:r>
              </a:p>
              <a:p>
                <a:pPr marL="285750" lvl="1" indent="-285750" algn="just"/>
                <a:r>
                  <a:rPr lang="en-GB" dirty="0"/>
                  <a:t>POT will be competitive and scarce in the future</a:t>
                </a:r>
              </a:p>
              <a:p>
                <a:pPr marL="285750" lvl="1" indent="-285750" algn="just"/>
                <a:r>
                  <a:rPr lang="en-GB" dirty="0"/>
                  <a:t>POT computed assuming a machine availability of 80%</a:t>
                </a:r>
              </a:p>
              <a:p>
                <a:pPr marL="285750" lvl="1" indent="-285750" algn="just"/>
                <a:r>
                  <a:rPr lang="en-GB" dirty="0"/>
                  <a:t>Operation for </a:t>
                </a:r>
                <a:r>
                  <a:rPr lang="en-GB" dirty="0" err="1"/>
                  <a:t>SHiP</a:t>
                </a:r>
                <a:r>
                  <a:rPr lang="en-GB" dirty="0"/>
                  <a:t> will not be stopped outside of planned access/maintenance periods, unless unforeseen maintenance is absolutely  needed</a:t>
                </a:r>
              </a:p>
              <a:p>
                <a:pPr algn="l"/>
                <a:endParaRPr lang="en-GB" dirty="0"/>
              </a:p>
              <a:p>
                <a:pPr algn="l"/>
                <a:endParaRPr lang="en-GB" b="0" dirty="0"/>
              </a:p>
            </p:txBody>
          </p:sp>
        </mc:Choice>
        <mc:Fallback>
          <p:sp>
            <p:nvSpPr>
              <p:cNvPr id="2" name="Text Placeholder 5">
                <a:extLst>
                  <a:ext uri="{FF2B5EF4-FFF2-40B4-BE49-F238E27FC236}">
                    <a16:creationId xmlns:a16="http://schemas.microsoft.com/office/drawing/2014/main" id="{CA0DA863-C1E2-193F-32B6-D4DE94DC86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705" y="1268760"/>
                <a:ext cx="6531748" cy="4889053"/>
              </a:xfrm>
              <a:prstGeom prst="rect">
                <a:avLst/>
              </a:prstGeom>
              <a:blipFill>
                <a:blip r:embed="rId2"/>
                <a:stretch>
                  <a:fillRect l="-2326" t="-2073" r="-21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8F82B141-EAE2-8815-954A-ED5DD0013215}"/>
              </a:ext>
            </a:extLst>
          </p:cNvPr>
          <p:cNvSpPr txBox="1">
            <a:spLocks/>
          </p:cNvSpPr>
          <p:nvPr/>
        </p:nvSpPr>
        <p:spPr>
          <a:xfrm>
            <a:off x="6528048" y="6378349"/>
            <a:ext cx="489654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BDF TSAC #1		  4 – 6</a:t>
            </a:r>
            <a:r>
              <a:rPr lang="de-CH" baseline="30000"/>
              <a:t>th</a:t>
            </a:r>
            <a:r>
              <a:rPr lang="de-CH"/>
              <a:t> March 2025</a:t>
            </a:r>
            <a:endParaRPr lang="en-US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1FDFA11D-463D-571A-1EF0-BAFB81A76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Project</a:t>
            </a:r>
            <a:endParaRPr lang="en-GB" b="0" dirty="0">
              <a:solidFill>
                <a:srgbClr val="004899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BB1FD1-627A-30FA-1DD8-A7397926C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734" y="139901"/>
            <a:ext cx="4252562" cy="60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06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6103AE-CF82-DC69-BC3C-5A79F86D09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B6EE15-B878-544C-5915-E5DD5BF20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0BAD077C-B648-1A0D-F6BB-2FF51F2FB101}"/>
              </a:ext>
            </a:extLst>
          </p:cNvPr>
          <p:cNvSpPr txBox="1">
            <a:spLocks/>
          </p:cNvSpPr>
          <p:nvPr/>
        </p:nvSpPr>
        <p:spPr>
          <a:xfrm>
            <a:off x="386902" y="347034"/>
            <a:ext cx="10720643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Let’s have a productive few days…!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ECCAE-4841-BD88-FC9A-318736AA0064}"/>
              </a:ext>
            </a:extLst>
          </p:cNvPr>
          <p:cNvSpPr txBox="1"/>
          <p:nvPr/>
        </p:nvSpPr>
        <p:spPr>
          <a:xfrm>
            <a:off x="4764010" y="3198167"/>
            <a:ext cx="44160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400" b="1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Any questions…?</a:t>
            </a:r>
            <a:endParaRPr lang="en-GB" sz="2400" i="1" dirty="0">
              <a:effectLst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E9D5-4BB5-0D26-93C9-2168671A87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BDF TSAC #1		  4 – 6</a:t>
            </a:r>
            <a:r>
              <a:rPr lang="de-CH" baseline="30000" dirty="0"/>
              <a:t>th</a:t>
            </a:r>
            <a:r>
              <a:rPr lang="de-CH" dirty="0"/>
              <a:t> March 2025</a:t>
            </a:r>
            <a:endParaRPr lang="en-US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95708DC7-ED32-DCAE-D872-1A431F75D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Project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99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084" y="5194853"/>
            <a:ext cx="11376026" cy="1186475"/>
          </a:xfrm>
        </p:spPr>
        <p:txBody>
          <a:bodyPr/>
          <a:lstStyle/>
          <a:p>
            <a:r>
              <a:rPr lang="en-GB" b="0" u="sng" dirty="0">
                <a:latin typeface="Arial" panose="020B0604020202020204" pitchFamily="34" charset="0"/>
                <a:cs typeface="Arial" panose="020B0604020202020204" pitchFamily="34" charset="0"/>
              </a:rPr>
              <a:t>BDF Target Advisory Committee #1</a:t>
            </a:r>
          </a:p>
          <a:p>
            <a:r>
              <a:rPr lang="en-US" dirty="0"/>
              <a:t>M. Fraser </a:t>
            </a:r>
            <a:r>
              <a:rPr lang="EN-US" dirty="0"/>
              <a:t>(SY-ABT-</a:t>
            </a:r>
            <a:r>
              <a:rPr lang="en-US" dirty="0"/>
              <a:t>BTP) and C. </a:t>
            </a:r>
            <a:r>
              <a:rPr lang="en-US" dirty="0" err="1"/>
              <a:t>Ahdida</a:t>
            </a:r>
            <a:r>
              <a:rPr lang="en-US" dirty="0"/>
              <a:t> (HSE-RP-AS) on behalf of the HI-ECN3 project team</a:t>
            </a:r>
            <a:endParaRPr lang="en-GB" b="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CERN, Genev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a, Switzerland, 4 - 6</a:t>
            </a:r>
            <a:r>
              <a:rPr lang="en-GB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 March 2025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7AAB99-E974-0108-0604-7EE666DE7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8771" y="3717032"/>
            <a:ext cx="11448653" cy="1082092"/>
          </a:xfrm>
        </p:spPr>
        <p:txBody>
          <a:bodyPr/>
          <a:lstStyle/>
          <a:p>
            <a: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introduction to the HI-ECN3 project</a:t>
            </a:r>
            <a:endParaRPr lang="en-GB" sz="3600" b="0" dirty="0">
              <a:solidFill>
                <a:srgbClr val="0048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4DB277-2C41-5B6D-A2F8-95E2F268E821}"/>
              </a:ext>
            </a:extLst>
          </p:cNvPr>
          <p:cNvSpPr txBox="1"/>
          <p:nvPr/>
        </p:nvSpPr>
        <p:spPr>
          <a:xfrm>
            <a:off x="9048328" y="6381328"/>
            <a:ext cx="7475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https://hiecn3.web.cern.ch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C9681E-9CFE-C666-9AC7-7ED0B88C8C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4BB073-A884-F0EA-5871-B73000801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EC5AEF02-FD2E-7832-F473-D90AF9EF685F}"/>
              </a:ext>
            </a:extLst>
          </p:cNvPr>
          <p:cNvSpPr txBox="1">
            <a:spLocks/>
          </p:cNvSpPr>
          <p:nvPr/>
        </p:nvSpPr>
        <p:spPr>
          <a:xfrm>
            <a:off x="386902" y="347034"/>
            <a:ext cx="10720643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A brief history of BDF/</a:t>
            </a:r>
            <a:r>
              <a:rPr lang="en-US" dirty="0" err="1">
                <a:solidFill>
                  <a:srgbClr val="004899"/>
                </a:solidFill>
              </a:rPr>
              <a:t>SHiP</a:t>
            </a:r>
            <a:r>
              <a:rPr lang="en-US" dirty="0">
                <a:solidFill>
                  <a:srgbClr val="004899"/>
                </a:solidFill>
              </a:rPr>
              <a:t>…</a:t>
            </a: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5414A07B-92C8-96D3-9998-2A93AE0ECBC2}"/>
              </a:ext>
            </a:extLst>
          </p:cNvPr>
          <p:cNvSpPr txBox="1">
            <a:spLocks/>
          </p:cNvSpPr>
          <p:nvPr/>
        </p:nvSpPr>
        <p:spPr>
          <a:xfrm>
            <a:off x="-1261406" y="4398108"/>
            <a:ext cx="8933829" cy="5616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–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857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."/>
              <a:tabLst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2416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ADF288D7-EE90-CF1C-476F-6925A4044A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BDF TSAC #1		  4 – 6</a:t>
            </a:r>
            <a:r>
              <a:rPr lang="de-CH" baseline="30000" dirty="0"/>
              <a:t>th</a:t>
            </a:r>
            <a:r>
              <a:rPr lang="de-CH" dirty="0"/>
              <a:t> March 2025</a:t>
            </a:r>
            <a:endParaRPr lang="en-US" dirty="0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600A1018-23A7-CC3E-6BC5-71EB6CE21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Project</a:t>
            </a:r>
            <a:endParaRPr lang="en-GB" b="0" dirty="0">
              <a:solidFill>
                <a:srgbClr val="004899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B0C057F-26FE-4B3B-E934-3885892820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284" y="3198200"/>
            <a:ext cx="7206835" cy="2980587"/>
          </a:xfrm>
        </p:spPr>
        <p:txBody>
          <a:bodyPr>
            <a:normAutofit fontScale="92500"/>
          </a:bodyPr>
          <a:lstStyle/>
          <a:p>
            <a:r>
              <a:rPr lang="en-GB" sz="1400" dirty="0"/>
              <a:t>2013: </a:t>
            </a:r>
            <a:r>
              <a:rPr lang="en-GB" sz="1400" b="0" dirty="0"/>
              <a:t>EOI with </a:t>
            </a:r>
            <a:r>
              <a:rPr lang="en-GB" sz="1400" b="0" dirty="0" err="1"/>
              <a:t>SHiP</a:t>
            </a:r>
            <a:r>
              <a:rPr lang="en-GB" sz="1400" b="0" dirty="0"/>
              <a:t> @ SPS North Area in a new underground area (ECN4)</a:t>
            </a:r>
          </a:p>
          <a:p>
            <a:r>
              <a:rPr lang="en-GB" sz="1400" dirty="0"/>
              <a:t>2015: </a:t>
            </a:r>
            <a:r>
              <a:rPr lang="en-GB" sz="1400" b="0" dirty="0"/>
              <a:t>Technical Proposal with ~700 pages by SHiP theorists, experimentalists, and CERN accelerator, engineering, and safety departments</a:t>
            </a:r>
            <a:endParaRPr lang="en-GB" sz="1200" b="0" dirty="0"/>
          </a:p>
          <a:p>
            <a:r>
              <a:rPr lang="en-GB" sz="1400" dirty="0"/>
              <a:t>2016: </a:t>
            </a:r>
            <a:r>
              <a:rPr lang="en-GB" sz="1400" b="0" dirty="0"/>
              <a:t>Recommendation by SPSC to proceed to Comprehensive Design Study and CERN management launch of Beyond Collider Physics study group</a:t>
            </a:r>
          </a:p>
          <a:p>
            <a:r>
              <a:rPr lang="en-GB" sz="1400" dirty="0"/>
              <a:t>2018: </a:t>
            </a:r>
            <a:r>
              <a:rPr lang="en-GB" sz="1400" b="0" dirty="0"/>
              <a:t>European Particle Physics Strategy Update contribution submitted by </a:t>
            </a:r>
            <a:r>
              <a:rPr lang="en-GB" sz="1400" b="0" dirty="0" err="1"/>
              <a:t>SHiP</a:t>
            </a:r>
            <a:r>
              <a:rPr lang="en-GB" sz="1400" b="0" dirty="0"/>
              <a:t> and BDF</a:t>
            </a:r>
          </a:p>
          <a:p>
            <a:r>
              <a:rPr lang="en-GB" sz="1400" dirty="0"/>
              <a:t>2019: </a:t>
            </a:r>
            <a:r>
              <a:rPr lang="en-GB" sz="1400" b="0" dirty="0"/>
              <a:t>CDS reports on BDF and </a:t>
            </a:r>
            <a:r>
              <a:rPr lang="en-GB" sz="1400" b="0" dirty="0" err="1"/>
              <a:t>SHiP</a:t>
            </a:r>
            <a:r>
              <a:rPr lang="en-GB" sz="1400" b="0" dirty="0"/>
              <a:t> at ECN4 submitted to SPSC </a:t>
            </a:r>
          </a:p>
          <a:p>
            <a:r>
              <a:rPr lang="en-GB" sz="1400" dirty="0"/>
              <a:t>2020: </a:t>
            </a:r>
            <a:r>
              <a:rPr lang="en-GB" sz="1400" b="0" dirty="0"/>
              <a:t>CERN launches continued BDF R&amp;D with </a:t>
            </a:r>
            <a:r>
              <a:rPr lang="en-GB" sz="1400" b="0" dirty="0" err="1"/>
              <a:t>SHiP</a:t>
            </a:r>
            <a:r>
              <a:rPr lang="en-GB" sz="1400" b="0" dirty="0"/>
              <a:t> MoU</a:t>
            </a:r>
          </a:p>
          <a:p>
            <a:r>
              <a:rPr lang="en-GB" sz="1400" dirty="0"/>
              <a:t>2021:</a:t>
            </a:r>
            <a:r>
              <a:rPr lang="en-GB" sz="1400" b="0" dirty="0"/>
              <a:t> </a:t>
            </a:r>
            <a:r>
              <a:rPr lang="en-GB" sz="1400" dirty="0"/>
              <a:t>BDF/</a:t>
            </a:r>
            <a:r>
              <a:rPr lang="en-GB" sz="1400" dirty="0" err="1"/>
              <a:t>SHiP</a:t>
            </a:r>
            <a:r>
              <a:rPr lang="en-GB" sz="1400" dirty="0"/>
              <a:t> WG identified ECN3 </a:t>
            </a:r>
            <a:r>
              <a:rPr lang="en-GB" sz="1400" b="0" dirty="0"/>
              <a:t>as post-LS3 option: motivated </a:t>
            </a:r>
            <a:r>
              <a:rPr lang="en-GB" sz="1400" dirty="0"/>
              <a:t>PBC ECN3 Task Force</a:t>
            </a:r>
          </a:p>
          <a:p>
            <a:r>
              <a:rPr lang="en-GB" sz="1400" dirty="0"/>
              <a:t>2023:</a:t>
            </a:r>
            <a:r>
              <a:rPr lang="en-GB" sz="1400" b="0" dirty="0"/>
              <a:t> </a:t>
            </a:r>
            <a:r>
              <a:rPr lang="en-GB" sz="1400" dirty="0"/>
              <a:t>HI-ECN3 Study Project established</a:t>
            </a:r>
          </a:p>
          <a:p>
            <a:r>
              <a:rPr lang="en-GB" sz="1400" dirty="0"/>
              <a:t>2024: CERN Directorate select </a:t>
            </a:r>
            <a:r>
              <a:rPr lang="en-GB" sz="1400" dirty="0" err="1"/>
              <a:t>SHiP</a:t>
            </a:r>
            <a:r>
              <a:rPr lang="en-GB" sz="1400" dirty="0"/>
              <a:t> in March 2024 with approval of HI-ECN3 Project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8862311-A8DF-377F-77CF-6A79459C7BC8}"/>
              </a:ext>
            </a:extLst>
          </p:cNvPr>
          <p:cNvGrpSpPr/>
          <p:nvPr/>
        </p:nvGrpSpPr>
        <p:grpSpPr>
          <a:xfrm>
            <a:off x="457167" y="950129"/>
            <a:ext cx="7859143" cy="2128756"/>
            <a:chOff x="457167" y="1005545"/>
            <a:chExt cx="7859143" cy="2128756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AC20C79-D232-B1F8-66A1-ED08A63854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0433" t="4674" r="10507" b="7190"/>
            <a:stretch/>
          </p:blipFill>
          <p:spPr>
            <a:xfrm>
              <a:off x="7388569" y="1671120"/>
              <a:ext cx="927741" cy="14631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8AE6851-549F-CC37-C73C-DCD7AF8327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92825" y="1491413"/>
              <a:ext cx="1149881" cy="1628150"/>
            </a:xfrm>
            <a:prstGeom prst="rect">
              <a:avLst/>
            </a:prstGeom>
            <a:ln>
              <a:solidFill>
                <a:schemeClr val="bg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8E4C90D-53ED-785D-E3A5-003FF9A55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82801" y="1456189"/>
              <a:ext cx="1161351" cy="1629788"/>
            </a:xfrm>
            <a:prstGeom prst="rect">
              <a:avLst/>
            </a:prstGeom>
            <a:ln>
              <a:solidFill>
                <a:schemeClr val="bg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0530F951-3DA2-ADA9-E17B-63E4590685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5160771" y="1429199"/>
              <a:ext cx="1149840" cy="1629788"/>
            </a:xfrm>
            <a:prstGeom prst="rect">
              <a:avLst/>
            </a:prstGeom>
            <a:ln>
              <a:solidFill>
                <a:schemeClr val="bg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1D72C3BF-C383-A1DB-7017-452AC214C3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37568" y="1400882"/>
              <a:ext cx="1150541" cy="1626685"/>
            </a:xfrm>
            <a:prstGeom prst="rect">
              <a:avLst/>
            </a:prstGeom>
            <a:ln>
              <a:solidFill>
                <a:schemeClr val="bg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B45B3029-9EA1-02AD-31CF-D473A35AADF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80957" y="1362428"/>
              <a:ext cx="1151036" cy="1626685"/>
            </a:xfrm>
            <a:prstGeom prst="rect">
              <a:avLst/>
            </a:prstGeom>
            <a:ln>
              <a:solidFill>
                <a:schemeClr val="bg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1E129B36-6FCB-BF3F-8EA8-AAB95F76B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116797" y="1307111"/>
              <a:ext cx="1149840" cy="1626685"/>
            </a:xfrm>
            <a:prstGeom prst="rect">
              <a:avLst/>
            </a:prstGeom>
            <a:ln>
              <a:solidFill>
                <a:schemeClr val="bg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7D855A8-3A00-17D0-3757-DBBADDF9B34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215190" y="1244985"/>
              <a:ext cx="1150335" cy="1626685"/>
            </a:xfrm>
            <a:prstGeom prst="rect">
              <a:avLst/>
            </a:prstGeom>
            <a:ln>
              <a:solidFill>
                <a:schemeClr val="bg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31" name="Picture 2">
              <a:extLst>
                <a:ext uri="{FF2B5EF4-FFF2-40B4-BE49-F238E27FC236}">
                  <a16:creationId xmlns:a16="http://schemas.microsoft.com/office/drawing/2014/main" id="{4F8AB6F0-2523-B075-58A2-784A866BA9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6116" y="1122623"/>
              <a:ext cx="1146178" cy="1626685"/>
            </a:xfrm>
            <a:prstGeom prst="rect">
              <a:avLst/>
            </a:prstGeom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969418D8-701E-513B-7F39-49D30A1EC3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167" y="1005545"/>
              <a:ext cx="1165662" cy="1626685"/>
            </a:xfrm>
            <a:prstGeom prst="rect">
              <a:avLst/>
            </a:prstGeom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33" name="Title 1">
            <a:extLst>
              <a:ext uri="{FF2B5EF4-FFF2-40B4-BE49-F238E27FC236}">
                <a16:creationId xmlns:a16="http://schemas.microsoft.com/office/drawing/2014/main" id="{BDFC27D3-7491-CBE9-5F2B-B0097C16FC7B}"/>
              </a:ext>
            </a:extLst>
          </p:cNvPr>
          <p:cNvSpPr txBox="1">
            <a:spLocks/>
          </p:cNvSpPr>
          <p:nvPr/>
        </p:nvSpPr>
        <p:spPr>
          <a:xfrm>
            <a:off x="386902" y="347034"/>
            <a:ext cx="10720643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004899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039F781-4714-6E8D-AC76-0B42525E99BA}"/>
              </a:ext>
            </a:extLst>
          </p:cNvPr>
          <p:cNvGrpSpPr/>
          <p:nvPr/>
        </p:nvGrpSpPr>
        <p:grpSpPr>
          <a:xfrm>
            <a:off x="8381759" y="446166"/>
            <a:ext cx="3669905" cy="2632998"/>
            <a:chOff x="8434277" y="537116"/>
            <a:chExt cx="3669905" cy="263299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AD47634-4C40-6F93-2C3F-A8694C26287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0274743" y="537116"/>
              <a:ext cx="1829439" cy="263299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id="{850898A3-CA0C-59CA-2694-E31DE2F6652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/>
            <a:srcRect l="1570" r="-1"/>
            <a:stretch/>
          </p:blipFill>
          <p:spPr bwMode="auto">
            <a:xfrm>
              <a:off x="8434277" y="553418"/>
              <a:ext cx="1829439" cy="26166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9CA319E-5169-2C81-311C-1FD50A6CDB08}"/>
              </a:ext>
            </a:extLst>
          </p:cNvPr>
          <p:cNvGrpSpPr/>
          <p:nvPr/>
        </p:nvGrpSpPr>
        <p:grpSpPr>
          <a:xfrm>
            <a:off x="7604681" y="3357302"/>
            <a:ext cx="4283270" cy="2843118"/>
            <a:chOff x="7604681" y="3357302"/>
            <a:chExt cx="4283270" cy="284311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60EB670-1397-D783-1F40-A83DBC1D9D42}"/>
                </a:ext>
              </a:extLst>
            </p:cNvPr>
            <p:cNvGrpSpPr/>
            <p:nvPr/>
          </p:nvGrpSpPr>
          <p:grpSpPr>
            <a:xfrm>
              <a:off x="7604681" y="3357302"/>
              <a:ext cx="4283270" cy="2843118"/>
              <a:chOff x="7604681" y="3357302"/>
              <a:chExt cx="4283270" cy="2843118"/>
            </a:xfrm>
          </p:grpSpPr>
          <p:pic>
            <p:nvPicPr>
              <p:cNvPr id="36" name="Picture 35" descr="A document with text and images&#10;&#10;AI-generated content may be incorrect.">
                <a:extLst>
                  <a:ext uri="{FF2B5EF4-FFF2-40B4-BE49-F238E27FC236}">
                    <a16:creationId xmlns:a16="http://schemas.microsoft.com/office/drawing/2014/main" id="{060EDFD2-544E-D2E9-E74A-0C587A9246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rcRect l="5183" t="3128" b="10478"/>
              <a:stretch/>
            </p:blipFill>
            <p:spPr>
              <a:xfrm>
                <a:off x="7604681" y="3367482"/>
                <a:ext cx="1358515" cy="1678401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7" name="Picture 36" descr="A document with text on it&#10;&#10;AI-generated content may be incorrect.">
                <a:extLst>
                  <a:ext uri="{FF2B5EF4-FFF2-40B4-BE49-F238E27FC236}">
                    <a16:creationId xmlns:a16="http://schemas.microsoft.com/office/drawing/2014/main" id="{8931298A-D62A-BE51-AB7D-6E8D66A263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9175240" y="3367482"/>
                <a:ext cx="1296509" cy="1678401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9BECED74-282A-EBEA-0683-9C0AD37F801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>
                <a:alphaModFix/>
              </a:blip>
              <a:srcRect b="3461"/>
              <a:stretch/>
            </p:blipFill>
            <p:spPr>
              <a:xfrm rot="21540000">
                <a:off x="7945889" y="5122379"/>
                <a:ext cx="3833795" cy="1078041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9618F18F-5AB8-8710-AA84-8DE7A736CC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rcRect/>
              <a:stretch/>
            </p:blipFill>
            <p:spPr>
              <a:xfrm>
                <a:off x="10690479" y="3357302"/>
                <a:ext cx="1197472" cy="1663715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77B5915-1747-9656-A7EE-0C37DBD9E55C}"/>
                </a:ext>
              </a:extLst>
            </p:cNvPr>
            <p:cNvSpPr txBox="1"/>
            <p:nvPr/>
          </p:nvSpPr>
          <p:spPr>
            <a:xfrm>
              <a:off x="7936773" y="5901788"/>
              <a:ext cx="166442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b="1" dirty="0"/>
                <a:t>BDF/</a:t>
              </a:r>
              <a:r>
                <a:rPr lang="en-GB" sz="1200" b="1" dirty="0" err="1"/>
                <a:t>SHiP</a:t>
              </a:r>
              <a:r>
                <a:rPr lang="en-GB" sz="1200" b="1" dirty="0"/>
                <a:t> in ECN3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564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2EBF40-A60A-E66E-9D9C-0108658F2F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1F5CBB8A-E0FC-3BE7-E42F-B9FB04764C3B}"/>
              </a:ext>
            </a:extLst>
          </p:cNvPr>
          <p:cNvGrpSpPr/>
          <p:nvPr/>
        </p:nvGrpSpPr>
        <p:grpSpPr>
          <a:xfrm>
            <a:off x="3800173" y="578989"/>
            <a:ext cx="8052499" cy="1799555"/>
            <a:chOff x="3733903" y="615945"/>
            <a:chExt cx="8052499" cy="1799555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6108DA3-2748-D3FA-AEFE-FE2E357B8A71}"/>
                </a:ext>
              </a:extLst>
            </p:cNvPr>
            <p:cNvGrpSpPr/>
            <p:nvPr/>
          </p:nvGrpSpPr>
          <p:grpSpPr>
            <a:xfrm>
              <a:off x="3733903" y="615945"/>
              <a:ext cx="8052499" cy="1648039"/>
              <a:chOff x="3733903" y="615945"/>
              <a:chExt cx="8052499" cy="1648039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6B3D23EC-2B94-C9C5-A3F9-96665711CE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3116" t="34950" r="7741" b="48151"/>
              <a:stretch/>
            </p:blipFill>
            <p:spPr>
              <a:xfrm>
                <a:off x="4857827" y="1056319"/>
                <a:ext cx="6928575" cy="928175"/>
              </a:xfrm>
              <a:prstGeom prst="rect">
                <a:avLst/>
              </a:prstGeom>
            </p:spPr>
          </p:pic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F12DAA2-DBA0-3C9B-19B8-413B3D96204D}"/>
                  </a:ext>
                </a:extLst>
              </p:cNvPr>
              <p:cNvSpPr txBox="1"/>
              <p:nvPr/>
            </p:nvSpPr>
            <p:spPr>
              <a:xfrm>
                <a:off x="7945137" y="758291"/>
                <a:ext cx="1020203" cy="153888"/>
              </a:xfrm>
              <a:prstGeom prst="rect">
                <a:avLst/>
              </a:prstGeom>
              <a:noFill/>
              <a:ln w="12700">
                <a:solidFill>
                  <a:srgbClr val="00B05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dirty="0">
                    <a:solidFill>
                      <a:srgbClr val="00B050"/>
                    </a:solidFill>
                  </a:rPr>
                  <a:t>P42 Beam Dump</a:t>
                </a:r>
              </a:p>
            </p:txBody>
          </p: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579B77B8-BD01-E964-FE25-6071F1476C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01404" y="925307"/>
                <a:ext cx="0" cy="56524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6D2C5403-AB59-6E06-CF2B-40A201CEE2FE}"/>
                  </a:ext>
                </a:extLst>
              </p:cNvPr>
              <p:cNvSpPr txBox="1"/>
              <p:nvPr/>
            </p:nvSpPr>
            <p:spPr>
              <a:xfrm>
                <a:off x="9116595" y="761846"/>
                <a:ext cx="389007" cy="1538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EHN1</a:t>
                </a:r>
              </a:p>
            </p:txBody>
          </p: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9037FE2F-1713-5025-CAEE-A0DF72B71756}"/>
                  </a:ext>
                </a:extLst>
              </p:cNvPr>
              <p:cNvCxnSpPr>
                <a:cxnSpLocks/>
                <a:stCxn id="60" idx="2"/>
              </p:cNvCxnSpPr>
              <p:nvPr/>
            </p:nvCxnSpPr>
            <p:spPr>
              <a:xfrm flipH="1">
                <a:off x="9311098" y="915734"/>
                <a:ext cx="1" cy="53901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BEA937C9-E349-7A6C-4E44-D2D16E9CC4AD}"/>
                  </a:ext>
                </a:extLst>
              </p:cNvPr>
              <p:cNvSpPr txBox="1"/>
              <p:nvPr/>
            </p:nvSpPr>
            <p:spPr>
              <a:xfrm>
                <a:off x="11324825" y="747115"/>
                <a:ext cx="389007" cy="1538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EHN2</a:t>
                </a:r>
              </a:p>
            </p:txBody>
          </p: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8339BBF8-AD3B-422E-A18D-EBF0AE48DC76}"/>
                  </a:ext>
                </a:extLst>
              </p:cNvPr>
              <p:cNvCxnSpPr>
                <a:cxnSpLocks/>
                <a:stCxn id="63" idx="2"/>
              </p:cNvCxnSpPr>
              <p:nvPr/>
            </p:nvCxnSpPr>
            <p:spPr>
              <a:xfrm>
                <a:off x="11519329" y="901003"/>
                <a:ext cx="0" cy="67822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07548981-A157-134E-ACB5-75D960513CA0}"/>
                  </a:ext>
                </a:extLst>
              </p:cNvPr>
              <p:cNvSpPr txBox="1"/>
              <p:nvPr/>
            </p:nvSpPr>
            <p:spPr>
              <a:xfrm>
                <a:off x="10836139" y="748633"/>
                <a:ext cx="389007" cy="1538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ECN3</a:t>
                </a:r>
              </a:p>
            </p:txBody>
          </p: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9F072A98-4A1C-46B8-1679-BF79F5998C6C}"/>
                  </a:ext>
                </a:extLst>
              </p:cNvPr>
              <p:cNvCxnSpPr>
                <a:cxnSpLocks/>
                <a:stCxn id="68" idx="2"/>
              </p:cNvCxnSpPr>
              <p:nvPr/>
            </p:nvCxnSpPr>
            <p:spPr>
              <a:xfrm>
                <a:off x="11030643" y="902521"/>
                <a:ext cx="0" cy="53542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E8610B8E-1B27-7896-E37E-08E3B4686012}"/>
                  </a:ext>
                </a:extLst>
              </p:cNvPr>
              <p:cNvSpPr txBox="1"/>
              <p:nvPr/>
            </p:nvSpPr>
            <p:spPr>
              <a:xfrm>
                <a:off x="11179601" y="2110096"/>
                <a:ext cx="389007" cy="1538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BA82</a:t>
                </a:r>
              </a:p>
            </p:txBody>
          </p:sp>
          <p:cxnSp>
            <p:nvCxnSpPr>
              <p:cNvPr id="79" name="Straight Arrow Connector 78">
                <a:extLst>
                  <a:ext uri="{FF2B5EF4-FFF2-40B4-BE49-F238E27FC236}">
                    <a16:creationId xmlns:a16="http://schemas.microsoft.com/office/drawing/2014/main" id="{A431038F-3F6C-EB94-9659-1212C7C6CF92}"/>
                  </a:ext>
                </a:extLst>
              </p:cNvPr>
              <p:cNvCxnSpPr>
                <a:cxnSpLocks/>
                <a:stCxn id="78" idx="0"/>
              </p:cNvCxnSpPr>
              <p:nvPr/>
            </p:nvCxnSpPr>
            <p:spPr>
              <a:xfrm flipV="1">
                <a:off x="11374105" y="1744503"/>
                <a:ext cx="0" cy="36559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1F2F7179-9A94-DA54-1367-26A7D29DB947}"/>
                  </a:ext>
                </a:extLst>
              </p:cNvPr>
              <p:cNvSpPr txBox="1"/>
              <p:nvPr/>
            </p:nvSpPr>
            <p:spPr>
              <a:xfrm>
                <a:off x="9052774" y="2109763"/>
                <a:ext cx="389007" cy="1538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BA81</a:t>
                </a:r>
              </a:p>
            </p:txBody>
          </p: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E6F0B45D-EE1D-7F3F-8D06-5DC4788EF8BA}"/>
                  </a:ext>
                </a:extLst>
              </p:cNvPr>
              <p:cNvCxnSpPr>
                <a:cxnSpLocks/>
                <a:stCxn id="83" idx="0"/>
              </p:cNvCxnSpPr>
              <p:nvPr/>
            </p:nvCxnSpPr>
            <p:spPr>
              <a:xfrm flipV="1">
                <a:off x="9247278" y="1664313"/>
                <a:ext cx="0" cy="44545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35DEC2D0-3238-12BA-73FB-7ED9BA597B1F}"/>
                  </a:ext>
                </a:extLst>
              </p:cNvPr>
              <p:cNvSpPr txBox="1"/>
              <p:nvPr/>
            </p:nvSpPr>
            <p:spPr>
              <a:xfrm>
                <a:off x="7373240" y="2102478"/>
                <a:ext cx="389007" cy="1538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BA80</a:t>
                </a:r>
              </a:p>
            </p:txBody>
          </p:sp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6A0C4298-F545-1A58-266A-E4960F0D40D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67743" y="1738972"/>
                <a:ext cx="0" cy="36559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72C1DBDB-6CA3-31CA-187E-942851B3C8EF}"/>
                  </a:ext>
                </a:extLst>
              </p:cNvPr>
              <p:cNvGrpSpPr/>
              <p:nvPr/>
            </p:nvGrpSpPr>
            <p:grpSpPr>
              <a:xfrm>
                <a:off x="7762247" y="1531908"/>
                <a:ext cx="2409656" cy="40068"/>
                <a:chOff x="7762247" y="1531908"/>
                <a:chExt cx="2409656" cy="40068"/>
              </a:xfrm>
            </p:grpSpPr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B17618EF-0F0E-9C44-8D7F-A203FA3825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762247" y="1547052"/>
                  <a:ext cx="1417335" cy="24516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8C8137AB-7780-D88B-5B3A-79C2EBDCAA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179582" y="1531908"/>
                  <a:ext cx="992321" cy="40068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02480C2A-9933-2BEE-F6EB-E5C06546E759}"/>
                  </a:ext>
                </a:extLst>
              </p:cNvPr>
              <p:cNvSpPr/>
              <p:nvPr/>
            </p:nvSpPr>
            <p:spPr>
              <a:xfrm>
                <a:off x="7976379" y="1534123"/>
                <a:ext cx="45719" cy="45719"/>
              </a:xfrm>
              <a:prstGeom prst="ellipse">
                <a:avLst/>
              </a:prstGeom>
              <a:solidFill>
                <a:srgbClr val="00B050"/>
              </a:solidFill>
              <a:ln w="635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CE1ABFF7-5D81-3167-E0D1-5E9870B1475A}"/>
                  </a:ext>
                </a:extLst>
              </p:cNvPr>
              <p:cNvSpPr txBox="1"/>
              <p:nvPr/>
            </p:nvSpPr>
            <p:spPr>
              <a:xfrm>
                <a:off x="7900702" y="2106728"/>
                <a:ext cx="1020203" cy="153888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dirty="0">
                    <a:solidFill>
                      <a:srgbClr val="FF0000"/>
                    </a:solidFill>
                  </a:rPr>
                  <a:t>P42 Beam Line</a:t>
                </a:r>
              </a:p>
            </p:txBody>
          </p:sp>
          <p:cxnSp>
            <p:nvCxnSpPr>
              <p:cNvPr id="96" name="Straight Arrow Connector 95">
                <a:extLst>
                  <a:ext uri="{FF2B5EF4-FFF2-40B4-BE49-F238E27FC236}">
                    <a16:creationId xmlns:a16="http://schemas.microsoft.com/office/drawing/2014/main" id="{BB1A2FB4-FA1E-E78B-9EB6-B0CC55CA1786}"/>
                  </a:ext>
                </a:extLst>
              </p:cNvPr>
              <p:cNvCxnSpPr>
                <a:cxnSpLocks/>
                <a:stCxn id="95" idx="0"/>
              </p:cNvCxnSpPr>
              <p:nvPr/>
            </p:nvCxnSpPr>
            <p:spPr>
              <a:xfrm flipV="1">
                <a:off x="8410804" y="1579224"/>
                <a:ext cx="0" cy="52750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E8EDDB7D-B621-0DE4-CA3C-FAB3C8CABC7C}"/>
                  </a:ext>
                </a:extLst>
              </p:cNvPr>
              <p:cNvSpPr txBox="1"/>
              <p:nvPr/>
            </p:nvSpPr>
            <p:spPr>
              <a:xfrm>
                <a:off x="10252629" y="752912"/>
                <a:ext cx="389007" cy="1538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TCC8</a:t>
                </a:r>
              </a:p>
            </p:txBody>
          </p:sp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0EDACDB1-2247-9E0B-D7A4-EC0EC4A282C0}"/>
                  </a:ext>
                </a:extLst>
              </p:cNvPr>
              <p:cNvCxnSpPr>
                <a:cxnSpLocks/>
                <a:stCxn id="101" idx="2"/>
              </p:cNvCxnSpPr>
              <p:nvPr/>
            </p:nvCxnSpPr>
            <p:spPr>
              <a:xfrm>
                <a:off x="10447133" y="906800"/>
                <a:ext cx="0" cy="58714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35675E00-CAF8-2F40-867B-84F6C139DDB5}"/>
                  </a:ext>
                </a:extLst>
              </p:cNvPr>
              <p:cNvSpPr txBox="1"/>
              <p:nvPr/>
            </p:nvSpPr>
            <p:spPr>
              <a:xfrm>
                <a:off x="6109689" y="765692"/>
                <a:ext cx="1020203" cy="153888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dirty="0">
                    <a:solidFill>
                      <a:srgbClr val="FF0000"/>
                    </a:solidFill>
                  </a:rPr>
                  <a:t>TT20 Beam Lines</a:t>
                </a:r>
              </a:p>
            </p:txBody>
          </p:sp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D623DFB0-6166-D2DC-70C4-016B9521FC89}"/>
                  </a:ext>
                </a:extLst>
              </p:cNvPr>
              <p:cNvCxnSpPr>
                <a:cxnSpLocks/>
                <a:stCxn id="104" idx="2"/>
              </p:cNvCxnSpPr>
              <p:nvPr/>
            </p:nvCxnSpPr>
            <p:spPr>
              <a:xfrm>
                <a:off x="6619791" y="919580"/>
                <a:ext cx="0" cy="6519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7A311231-4964-A62C-0D46-0D2E6B3E14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28279" y="1600241"/>
                <a:ext cx="1257278" cy="99013"/>
              </a:xfrm>
              <a:prstGeom prst="lin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151B9995-D087-7397-1723-C845858A4F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80691" y="1548264"/>
                <a:ext cx="1105207" cy="57454"/>
              </a:xfrm>
              <a:prstGeom prst="lin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3E15EAC8-020E-CAB5-591E-A40AC0EB799B}"/>
                  </a:ext>
                </a:extLst>
              </p:cNvPr>
              <p:cNvSpPr txBox="1"/>
              <p:nvPr/>
            </p:nvSpPr>
            <p:spPr>
              <a:xfrm>
                <a:off x="7324622" y="615945"/>
                <a:ext cx="422496" cy="3077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TCC2</a:t>
                </a:r>
              </a:p>
              <a:p>
                <a:pPr algn="ctr"/>
                <a:r>
                  <a:rPr lang="en-GB" sz="1000" dirty="0"/>
                  <a:t>inc. T4</a:t>
                </a:r>
              </a:p>
            </p:txBody>
          </p:sp>
          <p:cxnSp>
            <p:nvCxnSpPr>
              <p:cNvPr id="114" name="Straight Arrow Connector 113">
                <a:extLst>
                  <a:ext uri="{FF2B5EF4-FFF2-40B4-BE49-F238E27FC236}">
                    <a16:creationId xmlns:a16="http://schemas.microsoft.com/office/drawing/2014/main" id="{7F4624F9-3347-3EB9-81E6-9A938073C9FC}"/>
                  </a:ext>
                </a:extLst>
              </p:cNvPr>
              <p:cNvCxnSpPr>
                <a:cxnSpLocks/>
                <a:stCxn id="113" idx="2"/>
              </p:cNvCxnSpPr>
              <p:nvPr/>
            </p:nvCxnSpPr>
            <p:spPr>
              <a:xfrm flipH="1">
                <a:off x="7530638" y="923722"/>
                <a:ext cx="5232" cy="61217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8B559AC6-8F3A-CB72-981F-7AF5E9C3A55D}"/>
                  </a:ext>
                </a:extLst>
              </p:cNvPr>
              <p:cNvSpPr txBox="1"/>
              <p:nvPr/>
            </p:nvSpPr>
            <p:spPr>
              <a:xfrm>
                <a:off x="3733903" y="1614257"/>
                <a:ext cx="1020203" cy="153888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dirty="0">
                    <a:solidFill>
                      <a:srgbClr val="FF0000"/>
                    </a:solidFill>
                  </a:rPr>
                  <a:t>SPS LSS2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D53EA4B-8A84-7843-AF0D-24FB87393CEB}"/>
                  </a:ext>
                </a:extLst>
              </p:cNvPr>
              <p:cNvSpPr txBox="1"/>
              <p:nvPr/>
            </p:nvSpPr>
            <p:spPr>
              <a:xfrm>
                <a:off x="3776410" y="1062383"/>
                <a:ext cx="1020203" cy="307777"/>
              </a:xfrm>
              <a:prstGeom prst="rect">
                <a:avLst/>
              </a:prstGeom>
              <a:noFill/>
              <a:ln w="12700">
                <a:solidFill>
                  <a:srgbClr val="00B05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dirty="0">
                    <a:solidFill>
                      <a:srgbClr val="00B050"/>
                    </a:solidFill>
                  </a:rPr>
                  <a:t>TT20 Beam Dump (TED)</a:t>
                </a:r>
              </a:p>
            </p:txBody>
          </p: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B56FAAB4-8A56-82F4-6034-6D2C0BEB0B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01450" y="1370160"/>
                <a:ext cx="154288" cy="285063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AFE1E567-5B12-01E1-0CCD-9FC5F786525D}"/>
                  </a:ext>
                </a:extLst>
              </p:cNvPr>
              <p:cNvSpPr/>
              <p:nvPr/>
            </p:nvSpPr>
            <p:spPr>
              <a:xfrm>
                <a:off x="4867899" y="1678981"/>
                <a:ext cx="45719" cy="45719"/>
              </a:xfrm>
              <a:prstGeom prst="ellipse">
                <a:avLst/>
              </a:prstGeom>
              <a:solidFill>
                <a:srgbClr val="00B050"/>
              </a:solidFill>
              <a:ln w="6350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4E50CF2-D18C-E4CB-0F9C-BF5CF8A649B3}"/>
                </a:ext>
              </a:extLst>
            </p:cNvPr>
            <p:cNvSpPr txBox="1"/>
            <p:nvPr/>
          </p:nvSpPr>
          <p:spPr>
            <a:xfrm>
              <a:off x="9692519" y="2107723"/>
              <a:ext cx="1114127" cy="307777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dirty="0">
                  <a:solidFill>
                    <a:srgbClr val="FF0000"/>
                  </a:solidFill>
                </a:rPr>
                <a:t>ECN3 Bridge over River Lion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BF484F6-C5D8-79D9-865A-D188EC140B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11155" y="1649747"/>
              <a:ext cx="0" cy="44932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26DEF0-F327-E1AC-03DA-A88192D7B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26976E39-A598-D355-7D30-FD0EA1B61090}"/>
              </a:ext>
            </a:extLst>
          </p:cNvPr>
          <p:cNvSpPr txBox="1">
            <a:spLocks/>
          </p:cNvSpPr>
          <p:nvPr/>
        </p:nvSpPr>
        <p:spPr>
          <a:xfrm>
            <a:off x="386902" y="347034"/>
            <a:ext cx="10720643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BDF/</a:t>
            </a:r>
            <a:r>
              <a:rPr lang="en-US" dirty="0" err="1">
                <a:solidFill>
                  <a:srgbClr val="004899"/>
                </a:solidFill>
              </a:rPr>
              <a:t>SHiP</a:t>
            </a:r>
            <a:r>
              <a:rPr lang="en-US" dirty="0">
                <a:solidFill>
                  <a:srgbClr val="004899"/>
                </a:solidFill>
              </a:rPr>
              <a:t> in ECN3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B0522045-9508-5E59-FA73-C3091E4F1D92}"/>
              </a:ext>
            </a:extLst>
          </p:cNvPr>
          <p:cNvGrpSpPr/>
          <p:nvPr/>
        </p:nvGrpSpPr>
        <p:grpSpPr>
          <a:xfrm>
            <a:off x="116546" y="1285716"/>
            <a:ext cx="12128289" cy="5118427"/>
            <a:chOff x="104484" y="1264755"/>
            <a:chExt cx="12128289" cy="511842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03FCA0D-BF20-A27B-9189-1F083CD0C075}"/>
                </a:ext>
              </a:extLst>
            </p:cNvPr>
            <p:cNvSpPr/>
            <p:nvPr/>
          </p:nvSpPr>
          <p:spPr>
            <a:xfrm rot="21392557">
              <a:off x="10192841" y="1264755"/>
              <a:ext cx="1164616" cy="287715"/>
            </a:xfrm>
            <a:prstGeom prst="rect">
              <a:avLst/>
            </a:prstGeom>
            <a:solidFill>
              <a:schemeClr val="tx1">
                <a:alpha val="22855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FC24A55F-3AE9-1164-E0A8-9581A62633C0}"/>
                </a:ext>
              </a:extLst>
            </p:cNvPr>
            <p:cNvGrpSpPr/>
            <p:nvPr/>
          </p:nvGrpSpPr>
          <p:grpSpPr>
            <a:xfrm>
              <a:off x="104484" y="1554164"/>
              <a:ext cx="12128289" cy="4829018"/>
              <a:chOff x="104484" y="1554164"/>
              <a:chExt cx="12128289" cy="4829018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361ECBE8-7C6E-AE96-D3EE-5F56E9D6E52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49259" y="1605015"/>
                <a:ext cx="5535966" cy="527841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D7534B75-5868-0F0E-5680-B803009C37F4}"/>
                  </a:ext>
                </a:extLst>
              </p:cNvPr>
              <p:cNvGrpSpPr/>
              <p:nvPr/>
            </p:nvGrpSpPr>
            <p:grpSpPr>
              <a:xfrm>
                <a:off x="104484" y="2333455"/>
                <a:ext cx="12120243" cy="4049727"/>
                <a:chOff x="104484" y="2333455"/>
                <a:chExt cx="12120243" cy="4049727"/>
              </a:xfrm>
            </p:grpSpPr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609E8DDD-EF2F-B03D-5B11-9504B018D99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alphaModFix/>
                </a:blip>
                <a:srcRect b="3461"/>
                <a:stretch/>
              </p:blipFill>
              <p:spPr>
                <a:xfrm rot="21540000">
                  <a:off x="242512" y="2413534"/>
                  <a:ext cx="11828043" cy="3325976"/>
                </a:xfrm>
                <a:prstGeom prst="rect">
                  <a:avLst/>
                </a:prstGeom>
                <a:ln>
                  <a:noFill/>
                </a:ln>
              </p:spPr>
            </p:pic>
            <p:cxnSp>
              <p:nvCxnSpPr>
                <p:cNvPr id="10" name="Straight Arrow Connector 9">
                  <a:extLst>
                    <a:ext uri="{FF2B5EF4-FFF2-40B4-BE49-F238E27FC236}">
                      <a16:creationId xmlns:a16="http://schemas.microsoft.com/office/drawing/2014/main" id="{0A077001-5FFF-C1BE-4CC9-22BC7CF554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3286" y="4235619"/>
                  <a:ext cx="6375699" cy="968595"/>
                </a:xfrm>
                <a:prstGeom prst="straightConnector1">
                  <a:avLst/>
                </a:prstGeom>
                <a:ln>
                  <a:solidFill>
                    <a:schemeClr val="tx1">
                      <a:alpha val="38194"/>
                    </a:schemeClr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Left Brace 10">
                  <a:extLst>
                    <a:ext uri="{FF2B5EF4-FFF2-40B4-BE49-F238E27FC236}">
                      <a16:creationId xmlns:a16="http://schemas.microsoft.com/office/drawing/2014/main" id="{2993F071-E959-56F2-9132-6EEA59150DAC}"/>
                    </a:ext>
                  </a:extLst>
                </p:cNvPr>
                <p:cNvSpPr/>
                <p:nvPr/>
              </p:nvSpPr>
              <p:spPr>
                <a:xfrm rot="16740277">
                  <a:off x="846238" y="3944870"/>
                  <a:ext cx="60959" cy="429887"/>
                </a:xfrm>
                <a:prstGeom prst="leftBrac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02FE0F8C-9056-DB66-9DCB-0CF47569B5A0}"/>
                    </a:ext>
                  </a:extLst>
                </p:cNvPr>
                <p:cNvSpPr txBox="1"/>
                <p:nvPr/>
              </p:nvSpPr>
              <p:spPr>
                <a:xfrm rot="541541">
                  <a:off x="3379720" y="4609476"/>
                  <a:ext cx="652743" cy="307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/>
                    <a:t>TCC8</a:t>
                  </a:r>
                  <a:endParaRPr lang="en-CH" sz="1400" b="1" dirty="0"/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DD6EE617-F66C-A341-B10F-0D469415FBA4}"/>
                    </a:ext>
                  </a:extLst>
                </p:cNvPr>
                <p:cNvSpPr txBox="1"/>
                <p:nvPr/>
              </p:nvSpPr>
              <p:spPr>
                <a:xfrm rot="524821">
                  <a:off x="9799768" y="4157666"/>
                  <a:ext cx="55015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200" b="1" dirty="0"/>
                    <a:t>B918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51C80F39-0E64-DE01-55EF-72C06CEC2ADF}"/>
                    </a:ext>
                  </a:extLst>
                </p:cNvPr>
                <p:cNvSpPr txBox="1"/>
                <p:nvPr/>
              </p:nvSpPr>
              <p:spPr>
                <a:xfrm rot="524821">
                  <a:off x="7429486" y="3868827"/>
                  <a:ext cx="5416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200" b="1" dirty="0"/>
                    <a:t>B911</a:t>
                  </a:r>
                </a:p>
              </p:txBody>
            </p:sp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93097966-6AF0-09CB-8A85-026824FA6C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93019" y="3078591"/>
                  <a:ext cx="102419" cy="245213"/>
                </a:xfrm>
                <a:prstGeom prst="straightConnector1">
                  <a:avLst/>
                </a:prstGeom>
                <a:ln>
                  <a:solidFill>
                    <a:schemeClr val="tx1">
                      <a:alpha val="45000"/>
                    </a:schemeClr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>
                  <a:extLst>
                    <a:ext uri="{FF2B5EF4-FFF2-40B4-BE49-F238E27FC236}">
                      <a16:creationId xmlns:a16="http://schemas.microsoft.com/office/drawing/2014/main" id="{50A38E6E-A12E-232A-8DEA-AB2EE8F42EEE}"/>
                    </a:ext>
                  </a:extLst>
                </p:cNvPr>
                <p:cNvCxnSpPr>
                  <a:cxnSpLocks/>
                  <a:stCxn id="32" idx="2"/>
                </p:cNvCxnSpPr>
                <p:nvPr/>
              </p:nvCxnSpPr>
              <p:spPr>
                <a:xfrm>
                  <a:off x="11519329" y="3854741"/>
                  <a:ext cx="24346" cy="380878"/>
                </a:xfrm>
                <a:prstGeom prst="straightConnector1">
                  <a:avLst/>
                </a:prstGeom>
                <a:ln>
                  <a:solidFill>
                    <a:schemeClr val="tx1">
                      <a:alpha val="45000"/>
                    </a:schemeClr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>
                  <a:extLst>
                    <a:ext uri="{FF2B5EF4-FFF2-40B4-BE49-F238E27FC236}">
                      <a16:creationId xmlns:a16="http://schemas.microsoft.com/office/drawing/2014/main" id="{3ED85299-6537-C79D-EF5D-363C72A758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62711" y="3696025"/>
                  <a:ext cx="1253514" cy="575002"/>
                </a:xfrm>
                <a:prstGeom prst="straightConnector1">
                  <a:avLst/>
                </a:prstGeom>
                <a:ln>
                  <a:solidFill>
                    <a:schemeClr val="tx1">
                      <a:alpha val="45000"/>
                    </a:schemeClr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Left Brace 17">
                  <a:extLst>
                    <a:ext uri="{FF2B5EF4-FFF2-40B4-BE49-F238E27FC236}">
                      <a16:creationId xmlns:a16="http://schemas.microsoft.com/office/drawing/2014/main" id="{F178088D-8D96-1D68-B578-91C2250A22AE}"/>
                    </a:ext>
                  </a:extLst>
                </p:cNvPr>
                <p:cNvSpPr/>
                <p:nvPr/>
              </p:nvSpPr>
              <p:spPr>
                <a:xfrm rot="5901686">
                  <a:off x="6285746" y="4030054"/>
                  <a:ext cx="60959" cy="693363"/>
                </a:xfrm>
                <a:prstGeom prst="leftBrac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60722C6B-3678-B301-DA72-2AD5102A14F2}"/>
                    </a:ext>
                  </a:extLst>
                </p:cNvPr>
                <p:cNvSpPr txBox="1"/>
                <p:nvPr/>
              </p:nvSpPr>
              <p:spPr>
                <a:xfrm>
                  <a:off x="324887" y="4634988"/>
                  <a:ext cx="2082724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sz="1400" b="1" dirty="0"/>
                    <a:t>Beam Dilution System</a:t>
                  </a:r>
                  <a:r>
                    <a:rPr lang="en-US" sz="1400" b="1" dirty="0"/>
                    <a:t> </a:t>
                  </a:r>
                  <a:r>
                    <a:rPr lang="en-US" sz="1400" dirty="0"/>
                    <a:t>+ several changes in P42 beamline</a:t>
                  </a:r>
                  <a:endParaRPr lang="en-CH" sz="1400" dirty="0"/>
                </a:p>
              </p:txBody>
            </p:sp>
            <p:cxnSp>
              <p:nvCxnSpPr>
                <p:cNvPr id="20" name="Straight Arrow Connector 19">
                  <a:extLst>
                    <a:ext uri="{FF2B5EF4-FFF2-40B4-BE49-F238E27FC236}">
                      <a16:creationId xmlns:a16="http://schemas.microsoft.com/office/drawing/2014/main" id="{1E0F0B77-D37C-E088-F198-6744C43E44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40581" y="4346544"/>
                  <a:ext cx="7257" cy="279884"/>
                </a:xfrm>
                <a:prstGeom prst="straightConnector1">
                  <a:avLst/>
                </a:prstGeom>
                <a:ln>
                  <a:solidFill>
                    <a:schemeClr val="tx1">
                      <a:alpha val="45000"/>
                    </a:schemeClr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E9182678-3D90-C59D-3508-0B8B7DD24C02}"/>
                    </a:ext>
                  </a:extLst>
                </p:cNvPr>
                <p:cNvSpPr txBox="1"/>
                <p:nvPr/>
              </p:nvSpPr>
              <p:spPr>
                <a:xfrm>
                  <a:off x="6440470" y="2530198"/>
                  <a:ext cx="1587293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CH" sz="1400" b="1" dirty="0"/>
                    <a:t>New Target </a:t>
                  </a:r>
                </a:p>
                <a:p>
                  <a:pPr algn="ctr"/>
                  <a:r>
                    <a:rPr lang="en-CH" sz="1400" b="1" dirty="0"/>
                    <a:t>Service Building</a:t>
                  </a:r>
                </a:p>
              </p:txBody>
            </p: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12B07DA7-7431-F089-820E-1450F3F1E8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368756" y="3385666"/>
                  <a:ext cx="308439" cy="279417"/>
                </a:xfrm>
                <a:prstGeom prst="straightConnector1">
                  <a:avLst/>
                </a:prstGeom>
                <a:ln>
                  <a:solidFill>
                    <a:schemeClr val="tx1">
                      <a:alpha val="45000"/>
                    </a:schemeClr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BAF7D25F-214B-72E0-030F-4F428DE593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17718" y="5204215"/>
                  <a:ext cx="3994248" cy="618033"/>
                </a:xfrm>
                <a:prstGeom prst="straightConnector1">
                  <a:avLst/>
                </a:prstGeom>
                <a:ln>
                  <a:solidFill>
                    <a:schemeClr val="tx1">
                      <a:alpha val="38194"/>
                    </a:schemeClr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052D5F8A-5D05-98B2-EA1D-50B84885670E}"/>
                    </a:ext>
                  </a:extLst>
                </p:cNvPr>
                <p:cNvSpPr txBox="1"/>
                <p:nvPr/>
              </p:nvSpPr>
              <p:spPr>
                <a:xfrm rot="541541">
                  <a:off x="8277471" y="5396619"/>
                  <a:ext cx="931336" cy="307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/>
                    <a:t>ECN3</a:t>
                  </a:r>
                  <a:endParaRPr lang="en-CH" sz="1400" b="1" dirty="0"/>
                </a:p>
              </p:txBody>
            </p:sp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67B6B248-19C5-FD12-F078-1EE69BF65A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636796" y="5106010"/>
                  <a:ext cx="619885" cy="395347"/>
                </a:xfrm>
                <a:prstGeom prst="straightConnector1">
                  <a:avLst/>
                </a:prstGeom>
                <a:ln>
                  <a:solidFill>
                    <a:schemeClr val="tx1">
                      <a:alpha val="45000"/>
                    </a:schemeClr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Left Brace 26">
                  <a:extLst>
                    <a:ext uri="{FF2B5EF4-FFF2-40B4-BE49-F238E27FC236}">
                      <a16:creationId xmlns:a16="http://schemas.microsoft.com/office/drawing/2014/main" id="{46F9B13F-60D5-2B27-0F9E-E8CD3F9167D0}"/>
                    </a:ext>
                  </a:extLst>
                </p:cNvPr>
                <p:cNvSpPr/>
                <p:nvPr/>
              </p:nvSpPr>
              <p:spPr>
                <a:xfrm rot="16740277">
                  <a:off x="8339199" y="3561379"/>
                  <a:ext cx="84349" cy="3464939"/>
                </a:xfrm>
                <a:prstGeom prst="leftBrac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pic>
              <p:nvPicPr>
                <p:cNvPr id="28" name="Picture 27" descr="A black and white logo&#10;&#10;Description automatically generated">
                  <a:extLst>
                    <a:ext uri="{FF2B5EF4-FFF2-40B4-BE49-F238E27FC236}">
                      <a16:creationId xmlns:a16="http://schemas.microsoft.com/office/drawing/2014/main" id="{1E6EE054-745A-230F-C19E-D05D8E1D52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171923" y="5495025"/>
                  <a:ext cx="490477" cy="655089"/>
                </a:xfrm>
                <a:prstGeom prst="rect">
                  <a:avLst/>
                </a:prstGeom>
              </p:spPr>
            </p:pic>
            <p:cxnSp>
              <p:nvCxnSpPr>
                <p:cNvPr id="29" name="Straight Arrow Connector 28">
                  <a:extLst>
                    <a:ext uri="{FF2B5EF4-FFF2-40B4-BE49-F238E27FC236}">
                      <a16:creationId xmlns:a16="http://schemas.microsoft.com/office/drawing/2014/main" id="{DED9E61C-7095-8CB3-32C3-32059B34CD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3286" y="2682934"/>
                  <a:ext cx="1503767" cy="205932"/>
                </a:xfrm>
                <a:prstGeom prst="straightConnector1">
                  <a:avLst/>
                </a:prstGeom>
                <a:ln>
                  <a:solidFill>
                    <a:schemeClr val="tx1">
                      <a:alpha val="45000"/>
                    </a:schemeClr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3397E791-FA7B-E085-97E4-D6EE428A2BC2}"/>
                    </a:ext>
                  </a:extLst>
                </p:cNvPr>
                <p:cNvSpPr txBox="1"/>
                <p:nvPr/>
              </p:nvSpPr>
              <p:spPr>
                <a:xfrm rot="466961">
                  <a:off x="104484" y="2377281"/>
                  <a:ext cx="210120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400" b="1" dirty="0"/>
                    <a:t>Beam from SPS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00F7E722-4B26-E79E-B6E7-FE281D0BB219}"/>
                    </a:ext>
                  </a:extLst>
                </p:cNvPr>
                <p:cNvSpPr txBox="1"/>
                <p:nvPr/>
              </p:nvSpPr>
              <p:spPr>
                <a:xfrm>
                  <a:off x="2639616" y="3078591"/>
                  <a:ext cx="280095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CH" sz="1400" b="1" dirty="0"/>
                    <a:t>BDF’s Target Complex</a:t>
                  </a:r>
                </a:p>
                <a:p>
                  <a:pPr algn="r"/>
                  <a:r>
                    <a:rPr lang="en-US" sz="1400" dirty="0"/>
                    <a:t>containing a high-Z target (W)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6EC7179F-F602-FE00-72A6-D9F806149546}"/>
                    </a:ext>
                  </a:extLst>
                </p:cNvPr>
                <p:cNvSpPr txBox="1"/>
                <p:nvPr/>
              </p:nvSpPr>
              <p:spPr>
                <a:xfrm>
                  <a:off x="10813931" y="2962189"/>
                  <a:ext cx="1410796" cy="8925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400" b="1" dirty="0"/>
                    <a:t>New </a:t>
                  </a:r>
                </a:p>
                <a:p>
                  <a:pPr algn="ctr"/>
                  <a:r>
                    <a:rPr lang="en-CH" sz="1400" b="1" dirty="0"/>
                    <a:t>Access Shaft</a:t>
                  </a:r>
                </a:p>
                <a:p>
                  <a:pPr algn="ctr"/>
                  <a:r>
                    <a:rPr lang="en-CH" sz="1200" dirty="0"/>
                    <a:t>(material only)</a:t>
                  </a:r>
                  <a:br>
                    <a:rPr lang="en-US" sz="1200" dirty="0"/>
                  </a:br>
                  <a:r>
                    <a:rPr lang="en-US" sz="1200" dirty="0"/>
                    <a:t>8x8 m</a:t>
                  </a:r>
                  <a:r>
                    <a:rPr lang="en-US" sz="1200" baseline="30000" dirty="0"/>
                    <a:t>2</a:t>
                  </a:r>
                  <a:endParaRPr lang="en-CH" sz="1200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3" name="TextBox 32">
                      <a:extLst>
                        <a:ext uri="{FF2B5EF4-FFF2-40B4-BE49-F238E27FC236}">
                          <a16:creationId xmlns:a16="http://schemas.microsoft.com/office/drawing/2014/main" id="{016ED632-19CD-8DCD-1800-AF8D1943ACD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435456" y="2744969"/>
                      <a:ext cx="1410797" cy="70788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CH" sz="1400" b="1" dirty="0"/>
                        <a:t>Existing </a:t>
                      </a:r>
                    </a:p>
                    <a:p>
                      <a:pPr algn="ctr"/>
                      <a:r>
                        <a:rPr lang="en-CH" sz="1400" b="1" dirty="0"/>
                        <a:t>Access Shaft</a:t>
                      </a:r>
                    </a:p>
                    <a:p>
                      <a:pPr algn="ctr"/>
                      <a:r>
                        <a:rPr lang="en-CH" sz="1200" dirty="0"/>
                        <a:t>4</a:t>
                      </a:r>
                      <a14:m>
                        <m:oMath xmlns:m="http://schemas.openxmlformats.org/officeDocument/2006/math">
                          <m:r>
                            <a:rPr lang="en-CH" sz="12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</m:oMath>
                      </a14:m>
                      <a:r>
                        <a:rPr lang="en-CH" sz="1200" dirty="0"/>
                        <a:t>8 m</a:t>
                      </a:r>
                      <a:r>
                        <a:rPr lang="en-CH" sz="1200" baseline="30000" dirty="0"/>
                        <a:t>2</a:t>
                      </a:r>
                    </a:p>
                  </p:txBody>
                </p:sp>
              </mc:Choice>
              <mc:Fallback xmlns="">
                <p:sp>
                  <p:nvSpPr>
                    <p:cNvPr id="33" name="TextBox 32">
                      <a:extLst>
                        <a:ext uri="{FF2B5EF4-FFF2-40B4-BE49-F238E27FC236}">
                          <a16:creationId xmlns:a16="http://schemas.microsoft.com/office/drawing/2014/main" id="{016ED632-19CD-8DCD-1800-AF8D1943ACD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435456" y="2744969"/>
                      <a:ext cx="1410797" cy="707886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t="-1754" b="-526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" name="Straight Arrow Connector 1">
                  <a:extLst>
                    <a:ext uri="{FF2B5EF4-FFF2-40B4-BE49-F238E27FC236}">
                      <a16:creationId xmlns:a16="http://schemas.microsoft.com/office/drawing/2014/main" id="{AA1F65F1-F4AB-3621-59AA-8B74A37DAA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649259" y="4786789"/>
                  <a:ext cx="1781415" cy="315871"/>
                </a:xfrm>
                <a:prstGeom prst="straightConnector1">
                  <a:avLst/>
                </a:prstGeom>
                <a:ln>
                  <a:solidFill>
                    <a:schemeClr val="tx1">
                      <a:alpha val="45000"/>
                    </a:schemeClr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73130743-0B3C-6F14-9CBC-88D46F709E5E}"/>
                    </a:ext>
                  </a:extLst>
                </p:cNvPr>
                <p:cNvSpPr txBox="1"/>
                <p:nvPr/>
              </p:nvSpPr>
              <p:spPr>
                <a:xfrm>
                  <a:off x="2215478" y="5189235"/>
                  <a:ext cx="301272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CH" sz="1400" b="1" dirty="0"/>
                    <a:t>Magnetised Hadron Stopper</a:t>
                  </a:r>
                </a:p>
                <a:p>
                  <a:pPr algn="r"/>
                  <a:r>
                    <a:rPr lang="en-US" sz="1400" dirty="0"/>
                    <a:t>iron shielding </a:t>
                  </a:r>
                  <a:r>
                    <a:rPr lang="en-US" sz="1400" dirty="0" err="1"/>
                    <a:t>magnetised</a:t>
                  </a:r>
                  <a:r>
                    <a:rPr lang="en-US" sz="1400" dirty="0"/>
                    <a:t> by a coil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6E315CAF-4C61-01A7-9999-EFA1EC4AFBE1}"/>
                    </a:ext>
                  </a:extLst>
                </p:cNvPr>
                <p:cNvSpPr txBox="1"/>
                <p:nvPr/>
              </p:nvSpPr>
              <p:spPr>
                <a:xfrm>
                  <a:off x="3807447" y="5667664"/>
                  <a:ext cx="301272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CH" sz="1400" b="1" dirty="0"/>
                    <a:t>Muon Shield</a:t>
                  </a:r>
                </a:p>
                <a:p>
                  <a:pPr algn="r"/>
                  <a:r>
                    <a:rPr lang="en-US" sz="1400" dirty="0"/>
                    <a:t>chain of SC/NC magnets </a:t>
                  </a:r>
                </a:p>
              </p:txBody>
            </p:sp>
            <p:sp>
              <p:nvSpPr>
                <p:cNvPr id="40" name="Left Brace 39">
                  <a:extLst>
                    <a:ext uri="{FF2B5EF4-FFF2-40B4-BE49-F238E27FC236}">
                      <a16:creationId xmlns:a16="http://schemas.microsoft.com/office/drawing/2014/main" id="{33FBDB63-7807-E401-8AF4-D992D4035A1E}"/>
                    </a:ext>
                  </a:extLst>
                </p:cNvPr>
                <p:cNvSpPr/>
                <p:nvPr/>
              </p:nvSpPr>
              <p:spPr>
                <a:xfrm rot="16657696">
                  <a:off x="6961626" y="4500063"/>
                  <a:ext cx="45719" cy="870302"/>
                </a:xfrm>
                <a:prstGeom prst="leftBrac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 sz="2400"/>
                </a:p>
              </p:txBody>
            </p:sp>
            <p:cxnSp>
              <p:nvCxnSpPr>
                <p:cNvPr id="42" name="Straight Arrow Connector 41">
                  <a:extLst>
                    <a:ext uri="{FF2B5EF4-FFF2-40B4-BE49-F238E27FC236}">
                      <a16:creationId xmlns:a16="http://schemas.microsoft.com/office/drawing/2014/main" id="{969564FA-2123-45BD-9607-4BCDA5A27C65}"/>
                    </a:ext>
                  </a:extLst>
                </p:cNvPr>
                <p:cNvCxnSpPr>
                  <a:cxnSpLocks/>
                  <a:stCxn id="9" idx="2"/>
                </p:cNvCxnSpPr>
                <p:nvPr/>
              </p:nvCxnSpPr>
              <p:spPr>
                <a:xfrm flipV="1">
                  <a:off x="6185557" y="4966548"/>
                  <a:ext cx="796931" cy="772709"/>
                </a:xfrm>
                <a:prstGeom prst="straightConnector1">
                  <a:avLst/>
                </a:prstGeom>
                <a:ln>
                  <a:solidFill>
                    <a:schemeClr val="tx1">
                      <a:alpha val="45000"/>
                    </a:schemeClr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734B983C-309D-3901-92E7-21B8BCD9F5D8}"/>
                    </a:ext>
                  </a:extLst>
                </p:cNvPr>
                <p:cNvSpPr txBox="1"/>
                <p:nvPr/>
              </p:nvSpPr>
              <p:spPr>
                <a:xfrm>
                  <a:off x="7999239" y="5939777"/>
                  <a:ext cx="301272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CH" sz="1400" b="1" dirty="0"/>
                    <a:t>Spectrometer Magnet</a:t>
                  </a:r>
                </a:p>
              </p:txBody>
            </p:sp>
            <p:cxnSp>
              <p:nvCxnSpPr>
                <p:cNvPr id="49" name="Straight Arrow Connector 48">
                  <a:extLst>
                    <a:ext uri="{FF2B5EF4-FFF2-40B4-BE49-F238E27FC236}">
                      <a16:creationId xmlns:a16="http://schemas.microsoft.com/office/drawing/2014/main" id="{C262126F-C6DE-E34F-C596-5A115E5C16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424727" y="5331498"/>
                  <a:ext cx="357178" cy="646120"/>
                </a:xfrm>
                <a:prstGeom prst="straightConnector1">
                  <a:avLst/>
                </a:prstGeom>
                <a:ln>
                  <a:solidFill>
                    <a:schemeClr val="tx1">
                      <a:alpha val="45000"/>
                    </a:schemeClr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F18C7349-95D1-244E-882E-E4AD1F001470}"/>
                    </a:ext>
                  </a:extLst>
                </p:cNvPr>
                <p:cNvSpPr txBox="1"/>
                <p:nvPr/>
              </p:nvSpPr>
              <p:spPr>
                <a:xfrm>
                  <a:off x="7791414" y="3595230"/>
                  <a:ext cx="301272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CH" sz="1400" b="1" dirty="0"/>
                    <a:t>Decay Vessel</a:t>
                  </a:r>
                </a:p>
              </p:txBody>
            </p:sp>
            <p:cxnSp>
              <p:nvCxnSpPr>
                <p:cNvPr id="53" name="Straight Arrow Connector 52">
                  <a:extLst>
                    <a:ext uri="{FF2B5EF4-FFF2-40B4-BE49-F238E27FC236}">
                      <a16:creationId xmlns:a16="http://schemas.microsoft.com/office/drawing/2014/main" id="{59AEE3DD-C68D-AE92-4059-A84B26E9FD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910989" y="3887251"/>
                  <a:ext cx="1267008" cy="1128385"/>
                </a:xfrm>
                <a:prstGeom prst="straightConnector1">
                  <a:avLst/>
                </a:prstGeom>
                <a:ln>
                  <a:solidFill>
                    <a:schemeClr val="tx1">
                      <a:alpha val="45000"/>
                    </a:schemeClr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C7EA49C9-B4A7-8112-BBED-CD7513D400CC}"/>
                    </a:ext>
                  </a:extLst>
                </p:cNvPr>
                <p:cNvSpPr/>
                <p:nvPr/>
              </p:nvSpPr>
              <p:spPr>
                <a:xfrm rot="432780">
                  <a:off x="137502" y="2333455"/>
                  <a:ext cx="11858449" cy="4049727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76B85A6C-E1D9-56B8-ED74-73C155A108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331284" y="1554164"/>
                <a:ext cx="901489" cy="1416792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2F55E481-F205-D4C4-266B-65DB1144434B}"/>
              </a:ext>
            </a:extLst>
          </p:cNvPr>
          <p:cNvSpPr/>
          <p:nvPr/>
        </p:nvSpPr>
        <p:spPr>
          <a:xfrm rot="511688">
            <a:off x="5784168" y="4360193"/>
            <a:ext cx="883943" cy="505008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Date Placeholder 4">
            <a:extLst>
              <a:ext uri="{FF2B5EF4-FFF2-40B4-BE49-F238E27FC236}">
                <a16:creationId xmlns:a16="http://schemas.microsoft.com/office/drawing/2014/main" id="{8A66248D-85B9-5E33-8372-111CEC25F3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BDF TSAC #1		  4 – 6</a:t>
            </a:r>
            <a:r>
              <a:rPr lang="de-CH" baseline="30000" dirty="0"/>
              <a:t>th</a:t>
            </a:r>
            <a:r>
              <a:rPr lang="de-CH" dirty="0"/>
              <a:t> March 2025</a:t>
            </a:r>
            <a:endParaRPr lang="en-US" dirty="0"/>
          </a:p>
        </p:txBody>
      </p:sp>
      <p:sp>
        <p:nvSpPr>
          <p:cNvPr id="77" name="Footer Placeholder 5">
            <a:extLst>
              <a:ext uri="{FF2B5EF4-FFF2-40B4-BE49-F238E27FC236}">
                <a16:creationId xmlns:a16="http://schemas.microsoft.com/office/drawing/2014/main" id="{B08FFB69-C4F1-335F-9898-60062A0F6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Project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910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659E6-C0FA-4D6E-3718-AA75B8C533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B385B-B75C-6AFD-AC20-B2C6249CB1E4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BDF Design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Table 20">
                <a:extLst>
                  <a:ext uri="{FF2B5EF4-FFF2-40B4-BE49-F238E27FC236}">
                    <a16:creationId xmlns:a16="http://schemas.microsoft.com/office/drawing/2014/main" id="{CE0A7BEE-9C2E-D899-2309-3F106E599927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864970" y="801210"/>
              <a:ext cx="4774883" cy="296672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3645853">
                      <a:extLst>
                        <a:ext uri="{9D8B030D-6E8A-4147-A177-3AD203B41FA5}">
                          <a16:colId xmlns:a16="http://schemas.microsoft.com/office/drawing/2014/main" val="1893247492"/>
                        </a:ext>
                      </a:extLst>
                    </a:gridCol>
                    <a:gridCol w="1129030">
                      <a:extLst>
                        <a:ext uri="{9D8B030D-6E8A-4147-A177-3AD203B41FA5}">
                          <a16:colId xmlns:a16="http://schemas.microsoft.com/office/drawing/2014/main" val="273172111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Nominal Design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510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="0" dirty="0"/>
                            <a:t>Beam type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proton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94252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="0" dirty="0"/>
                            <a:t>Beam momentum [GeV/c]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400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541476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="0" dirty="0"/>
                            <a:t>Beam pulse intensity [</a:t>
                          </a:r>
                          <a14:m>
                            <m:oMath xmlns:m="http://schemas.openxmlformats.org/officeDocument/2006/math"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GB" b="0" dirty="0"/>
                            <a:t>10</a:t>
                          </a:r>
                          <a:r>
                            <a:rPr lang="en-GB" b="0" baseline="30000" dirty="0"/>
                            <a:t>13 </a:t>
                          </a:r>
                          <a:r>
                            <a:rPr lang="en-GB" b="0" dirty="0"/>
                            <a:t>p]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baseline="0" dirty="0"/>
                            <a:t>4.0</a:t>
                          </a:r>
                          <a:endParaRPr lang="en-GB" b="0" baseline="30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287532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="0" dirty="0"/>
                            <a:t>Spill length [s]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800" b="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4761032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="0" dirty="0"/>
                            <a:t>Beam pulse power [kW]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800" b="0" dirty="0"/>
                            <a:t>2560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41965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="0" dirty="0"/>
                            <a:t>Average beam power [kW] (7.2 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800" b="0" dirty="0"/>
                            <a:t>356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74328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="0" dirty="0"/>
                            <a:t>POT [</a:t>
                          </a:r>
                          <a14:m>
                            <m:oMath xmlns:m="http://schemas.openxmlformats.org/officeDocument/2006/math"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</m:oMath>
                          </a14:m>
                          <a:r>
                            <a:rPr lang="en-GB" b="0" dirty="0"/>
                            <a:t>10</a:t>
                          </a:r>
                          <a:r>
                            <a:rPr lang="en-GB" b="0" baseline="30000" dirty="0"/>
                            <a:t>20 </a:t>
                          </a:r>
                          <a:r>
                            <a:rPr lang="en-GB" b="0" dirty="0"/>
                            <a:t>p</a:t>
                          </a:r>
                          <a:r>
                            <a:rPr lang="en-GB" b="0" baseline="0" dirty="0"/>
                            <a:t> over 1</a:t>
                          </a:r>
                          <a:r>
                            <a:rPr lang="en-GB" b="0" dirty="0"/>
                            <a:t>5 years]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800" b="0" dirty="0"/>
                            <a:t>6.0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16188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Table 20">
                <a:extLst>
                  <a:ext uri="{FF2B5EF4-FFF2-40B4-BE49-F238E27FC236}">
                    <a16:creationId xmlns:a16="http://schemas.microsoft.com/office/drawing/2014/main" id="{CE0A7BEE-9C2E-D899-2309-3F106E59992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57004154"/>
                  </p:ext>
                </p:extLst>
              </p:nvPr>
            </p:nvGraphicFramePr>
            <p:xfrm>
              <a:off x="6864970" y="801210"/>
              <a:ext cx="4774883" cy="296672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3645853">
                      <a:extLst>
                        <a:ext uri="{9D8B030D-6E8A-4147-A177-3AD203B41FA5}">
                          <a16:colId xmlns:a16="http://schemas.microsoft.com/office/drawing/2014/main" val="1893247492"/>
                        </a:ext>
                      </a:extLst>
                    </a:gridCol>
                    <a:gridCol w="1129030">
                      <a:extLst>
                        <a:ext uri="{9D8B030D-6E8A-4147-A177-3AD203B41FA5}">
                          <a16:colId xmlns:a16="http://schemas.microsoft.com/office/drawing/2014/main" val="273172111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Nominal Design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510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="0" dirty="0"/>
                            <a:t>Beam type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proton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94252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="0" dirty="0"/>
                            <a:t>Beam momentum [GeV/c]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/>
                            <a:t>400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541476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t="-313793" r="-31250" b="-4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baseline="0" dirty="0"/>
                            <a:t>4.0</a:t>
                          </a:r>
                          <a:endParaRPr lang="en-GB" b="0" baseline="30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287532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="0" dirty="0"/>
                            <a:t>Spill length [s]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800" b="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4761032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="0" dirty="0"/>
                            <a:t>Beam pulse power [kW]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800" b="0" dirty="0"/>
                            <a:t>2560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41965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="0" dirty="0"/>
                            <a:t>Average beam power [kW] (7.2 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800" b="0" dirty="0"/>
                            <a:t>356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74328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t="-717241" r="-31250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CH" sz="1800" b="0" dirty="0"/>
                            <a:t>6.0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161881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24" name="Circle 4 turns 50 mm 8mm beam cut">
            <a:hlinkClick r:id="" action="ppaction://media"/>
            <a:extLst>
              <a:ext uri="{FF2B5EF4-FFF2-40B4-BE49-F238E27FC236}">
                <a16:creationId xmlns:a16="http://schemas.microsoft.com/office/drawing/2014/main" id="{7A89914B-2B47-0C0E-6E75-6FB132B0F57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r="66240" b="21545"/>
          <a:stretch>
            <a:fillRect/>
          </a:stretch>
        </p:blipFill>
        <p:spPr>
          <a:xfrm>
            <a:off x="552147" y="1420760"/>
            <a:ext cx="1458910" cy="14815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4921AFA-CF5E-D4C1-9DB6-3ED3E1EDD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1BF838-E34A-A0DD-3998-5CF9C9FF98BD}"/>
              </a:ext>
            </a:extLst>
          </p:cNvPr>
          <p:cNvSpPr txBox="1"/>
          <p:nvPr/>
        </p:nvSpPr>
        <p:spPr>
          <a:xfrm>
            <a:off x="3993958" y="4611424"/>
            <a:ext cx="2650789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CH" sz="2133" b="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AA0B1B1-7327-CAD3-16E3-C6B2AAC51D1C}"/>
              </a:ext>
            </a:extLst>
          </p:cNvPr>
          <p:cNvSpPr txBox="1"/>
          <p:nvPr/>
        </p:nvSpPr>
        <p:spPr>
          <a:xfrm>
            <a:off x="543791" y="2950545"/>
            <a:ext cx="15430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/>
              <a:t>Beam size = 8 mm (𝝈)</a:t>
            </a:r>
          </a:p>
          <a:p>
            <a:r>
              <a:rPr lang="en-GB" sz="1200" dirty="0"/>
              <a:t>Dilution freq. = 4 Hz</a:t>
            </a:r>
          </a:p>
          <a:p>
            <a:pPr algn="l"/>
            <a:r>
              <a:rPr lang="en-GB" sz="1200" dirty="0"/>
              <a:t>Sweep rad. = 50 mm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6B6A92E-FFB8-21FB-45AF-28FFCBB4AAF9}"/>
              </a:ext>
            </a:extLst>
          </p:cNvPr>
          <p:cNvGrpSpPr/>
          <p:nvPr/>
        </p:nvGrpSpPr>
        <p:grpSpPr>
          <a:xfrm>
            <a:off x="6609718" y="3965277"/>
            <a:ext cx="5270925" cy="2215724"/>
            <a:chOff x="6960097" y="4011822"/>
            <a:chExt cx="5270925" cy="2215724"/>
          </a:xfrm>
        </p:grpSpPr>
        <p:pic>
          <p:nvPicPr>
            <p:cNvPr id="10" name="Picture 9" descr="A green line graph with text&#10;&#10;Description automatically generated">
              <a:extLst>
                <a:ext uri="{FF2B5EF4-FFF2-40B4-BE49-F238E27FC236}">
                  <a16:creationId xmlns:a16="http://schemas.microsoft.com/office/drawing/2014/main" id="{83153235-81C9-0F89-DDC5-E383258BA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60097" y="4438171"/>
              <a:ext cx="4685155" cy="1333000"/>
            </a:xfrm>
            <a:prstGeom prst="rect">
              <a:avLst/>
            </a:prstGeom>
          </p:spPr>
        </p:pic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FC21A665-0C72-A26E-6135-FDCC246BC4B7}"/>
                </a:ext>
              </a:extLst>
            </p:cNvPr>
            <p:cNvGrpSpPr/>
            <p:nvPr/>
          </p:nvGrpSpPr>
          <p:grpSpPr>
            <a:xfrm>
              <a:off x="6977757" y="4011822"/>
              <a:ext cx="5253265" cy="2215724"/>
              <a:chOff x="6977757" y="4083830"/>
              <a:chExt cx="5253265" cy="2215724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81DDB504-2775-0267-4A1A-D82910183D83}"/>
                  </a:ext>
                </a:extLst>
              </p:cNvPr>
              <p:cNvGrpSpPr/>
              <p:nvPr/>
            </p:nvGrpSpPr>
            <p:grpSpPr>
              <a:xfrm>
                <a:off x="6977757" y="4083830"/>
                <a:ext cx="5253265" cy="2215724"/>
                <a:chOff x="6977757" y="4083830"/>
                <a:chExt cx="5253265" cy="2215724"/>
              </a:xfrm>
            </p:grpSpPr>
            <p:sp>
              <p:nvSpPr>
                <p:cNvPr id="28" name="TextBox 21">
                  <a:extLst>
                    <a:ext uri="{FF2B5EF4-FFF2-40B4-BE49-F238E27FC236}">
                      <a16:creationId xmlns:a16="http://schemas.microsoft.com/office/drawing/2014/main" id="{4D587B0B-B9F6-E8C6-91D4-CEBAAF9CBBDC}"/>
                    </a:ext>
                  </a:extLst>
                </p:cNvPr>
                <p:cNvSpPr txBox="1"/>
                <p:nvPr/>
              </p:nvSpPr>
              <p:spPr>
                <a:xfrm>
                  <a:off x="9510178" y="4088454"/>
                  <a:ext cx="1014050" cy="46166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t">
                  <a:spAutoFit/>
                </a:bodyPr>
                <a:lstStyle>
                  <a:defPPr>
                    <a:defRPr lang="el-G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CH" sz="1400" dirty="0">
                      <a:solidFill>
                        <a:srgbClr val="008000"/>
                      </a:solidFill>
                      <a:latin typeface="Arial"/>
                      <a:cs typeface="Arial"/>
                    </a:rPr>
                    <a:t>SFTSHiP</a:t>
                  </a:r>
                </a:p>
                <a:p>
                  <a:pPr algn="ctr"/>
                  <a:r>
                    <a:rPr lang="en-CH" sz="1000" dirty="0">
                      <a:solidFill>
                        <a:srgbClr val="008000"/>
                      </a:solidFill>
                      <a:latin typeface="Arial"/>
                      <a:cs typeface="Arial"/>
                    </a:rPr>
                    <a:t>To ECN3</a:t>
                  </a:r>
                  <a:endParaRPr lang="en-US" sz="1000" dirty="0">
                    <a:solidFill>
                      <a:srgbClr val="0080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29" name="TextBox 8">
                  <a:extLst>
                    <a:ext uri="{FF2B5EF4-FFF2-40B4-BE49-F238E27FC236}">
                      <a16:creationId xmlns:a16="http://schemas.microsoft.com/office/drawing/2014/main" id="{91AC5370-6486-286C-E41C-70F7F61E1FE8}"/>
                    </a:ext>
                  </a:extLst>
                </p:cNvPr>
                <p:cNvSpPr txBox="1"/>
                <p:nvPr/>
              </p:nvSpPr>
              <p:spPr>
                <a:xfrm>
                  <a:off x="6977757" y="4083830"/>
                  <a:ext cx="1800200" cy="46166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t">
                  <a:spAutoFit/>
                </a:bodyPr>
                <a:lstStyle>
                  <a:defPPr>
                    <a:defRPr lang="el-G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CH" sz="1400" dirty="0">
                      <a:solidFill>
                        <a:srgbClr val="FF0000"/>
                      </a:solidFill>
                      <a:latin typeface="Arial"/>
                      <a:cs typeface="Arial"/>
                    </a:rPr>
                    <a:t>SFTPRO</a:t>
                  </a:r>
                </a:p>
                <a:p>
                  <a:pPr algn="ctr"/>
                  <a:r>
                    <a:rPr lang="en-GB" sz="1000" dirty="0">
                      <a:solidFill>
                        <a:srgbClr val="FF0000"/>
                      </a:solidFill>
                      <a:latin typeface="Arial"/>
                      <a:cs typeface="Arial"/>
                    </a:rPr>
                    <a:t>T</a:t>
                  </a:r>
                  <a:r>
                    <a:rPr lang="en-CH" sz="1000" dirty="0">
                      <a:solidFill>
                        <a:srgbClr val="FF0000"/>
                      </a:solidFill>
                      <a:latin typeface="Arial"/>
                      <a:cs typeface="Arial"/>
                    </a:rPr>
                    <a:t>o TCC2 (EHN1 / EHN2) </a:t>
                  </a:r>
                  <a:endParaRPr lang="en-US" sz="1000" dirty="0">
                    <a:solidFill>
                      <a:srgbClr val="FF0000"/>
                    </a:solidFill>
                    <a:latin typeface="Arial"/>
                    <a:cs typeface="Arial"/>
                  </a:endParaRPr>
                </a:p>
              </p:txBody>
            </p:sp>
            <p:cxnSp>
              <p:nvCxnSpPr>
                <p:cNvPr id="31" name="Straight Arrow Connector 30">
                  <a:extLst>
                    <a:ext uri="{FF2B5EF4-FFF2-40B4-BE49-F238E27FC236}">
                      <a16:creationId xmlns:a16="http://schemas.microsoft.com/office/drawing/2014/main" id="{23CC1257-F82E-DF22-1DF6-43A302A12F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34862" y="6164359"/>
                  <a:ext cx="3772684" cy="0"/>
                </a:xfrm>
                <a:prstGeom prst="straightConnector1">
                  <a:avLst/>
                </a:prstGeom>
                <a:ln>
                  <a:solidFill>
                    <a:schemeClr val="tx1">
                      <a:alpha val="38194"/>
                    </a:schemeClr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E51F7F8A-3E54-AF34-0AEC-41EB823565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20336" y="5953306"/>
                  <a:ext cx="1987210" cy="0"/>
                </a:xfrm>
                <a:prstGeom prst="straightConnector1">
                  <a:avLst/>
                </a:prstGeom>
                <a:ln>
                  <a:solidFill>
                    <a:schemeClr val="tx1">
                      <a:alpha val="38194"/>
                    </a:schemeClr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75373637-E31D-FFDD-D643-D6A041E23813}"/>
                    </a:ext>
                  </a:extLst>
                </p:cNvPr>
                <p:cNvSpPr txBox="1"/>
                <p:nvPr/>
              </p:nvSpPr>
              <p:spPr>
                <a:xfrm>
                  <a:off x="9761154" y="5814806"/>
                  <a:ext cx="763074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CH" sz="1200" b="0" dirty="0"/>
                    <a:t>356 kW</a:t>
                  </a: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07917C04-94AE-E2ED-1FA0-4015A0BD4D54}"/>
                    </a:ext>
                  </a:extLst>
                </p:cNvPr>
                <p:cNvSpPr txBox="1"/>
                <p:nvPr/>
              </p:nvSpPr>
              <p:spPr>
                <a:xfrm>
                  <a:off x="8888731" y="6022555"/>
                  <a:ext cx="763074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CH" sz="1200" b="0" dirty="0"/>
                    <a:t>232 kW</a:t>
                  </a: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80D3DBE8-4B9C-CC39-566D-4548D8ECFD19}"/>
                    </a:ext>
                  </a:extLst>
                </p:cNvPr>
                <p:cNvSpPr txBox="1"/>
                <p:nvPr/>
              </p:nvSpPr>
              <p:spPr>
                <a:xfrm>
                  <a:off x="11220990" y="5871612"/>
                  <a:ext cx="1010032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GB" sz="1200" dirty="0"/>
                    <a:t>Beam power</a:t>
                  </a:r>
                </a:p>
                <a:p>
                  <a:pPr algn="l"/>
                  <a:r>
                    <a:rPr lang="en-GB" sz="1200" dirty="0"/>
                    <a:t>on BDF target</a:t>
                  </a:r>
                </a:p>
              </p:txBody>
            </p: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1B7B9B9-D225-AB13-7222-5FF672A58A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105439" y="4821706"/>
                  <a:ext cx="0" cy="1421648"/>
                </a:xfrm>
                <a:prstGeom prst="line">
                  <a:avLst/>
                </a:prstGeom>
                <a:ln w="12700">
                  <a:solidFill>
                    <a:srgbClr val="A8B8DC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9BE8B46D-51A2-D391-EB31-6994CC01AA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120336" y="5529525"/>
                  <a:ext cx="0" cy="493030"/>
                </a:xfrm>
                <a:prstGeom prst="line">
                  <a:avLst/>
                </a:prstGeom>
                <a:ln w="12700">
                  <a:solidFill>
                    <a:srgbClr val="A8B8DC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1F52EC2F-1E04-9E79-D2FF-1A1838C965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20136" y="4732464"/>
                  <a:ext cx="0" cy="1446202"/>
                </a:xfrm>
                <a:prstGeom prst="line">
                  <a:avLst/>
                </a:prstGeom>
                <a:ln w="12700">
                  <a:solidFill>
                    <a:srgbClr val="A8B8DC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B2F1009F-23A0-2328-2FA4-EB53A51856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57256" y="4897102"/>
                <a:ext cx="544943" cy="0"/>
              </a:xfrm>
              <a:prstGeom prst="straightConnector1">
                <a:avLst/>
              </a:prstGeom>
              <a:ln>
                <a:solidFill>
                  <a:schemeClr val="tx1">
                    <a:alpha val="38194"/>
                  </a:schemeClr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332FE6AD-8C9D-6D01-2DA8-54C5D5DDBF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60496" y="4831569"/>
                <a:ext cx="0" cy="657047"/>
              </a:xfrm>
              <a:prstGeom prst="line">
                <a:avLst/>
              </a:prstGeom>
              <a:ln w="12700">
                <a:solidFill>
                  <a:srgbClr val="A8B8DC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E0B2018-254A-AEA6-5718-8B6B325E6D1A}"/>
                  </a:ext>
                </a:extLst>
              </p:cNvPr>
              <p:cNvSpPr txBox="1"/>
              <p:nvPr/>
            </p:nvSpPr>
            <p:spPr>
              <a:xfrm>
                <a:off x="10704512" y="4835546"/>
                <a:ext cx="224420" cy="1231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800" dirty="0"/>
                  <a:t>7.2 s</a:t>
                </a:r>
              </a:p>
            </p:txBody>
          </p:sp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FD937820-FD26-EFC6-AA16-CD298AEFD5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34862" y="4897883"/>
                <a:ext cx="1043339" cy="0"/>
              </a:xfrm>
              <a:prstGeom prst="straightConnector1">
                <a:avLst/>
              </a:prstGeom>
              <a:ln>
                <a:solidFill>
                  <a:schemeClr val="tx1">
                    <a:alpha val="38194"/>
                  </a:schemeClr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88FC1945-3340-2471-2958-54F8615BA7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77192" y="4821706"/>
                <a:ext cx="0" cy="684989"/>
              </a:xfrm>
              <a:prstGeom prst="line">
                <a:avLst/>
              </a:prstGeom>
              <a:ln w="12700">
                <a:solidFill>
                  <a:srgbClr val="A8B8DC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80698078-1DA2-64B6-5801-B544FC350780}"/>
                  </a:ext>
                </a:extLst>
              </p:cNvPr>
              <p:cNvSpPr txBox="1"/>
              <p:nvPr/>
            </p:nvSpPr>
            <p:spPr>
              <a:xfrm>
                <a:off x="7735470" y="4831569"/>
                <a:ext cx="282129" cy="1231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800" dirty="0"/>
                  <a:t>15.6 s</a:t>
                </a: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DB842D6-43A8-85E3-5A14-3A0CAE7E45A8}"/>
              </a:ext>
            </a:extLst>
          </p:cNvPr>
          <p:cNvGrpSpPr/>
          <p:nvPr/>
        </p:nvGrpSpPr>
        <p:grpSpPr>
          <a:xfrm>
            <a:off x="2626588" y="1094324"/>
            <a:ext cx="3431839" cy="2334676"/>
            <a:chOff x="2626588" y="971242"/>
            <a:chExt cx="3431839" cy="233467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39A28AF-B4EC-BC38-B8D2-AAA03E582EBA}"/>
                </a:ext>
              </a:extLst>
            </p:cNvPr>
            <p:cNvGrpSpPr/>
            <p:nvPr/>
          </p:nvGrpSpPr>
          <p:grpSpPr>
            <a:xfrm>
              <a:off x="2626589" y="1115382"/>
              <a:ext cx="3431838" cy="2190536"/>
              <a:chOff x="2524295" y="1319473"/>
              <a:chExt cx="3431838" cy="219053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C338DC37-32CA-F0C3-79B3-C7A9BDF65F4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11468" t="1928" r="12022" b="11895"/>
              <a:stretch/>
            </p:blipFill>
            <p:spPr>
              <a:xfrm>
                <a:off x="2524295" y="1319473"/>
                <a:ext cx="3431838" cy="2190536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54180807-3535-6BFD-3D27-1AB336B597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7126" b="95487" l="20221" r="95470">
                            <a14:foregroundMark x1="23867" y1="74109" x2="21326" y2="73397"/>
                            <a14:foregroundMark x1="26077" y1="69121" x2="30055" y2="83373"/>
                            <a14:foregroundMark x1="89392" y1="39905" x2="90055" y2="30641"/>
                            <a14:foregroundMark x1="87293" y1="15914" x2="89834" y2="7126"/>
                            <a14:foregroundMark x1="90939" y1="36580" x2="95580" y2="29216"/>
                            <a14:foregroundMark x1="23646" y1="83848" x2="20331" y2="68884"/>
                            <a14:foregroundMark x1="23757" y1="93349" x2="25635" y2="95487"/>
                          </a14:backgroundRemoval>
                        </a14:imgEffect>
                      </a14:imgLayer>
                    </a14:imgProps>
                  </a:ext>
                </a:extLst>
              </a:blip>
              <a:srcRect l="15529"/>
              <a:stretch/>
            </p:blipFill>
            <p:spPr bwMode="auto">
              <a:xfrm rot="418845">
                <a:off x="2909696" y="1629541"/>
                <a:ext cx="2661035" cy="1353746"/>
              </a:xfrm>
              <a:prstGeom prst="rect">
                <a:avLst/>
              </a:prstGeom>
            </p:spPr>
          </p:pic>
        </p:grp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95851E0C-C21F-D3E9-3336-2425052C150B}"/>
                </a:ext>
              </a:extLst>
            </p:cNvPr>
            <p:cNvSpPr txBox="1"/>
            <p:nvPr/>
          </p:nvSpPr>
          <p:spPr>
            <a:xfrm>
              <a:off x="2626588" y="971242"/>
              <a:ext cx="257026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200" dirty="0"/>
                <a:t>W target ~ 1500 – 2000 mm</a:t>
              </a:r>
            </a:p>
            <a:p>
              <a:r>
                <a:rPr lang="en-GB" sz="1200" dirty="0"/>
                <a:t>Diameter ~ 250 mm</a:t>
              </a:r>
            </a:p>
            <a:p>
              <a:r>
                <a:rPr lang="en-GB" sz="1200" dirty="0"/>
                <a:t>H</a:t>
              </a:r>
              <a:r>
                <a:rPr lang="en-GB" sz="1200" baseline="-25000" dirty="0"/>
                <a:t>2</a:t>
              </a:r>
              <a:r>
                <a:rPr lang="en-GB" sz="1200" dirty="0"/>
                <a:t>O or He-cooled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3CB8901-95A3-6637-83C3-03369FBE3CD1}"/>
              </a:ext>
            </a:extLst>
          </p:cNvPr>
          <p:cNvSpPr txBox="1"/>
          <p:nvPr/>
        </p:nvSpPr>
        <p:spPr>
          <a:xfrm rot="603263">
            <a:off x="3064763" y="5902520"/>
            <a:ext cx="83997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500" dirty="0">
                <a:solidFill>
                  <a:schemeClr val="bg1"/>
                </a:solidFill>
              </a:rPr>
              <a:t>Target </a:t>
            </a:r>
          </a:p>
          <a:p>
            <a:pPr algn="l"/>
            <a:r>
              <a:rPr lang="en-GB" sz="500" dirty="0">
                <a:solidFill>
                  <a:schemeClr val="bg1"/>
                </a:solidFill>
              </a:rPr>
              <a:t> Vacuum Containment Vessel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49709F1-AD4C-7F16-4C73-3C9713D7A8EE}"/>
              </a:ext>
            </a:extLst>
          </p:cNvPr>
          <p:cNvGrpSpPr/>
          <p:nvPr/>
        </p:nvGrpSpPr>
        <p:grpSpPr>
          <a:xfrm>
            <a:off x="481564" y="2387111"/>
            <a:ext cx="5654130" cy="4246905"/>
            <a:chOff x="556737" y="432536"/>
            <a:chExt cx="5654130" cy="4246905"/>
          </a:xfrm>
        </p:grpSpPr>
        <p:pic>
          <p:nvPicPr>
            <p:cNvPr id="37" name="Picture 36" descr="A close-up of a machine&#10;&#10;Description automatically generated">
              <a:extLst>
                <a:ext uri="{FF2B5EF4-FFF2-40B4-BE49-F238E27FC236}">
                  <a16:creationId xmlns:a16="http://schemas.microsoft.com/office/drawing/2014/main" id="{72F50F3E-24A6-E992-B309-1F5EC81127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56737" y="1771937"/>
              <a:ext cx="5654130" cy="2907504"/>
            </a:xfrm>
            <a:prstGeom prst="rect">
              <a:avLst/>
            </a:prstGeom>
            <a:ln w="25400">
              <a:solidFill>
                <a:srgbClr val="FF0000"/>
              </a:solidFill>
              <a:prstDash val="dash"/>
            </a:ln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F7C50B0-AA4C-5F86-4E00-2628E0ADE6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alphaModFix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7126" b="95487" l="20221" r="95470">
                          <a14:foregroundMark x1="23867" y1="74109" x2="21326" y2="73397"/>
                          <a14:foregroundMark x1="26077" y1="69121" x2="30055" y2="83373"/>
                          <a14:foregroundMark x1="89392" y1="39905" x2="90055" y2="30641"/>
                          <a14:foregroundMark x1="87293" y1="15914" x2="89834" y2="7126"/>
                          <a14:foregroundMark x1="90939" y1="36580" x2="95580" y2="29216"/>
                          <a14:foregroundMark x1="23646" y1="83848" x2="20331" y2="68884"/>
                          <a14:foregroundMark x1="23757" y1="93349" x2="25635" y2="95487"/>
                        </a14:backgroundRemoval>
                      </a14:imgEffect>
                    </a14:imgLayer>
                  </a14:imgProps>
                </a:ext>
              </a:extLst>
            </a:blip>
            <a:srcRect l="15529"/>
            <a:stretch/>
          </p:blipFill>
          <p:spPr bwMode="auto">
            <a:xfrm rot="1032367">
              <a:off x="3549026" y="3241375"/>
              <a:ext cx="637525" cy="417054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B2846AF-F68E-2337-7849-A4CDA513493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175786" y="682337"/>
              <a:ext cx="309481" cy="2767565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936A062-EE39-EFB4-6342-548AC862AEE8}"/>
                </a:ext>
              </a:extLst>
            </p:cNvPr>
            <p:cNvCxnSpPr>
              <a:cxnSpLocks/>
              <a:stCxn id="7" idx="3"/>
            </p:cNvCxnSpPr>
            <p:nvPr/>
          </p:nvCxnSpPr>
          <p:spPr>
            <a:xfrm flipH="1">
              <a:off x="4248695" y="432536"/>
              <a:ext cx="1489640" cy="317139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C56B4B8-560A-F2B3-A61F-78851B5FBCE2}"/>
                </a:ext>
              </a:extLst>
            </p:cNvPr>
            <p:cNvSpPr txBox="1"/>
            <p:nvPr/>
          </p:nvSpPr>
          <p:spPr>
            <a:xfrm rot="21169917">
              <a:off x="4502671" y="3565451"/>
              <a:ext cx="1292020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800" dirty="0">
                  <a:solidFill>
                    <a:schemeClr val="tx2"/>
                  </a:solidFill>
                </a:rPr>
                <a:t>Magnetised Hadron Stopper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58813C1C-DAE2-AE65-91B5-5889BAD6E06E}"/>
              </a:ext>
            </a:extLst>
          </p:cNvPr>
          <p:cNvSpPr txBox="1"/>
          <p:nvPr/>
        </p:nvSpPr>
        <p:spPr>
          <a:xfrm>
            <a:off x="500086" y="3739255"/>
            <a:ext cx="107459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tx2"/>
                </a:solidFill>
              </a:rPr>
              <a:t>Target Complex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EB31D16-14C0-E7F9-E40D-C9457371EEE4}"/>
              </a:ext>
            </a:extLst>
          </p:cNvPr>
          <p:cNvSpPr txBox="1"/>
          <p:nvPr/>
        </p:nvSpPr>
        <p:spPr>
          <a:xfrm rot="21169917">
            <a:off x="891271" y="4392740"/>
            <a:ext cx="78066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800" dirty="0">
                <a:solidFill>
                  <a:schemeClr val="tx2"/>
                </a:solidFill>
              </a:rPr>
              <a:t>Shielding Bunker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70DDA54-E10B-182F-AEA8-63C22469B586}"/>
              </a:ext>
            </a:extLst>
          </p:cNvPr>
          <p:cNvSpPr txBox="1"/>
          <p:nvPr/>
        </p:nvSpPr>
        <p:spPr>
          <a:xfrm rot="21169917">
            <a:off x="3300819" y="6160109"/>
            <a:ext cx="95218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800" dirty="0">
                <a:solidFill>
                  <a:schemeClr val="tx2"/>
                </a:solidFill>
              </a:rPr>
              <a:t>Excavated floor with </a:t>
            </a:r>
          </a:p>
          <a:p>
            <a:pPr algn="ctr"/>
            <a:r>
              <a:rPr lang="en-GB" sz="800" dirty="0">
                <a:solidFill>
                  <a:schemeClr val="tx2"/>
                </a:solidFill>
              </a:rPr>
              <a:t>reinforced shielding</a:t>
            </a: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15E56DD4-7C74-D557-24AF-E0B7E28CAA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BDF TSAC #1		  4 – 6</a:t>
            </a:r>
            <a:r>
              <a:rPr lang="de-CH" baseline="30000" dirty="0"/>
              <a:t>th</a:t>
            </a:r>
            <a:r>
              <a:rPr lang="de-CH" dirty="0"/>
              <a:t>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351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66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C3DF0-2B62-86E6-6836-64209D8A3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297814-3575-D3D1-1FB9-DC76E1948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7D1E5E1-5EF5-B23B-786F-CD3B1246A0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6903" y="332656"/>
                <a:ext cx="11376025" cy="1065742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dirty="0">
                    <a:solidFill>
                      <a:srgbClr val="004899"/>
                    </a:solidFill>
                  </a:rPr>
                  <a:t>Study Project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4899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rgbClr val="004899"/>
                    </a:solidFill>
                  </a:rPr>
                  <a:t> Approved Project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53D144E-C414-DC3E-B9F2-CBEDF2B175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903" y="332656"/>
                <a:ext cx="11376025" cy="1065742"/>
              </a:xfrm>
              <a:prstGeom prst="rect">
                <a:avLst/>
              </a:prstGeom>
              <a:blipFill>
                <a:blip r:embed="rId3"/>
                <a:stretch>
                  <a:fillRect l="-2453" t="-17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701A904A-A38A-7D8A-1510-591ED0474334}"/>
              </a:ext>
            </a:extLst>
          </p:cNvPr>
          <p:cNvSpPr txBox="1"/>
          <p:nvPr/>
        </p:nvSpPr>
        <p:spPr>
          <a:xfrm>
            <a:off x="412775" y="1274807"/>
            <a:ext cx="11376025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2000" b="1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Upgrade of beam intensity at North Area and SHiP beam-dump (BDF/SHiP) experiment approved recently… </a:t>
            </a:r>
          </a:p>
          <a:p>
            <a:pPr algn="just"/>
            <a:endParaRPr lang="en-GB" sz="2000" b="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</a:endParaRPr>
          </a:p>
          <a:p>
            <a:pPr algn="just"/>
            <a:r>
              <a:rPr lang="en-GB" sz="20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… with ~ 62 MCHF (over 7 years) reserved for the High Intensity upgrade of ECN3 (HI-ECN3) project in CERN’s </a:t>
            </a:r>
            <a:r>
              <a:rPr lang="en-GB" sz="2000" dirty="0">
                <a:solidFill>
                  <a:schemeClr val="tx2"/>
                </a:solidFill>
              </a:rPr>
              <a:t>Medium-Term Plan ratified by CERN Council in June 2024.</a:t>
            </a:r>
          </a:p>
          <a:p>
            <a:pPr algn="just"/>
            <a:endParaRPr lang="en-GB" sz="2000" dirty="0">
              <a:solidFill>
                <a:schemeClr val="tx2"/>
              </a:solidFill>
            </a:endParaRPr>
          </a:p>
          <a:p>
            <a:pPr algn="just"/>
            <a:r>
              <a:rPr lang="en-GB" sz="2000" b="1" dirty="0">
                <a:solidFill>
                  <a:schemeClr val="tx2"/>
                </a:solidFill>
              </a:rPr>
              <a:t>Approved together with ~ 170 MCHF for consolidation of the North Area (NA-CONS project)</a:t>
            </a:r>
          </a:p>
          <a:p>
            <a:pPr algn="just"/>
            <a:endParaRPr lang="en-GB" sz="2000" dirty="0">
              <a:solidFill>
                <a:srgbClr val="2D2D2D"/>
              </a:solidFill>
              <a:effectLst/>
              <a:latin typeface="ArialMT"/>
            </a:endParaRPr>
          </a:p>
          <a:p>
            <a:pPr algn="just"/>
            <a:endParaRPr lang="en-GB" sz="2000" dirty="0">
              <a:solidFill>
                <a:srgbClr val="2D2D2D"/>
              </a:solidFill>
              <a:effectLst/>
              <a:latin typeface="ArialMT"/>
            </a:endParaRPr>
          </a:p>
          <a:p>
            <a:pPr algn="just"/>
            <a:r>
              <a:rPr lang="en-GB" sz="2000" b="1" dirty="0">
                <a:solidFill>
                  <a:srgbClr val="2D2D2D"/>
                </a:solidFill>
                <a:effectLst/>
                <a:latin typeface="ArialMT"/>
              </a:rPr>
              <a:t>The HI-ECN3 project is a part of CERN’s</a:t>
            </a:r>
            <a:r>
              <a:rPr lang="en-GB" sz="2000" b="1" dirty="0">
                <a:solidFill>
                  <a:srgbClr val="2D2D2D"/>
                </a:solidFill>
                <a:latin typeface="ArialMT"/>
              </a:rPr>
              <a:t>…</a:t>
            </a:r>
            <a:endParaRPr lang="en-GB" sz="2000" b="1" dirty="0">
              <a:solidFill>
                <a:srgbClr val="2D2D2D"/>
              </a:solidFill>
              <a:effectLst/>
              <a:latin typeface="ArialMT"/>
            </a:endParaRPr>
          </a:p>
          <a:p>
            <a:pPr algn="just"/>
            <a:endParaRPr lang="en-GB" sz="2000" i="1" dirty="0">
              <a:solidFill>
                <a:srgbClr val="2D2D2D"/>
              </a:solidFill>
              <a:latin typeface="ArialMT"/>
            </a:endParaRPr>
          </a:p>
          <a:p>
            <a:pPr algn="just"/>
            <a:r>
              <a:rPr lang="en-GB" sz="2000" i="1" dirty="0">
                <a:solidFill>
                  <a:srgbClr val="2D2D2D"/>
                </a:solidFill>
                <a:effectLst/>
                <a:latin typeface="ArialMT"/>
              </a:rPr>
              <a:t>“…broad </a:t>
            </a:r>
            <a:r>
              <a:rPr lang="en-GB" sz="2000" i="1" dirty="0">
                <a:solidFill>
                  <a:srgbClr val="004899"/>
                </a:solidFill>
                <a:effectLst/>
                <a:latin typeface="ArialMT"/>
              </a:rPr>
              <a:t>diverse scientific</a:t>
            </a:r>
            <a:r>
              <a:rPr lang="en-GB" sz="2000" i="1" dirty="0">
                <a:solidFill>
                  <a:srgbClr val="0230FF"/>
                </a:solidFill>
                <a:effectLst/>
                <a:latin typeface="ArialMT"/>
              </a:rPr>
              <a:t> </a:t>
            </a:r>
            <a:r>
              <a:rPr lang="en-GB" sz="2000" i="1" dirty="0">
                <a:solidFill>
                  <a:srgbClr val="2D2D2D"/>
                </a:solidFill>
                <a:effectLst/>
                <a:latin typeface="ArialMT"/>
              </a:rPr>
              <a:t>programme, complementary to the collider and carried out mainly at the injectors: continuously upgraded and expanded (e.g. recently the ECN3 beam intensity upgrade at the North Area).” </a:t>
            </a:r>
            <a:endParaRPr lang="en-GB" sz="2000" i="1" dirty="0">
              <a:solidFill>
                <a:srgbClr val="2D2D2D"/>
              </a:solidFill>
              <a:latin typeface="ArialMT"/>
            </a:endParaRPr>
          </a:p>
          <a:p>
            <a:pPr algn="r"/>
            <a:r>
              <a:rPr lang="en-GB" sz="2000" i="1" dirty="0">
                <a:solidFill>
                  <a:srgbClr val="2D2D2D"/>
                </a:solidFill>
                <a:effectLst/>
                <a:latin typeface="ArialMT"/>
              </a:rPr>
              <a:t>Fabiola </a:t>
            </a:r>
            <a:r>
              <a:rPr lang="en-GB" sz="2000" i="1" dirty="0" err="1">
                <a:solidFill>
                  <a:srgbClr val="2D2D2D"/>
                </a:solidFill>
                <a:effectLst/>
                <a:latin typeface="ArialMT"/>
              </a:rPr>
              <a:t>Gianotti</a:t>
            </a:r>
            <a:endParaRPr lang="en-GB" sz="2000" i="1" dirty="0">
              <a:solidFill>
                <a:schemeClr val="tx1">
                  <a:lumMod val="50000"/>
                </a:schemeClr>
              </a:solidFill>
              <a:effectLst/>
              <a:latin typeface="ArialMT"/>
            </a:endParaRPr>
          </a:p>
          <a:p>
            <a:pPr algn="just"/>
            <a:endParaRPr lang="en-GB" i="1" dirty="0">
              <a:effectLst/>
            </a:endParaRP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5EE8FD9B-8542-605E-07DC-987E60476B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BDF TSAC #1		  4 – 6</a:t>
            </a:r>
            <a:r>
              <a:rPr lang="de-CH" baseline="30000" dirty="0"/>
              <a:t>th</a:t>
            </a:r>
            <a:r>
              <a:rPr lang="de-CH" dirty="0"/>
              <a:t> March 2025</a:t>
            </a:r>
            <a:endParaRPr lang="en-US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049AC7C8-1C65-BDF3-3C69-84CAE0DD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Project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41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820A4A-0562-27F6-AC4E-E37DC49F3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E01E7E-7816-70CA-D252-76F591779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4D5E805-0F75-6DA6-B090-1EF3C2A1C13A}"/>
              </a:ext>
            </a:extLst>
          </p:cNvPr>
          <p:cNvGrpSpPr/>
          <p:nvPr/>
        </p:nvGrpSpPr>
        <p:grpSpPr>
          <a:xfrm>
            <a:off x="2119655" y="1227661"/>
            <a:ext cx="9884536" cy="4896544"/>
            <a:chOff x="2179403" y="1124744"/>
            <a:chExt cx="9884536" cy="489654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D38B560-6E9E-C583-A3F3-7EC922A693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2783728" y="1124744"/>
              <a:ext cx="6488836" cy="482550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621F242-2932-6A4E-4A6C-C7B503B1E55F}"/>
                </a:ext>
              </a:extLst>
            </p:cNvPr>
            <p:cNvSpPr txBox="1"/>
            <p:nvPr/>
          </p:nvSpPr>
          <p:spPr>
            <a:xfrm>
              <a:off x="2179403" y="2411016"/>
              <a:ext cx="2332421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GB" sz="1000" b="1" dirty="0"/>
                <a:t>Francesco VELOTTI &amp; Laurie NEVAY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739D852-16F7-949F-534F-8B8866F5ABC2}"/>
                </a:ext>
              </a:extLst>
            </p:cNvPr>
            <p:cNvSpPr txBox="1"/>
            <p:nvPr/>
          </p:nvSpPr>
          <p:spPr>
            <a:xfrm>
              <a:off x="2279789" y="3861048"/>
              <a:ext cx="1732134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GB" sz="1000" b="1" dirty="0"/>
                <a:t>Rui FRANQUEIRA XIMENES</a:t>
              </a:r>
            </a:p>
            <a:p>
              <a:pPr algn="l"/>
              <a:endParaRPr lang="en-GB" sz="1000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0E0227-BDFA-3970-9E84-7FB6DB2333E2}"/>
                </a:ext>
              </a:extLst>
            </p:cNvPr>
            <p:cNvSpPr txBox="1"/>
            <p:nvPr/>
          </p:nvSpPr>
          <p:spPr>
            <a:xfrm>
              <a:off x="3214609" y="5147320"/>
              <a:ext cx="135133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Jean-Louis GRENARD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0D491BE-B68A-9E55-3C16-A55D3A2331C3}"/>
                </a:ext>
              </a:extLst>
            </p:cNvPr>
            <p:cNvSpPr txBox="1"/>
            <p:nvPr/>
          </p:nvSpPr>
          <p:spPr>
            <a:xfrm>
              <a:off x="5423833" y="5867400"/>
              <a:ext cx="960199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Francois BUTIN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88A8D78-B123-8FA4-C421-F0E99050CDF3}"/>
                </a:ext>
              </a:extLst>
            </p:cNvPr>
            <p:cNvSpPr txBox="1"/>
            <p:nvPr/>
          </p:nvSpPr>
          <p:spPr>
            <a:xfrm>
              <a:off x="7444085" y="5147320"/>
              <a:ext cx="4619854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Claudia AHIDIDA</a:t>
              </a:r>
            </a:p>
            <a:p>
              <a:pPr algn="l"/>
              <a:r>
                <a:rPr lang="en-GB" sz="1000" b="1" dirty="0"/>
                <a:t>Project Safety Officer (PSO): Melania AVERNA</a:t>
              </a:r>
            </a:p>
            <a:p>
              <a:pPr algn="l"/>
              <a:r>
                <a:rPr lang="en-GB" sz="1000" b="1" dirty="0"/>
                <a:t>Project &amp; Experiment Safety Support (PESS) Correspondent: Jamie CURRIE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65F54AD-4D7F-9961-3BD2-0EAF85FF58DD}"/>
                </a:ext>
              </a:extLst>
            </p:cNvPr>
            <p:cNvSpPr txBox="1"/>
            <p:nvPr/>
          </p:nvSpPr>
          <p:spPr>
            <a:xfrm>
              <a:off x="7960252" y="3861048"/>
              <a:ext cx="128721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Fernando PEDROSA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4BC2F1E-3A8C-0E65-3082-7BAE15365CC2}"/>
                </a:ext>
              </a:extLst>
            </p:cNvPr>
            <p:cNvSpPr txBox="1"/>
            <p:nvPr/>
          </p:nvSpPr>
          <p:spPr>
            <a:xfrm>
              <a:off x="7478402" y="2398891"/>
              <a:ext cx="99386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/>
                <a:t>Luigi ESPOSITO</a:t>
              </a:r>
            </a:p>
          </p:txBody>
        </p:sp>
      </p:grpSp>
      <p:pic>
        <p:nvPicPr>
          <p:cNvPr id="18" name="Picture 17" descr="A black and white logo&#10;&#10;Description automatically generated">
            <a:extLst>
              <a:ext uri="{FF2B5EF4-FFF2-40B4-BE49-F238E27FC236}">
                <a16:creationId xmlns:a16="http://schemas.microsoft.com/office/drawing/2014/main" id="{59900A44-38E7-3DE8-5479-6733F2EA8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4592" y="134341"/>
            <a:ext cx="609041" cy="81344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9A4B770-D277-A31D-8584-D4B4F15E023D}"/>
              </a:ext>
            </a:extLst>
          </p:cNvPr>
          <p:cNvSpPr txBox="1"/>
          <p:nvPr/>
        </p:nvSpPr>
        <p:spPr>
          <a:xfrm>
            <a:off x="6666393" y="162631"/>
            <a:ext cx="461985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dirty="0"/>
              <a:t>Experiment Project Leader:</a:t>
            </a:r>
            <a:r>
              <a:rPr lang="en-GB" sz="1000" b="1" dirty="0">
                <a:latin typeface="Helvetica Neue" panose="02000503000000020004" pitchFamily="2" charset="0"/>
              </a:rPr>
              <a:t> Richard JACOBSSON</a:t>
            </a:r>
            <a:endParaRPr lang="en-GB" sz="1000" b="1" dirty="0"/>
          </a:p>
          <a:p>
            <a:pPr algn="r"/>
            <a:r>
              <a:rPr lang="en-GB" sz="1000" b="1" dirty="0"/>
              <a:t>SHiP Experiment Safety Correspondent: Letizia DI GIULIO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27B1A84-DD6A-6F26-454A-0B5DB8C5DAA5}"/>
              </a:ext>
            </a:extLst>
          </p:cNvPr>
          <p:cNvSpPr txBox="1"/>
          <p:nvPr/>
        </p:nvSpPr>
        <p:spPr>
          <a:xfrm>
            <a:off x="5284716" y="960983"/>
            <a:ext cx="136736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000" b="1" dirty="0"/>
              <a:t>PL: Matthew FRASER</a:t>
            </a:r>
          </a:p>
          <a:p>
            <a:pPr algn="ctr"/>
            <a:r>
              <a:rPr lang="en-GB" sz="1000" b="1" dirty="0"/>
              <a:t>DPL: Claudia AHDIDA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03B26F46-D8E3-BD44-94FD-4DBB0AD1349E}"/>
              </a:ext>
            </a:extLst>
          </p:cNvPr>
          <p:cNvSpPr txBox="1">
            <a:spLocks/>
          </p:cNvSpPr>
          <p:nvPr/>
        </p:nvSpPr>
        <p:spPr>
          <a:xfrm>
            <a:off x="386903" y="332656"/>
            <a:ext cx="610919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HI-ECN3 Project Structure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B78C3CAB-1E2A-A2C6-5A69-D3F86FC1E5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BDF TSAC #1		  4 – 6</a:t>
            </a:r>
            <a:r>
              <a:rPr lang="de-CH" baseline="30000" dirty="0"/>
              <a:t>th</a:t>
            </a:r>
            <a:r>
              <a:rPr lang="de-CH" dirty="0"/>
              <a:t> March 2025</a:t>
            </a:r>
            <a:endParaRPr lang="en-US" dirty="0"/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9189F66F-C329-D978-FAAF-43D2C9999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Project</a:t>
            </a:r>
            <a:endParaRPr lang="en-GB" b="0" dirty="0">
              <a:solidFill>
                <a:srgbClr val="0048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879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3D764-493F-CE4C-FB3A-E548B0400C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BC346B-1B43-6225-D630-9E2E81F62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A9E3E1C0-7727-D267-5A93-6BC7DD5A921B}"/>
              </a:ext>
            </a:extLst>
          </p:cNvPr>
          <p:cNvSpPr txBox="1">
            <a:spLocks/>
          </p:cNvSpPr>
          <p:nvPr/>
        </p:nvSpPr>
        <p:spPr>
          <a:xfrm>
            <a:off x="386902" y="332656"/>
            <a:ext cx="919351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HI-ECN3 Work Breakdown Structure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EBCDDE51-D36C-85EF-2BF5-100F553BE6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BDF TSAC #1		  4 – 6</a:t>
            </a:r>
            <a:r>
              <a:rPr lang="de-CH" baseline="30000" dirty="0"/>
              <a:t>th</a:t>
            </a:r>
            <a:r>
              <a:rPr lang="de-CH" dirty="0"/>
              <a:t> March 2025</a:t>
            </a:r>
            <a:endParaRPr lang="en-US" dirty="0"/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C19974E5-5EB8-ECB2-EE01-6ACB353C4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Project</a:t>
            </a:r>
            <a:endParaRPr lang="en-GB" b="0" dirty="0">
              <a:solidFill>
                <a:srgbClr val="004899"/>
              </a:solidFill>
            </a:endParaRPr>
          </a:p>
        </p:txBody>
      </p:sp>
      <p:pic>
        <p:nvPicPr>
          <p:cNvPr id="3" name="Picture 2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3C22CA7F-47BB-CC3F-63A7-51AC1FB2A0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067" y="1008573"/>
            <a:ext cx="10464525" cy="4840854"/>
          </a:xfrm>
          <a:prstGeom prst="rect">
            <a:avLst/>
          </a:prstGeom>
        </p:spPr>
      </p:pic>
      <p:sp>
        <p:nvSpPr>
          <p:cNvPr id="293" name="TextBox 292">
            <a:extLst>
              <a:ext uri="{FF2B5EF4-FFF2-40B4-BE49-F238E27FC236}">
                <a16:creationId xmlns:a16="http://schemas.microsoft.com/office/drawing/2014/main" id="{4EBEFCDF-C8EA-0C84-7949-59E58A725CE0}"/>
              </a:ext>
            </a:extLst>
          </p:cNvPr>
          <p:cNvSpPr txBox="1"/>
          <p:nvPr/>
        </p:nvSpPr>
        <p:spPr>
          <a:xfrm rot="19870677">
            <a:off x="1394393" y="1443264"/>
            <a:ext cx="9403215" cy="338554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2000" dirty="0">
                <a:solidFill>
                  <a:schemeClr val="bg1">
                    <a:lumMod val="65000"/>
                    <a:alpha val="24793"/>
                  </a:schemeClr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436875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89294A-5F04-8CDD-6BEB-783F3DE8F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FBDC78-A4DC-8AC3-D9F1-D84E1381F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E2922F3B-2FC4-5FDB-FACD-67652F0DCEE3}"/>
              </a:ext>
            </a:extLst>
          </p:cNvPr>
          <p:cNvSpPr txBox="1">
            <a:spLocks/>
          </p:cNvSpPr>
          <p:nvPr/>
        </p:nvSpPr>
        <p:spPr>
          <a:xfrm>
            <a:off x="386902" y="332656"/>
            <a:ext cx="919351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4899"/>
                </a:solidFill>
              </a:rPr>
              <a:t>HI-ECN3 TDR GRAD Team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B11532F1-BFD2-AD04-DC01-29D0D99CC1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28048" y="6378349"/>
            <a:ext cx="4896544" cy="365125"/>
          </a:xfrm>
        </p:spPr>
        <p:txBody>
          <a:bodyPr/>
          <a:lstStyle/>
          <a:p>
            <a:r>
              <a:rPr lang="de-CH" dirty="0"/>
              <a:t>BDF TSAC #1		  4 – 6</a:t>
            </a:r>
            <a:r>
              <a:rPr lang="de-CH" baseline="30000" dirty="0"/>
              <a:t>th</a:t>
            </a:r>
            <a:r>
              <a:rPr lang="de-CH" dirty="0"/>
              <a:t> March 2025</a:t>
            </a:r>
            <a:endParaRPr lang="en-US" dirty="0"/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E3D792C7-07FF-7D39-1CBD-2769DDA80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>
                <a:solidFill>
                  <a:srgbClr val="004899"/>
                </a:solidFill>
              </a:rPr>
              <a:t>Matthew FRASER | </a:t>
            </a:r>
            <a:r>
              <a:rPr lang="en-GB" b="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Project</a:t>
            </a:r>
            <a:endParaRPr lang="en-GB" b="0" dirty="0">
              <a:solidFill>
                <a:srgbClr val="004899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CC6867C-424D-16CB-1C03-F5AAD4F7E5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583673"/>
              </p:ext>
            </p:extLst>
          </p:nvPr>
        </p:nvGraphicFramePr>
        <p:xfrm>
          <a:off x="1549186" y="1202119"/>
          <a:ext cx="9093627" cy="4650768"/>
        </p:xfrm>
        <a:graphic>
          <a:graphicData uri="http://schemas.openxmlformats.org/drawingml/2006/table">
            <a:tbl>
              <a:tblPr/>
              <a:tblGrid>
                <a:gridCol w="1778319">
                  <a:extLst>
                    <a:ext uri="{9D8B030D-6E8A-4147-A177-3AD203B41FA5}">
                      <a16:colId xmlns:a16="http://schemas.microsoft.com/office/drawing/2014/main" val="213198344"/>
                    </a:ext>
                  </a:extLst>
                </a:gridCol>
                <a:gridCol w="1403669">
                  <a:extLst>
                    <a:ext uri="{9D8B030D-6E8A-4147-A177-3AD203B41FA5}">
                      <a16:colId xmlns:a16="http://schemas.microsoft.com/office/drawing/2014/main" val="3478916038"/>
                    </a:ext>
                  </a:extLst>
                </a:gridCol>
                <a:gridCol w="621031">
                  <a:extLst>
                    <a:ext uri="{9D8B030D-6E8A-4147-A177-3AD203B41FA5}">
                      <a16:colId xmlns:a16="http://schemas.microsoft.com/office/drawing/2014/main" val="1105696297"/>
                    </a:ext>
                  </a:extLst>
                </a:gridCol>
                <a:gridCol w="1538606">
                  <a:extLst>
                    <a:ext uri="{9D8B030D-6E8A-4147-A177-3AD203B41FA5}">
                      <a16:colId xmlns:a16="http://schemas.microsoft.com/office/drawing/2014/main" val="3009364391"/>
                    </a:ext>
                  </a:extLst>
                </a:gridCol>
                <a:gridCol w="746443">
                  <a:extLst>
                    <a:ext uri="{9D8B030D-6E8A-4147-A177-3AD203B41FA5}">
                      <a16:colId xmlns:a16="http://schemas.microsoft.com/office/drawing/2014/main" val="2185583435"/>
                    </a:ext>
                  </a:extLst>
                </a:gridCol>
                <a:gridCol w="1606869">
                  <a:extLst>
                    <a:ext uri="{9D8B030D-6E8A-4147-A177-3AD203B41FA5}">
                      <a16:colId xmlns:a16="http://schemas.microsoft.com/office/drawing/2014/main" val="2954827498"/>
                    </a:ext>
                  </a:extLst>
                </a:gridCol>
                <a:gridCol w="661765">
                  <a:extLst>
                    <a:ext uri="{9D8B030D-6E8A-4147-A177-3AD203B41FA5}">
                      <a16:colId xmlns:a16="http://schemas.microsoft.com/office/drawing/2014/main" val="2829524012"/>
                    </a:ext>
                  </a:extLst>
                </a:gridCol>
                <a:gridCol w="736925">
                  <a:extLst>
                    <a:ext uri="{9D8B030D-6E8A-4147-A177-3AD203B41FA5}">
                      <a16:colId xmlns:a16="http://schemas.microsoft.com/office/drawing/2014/main" val="34169056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 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Supervisor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Programme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 Description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PRQ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Start Date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2519972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Ixone VAQUERO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Planning &amp; Coordination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EN-ACE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Fernando PEDROSA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NA-CONS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BF4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1/10/2023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6998103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CH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Xavier PALLE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Planning &amp; Coordination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EN-ACE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Fernando PEDROSA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 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 NA-CONS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1/3/2024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651977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CH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James CURRIE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HSE-OHS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Simon MARSH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1/2/2024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2665696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Rahul JANARDHAN</a:t>
                      </a:r>
                      <a:endParaRPr lang="en-CH" sz="1000" b="1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FIRIA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HSE-OHS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Oriol RIOS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HSE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1/9/2024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7810213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CH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Guillaume CNUDDE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 (&amp; implementation)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SCE-PPM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David GOMEZ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1/10/2024</a:t>
                      </a:r>
                      <a:endParaRPr lang="en-GB" sz="10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6589308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Nikola ZARIC</a:t>
                      </a:r>
                      <a:endParaRPr lang="en-CH" sz="1000" b="1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EN-CV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Roberto BOZZI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1/2/2024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046193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CH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Angelo PETRELLESE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Secondary Vacuum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BE-EA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Miguel SANTOS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NA-CONS / PBC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1/4/2024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3474299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CH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Fabian METZGER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BE-EA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Laurence NEVAY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GRAF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1/4/2024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2360140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CH" sz="1000" b="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 / LS3 prep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BE-EA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Francois BUTIN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E575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Pre-LS3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E575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Q3 2026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3453398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Beatriz MARTINEZ SUTIL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BE-EA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Michael LAZZARONI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2/5/2024</a:t>
                      </a:r>
                      <a:endParaRPr lang="en-GB" sz="1000" b="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3836191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CH" sz="1000" b="1" i="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Ming LIU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EN-EL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 CANO GONZALEZ</a:t>
                      </a:r>
                      <a:endParaRPr lang="en-GB" sz="1000" b="0" i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NA-CONS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2/5/2024</a:t>
                      </a:r>
                      <a:endParaRPr lang="en-GB" sz="1000" b="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6907433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CH" sz="1000" b="1" i="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Cristina DURAN GUTIERREZ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EN-HE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Roberto RINALDESI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1/6/2024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322804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Olin PINTO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HSE-RP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Claudia AHDIDA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1/2/2024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0580497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CH" sz="1000" b="1" i="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Mike PARKIN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SY-STI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Rui FRANQUEIRA XIMENES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1/4/2024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7447090"/>
                  </a:ext>
                </a:extLst>
              </a:tr>
              <a:tr h="864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Patrick CURRAN</a:t>
                      </a:r>
                      <a:endParaRPr lang="en-CH" sz="1000" b="1" i="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EN-MME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Stefano SGOBBA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1/2/2025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0132190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Gemma HUMPHREYS</a:t>
                      </a:r>
                      <a:endParaRPr lang="en-CH" sz="1000" b="1" i="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SY-STI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Jean Louis GRENARD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1/12/2024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496828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Giuseppe MAZZOLA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R2E / FLUKA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SY-STI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Luigi ESPOSITO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1/2/2022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4102170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Anna HUNCIKOVA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BE-GM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Camille VENDEUVRE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NA-CONS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solidFill>
                          <a:srgbClr val="E575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1/12/2024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9351294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CH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BLM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SY-BI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Christos ZAMANTZAS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E575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E575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Q3 2026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855267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CH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BLM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SY-BI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Christos ZAMANTZAS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E575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E575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Q3 2026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3194023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Panagiotis MENACHILIS</a:t>
                      </a:r>
                      <a:endParaRPr lang="en-CH" sz="1000" b="1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TCSC CONS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SY-STI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Nicolas SOLIERI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NA-CONS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solidFill>
                          <a:srgbClr val="E575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1/10/2024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787736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Iasonas</a:t>
                      </a:r>
                      <a:r>
                        <a:rPr lang="en-GB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CHATZIGEORGIOU</a:t>
                      </a:r>
                      <a:endParaRPr lang="en-CH" sz="10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XTAX CONS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BE-EA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Miguel SANTOS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NA-CONS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solidFill>
                          <a:srgbClr val="E575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1/2/2023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2388669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Giorgio GARLASCHELL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TDC2 / TCC2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HSE-RP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Helmut VINCKE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NA-CONS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solidFill>
                          <a:srgbClr val="E575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1/9/2024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194801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Alexander GORN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SY-ABT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Matthew FRASER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GRAF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PBC / SY / 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BF4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1/10/2023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4722687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Tamara BUD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ECN3 tasks on request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SCE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John OSBORNE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PBC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1/1/2024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0872798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Francesca LUONI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ECN3 tasks on request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HSE-RP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Claudia AHDIDA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FELL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PBC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1/9/2023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3078506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Tirsi</a:t>
                      </a:r>
                      <a:r>
                        <a:rPr lang="en-GB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PREBIBAJ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ECN3 tasks on request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BE-ABP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Hannes BARTOSIK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GRAF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1/3/2023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990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6001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</TotalTime>
  <Words>1755</Words>
  <Application>Microsoft Macintosh PowerPoint</Application>
  <PresentationFormat>Widescreen</PresentationFormat>
  <Paragraphs>475</Paragraphs>
  <Slides>16</Slides>
  <Notes>3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ArialMT</vt:lpstr>
      <vt:lpstr>Calibri</vt:lpstr>
      <vt:lpstr>Cambria Math</vt:lpstr>
      <vt:lpstr>Helvetica</vt:lpstr>
      <vt:lpstr>Helvetica Neue</vt:lpstr>
      <vt:lpstr>Office Theme</vt:lpstr>
      <vt:lpstr>PowerPoint Presentation</vt:lpstr>
      <vt:lpstr>An introduction to the HI-ECN3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Matthew Alexander Fraser</cp:lastModifiedBy>
  <cp:revision>79</cp:revision>
  <cp:lastPrinted>2020-01-30T13:49:18Z</cp:lastPrinted>
  <dcterms:created xsi:type="dcterms:W3CDTF">2024-07-23T07:46:26Z</dcterms:created>
  <dcterms:modified xsi:type="dcterms:W3CDTF">2025-03-03T18:36:29Z</dcterms:modified>
</cp:coreProperties>
</file>