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1" r:id="rId2"/>
    <p:sldId id="1753" r:id="rId3"/>
    <p:sldId id="1754" r:id="rId4"/>
    <p:sldId id="1755" r:id="rId5"/>
    <p:sldId id="1756" r:id="rId6"/>
    <p:sldId id="1748" r:id="rId7"/>
    <p:sldId id="1752" r:id="rId8"/>
    <p:sldId id="1747" r:id="rId9"/>
    <p:sldId id="1757" r:id="rId10"/>
    <p:sldId id="1751" r:id="rId11"/>
    <p:sldId id="298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73AA1D-B876-FF45-B416-E248454DCB70}">
          <p14:sldIdLst>
            <p14:sldId id="281"/>
            <p14:sldId id="1753"/>
            <p14:sldId id="1754"/>
            <p14:sldId id="1755"/>
            <p14:sldId id="1756"/>
            <p14:sldId id="1748"/>
            <p14:sldId id="1752"/>
            <p14:sldId id="1747"/>
            <p14:sldId id="1757"/>
            <p14:sldId id="1751"/>
            <p14:sldId id="298"/>
          </p14:sldIdLst>
        </p14:section>
        <p14:section name="Backup" id="{540C6650-0C57-FD47-8A3F-051E1C1D4F81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50"/>
    <a:srgbClr val="004898"/>
    <a:srgbClr val="FF0000"/>
    <a:srgbClr val="FF00F4"/>
    <a:srgbClr val="00FA00"/>
    <a:srgbClr val="0033A0"/>
    <a:srgbClr val="9F865E"/>
    <a:srgbClr val="191919"/>
    <a:srgbClr val="C6C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490"/>
  </p:normalViewPr>
  <p:slideViewPr>
    <p:cSldViewPr snapToGrid="0" snapToObjects="1">
      <p:cViewPr>
        <p:scale>
          <a:sx n="131" d="100"/>
          <a:sy n="131" d="100"/>
        </p:scale>
        <p:origin x="-272" y="-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66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73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04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71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17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18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5601D-51D0-5648-A856-12C1C81FC2C0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F9472B-1012-6546-AB37-E18FB5B02017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7D2984-D659-6E4E-BD72-BAE992A11484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329F5F-BD6A-0943-A613-31B9AA78817A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A25B2FD-7065-C943-BC0C-C252809E4D3A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B6A59AE-5E89-1948-A4CD-8067B7D9AD6B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F6AB98E-F4CF-5F48-A866-E6BF3DD74409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0EFA06-B972-F041-A618-CCF4D6E0BB8E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A562D6-FF12-A54E-A29A-7708B7A88ED0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41DAB-D1AF-8644-AE41-69369C74B881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4898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4778466D-BC6B-3D47-A6BB-87B7B5973B6F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8258E-E2A0-6647-89AC-E23B5E347100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BEBD-C49E-EE4C-ACF9-FE45455A127D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719D-5444-F8E4-203D-BF2E19D0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ACF2B-79E9-4A24-7B37-C28EB4FA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9179-CD1D-37C4-4480-1438786B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AFC8-B848-1C42-82A7-E99DF075D3CD}" type="datetime1">
              <a:rPr lang="de-CH" smtClean="0"/>
              <a:t>04.03.25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7DD0-4E6C-24E0-7FB8-A9F00CF5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BDF TSAC - Beam Delivery | L. Nevay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8FF5E-E74C-09AD-5B6D-0AAA8C17C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1EC6-41F5-489E-BF3C-6A5E192A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2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5F55F818-7A3D-9E43-ADFB-D0D3CB6E0A3F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238081"/>
            <a:ext cx="11376024" cy="496269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6FCB-71B0-E848-A8AB-4EB626963884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4C346-424B-F545-A78A-6D0754E9B0B6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BA6BB2-83F8-424A-A573-03D786878253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BDF TSAC - Beam Delivery | L. Nevay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C668-F174-024F-9CF6-EB50FB5FA483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1237-5A71-BC44-9AD8-CBF1AFCD270A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62B5498-BBD1-694F-83A2-6CA85E2CF201}" type="datetime1">
              <a:rPr lang="de-CH" smtClean="0"/>
              <a:t>04.03.25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BDF TSAC - Beam Delivery | L. Nevay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0CC18086-2CA1-049A-9CB2-E476A4DADA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l="12718" r="10973"/>
          <a:stretch/>
        </p:blipFill>
        <p:spPr>
          <a:xfrm>
            <a:off x="978480" y="6342480"/>
            <a:ext cx="1068530" cy="4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489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9359/contributions/6233099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3D1E1025-54A7-D67A-2960-124C5B37D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108" y="388923"/>
            <a:ext cx="4191783" cy="13273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A81BAF-F549-1305-610D-0699EE86E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904240"/>
            <a:ext cx="9144000" cy="2242180"/>
          </a:xfrm>
        </p:spPr>
        <p:txBody>
          <a:bodyPr/>
          <a:lstStyle/>
          <a:p>
            <a:pPr algn="l"/>
            <a:r>
              <a:rPr lang="en-GB" sz="48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Beam Delivery to the Target</a:t>
            </a:r>
            <a:endParaRPr lang="en-GB" sz="4800" dirty="0">
              <a:solidFill>
                <a:srgbClr val="004898"/>
              </a:solidFill>
              <a:ea typeface="Helvetica Neue" panose="02000503000000020004" pitchFamily="2" charset="0"/>
              <a:cs typeface="Futura Medium" panose="020B0602020204020303" pitchFamily="34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A5645-C071-BC16-A9F8-E35FAA4AA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018648"/>
            <a:ext cx="9443998" cy="103671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GB" sz="1800" b="1" u="sng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L. Nevay,</a:t>
            </a:r>
            <a:r>
              <a:rPr lang="en-GB" sz="1800" b="1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GB" sz="18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F. </a:t>
            </a:r>
            <a:r>
              <a:rPr lang="en-GB" sz="1800" dirty="0" err="1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Velotti</a:t>
            </a:r>
            <a:r>
              <a:rPr lang="en-GB" sz="18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D. Banerjee, M. Fraser, A.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Gorn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F. Metzger, T.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Prebibaj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</a:t>
            </a:r>
          </a:p>
          <a:p>
            <a:pPr algn="l"/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21</a:t>
            </a:r>
            <a:r>
              <a:rPr lang="en-GB" sz="18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February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C74FF-A118-7DAE-8CA1-9C8AA599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DC0542-C07E-4B43-B5C3-EDE8F426C963}"/>
              </a:ext>
            </a:extLst>
          </p:cNvPr>
          <p:cNvSpPr/>
          <p:nvPr/>
        </p:nvSpPr>
        <p:spPr>
          <a:xfrm>
            <a:off x="11568608" y="6383848"/>
            <a:ext cx="36004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46F2A7-41BB-580B-E5AC-C7C858BC3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4584FE-9C50-32F5-31B3-69D3E54FA6C0}"/>
              </a:ext>
            </a:extLst>
          </p:cNvPr>
          <p:cNvSpPr txBox="1"/>
          <p:nvPr/>
        </p:nvSpPr>
        <p:spPr>
          <a:xfrm>
            <a:off x="407368" y="3182778"/>
            <a:ext cx="656750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Final focus system, instrumentation and dilution</a:t>
            </a: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069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9EAD74-D1A2-2AE6-7BBE-C9C07685E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baseline maximum intensity allowed without sweeping is 2 x 10</a:t>
            </a:r>
            <a:r>
              <a:rPr lang="en-GB" baseline="30000" dirty="0"/>
              <a:t>12</a:t>
            </a:r>
            <a:r>
              <a:rPr lang="en-GB" dirty="0"/>
              <a:t> protons</a:t>
            </a:r>
          </a:p>
          <a:p>
            <a:pPr lvl="1"/>
            <a:r>
              <a:rPr lang="en-GB" dirty="0"/>
              <a:t>this corresponds to a maximum of a 50 </a:t>
            </a:r>
            <a:r>
              <a:rPr lang="en-GB" dirty="0" err="1"/>
              <a:t>ms</a:t>
            </a:r>
            <a:r>
              <a:rPr lang="en-GB" dirty="0"/>
              <a:t> spill at the nominal extraction intensity</a:t>
            </a:r>
          </a:p>
          <a:p>
            <a:r>
              <a:rPr lang="en-GB" dirty="0"/>
              <a:t>Fast interlocks can act on the time-scale of O(100 </a:t>
            </a:r>
            <a:r>
              <a:rPr lang="en-GB" dirty="0" err="1"/>
              <a:t>μs</a:t>
            </a:r>
            <a:r>
              <a:rPr lang="en-GB" dirty="0"/>
              <a:t>) and cut the SPS extraction</a:t>
            </a:r>
          </a:p>
          <a:p>
            <a:r>
              <a:rPr lang="en-GB" dirty="0"/>
              <a:t>The current of most transfer line power converters will be monitored</a:t>
            </a:r>
          </a:p>
          <a:p>
            <a:pPr lvl="1"/>
            <a:r>
              <a:rPr lang="en-GB" dirty="0"/>
              <a:t>this includes the ramp across the spill to compensate for the shift in momentum</a:t>
            </a:r>
          </a:p>
          <a:p>
            <a:r>
              <a:rPr lang="en-GB" dirty="0"/>
              <a:t>Beam loss monitors (BLMs) will be placed beside each quadrupole and in key locations</a:t>
            </a:r>
          </a:p>
          <a:p>
            <a:r>
              <a:rPr lang="en-GB" dirty="0"/>
              <a:t>We will consider an independent method of verifying the beam sweeping pattern on the target</a:t>
            </a:r>
          </a:p>
          <a:p>
            <a:pPr lvl="1"/>
            <a:r>
              <a:rPr lang="en-GB" dirty="0"/>
              <a:t>e.g. an independent current measurement</a:t>
            </a:r>
          </a:p>
          <a:p>
            <a:pPr lvl="1"/>
            <a:r>
              <a:rPr lang="en-GB" dirty="0"/>
              <a:t>or, 4 beam loss monitors for position via asymmetry of back-splash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8EBAD4-7A58-C73A-F22E-501D870D9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Interlocking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8F55D6-3D71-0EA3-BAC7-70B57E01F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A266D-5B4D-D651-08FA-9F2684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11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194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-16187" y="2007658"/>
            <a:ext cx="12208188" cy="45534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BC7C8F-9C5C-3D99-30BB-AE4CC12BBCB7}"/>
              </a:ext>
            </a:extLst>
          </p:cNvPr>
          <p:cNvSpPr txBox="1"/>
          <p:nvPr/>
        </p:nvSpPr>
        <p:spPr>
          <a:xfrm>
            <a:off x="4871864" y="1891197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TT83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C3C740-9FE8-CFC4-E91E-A2EAAF0B870F}"/>
              </a:ext>
            </a:extLst>
          </p:cNvPr>
          <p:cNvSpPr txBox="1"/>
          <p:nvPr/>
        </p:nvSpPr>
        <p:spPr>
          <a:xfrm>
            <a:off x="3503712" y="1614198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TCC2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E0BFE9-CC0E-8E2B-F82E-CF28C22BFD6C}"/>
              </a:ext>
            </a:extLst>
          </p:cNvPr>
          <p:cNvSpPr txBox="1"/>
          <p:nvPr/>
        </p:nvSpPr>
        <p:spPr>
          <a:xfrm>
            <a:off x="5663952" y="2281951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TDC8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1DA21-10BD-23E1-4913-FC2B2627F750}"/>
              </a:ext>
            </a:extLst>
          </p:cNvPr>
          <p:cNvSpPr txBox="1"/>
          <p:nvPr/>
        </p:nvSpPr>
        <p:spPr>
          <a:xfrm>
            <a:off x="6960096" y="2641991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TT85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E3E282-815D-B747-7948-2C296916B59E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3791744" y="1891197"/>
            <a:ext cx="13333" cy="8948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FAED17-95B1-9EE1-791D-CBF29B562340}"/>
              </a:ext>
            </a:extLst>
          </p:cNvPr>
          <p:cNvCxnSpPr>
            <a:cxnSpLocks/>
          </p:cNvCxnSpPr>
          <p:nvPr/>
        </p:nvCxnSpPr>
        <p:spPr>
          <a:xfrm flipH="1">
            <a:off x="4871864" y="2168196"/>
            <a:ext cx="252042" cy="14819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0A059F-4EA9-1BE1-E507-40EB2D1B44CE}"/>
              </a:ext>
            </a:extLst>
          </p:cNvPr>
          <p:cNvCxnSpPr>
            <a:cxnSpLocks/>
          </p:cNvCxnSpPr>
          <p:nvPr/>
        </p:nvCxnSpPr>
        <p:spPr>
          <a:xfrm flipH="1">
            <a:off x="5773662" y="2558950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546F4A-3834-A533-699F-1194BBB70F82}"/>
              </a:ext>
            </a:extLst>
          </p:cNvPr>
          <p:cNvCxnSpPr>
            <a:cxnSpLocks/>
          </p:cNvCxnSpPr>
          <p:nvPr/>
        </p:nvCxnSpPr>
        <p:spPr>
          <a:xfrm flipH="1">
            <a:off x="7104473" y="2935190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DCC274C-1E34-D261-1338-AD32D37950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41C65DE-C138-5147-82C9-E88F9C7D02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AC0954-D598-03AE-C296-67AB173F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898"/>
                </a:solidFill>
              </a:rPr>
              <a:t>Tunnel Names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4F4E82-B206-1FB9-E9CD-3C59F417FF00}"/>
              </a:ext>
            </a:extLst>
          </p:cNvPr>
          <p:cNvCxnSpPr>
            <a:cxnSpLocks/>
          </p:cNvCxnSpPr>
          <p:nvPr/>
        </p:nvCxnSpPr>
        <p:spPr>
          <a:xfrm flipH="1">
            <a:off x="9073950" y="3228181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38C9788-94A3-15C9-6F1B-AD289558E5B0}"/>
              </a:ext>
            </a:extLst>
          </p:cNvPr>
          <p:cNvSpPr txBox="1"/>
          <p:nvPr/>
        </p:nvSpPr>
        <p:spPr>
          <a:xfrm>
            <a:off x="8946963" y="2924723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TCC8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02E310-7122-2699-973B-0240B5A6FECD}"/>
              </a:ext>
            </a:extLst>
          </p:cNvPr>
          <p:cNvCxnSpPr>
            <a:cxnSpLocks/>
          </p:cNvCxnSpPr>
          <p:nvPr/>
        </p:nvCxnSpPr>
        <p:spPr>
          <a:xfrm flipH="1">
            <a:off x="10133309" y="3412674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865AA49-4C70-B5EF-3C2B-C037F1157EA2}"/>
              </a:ext>
            </a:extLst>
          </p:cNvPr>
          <p:cNvSpPr txBox="1"/>
          <p:nvPr/>
        </p:nvSpPr>
        <p:spPr>
          <a:xfrm>
            <a:off x="10006322" y="3109216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ECN3</a:t>
            </a:r>
          </a:p>
        </p:txBody>
      </p:sp>
    </p:spTree>
    <p:extLst>
      <p:ext uri="{BB962C8B-B14F-4D97-AF65-F5344CB8AC3E}">
        <p14:creationId xmlns:p14="http://schemas.microsoft.com/office/powerpoint/2010/main" val="48181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AD5E150-1856-F26E-4514-C3993CDE7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/ </a:t>
            </a:r>
            <a:r>
              <a:rPr lang="en-GB" dirty="0" err="1"/>
              <a:t>SHiP</a:t>
            </a:r>
            <a:r>
              <a:rPr lang="en-GB" dirty="0"/>
              <a:t> in the CERN Complex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09B2FD-3BC1-476E-5738-F36C28E47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C34E2-6AAF-F6D1-05B8-2556191C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diagram of a complex&#10;&#10;AI-generated content may be incorrect.">
            <a:extLst>
              <a:ext uri="{FF2B5EF4-FFF2-40B4-BE49-F238E27FC236}">
                <a16:creationId xmlns:a16="http://schemas.microsoft.com/office/drawing/2014/main" id="{66F6082A-BD30-6E1C-9183-01682E36ED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10" b="4042"/>
          <a:stretch/>
        </p:blipFill>
        <p:spPr>
          <a:xfrm>
            <a:off x="142616" y="1189045"/>
            <a:ext cx="6485659" cy="4925827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B0019CBB-3FB4-C78A-F212-6E9F89B16757}"/>
              </a:ext>
            </a:extLst>
          </p:cNvPr>
          <p:cNvGrpSpPr/>
          <p:nvPr/>
        </p:nvGrpSpPr>
        <p:grpSpPr>
          <a:xfrm>
            <a:off x="7151827" y="433862"/>
            <a:ext cx="4976114" cy="5750588"/>
            <a:chOff x="6863069" y="433862"/>
            <a:chExt cx="4976114" cy="575058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182371-A19B-ACFB-3C54-A2FBF4D1FC5B}"/>
                </a:ext>
              </a:extLst>
            </p:cNvPr>
            <p:cNvSpPr/>
            <p:nvPr/>
          </p:nvSpPr>
          <p:spPr>
            <a:xfrm>
              <a:off x="7555168" y="3897105"/>
              <a:ext cx="1339272" cy="1376218"/>
            </a:xfrm>
            <a:prstGeom prst="ellipse">
              <a:avLst/>
            </a:prstGeom>
            <a:noFill/>
            <a:ln w="114300">
              <a:solidFill>
                <a:srgbClr val="004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9136894-68DB-5AB7-ACAF-3FA5DC7F0EF8}"/>
                </a:ext>
              </a:extLst>
            </p:cNvPr>
            <p:cNvSpPr/>
            <p:nvPr/>
          </p:nvSpPr>
          <p:spPr>
            <a:xfrm>
              <a:off x="8952677" y="5435903"/>
              <a:ext cx="651163" cy="641927"/>
            </a:xfrm>
            <a:prstGeom prst="ellipse">
              <a:avLst/>
            </a:prstGeom>
            <a:noFill/>
            <a:ln w="114300">
              <a:solidFill>
                <a:srgbClr val="004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DD9DF77-1BFA-195F-466D-A10A2F733C52}"/>
                </a:ext>
              </a:extLst>
            </p:cNvPr>
            <p:cNvSpPr/>
            <p:nvPr/>
          </p:nvSpPr>
          <p:spPr>
            <a:xfrm>
              <a:off x="7870411" y="1234305"/>
              <a:ext cx="2558473" cy="2641600"/>
            </a:xfrm>
            <a:prstGeom prst="ellipse">
              <a:avLst/>
            </a:prstGeom>
            <a:noFill/>
            <a:ln w="114300">
              <a:solidFill>
                <a:srgbClr val="004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FB411A-8791-7272-D058-650A6ECEB97E}"/>
                </a:ext>
              </a:extLst>
            </p:cNvPr>
            <p:cNvSpPr txBox="1"/>
            <p:nvPr/>
          </p:nvSpPr>
          <p:spPr>
            <a:xfrm>
              <a:off x="8793406" y="2329102"/>
              <a:ext cx="7911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a-ET" sz="2000" b="1" dirty="0">
                  <a:solidFill>
                    <a:srgbClr val="004898"/>
                  </a:solidFill>
                </a:rPr>
                <a:t>SPS</a:t>
              </a:r>
              <a:endParaRPr lang="aa-ET" sz="2800" b="1" dirty="0">
                <a:solidFill>
                  <a:srgbClr val="004898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2254D0-355E-9540-491F-FFC7573803EE}"/>
                </a:ext>
              </a:extLst>
            </p:cNvPr>
            <p:cNvSpPr txBox="1"/>
            <p:nvPr/>
          </p:nvSpPr>
          <p:spPr>
            <a:xfrm>
              <a:off x="8977432" y="5587589"/>
              <a:ext cx="6016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a-ET" sz="1600" b="1" dirty="0">
                  <a:solidFill>
                    <a:srgbClr val="004898"/>
                  </a:solidFill>
                </a:rPr>
                <a:t>PSB</a:t>
              </a:r>
              <a:endParaRPr lang="aa-ET" b="1" dirty="0">
                <a:solidFill>
                  <a:srgbClr val="004898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B0F2AF-3047-1815-1CFE-562632E4BCEE}"/>
                </a:ext>
              </a:extLst>
            </p:cNvPr>
            <p:cNvSpPr txBox="1"/>
            <p:nvPr/>
          </p:nvSpPr>
          <p:spPr>
            <a:xfrm>
              <a:off x="7971552" y="4400548"/>
              <a:ext cx="50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a-ET" b="1" dirty="0">
                  <a:solidFill>
                    <a:srgbClr val="004898"/>
                  </a:solidFill>
                </a:rPr>
                <a:t>PS</a:t>
              </a:r>
              <a:endParaRPr lang="aa-ET" sz="2400" b="1" dirty="0">
                <a:solidFill>
                  <a:srgbClr val="004898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14D79E-B1D6-4DF5-60C2-A5ABB7DE6560}"/>
                </a:ext>
              </a:extLst>
            </p:cNvPr>
            <p:cNvCxnSpPr>
              <a:cxnSpLocks/>
            </p:cNvCxnSpPr>
            <p:nvPr/>
          </p:nvCxnSpPr>
          <p:spPr>
            <a:xfrm>
              <a:off x="9165236" y="1189029"/>
              <a:ext cx="1118454" cy="33560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5487D0B-AF57-BE55-474A-0DAC340F78DE}"/>
                </a:ext>
              </a:extLst>
            </p:cNvPr>
            <p:cNvCxnSpPr>
              <a:cxnSpLocks/>
            </p:cNvCxnSpPr>
            <p:nvPr/>
          </p:nvCxnSpPr>
          <p:spPr>
            <a:xfrm>
              <a:off x="9891253" y="1433528"/>
              <a:ext cx="734066" cy="486515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2E4C76B-C233-8707-386E-E6486E21E4D5}"/>
                </a:ext>
              </a:extLst>
            </p:cNvPr>
            <p:cNvCxnSpPr>
              <a:cxnSpLocks/>
              <a:stCxn id="11" idx="7"/>
            </p:cNvCxnSpPr>
            <p:nvPr/>
          </p:nvCxnSpPr>
          <p:spPr>
            <a:xfrm>
              <a:off x="8698308" y="4098647"/>
              <a:ext cx="482535" cy="340434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DC3E791-79AD-5B28-13BA-65809EAAA9EF}"/>
                </a:ext>
              </a:extLst>
            </p:cNvPr>
            <p:cNvSpPr txBox="1"/>
            <p:nvPr/>
          </p:nvSpPr>
          <p:spPr>
            <a:xfrm>
              <a:off x="7709511" y="5606529"/>
              <a:ext cx="1091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ISOLDE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63B1832-5E72-8138-166E-9E0386B4F108}"/>
                </a:ext>
              </a:extLst>
            </p:cNvPr>
            <p:cNvSpPr txBox="1"/>
            <p:nvPr/>
          </p:nvSpPr>
          <p:spPr>
            <a:xfrm>
              <a:off x="6869953" y="2934183"/>
              <a:ext cx="793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C00000"/>
                  </a:solidFill>
                </a:rPr>
                <a:t>nTOF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BEE5BA-7DFD-0F74-CA4A-3441E78778FE}"/>
                </a:ext>
              </a:extLst>
            </p:cNvPr>
            <p:cNvSpPr txBox="1"/>
            <p:nvPr/>
          </p:nvSpPr>
          <p:spPr>
            <a:xfrm>
              <a:off x="8766995" y="4437764"/>
              <a:ext cx="10735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East Area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1A9584-B26F-E771-A58D-E1BC183F17CA}"/>
                </a:ext>
              </a:extLst>
            </p:cNvPr>
            <p:cNvSpPr txBox="1"/>
            <p:nvPr/>
          </p:nvSpPr>
          <p:spPr>
            <a:xfrm>
              <a:off x="7906663" y="433862"/>
              <a:ext cx="19212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North Area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including BDF/</a:t>
              </a:r>
              <a:r>
                <a:rPr lang="en-US" sz="1200" b="1" dirty="0" err="1">
                  <a:solidFill>
                    <a:srgbClr val="C00000"/>
                  </a:solidFill>
                </a:rPr>
                <a:t>SHiP</a:t>
              </a:r>
              <a:endParaRPr 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68AF198-A203-36DC-E438-1E6699D63F99}"/>
                </a:ext>
              </a:extLst>
            </p:cNvPr>
            <p:cNvSpPr txBox="1"/>
            <p:nvPr/>
          </p:nvSpPr>
          <p:spPr>
            <a:xfrm>
              <a:off x="6863069" y="3441589"/>
              <a:ext cx="550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AD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7E5C31-802C-0D91-1B66-96D0A10DCA8C}"/>
                </a:ext>
              </a:extLst>
            </p:cNvPr>
            <p:cNvSpPr txBox="1"/>
            <p:nvPr/>
          </p:nvSpPr>
          <p:spPr>
            <a:xfrm>
              <a:off x="10200819" y="1016565"/>
              <a:ext cx="9473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4898"/>
                  </a:solidFill>
                </a:rPr>
                <a:t>LHC</a:t>
              </a:r>
              <a:endParaRPr lang="aa-ET" sz="2400" b="1" dirty="0">
                <a:solidFill>
                  <a:srgbClr val="004898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8A5666-90F0-4641-26B0-9606384B07C4}"/>
                </a:ext>
              </a:extLst>
            </p:cNvPr>
            <p:cNvSpPr txBox="1"/>
            <p:nvPr/>
          </p:nvSpPr>
          <p:spPr>
            <a:xfrm>
              <a:off x="10200819" y="3154701"/>
              <a:ext cx="1362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C00000"/>
                  </a:solidFill>
                </a:rPr>
                <a:t>HiRadMat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092AAC4-F4CF-3493-1486-B1D5CD1C084D}"/>
                </a:ext>
              </a:extLst>
            </p:cNvPr>
            <p:cNvSpPr txBox="1"/>
            <p:nvPr/>
          </p:nvSpPr>
          <p:spPr>
            <a:xfrm>
              <a:off x="10343499" y="1920043"/>
              <a:ext cx="1362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AWAKE</a:t>
              </a:r>
              <a:endParaRPr lang="aa-ET" sz="2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1F8871B-76B3-5AE0-F208-178527B519A1}"/>
                </a:ext>
              </a:extLst>
            </p:cNvPr>
            <p:cNvCxnSpPr>
              <a:stCxn id="11" idx="4"/>
              <a:endCxn id="12" idx="0"/>
            </p:cNvCxnSpPr>
            <p:nvPr/>
          </p:nvCxnSpPr>
          <p:spPr>
            <a:xfrm>
              <a:off x="8224804" y="5273323"/>
              <a:ext cx="1053455" cy="162580"/>
            </a:xfrm>
            <a:prstGeom prst="line">
              <a:avLst/>
            </a:prstGeom>
            <a:ln w="101600">
              <a:solidFill>
                <a:srgbClr val="004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2B78BE-756D-65E6-6793-2986F7A96574}"/>
                </a:ext>
              </a:extLst>
            </p:cNvPr>
            <p:cNvCxnSpPr/>
            <p:nvPr/>
          </p:nvCxnSpPr>
          <p:spPr>
            <a:xfrm flipH="1">
              <a:off x="7661281" y="2426874"/>
              <a:ext cx="216144" cy="1810434"/>
            </a:xfrm>
            <a:prstGeom prst="line">
              <a:avLst/>
            </a:prstGeom>
            <a:ln w="101600">
              <a:solidFill>
                <a:srgbClr val="004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1A5C7E7-2835-D78A-BC79-060B77F6A084}"/>
                </a:ext>
              </a:extLst>
            </p:cNvPr>
            <p:cNvCxnSpPr>
              <a:cxnSpLocks/>
            </p:cNvCxnSpPr>
            <p:nvPr/>
          </p:nvCxnSpPr>
          <p:spPr>
            <a:xfrm>
              <a:off x="10428884" y="2242405"/>
              <a:ext cx="270618" cy="950365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9718268-755D-17BA-6F59-CEE5CDAEE3E9}"/>
                </a:ext>
              </a:extLst>
            </p:cNvPr>
            <p:cNvCxnSpPr/>
            <p:nvPr/>
          </p:nvCxnSpPr>
          <p:spPr>
            <a:xfrm>
              <a:off x="9411019" y="5458408"/>
              <a:ext cx="610319" cy="387488"/>
            </a:xfrm>
            <a:prstGeom prst="line">
              <a:avLst/>
            </a:prstGeom>
            <a:ln w="101600">
              <a:solidFill>
                <a:srgbClr val="004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68C097-DF43-D1F8-FDED-3274BDA81DA6}"/>
                </a:ext>
              </a:extLst>
            </p:cNvPr>
            <p:cNvSpPr txBox="1"/>
            <p:nvPr/>
          </p:nvSpPr>
          <p:spPr>
            <a:xfrm>
              <a:off x="9634427" y="5845896"/>
              <a:ext cx="9545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4898"/>
                  </a:solidFill>
                </a:rPr>
                <a:t>Linac4</a:t>
              </a:r>
              <a:endParaRPr lang="aa-ET" b="1" dirty="0">
                <a:solidFill>
                  <a:srgbClr val="004898"/>
                </a:solidFill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2C681C-0155-B626-9B9D-7854F1F5C3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72182" y="3682418"/>
              <a:ext cx="333785" cy="368201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50A47B8-EE26-5400-D8E9-620C358B41A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7092" y="3324715"/>
              <a:ext cx="194189" cy="579173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523FD18-D4F5-900B-4568-687D3E5560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5180" y="5435903"/>
              <a:ext cx="630056" cy="148310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CE30D33D-7B6A-001C-1BE0-16FBFAC354A5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 flipV="1">
              <a:off x="8116796" y="987860"/>
              <a:ext cx="750495" cy="730649"/>
            </a:xfrm>
            <a:prstGeom prst="straightConnector1">
              <a:avLst/>
            </a:prstGeom>
            <a:ln w="127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F9F164C-653C-DB96-FD4A-C4B0EC582C1A}"/>
                </a:ext>
              </a:extLst>
            </p:cNvPr>
            <p:cNvSpPr txBox="1"/>
            <p:nvPr/>
          </p:nvSpPr>
          <p:spPr>
            <a:xfrm>
              <a:off x="10283690" y="4661690"/>
              <a:ext cx="15554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4898"/>
                  </a:solidFill>
                </a:rPr>
                <a:t>Schematic not to scale</a:t>
              </a:r>
              <a:endParaRPr lang="aa-ET" sz="2400" dirty="0">
                <a:solidFill>
                  <a:srgbClr val="004898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FEF6E27E-0118-5DD7-E57F-04CCA4460E9D}"/>
              </a:ext>
            </a:extLst>
          </p:cNvPr>
          <p:cNvSpPr txBox="1"/>
          <p:nvPr/>
        </p:nvSpPr>
        <p:spPr>
          <a:xfrm>
            <a:off x="10651284" y="5467421"/>
            <a:ext cx="13978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004898"/>
                </a:solidFill>
              </a:rPr>
              <a:t>“PSB” = “booster”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E065E4-A823-4611-9E78-FF53E264D75C}"/>
              </a:ext>
            </a:extLst>
          </p:cNvPr>
          <p:cNvSpPr txBox="1"/>
          <p:nvPr/>
        </p:nvSpPr>
        <p:spPr>
          <a:xfrm>
            <a:off x="10365118" y="5649144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3EFEF77-E23E-3732-1AD7-1D848C7981BE}"/>
              </a:ext>
            </a:extLst>
          </p:cNvPr>
          <p:cNvSpPr txBox="1"/>
          <p:nvPr/>
        </p:nvSpPr>
        <p:spPr>
          <a:xfrm>
            <a:off x="9806148" y="5181448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EF3908B-08C6-B889-ABFA-A0C1BA5F2EC9}"/>
              </a:ext>
            </a:extLst>
          </p:cNvPr>
          <p:cNvSpPr txBox="1"/>
          <p:nvPr/>
        </p:nvSpPr>
        <p:spPr>
          <a:xfrm>
            <a:off x="7545070" y="4585214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C0FE86-F3DD-8915-EF62-3771E7825A6E}"/>
              </a:ext>
            </a:extLst>
          </p:cNvPr>
          <p:cNvSpPr txBox="1"/>
          <p:nvPr/>
        </p:nvSpPr>
        <p:spPr>
          <a:xfrm>
            <a:off x="7934149" y="1971023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72FEECB-E333-5962-0D72-0F0B4009EC66}"/>
              </a:ext>
            </a:extLst>
          </p:cNvPr>
          <p:cNvSpPr txBox="1"/>
          <p:nvPr/>
        </p:nvSpPr>
        <p:spPr>
          <a:xfrm>
            <a:off x="8753072" y="973205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087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C12046-D8CF-624D-1ACA-AF479A3BB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11577418" cy="2671310"/>
          </a:xfrm>
        </p:spPr>
        <p:txBody>
          <a:bodyPr numCol="2" spcCol="180000"/>
          <a:lstStyle/>
          <a:p>
            <a:r>
              <a:rPr lang="en-US" dirty="0">
                <a:cs typeface="Arial"/>
              </a:rPr>
              <a:t>The injector complex delivers protons to multiple facilities </a:t>
            </a:r>
            <a:r>
              <a:rPr lang="en-US" dirty="0">
                <a:solidFill>
                  <a:srgbClr val="004898"/>
                </a:solidFill>
                <a:cs typeface="Arial"/>
              </a:rPr>
              <a:t>in parallel</a:t>
            </a:r>
            <a:r>
              <a:rPr lang="en-US" dirty="0">
                <a:cs typeface="Arial"/>
              </a:rPr>
              <a:t>, typically over ~31 weeks per year</a:t>
            </a:r>
            <a:endParaRPr lang="en-US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800100" lvl="1" indent="-342900">
              <a:buFont typeface="Arial,Sans-Serif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cs typeface="Arial"/>
              </a:rPr>
              <a:t>PSB </a:t>
            </a:r>
            <a:r>
              <a:rPr lang="aa-ET" sz="1400">
                <a:cs typeface="Arial" panose="020B0604020202020204" pitchFamily="34" charset="0"/>
              </a:rPr>
              <a:t>→ </a:t>
            </a:r>
            <a:r>
              <a:rPr lang="en-US" sz="1400" dirty="0">
                <a:solidFill>
                  <a:schemeClr val="tx2"/>
                </a:solidFill>
                <a:cs typeface="Arial"/>
              </a:rPr>
              <a:t>PS, ISOLDE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cs typeface="Arial"/>
              </a:rPr>
              <a:t>PS   </a:t>
            </a:r>
            <a:r>
              <a:rPr lang="aa-ET" sz="1400">
                <a:cs typeface="Arial" panose="020B0604020202020204" pitchFamily="34" charset="0"/>
              </a:rPr>
              <a:t>→ </a:t>
            </a:r>
            <a:r>
              <a:rPr lang="en-US" sz="1400" dirty="0">
                <a:cs typeface="Arial" panose="020B0604020202020204" pitchFamily="34" charset="0"/>
              </a:rPr>
              <a:t>S</a:t>
            </a:r>
            <a:r>
              <a:rPr lang="en-US" sz="1400" dirty="0">
                <a:solidFill>
                  <a:schemeClr val="tx2"/>
                </a:solidFill>
                <a:cs typeface="Arial"/>
              </a:rPr>
              <a:t>PS, </a:t>
            </a:r>
            <a:r>
              <a:rPr lang="en-US" sz="1400" dirty="0" err="1">
                <a:solidFill>
                  <a:schemeClr val="tx2"/>
                </a:solidFill>
                <a:cs typeface="Arial"/>
              </a:rPr>
              <a:t>nTOF</a:t>
            </a:r>
            <a:r>
              <a:rPr lang="en-US" sz="1400" dirty="0">
                <a:solidFill>
                  <a:schemeClr val="tx2"/>
                </a:solidFill>
                <a:cs typeface="Arial"/>
              </a:rPr>
              <a:t>, EAST, AD</a:t>
            </a:r>
            <a:endParaRPr lang="en-US" sz="1400" dirty="0"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SPS </a:t>
            </a:r>
            <a:r>
              <a:rPr lang="aa-ET" sz="1400">
                <a:cs typeface="Arial" panose="020B0604020202020204" pitchFamily="34" charset="0"/>
              </a:rPr>
              <a:t>→</a:t>
            </a:r>
            <a:r>
              <a:rPr lang="en-US" sz="1400" dirty="0">
                <a:cs typeface="Arial" panose="020B0604020202020204" pitchFamily="34" charset="0"/>
              </a:rPr>
              <a:t> LHC, North Area, AWAKE, </a:t>
            </a:r>
            <a:r>
              <a:rPr lang="en-US" sz="1400" dirty="0" err="1">
                <a:cs typeface="Arial" panose="020B0604020202020204" pitchFamily="34" charset="0"/>
              </a:rPr>
              <a:t>HiRadMat</a:t>
            </a:r>
            <a:endParaRPr lang="en-US" sz="1400" dirty="0"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A </a:t>
            </a:r>
            <a:r>
              <a:rPr lang="en-US" dirty="0" err="1">
                <a:solidFill>
                  <a:schemeClr val="tx2"/>
                </a:solidFill>
                <a:latin typeface="Arial"/>
                <a:cs typeface="Arial"/>
              </a:rPr>
              <a:t>supercycle</a:t>
            </a: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 is a </a:t>
            </a:r>
            <a:r>
              <a:rPr lang="en-US" dirty="0">
                <a:solidFill>
                  <a:srgbClr val="004898"/>
                </a:solidFill>
                <a:latin typeface="Arial"/>
                <a:cs typeface="Arial"/>
              </a:rPr>
              <a:t>sequence of cycles </a:t>
            </a: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directed to the different facilities</a:t>
            </a:r>
          </a:p>
          <a:p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The </a:t>
            </a:r>
            <a:r>
              <a:rPr lang="en-US" dirty="0" err="1">
                <a:solidFill>
                  <a:schemeClr val="tx2"/>
                </a:solidFill>
                <a:latin typeface="Arial"/>
                <a:cs typeface="Arial"/>
              </a:rPr>
              <a:t>supecycles</a:t>
            </a: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 are defined based on the </a:t>
            </a:r>
            <a:r>
              <a:rPr lang="en-US" dirty="0">
                <a:solidFill>
                  <a:srgbClr val="004898"/>
                </a:solidFill>
                <a:latin typeface="Arial"/>
                <a:cs typeface="Arial"/>
              </a:rPr>
              <a:t>accelerator capabilities &amp; facility requests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The </a:t>
            </a:r>
            <a:r>
              <a:rPr lang="en-US" dirty="0">
                <a:solidFill>
                  <a:srgbClr val="004898"/>
                </a:solidFill>
                <a:latin typeface="Arial"/>
                <a:cs typeface="Arial"/>
              </a:rPr>
              <a:t>proton sharing</a:t>
            </a:r>
            <a:r>
              <a:rPr lang="en-US" dirty="0">
                <a:latin typeface="Arial"/>
                <a:cs typeface="Arial"/>
              </a:rPr>
              <a:t> between facilities is achieved using </a:t>
            </a:r>
            <a:r>
              <a:rPr lang="en-US" dirty="0" err="1">
                <a:solidFill>
                  <a:schemeClr val="tx2"/>
                </a:solidFill>
                <a:latin typeface="Arial"/>
                <a:cs typeface="Arial"/>
              </a:rPr>
              <a:t>supercycles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Below is a typical </a:t>
            </a:r>
            <a:r>
              <a:rPr lang="en-US" dirty="0" err="1">
                <a:solidFill>
                  <a:schemeClr val="tx2"/>
                </a:solidFill>
                <a:latin typeface="Arial"/>
                <a:cs typeface="Arial"/>
              </a:rPr>
              <a:t>supercycle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  <a:p>
            <a:pPr marL="51435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C1C8EB-C76A-ABD7-F6C2-AE5A1E879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4898"/>
                </a:solidFill>
              </a:rPr>
              <a:t>Supercycles</a:t>
            </a:r>
            <a:endParaRPr lang="en-GB" dirty="0">
              <a:solidFill>
                <a:srgbClr val="004898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9C7891-A72D-7B90-E8D9-756A44A53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07941-9E74-8AB5-2A47-4D67B09D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407D45-EACA-5D65-4395-58EC931E2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43" y="4005224"/>
            <a:ext cx="11831164" cy="20341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ABC88C-920A-F7A9-104B-9316CCBF611E}"/>
              </a:ext>
            </a:extLst>
          </p:cNvPr>
          <p:cNvSpPr txBox="1"/>
          <p:nvPr/>
        </p:nvSpPr>
        <p:spPr>
          <a:xfrm>
            <a:off x="6018802" y="3429000"/>
            <a:ext cx="542937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4898"/>
                </a:solidFill>
              </a:rPr>
              <a:t>See T. </a:t>
            </a:r>
            <a:r>
              <a:rPr lang="en-GB" sz="1600" dirty="0" err="1">
                <a:solidFill>
                  <a:srgbClr val="004898"/>
                </a:solidFill>
              </a:rPr>
              <a:t>Prebibaj’s</a:t>
            </a:r>
            <a:r>
              <a:rPr lang="en-GB" sz="1600" dirty="0">
                <a:solidFill>
                  <a:srgbClr val="004898"/>
                </a:solidFill>
              </a:rPr>
              <a:t> talk for details: </a:t>
            </a:r>
          </a:p>
          <a:p>
            <a:pPr algn="l"/>
            <a:r>
              <a:rPr lang="en-GB" sz="1600" dirty="0">
                <a:solidFill>
                  <a:srgbClr val="004898"/>
                </a:solidFill>
                <a:hlinkClick r:id="rId3"/>
              </a:rPr>
              <a:t>https://</a:t>
            </a:r>
            <a:r>
              <a:rPr lang="en-GB" sz="1600" dirty="0" err="1">
                <a:solidFill>
                  <a:srgbClr val="004898"/>
                </a:solidFill>
                <a:hlinkClick r:id="rId3"/>
              </a:rPr>
              <a:t>indico.cern.ch</a:t>
            </a:r>
            <a:r>
              <a:rPr lang="en-GB" sz="1600" dirty="0">
                <a:solidFill>
                  <a:srgbClr val="004898"/>
                </a:solidFill>
                <a:hlinkClick r:id="rId3"/>
              </a:rPr>
              <a:t>/event/1469359/contributions/6233099/</a:t>
            </a:r>
            <a:endParaRPr lang="en-GB" sz="1600" dirty="0">
              <a:solidFill>
                <a:srgbClr val="00489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4FE522-6EBB-7B4A-5E0F-76CA4875067F}"/>
              </a:ext>
            </a:extLst>
          </p:cNvPr>
          <p:cNvSpPr txBox="1"/>
          <p:nvPr/>
        </p:nvSpPr>
        <p:spPr>
          <a:xfrm>
            <a:off x="10693906" y="5994062"/>
            <a:ext cx="10901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T. </a:t>
            </a:r>
            <a:r>
              <a:rPr lang="en-GB" dirty="0" err="1">
                <a:solidFill>
                  <a:srgbClr val="004898"/>
                </a:solidFill>
              </a:rPr>
              <a:t>Prebibaj</a:t>
            </a:r>
            <a:endParaRPr lang="en-GB" dirty="0">
              <a:solidFill>
                <a:srgbClr val="0048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596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8812E9-F50B-4954-3EDD-1D96A52AE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10996674" cy="4962694"/>
          </a:xfrm>
        </p:spPr>
        <p:txBody>
          <a:bodyPr/>
          <a:lstStyle/>
          <a:p>
            <a:r>
              <a:rPr lang="en-GB" dirty="0"/>
              <a:t>The beam in the SPS is excited with a 3</a:t>
            </a:r>
            <a:r>
              <a:rPr lang="en-GB" baseline="30000" dirty="0"/>
              <a:t>rd</a:t>
            </a:r>
            <a:r>
              <a:rPr lang="en-GB" dirty="0"/>
              <a:t> order resonance in the horizontal plane</a:t>
            </a:r>
          </a:p>
          <a:p>
            <a:r>
              <a:rPr lang="en-GB" dirty="0"/>
              <a:t>RF gymnastics are performed first to reduce momentum spread and give the most uniform distribution in time</a:t>
            </a:r>
          </a:p>
          <a:p>
            <a:r>
              <a:rPr lang="en-GB" dirty="0"/>
              <a:t>High amplitude particles are extracted </a:t>
            </a:r>
            <a:br>
              <a:rPr lang="en-GB" dirty="0"/>
            </a:br>
            <a:r>
              <a:rPr lang="en-GB" dirty="0"/>
              <a:t>with a thin electro-static septum</a:t>
            </a:r>
          </a:p>
          <a:p>
            <a:r>
              <a:rPr lang="en-GB" dirty="0"/>
              <a:t>The beam extracted is nominally </a:t>
            </a:r>
            <a:br>
              <a:rPr lang="en-GB" dirty="0"/>
            </a:br>
            <a:r>
              <a:rPr lang="en-GB" b="1" dirty="0">
                <a:solidFill>
                  <a:srgbClr val="004898"/>
                </a:solidFill>
              </a:rPr>
              <a:t>uniform in time </a:t>
            </a:r>
            <a:r>
              <a:rPr lang="en-GB" dirty="0"/>
              <a:t>with no bunch </a:t>
            </a:r>
            <a:br>
              <a:rPr lang="en-GB" dirty="0"/>
            </a:br>
            <a:r>
              <a:rPr lang="en-GB" dirty="0"/>
              <a:t>structure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44BDCF-BEEE-21DC-4674-84176757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Slow Extraction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B3E97-87AF-1E82-BE4D-222769BFB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FE1D5-F400-168A-0BF1-36652C5D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08085C-CD4F-BC05-6EA8-4270AF759EEB}"/>
              </a:ext>
            </a:extLst>
          </p:cNvPr>
          <p:cNvGrpSpPr/>
          <p:nvPr/>
        </p:nvGrpSpPr>
        <p:grpSpPr>
          <a:xfrm>
            <a:off x="5255334" y="2663763"/>
            <a:ext cx="6822826" cy="3528886"/>
            <a:chOff x="365433" y="1672612"/>
            <a:chExt cx="8564634" cy="4429780"/>
          </a:xfrm>
          <a:effectLst>
            <a:glow>
              <a:schemeClr val="bg1"/>
            </a:glow>
          </a:effectLst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866C84-15DE-A37F-48DC-A9F970865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86"/>
            <a:stretch/>
          </p:blipFill>
          <p:spPr>
            <a:xfrm>
              <a:off x="491481" y="2344871"/>
              <a:ext cx="7909435" cy="375752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34EA6D6-2329-5B0D-6877-07FE7E52A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2325" y="1955585"/>
              <a:ext cx="6197603" cy="462496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77A1F24-AFFA-1C52-CC7C-23ECB27CC7DE}"/>
                </a:ext>
              </a:extLst>
            </p:cNvPr>
            <p:cNvSpPr/>
            <p:nvPr/>
          </p:nvSpPr>
          <p:spPr>
            <a:xfrm>
              <a:off x="1410535" y="1759846"/>
              <a:ext cx="1435377" cy="579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Electrostatic Septum </a:t>
              </a:r>
            </a:p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(ZS)</a:t>
              </a:r>
              <a:endParaRPr lang="en-US" sz="8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7A9D09-9AFC-85AB-68DF-714DAD2F6098}"/>
                </a:ext>
              </a:extLst>
            </p:cNvPr>
            <p:cNvSpPr/>
            <p:nvPr/>
          </p:nvSpPr>
          <p:spPr>
            <a:xfrm>
              <a:off x="929433" y="1874880"/>
              <a:ext cx="592000" cy="347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Quad</a:t>
              </a:r>
            </a:p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QFA216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E4C2E9-1AB9-7223-0D4B-C0F37E069015}"/>
                </a:ext>
              </a:extLst>
            </p:cNvPr>
            <p:cNvSpPr/>
            <p:nvPr/>
          </p:nvSpPr>
          <p:spPr>
            <a:xfrm>
              <a:off x="4594557" y="1672612"/>
              <a:ext cx="870583" cy="579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Magnetic</a:t>
              </a:r>
            </a:p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Septum (MST)</a:t>
              </a:r>
              <a:endParaRPr lang="en-US" sz="8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1C18439-3BC9-9A44-42EA-5402CC959100}"/>
                </a:ext>
              </a:extLst>
            </p:cNvPr>
            <p:cNvSpPr/>
            <p:nvPr/>
          </p:nvSpPr>
          <p:spPr>
            <a:xfrm>
              <a:off x="4355906" y="1870992"/>
              <a:ext cx="477302" cy="3477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TPST</a:t>
              </a:r>
            </a:p>
            <a:p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mask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F01761-CE8B-6FBB-1C18-11C2DBB4243D}"/>
                </a:ext>
              </a:extLst>
            </p:cNvPr>
            <p:cNvSpPr txBox="1"/>
            <p:nvPr/>
          </p:nvSpPr>
          <p:spPr>
            <a:xfrm>
              <a:off x="8225382" y="1860279"/>
              <a:ext cx="704685" cy="5408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accent1">
                      <a:lumMod val="10000"/>
                    </a:schemeClr>
                  </a:solidFill>
                </a:rPr>
                <a:t>North</a:t>
              </a:r>
            </a:p>
            <a:p>
              <a:pPr algn="ctr"/>
              <a:r>
                <a:rPr lang="en-US" sz="1050" b="1" dirty="0">
                  <a:solidFill>
                    <a:schemeClr val="accent1">
                      <a:lumMod val="10000"/>
                    </a:schemeClr>
                  </a:solidFill>
                </a:rPr>
                <a:t>Area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8ED1537-F25F-631B-3F46-F8D82FD65EBE}"/>
                </a:ext>
              </a:extLst>
            </p:cNvPr>
            <p:cNvSpPr/>
            <p:nvPr/>
          </p:nvSpPr>
          <p:spPr>
            <a:xfrm>
              <a:off x="5812731" y="1808867"/>
              <a:ext cx="1388234" cy="424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Magnetic</a:t>
              </a:r>
            </a:p>
            <a:p>
              <a:pPr algn="ctr"/>
              <a:r>
                <a:rPr lang="en-GB" sz="800" b="1" dirty="0">
                  <a:solidFill>
                    <a:schemeClr val="accent1">
                      <a:lumMod val="10000"/>
                    </a:schemeClr>
                  </a:solidFill>
                </a:rPr>
                <a:t>Septum (MSE)</a:t>
              </a:r>
              <a:endParaRPr lang="en-US" sz="8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4962A87-0CD6-0525-E02C-72C9746FE27F}"/>
                </a:ext>
              </a:extLst>
            </p:cNvPr>
            <p:cNvSpPr/>
            <p:nvPr/>
          </p:nvSpPr>
          <p:spPr>
            <a:xfrm>
              <a:off x="3162194" y="1873800"/>
              <a:ext cx="604074" cy="347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Quad</a:t>
              </a:r>
            </a:p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QDA217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D8810E-1570-08BE-2316-CBFB213246BB}"/>
                </a:ext>
              </a:extLst>
            </p:cNvPr>
            <p:cNvSpPr/>
            <p:nvPr/>
          </p:nvSpPr>
          <p:spPr>
            <a:xfrm>
              <a:off x="3648989" y="2252137"/>
              <a:ext cx="440719" cy="65613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CC4516-EAC8-1A05-E52F-5E13D4827E79}"/>
                </a:ext>
              </a:extLst>
            </p:cNvPr>
            <p:cNvSpPr/>
            <p:nvPr/>
          </p:nvSpPr>
          <p:spPr>
            <a:xfrm>
              <a:off x="3619500" y="1874168"/>
              <a:ext cx="571878" cy="231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Bumper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3BE562A-419E-31D1-1FF0-AA7195C9E095}"/>
                </a:ext>
              </a:extLst>
            </p:cNvPr>
            <p:cNvSpPr/>
            <p:nvPr/>
          </p:nvSpPr>
          <p:spPr>
            <a:xfrm>
              <a:off x="5432896" y="1887870"/>
              <a:ext cx="592000" cy="347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Quad</a:t>
              </a:r>
            </a:p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QFA218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FDD5EE8-6AB0-EBB1-0D30-01E7A3511C76}"/>
                </a:ext>
              </a:extLst>
            </p:cNvPr>
            <p:cNvCxnSpPr/>
            <p:nvPr/>
          </p:nvCxnSpPr>
          <p:spPr>
            <a:xfrm>
              <a:off x="7119928" y="2290551"/>
              <a:ext cx="1062355" cy="0"/>
            </a:xfrm>
            <a:prstGeom prst="line">
              <a:avLst/>
            </a:prstGeom>
            <a:ln w="5080">
              <a:solidFill>
                <a:schemeClr val="accent3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EDC0E74-DD99-4592-51A3-E0D24A6360AB}"/>
                </a:ext>
              </a:extLst>
            </p:cNvPr>
            <p:cNvSpPr/>
            <p:nvPr/>
          </p:nvSpPr>
          <p:spPr>
            <a:xfrm>
              <a:off x="7665477" y="1888969"/>
              <a:ext cx="604074" cy="347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Quad</a:t>
              </a:r>
            </a:p>
            <a:p>
              <a:pPr algn="ctr"/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QDA219</a:t>
              </a:r>
              <a:endParaRPr lang="en-US" sz="6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BBBEE58-10DC-421F-9B54-2B78CE82E00A}"/>
                </a:ext>
              </a:extLst>
            </p:cNvPr>
            <p:cNvCxnSpPr/>
            <p:nvPr/>
          </p:nvCxnSpPr>
          <p:spPr>
            <a:xfrm>
              <a:off x="365433" y="2286319"/>
              <a:ext cx="743283" cy="0"/>
            </a:xfrm>
            <a:prstGeom prst="line">
              <a:avLst/>
            </a:prstGeom>
            <a:ln w="5080">
              <a:solidFill>
                <a:schemeClr val="accent3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83681BC-D113-496E-8C4A-2BDF46DBFC83}"/>
                </a:ext>
              </a:extLst>
            </p:cNvPr>
            <p:cNvSpPr/>
            <p:nvPr/>
          </p:nvSpPr>
          <p:spPr>
            <a:xfrm>
              <a:off x="7804677" y="2252137"/>
              <a:ext cx="279955" cy="61896"/>
            </a:xfrm>
            <a:prstGeom prst="rect">
              <a:avLst/>
            </a:prstGeom>
            <a:solidFill>
              <a:schemeClr val="accent5"/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143CAE4-C70C-BA72-C39B-4BE8F76B457C}"/>
                </a:ext>
              </a:extLst>
            </p:cNvPr>
            <p:cNvCxnSpPr/>
            <p:nvPr/>
          </p:nvCxnSpPr>
          <p:spPr>
            <a:xfrm flipV="1">
              <a:off x="8162950" y="2370735"/>
              <a:ext cx="568712" cy="635621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65A733-CCDD-4655-D2B2-C276DF04F8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" t="6146" r="3091" b="5846"/>
          <a:stretch/>
        </p:blipFill>
        <p:spPr bwMode="auto">
          <a:xfrm>
            <a:off x="1967035" y="4199695"/>
            <a:ext cx="2712427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58673C3-234F-CA6A-FD8B-788F2095822E}"/>
              </a:ext>
            </a:extLst>
          </p:cNvPr>
          <p:cNvSpPr txBox="1"/>
          <p:nvPr/>
        </p:nvSpPr>
        <p:spPr>
          <a:xfrm>
            <a:off x="581552" y="4998720"/>
            <a:ext cx="14183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4898"/>
                </a:solidFill>
              </a:rPr>
              <a:t>horizontal phase space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5A0624-D673-2E0F-AE54-542B5AD9724B}"/>
              </a:ext>
            </a:extLst>
          </p:cNvPr>
          <p:cNvCxnSpPr/>
          <p:nvPr/>
        </p:nvCxnSpPr>
        <p:spPr>
          <a:xfrm flipV="1">
            <a:off x="4754880" y="4297680"/>
            <a:ext cx="600867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95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0CD7A0-DD23-C293-E729-4AAD9740F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30336"/>
            <a:ext cx="6948801" cy="4962694"/>
          </a:xfrm>
        </p:spPr>
        <p:txBody>
          <a:bodyPr/>
          <a:lstStyle/>
          <a:p>
            <a:r>
              <a:rPr lang="en-GB" dirty="0"/>
              <a:t>The beam from the SPS is normally split with magnetic splitters twice</a:t>
            </a:r>
          </a:p>
          <a:p>
            <a:pPr lvl="1"/>
            <a:r>
              <a:rPr lang="en-GB" dirty="0"/>
              <a:t>the vertical position on the splitter determines the sharing ratio</a:t>
            </a:r>
          </a:p>
          <a:p>
            <a:pPr lvl="1"/>
            <a:r>
              <a:rPr lang="en-GB" dirty="0"/>
              <a:t>the 3 beams are directed onto 3 targets producing 5 secondary beams and 1 left-over primary beam</a:t>
            </a:r>
          </a:p>
          <a:p>
            <a:r>
              <a:rPr lang="en-GB" dirty="0"/>
              <a:t>For BDF / </a:t>
            </a:r>
            <a:r>
              <a:rPr lang="en-GB" dirty="0" err="1"/>
              <a:t>SHiP</a:t>
            </a:r>
            <a:r>
              <a:rPr lang="en-GB" dirty="0"/>
              <a:t>, a new set of optics will be used that </a:t>
            </a:r>
            <a:r>
              <a:rPr lang="en-GB" b="1" dirty="0">
                <a:solidFill>
                  <a:srgbClr val="004898"/>
                </a:solidFill>
              </a:rPr>
              <a:t>bypass</a:t>
            </a:r>
            <a:r>
              <a:rPr lang="en-GB" dirty="0"/>
              <a:t> the splitters </a:t>
            </a:r>
            <a:r>
              <a:rPr lang="en-GB" b="1" dirty="0">
                <a:solidFill>
                  <a:srgbClr val="004898"/>
                </a:solidFill>
              </a:rPr>
              <a:t>without splitting</a:t>
            </a:r>
            <a:r>
              <a:rPr lang="en-GB" dirty="0"/>
              <a:t> (low losses)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ED44F9-A60C-D481-8CAE-9DD39131A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Shared and Dedicated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B6D4D-631C-DE3B-C361-5D7D698FD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A0308-BC3A-A34E-E6E8-5A836ED1F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BE513E-CD76-CA54-6F22-AE5EEBEF614C}"/>
              </a:ext>
            </a:extLst>
          </p:cNvPr>
          <p:cNvSpPr txBox="1"/>
          <p:nvPr/>
        </p:nvSpPr>
        <p:spPr>
          <a:xfrm>
            <a:off x="7688252" y="182229"/>
            <a:ext cx="171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04898"/>
                </a:solidFill>
              </a:rPr>
              <a:t>Shared with splitting: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DD91D4A-436C-B7A6-976D-328E50E53815}"/>
              </a:ext>
            </a:extLst>
          </p:cNvPr>
          <p:cNvSpPr txBox="1"/>
          <p:nvPr/>
        </p:nvSpPr>
        <p:spPr>
          <a:xfrm>
            <a:off x="7545372" y="4619916"/>
            <a:ext cx="2430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04898"/>
                </a:solidFill>
              </a:rPr>
              <a:t>Dedicated delivery: </a:t>
            </a:r>
          </a:p>
          <a:p>
            <a:pPr algn="ctr"/>
            <a:r>
              <a:rPr lang="en-CH" b="1" dirty="0">
                <a:solidFill>
                  <a:srgbClr val="004898"/>
                </a:solidFill>
              </a:rPr>
              <a:t>no splitting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55ACDFB-C216-6EA8-CCA6-38B3FDC274C9}"/>
              </a:ext>
            </a:extLst>
          </p:cNvPr>
          <p:cNvGrpSpPr/>
          <p:nvPr/>
        </p:nvGrpSpPr>
        <p:grpSpPr>
          <a:xfrm>
            <a:off x="9880635" y="3805229"/>
            <a:ext cx="1844064" cy="2237225"/>
            <a:chOff x="8664868" y="3910079"/>
            <a:chExt cx="1673224" cy="2029961"/>
          </a:xfrm>
        </p:grpSpPr>
        <p:sp>
          <p:nvSpPr>
            <p:cNvPr id="89" name="Rectangle 6">
              <a:extLst>
                <a:ext uri="{FF2B5EF4-FFF2-40B4-BE49-F238E27FC236}">
                  <a16:creationId xmlns:a16="http://schemas.microsoft.com/office/drawing/2014/main" id="{6CAB3433-6F41-E291-F754-2ABB89191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8676" y="5371651"/>
              <a:ext cx="1479416" cy="568389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 sz="2400"/>
            </a:p>
          </p:txBody>
        </p:sp>
        <p:sp>
          <p:nvSpPr>
            <p:cNvPr id="90" name="Rectangle 8">
              <a:extLst>
                <a:ext uri="{FF2B5EF4-FFF2-40B4-BE49-F238E27FC236}">
                  <a16:creationId xmlns:a16="http://schemas.microsoft.com/office/drawing/2014/main" id="{BA7F3679-80DB-AEF2-D97A-C32273FBC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8676" y="3910079"/>
              <a:ext cx="1479416" cy="730786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 sz="2400"/>
            </a:p>
          </p:txBody>
        </p:sp>
        <p:sp>
          <p:nvSpPr>
            <p:cNvPr id="91" name="AutoShape 15">
              <a:extLst>
                <a:ext uri="{FF2B5EF4-FFF2-40B4-BE49-F238E27FC236}">
                  <a16:creationId xmlns:a16="http://schemas.microsoft.com/office/drawing/2014/main" id="{0992737E-B5E5-99C6-778F-3EC5E2552A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9355561" y="4250099"/>
              <a:ext cx="487191" cy="294342"/>
            </a:xfrm>
            <a:prstGeom prst="homePlate">
              <a:avLst>
                <a:gd name="adj" fmla="val 3769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 sz="2400"/>
            </a:p>
          </p:txBody>
        </p:sp>
        <p:sp>
          <p:nvSpPr>
            <p:cNvPr id="92" name="Line 17">
              <a:extLst>
                <a:ext uri="{FF2B5EF4-FFF2-40B4-BE49-F238E27FC236}">
                  <a16:creationId xmlns:a16="http://schemas.microsoft.com/office/drawing/2014/main" id="{6D1FF0EA-11AE-A891-A355-6624BD942F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06618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3" name="Line 18">
              <a:extLst>
                <a:ext uri="{FF2B5EF4-FFF2-40B4-BE49-F238E27FC236}">
                  <a16:creationId xmlns:a16="http://schemas.microsoft.com/office/drawing/2014/main" id="{B903AF96-94DD-399E-1BBA-ADD4AE406D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54559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4" name="Line 19">
              <a:extLst>
                <a:ext uri="{FF2B5EF4-FFF2-40B4-BE49-F238E27FC236}">
                  <a16:creationId xmlns:a16="http://schemas.microsoft.com/office/drawing/2014/main" id="{6F4DED5F-EC45-9D3D-1B23-E4825C19BD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2501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5" name="Line 20">
              <a:extLst>
                <a:ext uri="{FF2B5EF4-FFF2-40B4-BE49-F238E27FC236}">
                  <a16:creationId xmlns:a16="http://schemas.microsoft.com/office/drawing/2014/main" id="{26BD8824-4956-D348-9F73-53F6289B4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1984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6" name="Line 21">
              <a:extLst>
                <a:ext uri="{FF2B5EF4-FFF2-40B4-BE49-F238E27FC236}">
                  <a16:creationId xmlns:a16="http://schemas.microsoft.com/office/drawing/2014/main" id="{B67C8F3C-164A-BFD7-0CA0-D3DED9344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0151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7" name="Line 22">
              <a:extLst>
                <a:ext uri="{FF2B5EF4-FFF2-40B4-BE49-F238E27FC236}">
                  <a16:creationId xmlns:a16="http://schemas.microsoft.com/office/drawing/2014/main" id="{3C9D531C-C6F9-7658-D33A-92F0B853D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46326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8" name="Line 27">
              <a:extLst>
                <a:ext uri="{FF2B5EF4-FFF2-40B4-BE49-F238E27FC236}">
                  <a16:creationId xmlns:a16="http://schemas.microsoft.com/office/drawing/2014/main" id="{E2FE06F0-023D-CA7F-7557-F3019E2EDD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4267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99" name="Line 28">
              <a:extLst>
                <a:ext uri="{FF2B5EF4-FFF2-40B4-BE49-F238E27FC236}">
                  <a16:creationId xmlns:a16="http://schemas.microsoft.com/office/drawing/2014/main" id="{87CCECD0-4C9F-76F8-BB58-B2E8DF6C74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2209" y="4640865"/>
              <a:ext cx="0" cy="730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18E69C9-70A3-E4FE-1076-3D7A8185CA51}"/>
                </a:ext>
              </a:extLst>
            </p:cNvPr>
            <p:cNvSpPr txBox="1"/>
            <p:nvPr/>
          </p:nvSpPr>
          <p:spPr>
            <a:xfrm>
              <a:off x="8664868" y="5053312"/>
              <a:ext cx="4005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u="sng" dirty="0"/>
                <a:t>B</a:t>
              </a:r>
            </a:p>
          </p:txBody>
        </p:sp>
        <p:sp>
          <p:nvSpPr>
            <p:cNvPr id="80" name="Line 22">
              <a:extLst>
                <a:ext uri="{FF2B5EF4-FFF2-40B4-BE49-F238E27FC236}">
                  <a16:creationId xmlns:a16="http://schemas.microsoft.com/office/drawing/2014/main" id="{B8411267-A953-A001-6ABB-EFD1084D7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2331" y="4642206"/>
              <a:ext cx="0" cy="7307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/>
            <a:lstStyle/>
            <a:p>
              <a:endParaRPr lang="en-US" sz="2400"/>
            </a:p>
          </p:txBody>
        </p:sp>
        <p:sp>
          <p:nvSpPr>
            <p:cNvPr id="107" name="Oval 16">
              <a:extLst>
                <a:ext uri="{FF2B5EF4-FFF2-40B4-BE49-F238E27FC236}">
                  <a16:creationId xmlns:a16="http://schemas.microsoft.com/office/drawing/2014/main" id="{59CE4F24-3B64-1DBF-8655-0B78377946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76967" y="4206165"/>
              <a:ext cx="241940" cy="350365"/>
            </a:xfrm>
            <a:prstGeom prst="ellipse">
              <a:avLst/>
            </a:prstGeom>
            <a:solidFill>
              <a:srgbClr val="99336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 sz="2400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FF055FD-B25F-8333-E403-A8997A132328}"/>
              </a:ext>
            </a:extLst>
          </p:cNvPr>
          <p:cNvGrpSpPr/>
          <p:nvPr/>
        </p:nvGrpSpPr>
        <p:grpSpPr>
          <a:xfrm>
            <a:off x="7545372" y="784216"/>
            <a:ext cx="4315384" cy="2760402"/>
            <a:chOff x="7610470" y="192056"/>
            <a:chExt cx="4315384" cy="2760402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5FC0C595-0EA4-9434-99AA-AE7C5E5FF279}"/>
                </a:ext>
              </a:extLst>
            </p:cNvPr>
            <p:cNvGrpSpPr/>
            <p:nvPr/>
          </p:nvGrpSpPr>
          <p:grpSpPr>
            <a:xfrm>
              <a:off x="7844018" y="358093"/>
              <a:ext cx="1622441" cy="2226211"/>
              <a:chOff x="8152227" y="758811"/>
              <a:chExt cx="1622441" cy="2226211"/>
            </a:xfrm>
          </p:grpSpPr>
          <p:sp>
            <p:nvSpPr>
              <p:cNvPr id="48" name="Rectangle 6">
                <a:extLst>
                  <a:ext uri="{FF2B5EF4-FFF2-40B4-BE49-F238E27FC236}">
                    <a16:creationId xmlns:a16="http://schemas.microsoft.com/office/drawing/2014/main" id="{0DE20CE0-571C-FEA8-2AA1-102964F0B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2227" y="2361683"/>
                <a:ext cx="1622441" cy="623339"/>
              </a:xfrm>
              <a:prstGeom prst="rect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49" name="Rectangle 8">
                <a:extLst>
                  <a:ext uri="{FF2B5EF4-FFF2-40B4-BE49-F238E27FC236}">
                    <a16:creationId xmlns:a16="http://schemas.microsoft.com/office/drawing/2014/main" id="{37FA61FE-5AB3-D262-884B-108053F38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2227" y="758811"/>
                <a:ext cx="1622441" cy="801437"/>
              </a:xfrm>
              <a:prstGeom prst="rect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50" name="AutoShape 15">
                <a:extLst>
                  <a:ext uri="{FF2B5EF4-FFF2-40B4-BE49-F238E27FC236}">
                    <a16:creationId xmlns:a16="http://schemas.microsoft.com/office/drawing/2014/main" id="{448C2E3D-98A9-FF21-B7ED-3A1C91B2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V="1">
                <a:off x="8697148" y="1131703"/>
                <a:ext cx="534291" cy="322797"/>
              </a:xfrm>
              <a:prstGeom prst="homePlate">
                <a:avLst>
                  <a:gd name="adj" fmla="val 37696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51" name="Oval 16">
                <a:extLst>
                  <a:ext uri="{FF2B5EF4-FFF2-40B4-BE49-F238E27FC236}">
                    <a16:creationId xmlns:a16="http://schemas.microsoft.com/office/drawing/2014/main" id="{640C26E5-844F-104A-5D3F-4FE190803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831624" y="1293102"/>
                <a:ext cx="263647" cy="890484"/>
              </a:xfrm>
              <a:prstGeom prst="ellipse">
                <a:avLst/>
              </a:prstGeom>
              <a:solidFill>
                <a:srgbClr val="993366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52" name="Line 17">
                <a:extLst>
                  <a:ext uri="{FF2B5EF4-FFF2-40B4-BE49-F238E27FC236}">
                    <a16:creationId xmlns:a16="http://schemas.microsoft.com/office/drawing/2014/main" id="{28FA3A67-5D22-2F28-6396-9D6189FCD7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14471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3" name="Line 18">
                <a:extLst>
                  <a:ext uri="{FF2B5EF4-FFF2-40B4-BE49-F238E27FC236}">
                    <a16:creationId xmlns:a16="http://schemas.microsoft.com/office/drawing/2014/main" id="{1445A76D-3DFD-1FF1-58EC-698CFF2F9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6715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4" name="Line 19">
                <a:extLst>
                  <a:ext uri="{FF2B5EF4-FFF2-40B4-BE49-F238E27FC236}">
                    <a16:creationId xmlns:a16="http://schemas.microsoft.com/office/drawing/2014/main" id="{E53A3848-D8BF-78E0-84E6-C0C3CEBEB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8960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5" name="Line 20">
                <a:extLst>
                  <a:ext uri="{FF2B5EF4-FFF2-40B4-BE49-F238E27FC236}">
                    <a16:creationId xmlns:a16="http://schemas.microsoft.com/office/drawing/2014/main" id="{9F561DDD-FA71-6058-4713-F5694017B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02894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6" name="Line 21">
                <a:extLst>
                  <a:ext uri="{FF2B5EF4-FFF2-40B4-BE49-F238E27FC236}">
                    <a16:creationId xmlns:a16="http://schemas.microsoft.com/office/drawing/2014/main" id="{CD4C019D-B2E3-9A47-461A-F345C51FB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12424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7" name="Line 22">
                <a:extLst>
                  <a:ext uri="{FF2B5EF4-FFF2-40B4-BE49-F238E27FC236}">
                    <a16:creationId xmlns:a16="http://schemas.microsoft.com/office/drawing/2014/main" id="{858C6F95-E53A-BBE0-1965-1738B5F31C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25692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8" name="Line 27">
                <a:extLst>
                  <a:ext uri="{FF2B5EF4-FFF2-40B4-BE49-F238E27FC236}">
                    <a16:creationId xmlns:a16="http://schemas.microsoft.com/office/drawing/2014/main" id="{6D1D7BF4-73F2-71C6-7C61-413AFE838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87935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59" name="Line 28">
                <a:extLst>
                  <a:ext uri="{FF2B5EF4-FFF2-40B4-BE49-F238E27FC236}">
                    <a16:creationId xmlns:a16="http://schemas.microsoft.com/office/drawing/2014/main" id="{751E937A-E3AE-8060-DF57-78E1535F3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50181" y="1560246"/>
                <a:ext cx="0" cy="80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1" name="Group 56">
              <a:extLst>
                <a:ext uri="{FF2B5EF4-FFF2-40B4-BE49-F238E27FC236}">
                  <a16:creationId xmlns:a16="http://schemas.microsoft.com/office/drawing/2014/main" id="{D4ECD65C-5B1E-E42B-7482-39DFC07E5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99871" y="710813"/>
              <a:ext cx="324488" cy="1068581"/>
              <a:chOff x="5040" y="1104"/>
              <a:chExt cx="192" cy="576"/>
            </a:xfrm>
          </p:grpSpPr>
          <p:sp>
            <p:nvSpPr>
              <p:cNvPr id="74" name="Oval 54">
                <a:extLst>
                  <a:ext uri="{FF2B5EF4-FFF2-40B4-BE49-F238E27FC236}">
                    <a16:creationId xmlns:a16="http://schemas.microsoft.com/office/drawing/2014/main" id="{AE56B869-B718-0BAA-AF53-1BA4D41CD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064" y="1200"/>
                <a:ext cx="156" cy="480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75" name="Rectangle 55">
                <a:extLst>
                  <a:ext uri="{FF2B5EF4-FFF2-40B4-BE49-F238E27FC236}">
                    <a16:creationId xmlns:a16="http://schemas.microsoft.com/office/drawing/2014/main" id="{E55F4603-1FB8-EB3B-5A28-DF6CABC8A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0" y="1104"/>
                <a:ext cx="192" cy="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0482392-BD40-6F47-6E8F-3550F97967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14130" y="892383"/>
              <a:ext cx="493494" cy="979532"/>
              <a:chOff x="4992" y="1200"/>
              <a:chExt cx="292" cy="528"/>
            </a:xfrm>
          </p:grpSpPr>
          <p:sp>
            <p:nvSpPr>
              <p:cNvPr id="70" name="Oval 57">
                <a:extLst>
                  <a:ext uri="{FF2B5EF4-FFF2-40B4-BE49-F238E27FC236}">
                    <a16:creationId xmlns:a16="http://schemas.microsoft.com/office/drawing/2014/main" id="{BE38D9B6-D0A9-8F5B-5F5D-0861E70A7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060" y="1200"/>
                <a:ext cx="156" cy="48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71" name="AutoShape 58">
                <a:extLst>
                  <a:ext uri="{FF2B5EF4-FFF2-40B4-BE49-F238E27FC236}">
                    <a16:creationId xmlns:a16="http://schemas.microsoft.com/office/drawing/2014/main" id="{2A1DAC08-FD34-76C2-2166-D23673273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1296"/>
                <a:ext cx="144" cy="48"/>
              </a:xfrm>
              <a:prstGeom prst="triangle">
                <a:avLst>
                  <a:gd name="adj" fmla="val 57639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72" name="AutoShape 59">
                <a:extLst>
                  <a:ext uri="{FF2B5EF4-FFF2-40B4-BE49-F238E27FC236}">
                    <a16:creationId xmlns:a16="http://schemas.microsoft.com/office/drawing/2014/main" id="{E6015E9F-FCC9-60FC-DB65-3E148433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36" y="1296"/>
                <a:ext cx="148" cy="48"/>
              </a:xfrm>
              <a:prstGeom prst="triangle">
                <a:avLst>
                  <a:gd name="adj" fmla="val 5472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73" name="Rectangle 60">
                <a:extLst>
                  <a:ext uri="{FF2B5EF4-FFF2-40B4-BE49-F238E27FC236}">
                    <a16:creationId xmlns:a16="http://schemas.microsoft.com/office/drawing/2014/main" id="{7924A929-CF16-834F-D1D4-F42A4E72E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5" y="1344"/>
                <a:ext cx="192" cy="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902F3203-16E1-7085-A4E3-CA3F23475318}"/>
                </a:ext>
              </a:extLst>
            </p:cNvPr>
            <p:cNvGrpSpPr/>
            <p:nvPr/>
          </p:nvGrpSpPr>
          <p:grpSpPr>
            <a:xfrm>
              <a:off x="10590909" y="872285"/>
              <a:ext cx="654046" cy="890484"/>
              <a:chOff x="10687991" y="869071"/>
              <a:chExt cx="654046" cy="890484"/>
            </a:xfrm>
          </p:grpSpPr>
          <p:sp>
            <p:nvSpPr>
              <p:cNvPr id="66" name="AutoShape 52">
                <a:extLst>
                  <a:ext uri="{FF2B5EF4-FFF2-40B4-BE49-F238E27FC236}">
                    <a16:creationId xmlns:a16="http://schemas.microsoft.com/office/drawing/2014/main" id="{75C55ED5-C820-01AB-A74A-9B8257522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70803" y="1049023"/>
                <a:ext cx="243366" cy="89048"/>
              </a:xfrm>
              <a:prstGeom prst="triangle">
                <a:avLst>
                  <a:gd name="adj" fmla="val 5763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67" name="AutoShape 53">
                <a:extLst>
                  <a:ext uri="{FF2B5EF4-FFF2-40B4-BE49-F238E27FC236}">
                    <a16:creationId xmlns:a16="http://schemas.microsoft.com/office/drawing/2014/main" id="{288C4A8F-FE9F-F140-1703-84D39C637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1015859" y="1049023"/>
                <a:ext cx="241676" cy="89048"/>
              </a:xfrm>
              <a:prstGeom prst="triangle">
                <a:avLst>
                  <a:gd name="adj" fmla="val 5763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68" name="AutoShape 63">
                <a:extLst>
                  <a:ext uri="{FF2B5EF4-FFF2-40B4-BE49-F238E27FC236}">
                    <a16:creationId xmlns:a16="http://schemas.microsoft.com/office/drawing/2014/main" id="{1E866802-A471-C8A0-DCC9-60B0ADC71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428255">
                <a:off x="10687991" y="869071"/>
                <a:ext cx="321108" cy="890484"/>
              </a:xfrm>
              <a:prstGeom prst="moon">
                <a:avLst>
                  <a:gd name="adj" fmla="val 607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69" name="AutoShape 64">
                <a:extLst>
                  <a:ext uri="{FF2B5EF4-FFF2-40B4-BE49-F238E27FC236}">
                    <a16:creationId xmlns:a16="http://schemas.microsoft.com/office/drawing/2014/main" id="{BE5E6044-4F56-12D0-F200-B8123B3BF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745" flipH="1">
                <a:off x="11020929" y="869071"/>
                <a:ext cx="321108" cy="890484"/>
              </a:xfrm>
              <a:prstGeom prst="moon">
                <a:avLst>
                  <a:gd name="adj" fmla="val 607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87801F7-5D7C-8F6A-D9A7-394C7604DA8D}"/>
                </a:ext>
              </a:extLst>
            </p:cNvPr>
            <p:cNvSpPr txBox="1"/>
            <p:nvPr/>
          </p:nvSpPr>
          <p:spPr>
            <a:xfrm>
              <a:off x="9773784" y="192056"/>
              <a:ext cx="141384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04898"/>
                  </a:solidFill>
                </a:rPr>
                <a:t>field free region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33B183-B037-0281-66C7-3E03B1C02702}"/>
                </a:ext>
              </a:extLst>
            </p:cNvPr>
            <p:cNvSpPr txBox="1"/>
            <p:nvPr/>
          </p:nvSpPr>
          <p:spPr>
            <a:xfrm>
              <a:off x="10524359" y="2076331"/>
              <a:ext cx="1267538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04898"/>
                  </a:solidFill>
                </a:rPr>
                <a:t>horizontally deflected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7AF179C-A917-56DF-0559-2C4149A30376}"/>
                </a:ext>
              </a:extLst>
            </p:cNvPr>
            <p:cNvSpPr txBox="1"/>
            <p:nvPr/>
          </p:nvSpPr>
          <p:spPr>
            <a:xfrm>
              <a:off x="9350029" y="2706237"/>
              <a:ext cx="130003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04898"/>
                  </a:solidFill>
                </a:rPr>
                <a:t>straight ahead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85921DA-0A38-C810-57FF-FD0BCD04043B}"/>
                </a:ext>
              </a:extLst>
            </p:cNvPr>
            <p:cNvSpPr txBox="1"/>
            <p:nvPr/>
          </p:nvSpPr>
          <p:spPr>
            <a:xfrm>
              <a:off x="10733220" y="1237505"/>
              <a:ext cx="1192634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04898"/>
                  </a:solidFill>
                </a:rPr>
                <a:t>losses (~5%)</a:t>
              </a:r>
            </a:p>
          </p:txBody>
        </p: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285095D4-8FCF-EDFB-5170-5819BEE853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57497" y="1215887"/>
              <a:ext cx="0" cy="1490350"/>
            </a:xfrm>
            <a:prstGeom prst="straightConnector1">
              <a:avLst/>
            </a:prstGeom>
            <a:ln w="381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63DBD56C-30BF-FD87-FACF-742A8E1D9D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80568" y="1869531"/>
              <a:ext cx="0" cy="493240"/>
            </a:xfrm>
            <a:prstGeom prst="straightConnector1">
              <a:avLst/>
            </a:prstGeom>
            <a:ln w="381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E4E23E6-BB44-C22A-8CEE-E049F7E789D1}"/>
                </a:ext>
              </a:extLst>
            </p:cNvPr>
            <p:cNvSpPr txBox="1"/>
            <p:nvPr/>
          </p:nvSpPr>
          <p:spPr>
            <a:xfrm>
              <a:off x="7610470" y="1603338"/>
              <a:ext cx="4005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u="sng" dirty="0">
                  <a:solidFill>
                    <a:srgbClr val="004898"/>
                  </a:solidFill>
                </a:rPr>
                <a:t>B</a:t>
              </a:r>
            </a:p>
          </p:txBody>
        </p: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D9F08A2A-7742-8B11-FA3D-E4C982E2D1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6393" y="363913"/>
              <a:ext cx="1037237" cy="451511"/>
            </a:xfrm>
            <a:prstGeom prst="straightConnector1">
              <a:avLst/>
            </a:prstGeom>
            <a:ln w="38100">
              <a:solidFill>
                <a:srgbClr val="0048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D162394-CE21-35F6-B838-7FD4C021E8AB}"/>
              </a:ext>
            </a:extLst>
          </p:cNvPr>
          <p:cNvCxnSpPr/>
          <p:nvPr/>
        </p:nvCxnSpPr>
        <p:spPr>
          <a:xfrm>
            <a:off x="7260417" y="3621736"/>
            <a:ext cx="4807076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A968C3-7FB0-E0EE-3698-375A27F30E76}"/>
              </a:ext>
            </a:extLst>
          </p:cNvPr>
          <p:cNvGrpSpPr/>
          <p:nvPr/>
        </p:nvGrpSpPr>
        <p:grpSpPr>
          <a:xfrm>
            <a:off x="369011" y="3859196"/>
            <a:ext cx="6662264" cy="2388891"/>
            <a:chOff x="369011" y="3840724"/>
            <a:chExt cx="6662264" cy="2388891"/>
          </a:xfrm>
        </p:grpSpPr>
        <p:pic>
          <p:nvPicPr>
            <p:cNvPr id="7" name="Picture 6" descr="A diagram of a graph&#10;&#10;AI-generated content may be incorrect.">
              <a:extLst>
                <a:ext uri="{FF2B5EF4-FFF2-40B4-BE49-F238E27FC236}">
                  <a16:creationId xmlns:a16="http://schemas.microsoft.com/office/drawing/2014/main" id="{58FE9EFC-FD22-F83E-0366-4377986B3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8012" b="-2"/>
            <a:stretch/>
          </p:blipFill>
          <p:spPr>
            <a:xfrm>
              <a:off x="369012" y="4131546"/>
              <a:ext cx="6662263" cy="2098069"/>
            </a:xfrm>
            <a:prstGeom prst="rect">
              <a:avLst/>
            </a:prstGeom>
          </p:spPr>
        </p:pic>
        <p:pic>
          <p:nvPicPr>
            <p:cNvPr id="9" name="Picture 8" descr="A diagram of a graph&#10;&#10;AI-generated content may be incorrect.">
              <a:extLst>
                <a:ext uri="{FF2B5EF4-FFF2-40B4-BE49-F238E27FC236}">
                  <a16:creationId xmlns:a16="http://schemas.microsoft.com/office/drawing/2014/main" id="{DB61FA4E-4301-FF13-26B6-6EBA5F754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259" b="83693"/>
            <a:stretch/>
          </p:blipFill>
          <p:spPr>
            <a:xfrm>
              <a:off x="369011" y="3840724"/>
              <a:ext cx="6662263" cy="339497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06CC304-44A5-D234-C001-D15780D0AFE6}"/>
              </a:ext>
            </a:extLst>
          </p:cNvPr>
          <p:cNvSpPr txBox="1"/>
          <p:nvPr/>
        </p:nvSpPr>
        <p:spPr>
          <a:xfrm>
            <a:off x="6105243" y="4475024"/>
            <a:ext cx="1181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004898"/>
                </a:solidFill>
              </a:rPr>
              <a:t>vertical beam envelopes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F365FF-0AA6-15C7-35A1-6C799010A825}"/>
              </a:ext>
            </a:extLst>
          </p:cNvPr>
          <p:cNvSpPr txBox="1"/>
          <p:nvPr/>
        </p:nvSpPr>
        <p:spPr>
          <a:xfrm>
            <a:off x="227504" y="3881497"/>
            <a:ext cx="4087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4898"/>
                </a:solidFill>
              </a:rPr>
              <a:t>SPS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3566D0-F680-4324-A117-B346A4D2E538}"/>
              </a:ext>
            </a:extLst>
          </p:cNvPr>
          <p:cNvCxnSpPr/>
          <p:nvPr/>
        </p:nvCxnSpPr>
        <p:spPr>
          <a:xfrm>
            <a:off x="727114" y="4028944"/>
            <a:ext cx="363556" cy="0"/>
          </a:xfrm>
          <a:prstGeom prst="straightConnector1">
            <a:avLst/>
          </a:prstGeom>
          <a:ln w="38100">
            <a:solidFill>
              <a:srgbClr val="00489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53D5097-C43A-FC2E-62EB-3A4DEB3A7980}"/>
              </a:ext>
            </a:extLst>
          </p:cNvPr>
          <p:cNvCxnSpPr/>
          <p:nvPr/>
        </p:nvCxnSpPr>
        <p:spPr>
          <a:xfrm>
            <a:off x="5914222" y="4047333"/>
            <a:ext cx="363556" cy="0"/>
          </a:xfrm>
          <a:prstGeom prst="straightConnector1">
            <a:avLst/>
          </a:prstGeom>
          <a:ln w="38100">
            <a:solidFill>
              <a:srgbClr val="00489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D8F9992-3FAE-A8B4-4D5F-D7E04095F47F}"/>
              </a:ext>
            </a:extLst>
          </p:cNvPr>
          <p:cNvSpPr txBox="1"/>
          <p:nvPr/>
        </p:nvSpPr>
        <p:spPr>
          <a:xfrm>
            <a:off x="6321766" y="3936265"/>
            <a:ext cx="3638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4898"/>
                </a:solidFill>
              </a:rPr>
              <a:t>P42</a:t>
            </a:r>
          </a:p>
        </p:txBody>
      </p:sp>
    </p:spTree>
    <p:extLst>
      <p:ext uri="{BB962C8B-B14F-4D97-AF65-F5344CB8AC3E}">
        <p14:creationId xmlns:p14="http://schemas.microsoft.com/office/powerpoint/2010/main" val="3878372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123DD0-CA68-6E7A-A971-6F80201A0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91091"/>
            <a:ext cx="7243363" cy="2429943"/>
          </a:xfrm>
        </p:spPr>
        <p:txBody>
          <a:bodyPr/>
          <a:lstStyle/>
          <a:p>
            <a:r>
              <a:rPr lang="en-GB" dirty="0"/>
              <a:t>Nominal </a:t>
            </a:r>
            <a:r>
              <a:rPr lang="en-GB" b="1" dirty="0">
                <a:solidFill>
                  <a:srgbClr val="004898"/>
                </a:solidFill>
              </a:rPr>
              <a:t>4 x 10</a:t>
            </a:r>
            <a:r>
              <a:rPr lang="en-GB" b="1" baseline="30000" dirty="0">
                <a:solidFill>
                  <a:srgbClr val="004898"/>
                </a:solidFill>
              </a:rPr>
              <a:t>13</a:t>
            </a:r>
            <a:r>
              <a:rPr lang="en-GB" b="1" dirty="0">
                <a:solidFill>
                  <a:srgbClr val="004898"/>
                </a:solidFill>
              </a:rPr>
              <a:t> protons in a 1s spill </a:t>
            </a:r>
            <a:r>
              <a:rPr lang="en-GB" dirty="0"/>
              <a:t>to BDF/</a:t>
            </a:r>
            <a:r>
              <a:rPr lang="en-GB" dirty="0" err="1"/>
              <a:t>SHiP</a:t>
            </a:r>
            <a:endParaRPr lang="en-GB" dirty="0"/>
          </a:p>
          <a:p>
            <a:pPr lvl="1"/>
            <a:r>
              <a:rPr lang="en-GB" dirty="0"/>
              <a:t>the 1 s of continuous beam is inside a 7.2 s overall cycle</a:t>
            </a:r>
          </a:p>
          <a:p>
            <a:r>
              <a:rPr lang="en-GB" dirty="0"/>
              <a:t>A study has shown 5 x 10</a:t>
            </a:r>
            <a:r>
              <a:rPr lang="en-GB" baseline="30000" dirty="0"/>
              <a:t>13</a:t>
            </a:r>
            <a:r>
              <a:rPr lang="en-GB" dirty="0"/>
              <a:t> protons / spill would mean ~40% more spills to other North Area users</a:t>
            </a:r>
          </a:p>
          <a:p>
            <a:pPr lvl="1"/>
            <a:r>
              <a:rPr lang="en-GB" dirty="0"/>
              <a:t>MDs this year will investigated SPS intensity limits</a:t>
            </a:r>
          </a:p>
          <a:p>
            <a:pPr lvl="1"/>
            <a:r>
              <a:rPr lang="en-GB" dirty="0"/>
              <a:t>previously operated at 4.8 x 10</a:t>
            </a:r>
            <a:r>
              <a:rPr lang="en-GB" baseline="30000" dirty="0"/>
              <a:t>13</a:t>
            </a:r>
            <a:r>
              <a:rPr lang="en-GB" dirty="0"/>
              <a:t> for CNGS (fast extraction)</a:t>
            </a:r>
          </a:p>
          <a:p>
            <a:pPr lvl="1"/>
            <a:r>
              <a:rPr lang="en-GB" dirty="0"/>
              <a:t>greater North Area availability from a proton-sharing point of view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7C89EB-B165-5732-A814-BA88AACF1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BDF Beam </a:t>
            </a:r>
            <a:r>
              <a:rPr lang="en-GB" baseline="0" dirty="0"/>
              <a:t>and SPS Supercycle Composition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9366A6-C12C-8A9C-155E-905F663B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043D2-E362-100A-243C-20F790D6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FBBD3DD-E73D-DB40-33AB-75B0F4638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552577"/>
                  </p:ext>
                </p:extLst>
              </p:nvPr>
            </p:nvGraphicFramePr>
            <p:xfrm>
              <a:off x="7930865" y="1040947"/>
              <a:ext cx="4122527" cy="267057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147748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974779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intensity [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sz="1400" b="0" dirty="0"/>
                            <a:t>10</a:t>
                          </a:r>
                          <a:r>
                            <a:rPr lang="en-GB" sz="1400" b="0" baseline="30000" dirty="0"/>
                            <a:t>13 </a:t>
                          </a:r>
                          <a:r>
                            <a:rPr lang="en-GB" sz="1400" b="0" dirty="0"/>
                            <a:t>p]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baseline="0" dirty="0"/>
                            <a:t>4.0</a:t>
                          </a:r>
                          <a:endParaRPr lang="en-GB" sz="1400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POT [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sz="1400" b="0" dirty="0"/>
                            <a:t>10</a:t>
                          </a:r>
                          <a:r>
                            <a:rPr lang="en-GB" sz="1400" b="0" baseline="30000" dirty="0"/>
                            <a:t>20 </a:t>
                          </a:r>
                          <a:r>
                            <a:rPr lang="en-GB" sz="1400" b="0" dirty="0"/>
                            <a:t>p</a:t>
                          </a:r>
                          <a:r>
                            <a:rPr lang="en-GB" sz="1400" b="0" baseline="0" dirty="0"/>
                            <a:t> over 1</a:t>
                          </a:r>
                          <a:r>
                            <a:rPr lang="en-GB" sz="1400" b="0" dirty="0"/>
                            <a:t>5 years]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FBBD3DD-E73D-DB40-33AB-75B0F4638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552577"/>
                  </p:ext>
                </p:extLst>
              </p:nvPr>
            </p:nvGraphicFramePr>
            <p:xfrm>
              <a:off x="7930865" y="1040947"/>
              <a:ext cx="4122527" cy="267057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147748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974779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311538" r="-31325" b="-4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baseline="0" dirty="0"/>
                            <a:t>4.0</a:t>
                          </a:r>
                          <a:endParaRPr lang="en-GB" sz="1400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719231" r="-31325" b="-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D07DEB3A-70F1-3203-D537-BA630EC8E41C}"/>
              </a:ext>
            </a:extLst>
          </p:cNvPr>
          <p:cNvGrpSpPr/>
          <p:nvPr/>
        </p:nvGrpSpPr>
        <p:grpSpPr>
          <a:xfrm>
            <a:off x="6840319" y="3832489"/>
            <a:ext cx="5395043" cy="2117554"/>
            <a:chOff x="6960097" y="4174155"/>
            <a:chExt cx="5231571" cy="2053391"/>
          </a:xfrm>
        </p:grpSpPr>
        <p:pic>
          <p:nvPicPr>
            <p:cNvPr id="10" name="Picture 9" descr="A green line graph with text&#10;&#10;Description automatically generated">
              <a:extLst>
                <a:ext uri="{FF2B5EF4-FFF2-40B4-BE49-F238E27FC236}">
                  <a16:creationId xmlns:a16="http://schemas.microsoft.com/office/drawing/2014/main" id="{A644578F-9A10-B507-922F-24D5E4B8A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60097" y="4438171"/>
              <a:ext cx="4685155" cy="1333000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33BD98A-655A-210F-1C14-3C47F1533F3D}"/>
                </a:ext>
              </a:extLst>
            </p:cNvPr>
            <p:cNvGrpSpPr/>
            <p:nvPr/>
          </p:nvGrpSpPr>
          <p:grpSpPr>
            <a:xfrm>
              <a:off x="7320136" y="4174155"/>
              <a:ext cx="4871532" cy="2053391"/>
              <a:chOff x="7320136" y="4246163"/>
              <a:chExt cx="4871532" cy="205339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3492007-7784-8C42-7531-917503490DB8}"/>
                  </a:ext>
                </a:extLst>
              </p:cNvPr>
              <p:cNvGrpSpPr/>
              <p:nvPr/>
            </p:nvGrpSpPr>
            <p:grpSpPr>
              <a:xfrm>
                <a:off x="7320136" y="4246163"/>
                <a:ext cx="4871532" cy="2053391"/>
                <a:chOff x="7320136" y="4246163"/>
                <a:chExt cx="4871532" cy="2053391"/>
              </a:xfrm>
            </p:grpSpPr>
            <p:sp>
              <p:nvSpPr>
                <p:cNvPr id="19" name="TextBox 21">
                  <a:extLst>
                    <a:ext uri="{FF2B5EF4-FFF2-40B4-BE49-F238E27FC236}">
                      <a16:creationId xmlns:a16="http://schemas.microsoft.com/office/drawing/2014/main" id="{B08F7F24-2A4B-B118-8DD1-62E356519D71}"/>
                    </a:ext>
                  </a:extLst>
                </p:cNvPr>
                <p:cNvSpPr txBox="1"/>
                <p:nvPr/>
              </p:nvSpPr>
              <p:spPr>
                <a:xfrm>
                  <a:off x="9510178" y="4246163"/>
                  <a:ext cx="1014050" cy="30777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>
                  <a:defPPr>
                    <a:defRPr lang="el-G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H" sz="1400" dirty="0">
                      <a:solidFill>
                        <a:srgbClr val="008000"/>
                      </a:solidFill>
                      <a:latin typeface="Arial"/>
                      <a:cs typeface="Arial"/>
                    </a:rPr>
                    <a:t>SFTSHiP</a:t>
                  </a:r>
                  <a:endParaRPr lang="en-US" sz="1400" dirty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0" name="TextBox 8">
                  <a:extLst>
                    <a:ext uri="{FF2B5EF4-FFF2-40B4-BE49-F238E27FC236}">
                      <a16:creationId xmlns:a16="http://schemas.microsoft.com/office/drawing/2014/main" id="{8DB32A27-44ED-768C-2B50-779EBDFAB2D1}"/>
                    </a:ext>
                  </a:extLst>
                </p:cNvPr>
                <p:cNvSpPr txBox="1"/>
                <p:nvPr/>
              </p:nvSpPr>
              <p:spPr>
                <a:xfrm>
                  <a:off x="7320136" y="4270666"/>
                  <a:ext cx="1176296" cy="30777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>
                  <a:defPPr>
                    <a:defRPr lang="el-G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H" sz="14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SFTPRO </a:t>
                  </a:r>
                  <a:endParaRPr lang="en-US" sz="1400" dirty="0">
                    <a:solidFill>
                      <a:srgbClr val="FF0000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E264DB33-4C6E-C9FA-C0BB-17DF2E2CFA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4862" y="6164359"/>
                  <a:ext cx="3772684" cy="0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16FC878-8E59-6B0D-6DF0-6F5FA4209F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20336" y="5953306"/>
                  <a:ext cx="1987210" cy="0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F5BA653-EB13-4829-9712-6E40398D39E8}"/>
                    </a:ext>
                  </a:extLst>
                </p:cNvPr>
                <p:cNvSpPr txBox="1"/>
                <p:nvPr/>
              </p:nvSpPr>
              <p:spPr>
                <a:xfrm>
                  <a:off x="9761154" y="5814806"/>
                  <a:ext cx="76307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CH" sz="1200" b="0" dirty="0"/>
                    <a:t>356 kW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8B3198C-6192-7004-4D93-170D9376B4C9}"/>
                    </a:ext>
                  </a:extLst>
                </p:cNvPr>
                <p:cNvSpPr txBox="1"/>
                <p:nvPr/>
              </p:nvSpPr>
              <p:spPr>
                <a:xfrm>
                  <a:off x="8888731" y="6022555"/>
                  <a:ext cx="76307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CH" sz="1200" b="0" dirty="0"/>
                    <a:t>232 kW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04BFB7F-5243-9783-F46D-3E5218E6DF14}"/>
                    </a:ext>
                  </a:extLst>
                </p:cNvPr>
                <p:cNvSpPr txBox="1"/>
                <p:nvPr/>
              </p:nvSpPr>
              <p:spPr>
                <a:xfrm>
                  <a:off x="11181636" y="5698957"/>
                  <a:ext cx="1010032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/>
                    <a:t>Beam power</a:t>
                  </a:r>
                </a:p>
                <a:p>
                  <a:pPr algn="l"/>
                  <a:r>
                    <a:rPr lang="en-GB" sz="1200" dirty="0"/>
                    <a:t>on BDF target</a:t>
                  </a:r>
                </a:p>
              </p:txBody>
            </p: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6B7DEA26-993F-A2B9-A02E-8B7675122A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105439" y="4821706"/>
                  <a:ext cx="0" cy="1421648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475459F-5CB3-5E39-14D7-75ED1A875D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20336" y="5529525"/>
                  <a:ext cx="0" cy="493030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669EA86-CC58-F172-2893-4CCAE435E3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20136" y="4732464"/>
                  <a:ext cx="0" cy="1446202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40E95E90-4F03-426C-1731-8A11064C44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7256" y="4897102"/>
                <a:ext cx="544943" cy="0"/>
              </a:xfrm>
              <a:prstGeom prst="straightConnector1">
                <a:avLst/>
              </a:prstGeom>
              <a:ln>
                <a:solidFill>
                  <a:schemeClr val="tx1">
                    <a:alpha val="38194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18A15FB-64CA-AC2E-77B2-AFD4D4BFF8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60496" y="4831569"/>
                <a:ext cx="0" cy="657047"/>
              </a:xfrm>
              <a:prstGeom prst="line">
                <a:avLst/>
              </a:prstGeom>
              <a:ln w="12700">
                <a:solidFill>
                  <a:srgbClr val="A8B8D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223E7FA-A759-139B-C6C7-BD90FC16B7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4862" y="4897883"/>
                <a:ext cx="1043339" cy="0"/>
              </a:xfrm>
              <a:prstGeom prst="straightConnector1">
                <a:avLst/>
              </a:prstGeom>
              <a:ln>
                <a:solidFill>
                  <a:schemeClr val="tx1">
                    <a:alpha val="38194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AE51652-0E35-4E5F-9E08-CD6EFE745F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77192" y="4821706"/>
                <a:ext cx="0" cy="684989"/>
              </a:xfrm>
              <a:prstGeom prst="line">
                <a:avLst/>
              </a:prstGeom>
              <a:ln w="12700">
                <a:solidFill>
                  <a:srgbClr val="A8B8D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418C8FF-D7B3-F36A-9AF2-F5DB68A732AE}"/>
                  </a:ext>
                </a:extLst>
              </p:cNvPr>
              <p:cNvSpPr txBox="1"/>
              <p:nvPr/>
            </p:nvSpPr>
            <p:spPr>
              <a:xfrm>
                <a:off x="7735470" y="4831569"/>
                <a:ext cx="282129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dirty="0"/>
                  <a:t>15.6 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97A62B-72D3-2640-AFF6-B894F8DA4144}"/>
                  </a:ext>
                </a:extLst>
              </p:cNvPr>
              <p:cNvSpPr txBox="1"/>
              <p:nvPr/>
            </p:nvSpPr>
            <p:spPr>
              <a:xfrm>
                <a:off x="10704512" y="4835546"/>
                <a:ext cx="224420" cy="12311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dirty="0"/>
                  <a:t>7.2 s</a:t>
                </a: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32924E-C23A-A9FB-74FD-2739FEC82214}"/>
              </a:ext>
            </a:extLst>
          </p:cNvPr>
          <p:cNvGrpSpPr/>
          <p:nvPr/>
        </p:nvGrpSpPr>
        <p:grpSpPr>
          <a:xfrm>
            <a:off x="256074" y="3738175"/>
            <a:ext cx="5736859" cy="2752033"/>
            <a:chOff x="256074" y="3738175"/>
            <a:chExt cx="5736859" cy="275203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DFF9198-3BCB-1FC9-C277-22891429D881}"/>
                </a:ext>
              </a:extLst>
            </p:cNvPr>
            <p:cNvGrpSpPr/>
            <p:nvPr/>
          </p:nvGrpSpPr>
          <p:grpSpPr>
            <a:xfrm>
              <a:off x="256074" y="3738175"/>
              <a:ext cx="5736859" cy="2752033"/>
              <a:chOff x="256074" y="3814377"/>
              <a:chExt cx="5736859" cy="2752033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2117A4A0-A89F-B548-D477-4CCD2471AB9B}"/>
                  </a:ext>
                </a:extLst>
              </p:cNvPr>
              <p:cNvGrpSpPr/>
              <p:nvPr/>
            </p:nvGrpSpPr>
            <p:grpSpPr>
              <a:xfrm>
                <a:off x="256074" y="3814377"/>
                <a:ext cx="5736859" cy="2752033"/>
                <a:chOff x="6158153" y="3592215"/>
                <a:chExt cx="5602935" cy="2687788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0CC95C2-788F-A6C3-8F4B-DA1FB7B02166}"/>
                    </a:ext>
                  </a:extLst>
                </p:cNvPr>
                <p:cNvSpPr/>
                <p:nvPr/>
              </p:nvSpPr>
              <p:spPr>
                <a:xfrm>
                  <a:off x="6158153" y="3592215"/>
                  <a:ext cx="5602935" cy="268778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T</a:t>
                  </a:r>
                </a:p>
              </p:txBody>
            </p: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3382431D-7731-8137-5F83-FEACC02D350B}"/>
                    </a:ext>
                  </a:extLst>
                </p:cNvPr>
                <p:cNvGrpSpPr/>
                <p:nvPr/>
              </p:nvGrpSpPr>
              <p:grpSpPr>
                <a:xfrm>
                  <a:off x="6260485" y="3645024"/>
                  <a:ext cx="5308123" cy="2422515"/>
                  <a:chOff x="6260485" y="3645024"/>
                  <a:chExt cx="5308123" cy="2422515"/>
                </a:xfrm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596D77AA-F352-2E88-EC9F-B40A0D03A620}"/>
                      </a:ext>
                    </a:extLst>
                  </p:cNvPr>
                  <p:cNvGrpSpPr/>
                  <p:nvPr/>
                </p:nvGrpSpPr>
                <p:grpSpPr>
                  <a:xfrm>
                    <a:off x="6260485" y="3645024"/>
                    <a:ext cx="5308123" cy="2422515"/>
                    <a:chOff x="-1703840" y="486447"/>
                    <a:chExt cx="13197238" cy="6022941"/>
                  </a:xfrm>
                </p:grpSpPr>
                <p:sp>
                  <p:nvSpPr>
                    <p:cNvPr id="34" name="Oval 33">
                      <a:extLst>
                        <a:ext uri="{FF2B5EF4-FFF2-40B4-BE49-F238E27FC236}">
                          <a16:creationId xmlns:a16="http://schemas.microsoft.com/office/drawing/2014/main" id="{81295542-DE19-CB0E-B941-E3333E8B24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703840" y="1270842"/>
                      <a:ext cx="4814563" cy="4586544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highlight>
                          <a:srgbClr val="008000"/>
                        </a:highlight>
                      </a:endParaRPr>
                    </a:p>
                  </p:txBody>
                </p: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0CEDDFD5-ECAA-2462-7162-DCFE415D71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451734" y="5857386"/>
                      <a:ext cx="1304146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6229A784-E256-443F-0DF5-069A58A1952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870077" y="3282723"/>
                      <a:ext cx="875971" cy="0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5399A29B-C268-5151-EDB1-66153A366F5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262574" y="1277561"/>
                      <a:ext cx="1496519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DC96E9A1-C10D-1755-6752-64D1C7DAD9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20575" y="3282723"/>
                      <a:ext cx="4137285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  <a:head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2208D63D-DE95-B4AF-525B-23456B39C4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20575" y="1270842"/>
                      <a:ext cx="4137285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  <a:head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>
                      <a:extLst>
                        <a:ext uri="{FF2B5EF4-FFF2-40B4-BE49-F238E27FC236}">
                          <a16:creationId xmlns:a16="http://schemas.microsoft.com/office/drawing/2014/main" id="{DE15A547-6D1E-ED2B-5341-23B04FA683B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50161" y="2582643"/>
                      <a:ext cx="3507699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  <a:head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>
                      <a:extLst>
                        <a:ext uri="{FF2B5EF4-FFF2-40B4-BE49-F238E27FC236}">
                          <a16:creationId xmlns:a16="http://schemas.microsoft.com/office/drawing/2014/main" id="{F304B86D-FA2E-F6D0-271E-CED0C42C4A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5212" y="1935406"/>
                      <a:ext cx="3582649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  <a:headEnd type="triangl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B9DC25B6-718C-6F3D-FC28-583E0BB15F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20573" y="2592476"/>
                      <a:ext cx="635539" cy="705239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76F8789A-8C2F-4D59-C0ED-6562BB93CF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6230408" y="1265687"/>
                      <a:ext cx="565401" cy="694569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5-point Star 43">
                      <a:extLst>
                        <a:ext uri="{FF2B5EF4-FFF2-40B4-BE49-F238E27FC236}">
                          <a16:creationId xmlns:a16="http://schemas.microsoft.com/office/drawing/2014/main" id="{787D3B30-642E-3AE4-CFBE-C4CC7A561B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53799" y="1138108"/>
                      <a:ext cx="269501" cy="265471"/>
                    </a:xfrm>
                    <a:prstGeom prst="star5">
                      <a:avLst/>
                    </a:prstGeom>
                    <a:solidFill>
                      <a:schemeClr val="bg2">
                        <a:lumMod val="10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  <p:sp>
                  <p:nvSpPr>
                    <p:cNvPr id="45" name="5-point Star 44">
                      <a:extLst>
                        <a:ext uri="{FF2B5EF4-FFF2-40B4-BE49-F238E27FC236}">
                          <a16:creationId xmlns:a16="http://schemas.microsoft.com/office/drawing/2014/main" id="{8EC623E6-4733-BD88-E30F-A3B359AD4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53476" y="3140156"/>
                      <a:ext cx="269501" cy="265471"/>
                    </a:xfrm>
                    <a:prstGeom prst="star5">
                      <a:avLst/>
                    </a:prstGeom>
                    <a:solidFill>
                      <a:schemeClr val="bg2">
                        <a:lumMod val="10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  <p:sp>
                  <p:nvSpPr>
                    <p:cNvPr id="46" name="5-point Star 45">
                      <a:extLst>
                        <a:ext uri="{FF2B5EF4-FFF2-40B4-BE49-F238E27FC236}">
                          <a16:creationId xmlns:a16="http://schemas.microsoft.com/office/drawing/2014/main" id="{E2227D61-E3C7-68A5-AD72-2F95D56DD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53476" y="5724652"/>
                      <a:ext cx="269501" cy="265471"/>
                    </a:xfrm>
                    <a:prstGeom prst="star5">
                      <a:avLst/>
                    </a:prstGeom>
                    <a:solidFill>
                      <a:schemeClr val="bg2">
                        <a:lumMod val="10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7CE5E800-7EEC-AAD8-D61A-4F992E0492A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04297" y="486447"/>
                      <a:ext cx="1209355" cy="6726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T2</a:t>
                      </a:r>
                    </a:p>
                  </p:txBody>
                </p:sp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D9044D53-60E1-252C-452B-AFA5980B0E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59441" y="2460315"/>
                      <a:ext cx="1421480" cy="6726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T4</a:t>
                      </a:r>
                    </a:p>
                  </p:txBody>
                </p:sp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C074CBF2-F64B-75EF-70D5-8E449D8573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59441" y="5055793"/>
                      <a:ext cx="1768415" cy="6726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T6</a:t>
                      </a:r>
                    </a:p>
                  </p:txBody>
                </p: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49A784AF-2D50-2968-69D1-4C362EE711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6765" y="672449"/>
                      <a:ext cx="1209350" cy="6726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H2</a:t>
                      </a:r>
                    </a:p>
                  </p:txBody>
                </p:sp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514A00F3-F6E9-07C3-891E-C8C3655E9E5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6765" y="1343148"/>
                      <a:ext cx="1082426" cy="6886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H4</a:t>
                      </a:r>
                    </a:p>
                  </p:txBody>
                </p:sp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90498AC9-4844-DD8B-8BF7-665878335E8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6765" y="1985615"/>
                      <a:ext cx="1777235" cy="6886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H6</a:t>
                      </a:r>
                    </a:p>
                  </p:txBody>
                </p:sp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1F052D3A-4BA6-83D8-2517-438B7B0BEA6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6768" y="2680899"/>
                      <a:ext cx="1393218" cy="6726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H8</a:t>
                      </a:r>
                    </a:p>
                  </p:txBody>
                </p:sp>
                <p:sp>
                  <p:nvSpPr>
                    <p:cNvPr id="54" name="TextBox 53">
                      <a:extLst>
                        <a:ext uri="{FF2B5EF4-FFF2-40B4-BE49-F238E27FC236}">
                          <a16:creationId xmlns:a16="http://schemas.microsoft.com/office/drawing/2014/main" id="{F49599E7-8E3C-4780-3460-87EA822E10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03798" y="5209633"/>
                      <a:ext cx="1125157" cy="6886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M2</a:t>
                      </a:r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77C51527-1690-2579-1F1C-67B667020F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75719" y="1061869"/>
                      <a:ext cx="806245" cy="2389749"/>
                    </a:xfrm>
                    <a:prstGeom prst="rect">
                      <a:avLst/>
                    </a:prstGeom>
                    <a:noFill/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149881B4-C157-4634-28DC-CB8B68F532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77804" y="3603812"/>
                      <a:ext cx="806246" cy="1361621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 dirty="0">
                        <a:solidFill>
                          <a:srgbClr val="FF0000"/>
                        </a:solidFill>
                        <a:highlight>
                          <a:srgbClr val="008000"/>
                        </a:highlight>
                      </a:endParaRPr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9DEB321-D966-1A8B-B588-718A1325AB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7152" y="5095088"/>
                      <a:ext cx="806246" cy="1307841"/>
                    </a:xfrm>
                    <a:prstGeom prst="rect">
                      <a:avLst/>
                    </a:prstGeom>
                    <a:noFill/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9F0B57D6-0031-71D6-39BD-FCA452935E82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0317338" y="1944046"/>
                      <a:ext cx="1475412" cy="68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EHN1</a:t>
                      </a:r>
                    </a:p>
                  </p:txBody>
                </p:sp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D17D8A53-9F90-397B-7D03-DA319509377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0360424" y="3972065"/>
                      <a:ext cx="1440969" cy="67260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4898"/>
                          </a:solidFill>
                        </a:rPr>
                        <a:t>ECN3</a:t>
                      </a:r>
                    </a:p>
                  </p:txBody>
                </p:sp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A0074D83-E769-81CE-BBBD-0536FA0BE96D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0318396" y="5427340"/>
                      <a:ext cx="1475412" cy="68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CH" sz="1200" dirty="0">
                          <a:solidFill>
                            <a:srgbClr val="004898"/>
                          </a:solidFill>
                        </a:rPr>
                        <a:t>EHN2</a:t>
                      </a:r>
                    </a:p>
                  </p:txBody>
                </p: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F177E02C-5A9C-5F4C-C3EF-099E496C23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3145" y="4114584"/>
                      <a:ext cx="3034715" cy="0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E26973B4-742F-65A0-0047-DA96003404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5719370" y="3261704"/>
                      <a:ext cx="276505" cy="455781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AE545463-D9CA-9DD8-2A28-27E5F54647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971429" y="3261703"/>
                      <a:ext cx="275092" cy="438232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9FEBA5CD-CD14-5FBA-110E-6B2A48A0C28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60147" y="5866842"/>
                      <a:ext cx="4097713" cy="0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  <a:head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2629C7F3-28F3-DFE5-C40A-E9C6406E3C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258902" y="1244123"/>
                      <a:ext cx="635999" cy="2038600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9DB23937-D469-2BDE-2B00-C1A1FEA02CA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0723" y="1270842"/>
                      <a:ext cx="1341012" cy="4586544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11EF7367-35F2-6C48-2CA2-D5A16239F1CA}"/>
                        </a:ext>
                      </a:extLst>
                    </p:cNvPr>
                    <p:cNvCxnSpPr>
                      <a:cxnSpLocks/>
                      <a:stCxn id="34" idx="0"/>
                    </p:cNvCxnSpPr>
                    <p:nvPr/>
                  </p:nvCxnSpPr>
                  <p:spPr>
                    <a:xfrm flipV="1">
                      <a:off x="703441" y="1268868"/>
                      <a:ext cx="3594683" cy="1975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8" name="Triangle 67">
                      <a:extLst>
                        <a:ext uri="{FF2B5EF4-FFF2-40B4-BE49-F238E27FC236}">
                          <a16:creationId xmlns:a16="http://schemas.microsoft.com/office/drawing/2014/main" id="{B5727DAC-339B-475F-F5DC-02F9EDC7E5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9358" y="1082539"/>
                      <a:ext cx="398389" cy="341316"/>
                    </a:xfrm>
                    <a:prstGeom prst="triangle">
                      <a:avLst/>
                    </a:prstGeom>
                    <a:solidFill>
                      <a:schemeClr val="accent1">
                        <a:lumMod val="1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 sz="2400"/>
                    </a:p>
                  </p:txBody>
                </p:sp>
                <p:sp>
                  <p:nvSpPr>
                    <p:cNvPr id="69" name="Triangle 68">
                      <a:extLst>
                        <a:ext uri="{FF2B5EF4-FFF2-40B4-BE49-F238E27FC236}">
                          <a16:creationId xmlns:a16="http://schemas.microsoft.com/office/drawing/2014/main" id="{1E3C08CB-DEE2-DC9F-A0A5-7C2ECF1835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9042" y="1083639"/>
                      <a:ext cx="398389" cy="341316"/>
                    </a:xfrm>
                    <a:prstGeom prst="triangle">
                      <a:avLst/>
                    </a:prstGeom>
                    <a:solidFill>
                      <a:schemeClr val="accent1">
                        <a:lumMod val="1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 sz="2400"/>
                    </a:p>
                  </p:txBody>
                </p:sp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02EC7DF4-5803-FC67-08A0-39F0F54A59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6220572" y="3272891"/>
                      <a:ext cx="1125615" cy="846998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99AF0D8-9721-12FD-C402-D3013D7DC7F2}"/>
                      </a:ext>
                    </a:extLst>
                  </p:cNvPr>
                  <p:cNvSpPr txBox="1"/>
                  <p:nvPr/>
                </p:nvSpPr>
                <p:spPr>
                  <a:xfrm>
                    <a:off x="6759054" y="4631640"/>
                    <a:ext cx="939349" cy="5410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dirty="0" err="1">
                        <a:solidFill>
                          <a:srgbClr val="004898"/>
                        </a:solidFill>
                      </a:rPr>
                      <a:t>SFTSHiP</a:t>
                    </a:r>
                    <a:endParaRPr lang="en-GB" dirty="0">
                      <a:solidFill>
                        <a:srgbClr val="004898"/>
                      </a:solidFill>
                    </a:endParaRPr>
                  </a:p>
                  <a:p>
                    <a:pPr algn="ctr"/>
                    <a:r>
                      <a:rPr lang="en-GB" dirty="0">
                        <a:solidFill>
                          <a:srgbClr val="004898"/>
                        </a:solidFill>
                      </a:rPr>
                      <a:t>cycle</a:t>
                    </a:r>
                  </a:p>
                </p:txBody>
              </p:sp>
            </p:grpSp>
          </p:grp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E0B7460-5B32-7697-5D91-335AF4C875D2}"/>
                  </a:ext>
                </a:extLst>
              </p:cNvPr>
              <p:cNvSpPr txBox="1"/>
              <p:nvPr/>
            </p:nvSpPr>
            <p:spPr>
              <a:xfrm>
                <a:off x="4337415" y="5369372"/>
                <a:ext cx="36388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600" dirty="0">
                    <a:solidFill>
                      <a:srgbClr val="004898"/>
                    </a:solidFill>
                  </a:rPr>
                  <a:t>P42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887EEE6-C9C5-D592-CE4D-B4212DF29359}"/>
                </a:ext>
              </a:extLst>
            </p:cNvPr>
            <p:cNvSpPr txBox="1"/>
            <p:nvPr/>
          </p:nvSpPr>
          <p:spPr>
            <a:xfrm>
              <a:off x="2231833" y="3770234"/>
              <a:ext cx="70692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04898"/>
                  </a:solidFill>
                </a:rPr>
                <a:t>splitters</a:t>
              </a: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D1BFCD87-F4F7-68FB-4A1C-1A160AFB7B96}"/>
              </a:ext>
            </a:extLst>
          </p:cNvPr>
          <p:cNvSpPr txBox="1"/>
          <p:nvPr/>
        </p:nvSpPr>
        <p:spPr>
          <a:xfrm>
            <a:off x="5869588" y="5213426"/>
            <a:ext cx="9553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4898"/>
                </a:solidFill>
              </a:rPr>
              <a:t>BDF/</a:t>
            </a:r>
            <a:r>
              <a:rPr lang="en-GB" sz="1600" b="1" dirty="0" err="1">
                <a:solidFill>
                  <a:srgbClr val="004898"/>
                </a:solidFill>
              </a:rPr>
              <a:t>SHiP</a:t>
            </a:r>
            <a:endParaRPr lang="en-GB" sz="1600" b="1" dirty="0">
              <a:solidFill>
                <a:srgbClr val="004898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F480D3E-C116-9168-1CE6-0887308163ED}"/>
              </a:ext>
            </a:extLst>
          </p:cNvPr>
          <p:cNvSpPr txBox="1"/>
          <p:nvPr/>
        </p:nvSpPr>
        <p:spPr>
          <a:xfrm>
            <a:off x="6524716" y="5951032"/>
            <a:ext cx="168943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FF0000"/>
                </a:solidFill>
              </a:rPr>
              <a:t>Rest of North Area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B3085B0-F697-BC8A-6D2A-8F2CAEFDD366}"/>
              </a:ext>
            </a:extLst>
          </p:cNvPr>
          <p:cNvCxnSpPr/>
          <p:nvPr/>
        </p:nvCxnSpPr>
        <p:spPr>
          <a:xfrm flipV="1">
            <a:off x="7639920" y="4922180"/>
            <a:ext cx="35590" cy="9699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41879BC-C88D-E85D-C423-37B0D7557F39}"/>
              </a:ext>
            </a:extLst>
          </p:cNvPr>
          <p:cNvSpPr/>
          <p:nvPr/>
        </p:nvSpPr>
        <p:spPr>
          <a:xfrm>
            <a:off x="8880510" y="4190352"/>
            <a:ext cx="69815" cy="961186"/>
          </a:xfrm>
          <a:prstGeom prst="rect">
            <a:avLst/>
          </a:prstGeom>
          <a:solidFill>
            <a:schemeClr val="accent1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8274FE-FA65-31AB-BE82-4910BDD3BD8E}"/>
              </a:ext>
            </a:extLst>
          </p:cNvPr>
          <p:cNvSpPr/>
          <p:nvPr/>
        </p:nvSpPr>
        <p:spPr>
          <a:xfrm>
            <a:off x="9386029" y="4187426"/>
            <a:ext cx="69815" cy="961186"/>
          </a:xfrm>
          <a:prstGeom prst="rect">
            <a:avLst/>
          </a:prstGeom>
          <a:solidFill>
            <a:schemeClr val="accent1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0EBA923-5A22-F6A0-9222-47F93954733C}"/>
              </a:ext>
            </a:extLst>
          </p:cNvPr>
          <p:cNvSpPr/>
          <p:nvPr/>
        </p:nvSpPr>
        <p:spPr>
          <a:xfrm>
            <a:off x="10899348" y="4194767"/>
            <a:ext cx="69815" cy="961186"/>
          </a:xfrm>
          <a:prstGeom prst="rect">
            <a:avLst/>
          </a:prstGeom>
          <a:solidFill>
            <a:schemeClr val="accent1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C7F937B-35CD-A311-CBB0-835C44855FAC}"/>
              </a:ext>
            </a:extLst>
          </p:cNvPr>
          <p:cNvSpPr/>
          <p:nvPr/>
        </p:nvSpPr>
        <p:spPr>
          <a:xfrm>
            <a:off x="9894359" y="4194767"/>
            <a:ext cx="69815" cy="961186"/>
          </a:xfrm>
          <a:prstGeom prst="rect">
            <a:avLst/>
          </a:prstGeom>
          <a:solidFill>
            <a:schemeClr val="accent1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C57F0F9-1CC2-5DA3-F96E-59262743EA9D}"/>
              </a:ext>
            </a:extLst>
          </p:cNvPr>
          <p:cNvSpPr/>
          <p:nvPr/>
        </p:nvSpPr>
        <p:spPr>
          <a:xfrm>
            <a:off x="10401487" y="4196584"/>
            <a:ext cx="69815" cy="961186"/>
          </a:xfrm>
          <a:prstGeom prst="rect">
            <a:avLst/>
          </a:prstGeom>
          <a:solidFill>
            <a:schemeClr val="accent1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83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9682A4-2F33-5CAE-2CC7-EC6EFFE2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88" y="988472"/>
            <a:ext cx="6866339" cy="4962694"/>
          </a:xfrm>
        </p:spPr>
        <p:txBody>
          <a:bodyPr/>
          <a:lstStyle/>
          <a:p>
            <a:r>
              <a:rPr lang="en-GB" sz="1800" dirty="0"/>
              <a:t>The beamline “P42” that delivers protons to ECN3 will be modified in the final 200 m</a:t>
            </a:r>
          </a:p>
          <a:p>
            <a:pPr lvl="1"/>
            <a:r>
              <a:rPr lang="en-GB" sz="1400" dirty="0"/>
              <a:t>quadrupoles will be removed and shifted to create a much larger beam</a:t>
            </a:r>
          </a:p>
          <a:p>
            <a:pPr lvl="1"/>
            <a:r>
              <a:rPr lang="en-GB" sz="1500" dirty="0"/>
              <a:t>beam size and ratio will be adjustable independently</a:t>
            </a:r>
          </a:p>
          <a:p>
            <a:pPr lvl="1"/>
            <a:r>
              <a:rPr lang="en-GB" sz="1600" dirty="0"/>
              <a:t>100 m from last magnet to front of BDF target</a:t>
            </a:r>
            <a:endParaRPr lang="en-GB" sz="1500" dirty="0"/>
          </a:p>
          <a:p>
            <a:r>
              <a:rPr lang="en-GB" sz="1800" dirty="0"/>
              <a:t>A dilution system of N dipoles will sweep the beam in a circle</a:t>
            </a:r>
          </a:p>
          <a:p>
            <a:pPr lvl="1"/>
            <a:r>
              <a:rPr lang="en-GB" sz="1400" dirty="0"/>
              <a:t>number of magnets / plane depends on possible failures and being studied</a:t>
            </a:r>
          </a:p>
          <a:p>
            <a:r>
              <a:rPr lang="en-GB" sz="1700" dirty="0"/>
              <a:t>No sweeping and a large beam size is possible, but we must stay clear of the aperture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D09764-CD98-C977-4336-0D6249780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P42 Final Focus &amp; Dilution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1DB6C-F46D-C6B9-B3C0-FAC7B5331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0648F-4612-EFA4-4E34-41EE0D751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A2501B8E-D29B-1F38-7155-6B568FF60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289" y="975187"/>
            <a:ext cx="5018711" cy="2573548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3A95DC4-3045-D701-3B80-59A6A03E78A2}"/>
              </a:ext>
            </a:extLst>
          </p:cNvPr>
          <p:cNvGrpSpPr/>
          <p:nvPr/>
        </p:nvGrpSpPr>
        <p:grpSpPr>
          <a:xfrm>
            <a:off x="221297" y="4243780"/>
            <a:ext cx="8637456" cy="2016370"/>
            <a:chOff x="221297" y="4184405"/>
            <a:chExt cx="8637456" cy="201637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A23AE9F-3E4C-85A0-9C10-AB8FCDE1FA57}"/>
                </a:ext>
              </a:extLst>
            </p:cNvPr>
            <p:cNvGrpSpPr/>
            <p:nvPr/>
          </p:nvGrpSpPr>
          <p:grpSpPr>
            <a:xfrm>
              <a:off x="867368" y="4184405"/>
              <a:ext cx="7691562" cy="2016370"/>
              <a:chOff x="867368" y="4184405"/>
              <a:chExt cx="7691562" cy="2016370"/>
            </a:xfrm>
          </p:grpSpPr>
          <p:pic>
            <p:nvPicPr>
              <p:cNvPr id="9" name="Picture 8" descr="A diagram of a graph&#10;&#10;AI-generated content may be incorrect.">
                <a:extLst>
                  <a:ext uri="{FF2B5EF4-FFF2-40B4-BE49-F238E27FC236}">
                    <a16:creationId xmlns:a16="http://schemas.microsoft.com/office/drawing/2014/main" id="{C51DAAAB-0CF4-9224-922C-CEB642F353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7736" b="4880"/>
              <a:stretch/>
            </p:blipFill>
            <p:spPr>
              <a:xfrm>
                <a:off x="867368" y="4184405"/>
                <a:ext cx="7691562" cy="2016370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D581474-AD5F-7BA4-CBCE-43CCAAFA1061}"/>
                  </a:ext>
                </a:extLst>
              </p:cNvPr>
              <p:cNvGrpSpPr/>
              <p:nvPr/>
            </p:nvGrpSpPr>
            <p:grpSpPr>
              <a:xfrm>
                <a:off x="6440168" y="5324687"/>
                <a:ext cx="234667" cy="276999"/>
                <a:chOff x="6440168" y="5324687"/>
                <a:chExt cx="234667" cy="276999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7C34574E-CE4E-B7CA-2916-9060BCD31DCF}"/>
                    </a:ext>
                  </a:extLst>
                </p:cNvPr>
                <p:cNvSpPr/>
                <p:nvPr/>
              </p:nvSpPr>
              <p:spPr>
                <a:xfrm>
                  <a:off x="6440168" y="5324687"/>
                  <a:ext cx="45719" cy="27699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69FFC96-5D02-440C-0AB1-3F97649AE84B}"/>
                    </a:ext>
                  </a:extLst>
                </p:cNvPr>
                <p:cNvSpPr/>
                <p:nvPr/>
              </p:nvSpPr>
              <p:spPr>
                <a:xfrm>
                  <a:off x="6503151" y="5324687"/>
                  <a:ext cx="45719" cy="27699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65C56E52-230B-CB54-6B23-F4E3D0145E0B}"/>
                    </a:ext>
                  </a:extLst>
                </p:cNvPr>
                <p:cNvSpPr/>
                <p:nvPr/>
              </p:nvSpPr>
              <p:spPr>
                <a:xfrm>
                  <a:off x="6566134" y="5324687"/>
                  <a:ext cx="45719" cy="27699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20F83B1-7FD3-1B7E-CE50-48B0B1562271}"/>
                    </a:ext>
                  </a:extLst>
                </p:cNvPr>
                <p:cNvSpPr/>
                <p:nvPr/>
              </p:nvSpPr>
              <p:spPr>
                <a:xfrm>
                  <a:off x="6629116" y="5324687"/>
                  <a:ext cx="45719" cy="27699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191EF26-55BC-FB02-8005-4CE9642F04C7}"/>
                </a:ext>
              </a:extLst>
            </p:cNvPr>
            <p:cNvGrpSpPr/>
            <p:nvPr/>
          </p:nvGrpSpPr>
          <p:grpSpPr>
            <a:xfrm>
              <a:off x="221297" y="4322904"/>
              <a:ext cx="8637456" cy="1266258"/>
              <a:chOff x="221297" y="4322904"/>
              <a:chExt cx="8637456" cy="1266258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2D235FE-1A2B-DCE8-F7C6-698F8297FC19}"/>
                  </a:ext>
                </a:extLst>
              </p:cNvPr>
              <p:cNvSpPr txBox="1"/>
              <p:nvPr/>
            </p:nvSpPr>
            <p:spPr>
              <a:xfrm>
                <a:off x="7194039" y="4537284"/>
                <a:ext cx="15260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>
                    <a:solidFill>
                      <a:srgbClr val="004898"/>
                    </a:solidFill>
                  </a:rPr>
                  <a:t>dilution system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D9DED0-0BFC-D9AD-862C-9128B924635D}"/>
                  </a:ext>
                </a:extLst>
              </p:cNvPr>
              <p:cNvSpPr txBox="1"/>
              <p:nvPr/>
            </p:nvSpPr>
            <p:spPr>
              <a:xfrm>
                <a:off x="234120" y="4322904"/>
                <a:ext cx="5642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>
                    <a:solidFill>
                      <a:srgbClr val="004898"/>
                    </a:solidFill>
                  </a:rPr>
                  <a:t>today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42C2C3-7EB1-6F43-D526-B72D186BD169}"/>
                  </a:ext>
                </a:extLst>
              </p:cNvPr>
              <p:cNvSpPr txBox="1"/>
              <p:nvPr/>
            </p:nvSpPr>
            <p:spPr>
              <a:xfrm>
                <a:off x="221297" y="5312163"/>
                <a:ext cx="5899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>
                    <a:solidFill>
                      <a:srgbClr val="004898"/>
                    </a:solidFill>
                  </a:rPr>
                  <a:t>future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3E12791B-1C1F-5FB9-3900-E203E5DFD8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74835" y="4794474"/>
                <a:ext cx="403164" cy="51768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BC6FEA-3A22-F057-312B-E1110CFC6D3D}"/>
                  </a:ext>
                </a:extLst>
              </p:cNvPr>
              <p:cNvSpPr txBox="1"/>
              <p:nvPr/>
            </p:nvSpPr>
            <p:spPr>
              <a:xfrm>
                <a:off x="8397088" y="5312162"/>
                <a:ext cx="4616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>
                    <a:solidFill>
                      <a:srgbClr val="004898"/>
                    </a:solidFill>
                  </a:rPr>
                  <a:t>BDF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E4B25FEE-C4E9-8DE0-5117-1E881E0D87AD}"/>
                  </a:ext>
                </a:extLst>
              </p:cNvPr>
              <p:cNvCxnSpPr/>
              <p:nvPr/>
            </p:nvCxnSpPr>
            <p:spPr>
              <a:xfrm>
                <a:off x="407988" y="5041655"/>
                <a:ext cx="1314450" cy="0"/>
              </a:xfrm>
              <a:prstGeom prst="straightConnector1">
                <a:avLst/>
              </a:prstGeom>
              <a:ln w="38100">
                <a:solidFill>
                  <a:srgbClr val="004898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E35AD09-8E69-A7A1-6822-4FA8CA3E537C}"/>
              </a:ext>
            </a:extLst>
          </p:cNvPr>
          <p:cNvSpPr/>
          <p:nvPr/>
        </p:nvSpPr>
        <p:spPr>
          <a:xfrm>
            <a:off x="9658349" y="975188"/>
            <a:ext cx="1904385" cy="320280"/>
          </a:xfrm>
          <a:prstGeom prst="rect">
            <a:avLst/>
          </a:prstGeom>
          <a:noFill/>
          <a:ln w="38100">
            <a:solidFill>
              <a:srgbClr val="004898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C5337491-115C-BEAC-B7D7-C563B2B12D4E}"/>
              </a:ext>
            </a:extLst>
          </p:cNvPr>
          <p:cNvSpPr/>
          <p:nvPr/>
        </p:nvSpPr>
        <p:spPr>
          <a:xfrm>
            <a:off x="8943584" y="1453018"/>
            <a:ext cx="3088410" cy="3275129"/>
          </a:xfrm>
          <a:custGeom>
            <a:avLst/>
            <a:gdLst>
              <a:gd name="connsiteX0" fmla="*/ 1741117 w 2943693"/>
              <a:gd name="connsiteY0" fmla="*/ 0 h 3950928"/>
              <a:gd name="connsiteX1" fmla="*/ 2943616 w 2943693"/>
              <a:gd name="connsiteY1" fmla="*/ 2342367 h 3950928"/>
              <a:gd name="connsiteX2" fmla="*/ 1791221 w 2943693"/>
              <a:gd name="connsiteY2" fmla="*/ 3820439 h 3950928"/>
              <a:gd name="connsiteX3" fmla="*/ 0 w 2943693"/>
              <a:gd name="connsiteY3" fmla="*/ 3782860 h 3950928"/>
              <a:gd name="connsiteX0" fmla="*/ 1741117 w 2943748"/>
              <a:gd name="connsiteY0" fmla="*/ 0 h 3847376"/>
              <a:gd name="connsiteX1" fmla="*/ 2943616 w 2943748"/>
              <a:gd name="connsiteY1" fmla="*/ 2342367 h 3847376"/>
              <a:gd name="connsiteX2" fmla="*/ 1677974 w 2943748"/>
              <a:gd name="connsiteY2" fmla="*/ 3587261 h 3847376"/>
              <a:gd name="connsiteX3" fmla="*/ 0 w 2943748"/>
              <a:gd name="connsiteY3" fmla="*/ 3782860 h 3847376"/>
              <a:gd name="connsiteX0" fmla="*/ 1741117 w 2943748"/>
              <a:gd name="connsiteY0" fmla="*/ 0 h 3782860"/>
              <a:gd name="connsiteX1" fmla="*/ 2943616 w 2943748"/>
              <a:gd name="connsiteY1" fmla="*/ 2342367 h 3782860"/>
              <a:gd name="connsiteX2" fmla="*/ 1677974 w 2943748"/>
              <a:gd name="connsiteY2" fmla="*/ 3587261 h 3782860"/>
              <a:gd name="connsiteX3" fmla="*/ 0 w 2943748"/>
              <a:gd name="connsiteY3" fmla="*/ 3782860 h 3782860"/>
              <a:gd name="connsiteX0" fmla="*/ 1741117 w 2945217"/>
              <a:gd name="connsiteY0" fmla="*/ 0 h 3782860"/>
              <a:gd name="connsiteX1" fmla="*/ 2943616 w 2945217"/>
              <a:gd name="connsiteY1" fmla="*/ 2342367 h 3782860"/>
              <a:gd name="connsiteX2" fmla="*/ 1949767 w 2945217"/>
              <a:gd name="connsiteY2" fmla="*/ 3532395 h 3782860"/>
              <a:gd name="connsiteX3" fmla="*/ 0 w 2945217"/>
              <a:gd name="connsiteY3" fmla="*/ 3782860 h 378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217" h="3782860">
                <a:moveTo>
                  <a:pt x="1741117" y="0"/>
                </a:moveTo>
                <a:cubicBezTo>
                  <a:pt x="2338191" y="852813"/>
                  <a:pt x="2908841" y="1753635"/>
                  <a:pt x="2943616" y="2342367"/>
                </a:cubicBezTo>
                <a:cubicBezTo>
                  <a:pt x="2978391" y="2931099"/>
                  <a:pt x="2440370" y="3292313"/>
                  <a:pt x="1949767" y="3532395"/>
                </a:cubicBezTo>
                <a:cubicBezTo>
                  <a:pt x="1459164" y="3772477"/>
                  <a:pt x="650309" y="3757096"/>
                  <a:pt x="0" y="3782860"/>
                </a:cubicBezTo>
              </a:path>
            </a:pathLst>
          </a:custGeom>
          <a:noFill/>
          <a:ln>
            <a:solidFill>
              <a:srgbClr val="004898">
                <a:alpha val="50196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48E420-C706-C704-A3DF-EF741A72EC01}"/>
              </a:ext>
            </a:extLst>
          </p:cNvPr>
          <p:cNvSpPr txBox="1"/>
          <p:nvPr/>
        </p:nvSpPr>
        <p:spPr>
          <a:xfrm>
            <a:off x="7634514" y="3548735"/>
            <a:ext cx="414949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Beam size can easily be produced from 𝜎 = 1 - 20 mm, but choice affects design of vacuum chamber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DB6D47-136A-2D8C-DCE6-08A408DF7E96}"/>
              </a:ext>
            </a:extLst>
          </p:cNvPr>
          <p:cNvSpPr txBox="1"/>
          <p:nvPr/>
        </p:nvSpPr>
        <p:spPr>
          <a:xfrm>
            <a:off x="9514219" y="5075504"/>
            <a:ext cx="245648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There will be beam halo and the aperture must be clear of this</a:t>
            </a:r>
          </a:p>
        </p:txBody>
      </p:sp>
    </p:spTree>
    <p:extLst>
      <p:ext uri="{BB962C8B-B14F-4D97-AF65-F5344CB8AC3E}">
        <p14:creationId xmlns:p14="http://schemas.microsoft.com/office/powerpoint/2010/main" val="127100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82AE0-A782-D323-0748-A3B2B0F4C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6468800" cy="4962694"/>
          </a:xfrm>
        </p:spPr>
        <p:txBody>
          <a:bodyPr/>
          <a:lstStyle/>
          <a:p>
            <a:r>
              <a:rPr lang="en-GB" dirty="0"/>
              <a:t>Magnets along the beamline can fail</a:t>
            </a:r>
          </a:p>
          <a:p>
            <a:pPr lvl="1"/>
            <a:r>
              <a:rPr lang="en-GB" dirty="0"/>
              <a:t>change in beam position and size as the field drops</a:t>
            </a:r>
          </a:p>
          <a:p>
            <a:r>
              <a:rPr lang="en-GB" dirty="0"/>
              <a:t>Beam loss monitors will be placed on each quadrupole to cut the beam quickly if losses high</a:t>
            </a:r>
          </a:p>
          <a:p>
            <a:r>
              <a:rPr lang="en-GB" dirty="0"/>
              <a:t>A crucial failure mode will be that of the dilution system magnets and power supplies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025909-AAB5-D83D-4B35-67E7A841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Nominal and Accident Scenarios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498B82-1203-94A1-D2FE-658E49DBC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3EEF4-34B7-37E9-94DB-0966BD9BF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diagram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A687BC49-72CE-215E-1361-47EA3F094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36" y="4184181"/>
            <a:ext cx="3894995" cy="20165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800457-F868-C2D7-48B4-EC31A03D04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331" y="859954"/>
            <a:ext cx="4281743" cy="51380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C2B4D8-492F-B4ED-06AC-920BCB5157B2}"/>
              </a:ext>
            </a:extLst>
          </p:cNvPr>
          <p:cNvSpPr txBox="1"/>
          <p:nvPr/>
        </p:nvSpPr>
        <p:spPr>
          <a:xfrm>
            <a:off x="407988" y="3850538"/>
            <a:ext cx="19877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1 magnet per plane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798E1C-9BED-3865-E632-A99D598FD71E}"/>
              </a:ext>
            </a:extLst>
          </p:cNvPr>
          <p:cNvSpPr txBox="1"/>
          <p:nvPr/>
        </p:nvSpPr>
        <p:spPr>
          <a:xfrm>
            <a:off x="2769833" y="3850537"/>
            <a:ext cx="21031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2 magnets per plane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5CAAF-A49A-8801-49D7-B2B0A6E9EB97}"/>
              </a:ext>
            </a:extLst>
          </p:cNvPr>
          <p:cNvSpPr txBox="1"/>
          <p:nvPr/>
        </p:nvSpPr>
        <p:spPr>
          <a:xfrm>
            <a:off x="5606347" y="4511923"/>
            <a:ext cx="213858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Patterns on target vary depending on the magnet and exact time of failure</a:t>
            </a:r>
          </a:p>
        </p:txBody>
      </p:sp>
    </p:spTree>
    <p:extLst>
      <p:ext uri="{BB962C8B-B14F-4D97-AF65-F5344CB8AC3E}">
        <p14:creationId xmlns:p14="http://schemas.microsoft.com/office/powerpoint/2010/main" val="3603275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41B938-DC79-4ABE-EFFB-B5D7771E0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Instrumentation Requirements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922B31-4BEA-540B-9B70-462D82971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271842"/>
            <a:ext cx="5616575" cy="668337"/>
          </a:xfrm>
        </p:spPr>
        <p:txBody>
          <a:bodyPr/>
          <a:lstStyle/>
          <a:p>
            <a:r>
              <a:rPr lang="en-GB" dirty="0"/>
              <a:t>Beam Delivery &amp; Experiment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FF93DD-E21F-5D0D-C26E-01BBB51E7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6" y="2007967"/>
            <a:ext cx="5616575" cy="3773488"/>
          </a:xfrm>
        </p:spPr>
        <p:txBody>
          <a:bodyPr/>
          <a:lstStyle/>
          <a:p>
            <a:r>
              <a:rPr lang="en-GB" dirty="0">
                <a:solidFill>
                  <a:srgbClr val="004898"/>
                </a:solidFill>
              </a:rPr>
              <a:t>Beam position during spill</a:t>
            </a:r>
          </a:p>
          <a:p>
            <a:pPr lvl="2"/>
            <a:r>
              <a:rPr lang="en-GB" dirty="0">
                <a:solidFill>
                  <a:srgbClr val="004898"/>
                </a:solidFill>
              </a:rPr>
              <a:t>can be given after each spill to the experiment</a:t>
            </a:r>
          </a:p>
          <a:p>
            <a:pPr lvl="2"/>
            <a:r>
              <a:rPr lang="en-GB" dirty="0">
                <a:solidFill>
                  <a:srgbClr val="004898"/>
                </a:solidFill>
              </a:rPr>
              <a:t>ensure sweeping radius</a:t>
            </a:r>
          </a:p>
          <a:p>
            <a:pPr lvl="1"/>
            <a:r>
              <a:rPr lang="en-GB" sz="2100" dirty="0">
                <a:solidFill>
                  <a:srgbClr val="004898"/>
                </a:solidFill>
              </a:rPr>
              <a:t>Beam intensity (&lt; 3% absolute error)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3D7BAB8-2B78-0232-0B5B-BD67763890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84545"/>
            <a:ext cx="5616600" cy="655634"/>
          </a:xfrm>
        </p:spPr>
        <p:txBody>
          <a:bodyPr/>
          <a:lstStyle/>
          <a:p>
            <a:r>
              <a:rPr lang="en-GB" dirty="0"/>
              <a:t>Target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EB2846E-1B44-925A-9299-4435E71C47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16776"/>
            <a:ext cx="5611813" cy="3773488"/>
          </a:xfrm>
        </p:spPr>
        <p:txBody>
          <a:bodyPr/>
          <a:lstStyle/>
          <a:p>
            <a:r>
              <a:rPr lang="en-GB" dirty="0">
                <a:solidFill>
                  <a:srgbClr val="004898"/>
                </a:solidFill>
              </a:rPr>
              <a:t>Beam position to ensure sweeping</a:t>
            </a:r>
          </a:p>
          <a:p>
            <a:r>
              <a:rPr lang="en-GB" dirty="0">
                <a:solidFill>
                  <a:srgbClr val="004898"/>
                </a:solidFill>
              </a:rPr>
              <a:t>Beam spot size each spill</a:t>
            </a:r>
          </a:p>
          <a:p>
            <a:r>
              <a:rPr lang="en-GB" dirty="0">
                <a:solidFill>
                  <a:srgbClr val="004898"/>
                </a:solidFill>
              </a:rPr>
              <a:t>Avoid front-mounted diagnostics as complicated to access / maintain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23823C-A0C1-5023-6623-386432E9E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TSAC - Beam Delivery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67D9C-3912-D1BE-215A-2E2E1CA0B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91DD5BA-1B73-4A58-8584-57E5CDC902BB}"/>
              </a:ext>
            </a:extLst>
          </p:cNvPr>
          <p:cNvSpPr txBox="1">
            <a:spLocks/>
          </p:cNvSpPr>
          <p:nvPr/>
        </p:nvSpPr>
        <p:spPr>
          <a:xfrm>
            <a:off x="407987" y="3821141"/>
            <a:ext cx="11376024" cy="23542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The strategy for beam instrumentation immediately before BDF is </a:t>
            </a:r>
            <a:r>
              <a:rPr lang="en-GB" sz="2000" b="1" dirty="0">
                <a:solidFill>
                  <a:srgbClr val="004898"/>
                </a:solidFill>
              </a:rPr>
              <a:t>being studied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Background for the experiment created by matter interaction with the beam being studied</a:t>
            </a:r>
          </a:p>
          <a:p>
            <a:pPr marL="800100" lvl="1" indent="-34290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muons far from the axis could possibly be captured into the experiment (to be studied)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We must align the beam axis well </a:t>
            </a:r>
            <a:r>
              <a:rPr lang="en-GB" sz="2000" dirty="0" err="1">
                <a:solidFill>
                  <a:schemeClr val="tx2"/>
                </a:solidFill>
              </a:rPr>
              <a:t>w.r.t.</a:t>
            </a:r>
            <a:r>
              <a:rPr lang="en-GB" sz="2000" dirty="0">
                <a:solidFill>
                  <a:schemeClr val="tx2"/>
                </a:solidFill>
              </a:rPr>
              <a:t> the target and know the beam size and sweep radius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Foresee an instrumentation package 10 - 20 m upstream of the front of the target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Diagnostics must give feedback during the spill on a short time-scale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avoid slow, high-level software interlocks</a:t>
            </a:r>
          </a:p>
        </p:txBody>
      </p:sp>
    </p:spTree>
    <p:extLst>
      <p:ext uri="{BB962C8B-B14F-4D97-AF65-F5344CB8AC3E}">
        <p14:creationId xmlns:p14="http://schemas.microsoft.com/office/powerpoint/2010/main" val="3674213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dirty="0" smtClean="0">
            <a:solidFill>
              <a:srgbClr val="00489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B8EB7A2-D107-4644-9BE2-B6C63AF6A1DA}" vid="{C8890B19-18F6-9144-82C2-3740631ADB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15208</TotalTime>
  <Words>1158</Words>
  <Application>Microsoft Macintosh PowerPoint</Application>
  <PresentationFormat>Widescreen</PresentationFormat>
  <Paragraphs>213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Arial,Sans-Serif</vt:lpstr>
      <vt:lpstr>Calibri</vt:lpstr>
      <vt:lpstr>Cambria Math</vt:lpstr>
      <vt:lpstr>Helvetica Neue</vt:lpstr>
      <vt:lpstr>Office Theme</vt:lpstr>
      <vt:lpstr>Beam Delivery to the Target</vt:lpstr>
      <vt:lpstr>BDF / SHiP in the CERN Complex</vt:lpstr>
      <vt:lpstr>Supercycles</vt:lpstr>
      <vt:lpstr>SPS Slow Extraction</vt:lpstr>
      <vt:lpstr>Shared and Dedicated Beam</vt:lpstr>
      <vt:lpstr>BDF Beam and SPS Supercycle Composition</vt:lpstr>
      <vt:lpstr>P42 Final Focus &amp; Dilution System</vt:lpstr>
      <vt:lpstr>Nominal and Accident Scenarios</vt:lpstr>
      <vt:lpstr>Beam Instrumentation Requirements</vt:lpstr>
      <vt:lpstr>Interlocking</vt:lpstr>
      <vt:lpstr>PowerPoint Presentation</vt:lpstr>
      <vt:lpstr>Tunnel Names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Commissioning</dc:title>
  <dc:creator>Laurence James Nevay</dc:creator>
  <cp:lastModifiedBy>Laurence James Nevay</cp:lastModifiedBy>
  <cp:revision>276</cp:revision>
  <cp:lastPrinted>2020-01-30T13:49:18Z</cp:lastPrinted>
  <dcterms:created xsi:type="dcterms:W3CDTF">2024-04-09T08:14:36Z</dcterms:created>
  <dcterms:modified xsi:type="dcterms:W3CDTF">2025-03-04T08:32:25Z</dcterms:modified>
</cp:coreProperties>
</file>