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7" r:id="rId3"/>
    <p:sldId id="279" r:id="rId4"/>
    <p:sldId id="285" r:id="rId5"/>
    <p:sldId id="288" r:id="rId6"/>
    <p:sldId id="802" r:id="rId7"/>
    <p:sldId id="311" r:id="rId8"/>
    <p:sldId id="803" r:id="rId9"/>
    <p:sldId id="301" r:id="rId10"/>
    <p:sldId id="549" r:id="rId11"/>
    <p:sldId id="297" r:id="rId12"/>
    <p:sldId id="551" r:id="rId13"/>
    <p:sldId id="302" r:id="rId14"/>
    <p:sldId id="305" r:id="rId15"/>
    <p:sldId id="290" r:id="rId16"/>
    <p:sldId id="300" r:id="rId17"/>
    <p:sldId id="291" r:id="rId18"/>
    <p:sldId id="293" r:id="rId19"/>
    <p:sldId id="801" r:id="rId20"/>
    <p:sldId id="307" r:id="rId21"/>
    <p:sldId id="283" r:id="rId22"/>
    <p:sldId id="308" r:id="rId23"/>
    <p:sldId id="284" r:id="rId24"/>
    <p:sldId id="278" r:id="rId25"/>
    <p:sldId id="30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73AA1D-B876-FF45-B416-E248454DCB70}">
          <p14:sldIdLst>
            <p14:sldId id="256"/>
            <p14:sldId id="287"/>
            <p14:sldId id="279"/>
            <p14:sldId id="285"/>
            <p14:sldId id="288"/>
            <p14:sldId id="802"/>
            <p14:sldId id="311"/>
            <p14:sldId id="803"/>
            <p14:sldId id="301"/>
            <p14:sldId id="549"/>
            <p14:sldId id="297"/>
            <p14:sldId id="551"/>
            <p14:sldId id="302"/>
            <p14:sldId id="305"/>
            <p14:sldId id="290"/>
            <p14:sldId id="300"/>
            <p14:sldId id="291"/>
            <p14:sldId id="293"/>
            <p14:sldId id="801"/>
            <p14:sldId id="307"/>
            <p14:sldId id="283"/>
            <p14:sldId id="308"/>
            <p14:sldId id="284"/>
            <p14:sldId id="278"/>
          </p14:sldIdLst>
        </p14:section>
        <p14:section name="Backup" id="{540C6650-0C57-FD47-8A3F-051E1C1D4F81}">
          <p14:sldIdLst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A5BA7AB-6791-D8D0-A068-3539ABDED4C4}" name="Luigi Salvatore Esposito" initials="LE" userId="S::luigi.salvatore.esposito@cern.ch::aaf0838c-02a7-468c-adbd-e6bfae39eea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3737"/>
    <a:srgbClr val="2F2F2F"/>
    <a:srgbClr val="0055A0"/>
    <a:srgbClr val="004898"/>
    <a:srgbClr val="FF0000"/>
    <a:srgbClr val="FF00F4"/>
    <a:srgbClr val="00FA00"/>
    <a:srgbClr val="0033A0"/>
    <a:srgbClr val="9F86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4BD736-07E1-EC8F-33A7-6C04A54BD36B}" v="49" dt="2025-03-04T07:04:10.459"/>
    <p1510:client id="{E65AFC2B-ABB4-0D4C-B848-C786128F9040}" v="30" dt="2025-03-03T14:24:39.657"/>
    <p1510:client id="{F4B10C82-D35A-404E-AB9C-8AFE80338E9E}" v="39" dt="2025-03-03T14:39:24.775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107" d="100"/>
          <a:sy n="107" d="100"/>
        </p:scale>
        <p:origin x="73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8/10/relationships/authors" Target="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43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71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5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0A6A-5D91-EB44-9654-8E09EB01BBAF}" type="datetime1">
              <a:rPr lang="de-CH" smtClean="0"/>
              <a:t>03.03.2025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901603-3983-6741-B35E-4C42897F3669}" type="datetime1">
              <a:rPr lang="de-CH" smtClean="0"/>
              <a:t>03.03.2025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FD7604-9808-7A44-8348-556C46D007C7}" type="datetime1">
              <a:rPr lang="de-CH" smtClean="0"/>
              <a:t>03.03.2025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1D85FF-05BD-D845-81CB-A82D498D5569}" type="datetime1">
              <a:rPr lang="de-CH" smtClean="0"/>
              <a:t>03.03.2025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F611C40-01D3-0043-BD95-C92CEB9FF9B1}" type="datetime1">
              <a:rPr lang="de-CH" smtClean="0"/>
              <a:t>03.03.2025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D2C4040-91AC-914F-931C-2CFF926D8982}" type="datetime1">
              <a:rPr lang="de-CH" smtClean="0"/>
              <a:t>03.03.2025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0F24775-B052-744C-8360-B93BCA1B8ADE}" type="datetime1">
              <a:rPr lang="de-CH" smtClean="0"/>
              <a:t>03.03.2025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5BAACE5-32E7-DF41-88E5-BFC9025D7179}" type="datetime1">
              <a:rPr lang="de-CH" smtClean="0"/>
              <a:t>03.03.2025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9BADC9-027C-D045-A7A9-F01A820C380A}" type="datetime1">
              <a:rPr lang="de-CH" smtClean="0"/>
              <a:t>03.03.2025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9F7C-1E94-CB46-8506-FC771B23D4AC}" type="datetime1">
              <a:rPr lang="de-CH" smtClean="0"/>
              <a:t>03.03.2025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489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D9715101-FDCC-9A46-B7D5-4502DA15BEE1}" type="datetime1">
              <a:rPr lang="de-CH" smtClean="0"/>
              <a:t>03.03.2025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A2139-3D8D-6B46-9729-3C6BBA5B8F0E}" type="datetime1">
              <a:rPr lang="de-CH" smtClean="0"/>
              <a:t>03.03.2025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FA86-B9C1-8840-AAA6-ABA2B006A8A0}" type="datetime1">
              <a:rPr lang="de-CH" smtClean="0"/>
              <a:t>03.03.2025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719D-5444-F8E4-203D-BF2E19D0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ACF2B-79E9-4A24-7B37-C28EB4FA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9179-CD1D-37C4-4480-1438786BF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FB18A-C53D-0641-80DE-1776C1D2DC11}" type="datetime1">
              <a:rPr lang="de-CH" smtClean="0"/>
              <a:t>03.03.2025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47DD0-4E6C-24E0-7FB8-A9F00CF5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Beam Matter studies for the target system 1st BDF Targetry Systems Advisory Committee (TSAC) – March 4-6, 2025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8FF5E-E74C-09AD-5B6D-0AAA8C17C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1EC6-41F5-489E-BF3C-6A5E192A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24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69082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1D7D4C93-087F-164C-B71A-4AB67D4A9FFD}" type="datetime1">
              <a:rPr lang="de-CH" smtClean="0"/>
              <a:t>03.03.2025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635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604967"/>
            <a:ext cx="5688012" cy="383874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988839"/>
            <a:ext cx="5688012" cy="196596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917F1F9F-4239-8A4F-A33C-42CB5E91F081}" type="datetime1">
              <a:rPr lang="de-CH" smtClean="0"/>
              <a:t>03.03.2025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407988" y="3960160"/>
            <a:ext cx="5688012" cy="383874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7988" y="4344032"/>
            <a:ext cx="5688012" cy="196596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5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00788" y="1604967"/>
            <a:ext cx="5688012" cy="383874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00788" y="1988839"/>
            <a:ext cx="5688012" cy="196596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7" name="Text Placeholder 2"/>
          <p:cNvSpPr>
            <a:spLocks noGrp="1"/>
          </p:cNvSpPr>
          <p:nvPr>
            <p:ph type="body" idx="24"/>
          </p:nvPr>
        </p:nvSpPr>
        <p:spPr bwMode="auto">
          <a:xfrm>
            <a:off x="6100788" y="3962391"/>
            <a:ext cx="5688012" cy="383874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8" name="Picture Placeholder 10"/>
          <p:cNvSpPr>
            <a:spLocks noGrp="1"/>
          </p:cNvSpPr>
          <p:nvPr>
            <p:ph type="pic" sz="quarter" idx="25" hasCustomPrompt="1"/>
          </p:nvPr>
        </p:nvSpPr>
        <p:spPr bwMode="auto">
          <a:xfrm>
            <a:off x="6100788" y="4346263"/>
            <a:ext cx="5688012" cy="1965960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428768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, 2 Pictures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852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255020" y="1600075"/>
            <a:ext cx="3713187" cy="67322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33641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4255021" y="2428751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98F8C74C-A356-524C-8A2F-FBC4F9E2A747}" type="datetime1">
              <a:rPr lang="de-CH" smtClean="0"/>
              <a:t>03.03.2025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20"/>
          </p:nvPr>
        </p:nvSpPr>
        <p:spPr bwMode="auto">
          <a:xfrm>
            <a:off x="8080399" y="1593634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0761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Author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Date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8937BC1A-B686-2C43-A330-0A551DECD940}" type="datetime1">
              <a:rPr lang="de-CH" smtClean="0"/>
              <a:t>03.03.2025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238081"/>
            <a:ext cx="11376024" cy="496269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2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0E8A-3998-AA4C-B5F4-D1D2E4B68C24}" type="datetime1">
              <a:rPr lang="de-CH" smtClean="0"/>
              <a:t>03.03.2025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CC5C-EF67-0845-B90D-92EDDF02302A}" type="datetime1">
              <a:rPr lang="de-CH" smtClean="0"/>
              <a:t>03.03.2025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6E2F4D-5940-C64F-91D2-501C0B05727F}" type="datetime1">
              <a:rPr lang="de-CH" smtClean="0"/>
              <a:t>03.03.2025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C8A6-9C37-F24F-BC7D-604DFCF68380}" type="datetime1">
              <a:rPr lang="de-CH" smtClean="0"/>
              <a:t>03.03.2025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70D8-82D3-EA42-AAB8-D44EAD03BF4A}" type="datetime1">
              <a:rPr lang="de-CH" smtClean="0"/>
              <a:t>03.03.2025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 Matter studies for the target system 1st BDF Targetry Systems Advisory Committee (TSAC) – March 4-6, 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531AC54-40F7-BE4B-B6AA-8E1972F84702}" type="datetime1">
              <a:rPr lang="de-CH" smtClean="0"/>
              <a:t>03.03.2025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z="1200"/>
              <a:t>Beam Matter studies for the target system 1st BDF Targetry Systems Advisory Committee (TSAC) – March 4-6, 2025 </a:t>
            </a:r>
            <a:endParaRPr lang="en-US" sz="1200" i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0CC18086-2CA1-049A-9CB2-E476A4DADA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0"/>
          <a:srcRect l="12718" r="10973"/>
          <a:stretch/>
        </p:blipFill>
        <p:spPr>
          <a:xfrm>
            <a:off x="978480" y="6353703"/>
            <a:ext cx="1068530" cy="443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00786A-4A4E-4679-2436-DD3ABB647C69}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2189884" y="6298495"/>
            <a:ext cx="631160" cy="51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  <p:sldLayoutId id="2147483680" r:id="rId25"/>
    <p:sldLayoutId id="2147483681" r:id="rId26"/>
    <p:sldLayoutId id="2147483682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Relationship Id="rId5" Type="http://schemas.openxmlformats.org/officeDocument/2006/relationships/hyperlink" Target="https://doi.org/10.1016/j.jnucmat.2019.05.018" TargetMode="Externa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89056/1.1" TargetMode="External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cds.cern.ch/record/2878604?ln=it" TargetMode="External"/><Relationship Id="rId5" Type="http://schemas.openxmlformats.org/officeDocument/2006/relationships/image" Target="../media/image54.png"/><Relationship Id="rId4" Type="http://schemas.openxmlformats.org/officeDocument/2006/relationships/hyperlink" Target="https://indico.cern.ch/event/1071354/contributions/4508556/attachments/2302321/3916387/GiuseppeLerner_R2E_quantities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3.tmp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s://indico.cern.ch/event/1468767/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fluka.cern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10.23731/CYRM-2020-002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://dx.doi.org/10.23731/CYRM-2020-00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png"/><Relationship Id="rId5" Type="http://schemas.openxmlformats.org/officeDocument/2006/relationships/hyperlink" Target="https://edms.cern.ch/document/2936008/0.1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ndico.cern.ch/event/1448055/contributions/6130665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/>
          <a:lstStyle/>
          <a:p>
            <a:r>
              <a:rPr lang="en-US"/>
              <a:t>Beam Matter studies for the target system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0514E4D6-A2B1-8C5A-4D55-96757027C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629" y="4991725"/>
            <a:ext cx="11934701" cy="1678897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2000" u="sng" dirty="0"/>
              <a:t>G. Mazzola</a:t>
            </a:r>
            <a:r>
              <a:rPr lang="en-US" sz="2000" dirty="0"/>
              <a:t>, L.S. Esposito (SY-STI-BMI)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Acknowledgements: M. </a:t>
            </a:r>
            <a:r>
              <a:rPr lang="en-US" sz="2000" dirty="0" err="1"/>
              <a:t>Calviani</a:t>
            </a:r>
            <a:r>
              <a:rPr lang="en-US" sz="2000" dirty="0"/>
              <a:t>, J-L. Grenard, R. </a:t>
            </a:r>
            <a:r>
              <a:rPr lang="en-US" sz="2000" dirty="0" err="1"/>
              <a:t>Franqueira</a:t>
            </a:r>
            <a:r>
              <a:rPr lang="en-US" sz="2000" dirty="0"/>
              <a:t> Ximenes, M. Parkin, A. Romero Francia (SY-STI-TCD), M. Fraser, F. </a:t>
            </a:r>
            <a:r>
              <a:rPr lang="en-US" sz="2000" dirty="0" err="1"/>
              <a:t>Velotti</a:t>
            </a:r>
            <a:r>
              <a:rPr lang="en-US" sz="2000" dirty="0"/>
              <a:t> (SY-ABT-BTP), R. Jacobsson (EP-SME-SHP), </a:t>
            </a:r>
            <a:r>
              <a:rPr lang="en-US" sz="2000" dirty="0">
                <a:solidFill>
                  <a:srgbClr val="FFFFFF"/>
                </a:solidFill>
                <a:latin typeface="Arial"/>
              </a:rPr>
              <a:t>C. </a:t>
            </a:r>
            <a:r>
              <a:rPr lang="en-US" sz="2000" dirty="0" err="1">
                <a:solidFill>
                  <a:srgbClr val="FFFFFF"/>
                </a:solidFill>
                <a:latin typeface="Arial"/>
              </a:rPr>
              <a:t>Ahdida</a:t>
            </a:r>
            <a:r>
              <a:rPr lang="en-US" sz="2000" dirty="0">
                <a:solidFill>
                  <a:srgbClr val="FFFFFF"/>
                </a:solidFill>
                <a:latin typeface="Arial"/>
              </a:rPr>
              <a:t>, O. Pinto (HSE-RP-AS)</a:t>
            </a:r>
            <a:endParaRPr lang="en-US" sz="2000" i="1" dirty="0">
              <a:solidFill>
                <a:srgbClr val="FFFFFF"/>
              </a:solidFill>
              <a:latin typeface="Arial"/>
            </a:endParaRPr>
          </a:p>
          <a:p>
            <a:pPr>
              <a:defRPr/>
            </a:pPr>
            <a:r>
              <a:rPr lang="en-US" sz="2000" i="1" dirty="0"/>
              <a:t>1st Beam Dump Facility (BDF) </a:t>
            </a:r>
            <a:r>
              <a:rPr lang="en-US" sz="2000" i="1" dirty="0" err="1"/>
              <a:t>Targetry</a:t>
            </a:r>
            <a:r>
              <a:rPr lang="en-US" sz="2000" i="1" dirty="0"/>
              <a:t> Systems Advisory Committee (TSAC) – March 4-6,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MS: Neutrino distributions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/>
              <a:t>Comparison </a:t>
            </a:r>
            <a:br>
              <a:rPr lang="en-US" dirty="0"/>
            </a:br>
            <a:r>
              <a:rPr lang="en-US" b="0" dirty="0"/>
              <a:t>Spectra of </a:t>
            </a:r>
            <a:r>
              <a:rPr lang="el-GR" b="0" dirty="0"/>
              <a:t>ν</a:t>
            </a:r>
            <a:r>
              <a:rPr lang="en-US" b="0" dirty="0"/>
              <a:t> exiting 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8527"/>
            <a:ext cx="3708401" cy="66833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85BA4"/>
                </a:solidFill>
              </a:rPr>
              <a:t>Option 1</a:t>
            </a:r>
            <a:br>
              <a:rPr lang="en-US" dirty="0"/>
            </a:br>
            <a:r>
              <a:rPr lang="en-US" dirty="0">
                <a:solidFill>
                  <a:srgbClr val="085BA4"/>
                </a:solidFill>
              </a:rPr>
              <a:t>Phase space distribution </a:t>
            </a:r>
            <a:r>
              <a:rPr lang="el-GR" dirty="0">
                <a:solidFill>
                  <a:srgbClr val="085BA4"/>
                </a:solidFill>
              </a:rPr>
              <a:t>ν</a:t>
            </a:r>
            <a:r>
              <a:rPr lang="en-US" dirty="0">
                <a:solidFill>
                  <a:srgbClr val="085BA4"/>
                </a:solidFill>
              </a:rPr>
              <a:t>  </a:t>
            </a:r>
          </a:p>
        </p:txBody>
      </p:sp>
      <p:sp>
        <p:nvSpPr>
          <p:cNvPr id="14" name="Content Placeholder 7"/>
          <p:cNvSpPr>
            <a:spLocks noGrp="1"/>
          </p:cNvSpPr>
          <p:nvPr>
            <p:ph sz="half" idx="20"/>
          </p:nvPr>
        </p:nvSpPr>
        <p:spPr>
          <a:xfrm>
            <a:off x="8036226" y="2598591"/>
            <a:ext cx="4155774" cy="340477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/>
              <a:t>Considered all neutrinos and anti-neutrinos flavors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/>
              <a:t>Simulated 40 M protons on target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Downstream the MHS, similar reduction factor obtained going from CDS to full W target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The new baseline sits in between CDS and Options 3/4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r="945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31E55B0-8480-5CE5-13A2-1B76B68C5C7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144" b="14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F62373-46AF-E2B0-6273-FB0539215F2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7F8AE0-4A4F-A050-90C8-AB815FA5DBA1}"/>
              </a:ext>
            </a:extLst>
          </p:cNvPr>
          <p:cNvSpPr/>
          <p:nvPr/>
        </p:nvSpPr>
        <p:spPr>
          <a:xfrm>
            <a:off x="7906871" y="0"/>
            <a:ext cx="4285129" cy="136451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8100">
            <a:solidFill>
              <a:srgbClr val="61C4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90488"/>
            <a:r>
              <a:rPr lang="en-US" sz="1200" b="1">
                <a:solidFill>
                  <a:srgbClr val="085BA4"/>
                </a:solidFill>
              </a:rPr>
              <a:t>Option 1) CDS target – sweep </a:t>
            </a:r>
            <a:r>
              <a:rPr lang="el-GR" sz="1200" b="1">
                <a:solidFill>
                  <a:srgbClr val="085BA4"/>
                </a:solidFill>
              </a:rPr>
              <a:t>σ</a:t>
            </a:r>
            <a:r>
              <a:rPr lang="en-US" sz="1200" b="1">
                <a:solidFill>
                  <a:srgbClr val="085BA4"/>
                </a:solidFill>
              </a:rPr>
              <a:t> = 8 mm </a:t>
            </a:r>
          </a:p>
          <a:p>
            <a:pPr indent="-90488"/>
            <a:r>
              <a:rPr lang="en-US" sz="1200" b="1">
                <a:solidFill>
                  <a:srgbClr val="4CCB77"/>
                </a:solidFill>
              </a:rPr>
              <a:t>Option 2) CDS target – sweep </a:t>
            </a:r>
            <a:r>
              <a:rPr lang="el-GR" sz="1200" b="1">
                <a:solidFill>
                  <a:srgbClr val="4CCB77"/>
                </a:solidFill>
              </a:rPr>
              <a:t>σ</a:t>
            </a:r>
            <a:r>
              <a:rPr lang="en-US" sz="1200" b="1">
                <a:solidFill>
                  <a:srgbClr val="4CCB77"/>
                </a:solidFill>
              </a:rPr>
              <a:t> = 16 mm </a:t>
            </a:r>
          </a:p>
          <a:p>
            <a:pPr indent="-90488"/>
            <a:r>
              <a:rPr lang="en-US" sz="1200" b="1">
                <a:solidFill>
                  <a:srgbClr val="FF9302"/>
                </a:solidFill>
              </a:rPr>
              <a:t>Option 3) W target 1.2 m – sweep </a:t>
            </a:r>
            <a:r>
              <a:rPr lang="el-GR" sz="1200" b="1">
                <a:solidFill>
                  <a:srgbClr val="FF9302"/>
                </a:solidFill>
              </a:rPr>
              <a:t>σ</a:t>
            </a:r>
            <a:r>
              <a:rPr lang="en-US" sz="1200" b="1">
                <a:solidFill>
                  <a:srgbClr val="FF9302"/>
                </a:solidFill>
              </a:rPr>
              <a:t> = 8 mm </a:t>
            </a:r>
          </a:p>
          <a:p>
            <a:pPr indent="-90488"/>
            <a:r>
              <a:rPr lang="en-US" sz="1200" b="1">
                <a:solidFill>
                  <a:srgbClr val="FF5A3D"/>
                </a:solidFill>
              </a:rPr>
              <a:t>Option 4) W target 2 m – sweep </a:t>
            </a:r>
            <a:r>
              <a:rPr lang="el-GR" sz="1200" b="1">
                <a:solidFill>
                  <a:srgbClr val="FF5A3D"/>
                </a:solidFill>
              </a:rPr>
              <a:t>σ</a:t>
            </a:r>
            <a:r>
              <a:rPr lang="en-US" sz="1200" b="1">
                <a:solidFill>
                  <a:srgbClr val="FF5A3D"/>
                </a:solidFill>
              </a:rPr>
              <a:t> = 8 mm </a:t>
            </a:r>
          </a:p>
          <a:p>
            <a:pPr indent="-90488"/>
            <a:r>
              <a:rPr lang="en-US" sz="1200" b="1">
                <a:solidFill>
                  <a:srgbClr val="845B97"/>
                </a:solidFill>
              </a:rPr>
              <a:t>Option 5) Optimum W target – sweep </a:t>
            </a:r>
            <a:r>
              <a:rPr lang="el-GR" sz="1200" b="1">
                <a:solidFill>
                  <a:srgbClr val="845B97"/>
                </a:solidFill>
              </a:rPr>
              <a:t>σ</a:t>
            </a:r>
            <a:r>
              <a:rPr lang="en-US" sz="1200" b="1">
                <a:solidFill>
                  <a:srgbClr val="845B97"/>
                </a:solidFill>
              </a:rPr>
              <a:t> = 8 mm</a:t>
            </a:r>
          </a:p>
          <a:p>
            <a:pPr indent="-90488"/>
            <a:r>
              <a:rPr lang="en-US" sz="1200" b="1">
                <a:solidFill>
                  <a:srgbClr val="9E9E9E"/>
                </a:solidFill>
              </a:rPr>
              <a:t>Option 6) W target 1.5 m – MHS 2.3 m – sweep </a:t>
            </a:r>
            <a:r>
              <a:rPr lang="el-GR" sz="1200" b="1">
                <a:solidFill>
                  <a:srgbClr val="9E9E9E"/>
                </a:solidFill>
              </a:rPr>
              <a:t>σ = 8 </a:t>
            </a:r>
            <a:r>
              <a:rPr lang="en-US" sz="1200" b="1">
                <a:solidFill>
                  <a:srgbClr val="9E9E9E"/>
                </a:solidFill>
              </a:rPr>
              <a:t>mm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1471" y="4545687"/>
            <a:ext cx="319410" cy="12311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373737"/>
                </a:solidFill>
                <a:latin typeface="SansSerif" panose="00000400000000000000" pitchFamily="2" charset="2"/>
              </a:rPr>
              <a:t>MHS</a:t>
            </a:r>
            <a:endParaRPr lang="en-US" sz="900" dirty="0">
              <a:solidFill>
                <a:srgbClr val="373737"/>
              </a:solidFill>
              <a:latin typeface="SansSerif" panose="000004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94990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0574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>
                <a:solidFill>
                  <a:srgbClr val="2F2F2F"/>
                </a:solidFill>
              </a:rPr>
              <a:t>Evaluation</a:t>
            </a:r>
            <a:r>
              <a:rPr lang="en-US" sz="2400" b="0"/>
              <a:t> of </a:t>
            </a:r>
            <a:r>
              <a:rPr lang="en-US" sz="2400"/>
              <a:t>energy deposited in the core</a:t>
            </a:r>
            <a:r>
              <a:rPr lang="en-US" sz="2400" b="0"/>
              <a:t> for the different target designs </a:t>
            </a:r>
            <a:endParaRPr lang="en-US" sz="2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Target: Energy deposition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8" name="Right Arrow 99"/>
          <p:cNvSpPr/>
          <p:nvPr/>
        </p:nvSpPr>
        <p:spPr>
          <a:xfrm rot="5400000">
            <a:off x="5951983" y="1998017"/>
            <a:ext cx="288032" cy="24239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6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953912" y="2289966"/>
            <a:ext cx="10284174" cy="3108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Verification of thermo-mechanical properties and design optimization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587240" y="2765793"/>
            <a:ext cx="3018070" cy="3399511"/>
            <a:chOff x="4587240" y="2625241"/>
            <a:chExt cx="3018070" cy="3399511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9" r="12200"/>
            <a:stretch/>
          </p:blipFill>
          <p:spPr>
            <a:xfrm>
              <a:off x="4632960" y="3166514"/>
              <a:ext cx="2926080" cy="285823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 bwMode="auto">
            <a:xfrm>
              <a:off x="4587240" y="2625241"/>
              <a:ext cx="30180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>
                  <a:solidFill>
                    <a:srgbClr val="0055A0"/>
                  </a:solidFill>
                </a:rPr>
                <a:t>Maximum energy density deposited by beam </a:t>
              </a:r>
              <a:br>
                <a:rPr lang="en-US" sz="1000" b="1">
                  <a:solidFill>
                    <a:srgbClr val="0055A0"/>
                  </a:solidFill>
                </a:rPr>
              </a:br>
              <a:r>
                <a:rPr lang="en-US" sz="1000" b="1">
                  <a:solidFill>
                    <a:srgbClr val="0055A0"/>
                  </a:solidFill>
                </a:rPr>
                <a:t>W target with different beam delivery</a:t>
              </a:r>
              <a:br>
                <a:rPr lang="en-US" sz="1000" b="1">
                  <a:solidFill>
                    <a:srgbClr val="0055A0"/>
                  </a:solidFill>
                </a:rPr>
              </a:br>
              <a:r>
                <a:rPr lang="en-US" sz="1000" b="1">
                  <a:solidFill>
                    <a:srgbClr val="0055A0"/>
                  </a:solidFill>
                </a:rPr>
                <a:t>(sweep 50 mm radius, 8 mm and 16 mm </a:t>
              </a:r>
              <a:r>
                <a:rPr lang="el-GR" sz="1000" b="1">
                  <a:solidFill>
                    <a:srgbClr val="0055A0"/>
                  </a:solidFill>
                </a:rPr>
                <a:t>σ</a:t>
              </a:r>
              <a:r>
                <a:rPr lang="en-US" sz="1000" b="1">
                  <a:solidFill>
                    <a:srgbClr val="0055A0"/>
                  </a:solidFill>
                </a:rPr>
                <a:t>)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9" r="13382"/>
          <a:stretch/>
        </p:blipFill>
        <p:spPr>
          <a:xfrm>
            <a:off x="850392" y="3303232"/>
            <a:ext cx="2884929" cy="28620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 bwMode="auto">
          <a:xfrm>
            <a:off x="845682" y="2782486"/>
            <a:ext cx="30180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Maximum energy density deposited by beam </a:t>
            </a:r>
            <a:br>
              <a:rPr lang="en-US" sz="1000" b="1">
                <a:solidFill>
                  <a:srgbClr val="0055A0"/>
                </a:solidFill>
              </a:rPr>
            </a:br>
            <a:r>
              <a:rPr lang="en-US" sz="1000" b="1">
                <a:solidFill>
                  <a:srgbClr val="0055A0"/>
                </a:solidFill>
              </a:rPr>
              <a:t>For all designs same beam delivery </a:t>
            </a:r>
            <a:br>
              <a:rPr lang="en-US" sz="1000" b="1">
                <a:solidFill>
                  <a:srgbClr val="0055A0"/>
                </a:solidFill>
              </a:rPr>
            </a:br>
            <a:r>
              <a:rPr lang="en-US" sz="1000" b="1">
                <a:solidFill>
                  <a:srgbClr val="0055A0"/>
                </a:solidFill>
              </a:rPr>
              <a:t>(sweep 50 mm radius, 8 mm </a:t>
            </a:r>
            <a:r>
              <a:rPr lang="el-GR" sz="1000" b="1">
                <a:solidFill>
                  <a:srgbClr val="0055A0"/>
                </a:solidFill>
              </a:rPr>
              <a:t>σ</a:t>
            </a:r>
            <a:r>
              <a:rPr lang="en-US" sz="1000" b="1">
                <a:solidFill>
                  <a:srgbClr val="0055A0"/>
                </a:solidFill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8896895" y="5687713"/>
            <a:ext cx="3112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0055A0"/>
                </a:solidFill>
              </a:rPr>
              <a:t>Results normalized to 4e13 p/cycle with 7.2 s/cycle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8513FC7-53F8-4586-F0B7-35368FD8C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80159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C1CED-FBDF-2DCD-C24C-6E28FDCCD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5F712BD-2009-53C6-A106-0C7F5F91C3B8}"/>
              </a:ext>
            </a:extLst>
          </p:cNvPr>
          <p:cNvGrpSpPr/>
          <p:nvPr/>
        </p:nvGrpSpPr>
        <p:grpSpPr>
          <a:xfrm>
            <a:off x="709411" y="934198"/>
            <a:ext cx="4966847" cy="5278516"/>
            <a:chOff x="8565195" y="2972438"/>
            <a:chExt cx="3096344" cy="329063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E408D38-44DC-F773-CCC3-4302C5E98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8" r="12201"/>
            <a:stretch/>
          </p:blipFill>
          <p:spPr>
            <a:xfrm>
              <a:off x="8625825" y="3401005"/>
              <a:ext cx="2975082" cy="286207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7FDF23A-4BEC-8B64-C42C-B66C8EF5507A}"/>
                </a:ext>
              </a:extLst>
            </p:cNvPr>
            <p:cNvSpPr txBox="1"/>
            <p:nvPr/>
          </p:nvSpPr>
          <p:spPr bwMode="auto">
            <a:xfrm>
              <a:off x="8565195" y="2972438"/>
              <a:ext cx="3096344" cy="518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solidFill>
                    <a:srgbClr val="0055A0"/>
                  </a:solidFill>
                </a:rPr>
                <a:t>Residual maximum power density deposited </a:t>
              </a:r>
              <a:br>
                <a:rPr lang="en-US" sz="1600" b="1">
                  <a:solidFill>
                    <a:srgbClr val="0055A0"/>
                  </a:solidFill>
                </a:rPr>
              </a:br>
              <a:r>
                <a:rPr lang="en-US" sz="1600" b="1">
                  <a:solidFill>
                    <a:srgbClr val="0055A0"/>
                  </a:solidFill>
                </a:rPr>
                <a:t>W-He target, beam sweep 50 mm radius 8 mm </a:t>
              </a:r>
              <a:r>
                <a:rPr lang="el-GR" sz="1600" b="1">
                  <a:solidFill>
                    <a:srgbClr val="0055A0"/>
                  </a:solidFill>
                </a:rPr>
                <a:t>σ</a:t>
              </a:r>
              <a:r>
                <a:rPr lang="en-US" sz="1600" b="1">
                  <a:solidFill>
                    <a:srgbClr val="0055A0"/>
                  </a:solidFill>
                </a:rPr>
                <a:t> for 5 years with 4e19 p/year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9C1C603D-5E38-8C7A-5512-0E89E2059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Target: Decay heat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8749AE6-9AC6-4D2D-F50C-79797562E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77681" y="1592264"/>
            <a:ext cx="5806332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CDS design, the decay heat in the target material is considerable and it is significantly driven by the cladding.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possibility of a Loss-of-Coolant Accident (LOCA) poses a critical safety risk. This risk leads to several potential problems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Uncontrolled temperature and pressure increase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Potential risk of core melting (due to decay heat)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In case of cladding rupture, the release of radioactive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Reducing/avoiding Ta cladding as mitigation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8A3289E-D9A8-1310-3F8E-A0A3B6A1E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6F327-5943-C187-730F-9D6F6EA15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6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7" r="3902" b="9194"/>
          <a:stretch/>
        </p:blipFill>
        <p:spPr>
          <a:xfrm>
            <a:off x="542840" y="2349464"/>
            <a:ext cx="3070536" cy="19480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0" r="3932" b="10626"/>
          <a:stretch/>
        </p:blipFill>
        <p:spPr>
          <a:xfrm>
            <a:off x="545218" y="4236841"/>
            <a:ext cx="3068158" cy="184855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97972"/>
            <a:ext cx="11376024" cy="67823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The proximity shielding is placed inside the vacuum vessel, and it surrounds the whole target → </a:t>
            </a:r>
            <a:r>
              <a:rPr lang="en-US" sz="2400" b="1"/>
              <a:t>high energy deposited, and active cooling 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Proximity shielding: Energy deposition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987706" y="3942984"/>
            <a:ext cx="288033" cy="85475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627666" y="2925528"/>
            <a:ext cx="1166266" cy="576064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627666" y="4738864"/>
            <a:ext cx="1166266" cy="85733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 bwMode="auto">
          <a:xfrm>
            <a:off x="1642759" y="3708817"/>
            <a:ext cx="1362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rgbClr val="FFC000"/>
                </a:solidFill>
              </a:rPr>
              <a:t>Proximity shielding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203730" y="3506747"/>
            <a:ext cx="120465" cy="20207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3"/>
          <p:cNvSpPr txBox="1">
            <a:spLocks/>
          </p:cNvSpPr>
          <p:nvPr/>
        </p:nvSpPr>
        <p:spPr>
          <a:xfrm>
            <a:off x="407368" y="2119796"/>
            <a:ext cx="3713187" cy="335545"/>
          </a:xfrm>
          <a:prstGeom prst="rect">
            <a:avLst/>
          </a:prstGeom>
        </p:spPr>
        <p:txBody>
          <a:bodyPr anchor="t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rgbClr val="0055A0"/>
                </a:solidFill>
              </a:rPr>
              <a:t>Top view and side view of BDF target complex </a:t>
            </a:r>
            <a:br>
              <a:rPr lang="en-US" sz="1000">
                <a:solidFill>
                  <a:srgbClr val="0055A0"/>
                </a:solidFill>
              </a:rPr>
            </a:br>
            <a:r>
              <a:rPr lang="en-US" sz="1000">
                <a:solidFill>
                  <a:srgbClr val="0055A0"/>
                </a:solidFill>
              </a:rPr>
              <a:t>Proximity shielding highlighted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07368" y="4124850"/>
            <a:ext cx="91440" cy="91440"/>
          </a:xfrm>
          <a:prstGeom prst="rect">
            <a:avLst/>
          </a:prstGeom>
          <a:solidFill>
            <a:srgbClr val="7393B3"/>
          </a:solidFill>
          <a:ln>
            <a:solidFill>
              <a:srgbClr val="7393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 bwMode="auto">
          <a:xfrm>
            <a:off x="498807" y="4047459"/>
            <a:ext cx="871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rgbClr val="7393B3"/>
                </a:solidFill>
              </a:rPr>
              <a:t>Cast iron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70" r="19857" b="12182"/>
          <a:stretch/>
        </p:blipFill>
        <p:spPr>
          <a:xfrm>
            <a:off x="4201951" y="2421472"/>
            <a:ext cx="3029042" cy="187220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371" y="3312861"/>
            <a:ext cx="720381" cy="180685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9" r="19856" b="11734"/>
          <a:stretch/>
        </p:blipFill>
        <p:spPr>
          <a:xfrm>
            <a:off x="4201951" y="4288748"/>
            <a:ext cx="3029042" cy="1872208"/>
          </a:xfrm>
          <a:prstGeom prst="rect">
            <a:avLst/>
          </a:prstGeom>
        </p:spPr>
      </p:pic>
      <p:sp>
        <p:nvSpPr>
          <p:cNvPr id="32" name="Text Placeholder 3"/>
          <p:cNvSpPr txBox="1">
            <a:spLocks/>
          </p:cNvSpPr>
          <p:nvPr/>
        </p:nvSpPr>
        <p:spPr>
          <a:xfrm>
            <a:off x="4057324" y="2124280"/>
            <a:ext cx="3713187" cy="331062"/>
          </a:xfrm>
          <a:prstGeom prst="rect">
            <a:avLst/>
          </a:prstGeom>
        </p:spPr>
        <p:txBody>
          <a:bodyPr anchor="t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rgbClr val="0055A0"/>
                </a:solidFill>
              </a:rPr>
              <a:t>Top view and side view for energy density deposited in  BDF target complex. Results normalized with 4e13 p/spill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C9A416-61EA-08A4-F849-0788C37AE25E}"/>
              </a:ext>
            </a:extLst>
          </p:cNvPr>
          <p:cNvGrpSpPr/>
          <p:nvPr/>
        </p:nvGrpSpPr>
        <p:grpSpPr>
          <a:xfrm>
            <a:off x="8360503" y="3262656"/>
            <a:ext cx="3786079" cy="1914188"/>
            <a:chOff x="8360503" y="3262656"/>
            <a:chExt cx="3786079" cy="1914188"/>
          </a:xfrm>
        </p:grpSpPr>
        <p:sp>
          <p:nvSpPr>
            <p:cNvPr id="26" name="Text Placeholder 3"/>
            <p:cNvSpPr txBox="1">
              <a:spLocks/>
            </p:cNvSpPr>
            <p:nvPr/>
          </p:nvSpPr>
          <p:spPr>
            <a:xfrm>
              <a:off x="8755037" y="3262656"/>
              <a:ext cx="2997011" cy="272468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8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4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0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0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55A0"/>
                  </a:solidFill>
                </a:rPr>
                <a:t>Parameters and integral energy deposited in proximity shielding </a:t>
              </a:r>
            </a:p>
          </p:txBody>
        </p:sp>
        <p:pic>
          <p:nvPicPr>
            <p:cNvPr id="33" name="Picture 32" descr="Screen Clippi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0503" y="3694437"/>
              <a:ext cx="3786079" cy="1482407"/>
            </a:xfrm>
            <a:prstGeom prst="rect">
              <a:avLst/>
            </a:prstGeom>
          </p:spPr>
        </p:pic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BBE4A3A-EC9E-87B9-CC2A-AFFB18025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121794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49453"/>
            <a:ext cx="11376024" cy="1980753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The </a:t>
            </a:r>
            <a:r>
              <a:rPr lang="en-US" sz="2400" b="1" dirty="0"/>
              <a:t>Magnetized Hadron Stopper (MHS) </a:t>
            </a:r>
            <a:r>
              <a:rPr lang="en-US" sz="2400" b="0" dirty="0"/>
              <a:t>and the </a:t>
            </a:r>
            <a:r>
              <a:rPr lang="en-US" sz="2400" b="1" dirty="0"/>
              <a:t>Muon Shield (MS) </a:t>
            </a:r>
            <a:r>
              <a:rPr lang="en-US" sz="2400" b="0" dirty="0"/>
              <a:t>are fundamental elements in the </a:t>
            </a:r>
            <a:r>
              <a:rPr lang="en-US" sz="2400" b="1" dirty="0"/>
              <a:t>background suppression for SHiP</a:t>
            </a:r>
            <a:r>
              <a:rPr lang="en-US" sz="2400" b="0" dirty="0"/>
              <a:t>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MHS aims to stop all hadrons escaping the target and applies a first sweep to the muons through a magnetic field. Energy deposition evaluated in the coil and yoke to appropriately design the element.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MS is composed by a series of magnetized blocks which sweep horizo</a:t>
            </a:r>
            <a:r>
              <a:rPr lang="en-US" sz="1600" b="0" dirty="0"/>
              <a:t>ntally the muons exiting downstream </a:t>
            </a:r>
            <a:r>
              <a:rPr lang="en-US" sz="1600" dirty="0"/>
              <a:t>BDF</a:t>
            </a:r>
            <a:r>
              <a:rPr lang="en-US" sz="1600" b="0" dirty="0"/>
              <a:t> creating the “ship” shape.</a:t>
            </a:r>
            <a:r>
              <a:rPr lang="en-US" sz="1600" dirty="0"/>
              <a:t> </a:t>
            </a:r>
            <a:r>
              <a:rPr lang="en-US" sz="1600" b="0" dirty="0"/>
              <a:t>Options for a fully warm and hybrid (</a:t>
            </a:r>
            <a:r>
              <a:rPr lang="en-US" sz="1600" dirty="0"/>
              <a:t>super conducting </a:t>
            </a:r>
            <a:r>
              <a:rPr lang="en-US" sz="1600" b="0" dirty="0"/>
              <a:t>+</a:t>
            </a:r>
            <a:r>
              <a:rPr lang="en-US" sz="1600" dirty="0"/>
              <a:t> warm</a:t>
            </a:r>
            <a:r>
              <a:rPr lang="en-US" sz="1600" b="0" dirty="0"/>
              <a:t>) MS are being investigate.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MHS and MS: Energy deposition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E365268-D769-765E-A0BF-0557F6C35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AED8499-8A31-ECD7-8267-4FFEF1447917}"/>
              </a:ext>
            </a:extLst>
          </p:cNvPr>
          <p:cNvGrpSpPr/>
          <p:nvPr/>
        </p:nvGrpSpPr>
        <p:grpSpPr>
          <a:xfrm>
            <a:off x="7317444" y="3240850"/>
            <a:ext cx="5175185" cy="2960226"/>
            <a:chOff x="7219014" y="3170686"/>
            <a:chExt cx="5175185" cy="296022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B7489A0-A9CE-EA96-F1A5-09E7AA5ABDD9}"/>
                </a:ext>
              </a:extLst>
            </p:cNvPr>
            <p:cNvGrpSpPr/>
            <p:nvPr/>
          </p:nvGrpSpPr>
          <p:grpSpPr>
            <a:xfrm>
              <a:off x="7219014" y="3577243"/>
              <a:ext cx="5175185" cy="2340000"/>
              <a:chOff x="7219014" y="3577243"/>
              <a:chExt cx="5175185" cy="2340000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1BEAEBFE-015D-2A17-D408-3CB5BF6D06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219014" y="3577243"/>
                <a:ext cx="3120000" cy="234000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866E31CF-11A4-A368-E636-4AC2EC3590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74199" y="3577243"/>
                <a:ext cx="3120000" cy="2340000"/>
              </a:xfrm>
              <a:prstGeom prst="rect">
                <a:avLst/>
              </a:prstGeom>
            </p:spPr>
          </p:pic>
        </p:grpSp>
        <p:sp>
          <p:nvSpPr>
            <p:cNvPr id="22" name="Text Placeholder 3">
              <a:extLst>
                <a:ext uri="{FF2B5EF4-FFF2-40B4-BE49-F238E27FC236}">
                  <a16:creationId xmlns:a16="http://schemas.microsoft.com/office/drawing/2014/main" id="{20944FD5-8F0F-3940-D373-2C590183A9EA}"/>
                </a:ext>
              </a:extLst>
            </p:cNvPr>
            <p:cNvSpPr txBox="1">
              <a:spLocks/>
            </p:cNvSpPr>
            <p:nvPr/>
          </p:nvSpPr>
          <p:spPr>
            <a:xfrm>
              <a:off x="8325950" y="3301918"/>
              <a:ext cx="3319473" cy="171717"/>
            </a:xfrm>
            <a:prstGeom prst="rect">
              <a:avLst/>
            </a:prstGeom>
          </p:spPr>
          <p:txBody>
            <a:bodyPr lIns="91440" tIns="45720" rIns="91440" bIns="45720" anchor="t"/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8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4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0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0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55A0"/>
                  </a:solidFill>
                </a:rPr>
                <a:t>Effect of 1.5 m W target + plug + reducing the MHS 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4F8206E-619D-C6F5-5D8F-FB41835BD893}"/>
                </a:ext>
              </a:extLst>
            </p:cNvPr>
            <p:cNvSpPr/>
            <p:nvPr/>
          </p:nvSpPr>
          <p:spPr>
            <a:xfrm>
              <a:off x="7621325" y="3170686"/>
              <a:ext cx="4401037" cy="2960226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5395" y="3250233"/>
            <a:ext cx="7535456" cy="2960226"/>
            <a:chOff x="55395" y="3250233"/>
            <a:chExt cx="7535456" cy="2960226"/>
          </a:xfrm>
        </p:grpSpPr>
        <p:sp>
          <p:nvSpPr>
            <p:cNvPr id="11" name="Text Placeholder 3"/>
            <p:cNvSpPr txBox="1">
              <a:spLocks/>
            </p:cNvSpPr>
            <p:nvPr/>
          </p:nvSpPr>
          <p:spPr>
            <a:xfrm>
              <a:off x="583347" y="3323262"/>
              <a:ext cx="3935184" cy="367198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8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4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0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20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55A0"/>
                  </a:solidFill>
                </a:rPr>
                <a:t>CDS geometry. Cross section for energy density deposited.</a:t>
              </a:r>
              <a:br>
                <a:rPr lang="en-US" sz="1000">
                  <a:solidFill>
                    <a:srgbClr val="0055A0"/>
                  </a:solidFill>
                </a:rPr>
              </a:br>
              <a:r>
                <a:rPr lang="en-US" sz="1000">
                  <a:solidFill>
                    <a:srgbClr val="0055A0"/>
                  </a:solidFill>
                </a:rPr>
                <a:t>Results normalized to 4e13 p/spill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0FD938-0241-ED8F-C35F-036D9D20F1DD}"/>
                </a:ext>
              </a:extLst>
            </p:cNvPr>
            <p:cNvGrpSpPr/>
            <p:nvPr/>
          </p:nvGrpSpPr>
          <p:grpSpPr>
            <a:xfrm>
              <a:off x="55395" y="3622279"/>
              <a:ext cx="2231568" cy="2449194"/>
              <a:chOff x="623392" y="3546604"/>
              <a:chExt cx="2231568" cy="2449194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200" t="13776" r="30757" b="2750"/>
              <a:stretch/>
            </p:blipFill>
            <p:spPr>
              <a:xfrm>
                <a:off x="623392" y="3546604"/>
                <a:ext cx="2231568" cy="2449194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24118E1-A649-1D18-7A98-E4B7BA59D799}"/>
                  </a:ext>
                </a:extLst>
              </p:cNvPr>
              <p:cNvSpPr txBox="1"/>
              <p:nvPr/>
            </p:nvSpPr>
            <p:spPr>
              <a:xfrm>
                <a:off x="1495717" y="5362326"/>
                <a:ext cx="1359243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000" b="1">
                    <a:solidFill>
                      <a:schemeClr val="tx2"/>
                    </a:solidFill>
                  </a:rPr>
                  <a:t>at the start of MHS </a:t>
                </a:r>
                <a:endParaRPr lang="en-GB" sz="1000" b="1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0B93B65-7A2B-E224-8017-2C3828DF9F86}"/>
                </a:ext>
              </a:extLst>
            </p:cNvPr>
            <p:cNvGrpSpPr/>
            <p:nvPr/>
          </p:nvGrpSpPr>
          <p:grpSpPr>
            <a:xfrm>
              <a:off x="2273807" y="3622279"/>
              <a:ext cx="2902128" cy="2449194"/>
              <a:chOff x="2879231" y="3546604"/>
              <a:chExt cx="2902128" cy="2449194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979" t="13776" r="9838" b="2750"/>
              <a:stretch/>
            </p:blipFill>
            <p:spPr>
              <a:xfrm>
                <a:off x="2879231" y="3546604"/>
                <a:ext cx="2902128" cy="2449194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A954484-01C7-9F33-60E8-0CC07C1F9455}"/>
                  </a:ext>
                </a:extLst>
              </p:cNvPr>
              <p:cNvSpPr txBox="1"/>
              <p:nvPr/>
            </p:nvSpPr>
            <p:spPr>
              <a:xfrm>
                <a:off x="3645116" y="3642408"/>
                <a:ext cx="1359243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 b="1">
                    <a:solidFill>
                      <a:schemeClr val="tx2"/>
                    </a:solidFill>
                  </a:rPr>
                  <a:t>at the start of MS </a:t>
                </a:r>
                <a:endParaRPr lang="en-GB" sz="1000" b="1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9638C68D-7848-E54A-81EA-3A10FDF14C53}"/>
                </a:ext>
              </a:extLst>
            </p:cNvPr>
            <p:cNvSpPr/>
            <p:nvPr/>
          </p:nvSpPr>
          <p:spPr>
            <a:xfrm>
              <a:off x="55395" y="3250233"/>
              <a:ext cx="7535456" cy="2960226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410FF90-3B5F-156B-1C47-F4EAB3031861}"/>
                </a:ext>
              </a:extLst>
            </p:cNvPr>
            <p:cNvGrpSpPr/>
            <p:nvPr/>
          </p:nvGrpSpPr>
          <p:grpSpPr>
            <a:xfrm>
              <a:off x="5024216" y="4097544"/>
              <a:ext cx="2566635" cy="1164500"/>
              <a:chOff x="5657837" y="4320936"/>
              <a:chExt cx="2566635" cy="1164500"/>
            </a:xfrm>
          </p:grpSpPr>
          <p:pic>
            <p:nvPicPr>
              <p:cNvPr id="12" name="Picture 11" descr="Screen Clippi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70712" y="4957116"/>
                <a:ext cx="2340884" cy="528320"/>
              </a:xfrm>
              <a:prstGeom prst="rect">
                <a:avLst/>
              </a:prstGeom>
            </p:spPr>
          </p:pic>
          <p:sp>
            <p:nvSpPr>
              <p:cNvPr id="13" name="Text Placeholder 3"/>
              <p:cNvSpPr txBox="1">
                <a:spLocks/>
              </p:cNvSpPr>
              <p:nvPr/>
            </p:nvSpPr>
            <p:spPr>
              <a:xfrm>
                <a:off x="5657837" y="4320936"/>
                <a:ext cx="2566635" cy="497194"/>
              </a:xfrm>
              <a:prstGeom prst="rect">
                <a:avLst/>
              </a:prstGeom>
            </p:spPr>
            <p:txBody>
              <a:bodyPr lIns="91440" tIns="45720" rIns="91440" bIns="45720" anchor="t"/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800" b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24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20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20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dirty="0">
                    <a:solidFill>
                      <a:srgbClr val="0055A0"/>
                    </a:solidFill>
                  </a:rPr>
                  <a:t>Yearly value of TID for the coil and yoke’s center at start and at the end of MHS. 4e19 p/year considered.</a:t>
                </a: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281311" y="3940973"/>
            <a:ext cx="319410" cy="12311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373737"/>
                </a:solidFill>
                <a:latin typeface="SansSerif" panose="00000400000000000000" pitchFamily="2" charset="2"/>
              </a:rPr>
              <a:t>MHS</a:t>
            </a:r>
            <a:endParaRPr lang="en-US" sz="900" dirty="0">
              <a:solidFill>
                <a:srgbClr val="373737"/>
              </a:solidFill>
              <a:latin typeface="SansSerif" panose="00000400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82412" y="4040749"/>
            <a:ext cx="319410" cy="12311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373737"/>
                </a:solidFill>
                <a:latin typeface="SansSerif" panose="00000400000000000000" pitchFamily="2" charset="2"/>
              </a:rPr>
              <a:t>MHS</a:t>
            </a:r>
            <a:endParaRPr lang="en-US" sz="900" dirty="0">
              <a:solidFill>
                <a:srgbClr val="373737"/>
              </a:solidFill>
              <a:latin typeface="SansSerif" panose="00000400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334874" y="3942071"/>
            <a:ext cx="319410" cy="12311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373737"/>
                </a:solidFill>
                <a:latin typeface="SansSerif" panose="00000400000000000000" pitchFamily="2" charset="2"/>
              </a:rPr>
              <a:t>MHS</a:t>
            </a:r>
            <a:endParaRPr lang="en-US" sz="900" dirty="0">
              <a:solidFill>
                <a:srgbClr val="373737"/>
              </a:solidFill>
              <a:latin typeface="SansSerif" panose="00000400000000000000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335975" y="4041847"/>
            <a:ext cx="319410" cy="12311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373737"/>
                </a:solidFill>
                <a:latin typeface="SansSerif" panose="00000400000000000000" pitchFamily="2" charset="2"/>
              </a:rPr>
              <a:t>MHS</a:t>
            </a:r>
            <a:endParaRPr lang="en-US" sz="900" dirty="0">
              <a:solidFill>
                <a:srgbClr val="373737"/>
              </a:solidFill>
              <a:latin typeface="SansSerif" panose="000004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3590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8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87726" y="2319764"/>
            <a:ext cx="4404625" cy="18233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800" spc="-1">
                <a:solidFill>
                  <a:srgbClr val="0055A0"/>
                </a:solidFill>
              </a:rPr>
              <a:t>DPA and gas production in target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5" r="13382" b="7851"/>
          <a:stretch/>
        </p:blipFill>
        <p:spPr>
          <a:xfrm rot="170217">
            <a:off x="5121632" y="824386"/>
            <a:ext cx="6949296" cy="5106883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9" name="TextBox 8"/>
          <p:cNvSpPr txBox="1"/>
          <p:nvPr/>
        </p:nvSpPr>
        <p:spPr bwMode="auto">
          <a:xfrm>
            <a:off x="10078418" y="4591274"/>
            <a:ext cx="1863858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b="1"/>
              <a:t>Core </a:t>
            </a:r>
            <a:br>
              <a:rPr lang="en-GB" b="1"/>
            </a:br>
            <a:r>
              <a:rPr lang="en-GB" b="1"/>
              <a:t>(W blocks)</a:t>
            </a:r>
          </a:p>
        </p:txBody>
      </p:sp>
      <p:cxnSp>
        <p:nvCxnSpPr>
          <p:cNvPr id="10" name="Straight Connector 9"/>
          <p:cNvCxnSpPr>
            <a:cxnSpLocks/>
            <a:endCxn id="9" idx="0"/>
          </p:cNvCxnSpPr>
          <p:nvPr/>
        </p:nvCxnSpPr>
        <p:spPr>
          <a:xfrm>
            <a:off x="8757138" y="3023565"/>
            <a:ext cx="2253209" cy="1567709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 bwMode="auto">
          <a:xfrm>
            <a:off x="9442723" y="5423006"/>
            <a:ext cx="138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rgbClr val="0055A0"/>
                </a:solidFill>
              </a:defRPr>
            </a:lvl1pPr>
          </a:lstStyle>
          <a:p>
            <a:r>
              <a:rPr lang="en-GB" sz="1600"/>
              <a:t>Vessel</a:t>
            </a:r>
          </a:p>
        </p:txBody>
      </p:sp>
      <p:cxnSp>
        <p:nvCxnSpPr>
          <p:cNvPr id="13" name="Straight Connector 12"/>
          <p:cNvCxnSpPr>
            <a:cxnSpLocks/>
            <a:endCxn id="12" idx="0"/>
          </p:cNvCxnSpPr>
          <p:nvPr/>
        </p:nvCxnSpPr>
        <p:spPr>
          <a:xfrm>
            <a:off x="8976478" y="4292149"/>
            <a:ext cx="1160625" cy="1130857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 bwMode="auto">
          <a:xfrm>
            <a:off x="4892351" y="5761560"/>
            <a:ext cx="138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rgbClr val="0055A0"/>
                </a:solidFill>
              </a:defRPr>
            </a:lvl1pPr>
          </a:lstStyle>
          <a:p>
            <a:r>
              <a:rPr lang="en-GB" sz="1600"/>
              <a:t>Window</a:t>
            </a:r>
          </a:p>
        </p:txBody>
      </p:sp>
      <p:cxnSp>
        <p:nvCxnSpPr>
          <p:cNvPr id="15" name="Straight Connector 14"/>
          <p:cNvCxnSpPr>
            <a:cxnSpLocks/>
            <a:endCxn id="14" idx="0"/>
          </p:cNvCxnSpPr>
          <p:nvPr/>
        </p:nvCxnSpPr>
        <p:spPr>
          <a:xfrm flipH="1">
            <a:off x="5586731" y="4517831"/>
            <a:ext cx="867555" cy="1243729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8F096F4-C2EC-9743-377E-BEC159B40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3427378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9" r="11863"/>
          <a:stretch/>
        </p:blipFill>
        <p:spPr>
          <a:xfrm>
            <a:off x="850392" y="3140968"/>
            <a:ext cx="3002109" cy="2862072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790" y="1096282"/>
            <a:ext cx="11376025" cy="129574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Evaluation of </a:t>
            </a:r>
            <a:r>
              <a:rPr lang="en-US" b="1" dirty="0"/>
              <a:t>displacement per atom in the target’s core</a:t>
            </a:r>
            <a:r>
              <a:rPr lang="en-US" dirty="0"/>
              <a:t> evaluated with different models and used as figure of merit for the </a:t>
            </a:r>
            <a:r>
              <a:rPr lang="en-US" b="1" dirty="0"/>
              <a:t>radiation induced damage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ARC-DPA model assigns an energy-dependent damage cross section. Parameters are needed for DPA evaluation.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/>
              <a:t>DPA in target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1" r="11678"/>
          <a:stretch/>
        </p:blipFill>
        <p:spPr>
          <a:xfrm>
            <a:off x="8330184" y="3140968"/>
            <a:ext cx="2975082" cy="28620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" t="23226" r="3932" b="15350"/>
          <a:stretch/>
        </p:blipFill>
        <p:spPr>
          <a:xfrm>
            <a:off x="4195164" y="3400538"/>
            <a:ext cx="3817279" cy="18609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850392" y="2677588"/>
            <a:ext cx="30133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55A0"/>
                </a:solidFill>
              </a:rPr>
              <a:t>Maximum yearly DPA, computed with different models, along W target </a:t>
            </a:r>
            <a:br>
              <a:rPr lang="en-US" sz="1000" b="1" dirty="0">
                <a:solidFill>
                  <a:srgbClr val="0055A0"/>
                </a:solidFill>
              </a:rPr>
            </a:br>
            <a:r>
              <a:rPr lang="en-US" sz="1000" b="1" dirty="0">
                <a:solidFill>
                  <a:srgbClr val="0055A0"/>
                </a:solidFill>
              </a:rPr>
              <a:t>Beam sweep 50 mm radius, 8 mm </a:t>
            </a:r>
            <a:r>
              <a:rPr lang="el-GR" sz="1000" b="1" dirty="0">
                <a:solidFill>
                  <a:srgbClr val="0055A0"/>
                </a:solidFill>
              </a:rPr>
              <a:t>σ</a:t>
            </a:r>
            <a:endParaRPr lang="en-US" sz="1000" b="1" dirty="0">
              <a:solidFill>
                <a:srgbClr val="0055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4594808" y="2657353"/>
            <a:ext cx="30133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55A0"/>
                </a:solidFill>
              </a:rPr>
              <a:t>Distribution of DPA-NRT in </a:t>
            </a:r>
            <a:br>
              <a:rPr lang="en-US" sz="1000" b="1" dirty="0">
                <a:solidFill>
                  <a:srgbClr val="0055A0"/>
                </a:solidFill>
              </a:rPr>
            </a:br>
            <a:r>
              <a:rPr lang="en-US" sz="1000" b="1" dirty="0">
                <a:solidFill>
                  <a:srgbClr val="0055A0"/>
                </a:solidFill>
              </a:rPr>
              <a:t>W target with beam sweep 50 mm radius,</a:t>
            </a:r>
            <a:br>
              <a:rPr lang="en-US" sz="1000" b="1" dirty="0">
                <a:solidFill>
                  <a:srgbClr val="0055A0"/>
                </a:solidFill>
              </a:rPr>
            </a:br>
            <a:r>
              <a:rPr lang="en-US" sz="1000" b="1" dirty="0">
                <a:solidFill>
                  <a:srgbClr val="0055A0"/>
                </a:solidFill>
              </a:rPr>
              <a:t>8 mm </a:t>
            </a:r>
            <a:r>
              <a:rPr lang="el-GR" sz="1000" b="1" dirty="0">
                <a:solidFill>
                  <a:srgbClr val="0055A0"/>
                </a:solidFill>
              </a:rPr>
              <a:t>σ</a:t>
            </a:r>
            <a:r>
              <a:rPr lang="en-US" sz="1000" b="1" dirty="0">
                <a:solidFill>
                  <a:srgbClr val="0055A0"/>
                </a:solidFill>
              </a:rPr>
              <a:t>. Values averaged angularly. 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8330184" y="2676030"/>
            <a:ext cx="30133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55A0"/>
                </a:solidFill>
              </a:rPr>
              <a:t>Maximum yearly DPA-NRT along W target with different beam delivery (sweep 50 mm radius, 8 mm and 16 mm </a:t>
            </a:r>
            <a:r>
              <a:rPr lang="el-GR" sz="1000" b="1" dirty="0">
                <a:solidFill>
                  <a:srgbClr val="0055A0"/>
                </a:solidFill>
              </a:rPr>
              <a:t>σ</a:t>
            </a:r>
            <a:r>
              <a:rPr lang="en-US" sz="1000" b="1" dirty="0">
                <a:solidFill>
                  <a:srgbClr val="0055A0"/>
                </a:solidFill>
              </a:rPr>
              <a:t>) 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407988" y="2276872"/>
            <a:ext cx="11376025" cy="587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850392" y="5901147"/>
            <a:ext cx="300210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For W with ARC-DPA model,  parameters: </a:t>
            </a:r>
            <a:br>
              <a:rPr lang="en-US" sz="1000" b="1">
                <a:solidFill>
                  <a:srgbClr val="0055A0"/>
                </a:solidFill>
              </a:rPr>
            </a:br>
            <a:r>
              <a:rPr lang="en-US" sz="1000" b="1">
                <a:solidFill>
                  <a:srgbClr val="0055A0"/>
                </a:solidFill>
              </a:rPr>
              <a:t>E</a:t>
            </a:r>
            <a:r>
              <a:rPr lang="en-US" sz="1000" b="1" baseline="-25000">
                <a:solidFill>
                  <a:srgbClr val="0055A0"/>
                </a:solidFill>
              </a:rPr>
              <a:t>d</a:t>
            </a:r>
            <a:r>
              <a:rPr lang="en-US" sz="1000" b="1">
                <a:solidFill>
                  <a:srgbClr val="0055A0"/>
                </a:solidFill>
              </a:rPr>
              <a:t> = 70 eV, </a:t>
            </a:r>
            <a:r>
              <a:rPr lang="en-US" sz="1000" b="1" err="1">
                <a:solidFill>
                  <a:srgbClr val="0055A0"/>
                </a:solidFill>
              </a:rPr>
              <a:t>b</a:t>
            </a:r>
            <a:r>
              <a:rPr lang="en-US" sz="1000" b="1" baseline="-25000" err="1">
                <a:solidFill>
                  <a:srgbClr val="0055A0"/>
                </a:solidFill>
              </a:rPr>
              <a:t>arc</a:t>
            </a:r>
            <a:r>
              <a:rPr lang="en-US" sz="1000" b="1">
                <a:solidFill>
                  <a:srgbClr val="0055A0"/>
                </a:solidFill>
              </a:rPr>
              <a:t> = -0.564 and </a:t>
            </a:r>
            <a:r>
              <a:rPr lang="en-US" sz="1000" b="1" err="1">
                <a:solidFill>
                  <a:srgbClr val="0055A0"/>
                </a:solidFill>
              </a:rPr>
              <a:t>c</a:t>
            </a:r>
            <a:r>
              <a:rPr lang="en-US" sz="1000" b="1" baseline="-25000" err="1">
                <a:solidFill>
                  <a:srgbClr val="0055A0"/>
                </a:solidFill>
              </a:rPr>
              <a:t>arc</a:t>
            </a:r>
            <a:r>
              <a:rPr lang="en-US" sz="1000" b="1">
                <a:solidFill>
                  <a:srgbClr val="0055A0"/>
                </a:solidFill>
              </a:rPr>
              <a:t> = 0.119 (</a:t>
            </a:r>
            <a:r>
              <a:rPr lang="en-US" sz="1000" b="1">
                <a:solidFill>
                  <a:srgbClr val="0055A0"/>
                </a:solidFill>
                <a:hlinkClick r:id="rId5"/>
              </a:rPr>
              <a:t>ref</a:t>
            </a:r>
            <a:r>
              <a:rPr lang="en-US" sz="1000" b="1">
                <a:solidFill>
                  <a:srgbClr val="0055A0"/>
                </a:solidFill>
              </a:rPr>
              <a:t>)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44504DDF-0DBA-C565-3B47-BCE33F767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202115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72334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Evaluation of </a:t>
            </a:r>
            <a:r>
              <a:rPr lang="en-US" b="1" dirty="0"/>
              <a:t>residual gas (H and He) production in target core</a:t>
            </a:r>
            <a:r>
              <a:rPr lang="en-US" dirty="0"/>
              <a:t>. Gas production can generate concern in </a:t>
            </a:r>
            <a:r>
              <a:rPr lang="en-US" b="1" dirty="0"/>
              <a:t>safety</a:t>
            </a:r>
            <a:r>
              <a:rPr lang="en-US" dirty="0"/>
              <a:t> and can change </a:t>
            </a:r>
            <a:r>
              <a:rPr lang="en-US" b="1" dirty="0"/>
              <a:t>material properties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/>
              <a:t>Gas production in target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8020B3D7-7220-91AB-7D70-60B119A29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6DF4E04-55FC-B79F-82C2-138C76CA39F6}"/>
              </a:ext>
            </a:extLst>
          </p:cNvPr>
          <p:cNvGrpSpPr/>
          <p:nvPr/>
        </p:nvGrpSpPr>
        <p:grpSpPr>
          <a:xfrm>
            <a:off x="0" y="2566761"/>
            <a:ext cx="3229384" cy="3433998"/>
            <a:chOff x="234096" y="2594170"/>
            <a:chExt cx="3229384" cy="3433998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234096" y="2594170"/>
              <a:ext cx="32293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>
                  <a:solidFill>
                    <a:srgbClr val="0055A0"/>
                  </a:solidFill>
                </a:rPr>
                <a:t>Maximum density of hydrogen isotopes along W target with beam sweep 50 mm radius, 8 mm </a:t>
              </a:r>
              <a:r>
                <a:rPr lang="el-GR" sz="1000" b="1">
                  <a:solidFill>
                    <a:srgbClr val="0055A0"/>
                  </a:solidFill>
                </a:rPr>
                <a:t>σ</a:t>
              </a:r>
              <a:br>
                <a:rPr lang="en-US" sz="1000" b="1">
                  <a:solidFill>
                    <a:srgbClr val="0055A0"/>
                  </a:solidFill>
                </a:rPr>
              </a:br>
              <a:r>
                <a:rPr lang="en-US" sz="1000" b="1">
                  <a:solidFill>
                    <a:srgbClr val="0055A0"/>
                  </a:solidFill>
                </a:rPr>
                <a:t>after 5-year operation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50B8F96-BF59-23EF-3438-543B490071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7" y="3148168"/>
              <a:ext cx="2880000" cy="288000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F6844F-61BE-192C-44FE-3352B4ADBEA8}"/>
              </a:ext>
            </a:extLst>
          </p:cNvPr>
          <p:cNvGrpSpPr/>
          <p:nvPr/>
        </p:nvGrpSpPr>
        <p:grpSpPr>
          <a:xfrm>
            <a:off x="6368379" y="2566761"/>
            <a:ext cx="3013360" cy="3433998"/>
            <a:chOff x="4079776" y="2695949"/>
            <a:chExt cx="3013360" cy="3433998"/>
          </a:xfrm>
        </p:grpSpPr>
        <p:sp>
          <p:nvSpPr>
            <p:cNvPr id="11" name="TextBox 10"/>
            <p:cNvSpPr txBox="1"/>
            <p:nvPr/>
          </p:nvSpPr>
          <p:spPr bwMode="auto">
            <a:xfrm>
              <a:off x="4079776" y="2695949"/>
              <a:ext cx="30133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>
                  <a:solidFill>
                    <a:srgbClr val="0055A0"/>
                  </a:solidFill>
                </a:rPr>
                <a:t>Maximum density of helium isotopes along W target with beam sweep 50 mm radius, 8 mm </a:t>
              </a:r>
              <a:r>
                <a:rPr lang="el-GR" sz="1000" b="1">
                  <a:solidFill>
                    <a:srgbClr val="0055A0"/>
                  </a:solidFill>
                </a:rPr>
                <a:t>σ</a:t>
              </a:r>
              <a:br>
                <a:rPr lang="en-US" sz="1000" b="1">
                  <a:solidFill>
                    <a:srgbClr val="0055A0"/>
                  </a:solidFill>
                </a:rPr>
              </a:br>
              <a:r>
                <a:rPr lang="en-US" sz="1000" b="1">
                  <a:solidFill>
                    <a:srgbClr val="0055A0"/>
                  </a:solidFill>
                </a:rPr>
                <a:t>after 5-year operation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BE433EF-2546-A739-ADE4-1E5D47FA4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46456" y="3249947"/>
              <a:ext cx="2880000" cy="288000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A82C4FF-7F70-2F87-713B-1B1A8BBFF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6781" y="3141765"/>
            <a:ext cx="3360000" cy="25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D432F91-7D6E-5294-3466-F02DE495F9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1161" y="3141765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5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8" r="11218" b="6931"/>
          <a:stretch/>
        </p:blipFill>
        <p:spPr>
          <a:xfrm>
            <a:off x="5640546" y="1163012"/>
            <a:ext cx="6432118" cy="4353368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D26B80AC-64C6-E990-679F-2237D55BC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87726" y="2319764"/>
            <a:ext cx="5824297" cy="18233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4800" spc="-1">
              <a:solidFill>
                <a:srgbClr val="0055A0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7561860" y="5075876"/>
            <a:ext cx="138876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b="1"/>
              <a:t>BDF target complex</a:t>
            </a:r>
          </a:p>
        </p:txBody>
      </p:sp>
      <p:cxnSp>
        <p:nvCxnSpPr>
          <p:cNvPr id="8" name="Straight Connector 7"/>
          <p:cNvCxnSpPr>
            <a:cxnSpLocks/>
            <a:endCxn id="7" idx="0"/>
          </p:cNvCxnSpPr>
          <p:nvPr/>
        </p:nvCxnSpPr>
        <p:spPr>
          <a:xfrm>
            <a:off x="7674964" y="4261579"/>
            <a:ext cx="581276" cy="814297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8841780" y="4268421"/>
            <a:ext cx="138876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b="1"/>
              <a:t>Muon Shield (MS)</a:t>
            </a:r>
          </a:p>
        </p:txBody>
      </p:sp>
      <p:cxnSp>
        <p:nvCxnSpPr>
          <p:cNvPr id="12" name="Straight Connector 11"/>
          <p:cNvCxnSpPr>
            <a:cxnSpLocks/>
            <a:endCxn id="11" idx="0"/>
          </p:cNvCxnSpPr>
          <p:nvPr/>
        </p:nvCxnSpPr>
        <p:spPr>
          <a:xfrm>
            <a:off x="8708896" y="3830769"/>
            <a:ext cx="827264" cy="437652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 bwMode="auto">
          <a:xfrm>
            <a:off x="5606113" y="1978312"/>
            <a:ext cx="1253023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b="1"/>
              <a:t>Ventilation </a:t>
            </a:r>
            <a:br>
              <a:rPr lang="en-GB" b="1"/>
            </a:br>
            <a:r>
              <a:rPr lang="en-GB" b="1"/>
              <a:t>room</a:t>
            </a:r>
          </a:p>
        </p:txBody>
      </p:sp>
      <p:cxnSp>
        <p:nvCxnSpPr>
          <p:cNvPr id="14" name="Straight Connector 13"/>
          <p:cNvCxnSpPr>
            <a:cxnSpLocks/>
            <a:endCxn id="13" idx="3"/>
          </p:cNvCxnSpPr>
          <p:nvPr/>
        </p:nvCxnSpPr>
        <p:spPr>
          <a:xfrm flipH="1" flipV="1">
            <a:off x="6859136" y="2270700"/>
            <a:ext cx="995710" cy="1611552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 bwMode="auto">
          <a:xfrm>
            <a:off x="7460671" y="1228638"/>
            <a:ext cx="1056289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b="1"/>
              <a:t>911 shaft door</a:t>
            </a:r>
          </a:p>
        </p:txBody>
      </p:sp>
      <p:cxnSp>
        <p:nvCxnSpPr>
          <p:cNvPr id="22" name="Straight Connector 21"/>
          <p:cNvCxnSpPr>
            <a:cxnSpLocks/>
            <a:endCxn id="21" idx="2"/>
          </p:cNvCxnSpPr>
          <p:nvPr/>
        </p:nvCxnSpPr>
        <p:spPr>
          <a:xfrm flipV="1">
            <a:off x="7854846" y="1813413"/>
            <a:ext cx="133970" cy="1636032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 bwMode="auto">
          <a:xfrm>
            <a:off x="10221064" y="3569783"/>
            <a:ext cx="1243779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b="1" err="1"/>
              <a:t>SHiP</a:t>
            </a:r>
            <a:r>
              <a:rPr lang="en-GB" b="1"/>
              <a:t> detectors</a:t>
            </a:r>
          </a:p>
        </p:txBody>
      </p:sp>
      <p:cxnSp>
        <p:nvCxnSpPr>
          <p:cNvPr id="26" name="Straight Connector 25"/>
          <p:cNvCxnSpPr>
            <a:cxnSpLocks/>
            <a:endCxn id="25" idx="0"/>
          </p:cNvCxnSpPr>
          <p:nvPr/>
        </p:nvCxnSpPr>
        <p:spPr>
          <a:xfrm>
            <a:off x="9912424" y="2996952"/>
            <a:ext cx="930530" cy="572831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C88C581-EAB0-A978-A094-49D0A791842F}"/>
              </a:ext>
            </a:extLst>
          </p:cNvPr>
          <p:cNvSpPr txBox="1"/>
          <p:nvPr/>
        </p:nvSpPr>
        <p:spPr bwMode="auto">
          <a:xfrm>
            <a:off x="5544055" y="4409262"/>
            <a:ext cx="9036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FF0000"/>
                </a:solidFill>
                <a:latin typeface="Arial"/>
              </a:rPr>
              <a:t>TCC8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A0D287-0B67-FC71-D581-BA9ACE74CC6B}"/>
              </a:ext>
            </a:extLst>
          </p:cNvPr>
          <p:cNvSpPr txBox="1"/>
          <p:nvPr/>
        </p:nvSpPr>
        <p:spPr bwMode="auto">
          <a:xfrm>
            <a:off x="9427160" y="2292875"/>
            <a:ext cx="9036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FF0000"/>
                </a:solidFill>
                <a:latin typeface="Arial"/>
              </a:rPr>
              <a:t>ECN3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B23026E9-18C6-8495-12B2-F4D44D739DE8}"/>
              </a:ext>
            </a:extLst>
          </p:cNvPr>
          <p:cNvSpPr txBox="1">
            <a:spLocks/>
          </p:cNvSpPr>
          <p:nvPr/>
        </p:nvSpPr>
        <p:spPr bwMode="auto">
          <a:xfrm>
            <a:off x="10545" y="2472164"/>
            <a:ext cx="5824297" cy="18233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800" spc="-1">
                <a:solidFill>
                  <a:srgbClr val="0055A0"/>
                </a:solidFill>
              </a:rPr>
              <a:t>Radiation fields around target complex and R2E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570629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/>
              <a:t>R2E lesson from CNGS experience</a:t>
            </a:r>
          </a:p>
        </p:txBody>
      </p:sp>
      <p:pic>
        <p:nvPicPr>
          <p:cNvPr id="1026" name="Picture 2" descr="a top view of the CERN Neutrino to Gran Sasso – CNGS – target area">
            <a:extLst>
              <a:ext uri="{FF2B5EF4-FFF2-40B4-BE49-F238E27FC236}">
                <a16:creationId xmlns:a16="http://schemas.microsoft.com/office/drawing/2014/main" id="{FC11286A-0C3E-B6FC-0C47-507AC310F1C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65" y="1592263"/>
            <a:ext cx="5455220" cy="460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34C857A-BCC6-35F1-35BF-281218BAF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9279" y="1294634"/>
            <a:ext cx="5611813" cy="460851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During the 2007 CNGS physics run, 8×10</a:t>
            </a:r>
            <a:r>
              <a:rPr kumimoji="0" 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p.o.t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delivered, i.e.,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itchFamily="18" charset="2"/>
              </a:rPr>
              <a:t>~2% of a nominal CNGS year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Single event upsets (SEU) in the electronics of the ventilation units caused control failure and interruption of communication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Critical review of installation of all electronics in CNGS: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installing thick radiation shields in situ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moving all the control systems into a protected area</a:t>
            </a:r>
          </a:p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4261A-3668-3801-5DEC-126C2815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87767317-A9AB-4E54-871B-CD2EEDE7C57D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23" name="Line 5">
            <a:extLst>
              <a:ext uri="{FF2B5EF4-FFF2-40B4-BE49-F238E27FC236}">
                <a16:creationId xmlns:a16="http://schemas.microsoft.com/office/drawing/2014/main" id="{908FDB2A-0F93-4A16-56C7-DECCCC71C21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804" y="2458719"/>
            <a:ext cx="562728" cy="324675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6">
            <a:extLst>
              <a:ext uri="{FF2B5EF4-FFF2-40B4-BE49-F238E27FC236}">
                <a16:creationId xmlns:a16="http://schemas.microsoft.com/office/drawing/2014/main" id="{823A20BB-7621-4277-6CC5-3E0BD5BCA9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0208" y="1281016"/>
            <a:ext cx="51038" cy="1122352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7">
            <a:extLst>
              <a:ext uri="{FF2B5EF4-FFF2-40B4-BE49-F238E27FC236}">
                <a16:creationId xmlns:a16="http://schemas.microsoft.com/office/drawing/2014/main" id="{79B346C5-2866-7505-6517-8E45AEB6C9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87922" y="1592265"/>
            <a:ext cx="330083" cy="983872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8">
            <a:extLst>
              <a:ext uri="{FF2B5EF4-FFF2-40B4-BE49-F238E27FC236}">
                <a16:creationId xmlns:a16="http://schemas.microsoft.com/office/drawing/2014/main" id="{17D60193-DA2F-A2CE-8FCE-679A2895B4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5290" y="1441846"/>
            <a:ext cx="236053" cy="961522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9">
            <a:extLst>
              <a:ext uri="{FF2B5EF4-FFF2-40B4-BE49-F238E27FC236}">
                <a16:creationId xmlns:a16="http://schemas.microsoft.com/office/drawing/2014/main" id="{1518E3A6-255F-2881-3749-936316A5D495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4681" y="1441846"/>
            <a:ext cx="163337" cy="961522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0">
            <a:extLst>
              <a:ext uri="{FF2B5EF4-FFF2-40B4-BE49-F238E27FC236}">
                <a16:creationId xmlns:a16="http://schemas.microsoft.com/office/drawing/2014/main" id="{D73F317A-D5AB-E4CF-5EE8-4AC6607DCA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16358" y="1381750"/>
            <a:ext cx="299459" cy="1021617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">
            <a:extLst>
              <a:ext uri="{FF2B5EF4-FFF2-40B4-BE49-F238E27FC236}">
                <a16:creationId xmlns:a16="http://schemas.microsoft.com/office/drawing/2014/main" id="{8BF28BCD-67F6-CA04-76AC-8ABBA9095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2492" y="1321655"/>
            <a:ext cx="251675" cy="1081712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Text Box 13">
            <a:extLst>
              <a:ext uri="{FF2B5EF4-FFF2-40B4-BE49-F238E27FC236}">
                <a16:creationId xmlns:a16="http://schemas.microsoft.com/office/drawing/2014/main" id="{33A06DCB-DC1B-1B0E-5E12-31E6A5984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0410" y="964266"/>
            <a:ext cx="1181998" cy="276999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sz="1200" b="1">
                <a:latin typeface="Comic Sans MS" pitchFamily="66" charset="0"/>
              </a:rPr>
              <a:t>Electronics</a:t>
            </a:r>
          </a:p>
        </p:txBody>
      </p:sp>
      <p:sp>
        <p:nvSpPr>
          <p:cNvPr id="31" name="Text Box 14">
            <a:extLst>
              <a:ext uri="{FF2B5EF4-FFF2-40B4-BE49-F238E27FC236}">
                <a16:creationId xmlns:a16="http://schemas.microsoft.com/office/drawing/2014/main" id="{52C3D24F-FAE2-4D8B-2328-68E91F78F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7380" y="1259201"/>
            <a:ext cx="1831879" cy="276999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sz="1200" b="1">
                <a:latin typeface="Comic Sans MS" pitchFamily="66" charset="0"/>
              </a:rPr>
              <a:t>Ventilation Units</a:t>
            </a:r>
          </a:p>
        </p:txBody>
      </p:sp>
      <p:sp>
        <p:nvSpPr>
          <p:cNvPr id="32" name="Text Box 15">
            <a:extLst>
              <a:ext uri="{FF2B5EF4-FFF2-40B4-BE49-F238E27FC236}">
                <a16:creationId xmlns:a16="http://schemas.microsoft.com/office/drawing/2014/main" id="{49AF8A57-156D-B8AF-4FB3-7076AD43E4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50" y="2182443"/>
            <a:ext cx="1041454" cy="46166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sz="1200" b="1" err="1">
                <a:latin typeface="Comic Sans MS" pitchFamily="66" charset="0"/>
              </a:rPr>
              <a:t>CV,crane</a:t>
            </a:r>
            <a:r>
              <a:rPr lang="en-US" sz="1200" b="1">
                <a:latin typeface="Comic Sans MS" pitchFamily="66" charset="0"/>
              </a:rPr>
              <a:t>,</a:t>
            </a:r>
          </a:p>
          <a:p>
            <a:pPr algn="ctr" eaLnBrk="1" hangingPunct="1"/>
            <a:r>
              <a:rPr lang="en-US" sz="1200" b="1">
                <a:latin typeface="Comic Sans MS" pitchFamily="66" charset="0"/>
              </a:rPr>
              <a:t>fire</a:t>
            </a:r>
          </a:p>
        </p:txBody>
      </p:sp>
      <p:pic>
        <p:nvPicPr>
          <p:cNvPr id="1028" name="Picture 4" descr="home">
            <a:extLst>
              <a:ext uri="{FF2B5EF4-FFF2-40B4-BE49-F238E27FC236}">
                <a16:creationId xmlns:a16="http://schemas.microsoft.com/office/drawing/2014/main" id="{FBFA2369-4898-4007-B38B-CE7EBE9E6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278" y="0"/>
            <a:ext cx="556011" cy="69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557823-6B09-5D5E-D195-CB7F7F3BD8F8}"/>
              </a:ext>
            </a:extLst>
          </p:cNvPr>
          <p:cNvSpPr txBox="1"/>
          <p:nvPr/>
        </p:nvSpPr>
        <p:spPr bwMode="auto">
          <a:xfrm>
            <a:off x="6279073" y="4554906"/>
            <a:ext cx="5152225" cy="1200329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/>
              <a:t>This triggered the creation of the R2E Project, with large impact for LHC operation and HL-LHC</a:t>
            </a:r>
          </a:p>
          <a:p>
            <a:pPr algn="ctr"/>
            <a:r>
              <a:rPr lang="en-GB">
                <a:sym typeface="Wingdings" pitchFamily="2" charset="2"/>
              </a:rPr>
              <a:t> </a:t>
            </a:r>
            <a:r>
              <a:rPr lang="en-GB" b="1">
                <a:sym typeface="Wingdings" pitchFamily="2" charset="2"/>
              </a:rPr>
              <a:t>This must be considered for any new facilities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68203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238081"/>
            <a:ext cx="11376024" cy="496269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FLUKA simulations and motivation</a:t>
            </a:r>
          </a:p>
          <a:p>
            <a:r>
              <a:rPr lang="en-US"/>
              <a:t>Geometry and beam parameters</a:t>
            </a:r>
          </a:p>
          <a:p>
            <a:r>
              <a:rPr lang="en-US"/>
              <a:t>Particle yields and energy deposition in various systems</a:t>
            </a:r>
          </a:p>
          <a:p>
            <a:r>
              <a:rPr lang="en-US"/>
              <a:t>DPA and gas production in target</a:t>
            </a:r>
          </a:p>
          <a:p>
            <a:r>
              <a:rPr lang="en-US"/>
              <a:t>Radiation fields around target complex and R2E considerations</a:t>
            </a:r>
          </a:p>
          <a:p>
            <a:r>
              <a:rPr lang="en-US"/>
              <a:t>Conclusion and outlook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200"/>
          </a:xfrm>
        </p:spPr>
        <p:txBody>
          <a:bodyPr/>
          <a:lstStyle/>
          <a:p>
            <a:r>
              <a:rPr lang="en-US"/>
              <a:t>Outlook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6BDB3-635D-2D60-1794-B0A05D72F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vert="horz" lIns="91440" tIns="45720" rIns="91440" bIns="45720" rtlCol="0" anchor="ctr"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37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Radiation field around the target complex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407989" y="1592263"/>
            <a:ext cx="11376024" cy="15487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>
                <a:solidFill>
                  <a:srgbClr val="2F2F2F"/>
                </a:solidFill>
              </a:rPr>
              <a:t>Protons of 400 GeV/c impacting on a 12 </a:t>
            </a:r>
            <a:r>
              <a:rPr lang="el-GR" sz="2400" b="0">
                <a:solidFill>
                  <a:srgbClr val="2F2F2F"/>
                </a:solidFill>
              </a:rPr>
              <a:t>λ</a:t>
            </a:r>
            <a:r>
              <a:rPr lang="en-US" sz="2400" b="0">
                <a:solidFill>
                  <a:srgbClr val="2F2F2F"/>
                </a:solidFill>
              </a:rPr>
              <a:t> long target (CDS) generate a </a:t>
            </a:r>
            <a:r>
              <a:rPr lang="en-US" sz="2400">
                <a:solidFill>
                  <a:srgbClr val="2F2F2F"/>
                </a:solidFill>
              </a:rPr>
              <a:t>high radiation field</a:t>
            </a:r>
            <a:r>
              <a:rPr lang="en-US" sz="2400" b="0">
                <a:solidFill>
                  <a:srgbClr val="2F2F2F"/>
                </a:solidFill>
              </a:rPr>
              <a:t> all around the target and the target complex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b="0"/>
              <a:t>Constraints for radiation protection and radiation to electronic aspects → </a:t>
            </a:r>
            <a:r>
              <a:rPr lang="en-US" sz="1600"/>
              <a:t>Great amount of shielding required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b="0"/>
              <a:t>On the other side, the radiation field can be exploited for material and electronics irradiation tests → (backup slide)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407987" y="3284984"/>
            <a:ext cx="11376025" cy="336398"/>
          </a:xfrm>
          <a:prstGeom prst="rect">
            <a:avLst/>
          </a:prstGeom>
        </p:spPr>
        <p:txBody>
          <a:bodyPr anchor="t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rgbClr val="0055A0"/>
                </a:solidFill>
              </a:rPr>
              <a:t>Side view of neutron (left) and pions (middle) around target complex. Right, top view of muons fluence.</a:t>
            </a:r>
            <a:br>
              <a:rPr lang="en-US" sz="1000">
                <a:solidFill>
                  <a:srgbClr val="0055A0"/>
                </a:solidFill>
              </a:rPr>
            </a:br>
            <a:r>
              <a:rPr lang="en-US" sz="1000">
                <a:solidFill>
                  <a:srgbClr val="0055A0"/>
                </a:solidFill>
              </a:rPr>
              <a:t>Results normalized considering 4e13 p/spill. Plots averaged around BDF target (CDS design).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75" b="9050"/>
          <a:stretch/>
        </p:blipFill>
        <p:spPr>
          <a:xfrm>
            <a:off x="407987" y="3678522"/>
            <a:ext cx="3712464" cy="197337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75" b="9050"/>
          <a:stretch/>
        </p:blipFill>
        <p:spPr>
          <a:xfrm>
            <a:off x="4251960" y="3681596"/>
            <a:ext cx="3712464" cy="197337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75" b="9050"/>
          <a:stretch/>
        </p:blipFill>
        <p:spPr>
          <a:xfrm>
            <a:off x="8074152" y="3681596"/>
            <a:ext cx="3712464" cy="1973379"/>
          </a:xfrm>
          <a:prstGeom prst="rect">
            <a:avLst/>
          </a:prstGeom>
        </p:spPr>
      </p:pic>
      <p:sp>
        <p:nvSpPr>
          <p:cNvPr id="19" name="Rectangle 93"/>
          <p:cNvSpPr/>
          <p:nvPr/>
        </p:nvSpPr>
        <p:spPr>
          <a:xfrm>
            <a:off x="407988" y="5750795"/>
            <a:ext cx="11376024" cy="342501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25400">
            <a:solidFill>
              <a:srgbClr val="4080B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pc="-1">
                <a:solidFill>
                  <a:srgbClr val="2F2F2F"/>
                </a:solidFill>
              </a:rPr>
              <a:t>Radiation field results to be dominated by neutrons, pions stopped in MHS while muon exit downstream BDF</a:t>
            </a:r>
            <a:endParaRPr lang="en-US" sz="1200" strike="noStrike" spc="-1">
              <a:solidFill>
                <a:srgbClr val="2F2F2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90C38-34C9-A912-9A04-CCAF13F9F7A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394352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238" y="373593"/>
            <a:ext cx="4487568" cy="95788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69272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The radiation field generates constrains due to </a:t>
            </a:r>
            <a:r>
              <a:rPr lang="en-US" sz="2400" b="1"/>
              <a:t>radiation to electronic effects </a:t>
            </a:r>
            <a:r>
              <a:rPr lang="en-US" sz="2400" b="0"/>
              <a:t>mainly leading to </a:t>
            </a:r>
            <a:r>
              <a:rPr lang="en-US" sz="2400" b="1"/>
              <a:t>cumulative damage </a:t>
            </a:r>
            <a:r>
              <a:rPr lang="en-US" sz="2400" b="0"/>
              <a:t>and </a:t>
            </a:r>
            <a:r>
              <a:rPr lang="en-US" sz="2400" b="1"/>
              <a:t>Single Event Effect (SEE)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Some </a:t>
            </a:r>
            <a:r>
              <a:rPr lang="en-US" sz="2400" b="1"/>
              <a:t>general limits </a:t>
            </a:r>
            <a:r>
              <a:rPr lang="en-US" sz="2400" b="0"/>
              <a:t>(</a:t>
            </a:r>
            <a:r>
              <a:rPr lang="en-US" sz="2400" b="0">
                <a:hlinkClick r:id="rId3"/>
              </a:rPr>
              <a:t>EDMS</a:t>
            </a:r>
            <a:r>
              <a:rPr lang="en-US" sz="2400" b="0"/>
              <a:t>) are defined for specific </a:t>
            </a:r>
            <a:r>
              <a:rPr lang="en-US" sz="2400" b="1"/>
              <a:t>R2E quantities </a:t>
            </a:r>
            <a:r>
              <a:rPr lang="en-US" sz="2400" b="0"/>
              <a:t>(</a:t>
            </a:r>
            <a:r>
              <a:rPr lang="en-US" sz="2400" b="0">
                <a:hlinkClick r:id="rId4"/>
              </a:rPr>
              <a:t>Indico</a:t>
            </a:r>
            <a:r>
              <a:rPr lang="en-US" sz="2400" b="0"/>
              <a:t>) to characterize an area as </a:t>
            </a:r>
            <a:r>
              <a:rPr lang="en-US" sz="2400" b="1"/>
              <a:t>radiation-safe </a:t>
            </a:r>
            <a:r>
              <a:rPr lang="en-US" sz="2400" b="0"/>
              <a:t>for electronics.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R2E in TCC8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 bwMode="auto">
          <a:xfrm>
            <a:off x="7258238" y="116632"/>
            <a:ext cx="4487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General limits for R2E considerations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407368" y="3356992"/>
            <a:ext cx="5688632" cy="2304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The </a:t>
            </a:r>
            <a:r>
              <a:rPr lang="en-US" sz="2400"/>
              <a:t>radiation levels </a:t>
            </a:r>
            <a:r>
              <a:rPr lang="en-US" sz="2400" b="0"/>
              <a:t>in different areas which will store active electronics has been evaluated: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i="1"/>
              <a:t>Ventilation room above BDF in TCC8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/>
              <a:t>911 shaft door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/>
              <a:t>SHiP detector in ECN3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US" sz="1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1" b="2750"/>
          <a:stretch/>
        </p:blipFill>
        <p:spPr>
          <a:xfrm>
            <a:off x="7174992" y="3570677"/>
            <a:ext cx="3528392" cy="2333999"/>
          </a:xfrm>
          <a:prstGeom prst="rect">
            <a:avLst/>
          </a:prstGeom>
        </p:spPr>
      </p:pic>
      <p:sp>
        <p:nvSpPr>
          <p:cNvPr id="11" name="Rectangle 93"/>
          <p:cNvSpPr/>
          <p:nvPr/>
        </p:nvSpPr>
        <p:spPr>
          <a:xfrm>
            <a:off x="407988" y="5894811"/>
            <a:ext cx="11376024" cy="342501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25400">
            <a:solidFill>
              <a:srgbClr val="4080B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pc="-1">
                <a:solidFill>
                  <a:srgbClr val="2F2F2F"/>
                </a:solidFill>
              </a:rPr>
              <a:t>Similar plots present also in </a:t>
            </a:r>
            <a:r>
              <a:rPr lang="en-US" spc="-1">
                <a:solidFill>
                  <a:srgbClr val="2F2F2F"/>
                </a:solidFill>
                <a:hlinkClick r:id="rId6"/>
              </a:rPr>
              <a:t>BDF/SHiP proposal</a:t>
            </a:r>
            <a:r>
              <a:rPr lang="en-US" spc="-1">
                <a:solidFill>
                  <a:srgbClr val="2F2F2F"/>
                </a:solidFill>
              </a:rPr>
              <a:t>, considering previous integration model of BDF</a:t>
            </a:r>
            <a:endParaRPr lang="en-US" sz="1200" strike="noStrike" spc="-1">
              <a:solidFill>
                <a:srgbClr val="2F2F2F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174992" y="3195256"/>
            <a:ext cx="35283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Side view of BDF and ventilation room in TCC8. </a:t>
            </a:r>
            <a:br>
              <a:rPr lang="en-US" sz="1000" b="1">
                <a:solidFill>
                  <a:srgbClr val="0055A0"/>
                </a:solidFill>
              </a:rPr>
            </a:br>
            <a:r>
              <a:rPr lang="en-US" sz="1000" b="1" err="1">
                <a:solidFill>
                  <a:srgbClr val="0055A0"/>
                </a:solidFill>
              </a:rPr>
              <a:t>ThNeu</a:t>
            </a:r>
            <a:r>
              <a:rPr lang="en-US" sz="1000" b="1">
                <a:solidFill>
                  <a:srgbClr val="0055A0"/>
                </a:solidFill>
              </a:rPr>
              <a:t> yearly fluence averaged along target. </a:t>
            </a:r>
            <a:br>
              <a:rPr lang="en-US" sz="1000" b="1">
                <a:solidFill>
                  <a:srgbClr val="0055A0"/>
                </a:solidFill>
              </a:rPr>
            </a:br>
            <a:r>
              <a:rPr lang="en-US" sz="1000" b="1">
                <a:solidFill>
                  <a:srgbClr val="0055A0"/>
                </a:solidFill>
              </a:rPr>
              <a:t>Grey color represents the limit of 3e7 cm</a:t>
            </a:r>
            <a:r>
              <a:rPr lang="en-US" sz="1000" b="1" baseline="30000">
                <a:solidFill>
                  <a:srgbClr val="0055A0"/>
                </a:solidFill>
              </a:rPr>
              <a:t>-2</a:t>
            </a:r>
            <a:r>
              <a:rPr lang="en-US" sz="1000" b="1">
                <a:solidFill>
                  <a:srgbClr val="0055A0"/>
                </a:solidFill>
              </a:rPr>
              <a:t>/year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D90E3A2-6672-0744-18DA-08938191C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423889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R2E in 911 shaft and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407368" y="1591056"/>
            <a:ext cx="5688632" cy="2304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The </a:t>
            </a:r>
            <a:r>
              <a:rPr lang="en-US" sz="2400"/>
              <a:t>radiation levels </a:t>
            </a:r>
            <a:r>
              <a:rPr lang="en-US" sz="2400" b="0"/>
              <a:t>in different areas which will store active electronics has been evaluated: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/>
              <a:t>Ventilation room above BDF in TCC8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i="1"/>
              <a:t>911 shaft door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i="1"/>
              <a:t>SHiP detector in ECN3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US" sz="1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1" b="9051"/>
          <a:stretch/>
        </p:blipFill>
        <p:spPr>
          <a:xfrm>
            <a:off x="7174992" y="1804807"/>
            <a:ext cx="3529584" cy="21680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7174992" y="1544256"/>
            <a:ext cx="33134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Top view of BDF and 911 access shaft. </a:t>
            </a:r>
            <a:br>
              <a:rPr lang="en-US" sz="1000" b="1">
                <a:solidFill>
                  <a:srgbClr val="0055A0"/>
                </a:solidFill>
              </a:rPr>
            </a:br>
            <a:r>
              <a:rPr lang="en-US" sz="1000" b="1" err="1">
                <a:solidFill>
                  <a:srgbClr val="0055A0"/>
                </a:solidFill>
              </a:rPr>
              <a:t>ThNeu</a:t>
            </a:r>
            <a:r>
              <a:rPr lang="en-US" sz="1000" b="1">
                <a:solidFill>
                  <a:srgbClr val="0055A0"/>
                </a:solidFill>
              </a:rPr>
              <a:t> yearly fluence averaged at beam height. </a:t>
            </a:r>
            <a:br>
              <a:rPr lang="en-US" sz="1000" b="1">
                <a:solidFill>
                  <a:srgbClr val="0055A0"/>
                </a:solidFill>
              </a:rPr>
            </a:br>
            <a:r>
              <a:rPr lang="en-US" sz="1000" b="1">
                <a:solidFill>
                  <a:srgbClr val="0055A0"/>
                </a:solidFill>
              </a:rPr>
              <a:t>Grey color represents the limit of 3e7 cm</a:t>
            </a:r>
            <a:r>
              <a:rPr lang="en-US" sz="1000" b="1" baseline="30000">
                <a:solidFill>
                  <a:srgbClr val="0055A0"/>
                </a:solidFill>
              </a:rPr>
              <a:t>-2</a:t>
            </a:r>
            <a:r>
              <a:rPr lang="en-US" sz="1000" b="1">
                <a:solidFill>
                  <a:srgbClr val="0055A0"/>
                </a:solidFill>
              </a:rPr>
              <a:t>/year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7258238" y="116632"/>
            <a:ext cx="4487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General limits for R2E considerations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5" b="20075"/>
          <a:stretch/>
        </p:blipFill>
        <p:spPr>
          <a:xfrm>
            <a:off x="868680" y="4347719"/>
            <a:ext cx="4773168" cy="19169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6" b="23226"/>
          <a:stretch/>
        </p:blipFill>
        <p:spPr>
          <a:xfrm>
            <a:off x="6556248" y="4347719"/>
            <a:ext cx="4773168" cy="1916997"/>
          </a:xfrm>
          <a:prstGeom prst="rect">
            <a:avLst/>
          </a:prstGeom>
        </p:spPr>
      </p:pic>
      <p:sp>
        <p:nvSpPr>
          <p:cNvPr id="15" name="Text Placeholder 3"/>
          <p:cNvSpPr txBox="1">
            <a:spLocks/>
          </p:cNvSpPr>
          <p:nvPr/>
        </p:nvSpPr>
        <p:spPr>
          <a:xfrm>
            <a:off x="407987" y="3999303"/>
            <a:ext cx="11376025" cy="336398"/>
          </a:xfrm>
          <a:prstGeom prst="rect">
            <a:avLst/>
          </a:prstGeom>
        </p:spPr>
        <p:txBody>
          <a:bodyPr anchor="t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rgbClr val="0055A0"/>
                </a:solidFill>
              </a:rPr>
              <a:t>Top view of yearly thermal neutron equivalent fluence (left) and Total Ionizing dose in one year (right) in ECN3.</a:t>
            </a:r>
            <a:br>
              <a:rPr lang="en-US" sz="1000" dirty="0">
                <a:solidFill>
                  <a:srgbClr val="0055A0"/>
                </a:solidFill>
              </a:rPr>
            </a:br>
            <a:r>
              <a:rPr lang="en-US" sz="1000" dirty="0">
                <a:solidFill>
                  <a:srgbClr val="0055A0"/>
                </a:solidFill>
              </a:rPr>
              <a:t>For left plot, the grey color represents the limit of 3e7 cm</a:t>
            </a:r>
            <a:r>
              <a:rPr lang="en-US" sz="1000" baseline="30000" dirty="0">
                <a:solidFill>
                  <a:srgbClr val="0055A0"/>
                </a:solidFill>
              </a:rPr>
              <a:t>-2</a:t>
            </a:r>
            <a:r>
              <a:rPr lang="en-US" sz="1000" dirty="0">
                <a:solidFill>
                  <a:srgbClr val="0055A0"/>
                </a:solidFill>
              </a:rPr>
              <a:t>/year. In the right plot, value of 10 </a:t>
            </a:r>
            <a:r>
              <a:rPr lang="en-US" sz="1000" dirty="0" err="1">
                <a:solidFill>
                  <a:srgbClr val="0055A0"/>
                </a:solidFill>
              </a:rPr>
              <a:t>Gy</a:t>
            </a:r>
            <a:r>
              <a:rPr lang="en-US" sz="1000" dirty="0">
                <a:solidFill>
                  <a:srgbClr val="0055A0"/>
                </a:solidFill>
              </a:rPr>
              <a:t>/year represented by red contour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9BD3D5-34D3-7816-FF9F-16A62FFCC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pic>
        <p:nvPicPr>
          <p:cNvPr id="16" name="Picture 15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238" y="373593"/>
            <a:ext cx="4487568" cy="95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Different studies have been conducted for BDF target: building upon the </a:t>
            </a:r>
            <a:r>
              <a:rPr lang="en-US" sz="2400" b="1"/>
              <a:t>solid baseline design (CDS)</a:t>
            </a:r>
            <a:r>
              <a:rPr lang="en-US" sz="2400"/>
              <a:t>,</a:t>
            </a:r>
            <a:r>
              <a:rPr lang="en-US" sz="2400" b="0"/>
              <a:t> the goal was to </a:t>
            </a:r>
            <a:r>
              <a:rPr lang="en-US" sz="2400" b="1"/>
              <a:t>optimize it </a:t>
            </a:r>
            <a:r>
              <a:rPr lang="en-US" sz="2400" b="0"/>
              <a:t>and </a:t>
            </a:r>
            <a:r>
              <a:rPr lang="en-US" sz="2400" b="1"/>
              <a:t>explore new solutions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This presentation summarizes the </a:t>
            </a:r>
            <a:r>
              <a:rPr lang="en-US" sz="2400" b="1"/>
              <a:t>main results </a:t>
            </a:r>
            <a:r>
              <a:rPr lang="en-US" sz="2400" b="0"/>
              <a:t>(energy deposition, DPA, and radiation levels).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In addition, studies have been performed on future </a:t>
            </a:r>
            <a:r>
              <a:rPr lang="en-US" sz="2400" b="1"/>
              <a:t>targets for irradiation</a:t>
            </a:r>
            <a:r>
              <a:rPr lang="en-US" sz="2400" b="0"/>
              <a:t>, the </a:t>
            </a:r>
            <a:r>
              <a:rPr lang="en-US" sz="2400" b="1"/>
              <a:t>SC MS</a:t>
            </a:r>
            <a:r>
              <a:rPr lang="en-US" sz="2400" b="0"/>
              <a:t>, and</a:t>
            </a:r>
            <a:r>
              <a:rPr lang="en-US" sz="2400"/>
              <a:t> </a:t>
            </a:r>
            <a:r>
              <a:rPr lang="en-US" sz="2400" b="1"/>
              <a:t>parasitic irradiation facilities </a:t>
            </a:r>
            <a:r>
              <a:rPr lang="en-US" sz="2400"/>
              <a:t>(info in backup slide)</a:t>
            </a:r>
            <a:endParaRPr lang="en-US" sz="2400" b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Target design optimization is nearly finalized. A tungsten-helium (W-He) cooled target offers promising benefits in terms of mechanical properties and background reduction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/>
              <a:t>New simulations are planned after incorporating the updated design into the target facility model for the TDR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and outlook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48267-3ADE-83D0-D65A-0CD1A2C5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2498015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68460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The </a:t>
            </a:r>
            <a:r>
              <a:rPr lang="en-US" sz="2400"/>
              <a:t>neutron-dominated radiation field</a:t>
            </a:r>
            <a:r>
              <a:rPr lang="en-US" sz="2400" b="0"/>
              <a:t> generated around BDF is of interest for </a:t>
            </a:r>
            <a:r>
              <a:rPr lang="en-US" sz="2400"/>
              <a:t>Electronics and Materials irradiation </a:t>
            </a:r>
            <a:r>
              <a:rPr lang="en-US" sz="2400" b="0"/>
              <a:t>and</a:t>
            </a:r>
            <a:r>
              <a:rPr lang="en-US" sz="2400"/>
              <a:t> Nuclear Activation</a:t>
            </a:r>
            <a:endParaRPr lang="en-US" sz="2000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Radiation field and irradiation stations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sp>
        <p:nvSpPr>
          <p:cNvPr id="7" name="Right Arrow 99"/>
          <p:cNvSpPr/>
          <p:nvPr/>
        </p:nvSpPr>
        <p:spPr>
          <a:xfrm rot="5400000">
            <a:off x="3377851" y="2310957"/>
            <a:ext cx="288032" cy="24239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6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" name="Rectangle 93"/>
          <p:cNvSpPr/>
          <p:nvPr/>
        </p:nvSpPr>
        <p:spPr>
          <a:xfrm>
            <a:off x="875729" y="2680617"/>
            <a:ext cx="5292279" cy="902670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25400">
            <a:solidFill>
              <a:srgbClr val="4080B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b="1" u="sng" spc="-1">
                <a:solidFill>
                  <a:srgbClr val="2F2F2F"/>
                </a:solidFill>
              </a:rPr>
              <a:t>Parasitic</a:t>
            </a:r>
            <a:r>
              <a:rPr lang="en-US" b="1" spc="-1">
                <a:solidFill>
                  <a:srgbClr val="2F2F2F"/>
                </a:solidFill>
              </a:rPr>
              <a:t> irradiation of samples in well-defined irradiation stations</a:t>
            </a:r>
          </a:p>
          <a:p>
            <a:pPr algn="ctr">
              <a:lnSpc>
                <a:spcPct val="100000"/>
              </a:lnSpc>
              <a:buNone/>
            </a:pPr>
            <a:r>
              <a:rPr lang="en-US" b="1" spc="-1">
                <a:solidFill>
                  <a:srgbClr val="2F2F2F"/>
                </a:solidFill>
                <a:hlinkClick r:id="rId2"/>
              </a:rPr>
              <a:t>HI-ECN3 Irradiation Opportunities Workshop</a:t>
            </a:r>
            <a:endParaRPr lang="en-US" sz="1600" b="1" strike="noStrike" spc="-1">
              <a:solidFill>
                <a:srgbClr val="2F2F2F"/>
              </a:solidFill>
              <a:latin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93612" y="4151838"/>
            <a:ext cx="3861612" cy="2016224"/>
            <a:chOff x="2260121" y="1299586"/>
            <a:chExt cx="7679861" cy="3883289"/>
          </a:xfrm>
        </p:grpSpPr>
        <p:pic>
          <p:nvPicPr>
            <p:cNvPr id="27" name="Content Placeholder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5" t="1" b="15736"/>
            <a:stretch/>
          </p:blipFill>
          <p:spPr bwMode="auto">
            <a:xfrm>
              <a:off x="2260121" y="1299586"/>
              <a:ext cx="7679861" cy="3883289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 bwMode="auto">
            <a:xfrm>
              <a:off x="6639640" y="3454645"/>
              <a:ext cx="1375421" cy="495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</a:rPr>
                <a:t>BHFIM2</a:t>
              </a:r>
            </a:p>
          </p:txBody>
        </p:sp>
        <p:sp>
          <p:nvSpPr>
            <p:cNvPr id="29" name="TextBox 28"/>
            <p:cNvSpPr txBox="1"/>
            <p:nvPr/>
          </p:nvSpPr>
          <p:spPr bwMode="auto">
            <a:xfrm>
              <a:off x="5112373" y="4198563"/>
              <a:ext cx="1417404" cy="495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</a:rPr>
                <a:t>BHFIM1</a:t>
              </a:r>
            </a:p>
          </p:txBody>
        </p:sp>
        <p:cxnSp>
          <p:nvCxnSpPr>
            <p:cNvPr id="30" name="Straight Connector 29"/>
            <p:cNvCxnSpPr>
              <a:endCxn id="29" idx="0"/>
            </p:cNvCxnSpPr>
            <p:nvPr/>
          </p:nvCxnSpPr>
          <p:spPr>
            <a:xfrm>
              <a:off x="5785498" y="3949075"/>
              <a:ext cx="35578" cy="2494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6207592" y="3639312"/>
              <a:ext cx="432048" cy="72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5-Point Star 31"/>
            <p:cNvSpPr/>
            <p:nvPr/>
          </p:nvSpPr>
          <p:spPr>
            <a:xfrm>
              <a:off x="5788514" y="2023105"/>
              <a:ext cx="166488" cy="11659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5-Point Star 32"/>
            <p:cNvSpPr/>
            <p:nvPr/>
          </p:nvSpPr>
          <p:spPr>
            <a:xfrm>
              <a:off x="5785935" y="3832482"/>
              <a:ext cx="166488" cy="11659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5-Point Star 33"/>
            <p:cNvSpPr/>
            <p:nvPr/>
          </p:nvSpPr>
          <p:spPr>
            <a:xfrm>
              <a:off x="6113112" y="3666736"/>
              <a:ext cx="166488" cy="11659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4184713" y="1385842"/>
              <a:ext cx="1368152" cy="80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>
                  <a:solidFill>
                    <a:srgbClr val="FF0000"/>
                  </a:solidFill>
                </a:rPr>
                <a:t>(BEAS)</a:t>
              </a:r>
              <a:br>
                <a:rPr lang="en-US" sz="1000" b="1">
                  <a:solidFill>
                    <a:srgbClr val="FF0000"/>
                  </a:solidFill>
                </a:rPr>
              </a:br>
              <a:r>
                <a:rPr lang="en-US" sz="1000" b="1">
                  <a:solidFill>
                    <a:srgbClr val="FF0000"/>
                  </a:solidFill>
                </a:rPr>
                <a:t>R2E@4m</a:t>
              </a: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5472522" y="1959044"/>
              <a:ext cx="288032" cy="7374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B555BEA-B9BD-B97F-1AE4-3F297D533CBC}"/>
                </a:ext>
              </a:extLst>
            </p:cNvPr>
            <p:cNvSpPr txBox="1"/>
            <p:nvPr/>
          </p:nvSpPr>
          <p:spPr bwMode="auto">
            <a:xfrm>
              <a:off x="3832498" y="2440143"/>
              <a:ext cx="1334369" cy="8048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000" b="1">
                  <a:solidFill>
                    <a:srgbClr val="FFC000"/>
                  </a:solidFill>
                </a:rPr>
                <a:t>Vacuum</a:t>
              </a:r>
            </a:p>
            <a:p>
              <a:pPr algn="ctr"/>
              <a:r>
                <a:rPr lang="en-US" sz="1000" b="1">
                  <a:solidFill>
                    <a:srgbClr val="FFC000"/>
                  </a:solidFill>
                </a:rPr>
                <a:t>vessel</a:t>
              </a:r>
              <a:endParaRPr lang="en-US" sz="100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33D6C9-72F6-0739-977E-8DB214989B16}"/>
                </a:ext>
              </a:extLst>
            </p:cNvPr>
            <p:cNvCxnSpPr>
              <a:endCxn id="37" idx="3"/>
            </p:cNvCxnSpPr>
            <p:nvPr/>
          </p:nvCxnSpPr>
          <p:spPr>
            <a:xfrm flipH="1" flipV="1">
              <a:off x="5166868" y="2842550"/>
              <a:ext cx="687282" cy="61107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B555BEA-B9BD-B97F-1AE4-3F297D533CBC}"/>
                </a:ext>
              </a:extLst>
            </p:cNvPr>
            <p:cNvSpPr txBox="1"/>
            <p:nvPr/>
          </p:nvSpPr>
          <p:spPr bwMode="auto">
            <a:xfrm>
              <a:off x="6804243" y="1360469"/>
              <a:ext cx="1884359" cy="8048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000" b="1">
                  <a:solidFill>
                    <a:srgbClr val="FFC000"/>
                  </a:solidFill>
                </a:rPr>
                <a:t>Rabbit channel</a:t>
              </a:r>
              <a:endParaRPr lang="en-US" sz="1000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533D6C9-72F6-0739-977E-8DB214989B16}"/>
                </a:ext>
              </a:extLst>
            </p:cNvPr>
            <p:cNvCxnSpPr/>
            <p:nvPr/>
          </p:nvCxnSpPr>
          <p:spPr>
            <a:xfrm flipH="1">
              <a:off x="6816081" y="1915886"/>
              <a:ext cx="450038" cy="22381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 bwMode="auto">
            <a:xfrm>
              <a:off x="6529778" y="2716150"/>
              <a:ext cx="1105114" cy="495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</a:rPr>
                <a:t>BRIS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H="1">
              <a:off x="6137589" y="3014709"/>
              <a:ext cx="422550" cy="28820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5-Point Star 42"/>
            <p:cNvSpPr/>
            <p:nvPr/>
          </p:nvSpPr>
          <p:spPr>
            <a:xfrm>
              <a:off x="6043109" y="3258330"/>
              <a:ext cx="166488" cy="11659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 bwMode="auto">
          <a:xfrm>
            <a:off x="1593613" y="3724324"/>
            <a:ext cx="3861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Top view of the BDF target complex with CDS design for target. Highlighted the proposed irradiation stations.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896" y="2636912"/>
            <a:ext cx="3558661" cy="178179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896" y="4427908"/>
            <a:ext cx="3558661" cy="1809404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 bwMode="auto">
          <a:xfrm>
            <a:off x="7287895" y="2390691"/>
            <a:ext cx="3558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Integral particles fluence in different irradiation stations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379EBA8-0CF4-5246-A1CD-44518BE2B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</p:spTree>
    <p:extLst>
      <p:ext uri="{BB962C8B-B14F-4D97-AF65-F5344CB8AC3E}">
        <p14:creationId xmlns:p14="http://schemas.microsoft.com/office/powerpoint/2010/main" val="395431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FLUKA is a general-purpose Monte Carlo code for particles transport and interaction with matter</a:t>
            </a:r>
          </a:p>
          <a:p>
            <a:r>
              <a:rPr lang="en-US" dirty="0"/>
              <a:t>Results coming from </a:t>
            </a:r>
            <a:r>
              <a:rPr lang="en-US" dirty="0">
                <a:hlinkClick r:id="rId2"/>
              </a:rPr>
              <a:t>FLUKA.CERN</a:t>
            </a:r>
            <a:r>
              <a:rPr lang="en-US" dirty="0"/>
              <a:t> simulations are used as input for Finite Element Analysis (FEA) to </a:t>
            </a:r>
            <a:r>
              <a:rPr lang="en-US" b="1" dirty="0"/>
              <a:t>validate the design</a:t>
            </a:r>
            <a:r>
              <a:rPr lang="en-US" dirty="0"/>
              <a:t> of different Beam Intercepting Devices (BID) distributed along the accelerator lines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FLUKA simulations and motivation</a:t>
            </a: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6" y="3429000"/>
            <a:ext cx="11376025" cy="224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3" r="6822" b="34024"/>
          <a:stretch/>
        </p:blipFill>
        <p:spPr>
          <a:xfrm>
            <a:off x="858920" y="2643160"/>
            <a:ext cx="4449824" cy="12865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 bwMode="auto">
          <a:xfrm>
            <a:off x="373176" y="1812959"/>
            <a:ext cx="5726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55A0"/>
                </a:solidFill>
              </a:rPr>
              <a:t>Top view of FLUKA model for BDF/</a:t>
            </a:r>
            <a:r>
              <a:rPr lang="en-US" sz="1600" b="1" err="1">
                <a:solidFill>
                  <a:srgbClr val="0055A0"/>
                </a:solidFill>
              </a:rPr>
              <a:t>SHiP</a:t>
            </a:r>
            <a:r>
              <a:rPr lang="en-US" sz="1600" b="1">
                <a:solidFill>
                  <a:srgbClr val="0055A0"/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Geometry and beam parameters</a:t>
            </a: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/>
              <a:t>Beam Matter studies for the target system</a:t>
            </a:r>
            <a:br>
              <a:rPr lang="en-US" sz="1100"/>
            </a:br>
            <a:r>
              <a:rPr lang="en-US" sz="1100" i="1"/>
              <a:t>1st BDF </a:t>
            </a:r>
            <a:r>
              <a:rPr lang="en-US" sz="1100" i="1" err="1"/>
              <a:t>Targetry</a:t>
            </a:r>
            <a:r>
              <a:rPr lang="en-US" sz="1100" i="1"/>
              <a:t> Systems Advisory Committee (TSAC) – March 4-6, 2025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9" name="Content Placeholder 14" descr="A diagram of a assembly area&#10;&#10;Description automatically generated">
            <a:extLst>
              <a:ext uri="{FF2B5EF4-FFF2-40B4-BE49-F238E27FC236}">
                <a16:creationId xmlns:a16="http://schemas.microsoft.com/office/drawing/2014/main" id="{E156369D-DBD3-FDC6-42A3-F55107BC80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383"/>
          <a:stretch/>
        </p:blipFill>
        <p:spPr bwMode="auto">
          <a:xfrm>
            <a:off x="887588" y="4242115"/>
            <a:ext cx="4392488" cy="1745929"/>
          </a:xfrm>
          <a:prstGeom prst="rect">
            <a:avLst/>
          </a:prstGeom>
        </p:spPr>
      </p:pic>
      <p:cxnSp>
        <p:nvCxnSpPr>
          <p:cNvPr id="11" name="Straight Connector 10"/>
          <p:cNvCxnSpPr>
            <a:cxnSpLocks/>
          </p:cNvCxnSpPr>
          <p:nvPr/>
        </p:nvCxnSpPr>
        <p:spPr>
          <a:xfrm>
            <a:off x="6096001" y="1058334"/>
            <a:ext cx="0" cy="517897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 bwMode="auto">
          <a:xfrm>
            <a:off x="72440" y="4000816"/>
            <a:ext cx="6022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55A0"/>
                </a:solidFill>
              </a:rPr>
              <a:t>Top view of BDF/SHiP integration model – </a:t>
            </a:r>
            <a:r>
              <a:rPr lang="en-US" sz="1600" b="1" dirty="0">
                <a:solidFill>
                  <a:srgbClr val="0055A0"/>
                </a:solidFill>
                <a:hlinkClick r:id="rId5"/>
              </a:rPr>
              <a:t>EDMS 2936008</a:t>
            </a:r>
            <a:endParaRPr lang="en-US" sz="1600" b="1" dirty="0">
              <a:solidFill>
                <a:srgbClr val="0055A0"/>
              </a:solidFill>
            </a:endParaRPr>
          </a:p>
        </p:txBody>
      </p:sp>
      <p:sp>
        <p:nvSpPr>
          <p:cNvPr id="23" name="Rectangle 93"/>
          <p:cNvSpPr/>
          <p:nvPr/>
        </p:nvSpPr>
        <p:spPr>
          <a:xfrm>
            <a:off x="1533937" y="1061361"/>
            <a:ext cx="3099791" cy="748423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25400">
            <a:solidFill>
              <a:srgbClr val="61C4D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000" b="1" strike="noStrike" spc="-1" dirty="0">
                <a:solidFill>
                  <a:srgbClr val="0055A0"/>
                </a:solidFill>
                <a:latin typeface="Arial"/>
              </a:rPr>
              <a:t>Geometry design</a:t>
            </a:r>
            <a:endParaRPr lang="en-US" sz="2000" b="0" strike="noStrike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6" name="Rectangle 93"/>
          <p:cNvSpPr/>
          <p:nvPr/>
        </p:nvSpPr>
        <p:spPr>
          <a:xfrm>
            <a:off x="7497004" y="1058334"/>
            <a:ext cx="3099792" cy="749808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25400">
            <a:solidFill>
              <a:srgbClr val="E15E3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00" b="1" strike="noStrike" spc="-1">
                <a:solidFill>
                  <a:srgbClr val="0055A0"/>
                </a:solidFill>
                <a:latin typeface="Arial"/>
              </a:rPr>
              <a:t>Beam parameters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-176924" y="2998400"/>
            <a:ext cx="1105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rgbClr val="0055A0"/>
                </a:solidFill>
              </a:defRPr>
            </a:lvl1pPr>
          </a:lstStyle>
          <a:p>
            <a:r>
              <a:rPr lang="en-GB" sz="1400"/>
              <a:t>Target complex</a:t>
            </a:r>
          </a:p>
        </p:txBody>
      </p:sp>
      <p:cxnSp>
        <p:nvCxnSpPr>
          <p:cNvPr id="30" name="Straight Connector 29"/>
          <p:cNvCxnSpPr>
            <a:cxnSpLocks/>
            <a:stCxn id="29" idx="3"/>
          </p:cNvCxnSpPr>
          <p:nvPr/>
        </p:nvCxnSpPr>
        <p:spPr>
          <a:xfrm>
            <a:off x="928634" y="3260010"/>
            <a:ext cx="492573" cy="286484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 bwMode="auto">
          <a:xfrm>
            <a:off x="796972" y="2210325"/>
            <a:ext cx="1273728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 dirty="0">
                <a:solidFill>
                  <a:srgbClr val="0055A0"/>
                </a:solidFill>
              </a:rPr>
              <a:t>Magnetized Hadron Stopper (MHS)</a:t>
            </a:r>
          </a:p>
        </p:txBody>
      </p:sp>
      <p:cxnSp>
        <p:nvCxnSpPr>
          <p:cNvPr id="33" name="Straight Connector 32"/>
          <p:cNvCxnSpPr>
            <a:cxnSpLocks/>
            <a:stCxn id="32" idx="2"/>
          </p:cNvCxnSpPr>
          <p:nvPr/>
        </p:nvCxnSpPr>
        <p:spPr>
          <a:xfrm>
            <a:off x="1433836" y="3164432"/>
            <a:ext cx="94454" cy="380039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 bwMode="auto">
          <a:xfrm>
            <a:off x="2403996" y="2206329"/>
            <a:ext cx="117702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rgbClr val="0055A0"/>
                </a:solidFill>
              </a:defRPr>
            </a:lvl1pPr>
          </a:lstStyle>
          <a:p>
            <a:r>
              <a:rPr lang="en-GB" sz="1400" dirty="0"/>
              <a:t>Warm Muon Shield (MS)</a:t>
            </a:r>
          </a:p>
        </p:txBody>
      </p:sp>
      <p:cxnSp>
        <p:nvCxnSpPr>
          <p:cNvPr id="37" name="Straight Connector 36"/>
          <p:cNvCxnSpPr>
            <a:cxnSpLocks/>
            <a:stCxn id="36" idx="2"/>
          </p:cNvCxnSpPr>
          <p:nvPr/>
        </p:nvCxnSpPr>
        <p:spPr>
          <a:xfrm flipH="1">
            <a:off x="1944297" y="2720024"/>
            <a:ext cx="1048210" cy="795872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681" y="2420925"/>
            <a:ext cx="3894438" cy="163168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 bwMode="auto">
          <a:xfrm>
            <a:off x="6095225" y="1798323"/>
            <a:ext cx="590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55A0"/>
                </a:solidFill>
              </a:rPr>
              <a:t>Beam parameters of the BDF target operation – </a:t>
            </a:r>
            <a:br>
              <a:rPr lang="en-US" sz="1600" b="1">
                <a:solidFill>
                  <a:srgbClr val="0055A0"/>
                </a:solidFill>
              </a:rPr>
            </a:br>
            <a:r>
              <a:rPr lang="en-US" sz="1600" b="1">
                <a:solidFill>
                  <a:srgbClr val="0055A0"/>
                </a:solidFill>
                <a:hlinkClick r:id="rId7"/>
              </a:rPr>
              <a:t>CDS</a:t>
            </a:r>
            <a:r>
              <a:rPr lang="en-US" sz="1600" b="1">
                <a:solidFill>
                  <a:srgbClr val="0055A0"/>
                </a:solidFill>
                <a:hlinkClick r:id="rId8" action="ppaction://hlinkfile"/>
              </a:rPr>
              <a:t> (Comprehensive Design Study) book  </a:t>
            </a:r>
            <a:endParaRPr lang="en-US" sz="1600" b="1">
              <a:solidFill>
                <a:srgbClr val="0055A0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6796904" y="4098953"/>
            <a:ext cx="4499992" cy="2155073"/>
            <a:chOff x="7364669" y="4081964"/>
            <a:chExt cx="4488873" cy="2155073"/>
          </a:xfrm>
        </p:grpSpPr>
        <p:pic>
          <p:nvPicPr>
            <p:cNvPr id="42" name="Picture 41" descr="A blue circle with green and yellow circles&#10;&#10;Description automatically generated">
              <a:extLst>
                <a:ext uri="{FF2B5EF4-FFF2-40B4-BE49-F238E27FC236}">
                  <a16:creationId xmlns:a16="http://schemas.microsoft.com/office/drawing/2014/main" id="{BE1E1EE1-B295-A97E-470E-A9F2DBC4A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64669" y="4517941"/>
              <a:ext cx="1395231" cy="1283118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CF1CDA40-D9D9-51A3-3D44-4E1CA5C045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2124"/>
            <a:stretch/>
          </p:blipFill>
          <p:spPr>
            <a:xfrm>
              <a:off x="8543876" y="4081964"/>
              <a:ext cx="3309666" cy="2155073"/>
            </a:xfrm>
            <a:prstGeom prst="rect">
              <a:avLst/>
            </a:prstGeom>
          </p:spPr>
        </p:pic>
      </p:grpSp>
      <p:sp>
        <p:nvSpPr>
          <p:cNvPr id="47" name="TextBox 46"/>
          <p:cNvSpPr txBox="1"/>
          <p:nvPr/>
        </p:nvSpPr>
        <p:spPr bwMode="auto">
          <a:xfrm>
            <a:off x="6202894" y="6020615"/>
            <a:ext cx="5688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solidFill>
                  <a:srgbClr val="0055A0"/>
                </a:solidFill>
              </a:rPr>
              <a:t>Representation of beam sweep (left) and CDS design target for BDF (right)</a:t>
            </a:r>
          </a:p>
        </p:txBody>
      </p:sp>
    </p:spTree>
    <p:extLst>
      <p:ext uri="{BB962C8B-B14F-4D97-AF65-F5344CB8AC3E}">
        <p14:creationId xmlns:p14="http://schemas.microsoft.com/office/powerpoint/2010/main" val="96090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4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/>
              <a:t>Beam Matter studies for the target system</a:t>
            </a:r>
            <a:br>
              <a:rPr lang="en-US" sz="1100"/>
            </a:br>
            <a:r>
              <a:rPr lang="en-US" sz="1100" i="1"/>
              <a:t>1st BDF </a:t>
            </a:r>
            <a:r>
              <a:rPr lang="en-US" sz="1100" i="1" err="1"/>
              <a:t>Targetry</a:t>
            </a:r>
            <a:r>
              <a:rPr lang="en-US" sz="1100" i="1"/>
              <a:t> Systems Advisory Committee (TSAC) – March 4-6, 2025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87727" y="2319765"/>
            <a:ext cx="5580112" cy="139726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spc="-1">
              <a:solidFill>
                <a:srgbClr val="0055A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3" t="11199" r="16926" b="20900"/>
          <a:stretch/>
        </p:blipFill>
        <p:spPr>
          <a:xfrm>
            <a:off x="6600056" y="1686251"/>
            <a:ext cx="4947978" cy="2664296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9" name="TextBox 8"/>
          <p:cNvSpPr txBox="1"/>
          <p:nvPr/>
        </p:nvSpPr>
        <p:spPr bwMode="auto">
          <a:xfrm>
            <a:off x="8016863" y="4646085"/>
            <a:ext cx="864096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>
                <a:ln w="3175">
                  <a:solidFill>
                    <a:schemeClr val="bg1"/>
                  </a:solidFill>
                </a:ln>
                <a:solidFill>
                  <a:srgbClr val="0055A0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Target</a:t>
            </a:r>
          </a:p>
        </p:txBody>
      </p:sp>
      <p:cxnSp>
        <p:nvCxnSpPr>
          <p:cNvPr id="10" name="Straight Connector 9"/>
          <p:cNvCxnSpPr>
            <a:cxnSpLocks/>
            <a:endCxn id="9" idx="0"/>
          </p:cNvCxnSpPr>
          <p:nvPr/>
        </p:nvCxnSpPr>
        <p:spPr>
          <a:xfrm>
            <a:off x="8263398" y="3573016"/>
            <a:ext cx="185513" cy="1073069"/>
          </a:xfrm>
          <a:prstGeom prst="line">
            <a:avLst/>
          </a:prstGeom>
          <a:noFill/>
          <a:ln>
            <a:solidFill>
              <a:schemeClr val="accent1"/>
            </a:solidFill>
          </a:ln>
        </p:spPr>
      </p:cxnSp>
      <p:sp>
        <p:nvSpPr>
          <p:cNvPr id="14" name="TextBox 13"/>
          <p:cNvSpPr txBox="1"/>
          <p:nvPr/>
        </p:nvSpPr>
        <p:spPr bwMode="auto">
          <a:xfrm>
            <a:off x="9276322" y="4212307"/>
            <a:ext cx="1388760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sz="1600" b="1"/>
              <a:t>Magnetized Hadron Stopper (MHS)</a:t>
            </a:r>
          </a:p>
        </p:txBody>
      </p:sp>
      <p:cxnSp>
        <p:nvCxnSpPr>
          <p:cNvPr id="15" name="Straight Connector 14"/>
          <p:cNvCxnSpPr>
            <a:cxnSpLocks/>
            <a:endCxn id="14" idx="0"/>
          </p:cNvCxnSpPr>
          <p:nvPr/>
        </p:nvCxnSpPr>
        <p:spPr>
          <a:xfrm>
            <a:off x="8592106" y="3503461"/>
            <a:ext cx="1378596" cy="708846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 bwMode="auto">
          <a:xfrm>
            <a:off x="9554625" y="1283281"/>
            <a:ext cx="1172736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sz="1600" b="1"/>
              <a:t>Warm Muon Shield (MS)</a:t>
            </a:r>
          </a:p>
        </p:txBody>
      </p:sp>
      <p:cxnSp>
        <p:nvCxnSpPr>
          <p:cNvPr id="18" name="Straight Connector 17"/>
          <p:cNvCxnSpPr>
            <a:cxnSpLocks/>
            <a:endCxn id="17" idx="2"/>
          </p:cNvCxnSpPr>
          <p:nvPr/>
        </p:nvCxnSpPr>
        <p:spPr>
          <a:xfrm flipV="1">
            <a:off x="10122307" y="2360499"/>
            <a:ext cx="18686" cy="683986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7401767" y="1345708"/>
            <a:ext cx="138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/>
              <a:t>Vacuum vessel</a:t>
            </a:r>
          </a:p>
        </p:txBody>
      </p:sp>
      <p:cxnSp>
        <p:nvCxnSpPr>
          <p:cNvPr id="23" name="Straight Connector 22"/>
          <p:cNvCxnSpPr>
            <a:endCxn id="22" idx="2"/>
          </p:cNvCxnSpPr>
          <p:nvPr/>
        </p:nvCxnSpPr>
        <p:spPr>
          <a:xfrm flipV="1">
            <a:off x="7887934" y="1653485"/>
            <a:ext cx="208213" cy="1694448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 bwMode="auto">
          <a:xfrm>
            <a:off x="5923110" y="1390713"/>
            <a:ext cx="138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rgbClr val="0055A0"/>
                </a:solidFill>
              </a:defRPr>
            </a:lvl1pPr>
          </a:lstStyle>
          <a:p>
            <a:r>
              <a:rPr lang="en-GB" sz="1400">
                <a:solidFill>
                  <a:schemeClr val="tx1"/>
                </a:solidFill>
              </a:rPr>
              <a:t>Concrete </a:t>
            </a:r>
            <a:r>
              <a:rPr lang="en-GB" sz="1400">
                <a:solidFill>
                  <a:srgbClr val="0033A0"/>
                </a:solidFill>
                <a:latin typeface="Arial"/>
              </a:rPr>
              <a:t>shielding</a:t>
            </a:r>
          </a:p>
        </p:txBody>
      </p:sp>
      <p:cxnSp>
        <p:nvCxnSpPr>
          <p:cNvPr id="25" name="Straight Connector 24"/>
          <p:cNvCxnSpPr>
            <a:endCxn id="24" idx="2"/>
          </p:cNvCxnSpPr>
          <p:nvPr/>
        </p:nvCxnSpPr>
        <p:spPr>
          <a:xfrm flipH="1" flipV="1">
            <a:off x="6617490" y="1913933"/>
            <a:ext cx="432761" cy="783490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 bwMode="auto">
          <a:xfrm>
            <a:off x="6581514" y="4520401"/>
            <a:ext cx="138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/>
              <a:t>Iron shielding</a:t>
            </a:r>
          </a:p>
        </p:txBody>
      </p:sp>
      <p:cxnSp>
        <p:nvCxnSpPr>
          <p:cNvPr id="27" name="Straight Connector 26"/>
          <p:cNvCxnSpPr>
            <a:endCxn id="26" idx="0"/>
          </p:cNvCxnSpPr>
          <p:nvPr/>
        </p:nvCxnSpPr>
        <p:spPr>
          <a:xfrm flipH="1">
            <a:off x="7275894" y="3987409"/>
            <a:ext cx="476290" cy="532992"/>
          </a:xfrm>
          <a:prstGeom prst="line">
            <a:avLst/>
          </a:prstGeom>
          <a:noFill/>
          <a:ln>
            <a:solidFill>
              <a:schemeClr val="accent1"/>
            </a:solidFill>
          </a:ln>
        </p:spPr>
      </p:cxnSp>
      <p:sp>
        <p:nvSpPr>
          <p:cNvPr id="30" name="TextBox 29"/>
          <p:cNvSpPr txBox="1"/>
          <p:nvPr/>
        </p:nvSpPr>
        <p:spPr bwMode="auto">
          <a:xfrm>
            <a:off x="8265213" y="1775724"/>
            <a:ext cx="1198834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sz="1600" b="1"/>
              <a:t>Proximity shielding</a:t>
            </a:r>
          </a:p>
        </p:txBody>
      </p:sp>
      <p:cxnSp>
        <p:nvCxnSpPr>
          <p:cNvPr id="31" name="Straight Connector 30"/>
          <p:cNvCxnSpPr>
            <a:cxnSpLocks/>
            <a:endCxn id="30" idx="2"/>
          </p:cNvCxnSpPr>
          <p:nvPr/>
        </p:nvCxnSpPr>
        <p:spPr>
          <a:xfrm flipV="1">
            <a:off x="8263398" y="2360499"/>
            <a:ext cx="601232" cy="973108"/>
          </a:xfrm>
          <a:prstGeom prst="line">
            <a:avLst/>
          </a:prstGeom>
          <a:ln w="19050">
            <a:solidFill>
              <a:srgbClr val="3A64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B8185E-FA3F-3D0D-0D75-CD140ECE9B7A}"/>
              </a:ext>
            </a:extLst>
          </p:cNvPr>
          <p:cNvSpPr txBox="1"/>
          <p:nvPr/>
        </p:nvSpPr>
        <p:spPr>
          <a:xfrm>
            <a:off x="313820" y="2202504"/>
            <a:ext cx="6097978" cy="23083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0"/>
              </a:spcBef>
              <a:buNone/>
              <a:defRPr sz="4800" b="1" spc="-1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Particle yields and energy deposition in various systems</a:t>
            </a:r>
          </a:p>
        </p:txBody>
      </p:sp>
    </p:spTree>
    <p:extLst>
      <p:ext uri="{BB962C8B-B14F-4D97-AF65-F5344CB8AC3E}">
        <p14:creationId xmlns:p14="http://schemas.microsoft.com/office/powerpoint/2010/main" val="271269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62E0F-23AA-750F-E35E-6769590FE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83CC4B63-56D3-9B4D-8DD1-945080D16668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829896" y="1064404"/>
            <a:ext cx="5860800" cy="403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173B70-9297-286A-8655-4C3D1C4A9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Geometry: Target core designs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70723-7196-AAED-BC33-453C3C7C7BE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0F3FC46-C798-A1D1-FF80-36883EB83E1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2" b="2342"/>
          <a:stretch>
            <a:fillRect/>
          </a:stretch>
        </p:blipFill>
        <p:spPr>
          <a:xfrm>
            <a:off x="407988" y="2144953"/>
            <a:ext cx="5688012" cy="196596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04D84A6-381E-50D7-39D0-70DE68B7BACA}"/>
              </a:ext>
            </a:extLst>
          </p:cNvPr>
          <p:cNvSpPr txBox="1"/>
          <p:nvPr/>
        </p:nvSpPr>
        <p:spPr bwMode="auto">
          <a:xfrm>
            <a:off x="2567608" y="2886520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TZM 64 cm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225B22D-9177-14A3-9795-D7DE06E21368}"/>
              </a:ext>
            </a:extLst>
          </p:cNvPr>
          <p:cNvCxnSpPr/>
          <p:nvPr/>
        </p:nvCxnSpPr>
        <p:spPr>
          <a:xfrm flipV="1">
            <a:off x="5443787" y="2791718"/>
            <a:ext cx="0" cy="577372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8213DF6-E8EE-B8A7-F3D5-C257EA849881}"/>
              </a:ext>
            </a:extLst>
          </p:cNvPr>
          <p:cNvSpPr txBox="1"/>
          <p:nvPr/>
        </p:nvSpPr>
        <p:spPr bwMode="auto">
          <a:xfrm rot="16200000">
            <a:off x="5195200" y="2820439"/>
            <a:ext cx="85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25 cm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AF0B1A7-D278-D9D8-3C29-5E1BA340E813}"/>
              </a:ext>
            </a:extLst>
          </p:cNvPr>
          <p:cNvCxnSpPr/>
          <p:nvPr/>
        </p:nvCxnSpPr>
        <p:spPr>
          <a:xfrm>
            <a:off x="2351584" y="2859780"/>
            <a:ext cx="1512168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BBC8A3-5D5F-B714-FF56-5D5DC23B1466}"/>
              </a:ext>
            </a:extLst>
          </p:cNvPr>
          <p:cNvCxnSpPr/>
          <p:nvPr/>
        </p:nvCxnSpPr>
        <p:spPr>
          <a:xfrm>
            <a:off x="3863752" y="2859780"/>
            <a:ext cx="1868067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DF99764-C4D4-CBC8-7886-9AD4F082AFFF}"/>
              </a:ext>
            </a:extLst>
          </p:cNvPr>
          <p:cNvSpPr txBox="1"/>
          <p:nvPr/>
        </p:nvSpPr>
        <p:spPr bwMode="auto">
          <a:xfrm>
            <a:off x="4295800" y="2886520"/>
            <a:ext cx="1147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W 80 cm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1666AD-DF43-1B5E-D162-2120C8C6570C}"/>
              </a:ext>
            </a:extLst>
          </p:cNvPr>
          <p:cNvSpPr txBox="1"/>
          <p:nvPr/>
        </p:nvSpPr>
        <p:spPr bwMode="auto">
          <a:xfrm rot="16200000">
            <a:off x="10545122" y="2721615"/>
            <a:ext cx="85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25 cm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07CB49A-18FB-07C6-6676-E7BB63840941}"/>
              </a:ext>
            </a:extLst>
          </p:cNvPr>
          <p:cNvCxnSpPr/>
          <p:nvPr/>
        </p:nvCxnSpPr>
        <p:spPr>
          <a:xfrm flipV="1">
            <a:off x="10792133" y="2712929"/>
            <a:ext cx="0" cy="577372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B9C208F-C714-7804-1B86-B7E6D3CDC70B}"/>
              </a:ext>
            </a:extLst>
          </p:cNvPr>
          <p:cNvCxnSpPr/>
          <p:nvPr/>
        </p:nvCxnSpPr>
        <p:spPr>
          <a:xfrm flipV="1">
            <a:off x="5731819" y="4928198"/>
            <a:ext cx="0" cy="646614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8B20A23-F2EC-AB50-FA51-A928B951C4BB}"/>
              </a:ext>
            </a:extLst>
          </p:cNvPr>
          <p:cNvCxnSpPr/>
          <p:nvPr/>
        </p:nvCxnSpPr>
        <p:spPr>
          <a:xfrm>
            <a:off x="1127448" y="5588313"/>
            <a:ext cx="4668320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0CB2E0A-42E1-5182-69ED-FF41DC11E63A}"/>
              </a:ext>
            </a:extLst>
          </p:cNvPr>
          <p:cNvSpPr txBox="1"/>
          <p:nvPr/>
        </p:nvSpPr>
        <p:spPr bwMode="auto">
          <a:xfrm rot="16200000">
            <a:off x="5098718" y="4984500"/>
            <a:ext cx="85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33 cm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855ACE-34F6-9458-F1D0-29DF023F9CB8}"/>
              </a:ext>
            </a:extLst>
          </p:cNvPr>
          <p:cNvSpPr txBox="1"/>
          <p:nvPr/>
        </p:nvSpPr>
        <p:spPr bwMode="auto">
          <a:xfrm>
            <a:off x="3205838" y="5243325"/>
            <a:ext cx="1003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201 cm</a:t>
            </a:r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3171900C-E448-FBD6-08B5-6A9054ECF1B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5" b="26965"/>
          <a:stretch>
            <a:fillRect/>
          </a:stretch>
        </p:blipFill>
        <p:spPr>
          <a:xfrm>
            <a:off x="6100788" y="4258427"/>
            <a:ext cx="5688012" cy="1965960"/>
          </a:xfrm>
        </p:spPr>
      </p:pic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FC11103-1719-F3B8-6302-D11B5CEDF778}"/>
              </a:ext>
            </a:extLst>
          </p:cNvPr>
          <p:cNvCxnSpPr/>
          <p:nvPr/>
        </p:nvCxnSpPr>
        <p:spPr>
          <a:xfrm>
            <a:off x="8430609" y="5418207"/>
            <a:ext cx="3007918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D7BAF2D-8F24-F4C1-815C-B5E1B4C4B68E}"/>
              </a:ext>
            </a:extLst>
          </p:cNvPr>
          <p:cNvSpPr txBox="1"/>
          <p:nvPr/>
        </p:nvSpPr>
        <p:spPr bwMode="auto">
          <a:xfrm>
            <a:off x="9579828" y="5097078"/>
            <a:ext cx="1003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123 cm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800CBB6-1C3B-5E6D-FCE5-FA68F20767AE}"/>
              </a:ext>
            </a:extLst>
          </p:cNvPr>
          <p:cNvSpPr txBox="1"/>
          <p:nvPr/>
        </p:nvSpPr>
        <p:spPr bwMode="auto">
          <a:xfrm rot="16200000">
            <a:off x="10698549" y="4871974"/>
            <a:ext cx="85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25 cm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EDE1F5B-77B9-9906-83DF-F61DEAF12311}"/>
              </a:ext>
            </a:extLst>
          </p:cNvPr>
          <p:cNvCxnSpPr/>
          <p:nvPr/>
        </p:nvCxnSpPr>
        <p:spPr>
          <a:xfrm flipV="1">
            <a:off x="11311317" y="4877356"/>
            <a:ext cx="0" cy="577372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4AB30E85-6D0F-55C1-F952-49E50A74B963}"/>
              </a:ext>
            </a:extLst>
          </p:cNvPr>
          <p:cNvSpPr txBox="1">
            <a:spLocks/>
          </p:cNvSpPr>
          <p:nvPr/>
        </p:nvSpPr>
        <p:spPr bwMode="auto">
          <a:xfrm>
            <a:off x="403200" y="943203"/>
            <a:ext cx="11376025" cy="6404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Different core designs</a:t>
            </a:r>
            <a:r>
              <a:rPr lang="en-US" sz="2400" b="0" dirty="0"/>
              <a:t> evaluated to maintain/improve the </a:t>
            </a:r>
            <a:r>
              <a:rPr lang="en-US" sz="2400" dirty="0"/>
              <a:t>SHiP physics reach </a:t>
            </a:r>
            <a:r>
              <a:rPr lang="en-US" sz="2400" b="0" dirty="0"/>
              <a:t>with respect to the CDS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D29B4-4833-2A3E-DCEF-335995342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0382" y="1686933"/>
            <a:ext cx="5688012" cy="271368"/>
          </a:xfrm>
        </p:spPr>
        <p:txBody>
          <a:bodyPr/>
          <a:lstStyle/>
          <a:p>
            <a:pPr marL="366712" lvl="1" algn="ctr"/>
            <a:r>
              <a:rPr lang="en-US" sz="1600" dirty="0">
                <a:solidFill>
                  <a:srgbClr val="085BA4"/>
                </a:solidFill>
              </a:rPr>
              <a:t>Option 1) CDS target – sweep </a:t>
            </a:r>
            <a:r>
              <a:rPr lang="el-GR" sz="1600" dirty="0">
                <a:solidFill>
                  <a:srgbClr val="085BA4"/>
                </a:solidFill>
              </a:rPr>
              <a:t>σ</a:t>
            </a:r>
            <a:r>
              <a:rPr lang="en-US" sz="1600" dirty="0">
                <a:solidFill>
                  <a:srgbClr val="085BA4"/>
                </a:solidFill>
              </a:rPr>
              <a:t> = 8 mm</a:t>
            </a:r>
            <a:br>
              <a:rPr lang="en-US" sz="1600" dirty="0">
                <a:solidFill>
                  <a:srgbClr val="085BA4"/>
                </a:solidFill>
              </a:rPr>
            </a:br>
            <a:r>
              <a:rPr lang="en-US" sz="1600" dirty="0">
                <a:solidFill>
                  <a:srgbClr val="4CCB77"/>
                </a:solidFill>
              </a:rPr>
              <a:t>Option 2) CDS target – sweep </a:t>
            </a:r>
            <a:r>
              <a:rPr lang="el-GR" sz="1600" dirty="0">
                <a:solidFill>
                  <a:srgbClr val="4CCB77"/>
                </a:solidFill>
              </a:rPr>
              <a:t>σ</a:t>
            </a:r>
            <a:r>
              <a:rPr lang="en-US" sz="1600" dirty="0">
                <a:solidFill>
                  <a:srgbClr val="4CCB77"/>
                </a:solidFill>
              </a:rPr>
              <a:t> = 16 mm </a:t>
            </a:r>
          </a:p>
          <a:p>
            <a:pPr marL="366712" lvl="1" indent="0" algn="ctr">
              <a:buNone/>
            </a:pPr>
            <a:endParaRPr lang="en-US" sz="1600" dirty="0">
              <a:solidFill>
                <a:srgbClr val="085BA4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2D7B8E-3AAD-FF91-5C4A-2E7932ECA2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940" y="3225407"/>
            <a:ext cx="5860864" cy="40320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73C619B-46A1-998B-BDC3-B53225C9FCD6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093606" y="1689696"/>
            <a:ext cx="5688012" cy="271368"/>
          </a:xfrm>
        </p:spPr>
        <p:txBody>
          <a:bodyPr/>
          <a:lstStyle/>
          <a:p>
            <a:pPr marL="366712" lvl="1" algn="ctr"/>
            <a:r>
              <a:rPr lang="en-US" sz="1600">
                <a:solidFill>
                  <a:srgbClr val="FF9302"/>
                </a:solidFill>
              </a:rPr>
              <a:t>Option 3) W target 1.2 m – sweep </a:t>
            </a:r>
            <a:r>
              <a:rPr lang="el-GR" sz="1600">
                <a:solidFill>
                  <a:srgbClr val="FF9302"/>
                </a:solidFill>
              </a:rPr>
              <a:t>σ</a:t>
            </a:r>
            <a:r>
              <a:rPr lang="en-US" sz="1600">
                <a:solidFill>
                  <a:srgbClr val="FF9302"/>
                </a:solidFill>
              </a:rPr>
              <a:t> = 8 mm</a:t>
            </a:r>
            <a:br>
              <a:rPr lang="en-US" sz="1600">
                <a:solidFill>
                  <a:srgbClr val="FF9302"/>
                </a:solidFill>
              </a:rPr>
            </a:br>
            <a:r>
              <a:rPr lang="en-US" sz="1600">
                <a:solidFill>
                  <a:srgbClr val="FF5A3D"/>
                </a:solidFill>
              </a:rPr>
              <a:t>Option 4) W target 2 m – sweep </a:t>
            </a:r>
            <a:r>
              <a:rPr lang="el-GR" sz="1600">
                <a:solidFill>
                  <a:srgbClr val="FF5A3D"/>
                </a:solidFill>
              </a:rPr>
              <a:t>σ</a:t>
            </a:r>
            <a:r>
              <a:rPr lang="en-US" sz="1600">
                <a:solidFill>
                  <a:srgbClr val="FF5A3D"/>
                </a:solidFill>
              </a:rPr>
              <a:t> = 8 mm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8BE39BC-D085-CC9D-14F2-347FA1EF1473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6100788" y="4067307"/>
            <a:ext cx="5688012" cy="274320"/>
          </a:xfrm>
        </p:spPr>
        <p:txBody>
          <a:bodyPr/>
          <a:lstStyle/>
          <a:p>
            <a:r>
              <a:rPr lang="en-US" sz="1600" dirty="0"/>
              <a:t>W-He target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90DDDC7-3298-6E10-CB90-0196D6DA9516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07988" y="4070206"/>
            <a:ext cx="5688012" cy="274320"/>
          </a:xfrm>
        </p:spPr>
        <p:txBody>
          <a:bodyPr/>
          <a:lstStyle/>
          <a:p>
            <a:pPr marL="366712" lvl="1" algn="ctr"/>
            <a:r>
              <a:rPr lang="en-US" sz="1600" dirty="0">
                <a:solidFill>
                  <a:srgbClr val="845B97"/>
                </a:solidFill>
              </a:rPr>
              <a:t>Option 5) Optimum W target – sweep </a:t>
            </a:r>
            <a:r>
              <a:rPr lang="el-GR" sz="1600" dirty="0">
                <a:solidFill>
                  <a:srgbClr val="845B97"/>
                </a:solidFill>
              </a:rPr>
              <a:t>σ</a:t>
            </a:r>
            <a:r>
              <a:rPr lang="en-US" sz="1600" dirty="0">
                <a:solidFill>
                  <a:srgbClr val="845B97"/>
                </a:solidFill>
              </a:rPr>
              <a:t> = 8 mm</a:t>
            </a:r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39EE88D6-98B4-8799-8411-CA7A04DF181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128BB61-C127-3098-9294-C8B252D28640}"/>
              </a:ext>
            </a:extLst>
          </p:cNvPr>
          <p:cNvCxnSpPr/>
          <p:nvPr/>
        </p:nvCxnSpPr>
        <p:spPr>
          <a:xfrm flipV="1">
            <a:off x="5725954" y="4834408"/>
            <a:ext cx="0" cy="646614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0C455D-A195-6A4B-287D-F407CCF098DF}"/>
              </a:ext>
            </a:extLst>
          </p:cNvPr>
          <p:cNvCxnSpPr/>
          <p:nvPr/>
        </p:nvCxnSpPr>
        <p:spPr>
          <a:xfrm>
            <a:off x="1121583" y="5494523"/>
            <a:ext cx="4668320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3BD92B6-3B25-BA21-C7E2-15FA8FB3601C}"/>
              </a:ext>
            </a:extLst>
          </p:cNvPr>
          <p:cNvSpPr txBox="1"/>
          <p:nvPr/>
        </p:nvSpPr>
        <p:spPr bwMode="auto">
          <a:xfrm rot="16200000">
            <a:off x="5092853" y="4890710"/>
            <a:ext cx="85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33 cm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CA3629-4960-D152-DC19-F7D9D11FCCEC}"/>
              </a:ext>
            </a:extLst>
          </p:cNvPr>
          <p:cNvSpPr txBox="1"/>
          <p:nvPr/>
        </p:nvSpPr>
        <p:spPr bwMode="auto">
          <a:xfrm>
            <a:off x="3199973" y="5149535"/>
            <a:ext cx="1003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201 cm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62E1AE2-E5FA-D1E0-3ED0-AA8EF4ACF674}"/>
              </a:ext>
            </a:extLst>
          </p:cNvPr>
          <p:cNvCxnSpPr/>
          <p:nvPr/>
        </p:nvCxnSpPr>
        <p:spPr>
          <a:xfrm>
            <a:off x="8620785" y="3252783"/>
            <a:ext cx="2713401" cy="287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1698E73-928F-4C4C-95E6-7A10D6253FEF}"/>
              </a:ext>
            </a:extLst>
          </p:cNvPr>
          <p:cNvSpPr txBox="1"/>
          <p:nvPr/>
        </p:nvSpPr>
        <p:spPr bwMode="auto">
          <a:xfrm>
            <a:off x="9634449" y="3253643"/>
            <a:ext cx="1030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119 cm</a:t>
            </a:r>
          </a:p>
        </p:txBody>
      </p:sp>
    </p:spTree>
    <p:extLst>
      <p:ext uri="{BB962C8B-B14F-4D97-AF65-F5344CB8AC3E}">
        <p14:creationId xmlns:p14="http://schemas.microsoft.com/office/powerpoint/2010/main" val="286860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  <p:bldP spid="10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B0B2BD-4E54-A6FB-D946-E2089BE9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Geometry: Reduction</a:t>
            </a:r>
            <a:r>
              <a:rPr lang="en-GB" dirty="0"/>
              <a:t> of </a:t>
            </a:r>
            <a:r>
              <a:rPr lang="en-US" b="1" dirty="0"/>
              <a:t>MHS</a:t>
            </a:r>
            <a:r>
              <a:rPr lang="en-GB" dirty="0"/>
              <a:t> length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30C9E-F648-D8E9-4479-05BBDA370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B4BF6-E83B-BD0F-321F-71959F7B261F}"/>
              </a:ext>
            </a:extLst>
          </p:cNvPr>
          <p:cNvSpPr txBox="1"/>
          <p:nvPr/>
        </p:nvSpPr>
        <p:spPr bwMode="auto">
          <a:xfrm>
            <a:off x="423470" y="2727923"/>
            <a:ext cx="11322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2"/>
                </a:solidFill>
              </a:rPr>
              <a:t>As requested by SHiP, </a:t>
            </a:r>
            <a:r>
              <a:rPr lang="en-US" b="1" dirty="0">
                <a:solidFill>
                  <a:schemeClr val="tx2"/>
                </a:solidFill>
              </a:rPr>
              <a:t>a shorter MHS would allow to</a:t>
            </a:r>
            <a:r>
              <a:rPr lang="en-US" sz="1800" b="1" dirty="0">
                <a:solidFill>
                  <a:schemeClr val="tx2"/>
                </a:solidFill>
              </a:rPr>
              <a:t> reduce the aperture of the SC magnet</a:t>
            </a:r>
            <a:endParaRPr lang="en-US" b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Full W target 1.5 m long, ⍴ = 19.3 g/cm</a:t>
            </a:r>
            <a:r>
              <a:rPr lang="en-GB" baseline="30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, ⌀ = 25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Cast-iron proximity shielding length downstream 25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 plug ⍴ = 18.5 g/cm</a:t>
            </a:r>
            <a:r>
              <a:rPr lang="en-GB" baseline="30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, ⌀ = 30 – 25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Hadron absorber: 2.3 m long (from 4.5 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sweep </a:t>
            </a:r>
            <a:r>
              <a:rPr lang="el-GR" dirty="0">
                <a:solidFill>
                  <a:schemeClr val="tx2"/>
                </a:solidFill>
              </a:rPr>
              <a:t>σ = 8 </a:t>
            </a:r>
            <a:r>
              <a:rPr lang="en-GB" dirty="0">
                <a:solidFill>
                  <a:schemeClr val="tx2"/>
                </a:solidFill>
              </a:rPr>
              <a:t>mm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B4B3F39-49F4-0E76-2BC6-F67BCB76B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40DE0A-A702-3950-4967-4FBD6494B1F0}"/>
              </a:ext>
            </a:extLst>
          </p:cNvPr>
          <p:cNvGrpSpPr/>
          <p:nvPr/>
        </p:nvGrpSpPr>
        <p:grpSpPr>
          <a:xfrm>
            <a:off x="423470" y="4407091"/>
            <a:ext cx="11378503" cy="1752371"/>
            <a:chOff x="423470" y="4407091"/>
            <a:chExt cx="11161729" cy="175237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D354D8-D07A-D802-CEC0-87F021ACA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19" t="41141" r="5807" b="41140"/>
            <a:stretch/>
          </p:blipFill>
          <p:spPr>
            <a:xfrm>
              <a:off x="707184" y="4660418"/>
              <a:ext cx="10878015" cy="1224136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866263F-8730-DAE4-E2E4-60D8598C4C42}"/>
                </a:ext>
              </a:extLst>
            </p:cNvPr>
            <p:cNvGrpSpPr/>
            <p:nvPr/>
          </p:nvGrpSpPr>
          <p:grpSpPr>
            <a:xfrm>
              <a:off x="1739928" y="4407091"/>
              <a:ext cx="882665" cy="372188"/>
              <a:chOff x="1739928" y="4001974"/>
              <a:chExt cx="882665" cy="372188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F8350225-0D94-4684-FD7B-718D8BAA10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39928" y="4374162"/>
                <a:ext cx="679071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B96BA9C-2BBC-E918-BD0C-6CF2B25BAE01}"/>
                  </a:ext>
                </a:extLst>
              </p:cNvPr>
              <p:cNvSpPr txBox="1"/>
              <p:nvPr/>
            </p:nvSpPr>
            <p:spPr bwMode="auto">
              <a:xfrm>
                <a:off x="1739928" y="4001974"/>
                <a:ext cx="8826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2.3 m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39D23D-B5D2-1F96-C482-B2749EE9B1F0}"/>
                </a:ext>
              </a:extLst>
            </p:cNvPr>
            <p:cNvSpPr txBox="1"/>
            <p:nvPr/>
          </p:nvSpPr>
          <p:spPr>
            <a:xfrm>
              <a:off x="423470" y="5790130"/>
              <a:ext cx="34926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rgbClr val="9E9E9E"/>
                  </a:solidFill>
                </a:rPr>
                <a:t>Option 6) New baseline</a:t>
              </a:r>
              <a:r>
                <a:rPr lang="en-GB"/>
                <a:t>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EE372A-77F4-476F-811A-E5C71C8C8749}"/>
              </a:ext>
            </a:extLst>
          </p:cNvPr>
          <p:cNvGrpSpPr/>
          <p:nvPr/>
        </p:nvGrpSpPr>
        <p:grpSpPr>
          <a:xfrm>
            <a:off x="423470" y="989277"/>
            <a:ext cx="11378503" cy="1659330"/>
            <a:chOff x="423470" y="989277"/>
            <a:chExt cx="11378503" cy="16593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7620B6F-FC71-1A1D-EB3A-7450437D3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1" t="41600" b="40550"/>
            <a:stretch/>
          </p:blipFill>
          <p:spPr>
            <a:xfrm>
              <a:off x="423470" y="1251238"/>
              <a:ext cx="11378503" cy="1224136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D334201-428D-B53D-AE7B-1835D0145B42}"/>
                </a:ext>
              </a:extLst>
            </p:cNvPr>
            <p:cNvGrpSpPr/>
            <p:nvPr/>
          </p:nvGrpSpPr>
          <p:grpSpPr>
            <a:xfrm>
              <a:off x="1199456" y="2279275"/>
              <a:ext cx="1368152" cy="369332"/>
              <a:chOff x="1199456" y="2279275"/>
              <a:chExt cx="1368152" cy="369332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8DF1A6D7-D4F2-5B44-14EF-31DC55B75C80}"/>
                  </a:ext>
                </a:extLst>
              </p:cNvPr>
              <p:cNvCxnSpPr/>
              <p:nvPr/>
            </p:nvCxnSpPr>
            <p:spPr>
              <a:xfrm>
                <a:off x="1199456" y="2327421"/>
                <a:ext cx="1368152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A5BFF0-6E8C-9DCC-6074-2FE16D678CF0}"/>
                  </a:ext>
                </a:extLst>
              </p:cNvPr>
              <p:cNvSpPr txBox="1"/>
              <p:nvPr/>
            </p:nvSpPr>
            <p:spPr bwMode="auto">
              <a:xfrm>
                <a:off x="1551896" y="2279275"/>
                <a:ext cx="7617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4.5 m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5682B66-29EF-54EB-FFB4-1B61E884882F}"/>
                </a:ext>
              </a:extLst>
            </p:cNvPr>
            <p:cNvSpPr txBox="1"/>
            <p:nvPr/>
          </p:nvSpPr>
          <p:spPr>
            <a:xfrm>
              <a:off x="968923" y="989277"/>
              <a:ext cx="34926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CDS</a:t>
              </a:r>
              <a:r>
                <a:rPr lang="en-US" sz="1800" b="1" dirty="0">
                  <a:solidFill>
                    <a:srgbClr val="9E9E9E"/>
                  </a:solidFill>
                </a:rPr>
                <a:t> </a:t>
              </a:r>
              <a:r>
                <a:rPr lang="en-US" dirty="0"/>
                <a:t>geometry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02153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B0B2BD-4E54-A6FB-D946-E2089BE9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Geometry: Reduction</a:t>
            </a:r>
            <a:r>
              <a:rPr lang="en-GB" dirty="0"/>
              <a:t> of </a:t>
            </a:r>
            <a:r>
              <a:rPr lang="en-US" b="1" dirty="0"/>
              <a:t>MHS</a:t>
            </a:r>
            <a:r>
              <a:rPr lang="en-GB" dirty="0"/>
              <a:t> length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30C9E-F648-D8E9-4479-05BBDA370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B4BF6-E83B-BD0F-321F-71959F7B261F}"/>
              </a:ext>
            </a:extLst>
          </p:cNvPr>
          <p:cNvSpPr txBox="1"/>
          <p:nvPr/>
        </p:nvSpPr>
        <p:spPr bwMode="auto">
          <a:xfrm>
            <a:off x="423470" y="955397"/>
            <a:ext cx="11322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2"/>
                </a:solidFill>
              </a:rPr>
              <a:t>As requested by SHiP, </a:t>
            </a:r>
            <a:r>
              <a:rPr lang="en-US" b="1" dirty="0">
                <a:solidFill>
                  <a:schemeClr val="tx2"/>
                </a:solidFill>
              </a:rPr>
              <a:t>a shorter MHS would allow to</a:t>
            </a:r>
            <a:r>
              <a:rPr lang="en-US" sz="1800" b="1" dirty="0">
                <a:solidFill>
                  <a:schemeClr val="tx2"/>
                </a:solidFill>
              </a:rPr>
              <a:t> reduce the aperture of the SC option:</a:t>
            </a:r>
            <a:endParaRPr lang="en-US" b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Full W target 1.5 m long, ⍴ = 19.3 g/cm</a:t>
            </a:r>
            <a:r>
              <a:rPr lang="en-GB" baseline="30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, ⌀ = 25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Cast-iron proximity shielding length downstream 25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 plug ⍴ = 18.5 g/cm</a:t>
            </a:r>
            <a:r>
              <a:rPr lang="en-GB" baseline="30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, ⌀ = 30 – 25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Hadron absorber: 2.3 m long (from 4.5 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sweep </a:t>
            </a:r>
            <a:r>
              <a:rPr lang="el-GR" dirty="0">
                <a:solidFill>
                  <a:schemeClr val="tx2"/>
                </a:solidFill>
              </a:rPr>
              <a:t>σ = 8 </a:t>
            </a:r>
            <a:r>
              <a:rPr lang="en-GB" dirty="0">
                <a:solidFill>
                  <a:schemeClr val="tx2"/>
                </a:solidFill>
              </a:rPr>
              <a:t>mm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B4B3F39-49F4-0E76-2BC6-F67BCB76B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40DE0A-A702-3950-4967-4FBD6494B1F0}"/>
              </a:ext>
            </a:extLst>
          </p:cNvPr>
          <p:cNvGrpSpPr/>
          <p:nvPr/>
        </p:nvGrpSpPr>
        <p:grpSpPr>
          <a:xfrm>
            <a:off x="712694" y="4522227"/>
            <a:ext cx="11089279" cy="1503007"/>
            <a:chOff x="707184" y="4381547"/>
            <a:chExt cx="10878015" cy="150300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D354D8-D07A-D802-CEC0-87F021ACA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19" t="41141" r="5807" b="41140"/>
            <a:stretch/>
          </p:blipFill>
          <p:spPr>
            <a:xfrm>
              <a:off x="707184" y="4660418"/>
              <a:ext cx="10878015" cy="1224136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866263F-8730-DAE4-E2E4-60D8598C4C42}"/>
                </a:ext>
              </a:extLst>
            </p:cNvPr>
            <p:cNvGrpSpPr/>
            <p:nvPr/>
          </p:nvGrpSpPr>
          <p:grpSpPr>
            <a:xfrm>
              <a:off x="1739928" y="4512601"/>
              <a:ext cx="882665" cy="307777"/>
              <a:chOff x="1739928" y="4107484"/>
              <a:chExt cx="882665" cy="307777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B96BA9C-2BBC-E918-BD0C-6CF2B25BAE01}"/>
                  </a:ext>
                </a:extLst>
              </p:cNvPr>
              <p:cNvSpPr txBox="1"/>
              <p:nvPr/>
            </p:nvSpPr>
            <p:spPr bwMode="auto">
              <a:xfrm>
                <a:off x="1739928" y="4107484"/>
                <a:ext cx="88266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rgbClr val="0055A0"/>
                    </a:solidFill>
                  </a:rPr>
                  <a:t>2.3 m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F8350225-0D94-4684-FD7B-718D8BAA10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39928" y="4363828"/>
                <a:ext cx="710685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39D23D-B5D2-1F96-C482-B2749EE9B1F0}"/>
                </a:ext>
              </a:extLst>
            </p:cNvPr>
            <p:cNvSpPr txBox="1"/>
            <p:nvPr/>
          </p:nvSpPr>
          <p:spPr>
            <a:xfrm>
              <a:off x="4399861" y="4381547"/>
              <a:ext cx="34926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9E9E9E"/>
                  </a:solidFill>
                </a:rPr>
                <a:t>Option 6) New baseline</a:t>
              </a:r>
              <a:r>
                <a:rPr lang="en-GB" sz="1400" b="1" dirty="0"/>
                <a:t>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EE372A-77F4-476F-811A-E5C71C8C8749}"/>
              </a:ext>
            </a:extLst>
          </p:cNvPr>
          <p:cNvGrpSpPr/>
          <p:nvPr/>
        </p:nvGrpSpPr>
        <p:grpSpPr>
          <a:xfrm>
            <a:off x="423470" y="2747217"/>
            <a:ext cx="11378503" cy="1578058"/>
            <a:chOff x="423470" y="897316"/>
            <a:chExt cx="11378503" cy="157805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7620B6F-FC71-1A1D-EB3A-7450437D3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1" t="41600" b="40550"/>
            <a:stretch/>
          </p:blipFill>
          <p:spPr>
            <a:xfrm>
              <a:off x="423470" y="1251238"/>
              <a:ext cx="11378503" cy="1224136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D334201-428D-B53D-AE7B-1835D0145B42}"/>
                </a:ext>
              </a:extLst>
            </p:cNvPr>
            <p:cNvGrpSpPr/>
            <p:nvPr/>
          </p:nvGrpSpPr>
          <p:grpSpPr>
            <a:xfrm>
              <a:off x="1199456" y="982814"/>
              <a:ext cx="1368152" cy="310633"/>
              <a:chOff x="1199456" y="982814"/>
              <a:chExt cx="1368152" cy="310633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8DF1A6D7-D4F2-5B44-14EF-31DC55B75C80}"/>
                  </a:ext>
                </a:extLst>
              </p:cNvPr>
              <p:cNvCxnSpPr/>
              <p:nvPr/>
            </p:nvCxnSpPr>
            <p:spPr>
              <a:xfrm>
                <a:off x="1199456" y="1293447"/>
                <a:ext cx="1368152" cy="0"/>
              </a:xfrm>
              <a:prstGeom prst="straightConnector1">
                <a:avLst/>
              </a:prstGeom>
              <a:ln w="19050">
                <a:solidFill>
                  <a:srgbClr val="0055A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A5BFF0-6E8C-9DCC-6074-2FE16D678CF0}"/>
                  </a:ext>
                </a:extLst>
              </p:cNvPr>
              <p:cNvSpPr txBox="1"/>
              <p:nvPr/>
            </p:nvSpPr>
            <p:spPr bwMode="auto">
              <a:xfrm>
                <a:off x="1685539" y="982814"/>
                <a:ext cx="64312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55A0"/>
                    </a:solidFill>
                  </a:rPr>
                  <a:t>4.5 m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5682B66-29EF-54EB-FFB4-1B61E884882F}"/>
                </a:ext>
              </a:extLst>
            </p:cNvPr>
            <p:cNvSpPr txBox="1"/>
            <p:nvPr/>
          </p:nvSpPr>
          <p:spPr>
            <a:xfrm>
              <a:off x="4578476" y="897316"/>
              <a:ext cx="30684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85BA4"/>
                  </a:solidFill>
                </a:rPr>
                <a:t>Option 1) CDS target + MHS + MS</a:t>
              </a:r>
              <a:endParaRPr lang="en-GB" sz="1400" b="1" dirty="0">
                <a:solidFill>
                  <a:srgbClr val="0055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8618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Target: Physics parameter metrics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93"/>
          <p:cNvSpPr/>
          <p:nvPr/>
        </p:nvSpPr>
        <p:spPr>
          <a:xfrm>
            <a:off x="623392" y="1606756"/>
            <a:ext cx="10872589" cy="342501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25400">
            <a:solidFill>
              <a:srgbClr val="4080B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pc="-1" dirty="0">
                <a:solidFill>
                  <a:srgbClr val="2F2F2F"/>
                </a:solidFill>
              </a:rPr>
              <a:t>For each target design, </a:t>
            </a:r>
            <a:r>
              <a:rPr lang="en-US" b="1" spc="-1" dirty="0">
                <a:solidFill>
                  <a:srgbClr val="2F2F2F"/>
                </a:solidFill>
              </a:rPr>
              <a:t>signal </a:t>
            </a:r>
            <a:r>
              <a:rPr lang="en-US" b="1" strike="noStrike" spc="-1" dirty="0">
                <a:solidFill>
                  <a:srgbClr val="2F2F2F"/>
                </a:solidFill>
                <a:latin typeface="Arial"/>
              </a:rPr>
              <a:t>production </a:t>
            </a:r>
            <a:r>
              <a:rPr lang="en-US" strike="noStrike" spc="-1" dirty="0">
                <a:solidFill>
                  <a:srgbClr val="2F2F2F"/>
                </a:solidFill>
                <a:latin typeface="Arial"/>
              </a:rPr>
              <a:t>and </a:t>
            </a:r>
            <a:r>
              <a:rPr lang="en-US" b="1" strike="noStrike" spc="-1" dirty="0">
                <a:solidFill>
                  <a:srgbClr val="2F2F2F"/>
                </a:solidFill>
                <a:latin typeface="Arial"/>
              </a:rPr>
              <a:t>background suppression </a:t>
            </a:r>
            <a:r>
              <a:rPr lang="en-US" strike="noStrike" spc="-1" dirty="0">
                <a:solidFill>
                  <a:srgbClr val="2F2F2F"/>
                </a:solidFill>
                <a:latin typeface="Arial"/>
              </a:rPr>
              <a:t>are</a:t>
            </a:r>
            <a:r>
              <a:rPr lang="en-US" b="1" strike="noStrike" spc="-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US" strike="noStrike" spc="-1" dirty="0">
                <a:solidFill>
                  <a:srgbClr val="2F2F2F"/>
                </a:solidFill>
                <a:latin typeface="Arial"/>
              </a:rPr>
              <a:t>evaluated – </a:t>
            </a:r>
            <a:r>
              <a:rPr lang="en-US" strike="noStrike" spc="-1" dirty="0">
                <a:solidFill>
                  <a:srgbClr val="2F2F2F"/>
                </a:solidFill>
                <a:latin typeface="Arial"/>
                <a:hlinkClick r:id="rId2"/>
              </a:rPr>
              <a:t>SHiP CM</a:t>
            </a:r>
            <a:endParaRPr lang="en-US" sz="1200" strike="noStrike" spc="-1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79376" y="2084944"/>
            <a:ext cx="3713187" cy="360040"/>
          </a:xfrm>
          <a:prstGeom prst="rect">
            <a:avLst/>
          </a:prstGeom>
        </p:spPr>
        <p:txBody>
          <a:bodyPr anchor="t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rgbClr val="0055A0"/>
                </a:solidFill>
              </a:rPr>
              <a:t>Spectra of charmed particles produced in target</a:t>
            </a:r>
            <a:br>
              <a:rPr lang="en-US" sz="1000" dirty="0">
                <a:solidFill>
                  <a:srgbClr val="0055A0"/>
                </a:solidFill>
              </a:rPr>
            </a:br>
            <a:r>
              <a:rPr lang="en-US" sz="1000" dirty="0">
                <a:solidFill>
                  <a:srgbClr val="0055A0"/>
                </a:solidFill>
              </a:rPr>
              <a:t>Metrics used as trace for SHiP desired signal</a:t>
            </a:r>
          </a:p>
          <a:p>
            <a:endParaRPr lang="en-US" dirty="0"/>
          </a:p>
        </p:txBody>
      </p:sp>
      <p:pic>
        <p:nvPicPr>
          <p:cNvPr id="9" name="Picture Placeholder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" t="3602" r="374"/>
          <a:stretch/>
        </p:blipFill>
        <p:spPr>
          <a:xfrm>
            <a:off x="479377" y="2589660"/>
            <a:ext cx="3713187" cy="3643684"/>
          </a:xfrm>
          <a:prstGeom prst="rect">
            <a:avLst/>
          </a:prstGeom>
        </p:spPr>
      </p:pic>
      <p:sp>
        <p:nvSpPr>
          <p:cNvPr id="14" name="Text Placeholder 3"/>
          <p:cNvSpPr txBox="1">
            <a:spLocks/>
          </p:cNvSpPr>
          <p:nvPr/>
        </p:nvSpPr>
        <p:spPr>
          <a:xfrm>
            <a:off x="4243245" y="2084944"/>
            <a:ext cx="3708401" cy="360040"/>
          </a:xfrm>
          <a:prstGeom prst="rect">
            <a:avLst/>
          </a:prstGeom>
        </p:spPr>
        <p:txBody>
          <a:bodyPr anchor="t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rgbClr val="0055A0"/>
                </a:solidFill>
              </a:rPr>
              <a:t>Spectra of pions exiting target downstream</a:t>
            </a:r>
            <a:br>
              <a:rPr lang="en-US" sz="1000" dirty="0">
                <a:solidFill>
                  <a:srgbClr val="0055A0"/>
                </a:solidFill>
              </a:rPr>
            </a:br>
            <a:r>
              <a:rPr lang="en-US" sz="1000" dirty="0">
                <a:solidFill>
                  <a:srgbClr val="0055A0"/>
                </a:solidFill>
              </a:rPr>
              <a:t>Metrics used for background suppression evaluation</a:t>
            </a:r>
          </a:p>
          <a:p>
            <a:endParaRPr lang="en-US" dirty="0"/>
          </a:p>
        </p:txBody>
      </p:sp>
      <p:pic>
        <p:nvPicPr>
          <p:cNvPr id="12" name="Picture Placeholder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" t="3473" r="364"/>
          <a:stretch/>
        </p:blipFill>
        <p:spPr>
          <a:xfrm>
            <a:off x="4243247" y="2584770"/>
            <a:ext cx="3708400" cy="3648574"/>
          </a:xfrm>
          <a:prstGeom prst="rect">
            <a:avLst/>
          </a:prstGeom>
        </p:spPr>
      </p:pic>
      <p:sp>
        <p:nvSpPr>
          <p:cNvPr id="16" name="Text Placeholder 3"/>
          <p:cNvSpPr txBox="1">
            <a:spLocks/>
          </p:cNvSpPr>
          <p:nvPr/>
        </p:nvSpPr>
        <p:spPr>
          <a:xfrm>
            <a:off x="8035001" y="2084944"/>
            <a:ext cx="3710803" cy="360040"/>
          </a:xfrm>
          <a:prstGeom prst="rect">
            <a:avLst/>
          </a:prstGeom>
        </p:spPr>
        <p:txBody>
          <a:bodyPr anchor="t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rgbClr val="0055A0"/>
                </a:solidFill>
              </a:rPr>
              <a:t>Spectra of muons exiting MHS</a:t>
            </a:r>
            <a:br>
              <a:rPr lang="en-US" sz="1000" dirty="0">
                <a:solidFill>
                  <a:srgbClr val="0055A0"/>
                </a:solidFill>
              </a:rPr>
            </a:br>
            <a:r>
              <a:rPr lang="en-US" sz="1000" dirty="0">
                <a:solidFill>
                  <a:srgbClr val="0055A0"/>
                </a:solidFill>
              </a:rPr>
              <a:t>Metrics used for background suppression evaluation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E2D0A7-02A7-53A2-4327-05748CFA9B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7920" y="2447863"/>
            <a:ext cx="3708000" cy="37854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C8583B-E628-5E5B-64F0-9350137A46DA}"/>
              </a:ext>
            </a:extLst>
          </p:cNvPr>
          <p:cNvSpPr txBox="1"/>
          <p:nvPr/>
        </p:nvSpPr>
        <p:spPr bwMode="auto">
          <a:xfrm>
            <a:off x="9975823" y="5388651"/>
            <a:ext cx="1808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Note the excess of </a:t>
            </a:r>
            <a:br>
              <a:rPr lang="en-GB" sz="1200" dirty="0">
                <a:solidFill>
                  <a:srgbClr val="FF0000"/>
                </a:solidFill>
              </a:rPr>
            </a:br>
            <a:r>
              <a:rPr lang="en-GB" sz="1200" dirty="0">
                <a:solidFill>
                  <a:srgbClr val="FF0000"/>
                </a:solidFill>
              </a:rPr>
              <a:t>1 GeV muons after the shorter MHS for the new baseline.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CE7198C-5BF4-9F51-8157-72C6F69E2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200"/>
              <a:t>Beam Matter studies for the target system</a:t>
            </a:r>
            <a:br>
              <a:rPr lang="en-US" sz="1200"/>
            </a:br>
            <a:r>
              <a:rPr lang="en-US" sz="1200" i="1"/>
              <a:t>1st BDF </a:t>
            </a:r>
            <a:r>
              <a:rPr lang="en-US" sz="1200" i="1" err="1"/>
              <a:t>Targetry</a:t>
            </a:r>
            <a:r>
              <a:rPr lang="en-US" sz="1200" i="1"/>
              <a:t> Systems Advisory Committee (TSAC) – March 4-6, 2025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879BAD-6846-300C-28D2-C870EAF49F11}"/>
              </a:ext>
            </a:extLst>
          </p:cNvPr>
          <p:cNvSpPr/>
          <p:nvPr/>
        </p:nvSpPr>
        <p:spPr>
          <a:xfrm>
            <a:off x="7906871" y="0"/>
            <a:ext cx="4285129" cy="136451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8100">
            <a:solidFill>
              <a:srgbClr val="61C4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90488"/>
            <a:r>
              <a:rPr lang="en-US" sz="1200" b="1">
                <a:solidFill>
                  <a:srgbClr val="085BA4"/>
                </a:solidFill>
              </a:rPr>
              <a:t>Option 1) CDS target – sweep </a:t>
            </a:r>
            <a:r>
              <a:rPr lang="el-GR" sz="1200" b="1">
                <a:solidFill>
                  <a:srgbClr val="085BA4"/>
                </a:solidFill>
              </a:rPr>
              <a:t>σ</a:t>
            </a:r>
            <a:r>
              <a:rPr lang="en-US" sz="1200" b="1">
                <a:solidFill>
                  <a:srgbClr val="085BA4"/>
                </a:solidFill>
              </a:rPr>
              <a:t> = 8 mm </a:t>
            </a:r>
          </a:p>
          <a:p>
            <a:pPr indent="-90488"/>
            <a:r>
              <a:rPr lang="en-US" sz="1200" b="1">
                <a:solidFill>
                  <a:srgbClr val="4CCB77"/>
                </a:solidFill>
              </a:rPr>
              <a:t>Option 2) CDS target – sweep </a:t>
            </a:r>
            <a:r>
              <a:rPr lang="el-GR" sz="1200" b="1">
                <a:solidFill>
                  <a:srgbClr val="4CCB77"/>
                </a:solidFill>
              </a:rPr>
              <a:t>σ</a:t>
            </a:r>
            <a:r>
              <a:rPr lang="en-US" sz="1200" b="1">
                <a:solidFill>
                  <a:srgbClr val="4CCB77"/>
                </a:solidFill>
              </a:rPr>
              <a:t> = 16 mm </a:t>
            </a:r>
          </a:p>
          <a:p>
            <a:pPr indent="-90488"/>
            <a:r>
              <a:rPr lang="en-US" sz="1200" b="1">
                <a:solidFill>
                  <a:srgbClr val="FF9302"/>
                </a:solidFill>
              </a:rPr>
              <a:t>Option 3) W target 1.2 m – sweep </a:t>
            </a:r>
            <a:r>
              <a:rPr lang="el-GR" sz="1200" b="1">
                <a:solidFill>
                  <a:srgbClr val="FF9302"/>
                </a:solidFill>
              </a:rPr>
              <a:t>σ</a:t>
            </a:r>
            <a:r>
              <a:rPr lang="en-US" sz="1200" b="1">
                <a:solidFill>
                  <a:srgbClr val="FF9302"/>
                </a:solidFill>
              </a:rPr>
              <a:t> = 8 mm </a:t>
            </a:r>
          </a:p>
          <a:p>
            <a:pPr indent="-90488"/>
            <a:r>
              <a:rPr lang="en-US" sz="1200" b="1">
                <a:solidFill>
                  <a:srgbClr val="FF5A3D"/>
                </a:solidFill>
              </a:rPr>
              <a:t>Option 4) W target 2 m – sweep </a:t>
            </a:r>
            <a:r>
              <a:rPr lang="el-GR" sz="1200" b="1">
                <a:solidFill>
                  <a:srgbClr val="FF5A3D"/>
                </a:solidFill>
              </a:rPr>
              <a:t>σ</a:t>
            </a:r>
            <a:r>
              <a:rPr lang="en-US" sz="1200" b="1">
                <a:solidFill>
                  <a:srgbClr val="FF5A3D"/>
                </a:solidFill>
              </a:rPr>
              <a:t> = 8 mm </a:t>
            </a:r>
          </a:p>
          <a:p>
            <a:pPr indent="-90488"/>
            <a:r>
              <a:rPr lang="en-US" sz="1200" b="1">
                <a:solidFill>
                  <a:srgbClr val="845B97"/>
                </a:solidFill>
              </a:rPr>
              <a:t>Option 5) Optimum W target – sweep </a:t>
            </a:r>
            <a:r>
              <a:rPr lang="el-GR" sz="1200" b="1">
                <a:solidFill>
                  <a:srgbClr val="845B97"/>
                </a:solidFill>
              </a:rPr>
              <a:t>σ</a:t>
            </a:r>
            <a:r>
              <a:rPr lang="en-US" sz="1200" b="1">
                <a:solidFill>
                  <a:srgbClr val="845B97"/>
                </a:solidFill>
              </a:rPr>
              <a:t> = 8 mm</a:t>
            </a:r>
          </a:p>
          <a:p>
            <a:pPr indent="-90488"/>
            <a:r>
              <a:rPr lang="en-US" sz="1200" b="1">
                <a:solidFill>
                  <a:srgbClr val="9E9E9E"/>
                </a:solidFill>
              </a:rPr>
              <a:t>Option 6) W target 1.5 m – MHS 2.3 m – sweep </a:t>
            </a:r>
            <a:r>
              <a:rPr lang="el-GR" sz="1200" b="1">
                <a:solidFill>
                  <a:srgbClr val="9E9E9E"/>
                </a:solidFill>
              </a:rPr>
              <a:t>σ = 8 </a:t>
            </a:r>
            <a:r>
              <a:rPr lang="en-US" sz="1200" b="1">
                <a:solidFill>
                  <a:srgbClr val="9E9E9E"/>
                </a:solidFill>
              </a:rPr>
              <a:t>mm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569429" y="4848295"/>
            <a:ext cx="319410" cy="12311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373737"/>
                </a:solidFill>
                <a:latin typeface="SansSerif" panose="00000400000000000000" pitchFamily="2" charset="2"/>
              </a:rPr>
              <a:t>MHS</a:t>
            </a:r>
            <a:endParaRPr lang="en-US" sz="900" dirty="0">
              <a:solidFill>
                <a:srgbClr val="373737"/>
              </a:solidFill>
              <a:latin typeface="SansSerif" panose="00000400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20374" y="2459971"/>
            <a:ext cx="335495" cy="1384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373737"/>
                </a:solidFill>
                <a:latin typeface="SansSerif" panose="00000400000000000000" pitchFamily="2" charset="2"/>
              </a:rPr>
              <a:t>MHS -</a:t>
            </a:r>
            <a:endParaRPr lang="en-US" sz="1050" dirty="0">
              <a:solidFill>
                <a:srgbClr val="373737"/>
              </a:solidFill>
              <a:latin typeface="SansSerif" panose="000004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6891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6" grpId="0"/>
      <p:bldP spid="11" grpId="0"/>
      <p:bldP spid="5" grpId="0" animBg="1"/>
      <p:bldP spid="19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dirty="0" smtClean="0">
            <a:solidFill>
              <a:srgbClr val="00489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5-02-21-bds-tsac-dry-run" id="{6C6D353A-98DC-D645-B200-687BF8827F06}" vid="{6B2DB225-67D0-BB4C-A843-71DA4F9BDE5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2791</Words>
  <Application>Microsoft Office PowerPoint</Application>
  <PresentationFormat>Widescreen</PresentationFormat>
  <Paragraphs>261</Paragraphs>
  <Slides>25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Beam Matter studies for the target system</vt:lpstr>
      <vt:lpstr>Outlook</vt:lpstr>
      <vt:lpstr>FLUKA simulations and motivation</vt:lpstr>
      <vt:lpstr>Geometry and beam parameters</vt:lpstr>
      <vt:lpstr>PowerPoint Presentation</vt:lpstr>
      <vt:lpstr>Geometry: Target core designs</vt:lpstr>
      <vt:lpstr>Geometry: Reduction of MHS length</vt:lpstr>
      <vt:lpstr>Geometry: Reduction of MHS length</vt:lpstr>
      <vt:lpstr>Target: Physics parameter metrics</vt:lpstr>
      <vt:lpstr>MS: Neutrino distributions</vt:lpstr>
      <vt:lpstr>Target: Energy deposition</vt:lpstr>
      <vt:lpstr>Target: Decay heat</vt:lpstr>
      <vt:lpstr>Proximity shielding: Energy deposition</vt:lpstr>
      <vt:lpstr>MHS and MS: Energy deposition</vt:lpstr>
      <vt:lpstr>PowerPoint Presentation</vt:lpstr>
      <vt:lpstr>DPA in target</vt:lpstr>
      <vt:lpstr>Gas production in target</vt:lpstr>
      <vt:lpstr>PowerPoint Presentation</vt:lpstr>
      <vt:lpstr>R2E lesson from CNGS experience</vt:lpstr>
      <vt:lpstr>Radiation field around the target complex</vt:lpstr>
      <vt:lpstr>R2E in TCC8</vt:lpstr>
      <vt:lpstr>R2E in 911 shaft and ECN3</vt:lpstr>
      <vt:lpstr>Conclusion and outlook</vt:lpstr>
      <vt:lpstr>PowerPoint Presentation</vt:lpstr>
      <vt:lpstr>Radiation field and irradiation stations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Matter studies for the target system</dc:title>
  <dc:creator>Luigi Salvatore Esposito</dc:creator>
  <cp:lastModifiedBy>Luigi Salvatore Esposito</cp:lastModifiedBy>
  <cp:revision>128</cp:revision>
  <cp:lastPrinted>2020-01-30T13:49:18Z</cp:lastPrinted>
  <dcterms:created xsi:type="dcterms:W3CDTF">2025-02-21T10:33:24Z</dcterms:created>
  <dcterms:modified xsi:type="dcterms:W3CDTF">2025-03-04T07:06:10Z</dcterms:modified>
</cp:coreProperties>
</file>