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0"/>
  </p:notesMasterIdLst>
  <p:handoutMasterIdLst>
    <p:handoutMasterId r:id="rId41"/>
  </p:handoutMasterIdLst>
  <p:sldIdLst>
    <p:sldId id="256" r:id="rId2"/>
    <p:sldId id="259" r:id="rId3"/>
    <p:sldId id="289" r:id="rId4"/>
    <p:sldId id="1815" r:id="rId5"/>
    <p:sldId id="1726" r:id="rId6"/>
    <p:sldId id="1768" r:id="rId7"/>
    <p:sldId id="1832" r:id="rId8"/>
    <p:sldId id="1808" r:id="rId9"/>
    <p:sldId id="1840" r:id="rId10"/>
    <p:sldId id="1830" r:id="rId11"/>
    <p:sldId id="1778" r:id="rId12"/>
    <p:sldId id="1836" r:id="rId13"/>
    <p:sldId id="1798" r:id="rId14"/>
    <p:sldId id="1841" r:id="rId15"/>
    <p:sldId id="1842" r:id="rId16"/>
    <p:sldId id="1804" r:id="rId17"/>
    <p:sldId id="1780" r:id="rId18"/>
    <p:sldId id="1811" r:id="rId19"/>
    <p:sldId id="1785" r:id="rId20"/>
    <p:sldId id="1767" r:id="rId21"/>
    <p:sldId id="1814" r:id="rId22"/>
    <p:sldId id="1833" r:id="rId23"/>
    <p:sldId id="1791" r:id="rId24"/>
    <p:sldId id="1766" r:id="rId25"/>
    <p:sldId id="1769" r:id="rId26"/>
    <p:sldId id="1793" r:id="rId27"/>
    <p:sldId id="1834" r:id="rId28"/>
    <p:sldId id="1765" r:id="rId29"/>
    <p:sldId id="1789" r:id="rId30"/>
    <p:sldId id="282" r:id="rId31"/>
    <p:sldId id="1776" r:id="rId32"/>
    <p:sldId id="1839" r:id="rId33"/>
    <p:sldId id="288" r:id="rId34"/>
    <p:sldId id="1843" r:id="rId35"/>
    <p:sldId id="257" r:id="rId36"/>
    <p:sldId id="311" r:id="rId37"/>
    <p:sldId id="313" r:id="rId38"/>
    <p:sldId id="312"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A922364-2DC7-CB3E-4D55-C7451D8B4F28}" name="Mike Parkin" initials="MP" userId="S::mike.parkin@cern.ch::a940f24b-3c16-474d-b214-1319c037423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E571"/>
    <a:srgbClr val="61CBF4"/>
    <a:srgbClr val="7030A0"/>
    <a:srgbClr val="D9D9D9"/>
    <a:srgbClr val="C6ECCA"/>
    <a:srgbClr val="5BC965"/>
    <a:srgbClr val="FFCE3C"/>
    <a:srgbClr val="E15E32"/>
    <a:srgbClr val="FFFF66"/>
    <a:srgbClr val="E7E8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429" autoAdjust="0"/>
    <p:restoredTop sz="96966"/>
  </p:normalViewPr>
  <p:slideViewPr>
    <p:cSldViewPr snapToObjects="1">
      <p:cViewPr varScale="1">
        <p:scale>
          <a:sx n="122" d="100"/>
          <a:sy n="122" d="100"/>
        </p:scale>
        <p:origin x="278" y="96"/>
      </p:cViewPr>
      <p:guideLst>
        <p:guide orient="horz" pos="432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95" d="100"/>
          <a:sy n="95" d="100"/>
        </p:scale>
        <p:origin x="4008"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47"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765471470424512"/>
          <c:y val="6.4147811290825377E-2"/>
          <c:w val="0.86234528529575494"/>
          <c:h val="0.60409921942959466"/>
        </c:manualLayout>
      </c:layout>
      <c:barChart>
        <c:barDir val="col"/>
        <c:grouping val="clustered"/>
        <c:varyColors val="0"/>
        <c:ser>
          <c:idx val="0"/>
          <c:order val="0"/>
          <c:tx>
            <c:strRef>
              <c:f>Sheet1!$B$1</c:f>
              <c:strCache>
                <c:ptCount val="1"/>
                <c:pt idx="0">
                  <c:v>Water cooled target.
Ta2.5</c:v>
                </c:pt>
              </c:strCache>
            </c:strRef>
          </c:tx>
          <c:spPr>
            <a:solidFill>
              <a:srgbClr val="00B0F0"/>
            </a:solidFill>
            <a:ln w="19050">
              <a:solidFill>
                <a:schemeClr val="tx2">
                  <a:lumMod val="90000"/>
                  <a:lumOff val="10000"/>
                </a:schemeClr>
              </a:solidFill>
            </a:ln>
            <a:effectLst/>
          </c:spPr>
          <c:invertIfNegative val="0"/>
          <c:cat>
            <c:strRef>
              <c:f>Sheet1!$A$2:$A$5</c:f>
              <c:strCache>
                <c:ptCount val="4"/>
                <c:pt idx="0">
                  <c:v>Max  Principal Stress at shower peak
per material</c:v>
                </c:pt>
                <c:pt idx="1">
                  <c:v>Equivalent Stress
at shower peak, per material</c:v>
                </c:pt>
                <c:pt idx="2">
                  <c:v>Temperature Faces
all  blocks </c:v>
                </c:pt>
                <c:pt idx="3">
                  <c:v>Fatigue
(Goodman eq stress, as per CDS report, irradiated, sintered)</c:v>
                </c:pt>
              </c:strCache>
            </c:strRef>
          </c:cat>
          <c:val>
            <c:numRef>
              <c:f>Sheet1!$B$2:$B$5</c:f>
              <c:numCache>
                <c:formatCode>General</c:formatCode>
                <c:ptCount val="4"/>
                <c:pt idx="1">
                  <c:v>95</c:v>
                </c:pt>
                <c:pt idx="2">
                  <c:v>160</c:v>
                </c:pt>
                <c:pt idx="3">
                  <c:v>53.65</c:v>
                </c:pt>
              </c:numCache>
            </c:numRef>
          </c:val>
          <c:extLst>
            <c:ext xmlns:c16="http://schemas.microsoft.com/office/drawing/2014/chart" uri="{C3380CC4-5D6E-409C-BE32-E72D297353CC}">
              <c16:uniqueId val="{00000000-CF54-440D-A9AB-11210A84E61D}"/>
            </c:ext>
          </c:extLst>
        </c:ser>
        <c:ser>
          <c:idx val="1"/>
          <c:order val="1"/>
          <c:tx>
            <c:strRef>
              <c:f>Sheet1!$C$1</c:f>
              <c:strCache>
                <c:ptCount val="1"/>
                <c:pt idx="0">
                  <c:v>Water cooled target.
TZM</c:v>
                </c:pt>
              </c:strCache>
            </c:strRef>
          </c:tx>
          <c:spPr>
            <a:solidFill>
              <a:srgbClr val="0070C0"/>
            </a:solidFill>
            <a:ln w="19050">
              <a:solidFill>
                <a:schemeClr val="tx2">
                  <a:lumMod val="90000"/>
                  <a:lumOff val="10000"/>
                </a:schemeClr>
              </a:solidFill>
            </a:ln>
            <a:effectLst/>
          </c:spPr>
          <c:invertIfNegative val="0"/>
          <c:cat>
            <c:strRef>
              <c:f>Sheet1!$A$2:$A$5</c:f>
              <c:strCache>
                <c:ptCount val="4"/>
                <c:pt idx="0">
                  <c:v>Max  Principal Stress at shower peak
per material</c:v>
                </c:pt>
                <c:pt idx="1">
                  <c:v>Equivalent Stress
at shower peak, per material</c:v>
                </c:pt>
                <c:pt idx="2">
                  <c:v>Temperature Faces
all  blocks </c:v>
                </c:pt>
                <c:pt idx="3">
                  <c:v>Fatigue
(Goodman eq stress, as per CDS report, irradiated, sintered)</c:v>
                </c:pt>
              </c:strCache>
            </c:strRef>
          </c:cat>
          <c:val>
            <c:numRef>
              <c:f>Sheet1!$C$2:$C$5</c:f>
              <c:numCache>
                <c:formatCode>General</c:formatCode>
                <c:ptCount val="4"/>
                <c:pt idx="1">
                  <c:v>128</c:v>
                </c:pt>
                <c:pt idx="3">
                  <c:v>65.400000000000006</c:v>
                </c:pt>
              </c:numCache>
            </c:numRef>
          </c:val>
          <c:extLst>
            <c:ext xmlns:c16="http://schemas.microsoft.com/office/drawing/2014/chart" uri="{C3380CC4-5D6E-409C-BE32-E72D297353CC}">
              <c16:uniqueId val="{00000001-CF54-440D-A9AB-11210A84E61D}"/>
            </c:ext>
          </c:extLst>
        </c:ser>
        <c:ser>
          <c:idx val="2"/>
          <c:order val="2"/>
          <c:tx>
            <c:strRef>
              <c:f>Sheet1!$D$1</c:f>
              <c:strCache>
                <c:ptCount val="1"/>
                <c:pt idx="0">
                  <c:v>Water cooled target.
Tungsten</c:v>
                </c:pt>
              </c:strCache>
            </c:strRef>
          </c:tx>
          <c:spPr>
            <a:solidFill>
              <a:schemeClr val="accent3"/>
            </a:solidFill>
            <a:ln w="19050">
              <a:solidFill>
                <a:schemeClr val="tx2">
                  <a:lumMod val="90000"/>
                  <a:lumOff val="10000"/>
                </a:schemeClr>
              </a:solidFill>
            </a:ln>
            <a:effectLst/>
          </c:spPr>
          <c:invertIfNegative val="0"/>
          <c:cat>
            <c:strRef>
              <c:f>Sheet1!$A$2:$A$5</c:f>
              <c:strCache>
                <c:ptCount val="4"/>
                <c:pt idx="0">
                  <c:v>Max  Principal Stress at shower peak
per material</c:v>
                </c:pt>
                <c:pt idx="1">
                  <c:v>Equivalent Stress
at shower peak, per material</c:v>
                </c:pt>
                <c:pt idx="2">
                  <c:v>Temperature Faces
all  blocks </c:v>
                </c:pt>
                <c:pt idx="3">
                  <c:v>Fatigue
(Goodman eq stress, as per CDS report, irradiated, sintered)</c:v>
                </c:pt>
              </c:strCache>
            </c:strRef>
          </c:cat>
          <c:val>
            <c:numRef>
              <c:f>Sheet1!$D$2:$D$5</c:f>
              <c:numCache>
                <c:formatCode>General</c:formatCode>
                <c:ptCount val="4"/>
                <c:pt idx="0">
                  <c:v>82</c:v>
                </c:pt>
                <c:pt idx="1">
                  <c:v>82</c:v>
                </c:pt>
                <c:pt idx="3">
                  <c:v>38.200000000000003</c:v>
                </c:pt>
              </c:numCache>
            </c:numRef>
          </c:val>
          <c:extLst>
            <c:ext xmlns:c16="http://schemas.microsoft.com/office/drawing/2014/chart" uri="{C3380CC4-5D6E-409C-BE32-E72D297353CC}">
              <c16:uniqueId val="{00000002-CF54-440D-A9AB-11210A84E61D}"/>
            </c:ext>
          </c:extLst>
        </c:ser>
        <c:ser>
          <c:idx val="3"/>
          <c:order val="3"/>
          <c:tx>
            <c:strRef>
              <c:f>Sheet1!$E$1</c:f>
              <c:strCache>
                <c:ptCount val="1"/>
                <c:pt idx="0">
                  <c:v>Helium Target
Tungsten
Blocks1-14</c:v>
                </c:pt>
              </c:strCache>
            </c:strRef>
          </c:tx>
          <c:spPr>
            <a:solidFill>
              <a:srgbClr val="FFC000"/>
            </a:solidFill>
            <a:ln>
              <a:noFill/>
            </a:ln>
            <a:effectLst/>
          </c:spPr>
          <c:invertIfNegative val="0"/>
          <c:cat>
            <c:strRef>
              <c:f>Sheet1!$A$2:$A$5</c:f>
              <c:strCache>
                <c:ptCount val="4"/>
                <c:pt idx="0">
                  <c:v>Max  Principal Stress at shower peak
per material</c:v>
                </c:pt>
                <c:pt idx="1">
                  <c:v>Equivalent Stress
at shower peak, per material</c:v>
                </c:pt>
                <c:pt idx="2">
                  <c:v>Temperature Faces
all  blocks </c:v>
                </c:pt>
                <c:pt idx="3">
                  <c:v>Fatigue
(Goodman eq stress, as per CDS report, irradiated, sintered)</c:v>
                </c:pt>
              </c:strCache>
            </c:strRef>
          </c:cat>
          <c:val>
            <c:numRef>
              <c:f>Sheet1!$E$2:$E$5</c:f>
              <c:numCache>
                <c:formatCode>General</c:formatCode>
                <c:ptCount val="4"/>
                <c:pt idx="0">
                  <c:v>137</c:v>
                </c:pt>
                <c:pt idx="1">
                  <c:v>243</c:v>
                </c:pt>
                <c:pt idx="2">
                  <c:v>400</c:v>
                </c:pt>
                <c:pt idx="3">
                  <c:v>61.1</c:v>
                </c:pt>
              </c:numCache>
            </c:numRef>
          </c:val>
          <c:extLst>
            <c:ext xmlns:c16="http://schemas.microsoft.com/office/drawing/2014/chart" uri="{C3380CC4-5D6E-409C-BE32-E72D297353CC}">
              <c16:uniqueId val="{00000000-BF2F-4DC4-B57B-4F7325A159F1}"/>
            </c:ext>
          </c:extLst>
        </c:ser>
        <c:ser>
          <c:idx val="4"/>
          <c:order val="4"/>
          <c:tx>
            <c:strRef>
              <c:f>Sheet1!$F$1</c:f>
              <c:strCache>
                <c:ptCount val="1"/>
                <c:pt idx="0">
                  <c:v>Helium Target 1/8ths
Tungsten
Blocks1-14</c:v>
                </c:pt>
              </c:strCache>
            </c:strRef>
          </c:tx>
          <c:spPr>
            <a:solidFill>
              <a:srgbClr val="C00000"/>
            </a:solidFill>
            <a:ln>
              <a:noFill/>
            </a:ln>
            <a:effectLst/>
          </c:spPr>
          <c:invertIfNegative val="0"/>
          <c:cat>
            <c:strRef>
              <c:f>Sheet1!$A$2:$A$5</c:f>
              <c:strCache>
                <c:ptCount val="4"/>
                <c:pt idx="0">
                  <c:v>Max  Principal Stress at shower peak
per material</c:v>
                </c:pt>
                <c:pt idx="1">
                  <c:v>Equivalent Stress
at shower peak, per material</c:v>
                </c:pt>
                <c:pt idx="2">
                  <c:v>Temperature Faces
all  blocks </c:v>
                </c:pt>
                <c:pt idx="3">
                  <c:v>Fatigue
(Goodman eq stress, as per CDS report, irradiated, sintered)</c:v>
                </c:pt>
              </c:strCache>
            </c:strRef>
          </c:cat>
          <c:val>
            <c:numRef>
              <c:f>Sheet1!$F$2:$F$5</c:f>
              <c:numCache>
                <c:formatCode>General</c:formatCode>
                <c:ptCount val="4"/>
                <c:pt idx="0">
                  <c:v>95</c:v>
                </c:pt>
                <c:pt idx="1">
                  <c:v>143</c:v>
                </c:pt>
                <c:pt idx="2">
                  <c:v>400</c:v>
                </c:pt>
              </c:numCache>
            </c:numRef>
          </c:val>
          <c:extLst>
            <c:ext xmlns:c16="http://schemas.microsoft.com/office/drawing/2014/chart" uri="{C3380CC4-5D6E-409C-BE32-E72D297353CC}">
              <c16:uniqueId val="{00000001-BF2F-4DC4-B57B-4F7325A159F1}"/>
            </c:ext>
          </c:extLst>
        </c:ser>
        <c:dLbls>
          <c:showLegendKey val="0"/>
          <c:showVal val="0"/>
          <c:showCatName val="0"/>
          <c:showSerName val="0"/>
          <c:showPercent val="0"/>
          <c:showBubbleSize val="0"/>
        </c:dLbls>
        <c:gapWidth val="300"/>
        <c:overlap val="-20"/>
        <c:axId val="889969376"/>
        <c:axId val="889969856"/>
      </c:barChart>
      <c:catAx>
        <c:axId val="889969376"/>
        <c:scaling>
          <c:orientation val="minMax"/>
        </c:scaling>
        <c:delete val="0"/>
        <c:axPos val="b"/>
        <c:numFmt formatCode="@"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1" i="0" u="none" strike="noStrike" kern="1200" baseline="0">
                <a:solidFill>
                  <a:schemeClr val="tx2"/>
                </a:solidFill>
                <a:latin typeface="+mn-lt"/>
                <a:ea typeface="+mn-ea"/>
                <a:cs typeface="+mn-cs"/>
              </a:defRPr>
            </a:pPr>
            <a:endParaRPr lang="en-US"/>
          </a:p>
        </c:txPr>
        <c:crossAx val="889969856"/>
        <c:crosses val="autoZero"/>
        <c:auto val="1"/>
        <c:lblAlgn val="ctr"/>
        <c:lblOffset val="150"/>
        <c:tickLblSkip val="1"/>
        <c:noMultiLvlLbl val="0"/>
      </c:catAx>
      <c:valAx>
        <c:axId val="889969856"/>
        <c:scaling>
          <c:orientation val="minMax"/>
          <c:max val="45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2"/>
                    </a:solidFill>
                    <a:latin typeface="+mn-lt"/>
                    <a:ea typeface="+mn-ea"/>
                    <a:cs typeface="+mn-cs"/>
                  </a:defRPr>
                </a:pPr>
                <a:r>
                  <a:rPr lang="en-GB" dirty="0"/>
                  <a:t>°C    or     MPa</a:t>
                </a:r>
              </a:p>
            </c:rich>
          </c:tx>
          <c:layout>
            <c:manualLayout>
              <c:xMode val="edge"/>
              <c:yMode val="edge"/>
              <c:x val="5.2793376493520922E-2"/>
              <c:y val="0.23840565268737887"/>
            </c:manualLayout>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2"/>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889969376"/>
        <c:crosses val="autoZero"/>
        <c:crossBetween val="between"/>
      </c:valAx>
      <c:spPr>
        <a:noFill/>
        <a:ln>
          <a:noFill/>
        </a:ln>
        <a:effectLst/>
      </c:spPr>
    </c:plotArea>
    <c:legend>
      <c:legendPos val="b"/>
      <c:layout>
        <c:manualLayout>
          <c:xMode val="edge"/>
          <c:yMode val="edge"/>
          <c:x val="0.26808903948943946"/>
          <c:y val="0.800637368451804"/>
          <c:w val="0.52539307123519996"/>
          <c:h val="0.17468388332052887"/>
        </c:manualLayout>
      </c:layout>
      <c:overlay val="0"/>
      <c:spPr>
        <a:noFill/>
        <a:ln>
          <a:noFill/>
        </a:ln>
        <a:effectLst/>
      </c:spPr>
      <c:txPr>
        <a:bodyPr rot="0" spcFirstLastPara="1" vertOverflow="ellipsis" vert="horz" wrap="square" anchor="ctr" anchorCtr="1"/>
        <a:lstStyle/>
        <a:p>
          <a:pPr>
            <a:defRPr sz="1100" b="0" i="1" u="none" strike="noStrike" kern="1200" baseline="0">
              <a:solidFill>
                <a:schemeClr val="tx2"/>
              </a:solidFill>
              <a:effectLst>
                <a:glow rad="50800">
                  <a:schemeClr val="tx2">
                    <a:lumMod val="25000"/>
                    <a:lumOff val="75000"/>
                    <a:alpha val="40000"/>
                  </a:schemeClr>
                </a:glow>
              </a:effectLst>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2"/>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95948D-3434-46B5-8F6A-90A083ED1E69}" type="doc">
      <dgm:prSet loTypeId="urn:microsoft.com/office/officeart/2005/8/layout/hChevron3" loCatId="process" qsTypeId="urn:microsoft.com/office/officeart/2005/8/quickstyle/simple1" qsCatId="simple" csTypeId="urn:microsoft.com/office/officeart/2005/8/colors/accent1_2" csCatId="accent1" phldr="1"/>
      <dgm:spPr/>
    </dgm:pt>
    <dgm:pt modelId="{0E65EA9C-80B7-497E-8B9B-0D85F7B8CA1E}">
      <dgm:prSet phldrT="[Text]"/>
      <dgm:spPr/>
      <dgm:t>
        <a:bodyPr/>
        <a:lstStyle/>
        <a:p>
          <a:r>
            <a:rPr lang="en-US" dirty="0"/>
            <a:t>Material testing results &amp; initial 2025 prototype results</a:t>
          </a:r>
          <a:endParaRPr lang="en-GB" dirty="0"/>
        </a:p>
      </dgm:t>
    </dgm:pt>
    <dgm:pt modelId="{6197156E-F580-404A-8544-32EDB53819D3}" type="parTrans" cxnId="{9888E2F5-64E4-4A17-9DA2-3EA3F3A1489B}">
      <dgm:prSet/>
      <dgm:spPr/>
      <dgm:t>
        <a:bodyPr/>
        <a:lstStyle/>
        <a:p>
          <a:endParaRPr lang="en-GB"/>
        </a:p>
      </dgm:t>
    </dgm:pt>
    <dgm:pt modelId="{11ED7051-70C8-4DE5-B45B-2BFC7F11314F}" type="sibTrans" cxnId="{9888E2F5-64E4-4A17-9DA2-3EA3F3A1489B}">
      <dgm:prSet/>
      <dgm:spPr/>
      <dgm:t>
        <a:bodyPr/>
        <a:lstStyle/>
        <a:p>
          <a:endParaRPr lang="en-GB"/>
        </a:p>
      </dgm:t>
    </dgm:pt>
    <dgm:pt modelId="{92FA34A2-08AA-4817-8DF0-114C689AF213}">
      <dgm:prSet phldrT="[Text]"/>
      <dgm:spPr/>
      <dgm:t>
        <a:bodyPr/>
        <a:lstStyle/>
        <a:p>
          <a:r>
            <a:rPr lang="en-US" dirty="0"/>
            <a:t>re-</a:t>
          </a:r>
          <a:r>
            <a:rPr lang="en-US" dirty="0" err="1"/>
            <a:t>optimsation</a:t>
          </a:r>
          <a:r>
            <a:rPr lang="en-US" dirty="0"/>
            <a:t> of core thicknesses, channel structure, &amp; number of channels</a:t>
          </a:r>
          <a:endParaRPr lang="en-GB" dirty="0"/>
        </a:p>
      </dgm:t>
    </dgm:pt>
    <dgm:pt modelId="{FFA5B0A5-3696-4F9E-99EF-21FA2E8AA4E4}" type="parTrans" cxnId="{ACC2D42E-3D2C-4F51-A971-648AEDA6F1D0}">
      <dgm:prSet/>
      <dgm:spPr/>
      <dgm:t>
        <a:bodyPr/>
        <a:lstStyle/>
        <a:p>
          <a:endParaRPr lang="en-GB"/>
        </a:p>
      </dgm:t>
    </dgm:pt>
    <dgm:pt modelId="{736FCD5E-EF58-4CDB-9424-096787CAEDB2}" type="sibTrans" cxnId="{ACC2D42E-3D2C-4F51-A971-648AEDA6F1D0}">
      <dgm:prSet/>
      <dgm:spPr/>
      <dgm:t>
        <a:bodyPr/>
        <a:lstStyle/>
        <a:p>
          <a:endParaRPr lang="en-GB"/>
        </a:p>
      </dgm:t>
    </dgm:pt>
    <dgm:pt modelId="{DCC7C7FE-DAF5-4FA5-9934-FDD577B93BFD}">
      <dgm:prSet phldrT="[Text]"/>
      <dgm:spPr/>
      <dgm:t>
        <a:bodyPr/>
        <a:lstStyle/>
        <a:p>
          <a:r>
            <a:rPr lang="en-US" dirty="0"/>
            <a:t>Possibly adjust blocks to be repeated thicknesses, all  15mm in shower for example</a:t>
          </a:r>
          <a:endParaRPr lang="en-GB" dirty="0"/>
        </a:p>
      </dgm:t>
    </dgm:pt>
    <dgm:pt modelId="{69D26CAE-694E-4CBA-9758-AF4B0784BEE2}" type="parTrans" cxnId="{CC2942D9-6A43-49CA-BF58-2379EDBC1EB5}">
      <dgm:prSet/>
      <dgm:spPr/>
      <dgm:t>
        <a:bodyPr/>
        <a:lstStyle/>
        <a:p>
          <a:endParaRPr lang="en-GB"/>
        </a:p>
      </dgm:t>
    </dgm:pt>
    <dgm:pt modelId="{0F6C7723-86FA-4586-832D-A0EEEF1EAAC3}" type="sibTrans" cxnId="{CC2942D9-6A43-49CA-BF58-2379EDBC1EB5}">
      <dgm:prSet/>
      <dgm:spPr/>
      <dgm:t>
        <a:bodyPr/>
        <a:lstStyle/>
        <a:p>
          <a:endParaRPr lang="en-GB"/>
        </a:p>
      </dgm:t>
    </dgm:pt>
    <dgm:pt modelId="{8320A0CA-6FCA-4353-851F-13D8CBD301E8}">
      <dgm:prSet/>
      <dgm:spPr/>
      <dgm:t>
        <a:bodyPr/>
        <a:lstStyle/>
        <a:p>
          <a:r>
            <a:rPr lang="en-US" dirty="0"/>
            <a:t>- re-run of T, </a:t>
          </a:r>
          <a:r>
            <a:rPr lang="el-GR" dirty="0"/>
            <a:t>σ</a:t>
          </a:r>
          <a:r>
            <a:rPr lang="en-US" dirty="0"/>
            <a:t>, fatigue analysis</a:t>
          </a:r>
          <a:endParaRPr lang="en-GB" dirty="0"/>
        </a:p>
      </dgm:t>
    </dgm:pt>
    <dgm:pt modelId="{95BF3FB2-73DB-4B46-A130-7F4FB8EEEBB9}" type="parTrans" cxnId="{EC2EB4A2-D28F-4F2F-AE26-5AD9E026B97C}">
      <dgm:prSet/>
      <dgm:spPr/>
      <dgm:t>
        <a:bodyPr/>
        <a:lstStyle/>
        <a:p>
          <a:endParaRPr lang="en-GB"/>
        </a:p>
      </dgm:t>
    </dgm:pt>
    <dgm:pt modelId="{5AC29183-E337-45A6-8EF7-3A1AC9CD346C}" type="sibTrans" cxnId="{EC2EB4A2-D28F-4F2F-AE26-5AD9E026B97C}">
      <dgm:prSet/>
      <dgm:spPr/>
      <dgm:t>
        <a:bodyPr/>
        <a:lstStyle/>
        <a:p>
          <a:endParaRPr lang="en-GB"/>
        </a:p>
      </dgm:t>
    </dgm:pt>
    <dgm:pt modelId="{5E9E428E-9857-473C-AC4C-41854C50491C}" type="pres">
      <dgm:prSet presAssocID="{2A95948D-3434-46B5-8F6A-90A083ED1E69}" presName="Name0" presStyleCnt="0">
        <dgm:presLayoutVars>
          <dgm:dir/>
          <dgm:resizeHandles val="exact"/>
        </dgm:presLayoutVars>
      </dgm:prSet>
      <dgm:spPr/>
    </dgm:pt>
    <dgm:pt modelId="{888DEA71-10C3-40A0-9FF1-FD1B40A54130}" type="pres">
      <dgm:prSet presAssocID="{0E65EA9C-80B7-497E-8B9B-0D85F7B8CA1E}" presName="parTxOnly" presStyleLbl="node1" presStyleIdx="0" presStyleCnt="4" custScaleY="110553">
        <dgm:presLayoutVars>
          <dgm:bulletEnabled val="1"/>
        </dgm:presLayoutVars>
      </dgm:prSet>
      <dgm:spPr/>
    </dgm:pt>
    <dgm:pt modelId="{34D3C797-4179-4CF2-B7E3-1C943A6B8F07}" type="pres">
      <dgm:prSet presAssocID="{11ED7051-70C8-4DE5-B45B-2BFC7F11314F}" presName="parSpace" presStyleCnt="0"/>
      <dgm:spPr/>
    </dgm:pt>
    <dgm:pt modelId="{2365C30D-F367-43DB-8E54-4939DEB7D2FC}" type="pres">
      <dgm:prSet presAssocID="{92FA34A2-08AA-4817-8DF0-114C689AF213}" presName="parTxOnly" presStyleLbl="node1" presStyleIdx="1" presStyleCnt="4" custScaleX="199187" custScaleY="110553">
        <dgm:presLayoutVars>
          <dgm:bulletEnabled val="1"/>
        </dgm:presLayoutVars>
      </dgm:prSet>
      <dgm:spPr/>
    </dgm:pt>
    <dgm:pt modelId="{2D0A7ABF-2A81-4881-8B31-C4D1AF62DB49}" type="pres">
      <dgm:prSet presAssocID="{736FCD5E-EF58-4CDB-9424-096787CAEDB2}" presName="parSpace" presStyleCnt="0"/>
      <dgm:spPr/>
    </dgm:pt>
    <dgm:pt modelId="{85194155-98AC-4AE2-A61F-A72CE102038C}" type="pres">
      <dgm:prSet presAssocID="{DCC7C7FE-DAF5-4FA5-9934-FDD577B93BFD}" presName="parTxOnly" presStyleLbl="node1" presStyleIdx="2" presStyleCnt="4" custScaleX="215689" custScaleY="110553">
        <dgm:presLayoutVars>
          <dgm:bulletEnabled val="1"/>
        </dgm:presLayoutVars>
      </dgm:prSet>
      <dgm:spPr/>
    </dgm:pt>
    <dgm:pt modelId="{C6C766DE-CE48-4E37-A4C4-D7BC073E37DB}" type="pres">
      <dgm:prSet presAssocID="{0F6C7723-86FA-4586-832D-A0EEEF1EAAC3}" presName="parSpace" presStyleCnt="0"/>
      <dgm:spPr/>
    </dgm:pt>
    <dgm:pt modelId="{8D1B6B5E-1FEA-4CCF-9FC3-CC95D0231344}" type="pres">
      <dgm:prSet presAssocID="{8320A0CA-6FCA-4353-851F-13D8CBD301E8}" presName="parTxOnly" presStyleLbl="node1" presStyleIdx="3" presStyleCnt="4" custScaleY="110553">
        <dgm:presLayoutVars>
          <dgm:bulletEnabled val="1"/>
        </dgm:presLayoutVars>
      </dgm:prSet>
      <dgm:spPr/>
    </dgm:pt>
  </dgm:ptLst>
  <dgm:cxnLst>
    <dgm:cxn modelId="{ACC2D42E-3D2C-4F51-A971-648AEDA6F1D0}" srcId="{2A95948D-3434-46B5-8F6A-90A083ED1E69}" destId="{92FA34A2-08AA-4817-8DF0-114C689AF213}" srcOrd="1" destOrd="0" parTransId="{FFA5B0A5-3696-4F9E-99EF-21FA2E8AA4E4}" sibTransId="{736FCD5E-EF58-4CDB-9424-096787CAEDB2}"/>
    <dgm:cxn modelId="{045CAD6C-436B-42F6-951F-B2A72EAF5134}" type="presOf" srcId="{DCC7C7FE-DAF5-4FA5-9934-FDD577B93BFD}" destId="{85194155-98AC-4AE2-A61F-A72CE102038C}" srcOrd="0" destOrd="0" presId="urn:microsoft.com/office/officeart/2005/8/layout/hChevron3"/>
    <dgm:cxn modelId="{25ADB084-51AF-49D4-A29B-310078AD706A}" type="presOf" srcId="{0E65EA9C-80B7-497E-8B9B-0D85F7B8CA1E}" destId="{888DEA71-10C3-40A0-9FF1-FD1B40A54130}" srcOrd="0" destOrd="0" presId="urn:microsoft.com/office/officeart/2005/8/layout/hChevron3"/>
    <dgm:cxn modelId="{EC2EB4A2-D28F-4F2F-AE26-5AD9E026B97C}" srcId="{2A95948D-3434-46B5-8F6A-90A083ED1E69}" destId="{8320A0CA-6FCA-4353-851F-13D8CBD301E8}" srcOrd="3" destOrd="0" parTransId="{95BF3FB2-73DB-4B46-A130-7F4FB8EEEBB9}" sibTransId="{5AC29183-E337-45A6-8EF7-3A1AC9CD346C}"/>
    <dgm:cxn modelId="{0CD5D8B5-E3A2-460C-B391-94BE6A6F4A97}" type="presOf" srcId="{8320A0CA-6FCA-4353-851F-13D8CBD301E8}" destId="{8D1B6B5E-1FEA-4CCF-9FC3-CC95D0231344}" srcOrd="0" destOrd="0" presId="urn:microsoft.com/office/officeart/2005/8/layout/hChevron3"/>
    <dgm:cxn modelId="{24D62DBD-BCA0-4F35-8645-F0B57C8FB41B}" type="presOf" srcId="{2A95948D-3434-46B5-8F6A-90A083ED1E69}" destId="{5E9E428E-9857-473C-AC4C-41854C50491C}" srcOrd="0" destOrd="0" presId="urn:microsoft.com/office/officeart/2005/8/layout/hChevron3"/>
    <dgm:cxn modelId="{CC2942D9-6A43-49CA-BF58-2379EDBC1EB5}" srcId="{2A95948D-3434-46B5-8F6A-90A083ED1E69}" destId="{DCC7C7FE-DAF5-4FA5-9934-FDD577B93BFD}" srcOrd="2" destOrd="0" parTransId="{69D26CAE-694E-4CBA-9758-AF4B0784BEE2}" sibTransId="{0F6C7723-86FA-4586-832D-A0EEEF1EAAC3}"/>
    <dgm:cxn modelId="{33DACADA-5DD8-4612-85B3-B7DEE513F833}" type="presOf" srcId="{92FA34A2-08AA-4817-8DF0-114C689AF213}" destId="{2365C30D-F367-43DB-8E54-4939DEB7D2FC}" srcOrd="0" destOrd="0" presId="urn:microsoft.com/office/officeart/2005/8/layout/hChevron3"/>
    <dgm:cxn modelId="{9888E2F5-64E4-4A17-9DA2-3EA3F3A1489B}" srcId="{2A95948D-3434-46B5-8F6A-90A083ED1E69}" destId="{0E65EA9C-80B7-497E-8B9B-0D85F7B8CA1E}" srcOrd="0" destOrd="0" parTransId="{6197156E-F580-404A-8544-32EDB53819D3}" sibTransId="{11ED7051-70C8-4DE5-B45B-2BFC7F11314F}"/>
    <dgm:cxn modelId="{1BCD7771-1F40-4423-9FD7-72A5B100053D}" type="presParOf" srcId="{5E9E428E-9857-473C-AC4C-41854C50491C}" destId="{888DEA71-10C3-40A0-9FF1-FD1B40A54130}" srcOrd="0" destOrd="0" presId="urn:microsoft.com/office/officeart/2005/8/layout/hChevron3"/>
    <dgm:cxn modelId="{338E2000-EC9D-4AAE-B95E-FEA77E4CB26A}" type="presParOf" srcId="{5E9E428E-9857-473C-AC4C-41854C50491C}" destId="{34D3C797-4179-4CF2-B7E3-1C943A6B8F07}" srcOrd="1" destOrd="0" presId="urn:microsoft.com/office/officeart/2005/8/layout/hChevron3"/>
    <dgm:cxn modelId="{60C900C8-0DD3-4FEA-A647-8C977ED40D06}" type="presParOf" srcId="{5E9E428E-9857-473C-AC4C-41854C50491C}" destId="{2365C30D-F367-43DB-8E54-4939DEB7D2FC}" srcOrd="2" destOrd="0" presId="urn:microsoft.com/office/officeart/2005/8/layout/hChevron3"/>
    <dgm:cxn modelId="{8F8DEAC1-53A3-4171-8E3F-AA7536B32950}" type="presParOf" srcId="{5E9E428E-9857-473C-AC4C-41854C50491C}" destId="{2D0A7ABF-2A81-4881-8B31-C4D1AF62DB49}" srcOrd="3" destOrd="0" presId="urn:microsoft.com/office/officeart/2005/8/layout/hChevron3"/>
    <dgm:cxn modelId="{A841C7CC-EC88-4656-90F1-679376552256}" type="presParOf" srcId="{5E9E428E-9857-473C-AC4C-41854C50491C}" destId="{85194155-98AC-4AE2-A61F-A72CE102038C}" srcOrd="4" destOrd="0" presId="urn:microsoft.com/office/officeart/2005/8/layout/hChevron3"/>
    <dgm:cxn modelId="{38DA7480-F8DB-4CEF-95E8-AD9E60FDC913}" type="presParOf" srcId="{5E9E428E-9857-473C-AC4C-41854C50491C}" destId="{C6C766DE-CE48-4E37-A4C4-D7BC073E37DB}" srcOrd="5" destOrd="0" presId="urn:microsoft.com/office/officeart/2005/8/layout/hChevron3"/>
    <dgm:cxn modelId="{6A4F50D1-5BF3-41E0-8734-E7BD0F3C825E}" type="presParOf" srcId="{5E9E428E-9857-473C-AC4C-41854C50491C}" destId="{8D1B6B5E-1FEA-4CCF-9FC3-CC95D0231344}" srcOrd="6"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8DEA71-10C3-40A0-9FF1-FD1B40A54130}">
      <dsp:nvSpPr>
        <dsp:cNvPr id="0" name=""/>
        <dsp:cNvSpPr/>
      </dsp:nvSpPr>
      <dsp:spPr>
        <a:xfrm>
          <a:off x="1451" y="0"/>
          <a:ext cx="2111226" cy="772861"/>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marL="0" lvl="0" indent="0" algn="ctr" defTabSz="666750">
            <a:lnSpc>
              <a:spcPct val="90000"/>
            </a:lnSpc>
            <a:spcBef>
              <a:spcPct val="0"/>
            </a:spcBef>
            <a:spcAft>
              <a:spcPct val="35000"/>
            </a:spcAft>
            <a:buNone/>
          </a:pPr>
          <a:r>
            <a:rPr lang="en-US" sz="1500" kern="1200" dirty="0"/>
            <a:t>Material testing results &amp; initial 2025 prototype results</a:t>
          </a:r>
          <a:endParaRPr lang="en-GB" sz="1500" kern="1200" dirty="0"/>
        </a:p>
      </dsp:txBody>
      <dsp:txXfrm>
        <a:off x="1451" y="0"/>
        <a:ext cx="1918011" cy="772861"/>
      </dsp:txXfrm>
    </dsp:sp>
    <dsp:sp modelId="{2365C30D-F367-43DB-8E54-4939DEB7D2FC}">
      <dsp:nvSpPr>
        <dsp:cNvPr id="0" name=""/>
        <dsp:cNvSpPr/>
      </dsp:nvSpPr>
      <dsp:spPr>
        <a:xfrm>
          <a:off x="1690433" y="0"/>
          <a:ext cx="4205289" cy="772861"/>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marL="0" lvl="0" indent="0" algn="ctr" defTabSz="666750">
            <a:lnSpc>
              <a:spcPct val="90000"/>
            </a:lnSpc>
            <a:spcBef>
              <a:spcPct val="0"/>
            </a:spcBef>
            <a:spcAft>
              <a:spcPct val="35000"/>
            </a:spcAft>
            <a:buNone/>
          </a:pPr>
          <a:r>
            <a:rPr lang="en-US" sz="1500" kern="1200" dirty="0"/>
            <a:t>re-</a:t>
          </a:r>
          <a:r>
            <a:rPr lang="en-US" sz="1500" kern="1200" dirty="0" err="1"/>
            <a:t>optimsation</a:t>
          </a:r>
          <a:r>
            <a:rPr lang="en-US" sz="1500" kern="1200" dirty="0"/>
            <a:t> of core thicknesses, channel structure, &amp; number of channels</a:t>
          </a:r>
          <a:endParaRPr lang="en-GB" sz="1500" kern="1200" dirty="0"/>
        </a:p>
      </dsp:txBody>
      <dsp:txXfrm>
        <a:off x="2076864" y="0"/>
        <a:ext cx="3432428" cy="772861"/>
      </dsp:txXfrm>
    </dsp:sp>
    <dsp:sp modelId="{85194155-98AC-4AE2-A61F-A72CE102038C}">
      <dsp:nvSpPr>
        <dsp:cNvPr id="0" name=""/>
        <dsp:cNvSpPr/>
      </dsp:nvSpPr>
      <dsp:spPr>
        <a:xfrm>
          <a:off x="5473477" y="0"/>
          <a:ext cx="4553683" cy="772861"/>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marL="0" lvl="0" indent="0" algn="ctr" defTabSz="666750">
            <a:lnSpc>
              <a:spcPct val="90000"/>
            </a:lnSpc>
            <a:spcBef>
              <a:spcPct val="0"/>
            </a:spcBef>
            <a:spcAft>
              <a:spcPct val="35000"/>
            </a:spcAft>
            <a:buNone/>
          </a:pPr>
          <a:r>
            <a:rPr lang="en-US" sz="1500" kern="1200" dirty="0"/>
            <a:t>Possibly adjust blocks to be repeated thicknesses, all  15mm in shower for example</a:t>
          </a:r>
          <a:endParaRPr lang="en-GB" sz="1500" kern="1200" dirty="0"/>
        </a:p>
      </dsp:txBody>
      <dsp:txXfrm>
        <a:off x="5859908" y="0"/>
        <a:ext cx="3780822" cy="772861"/>
      </dsp:txXfrm>
    </dsp:sp>
    <dsp:sp modelId="{8D1B6B5E-1FEA-4CCF-9FC3-CC95D0231344}">
      <dsp:nvSpPr>
        <dsp:cNvPr id="0" name=""/>
        <dsp:cNvSpPr/>
      </dsp:nvSpPr>
      <dsp:spPr>
        <a:xfrm>
          <a:off x="9604915" y="0"/>
          <a:ext cx="2111226" cy="772861"/>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marL="0" lvl="0" indent="0" algn="ctr" defTabSz="666750">
            <a:lnSpc>
              <a:spcPct val="90000"/>
            </a:lnSpc>
            <a:spcBef>
              <a:spcPct val="0"/>
            </a:spcBef>
            <a:spcAft>
              <a:spcPct val="35000"/>
            </a:spcAft>
            <a:buNone/>
          </a:pPr>
          <a:r>
            <a:rPr lang="en-US" sz="1500" kern="1200" dirty="0"/>
            <a:t>- re-run of T, </a:t>
          </a:r>
          <a:r>
            <a:rPr lang="el-GR" sz="1500" kern="1200" dirty="0"/>
            <a:t>σ</a:t>
          </a:r>
          <a:r>
            <a:rPr lang="en-US" sz="1500" kern="1200" dirty="0"/>
            <a:t>, fatigue analysis</a:t>
          </a:r>
          <a:endParaRPr lang="en-GB" sz="1500" kern="1200" dirty="0"/>
        </a:p>
      </dsp:txBody>
      <dsp:txXfrm>
        <a:off x="9991346" y="0"/>
        <a:ext cx="1338365" cy="772861"/>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3/6/2025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7T09:34:38.824"/>
    </inkml:context>
    <inkml:brush xml:id="br0">
      <inkml:brushProperty name="width" value="0.05" units="cm"/>
      <inkml:brushProperty name="height" value="0.05" units="cm"/>
      <inkml:brushProperty name="color" value="#FF0066"/>
    </inkml:brush>
  </inkml:definitions>
  <inkml:trace contextRef="#ctx0" brushRef="#br0">1263 1 24575,'-1'10'0,"-1"1"0,-1-1 0,0 1 0,0-1 0,-1 0 0,0-1 0,-1 1 0,-7 11 0,3-3 0,-34 58 0,-87 118 0,-71 57 0,115-146 0,48-53 0,3 1 0,-32 65 0,36-61 0,-75 104 0,83-129 0,1 1 0,-21 44 0,26-44 0,-2 0 0,-38 49 0,-9-13 0,45-49 0,1 1 0,-26 35 0,16-9 54,-30 66-1,10-18-1525,44-84-5354</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7T09:35:34.695"/>
    </inkml:context>
    <inkml:brush xml:id="br0">
      <inkml:brushProperty name="width" value="0.05" units="cm"/>
      <inkml:brushProperty name="height" value="0.05" units="cm"/>
      <inkml:brushProperty name="color" value="#FF0066"/>
    </inkml:brush>
  </inkml:definitions>
  <inkml:trace contextRef="#ctx0" brushRef="#br0">699 1 24575,'-1'5'0,"0"1"0,0 0 0,-1 0 0,0-1 0,0 1 0,0-1 0,-1 0 0,-4 7 0,2-2 0,-18 32 0,-49 65 0,-39 33 0,63-82 0,27-30 0,2 1 0,-19 37 0,21-35 0,-42 58 0,47-71 0,0 1 0,-12 23 0,14-24 0,0 0 0,-22 28 0,-4-8 0,24-27 0,1 1 0,-14 18 0,8-3 54,-16 35-1,5-9-1525,25-47-5354</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7T09:35:37.862"/>
    </inkml:context>
    <inkml:brush xml:id="br0">
      <inkml:brushProperty name="width" value="0.05" units="cm"/>
      <inkml:brushProperty name="height" value="0.05" units="cm"/>
      <inkml:brushProperty name="color" value="#FF0066"/>
    </inkml:brush>
  </inkml:definitions>
  <inkml:trace contextRef="#ctx0" brushRef="#br0">337 0 24575,'0'3'0,"-1"0"0,1 0 0,-1-1 0,0 1 0,0 0 0,0-1 0,0 1 0,-3 3 0,2-2 0,-10 17 0,-22 30 0,-20 17 0,31-40 0,13-15 0,1 1 0,-9 18 0,9-17 0,-19 28 0,22-34 0,0 0 0,-5 11 0,6-11 0,0 0 0,-10 13 0,-3-4 0,13-13 0,-1 1 0,-6 9 0,4-3 54,-8 19-1,3-6-1525,11-22-5354</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7T09:24:58.789"/>
    </inkml:context>
    <inkml:brush xml:id="br0">
      <inkml:brushProperty name="width" value="0.1" units="cm"/>
      <inkml:brushProperty name="height" value="0.1" units="cm"/>
      <inkml:brushProperty name="color" value="#333333"/>
    </inkml:brush>
  </inkml:definitions>
  <inkml:trace contextRef="#ctx0" brushRef="#br0">1 2895 24575,'2'-97'0,"4"1"0,24-125 0,17 18 0,5-48 0,-43 149 0,-8 75 0,0 1 0,11-49 0,2 2 0,9-120 0,-15 108 0,46-230 0,-37 228 0,3 10 0,2 1 0,41-90 0,-13 38 0,-34 82 0,2 2 0,2-1 0,2 2 0,2 1 0,1 1 0,53-64 0,-35 52 0,-33 39 0,1-1 0,1 2 0,0 0 0,1 0 0,0 1 0,0 0 0,2 1 0,18-11 0,-19 14 0,1 1 0,-1 0 0,1 1 0,1 1 0,-1 0 0,1 1 0,0 0 0,0 1 0,0 1 0,18 0 0,-24 3 0,0-1 0,-1 1 0,1 1 0,-1 0 0,0 0 0,0 1 0,1 0 0,-2 0 0,1 1 0,13 7 0,-7 0 0,0 0 0,0 1 0,-1 1 0,17 19 0,15 24 0,-3 2 0,-2 1 0,39 80 0,9 10 0,-26-41 0,51 124 0,-73-142 0,-4 2 0,-4 2 0,-4 2 0,-4 0 0,15 122 0,-20 47 0,-15 280 0,-8-284 0,3 1166 0,-9-1216 0,1 9 0,8-160 0,0 103 0,24 176 0,-8-189 0,-10-81 0,3-1 0,28 111 0,-26-137 0,-9-31 0,1 1 0,0-1 0,1 1 0,0-1 0,1 0 0,0 0 0,1-1 0,0 0 0,10 12 0,-11-16 0,1 1 0,0-1 0,0-1 0,1 1 0,0-1 0,0 0 0,0-1 0,1 0 0,-1 0 0,1 0 0,0-1 0,0 0 0,0-1 0,0 0 0,1 0 0,-1-1 0,0 0 0,1 0 0,12-1 0,28-1 0,-1-2 0,0-2 0,0-2 0,52-14 0,182-73 0,-243 76 0,-1-1 0,-1-2 0,0-1 0,-2-2 0,-1-2 0,0-1 0,39-43 0,189-238 0,-234 272 0,8-13 0,-2-2 0,-2-2 0,-2 0 0,-3-2 0,28-82 0,-16 15 0,35-196 0,-65 272 0,36-241 0,61-768 0,-39 87 0,-76 679 0,0-37 0,7 136 0,5-166 0,0 325 0,2 0 0,1 0 0,2 0 0,0 1 0,2 0 0,2 1 0,1 0 0,0 1 0,3 0 0,0 2 0,1-1 0,2 2 0,39-41 0,-37 40 0,25-38 0,-37 49 0,0 0 0,2 0 0,-1 1 0,2 1 0,0 0 0,0 0 0,2 1 0,-1 1 0,31-19 0,-34 26 0,0 1 0,1 0 0,-1 1 0,1 0 0,0 0 0,0 1 0,-1 1 0,1 0 0,0 1 0,0 0 0,0 0 0,-1 1 0,1 0 0,-1 1 0,1 1 0,-1-1 0,0 2 0,0-1 0,-1 1 0,17 11 0,48 45 0,-2 2 0,87 101 0,-126-121 0,41 74 0,-40-62 0,-26-39 0,-1-1 0,0 1 0,-1 0 0,-1 0 0,4 22 0,-4-16 0,1-1 0,12 29 0,-14-40-67,-1 0 0,-1 0-1,0 0 1,-1 0 0,1 1-1,-2-1 1,-1 20 0,1-16-760,0 6-5999</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7T09:17:24.111"/>
    </inkml:context>
    <inkml:brush xml:id="br0">
      <inkml:brushProperty name="width" value="0.1" units="cm"/>
      <inkml:brushProperty name="height" value="0.1" units="cm"/>
      <inkml:brushProperty name="color" value="#E71224"/>
    </inkml:brush>
  </inkml:definitions>
  <inkml:trace contextRef="#ctx0" brushRef="#br0">0 0 24551,'5626'5873'0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7T09:17:33.207"/>
    </inkml:context>
    <inkml:brush xml:id="br0">
      <inkml:brushProperty name="width" value="0.1" units="cm"/>
      <inkml:brushProperty name="height" value="0.1" units="cm"/>
      <inkml:brushProperty name="color" value="#00A0D7"/>
    </inkml:brush>
  </inkml:definitions>
  <inkml:trace contextRef="#ctx0" brushRef="#br0">0 0 24575,'58'18'0,"364"64"0,-369-70 0,-1 2 0,52 23 0,-74-27 0,0-1 0,50 8 0,0 0 0,55 11 0,-75-17 0,65 21 0,-97-25 0,0 0 0,30 2 0,-35-6 0,0 0 0,0 2 0,44 15 0,53 20 0,-18-8 0,243 92 0,-38-3 0,-158-64 0,-3 6 0,-2 7 0,189 123 0,-313-180 0,68 45 0,107 91 0,-102-71 0,-46-40 0,84 87 0,-101-92 0,13 16 0,68 99 0,-83-103 0,227 399 0,-109-140 0,-88-194 0,44 85 0,-16-37 0,160 381 0,-192-415 0,66 171 0,-39-93 0,20 61 0,17 162 0,-105-379 0,-8-32 0,-1-1 0,-1 1 0,0 0 0,2 25 0,-4-17 0,2 0 0,11 43 0,3 19 0,21 138 0,-32-189 0,35 232 0,-25-93 0,2-66-1365</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7T09:35:28.282"/>
    </inkml:context>
    <inkml:brush xml:id="br0">
      <inkml:brushProperty name="width" value="0.05" units="cm"/>
      <inkml:brushProperty name="height" value="0.05" units="cm"/>
      <inkml:brushProperty name="color" value="#FF0066"/>
    </inkml:brush>
  </inkml:definitions>
  <inkml:trace contextRef="#ctx0" brushRef="#br0">1626 1 24575,'-2'14'0,"-1"-1"0,0 1 0,-1-1 0,0 0 0,-1 0 0,-1-1 0,0 1 0,-10 14 0,5-5 0,-44 76 0,-112 152 0,-92 74 0,148-189 0,63-69 0,2 2 0,-40 84 0,46-79 0,-97 135 0,107-167 0,3 2 0,-29 56 0,34-56 0,-2-2 0,-49 66 0,-12-19 0,58-62 0,1 1 0,-33 44 0,21-10 54,-40 85-1,14-24-1525,56-108-5354</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7T09:35:28.469"/>
    </inkml:context>
    <inkml:brush xml:id="br0">
      <inkml:brushProperty name="width" value="0.05" units="cm"/>
      <inkml:brushProperty name="height" value="0.05" units="cm"/>
      <inkml:brushProperty name="color" value="#FF0066"/>
    </inkml:brush>
  </inkml:definitions>
  <inkml:trace contextRef="#ctx0" brushRef="#br0">2096 2 24575,'-2'17'0,"-2"0"0,0 1 0,-1-1 0,0-1 0,-2 1 0,0-1 0,-1 0 0,-12 20 0,5-8 0,-56 99 0,-144 194 0,-119 97 0,191-244 0,81-88 0,3 2 0,-53 107 0,61-100 0,-125 172 0,137-213 0,3 1 0,-35 72 0,42-72 0,-2-1 0,-63 83 0,-15-23 0,74-81 0,1 2 0,-41 57 0,25-13 54,-51 109-1,19-31-1525,72-139-5354</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7T09:35:28.658"/>
    </inkml:context>
    <inkml:brush xml:id="br0">
      <inkml:brushProperty name="width" value="0.05" units="cm"/>
      <inkml:brushProperty name="height" value="0.05" units="cm"/>
      <inkml:brushProperty name="color" value="#FF0066"/>
    </inkml:brush>
  </inkml:definitions>
  <inkml:trace contextRef="#ctx0" brushRef="#br0">1909 1 24575,'-3'16'0,"0"0"0,-1 0 0,0-1 0,-1 1 0,-1-1 0,0-1 0,-1 1 0,-12 17 0,5-6 0,-50 89 0,-132 178 0,-108 88 0,174-223 0,73-80 0,3 2 0,-47 98 0,54-92 0,-113 158 0,125-196 0,2 3 0,-32 65 0,39-66 0,-2-1 0,-58 75 0,-14-20 0,68-73 0,2 0 0,-39 53 0,24-12 54,-47 99-1,17-28-1525,66-126-5354</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7T09:35:28.795"/>
    </inkml:context>
    <inkml:brush xml:id="br0">
      <inkml:brushProperty name="width" value="0.05" units="cm"/>
      <inkml:brushProperty name="height" value="0.05" units="cm"/>
      <inkml:brushProperty name="color" value="#FF0066"/>
    </inkml:brush>
  </inkml:definitions>
  <inkml:trace contextRef="#ctx0" brushRef="#br0">1525 1 24575,'-2'13'0,"0"0"0,-1-1 0,-1 0 0,0 1 0,0-1 0,-1-1 0,-1 1 0,-9 14 0,4-5 0,-41 71 0,-104 142 0,-87 70 0,139-178 0,59-63 0,2 1 0,-39 78 0,45-73 0,-91 125 0,100-155 0,2 1 0,-26 53 0,31-53 0,-1-1 0,-47 61 0,-11-17 0,55-59 0,1 2 0,-31 40 0,18-8 54,-36 79-1,13-23-1525,53-101-5354</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7T09:35:29.032"/>
    </inkml:context>
    <inkml:brush xml:id="br0">
      <inkml:brushProperty name="width" value="0.05" units="cm"/>
      <inkml:brushProperty name="height" value="0.05" units="cm"/>
      <inkml:brushProperty name="color" value="#FF0066"/>
    </inkml:brush>
  </inkml:definitions>
  <inkml:trace contextRef="#ctx0" brushRef="#br0">1263 1 24575,'-1'10'0,"-1"1"0,-1-1 0,0 1 0,0-1 0,-1 0 0,0-1 0,-1 1 0,-7 11 0,3-3 0,-34 58 0,-87 118 0,-71 57 0,115-146 0,48-53 0,3 1 0,-32 65 0,36-61 0,-75 104 0,83-129 0,1 1 0,-21 44 0,26-44 0,-2 0 0,-38 49 0,-9-13 0,45-49 0,1 1 0,-26 35 0,16-9 54,-30 66-1,10-18-1525,44-84-5354</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7T09:35:29.341"/>
    </inkml:context>
    <inkml:brush xml:id="br0">
      <inkml:brushProperty name="width" value="0.05" units="cm"/>
      <inkml:brushProperty name="height" value="0.05" units="cm"/>
      <inkml:brushProperty name="color" value="#FF0066"/>
    </inkml:brush>
  </inkml:definitions>
  <inkml:trace contextRef="#ctx0" brushRef="#br0">959 1 24575,'-2'8'0,"1"0"0,-1 0 0,0-1 0,-1 1 0,0 0 0,0-1 0,-1 0 0,-5 9 0,2-3 0,-25 45 0,-67 90 0,-53 42 0,86-110 0,38-41 0,1 1 0,-24 50 0,28-47 0,-58 79 0,63-97 0,2 0 0,-17 33 0,20-32 0,-1-2 0,-29 39 0,-7-11 0,34-37 0,1 1 0,-20 26 0,12-6 54,-23 50-1,9-14-1525,32-64-5354</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7T09:35:29.865"/>
    </inkml:context>
    <inkml:brush xml:id="br0">
      <inkml:brushProperty name="width" value="0.05" units="cm"/>
      <inkml:brushProperty name="height" value="0.05" units="cm"/>
      <inkml:brushProperty name="color" value="#FF0066"/>
    </inkml:brush>
  </inkml:definitions>
  <inkml:trace contextRef="#ctx0" brushRef="#br0">685 1 24575,'-1'5'0,"0"1"0,0 0 0,-1-1 0,1 1 0,-2-1 0,1 0 0,0 0 0,-5 7 0,2-3 0,-18 33 0,-48 63 0,-38 31 0,63-79 0,25-29 0,2 1 0,-18 35 0,21-33 0,-42 56 0,46-69 0,0 0 0,-11 24 0,13-24 0,0-1 0,-21 28 0,-5-8 0,25-26 0,0 0 0,-14 19 0,9-4 54,-17 36-1,6-11-1525,24-45-5354</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2-27T09:35:33.659"/>
    </inkml:context>
    <inkml:brush xml:id="br0">
      <inkml:brushProperty name="width" value="0.05" units="cm"/>
      <inkml:brushProperty name="height" value="0.05" units="cm"/>
      <inkml:brushProperty name="color" value="#FF0066"/>
    </inkml:brush>
  </inkml:definitions>
  <inkml:trace contextRef="#ctx0" brushRef="#br0">387 0 24575,'-1'4'0,"1"-1"0,-1 0 0,0 0 0,0 0 0,0 0 0,0 0 0,-1 0 0,-2 4 0,2-2 0,-11 18 0,-27 37 0,-22 17 0,36-45 0,14-16 0,1 0 0,-9 20 0,10-19 0,-22 33 0,25-40 0,0 0 0,-6 13 0,8-12 0,-1-2 0,-11 17 0,-4-5 0,15-15 0,0 0 0,-8 11 0,5-2 54,-10 20-1,4-6-1525,13-26-5354</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3/6/2025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6CCEB15E-065A-467B-A4CE-4E194C6D9F06}" type="slidenum">
              <a:rPr lang="en-GB" smtClean="0"/>
              <a:t>1</a:t>
            </a:fld>
            <a:endParaRPr lang="en-GB"/>
          </a:p>
        </p:txBody>
      </p:sp>
    </p:spTree>
    <p:extLst>
      <p:ext uri="{BB962C8B-B14F-4D97-AF65-F5344CB8AC3E}">
        <p14:creationId xmlns:p14="http://schemas.microsoft.com/office/powerpoint/2010/main" val="30476511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256DAC-A84A-A6A7-7AD9-D6C610B8E717}"/>
              </a:ext>
            </a:extLst>
          </p:cNvPr>
          <p:cNvSpPr>
            <a:spLocks noGrp="1"/>
          </p:cNvSpPr>
          <p:nvPr>
            <p:ph type="title"/>
          </p:nvPr>
        </p:nvSpPr>
        <p:spPr/>
        <p:txBody>
          <a:bodyPr/>
          <a:lstStyle/>
          <a:p>
            <a:r>
              <a:rPr lang="en-GB"/>
              <a:t>Click to edit Master title style</a:t>
            </a:r>
            <a:endParaRPr lang="en-CH"/>
          </a:p>
        </p:txBody>
      </p:sp>
      <p:pic>
        <p:nvPicPr>
          <p:cNvPr id="4" name="Picture 3">
            <a:extLst>
              <a:ext uri="{FF2B5EF4-FFF2-40B4-BE49-F238E27FC236}">
                <a16:creationId xmlns:a16="http://schemas.microsoft.com/office/drawing/2014/main" id="{13709E2D-4116-4E9C-9DA9-7AD011884E5B}"/>
              </a:ext>
            </a:extLst>
          </p:cNvPr>
          <p:cNvPicPr>
            <a:picLocks noChangeAspect="1"/>
          </p:cNvPicPr>
          <p:nvPr userDrawn="1"/>
        </p:nvPicPr>
        <p:blipFill rotWithShape="1">
          <a:blip r:embed="rId2"/>
          <a:srcRect l="9468"/>
          <a:stretch/>
        </p:blipFill>
        <p:spPr>
          <a:xfrm>
            <a:off x="3535284" y="2533503"/>
            <a:ext cx="5121432" cy="179099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7" name="Picture 6">
            <a:extLst>
              <a:ext uri="{FF2B5EF4-FFF2-40B4-BE49-F238E27FC236}">
                <a16:creationId xmlns:a16="http://schemas.microsoft.com/office/drawing/2014/main" id="{A13310EB-171D-6A53-227B-AE1DAA74752A}"/>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8" name="Date Placeholder 10">
            <a:extLst>
              <a:ext uri="{FF2B5EF4-FFF2-40B4-BE49-F238E27FC236}">
                <a16:creationId xmlns:a16="http://schemas.microsoft.com/office/drawing/2014/main" id="{06073ADA-C0CF-C821-16A0-327CE7C62E94}"/>
              </a:ext>
            </a:extLst>
          </p:cNvPr>
          <p:cNvSpPr>
            <a:spLocks noGrp="1"/>
          </p:cNvSpPr>
          <p:nvPr>
            <p:ph type="dt" sz="half" idx="10"/>
          </p:nvPr>
        </p:nvSpPr>
        <p:spPr>
          <a:xfrm>
            <a:off x="6960096" y="6378349"/>
            <a:ext cx="3781028" cy="365125"/>
          </a:xfrm>
        </p:spPr>
        <p:txBody>
          <a:bodyPr/>
          <a:lstStyle/>
          <a:p>
            <a:r>
              <a:rPr lang="en-US"/>
              <a:t>HI-ECN3 Target System Advisory Commitee #1,  04/03/2025</a:t>
            </a:r>
            <a:endParaRPr lang="en-US" dirty="0"/>
          </a:p>
        </p:txBody>
      </p:sp>
      <p:sp>
        <p:nvSpPr>
          <p:cNvPr id="9" name="Footer Placeholder 11">
            <a:extLst>
              <a:ext uri="{FF2B5EF4-FFF2-40B4-BE49-F238E27FC236}">
                <a16:creationId xmlns:a16="http://schemas.microsoft.com/office/drawing/2014/main" id="{16BC319D-B37A-FBAD-88DD-9125600B94D0}"/>
              </a:ext>
            </a:extLst>
          </p:cNvPr>
          <p:cNvSpPr>
            <a:spLocks noGrp="1"/>
          </p:cNvSpPr>
          <p:nvPr>
            <p:ph type="ftr" sz="quarter" idx="11"/>
          </p:nvPr>
        </p:nvSpPr>
        <p:spPr>
          <a:xfrm>
            <a:off x="3431704" y="6378349"/>
            <a:ext cx="3384376" cy="365125"/>
          </a:xfrm>
        </p:spPr>
        <p:txBody>
          <a:bodyPr/>
          <a:lstStyle/>
          <a:p>
            <a:r>
              <a:rPr lang="en-GB"/>
              <a:t>Mike Parkin | Target Conceptual Design</a:t>
            </a:r>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6612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pic>
        <p:nvPicPr>
          <p:cNvPr id="5" name="Picture 4">
            <a:extLst>
              <a:ext uri="{FF2B5EF4-FFF2-40B4-BE49-F238E27FC236}">
                <a16:creationId xmlns:a16="http://schemas.microsoft.com/office/drawing/2014/main" id="{D9EA7AB7-C653-041C-263E-043F273EC05A}"/>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6" name="Date Placeholder 10">
            <a:extLst>
              <a:ext uri="{FF2B5EF4-FFF2-40B4-BE49-F238E27FC236}">
                <a16:creationId xmlns:a16="http://schemas.microsoft.com/office/drawing/2014/main" id="{A46BC166-DB16-0CCF-38C2-186C7A504B18}"/>
              </a:ext>
            </a:extLst>
          </p:cNvPr>
          <p:cNvSpPr>
            <a:spLocks noGrp="1"/>
          </p:cNvSpPr>
          <p:nvPr>
            <p:ph type="dt" sz="half" idx="10"/>
          </p:nvPr>
        </p:nvSpPr>
        <p:spPr>
          <a:xfrm>
            <a:off x="6960096" y="6378349"/>
            <a:ext cx="3781028" cy="365125"/>
          </a:xfrm>
        </p:spPr>
        <p:txBody>
          <a:bodyPr/>
          <a:lstStyle/>
          <a:p>
            <a:r>
              <a:rPr lang="en-US"/>
              <a:t>HI-ECN3 Target System Advisory Commitee #1,  04/03/2025</a:t>
            </a:r>
            <a:endParaRPr lang="en-US" dirty="0"/>
          </a:p>
        </p:txBody>
      </p:sp>
      <p:sp>
        <p:nvSpPr>
          <p:cNvPr id="7" name="Footer Placeholder 11">
            <a:extLst>
              <a:ext uri="{FF2B5EF4-FFF2-40B4-BE49-F238E27FC236}">
                <a16:creationId xmlns:a16="http://schemas.microsoft.com/office/drawing/2014/main" id="{AE77F75A-A361-2925-9454-F90A6B16AD5D}"/>
              </a:ext>
            </a:extLst>
          </p:cNvPr>
          <p:cNvSpPr>
            <a:spLocks noGrp="1"/>
          </p:cNvSpPr>
          <p:nvPr>
            <p:ph type="ftr" sz="quarter" idx="11"/>
          </p:nvPr>
        </p:nvSpPr>
        <p:spPr>
          <a:xfrm>
            <a:off x="3431704" y="6378349"/>
            <a:ext cx="3384376" cy="365125"/>
          </a:xfrm>
        </p:spPr>
        <p:txBody>
          <a:bodyPr/>
          <a:lstStyle/>
          <a:p>
            <a:r>
              <a:rPr lang="en-GB"/>
              <a:t>Mike Parkin | Target Conceptual Design</a:t>
            </a:r>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5" name="Picture 4">
            <a:extLst>
              <a:ext uri="{FF2B5EF4-FFF2-40B4-BE49-F238E27FC236}">
                <a16:creationId xmlns:a16="http://schemas.microsoft.com/office/drawing/2014/main" id="{A5070A46-818D-18E8-CBF7-4FF09228D294}"/>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6" name="Date Placeholder 10">
            <a:extLst>
              <a:ext uri="{FF2B5EF4-FFF2-40B4-BE49-F238E27FC236}">
                <a16:creationId xmlns:a16="http://schemas.microsoft.com/office/drawing/2014/main" id="{B01FDB83-20C6-AB01-810F-404FC99FA7F3}"/>
              </a:ext>
            </a:extLst>
          </p:cNvPr>
          <p:cNvSpPr>
            <a:spLocks noGrp="1"/>
          </p:cNvSpPr>
          <p:nvPr>
            <p:ph type="dt" sz="half" idx="10"/>
          </p:nvPr>
        </p:nvSpPr>
        <p:spPr>
          <a:xfrm>
            <a:off x="6960096" y="6378349"/>
            <a:ext cx="3781028" cy="365125"/>
          </a:xfrm>
        </p:spPr>
        <p:txBody>
          <a:bodyPr/>
          <a:lstStyle/>
          <a:p>
            <a:r>
              <a:rPr lang="en-US"/>
              <a:t>HI-ECN3 Target System Advisory Commitee #1,  04/03/2025</a:t>
            </a:r>
            <a:endParaRPr lang="en-US" dirty="0"/>
          </a:p>
        </p:txBody>
      </p:sp>
      <p:sp>
        <p:nvSpPr>
          <p:cNvPr id="7" name="Footer Placeholder 11">
            <a:extLst>
              <a:ext uri="{FF2B5EF4-FFF2-40B4-BE49-F238E27FC236}">
                <a16:creationId xmlns:a16="http://schemas.microsoft.com/office/drawing/2014/main" id="{A900ECC5-D262-0CDA-6191-82B51B35AA56}"/>
              </a:ext>
            </a:extLst>
          </p:cNvPr>
          <p:cNvSpPr>
            <a:spLocks noGrp="1"/>
          </p:cNvSpPr>
          <p:nvPr>
            <p:ph type="ftr" sz="quarter" idx="11"/>
          </p:nvPr>
        </p:nvSpPr>
        <p:spPr>
          <a:xfrm>
            <a:off x="3431704" y="6378349"/>
            <a:ext cx="3384376" cy="365125"/>
          </a:xfrm>
        </p:spPr>
        <p:txBody>
          <a:bodyPr/>
          <a:lstStyle/>
          <a:p>
            <a:r>
              <a:rPr lang="en-GB"/>
              <a:t>Mike Parkin | Target Conceptual Design</a:t>
            </a:r>
            <a:endParaRPr lang="en-US" dirty="0"/>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5" name="Picture 4">
            <a:extLst>
              <a:ext uri="{FF2B5EF4-FFF2-40B4-BE49-F238E27FC236}">
                <a16:creationId xmlns:a16="http://schemas.microsoft.com/office/drawing/2014/main" id="{DC7D03DD-1907-665E-9B78-713BD72EE7AB}"/>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6" name="Date Placeholder 10">
            <a:extLst>
              <a:ext uri="{FF2B5EF4-FFF2-40B4-BE49-F238E27FC236}">
                <a16:creationId xmlns:a16="http://schemas.microsoft.com/office/drawing/2014/main" id="{51235C04-082A-9821-9EA7-979DA64A6916}"/>
              </a:ext>
            </a:extLst>
          </p:cNvPr>
          <p:cNvSpPr>
            <a:spLocks noGrp="1"/>
          </p:cNvSpPr>
          <p:nvPr>
            <p:ph type="dt" sz="half" idx="10"/>
          </p:nvPr>
        </p:nvSpPr>
        <p:spPr>
          <a:xfrm>
            <a:off x="6960096" y="6378349"/>
            <a:ext cx="3781028" cy="365125"/>
          </a:xfrm>
        </p:spPr>
        <p:txBody>
          <a:bodyPr/>
          <a:lstStyle/>
          <a:p>
            <a:r>
              <a:rPr lang="en-US"/>
              <a:t>HI-ECN3 Target System Advisory Commitee #1,  04/03/2025</a:t>
            </a:r>
            <a:endParaRPr lang="en-US" dirty="0"/>
          </a:p>
        </p:txBody>
      </p:sp>
      <p:sp>
        <p:nvSpPr>
          <p:cNvPr id="7" name="Footer Placeholder 11">
            <a:extLst>
              <a:ext uri="{FF2B5EF4-FFF2-40B4-BE49-F238E27FC236}">
                <a16:creationId xmlns:a16="http://schemas.microsoft.com/office/drawing/2014/main" id="{81C2D417-515A-F9C8-F4C5-93948F159A82}"/>
              </a:ext>
            </a:extLst>
          </p:cNvPr>
          <p:cNvSpPr>
            <a:spLocks noGrp="1"/>
          </p:cNvSpPr>
          <p:nvPr>
            <p:ph type="ftr" sz="quarter" idx="11"/>
          </p:nvPr>
        </p:nvSpPr>
        <p:spPr>
          <a:xfrm>
            <a:off x="3431704" y="6378349"/>
            <a:ext cx="3384376" cy="365125"/>
          </a:xfrm>
        </p:spPr>
        <p:txBody>
          <a:bodyPr/>
          <a:lstStyle/>
          <a:p>
            <a:r>
              <a:rPr lang="en-GB"/>
              <a:t>Mike Parkin | Target Conceptual Design</a:t>
            </a:r>
            <a:endParaRPr lang="en-US" dirty="0"/>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pic>
        <p:nvPicPr>
          <p:cNvPr id="7" name="Picture 6">
            <a:extLst>
              <a:ext uri="{FF2B5EF4-FFF2-40B4-BE49-F238E27FC236}">
                <a16:creationId xmlns:a16="http://schemas.microsoft.com/office/drawing/2014/main" id="{09B5E0AA-E34D-4494-1A4C-E153F141F8FF}"/>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9" name="Date Placeholder 10">
            <a:extLst>
              <a:ext uri="{FF2B5EF4-FFF2-40B4-BE49-F238E27FC236}">
                <a16:creationId xmlns:a16="http://schemas.microsoft.com/office/drawing/2014/main" id="{3A68A6AF-0725-78EC-C3BE-9FAEDBDF4825}"/>
              </a:ext>
            </a:extLst>
          </p:cNvPr>
          <p:cNvSpPr>
            <a:spLocks noGrp="1"/>
          </p:cNvSpPr>
          <p:nvPr>
            <p:ph type="dt" sz="half" idx="10"/>
          </p:nvPr>
        </p:nvSpPr>
        <p:spPr>
          <a:xfrm>
            <a:off x="6960096" y="6378349"/>
            <a:ext cx="3781028" cy="365125"/>
          </a:xfrm>
        </p:spPr>
        <p:txBody>
          <a:bodyPr/>
          <a:lstStyle/>
          <a:p>
            <a:r>
              <a:rPr lang="en-US"/>
              <a:t>HI-ECN3 Target System Advisory Commitee #1,  04/03/2025</a:t>
            </a:r>
            <a:endParaRPr lang="en-US" dirty="0"/>
          </a:p>
        </p:txBody>
      </p:sp>
      <p:sp>
        <p:nvSpPr>
          <p:cNvPr id="12" name="Footer Placeholder 11">
            <a:extLst>
              <a:ext uri="{FF2B5EF4-FFF2-40B4-BE49-F238E27FC236}">
                <a16:creationId xmlns:a16="http://schemas.microsoft.com/office/drawing/2014/main" id="{CF702EBA-B8A6-BD1F-4489-6C7DC88DC759}"/>
              </a:ext>
            </a:extLst>
          </p:cNvPr>
          <p:cNvSpPr>
            <a:spLocks noGrp="1"/>
          </p:cNvSpPr>
          <p:nvPr>
            <p:ph type="ftr" sz="quarter" idx="11"/>
          </p:nvPr>
        </p:nvSpPr>
        <p:spPr>
          <a:xfrm>
            <a:off x="3431704" y="6378349"/>
            <a:ext cx="3384376" cy="365125"/>
          </a:xfrm>
        </p:spPr>
        <p:txBody>
          <a:bodyPr/>
          <a:lstStyle/>
          <a:p>
            <a:r>
              <a:rPr lang="en-GB"/>
              <a:t>Mike Parkin | Target Conceptual Design</a:t>
            </a:r>
            <a:endParaRPr lang="en-US" dirty="0"/>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29902"/>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9262" y="2429902"/>
            <a:ext cx="36734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pic>
        <p:nvPicPr>
          <p:cNvPr id="7" name="Picture 6">
            <a:extLst>
              <a:ext uri="{FF2B5EF4-FFF2-40B4-BE49-F238E27FC236}">
                <a16:creationId xmlns:a16="http://schemas.microsoft.com/office/drawing/2014/main" id="{285C3323-7AAC-0490-B0F1-8D84F6906EE1}"/>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8" name="Date Placeholder 10">
            <a:extLst>
              <a:ext uri="{FF2B5EF4-FFF2-40B4-BE49-F238E27FC236}">
                <a16:creationId xmlns:a16="http://schemas.microsoft.com/office/drawing/2014/main" id="{74834FFD-E6DE-3410-9ECB-556C76623544}"/>
              </a:ext>
            </a:extLst>
          </p:cNvPr>
          <p:cNvSpPr>
            <a:spLocks noGrp="1"/>
          </p:cNvSpPr>
          <p:nvPr>
            <p:ph type="dt" sz="half" idx="10"/>
          </p:nvPr>
        </p:nvSpPr>
        <p:spPr>
          <a:xfrm>
            <a:off x="6960096" y="6378349"/>
            <a:ext cx="3781028" cy="365125"/>
          </a:xfrm>
        </p:spPr>
        <p:txBody>
          <a:bodyPr/>
          <a:lstStyle/>
          <a:p>
            <a:r>
              <a:rPr lang="en-US"/>
              <a:t>HI-ECN3 Target System Advisory Commitee #1,  04/03/2025</a:t>
            </a:r>
            <a:endParaRPr lang="en-US" dirty="0"/>
          </a:p>
        </p:txBody>
      </p:sp>
      <p:sp>
        <p:nvSpPr>
          <p:cNvPr id="9" name="Footer Placeholder 11">
            <a:extLst>
              <a:ext uri="{FF2B5EF4-FFF2-40B4-BE49-F238E27FC236}">
                <a16:creationId xmlns:a16="http://schemas.microsoft.com/office/drawing/2014/main" id="{34CD887F-3D8F-B8D7-AEB9-AD85088968F9}"/>
              </a:ext>
            </a:extLst>
          </p:cNvPr>
          <p:cNvSpPr>
            <a:spLocks noGrp="1"/>
          </p:cNvSpPr>
          <p:nvPr>
            <p:ph type="ftr" sz="quarter" idx="11"/>
          </p:nvPr>
        </p:nvSpPr>
        <p:spPr>
          <a:xfrm>
            <a:off x="3431704" y="6378349"/>
            <a:ext cx="3384376" cy="365125"/>
          </a:xfrm>
        </p:spPr>
        <p:txBody>
          <a:bodyPr/>
          <a:lstStyle/>
          <a:p>
            <a:r>
              <a:rPr lang="en-GB"/>
              <a:t>Mike Parkin | Target Conceptual Design</a:t>
            </a:r>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3" name="Picture 2">
            <a:extLst>
              <a:ext uri="{FF2B5EF4-FFF2-40B4-BE49-F238E27FC236}">
                <a16:creationId xmlns:a16="http://schemas.microsoft.com/office/drawing/2014/main" id="{AF2C6DE2-047E-E6E0-474C-51C362732685}"/>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5" name="Date Placeholder 10">
            <a:extLst>
              <a:ext uri="{FF2B5EF4-FFF2-40B4-BE49-F238E27FC236}">
                <a16:creationId xmlns:a16="http://schemas.microsoft.com/office/drawing/2014/main" id="{B7F96E3E-5EED-BAFC-39FC-C5D22CC8ABB0}"/>
              </a:ext>
            </a:extLst>
          </p:cNvPr>
          <p:cNvSpPr>
            <a:spLocks noGrp="1"/>
          </p:cNvSpPr>
          <p:nvPr>
            <p:ph type="dt" sz="half" idx="10"/>
          </p:nvPr>
        </p:nvSpPr>
        <p:spPr>
          <a:xfrm>
            <a:off x="6960096" y="6378349"/>
            <a:ext cx="3781028" cy="365125"/>
          </a:xfrm>
        </p:spPr>
        <p:txBody>
          <a:bodyPr/>
          <a:lstStyle/>
          <a:p>
            <a:r>
              <a:rPr lang="en-US"/>
              <a:t>HI-ECN3 Target System Advisory Commitee #1,  04/03/2025</a:t>
            </a:r>
            <a:endParaRPr lang="en-US" dirty="0"/>
          </a:p>
        </p:txBody>
      </p:sp>
      <p:sp>
        <p:nvSpPr>
          <p:cNvPr id="7" name="Footer Placeholder 11">
            <a:extLst>
              <a:ext uri="{FF2B5EF4-FFF2-40B4-BE49-F238E27FC236}">
                <a16:creationId xmlns:a16="http://schemas.microsoft.com/office/drawing/2014/main" id="{CC245844-DBF6-332A-DE0A-D56975ADC61B}"/>
              </a:ext>
            </a:extLst>
          </p:cNvPr>
          <p:cNvSpPr>
            <a:spLocks noGrp="1"/>
          </p:cNvSpPr>
          <p:nvPr>
            <p:ph type="ftr" sz="quarter" idx="11"/>
          </p:nvPr>
        </p:nvSpPr>
        <p:spPr>
          <a:xfrm>
            <a:off x="3431704" y="6378349"/>
            <a:ext cx="3384376" cy="365125"/>
          </a:xfrm>
        </p:spPr>
        <p:txBody>
          <a:bodyPr/>
          <a:lstStyle/>
          <a:p>
            <a:r>
              <a:rPr lang="en-GB"/>
              <a:t>Mike Parkin | Target Conceptual Design</a:t>
            </a:r>
            <a:endParaRPr lang="en-US" dirty="0"/>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pic>
        <p:nvPicPr>
          <p:cNvPr id="7" name="Picture 6">
            <a:extLst>
              <a:ext uri="{FF2B5EF4-FFF2-40B4-BE49-F238E27FC236}">
                <a16:creationId xmlns:a16="http://schemas.microsoft.com/office/drawing/2014/main" id="{18E0EBE4-B737-A7B5-9C76-73D14AD1E112}"/>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8" name="Date Placeholder 10">
            <a:extLst>
              <a:ext uri="{FF2B5EF4-FFF2-40B4-BE49-F238E27FC236}">
                <a16:creationId xmlns:a16="http://schemas.microsoft.com/office/drawing/2014/main" id="{8AF1DCAA-BAFE-769B-C6AB-6F09ECD5DECC}"/>
              </a:ext>
            </a:extLst>
          </p:cNvPr>
          <p:cNvSpPr>
            <a:spLocks noGrp="1"/>
          </p:cNvSpPr>
          <p:nvPr>
            <p:ph type="dt" sz="half" idx="10"/>
          </p:nvPr>
        </p:nvSpPr>
        <p:spPr>
          <a:xfrm>
            <a:off x="6960096" y="6378349"/>
            <a:ext cx="3781028" cy="365125"/>
          </a:xfrm>
        </p:spPr>
        <p:txBody>
          <a:bodyPr/>
          <a:lstStyle/>
          <a:p>
            <a:r>
              <a:rPr lang="en-US"/>
              <a:t>HI-ECN3 Target System Advisory Commitee #1,  04/03/2025</a:t>
            </a:r>
            <a:endParaRPr lang="en-US" dirty="0"/>
          </a:p>
        </p:txBody>
      </p:sp>
      <p:sp>
        <p:nvSpPr>
          <p:cNvPr id="10" name="Footer Placeholder 11">
            <a:extLst>
              <a:ext uri="{FF2B5EF4-FFF2-40B4-BE49-F238E27FC236}">
                <a16:creationId xmlns:a16="http://schemas.microsoft.com/office/drawing/2014/main" id="{81E3B3C5-4195-783F-B36E-FF2AEB02E654}"/>
              </a:ext>
            </a:extLst>
          </p:cNvPr>
          <p:cNvSpPr>
            <a:spLocks noGrp="1"/>
          </p:cNvSpPr>
          <p:nvPr>
            <p:ph type="ftr" sz="quarter" idx="11"/>
          </p:nvPr>
        </p:nvSpPr>
        <p:spPr>
          <a:xfrm>
            <a:off x="3431704" y="6378349"/>
            <a:ext cx="3384376" cy="365125"/>
          </a:xfrm>
        </p:spPr>
        <p:txBody>
          <a:bodyPr/>
          <a:lstStyle/>
          <a:p>
            <a:r>
              <a:rPr lang="en-GB"/>
              <a:t>Mike Parkin | Target Conceptual Design</a:t>
            </a:r>
            <a:endParaRPr lang="en-US" dirty="0"/>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pic>
        <p:nvPicPr>
          <p:cNvPr id="7" name="Picture 6">
            <a:extLst>
              <a:ext uri="{FF2B5EF4-FFF2-40B4-BE49-F238E27FC236}">
                <a16:creationId xmlns:a16="http://schemas.microsoft.com/office/drawing/2014/main" id="{083ED3C7-A14B-7B5A-B243-68B464A91E85}"/>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8" name="Date Placeholder 10">
            <a:extLst>
              <a:ext uri="{FF2B5EF4-FFF2-40B4-BE49-F238E27FC236}">
                <a16:creationId xmlns:a16="http://schemas.microsoft.com/office/drawing/2014/main" id="{10715FB7-BF33-DCA7-96FF-ED6C76D56EAB}"/>
              </a:ext>
            </a:extLst>
          </p:cNvPr>
          <p:cNvSpPr>
            <a:spLocks noGrp="1"/>
          </p:cNvSpPr>
          <p:nvPr>
            <p:ph type="dt" sz="half" idx="10"/>
          </p:nvPr>
        </p:nvSpPr>
        <p:spPr>
          <a:xfrm>
            <a:off x="6960096" y="6378349"/>
            <a:ext cx="3781028" cy="365125"/>
          </a:xfrm>
        </p:spPr>
        <p:txBody>
          <a:bodyPr/>
          <a:lstStyle/>
          <a:p>
            <a:r>
              <a:rPr lang="en-US"/>
              <a:t>HI-ECN3 Target System Advisory Commitee #1,  04/03/2025</a:t>
            </a:r>
            <a:endParaRPr lang="en-US" dirty="0"/>
          </a:p>
        </p:txBody>
      </p:sp>
      <p:sp>
        <p:nvSpPr>
          <p:cNvPr id="10" name="Footer Placeholder 11">
            <a:extLst>
              <a:ext uri="{FF2B5EF4-FFF2-40B4-BE49-F238E27FC236}">
                <a16:creationId xmlns:a16="http://schemas.microsoft.com/office/drawing/2014/main" id="{3CBDAC40-3C36-4260-568D-858112AFF519}"/>
              </a:ext>
            </a:extLst>
          </p:cNvPr>
          <p:cNvSpPr>
            <a:spLocks noGrp="1"/>
          </p:cNvSpPr>
          <p:nvPr>
            <p:ph type="ftr" sz="quarter" idx="11"/>
          </p:nvPr>
        </p:nvSpPr>
        <p:spPr>
          <a:xfrm>
            <a:off x="3431704" y="6378349"/>
            <a:ext cx="3384376" cy="365125"/>
          </a:xfrm>
        </p:spPr>
        <p:txBody>
          <a:bodyPr/>
          <a:lstStyle/>
          <a:p>
            <a:r>
              <a:rPr lang="en-GB"/>
              <a:t>Mike Parkin | Target Conceptual Design</a:t>
            </a:r>
            <a:endParaRPr lang="en-US" dirty="0"/>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4" name="Picture 3">
            <a:extLst>
              <a:ext uri="{FF2B5EF4-FFF2-40B4-BE49-F238E27FC236}">
                <a16:creationId xmlns:a16="http://schemas.microsoft.com/office/drawing/2014/main" id="{2EE81624-CB90-E2A4-8DD7-F47218BA2387}"/>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5" name="Date Placeholder 10">
            <a:extLst>
              <a:ext uri="{FF2B5EF4-FFF2-40B4-BE49-F238E27FC236}">
                <a16:creationId xmlns:a16="http://schemas.microsoft.com/office/drawing/2014/main" id="{429650D1-153E-3684-7F7D-798B7827F699}"/>
              </a:ext>
            </a:extLst>
          </p:cNvPr>
          <p:cNvSpPr>
            <a:spLocks noGrp="1"/>
          </p:cNvSpPr>
          <p:nvPr>
            <p:ph type="dt" sz="half" idx="10"/>
          </p:nvPr>
        </p:nvSpPr>
        <p:spPr>
          <a:xfrm>
            <a:off x="6960096" y="6378349"/>
            <a:ext cx="3781028" cy="365125"/>
          </a:xfrm>
        </p:spPr>
        <p:txBody>
          <a:bodyPr/>
          <a:lstStyle/>
          <a:p>
            <a:r>
              <a:rPr lang="en-US"/>
              <a:t>HI-ECN3 Target System Advisory Commitee #1,  04/03/2025</a:t>
            </a:r>
            <a:endParaRPr lang="en-US" dirty="0"/>
          </a:p>
        </p:txBody>
      </p:sp>
      <p:sp>
        <p:nvSpPr>
          <p:cNvPr id="6" name="Footer Placeholder 11">
            <a:extLst>
              <a:ext uri="{FF2B5EF4-FFF2-40B4-BE49-F238E27FC236}">
                <a16:creationId xmlns:a16="http://schemas.microsoft.com/office/drawing/2014/main" id="{E757F4CF-EA0D-A41A-ADFA-F8FE3AD259D9}"/>
              </a:ext>
            </a:extLst>
          </p:cNvPr>
          <p:cNvSpPr>
            <a:spLocks noGrp="1"/>
          </p:cNvSpPr>
          <p:nvPr>
            <p:ph type="ftr" sz="quarter" idx="11"/>
          </p:nvPr>
        </p:nvSpPr>
        <p:spPr>
          <a:xfrm>
            <a:off x="3431704" y="6378349"/>
            <a:ext cx="3384376" cy="365125"/>
          </a:xfrm>
        </p:spPr>
        <p:txBody>
          <a:bodyPr/>
          <a:lstStyle/>
          <a:p>
            <a:r>
              <a:rPr lang="en-GB"/>
              <a:t>Mike Parkin | Target Conceptual Design</a:t>
            </a:r>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HI-ECN3 Target System Advisory Commitee #1,  04/03/2025</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Mike Parkin | Target Conceptual Design</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4" name="Picture 3">
            <a:extLst>
              <a:ext uri="{FF2B5EF4-FFF2-40B4-BE49-F238E27FC236}">
                <a16:creationId xmlns:a16="http://schemas.microsoft.com/office/drawing/2014/main" id="{2119EE46-6977-2F0F-8A91-8D9C45CF097B}"/>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3" name="Picture 2">
            <a:extLst>
              <a:ext uri="{FF2B5EF4-FFF2-40B4-BE49-F238E27FC236}">
                <a16:creationId xmlns:a16="http://schemas.microsoft.com/office/drawing/2014/main" id="{2C44FCC7-BA64-DCDA-413D-96CD38000105}"/>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4" name="Date Placeholder 10">
            <a:extLst>
              <a:ext uri="{FF2B5EF4-FFF2-40B4-BE49-F238E27FC236}">
                <a16:creationId xmlns:a16="http://schemas.microsoft.com/office/drawing/2014/main" id="{0F2131CF-9BEC-8776-15A1-929D2F499E74}"/>
              </a:ext>
            </a:extLst>
          </p:cNvPr>
          <p:cNvSpPr>
            <a:spLocks noGrp="1"/>
          </p:cNvSpPr>
          <p:nvPr>
            <p:ph type="dt" sz="half" idx="10"/>
          </p:nvPr>
        </p:nvSpPr>
        <p:spPr>
          <a:xfrm>
            <a:off x="6960096" y="6378349"/>
            <a:ext cx="3781028" cy="365125"/>
          </a:xfrm>
        </p:spPr>
        <p:txBody>
          <a:bodyPr/>
          <a:lstStyle/>
          <a:p>
            <a:r>
              <a:rPr lang="en-US"/>
              <a:t>HI-ECN3 Target System Advisory Commitee #1,  04/03/2025</a:t>
            </a:r>
            <a:endParaRPr lang="en-US" dirty="0"/>
          </a:p>
        </p:txBody>
      </p:sp>
      <p:sp>
        <p:nvSpPr>
          <p:cNvPr id="5" name="Footer Placeholder 11">
            <a:extLst>
              <a:ext uri="{FF2B5EF4-FFF2-40B4-BE49-F238E27FC236}">
                <a16:creationId xmlns:a16="http://schemas.microsoft.com/office/drawing/2014/main" id="{2EC47503-014B-4D7B-695D-3EC207194EC5}"/>
              </a:ext>
            </a:extLst>
          </p:cNvPr>
          <p:cNvSpPr>
            <a:spLocks noGrp="1"/>
          </p:cNvSpPr>
          <p:nvPr>
            <p:ph type="ftr" sz="quarter" idx="11"/>
          </p:nvPr>
        </p:nvSpPr>
        <p:spPr>
          <a:xfrm>
            <a:off x="3431704" y="6378349"/>
            <a:ext cx="3384376" cy="365125"/>
          </a:xfrm>
        </p:spPr>
        <p:txBody>
          <a:bodyPr/>
          <a:lstStyle/>
          <a:p>
            <a:r>
              <a:rPr lang="en-GB"/>
              <a:t>Mike Parkin | Target Conceptual Design</a:t>
            </a:r>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1A796C1-5308-C400-29DF-DE5774541CF6}"/>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9" name="Date Placeholder 8">
            <a:extLst>
              <a:ext uri="{FF2B5EF4-FFF2-40B4-BE49-F238E27FC236}">
                <a16:creationId xmlns:a16="http://schemas.microsoft.com/office/drawing/2014/main" id="{F10078A7-01AD-E493-B7D1-E0B7FAC556D3}"/>
              </a:ext>
            </a:extLst>
          </p:cNvPr>
          <p:cNvSpPr>
            <a:spLocks noGrp="1"/>
          </p:cNvSpPr>
          <p:nvPr>
            <p:ph type="dt" sz="half" idx="10"/>
          </p:nvPr>
        </p:nvSpPr>
        <p:spPr/>
        <p:txBody>
          <a:bodyPr/>
          <a:lstStyle/>
          <a:p>
            <a:r>
              <a:rPr lang="en-US"/>
              <a:t>HI-ECN3 Target System Advisory Commitee #1,  04/03/2025</a:t>
            </a:r>
            <a:endParaRPr lang="en-GB" dirty="0"/>
          </a:p>
        </p:txBody>
      </p:sp>
      <p:sp>
        <p:nvSpPr>
          <p:cNvPr id="10" name="Footer Placeholder 9">
            <a:extLst>
              <a:ext uri="{FF2B5EF4-FFF2-40B4-BE49-F238E27FC236}">
                <a16:creationId xmlns:a16="http://schemas.microsoft.com/office/drawing/2014/main" id="{8A7C8C52-B8FD-8F64-333B-650E01828E9B}"/>
              </a:ext>
            </a:extLst>
          </p:cNvPr>
          <p:cNvSpPr>
            <a:spLocks noGrp="1"/>
          </p:cNvSpPr>
          <p:nvPr>
            <p:ph type="ftr" sz="quarter" idx="11"/>
          </p:nvPr>
        </p:nvSpPr>
        <p:spPr/>
        <p:txBody>
          <a:bodyPr/>
          <a:lstStyle/>
          <a:p>
            <a:r>
              <a:rPr lang="en-GB"/>
              <a:t>Mike Parkin | Target Conceptual Design</a:t>
            </a:r>
            <a:endParaRPr lang="en-US" dirty="0"/>
          </a:p>
        </p:txBody>
      </p:sp>
      <p:sp>
        <p:nvSpPr>
          <p:cNvPr id="11" name="Slide Number Placeholder 10">
            <a:extLst>
              <a:ext uri="{FF2B5EF4-FFF2-40B4-BE49-F238E27FC236}">
                <a16:creationId xmlns:a16="http://schemas.microsoft.com/office/drawing/2014/main" id="{20AD4C52-DBEA-F05B-6B0F-99813F2D7C02}"/>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3861048"/>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2" name="Picture 1">
            <a:extLst>
              <a:ext uri="{FF2B5EF4-FFF2-40B4-BE49-F238E27FC236}">
                <a16:creationId xmlns:a16="http://schemas.microsoft.com/office/drawing/2014/main" id="{B08C33B9-27C2-73E8-E37D-336ABF63A966}"/>
              </a:ext>
            </a:extLst>
          </p:cNvPr>
          <p:cNvPicPr>
            <a:picLocks noChangeAspect="1"/>
          </p:cNvPicPr>
          <p:nvPr userDrawn="1"/>
        </p:nvPicPr>
        <p:blipFill>
          <a:blip r:embed="rId2"/>
          <a:stretch>
            <a:fillRect/>
          </a:stretch>
        </p:blipFill>
        <p:spPr>
          <a:xfrm>
            <a:off x="5558632" y="2534412"/>
            <a:ext cx="1074737" cy="1074737"/>
          </a:xfrm>
          <a:prstGeom prst="rect">
            <a:avLst/>
          </a:prstGeom>
        </p:spPr>
      </p:pic>
      <p:pic>
        <p:nvPicPr>
          <p:cNvPr id="3" name="Picture 2">
            <a:extLst>
              <a:ext uri="{FF2B5EF4-FFF2-40B4-BE49-F238E27FC236}">
                <a16:creationId xmlns:a16="http://schemas.microsoft.com/office/drawing/2014/main" id="{29EEB1F4-BD41-E796-C400-0A61AE40DFBC}"/>
              </a:ext>
            </a:extLst>
          </p:cNvPr>
          <p:cNvPicPr>
            <a:picLocks noChangeAspect="1"/>
          </p:cNvPicPr>
          <p:nvPr userDrawn="1"/>
        </p:nvPicPr>
        <p:blipFill rotWithShape="1">
          <a:blip r:embed="rId3"/>
          <a:srcRect l="9468"/>
          <a:stretch/>
        </p:blipFill>
        <p:spPr>
          <a:xfrm>
            <a:off x="983432" y="6331846"/>
            <a:ext cx="1376958" cy="481530"/>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412473" y="1770399"/>
            <a:ext cx="3360000" cy="3326232"/>
          </a:xfrm>
          <a:prstGeom prst="rect">
            <a:avLst/>
          </a:prstGeom>
        </p:spPr>
      </p:pic>
    </p:spTree>
    <p:extLst>
      <p:ext uri="{BB962C8B-B14F-4D97-AF65-F5344CB8AC3E}">
        <p14:creationId xmlns:p14="http://schemas.microsoft.com/office/powerpoint/2010/main" val="3179925773"/>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r>
              <a:rPr lang="en-US"/>
              <a:t>HI-ECN3 Target System Advisory Commitee #1,  04/03/2025</a:t>
            </a:r>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GB"/>
              <a:t>Mike Parkin | Target Conceptual Design</a:t>
            </a:r>
            <a:endParaRPr lang="en-US" dirty="0"/>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16726580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71BF65-2C56-6F5F-1A36-920626618C7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709FDDF-82D3-E555-935B-7DAB1455D4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AE8DF9E-F115-A707-CA14-25EDE41CC20E}"/>
              </a:ext>
            </a:extLst>
          </p:cNvPr>
          <p:cNvSpPr>
            <a:spLocks noGrp="1"/>
          </p:cNvSpPr>
          <p:nvPr>
            <p:ph type="dt" sz="half" idx="10"/>
          </p:nvPr>
        </p:nvSpPr>
        <p:spPr/>
        <p:txBody>
          <a:bodyPr/>
          <a:lstStyle/>
          <a:p>
            <a:r>
              <a:rPr lang="en-US"/>
              <a:t>HI-ECN3 Target System Advisory Commitee #1,  04/03/2025</a:t>
            </a:r>
            <a:endParaRPr lang="en-GB"/>
          </a:p>
        </p:txBody>
      </p:sp>
      <p:sp>
        <p:nvSpPr>
          <p:cNvPr id="5" name="Footer Placeholder 4">
            <a:extLst>
              <a:ext uri="{FF2B5EF4-FFF2-40B4-BE49-F238E27FC236}">
                <a16:creationId xmlns:a16="http://schemas.microsoft.com/office/drawing/2014/main" id="{E44A3507-5763-8094-C7AD-8586351B2C46}"/>
              </a:ext>
            </a:extLst>
          </p:cNvPr>
          <p:cNvSpPr>
            <a:spLocks noGrp="1"/>
          </p:cNvSpPr>
          <p:nvPr>
            <p:ph type="ftr" sz="quarter" idx="11"/>
          </p:nvPr>
        </p:nvSpPr>
        <p:spPr/>
        <p:txBody>
          <a:bodyPr/>
          <a:lstStyle/>
          <a:p>
            <a:r>
              <a:rPr lang="en-GB"/>
              <a:t>Mike Parkin | Target Conceptual Design</a:t>
            </a:r>
          </a:p>
        </p:txBody>
      </p:sp>
      <p:sp>
        <p:nvSpPr>
          <p:cNvPr id="6" name="Slide Number Placeholder 5">
            <a:extLst>
              <a:ext uri="{FF2B5EF4-FFF2-40B4-BE49-F238E27FC236}">
                <a16:creationId xmlns:a16="http://schemas.microsoft.com/office/drawing/2014/main" id="{1FFA6A3F-E7BB-2A5F-6166-4C32D58BC2E3}"/>
              </a:ext>
            </a:extLst>
          </p:cNvPr>
          <p:cNvSpPr>
            <a:spLocks noGrp="1"/>
          </p:cNvSpPr>
          <p:nvPr>
            <p:ph type="sldNum" sz="quarter" idx="12"/>
          </p:nvPr>
        </p:nvSpPr>
        <p:spPr/>
        <p:txBody>
          <a:bodyPr/>
          <a:lstStyle/>
          <a:p>
            <a:fld id="{E0264D9E-6B88-45ED-8769-6E6A40C7B913}" type="slidenum">
              <a:rPr lang="en-GB" smtClean="0"/>
              <a:t>‹#›</a:t>
            </a:fld>
            <a:endParaRPr lang="en-GB"/>
          </a:p>
        </p:txBody>
      </p:sp>
    </p:spTree>
    <p:extLst>
      <p:ext uri="{BB962C8B-B14F-4D97-AF65-F5344CB8AC3E}">
        <p14:creationId xmlns:p14="http://schemas.microsoft.com/office/powerpoint/2010/main" val="3074543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logo">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pic>
        <p:nvPicPr>
          <p:cNvPr id="4" name="Picture 3">
            <a:extLst>
              <a:ext uri="{FF2B5EF4-FFF2-40B4-BE49-F238E27FC236}">
                <a16:creationId xmlns:a16="http://schemas.microsoft.com/office/drawing/2014/main" id="{329D0ABA-CC75-17D3-0C94-55EDC238A9A2}"/>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pic>
        <p:nvPicPr>
          <p:cNvPr id="7" name="Picture 6" descr="A blue and white logo&#10;&#10;Description automatically generated">
            <a:extLst>
              <a:ext uri="{FF2B5EF4-FFF2-40B4-BE49-F238E27FC236}">
                <a16:creationId xmlns:a16="http://schemas.microsoft.com/office/drawing/2014/main" id="{55AE9A80-C1BC-919F-46D9-0C5EC2FF6C28}"/>
              </a:ext>
            </a:extLst>
          </p:cNvPr>
          <p:cNvPicPr>
            <a:picLocks noChangeAspect="1"/>
          </p:cNvPicPr>
          <p:nvPr userDrawn="1"/>
        </p:nvPicPr>
        <p:blipFill>
          <a:blip r:embed="rId3"/>
          <a:stretch>
            <a:fillRect/>
          </a:stretch>
        </p:blipFill>
        <p:spPr>
          <a:xfrm>
            <a:off x="2209799" y="658166"/>
            <a:ext cx="7772400" cy="2455037"/>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6960096" y="6378349"/>
            <a:ext cx="3781028" cy="365125"/>
          </a:xfrm>
        </p:spPr>
        <p:txBody>
          <a:bodyPr/>
          <a:lstStyle/>
          <a:p>
            <a:r>
              <a:rPr lang="en-US"/>
              <a:t>HI-ECN3 Target System Advisory Commitee #1,  04/03/2025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3431704" y="6378349"/>
            <a:ext cx="3384376" cy="365125"/>
          </a:xfrm>
        </p:spPr>
        <p:txBody>
          <a:bodyPr/>
          <a:lstStyle/>
          <a:p>
            <a:r>
              <a:rPr lang="en-GB"/>
              <a:t>Mike Parkin | Target Conceptual Design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Text Placeholder 3">
            <a:extLst>
              <a:ext uri="{FF2B5EF4-FFF2-40B4-BE49-F238E27FC236}">
                <a16:creationId xmlns:a16="http://schemas.microsoft.com/office/drawing/2014/main" id="{F269E8E9-3C73-3745-941D-102FAF02E582}"/>
              </a:ext>
            </a:extLst>
          </p:cNvPr>
          <p:cNvSpPr>
            <a:spLocks noGrp="1"/>
          </p:cNvSpPr>
          <p:nvPr>
            <p:ph type="body" sz="quarter" idx="13"/>
          </p:nvPr>
        </p:nvSpPr>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pic>
        <p:nvPicPr>
          <p:cNvPr id="2" name="Picture 1">
            <a:extLst>
              <a:ext uri="{FF2B5EF4-FFF2-40B4-BE49-F238E27FC236}">
                <a16:creationId xmlns:a16="http://schemas.microsoft.com/office/drawing/2014/main" id="{9AA4BA6C-A775-2068-8F53-CB3342769E89}"/>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6" name="Date Placeholder 2">
            <a:extLst>
              <a:ext uri="{FF2B5EF4-FFF2-40B4-BE49-F238E27FC236}">
                <a16:creationId xmlns:a16="http://schemas.microsoft.com/office/drawing/2014/main" id="{F26AE987-B6C4-0547-AE56-911C17FFC979}"/>
              </a:ext>
            </a:extLst>
          </p:cNvPr>
          <p:cNvSpPr txBox="1">
            <a:spLocks/>
          </p:cNvSpPr>
          <p:nvPr userDrawn="1"/>
        </p:nvSpPr>
        <p:spPr>
          <a:xfrm>
            <a:off x="7462902" y="3701092"/>
            <a:ext cx="3960440" cy="365125"/>
          </a:xfrm>
          <a:prstGeom prst="rect">
            <a:avLst/>
          </a:prstGeom>
        </p:spPr>
        <p:txBody>
          <a:bodyPr vert="horz" lIns="0" tIns="0" rIns="0" bIns="0" rtlCol="0" anchor="ctr"/>
          <a:lstStyle>
            <a:defPPr>
              <a:defRPr lang="en-US"/>
            </a:defPPr>
            <a:lvl1pPr marL="0" algn="r" defTabSz="914400" rtl="0" eaLnBrk="1" latinLnBrk="0" hangingPunct="1">
              <a:defRPr sz="8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540515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2" name="Picture 1">
            <a:extLst>
              <a:ext uri="{FF2B5EF4-FFF2-40B4-BE49-F238E27FC236}">
                <a16:creationId xmlns:a16="http://schemas.microsoft.com/office/drawing/2014/main" id="{C63B7BF0-CB7D-A300-1A73-6DBD8E982DF4}"/>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4" name="Date Placeholder 10">
            <a:extLst>
              <a:ext uri="{FF2B5EF4-FFF2-40B4-BE49-F238E27FC236}">
                <a16:creationId xmlns:a16="http://schemas.microsoft.com/office/drawing/2014/main" id="{A9BAA02A-7445-655B-95DD-D99F0CEDC98B}"/>
              </a:ext>
            </a:extLst>
          </p:cNvPr>
          <p:cNvSpPr>
            <a:spLocks noGrp="1"/>
          </p:cNvSpPr>
          <p:nvPr>
            <p:ph type="dt" sz="half" idx="10"/>
          </p:nvPr>
        </p:nvSpPr>
        <p:spPr>
          <a:xfrm>
            <a:off x="6960096" y="6378349"/>
            <a:ext cx="3781028" cy="365125"/>
          </a:xfrm>
        </p:spPr>
        <p:txBody>
          <a:bodyPr/>
          <a:lstStyle/>
          <a:p>
            <a:r>
              <a:rPr lang="en-US"/>
              <a:t>HI-ECN3 Target System Advisory Commitee #1,  04/03/2025</a:t>
            </a:r>
            <a:endParaRPr lang="en-US" dirty="0"/>
          </a:p>
        </p:txBody>
      </p:sp>
      <p:sp>
        <p:nvSpPr>
          <p:cNvPr id="5" name="Footer Placeholder 11">
            <a:extLst>
              <a:ext uri="{FF2B5EF4-FFF2-40B4-BE49-F238E27FC236}">
                <a16:creationId xmlns:a16="http://schemas.microsoft.com/office/drawing/2014/main" id="{0E08D0B8-2260-B065-2972-9A7378E1E702}"/>
              </a:ext>
            </a:extLst>
          </p:cNvPr>
          <p:cNvSpPr>
            <a:spLocks noGrp="1"/>
          </p:cNvSpPr>
          <p:nvPr>
            <p:ph type="ftr" sz="quarter" idx="11"/>
          </p:nvPr>
        </p:nvSpPr>
        <p:spPr>
          <a:xfrm>
            <a:off x="3431704" y="6378349"/>
            <a:ext cx="3384376" cy="365125"/>
          </a:xfrm>
        </p:spPr>
        <p:txBody>
          <a:bodyPr/>
          <a:lstStyle/>
          <a:p>
            <a:r>
              <a:rPr lang="en-GB"/>
              <a:t>Mike Parkin | Target Conceptual Design</a:t>
            </a:r>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pic>
        <p:nvPicPr>
          <p:cNvPr id="2" name="Picture 1">
            <a:extLst>
              <a:ext uri="{FF2B5EF4-FFF2-40B4-BE49-F238E27FC236}">
                <a16:creationId xmlns:a16="http://schemas.microsoft.com/office/drawing/2014/main" id="{E011CDAA-6AC9-A8BD-11E1-01EFE56FE349}"/>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3" name="Date Placeholder 10">
            <a:extLst>
              <a:ext uri="{FF2B5EF4-FFF2-40B4-BE49-F238E27FC236}">
                <a16:creationId xmlns:a16="http://schemas.microsoft.com/office/drawing/2014/main" id="{548FE115-6AAE-2B27-36F0-CAC2D7DF2224}"/>
              </a:ext>
            </a:extLst>
          </p:cNvPr>
          <p:cNvSpPr>
            <a:spLocks noGrp="1"/>
          </p:cNvSpPr>
          <p:nvPr>
            <p:ph type="dt" sz="half" idx="10"/>
          </p:nvPr>
        </p:nvSpPr>
        <p:spPr>
          <a:xfrm>
            <a:off x="6960096" y="6378349"/>
            <a:ext cx="3781028" cy="365125"/>
          </a:xfrm>
        </p:spPr>
        <p:txBody>
          <a:bodyPr/>
          <a:lstStyle/>
          <a:p>
            <a:r>
              <a:rPr lang="en-US"/>
              <a:t>HI-ECN3 Target System Advisory Commitee #1,  04/03/2025</a:t>
            </a:r>
            <a:endParaRPr lang="en-US" dirty="0"/>
          </a:p>
        </p:txBody>
      </p:sp>
      <p:sp>
        <p:nvSpPr>
          <p:cNvPr id="5" name="Footer Placeholder 11">
            <a:extLst>
              <a:ext uri="{FF2B5EF4-FFF2-40B4-BE49-F238E27FC236}">
                <a16:creationId xmlns:a16="http://schemas.microsoft.com/office/drawing/2014/main" id="{879A9FC5-85D9-B114-EA9E-B1F6F60067A5}"/>
              </a:ext>
            </a:extLst>
          </p:cNvPr>
          <p:cNvSpPr>
            <a:spLocks noGrp="1"/>
          </p:cNvSpPr>
          <p:nvPr>
            <p:ph type="ftr" sz="quarter" idx="11"/>
          </p:nvPr>
        </p:nvSpPr>
        <p:spPr>
          <a:xfrm>
            <a:off x="3431704" y="6378349"/>
            <a:ext cx="3384376" cy="365125"/>
          </a:xfrm>
        </p:spPr>
        <p:txBody>
          <a:bodyPr/>
          <a:lstStyle/>
          <a:p>
            <a:r>
              <a:rPr lang="en-GB"/>
              <a:t>Mike Parkin | Target Conceptual Design</a:t>
            </a:r>
            <a:endParaRPr lang="en-US" dirty="0"/>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colour or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pic>
        <p:nvPicPr>
          <p:cNvPr id="6" name="Picture 5">
            <a:extLst>
              <a:ext uri="{FF2B5EF4-FFF2-40B4-BE49-F238E27FC236}">
                <a16:creationId xmlns:a16="http://schemas.microsoft.com/office/drawing/2014/main" id="{6EECECA8-C547-21E4-8AD1-9F9D622676A7}"/>
              </a:ext>
            </a:extLst>
          </p:cNvPr>
          <p:cNvPicPr>
            <a:picLocks noChangeAspect="1"/>
          </p:cNvPicPr>
          <p:nvPr userDrawn="1"/>
        </p:nvPicPr>
        <p:blipFill rotWithShape="1">
          <a:blip r:embed="rId3"/>
          <a:srcRect l="9468"/>
          <a:stretch/>
        </p:blipFill>
        <p:spPr>
          <a:xfrm>
            <a:off x="983432" y="6331846"/>
            <a:ext cx="1376958" cy="481530"/>
          </a:xfrm>
          <a:prstGeom prst="rect">
            <a:avLst/>
          </a:prstGeom>
        </p:spPr>
      </p:pic>
      <p:sp>
        <p:nvSpPr>
          <p:cNvPr id="7" name="Date Placeholder 10">
            <a:extLst>
              <a:ext uri="{FF2B5EF4-FFF2-40B4-BE49-F238E27FC236}">
                <a16:creationId xmlns:a16="http://schemas.microsoft.com/office/drawing/2014/main" id="{CAA3BAB9-0C3F-1FF1-30A6-5BA5E54EDE23}"/>
              </a:ext>
            </a:extLst>
          </p:cNvPr>
          <p:cNvSpPr>
            <a:spLocks noGrp="1"/>
          </p:cNvSpPr>
          <p:nvPr>
            <p:ph type="dt" sz="half" idx="10"/>
          </p:nvPr>
        </p:nvSpPr>
        <p:spPr>
          <a:xfrm>
            <a:off x="6960096" y="6378349"/>
            <a:ext cx="3781028" cy="365125"/>
          </a:xfrm>
        </p:spPr>
        <p:txBody>
          <a:bodyPr/>
          <a:lstStyle/>
          <a:p>
            <a:r>
              <a:rPr lang="en-US"/>
              <a:t>HI-ECN3 Target System Advisory Commitee #1,  04/03/2025</a:t>
            </a:r>
            <a:endParaRPr lang="en-US" dirty="0"/>
          </a:p>
        </p:txBody>
      </p:sp>
      <p:sp>
        <p:nvSpPr>
          <p:cNvPr id="8" name="Footer Placeholder 11">
            <a:extLst>
              <a:ext uri="{FF2B5EF4-FFF2-40B4-BE49-F238E27FC236}">
                <a16:creationId xmlns:a16="http://schemas.microsoft.com/office/drawing/2014/main" id="{CE5ACB64-2BEB-57F1-3764-53AE86ADEE13}"/>
              </a:ext>
            </a:extLst>
          </p:cNvPr>
          <p:cNvSpPr>
            <a:spLocks noGrp="1"/>
          </p:cNvSpPr>
          <p:nvPr>
            <p:ph type="ftr" sz="quarter" idx="12"/>
          </p:nvPr>
        </p:nvSpPr>
        <p:spPr>
          <a:xfrm>
            <a:off x="3431704" y="6378349"/>
            <a:ext cx="3384376" cy="365125"/>
          </a:xfrm>
        </p:spPr>
        <p:txBody>
          <a:bodyPr/>
          <a:lstStyle/>
          <a:p>
            <a:r>
              <a:rPr lang="en-GB"/>
              <a:t>Mike Parkin | Target Conceptual Design</a:t>
            </a:r>
            <a:endParaRPr lang="en-US" dirty="0"/>
          </a:p>
        </p:txBody>
      </p:sp>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45605"/>
            <a:ext cx="12192000" cy="6339300"/>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64800"/>
            <a:ext cx="4116387" cy="635849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2" name="Picture 1">
            <a:extLst>
              <a:ext uri="{FF2B5EF4-FFF2-40B4-BE49-F238E27FC236}">
                <a16:creationId xmlns:a16="http://schemas.microsoft.com/office/drawing/2014/main" id="{89E2795E-1A26-546E-9655-5A676ACC4484}"/>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4" name="Date Placeholder 10">
            <a:extLst>
              <a:ext uri="{FF2B5EF4-FFF2-40B4-BE49-F238E27FC236}">
                <a16:creationId xmlns:a16="http://schemas.microsoft.com/office/drawing/2014/main" id="{5131C8F3-33E6-53B7-4008-319933E469E7}"/>
              </a:ext>
            </a:extLst>
          </p:cNvPr>
          <p:cNvSpPr>
            <a:spLocks noGrp="1"/>
          </p:cNvSpPr>
          <p:nvPr>
            <p:ph type="dt" sz="half" idx="10"/>
          </p:nvPr>
        </p:nvSpPr>
        <p:spPr>
          <a:xfrm>
            <a:off x="6960096" y="6378349"/>
            <a:ext cx="3781028" cy="365125"/>
          </a:xfrm>
        </p:spPr>
        <p:txBody>
          <a:bodyPr/>
          <a:lstStyle/>
          <a:p>
            <a:r>
              <a:rPr lang="en-US"/>
              <a:t>HI-ECN3 Target System Advisory Commitee #1,  04/03/2025</a:t>
            </a:r>
            <a:endParaRPr lang="en-US" dirty="0"/>
          </a:p>
        </p:txBody>
      </p:sp>
      <p:sp>
        <p:nvSpPr>
          <p:cNvPr id="5" name="Footer Placeholder 11">
            <a:extLst>
              <a:ext uri="{FF2B5EF4-FFF2-40B4-BE49-F238E27FC236}">
                <a16:creationId xmlns:a16="http://schemas.microsoft.com/office/drawing/2014/main" id="{1839103A-5523-60AE-364E-1B2E4E7E00DE}"/>
              </a:ext>
            </a:extLst>
          </p:cNvPr>
          <p:cNvSpPr>
            <a:spLocks noGrp="1"/>
          </p:cNvSpPr>
          <p:nvPr>
            <p:ph type="ftr" sz="quarter" idx="11"/>
          </p:nvPr>
        </p:nvSpPr>
        <p:spPr>
          <a:xfrm>
            <a:off x="3431704" y="6378349"/>
            <a:ext cx="3384376" cy="365125"/>
          </a:xfrm>
        </p:spPr>
        <p:txBody>
          <a:bodyPr/>
          <a:lstStyle/>
          <a:p>
            <a:r>
              <a:rPr lang="en-GB"/>
              <a:t>Mike Parkin | Target Conceptual Design</a:t>
            </a:r>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pic>
        <p:nvPicPr>
          <p:cNvPr id="5" name="Picture 4">
            <a:extLst>
              <a:ext uri="{FF2B5EF4-FFF2-40B4-BE49-F238E27FC236}">
                <a16:creationId xmlns:a16="http://schemas.microsoft.com/office/drawing/2014/main" id="{A8F18932-60DE-B265-B56F-EA4A663F160E}"/>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6" name="Date Placeholder 10">
            <a:extLst>
              <a:ext uri="{FF2B5EF4-FFF2-40B4-BE49-F238E27FC236}">
                <a16:creationId xmlns:a16="http://schemas.microsoft.com/office/drawing/2014/main" id="{A1D7FDFC-296C-0D16-B52B-6204B77690DE}"/>
              </a:ext>
            </a:extLst>
          </p:cNvPr>
          <p:cNvSpPr>
            <a:spLocks noGrp="1"/>
          </p:cNvSpPr>
          <p:nvPr>
            <p:ph type="dt" sz="half" idx="10"/>
          </p:nvPr>
        </p:nvSpPr>
        <p:spPr>
          <a:xfrm>
            <a:off x="6960096" y="6378349"/>
            <a:ext cx="3781028" cy="365125"/>
          </a:xfrm>
        </p:spPr>
        <p:txBody>
          <a:bodyPr/>
          <a:lstStyle/>
          <a:p>
            <a:r>
              <a:rPr lang="en-US"/>
              <a:t>HI-ECN3 Target System Advisory Commitee #1,  04/03/2025</a:t>
            </a:r>
            <a:endParaRPr lang="en-US" dirty="0"/>
          </a:p>
        </p:txBody>
      </p:sp>
      <p:sp>
        <p:nvSpPr>
          <p:cNvPr id="7" name="Footer Placeholder 11">
            <a:extLst>
              <a:ext uri="{FF2B5EF4-FFF2-40B4-BE49-F238E27FC236}">
                <a16:creationId xmlns:a16="http://schemas.microsoft.com/office/drawing/2014/main" id="{4F1D482B-726F-4D5A-98A9-E277EC182DF2}"/>
              </a:ext>
            </a:extLst>
          </p:cNvPr>
          <p:cNvSpPr>
            <a:spLocks noGrp="1"/>
          </p:cNvSpPr>
          <p:nvPr>
            <p:ph type="ftr" sz="quarter" idx="11"/>
          </p:nvPr>
        </p:nvSpPr>
        <p:spPr>
          <a:xfrm>
            <a:off x="3431704" y="6378349"/>
            <a:ext cx="3384376" cy="365125"/>
          </a:xfrm>
        </p:spPr>
        <p:txBody>
          <a:bodyPr/>
          <a:lstStyle/>
          <a:p>
            <a:r>
              <a:rPr lang="en-GB"/>
              <a:t>Mike Parkin | Target Conceptual Design</a:t>
            </a:r>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9120336" y="6378349"/>
            <a:ext cx="1620788" cy="365125"/>
          </a:xfrm>
          <a:prstGeom prst="rect">
            <a:avLst/>
          </a:prstGeom>
        </p:spPr>
        <p:txBody>
          <a:bodyPr vert="horz" lIns="0" tIns="0" rIns="0" bIns="0" rtlCol="0" anchor="ctr"/>
          <a:lstStyle>
            <a:lvl1pPr algn="r">
              <a:defRPr sz="850">
                <a:solidFill>
                  <a:schemeClr val="tx1"/>
                </a:solidFill>
              </a:defRPr>
            </a:lvl1pPr>
          </a:lstStyle>
          <a:p>
            <a:r>
              <a:rPr lang="en-US"/>
              <a:t>HI-ECN3 Target System Advisory Commitee #1,  04/03/2025</a:t>
            </a:r>
            <a:endParaRPr lang="en-GB" dirty="0"/>
          </a:p>
        </p:txBody>
      </p:sp>
      <p:sp>
        <p:nvSpPr>
          <p:cNvPr id="6" name="Slide Number Placeholder 5"/>
          <p:cNvSpPr>
            <a:spLocks noGrp="1"/>
          </p:cNvSpPr>
          <p:nvPr>
            <p:ph type="sldNum" sz="quarter" idx="4"/>
          </p:nvPr>
        </p:nvSpPr>
        <p:spPr>
          <a:xfrm>
            <a:off x="11107546" y="6378349"/>
            <a:ext cx="681254" cy="365125"/>
          </a:xfrm>
          <a:prstGeom prst="rect">
            <a:avLst/>
          </a:prstGeom>
        </p:spPr>
        <p:txBody>
          <a:bodyPr vert="horz" lIns="0" tIns="0" rIns="0" bIns="0" rtlCol="0" anchor="ctr"/>
          <a:lstStyle>
            <a:lvl1pPr algn="r">
              <a:defRPr sz="850" b="1">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3" y="6378349"/>
            <a:ext cx="4285010" cy="365125"/>
          </a:xfrm>
          <a:prstGeom prst="rect">
            <a:avLst/>
          </a:prstGeom>
        </p:spPr>
        <p:txBody>
          <a:bodyPr vert="horz" lIns="0" tIns="45720" rIns="91440" bIns="45720" rtlCol="0" anchor="ctr"/>
          <a:lstStyle>
            <a:lvl1pPr algn="l">
              <a:defRPr sz="850">
                <a:solidFill>
                  <a:schemeClr val="tx1"/>
                </a:solidFill>
              </a:defRPr>
            </a:lvl1pPr>
          </a:lstStyle>
          <a:p>
            <a:r>
              <a:rPr lang="en-GB"/>
              <a:t>Mike Parkin | Target Conceptual Design</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7"/>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78"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9" r:id="rId23"/>
    <p:sldLayoutId id="2147483680" r:id="rId24"/>
    <p:sldLayoutId id="2147483681" r:id="rId25"/>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1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1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12" Type="http://schemas.openxmlformats.org/officeDocument/2006/relationships/image" Target="../media/image37.png"/><Relationship Id="rId2" Type="http://schemas.openxmlformats.org/officeDocument/2006/relationships/image" Target="../media/image27.png"/><Relationship Id="rId1" Type="http://schemas.openxmlformats.org/officeDocument/2006/relationships/slideLayout" Target="../slideLayouts/slideLayout14.xml"/><Relationship Id="rId6" Type="http://schemas.openxmlformats.org/officeDocument/2006/relationships/image" Target="../media/image31.png"/><Relationship Id="rId11" Type="http://schemas.openxmlformats.org/officeDocument/2006/relationships/image" Target="../media/image36.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s/_rels/slide1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51.png"/><Relationship Id="rId3" Type="http://schemas.openxmlformats.org/officeDocument/2006/relationships/image" Target="../media/image42.png"/><Relationship Id="rId7" Type="http://schemas.openxmlformats.org/officeDocument/2006/relationships/image" Target="../media/image46.png"/><Relationship Id="rId12" Type="http://schemas.openxmlformats.org/officeDocument/2006/relationships/image" Target="../media/image50.png"/><Relationship Id="rId2" Type="http://schemas.openxmlformats.org/officeDocument/2006/relationships/image" Target="../media/image41.png"/><Relationship Id="rId1" Type="http://schemas.openxmlformats.org/officeDocument/2006/relationships/slideLayout" Target="../slideLayouts/slideLayout14.xml"/><Relationship Id="rId6" Type="http://schemas.openxmlformats.org/officeDocument/2006/relationships/image" Target="../media/image45.png"/><Relationship Id="rId11" Type="http://schemas.openxmlformats.org/officeDocument/2006/relationships/image" Target="../media/image49.png"/><Relationship Id="rId5" Type="http://schemas.openxmlformats.org/officeDocument/2006/relationships/image" Target="../media/image44.png"/><Relationship Id="rId10" Type="http://schemas.openxmlformats.org/officeDocument/2006/relationships/image" Target="../media/image48.png"/><Relationship Id="rId4" Type="http://schemas.openxmlformats.org/officeDocument/2006/relationships/image" Target="../media/image43.png"/><Relationship Id="rId9" Type="http://schemas.openxmlformats.org/officeDocument/2006/relationships/image" Target="../media/image47.png"/></Relationships>
</file>

<file path=ppt/slides/_rels/slide18.xml.rels><?xml version="1.0" encoding="UTF-8" standalone="yes"?>
<Relationships xmlns="http://schemas.openxmlformats.org/package/2006/relationships"><Relationship Id="rId13" Type="http://schemas.openxmlformats.org/officeDocument/2006/relationships/image" Target="../media/image470.png"/><Relationship Id="rId18" Type="http://schemas.openxmlformats.org/officeDocument/2006/relationships/customXml" Target="../ink/ink6.xml"/><Relationship Id="rId26" Type="http://schemas.openxmlformats.org/officeDocument/2006/relationships/image" Target="../media/image53.png"/><Relationship Id="rId21" Type="http://schemas.openxmlformats.org/officeDocument/2006/relationships/customXml" Target="../ink/ink8.xml"/><Relationship Id="rId3" Type="http://schemas.openxmlformats.org/officeDocument/2006/relationships/image" Target="../media/image420.png"/><Relationship Id="rId12" Type="http://schemas.openxmlformats.org/officeDocument/2006/relationships/customXml" Target="../ink/ink3.xml"/><Relationship Id="rId17" Type="http://schemas.openxmlformats.org/officeDocument/2006/relationships/image" Target="../media/image490.png"/><Relationship Id="rId25" Type="http://schemas.openxmlformats.org/officeDocument/2006/relationships/customXml" Target="../ink/ink10.xml"/><Relationship Id="rId2" Type="http://schemas.openxmlformats.org/officeDocument/2006/relationships/customXml" Target="../ink/ink1.xml"/><Relationship Id="rId16" Type="http://schemas.openxmlformats.org/officeDocument/2006/relationships/customXml" Target="../ink/ink5.xml"/><Relationship Id="rId20" Type="http://schemas.openxmlformats.org/officeDocument/2006/relationships/image" Target="../media/image500.png"/><Relationship Id="rId29" Type="http://schemas.openxmlformats.org/officeDocument/2006/relationships/customXml" Target="../ink/ink12.xml"/><Relationship Id="rId1" Type="http://schemas.openxmlformats.org/officeDocument/2006/relationships/slideLayout" Target="../slideLayouts/slideLayout24.xml"/><Relationship Id="rId11" Type="http://schemas.openxmlformats.org/officeDocument/2006/relationships/image" Target="../media/image460.png"/><Relationship Id="rId24" Type="http://schemas.openxmlformats.org/officeDocument/2006/relationships/image" Target="../media/image52.png"/><Relationship Id="rId32" Type="http://schemas.openxmlformats.org/officeDocument/2006/relationships/customXml" Target="../ink/ink14.xml"/><Relationship Id="rId15" Type="http://schemas.openxmlformats.org/officeDocument/2006/relationships/image" Target="../media/image480.png"/><Relationship Id="rId23" Type="http://schemas.openxmlformats.org/officeDocument/2006/relationships/customXml" Target="../ink/ink9.xml"/><Relationship Id="rId28" Type="http://schemas.openxmlformats.org/officeDocument/2006/relationships/image" Target="../media/image54.png"/><Relationship Id="rId5" Type="http://schemas.openxmlformats.org/officeDocument/2006/relationships/image" Target="../media/image430.png"/><Relationship Id="rId10" Type="http://schemas.openxmlformats.org/officeDocument/2006/relationships/customXml" Target="../ink/ink2.xml"/><Relationship Id="rId19" Type="http://schemas.openxmlformats.org/officeDocument/2006/relationships/customXml" Target="../ink/ink7.xml"/><Relationship Id="rId31" Type="http://schemas.openxmlformats.org/officeDocument/2006/relationships/customXml" Target="../ink/ink13.xml"/><Relationship Id="rId9" Type="http://schemas.openxmlformats.org/officeDocument/2006/relationships/image" Target="../media/image450.png"/><Relationship Id="rId14" Type="http://schemas.openxmlformats.org/officeDocument/2006/relationships/customXml" Target="../ink/ink4.xml"/><Relationship Id="rId22" Type="http://schemas.openxmlformats.org/officeDocument/2006/relationships/image" Target="../media/image510.png"/><Relationship Id="rId27" Type="http://schemas.openxmlformats.org/officeDocument/2006/relationships/customXml" Target="../ink/ink11.xml"/><Relationship Id="rId30" Type="http://schemas.openxmlformats.org/officeDocument/2006/relationships/image" Target="../media/image5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5.xml"/><Relationship Id="rId4" Type="http://schemas.openxmlformats.org/officeDocument/2006/relationships/image" Target="../media/image62.png"/></Relationships>
</file>

<file path=ppt/slides/_rels/slide36.xml.rels><?xml version="1.0" encoding="UTF-8" standalone="yes"?>
<Relationships xmlns="http://schemas.openxmlformats.org/package/2006/relationships"><Relationship Id="rId3" Type="http://schemas.openxmlformats.org/officeDocument/2006/relationships/image" Target="../media/image64.png"/><Relationship Id="rId7" Type="http://schemas.openxmlformats.org/officeDocument/2006/relationships/image" Target="../media/image68.png"/><Relationship Id="rId2" Type="http://schemas.openxmlformats.org/officeDocument/2006/relationships/image" Target="../media/image63.png"/><Relationship Id="rId1" Type="http://schemas.openxmlformats.org/officeDocument/2006/relationships/slideLayout" Target="../slideLayouts/slideLayout24.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37.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image" Target="../media/image69.png"/><Relationship Id="rId1" Type="http://schemas.openxmlformats.org/officeDocument/2006/relationships/slideLayout" Target="../slideLayouts/slideLayout10.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3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hyperlink" Target="https://doi.org/10.1103/PhysRevAccelBeams.22.113001" TargetMode="External"/><Relationship Id="rId1" Type="http://schemas.openxmlformats.org/officeDocument/2006/relationships/slideLayout" Target="../slideLayouts/slideLayout24.xml"/><Relationship Id="rId6" Type="http://schemas.openxmlformats.org/officeDocument/2006/relationships/image" Target="../media/image10.png"/><Relationship Id="rId5" Type="http://schemas.openxmlformats.org/officeDocument/2006/relationships/image" Target="../media/image9.png"/><Relationship Id="rId10" Type="http://schemas.microsoft.com/office/2007/relationships/hdphoto" Target="../media/hdphoto1.wdp"/><Relationship Id="rId4" Type="http://schemas.openxmlformats.org/officeDocument/2006/relationships/image" Target="../media/image8.jpg"/><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hyperlink" Target="https://doi.org/10.48550/arXiv.2410.01964" TargetMode="Externa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hyperlink" Target="https://doi.org/10.1016/j.jnucmat.2017.12.018" TargetMode="External"/><Relationship Id="rId2" Type="http://schemas.openxmlformats.org/officeDocument/2006/relationships/hyperlink" Target="https://doi.org/10.1016/S0894-1777(01)00063-2" TargetMode="Externa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CBAF3-3C98-73E9-E3D2-9A868FDCD005}"/>
              </a:ext>
            </a:extLst>
          </p:cNvPr>
          <p:cNvSpPr>
            <a:spLocks noGrp="1"/>
          </p:cNvSpPr>
          <p:nvPr>
            <p:ph type="title"/>
          </p:nvPr>
        </p:nvSpPr>
        <p:spPr/>
        <p:txBody>
          <a:bodyPr/>
          <a:lstStyle/>
          <a:p>
            <a:pPr algn="ctr"/>
            <a:r>
              <a:rPr lang="en-US" dirty="0"/>
              <a:t>Helium Target Results</a:t>
            </a:r>
            <a:endParaRPr lang="en-GB" dirty="0"/>
          </a:p>
        </p:txBody>
      </p:sp>
      <p:sp>
        <p:nvSpPr>
          <p:cNvPr id="3" name="Text Placeholder 2">
            <a:extLst>
              <a:ext uri="{FF2B5EF4-FFF2-40B4-BE49-F238E27FC236}">
                <a16:creationId xmlns:a16="http://schemas.microsoft.com/office/drawing/2014/main" id="{3441A832-877C-C06E-414C-353C35F22BA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C149934A-FD88-B3C3-56DA-8B037E6BCA09}"/>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5" name="Date Placeholder 4">
            <a:extLst>
              <a:ext uri="{FF2B5EF4-FFF2-40B4-BE49-F238E27FC236}">
                <a16:creationId xmlns:a16="http://schemas.microsoft.com/office/drawing/2014/main" id="{A2D7FFDA-B6F9-53B0-80E1-346C952E1667}"/>
              </a:ext>
            </a:extLst>
          </p:cNvPr>
          <p:cNvSpPr>
            <a:spLocks noGrp="1"/>
          </p:cNvSpPr>
          <p:nvPr>
            <p:ph type="dt" sz="half" idx="10"/>
          </p:nvPr>
        </p:nvSpPr>
        <p:spPr/>
        <p:txBody>
          <a:bodyPr/>
          <a:lstStyle/>
          <a:p>
            <a:r>
              <a:rPr lang="en-US"/>
              <a:t>HI-ECN3 Target System Advisory Commitee #1,  04/03/2025</a:t>
            </a:r>
            <a:endParaRPr lang="en-US" dirty="0"/>
          </a:p>
        </p:txBody>
      </p:sp>
      <p:sp>
        <p:nvSpPr>
          <p:cNvPr id="6" name="Footer Placeholder 5">
            <a:extLst>
              <a:ext uri="{FF2B5EF4-FFF2-40B4-BE49-F238E27FC236}">
                <a16:creationId xmlns:a16="http://schemas.microsoft.com/office/drawing/2014/main" id="{0A11496D-89AD-3256-7049-E72DDA05EF26}"/>
              </a:ext>
            </a:extLst>
          </p:cNvPr>
          <p:cNvSpPr>
            <a:spLocks noGrp="1"/>
          </p:cNvSpPr>
          <p:nvPr>
            <p:ph type="ftr" sz="quarter" idx="11"/>
          </p:nvPr>
        </p:nvSpPr>
        <p:spPr/>
        <p:txBody>
          <a:bodyPr/>
          <a:lstStyle/>
          <a:p>
            <a:r>
              <a:rPr lang="en-GB"/>
              <a:t>Mike Parkin | Target Conceptual Design</a:t>
            </a:r>
            <a:endParaRPr lang="en-US" dirty="0"/>
          </a:p>
        </p:txBody>
      </p:sp>
    </p:spTree>
    <p:extLst>
      <p:ext uri="{BB962C8B-B14F-4D97-AF65-F5344CB8AC3E}">
        <p14:creationId xmlns:p14="http://schemas.microsoft.com/office/powerpoint/2010/main" val="7399213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a:extLst>
              <a:ext uri="{FF2B5EF4-FFF2-40B4-BE49-F238E27FC236}">
                <a16:creationId xmlns:a16="http://schemas.microsoft.com/office/drawing/2014/main" id="{39A1771A-3049-5B2F-4826-15876B9FD894}"/>
              </a:ext>
            </a:extLst>
          </p:cNvPr>
          <p:cNvGrpSpPr/>
          <p:nvPr/>
        </p:nvGrpSpPr>
        <p:grpSpPr>
          <a:xfrm>
            <a:off x="6230809" y="1110805"/>
            <a:ext cx="1640923" cy="1588335"/>
            <a:chOff x="5811165" y="1110805"/>
            <a:chExt cx="1640923" cy="1588335"/>
          </a:xfrm>
        </p:grpSpPr>
        <p:grpSp>
          <p:nvGrpSpPr>
            <p:cNvPr id="65" name="Group 64">
              <a:extLst>
                <a:ext uri="{FF2B5EF4-FFF2-40B4-BE49-F238E27FC236}">
                  <a16:creationId xmlns:a16="http://schemas.microsoft.com/office/drawing/2014/main" id="{CC24D001-33B4-05AB-6928-069DD792A420}"/>
                </a:ext>
              </a:extLst>
            </p:cNvPr>
            <p:cNvGrpSpPr/>
            <p:nvPr/>
          </p:nvGrpSpPr>
          <p:grpSpPr>
            <a:xfrm>
              <a:off x="5811165" y="1110805"/>
              <a:ext cx="1488143" cy="1521582"/>
              <a:chOff x="3659991" y="1040269"/>
              <a:chExt cx="1488143" cy="1521582"/>
            </a:xfrm>
          </p:grpSpPr>
          <p:sp>
            <p:nvSpPr>
              <p:cNvPr id="59" name="TextBox 58">
                <a:extLst>
                  <a:ext uri="{FF2B5EF4-FFF2-40B4-BE49-F238E27FC236}">
                    <a16:creationId xmlns:a16="http://schemas.microsoft.com/office/drawing/2014/main" id="{41F16B98-9E7E-3538-BAE0-57BD6FB7341F}"/>
                  </a:ext>
                </a:extLst>
              </p:cNvPr>
              <p:cNvSpPr txBox="1"/>
              <p:nvPr/>
            </p:nvSpPr>
            <p:spPr>
              <a:xfrm>
                <a:off x="3975374" y="1238642"/>
                <a:ext cx="717805" cy="215444"/>
              </a:xfrm>
              <a:prstGeom prst="rect">
                <a:avLst/>
              </a:prstGeom>
              <a:noFill/>
            </p:spPr>
            <p:txBody>
              <a:bodyPr wrap="square" lIns="0" tIns="0" rIns="0" bIns="0" rtlCol="0">
                <a:spAutoFit/>
              </a:bodyPr>
              <a:lstStyle/>
              <a:p>
                <a:pPr algn="l"/>
                <a:r>
                  <a:rPr lang="en-US" sz="1400" dirty="0">
                    <a:solidFill>
                      <a:schemeClr val="tx2"/>
                    </a:solidFill>
                  </a:rPr>
                  <a:t>415°C-</a:t>
                </a:r>
                <a:endParaRPr lang="en-GB" sz="1400" dirty="0">
                  <a:solidFill>
                    <a:schemeClr val="tx2"/>
                  </a:solidFill>
                </a:endParaRPr>
              </a:p>
            </p:txBody>
          </p:sp>
          <p:sp>
            <p:nvSpPr>
              <p:cNvPr id="60" name="TextBox 59">
                <a:extLst>
                  <a:ext uri="{FF2B5EF4-FFF2-40B4-BE49-F238E27FC236}">
                    <a16:creationId xmlns:a16="http://schemas.microsoft.com/office/drawing/2014/main" id="{304810F0-BF6E-1B4E-07AC-68DBB4065ED0}"/>
                  </a:ext>
                </a:extLst>
              </p:cNvPr>
              <p:cNvSpPr txBox="1"/>
              <p:nvPr/>
            </p:nvSpPr>
            <p:spPr>
              <a:xfrm>
                <a:off x="4086386" y="2346407"/>
                <a:ext cx="817496" cy="215444"/>
              </a:xfrm>
              <a:prstGeom prst="rect">
                <a:avLst/>
              </a:prstGeom>
              <a:noFill/>
            </p:spPr>
            <p:txBody>
              <a:bodyPr wrap="square" lIns="0" tIns="0" rIns="0" bIns="0" rtlCol="0">
                <a:spAutoFit/>
              </a:bodyPr>
              <a:lstStyle/>
              <a:p>
                <a:pPr algn="l"/>
                <a:r>
                  <a:rPr lang="en-US" sz="1400" dirty="0">
                    <a:solidFill>
                      <a:schemeClr val="tx2"/>
                    </a:solidFill>
                  </a:rPr>
                  <a:t>52°C-</a:t>
                </a:r>
                <a:endParaRPr lang="en-GB" sz="1400" dirty="0">
                  <a:solidFill>
                    <a:schemeClr val="tx2"/>
                  </a:solidFill>
                </a:endParaRPr>
              </a:p>
            </p:txBody>
          </p:sp>
          <p:sp>
            <p:nvSpPr>
              <p:cNvPr id="64" name="TextBox 63">
                <a:extLst>
                  <a:ext uri="{FF2B5EF4-FFF2-40B4-BE49-F238E27FC236}">
                    <a16:creationId xmlns:a16="http://schemas.microsoft.com/office/drawing/2014/main" id="{80D47A40-B4B5-D16F-391E-3E13E6F111E1}"/>
                  </a:ext>
                </a:extLst>
              </p:cNvPr>
              <p:cNvSpPr txBox="1"/>
              <p:nvPr/>
            </p:nvSpPr>
            <p:spPr>
              <a:xfrm>
                <a:off x="3659991" y="1040269"/>
                <a:ext cx="1488143" cy="215444"/>
              </a:xfrm>
              <a:prstGeom prst="rect">
                <a:avLst/>
              </a:prstGeom>
              <a:noFill/>
            </p:spPr>
            <p:txBody>
              <a:bodyPr wrap="square" lIns="0" tIns="0" rIns="0" bIns="0" rtlCol="0">
                <a:spAutoFit/>
              </a:bodyPr>
              <a:lstStyle/>
              <a:p>
                <a:pPr algn="l"/>
                <a:r>
                  <a:rPr lang="en-US" sz="1400" dirty="0">
                    <a:solidFill>
                      <a:schemeClr val="tx2"/>
                    </a:solidFill>
                  </a:rPr>
                  <a:t>Max temperature</a:t>
                </a:r>
                <a:endParaRPr lang="en-GB" sz="1400" dirty="0">
                  <a:solidFill>
                    <a:schemeClr val="tx2"/>
                  </a:solidFill>
                </a:endParaRPr>
              </a:p>
            </p:txBody>
          </p:sp>
        </p:grpSp>
        <p:pic>
          <p:nvPicPr>
            <p:cNvPr id="17" name="Picture 16">
              <a:extLst>
                <a:ext uri="{FF2B5EF4-FFF2-40B4-BE49-F238E27FC236}">
                  <a16:creationId xmlns:a16="http://schemas.microsoft.com/office/drawing/2014/main" id="{2B364039-4FD3-C24C-3629-1F3219D12CFB}"/>
                </a:ext>
              </a:extLst>
            </p:cNvPr>
            <p:cNvPicPr>
              <a:picLocks noChangeAspect="1"/>
            </p:cNvPicPr>
            <p:nvPr/>
          </p:nvPicPr>
          <p:blipFill>
            <a:blip r:embed="rId2"/>
            <a:stretch>
              <a:fillRect/>
            </a:stretch>
          </p:blipFill>
          <p:spPr>
            <a:xfrm>
              <a:off x="6708082" y="1315658"/>
              <a:ext cx="744006" cy="1383482"/>
            </a:xfrm>
            <a:prstGeom prst="rect">
              <a:avLst/>
            </a:prstGeom>
          </p:spPr>
        </p:pic>
      </p:grpSp>
      <p:pic>
        <p:nvPicPr>
          <p:cNvPr id="15" name="Picture 14">
            <a:extLst>
              <a:ext uri="{FF2B5EF4-FFF2-40B4-BE49-F238E27FC236}">
                <a16:creationId xmlns:a16="http://schemas.microsoft.com/office/drawing/2014/main" id="{2B8FED6D-8EFC-2944-3EA9-4ABD11F87567}"/>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703646" y="343242"/>
            <a:ext cx="4334611" cy="2765043"/>
          </a:xfrm>
          <a:prstGeom prst="rect">
            <a:avLst/>
          </a:prstGeom>
        </p:spPr>
      </p:pic>
      <p:sp>
        <p:nvSpPr>
          <p:cNvPr id="2" name="Title 1">
            <a:extLst>
              <a:ext uri="{FF2B5EF4-FFF2-40B4-BE49-F238E27FC236}">
                <a16:creationId xmlns:a16="http://schemas.microsoft.com/office/drawing/2014/main" id="{3D33711F-CD90-931F-A1E4-28814F731D74}"/>
              </a:ext>
            </a:extLst>
          </p:cNvPr>
          <p:cNvSpPr>
            <a:spLocks noGrp="1"/>
          </p:cNvSpPr>
          <p:nvPr>
            <p:ph type="title"/>
          </p:nvPr>
        </p:nvSpPr>
        <p:spPr>
          <a:xfrm>
            <a:off x="267719" y="343242"/>
            <a:ext cx="5479737" cy="567530"/>
          </a:xfrm>
        </p:spPr>
        <p:txBody>
          <a:bodyPr/>
          <a:lstStyle/>
          <a:p>
            <a:r>
              <a:rPr lang="en-US" dirty="0"/>
              <a:t>Simulation Results</a:t>
            </a:r>
            <a:endParaRPr lang="en-GB" dirty="0"/>
          </a:p>
        </p:txBody>
      </p:sp>
      <p:sp>
        <p:nvSpPr>
          <p:cNvPr id="6" name="Slide Number Placeholder 5">
            <a:extLst>
              <a:ext uri="{FF2B5EF4-FFF2-40B4-BE49-F238E27FC236}">
                <a16:creationId xmlns:a16="http://schemas.microsoft.com/office/drawing/2014/main" id="{7BA209D5-BB75-31E0-6F20-3FADE2E87375}"/>
              </a:ext>
            </a:extLst>
          </p:cNvPr>
          <p:cNvSpPr>
            <a:spLocks noGrp="1"/>
          </p:cNvSpPr>
          <p:nvPr>
            <p:ph type="sldNum" sz="quarter" idx="17"/>
          </p:nvPr>
        </p:nvSpPr>
        <p:spPr/>
        <p:txBody>
          <a:bodyPr/>
          <a:lstStyle/>
          <a:p>
            <a:fld id="{36B5EA5A-BC32-A742-B11B-8E7414D5B535}" type="slidenum">
              <a:rPr lang="en-US" smtClean="0"/>
              <a:pPr/>
              <a:t>11</a:t>
            </a:fld>
            <a:endParaRPr lang="en-US" dirty="0"/>
          </a:p>
        </p:txBody>
      </p:sp>
      <p:sp>
        <p:nvSpPr>
          <p:cNvPr id="8" name="Date Placeholder 7">
            <a:extLst>
              <a:ext uri="{FF2B5EF4-FFF2-40B4-BE49-F238E27FC236}">
                <a16:creationId xmlns:a16="http://schemas.microsoft.com/office/drawing/2014/main" id="{03276621-81FF-4C2E-F2B4-AADEAA9A2865}"/>
              </a:ext>
            </a:extLst>
          </p:cNvPr>
          <p:cNvSpPr>
            <a:spLocks noGrp="1"/>
          </p:cNvSpPr>
          <p:nvPr>
            <p:ph type="dt" sz="half" idx="10"/>
          </p:nvPr>
        </p:nvSpPr>
        <p:spPr/>
        <p:txBody>
          <a:bodyPr/>
          <a:lstStyle/>
          <a:p>
            <a:r>
              <a:rPr lang="en-US"/>
              <a:t>HI-ECN3 Target System Advisory Commitee #1,  04/03/2025</a:t>
            </a:r>
            <a:endParaRPr lang="en-US" dirty="0"/>
          </a:p>
        </p:txBody>
      </p:sp>
      <p:sp>
        <p:nvSpPr>
          <p:cNvPr id="9" name="Footer Placeholder 8">
            <a:extLst>
              <a:ext uri="{FF2B5EF4-FFF2-40B4-BE49-F238E27FC236}">
                <a16:creationId xmlns:a16="http://schemas.microsoft.com/office/drawing/2014/main" id="{E4348630-E5C7-9416-CFB3-307C84B18644}"/>
              </a:ext>
            </a:extLst>
          </p:cNvPr>
          <p:cNvSpPr>
            <a:spLocks noGrp="1"/>
          </p:cNvSpPr>
          <p:nvPr>
            <p:ph type="ftr" sz="quarter" idx="11"/>
          </p:nvPr>
        </p:nvSpPr>
        <p:spPr/>
        <p:txBody>
          <a:bodyPr/>
          <a:lstStyle/>
          <a:p>
            <a:r>
              <a:rPr lang="en-GB"/>
              <a:t>Mike Parkin | Target Conceptual Design</a:t>
            </a:r>
            <a:endParaRPr lang="en-US" dirty="0"/>
          </a:p>
        </p:txBody>
      </p:sp>
      <p:pic>
        <p:nvPicPr>
          <p:cNvPr id="11" name="Picture 10">
            <a:extLst>
              <a:ext uri="{FF2B5EF4-FFF2-40B4-BE49-F238E27FC236}">
                <a16:creationId xmlns:a16="http://schemas.microsoft.com/office/drawing/2014/main" id="{969AB2AA-D6D3-C7DE-7526-6F31F30F19E1}"/>
              </a:ext>
            </a:extLst>
          </p:cNvPr>
          <p:cNvPicPr>
            <a:picLocks noChangeAspect="1"/>
          </p:cNvPicPr>
          <p:nvPr/>
        </p:nvPicPr>
        <p:blipFill>
          <a:blip r:embed="rId4">
            <a:clrChange>
              <a:clrFrom>
                <a:srgbClr val="FFFFFF"/>
              </a:clrFrom>
              <a:clrTo>
                <a:srgbClr val="FFFFFF">
                  <a:alpha val="0"/>
                </a:srgbClr>
              </a:clrTo>
            </a:clrChange>
          </a:blip>
          <a:srcRect l="15686"/>
          <a:stretch/>
        </p:blipFill>
        <p:spPr>
          <a:xfrm>
            <a:off x="7712463" y="3707045"/>
            <a:ext cx="4461330" cy="2787262"/>
          </a:xfrm>
          <a:prstGeom prst="rect">
            <a:avLst/>
          </a:prstGeom>
        </p:spPr>
      </p:pic>
      <p:grpSp>
        <p:nvGrpSpPr>
          <p:cNvPr id="122" name="Group 121">
            <a:extLst>
              <a:ext uri="{FF2B5EF4-FFF2-40B4-BE49-F238E27FC236}">
                <a16:creationId xmlns:a16="http://schemas.microsoft.com/office/drawing/2014/main" id="{7BB4D309-6961-98A0-A37D-442CA2384C00}"/>
              </a:ext>
            </a:extLst>
          </p:cNvPr>
          <p:cNvGrpSpPr/>
          <p:nvPr/>
        </p:nvGrpSpPr>
        <p:grpSpPr>
          <a:xfrm>
            <a:off x="7647562" y="3219137"/>
            <a:ext cx="1799645" cy="1724694"/>
            <a:chOff x="7647562" y="3219137"/>
            <a:chExt cx="1799645" cy="1724694"/>
          </a:xfrm>
        </p:grpSpPr>
        <p:sp>
          <p:nvSpPr>
            <p:cNvPr id="19" name="Rectangle: Rounded Corners 18">
              <a:extLst>
                <a:ext uri="{FF2B5EF4-FFF2-40B4-BE49-F238E27FC236}">
                  <a16:creationId xmlns:a16="http://schemas.microsoft.com/office/drawing/2014/main" id="{70072335-9A4C-38F6-B335-6CDD1A89D4FD}"/>
                </a:ext>
              </a:extLst>
            </p:cNvPr>
            <p:cNvSpPr/>
            <p:nvPr/>
          </p:nvSpPr>
          <p:spPr>
            <a:xfrm rot="20344551">
              <a:off x="8642659" y="4754386"/>
              <a:ext cx="557548" cy="189445"/>
            </a:xfrm>
            <a:custGeom>
              <a:avLst/>
              <a:gdLst>
                <a:gd name="connsiteX0" fmla="*/ 0 w 557548"/>
                <a:gd name="connsiteY0" fmla="*/ 94723 h 189445"/>
                <a:gd name="connsiteX1" fmla="*/ 94723 w 557548"/>
                <a:gd name="connsiteY1" fmla="*/ 0 h 189445"/>
                <a:gd name="connsiteX2" fmla="*/ 462826 w 557548"/>
                <a:gd name="connsiteY2" fmla="*/ 0 h 189445"/>
                <a:gd name="connsiteX3" fmla="*/ 557549 w 557548"/>
                <a:gd name="connsiteY3" fmla="*/ 94723 h 189445"/>
                <a:gd name="connsiteX4" fmla="*/ 557548 w 557548"/>
                <a:gd name="connsiteY4" fmla="*/ 94723 h 189445"/>
                <a:gd name="connsiteX5" fmla="*/ 462825 w 557548"/>
                <a:gd name="connsiteY5" fmla="*/ 189446 h 189445"/>
                <a:gd name="connsiteX6" fmla="*/ 94723 w 557548"/>
                <a:gd name="connsiteY6" fmla="*/ 189445 h 189445"/>
                <a:gd name="connsiteX7" fmla="*/ 0 w 557548"/>
                <a:gd name="connsiteY7" fmla="*/ 94722 h 189445"/>
                <a:gd name="connsiteX8" fmla="*/ 0 w 557548"/>
                <a:gd name="connsiteY8" fmla="*/ 94723 h 189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7548" h="189445" fill="none" extrusionOk="0">
                  <a:moveTo>
                    <a:pt x="0" y="94723"/>
                  </a:moveTo>
                  <a:cubicBezTo>
                    <a:pt x="-5503" y="50056"/>
                    <a:pt x="43891" y="830"/>
                    <a:pt x="94723" y="0"/>
                  </a:cubicBezTo>
                  <a:cubicBezTo>
                    <a:pt x="200760" y="-9166"/>
                    <a:pt x="331879" y="30458"/>
                    <a:pt x="462826" y="0"/>
                  </a:cubicBezTo>
                  <a:cubicBezTo>
                    <a:pt x="517532" y="-6560"/>
                    <a:pt x="559885" y="49664"/>
                    <a:pt x="557549" y="94723"/>
                  </a:cubicBezTo>
                  <a:lnTo>
                    <a:pt x="557548" y="94723"/>
                  </a:lnTo>
                  <a:cubicBezTo>
                    <a:pt x="563767" y="140892"/>
                    <a:pt x="526342" y="182222"/>
                    <a:pt x="462825" y="189446"/>
                  </a:cubicBezTo>
                  <a:cubicBezTo>
                    <a:pt x="333283" y="229756"/>
                    <a:pt x="269378" y="165974"/>
                    <a:pt x="94723" y="189445"/>
                  </a:cubicBezTo>
                  <a:cubicBezTo>
                    <a:pt x="30620" y="191381"/>
                    <a:pt x="-9015" y="140816"/>
                    <a:pt x="0" y="94722"/>
                  </a:cubicBezTo>
                  <a:lnTo>
                    <a:pt x="0" y="94723"/>
                  </a:lnTo>
                  <a:close/>
                </a:path>
                <a:path w="557548" h="189445" stroke="0" extrusionOk="0">
                  <a:moveTo>
                    <a:pt x="0" y="94723"/>
                  </a:moveTo>
                  <a:cubicBezTo>
                    <a:pt x="-5956" y="38735"/>
                    <a:pt x="35252" y="2686"/>
                    <a:pt x="94723" y="0"/>
                  </a:cubicBezTo>
                  <a:cubicBezTo>
                    <a:pt x="202108" y="-42352"/>
                    <a:pt x="328375" y="25775"/>
                    <a:pt x="462826" y="0"/>
                  </a:cubicBezTo>
                  <a:cubicBezTo>
                    <a:pt x="509599" y="-4214"/>
                    <a:pt x="551989" y="53820"/>
                    <a:pt x="557549" y="94723"/>
                  </a:cubicBezTo>
                  <a:lnTo>
                    <a:pt x="557548" y="94723"/>
                  </a:lnTo>
                  <a:cubicBezTo>
                    <a:pt x="557628" y="153284"/>
                    <a:pt x="510631" y="174925"/>
                    <a:pt x="462825" y="189446"/>
                  </a:cubicBezTo>
                  <a:cubicBezTo>
                    <a:pt x="288485" y="193633"/>
                    <a:pt x="269787" y="175935"/>
                    <a:pt x="94723" y="189445"/>
                  </a:cubicBezTo>
                  <a:cubicBezTo>
                    <a:pt x="36280" y="195215"/>
                    <a:pt x="-700" y="140362"/>
                    <a:pt x="0" y="94722"/>
                  </a:cubicBezTo>
                  <a:lnTo>
                    <a:pt x="0" y="94723"/>
                  </a:lnTo>
                  <a:close/>
                </a:path>
              </a:pathLst>
            </a:custGeom>
            <a:solidFill>
              <a:srgbClr val="FF7C80">
                <a:alpha val="40784"/>
              </a:srgbClr>
            </a:solidFill>
            <a:ln w="19050">
              <a:prstDash val="dash"/>
              <a:extLst>
                <a:ext uri="{C807C97D-BFC1-408E-A445-0C87EB9F89A2}">
                  <ask:lineSketchStyleProps xmlns:ask="http://schemas.microsoft.com/office/drawing/2018/sketchyshapes" sd="1219033472">
                    <a:prstGeom prst="roundRect">
                      <a:avLst>
                        <a:gd name="adj" fmla="val 50000"/>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1" name="Straight Arrow Connector 30">
              <a:extLst>
                <a:ext uri="{FF2B5EF4-FFF2-40B4-BE49-F238E27FC236}">
                  <a16:creationId xmlns:a16="http://schemas.microsoft.com/office/drawing/2014/main" id="{934EFF45-D8BA-DF66-3A39-FE703994AE62}"/>
                </a:ext>
              </a:extLst>
            </p:cNvPr>
            <p:cNvCxnSpPr>
              <a:cxnSpLocks/>
            </p:cNvCxnSpPr>
            <p:nvPr/>
          </p:nvCxnSpPr>
          <p:spPr>
            <a:xfrm>
              <a:off x="8570457" y="3712598"/>
              <a:ext cx="331360" cy="1031965"/>
            </a:xfrm>
            <a:prstGeom prst="straightConnector1">
              <a:avLst/>
            </a:prstGeom>
            <a:ln w="12700" cap="rnd">
              <a:solidFill>
                <a:schemeClr val="tx2"/>
              </a:solidFill>
              <a:round/>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8BDA9CF6-CE02-F298-0D7A-9E0DD0427F2C}"/>
                </a:ext>
              </a:extLst>
            </p:cNvPr>
            <p:cNvSpPr txBox="1"/>
            <p:nvPr/>
          </p:nvSpPr>
          <p:spPr>
            <a:xfrm rot="20413392">
              <a:off x="7647562" y="3219137"/>
              <a:ext cx="1799645" cy="430887"/>
            </a:xfrm>
            <a:prstGeom prst="rect">
              <a:avLst/>
            </a:prstGeom>
            <a:noFill/>
            <a:ln>
              <a:noFill/>
            </a:ln>
          </p:spPr>
          <p:txBody>
            <a:bodyPr wrap="square" lIns="0" tIns="0" rIns="0" bIns="0" rtlCol="0">
              <a:spAutoFit/>
            </a:bodyPr>
            <a:lstStyle/>
            <a:p>
              <a:pPr algn="ctr"/>
              <a:r>
                <a:rPr lang="en-US" sz="1400" dirty="0">
                  <a:solidFill>
                    <a:schemeClr val="tx2"/>
                  </a:solidFill>
                </a:rPr>
                <a:t>Area of high stress,</a:t>
              </a:r>
            </a:p>
            <a:p>
              <a:pPr algn="ctr"/>
              <a:r>
                <a:rPr lang="en-US" sz="1400" dirty="0">
                  <a:solidFill>
                    <a:schemeClr val="tx2"/>
                  </a:solidFill>
                </a:rPr>
                <a:t>&amp; high fatigue</a:t>
              </a:r>
              <a:endParaRPr lang="en-GB" sz="1400" dirty="0">
                <a:solidFill>
                  <a:schemeClr val="tx2"/>
                </a:solidFill>
              </a:endParaRPr>
            </a:p>
          </p:txBody>
        </p:sp>
      </p:grpSp>
      <p:grpSp>
        <p:nvGrpSpPr>
          <p:cNvPr id="124" name="Group 123">
            <a:extLst>
              <a:ext uri="{FF2B5EF4-FFF2-40B4-BE49-F238E27FC236}">
                <a16:creationId xmlns:a16="http://schemas.microsoft.com/office/drawing/2014/main" id="{6A7238AE-7CF1-6365-8781-45DE45815573}"/>
              </a:ext>
            </a:extLst>
          </p:cNvPr>
          <p:cNvGrpSpPr/>
          <p:nvPr/>
        </p:nvGrpSpPr>
        <p:grpSpPr>
          <a:xfrm>
            <a:off x="7147409" y="3892809"/>
            <a:ext cx="2128237" cy="1319008"/>
            <a:chOff x="7147409" y="3892809"/>
            <a:chExt cx="2128237" cy="1319008"/>
          </a:xfrm>
        </p:grpSpPr>
        <p:sp>
          <p:nvSpPr>
            <p:cNvPr id="33" name="Freeform: Shape 32">
              <a:extLst>
                <a:ext uri="{FF2B5EF4-FFF2-40B4-BE49-F238E27FC236}">
                  <a16:creationId xmlns:a16="http://schemas.microsoft.com/office/drawing/2014/main" id="{3EDD11FA-85D2-F1B0-514E-44A3AEB2F58D}"/>
                </a:ext>
              </a:extLst>
            </p:cNvPr>
            <p:cNvSpPr/>
            <p:nvPr/>
          </p:nvSpPr>
          <p:spPr>
            <a:xfrm rot="20359091">
              <a:off x="8606565" y="5108065"/>
              <a:ext cx="669081" cy="103752"/>
            </a:xfrm>
            <a:custGeom>
              <a:avLst/>
              <a:gdLst>
                <a:gd name="connsiteX0" fmla="*/ 65952 w 669081"/>
                <a:gd name="connsiteY0" fmla="*/ 0 h 103752"/>
                <a:gd name="connsiteX1" fmla="*/ 67774 w 669081"/>
                <a:gd name="connsiteY1" fmla="*/ 286 h 103752"/>
                <a:gd name="connsiteX2" fmla="*/ 68233 w 669081"/>
                <a:gd name="connsiteY2" fmla="*/ 0 h 103752"/>
                <a:gd name="connsiteX3" fmla="*/ 287031 w 669081"/>
                <a:gd name="connsiteY3" fmla="*/ 0 h 103752"/>
                <a:gd name="connsiteX4" fmla="*/ 289062 w 669081"/>
                <a:gd name="connsiteY4" fmla="*/ 1262 h 103752"/>
                <a:gd name="connsiteX5" fmla="*/ 289062 w 669081"/>
                <a:gd name="connsiteY5" fmla="*/ 0 h 103752"/>
                <a:gd name="connsiteX6" fmla="*/ 669081 w 669081"/>
                <a:gd name="connsiteY6" fmla="*/ 51268 h 103752"/>
                <a:gd name="connsiteX7" fmla="*/ 289062 w 669081"/>
                <a:gd name="connsiteY7" fmla="*/ 102537 h 103752"/>
                <a:gd name="connsiteX8" fmla="*/ 289062 w 669081"/>
                <a:gd name="connsiteY8" fmla="*/ 102489 h 103752"/>
                <a:gd name="connsiteX9" fmla="*/ 287031 w 669081"/>
                <a:gd name="connsiteY9" fmla="*/ 103752 h 103752"/>
                <a:gd name="connsiteX10" fmla="*/ 68233 w 669081"/>
                <a:gd name="connsiteY10" fmla="*/ 103752 h 103752"/>
                <a:gd name="connsiteX11" fmla="*/ 66215 w 669081"/>
                <a:gd name="connsiteY11" fmla="*/ 102496 h 103752"/>
                <a:gd name="connsiteX12" fmla="*/ 65952 w 669081"/>
                <a:gd name="connsiteY12" fmla="*/ 102537 h 103752"/>
                <a:gd name="connsiteX13" fmla="*/ 0 w 669081"/>
                <a:gd name="connsiteY13" fmla="*/ 51268 h 103752"/>
                <a:gd name="connsiteX14" fmla="*/ 65952 w 669081"/>
                <a:gd name="connsiteY14" fmla="*/ 0 h 103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69081" h="103752" extrusionOk="0">
                  <a:moveTo>
                    <a:pt x="65952" y="0"/>
                  </a:moveTo>
                  <a:cubicBezTo>
                    <a:pt x="66747" y="-91"/>
                    <a:pt x="67092" y="286"/>
                    <a:pt x="67774" y="286"/>
                  </a:cubicBezTo>
                  <a:cubicBezTo>
                    <a:pt x="67880" y="215"/>
                    <a:pt x="68048" y="173"/>
                    <a:pt x="68233" y="0"/>
                  </a:cubicBezTo>
                  <a:cubicBezTo>
                    <a:pt x="149872" y="-907"/>
                    <a:pt x="179384" y="982"/>
                    <a:pt x="287031" y="0"/>
                  </a:cubicBezTo>
                  <a:cubicBezTo>
                    <a:pt x="287934" y="452"/>
                    <a:pt x="288078" y="768"/>
                    <a:pt x="289062" y="1262"/>
                  </a:cubicBezTo>
                  <a:cubicBezTo>
                    <a:pt x="288983" y="691"/>
                    <a:pt x="289170" y="306"/>
                    <a:pt x="289062" y="0"/>
                  </a:cubicBezTo>
                  <a:cubicBezTo>
                    <a:pt x="500348" y="-1689"/>
                    <a:pt x="669244" y="28645"/>
                    <a:pt x="669081" y="51268"/>
                  </a:cubicBezTo>
                  <a:cubicBezTo>
                    <a:pt x="659170" y="33636"/>
                    <a:pt x="481948" y="92319"/>
                    <a:pt x="289062" y="102537"/>
                  </a:cubicBezTo>
                  <a:cubicBezTo>
                    <a:pt x="289057" y="102521"/>
                    <a:pt x="289067" y="102502"/>
                    <a:pt x="289062" y="102489"/>
                  </a:cubicBezTo>
                  <a:cubicBezTo>
                    <a:pt x="288267" y="103291"/>
                    <a:pt x="287405" y="103214"/>
                    <a:pt x="287031" y="103752"/>
                  </a:cubicBezTo>
                  <a:cubicBezTo>
                    <a:pt x="217887" y="111598"/>
                    <a:pt x="162766" y="95368"/>
                    <a:pt x="68233" y="103752"/>
                  </a:cubicBezTo>
                  <a:cubicBezTo>
                    <a:pt x="67375" y="103262"/>
                    <a:pt x="67080" y="102937"/>
                    <a:pt x="66215" y="102496"/>
                  </a:cubicBezTo>
                  <a:cubicBezTo>
                    <a:pt x="66139" y="102531"/>
                    <a:pt x="66077" y="102497"/>
                    <a:pt x="65952" y="102537"/>
                  </a:cubicBezTo>
                  <a:cubicBezTo>
                    <a:pt x="33094" y="103047"/>
                    <a:pt x="-807" y="78810"/>
                    <a:pt x="0" y="51268"/>
                  </a:cubicBezTo>
                  <a:cubicBezTo>
                    <a:pt x="750" y="21971"/>
                    <a:pt x="29631" y="2589"/>
                    <a:pt x="65952" y="0"/>
                  </a:cubicBezTo>
                  <a:close/>
                </a:path>
              </a:pathLst>
            </a:custGeom>
            <a:noFill/>
            <a:ln w="19050">
              <a:solidFill>
                <a:srgbClr val="FF0000"/>
              </a:solidFill>
              <a:prstDash val="dash"/>
              <a:extLst>
                <a:ext uri="{C807C97D-BFC1-408E-A445-0C87EB9F89A2}">
                  <ask:lineSketchStyleProps xmlns:ask="http://schemas.microsoft.com/office/drawing/2018/sketchyshapes" sd="3705000160">
                    <a:custGeom>
                      <a:avLst/>
                      <a:gdLst>
                        <a:gd name="connsiteX0" fmla="*/ 137467 w 1394594"/>
                        <a:gd name="connsiteY0" fmla="*/ 0 h 144016"/>
                        <a:gd name="connsiteX1" fmla="*/ 141265 w 1394594"/>
                        <a:gd name="connsiteY1" fmla="*/ 397 h 144016"/>
                        <a:gd name="connsiteX2" fmla="*/ 142223 w 1394594"/>
                        <a:gd name="connsiteY2" fmla="*/ 0 h 144016"/>
                        <a:gd name="connsiteX3" fmla="*/ 598273 w 1394594"/>
                        <a:gd name="connsiteY3" fmla="*/ 0 h 144016"/>
                        <a:gd name="connsiteX4" fmla="*/ 602506 w 1394594"/>
                        <a:gd name="connsiteY4" fmla="*/ 1753 h 144016"/>
                        <a:gd name="connsiteX5" fmla="*/ 602506 w 1394594"/>
                        <a:gd name="connsiteY5" fmla="*/ 0 h 144016"/>
                        <a:gd name="connsiteX6" fmla="*/ 1394594 w 1394594"/>
                        <a:gd name="connsiteY6" fmla="*/ 71165 h 144016"/>
                        <a:gd name="connsiteX7" fmla="*/ 602506 w 1394594"/>
                        <a:gd name="connsiteY7" fmla="*/ 142330 h 144016"/>
                        <a:gd name="connsiteX8" fmla="*/ 602506 w 1394594"/>
                        <a:gd name="connsiteY8" fmla="*/ 142263 h 144016"/>
                        <a:gd name="connsiteX9" fmla="*/ 598273 w 1394594"/>
                        <a:gd name="connsiteY9" fmla="*/ 144016 h 144016"/>
                        <a:gd name="connsiteX10" fmla="*/ 142223 w 1394594"/>
                        <a:gd name="connsiteY10" fmla="*/ 144016 h 144016"/>
                        <a:gd name="connsiteX11" fmla="*/ 138015 w 1394594"/>
                        <a:gd name="connsiteY11" fmla="*/ 142273 h 144016"/>
                        <a:gd name="connsiteX12" fmla="*/ 137467 w 1394594"/>
                        <a:gd name="connsiteY12" fmla="*/ 142330 h 144016"/>
                        <a:gd name="connsiteX13" fmla="*/ 0 w 1394594"/>
                        <a:gd name="connsiteY13" fmla="*/ 71165 h 144016"/>
                        <a:gd name="connsiteX14" fmla="*/ 137467 w 1394594"/>
                        <a:gd name="connsiteY14" fmla="*/ 0 h 144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94594" h="144016">
                          <a:moveTo>
                            <a:pt x="137467" y="0"/>
                          </a:moveTo>
                          <a:lnTo>
                            <a:pt x="141265" y="397"/>
                          </a:lnTo>
                          <a:lnTo>
                            <a:pt x="142223" y="0"/>
                          </a:lnTo>
                          <a:lnTo>
                            <a:pt x="598273" y="0"/>
                          </a:lnTo>
                          <a:lnTo>
                            <a:pt x="602506" y="1753"/>
                          </a:lnTo>
                          <a:lnTo>
                            <a:pt x="602506" y="0"/>
                          </a:lnTo>
                          <a:cubicBezTo>
                            <a:pt x="1039964" y="0"/>
                            <a:pt x="1394594" y="31862"/>
                            <a:pt x="1394594" y="71165"/>
                          </a:cubicBezTo>
                          <a:cubicBezTo>
                            <a:pt x="1394594" y="110468"/>
                            <a:pt x="1039964" y="142330"/>
                            <a:pt x="602506" y="142330"/>
                          </a:cubicBezTo>
                          <a:lnTo>
                            <a:pt x="602506" y="142263"/>
                          </a:lnTo>
                          <a:lnTo>
                            <a:pt x="598273" y="144016"/>
                          </a:lnTo>
                          <a:lnTo>
                            <a:pt x="142223" y="144016"/>
                          </a:lnTo>
                          <a:lnTo>
                            <a:pt x="138015" y="142273"/>
                          </a:lnTo>
                          <a:lnTo>
                            <a:pt x="137467" y="142330"/>
                          </a:lnTo>
                          <a:cubicBezTo>
                            <a:pt x="61546" y="142330"/>
                            <a:pt x="0" y="110468"/>
                            <a:pt x="0" y="71165"/>
                          </a:cubicBezTo>
                          <a:cubicBezTo>
                            <a:pt x="0" y="31862"/>
                            <a:pt x="61546" y="0"/>
                            <a:pt x="137467" y="0"/>
                          </a:cubicBezTo>
                          <a:close/>
                        </a:path>
                      </a:pathLst>
                    </a:cu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4" name="Straight Arrow Connector 33">
              <a:extLst>
                <a:ext uri="{FF2B5EF4-FFF2-40B4-BE49-F238E27FC236}">
                  <a16:creationId xmlns:a16="http://schemas.microsoft.com/office/drawing/2014/main" id="{24C6D73E-971E-88A6-5183-DF8B9FE1A48D}"/>
                </a:ext>
              </a:extLst>
            </p:cNvPr>
            <p:cNvCxnSpPr>
              <a:cxnSpLocks/>
            </p:cNvCxnSpPr>
            <p:nvPr/>
          </p:nvCxnSpPr>
          <p:spPr>
            <a:xfrm>
              <a:off x="8185068" y="4585781"/>
              <a:ext cx="510200" cy="599252"/>
            </a:xfrm>
            <a:prstGeom prst="straightConnector1">
              <a:avLst/>
            </a:prstGeom>
            <a:ln w="12700" cap="rnd">
              <a:solidFill>
                <a:srgbClr val="FF0000"/>
              </a:solidFill>
              <a:round/>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7A494776-6058-8729-7FB9-619A5C4081F2}"/>
                </a:ext>
              </a:extLst>
            </p:cNvPr>
            <p:cNvSpPr txBox="1"/>
            <p:nvPr/>
          </p:nvSpPr>
          <p:spPr>
            <a:xfrm>
              <a:off x="7147409" y="3892809"/>
              <a:ext cx="1376216" cy="861774"/>
            </a:xfrm>
            <a:prstGeom prst="rect">
              <a:avLst/>
            </a:prstGeom>
            <a:noFill/>
            <a:ln>
              <a:noFill/>
            </a:ln>
          </p:spPr>
          <p:txBody>
            <a:bodyPr wrap="square" lIns="0" tIns="0" rIns="0" bIns="0" rtlCol="0">
              <a:spAutoFit/>
            </a:bodyPr>
            <a:lstStyle/>
            <a:p>
              <a:pPr algn="ctr"/>
              <a:r>
                <a:rPr lang="en-US" sz="1400" dirty="0">
                  <a:solidFill>
                    <a:srgbClr val="FF0000"/>
                  </a:solidFill>
                </a:rPr>
                <a:t>Beam shower </a:t>
              </a:r>
              <a:r>
                <a:rPr lang="en-US" sz="1400" dirty="0" err="1">
                  <a:solidFill>
                    <a:srgbClr val="FF0000"/>
                  </a:solidFill>
                </a:rPr>
                <a:t>centre</a:t>
              </a:r>
              <a:r>
                <a:rPr lang="en-US" sz="1400" dirty="0">
                  <a:solidFill>
                    <a:srgbClr val="FF0000"/>
                  </a:solidFill>
                </a:rPr>
                <a:t>. </a:t>
              </a:r>
            </a:p>
            <a:p>
              <a:pPr algn="ctr"/>
              <a:r>
                <a:rPr lang="en-US" sz="1400" dirty="0">
                  <a:solidFill>
                    <a:srgbClr val="FF0000"/>
                  </a:solidFill>
                </a:rPr>
                <a:t>High thermal cycling</a:t>
              </a:r>
              <a:endParaRPr lang="en-GB" sz="1400" dirty="0">
                <a:solidFill>
                  <a:srgbClr val="FF0000"/>
                </a:solidFill>
              </a:endParaRPr>
            </a:p>
          </p:txBody>
        </p:sp>
      </p:grpSp>
      <p:grpSp>
        <p:nvGrpSpPr>
          <p:cNvPr id="123" name="Group 122">
            <a:extLst>
              <a:ext uri="{FF2B5EF4-FFF2-40B4-BE49-F238E27FC236}">
                <a16:creationId xmlns:a16="http://schemas.microsoft.com/office/drawing/2014/main" id="{545DEA39-214F-5D2A-1A0A-6A622D2A3AF5}"/>
              </a:ext>
            </a:extLst>
          </p:cNvPr>
          <p:cNvGrpSpPr/>
          <p:nvPr/>
        </p:nvGrpSpPr>
        <p:grpSpPr>
          <a:xfrm>
            <a:off x="9239772" y="3095660"/>
            <a:ext cx="2397439" cy="1752655"/>
            <a:chOff x="9239772" y="3095660"/>
            <a:chExt cx="2397439" cy="1752655"/>
          </a:xfrm>
        </p:grpSpPr>
        <p:sp>
          <p:nvSpPr>
            <p:cNvPr id="20" name="Rectangle: Rounded Corners 19">
              <a:extLst>
                <a:ext uri="{FF2B5EF4-FFF2-40B4-BE49-F238E27FC236}">
                  <a16:creationId xmlns:a16="http://schemas.microsoft.com/office/drawing/2014/main" id="{0F8CE91F-B40D-C00C-015C-8F1A8A81EC10}"/>
                </a:ext>
              </a:extLst>
            </p:cNvPr>
            <p:cNvSpPr/>
            <p:nvPr/>
          </p:nvSpPr>
          <p:spPr>
            <a:xfrm rot="16200000">
              <a:off x="10280322" y="4459246"/>
              <a:ext cx="726262" cy="51876"/>
            </a:xfrm>
            <a:custGeom>
              <a:avLst/>
              <a:gdLst>
                <a:gd name="connsiteX0" fmla="*/ 0 w 726262"/>
                <a:gd name="connsiteY0" fmla="*/ 25938 h 51876"/>
                <a:gd name="connsiteX1" fmla="*/ 25938 w 726262"/>
                <a:gd name="connsiteY1" fmla="*/ 0 h 51876"/>
                <a:gd name="connsiteX2" fmla="*/ 363131 w 726262"/>
                <a:gd name="connsiteY2" fmla="*/ 0 h 51876"/>
                <a:gd name="connsiteX3" fmla="*/ 700324 w 726262"/>
                <a:gd name="connsiteY3" fmla="*/ 0 h 51876"/>
                <a:gd name="connsiteX4" fmla="*/ 726262 w 726262"/>
                <a:gd name="connsiteY4" fmla="*/ 25938 h 51876"/>
                <a:gd name="connsiteX5" fmla="*/ 726262 w 726262"/>
                <a:gd name="connsiteY5" fmla="*/ 25938 h 51876"/>
                <a:gd name="connsiteX6" fmla="*/ 700324 w 726262"/>
                <a:gd name="connsiteY6" fmla="*/ 51876 h 51876"/>
                <a:gd name="connsiteX7" fmla="*/ 356387 w 726262"/>
                <a:gd name="connsiteY7" fmla="*/ 51876 h 51876"/>
                <a:gd name="connsiteX8" fmla="*/ 25938 w 726262"/>
                <a:gd name="connsiteY8" fmla="*/ 51876 h 51876"/>
                <a:gd name="connsiteX9" fmla="*/ 0 w 726262"/>
                <a:gd name="connsiteY9" fmla="*/ 25938 h 51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6262" h="51876" fill="none" extrusionOk="0">
                  <a:moveTo>
                    <a:pt x="0" y="25938"/>
                  </a:moveTo>
                  <a:cubicBezTo>
                    <a:pt x="-2163" y="11263"/>
                    <a:pt x="13031" y="1159"/>
                    <a:pt x="25938" y="0"/>
                  </a:cubicBezTo>
                  <a:cubicBezTo>
                    <a:pt x="116940" y="-15187"/>
                    <a:pt x="241743" y="2367"/>
                    <a:pt x="363131" y="0"/>
                  </a:cubicBezTo>
                  <a:cubicBezTo>
                    <a:pt x="484519" y="-2367"/>
                    <a:pt x="581373" y="22842"/>
                    <a:pt x="700324" y="0"/>
                  </a:cubicBezTo>
                  <a:cubicBezTo>
                    <a:pt x="716189" y="-1348"/>
                    <a:pt x="726690" y="9598"/>
                    <a:pt x="726262" y="25938"/>
                  </a:cubicBezTo>
                  <a:lnTo>
                    <a:pt x="726262" y="25938"/>
                  </a:lnTo>
                  <a:cubicBezTo>
                    <a:pt x="722882" y="40818"/>
                    <a:pt x="711844" y="49941"/>
                    <a:pt x="700324" y="51876"/>
                  </a:cubicBezTo>
                  <a:cubicBezTo>
                    <a:pt x="597826" y="63196"/>
                    <a:pt x="481865" y="11736"/>
                    <a:pt x="356387" y="51876"/>
                  </a:cubicBezTo>
                  <a:cubicBezTo>
                    <a:pt x="230909" y="92016"/>
                    <a:pt x="161444" y="47276"/>
                    <a:pt x="25938" y="51876"/>
                  </a:cubicBezTo>
                  <a:cubicBezTo>
                    <a:pt x="9724" y="55254"/>
                    <a:pt x="648" y="40744"/>
                    <a:pt x="0" y="25938"/>
                  </a:cubicBezTo>
                  <a:close/>
                </a:path>
                <a:path w="726262" h="51876" stroke="0" extrusionOk="0">
                  <a:moveTo>
                    <a:pt x="0" y="25938"/>
                  </a:moveTo>
                  <a:cubicBezTo>
                    <a:pt x="-1163" y="10896"/>
                    <a:pt x="8346" y="1226"/>
                    <a:pt x="25938" y="0"/>
                  </a:cubicBezTo>
                  <a:cubicBezTo>
                    <a:pt x="200073" y="-40407"/>
                    <a:pt x="285531" y="6396"/>
                    <a:pt x="376619" y="0"/>
                  </a:cubicBezTo>
                  <a:cubicBezTo>
                    <a:pt x="467707" y="-6396"/>
                    <a:pt x="543005" y="6072"/>
                    <a:pt x="700324" y="0"/>
                  </a:cubicBezTo>
                  <a:cubicBezTo>
                    <a:pt x="711640" y="-1646"/>
                    <a:pt x="729071" y="12955"/>
                    <a:pt x="726262" y="25938"/>
                  </a:cubicBezTo>
                  <a:lnTo>
                    <a:pt x="726262" y="25938"/>
                  </a:lnTo>
                  <a:cubicBezTo>
                    <a:pt x="727316" y="40388"/>
                    <a:pt x="716371" y="48332"/>
                    <a:pt x="700324" y="51876"/>
                  </a:cubicBezTo>
                  <a:cubicBezTo>
                    <a:pt x="542172" y="67235"/>
                    <a:pt x="489593" y="50235"/>
                    <a:pt x="376619" y="51876"/>
                  </a:cubicBezTo>
                  <a:cubicBezTo>
                    <a:pt x="263646" y="53517"/>
                    <a:pt x="108332" y="22980"/>
                    <a:pt x="25938" y="51876"/>
                  </a:cubicBezTo>
                  <a:cubicBezTo>
                    <a:pt x="14902" y="53717"/>
                    <a:pt x="2301" y="40816"/>
                    <a:pt x="0" y="25938"/>
                  </a:cubicBezTo>
                  <a:close/>
                </a:path>
              </a:pathLst>
            </a:custGeom>
            <a:solidFill>
              <a:srgbClr val="FF7C80">
                <a:alpha val="40784"/>
              </a:srgbClr>
            </a:solidFill>
            <a:ln w="19050">
              <a:solidFill>
                <a:schemeClr val="accent5">
                  <a:lumMod val="60000"/>
                  <a:lumOff val="40000"/>
                </a:schemeClr>
              </a:solidFill>
              <a:prstDash val="dash"/>
              <a:extLst>
                <a:ext uri="{C807C97D-BFC1-408E-A445-0C87EB9F89A2}">
                  <ask:lineSketchStyleProps xmlns:ask="http://schemas.microsoft.com/office/drawing/2018/sketchyshapes" sd="1219033472">
                    <a:prstGeom prst="roundRect">
                      <a:avLst>
                        <a:gd name="adj" fmla="val 50000"/>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Rounded Corners 26">
              <a:extLst>
                <a:ext uri="{FF2B5EF4-FFF2-40B4-BE49-F238E27FC236}">
                  <a16:creationId xmlns:a16="http://schemas.microsoft.com/office/drawing/2014/main" id="{E942F6C7-7C21-3525-BBF9-DAFF7B247928}"/>
                </a:ext>
              </a:extLst>
            </p:cNvPr>
            <p:cNvSpPr/>
            <p:nvPr/>
          </p:nvSpPr>
          <p:spPr>
            <a:xfrm rot="16200000">
              <a:off x="10075825" y="4350267"/>
              <a:ext cx="284880" cy="51876"/>
            </a:xfrm>
            <a:custGeom>
              <a:avLst/>
              <a:gdLst>
                <a:gd name="connsiteX0" fmla="*/ 0 w 284880"/>
                <a:gd name="connsiteY0" fmla="*/ 25938 h 51876"/>
                <a:gd name="connsiteX1" fmla="*/ 25938 w 284880"/>
                <a:gd name="connsiteY1" fmla="*/ 0 h 51876"/>
                <a:gd name="connsiteX2" fmla="*/ 258942 w 284880"/>
                <a:gd name="connsiteY2" fmla="*/ 0 h 51876"/>
                <a:gd name="connsiteX3" fmla="*/ 284880 w 284880"/>
                <a:gd name="connsiteY3" fmla="*/ 25938 h 51876"/>
                <a:gd name="connsiteX4" fmla="*/ 284880 w 284880"/>
                <a:gd name="connsiteY4" fmla="*/ 25938 h 51876"/>
                <a:gd name="connsiteX5" fmla="*/ 258942 w 284880"/>
                <a:gd name="connsiteY5" fmla="*/ 51876 h 51876"/>
                <a:gd name="connsiteX6" fmla="*/ 25938 w 284880"/>
                <a:gd name="connsiteY6" fmla="*/ 51876 h 51876"/>
                <a:gd name="connsiteX7" fmla="*/ 0 w 284880"/>
                <a:gd name="connsiteY7" fmla="*/ 25938 h 51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4880" h="51876" fill="none" extrusionOk="0">
                  <a:moveTo>
                    <a:pt x="0" y="25938"/>
                  </a:moveTo>
                  <a:cubicBezTo>
                    <a:pt x="-1024" y="13035"/>
                    <a:pt x="14902" y="1841"/>
                    <a:pt x="25938" y="0"/>
                  </a:cubicBezTo>
                  <a:cubicBezTo>
                    <a:pt x="106906" y="-10627"/>
                    <a:pt x="163611" y="15615"/>
                    <a:pt x="258942" y="0"/>
                  </a:cubicBezTo>
                  <a:cubicBezTo>
                    <a:pt x="274285" y="-2791"/>
                    <a:pt x="285787" y="14430"/>
                    <a:pt x="284880" y="25938"/>
                  </a:cubicBezTo>
                  <a:lnTo>
                    <a:pt x="284880" y="25938"/>
                  </a:lnTo>
                  <a:cubicBezTo>
                    <a:pt x="287549" y="37626"/>
                    <a:pt x="275976" y="50129"/>
                    <a:pt x="258942" y="51876"/>
                  </a:cubicBezTo>
                  <a:cubicBezTo>
                    <a:pt x="159923" y="58377"/>
                    <a:pt x="74694" y="28308"/>
                    <a:pt x="25938" y="51876"/>
                  </a:cubicBezTo>
                  <a:cubicBezTo>
                    <a:pt x="8233" y="52431"/>
                    <a:pt x="-2805" y="38328"/>
                    <a:pt x="0" y="25938"/>
                  </a:cubicBezTo>
                  <a:close/>
                </a:path>
                <a:path w="284880" h="51876" stroke="0" extrusionOk="0">
                  <a:moveTo>
                    <a:pt x="0" y="25938"/>
                  </a:moveTo>
                  <a:cubicBezTo>
                    <a:pt x="-1163" y="10896"/>
                    <a:pt x="8346" y="1226"/>
                    <a:pt x="25938" y="0"/>
                  </a:cubicBezTo>
                  <a:cubicBezTo>
                    <a:pt x="78251" y="-24247"/>
                    <a:pt x="163328" y="24413"/>
                    <a:pt x="258942" y="0"/>
                  </a:cubicBezTo>
                  <a:cubicBezTo>
                    <a:pt x="272658" y="-463"/>
                    <a:pt x="284326" y="12750"/>
                    <a:pt x="284880" y="25938"/>
                  </a:cubicBezTo>
                  <a:lnTo>
                    <a:pt x="284880" y="25938"/>
                  </a:lnTo>
                  <a:cubicBezTo>
                    <a:pt x="284887" y="40781"/>
                    <a:pt x="272752" y="50218"/>
                    <a:pt x="258942" y="51876"/>
                  </a:cubicBezTo>
                  <a:cubicBezTo>
                    <a:pt x="150152" y="70783"/>
                    <a:pt x="125281" y="27277"/>
                    <a:pt x="25938" y="51876"/>
                  </a:cubicBezTo>
                  <a:cubicBezTo>
                    <a:pt x="8861" y="54467"/>
                    <a:pt x="-205" y="38306"/>
                    <a:pt x="0" y="25938"/>
                  </a:cubicBezTo>
                  <a:close/>
                </a:path>
              </a:pathLst>
            </a:custGeom>
            <a:solidFill>
              <a:srgbClr val="FF7C80">
                <a:alpha val="40784"/>
              </a:srgbClr>
            </a:solidFill>
            <a:ln w="19050">
              <a:solidFill>
                <a:schemeClr val="accent5">
                  <a:lumMod val="60000"/>
                  <a:lumOff val="40000"/>
                </a:schemeClr>
              </a:solidFill>
              <a:prstDash val="dash"/>
              <a:extLst>
                <a:ext uri="{C807C97D-BFC1-408E-A445-0C87EB9F89A2}">
                  <ask:lineSketchStyleProps xmlns:ask="http://schemas.microsoft.com/office/drawing/2018/sketchyshapes" sd="1219033472">
                    <a:prstGeom prst="roundRect">
                      <a:avLst>
                        <a:gd name="adj" fmla="val 50000"/>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Rounded Corners 27">
              <a:extLst>
                <a:ext uri="{FF2B5EF4-FFF2-40B4-BE49-F238E27FC236}">
                  <a16:creationId xmlns:a16="http://schemas.microsoft.com/office/drawing/2014/main" id="{B8B86D5D-0C0F-B38A-2A0B-FD30CB2C2295}"/>
                </a:ext>
              </a:extLst>
            </p:cNvPr>
            <p:cNvSpPr/>
            <p:nvPr/>
          </p:nvSpPr>
          <p:spPr>
            <a:xfrm rot="16200000">
              <a:off x="9848588" y="4407370"/>
              <a:ext cx="207504" cy="51876"/>
            </a:xfrm>
            <a:custGeom>
              <a:avLst/>
              <a:gdLst>
                <a:gd name="connsiteX0" fmla="*/ 0 w 207504"/>
                <a:gd name="connsiteY0" fmla="*/ 25938 h 51876"/>
                <a:gd name="connsiteX1" fmla="*/ 25938 w 207504"/>
                <a:gd name="connsiteY1" fmla="*/ 0 h 51876"/>
                <a:gd name="connsiteX2" fmla="*/ 181566 w 207504"/>
                <a:gd name="connsiteY2" fmla="*/ 0 h 51876"/>
                <a:gd name="connsiteX3" fmla="*/ 207504 w 207504"/>
                <a:gd name="connsiteY3" fmla="*/ 25938 h 51876"/>
                <a:gd name="connsiteX4" fmla="*/ 207504 w 207504"/>
                <a:gd name="connsiteY4" fmla="*/ 25938 h 51876"/>
                <a:gd name="connsiteX5" fmla="*/ 181566 w 207504"/>
                <a:gd name="connsiteY5" fmla="*/ 51876 h 51876"/>
                <a:gd name="connsiteX6" fmla="*/ 25938 w 207504"/>
                <a:gd name="connsiteY6" fmla="*/ 51876 h 51876"/>
                <a:gd name="connsiteX7" fmla="*/ 0 w 207504"/>
                <a:gd name="connsiteY7" fmla="*/ 25938 h 51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504" h="51876" fill="none" extrusionOk="0">
                  <a:moveTo>
                    <a:pt x="0" y="25938"/>
                  </a:moveTo>
                  <a:cubicBezTo>
                    <a:pt x="-1024" y="13035"/>
                    <a:pt x="14902" y="1841"/>
                    <a:pt x="25938" y="0"/>
                  </a:cubicBezTo>
                  <a:cubicBezTo>
                    <a:pt x="103653" y="-16644"/>
                    <a:pt x="134350" y="1269"/>
                    <a:pt x="181566" y="0"/>
                  </a:cubicBezTo>
                  <a:cubicBezTo>
                    <a:pt x="196909" y="-2791"/>
                    <a:pt x="208411" y="14430"/>
                    <a:pt x="207504" y="25938"/>
                  </a:cubicBezTo>
                  <a:lnTo>
                    <a:pt x="207504" y="25938"/>
                  </a:lnTo>
                  <a:cubicBezTo>
                    <a:pt x="210173" y="37626"/>
                    <a:pt x="198600" y="50129"/>
                    <a:pt x="181566" y="51876"/>
                  </a:cubicBezTo>
                  <a:cubicBezTo>
                    <a:pt x="109259" y="56445"/>
                    <a:pt x="91664" y="44306"/>
                    <a:pt x="25938" y="51876"/>
                  </a:cubicBezTo>
                  <a:cubicBezTo>
                    <a:pt x="8233" y="52431"/>
                    <a:pt x="-2805" y="38328"/>
                    <a:pt x="0" y="25938"/>
                  </a:cubicBezTo>
                  <a:close/>
                </a:path>
                <a:path w="207504" h="51876" stroke="0" extrusionOk="0">
                  <a:moveTo>
                    <a:pt x="0" y="25938"/>
                  </a:moveTo>
                  <a:cubicBezTo>
                    <a:pt x="-1163" y="10896"/>
                    <a:pt x="8346" y="1226"/>
                    <a:pt x="25938" y="0"/>
                  </a:cubicBezTo>
                  <a:cubicBezTo>
                    <a:pt x="69300" y="-18460"/>
                    <a:pt x="127166" y="4797"/>
                    <a:pt x="181566" y="0"/>
                  </a:cubicBezTo>
                  <a:cubicBezTo>
                    <a:pt x="195282" y="-463"/>
                    <a:pt x="206950" y="12750"/>
                    <a:pt x="207504" y="25938"/>
                  </a:cubicBezTo>
                  <a:lnTo>
                    <a:pt x="207504" y="25938"/>
                  </a:lnTo>
                  <a:cubicBezTo>
                    <a:pt x="207511" y="40781"/>
                    <a:pt x="195376" y="50218"/>
                    <a:pt x="181566" y="51876"/>
                  </a:cubicBezTo>
                  <a:cubicBezTo>
                    <a:pt x="149085" y="64794"/>
                    <a:pt x="102492" y="45300"/>
                    <a:pt x="25938" y="51876"/>
                  </a:cubicBezTo>
                  <a:cubicBezTo>
                    <a:pt x="8861" y="54467"/>
                    <a:pt x="-205" y="38306"/>
                    <a:pt x="0" y="25938"/>
                  </a:cubicBezTo>
                  <a:close/>
                </a:path>
              </a:pathLst>
            </a:custGeom>
            <a:solidFill>
              <a:srgbClr val="FF7C80">
                <a:alpha val="40784"/>
              </a:srgbClr>
            </a:solidFill>
            <a:ln w="19050">
              <a:solidFill>
                <a:schemeClr val="accent5">
                  <a:lumMod val="60000"/>
                  <a:lumOff val="40000"/>
                </a:schemeClr>
              </a:solidFill>
              <a:prstDash val="dash"/>
              <a:extLst>
                <a:ext uri="{C807C97D-BFC1-408E-A445-0C87EB9F89A2}">
                  <ask:lineSketchStyleProps xmlns:ask="http://schemas.microsoft.com/office/drawing/2018/sketchyshapes" sd="1219033472">
                    <a:prstGeom prst="roundRect">
                      <a:avLst>
                        <a:gd name="adj" fmla="val 50000"/>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6" name="Straight Arrow Connector 35">
              <a:extLst>
                <a:ext uri="{FF2B5EF4-FFF2-40B4-BE49-F238E27FC236}">
                  <a16:creationId xmlns:a16="http://schemas.microsoft.com/office/drawing/2014/main" id="{C6BD838B-9354-B4E6-7AC7-C3402F89BCC3}"/>
                </a:ext>
              </a:extLst>
            </p:cNvPr>
            <p:cNvCxnSpPr>
              <a:cxnSpLocks/>
            </p:cNvCxnSpPr>
            <p:nvPr/>
          </p:nvCxnSpPr>
          <p:spPr>
            <a:xfrm>
              <a:off x="9902234" y="3641523"/>
              <a:ext cx="37061" cy="688032"/>
            </a:xfrm>
            <a:prstGeom prst="straightConnector1">
              <a:avLst/>
            </a:prstGeom>
            <a:ln w="12700" cap="rnd">
              <a:solidFill>
                <a:schemeClr val="accent5">
                  <a:lumMod val="60000"/>
                  <a:lumOff val="40000"/>
                </a:schemeClr>
              </a:solidFill>
              <a:round/>
              <a:tailEnd type="triangle"/>
            </a:ln>
          </p:spPr>
          <p:style>
            <a:lnRef idx="1">
              <a:schemeClr val="accent1"/>
            </a:lnRef>
            <a:fillRef idx="0">
              <a:schemeClr val="accent1"/>
            </a:fillRef>
            <a:effectRef idx="0">
              <a:schemeClr val="accent1"/>
            </a:effectRef>
            <a:fontRef idx="minor">
              <a:schemeClr val="tx1"/>
            </a:fontRef>
          </p:style>
        </p:cxnSp>
        <p:sp>
          <p:nvSpPr>
            <p:cNvPr id="37" name="Arrow: Right 36">
              <a:extLst>
                <a:ext uri="{FF2B5EF4-FFF2-40B4-BE49-F238E27FC236}">
                  <a16:creationId xmlns:a16="http://schemas.microsoft.com/office/drawing/2014/main" id="{E348BA67-DB11-A491-1F1E-BDDF29516228}"/>
                </a:ext>
              </a:extLst>
            </p:cNvPr>
            <p:cNvSpPr/>
            <p:nvPr/>
          </p:nvSpPr>
          <p:spPr>
            <a:xfrm rot="20445324">
              <a:off x="9962097" y="3885880"/>
              <a:ext cx="912098" cy="186286"/>
            </a:xfrm>
            <a:prstGeom prst="rightArrow">
              <a:avLst>
                <a:gd name="adj1" fmla="val 33683"/>
                <a:gd name="adj2" fmla="val 92937"/>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5">
                    <a:lumMod val="60000"/>
                    <a:lumOff val="40000"/>
                  </a:schemeClr>
                </a:solidFill>
              </a:endParaRPr>
            </a:p>
          </p:txBody>
        </p:sp>
        <p:sp>
          <p:nvSpPr>
            <p:cNvPr id="38" name="TextBox 37">
              <a:extLst>
                <a:ext uri="{FF2B5EF4-FFF2-40B4-BE49-F238E27FC236}">
                  <a16:creationId xmlns:a16="http://schemas.microsoft.com/office/drawing/2014/main" id="{81973FA1-7EB2-E95F-2BC5-A225C6F7763E}"/>
                </a:ext>
              </a:extLst>
            </p:cNvPr>
            <p:cNvSpPr txBox="1"/>
            <p:nvPr/>
          </p:nvSpPr>
          <p:spPr>
            <a:xfrm rot="20413392">
              <a:off x="10206581" y="3329804"/>
              <a:ext cx="1430630" cy="380459"/>
            </a:xfrm>
            <a:prstGeom prst="rect">
              <a:avLst/>
            </a:prstGeom>
            <a:noFill/>
            <a:ln>
              <a:noFill/>
            </a:ln>
          </p:spPr>
          <p:txBody>
            <a:bodyPr wrap="square" lIns="0" tIns="0" rIns="0" bIns="0" rtlCol="0">
              <a:spAutoFit/>
            </a:bodyPr>
            <a:lstStyle/>
            <a:p>
              <a:pPr algn="l"/>
              <a:r>
                <a:rPr lang="en-US" sz="1200" dirty="0">
                  <a:solidFill>
                    <a:schemeClr val="accent5">
                      <a:lumMod val="60000"/>
                      <a:lumOff val="40000"/>
                    </a:schemeClr>
                  </a:solidFill>
                </a:rPr>
                <a:t>Increasing steady state stress</a:t>
              </a:r>
              <a:endParaRPr lang="en-GB" sz="1200" dirty="0">
                <a:solidFill>
                  <a:schemeClr val="accent5">
                    <a:lumMod val="60000"/>
                    <a:lumOff val="40000"/>
                  </a:schemeClr>
                </a:solidFill>
              </a:endParaRPr>
            </a:p>
          </p:txBody>
        </p:sp>
        <p:sp>
          <p:nvSpPr>
            <p:cNvPr id="45" name="TextBox 44">
              <a:extLst>
                <a:ext uri="{FF2B5EF4-FFF2-40B4-BE49-F238E27FC236}">
                  <a16:creationId xmlns:a16="http://schemas.microsoft.com/office/drawing/2014/main" id="{4521C610-F1E5-0F81-E35D-57F3840DA7DC}"/>
                </a:ext>
              </a:extLst>
            </p:cNvPr>
            <p:cNvSpPr txBox="1"/>
            <p:nvPr/>
          </p:nvSpPr>
          <p:spPr>
            <a:xfrm rot="20413392">
              <a:off x="9239772" y="3095660"/>
              <a:ext cx="1653940" cy="430887"/>
            </a:xfrm>
            <a:prstGeom prst="rect">
              <a:avLst/>
            </a:prstGeom>
            <a:noFill/>
            <a:ln>
              <a:noFill/>
            </a:ln>
          </p:spPr>
          <p:txBody>
            <a:bodyPr wrap="square" lIns="0" tIns="0" rIns="0" bIns="0" rtlCol="0">
              <a:spAutoFit/>
            </a:bodyPr>
            <a:lstStyle/>
            <a:p>
              <a:pPr algn="ctr"/>
              <a:r>
                <a:rPr lang="en-US" sz="1400" dirty="0">
                  <a:solidFill>
                    <a:schemeClr val="accent5">
                      <a:lumMod val="60000"/>
                      <a:lumOff val="40000"/>
                    </a:schemeClr>
                  </a:solidFill>
                </a:rPr>
                <a:t>Steady state stress regions</a:t>
              </a:r>
              <a:endParaRPr lang="en-GB" sz="1400" dirty="0">
                <a:solidFill>
                  <a:schemeClr val="accent5">
                    <a:lumMod val="60000"/>
                    <a:lumOff val="40000"/>
                  </a:schemeClr>
                </a:solidFill>
              </a:endParaRPr>
            </a:p>
          </p:txBody>
        </p:sp>
      </p:grpSp>
      <p:grpSp>
        <p:nvGrpSpPr>
          <p:cNvPr id="192" name="Group 191">
            <a:extLst>
              <a:ext uri="{FF2B5EF4-FFF2-40B4-BE49-F238E27FC236}">
                <a16:creationId xmlns:a16="http://schemas.microsoft.com/office/drawing/2014/main" id="{C0E78AB1-948E-2580-2946-E79112ACC298}"/>
              </a:ext>
            </a:extLst>
          </p:cNvPr>
          <p:cNvGrpSpPr/>
          <p:nvPr/>
        </p:nvGrpSpPr>
        <p:grpSpPr>
          <a:xfrm>
            <a:off x="8620765" y="5227440"/>
            <a:ext cx="3343778" cy="976958"/>
            <a:chOff x="8620765" y="5227440"/>
            <a:chExt cx="3343778" cy="976958"/>
          </a:xfrm>
        </p:grpSpPr>
        <p:cxnSp>
          <p:nvCxnSpPr>
            <p:cNvPr id="46" name="Straight Arrow Connector 45">
              <a:extLst>
                <a:ext uri="{FF2B5EF4-FFF2-40B4-BE49-F238E27FC236}">
                  <a16:creationId xmlns:a16="http://schemas.microsoft.com/office/drawing/2014/main" id="{DDA540EF-9845-F631-7268-EEA2EFEB6D2F}"/>
                </a:ext>
              </a:extLst>
            </p:cNvPr>
            <p:cNvCxnSpPr>
              <a:cxnSpLocks/>
            </p:cNvCxnSpPr>
            <p:nvPr/>
          </p:nvCxnSpPr>
          <p:spPr>
            <a:xfrm flipH="1" flipV="1">
              <a:off x="8625196" y="5311905"/>
              <a:ext cx="2273071" cy="573893"/>
            </a:xfrm>
            <a:prstGeom prst="straightConnector1">
              <a:avLst/>
            </a:prstGeom>
            <a:ln w="12700" cap="rnd">
              <a:solidFill>
                <a:schemeClr val="tx2"/>
              </a:solidFill>
              <a:round/>
              <a:tailEnd type="triangle"/>
            </a:ln>
          </p:spPr>
          <p:style>
            <a:lnRef idx="1">
              <a:schemeClr val="accent1"/>
            </a:lnRef>
            <a:fillRef idx="0">
              <a:schemeClr val="accent1"/>
            </a:fillRef>
            <a:effectRef idx="0">
              <a:schemeClr val="accent1"/>
            </a:effectRef>
            <a:fontRef idx="minor">
              <a:schemeClr val="tx1"/>
            </a:fontRef>
          </p:style>
        </p:cxnSp>
        <p:grpSp>
          <p:nvGrpSpPr>
            <p:cNvPr id="125" name="Group 124">
              <a:extLst>
                <a:ext uri="{FF2B5EF4-FFF2-40B4-BE49-F238E27FC236}">
                  <a16:creationId xmlns:a16="http://schemas.microsoft.com/office/drawing/2014/main" id="{99D793BD-D657-96D8-7F6D-D0140E8E0715}"/>
                </a:ext>
              </a:extLst>
            </p:cNvPr>
            <p:cNvGrpSpPr/>
            <p:nvPr/>
          </p:nvGrpSpPr>
          <p:grpSpPr>
            <a:xfrm>
              <a:off x="8620765" y="5227440"/>
              <a:ext cx="3343778" cy="976958"/>
              <a:chOff x="8620765" y="5227440"/>
              <a:chExt cx="3343778" cy="976958"/>
            </a:xfrm>
          </p:grpSpPr>
          <p:sp>
            <p:nvSpPr>
              <p:cNvPr id="21" name="Freeform: Shape 20">
                <a:extLst>
                  <a:ext uri="{FF2B5EF4-FFF2-40B4-BE49-F238E27FC236}">
                    <a16:creationId xmlns:a16="http://schemas.microsoft.com/office/drawing/2014/main" id="{F59B6654-7E63-1714-FA3C-F8D932948B06}"/>
                  </a:ext>
                </a:extLst>
              </p:cNvPr>
              <p:cNvSpPr/>
              <p:nvPr/>
            </p:nvSpPr>
            <p:spPr>
              <a:xfrm>
                <a:off x="8620765" y="5227440"/>
                <a:ext cx="8578" cy="123516"/>
              </a:xfrm>
              <a:custGeom>
                <a:avLst/>
                <a:gdLst>
                  <a:gd name="connsiteX0" fmla="*/ 11907 w 11907"/>
                  <a:gd name="connsiteY0" fmla="*/ 0 h 171450"/>
                  <a:gd name="connsiteX1" fmla="*/ 11907 w 11907"/>
                  <a:gd name="connsiteY1" fmla="*/ 171450 h 171450"/>
                  <a:gd name="connsiteX2" fmla="*/ 0 w 11907"/>
                  <a:gd name="connsiteY2" fmla="*/ 73819 h 171450"/>
                  <a:gd name="connsiteX3" fmla="*/ 11907 w 11907"/>
                  <a:gd name="connsiteY3" fmla="*/ 0 h 171450"/>
                </a:gdLst>
                <a:ahLst/>
                <a:cxnLst>
                  <a:cxn ang="0">
                    <a:pos x="connsiteX0" y="connsiteY0"/>
                  </a:cxn>
                  <a:cxn ang="0">
                    <a:pos x="connsiteX1" y="connsiteY1"/>
                  </a:cxn>
                  <a:cxn ang="0">
                    <a:pos x="connsiteX2" y="connsiteY2"/>
                  </a:cxn>
                  <a:cxn ang="0">
                    <a:pos x="connsiteX3" y="connsiteY3"/>
                  </a:cxn>
                </a:cxnLst>
                <a:rect l="l" t="t" r="r" b="b"/>
                <a:pathLst>
                  <a:path w="11907" h="171450">
                    <a:moveTo>
                      <a:pt x="11907" y="0"/>
                    </a:moveTo>
                    <a:lnTo>
                      <a:pt x="11907" y="171450"/>
                    </a:lnTo>
                    <a:lnTo>
                      <a:pt x="0" y="73819"/>
                    </a:lnTo>
                    <a:lnTo>
                      <a:pt x="11907" y="0"/>
                    </a:lnTo>
                    <a:close/>
                  </a:path>
                </a:pathLst>
              </a:custGeom>
              <a:ln>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TextBox 46">
                <a:extLst>
                  <a:ext uri="{FF2B5EF4-FFF2-40B4-BE49-F238E27FC236}">
                    <a16:creationId xmlns:a16="http://schemas.microsoft.com/office/drawing/2014/main" id="{10DA1706-E9C9-8C92-2EB6-6CCB427CF02D}"/>
                  </a:ext>
                </a:extLst>
              </p:cNvPr>
              <p:cNvSpPr txBox="1"/>
              <p:nvPr/>
            </p:nvSpPr>
            <p:spPr>
              <a:xfrm rot="21598368">
                <a:off x="10931804" y="5650400"/>
                <a:ext cx="1032739" cy="553998"/>
              </a:xfrm>
              <a:prstGeom prst="rect">
                <a:avLst/>
              </a:prstGeom>
              <a:noFill/>
              <a:ln>
                <a:noFill/>
              </a:ln>
            </p:spPr>
            <p:txBody>
              <a:bodyPr wrap="square" lIns="0" tIns="0" rIns="0" bIns="0" rtlCol="0">
                <a:spAutoFit/>
              </a:bodyPr>
              <a:lstStyle/>
              <a:p>
                <a:r>
                  <a:rPr lang="en-US" sz="1200" dirty="0">
                    <a:solidFill>
                      <a:schemeClr val="tx2"/>
                    </a:solidFill>
                  </a:rPr>
                  <a:t>Small area of high fatigue on block#1.</a:t>
                </a:r>
                <a:endParaRPr lang="en-GB" sz="1200" dirty="0">
                  <a:solidFill>
                    <a:schemeClr val="tx2"/>
                  </a:solidFill>
                </a:endParaRPr>
              </a:p>
            </p:txBody>
          </p:sp>
        </p:grpSp>
      </p:grpSp>
      <p:grpSp>
        <p:nvGrpSpPr>
          <p:cNvPr id="121" name="Group 120">
            <a:extLst>
              <a:ext uri="{FF2B5EF4-FFF2-40B4-BE49-F238E27FC236}">
                <a16:creationId xmlns:a16="http://schemas.microsoft.com/office/drawing/2014/main" id="{8D57129D-65EA-4CB6-760C-213742125430}"/>
              </a:ext>
            </a:extLst>
          </p:cNvPr>
          <p:cNvGrpSpPr/>
          <p:nvPr/>
        </p:nvGrpSpPr>
        <p:grpSpPr>
          <a:xfrm>
            <a:off x="5259882" y="45649"/>
            <a:ext cx="4286354" cy="1378336"/>
            <a:chOff x="5259882" y="45649"/>
            <a:chExt cx="4286354" cy="1378336"/>
          </a:xfrm>
        </p:grpSpPr>
        <p:sp>
          <p:nvSpPr>
            <p:cNvPr id="67" name="TextBox 66">
              <a:extLst>
                <a:ext uri="{FF2B5EF4-FFF2-40B4-BE49-F238E27FC236}">
                  <a16:creationId xmlns:a16="http://schemas.microsoft.com/office/drawing/2014/main" id="{66F3ACA8-C45D-56A1-1F50-B768AC45C760}"/>
                </a:ext>
              </a:extLst>
            </p:cNvPr>
            <p:cNvSpPr txBox="1"/>
            <p:nvPr/>
          </p:nvSpPr>
          <p:spPr>
            <a:xfrm>
              <a:off x="5259882" y="45649"/>
              <a:ext cx="4147841" cy="861774"/>
            </a:xfrm>
            <a:prstGeom prst="rect">
              <a:avLst/>
            </a:prstGeom>
            <a:noFill/>
            <a:ln>
              <a:noFill/>
            </a:ln>
          </p:spPr>
          <p:txBody>
            <a:bodyPr wrap="square" lIns="0" tIns="0" rIns="0" bIns="0" rtlCol="0">
              <a:spAutoFit/>
            </a:bodyPr>
            <a:lstStyle/>
            <a:p>
              <a:pPr marL="285750" indent="-285750" algn="ctr">
                <a:buFont typeface="Arial" panose="020B0604020202020204" pitchFamily="34" charset="0"/>
                <a:buChar char="•"/>
              </a:pPr>
              <a:r>
                <a:rPr lang="en-US" sz="1400" dirty="0">
                  <a:solidFill>
                    <a:schemeClr val="accent5">
                      <a:lumMod val="60000"/>
                      <a:lumOff val="40000"/>
                    </a:schemeClr>
                  </a:solidFill>
                </a:rPr>
                <a:t>Block temperatures not sensitive to value of HTC. </a:t>
              </a:r>
            </a:p>
            <a:p>
              <a:pPr marL="285750" indent="-285750" algn="ctr">
                <a:buFont typeface="Arial" panose="020B0604020202020204" pitchFamily="34" charset="0"/>
                <a:buChar char="•"/>
              </a:pPr>
              <a:r>
                <a:rPr lang="en-US" sz="1400" dirty="0">
                  <a:solidFill>
                    <a:schemeClr val="accent5">
                      <a:lumMod val="60000"/>
                      <a:lumOff val="40000"/>
                    </a:schemeClr>
                  </a:solidFill>
                </a:rPr>
                <a:t>Block temperature step-increase ‘pattern’ is highly dependent on Helium temperature. </a:t>
              </a:r>
            </a:p>
          </p:txBody>
        </p:sp>
        <p:sp>
          <p:nvSpPr>
            <p:cNvPr id="68" name="Left Brace 67">
              <a:extLst>
                <a:ext uri="{FF2B5EF4-FFF2-40B4-BE49-F238E27FC236}">
                  <a16:creationId xmlns:a16="http://schemas.microsoft.com/office/drawing/2014/main" id="{21580879-9611-F89B-2E9E-A5A589A1EAE2}"/>
                </a:ext>
              </a:extLst>
            </p:cNvPr>
            <p:cNvSpPr/>
            <p:nvPr/>
          </p:nvSpPr>
          <p:spPr>
            <a:xfrm rot="4383700">
              <a:off x="8206664" y="998776"/>
              <a:ext cx="378991" cy="471427"/>
            </a:xfrm>
            <a:prstGeom prst="leftBrace">
              <a:avLst>
                <a:gd name="adj1" fmla="val 69249"/>
                <a:gd name="adj2" fmla="val 51532"/>
              </a:avLst>
            </a:prstGeom>
            <a:ln w="15875" cap="rnd">
              <a:solidFill>
                <a:schemeClr val="accent5">
                  <a:lumMod val="60000"/>
                  <a:lumOff val="4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9" name="Left Brace 68">
              <a:extLst>
                <a:ext uri="{FF2B5EF4-FFF2-40B4-BE49-F238E27FC236}">
                  <a16:creationId xmlns:a16="http://schemas.microsoft.com/office/drawing/2014/main" id="{452200C8-8E5E-5F89-8E5B-EB589653717D}"/>
                </a:ext>
              </a:extLst>
            </p:cNvPr>
            <p:cNvSpPr/>
            <p:nvPr/>
          </p:nvSpPr>
          <p:spPr>
            <a:xfrm rot="4149055">
              <a:off x="8677503" y="906385"/>
              <a:ext cx="361605" cy="402226"/>
            </a:xfrm>
            <a:prstGeom prst="leftBrace">
              <a:avLst>
                <a:gd name="adj1" fmla="val 69249"/>
                <a:gd name="adj2" fmla="val 48786"/>
              </a:avLst>
            </a:prstGeom>
            <a:ln w="15875" cap="rnd">
              <a:solidFill>
                <a:schemeClr val="accent5">
                  <a:lumMod val="60000"/>
                  <a:lumOff val="4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0" name="Left Brace 69">
              <a:extLst>
                <a:ext uri="{FF2B5EF4-FFF2-40B4-BE49-F238E27FC236}">
                  <a16:creationId xmlns:a16="http://schemas.microsoft.com/office/drawing/2014/main" id="{7AF714DC-BE9D-A2F7-0DAE-07A75692D852}"/>
                </a:ext>
              </a:extLst>
            </p:cNvPr>
            <p:cNvSpPr/>
            <p:nvPr/>
          </p:nvSpPr>
          <p:spPr>
            <a:xfrm rot="4149055">
              <a:off x="9137383" y="709574"/>
              <a:ext cx="338964" cy="478742"/>
            </a:xfrm>
            <a:prstGeom prst="leftBrace">
              <a:avLst>
                <a:gd name="adj1" fmla="val 69249"/>
                <a:gd name="adj2" fmla="val 53129"/>
              </a:avLst>
            </a:prstGeom>
            <a:ln w="15875" cap="rnd">
              <a:solidFill>
                <a:schemeClr val="accent5">
                  <a:lumMod val="60000"/>
                  <a:lumOff val="4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sp>
        <p:nvSpPr>
          <p:cNvPr id="10" name="Text Placeholder 9">
            <a:extLst>
              <a:ext uri="{FF2B5EF4-FFF2-40B4-BE49-F238E27FC236}">
                <a16:creationId xmlns:a16="http://schemas.microsoft.com/office/drawing/2014/main" id="{8C7D2792-EB65-EF59-3EDD-8AF23F9AA7A0}"/>
              </a:ext>
            </a:extLst>
          </p:cNvPr>
          <p:cNvSpPr>
            <a:spLocks noGrp="1"/>
          </p:cNvSpPr>
          <p:nvPr>
            <p:ph type="body" idx="1"/>
          </p:nvPr>
        </p:nvSpPr>
        <p:spPr>
          <a:xfrm>
            <a:off x="274241" y="921634"/>
            <a:ext cx="5616575" cy="668337"/>
          </a:xfrm>
        </p:spPr>
        <p:txBody>
          <a:bodyPr>
            <a:normAutofit/>
          </a:bodyPr>
          <a:lstStyle/>
          <a:p>
            <a:r>
              <a:rPr lang="en-US" dirty="0"/>
              <a:t>Helium Target Overview</a:t>
            </a:r>
          </a:p>
        </p:txBody>
      </p:sp>
      <p:cxnSp>
        <p:nvCxnSpPr>
          <p:cNvPr id="87" name="Straight Connector 86">
            <a:extLst>
              <a:ext uri="{FF2B5EF4-FFF2-40B4-BE49-F238E27FC236}">
                <a16:creationId xmlns:a16="http://schemas.microsoft.com/office/drawing/2014/main" id="{51C07B6A-0B07-332B-7C50-9885D2E5D36B}"/>
              </a:ext>
            </a:extLst>
          </p:cNvPr>
          <p:cNvCxnSpPr>
            <a:cxnSpLocks/>
          </p:cNvCxnSpPr>
          <p:nvPr/>
        </p:nvCxnSpPr>
        <p:spPr>
          <a:xfrm flipH="1">
            <a:off x="7734694" y="5335452"/>
            <a:ext cx="672348" cy="200049"/>
          </a:xfrm>
          <a:prstGeom prst="line">
            <a:avLst/>
          </a:prstGeom>
          <a:ln w="34925" cap="rnd">
            <a:solidFill>
              <a:srgbClr val="C00000"/>
            </a:solidFill>
            <a:prstDash val="solid"/>
            <a:round/>
            <a:headEnd type="triangle" w="med" len="lg"/>
            <a:tailEnd type="none" w="med" len="lg"/>
          </a:ln>
        </p:spPr>
        <p:style>
          <a:lnRef idx="1">
            <a:schemeClr val="accent1"/>
          </a:lnRef>
          <a:fillRef idx="0">
            <a:schemeClr val="accent1"/>
          </a:fillRef>
          <a:effectRef idx="0">
            <a:schemeClr val="accent1"/>
          </a:effectRef>
          <a:fontRef idx="minor">
            <a:schemeClr val="tx1"/>
          </a:fontRef>
        </p:style>
      </p:cxnSp>
      <p:grpSp>
        <p:nvGrpSpPr>
          <p:cNvPr id="127" name="Group 126">
            <a:extLst>
              <a:ext uri="{FF2B5EF4-FFF2-40B4-BE49-F238E27FC236}">
                <a16:creationId xmlns:a16="http://schemas.microsoft.com/office/drawing/2014/main" id="{492D7C01-ECFE-F66F-E764-EDB9BA1B4DED}"/>
              </a:ext>
            </a:extLst>
          </p:cNvPr>
          <p:cNvGrpSpPr/>
          <p:nvPr/>
        </p:nvGrpSpPr>
        <p:grpSpPr>
          <a:xfrm>
            <a:off x="9373042" y="2834848"/>
            <a:ext cx="2575752" cy="2070293"/>
            <a:chOff x="9373042" y="2834848"/>
            <a:chExt cx="2575752" cy="2070293"/>
          </a:xfrm>
        </p:grpSpPr>
        <p:sp>
          <p:nvSpPr>
            <p:cNvPr id="106" name="Freeform: Shape 105">
              <a:extLst>
                <a:ext uri="{FF2B5EF4-FFF2-40B4-BE49-F238E27FC236}">
                  <a16:creationId xmlns:a16="http://schemas.microsoft.com/office/drawing/2014/main" id="{6396FCA6-B84D-EF6C-60FE-C1D5A23D43F2}"/>
                </a:ext>
              </a:extLst>
            </p:cNvPr>
            <p:cNvSpPr/>
            <p:nvPr/>
          </p:nvSpPr>
          <p:spPr>
            <a:xfrm>
              <a:off x="9800839" y="3979023"/>
              <a:ext cx="1060286" cy="926118"/>
            </a:xfrm>
            <a:custGeom>
              <a:avLst/>
              <a:gdLst>
                <a:gd name="connsiteX0" fmla="*/ 930865 w 1060286"/>
                <a:gd name="connsiteY0" fmla="*/ 727 h 926118"/>
                <a:gd name="connsiteX1" fmla="*/ 1021271 w 1060286"/>
                <a:gd name="connsiteY1" fmla="*/ 35274 h 926118"/>
                <a:gd name="connsiteX2" fmla="*/ 1022781 w 1060286"/>
                <a:gd name="connsiteY2" fmla="*/ 37847 h 926118"/>
                <a:gd name="connsiteX3" fmla="*/ 1023936 w 1060286"/>
                <a:gd name="connsiteY3" fmla="*/ 38643 h 926118"/>
                <a:gd name="connsiteX4" fmla="*/ 1046035 w 1060286"/>
                <a:gd name="connsiteY4" fmla="*/ 77463 h 926118"/>
                <a:gd name="connsiteX5" fmla="*/ 1046034 w 1060286"/>
                <a:gd name="connsiteY5" fmla="*/ 77463 h 926118"/>
                <a:gd name="connsiteX6" fmla="*/ 1049498 w 1060286"/>
                <a:gd name="connsiteY6" fmla="*/ 164414 h 926118"/>
                <a:gd name="connsiteX7" fmla="*/ 1042338 w 1060286"/>
                <a:gd name="connsiteY7" fmla="*/ 173542 h 926118"/>
                <a:gd name="connsiteX8" fmla="*/ 1047932 w 1060286"/>
                <a:gd name="connsiteY8" fmla="*/ 203020 h 926118"/>
                <a:gd name="connsiteX9" fmla="*/ 1047932 w 1060286"/>
                <a:gd name="connsiteY9" fmla="*/ 778098 h 926118"/>
                <a:gd name="connsiteX10" fmla="*/ 1039047 w 1060286"/>
                <a:gd name="connsiteY10" fmla="*/ 833652 h 926118"/>
                <a:gd name="connsiteX11" fmla="*/ 1035912 w 1060286"/>
                <a:gd name="connsiteY11" fmla="*/ 838586 h 926118"/>
                <a:gd name="connsiteX12" fmla="*/ 1035580 w 1060286"/>
                <a:gd name="connsiteY12" fmla="*/ 840257 h 926118"/>
                <a:gd name="connsiteX13" fmla="*/ 1031848 w 1060286"/>
                <a:gd name="connsiteY13" fmla="*/ 844984 h 926118"/>
                <a:gd name="connsiteX14" fmla="*/ 1010394 w 1060286"/>
                <a:gd name="connsiteY14" fmla="*/ 878755 h 926118"/>
                <a:gd name="connsiteX15" fmla="*/ 899912 w 1060286"/>
                <a:gd name="connsiteY15" fmla="*/ 926118 h 926118"/>
                <a:gd name="connsiteX16" fmla="*/ 792707 w 1060286"/>
                <a:gd name="connsiteY16" fmla="*/ 880523 h 926118"/>
                <a:gd name="connsiteX17" fmla="*/ 768715 w 1060286"/>
                <a:gd name="connsiteY17" fmla="*/ 842383 h 926118"/>
                <a:gd name="connsiteX18" fmla="*/ 759993 w 1060286"/>
                <a:gd name="connsiteY18" fmla="*/ 830867 h 926118"/>
                <a:gd name="connsiteX19" fmla="*/ 751892 w 1060286"/>
                <a:gd name="connsiteY19" fmla="*/ 778098 h 926118"/>
                <a:gd name="connsiteX20" fmla="*/ 742369 w 1060286"/>
                <a:gd name="connsiteY20" fmla="*/ 725695 h 926118"/>
                <a:gd name="connsiteX21" fmla="*/ 742061 w 1060286"/>
                <a:gd name="connsiteY21" fmla="*/ 717642 h 926118"/>
                <a:gd name="connsiteX22" fmla="*/ 736938 w 1060286"/>
                <a:gd name="connsiteY22" fmla="*/ 686139 h 926118"/>
                <a:gd name="connsiteX23" fmla="*/ 739933 w 1060286"/>
                <a:gd name="connsiteY23" fmla="*/ 413990 h 926118"/>
                <a:gd name="connsiteX24" fmla="*/ 750483 w 1060286"/>
                <a:gd name="connsiteY24" fmla="*/ 308525 h 926118"/>
                <a:gd name="connsiteX25" fmla="*/ 702625 w 1060286"/>
                <a:gd name="connsiteY25" fmla="*/ 320233 h 926118"/>
                <a:gd name="connsiteX26" fmla="*/ 588282 w 1060286"/>
                <a:gd name="connsiteY26" fmla="*/ 376970 h 926118"/>
                <a:gd name="connsiteX27" fmla="*/ 534198 w 1060286"/>
                <a:gd name="connsiteY27" fmla="*/ 415848 h 926118"/>
                <a:gd name="connsiteX28" fmla="*/ 526515 w 1060286"/>
                <a:gd name="connsiteY28" fmla="*/ 419108 h 926118"/>
                <a:gd name="connsiteX29" fmla="*/ 526806 w 1060286"/>
                <a:gd name="connsiteY29" fmla="*/ 467993 h 926118"/>
                <a:gd name="connsiteX30" fmla="*/ 525833 w 1060286"/>
                <a:gd name="connsiteY30" fmla="*/ 645786 h 926118"/>
                <a:gd name="connsiteX31" fmla="*/ 521619 w 1060286"/>
                <a:gd name="connsiteY31" fmla="*/ 677905 h 926118"/>
                <a:gd name="connsiteX32" fmla="*/ 518766 w 1060286"/>
                <a:gd name="connsiteY32" fmla="*/ 682549 h 926118"/>
                <a:gd name="connsiteX33" fmla="*/ 518601 w 1060286"/>
                <a:gd name="connsiteY33" fmla="*/ 683406 h 926118"/>
                <a:gd name="connsiteX34" fmla="*/ 516808 w 1060286"/>
                <a:gd name="connsiteY34" fmla="*/ 685736 h 926118"/>
                <a:gd name="connsiteX35" fmla="*/ 505524 w 1060286"/>
                <a:gd name="connsiteY35" fmla="*/ 704103 h 926118"/>
                <a:gd name="connsiteX36" fmla="*/ 499530 w 1060286"/>
                <a:gd name="connsiteY36" fmla="*/ 708185 h 926118"/>
                <a:gd name="connsiteX37" fmla="*/ 499121 w 1060286"/>
                <a:gd name="connsiteY37" fmla="*/ 708716 h 926118"/>
                <a:gd name="connsiteX38" fmla="*/ 496981 w 1060286"/>
                <a:gd name="connsiteY38" fmla="*/ 709921 h 926118"/>
                <a:gd name="connsiteX39" fmla="*/ 477625 w 1060286"/>
                <a:gd name="connsiteY39" fmla="*/ 723102 h 926118"/>
                <a:gd name="connsiteX40" fmla="*/ 437995 w 1060286"/>
                <a:gd name="connsiteY40" fmla="*/ 733624 h 926118"/>
                <a:gd name="connsiteX41" fmla="*/ 401653 w 1060286"/>
                <a:gd name="connsiteY41" fmla="*/ 724814 h 926118"/>
                <a:gd name="connsiteX42" fmla="*/ 379977 w 1060286"/>
                <a:gd name="connsiteY42" fmla="*/ 707677 h 926118"/>
                <a:gd name="connsiteX43" fmla="*/ 373087 w 1060286"/>
                <a:gd name="connsiteY43" fmla="*/ 703124 h 926118"/>
                <a:gd name="connsiteX44" fmla="*/ 350157 w 1060286"/>
                <a:gd name="connsiteY44" fmla="*/ 645786 h 926118"/>
                <a:gd name="connsiteX45" fmla="*/ 346259 w 1060286"/>
                <a:gd name="connsiteY45" fmla="*/ 544090 h 926118"/>
                <a:gd name="connsiteX46" fmla="*/ 348611 w 1060286"/>
                <a:gd name="connsiteY46" fmla="*/ 482541 h 926118"/>
                <a:gd name="connsiteX47" fmla="*/ 273754 w 1060286"/>
                <a:gd name="connsiteY47" fmla="*/ 503916 h 926118"/>
                <a:gd name="connsiteX48" fmla="*/ 218362 w 1060286"/>
                <a:gd name="connsiteY48" fmla="*/ 520470 h 926118"/>
                <a:gd name="connsiteX49" fmla="*/ 219754 w 1060286"/>
                <a:gd name="connsiteY49" fmla="*/ 610200 h 926118"/>
                <a:gd name="connsiteX50" fmla="*/ 205040 w 1060286"/>
                <a:gd name="connsiteY50" fmla="*/ 650678 h 926118"/>
                <a:gd name="connsiteX51" fmla="*/ 203671 w 1060286"/>
                <a:gd name="connsiteY51" fmla="*/ 651232 h 926118"/>
                <a:gd name="connsiteX52" fmla="*/ 203586 w 1060286"/>
                <a:gd name="connsiteY52" fmla="*/ 651449 h 926118"/>
                <a:gd name="connsiteX53" fmla="*/ 161775 w 1060286"/>
                <a:gd name="connsiteY53" fmla="*/ 668179 h 926118"/>
                <a:gd name="connsiteX54" fmla="*/ 161776 w 1060286"/>
                <a:gd name="connsiteY54" fmla="*/ 668178 h 926118"/>
                <a:gd name="connsiteX55" fmla="*/ 103797 w 1060286"/>
                <a:gd name="connsiteY55" fmla="*/ 610199 h 926118"/>
                <a:gd name="connsiteX56" fmla="*/ 96471 w 1060286"/>
                <a:gd name="connsiteY56" fmla="*/ 548372 h 926118"/>
                <a:gd name="connsiteX57" fmla="*/ 96660 w 1060286"/>
                <a:gd name="connsiteY57" fmla="*/ 544539 h 926118"/>
                <a:gd name="connsiteX58" fmla="*/ 72352 w 1060286"/>
                <a:gd name="connsiteY58" fmla="*/ 534407 h 926118"/>
                <a:gd name="connsiteX59" fmla="*/ 46044 w 1060286"/>
                <a:gd name="connsiteY59" fmla="*/ 513111 h 926118"/>
                <a:gd name="connsiteX60" fmla="*/ 44058 w 1060286"/>
                <a:gd name="connsiteY60" fmla="*/ 510468 h 926118"/>
                <a:gd name="connsiteX61" fmla="*/ 43845 w 1060286"/>
                <a:gd name="connsiteY61" fmla="*/ 510320 h 926118"/>
                <a:gd name="connsiteX62" fmla="*/ 14921 w 1060286"/>
                <a:gd name="connsiteY62" fmla="*/ 471704 h 926118"/>
                <a:gd name="connsiteX63" fmla="*/ 55 w 1060286"/>
                <a:gd name="connsiteY63" fmla="*/ 425454 h 926118"/>
                <a:gd name="connsiteX64" fmla="*/ 82005 w 1060286"/>
                <a:gd name="connsiteY64" fmla="*/ 321569 h 926118"/>
                <a:gd name="connsiteX65" fmla="*/ 195409 w 1060286"/>
                <a:gd name="connsiteY65" fmla="*/ 257420 h 926118"/>
                <a:gd name="connsiteX66" fmla="*/ 412720 w 1060286"/>
                <a:gd name="connsiteY66" fmla="*/ 194686 h 926118"/>
                <a:gd name="connsiteX67" fmla="*/ 426725 w 1060286"/>
                <a:gd name="connsiteY67" fmla="*/ 190246 h 926118"/>
                <a:gd name="connsiteX68" fmla="*/ 488952 w 1060286"/>
                <a:gd name="connsiteY68" fmla="*/ 165974 h 926118"/>
                <a:gd name="connsiteX69" fmla="*/ 523729 w 1060286"/>
                <a:gd name="connsiteY69" fmla="*/ 152211 h 926118"/>
                <a:gd name="connsiteX70" fmla="*/ 597544 w 1060286"/>
                <a:gd name="connsiteY70" fmla="*/ 122129 h 926118"/>
                <a:gd name="connsiteX71" fmla="*/ 656552 w 1060286"/>
                <a:gd name="connsiteY71" fmla="*/ 104833 h 926118"/>
                <a:gd name="connsiteX72" fmla="*/ 698474 w 1060286"/>
                <a:gd name="connsiteY72" fmla="*/ 92299 h 926118"/>
                <a:gd name="connsiteX73" fmla="*/ 895898 w 1060286"/>
                <a:gd name="connsiteY73" fmla="*/ 10379 h 926118"/>
                <a:gd name="connsiteX74" fmla="*/ 930865 w 1060286"/>
                <a:gd name="connsiteY74" fmla="*/ 727 h 926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060286" h="926118">
                  <a:moveTo>
                    <a:pt x="930865" y="727"/>
                  </a:moveTo>
                  <a:cubicBezTo>
                    <a:pt x="965445" y="-3269"/>
                    <a:pt x="998045" y="9339"/>
                    <a:pt x="1021271" y="35274"/>
                  </a:cubicBezTo>
                  <a:lnTo>
                    <a:pt x="1022781" y="37847"/>
                  </a:lnTo>
                  <a:lnTo>
                    <a:pt x="1023936" y="38643"/>
                  </a:lnTo>
                  <a:cubicBezTo>
                    <a:pt x="1034242" y="49532"/>
                    <a:pt x="1042017" y="62605"/>
                    <a:pt x="1046035" y="77463"/>
                  </a:cubicBezTo>
                  <a:lnTo>
                    <a:pt x="1046034" y="77463"/>
                  </a:lnTo>
                  <a:cubicBezTo>
                    <a:pt x="1065321" y="105482"/>
                    <a:pt x="1063577" y="136928"/>
                    <a:pt x="1049498" y="164414"/>
                  </a:cubicBezTo>
                  <a:lnTo>
                    <a:pt x="1042338" y="173542"/>
                  </a:lnTo>
                  <a:lnTo>
                    <a:pt x="1047932" y="203020"/>
                  </a:lnTo>
                  <a:cubicBezTo>
                    <a:pt x="1071986" y="396959"/>
                    <a:pt x="1035656" y="597601"/>
                    <a:pt x="1047932" y="778098"/>
                  </a:cubicBezTo>
                  <a:cubicBezTo>
                    <a:pt x="1048435" y="798038"/>
                    <a:pt x="1045388" y="816716"/>
                    <a:pt x="1039047" y="833652"/>
                  </a:cubicBezTo>
                  <a:lnTo>
                    <a:pt x="1035912" y="838586"/>
                  </a:lnTo>
                  <a:lnTo>
                    <a:pt x="1035580" y="840257"/>
                  </a:lnTo>
                  <a:lnTo>
                    <a:pt x="1031848" y="844984"/>
                  </a:lnTo>
                  <a:lnTo>
                    <a:pt x="1010394" y="878755"/>
                  </a:lnTo>
                  <a:cubicBezTo>
                    <a:pt x="985043" y="904702"/>
                    <a:pt x="947535" y="921767"/>
                    <a:pt x="899912" y="926118"/>
                  </a:cubicBezTo>
                  <a:cubicBezTo>
                    <a:pt x="854236" y="924890"/>
                    <a:pt x="817939" y="907442"/>
                    <a:pt x="792707" y="880523"/>
                  </a:cubicBezTo>
                  <a:lnTo>
                    <a:pt x="768715" y="842383"/>
                  </a:lnTo>
                  <a:lnTo>
                    <a:pt x="759993" y="830867"/>
                  </a:lnTo>
                  <a:cubicBezTo>
                    <a:pt x="752637" y="814653"/>
                    <a:pt x="749455" y="796938"/>
                    <a:pt x="751892" y="778098"/>
                  </a:cubicBezTo>
                  <a:cubicBezTo>
                    <a:pt x="747279" y="762417"/>
                    <a:pt x="744228" y="744842"/>
                    <a:pt x="742369" y="725695"/>
                  </a:cubicBezTo>
                  <a:lnTo>
                    <a:pt x="742061" y="717642"/>
                  </a:lnTo>
                  <a:lnTo>
                    <a:pt x="736938" y="686139"/>
                  </a:lnTo>
                  <a:cubicBezTo>
                    <a:pt x="725197" y="582872"/>
                    <a:pt x="731818" y="493332"/>
                    <a:pt x="739933" y="413990"/>
                  </a:cubicBezTo>
                  <a:lnTo>
                    <a:pt x="750483" y="308525"/>
                  </a:lnTo>
                  <a:lnTo>
                    <a:pt x="702625" y="320233"/>
                  </a:lnTo>
                  <a:cubicBezTo>
                    <a:pt x="654465" y="333208"/>
                    <a:pt x="614182" y="348645"/>
                    <a:pt x="588282" y="376970"/>
                  </a:cubicBezTo>
                  <a:cubicBezTo>
                    <a:pt x="575333" y="391133"/>
                    <a:pt x="556717" y="403990"/>
                    <a:pt x="534198" y="415848"/>
                  </a:cubicBezTo>
                  <a:lnTo>
                    <a:pt x="526515" y="419108"/>
                  </a:lnTo>
                  <a:lnTo>
                    <a:pt x="526806" y="467993"/>
                  </a:lnTo>
                  <a:cubicBezTo>
                    <a:pt x="525679" y="525479"/>
                    <a:pt x="524228" y="585353"/>
                    <a:pt x="525833" y="645786"/>
                  </a:cubicBezTo>
                  <a:cubicBezTo>
                    <a:pt x="526417" y="657337"/>
                    <a:pt x="525008" y="668114"/>
                    <a:pt x="521619" y="677905"/>
                  </a:cubicBezTo>
                  <a:lnTo>
                    <a:pt x="518766" y="682549"/>
                  </a:lnTo>
                  <a:lnTo>
                    <a:pt x="518601" y="683406"/>
                  </a:lnTo>
                  <a:lnTo>
                    <a:pt x="516808" y="685736"/>
                  </a:lnTo>
                  <a:lnTo>
                    <a:pt x="505524" y="704103"/>
                  </a:lnTo>
                  <a:lnTo>
                    <a:pt x="499530" y="708185"/>
                  </a:lnTo>
                  <a:lnTo>
                    <a:pt x="499121" y="708716"/>
                  </a:lnTo>
                  <a:lnTo>
                    <a:pt x="496981" y="709921"/>
                  </a:lnTo>
                  <a:lnTo>
                    <a:pt x="477625" y="723102"/>
                  </a:lnTo>
                  <a:cubicBezTo>
                    <a:pt x="466366" y="728093"/>
                    <a:pt x="453152" y="731671"/>
                    <a:pt x="437995" y="733624"/>
                  </a:cubicBezTo>
                  <a:cubicBezTo>
                    <a:pt x="424055" y="733160"/>
                    <a:pt x="411998" y="729971"/>
                    <a:pt x="401653" y="724814"/>
                  </a:cubicBezTo>
                  <a:lnTo>
                    <a:pt x="379977" y="707677"/>
                  </a:lnTo>
                  <a:lnTo>
                    <a:pt x="373087" y="703124"/>
                  </a:lnTo>
                  <a:cubicBezTo>
                    <a:pt x="355809" y="687302"/>
                    <a:pt x="345528" y="667007"/>
                    <a:pt x="350157" y="645786"/>
                  </a:cubicBezTo>
                  <a:cubicBezTo>
                    <a:pt x="346821" y="610436"/>
                    <a:pt x="345922" y="576445"/>
                    <a:pt x="346259" y="544090"/>
                  </a:cubicBezTo>
                  <a:lnTo>
                    <a:pt x="348611" y="482541"/>
                  </a:lnTo>
                  <a:lnTo>
                    <a:pt x="273754" y="503916"/>
                  </a:lnTo>
                  <a:lnTo>
                    <a:pt x="218362" y="520470"/>
                  </a:lnTo>
                  <a:lnTo>
                    <a:pt x="219754" y="610200"/>
                  </a:lnTo>
                  <a:cubicBezTo>
                    <a:pt x="220314" y="627952"/>
                    <a:pt x="215056" y="641229"/>
                    <a:pt x="205040" y="650678"/>
                  </a:cubicBezTo>
                  <a:lnTo>
                    <a:pt x="203671" y="651232"/>
                  </a:lnTo>
                  <a:lnTo>
                    <a:pt x="203586" y="651449"/>
                  </a:lnTo>
                  <a:cubicBezTo>
                    <a:pt x="194690" y="662749"/>
                    <a:pt x="181519" y="669963"/>
                    <a:pt x="161775" y="668179"/>
                  </a:cubicBezTo>
                  <a:lnTo>
                    <a:pt x="161776" y="668178"/>
                  </a:lnTo>
                  <a:cubicBezTo>
                    <a:pt x="131016" y="667365"/>
                    <a:pt x="102022" y="641766"/>
                    <a:pt x="103797" y="610199"/>
                  </a:cubicBezTo>
                  <a:cubicBezTo>
                    <a:pt x="98878" y="586835"/>
                    <a:pt x="96852" y="566761"/>
                    <a:pt x="96471" y="548372"/>
                  </a:cubicBezTo>
                  <a:lnTo>
                    <a:pt x="96660" y="544539"/>
                  </a:lnTo>
                  <a:lnTo>
                    <a:pt x="72352" y="534407"/>
                  </a:lnTo>
                  <a:cubicBezTo>
                    <a:pt x="63177" y="528816"/>
                    <a:pt x="54400" y="521668"/>
                    <a:pt x="46044" y="513111"/>
                  </a:cubicBezTo>
                  <a:lnTo>
                    <a:pt x="44058" y="510468"/>
                  </a:lnTo>
                  <a:lnTo>
                    <a:pt x="43845" y="510320"/>
                  </a:lnTo>
                  <a:lnTo>
                    <a:pt x="14921" y="471704"/>
                  </a:lnTo>
                  <a:lnTo>
                    <a:pt x="55" y="425454"/>
                  </a:lnTo>
                  <a:cubicBezTo>
                    <a:pt x="-1595" y="380657"/>
                    <a:pt x="33732" y="341675"/>
                    <a:pt x="82005" y="321569"/>
                  </a:cubicBezTo>
                  <a:cubicBezTo>
                    <a:pt x="119384" y="293514"/>
                    <a:pt x="157502" y="273141"/>
                    <a:pt x="195409" y="257420"/>
                  </a:cubicBezTo>
                  <a:cubicBezTo>
                    <a:pt x="271223" y="225978"/>
                    <a:pt x="346193" y="213144"/>
                    <a:pt x="412720" y="194686"/>
                  </a:cubicBezTo>
                  <a:lnTo>
                    <a:pt x="426725" y="190246"/>
                  </a:lnTo>
                  <a:lnTo>
                    <a:pt x="488952" y="165974"/>
                  </a:lnTo>
                  <a:lnTo>
                    <a:pt x="523729" y="152211"/>
                  </a:lnTo>
                  <a:lnTo>
                    <a:pt x="597544" y="122129"/>
                  </a:lnTo>
                  <a:lnTo>
                    <a:pt x="656552" y="104833"/>
                  </a:lnTo>
                  <a:lnTo>
                    <a:pt x="698474" y="92299"/>
                  </a:lnTo>
                  <a:cubicBezTo>
                    <a:pt x="759429" y="74640"/>
                    <a:pt x="818368" y="55608"/>
                    <a:pt x="895898" y="10379"/>
                  </a:cubicBezTo>
                  <a:cubicBezTo>
                    <a:pt x="907591" y="5236"/>
                    <a:pt x="919338" y="2059"/>
                    <a:pt x="930865" y="727"/>
                  </a:cubicBezTo>
                  <a:close/>
                </a:path>
              </a:pathLst>
            </a:custGeom>
            <a:solidFill>
              <a:schemeClr val="accent5">
                <a:lumMod val="60000"/>
                <a:lumOff val="40000"/>
              </a:schemeClr>
            </a:solidFill>
            <a:ln w="19050" cmpd="sng">
              <a:solidFill>
                <a:schemeClr val="tx2"/>
              </a:solidFill>
              <a:prstDash val="solid"/>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08" name="Rectangle: Rounded Corners 107">
              <a:extLst>
                <a:ext uri="{FF2B5EF4-FFF2-40B4-BE49-F238E27FC236}">
                  <a16:creationId xmlns:a16="http://schemas.microsoft.com/office/drawing/2014/main" id="{4C927536-55C5-4336-0223-70B3AAE51CD8}"/>
                </a:ext>
              </a:extLst>
            </p:cNvPr>
            <p:cNvSpPr/>
            <p:nvPr/>
          </p:nvSpPr>
          <p:spPr>
            <a:xfrm>
              <a:off x="9373042" y="2834848"/>
              <a:ext cx="2575752" cy="816031"/>
            </a:xfrm>
            <a:prstGeom prst="roundRect">
              <a:avLst>
                <a:gd name="adj" fmla="val 23670"/>
              </a:avLst>
            </a:prstGeom>
            <a:solidFill>
              <a:schemeClr val="accent5">
                <a:lumMod val="60000"/>
                <a:lumOff val="40000"/>
              </a:schemeClr>
            </a:solidFill>
            <a:ln w="19050" cmpd="sng">
              <a:solidFill>
                <a:schemeClr val="tx2"/>
              </a:solidFill>
              <a:prstDash val="solid"/>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r>
                <a:rPr lang="en-US" sz="1600" dirty="0"/>
                <a:t>Making blocks thinner reduces Temperatures and stresses strongly</a:t>
              </a:r>
              <a:endParaRPr lang="en-GB" sz="1600" dirty="0"/>
            </a:p>
          </p:txBody>
        </p:sp>
        <p:sp>
          <p:nvSpPr>
            <p:cNvPr id="109" name="Arrow: Right 108">
              <a:extLst>
                <a:ext uri="{FF2B5EF4-FFF2-40B4-BE49-F238E27FC236}">
                  <a16:creationId xmlns:a16="http://schemas.microsoft.com/office/drawing/2014/main" id="{3888DF8D-9157-9867-CB03-BE382F841E47}"/>
                </a:ext>
              </a:extLst>
            </p:cNvPr>
            <p:cNvSpPr/>
            <p:nvPr/>
          </p:nvSpPr>
          <p:spPr>
            <a:xfrm rot="5867542">
              <a:off x="10378462" y="3807889"/>
              <a:ext cx="640542" cy="186286"/>
            </a:xfrm>
            <a:prstGeom prst="rightArrow">
              <a:avLst>
                <a:gd name="adj1" fmla="val 33683"/>
                <a:gd name="adj2" fmla="val 92937"/>
              </a:avLst>
            </a:prstGeom>
            <a:solidFill>
              <a:schemeClr val="accent5">
                <a:lumMod val="60000"/>
                <a:lumOff val="40000"/>
              </a:schemeClr>
            </a:solidFill>
            <a:ln w="28575" cap="rnd">
              <a:solidFill>
                <a:schemeClr val="tx2"/>
              </a:solidFill>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5">
                    <a:lumMod val="60000"/>
                    <a:lumOff val="40000"/>
                  </a:schemeClr>
                </a:solidFill>
              </a:endParaRPr>
            </a:p>
          </p:txBody>
        </p:sp>
      </p:grpSp>
      <p:grpSp>
        <p:nvGrpSpPr>
          <p:cNvPr id="126" name="Group 125">
            <a:extLst>
              <a:ext uri="{FF2B5EF4-FFF2-40B4-BE49-F238E27FC236}">
                <a16:creationId xmlns:a16="http://schemas.microsoft.com/office/drawing/2014/main" id="{18FB77FC-9417-044C-FEFA-BFBA97877783}"/>
              </a:ext>
            </a:extLst>
          </p:cNvPr>
          <p:cNvGrpSpPr/>
          <p:nvPr/>
        </p:nvGrpSpPr>
        <p:grpSpPr>
          <a:xfrm>
            <a:off x="6363735" y="3488701"/>
            <a:ext cx="3248203" cy="1421866"/>
            <a:chOff x="6363735" y="3488701"/>
            <a:chExt cx="3248203" cy="1421866"/>
          </a:xfrm>
        </p:grpSpPr>
        <p:sp>
          <p:nvSpPr>
            <p:cNvPr id="99" name="Rectangle: Rounded Corners 98">
              <a:extLst>
                <a:ext uri="{FF2B5EF4-FFF2-40B4-BE49-F238E27FC236}">
                  <a16:creationId xmlns:a16="http://schemas.microsoft.com/office/drawing/2014/main" id="{772B3BE3-3A52-CD06-1F5A-F0623E376DFC}"/>
                </a:ext>
              </a:extLst>
            </p:cNvPr>
            <p:cNvSpPr/>
            <p:nvPr/>
          </p:nvSpPr>
          <p:spPr>
            <a:xfrm rot="20344551">
              <a:off x="8508027" y="4621489"/>
              <a:ext cx="1103911" cy="289078"/>
            </a:xfrm>
            <a:custGeom>
              <a:avLst/>
              <a:gdLst>
                <a:gd name="connsiteX0" fmla="*/ 0 w 1103911"/>
                <a:gd name="connsiteY0" fmla="*/ 144539 h 289078"/>
                <a:gd name="connsiteX1" fmla="*/ 144539 w 1103911"/>
                <a:gd name="connsiteY1" fmla="*/ 0 h 289078"/>
                <a:gd name="connsiteX2" fmla="*/ 551956 w 1103911"/>
                <a:gd name="connsiteY2" fmla="*/ 0 h 289078"/>
                <a:gd name="connsiteX3" fmla="*/ 959372 w 1103911"/>
                <a:gd name="connsiteY3" fmla="*/ 0 h 289078"/>
                <a:gd name="connsiteX4" fmla="*/ 1103911 w 1103911"/>
                <a:gd name="connsiteY4" fmla="*/ 144539 h 289078"/>
                <a:gd name="connsiteX5" fmla="*/ 1103911 w 1103911"/>
                <a:gd name="connsiteY5" fmla="*/ 144539 h 289078"/>
                <a:gd name="connsiteX6" fmla="*/ 959372 w 1103911"/>
                <a:gd name="connsiteY6" fmla="*/ 289078 h 289078"/>
                <a:gd name="connsiteX7" fmla="*/ 543807 w 1103911"/>
                <a:gd name="connsiteY7" fmla="*/ 289078 h 289078"/>
                <a:gd name="connsiteX8" fmla="*/ 144539 w 1103911"/>
                <a:gd name="connsiteY8" fmla="*/ 289078 h 289078"/>
                <a:gd name="connsiteX9" fmla="*/ 0 w 1103911"/>
                <a:gd name="connsiteY9" fmla="*/ 144539 h 289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3911" h="289078" fill="none" extrusionOk="0">
                  <a:moveTo>
                    <a:pt x="0" y="144539"/>
                  </a:moveTo>
                  <a:cubicBezTo>
                    <a:pt x="-10534" y="63008"/>
                    <a:pt x="82158" y="14268"/>
                    <a:pt x="144539" y="0"/>
                  </a:cubicBezTo>
                  <a:cubicBezTo>
                    <a:pt x="322429" y="-27339"/>
                    <a:pt x="375392" y="25431"/>
                    <a:pt x="551956" y="0"/>
                  </a:cubicBezTo>
                  <a:cubicBezTo>
                    <a:pt x="728520" y="-25431"/>
                    <a:pt x="781650" y="22256"/>
                    <a:pt x="959372" y="0"/>
                  </a:cubicBezTo>
                  <a:cubicBezTo>
                    <a:pt x="1056813" y="-15422"/>
                    <a:pt x="1107637" y="47187"/>
                    <a:pt x="1103911" y="144539"/>
                  </a:cubicBezTo>
                  <a:lnTo>
                    <a:pt x="1103911" y="144539"/>
                  </a:lnTo>
                  <a:cubicBezTo>
                    <a:pt x="1083890" y="227654"/>
                    <a:pt x="1032060" y="284152"/>
                    <a:pt x="959372" y="289078"/>
                  </a:cubicBezTo>
                  <a:cubicBezTo>
                    <a:pt x="777217" y="305209"/>
                    <a:pt x="746823" y="285488"/>
                    <a:pt x="543807" y="289078"/>
                  </a:cubicBezTo>
                  <a:cubicBezTo>
                    <a:pt x="340791" y="292668"/>
                    <a:pt x="321550" y="252074"/>
                    <a:pt x="144539" y="289078"/>
                  </a:cubicBezTo>
                  <a:cubicBezTo>
                    <a:pt x="59930" y="297628"/>
                    <a:pt x="2709" y="226379"/>
                    <a:pt x="0" y="144539"/>
                  </a:cubicBezTo>
                  <a:close/>
                </a:path>
                <a:path w="1103911" h="289078" stroke="0" extrusionOk="0">
                  <a:moveTo>
                    <a:pt x="0" y="144539"/>
                  </a:moveTo>
                  <a:cubicBezTo>
                    <a:pt x="-1824" y="63587"/>
                    <a:pt x="54801" y="3720"/>
                    <a:pt x="144539" y="0"/>
                  </a:cubicBezTo>
                  <a:cubicBezTo>
                    <a:pt x="280085" y="-16996"/>
                    <a:pt x="447716" y="33777"/>
                    <a:pt x="568252" y="0"/>
                  </a:cubicBezTo>
                  <a:cubicBezTo>
                    <a:pt x="688788" y="-33777"/>
                    <a:pt x="812812" y="20406"/>
                    <a:pt x="959372" y="0"/>
                  </a:cubicBezTo>
                  <a:cubicBezTo>
                    <a:pt x="1029467" y="-5324"/>
                    <a:pt x="1124690" y="74641"/>
                    <a:pt x="1103911" y="144539"/>
                  </a:cubicBezTo>
                  <a:lnTo>
                    <a:pt x="1103911" y="144539"/>
                  </a:lnTo>
                  <a:cubicBezTo>
                    <a:pt x="1120566" y="226342"/>
                    <a:pt x="1043748" y="279715"/>
                    <a:pt x="959372" y="289078"/>
                  </a:cubicBezTo>
                  <a:cubicBezTo>
                    <a:pt x="851115" y="318619"/>
                    <a:pt x="665434" y="281925"/>
                    <a:pt x="568252" y="289078"/>
                  </a:cubicBezTo>
                  <a:cubicBezTo>
                    <a:pt x="471070" y="296231"/>
                    <a:pt x="251045" y="270707"/>
                    <a:pt x="144539" y="289078"/>
                  </a:cubicBezTo>
                  <a:cubicBezTo>
                    <a:pt x="74224" y="294403"/>
                    <a:pt x="14965" y="227964"/>
                    <a:pt x="0" y="144539"/>
                  </a:cubicBezTo>
                  <a:close/>
                </a:path>
              </a:pathLst>
            </a:custGeom>
            <a:solidFill>
              <a:srgbClr val="FF0000"/>
            </a:solidFill>
            <a:ln w="19050" cmpd="sng">
              <a:solidFill>
                <a:schemeClr val="tx2"/>
              </a:solidFill>
              <a:prstDash val="solid"/>
              <a:extLst>
                <a:ext uri="{C807C97D-BFC1-408E-A445-0C87EB9F89A2}">
                  <ask:lineSketchStyleProps xmlns:ask="http://schemas.microsoft.com/office/drawing/2018/sketchyshapes" sd="1219033472">
                    <a:prstGeom prst="roundRect">
                      <a:avLst>
                        <a:gd name="adj" fmla="val 50000"/>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Rectangle: Rounded Corners 106">
              <a:extLst>
                <a:ext uri="{FF2B5EF4-FFF2-40B4-BE49-F238E27FC236}">
                  <a16:creationId xmlns:a16="http://schemas.microsoft.com/office/drawing/2014/main" id="{80FF3722-CC1D-2FBF-F840-375AB1923BF5}"/>
                </a:ext>
              </a:extLst>
            </p:cNvPr>
            <p:cNvSpPr/>
            <p:nvPr/>
          </p:nvSpPr>
          <p:spPr>
            <a:xfrm>
              <a:off x="6363735" y="3488701"/>
              <a:ext cx="2143713" cy="769327"/>
            </a:xfrm>
            <a:prstGeom prst="roundRect">
              <a:avLst>
                <a:gd name="adj" fmla="val 26572"/>
              </a:avLst>
            </a:prstGeom>
            <a:solidFill>
              <a:srgbClr val="FF0000"/>
            </a:solidFill>
            <a:ln w="19050" cmpd="sng">
              <a:solidFill>
                <a:schemeClr val="tx2"/>
              </a:solidFill>
              <a:prstDash val="solid"/>
              <a:extLst>
                <a:ext uri="{C807C97D-BFC1-408E-A445-0C87EB9F89A2}">
                  <ask:lineSketchStyleProps xmlns:ask="http://schemas.microsoft.com/office/drawing/2018/sketchyshapes" sd="3716268343">
                    <a:custGeom>
                      <a:avLst/>
                      <a:gdLst>
                        <a:gd name="connsiteX0" fmla="*/ 0 w 2143713"/>
                        <a:gd name="connsiteY0" fmla="*/ 128224 h 769327"/>
                        <a:gd name="connsiteX1" fmla="*/ 128224 w 2143713"/>
                        <a:gd name="connsiteY1" fmla="*/ 0 h 769327"/>
                        <a:gd name="connsiteX2" fmla="*/ 776185 w 2143713"/>
                        <a:gd name="connsiteY2" fmla="*/ 0 h 769327"/>
                        <a:gd name="connsiteX3" fmla="*/ 1386401 w 2143713"/>
                        <a:gd name="connsiteY3" fmla="*/ 0 h 769327"/>
                        <a:gd name="connsiteX4" fmla="*/ 2015489 w 2143713"/>
                        <a:gd name="connsiteY4" fmla="*/ 0 h 769327"/>
                        <a:gd name="connsiteX5" fmla="*/ 2143713 w 2143713"/>
                        <a:gd name="connsiteY5" fmla="*/ 128224 h 769327"/>
                        <a:gd name="connsiteX6" fmla="*/ 2143713 w 2143713"/>
                        <a:gd name="connsiteY6" fmla="*/ 641103 h 769327"/>
                        <a:gd name="connsiteX7" fmla="*/ 2015489 w 2143713"/>
                        <a:gd name="connsiteY7" fmla="*/ 769327 h 769327"/>
                        <a:gd name="connsiteX8" fmla="*/ 1348655 w 2143713"/>
                        <a:gd name="connsiteY8" fmla="*/ 769327 h 769327"/>
                        <a:gd name="connsiteX9" fmla="*/ 719567 w 2143713"/>
                        <a:gd name="connsiteY9" fmla="*/ 769327 h 769327"/>
                        <a:gd name="connsiteX10" fmla="*/ 128224 w 2143713"/>
                        <a:gd name="connsiteY10" fmla="*/ 769327 h 769327"/>
                        <a:gd name="connsiteX11" fmla="*/ 0 w 2143713"/>
                        <a:gd name="connsiteY11" fmla="*/ 641103 h 769327"/>
                        <a:gd name="connsiteX12" fmla="*/ 0 w 2143713"/>
                        <a:gd name="connsiteY12" fmla="*/ 128224 h 769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43713" h="769327" fill="none" extrusionOk="0">
                          <a:moveTo>
                            <a:pt x="0" y="128224"/>
                          </a:moveTo>
                          <a:cubicBezTo>
                            <a:pt x="-1140" y="59559"/>
                            <a:pt x="40294" y="1514"/>
                            <a:pt x="128224" y="0"/>
                          </a:cubicBezTo>
                          <a:cubicBezTo>
                            <a:pt x="315561" y="18197"/>
                            <a:pt x="534927" y="-7862"/>
                            <a:pt x="776185" y="0"/>
                          </a:cubicBezTo>
                          <a:cubicBezTo>
                            <a:pt x="1017443" y="7862"/>
                            <a:pt x="1140442" y="-28863"/>
                            <a:pt x="1386401" y="0"/>
                          </a:cubicBezTo>
                          <a:cubicBezTo>
                            <a:pt x="1632360" y="28863"/>
                            <a:pt x="1815691" y="10793"/>
                            <a:pt x="2015489" y="0"/>
                          </a:cubicBezTo>
                          <a:cubicBezTo>
                            <a:pt x="2075997" y="7665"/>
                            <a:pt x="2142295" y="50743"/>
                            <a:pt x="2143713" y="128224"/>
                          </a:cubicBezTo>
                          <a:cubicBezTo>
                            <a:pt x="2121694" y="252540"/>
                            <a:pt x="2123295" y="525610"/>
                            <a:pt x="2143713" y="641103"/>
                          </a:cubicBezTo>
                          <a:cubicBezTo>
                            <a:pt x="2144871" y="707475"/>
                            <a:pt x="2080507" y="784879"/>
                            <a:pt x="2015489" y="769327"/>
                          </a:cubicBezTo>
                          <a:cubicBezTo>
                            <a:pt x="1731414" y="795430"/>
                            <a:pt x="1543970" y="753526"/>
                            <a:pt x="1348655" y="769327"/>
                          </a:cubicBezTo>
                          <a:cubicBezTo>
                            <a:pt x="1153340" y="785128"/>
                            <a:pt x="918518" y="740066"/>
                            <a:pt x="719567" y="769327"/>
                          </a:cubicBezTo>
                          <a:cubicBezTo>
                            <a:pt x="520616" y="798588"/>
                            <a:pt x="262208" y="783437"/>
                            <a:pt x="128224" y="769327"/>
                          </a:cubicBezTo>
                          <a:cubicBezTo>
                            <a:pt x="72517" y="765375"/>
                            <a:pt x="3877" y="716406"/>
                            <a:pt x="0" y="641103"/>
                          </a:cubicBezTo>
                          <a:cubicBezTo>
                            <a:pt x="-5966" y="409025"/>
                            <a:pt x="-19496" y="274143"/>
                            <a:pt x="0" y="128224"/>
                          </a:cubicBezTo>
                          <a:close/>
                        </a:path>
                        <a:path w="2143713" h="769327" stroke="0" extrusionOk="0">
                          <a:moveTo>
                            <a:pt x="0" y="128224"/>
                          </a:moveTo>
                          <a:cubicBezTo>
                            <a:pt x="6963" y="62129"/>
                            <a:pt x="58684" y="-1496"/>
                            <a:pt x="128224" y="0"/>
                          </a:cubicBezTo>
                          <a:cubicBezTo>
                            <a:pt x="338676" y="6724"/>
                            <a:pt x="451644" y="27674"/>
                            <a:pt x="738440" y="0"/>
                          </a:cubicBezTo>
                          <a:cubicBezTo>
                            <a:pt x="1025236" y="-27674"/>
                            <a:pt x="1188073" y="13371"/>
                            <a:pt x="1329783" y="0"/>
                          </a:cubicBezTo>
                          <a:cubicBezTo>
                            <a:pt x="1471493" y="-13371"/>
                            <a:pt x="1724185" y="20941"/>
                            <a:pt x="2015489" y="0"/>
                          </a:cubicBezTo>
                          <a:cubicBezTo>
                            <a:pt x="2077486" y="-10171"/>
                            <a:pt x="2132833" y="49410"/>
                            <a:pt x="2143713" y="128224"/>
                          </a:cubicBezTo>
                          <a:cubicBezTo>
                            <a:pt x="2120049" y="258960"/>
                            <a:pt x="2133588" y="422647"/>
                            <a:pt x="2143713" y="641103"/>
                          </a:cubicBezTo>
                          <a:cubicBezTo>
                            <a:pt x="2149890" y="708122"/>
                            <a:pt x="2092722" y="761217"/>
                            <a:pt x="2015489" y="769327"/>
                          </a:cubicBezTo>
                          <a:cubicBezTo>
                            <a:pt x="1733341" y="762082"/>
                            <a:pt x="1517170" y="760326"/>
                            <a:pt x="1348655" y="769327"/>
                          </a:cubicBezTo>
                          <a:cubicBezTo>
                            <a:pt x="1180140" y="778328"/>
                            <a:pt x="992620" y="745686"/>
                            <a:pt x="719567" y="769327"/>
                          </a:cubicBezTo>
                          <a:cubicBezTo>
                            <a:pt x="446514" y="792968"/>
                            <a:pt x="348255" y="785653"/>
                            <a:pt x="128224" y="769327"/>
                          </a:cubicBezTo>
                          <a:cubicBezTo>
                            <a:pt x="55206" y="772526"/>
                            <a:pt x="2763" y="700964"/>
                            <a:pt x="0" y="641103"/>
                          </a:cubicBezTo>
                          <a:cubicBezTo>
                            <a:pt x="21583" y="420783"/>
                            <a:pt x="14478" y="243486"/>
                            <a:pt x="0" y="12822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t>Making blocks thinner reduces stresses slightly</a:t>
              </a:r>
              <a:endParaRPr lang="en-GB" sz="1600" dirty="0"/>
            </a:p>
          </p:txBody>
        </p:sp>
        <p:sp>
          <p:nvSpPr>
            <p:cNvPr id="111" name="Arrow: Right 110">
              <a:extLst>
                <a:ext uri="{FF2B5EF4-FFF2-40B4-BE49-F238E27FC236}">
                  <a16:creationId xmlns:a16="http://schemas.microsoft.com/office/drawing/2014/main" id="{93063450-1E0C-D94C-BD1A-6D0A48670991}"/>
                </a:ext>
              </a:extLst>
            </p:cNvPr>
            <p:cNvSpPr/>
            <p:nvPr/>
          </p:nvSpPr>
          <p:spPr>
            <a:xfrm rot="2987004">
              <a:off x="8239872" y="4382935"/>
              <a:ext cx="774684" cy="186286"/>
            </a:xfrm>
            <a:prstGeom prst="rightArrow">
              <a:avLst>
                <a:gd name="adj1" fmla="val 33683"/>
                <a:gd name="adj2" fmla="val 92937"/>
              </a:avLst>
            </a:prstGeom>
            <a:solidFill>
              <a:srgbClr val="FF0000"/>
            </a:solidFill>
            <a:ln w="28575" cap="rnd">
              <a:solidFill>
                <a:schemeClr val="tx2"/>
              </a:solidFill>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5">
                    <a:lumMod val="60000"/>
                    <a:lumOff val="40000"/>
                  </a:schemeClr>
                </a:solidFill>
              </a:endParaRPr>
            </a:p>
          </p:txBody>
        </p:sp>
      </p:grpSp>
      <p:grpSp>
        <p:nvGrpSpPr>
          <p:cNvPr id="193" name="Group 192">
            <a:extLst>
              <a:ext uri="{FF2B5EF4-FFF2-40B4-BE49-F238E27FC236}">
                <a16:creationId xmlns:a16="http://schemas.microsoft.com/office/drawing/2014/main" id="{1EFE0787-9BB0-4BE3-6E91-7ABB68D01480}"/>
              </a:ext>
            </a:extLst>
          </p:cNvPr>
          <p:cNvGrpSpPr/>
          <p:nvPr/>
        </p:nvGrpSpPr>
        <p:grpSpPr>
          <a:xfrm>
            <a:off x="387443" y="2536338"/>
            <a:ext cx="5201527" cy="2885369"/>
            <a:chOff x="143183" y="3200876"/>
            <a:chExt cx="5201527" cy="2885369"/>
          </a:xfrm>
        </p:grpSpPr>
        <p:sp>
          <p:nvSpPr>
            <p:cNvPr id="75" name="Content Placeholder 2">
              <a:extLst>
                <a:ext uri="{FF2B5EF4-FFF2-40B4-BE49-F238E27FC236}">
                  <a16:creationId xmlns:a16="http://schemas.microsoft.com/office/drawing/2014/main" id="{98071982-AE18-DDEB-41DA-52FA46F53514}"/>
                </a:ext>
              </a:extLst>
            </p:cNvPr>
            <p:cNvSpPr txBox="1">
              <a:spLocks/>
            </p:cNvSpPr>
            <p:nvPr/>
          </p:nvSpPr>
          <p:spPr>
            <a:xfrm>
              <a:off x="198773" y="4795416"/>
              <a:ext cx="4724118" cy="318871"/>
            </a:xfrm>
            <a:prstGeom prst="rect">
              <a:avLst/>
            </a:prstGeom>
          </p:spPr>
          <p:txBody>
            <a:bodyPr vert="horz" lIns="0" tIns="0" rIns="0" bIns="0" rtlCol="0">
              <a:noAutofit/>
            </a:bodyPr>
            <a:lstStyle>
              <a:defPPr>
                <a:defRPr lang="en-US"/>
              </a:defPPr>
              <a:lvl1pPr indent="0">
                <a:lnSpc>
                  <a:spcPct val="90000"/>
                </a:lnSpc>
                <a:spcBef>
                  <a:spcPts val="1000"/>
                </a:spcBef>
                <a:spcAft>
                  <a:spcPts val="0"/>
                </a:spcAft>
                <a:buFont typeface="Arial"/>
                <a:buNone/>
                <a:tabLst/>
                <a:defRPr sz="2100" b="1">
                  <a:solidFill>
                    <a:schemeClr val="tx2">
                      <a:lumMod val="50000"/>
                    </a:schemeClr>
                  </a:solidFill>
                </a:defRPr>
              </a:lvl1pPr>
              <a:lvl2pPr marL="323850" indent="-324000">
                <a:lnSpc>
                  <a:spcPct val="100000"/>
                </a:lnSpc>
                <a:spcBef>
                  <a:spcPts val="500"/>
                </a:spcBef>
                <a:spcAft>
                  <a:spcPts val="0"/>
                </a:spcAft>
                <a:buFont typeface="Arial" charset="0"/>
                <a:buChar char="•"/>
                <a:tabLst/>
                <a:defRPr>
                  <a:solidFill>
                    <a:schemeClr val="tx2">
                      <a:lumMod val="50000"/>
                    </a:schemeClr>
                  </a:solidFill>
                </a:defRPr>
              </a:lvl2pPr>
              <a:lvl3pPr marL="648000" indent="-324000">
                <a:lnSpc>
                  <a:spcPct val="100000"/>
                </a:lnSpc>
                <a:spcBef>
                  <a:spcPts val="500"/>
                </a:spcBef>
                <a:spcAft>
                  <a:spcPts val="0"/>
                </a:spcAft>
                <a:buFont typeface="Arial" panose="020B0604020202020204" pitchFamily="34" charset="0"/>
                <a:buChar char="•"/>
                <a:tabLst/>
                <a:defRPr sz="1700">
                  <a:solidFill>
                    <a:schemeClr val="tx2">
                      <a:lumMod val="50000"/>
                    </a:schemeClr>
                  </a:solidFill>
                </a:defRPr>
              </a:lvl3pPr>
              <a:lvl4pPr marL="972000" indent="-324000">
                <a:lnSpc>
                  <a:spcPct val="100000"/>
                </a:lnSpc>
                <a:spcBef>
                  <a:spcPts val="500"/>
                </a:spcBef>
                <a:spcAft>
                  <a:spcPts val="0"/>
                </a:spcAft>
                <a:buFont typeface="Arial" panose="020B0604020202020204" pitchFamily="34" charset="0"/>
                <a:buChar char="•"/>
                <a:tabLst/>
                <a:defRPr sz="1600">
                  <a:solidFill>
                    <a:schemeClr val="tx2">
                      <a:lumMod val="50000"/>
                    </a:schemeClr>
                  </a:solidFill>
                </a:defRPr>
              </a:lvl4pPr>
              <a:lvl5pPr marL="2057400" indent="-228600">
                <a:lnSpc>
                  <a:spcPct val="90000"/>
                </a:lnSpc>
                <a:spcBef>
                  <a:spcPts val="500"/>
                </a:spcBef>
                <a:buFont typeface="Arial"/>
                <a:buChar char="•"/>
                <a:defRPr sz="1600">
                  <a:solidFill>
                    <a:schemeClr val="accent6"/>
                  </a:solidFill>
                </a:defRPr>
              </a:lvl5pPr>
              <a:lvl6pPr marL="2514600" indent="-228600">
                <a:lnSpc>
                  <a:spcPct val="90000"/>
                </a:lnSpc>
                <a:spcBef>
                  <a:spcPts val="500"/>
                </a:spcBef>
                <a:buFont typeface="Arial"/>
                <a:buChar char="•"/>
              </a:lvl6pPr>
              <a:lvl7pPr marL="2971800" indent="-228600">
                <a:lnSpc>
                  <a:spcPct val="90000"/>
                </a:lnSpc>
                <a:spcBef>
                  <a:spcPts val="500"/>
                </a:spcBef>
                <a:buFont typeface="Arial"/>
                <a:buChar char="•"/>
              </a:lvl7pPr>
              <a:lvl8pPr marL="3429000" indent="-228600">
                <a:lnSpc>
                  <a:spcPct val="90000"/>
                </a:lnSpc>
                <a:spcBef>
                  <a:spcPts val="500"/>
                </a:spcBef>
                <a:buFont typeface="Arial"/>
                <a:buChar char="•"/>
              </a:lvl8pPr>
              <a:lvl9pPr marL="3886200" indent="-228600">
                <a:lnSpc>
                  <a:spcPct val="90000"/>
                </a:lnSpc>
                <a:spcBef>
                  <a:spcPts val="500"/>
                </a:spcBef>
                <a:buFont typeface="Arial"/>
                <a:buChar char="•"/>
              </a:lvl9pPr>
            </a:lstStyle>
            <a:p>
              <a:pPr algn="r"/>
              <a:r>
                <a:rPr lang="en-US" sz="1800" dirty="0"/>
                <a:t>Radiation damage on US of target</a:t>
              </a:r>
              <a:endParaRPr lang="en-GB" sz="1800" dirty="0"/>
            </a:p>
          </p:txBody>
        </p:sp>
        <p:pic>
          <p:nvPicPr>
            <p:cNvPr id="76" name="Picture 75">
              <a:extLst>
                <a:ext uri="{FF2B5EF4-FFF2-40B4-BE49-F238E27FC236}">
                  <a16:creationId xmlns:a16="http://schemas.microsoft.com/office/drawing/2014/main" id="{8EBFF8E1-8C10-0FC9-94BD-715F0691479D}"/>
                </a:ext>
              </a:extLst>
            </p:cNvPr>
            <p:cNvPicPr>
              <a:picLocks noChangeAspect="1"/>
            </p:cNvPicPr>
            <p:nvPr/>
          </p:nvPicPr>
          <p:blipFill>
            <a:blip r:embed="rId5"/>
            <a:srcRect l="8892"/>
            <a:stretch/>
          </p:blipFill>
          <p:spPr>
            <a:xfrm>
              <a:off x="1189071" y="3764703"/>
              <a:ext cx="3876500" cy="817529"/>
            </a:xfrm>
            <a:prstGeom prst="rect">
              <a:avLst/>
            </a:prstGeom>
          </p:spPr>
        </p:pic>
        <p:sp>
          <p:nvSpPr>
            <p:cNvPr id="77" name="Content Placeholder 2">
              <a:extLst>
                <a:ext uri="{FF2B5EF4-FFF2-40B4-BE49-F238E27FC236}">
                  <a16:creationId xmlns:a16="http://schemas.microsoft.com/office/drawing/2014/main" id="{8AF13E70-7FBD-4396-851B-9816D10A3AA5}"/>
                </a:ext>
              </a:extLst>
            </p:cNvPr>
            <p:cNvSpPr txBox="1">
              <a:spLocks/>
            </p:cNvSpPr>
            <p:nvPr/>
          </p:nvSpPr>
          <p:spPr>
            <a:xfrm>
              <a:off x="778051" y="3421357"/>
              <a:ext cx="4566659" cy="343346"/>
            </a:xfrm>
            <a:prstGeom prst="rect">
              <a:avLst/>
            </a:prstGeom>
          </p:spPr>
          <p:txBody>
            <a:bodyPr vert="horz" lIns="0" tIns="0" rIns="0" bIns="0" rtlCol="0">
              <a:noAutofit/>
            </a:bodyPr>
            <a:lstStyle>
              <a:lvl1pPr indent="0">
                <a:lnSpc>
                  <a:spcPct val="90000"/>
                </a:lnSpc>
                <a:spcBef>
                  <a:spcPts val="1000"/>
                </a:spcBef>
                <a:spcAft>
                  <a:spcPts val="0"/>
                </a:spcAft>
                <a:buFont typeface="Arial"/>
                <a:buNone/>
                <a:tabLst/>
                <a:defRPr sz="2100" b="1">
                  <a:solidFill>
                    <a:schemeClr val="tx2">
                      <a:lumMod val="50000"/>
                    </a:schemeClr>
                  </a:solidFill>
                </a:defRPr>
              </a:lvl1pPr>
              <a:lvl2pPr marL="323850" indent="-324000">
                <a:lnSpc>
                  <a:spcPct val="100000"/>
                </a:lnSpc>
                <a:spcBef>
                  <a:spcPts val="500"/>
                </a:spcBef>
                <a:spcAft>
                  <a:spcPts val="0"/>
                </a:spcAft>
                <a:buFont typeface="Arial" charset="0"/>
                <a:buChar char="•"/>
                <a:tabLst/>
                <a:defRPr>
                  <a:solidFill>
                    <a:schemeClr val="tx2">
                      <a:lumMod val="50000"/>
                    </a:schemeClr>
                  </a:solidFill>
                </a:defRPr>
              </a:lvl2pPr>
              <a:lvl3pPr marL="648000" indent="-324000">
                <a:lnSpc>
                  <a:spcPct val="100000"/>
                </a:lnSpc>
                <a:spcBef>
                  <a:spcPts val="500"/>
                </a:spcBef>
                <a:spcAft>
                  <a:spcPts val="0"/>
                </a:spcAft>
                <a:buFont typeface="Arial" panose="020B0604020202020204" pitchFamily="34" charset="0"/>
                <a:buChar char="•"/>
                <a:tabLst/>
                <a:defRPr sz="1700">
                  <a:solidFill>
                    <a:schemeClr val="tx2">
                      <a:lumMod val="50000"/>
                    </a:schemeClr>
                  </a:solidFill>
                </a:defRPr>
              </a:lvl3pPr>
              <a:lvl4pPr marL="972000" indent="-324000">
                <a:lnSpc>
                  <a:spcPct val="100000"/>
                </a:lnSpc>
                <a:spcBef>
                  <a:spcPts val="500"/>
                </a:spcBef>
                <a:spcAft>
                  <a:spcPts val="0"/>
                </a:spcAft>
                <a:buFont typeface="Arial" panose="020B0604020202020204" pitchFamily="34" charset="0"/>
                <a:buChar char="•"/>
                <a:tabLst/>
                <a:defRPr sz="1600">
                  <a:solidFill>
                    <a:schemeClr val="tx2">
                      <a:lumMod val="50000"/>
                    </a:schemeClr>
                  </a:solidFill>
                </a:defRPr>
              </a:lvl4pPr>
              <a:lvl5pPr marL="2057400" indent="-228600">
                <a:lnSpc>
                  <a:spcPct val="90000"/>
                </a:lnSpc>
                <a:spcBef>
                  <a:spcPts val="500"/>
                </a:spcBef>
                <a:buFont typeface="Arial"/>
                <a:buChar char="•"/>
                <a:defRPr sz="1600">
                  <a:solidFill>
                    <a:schemeClr val="accent6"/>
                  </a:solidFill>
                </a:defRPr>
              </a:lvl5pPr>
              <a:lvl6pPr marL="2514600" indent="-228600">
                <a:lnSpc>
                  <a:spcPct val="90000"/>
                </a:lnSpc>
                <a:spcBef>
                  <a:spcPts val="500"/>
                </a:spcBef>
                <a:buFont typeface="Arial"/>
                <a:buChar char="•"/>
              </a:lvl6pPr>
              <a:lvl7pPr marL="2971800" indent="-228600">
                <a:lnSpc>
                  <a:spcPct val="90000"/>
                </a:lnSpc>
                <a:spcBef>
                  <a:spcPts val="500"/>
                </a:spcBef>
                <a:buFont typeface="Arial"/>
                <a:buChar char="•"/>
              </a:lvl7pPr>
              <a:lvl8pPr marL="3429000" indent="-228600">
                <a:lnSpc>
                  <a:spcPct val="90000"/>
                </a:lnSpc>
                <a:spcBef>
                  <a:spcPts val="500"/>
                </a:spcBef>
                <a:buFont typeface="Arial"/>
                <a:buChar char="•"/>
              </a:lvl8pPr>
              <a:lvl9pPr marL="3886200" indent="-228600">
                <a:lnSpc>
                  <a:spcPct val="90000"/>
                </a:lnSpc>
                <a:spcBef>
                  <a:spcPts val="500"/>
                </a:spcBef>
                <a:buFont typeface="Arial"/>
                <a:buChar char="•"/>
              </a:lvl9pPr>
            </a:lstStyle>
            <a:p>
              <a:r>
                <a:rPr lang="en-US" sz="1800" dirty="0"/>
                <a:t>Heat deposition on US plates of target</a:t>
              </a:r>
              <a:endParaRPr lang="en-GB" sz="1800" dirty="0"/>
            </a:p>
          </p:txBody>
        </p:sp>
        <p:pic>
          <p:nvPicPr>
            <p:cNvPr id="78" name="Picture 77">
              <a:extLst>
                <a:ext uri="{FF2B5EF4-FFF2-40B4-BE49-F238E27FC236}">
                  <a16:creationId xmlns:a16="http://schemas.microsoft.com/office/drawing/2014/main" id="{42F27585-BBFE-B4A4-F32C-624916EF36CE}"/>
                </a:ext>
              </a:extLst>
            </p:cNvPr>
            <p:cNvPicPr>
              <a:picLocks noChangeAspect="1"/>
            </p:cNvPicPr>
            <p:nvPr/>
          </p:nvPicPr>
          <p:blipFill>
            <a:blip r:embed="rId6"/>
            <a:srcRect l="15697"/>
            <a:stretch/>
          </p:blipFill>
          <p:spPr>
            <a:xfrm>
              <a:off x="1173831" y="5047366"/>
              <a:ext cx="3850883" cy="842117"/>
            </a:xfrm>
            <a:prstGeom prst="rect">
              <a:avLst/>
            </a:prstGeom>
          </p:spPr>
        </p:pic>
        <p:pic>
          <p:nvPicPr>
            <p:cNvPr id="13" name="Picture 12">
              <a:extLst>
                <a:ext uri="{FF2B5EF4-FFF2-40B4-BE49-F238E27FC236}">
                  <a16:creationId xmlns:a16="http://schemas.microsoft.com/office/drawing/2014/main" id="{16E2ACDC-D985-5A55-8FFD-EB3D794B5221}"/>
                </a:ext>
              </a:extLst>
            </p:cNvPr>
            <p:cNvPicPr>
              <a:picLocks noChangeAspect="1"/>
            </p:cNvPicPr>
            <p:nvPr/>
          </p:nvPicPr>
          <p:blipFill>
            <a:blip r:embed="rId5"/>
            <a:srcRect t="31912" r="95143" b="14345"/>
            <a:stretch/>
          </p:blipFill>
          <p:spPr>
            <a:xfrm>
              <a:off x="143183" y="3308600"/>
              <a:ext cx="599080" cy="1273632"/>
            </a:xfrm>
            <a:prstGeom prst="rect">
              <a:avLst/>
            </a:prstGeom>
          </p:spPr>
        </p:pic>
        <p:pic>
          <p:nvPicPr>
            <p:cNvPr id="14" name="Picture 13">
              <a:extLst>
                <a:ext uri="{FF2B5EF4-FFF2-40B4-BE49-F238E27FC236}">
                  <a16:creationId xmlns:a16="http://schemas.microsoft.com/office/drawing/2014/main" id="{1A1F8BD8-2FFF-07DE-7DD2-D8ACA01EBAA2}"/>
                </a:ext>
              </a:extLst>
            </p:cNvPr>
            <p:cNvPicPr>
              <a:picLocks noChangeAspect="1"/>
            </p:cNvPicPr>
            <p:nvPr/>
          </p:nvPicPr>
          <p:blipFill>
            <a:blip r:embed="rId6"/>
            <a:srcRect t="25351" r="94671" b="6012"/>
            <a:stretch/>
          </p:blipFill>
          <p:spPr>
            <a:xfrm>
              <a:off x="198772" y="4842734"/>
              <a:ext cx="514761" cy="1222343"/>
            </a:xfrm>
            <a:prstGeom prst="rect">
              <a:avLst/>
            </a:prstGeom>
          </p:spPr>
        </p:pic>
        <p:cxnSp>
          <p:nvCxnSpPr>
            <p:cNvPr id="81" name="Straight Connector 80">
              <a:extLst>
                <a:ext uri="{FF2B5EF4-FFF2-40B4-BE49-F238E27FC236}">
                  <a16:creationId xmlns:a16="http://schemas.microsoft.com/office/drawing/2014/main" id="{D3BDA8ED-6C3D-0998-3E0D-746F0E9BA195}"/>
                </a:ext>
              </a:extLst>
            </p:cNvPr>
            <p:cNvCxnSpPr>
              <a:cxnSpLocks/>
            </p:cNvCxnSpPr>
            <p:nvPr/>
          </p:nvCxnSpPr>
          <p:spPr>
            <a:xfrm flipH="1">
              <a:off x="977714" y="4482741"/>
              <a:ext cx="4059568" cy="0"/>
            </a:xfrm>
            <a:prstGeom prst="line">
              <a:avLst/>
            </a:prstGeom>
            <a:ln w="22225" cap="rnd">
              <a:solidFill>
                <a:schemeClr val="tx2"/>
              </a:solidFill>
              <a:prstDash val="lgDashDot"/>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BFC889D2-95F4-7C61-AB5C-A2BDEB07CE49}"/>
                </a:ext>
              </a:extLst>
            </p:cNvPr>
            <p:cNvCxnSpPr>
              <a:cxnSpLocks/>
            </p:cNvCxnSpPr>
            <p:nvPr/>
          </p:nvCxnSpPr>
          <p:spPr>
            <a:xfrm flipH="1">
              <a:off x="986010" y="5816110"/>
              <a:ext cx="4029612" cy="0"/>
            </a:xfrm>
            <a:prstGeom prst="line">
              <a:avLst/>
            </a:prstGeom>
            <a:ln w="22225" cap="rnd">
              <a:solidFill>
                <a:schemeClr val="tx2"/>
              </a:solidFill>
              <a:prstDash val="lgDashDot"/>
              <a:roun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AFE6B7B9-F57D-AE27-8619-A09858B57C92}"/>
                </a:ext>
              </a:extLst>
            </p:cNvPr>
            <p:cNvSpPr txBox="1"/>
            <p:nvPr/>
          </p:nvSpPr>
          <p:spPr>
            <a:xfrm>
              <a:off x="3973480" y="5868322"/>
              <a:ext cx="807181" cy="215444"/>
            </a:xfrm>
            <a:prstGeom prst="rect">
              <a:avLst/>
            </a:prstGeom>
            <a:noFill/>
          </p:spPr>
          <p:txBody>
            <a:bodyPr wrap="square" lIns="0" tIns="0" rIns="0" bIns="0" rtlCol="0">
              <a:spAutoFit/>
            </a:bodyPr>
            <a:lstStyle/>
            <a:p>
              <a:pPr algn="l"/>
              <a:r>
                <a:rPr lang="en-US" sz="1400" dirty="0">
                  <a:solidFill>
                    <a:schemeClr val="tx2"/>
                  </a:solidFill>
                </a:rPr>
                <a:t>640mm</a:t>
              </a:r>
              <a:endParaRPr lang="en-GB" sz="1400" dirty="0">
                <a:solidFill>
                  <a:schemeClr val="tx2"/>
                </a:solidFill>
              </a:endParaRPr>
            </a:p>
          </p:txBody>
        </p:sp>
        <p:cxnSp>
          <p:nvCxnSpPr>
            <p:cNvPr id="23" name="Straight Connector 22">
              <a:extLst>
                <a:ext uri="{FF2B5EF4-FFF2-40B4-BE49-F238E27FC236}">
                  <a16:creationId xmlns:a16="http://schemas.microsoft.com/office/drawing/2014/main" id="{06B99C01-7065-A0D8-6E6C-C4D55006F2FE}"/>
                </a:ext>
              </a:extLst>
            </p:cNvPr>
            <p:cNvCxnSpPr>
              <a:cxnSpLocks/>
            </p:cNvCxnSpPr>
            <p:nvPr/>
          </p:nvCxnSpPr>
          <p:spPr>
            <a:xfrm flipH="1">
              <a:off x="1189071" y="6086245"/>
              <a:ext cx="3733820" cy="0"/>
            </a:xfrm>
            <a:prstGeom prst="line">
              <a:avLst/>
            </a:prstGeom>
            <a:ln w="15875" cap="rnd">
              <a:solidFill>
                <a:schemeClr val="tx2"/>
              </a:solidFill>
              <a:prstDash val="solid"/>
              <a:round/>
              <a:headEnd type="triangle" w="med" len="lg"/>
              <a:tailEnd type="triangle" w="med" len="lg"/>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C7255953-7760-3C6B-0B2F-D085815A583B}"/>
                </a:ext>
              </a:extLst>
            </p:cNvPr>
            <p:cNvCxnSpPr>
              <a:cxnSpLocks/>
            </p:cNvCxnSpPr>
            <p:nvPr/>
          </p:nvCxnSpPr>
          <p:spPr>
            <a:xfrm flipH="1">
              <a:off x="708401" y="4224505"/>
              <a:ext cx="452771" cy="0"/>
            </a:xfrm>
            <a:prstGeom prst="line">
              <a:avLst/>
            </a:prstGeom>
            <a:ln w="34925" cap="rnd">
              <a:solidFill>
                <a:srgbClr val="C00000"/>
              </a:solidFill>
              <a:prstDash val="solid"/>
              <a:round/>
              <a:headEnd type="triangle" w="med" len="lg"/>
              <a:tailEnd type="none" w="med" len="lg"/>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A80BD72-7CF1-95F8-DC87-6B52A9765C64}"/>
                </a:ext>
              </a:extLst>
            </p:cNvPr>
            <p:cNvCxnSpPr>
              <a:cxnSpLocks/>
            </p:cNvCxnSpPr>
            <p:nvPr/>
          </p:nvCxnSpPr>
          <p:spPr>
            <a:xfrm flipH="1">
              <a:off x="702051" y="5527445"/>
              <a:ext cx="452771" cy="0"/>
            </a:xfrm>
            <a:prstGeom prst="line">
              <a:avLst/>
            </a:prstGeom>
            <a:ln w="34925" cap="rnd">
              <a:solidFill>
                <a:srgbClr val="C00000"/>
              </a:solidFill>
              <a:prstDash val="solid"/>
              <a:round/>
              <a:headEnd type="triangle" w="med" len="lg"/>
              <a:tailEnd type="none" w="med" len="lg"/>
            </a:ln>
          </p:spPr>
          <p:style>
            <a:lnRef idx="1">
              <a:schemeClr val="accent1"/>
            </a:lnRef>
            <a:fillRef idx="0">
              <a:schemeClr val="accent1"/>
            </a:fillRef>
            <a:effectRef idx="0">
              <a:schemeClr val="accent1"/>
            </a:effectRef>
            <a:fontRef idx="minor">
              <a:schemeClr val="tx1"/>
            </a:fontRef>
          </p:style>
        </p:cxnSp>
        <p:sp>
          <p:nvSpPr>
            <p:cNvPr id="55" name="Content Placeholder 2">
              <a:extLst>
                <a:ext uri="{FF2B5EF4-FFF2-40B4-BE49-F238E27FC236}">
                  <a16:creationId xmlns:a16="http://schemas.microsoft.com/office/drawing/2014/main" id="{D8D7B06B-EB5C-637D-BE4F-88853349BC9E}"/>
                </a:ext>
              </a:extLst>
            </p:cNvPr>
            <p:cNvSpPr txBox="1">
              <a:spLocks/>
            </p:cNvSpPr>
            <p:nvPr/>
          </p:nvSpPr>
          <p:spPr>
            <a:xfrm>
              <a:off x="209413" y="3200876"/>
              <a:ext cx="599081" cy="295015"/>
            </a:xfrm>
            <a:prstGeom prst="rect">
              <a:avLst/>
            </a:prstGeom>
          </p:spPr>
          <p:txBody>
            <a:bodyPr vert="horz" lIns="0" tIns="0" rIns="0" bIns="0" rtlCol="0">
              <a:noAutofit/>
            </a:bodyPr>
            <a:lstStyle>
              <a:lvl1pPr indent="0">
                <a:lnSpc>
                  <a:spcPct val="90000"/>
                </a:lnSpc>
                <a:spcBef>
                  <a:spcPts val="1000"/>
                </a:spcBef>
                <a:spcAft>
                  <a:spcPts val="0"/>
                </a:spcAft>
                <a:buFont typeface="Arial"/>
                <a:buNone/>
                <a:tabLst/>
                <a:defRPr sz="2100" b="1">
                  <a:solidFill>
                    <a:schemeClr val="tx2">
                      <a:lumMod val="50000"/>
                    </a:schemeClr>
                  </a:solidFill>
                </a:defRPr>
              </a:lvl1pPr>
              <a:lvl2pPr marL="323850" indent="-324000">
                <a:lnSpc>
                  <a:spcPct val="100000"/>
                </a:lnSpc>
                <a:spcBef>
                  <a:spcPts val="500"/>
                </a:spcBef>
                <a:spcAft>
                  <a:spcPts val="0"/>
                </a:spcAft>
                <a:buFont typeface="Arial" charset="0"/>
                <a:buChar char="•"/>
                <a:tabLst/>
                <a:defRPr>
                  <a:solidFill>
                    <a:schemeClr val="tx2">
                      <a:lumMod val="50000"/>
                    </a:schemeClr>
                  </a:solidFill>
                </a:defRPr>
              </a:lvl2pPr>
              <a:lvl3pPr marL="648000" indent="-324000">
                <a:lnSpc>
                  <a:spcPct val="100000"/>
                </a:lnSpc>
                <a:spcBef>
                  <a:spcPts val="500"/>
                </a:spcBef>
                <a:spcAft>
                  <a:spcPts val="0"/>
                </a:spcAft>
                <a:buFont typeface="Arial" panose="020B0604020202020204" pitchFamily="34" charset="0"/>
                <a:buChar char="•"/>
                <a:tabLst/>
                <a:defRPr sz="1700">
                  <a:solidFill>
                    <a:schemeClr val="tx2">
                      <a:lumMod val="50000"/>
                    </a:schemeClr>
                  </a:solidFill>
                </a:defRPr>
              </a:lvl3pPr>
              <a:lvl4pPr marL="972000" indent="-324000">
                <a:lnSpc>
                  <a:spcPct val="100000"/>
                </a:lnSpc>
                <a:spcBef>
                  <a:spcPts val="500"/>
                </a:spcBef>
                <a:spcAft>
                  <a:spcPts val="0"/>
                </a:spcAft>
                <a:buFont typeface="Arial" panose="020B0604020202020204" pitchFamily="34" charset="0"/>
                <a:buChar char="•"/>
                <a:tabLst/>
                <a:defRPr sz="1600">
                  <a:solidFill>
                    <a:schemeClr val="tx2">
                      <a:lumMod val="50000"/>
                    </a:schemeClr>
                  </a:solidFill>
                </a:defRPr>
              </a:lvl4pPr>
              <a:lvl5pPr marL="2057400" indent="-228600">
                <a:lnSpc>
                  <a:spcPct val="90000"/>
                </a:lnSpc>
                <a:spcBef>
                  <a:spcPts val="500"/>
                </a:spcBef>
                <a:buFont typeface="Arial"/>
                <a:buChar char="•"/>
                <a:defRPr sz="1600">
                  <a:solidFill>
                    <a:schemeClr val="accent6"/>
                  </a:solidFill>
                </a:defRPr>
              </a:lvl5pPr>
              <a:lvl6pPr marL="2514600" indent="-228600">
                <a:lnSpc>
                  <a:spcPct val="90000"/>
                </a:lnSpc>
                <a:spcBef>
                  <a:spcPts val="500"/>
                </a:spcBef>
                <a:buFont typeface="Arial"/>
                <a:buChar char="•"/>
              </a:lvl6pPr>
              <a:lvl7pPr marL="2971800" indent="-228600">
                <a:lnSpc>
                  <a:spcPct val="90000"/>
                </a:lnSpc>
                <a:spcBef>
                  <a:spcPts val="500"/>
                </a:spcBef>
                <a:buFont typeface="Arial"/>
                <a:buChar char="•"/>
              </a:lvl7pPr>
              <a:lvl8pPr marL="3429000" indent="-228600">
                <a:lnSpc>
                  <a:spcPct val="90000"/>
                </a:lnSpc>
                <a:spcBef>
                  <a:spcPts val="500"/>
                </a:spcBef>
                <a:buFont typeface="Arial"/>
                <a:buChar char="•"/>
              </a:lvl8pPr>
              <a:lvl9pPr marL="3886200" indent="-228600">
                <a:lnSpc>
                  <a:spcPct val="90000"/>
                </a:lnSpc>
                <a:spcBef>
                  <a:spcPts val="500"/>
                </a:spcBef>
                <a:buFont typeface="Arial"/>
                <a:buChar char="•"/>
              </a:lvl9pPr>
            </a:lstStyle>
            <a:p>
              <a:r>
                <a:rPr lang="en-US" sz="1200" b="0" dirty="0"/>
                <a:t>W/m^3</a:t>
              </a:r>
              <a:endParaRPr lang="en-GB" sz="1200" b="0" dirty="0"/>
            </a:p>
          </p:txBody>
        </p:sp>
        <p:sp>
          <p:nvSpPr>
            <p:cNvPr id="57" name="Content Placeholder 2">
              <a:extLst>
                <a:ext uri="{FF2B5EF4-FFF2-40B4-BE49-F238E27FC236}">
                  <a16:creationId xmlns:a16="http://schemas.microsoft.com/office/drawing/2014/main" id="{ED8CD10D-698B-80AC-99E8-0800FF527C1C}"/>
                </a:ext>
              </a:extLst>
            </p:cNvPr>
            <p:cNvSpPr txBox="1">
              <a:spLocks/>
            </p:cNvSpPr>
            <p:nvPr/>
          </p:nvSpPr>
          <p:spPr>
            <a:xfrm>
              <a:off x="188214" y="4756862"/>
              <a:ext cx="599081" cy="295015"/>
            </a:xfrm>
            <a:prstGeom prst="rect">
              <a:avLst/>
            </a:prstGeom>
          </p:spPr>
          <p:txBody>
            <a:bodyPr vert="horz" lIns="0" tIns="0" rIns="0" bIns="0" rtlCol="0">
              <a:noAutofit/>
            </a:bodyPr>
            <a:lstStyle>
              <a:lvl1pPr indent="0">
                <a:lnSpc>
                  <a:spcPct val="90000"/>
                </a:lnSpc>
                <a:spcBef>
                  <a:spcPts val="1000"/>
                </a:spcBef>
                <a:spcAft>
                  <a:spcPts val="0"/>
                </a:spcAft>
                <a:buFont typeface="Arial"/>
                <a:buNone/>
                <a:tabLst/>
                <a:defRPr sz="2100" b="1">
                  <a:solidFill>
                    <a:schemeClr val="tx2">
                      <a:lumMod val="50000"/>
                    </a:schemeClr>
                  </a:solidFill>
                </a:defRPr>
              </a:lvl1pPr>
              <a:lvl2pPr marL="323850" indent="-324000">
                <a:lnSpc>
                  <a:spcPct val="100000"/>
                </a:lnSpc>
                <a:spcBef>
                  <a:spcPts val="500"/>
                </a:spcBef>
                <a:spcAft>
                  <a:spcPts val="0"/>
                </a:spcAft>
                <a:buFont typeface="Arial" charset="0"/>
                <a:buChar char="•"/>
                <a:tabLst/>
                <a:defRPr>
                  <a:solidFill>
                    <a:schemeClr val="tx2">
                      <a:lumMod val="50000"/>
                    </a:schemeClr>
                  </a:solidFill>
                </a:defRPr>
              </a:lvl2pPr>
              <a:lvl3pPr marL="648000" indent="-324000">
                <a:lnSpc>
                  <a:spcPct val="100000"/>
                </a:lnSpc>
                <a:spcBef>
                  <a:spcPts val="500"/>
                </a:spcBef>
                <a:spcAft>
                  <a:spcPts val="0"/>
                </a:spcAft>
                <a:buFont typeface="Arial" panose="020B0604020202020204" pitchFamily="34" charset="0"/>
                <a:buChar char="•"/>
                <a:tabLst/>
                <a:defRPr sz="1700">
                  <a:solidFill>
                    <a:schemeClr val="tx2">
                      <a:lumMod val="50000"/>
                    </a:schemeClr>
                  </a:solidFill>
                </a:defRPr>
              </a:lvl3pPr>
              <a:lvl4pPr marL="972000" indent="-324000">
                <a:lnSpc>
                  <a:spcPct val="100000"/>
                </a:lnSpc>
                <a:spcBef>
                  <a:spcPts val="500"/>
                </a:spcBef>
                <a:spcAft>
                  <a:spcPts val="0"/>
                </a:spcAft>
                <a:buFont typeface="Arial" panose="020B0604020202020204" pitchFamily="34" charset="0"/>
                <a:buChar char="•"/>
                <a:tabLst/>
                <a:defRPr sz="1600">
                  <a:solidFill>
                    <a:schemeClr val="tx2">
                      <a:lumMod val="50000"/>
                    </a:schemeClr>
                  </a:solidFill>
                </a:defRPr>
              </a:lvl4pPr>
              <a:lvl5pPr marL="2057400" indent="-228600">
                <a:lnSpc>
                  <a:spcPct val="90000"/>
                </a:lnSpc>
                <a:spcBef>
                  <a:spcPts val="500"/>
                </a:spcBef>
                <a:buFont typeface="Arial"/>
                <a:buChar char="•"/>
                <a:defRPr sz="1600">
                  <a:solidFill>
                    <a:schemeClr val="accent6"/>
                  </a:solidFill>
                </a:defRPr>
              </a:lvl5pPr>
              <a:lvl6pPr marL="2514600" indent="-228600">
                <a:lnSpc>
                  <a:spcPct val="90000"/>
                </a:lnSpc>
                <a:spcBef>
                  <a:spcPts val="500"/>
                </a:spcBef>
                <a:buFont typeface="Arial"/>
                <a:buChar char="•"/>
              </a:lvl6pPr>
              <a:lvl7pPr marL="2971800" indent="-228600">
                <a:lnSpc>
                  <a:spcPct val="90000"/>
                </a:lnSpc>
                <a:spcBef>
                  <a:spcPts val="500"/>
                </a:spcBef>
                <a:buFont typeface="Arial"/>
                <a:buChar char="•"/>
              </a:lvl7pPr>
              <a:lvl8pPr marL="3429000" indent="-228600">
                <a:lnSpc>
                  <a:spcPct val="90000"/>
                </a:lnSpc>
                <a:spcBef>
                  <a:spcPts val="500"/>
                </a:spcBef>
                <a:buFont typeface="Arial"/>
                <a:buChar char="•"/>
              </a:lvl8pPr>
              <a:lvl9pPr marL="3886200" indent="-228600">
                <a:lnSpc>
                  <a:spcPct val="90000"/>
                </a:lnSpc>
                <a:spcBef>
                  <a:spcPts val="500"/>
                </a:spcBef>
                <a:buFont typeface="Arial"/>
                <a:buChar char="•"/>
              </a:lvl9pPr>
            </a:lstStyle>
            <a:p>
              <a:r>
                <a:rPr lang="en-US" sz="1200" b="0" dirty="0"/>
                <a:t>dpa 5yr</a:t>
              </a:r>
              <a:endParaRPr lang="en-GB" sz="1200" b="0" dirty="0"/>
            </a:p>
          </p:txBody>
        </p:sp>
        <p:sp>
          <p:nvSpPr>
            <p:cNvPr id="112" name="TextBox 111">
              <a:extLst>
                <a:ext uri="{FF2B5EF4-FFF2-40B4-BE49-F238E27FC236}">
                  <a16:creationId xmlns:a16="http://schemas.microsoft.com/office/drawing/2014/main" id="{D0D56E11-B7B8-4103-DA6E-BD857620E369}"/>
                </a:ext>
              </a:extLst>
            </p:cNvPr>
            <p:cNvSpPr txBox="1"/>
            <p:nvPr/>
          </p:nvSpPr>
          <p:spPr>
            <a:xfrm rot="16200000">
              <a:off x="4671956" y="3916928"/>
              <a:ext cx="807181" cy="215444"/>
            </a:xfrm>
            <a:prstGeom prst="rect">
              <a:avLst/>
            </a:prstGeom>
            <a:noFill/>
          </p:spPr>
          <p:txBody>
            <a:bodyPr wrap="square" lIns="0" tIns="0" rIns="0" bIns="0" rtlCol="0">
              <a:spAutoFit/>
            </a:bodyPr>
            <a:lstStyle/>
            <a:p>
              <a:pPr algn="l"/>
              <a:r>
                <a:rPr lang="en-US" sz="1400" dirty="0">
                  <a:solidFill>
                    <a:schemeClr val="tx2"/>
                  </a:solidFill>
                </a:rPr>
                <a:t>125mm</a:t>
              </a:r>
              <a:endParaRPr lang="en-GB" sz="1400" dirty="0">
                <a:solidFill>
                  <a:schemeClr val="tx2"/>
                </a:solidFill>
              </a:endParaRPr>
            </a:p>
          </p:txBody>
        </p:sp>
        <p:cxnSp>
          <p:nvCxnSpPr>
            <p:cNvPr id="113" name="Straight Connector 112">
              <a:extLst>
                <a:ext uri="{FF2B5EF4-FFF2-40B4-BE49-F238E27FC236}">
                  <a16:creationId xmlns:a16="http://schemas.microsoft.com/office/drawing/2014/main" id="{5A2692C7-48A7-5584-ABFD-90AD8BBE3304}"/>
                </a:ext>
              </a:extLst>
            </p:cNvPr>
            <p:cNvCxnSpPr>
              <a:cxnSpLocks/>
            </p:cNvCxnSpPr>
            <p:nvPr/>
          </p:nvCxnSpPr>
          <p:spPr>
            <a:xfrm>
              <a:off x="5231904" y="3764703"/>
              <a:ext cx="0" cy="740708"/>
            </a:xfrm>
            <a:prstGeom prst="line">
              <a:avLst/>
            </a:prstGeom>
            <a:ln w="15875" cap="rnd">
              <a:solidFill>
                <a:schemeClr val="tx2"/>
              </a:solidFill>
              <a:prstDash val="solid"/>
              <a:round/>
              <a:headEnd type="triangle" w="med" len="lg"/>
              <a:tailEnd type="triangle" w="med" len="lg"/>
            </a:ln>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733382A7-28E8-2A54-488D-442BEFC5FF4F}"/>
              </a:ext>
            </a:extLst>
          </p:cNvPr>
          <p:cNvGrpSpPr/>
          <p:nvPr/>
        </p:nvGrpSpPr>
        <p:grpSpPr>
          <a:xfrm>
            <a:off x="5731608" y="4505411"/>
            <a:ext cx="1655789" cy="1542825"/>
            <a:chOff x="5731608" y="4505411"/>
            <a:chExt cx="1655789" cy="1542825"/>
          </a:xfrm>
        </p:grpSpPr>
        <p:grpSp>
          <p:nvGrpSpPr>
            <p:cNvPr id="12" name="Group 11">
              <a:extLst>
                <a:ext uri="{FF2B5EF4-FFF2-40B4-BE49-F238E27FC236}">
                  <a16:creationId xmlns:a16="http://schemas.microsoft.com/office/drawing/2014/main" id="{E14CAB55-3D46-BBD9-B3DA-3FFCBD4E7B5D}"/>
                </a:ext>
              </a:extLst>
            </p:cNvPr>
            <p:cNvGrpSpPr/>
            <p:nvPr/>
          </p:nvGrpSpPr>
          <p:grpSpPr>
            <a:xfrm>
              <a:off x="5731608" y="4505411"/>
              <a:ext cx="1655789" cy="1542825"/>
              <a:chOff x="10440587" y="3208546"/>
              <a:chExt cx="1655789" cy="1542825"/>
            </a:xfrm>
          </p:grpSpPr>
          <p:pic>
            <p:nvPicPr>
              <p:cNvPr id="58" name="Picture 57">
                <a:extLst>
                  <a:ext uri="{FF2B5EF4-FFF2-40B4-BE49-F238E27FC236}">
                    <a16:creationId xmlns:a16="http://schemas.microsoft.com/office/drawing/2014/main" id="{4B16BB67-8F7F-23FE-460A-BBC6A47DE968}"/>
                  </a:ext>
                </a:extLst>
              </p:cNvPr>
              <p:cNvPicPr>
                <a:picLocks noChangeAspect="1"/>
              </p:cNvPicPr>
              <p:nvPr/>
            </p:nvPicPr>
            <p:blipFill>
              <a:blip r:embed="rId7"/>
              <a:srcRect r="23642" b="12553"/>
              <a:stretch/>
            </p:blipFill>
            <p:spPr>
              <a:xfrm>
                <a:off x="11188069" y="3424489"/>
                <a:ext cx="592354" cy="1325205"/>
              </a:xfrm>
              <a:prstGeom prst="rect">
                <a:avLst/>
              </a:prstGeom>
            </p:spPr>
          </p:pic>
          <p:grpSp>
            <p:nvGrpSpPr>
              <p:cNvPr id="66" name="Group 65">
                <a:extLst>
                  <a:ext uri="{FF2B5EF4-FFF2-40B4-BE49-F238E27FC236}">
                    <a16:creationId xmlns:a16="http://schemas.microsoft.com/office/drawing/2014/main" id="{A962C1C9-E14E-1194-14CA-08707EE0E955}"/>
                  </a:ext>
                </a:extLst>
              </p:cNvPr>
              <p:cNvGrpSpPr/>
              <p:nvPr/>
            </p:nvGrpSpPr>
            <p:grpSpPr>
              <a:xfrm>
                <a:off x="10440587" y="3208546"/>
                <a:ext cx="1655789" cy="1542825"/>
                <a:chOff x="2948108" y="4012720"/>
                <a:chExt cx="1655789" cy="1542825"/>
              </a:xfrm>
            </p:grpSpPr>
            <p:sp>
              <p:nvSpPr>
                <p:cNvPr id="61" name="TextBox 60">
                  <a:extLst>
                    <a:ext uri="{FF2B5EF4-FFF2-40B4-BE49-F238E27FC236}">
                      <a16:creationId xmlns:a16="http://schemas.microsoft.com/office/drawing/2014/main" id="{D6EC1E11-34DA-53FE-56A8-3340A323AEA0}"/>
                    </a:ext>
                  </a:extLst>
                </p:cNvPr>
                <p:cNvSpPr txBox="1"/>
                <p:nvPr/>
              </p:nvSpPr>
              <p:spPr>
                <a:xfrm>
                  <a:off x="3036522" y="4226832"/>
                  <a:ext cx="1037518" cy="215444"/>
                </a:xfrm>
                <a:prstGeom prst="rect">
                  <a:avLst/>
                </a:prstGeom>
                <a:noFill/>
              </p:spPr>
              <p:txBody>
                <a:bodyPr wrap="square" lIns="0" tIns="0" rIns="0" bIns="0" rtlCol="0">
                  <a:spAutoFit/>
                </a:bodyPr>
                <a:lstStyle/>
                <a:p>
                  <a:pPr algn="l"/>
                  <a:r>
                    <a:rPr lang="en-US" sz="1400" dirty="0">
                      <a:solidFill>
                        <a:schemeClr val="tx2"/>
                      </a:solidFill>
                    </a:rPr>
                    <a:t>160MPa-</a:t>
                  </a:r>
                  <a:endParaRPr lang="en-GB" sz="1400" dirty="0">
                    <a:solidFill>
                      <a:schemeClr val="tx2"/>
                    </a:solidFill>
                  </a:endParaRPr>
                </a:p>
              </p:txBody>
            </p:sp>
            <p:sp>
              <p:nvSpPr>
                <p:cNvPr id="62" name="TextBox 61">
                  <a:extLst>
                    <a:ext uri="{FF2B5EF4-FFF2-40B4-BE49-F238E27FC236}">
                      <a16:creationId xmlns:a16="http://schemas.microsoft.com/office/drawing/2014/main" id="{C2206F49-37C4-C9CA-CB7A-D5B0D23C3AF0}"/>
                    </a:ext>
                  </a:extLst>
                </p:cNvPr>
                <p:cNvSpPr txBox="1"/>
                <p:nvPr/>
              </p:nvSpPr>
              <p:spPr>
                <a:xfrm>
                  <a:off x="3027665" y="5340101"/>
                  <a:ext cx="923321" cy="215444"/>
                </a:xfrm>
                <a:prstGeom prst="rect">
                  <a:avLst/>
                </a:prstGeom>
                <a:noFill/>
              </p:spPr>
              <p:txBody>
                <a:bodyPr wrap="square" lIns="0" tIns="0" rIns="0" bIns="0" rtlCol="0">
                  <a:spAutoFit/>
                </a:bodyPr>
                <a:lstStyle/>
                <a:p>
                  <a:pPr algn="l"/>
                  <a:r>
                    <a:rPr lang="en-US" sz="1400" dirty="0">
                      <a:solidFill>
                        <a:schemeClr val="tx2"/>
                      </a:solidFill>
                    </a:rPr>
                    <a:t>-97MPa-</a:t>
                  </a:r>
                  <a:endParaRPr lang="en-GB" sz="1400" dirty="0">
                    <a:solidFill>
                      <a:schemeClr val="tx2"/>
                    </a:solidFill>
                  </a:endParaRPr>
                </a:p>
              </p:txBody>
            </p:sp>
            <p:sp>
              <p:nvSpPr>
                <p:cNvPr id="63" name="TextBox 62">
                  <a:extLst>
                    <a:ext uri="{FF2B5EF4-FFF2-40B4-BE49-F238E27FC236}">
                      <a16:creationId xmlns:a16="http://schemas.microsoft.com/office/drawing/2014/main" id="{23CA5222-80DA-D530-A9C0-617C2DE7E345}"/>
                    </a:ext>
                  </a:extLst>
                </p:cNvPr>
                <p:cNvSpPr txBox="1"/>
                <p:nvPr/>
              </p:nvSpPr>
              <p:spPr>
                <a:xfrm>
                  <a:off x="2948108" y="4012720"/>
                  <a:ext cx="1655789" cy="215444"/>
                </a:xfrm>
                <a:prstGeom prst="rect">
                  <a:avLst/>
                </a:prstGeom>
                <a:noFill/>
              </p:spPr>
              <p:txBody>
                <a:bodyPr wrap="square" lIns="0" tIns="0" rIns="0" bIns="0" rtlCol="0">
                  <a:spAutoFit/>
                </a:bodyPr>
                <a:lstStyle/>
                <a:p>
                  <a:pPr algn="l"/>
                  <a:r>
                    <a:rPr lang="en-US" sz="1400" dirty="0">
                      <a:solidFill>
                        <a:schemeClr val="tx2"/>
                      </a:solidFill>
                    </a:rPr>
                    <a:t>Max principal stress</a:t>
                  </a:r>
                  <a:endParaRPr lang="en-GB" sz="1400" dirty="0">
                    <a:solidFill>
                      <a:schemeClr val="tx2"/>
                    </a:solidFill>
                  </a:endParaRPr>
                </a:p>
              </p:txBody>
            </p:sp>
          </p:grpSp>
        </p:grpSp>
        <p:sp>
          <p:nvSpPr>
            <p:cNvPr id="3" name="TextBox 2">
              <a:extLst>
                <a:ext uri="{FF2B5EF4-FFF2-40B4-BE49-F238E27FC236}">
                  <a16:creationId xmlns:a16="http://schemas.microsoft.com/office/drawing/2014/main" id="{950A553C-C9D7-8D48-056E-2D177FCBA591}"/>
                </a:ext>
              </a:extLst>
            </p:cNvPr>
            <p:cNvSpPr txBox="1"/>
            <p:nvPr/>
          </p:nvSpPr>
          <p:spPr>
            <a:xfrm>
              <a:off x="6063533" y="5421707"/>
              <a:ext cx="564655" cy="215444"/>
            </a:xfrm>
            <a:prstGeom prst="rect">
              <a:avLst/>
            </a:prstGeom>
            <a:noFill/>
          </p:spPr>
          <p:txBody>
            <a:bodyPr wrap="square" lIns="0" tIns="0" rIns="0" bIns="0" rtlCol="0">
              <a:spAutoFit/>
            </a:bodyPr>
            <a:lstStyle/>
            <a:p>
              <a:pPr algn="l"/>
              <a:r>
                <a:rPr lang="en-US" sz="1400" dirty="0">
                  <a:solidFill>
                    <a:schemeClr val="tx2"/>
                  </a:solidFill>
                </a:rPr>
                <a:t>0MPa</a:t>
              </a:r>
              <a:endParaRPr lang="en-GB" sz="1400" dirty="0">
                <a:solidFill>
                  <a:schemeClr val="tx2"/>
                </a:solidFill>
              </a:endParaRPr>
            </a:p>
          </p:txBody>
        </p:sp>
      </p:grpSp>
      <p:sp>
        <p:nvSpPr>
          <p:cNvPr id="4" name="TextBox 3">
            <a:extLst>
              <a:ext uri="{FF2B5EF4-FFF2-40B4-BE49-F238E27FC236}">
                <a16:creationId xmlns:a16="http://schemas.microsoft.com/office/drawing/2014/main" id="{ABEAA1F3-B77E-E9B2-066A-0F2989FBEF46}"/>
              </a:ext>
            </a:extLst>
          </p:cNvPr>
          <p:cNvSpPr txBox="1"/>
          <p:nvPr/>
        </p:nvSpPr>
        <p:spPr>
          <a:xfrm>
            <a:off x="578932" y="1462153"/>
            <a:ext cx="3283904" cy="830997"/>
          </a:xfrm>
          <a:prstGeom prst="rect">
            <a:avLst/>
          </a:prstGeom>
          <a:noFill/>
        </p:spPr>
        <p:txBody>
          <a:bodyPr wrap="square" lIns="0" tIns="0" rIns="0" bIns="0" rtlCol="0">
            <a:spAutoFit/>
          </a:bodyPr>
          <a:lstStyle/>
          <a:p>
            <a:pPr marL="285750" indent="-285750">
              <a:buFont typeface="Wingdings" panose="05000000000000000000" pitchFamily="2" charset="2"/>
              <a:buChar char="Ø"/>
            </a:pPr>
            <a:r>
              <a:rPr lang="en-US" dirty="0">
                <a:solidFill>
                  <a:schemeClr val="tx2"/>
                </a:solidFill>
              </a:rPr>
              <a:t>8mm beam, </a:t>
            </a:r>
            <a:r>
              <a:rPr lang="en-US" b="1" dirty="0">
                <a:solidFill>
                  <a:schemeClr val="tx2"/>
                </a:solidFill>
              </a:rPr>
              <a:t>after pulse</a:t>
            </a:r>
            <a:endParaRPr lang="en-GB" b="1" dirty="0">
              <a:solidFill>
                <a:schemeClr val="tx2"/>
              </a:solidFill>
            </a:endParaRPr>
          </a:p>
          <a:p>
            <a:pPr marL="285750" indent="-285750" algn="l">
              <a:buFont typeface="Wingdings" panose="05000000000000000000" pitchFamily="2" charset="2"/>
              <a:buChar char="Ø"/>
            </a:pPr>
            <a:r>
              <a:rPr lang="en-US" dirty="0">
                <a:solidFill>
                  <a:schemeClr val="tx2"/>
                </a:solidFill>
              </a:rPr>
              <a:t>ø250mm</a:t>
            </a:r>
          </a:p>
          <a:p>
            <a:pPr marL="285750" indent="-285750" algn="l">
              <a:buFont typeface="Wingdings" panose="05000000000000000000" pitchFamily="2" charset="2"/>
              <a:buChar char="Ø"/>
            </a:pPr>
            <a:r>
              <a:rPr lang="en-US" dirty="0">
                <a:solidFill>
                  <a:schemeClr val="tx2"/>
                </a:solidFill>
              </a:rPr>
              <a:t>Blocks 1-16 shown</a:t>
            </a:r>
            <a:endParaRPr lang="en-GB" dirty="0">
              <a:solidFill>
                <a:schemeClr val="tx2"/>
              </a:solidFill>
            </a:endParaRPr>
          </a:p>
        </p:txBody>
      </p:sp>
      <p:sp>
        <p:nvSpPr>
          <p:cNvPr id="39" name="TextBox 38">
            <a:extLst>
              <a:ext uri="{FF2B5EF4-FFF2-40B4-BE49-F238E27FC236}">
                <a16:creationId xmlns:a16="http://schemas.microsoft.com/office/drawing/2014/main" id="{9E65E348-D731-DD08-D8DE-981E7BF80D2B}"/>
              </a:ext>
            </a:extLst>
          </p:cNvPr>
          <p:cNvSpPr txBox="1"/>
          <p:nvPr/>
        </p:nvSpPr>
        <p:spPr>
          <a:xfrm rot="20378216">
            <a:off x="11058871" y="2156709"/>
            <a:ext cx="807181" cy="215444"/>
          </a:xfrm>
          <a:prstGeom prst="rect">
            <a:avLst/>
          </a:prstGeom>
          <a:noFill/>
        </p:spPr>
        <p:txBody>
          <a:bodyPr wrap="square" lIns="0" tIns="0" rIns="0" bIns="0" rtlCol="0">
            <a:spAutoFit/>
          </a:bodyPr>
          <a:lstStyle/>
          <a:p>
            <a:pPr algn="l"/>
            <a:r>
              <a:rPr lang="en-US" sz="1400" dirty="0">
                <a:solidFill>
                  <a:schemeClr val="tx2"/>
                </a:solidFill>
              </a:rPr>
              <a:t>640mm</a:t>
            </a:r>
            <a:endParaRPr lang="en-GB" sz="1400" dirty="0">
              <a:solidFill>
                <a:schemeClr val="tx2"/>
              </a:solidFill>
            </a:endParaRPr>
          </a:p>
        </p:txBody>
      </p:sp>
      <p:cxnSp>
        <p:nvCxnSpPr>
          <p:cNvPr id="42" name="Straight Connector 41">
            <a:extLst>
              <a:ext uri="{FF2B5EF4-FFF2-40B4-BE49-F238E27FC236}">
                <a16:creationId xmlns:a16="http://schemas.microsoft.com/office/drawing/2014/main" id="{DEE13DF0-D9CE-5611-ABBF-380A3602C82A}"/>
              </a:ext>
            </a:extLst>
          </p:cNvPr>
          <p:cNvCxnSpPr>
            <a:cxnSpLocks/>
          </p:cNvCxnSpPr>
          <p:nvPr/>
        </p:nvCxnSpPr>
        <p:spPr>
          <a:xfrm flipH="1">
            <a:off x="8507448" y="2019716"/>
            <a:ext cx="3294959" cy="1137611"/>
          </a:xfrm>
          <a:prstGeom prst="line">
            <a:avLst/>
          </a:prstGeom>
          <a:ln w="15875" cap="rnd">
            <a:solidFill>
              <a:schemeClr val="tx2"/>
            </a:solidFill>
            <a:prstDash val="solid"/>
            <a:round/>
            <a:headEnd type="triangle" w="med" len="lg"/>
            <a:tailEnd type="triangle" w="med" len="lg"/>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7887B0C2-60D3-9176-74A6-17CC00148022}"/>
              </a:ext>
            </a:extLst>
          </p:cNvPr>
          <p:cNvSpPr/>
          <p:nvPr/>
        </p:nvSpPr>
        <p:spPr>
          <a:xfrm>
            <a:off x="8599901" y="5220972"/>
            <a:ext cx="58886" cy="156770"/>
          </a:xfrm>
          <a:prstGeom prst="ellipse">
            <a:avLst/>
          </a:prstGeom>
          <a:solidFill>
            <a:schemeClr val="accent5">
              <a:lumMod val="60000"/>
              <a:lumOff val="40000"/>
            </a:schemeClr>
          </a:solidFill>
          <a:ln w="19050" cmpd="sng">
            <a:solidFill>
              <a:schemeClr val="tx2"/>
            </a:solidFill>
            <a:prstDash val="solid"/>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Tree>
    <p:extLst>
      <p:ext uri="{BB962C8B-B14F-4D97-AF65-F5344CB8AC3E}">
        <p14:creationId xmlns:p14="http://schemas.microsoft.com/office/powerpoint/2010/main" val="446196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3"/>
                                        </p:tgtEl>
                                        <p:attrNameLst>
                                          <p:attrName>style.visibility</p:attrName>
                                        </p:attrNameLst>
                                      </p:cBhvr>
                                      <p:to>
                                        <p:strVal val="visible"/>
                                      </p:to>
                                    </p:set>
                                    <p:animEffect transition="in" filter="fade">
                                      <p:cBhvr>
                                        <p:cTn id="7" dur="500"/>
                                        <p:tgtEl>
                                          <p:spTgt spid="19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5"/>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39"/>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2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childTnLst>
                                </p:cTn>
                              </p:par>
                              <p:par>
                                <p:cTn id="26" presetID="10" presetClass="entr" presetSubtype="0" fill="hold" nodeType="withEffect">
                                  <p:stCondLst>
                                    <p:cond delay="0"/>
                                  </p:stCondLst>
                                  <p:childTnLst>
                                    <p:set>
                                      <p:cBhvr>
                                        <p:cTn id="27" dur="1" fill="hold">
                                          <p:stCondLst>
                                            <p:cond delay="0"/>
                                          </p:stCondLst>
                                        </p:cTn>
                                        <p:tgtEl>
                                          <p:spTgt spid="87"/>
                                        </p:tgtEl>
                                        <p:attrNameLst>
                                          <p:attrName>style.visibility</p:attrName>
                                        </p:attrNameLst>
                                      </p:cBhvr>
                                      <p:to>
                                        <p:strVal val="visible"/>
                                      </p:to>
                                    </p:set>
                                    <p:animEffect transition="in" filter="fade">
                                      <p:cBhvr>
                                        <p:cTn id="28" dur="500"/>
                                        <p:tgtEl>
                                          <p:spTgt spid="87"/>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22"/>
                                        </p:tgtEl>
                                        <p:attrNameLst>
                                          <p:attrName>style.visibility</p:attrName>
                                        </p:attrNameLst>
                                      </p:cBhvr>
                                      <p:to>
                                        <p:strVal val="visible"/>
                                      </p:to>
                                    </p:set>
                                    <p:animEffect transition="in" filter="fade">
                                      <p:cBhvr>
                                        <p:cTn id="36" dur="500"/>
                                        <p:tgtEl>
                                          <p:spTgt spid="12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23"/>
                                        </p:tgtEl>
                                        <p:attrNameLst>
                                          <p:attrName>style.visibility</p:attrName>
                                        </p:attrNameLst>
                                      </p:cBhvr>
                                      <p:to>
                                        <p:strVal val="visible"/>
                                      </p:to>
                                    </p:set>
                                    <p:animEffect transition="in" filter="fade">
                                      <p:cBhvr>
                                        <p:cTn id="41" dur="500"/>
                                        <p:tgtEl>
                                          <p:spTgt spid="123"/>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24"/>
                                        </p:tgtEl>
                                        <p:attrNameLst>
                                          <p:attrName>style.visibility</p:attrName>
                                        </p:attrNameLst>
                                      </p:cBhvr>
                                      <p:to>
                                        <p:strVal val="visible"/>
                                      </p:to>
                                    </p:set>
                                    <p:animEffect transition="in" filter="fade">
                                      <p:cBhvr>
                                        <p:cTn id="46" dur="500"/>
                                        <p:tgtEl>
                                          <p:spTgt spid="124"/>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92"/>
                                        </p:tgtEl>
                                        <p:attrNameLst>
                                          <p:attrName>style.visibility</p:attrName>
                                        </p:attrNameLst>
                                      </p:cBhvr>
                                      <p:to>
                                        <p:strVal val="visible"/>
                                      </p:to>
                                    </p:set>
                                    <p:animEffect transition="in" filter="fade">
                                      <p:cBhvr>
                                        <p:cTn id="51" dur="500"/>
                                        <p:tgtEl>
                                          <p:spTgt spid="192"/>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126"/>
                                        </p:tgtEl>
                                        <p:attrNameLst>
                                          <p:attrName>style.visibility</p:attrName>
                                        </p:attrNameLst>
                                      </p:cBhvr>
                                      <p:to>
                                        <p:strVal val="visible"/>
                                      </p:to>
                                    </p:set>
                                    <p:animEffect transition="in" filter="fade">
                                      <p:cBhvr>
                                        <p:cTn id="56" dur="500"/>
                                        <p:tgtEl>
                                          <p:spTgt spid="126"/>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127"/>
                                        </p:tgtEl>
                                        <p:attrNameLst>
                                          <p:attrName>style.visibility</p:attrName>
                                        </p:attrNameLst>
                                      </p:cBhvr>
                                      <p:to>
                                        <p:strVal val="visible"/>
                                      </p:to>
                                    </p:set>
                                    <p:animEffect transition="in" filter="fade">
                                      <p:cBhvr>
                                        <p:cTn id="61" dur="500"/>
                                        <p:tgtEl>
                                          <p:spTgt spid="12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Effect transition="in" filter="fade">
                                      <p:cBhvr>
                                        <p:cTn id="64"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E385EFA8-5B1C-54E1-5CA0-757617991C75}"/>
              </a:ext>
            </a:extLst>
          </p:cNvPr>
          <p:cNvPicPr>
            <a:picLocks noChangeAspect="1"/>
          </p:cNvPicPr>
          <p:nvPr/>
        </p:nvPicPr>
        <p:blipFill>
          <a:blip r:embed="rId2"/>
          <a:stretch>
            <a:fillRect/>
          </a:stretch>
        </p:blipFill>
        <p:spPr>
          <a:xfrm>
            <a:off x="464983" y="3041989"/>
            <a:ext cx="878490" cy="1798812"/>
          </a:xfrm>
          <a:prstGeom prst="rect">
            <a:avLst/>
          </a:prstGeom>
        </p:spPr>
      </p:pic>
      <p:pic>
        <p:nvPicPr>
          <p:cNvPr id="25" name="Picture 24">
            <a:extLst>
              <a:ext uri="{FF2B5EF4-FFF2-40B4-BE49-F238E27FC236}">
                <a16:creationId xmlns:a16="http://schemas.microsoft.com/office/drawing/2014/main" id="{1DCBB31D-6DCA-34C2-7B67-C5AB10844A98}"/>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67124" y="1644140"/>
            <a:ext cx="3197884" cy="3662170"/>
          </a:xfrm>
          <a:prstGeom prst="rect">
            <a:avLst/>
          </a:prstGeom>
        </p:spPr>
      </p:pic>
      <p:pic>
        <p:nvPicPr>
          <p:cNvPr id="37" name="Picture 36">
            <a:extLst>
              <a:ext uri="{FF2B5EF4-FFF2-40B4-BE49-F238E27FC236}">
                <a16:creationId xmlns:a16="http://schemas.microsoft.com/office/drawing/2014/main" id="{1999D369-8C6B-5945-2AE3-1A530E04EC1F}"/>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599668" y="5021540"/>
            <a:ext cx="4729971" cy="1436953"/>
          </a:xfrm>
          <a:prstGeom prst="rect">
            <a:avLst/>
          </a:prstGeom>
        </p:spPr>
      </p:pic>
      <p:sp>
        <p:nvSpPr>
          <p:cNvPr id="4" name="Text Placeholder 3">
            <a:extLst>
              <a:ext uri="{FF2B5EF4-FFF2-40B4-BE49-F238E27FC236}">
                <a16:creationId xmlns:a16="http://schemas.microsoft.com/office/drawing/2014/main" id="{6AAB6103-8625-9C6E-87EE-86D62A36872E}"/>
              </a:ext>
            </a:extLst>
          </p:cNvPr>
          <p:cNvSpPr>
            <a:spLocks noGrp="1"/>
          </p:cNvSpPr>
          <p:nvPr>
            <p:ph type="body" sz="quarter" idx="3"/>
          </p:nvPr>
        </p:nvSpPr>
        <p:spPr>
          <a:xfrm>
            <a:off x="8695907" y="1266676"/>
            <a:ext cx="2999780" cy="423394"/>
          </a:xfrm>
        </p:spPr>
        <p:txBody>
          <a:bodyPr/>
          <a:lstStyle/>
          <a:p>
            <a:r>
              <a:rPr lang="en-US" dirty="0"/>
              <a:t>Equivalent stress</a:t>
            </a:r>
            <a:endParaRPr lang="en-GB" dirty="0"/>
          </a:p>
        </p:txBody>
      </p:sp>
      <p:sp>
        <p:nvSpPr>
          <p:cNvPr id="6" name="Slide Number Placeholder 5">
            <a:extLst>
              <a:ext uri="{FF2B5EF4-FFF2-40B4-BE49-F238E27FC236}">
                <a16:creationId xmlns:a16="http://schemas.microsoft.com/office/drawing/2014/main" id="{E9ABD16F-D344-CFCA-9932-3C6ADA6504AD}"/>
              </a:ext>
            </a:extLst>
          </p:cNvPr>
          <p:cNvSpPr>
            <a:spLocks noGrp="1"/>
          </p:cNvSpPr>
          <p:nvPr>
            <p:ph type="sldNum" sz="quarter" idx="17"/>
          </p:nvPr>
        </p:nvSpPr>
        <p:spPr/>
        <p:txBody>
          <a:bodyPr/>
          <a:lstStyle/>
          <a:p>
            <a:fld id="{36B5EA5A-BC32-A742-B11B-8E7414D5B535}" type="slidenum">
              <a:rPr lang="en-US" smtClean="0"/>
              <a:pPr/>
              <a:t>12</a:t>
            </a:fld>
            <a:endParaRPr lang="en-US" dirty="0"/>
          </a:p>
        </p:txBody>
      </p:sp>
      <p:sp>
        <p:nvSpPr>
          <p:cNvPr id="8" name="Date Placeholder 7">
            <a:extLst>
              <a:ext uri="{FF2B5EF4-FFF2-40B4-BE49-F238E27FC236}">
                <a16:creationId xmlns:a16="http://schemas.microsoft.com/office/drawing/2014/main" id="{1C4CE2DF-6410-A056-93ED-AFEA2B710BDF}"/>
              </a:ext>
            </a:extLst>
          </p:cNvPr>
          <p:cNvSpPr>
            <a:spLocks noGrp="1"/>
          </p:cNvSpPr>
          <p:nvPr>
            <p:ph type="dt" sz="half" idx="10"/>
          </p:nvPr>
        </p:nvSpPr>
        <p:spPr/>
        <p:txBody>
          <a:bodyPr/>
          <a:lstStyle/>
          <a:p>
            <a:r>
              <a:rPr lang="en-US"/>
              <a:t>HI-ECN3 Target System Advisory Commitee #1,  04/03/2025</a:t>
            </a:r>
            <a:endParaRPr lang="en-US" dirty="0"/>
          </a:p>
        </p:txBody>
      </p:sp>
      <p:sp>
        <p:nvSpPr>
          <p:cNvPr id="9" name="Footer Placeholder 8">
            <a:extLst>
              <a:ext uri="{FF2B5EF4-FFF2-40B4-BE49-F238E27FC236}">
                <a16:creationId xmlns:a16="http://schemas.microsoft.com/office/drawing/2014/main" id="{590C4767-EFE1-0B50-BA94-A044C3867303}"/>
              </a:ext>
            </a:extLst>
          </p:cNvPr>
          <p:cNvSpPr>
            <a:spLocks noGrp="1"/>
          </p:cNvSpPr>
          <p:nvPr>
            <p:ph type="ftr" sz="quarter" idx="11"/>
          </p:nvPr>
        </p:nvSpPr>
        <p:spPr/>
        <p:txBody>
          <a:bodyPr/>
          <a:lstStyle/>
          <a:p>
            <a:r>
              <a:rPr lang="en-GB"/>
              <a:t>Mike Parkin | Target Conceptual Design</a:t>
            </a:r>
            <a:endParaRPr lang="en-US" dirty="0"/>
          </a:p>
        </p:txBody>
      </p:sp>
      <p:sp>
        <p:nvSpPr>
          <p:cNvPr id="10" name="Title 1">
            <a:extLst>
              <a:ext uri="{FF2B5EF4-FFF2-40B4-BE49-F238E27FC236}">
                <a16:creationId xmlns:a16="http://schemas.microsoft.com/office/drawing/2014/main" id="{71787705-A9FC-6927-6FCA-AFA6D712253C}"/>
              </a:ext>
            </a:extLst>
          </p:cNvPr>
          <p:cNvSpPr>
            <a:spLocks noGrp="1"/>
          </p:cNvSpPr>
          <p:nvPr>
            <p:ph type="title"/>
          </p:nvPr>
        </p:nvSpPr>
        <p:spPr>
          <a:xfrm>
            <a:off x="274241" y="205524"/>
            <a:ext cx="5479737" cy="567530"/>
          </a:xfrm>
        </p:spPr>
        <p:txBody>
          <a:bodyPr/>
          <a:lstStyle/>
          <a:p>
            <a:r>
              <a:rPr lang="en-US" dirty="0"/>
              <a:t>Simulation Results</a:t>
            </a:r>
            <a:endParaRPr lang="en-GB" dirty="0"/>
          </a:p>
        </p:txBody>
      </p:sp>
      <p:sp>
        <p:nvSpPr>
          <p:cNvPr id="11" name="Text Placeholder 9">
            <a:extLst>
              <a:ext uri="{FF2B5EF4-FFF2-40B4-BE49-F238E27FC236}">
                <a16:creationId xmlns:a16="http://schemas.microsoft.com/office/drawing/2014/main" id="{74BDDA42-CD9B-FED3-40DF-98C7F37D5B22}"/>
              </a:ext>
            </a:extLst>
          </p:cNvPr>
          <p:cNvSpPr txBox="1">
            <a:spLocks/>
          </p:cNvSpPr>
          <p:nvPr/>
        </p:nvSpPr>
        <p:spPr>
          <a:xfrm>
            <a:off x="280763" y="783916"/>
            <a:ext cx="5616575" cy="668337"/>
          </a:xfrm>
          <a:prstGeom prst="rect">
            <a:avLst/>
          </a:prstGeom>
        </p:spPr>
        <p:txBody>
          <a:bodyPr vert="horz" lIns="0" tIns="0" rIns="0" bIns="0" rtlCol="0" anchor="t" anchorCtr="0">
            <a:normAutofit/>
          </a:bodyPr>
          <a:lstStyle>
            <a:lvl1pPr marL="0" indent="0" algn="l" defTabSz="914400" rtl="0" eaLnBrk="1" latinLnBrk="0" hangingPunct="1">
              <a:lnSpc>
                <a:spcPct val="90000"/>
              </a:lnSpc>
              <a:spcBef>
                <a:spcPts val="1000"/>
              </a:spcBef>
              <a:spcAft>
                <a:spcPts val="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sz="2000" dirty="0"/>
              <a:t>Helium Target block – </a:t>
            </a:r>
            <a:r>
              <a:rPr lang="el-GR" sz="2000" dirty="0"/>
              <a:t>σ</a:t>
            </a:r>
            <a:r>
              <a:rPr lang="en-US" sz="2000" dirty="0"/>
              <a:t> 8mm - after pulse</a:t>
            </a:r>
          </a:p>
          <a:p>
            <a:endParaRPr lang="en-US" dirty="0"/>
          </a:p>
        </p:txBody>
      </p:sp>
      <p:pic>
        <p:nvPicPr>
          <p:cNvPr id="14" name="Picture 13">
            <a:extLst>
              <a:ext uri="{FF2B5EF4-FFF2-40B4-BE49-F238E27FC236}">
                <a16:creationId xmlns:a16="http://schemas.microsoft.com/office/drawing/2014/main" id="{AB0E7F6D-54A0-F754-BBB2-C6FB9BBFAE34}"/>
              </a:ext>
            </a:extLst>
          </p:cNvPr>
          <p:cNvPicPr>
            <a:picLocks noChangeAspect="1"/>
          </p:cNvPicPr>
          <p:nvPr/>
        </p:nvPicPr>
        <p:blipFill>
          <a:blip r:embed="rId5"/>
          <a:srcRect r="74709" b="78515"/>
          <a:stretch/>
        </p:blipFill>
        <p:spPr>
          <a:xfrm>
            <a:off x="414041" y="1793102"/>
            <a:ext cx="1630827" cy="1306306"/>
          </a:xfrm>
          <a:prstGeom prst="rect">
            <a:avLst/>
          </a:prstGeom>
        </p:spPr>
      </p:pic>
      <p:pic>
        <p:nvPicPr>
          <p:cNvPr id="17" name="Picture 16">
            <a:extLst>
              <a:ext uri="{FF2B5EF4-FFF2-40B4-BE49-F238E27FC236}">
                <a16:creationId xmlns:a16="http://schemas.microsoft.com/office/drawing/2014/main" id="{A7070342-060E-3ABC-26C4-5AD4B99A5F1A}"/>
              </a:ext>
            </a:extLst>
          </p:cNvPr>
          <p:cNvPicPr>
            <a:picLocks noChangeAspect="1"/>
          </p:cNvPicPr>
          <p:nvPr/>
        </p:nvPicPr>
        <p:blipFill>
          <a:blip r:embed="rId6"/>
          <a:srcRect r="68489" b="40198"/>
          <a:stretch/>
        </p:blipFill>
        <p:spPr>
          <a:xfrm>
            <a:off x="4132331" y="1771893"/>
            <a:ext cx="1711400" cy="3300466"/>
          </a:xfrm>
          <a:prstGeom prst="rect">
            <a:avLst/>
          </a:prstGeom>
        </p:spPr>
      </p:pic>
      <p:pic>
        <p:nvPicPr>
          <p:cNvPr id="16" name="Picture 15">
            <a:extLst>
              <a:ext uri="{FF2B5EF4-FFF2-40B4-BE49-F238E27FC236}">
                <a16:creationId xmlns:a16="http://schemas.microsoft.com/office/drawing/2014/main" id="{AA04AF02-EA3B-2BED-72BA-5C063EB9C686}"/>
              </a:ext>
            </a:extLst>
          </p:cNvPr>
          <p:cNvPicPr>
            <a:picLocks noChangeAspect="1"/>
          </p:cNvPicPr>
          <p:nvPr/>
        </p:nvPicPr>
        <p:blipFill>
          <a:blip r:embed="rId6">
            <a:clrChange>
              <a:clrFrom>
                <a:srgbClr val="FFFFFF"/>
              </a:clrFrom>
              <a:clrTo>
                <a:srgbClr val="FFFFFF">
                  <a:alpha val="0"/>
                </a:srgbClr>
              </a:clrTo>
            </a:clrChange>
          </a:blip>
          <a:srcRect l="30156"/>
          <a:stretch/>
        </p:blipFill>
        <p:spPr>
          <a:xfrm>
            <a:off x="4955385" y="1625249"/>
            <a:ext cx="2364751" cy="3440558"/>
          </a:xfrm>
          <a:prstGeom prst="rect">
            <a:avLst/>
          </a:prstGeom>
        </p:spPr>
      </p:pic>
      <p:sp>
        <p:nvSpPr>
          <p:cNvPr id="18" name="Text Placeholder 9">
            <a:extLst>
              <a:ext uri="{FF2B5EF4-FFF2-40B4-BE49-F238E27FC236}">
                <a16:creationId xmlns:a16="http://schemas.microsoft.com/office/drawing/2014/main" id="{6341E4E7-828F-E5C1-E178-750E38E76CF7}"/>
              </a:ext>
            </a:extLst>
          </p:cNvPr>
          <p:cNvSpPr txBox="1">
            <a:spLocks/>
          </p:cNvSpPr>
          <p:nvPr/>
        </p:nvSpPr>
        <p:spPr>
          <a:xfrm>
            <a:off x="1042265" y="1258429"/>
            <a:ext cx="2221359" cy="332242"/>
          </a:xfrm>
          <a:prstGeom prst="rect">
            <a:avLst/>
          </a:prstGeom>
        </p:spPr>
        <p:txBody>
          <a:bodyPr vert="horz" lIns="0" tIns="0" rIns="0" bIns="0" rtlCol="0" anchor="t" anchorCtr="0">
            <a:normAutofit/>
          </a:bodyPr>
          <a:lstStyle>
            <a:lvl1pPr marL="0" indent="0" algn="l" defTabSz="914400" rtl="0" eaLnBrk="1" latinLnBrk="0" hangingPunct="1">
              <a:lnSpc>
                <a:spcPct val="90000"/>
              </a:lnSpc>
              <a:spcBef>
                <a:spcPts val="1000"/>
              </a:spcBef>
              <a:spcAft>
                <a:spcPts val="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dirty="0"/>
              <a:t>Temperature</a:t>
            </a:r>
          </a:p>
        </p:txBody>
      </p:sp>
      <p:sp>
        <p:nvSpPr>
          <p:cNvPr id="19" name="Text Placeholder 9">
            <a:extLst>
              <a:ext uri="{FF2B5EF4-FFF2-40B4-BE49-F238E27FC236}">
                <a16:creationId xmlns:a16="http://schemas.microsoft.com/office/drawing/2014/main" id="{C636B190-C3F5-7F33-FBCF-EE453F7134EA}"/>
              </a:ext>
            </a:extLst>
          </p:cNvPr>
          <p:cNvSpPr txBox="1">
            <a:spLocks/>
          </p:cNvSpPr>
          <p:nvPr/>
        </p:nvSpPr>
        <p:spPr>
          <a:xfrm>
            <a:off x="4563379" y="343657"/>
            <a:ext cx="1731285" cy="668337"/>
          </a:xfrm>
          <a:prstGeom prst="rect">
            <a:avLst/>
          </a:prstGeom>
        </p:spPr>
        <p:txBody>
          <a:bodyPr vert="horz" lIns="0" tIns="0" rIns="0" bIns="0" rtlCol="0" anchor="t" anchorCtr="0">
            <a:normAutofit/>
          </a:bodyPr>
          <a:lstStyle>
            <a:lvl1pPr marL="0" indent="0" algn="l" defTabSz="914400" rtl="0" eaLnBrk="1" latinLnBrk="0" hangingPunct="1">
              <a:lnSpc>
                <a:spcPct val="90000"/>
              </a:lnSpc>
              <a:spcBef>
                <a:spcPts val="1000"/>
              </a:spcBef>
              <a:spcAft>
                <a:spcPts val="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endParaRPr lang="en-US" dirty="0"/>
          </a:p>
        </p:txBody>
      </p:sp>
      <p:pic>
        <p:nvPicPr>
          <p:cNvPr id="22" name="Picture 21">
            <a:extLst>
              <a:ext uri="{FF2B5EF4-FFF2-40B4-BE49-F238E27FC236}">
                <a16:creationId xmlns:a16="http://schemas.microsoft.com/office/drawing/2014/main" id="{5B09144D-2233-1593-CC1F-916F7E62B059}"/>
              </a:ext>
            </a:extLst>
          </p:cNvPr>
          <p:cNvPicPr>
            <a:picLocks noChangeAspect="1"/>
          </p:cNvPicPr>
          <p:nvPr/>
        </p:nvPicPr>
        <p:blipFill>
          <a:blip r:embed="rId7"/>
          <a:srcRect r="71238" b="49831"/>
          <a:stretch/>
        </p:blipFill>
        <p:spPr>
          <a:xfrm>
            <a:off x="8140492" y="1680175"/>
            <a:ext cx="1961795" cy="3440558"/>
          </a:xfrm>
          <a:prstGeom prst="rect">
            <a:avLst/>
          </a:prstGeom>
        </p:spPr>
      </p:pic>
      <p:pic>
        <p:nvPicPr>
          <p:cNvPr id="21" name="Picture 20">
            <a:extLst>
              <a:ext uri="{FF2B5EF4-FFF2-40B4-BE49-F238E27FC236}">
                <a16:creationId xmlns:a16="http://schemas.microsoft.com/office/drawing/2014/main" id="{46B221D2-774D-EA39-A419-9219D8D1AC9F}"/>
              </a:ext>
            </a:extLst>
          </p:cNvPr>
          <p:cNvPicPr>
            <a:picLocks noChangeAspect="1"/>
          </p:cNvPicPr>
          <p:nvPr/>
        </p:nvPicPr>
        <p:blipFill>
          <a:blip r:embed="rId7">
            <a:clrChange>
              <a:clrFrom>
                <a:srgbClr val="FFFFFF"/>
              </a:clrFrom>
              <a:clrTo>
                <a:srgbClr val="FFFFFF">
                  <a:alpha val="0"/>
                </a:srgbClr>
              </a:clrTo>
            </a:clrChange>
          </a:blip>
          <a:srcRect l="36369"/>
          <a:stretch/>
        </p:blipFill>
        <p:spPr>
          <a:xfrm>
            <a:off x="9256641" y="1669965"/>
            <a:ext cx="2190268" cy="3460978"/>
          </a:xfrm>
          <a:prstGeom prst="rect">
            <a:avLst/>
          </a:prstGeom>
        </p:spPr>
      </p:pic>
      <p:sp>
        <p:nvSpPr>
          <p:cNvPr id="23" name="Text Placeholder 3">
            <a:extLst>
              <a:ext uri="{FF2B5EF4-FFF2-40B4-BE49-F238E27FC236}">
                <a16:creationId xmlns:a16="http://schemas.microsoft.com/office/drawing/2014/main" id="{1BEF2490-D593-690F-ADBD-A275820108E6}"/>
              </a:ext>
            </a:extLst>
          </p:cNvPr>
          <p:cNvSpPr txBox="1">
            <a:spLocks/>
          </p:cNvSpPr>
          <p:nvPr/>
        </p:nvSpPr>
        <p:spPr>
          <a:xfrm>
            <a:off x="4398545" y="1279550"/>
            <a:ext cx="2999780" cy="423394"/>
          </a:xfrm>
          <a:prstGeom prst="rect">
            <a:avLst/>
          </a:prstGeom>
        </p:spPr>
        <p:txBody>
          <a:bodyPr vert="horz" lIns="0" tIns="0" rIns="0" bIns="0" rtlCol="0" anchor="t" anchorCtr="0">
            <a:normAutofit/>
          </a:bodyPr>
          <a:lstStyle>
            <a:lvl1pPr marL="0" indent="0" algn="l" defTabSz="914400" rtl="0" eaLnBrk="1" latinLnBrk="0" hangingPunct="1">
              <a:lnSpc>
                <a:spcPct val="90000"/>
              </a:lnSpc>
              <a:spcBef>
                <a:spcPts val="1000"/>
              </a:spcBef>
              <a:spcAft>
                <a:spcPts val="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dirty="0"/>
              <a:t>Principal stress</a:t>
            </a:r>
            <a:endParaRPr lang="en-GB" dirty="0"/>
          </a:p>
        </p:txBody>
      </p:sp>
      <p:sp>
        <p:nvSpPr>
          <p:cNvPr id="29" name="TextBox 28">
            <a:extLst>
              <a:ext uri="{FF2B5EF4-FFF2-40B4-BE49-F238E27FC236}">
                <a16:creationId xmlns:a16="http://schemas.microsoft.com/office/drawing/2014/main" id="{04BAD067-0D58-36D8-41BE-BF35BC4CD21B}"/>
              </a:ext>
            </a:extLst>
          </p:cNvPr>
          <p:cNvSpPr txBox="1"/>
          <p:nvPr/>
        </p:nvSpPr>
        <p:spPr>
          <a:xfrm>
            <a:off x="6921393" y="628393"/>
            <a:ext cx="1540436" cy="492443"/>
          </a:xfrm>
          <a:prstGeom prst="rect">
            <a:avLst/>
          </a:prstGeom>
          <a:noFill/>
        </p:spPr>
        <p:txBody>
          <a:bodyPr wrap="square" lIns="0" tIns="0" rIns="0" bIns="0" rtlCol="0">
            <a:spAutoFit/>
          </a:bodyPr>
          <a:lstStyle/>
          <a:p>
            <a:pPr algn="ctr"/>
            <a:r>
              <a:rPr lang="en-US" sz="1600" dirty="0"/>
              <a:t>Circumferential tensile stress</a:t>
            </a:r>
            <a:endParaRPr lang="en-GB" sz="1600" dirty="0"/>
          </a:p>
        </p:txBody>
      </p:sp>
      <p:cxnSp>
        <p:nvCxnSpPr>
          <p:cNvPr id="31" name="Straight Arrow Connector 30">
            <a:extLst>
              <a:ext uri="{FF2B5EF4-FFF2-40B4-BE49-F238E27FC236}">
                <a16:creationId xmlns:a16="http://schemas.microsoft.com/office/drawing/2014/main" id="{0C7E3C69-C24A-4C7C-B848-3645ECC7EC95}"/>
              </a:ext>
            </a:extLst>
          </p:cNvPr>
          <p:cNvCxnSpPr>
            <a:cxnSpLocks/>
            <a:stCxn id="29" idx="2"/>
          </p:cNvCxnSpPr>
          <p:nvPr/>
        </p:nvCxnSpPr>
        <p:spPr>
          <a:xfrm flipH="1">
            <a:off x="6486319" y="1120836"/>
            <a:ext cx="1205292" cy="1003993"/>
          </a:xfrm>
          <a:prstGeom prst="straightConnector1">
            <a:avLst/>
          </a:prstGeom>
          <a:ln w="15875" cap="rnd">
            <a:solidFill>
              <a:schemeClr val="tx2"/>
            </a:solidFill>
            <a:round/>
            <a:headEnd w="med" len="lg"/>
            <a:tailEnd type="triangle"/>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2E37763-B1FF-8AA9-014A-17F441ECEB1C}"/>
              </a:ext>
            </a:extLst>
          </p:cNvPr>
          <p:cNvSpPr txBox="1"/>
          <p:nvPr/>
        </p:nvSpPr>
        <p:spPr>
          <a:xfrm>
            <a:off x="6677946" y="5994709"/>
            <a:ext cx="2364751" cy="215444"/>
          </a:xfrm>
          <a:prstGeom prst="rect">
            <a:avLst/>
          </a:prstGeom>
          <a:noFill/>
        </p:spPr>
        <p:txBody>
          <a:bodyPr wrap="square" lIns="0" tIns="0" rIns="0" bIns="0" rtlCol="0">
            <a:spAutoFit/>
          </a:bodyPr>
          <a:lstStyle/>
          <a:p>
            <a:pPr algn="ctr"/>
            <a:r>
              <a:rPr lang="en-US" sz="1400" dirty="0"/>
              <a:t>steady state temperature</a:t>
            </a:r>
            <a:endParaRPr lang="en-GB" sz="1400" dirty="0"/>
          </a:p>
        </p:txBody>
      </p:sp>
      <p:sp>
        <p:nvSpPr>
          <p:cNvPr id="39" name="TextBox 38">
            <a:extLst>
              <a:ext uri="{FF2B5EF4-FFF2-40B4-BE49-F238E27FC236}">
                <a16:creationId xmlns:a16="http://schemas.microsoft.com/office/drawing/2014/main" id="{8E94688B-599B-4ADB-9721-CD5024993321}"/>
              </a:ext>
            </a:extLst>
          </p:cNvPr>
          <p:cNvSpPr txBox="1"/>
          <p:nvPr/>
        </p:nvSpPr>
        <p:spPr>
          <a:xfrm>
            <a:off x="3431704" y="5259062"/>
            <a:ext cx="1540436" cy="215444"/>
          </a:xfrm>
          <a:prstGeom prst="rect">
            <a:avLst/>
          </a:prstGeom>
          <a:noFill/>
        </p:spPr>
        <p:txBody>
          <a:bodyPr wrap="square" lIns="0" tIns="0" rIns="0" bIns="0" rtlCol="0">
            <a:spAutoFit/>
          </a:bodyPr>
          <a:lstStyle/>
          <a:p>
            <a:pPr algn="ctr"/>
            <a:r>
              <a:rPr lang="en-US" sz="1400" dirty="0"/>
              <a:t>Block 5</a:t>
            </a:r>
            <a:endParaRPr lang="en-GB" sz="1400" dirty="0"/>
          </a:p>
        </p:txBody>
      </p:sp>
      <p:sp>
        <p:nvSpPr>
          <p:cNvPr id="55" name="Rectangle 54">
            <a:extLst>
              <a:ext uri="{FF2B5EF4-FFF2-40B4-BE49-F238E27FC236}">
                <a16:creationId xmlns:a16="http://schemas.microsoft.com/office/drawing/2014/main" id="{48DB645C-D06A-6E13-2664-406C154283CF}"/>
              </a:ext>
            </a:extLst>
          </p:cNvPr>
          <p:cNvSpPr/>
          <p:nvPr/>
        </p:nvSpPr>
        <p:spPr>
          <a:xfrm>
            <a:off x="4174331" y="5493040"/>
            <a:ext cx="85725" cy="436273"/>
          </a:xfrm>
          <a:prstGeom prst="rect">
            <a:avLst/>
          </a:prstGeom>
          <a:noFill/>
          <a:ln w="19050">
            <a:solidFill>
              <a:srgbClr val="FF0000"/>
            </a:solidFill>
          </a:ln>
          <a:effectLst>
            <a:glow rad="101600">
              <a:schemeClr val="accent4">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7" name="Picture 56">
            <a:extLst>
              <a:ext uri="{FF2B5EF4-FFF2-40B4-BE49-F238E27FC236}">
                <a16:creationId xmlns:a16="http://schemas.microsoft.com/office/drawing/2014/main" id="{FDBCB07A-9D7F-5C01-CF4A-BE96FD59CEFD}"/>
              </a:ext>
            </a:extLst>
          </p:cNvPr>
          <p:cNvPicPr>
            <a:picLocks noChangeAspect="1"/>
          </p:cNvPicPr>
          <p:nvPr/>
        </p:nvPicPr>
        <p:blipFill>
          <a:blip r:embed="rId8"/>
          <a:srcRect b="8420"/>
          <a:stretch/>
        </p:blipFill>
        <p:spPr>
          <a:xfrm>
            <a:off x="8922009" y="5034463"/>
            <a:ext cx="489516" cy="1195464"/>
          </a:xfrm>
          <a:prstGeom prst="rect">
            <a:avLst/>
          </a:prstGeom>
        </p:spPr>
      </p:pic>
    </p:spTree>
    <p:extLst>
      <p:ext uri="{BB962C8B-B14F-4D97-AF65-F5344CB8AC3E}">
        <p14:creationId xmlns:p14="http://schemas.microsoft.com/office/powerpoint/2010/main" val="1419417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
                                            <p:txEl>
                                              <p:pRg st="0" end="0"/>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18" grpId="0"/>
      <p:bldP spid="23" grpId="0"/>
      <p:bldP spid="29" grpId="0"/>
      <p:bldP spid="38" grpId="0"/>
      <p:bldP spid="39" grpId="0"/>
      <p:bldP spid="5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5AC08081-9090-EB7D-B106-2BB2B2F17E6C}"/>
              </a:ext>
            </a:extLst>
          </p:cNvPr>
          <p:cNvSpPr>
            <a:spLocks noGrp="1"/>
          </p:cNvSpPr>
          <p:nvPr>
            <p:ph type="sldNum" sz="quarter" idx="17"/>
          </p:nvPr>
        </p:nvSpPr>
        <p:spPr/>
        <p:txBody>
          <a:bodyPr/>
          <a:lstStyle/>
          <a:p>
            <a:fld id="{36B5EA5A-BC32-A742-B11B-8E7414D5B535}" type="slidenum">
              <a:rPr lang="en-US" smtClean="0"/>
              <a:pPr/>
              <a:t>13</a:t>
            </a:fld>
            <a:endParaRPr lang="en-US" dirty="0"/>
          </a:p>
        </p:txBody>
      </p:sp>
      <p:sp>
        <p:nvSpPr>
          <p:cNvPr id="8" name="Date Placeholder 7">
            <a:extLst>
              <a:ext uri="{FF2B5EF4-FFF2-40B4-BE49-F238E27FC236}">
                <a16:creationId xmlns:a16="http://schemas.microsoft.com/office/drawing/2014/main" id="{4104A8ED-AA5D-946E-2BB1-DA355E09F4B0}"/>
              </a:ext>
            </a:extLst>
          </p:cNvPr>
          <p:cNvSpPr>
            <a:spLocks noGrp="1"/>
          </p:cNvSpPr>
          <p:nvPr>
            <p:ph type="dt" sz="half" idx="10"/>
          </p:nvPr>
        </p:nvSpPr>
        <p:spPr/>
        <p:txBody>
          <a:bodyPr/>
          <a:lstStyle/>
          <a:p>
            <a:r>
              <a:rPr lang="en-US"/>
              <a:t>HI-ECN3 Target System Advisory Commitee #1,  04/03/2025</a:t>
            </a:r>
            <a:endParaRPr lang="en-US" dirty="0"/>
          </a:p>
        </p:txBody>
      </p:sp>
      <p:sp>
        <p:nvSpPr>
          <p:cNvPr id="9" name="Footer Placeholder 8">
            <a:extLst>
              <a:ext uri="{FF2B5EF4-FFF2-40B4-BE49-F238E27FC236}">
                <a16:creationId xmlns:a16="http://schemas.microsoft.com/office/drawing/2014/main" id="{516835D1-01F5-D13E-9915-6DC624846945}"/>
              </a:ext>
            </a:extLst>
          </p:cNvPr>
          <p:cNvSpPr>
            <a:spLocks noGrp="1"/>
          </p:cNvSpPr>
          <p:nvPr>
            <p:ph type="ftr" sz="quarter" idx="11"/>
          </p:nvPr>
        </p:nvSpPr>
        <p:spPr/>
        <p:txBody>
          <a:bodyPr/>
          <a:lstStyle/>
          <a:p>
            <a:r>
              <a:rPr lang="en-GB"/>
              <a:t>Mike Parkin | Target Conceptual Design</a:t>
            </a:r>
            <a:endParaRPr lang="en-US" dirty="0"/>
          </a:p>
        </p:txBody>
      </p:sp>
      <p:sp>
        <p:nvSpPr>
          <p:cNvPr id="36" name="Slide Number Placeholder 3">
            <a:extLst>
              <a:ext uri="{FF2B5EF4-FFF2-40B4-BE49-F238E27FC236}">
                <a16:creationId xmlns:a16="http://schemas.microsoft.com/office/drawing/2014/main" id="{5A194486-E716-DEE9-1015-447245B047D7}"/>
              </a:ext>
            </a:extLst>
          </p:cNvPr>
          <p:cNvSpPr txBox="1">
            <a:spLocks/>
          </p:cNvSpPr>
          <p:nvPr/>
        </p:nvSpPr>
        <p:spPr>
          <a:xfrm>
            <a:off x="11100557" y="6085537"/>
            <a:ext cx="68125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36B5EA5A-BC32-A742-B11B-8E7414D5B535}" type="slidenum">
              <a:rPr lang="en-US" sz="1000" kern="0" smtClean="0">
                <a:solidFill>
                  <a:srgbClr val="FFFFFF"/>
                </a:solidFill>
                <a:latin typeface="Arial"/>
                <a:cs typeface="Arial"/>
              </a:rPr>
              <a:pPr algn="r">
                <a:defRPr/>
              </a:pPr>
              <a:t>13</a:t>
            </a:fld>
            <a:endParaRPr lang="en-US" sz="1000" kern="0">
              <a:solidFill>
                <a:srgbClr val="FFFFFF"/>
              </a:solidFill>
              <a:latin typeface="Arial"/>
              <a:cs typeface="Arial"/>
            </a:endParaRPr>
          </a:p>
        </p:txBody>
      </p:sp>
      <p:sp>
        <p:nvSpPr>
          <p:cNvPr id="13" name="Rectangle 12">
            <a:extLst>
              <a:ext uri="{FF2B5EF4-FFF2-40B4-BE49-F238E27FC236}">
                <a16:creationId xmlns:a16="http://schemas.microsoft.com/office/drawing/2014/main" id="{CAEFCFD3-E49B-414A-B5F7-538EE7C6A050}"/>
              </a:ext>
            </a:extLst>
          </p:cNvPr>
          <p:cNvSpPr/>
          <p:nvPr/>
        </p:nvSpPr>
        <p:spPr>
          <a:xfrm>
            <a:off x="5058789" y="5340378"/>
            <a:ext cx="888271" cy="25379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9DD2376E-787A-FFBA-FFEB-48752336DE36}"/>
              </a:ext>
            </a:extLst>
          </p:cNvPr>
          <p:cNvPicPr>
            <a:picLocks noChangeAspect="1"/>
          </p:cNvPicPr>
          <p:nvPr/>
        </p:nvPicPr>
        <p:blipFill>
          <a:blip r:embed="rId2"/>
          <a:stretch>
            <a:fillRect/>
          </a:stretch>
        </p:blipFill>
        <p:spPr>
          <a:xfrm>
            <a:off x="2793802" y="2411244"/>
            <a:ext cx="7655449" cy="1895419"/>
          </a:xfrm>
          <a:prstGeom prst="rect">
            <a:avLst/>
          </a:prstGeom>
        </p:spPr>
      </p:pic>
      <p:grpSp>
        <p:nvGrpSpPr>
          <p:cNvPr id="64" name="Group 63">
            <a:extLst>
              <a:ext uri="{FF2B5EF4-FFF2-40B4-BE49-F238E27FC236}">
                <a16:creationId xmlns:a16="http://schemas.microsoft.com/office/drawing/2014/main" id="{48E9AF24-CA57-CD47-E288-8B0B4147E1A5}"/>
              </a:ext>
            </a:extLst>
          </p:cNvPr>
          <p:cNvGrpSpPr/>
          <p:nvPr/>
        </p:nvGrpSpPr>
        <p:grpSpPr>
          <a:xfrm>
            <a:off x="390653" y="1780909"/>
            <a:ext cx="1156021" cy="3040775"/>
            <a:chOff x="390653" y="1780909"/>
            <a:chExt cx="1156021" cy="3040775"/>
          </a:xfrm>
        </p:grpSpPr>
        <p:grpSp>
          <p:nvGrpSpPr>
            <p:cNvPr id="62" name="Group 61">
              <a:extLst>
                <a:ext uri="{FF2B5EF4-FFF2-40B4-BE49-F238E27FC236}">
                  <a16:creationId xmlns:a16="http://schemas.microsoft.com/office/drawing/2014/main" id="{D99DB053-457A-7735-08D7-735C64A199EA}"/>
                </a:ext>
              </a:extLst>
            </p:cNvPr>
            <p:cNvGrpSpPr/>
            <p:nvPr/>
          </p:nvGrpSpPr>
          <p:grpSpPr>
            <a:xfrm>
              <a:off x="390653" y="1780909"/>
              <a:ext cx="983318" cy="2850449"/>
              <a:chOff x="390653" y="1780909"/>
              <a:chExt cx="983318" cy="2850449"/>
            </a:xfrm>
          </p:grpSpPr>
          <p:pic>
            <p:nvPicPr>
              <p:cNvPr id="33" name="Picture 32">
                <a:extLst>
                  <a:ext uri="{FF2B5EF4-FFF2-40B4-BE49-F238E27FC236}">
                    <a16:creationId xmlns:a16="http://schemas.microsoft.com/office/drawing/2014/main" id="{EEEAB64C-1504-BC01-4350-FEFD03B86D8B}"/>
                  </a:ext>
                </a:extLst>
              </p:cNvPr>
              <p:cNvPicPr>
                <a:picLocks noChangeAspect="1"/>
              </p:cNvPicPr>
              <p:nvPr/>
            </p:nvPicPr>
            <p:blipFill>
              <a:blip r:embed="rId3"/>
              <a:stretch>
                <a:fillRect/>
              </a:stretch>
            </p:blipFill>
            <p:spPr>
              <a:xfrm>
                <a:off x="390653" y="1780909"/>
                <a:ext cx="983317" cy="2850449"/>
              </a:xfrm>
              <a:prstGeom prst="rect">
                <a:avLst/>
              </a:prstGeom>
            </p:spPr>
          </p:pic>
          <p:sp>
            <p:nvSpPr>
              <p:cNvPr id="35" name="Rectangle 34">
                <a:extLst>
                  <a:ext uri="{FF2B5EF4-FFF2-40B4-BE49-F238E27FC236}">
                    <a16:creationId xmlns:a16="http://schemas.microsoft.com/office/drawing/2014/main" id="{08EBB716-3B16-6FD8-5738-20835735665B}"/>
                  </a:ext>
                </a:extLst>
              </p:cNvPr>
              <p:cNvSpPr/>
              <p:nvPr/>
            </p:nvSpPr>
            <p:spPr>
              <a:xfrm>
                <a:off x="695401" y="3429000"/>
                <a:ext cx="678570" cy="28803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3" name="Rectangle 62">
              <a:extLst>
                <a:ext uri="{FF2B5EF4-FFF2-40B4-BE49-F238E27FC236}">
                  <a16:creationId xmlns:a16="http://schemas.microsoft.com/office/drawing/2014/main" id="{5CBC7BC2-21FC-79AA-76AA-E63F5A284E31}"/>
                </a:ext>
              </a:extLst>
            </p:cNvPr>
            <p:cNvSpPr/>
            <p:nvPr/>
          </p:nvSpPr>
          <p:spPr>
            <a:xfrm>
              <a:off x="1159007" y="4533652"/>
              <a:ext cx="387667" cy="28803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2" name="Group 71">
            <a:extLst>
              <a:ext uri="{FF2B5EF4-FFF2-40B4-BE49-F238E27FC236}">
                <a16:creationId xmlns:a16="http://schemas.microsoft.com/office/drawing/2014/main" id="{0BBE0FF4-4254-0816-4ACC-7495E706081C}"/>
              </a:ext>
            </a:extLst>
          </p:cNvPr>
          <p:cNvGrpSpPr/>
          <p:nvPr/>
        </p:nvGrpSpPr>
        <p:grpSpPr>
          <a:xfrm>
            <a:off x="2879935" y="738106"/>
            <a:ext cx="1873295" cy="1700735"/>
            <a:chOff x="2879935" y="738106"/>
            <a:chExt cx="1873295" cy="1700735"/>
          </a:xfrm>
        </p:grpSpPr>
        <p:pic>
          <p:nvPicPr>
            <p:cNvPr id="12" name="Picture 11">
              <a:extLst>
                <a:ext uri="{FF2B5EF4-FFF2-40B4-BE49-F238E27FC236}">
                  <a16:creationId xmlns:a16="http://schemas.microsoft.com/office/drawing/2014/main" id="{161D5FE3-562D-25F0-8683-F9B6DE557A0B}"/>
                </a:ext>
              </a:extLst>
            </p:cNvPr>
            <p:cNvPicPr>
              <a:picLocks noChangeAspect="1"/>
            </p:cNvPicPr>
            <p:nvPr/>
          </p:nvPicPr>
          <p:blipFill>
            <a:blip r:embed="rId4"/>
            <a:stretch>
              <a:fillRect/>
            </a:stretch>
          </p:blipFill>
          <p:spPr>
            <a:xfrm>
              <a:off x="2959058" y="738106"/>
              <a:ext cx="534101" cy="1186020"/>
            </a:xfrm>
            <a:prstGeom prst="rect">
              <a:avLst/>
            </a:prstGeom>
          </p:spPr>
        </p:pic>
        <p:pic>
          <p:nvPicPr>
            <p:cNvPr id="19" name="Picture 18">
              <a:extLst>
                <a:ext uri="{FF2B5EF4-FFF2-40B4-BE49-F238E27FC236}">
                  <a16:creationId xmlns:a16="http://schemas.microsoft.com/office/drawing/2014/main" id="{1E3B6288-6A9F-71F7-BA23-E5D7C3FFB14F}"/>
                </a:ext>
              </a:extLst>
            </p:cNvPr>
            <p:cNvPicPr>
              <a:picLocks noChangeAspect="1"/>
            </p:cNvPicPr>
            <p:nvPr/>
          </p:nvPicPr>
          <p:blipFill>
            <a:blip r:embed="rId5"/>
            <a:stretch>
              <a:fillRect/>
            </a:stretch>
          </p:blipFill>
          <p:spPr>
            <a:xfrm>
              <a:off x="2879935" y="1944507"/>
              <a:ext cx="983319" cy="193894"/>
            </a:xfrm>
            <a:prstGeom prst="rect">
              <a:avLst/>
            </a:prstGeom>
          </p:spPr>
        </p:pic>
        <p:pic>
          <p:nvPicPr>
            <p:cNvPr id="25" name="Picture 24">
              <a:extLst>
                <a:ext uri="{FF2B5EF4-FFF2-40B4-BE49-F238E27FC236}">
                  <a16:creationId xmlns:a16="http://schemas.microsoft.com/office/drawing/2014/main" id="{0953ECFA-B53C-FEA6-566B-285D52585467}"/>
                </a:ext>
              </a:extLst>
            </p:cNvPr>
            <p:cNvPicPr>
              <a:picLocks noChangeAspect="1"/>
            </p:cNvPicPr>
            <p:nvPr/>
          </p:nvPicPr>
          <p:blipFill>
            <a:blip r:embed="rId6"/>
            <a:stretch>
              <a:fillRect/>
            </a:stretch>
          </p:blipFill>
          <p:spPr>
            <a:xfrm>
              <a:off x="3518876" y="748945"/>
              <a:ext cx="1234354" cy="1186020"/>
            </a:xfrm>
            <a:prstGeom prst="rect">
              <a:avLst/>
            </a:prstGeom>
          </p:spPr>
        </p:pic>
        <p:sp>
          <p:nvSpPr>
            <p:cNvPr id="30" name="TextBox 29">
              <a:extLst>
                <a:ext uri="{FF2B5EF4-FFF2-40B4-BE49-F238E27FC236}">
                  <a16:creationId xmlns:a16="http://schemas.microsoft.com/office/drawing/2014/main" id="{312931F0-0598-FBCE-F1E7-822B313C672B}"/>
                </a:ext>
              </a:extLst>
            </p:cNvPr>
            <p:cNvSpPr txBox="1"/>
            <p:nvPr/>
          </p:nvSpPr>
          <p:spPr>
            <a:xfrm>
              <a:off x="3724638" y="1902404"/>
              <a:ext cx="764843" cy="461665"/>
            </a:xfrm>
            <a:prstGeom prst="rect">
              <a:avLst/>
            </a:prstGeom>
            <a:noFill/>
          </p:spPr>
          <p:txBody>
            <a:bodyPr wrap="square" rtlCol="0">
              <a:spAutoFit/>
            </a:bodyPr>
            <a:lstStyle/>
            <a:p>
              <a:pPr algn="ctr"/>
              <a:r>
                <a:rPr lang="en-US" sz="1200" dirty="0">
                  <a:solidFill>
                    <a:schemeClr val="tx2"/>
                  </a:solidFill>
                </a:rPr>
                <a:t>blocks</a:t>
              </a:r>
            </a:p>
            <a:p>
              <a:pPr algn="ctr"/>
              <a:r>
                <a:rPr lang="en-US" sz="1200" dirty="0">
                  <a:solidFill>
                    <a:schemeClr val="tx2"/>
                  </a:solidFill>
                </a:rPr>
                <a:t>5-8</a:t>
              </a:r>
              <a:endParaRPr lang="en-GB" sz="1200" dirty="0">
                <a:solidFill>
                  <a:schemeClr val="tx2"/>
                </a:solidFill>
              </a:endParaRPr>
            </a:p>
          </p:txBody>
        </p:sp>
        <p:sp>
          <p:nvSpPr>
            <p:cNvPr id="65" name="Left Brace 64">
              <a:extLst>
                <a:ext uri="{FF2B5EF4-FFF2-40B4-BE49-F238E27FC236}">
                  <a16:creationId xmlns:a16="http://schemas.microsoft.com/office/drawing/2014/main" id="{C0599D48-50ED-8528-1BA2-78DC568CF4FA}"/>
                </a:ext>
              </a:extLst>
            </p:cNvPr>
            <p:cNvSpPr/>
            <p:nvPr/>
          </p:nvSpPr>
          <p:spPr>
            <a:xfrm rot="16200000" flipH="1">
              <a:off x="3682873" y="2031261"/>
              <a:ext cx="215446" cy="599714"/>
            </a:xfrm>
            <a:prstGeom prst="leftBrace">
              <a:avLst>
                <a:gd name="adj1" fmla="val 30879"/>
                <a:gd name="adj2" fmla="val 44436"/>
              </a:avLst>
            </a:prstGeom>
            <a:ln w="19050" cap="rnd">
              <a:solidFill>
                <a:schemeClr val="tx2"/>
              </a:solidFill>
              <a:roun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78" name="Group 77">
            <a:extLst>
              <a:ext uri="{FF2B5EF4-FFF2-40B4-BE49-F238E27FC236}">
                <a16:creationId xmlns:a16="http://schemas.microsoft.com/office/drawing/2014/main" id="{050BFC04-0EB7-000A-B28F-A3529EBC4413}"/>
              </a:ext>
            </a:extLst>
          </p:cNvPr>
          <p:cNvGrpSpPr/>
          <p:nvPr/>
        </p:nvGrpSpPr>
        <p:grpSpPr>
          <a:xfrm>
            <a:off x="1746613" y="4318206"/>
            <a:ext cx="1863310" cy="1882710"/>
            <a:chOff x="1746613" y="4318206"/>
            <a:chExt cx="1863310" cy="1882710"/>
          </a:xfrm>
        </p:grpSpPr>
        <p:pic>
          <p:nvPicPr>
            <p:cNvPr id="14" name="Picture 13">
              <a:extLst>
                <a:ext uri="{FF2B5EF4-FFF2-40B4-BE49-F238E27FC236}">
                  <a16:creationId xmlns:a16="http://schemas.microsoft.com/office/drawing/2014/main" id="{AAF1388D-C1AD-3332-B7EB-F44B6C39E9C2}"/>
                </a:ext>
              </a:extLst>
            </p:cNvPr>
            <p:cNvPicPr>
              <a:picLocks noChangeAspect="1"/>
            </p:cNvPicPr>
            <p:nvPr/>
          </p:nvPicPr>
          <p:blipFill>
            <a:blip r:embed="rId5"/>
            <a:stretch>
              <a:fillRect/>
            </a:stretch>
          </p:blipFill>
          <p:spPr>
            <a:xfrm>
              <a:off x="1746613" y="5775868"/>
              <a:ext cx="983319" cy="193894"/>
            </a:xfrm>
            <a:prstGeom prst="rect">
              <a:avLst/>
            </a:prstGeom>
          </p:spPr>
        </p:pic>
        <p:grpSp>
          <p:nvGrpSpPr>
            <p:cNvPr id="71" name="Group 70">
              <a:extLst>
                <a:ext uri="{FF2B5EF4-FFF2-40B4-BE49-F238E27FC236}">
                  <a16:creationId xmlns:a16="http://schemas.microsoft.com/office/drawing/2014/main" id="{671A0FEF-0B2C-1669-07C2-AAB096047B04}"/>
                </a:ext>
              </a:extLst>
            </p:cNvPr>
            <p:cNvGrpSpPr/>
            <p:nvPr/>
          </p:nvGrpSpPr>
          <p:grpSpPr>
            <a:xfrm>
              <a:off x="1819621" y="4318206"/>
              <a:ext cx="1790302" cy="1882710"/>
              <a:chOff x="1819621" y="4318206"/>
              <a:chExt cx="1790302" cy="1882710"/>
            </a:xfrm>
          </p:grpSpPr>
          <p:pic>
            <p:nvPicPr>
              <p:cNvPr id="11" name="Picture 10">
                <a:extLst>
                  <a:ext uri="{FF2B5EF4-FFF2-40B4-BE49-F238E27FC236}">
                    <a16:creationId xmlns:a16="http://schemas.microsoft.com/office/drawing/2014/main" id="{CFF77E89-2B98-C313-4866-2AB7C2B11FDE}"/>
                  </a:ext>
                </a:extLst>
              </p:cNvPr>
              <p:cNvPicPr>
                <a:picLocks noChangeAspect="1"/>
              </p:cNvPicPr>
              <p:nvPr/>
            </p:nvPicPr>
            <p:blipFill>
              <a:blip r:embed="rId7"/>
              <a:stretch>
                <a:fillRect/>
              </a:stretch>
            </p:blipFill>
            <p:spPr>
              <a:xfrm>
                <a:off x="1819621" y="4660705"/>
                <a:ext cx="507583" cy="1153597"/>
              </a:xfrm>
              <a:prstGeom prst="rect">
                <a:avLst/>
              </a:prstGeom>
            </p:spPr>
          </p:pic>
          <p:pic>
            <p:nvPicPr>
              <p:cNvPr id="27" name="Picture 26">
                <a:extLst>
                  <a:ext uri="{FF2B5EF4-FFF2-40B4-BE49-F238E27FC236}">
                    <a16:creationId xmlns:a16="http://schemas.microsoft.com/office/drawing/2014/main" id="{932C13D0-AC00-CD59-8EA0-277EFE43923D}"/>
                  </a:ext>
                </a:extLst>
              </p:cNvPr>
              <p:cNvPicPr>
                <a:picLocks noChangeAspect="1"/>
              </p:cNvPicPr>
              <p:nvPr/>
            </p:nvPicPr>
            <p:blipFill>
              <a:blip r:embed="rId8"/>
              <a:stretch>
                <a:fillRect/>
              </a:stretch>
            </p:blipFill>
            <p:spPr>
              <a:xfrm>
                <a:off x="2315028" y="4559945"/>
                <a:ext cx="1294895" cy="1184772"/>
              </a:xfrm>
              <a:prstGeom prst="rect">
                <a:avLst/>
              </a:prstGeom>
            </p:spPr>
          </p:pic>
          <p:sp>
            <p:nvSpPr>
              <p:cNvPr id="29" name="TextBox 28">
                <a:extLst>
                  <a:ext uri="{FF2B5EF4-FFF2-40B4-BE49-F238E27FC236}">
                    <a16:creationId xmlns:a16="http://schemas.microsoft.com/office/drawing/2014/main" id="{F47D96E2-E4E0-5C1B-5B99-95BB2E229D8D}"/>
                  </a:ext>
                </a:extLst>
              </p:cNvPr>
              <p:cNvSpPr txBox="1"/>
              <p:nvPr/>
            </p:nvSpPr>
            <p:spPr>
              <a:xfrm>
                <a:off x="2631394" y="5739251"/>
                <a:ext cx="764843" cy="461665"/>
              </a:xfrm>
              <a:prstGeom prst="rect">
                <a:avLst/>
              </a:prstGeom>
              <a:noFill/>
            </p:spPr>
            <p:txBody>
              <a:bodyPr wrap="square" rtlCol="0">
                <a:spAutoFit/>
              </a:bodyPr>
              <a:lstStyle>
                <a:defPPr>
                  <a:defRPr lang="en-US"/>
                </a:defPPr>
                <a:lvl1pPr algn="ctr">
                  <a:defRPr sz="1200">
                    <a:solidFill>
                      <a:schemeClr val="tx2"/>
                    </a:solidFill>
                  </a:defRPr>
                </a:lvl1pPr>
              </a:lstStyle>
              <a:p>
                <a:r>
                  <a:rPr lang="en-US" dirty="0"/>
                  <a:t>blocks</a:t>
                </a:r>
              </a:p>
              <a:p>
                <a:r>
                  <a:rPr lang="en-US" dirty="0"/>
                  <a:t>1-4</a:t>
                </a:r>
                <a:endParaRPr lang="en-GB" dirty="0"/>
              </a:p>
            </p:txBody>
          </p:sp>
          <p:sp>
            <p:nvSpPr>
              <p:cNvPr id="66" name="Left Brace 65">
                <a:extLst>
                  <a:ext uri="{FF2B5EF4-FFF2-40B4-BE49-F238E27FC236}">
                    <a16:creationId xmlns:a16="http://schemas.microsoft.com/office/drawing/2014/main" id="{180A8AC1-50CE-9420-082E-AC26AB5A0DFE}"/>
                  </a:ext>
                </a:extLst>
              </p:cNvPr>
              <p:cNvSpPr/>
              <p:nvPr/>
            </p:nvSpPr>
            <p:spPr>
              <a:xfrm rot="5400000" flipH="1">
                <a:off x="3051749" y="4094662"/>
                <a:ext cx="215446" cy="662533"/>
              </a:xfrm>
              <a:prstGeom prst="leftBrace">
                <a:avLst>
                  <a:gd name="adj1" fmla="val 30879"/>
                  <a:gd name="adj2" fmla="val 67126"/>
                </a:avLst>
              </a:prstGeom>
              <a:ln w="19050" cap="rnd">
                <a:solidFill>
                  <a:schemeClr val="tx2"/>
                </a:solidFill>
                <a:roun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grpSp>
        <p:nvGrpSpPr>
          <p:cNvPr id="79" name="Group 78">
            <a:extLst>
              <a:ext uri="{FF2B5EF4-FFF2-40B4-BE49-F238E27FC236}">
                <a16:creationId xmlns:a16="http://schemas.microsoft.com/office/drawing/2014/main" id="{BDC0186E-AA5A-D26E-7EB0-3F9FD7AB3CED}"/>
              </a:ext>
            </a:extLst>
          </p:cNvPr>
          <p:cNvGrpSpPr/>
          <p:nvPr/>
        </p:nvGrpSpPr>
        <p:grpSpPr>
          <a:xfrm>
            <a:off x="4067121" y="4326507"/>
            <a:ext cx="2086632" cy="1779906"/>
            <a:chOff x="4067121" y="4326507"/>
            <a:chExt cx="2086632" cy="1779906"/>
          </a:xfrm>
        </p:grpSpPr>
        <p:pic>
          <p:nvPicPr>
            <p:cNvPr id="20" name="Picture 19">
              <a:extLst>
                <a:ext uri="{FF2B5EF4-FFF2-40B4-BE49-F238E27FC236}">
                  <a16:creationId xmlns:a16="http://schemas.microsoft.com/office/drawing/2014/main" id="{4D1F5703-6B47-4A16-93F8-17719795AE75}"/>
                </a:ext>
              </a:extLst>
            </p:cNvPr>
            <p:cNvPicPr>
              <a:picLocks noChangeAspect="1"/>
            </p:cNvPicPr>
            <p:nvPr/>
          </p:nvPicPr>
          <p:blipFill>
            <a:blip r:embed="rId9"/>
            <a:stretch>
              <a:fillRect/>
            </a:stretch>
          </p:blipFill>
          <p:spPr>
            <a:xfrm>
              <a:off x="4777020" y="4437222"/>
              <a:ext cx="1376733" cy="1207525"/>
            </a:xfrm>
            <a:prstGeom prst="rect">
              <a:avLst/>
            </a:prstGeom>
          </p:spPr>
        </p:pic>
        <p:pic>
          <p:nvPicPr>
            <p:cNvPr id="24" name="Picture 23">
              <a:extLst>
                <a:ext uri="{FF2B5EF4-FFF2-40B4-BE49-F238E27FC236}">
                  <a16:creationId xmlns:a16="http://schemas.microsoft.com/office/drawing/2014/main" id="{744FCFB0-89A4-ECF6-172C-B11D88D4DEFB}"/>
                </a:ext>
              </a:extLst>
            </p:cNvPr>
            <p:cNvPicPr>
              <a:picLocks noChangeAspect="1"/>
            </p:cNvPicPr>
            <p:nvPr/>
          </p:nvPicPr>
          <p:blipFill>
            <a:blip r:embed="rId10"/>
            <a:stretch>
              <a:fillRect/>
            </a:stretch>
          </p:blipFill>
          <p:spPr>
            <a:xfrm>
              <a:off x="4316529" y="4603135"/>
              <a:ext cx="507583" cy="1125509"/>
            </a:xfrm>
            <a:prstGeom prst="rect">
              <a:avLst/>
            </a:prstGeom>
          </p:spPr>
        </p:pic>
        <p:pic>
          <p:nvPicPr>
            <p:cNvPr id="28" name="Picture 27">
              <a:extLst>
                <a:ext uri="{FF2B5EF4-FFF2-40B4-BE49-F238E27FC236}">
                  <a16:creationId xmlns:a16="http://schemas.microsoft.com/office/drawing/2014/main" id="{58591194-F129-7847-BC82-13C2945ACA93}"/>
                </a:ext>
              </a:extLst>
            </p:cNvPr>
            <p:cNvPicPr>
              <a:picLocks noChangeAspect="1"/>
            </p:cNvPicPr>
            <p:nvPr/>
          </p:nvPicPr>
          <p:blipFill>
            <a:blip r:embed="rId5"/>
            <a:stretch>
              <a:fillRect/>
            </a:stretch>
          </p:blipFill>
          <p:spPr>
            <a:xfrm>
              <a:off x="4285361" y="5722324"/>
              <a:ext cx="983319" cy="193894"/>
            </a:xfrm>
            <a:prstGeom prst="rect">
              <a:avLst/>
            </a:prstGeom>
          </p:spPr>
        </p:pic>
        <p:sp>
          <p:nvSpPr>
            <p:cNvPr id="31" name="TextBox 30">
              <a:extLst>
                <a:ext uri="{FF2B5EF4-FFF2-40B4-BE49-F238E27FC236}">
                  <a16:creationId xmlns:a16="http://schemas.microsoft.com/office/drawing/2014/main" id="{830D898F-760F-E0EE-EADB-A0B69076B241}"/>
                </a:ext>
              </a:extLst>
            </p:cNvPr>
            <p:cNvSpPr txBox="1"/>
            <p:nvPr/>
          </p:nvSpPr>
          <p:spPr>
            <a:xfrm>
              <a:off x="5153783" y="5644748"/>
              <a:ext cx="764843" cy="461665"/>
            </a:xfrm>
            <a:prstGeom prst="rect">
              <a:avLst/>
            </a:prstGeom>
            <a:noFill/>
          </p:spPr>
          <p:txBody>
            <a:bodyPr wrap="square" rtlCol="0">
              <a:spAutoFit/>
            </a:bodyPr>
            <a:lstStyle>
              <a:defPPr>
                <a:defRPr lang="en-US"/>
              </a:defPPr>
              <a:lvl1pPr algn="ctr">
                <a:defRPr sz="1200">
                  <a:solidFill>
                    <a:schemeClr val="tx2"/>
                  </a:solidFill>
                </a:defRPr>
              </a:lvl1pPr>
            </a:lstStyle>
            <a:p>
              <a:r>
                <a:rPr lang="en-US" dirty="0"/>
                <a:t>blocks</a:t>
              </a:r>
            </a:p>
            <a:p>
              <a:r>
                <a:rPr lang="en-US" dirty="0"/>
                <a:t>9-12</a:t>
              </a:r>
              <a:endParaRPr lang="en-GB" dirty="0"/>
            </a:p>
          </p:txBody>
        </p:sp>
        <p:sp>
          <p:nvSpPr>
            <p:cNvPr id="67" name="Left Brace 66">
              <a:extLst>
                <a:ext uri="{FF2B5EF4-FFF2-40B4-BE49-F238E27FC236}">
                  <a16:creationId xmlns:a16="http://schemas.microsoft.com/office/drawing/2014/main" id="{F98A6E82-F699-6816-5A24-E00EC91798B6}"/>
                </a:ext>
              </a:extLst>
            </p:cNvPr>
            <p:cNvSpPr/>
            <p:nvPr/>
          </p:nvSpPr>
          <p:spPr>
            <a:xfrm rot="5400000" flipH="1">
              <a:off x="4290665" y="4102963"/>
              <a:ext cx="215446" cy="662533"/>
            </a:xfrm>
            <a:prstGeom prst="leftBrace">
              <a:avLst>
                <a:gd name="adj1" fmla="val 30879"/>
                <a:gd name="adj2" fmla="val 17596"/>
              </a:avLst>
            </a:prstGeom>
            <a:ln w="19050" cap="rnd">
              <a:solidFill>
                <a:schemeClr val="tx2"/>
              </a:solidFill>
              <a:roun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80" name="Group 79">
            <a:extLst>
              <a:ext uri="{FF2B5EF4-FFF2-40B4-BE49-F238E27FC236}">
                <a16:creationId xmlns:a16="http://schemas.microsoft.com/office/drawing/2014/main" id="{61FC229C-FEF8-51E8-0857-45A9E34D0B28}"/>
              </a:ext>
            </a:extLst>
          </p:cNvPr>
          <p:cNvGrpSpPr/>
          <p:nvPr/>
        </p:nvGrpSpPr>
        <p:grpSpPr>
          <a:xfrm>
            <a:off x="4729656" y="611451"/>
            <a:ext cx="2458111" cy="1884681"/>
            <a:chOff x="4729656" y="611451"/>
            <a:chExt cx="2458111" cy="1884681"/>
          </a:xfrm>
        </p:grpSpPr>
        <p:pic>
          <p:nvPicPr>
            <p:cNvPr id="15" name="Picture 14">
              <a:extLst>
                <a:ext uri="{FF2B5EF4-FFF2-40B4-BE49-F238E27FC236}">
                  <a16:creationId xmlns:a16="http://schemas.microsoft.com/office/drawing/2014/main" id="{BFCA7E29-A1E7-EB79-87AF-A8F9140A1715}"/>
                </a:ext>
              </a:extLst>
            </p:cNvPr>
            <p:cNvPicPr>
              <a:picLocks noChangeAspect="1"/>
            </p:cNvPicPr>
            <p:nvPr/>
          </p:nvPicPr>
          <p:blipFill>
            <a:blip r:embed="rId5"/>
            <a:stretch>
              <a:fillRect/>
            </a:stretch>
          </p:blipFill>
          <p:spPr>
            <a:xfrm>
              <a:off x="5087888" y="1939116"/>
              <a:ext cx="983319" cy="193894"/>
            </a:xfrm>
            <a:prstGeom prst="rect">
              <a:avLst/>
            </a:prstGeom>
          </p:spPr>
        </p:pic>
        <p:pic>
          <p:nvPicPr>
            <p:cNvPr id="17" name="Picture 16">
              <a:extLst>
                <a:ext uri="{FF2B5EF4-FFF2-40B4-BE49-F238E27FC236}">
                  <a16:creationId xmlns:a16="http://schemas.microsoft.com/office/drawing/2014/main" id="{4D4D1E4C-58B6-AC4E-D052-F6B45737183D}"/>
                </a:ext>
              </a:extLst>
            </p:cNvPr>
            <p:cNvPicPr>
              <a:picLocks noChangeAspect="1"/>
            </p:cNvPicPr>
            <p:nvPr/>
          </p:nvPicPr>
          <p:blipFill>
            <a:blip r:embed="rId11"/>
            <a:stretch>
              <a:fillRect/>
            </a:stretch>
          </p:blipFill>
          <p:spPr>
            <a:xfrm>
              <a:off x="5765436" y="611451"/>
              <a:ext cx="1422331" cy="1348203"/>
            </a:xfrm>
            <a:prstGeom prst="rect">
              <a:avLst/>
            </a:prstGeom>
          </p:spPr>
        </p:pic>
        <p:pic>
          <p:nvPicPr>
            <p:cNvPr id="18" name="Picture 17">
              <a:extLst>
                <a:ext uri="{FF2B5EF4-FFF2-40B4-BE49-F238E27FC236}">
                  <a16:creationId xmlns:a16="http://schemas.microsoft.com/office/drawing/2014/main" id="{B5472BA4-E03E-CAB2-FD70-33F193515C13}"/>
                </a:ext>
              </a:extLst>
            </p:cNvPr>
            <p:cNvPicPr>
              <a:picLocks noChangeAspect="1"/>
            </p:cNvPicPr>
            <p:nvPr/>
          </p:nvPicPr>
          <p:blipFill>
            <a:blip r:embed="rId12"/>
            <a:stretch>
              <a:fillRect/>
            </a:stretch>
          </p:blipFill>
          <p:spPr>
            <a:xfrm>
              <a:off x="5121078" y="670458"/>
              <a:ext cx="545601" cy="1267474"/>
            </a:xfrm>
            <a:prstGeom prst="rect">
              <a:avLst/>
            </a:prstGeom>
          </p:spPr>
        </p:pic>
        <p:sp>
          <p:nvSpPr>
            <p:cNvPr id="32" name="TextBox 31">
              <a:extLst>
                <a:ext uri="{FF2B5EF4-FFF2-40B4-BE49-F238E27FC236}">
                  <a16:creationId xmlns:a16="http://schemas.microsoft.com/office/drawing/2014/main" id="{A8C5F9B0-1C8B-5C9B-CD6A-1DFD8436F501}"/>
                </a:ext>
              </a:extLst>
            </p:cNvPr>
            <p:cNvSpPr txBox="1"/>
            <p:nvPr/>
          </p:nvSpPr>
          <p:spPr>
            <a:xfrm>
              <a:off x="6325540" y="1893802"/>
              <a:ext cx="764843" cy="461665"/>
            </a:xfrm>
            <a:prstGeom prst="rect">
              <a:avLst/>
            </a:prstGeom>
            <a:noFill/>
          </p:spPr>
          <p:txBody>
            <a:bodyPr wrap="square" rtlCol="0">
              <a:spAutoFit/>
            </a:bodyPr>
            <a:lstStyle>
              <a:defPPr>
                <a:defRPr lang="en-US"/>
              </a:defPPr>
              <a:lvl1pPr algn="ctr">
                <a:defRPr sz="1200">
                  <a:solidFill>
                    <a:schemeClr val="tx2"/>
                  </a:solidFill>
                </a:defRPr>
              </a:lvl1pPr>
            </a:lstStyle>
            <a:p>
              <a:r>
                <a:rPr lang="en-US" dirty="0"/>
                <a:t>blocks</a:t>
              </a:r>
            </a:p>
            <a:p>
              <a:r>
                <a:rPr lang="en-US" dirty="0"/>
                <a:t>14-16</a:t>
              </a:r>
              <a:endParaRPr lang="en-GB" dirty="0"/>
            </a:p>
          </p:txBody>
        </p:sp>
        <p:sp>
          <p:nvSpPr>
            <p:cNvPr id="68" name="Left Brace 67">
              <a:extLst>
                <a:ext uri="{FF2B5EF4-FFF2-40B4-BE49-F238E27FC236}">
                  <a16:creationId xmlns:a16="http://schemas.microsoft.com/office/drawing/2014/main" id="{62EC12B4-D94B-8EEB-CB43-E683A0F36E9F}"/>
                </a:ext>
              </a:extLst>
            </p:cNvPr>
            <p:cNvSpPr/>
            <p:nvPr/>
          </p:nvSpPr>
          <p:spPr>
            <a:xfrm rot="16200000" flipH="1">
              <a:off x="5701150" y="1309192"/>
              <a:ext cx="215446" cy="2158434"/>
            </a:xfrm>
            <a:prstGeom prst="leftBrace">
              <a:avLst>
                <a:gd name="adj1" fmla="val 30879"/>
                <a:gd name="adj2" fmla="val 79917"/>
              </a:avLst>
            </a:prstGeom>
            <a:ln w="19050" cap="rnd">
              <a:solidFill>
                <a:schemeClr val="tx2"/>
              </a:solidFill>
              <a:roun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sp>
        <p:nvSpPr>
          <p:cNvPr id="56" name="Title 2">
            <a:extLst>
              <a:ext uri="{FF2B5EF4-FFF2-40B4-BE49-F238E27FC236}">
                <a16:creationId xmlns:a16="http://schemas.microsoft.com/office/drawing/2014/main" id="{3F41E1AE-257A-893B-C408-AF901661AD02}"/>
              </a:ext>
            </a:extLst>
          </p:cNvPr>
          <p:cNvSpPr txBox="1">
            <a:spLocks/>
          </p:cNvSpPr>
          <p:nvPr/>
        </p:nvSpPr>
        <p:spPr bwMode="auto">
          <a:xfrm>
            <a:off x="588307" y="233506"/>
            <a:ext cx="11376025" cy="1065742"/>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marL="0" marR="0" lvl="0" indent="0" algn="l" defTabSz="914400" eaLnBrk="1" fontAlgn="auto" latinLnBrk="0" hangingPunct="1">
              <a:lnSpc>
                <a:spcPct val="90000"/>
              </a:lnSpc>
              <a:spcBef>
                <a:spcPts val="0"/>
              </a:spcBef>
              <a:spcAft>
                <a:spcPts val="0"/>
              </a:spcAft>
              <a:buClrTx/>
              <a:buSzTx/>
              <a:buFontTx/>
              <a:buNone/>
              <a:tabLst/>
              <a:defRPr/>
            </a:pPr>
            <a:r>
              <a:rPr kumimoji="0" lang="en-US" sz="3600" b="1" i="0" u="none" strike="noStrike" kern="0" cap="none" spc="0" normalizeH="0" baseline="0" noProof="0" dirty="0">
                <a:ln>
                  <a:noFill/>
                </a:ln>
                <a:solidFill>
                  <a:srgbClr val="0033A0"/>
                </a:solidFill>
                <a:effectLst/>
                <a:uLnTx/>
                <a:uFillTx/>
                <a:latin typeface="Helvetica Neue"/>
                <a:cs typeface="Arial"/>
              </a:rPr>
              <a:t>CFD</a:t>
            </a:r>
            <a:endParaRPr kumimoji="0" lang="en-CH" sz="3600" b="1" i="0" u="none" strike="noStrike" kern="0" cap="none" spc="0" normalizeH="0" baseline="0" noProof="0" dirty="0">
              <a:ln>
                <a:noFill/>
              </a:ln>
              <a:solidFill>
                <a:srgbClr val="0033A0"/>
              </a:solidFill>
              <a:effectLst/>
              <a:uLnTx/>
              <a:uFillTx/>
              <a:latin typeface="Helvetica Neue"/>
              <a:cs typeface="Arial"/>
            </a:endParaRPr>
          </a:p>
        </p:txBody>
      </p:sp>
      <p:sp>
        <p:nvSpPr>
          <p:cNvPr id="70" name="Text Placeholder 2">
            <a:extLst>
              <a:ext uri="{FF2B5EF4-FFF2-40B4-BE49-F238E27FC236}">
                <a16:creationId xmlns:a16="http://schemas.microsoft.com/office/drawing/2014/main" id="{8F73B727-84C3-A9E4-2068-37795AD839FB}"/>
              </a:ext>
            </a:extLst>
          </p:cNvPr>
          <p:cNvSpPr>
            <a:spLocks noGrp="1"/>
          </p:cNvSpPr>
          <p:nvPr>
            <p:ph type="body" idx="1"/>
          </p:nvPr>
        </p:nvSpPr>
        <p:spPr>
          <a:xfrm>
            <a:off x="7431020" y="4532365"/>
            <a:ext cx="3601973" cy="1505860"/>
          </a:xfrm>
        </p:spPr>
        <p:txBody>
          <a:bodyPr>
            <a:noAutofit/>
          </a:bodyPr>
          <a:lstStyle/>
          <a:p>
            <a:pPr marL="342900" indent="-342900">
              <a:buFont typeface="Arial" panose="020B0604020202020204" pitchFamily="34" charset="0"/>
              <a:buChar char="•"/>
            </a:pPr>
            <a:r>
              <a:rPr lang="en-US" sz="1600" dirty="0">
                <a:solidFill>
                  <a:schemeClr val="accent1"/>
                </a:solidFill>
              </a:rPr>
              <a:t>400g/s</a:t>
            </a:r>
          </a:p>
          <a:p>
            <a:pPr marL="342900" indent="-342900">
              <a:buFont typeface="Arial" panose="020B0604020202020204" pitchFamily="34" charset="0"/>
              <a:buChar char="•"/>
            </a:pPr>
            <a:r>
              <a:rPr lang="en-US" sz="1600" dirty="0">
                <a:solidFill>
                  <a:schemeClr val="accent1"/>
                </a:solidFill>
              </a:rPr>
              <a:t>Outlet helium ~170°C</a:t>
            </a:r>
          </a:p>
          <a:p>
            <a:pPr marL="342900" indent="-342900">
              <a:buFont typeface="Arial" panose="020B0604020202020204" pitchFamily="34" charset="0"/>
              <a:buChar char="•"/>
            </a:pPr>
            <a:r>
              <a:rPr lang="en-US" sz="1600" dirty="0">
                <a:solidFill>
                  <a:schemeClr val="accent1"/>
                </a:solidFill>
              </a:rPr>
              <a:t>Pressure at inlet = 16bar</a:t>
            </a:r>
          </a:p>
          <a:p>
            <a:pPr marL="342900" indent="-342900">
              <a:buFont typeface="Arial" panose="020B0604020202020204" pitchFamily="34" charset="0"/>
              <a:buChar char="•"/>
            </a:pPr>
            <a:r>
              <a:rPr lang="el-GR" sz="1600" dirty="0">
                <a:solidFill>
                  <a:schemeClr val="accent1"/>
                </a:solidFill>
              </a:rPr>
              <a:t>Δ</a:t>
            </a:r>
            <a:r>
              <a:rPr lang="en-US" sz="1600" dirty="0">
                <a:solidFill>
                  <a:schemeClr val="accent1"/>
                </a:solidFill>
              </a:rPr>
              <a:t>P = 0.7bar</a:t>
            </a:r>
          </a:p>
          <a:p>
            <a:pPr marL="342900" indent="-342900">
              <a:buFont typeface="Arial" panose="020B0604020202020204" pitchFamily="34" charset="0"/>
              <a:buChar char="•"/>
            </a:pPr>
            <a:r>
              <a:rPr lang="en-US" sz="1600" dirty="0">
                <a:solidFill>
                  <a:schemeClr val="accent1"/>
                </a:solidFill>
              </a:rPr>
              <a:t>Channels in parallel = 4</a:t>
            </a:r>
          </a:p>
        </p:txBody>
      </p:sp>
      <p:sp>
        <p:nvSpPr>
          <p:cNvPr id="2" name="Rectangle: Rounded Corners 1">
            <a:extLst>
              <a:ext uri="{FF2B5EF4-FFF2-40B4-BE49-F238E27FC236}">
                <a16:creationId xmlns:a16="http://schemas.microsoft.com/office/drawing/2014/main" id="{0D854E61-C6EA-71C7-0615-FE8EE997F110}"/>
              </a:ext>
            </a:extLst>
          </p:cNvPr>
          <p:cNvSpPr/>
          <p:nvPr/>
        </p:nvSpPr>
        <p:spPr>
          <a:xfrm>
            <a:off x="7294598" y="74059"/>
            <a:ext cx="4695451" cy="2450378"/>
          </a:xfrm>
          <a:prstGeom prst="roundRect">
            <a:avLst/>
          </a:prstGeom>
          <a:solidFill>
            <a:srgbClr val="F9DFD6"/>
          </a:solidFill>
          <a:ln w="38100"/>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285750" indent="-285750" algn="ctr">
              <a:spcBef>
                <a:spcPts val="400"/>
              </a:spcBef>
              <a:buFont typeface="Wingdings" panose="05000000000000000000" pitchFamily="2" charset="2"/>
              <a:buChar char="q"/>
            </a:pPr>
            <a:r>
              <a:rPr lang="en-US" sz="1600" b="1" dirty="0">
                <a:solidFill>
                  <a:sysClr val="windowText" lastClr="000000"/>
                </a:solidFill>
                <a:latin typeface="Microsoft JhengHei" panose="020B0604030504040204" pitchFamily="34" charset="-120"/>
                <a:ea typeface="Microsoft JhengHei" panose="020B0604030504040204" pitchFamily="34" charset="-120"/>
              </a:rPr>
              <a:t>Note uneven temperature map</a:t>
            </a:r>
          </a:p>
          <a:p>
            <a:pPr marL="285750" indent="-285750" algn="ctr">
              <a:spcBef>
                <a:spcPts val="400"/>
              </a:spcBef>
              <a:buFont typeface="Wingdings" panose="05000000000000000000" pitchFamily="2" charset="2"/>
              <a:buChar char="q"/>
            </a:pPr>
            <a:r>
              <a:rPr lang="en-US" sz="1600" b="1" dirty="0">
                <a:solidFill>
                  <a:sysClr val="windowText" lastClr="000000"/>
                </a:solidFill>
                <a:latin typeface="Microsoft JhengHei" panose="020B0604030504040204" pitchFamily="34" charset="-120"/>
                <a:ea typeface="Microsoft JhengHei" panose="020B0604030504040204" pitchFamily="34" charset="-120"/>
              </a:rPr>
              <a:t>Results shown are Quasi -steady-state</a:t>
            </a:r>
          </a:p>
          <a:p>
            <a:pPr marL="285750" indent="-285750" algn="ctr">
              <a:spcBef>
                <a:spcPts val="400"/>
              </a:spcBef>
              <a:buFont typeface="Wingdings" panose="05000000000000000000" pitchFamily="2" charset="2"/>
              <a:buChar char="q"/>
            </a:pPr>
            <a:r>
              <a:rPr lang="en-US" sz="1600" b="1" dirty="0">
                <a:solidFill>
                  <a:sysClr val="windowText" lastClr="000000"/>
                </a:solidFill>
                <a:latin typeface="Microsoft JhengHei" panose="020B0604030504040204" pitchFamily="34" charset="-120"/>
                <a:ea typeface="Microsoft JhengHei" panose="020B0604030504040204" pitchFamily="34" charset="-120"/>
              </a:rPr>
              <a:t>-Temperature map not included in general thermal model</a:t>
            </a:r>
          </a:p>
          <a:p>
            <a:pPr marL="285750" indent="-285750" algn="ctr">
              <a:spcBef>
                <a:spcPts val="400"/>
              </a:spcBef>
              <a:buFont typeface="Wingdings" panose="05000000000000000000" pitchFamily="2" charset="2"/>
              <a:buChar char="q"/>
            </a:pPr>
            <a:r>
              <a:rPr lang="en-US" sz="1600" b="1" dirty="0">
                <a:solidFill>
                  <a:sysClr val="windowText" lastClr="000000"/>
                </a:solidFill>
                <a:latin typeface="Microsoft JhengHei" panose="020B0604030504040204" pitchFamily="34" charset="-120"/>
                <a:ea typeface="Microsoft JhengHei" panose="020B0604030504040204" pitchFamily="34" charset="-120"/>
              </a:rPr>
              <a:t>Final channel distribution TBD</a:t>
            </a:r>
            <a:endParaRPr lang="en-GB" sz="1600" dirty="0">
              <a:solidFill>
                <a:sysClr val="windowText" lastClr="000000"/>
              </a:solidFill>
              <a:latin typeface="Microsoft JhengHei" panose="020B0604030504040204" pitchFamily="34" charset="-120"/>
              <a:ea typeface="Microsoft JhengHei" panose="020B0604030504040204" pitchFamily="34" charset="-120"/>
            </a:endParaRPr>
          </a:p>
          <a:p>
            <a:pPr marL="285750" indent="-285750" algn="ctr">
              <a:spcBef>
                <a:spcPts val="400"/>
              </a:spcBef>
              <a:buFont typeface="Wingdings" panose="05000000000000000000" pitchFamily="2" charset="2"/>
              <a:buChar char="q"/>
            </a:pPr>
            <a:r>
              <a:rPr lang="en-US" sz="1600" b="1" dirty="0">
                <a:solidFill>
                  <a:sysClr val="windowText" lastClr="000000"/>
                </a:solidFill>
                <a:latin typeface="Microsoft JhengHei" panose="020B0604030504040204" pitchFamily="34" charset="-120"/>
                <a:ea typeface="Microsoft JhengHei" panose="020B0604030504040204" pitchFamily="34" charset="-120"/>
              </a:rPr>
              <a:t>These results from older geometry (v2)</a:t>
            </a:r>
          </a:p>
          <a:p>
            <a:pPr marL="285750" indent="-285750" algn="ctr">
              <a:spcBef>
                <a:spcPts val="400"/>
              </a:spcBef>
              <a:buFont typeface="Wingdings" panose="05000000000000000000" pitchFamily="2" charset="2"/>
              <a:buChar char="q"/>
            </a:pPr>
            <a:r>
              <a:rPr lang="en-US" sz="1600" b="1" dirty="0">
                <a:solidFill>
                  <a:sysClr val="windowText" lastClr="000000"/>
                </a:solidFill>
                <a:latin typeface="Microsoft JhengHei" panose="020B0604030504040204" pitchFamily="34" charset="-120"/>
                <a:ea typeface="Microsoft JhengHei" panose="020B0604030504040204" pitchFamily="34" charset="-120"/>
              </a:rPr>
              <a:t>Plan is to re-perform CFD with latest CAD geometry (v3, ø250mm) in March 2025</a:t>
            </a:r>
          </a:p>
        </p:txBody>
      </p:sp>
    </p:spTree>
    <p:extLst>
      <p:ext uri="{BB962C8B-B14F-4D97-AF65-F5344CB8AC3E}">
        <p14:creationId xmlns:p14="http://schemas.microsoft.com/office/powerpoint/2010/main" val="3916477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0">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0">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0">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0">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0">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2">
                                            <p:txEl>
                                              <p:pRg st="4" end="4"/>
                                            </p:txEl>
                                          </p:spTgt>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7EC5FA-33F9-0E79-812A-0550ECED5E22}"/>
            </a:ext>
          </a:extLst>
        </p:cNvPr>
        <p:cNvGrpSpPr/>
        <p:nvPr/>
      </p:nvGrpSpPr>
      <p:grpSpPr>
        <a:xfrm>
          <a:off x="0" y="0"/>
          <a:ext cx="0" cy="0"/>
          <a:chOff x="0" y="0"/>
          <a:chExt cx="0" cy="0"/>
        </a:xfrm>
      </p:grpSpPr>
      <p:sp>
        <p:nvSpPr>
          <p:cNvPr id="24" name="Rectangle 23">
            <a:extLst>
              <a:ext uri="{FF2B5EF4-FFF2-40B4-BE49-F238E27FC236}">
                <a16:creationId xmlns:a16="http://schemas.microsoft.com/office/drawing/2014/main" id="{42041F89-CA46-D58D-4B7D-0D365E178C78}"/>
              </a:ext>
            </a:extLst>
          </p:cNvPr>
          <p:cNvSpPr/>
          <p:nvPr/>
        </p:nvSpPr>
        <p:spPr>
          <a:xfrm>
            <a:off x="585964" y="3095039"/>
            <a:ext cx="3233985" cy="586810"/>
          </a:xfrm>
          <a:prstGeom prst="rect">
            <a:avLst/>
          </a:prstGeom>
          <a:solidFill>
            <a:srgbClr val="61CBF4"/>
          </a:solidFill>
          <a:ln w="25400">
            <a:no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Slide Number Placeholder 5">
            <a:extLst>
              <a:ext uri="{FF2B5EF4-FFF2-40B4-BE49-F238E27FC236}">
                <a16:creationId xmlns:a16="http://schemas.microsoft.com/office/drawing/2014/main" id="{66A05A97-7855-8109-9F6E-5E03D6E9BFB5}"/>
              </a:ext>
            </a:extLst>
          </p:cNvPr>
          <p:cNvSpPr>
            <a:spLocks noGrp="1"/>
          </p:cNvSpPr>
          <p:nvPr>
            <p:ph type="sldNum" sz="quarter" idx="17"/>
          </p:nvPr>
        </p:nvSpPr>
        <p:spPr/>
        <p:txBody>
          <a:bodyPr/>
          <a:lstStyle/>
          <a:p>
            <a:fld id="{36B5EA5A-BC32-A742-B11B-8E7414D5B535}" type="slidenum">
              <a:rPr lang="en-US" smtClean="0"/>
              <a:pPr/>
              <a:t>14</a:t>
            </a:fld>
            <a:endParaRPr lang="en-US" dirty="0"/>
          </a:p>
        </p:txBody>
      </p:sp>
      <p:sp>
        <p:nvSpPr>
          <p:cNvPr id="8" name="Date Placeholder 7">
            <a:extLst>
              <a:ext uri="{FF2B5EF4-FFF2-40B4-BE49-F238E27FC236}">
                <a16:creationId xmlns:a16="http://schemas.microsoft.com/office/drawing/2014/main" id="{5D517AAF-4CB8-92E3-BD13-AA82C9F70A7A}"/>
              </a:ext>
            </a:extLst>
          </p:cNvPr>
          <p:cNvSpPr>
            <a:spLocks noGrp="1"/>
          </p:cNvSpPr>
          <p:nvPr>
            <p:ph type="dt" sz="half" idx="10"/>
          </p:nvPr>
        </p:nvSpPr>
        <p:spPr/>
        <p:txBody>
          <a:bodyPr/>
          <a:lstStyle/>
          <a:p>
            <a:r>
              <a:rPr lang="en-US"/>
              <a:t>HI-ECN3 Target System Advisory Commitee #1,  04/03/2025</a:t>
            </a:r>
            <a:endParaRPr lang="en-US" dirty="0"/>
          </a:p>
        </p:txBody>
      </p:sp>
      <p:sp>
        <p:nvSpPr>
          <p:cNvPr id="9" name="Footer Placeholder 8">
            <a:extLst>
              <a:ext uri="{FF2B5EF4-FFF2-40B4-BE49-F238E27FC236}">
                <a16:creationId xmlns:a16="http://schemas.microsoft.com/office/drawing/2014/main" id="{E2F8C4A2-3703-708C-827C-AFADBED9C378}"/>
              </a:ext>
            </a:extLst>
          </p:cNvPr>
          <p:cNvSpPr>
            <a:spLocks noGrp="1"/>
          </p:cNvSpPr>
          <p:nvPr>
            <p:ph type="ftr" sz="quarter" idx="11"/>
          </p:nvPr>
        </p:nvSpPr>
        <p:spPr/>
        <p:txBody>
          <a:bodyPr/>
          <a:lstStyle/>
          <a:p>
            <a:r>
              <a:rPr lang="en-GB"/>
              <a:t>Mike Parkin | Target Conceptual Design</a:t>
            </a:r>
            <a:endParaRPr lang="en-US" dirty="0"/>
          </a:p>
        </p:txBody>
      </p:sp>
      <p:pic>
        <p:nvPicPr>
          <p:cNvPr id="20" name="Picture 19">
            <a:extLst>
              <a:ext uri="{FF2B5EF4-FFF2-40B4-BE49-F238E27FC236}">
                <a16:creationId xmlns:a16="http://schemas.microsoft.com/office/drawing/2014/main" id="{92DC6B27-2DF5-6ED6-C337-AB14813B9055}"/>
              </a:ext>
            </a:extLst>
          </p:cNvPr>
          <p:cNvPicPr>
            <a:picLocks noChangeAspect="1"/>
          </p:cNvPicPr>
          <p:nvPr/>
        </p:nvPicPr>
        <p:blipFill>
          <a:blip r:embed="rId2"/>
          <a:srcRect l="19209" r="60371"/>
          <a:stretch/>
        </p:blipFill>
        <p:spPr>
          <a:xfrm>
            <a:off x="4636789" y="1375295"/>
            <a:ext cx="1965614" cy="4107411"/>
          </a:xfrm>
          <a:prstGeom prst="rect">
            <a:avLst/>
          </a:prstGeom>
        </p:spPr>
      </p:pic>
      <p:sp>
        <p:nvSpPr>
          <p:cNvPr id="2" name="Title 1">
            <a:extLst>
              <a:ext uri="{FF2B5EF4-FFF2-40B4-BE49-F238E27FC236}">
                <a16:creationId xmlns:a16="http://schemas.microsoft.com/office/drawing/2014/main" id="{E71BD3AA-627E-9AC0-BCE4-57982458777B}"/>
              </a:ext>
            </a:extLst>
          </p:cNvPr>
          <p:cNvSpPr>
            <a:spLocks noGrp="1"/>
          </p:cNvSpPr>
          <p:nvPr>
            <p:ph type="title"/>
          </p:nvPr>
        </p:nvSpPr>
        <p:spPr>
          <a:xfrm>
            <a:off x="407988" y="365126"/>
            <a:ext cx="11380812" cy="655634"/>
          </a:xfrm>
        </p:spPr>
        <p:txBody>
          <a:bodyPr/>
          <a:lstStyle/>
          <a:p>
            <a:r>
              <a:rPr lang="en-US" dirty="0"/>
              <a:t>Target diameter &amp;</a:t>
            </a:r>
            <a:br>
              <a:rPr lang="en-US" dirty="0"/>
            </a:br>
            <a:r>
              <a:rPr lang="en-US" dirty="0"/>
              <a:t> Beam size</a:t>
            </a:r>
            <a:endParaRPr lang="en-GB" dirty="0"/>
          </a:p>
        </p:txBody>
      </p:sp>
      <p:sp>
        <p:nvSpPr>
          <p:cNvPr id="21" name="TextBox 20">
            <a:extLst>
              <a:ext uri="{FF2B5EF4-FFF2-40B4-BE49-F238E27FC236}">
                <a16:creationId xmlns:a16="http://schemas.microsoft.com/office/drawing/2014/main" id="{4F8F69D5-717E-E073-70CD-E004E16FFAF1}"/>
              </a:ext>
            </a:extLst>
          </p:cNvPr>
          <p:cNvSpPr txBox="1"/>
          <p:nvPr/>
        </p:nvSpPr>
        <p:spPr>
          <a:xfrm>
            <a:off x="661514" y="1588969"/>
            <a:ext cx="3172514" cy="2092881"/>
          </a:xfrm>
          <a:prstGeom prst="rect">
            <a:avLst/>
          </a:prstGeom>
          <a:noFill/>
        </p:spPr>
        <p:txBody>
          <a:bodyPr wrap="square" lIns="0" tIns="0" rIns="0" bIns="0" rtlCol="0">
            <a:spAutoFit/>
          </a:bodyPr>
          <a:lstStyle/>
          <a:p>
            <a:pPr marL="285750" indent="-285750" algn="l">
              <a:spcBef>
                <a:spcPts val="600"/>
              </a:spcBef>
              <a:buFont typeface="Wingdings" panose="05000000000000000000" pitchFamily="2" charset="2"/>
              <a:buChar char="q"/>
            </a:pPr>
            <a:r>
              <a:rPr lang="en-US" dirty="0"/>
              <a:t>Larger target diameter slightly decreases tensile stresses, increases compressive stresses </a:t>
            </a:r>
          </a:p>
          <a:p>
            <a:pPr marL="285750" indent="-285750" algn="l">
              <a:spcBef>
                <a:spcPts val="600"/>
              </a:spcBef>
              <a:buFont typeface="Wingdings" panose="05000000000000000000" pitchFamily="2" charset="2"/>
              <a:buChar char="q"/>
            </a:pPr>
            <a:endParaRPr lang="en-US" dirty="0"/>
          </a:p>
          <a:p>
            <a:pPr marL="285750" indent="-285750" algn="l">
              <a:spcBef>
                <a:spcPts val="600"/>
              </a:spcBef>
              <a:buFont typeface="Wingdings" panose="05000000000000000000" pitchFamily="2" charset="2"/>
              <a:buChar char="q"/>
            </a:pPr>
            <a:r>
              <a:rPr lang="en-US" dirty="0"/>
              <a:t>Larger beam size reduces T (</a:t>
            </a:r>
            <a:r>
              <a:rPr lang="el-GR" dirty="0"/>
              <a:t>Δ</a:t>
            </a:r>
            <a:r>
              <a:rPr lang="en-US" dirty="0"/>
              <a:t>~50°C) &amp; </a:t>
            </a:r>
            <a:r>
              <a:rPr lang="el-GR" dirty="0"/>
              <a:t>σ</a:t>
            </a:r>
            <a:r>
              <a:rPr lang="en-US" dirty="0"/>
              <a:t> (</a:t>
            </a:r>
            <a:r>
              <a:rPr lang="el-GR" dirty="0"/>
              <a:t>Δ</a:t>
            </a:r>
            <a:r>
              <a:rPr lang="en-US" dirty="0"/>
              <a:t>~10MPa)</a:t>
            </a:r>
            <a:endParaRPr lang="en-GB" dirty="0"/>
          </a:p>
        </p:txBody>
      </p:sp>
      <p:pic>
        <p:nvPicPr>
          <p:cNvPr id="22" name="Picture 21">
            <a:extLst>
              <a:ext uri="{FF2B5EF4-FFF2-40B4-BE49-F238E27FC236}">
                <a16:creationId xmlns:a16="http://schemas.microsoft.com/office/drawing/2014/main" id="{EC25B093-F09E-5CA7-8773-BCCD21580804}"/>
              </a:ext>
            </a:extLst>
          </p:cNvPr>
          <p:cNvPicPr>
            <a:picLocks noChangeAspect="1"/>
          </p:cNvPicPr>
          <p:nvPr/>
        </p:nvPicPr>
        <p:blipFill>
          <a:blip r:embed="rId2"/>
          <a:srcRect t="53948" r="80738" b="13105"/>
          <a:stretch/>
        </p:blipFill>
        <p:spPr>
          <a:xfrm>
            <a:off x="2351584" y="4487110"/>
            <a:ext cx="1874020" cy="1333903"/>
          </a:xfrm>
          <a:prstGeom prst="rect">
            <a:avLst/>
          </a:prstGeom>
        </p:spPr>
      </p:pic>
      <p:sp>
        <p:nvSpPr>
          <p:cNvPr id="23" name="Rectangle 22">
            <a:extLst>
              <a:ext uri="{FF2B5EF4-FFF2-40B4-BE49-F238E27FC236}">
                <a16:creationId xmlns:a16="http://schemas.microsoft.com/office/drawing/2014/main" id="{46E203F5-5D8D-4870-2C48-8C4E8E2EE82C}"/>
              </a:ext>
            </a:extLst>
          </p:cNvPr>
          <p:cNvSpPr/>
          <p:nvPr/>
        </p:nvSpPr>
        <p:spPr>
          <a:xfrm>
            <a:off x="585964" y="1546930"/>
            <a:ext cx="3243902" cy="1194167"/>
          </a:xfrm>
          <a:prstGeom prst="rect">
            <a:avLst/>
          </a:prstGeom>
          <a:noFill/>
          <a:ln w="25400">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a:extLst>
              <a:ext uri="{FF2B5EF4-FFF2-40B4-BE49-F238E27FC236}">
                <a16:creationId xmlns:a16="http://schemas.microsoft.com/office/drawing/2014/main" id="{AB6DCA40-1C21-29F6-C25E-197A2A5C167D}"/>
              </a:ext>
            </a:extLst>
          </p:cNvPr>
          <p:cNvPicPr>
            <a:picLocks noChangeAspect="1"/>
          </p:cNvPicPr>
          <p:nvPr/>
        </p:nvPicPr>
        <p:blipFill>
          <a:blip r:embed="rId2"/>
          <a:srcRect l="53755"/>
          <a:stretch/>
        </p:blipFill>
        <p:spPr>
          <a:xfrm>
            <a:off x="6530395" y="1375294"/>
            <a:ext cx="4451482" cy="4107411"/>
          </a:xfrm>
          <a:prstGeom prst="rect">
            <a:avLst/>
          </a:prstGeom>
        </p:spPr>
      </p:pic>
    </p:spTree>
    <p:extLst>
      <p:ext uri="{BB962C8B-B14F-4D97-AF65-F5344CB8AC3E}">
        <p14:creationId xmlns:p14="http://schemas.microsoft.com/office/powerpoint/2010/main" val="669816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A9CD0A-129F-FD99-4FF1-1B0F9D7CFC65}"/>
            </a:ext>
          </a:extLst>
        </p:cNvPr>
        <p:cNvGrpSpPr/>
        <p:nvPr/>
      </p:nvGrpSpPr>
      <p:grpSpPr>
        <a:xfrm>
          <a:off x="0" y="0"/>
          <a:ext cx="0" cy="0"/>
          <a:chOff x="0" y="0"/>
          <a:chExt cx="0" cy="0"/>
        </a:xfrm>
      </p:grpSpPr>
      <p:sp>
        <p:nvSpPr>
          <p:cNvPr id="18" name="Rectangle 17">
            <a:extLst>
              <a:ext uri="{FF2B5EF4-FFF2-40B4-BE49-F238E27FC236}">
                <a16:creationId xmlns:a16="http://schemas.microsoft.com/office/drawing/2014/main" id="{EF2D0BDF-24DA-98F5-6E89-D2FD2C41B061}"/>
              </a:ext>
            </a:extLst>
          </p:cNvPr>
          <p:cNvSpPr/>
          <p:nvPr/>
        </p:nvSpPr>
        <p:spPr>
          <a:xfrm>
            <a:off x="1199456" y="2854028"/>
            <a:ext cx="2831232" cy="935012"/>
          </a:xfrm>
          <a:prstGeom prst="rect">
            <a:avLst/>
          </a:prstGeom>
          <a:solidFill>
            <a:srgbClr val="61CBF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DC244D42-7E6B-FCD0-B6E6-9BCE0956733B}"/>
              </a:ext>
            </a:extLst>
          </p:cNvPr>
          <p:cNvSpPr/>
          <p:nvPr/>
        </p:nvSpPr>
        <p:spPr>
          <a:xfrm>
            <a:off x="1199456" y="1769764"/>
            <a:ext cx="2831232" cy="1084263"/>
          </a:xfrm>
          <a:prstGeom prst="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Slide Number Placeholder 5">
            <a:extLst>
              <a:ext uri="{FF2B5EF4-FFF2-40B4-BE49-F238E27FC236}">
                <a16:creationId xmlns:a16="http://schemas.microsoft.com/office/drawing/2014/main" id="{57A404B6-2C14-4791-654C-D94404BC89D5}"/>
              </a:ext>
            </a:extLst>
          </p:cNvPr>
          <p:cNvSpPr>
            <a:spLocks noGrp="1"/>
          </p:cNvSpPr>
          <p:nvPr>
            <p:ph type="sldNum" sz="quarter" idx="17"/>
          </p:nvPr>
        </p:nvSpPr>
        <p:spPr/>
        <p:txBody>
          <a:bodyPr/>
          <a:lstStyle/>
          <a:p>
            <a:fld id="{36B5EA5A-BC32-A742-B11B-8E7414D5B535}" type="slidenum">
              <a:rPr lang="en-US" smtClean="0"/>
              <a:pPr/>
              <a:t>15</a:t>
            </a:fld>
            <a:endParaRPr lang="en-US" dirty="0"/>
          </a:p>
        </p:txBody>
      </p:sp>
      <p:sp>
        <p:nvSpPr>
          <p:cNvPr id="8" name="Date Placeholder 7">
            <a:extLst>
              <a:ext uri="{FF2B5EF4-FFF2-40B4-BE49-F238E27FC236}">
                <a16:creationId xmlns:a16="http://schemas.microsoft.com/office/drawing/2014/main" id="{94795DA3-87D7-FED9-63C2-5A183F31D190}"/>
              </a:ext>
            </a:extLst>
          </p:cNvPr>
          <p:cNvSpPr>
            <a:spLocks noGrp="1"/>
          </p:cNvSpPr>
          <p:nvPr>
            <p:ph type="dt" sz="half" idx="10"/>
          </p:nvPr>
        </p:nvSpPr>
        <p:spPr/>
        <p:txBody>
          <a:bodyPr/>
          <a:lstStyle/>
          <a:p>
            <a:r>
              <a:rPr lang="en-US"/>
              <a:t>HI-ECN3 Target System Advisory Commitee #1,  04/03/2025</a:t>
            </a:r>
            <a:endParaRPr lang="en-US" dirty="0"/>
          </a:p>
        </p:txBody>
      </p:sp>
      <p:sp>
        <p:nvSpPr>
          <p:cNvPr id="9" name="Footer Placeholder 8">
            <a:extLst>
              <a:ext uri="{FF2B5EF4-FFF2-40B4-BE49-F238E27FC236}">
                <a16:creationId xmlns:a16="http://schemas.microsoft.com/office/drawing/2014/main" id="{25203206-1DB1-5136-B222-1C316AB41549}"/>
              </a:ext>
            </a:extLst>
          </p:cNvPr>
          <p:cNvSpPr>
            <a:spLocks noGrp="1"/>
          </p:cNvSpPr>
          <p:nvPr>
            <p:ph type="ftr" sz="quarter" idx="11"/>
          </p:nvPr>
        </p:nvSpPr>
        <p:spPr/>
        <p:txBody>
          <a:bodyPr/>
          <a:lstStyle/>
          <a:p>
            <a:r>
              <a:rPr lang="en-GB"/>
              <a:t>Mike Parkin | Target Conceptual Design</a:t>
            </a:r>
            <a:endParaRPr lang="en-US" dirty="0"/>
          </a:p>
        </p:txBody>
      </p:sp>
      <p:pic>
        <p:nvPicPr>
          <p:cNvPr id="13" name="Picture 12">
            <a:extLst>
              <a:ext uri="{FF2B5EF4-FFF2-40B4-BE49-F238E27FC236}">
                <a16:creationId xmlns:a16="http://schemas.microsoft.com/office/drawing/2014/main" id="{56DE20FF-0842-132A-E457-ECD941AC3C8A}"/>
              </a:ext>
            </a:extLst>
          </p:cNvPr>
          <p:cNvPicPr>
            <a:picLocks noChangeAspect="1"/>
          </p:cNvPicPr>
          <p:nvPr/>
        </p:nvPicPr>
        <p:blipFill>
          <a:blip r:embed="rId2"/>
          <a:srcRect l="22099" r="59968"/>
          <a:stretch/>
        </p:blipFill>
        <p:spPr>
          <a:xfrm>
            <a:off x="5190293" y="764704"/>
            <a:ext cx="1839439" cy="4777992"/>
          </a:xfrm>
          <a:prstGeom prst="rect">
            <a:avLst/>
          </a:prstGeom>
        </p:spPr>
      </p:pic>
      <p:sp>
        <p:nvSpPr>
          <p:cNvPr id="2" name="Title 1">
            <a:extLst>
              <a:ext uri="{FF2B5EF4-FFF2-40B4-BE49-F238E27FC236}">
                <a16:creationId xmlns:a16="http://schemas.microsoft.com/office/drawing/2014/main" id="{A8B6DD7A-5F7B-36B0-DED1-4B0130ED86CF}"/>
              </a:ext>
            </a:extLst>
          </p:cNvPr>
          <p:cNvSpPr>
            <a:spLocks noGrp="1"/>
          </p:cNvSpPr>
          <p:nvPr>
            <p:ph type="title"/>
          </p:nvPr>
        </p:nvSpPr>
        <p:spPr/>
        <p:txBody>
          <a:bodyPr/>
          <a:lstStyle/>
          <a:p>
            <a:r>
              <a:rPr lang="en-US" dirty="0"/>
              <a:t>Intensity &amp; </a:t>
            </a:r>
            <a:br>
              <a:rPr lang="en-US" dirty="0"/>
            </a:br>
            <a:r>
              <a:rPr lang="en-US" dirty="0"/>
              <a:t>Beam size</a:t>
            </a:r>
            <a:endParaRPr lang="en-GB" dirty="0"/>
          </a:p>
        </p:txBody>
      </p:sp>
      <p:sp>
        <p:nvSpPr>
          <p:cNvPr id="14" name="TextBox 13">
            <a:extLst>
              <a:ext uri="{FF2B5EF4-FFF2-40B4-BE49-F238E27FC236}">
                <a16:creationId xmlns:a16="http://schemas.microsoft.com/office/drawing/2014/main" id="{C7C18595-4814-68F7-6C4A-AE8BEA60C092}"/>
              </a:ext>
            </a:extLst>
          </p:cNvPr>
          <p:cNvSpPr txBox="1"/>
          <p:nvPr/>
        </p:nvSpPr>
        <p:spPr>
          <a:xfrm>
            <a:off x="1270844" y="1769764"/>
            <a:ext cx="2759844" cy="1938992"/>
          </a:xfrm>
          <a:prstGeom prst="rect">
            <a:avLst/>
          </a:prstGeom>
          <a:noFill/>
        </p:spPr>
        <p:txBody>
          <a:bodyPr wrap="square" lIns="0" tIns="0" rIns="0" bIns="0" rtlCol="0">
            <a:spAutoFit/>
          </a:bodyPr>
          <a:lstStyle/>
          <a:p>
            <a:pPr marL="285750" indent="-285750" algn="l">
              <a:buFont typeface="Wingdings" panose="05000000000000000000" pitchFamily="2" charset="2"/>
              <a:buChar char="q"/>
            </a:pPr>
            <a:r>
              <a:rPr lang="en-US" dirty="0">
                <a:solidFill>
                  <a:schemeClr val="bg1"/>
                </a:solidFill>
              </a:rPr>
              <a:t>Increased intensity to 5e13ppp substantially increases T, Stresses and fatigue. </a:t>
            </a:r>
          </a:p>
          <a:p>
            <a:pPr marL="285750" indent="-285750" algn="l">
              <a:buFont typeface="Wingdings" panose="05000000000000000000" pitchFamily="2" charset="2"/>
              <a:buChar char="q"/>
            </a:pPr>
            <a:r>
              <a:rPr lang="en-US" dirty="0">
                <a:solidFill>
                  <a:schemeClr val="tx2"/>
                </a:solidFill>
              </a:rPr>
              <a:t>Increase is reduced or eliminated, with large beam size</a:t>
            </a:r>
            <a:endParaRPr lang="en-GB" dirty="0">
              <a:solidFill>
                <a:schemeClr val="tx2"/>
              </a:solidFill>
            </a:endParaRPr>
          </a:p>
        </p:txBody>
      </p:sp>
      <p:pic>
        <p:nvPicPr>
          <p:cNvPr id="15" name="Picture 14">
            <a:extLst>
              <a:ext uri="{FF2B5EF4-FFF2-40B4-BE49-F238E27FC236}">
                <a16:creationId xmlns:a16="http://schemas.microsoft.com/office/drawing/2014/main" id="{EC875FE0-D43E-5F8F-BF34-FA8DA2D6C5A6}"/>
              </a:ext>
            </a:extLst>
          </p:cNvPr>
          <p:cNvPicPr>
            <a:picLocks noChangeAspect="1"/>
          </p:cNvPicPr>
          <p:nvPr/>
        </p:nvPicPr>
        <p:blipFill>
          <a:blip r:embed="rId2"/>
          <a:srcRect t="61594" r="77187" b="12290"/>
          <a:stretch/>
        </p:blipFill>
        <p:spPr>
          <a:xfrm>
            <a:off x="2811264" y="4394740"/>
            <a:ext cx="2033380" cy="1084263"/>
          </a:xfrm>
          <a:prstGeom prst="rect">
            <a:avLst/>
          </a:prstGeom>
        </p:spPr>
      </p:pic>
      <p:pic>
        <p:nvPicPr>
          <p:cNvPr id="19" name="Picture 18">
            <a:extLst>
              <a:ext uri="{FF2B5EF4-FFF2-40B4-BE49-F238E27FC236}">
                <a16:creationId xmlns:a16="http://schemas.microsoft.com/office/drawing/2014/main" id="{97F64C0E-2CA9-E78C-6717-039974605936}"/>
              </a:ext>
            </a:extLst>
          </p:cNvPr>
          <p:cNvPicPr>
            <a:picLocks noChangeAspect="1"/>
          </p:cNvPicPr>
          <p:nvPr/>
        </p:nvPicPr>
        <p:blipFill>
          <a:blip r:embed="rId2"/>
          <a:srcRect l="63818"/>
          <a:stretch/>
        </p:blipFill>
        <p:spPr>
          <a:xfrm>
            <a:off x="7029732" y="764704"/>
            <a:ext cx="3711392" cy="4777992"/>
          </a:xfrm>
          <a:prstGeom prst="rect">
            <a:avLst/>
          </a:prstGeom>
        </p:spPr>
      </p:pic>
    </p:spTree>
    <p:extLst>
      <p:ext uri="{BB962C8B-B14F-4D97-AF65-F5344CB8AC3E}">
        <p14:creationId xmlns:p14="http://schemas.microsoft.com/office/powerpoint/2010/main" val="3125795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
                                            <p:txEl>
                                              <p:pRg st="1" end="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29665" y="260648"/>
            <a:ext cx="11376025" cy="562534"/>
          </a:xfrm>
        </p:spPr>
        <p:txBody>
          <a:bodyPr/>
          <a:lstStyle/>
          <a:p>
            <a:r>
              <a:rPr lang="en-US" dirty="0"/>
              <a:t>Radiation reduced Thermal conductivity</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b="1" smtClean="0"/>
              <a:t>16</a:t>
            </a:fld>
            <a:endParaRPr lang="en-US" b="1"/>
          </a:p>
        </p:txBody>
      </p:sp>
      <p:sp>
        <p:nvSpPr>
          <p:cNvPr id="4" name="Date Placeholder 3">
            <a:extLst>
              <a:ext uri="{FF2B5EF4-FFF2-40B4-BE49-F238E27FC236}">
                <a16:creationId xmlns:a16="http://schemas.microsoft.com/office/drawing/2014/main" id="{057EAFA9-7064-129D-A2AB-868E9FBC5F05}"/>
              </a:ext>
            </a:extLst>
          </p:cNvPr>
          <p:cNvSpPr>
            <a:spLocks noGrp="1"/>
          </p:cNvSpPr>
          <p:nvPr>
            <p:ph type="dt" sz="half" idx="10"/>
          </p:nvPr>
        </p:nvSpPr>
        <p:spPr>
          <a:xfrm>
            <a:off x="3248526" y="6408000"/>
            <a:ext cx="7455986" cy="365125"/>
          </a:xfrm>
        </p:spPr>
        <p:txBody>
          <a:bodyPr/>
          <a:lstStyle/>
          <a:p>
            <a:pPr>
              <a:defRPr/>
            </a:pPr>
            <a:r>
              <a:rPr lang="en-US" dirty="0"/>
              <a:t>HI-ECN3 Target System Advisory </a:t>
            </a:r>
            <a:r>
              <a:rPr lang="en-US" dirty="0" err="1"/>
              <a:t>Commitee</a:t>
            </a:r>
            <a:r>
              <a:rPr lang="en-US" dirty="0"/>
              <a:t> #1,  04/03/2025</a:t>
            </a:r>
          </a:p>
        </p:txBody>
      </p:sp>
      <p:sp>
        <p:nvSpPr>
          <p:cNvPr id="5" name="Footer Placeholder 4">
            <a:extLst>
              <a:ext uri="{FF2B5EF4-FFF2-40B4-BE49-F238E27FC236}">
                <a16:creationId xmlns:a16="http://schemas.microsoft.com/office/drawing/2014/main" id="{CB6F3314-D794-0CA0-DA88-2BA829F8BA0D}"/>
              </a:ext>
            </a:extLst>
          </p:cNvPr>
          <p:cNvSpPr>
            <a:spLocks noGrp="1"/>
          </p:cNvSpPr>
          <p:nvPr>
            <p:ph type="ftr" sz="quarter" idx="11"/>
          </p:nvPr>
        </p:nvSpPr>
        <p:spPr/>
        <p:txBody>
          <a:bodyPr/>
          <a:lstStyle/>
          <a:p>
            <a:pPr>
              <a:defRPr/>
            </a:pPr>
            <a:r>
              <a:rPr lang="en-GB"/>
              <a:t>Mike Parkin | Target Conceptual Design</a:t>
            </a:r>
            <a:endParaRPr lang="en-US" dirty="0"/>
          </a:p>
        </p:txBody>
      </p:sp>
      <p:grpSp>
        <p:nvGrpSpPr>
          <p:cNvPr id="22" name="Group 21">
            <a:extLst>
              <a:ext uri="{FF2B5EF4-FFF2-40B4-BE49-F238E27FC236}">
                <a16:creationId xmlns:a16="http://schemas.microsoft.com/office/drawing/2014/main" id="{9C5FD30E-150F-4370-1BD5-4CE8FA1AEE49}"/>
              </a:ext>
            </a:extLst>
          </p:cNvPr>
          <p:cNvGrpSpPr/>
          <p:nvPr/>
        </p:nvGrpSpPr>
        <p:grpSpPr>
          <a:xfrm>
            <a:off x="5971633" y="1306231"/>
            <a:ext cx="4262039" cy="3569314"/>
            <a:chOff x="6714713" y="2551824"/>
            <a:chExt cx="4262039" cy="3569314"/>
          </a:xfrm>
        </p:grpSpPr>
        <p:pic>
          <p:nvPicPr>
            <p:cNvPr id="8" name="Picture 7">
              <a:extLst>
                <a:ext uri="{FF2B5EF4-FFF2-40B4-BE49-F238E27FC236}">
                  <a16:creationId xmlns:a16="http://schemas.microsoft.com/office/drawing/2014/main" id="{DB265FD3-C089-CDBD-E7D1-9869E95504D3}"/>
                </a:ext>
              </a:extLst>
            </p:cNvPr>
            <p:cNvPicPr>
              <a:picLocks noChangeAspect="1"/>
            </p:cNvPicPr>
            <p:nvPr/>
          </p:nvPicPr>
          <p:blipFill>
            <a:blip r:embed="rId2"/>
            <a:srcRect l="1470" t="10573" r="1573" b="1424"/>
            <a:stretch/>
          </p:blipFill>
          <p:spPr>
            <a:xfrm>
              <a:off x="6714713" y="2859792"/>
              <a:ext cx="4262039" cy="3261346"/>
            </a:xfrm>
            <a:prstGeom prst="rect">
              <a:avLst/>
            </a:prstGeom>
          </p:spPr>
        </p:pic>
        <p:sp>
          <p:nvSpPr>
            <p:cNvPr id="21" name="Content Placeholder 34">
              <a:extLst>
                <a:ext uri="{FF2B5EF4-FFF2-40B4-BE49-F238E27FC236}">
                  <a16:creationId xmlns:a16="http://schemas.microsoft.com/office/drawing/2014/main" id="{8C681620-3148-C6F8-45EA-2CE6922CB3E9}"/>
                </a:ext>
              </a:extLst>
            </p:cNvPr>
            <p:cNvSpPr txBox="1">
              <a:spLocks/>
            </p:cNvSpPr>
            <p:nvPr/>
          </p:nvSpPr>
          <p:spPr bwMode="auto">
            <a:xfrm>
              <a:off x="7106571" y="2551824"/>
              <a:ext cx="3870181" cy="461663"/>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spcBef>
                  <a:spcPts val="0"/>
                </a:spcBef>
              </a:pPr>
              <a:r>
                <a:rPr lang="en-US" sz="1400" dirty="0">
                  <a:solidFill>
                    <a:schemeClr val="tx2">
                      <a:lumMod val="75000"/>
                      <a:lumOff val="25000"/>
                    </a:schemeClr>
                  </a:solidFill>
                </a:rPr>
                <a:t>Material data used in BDF Irradiated thermal conductivity model</a:t>
              </a:r>
            </a:p>
            <a:p>
              <a:pPr marL="342900" indent="-342900">
                <a:spcBef>
                  <a:spcPts val="600"/>
                </a:spcBef>
                <a:buFont typeface="Wingdings" panose="05000000000000000000" pitchFamily="2" charset="2"/>
                <a:buChar char="q"/>
              </a:pPr>
              <a:endParaRPr lang="en-US" sz="1400" dirty="0">
                <a:solidFill>
                  <a:schemeClr val="tx2">
                    <a:lumMod val="75000"/>
                    <a:lumOff val="25000"/>
                  </a:schemeClr>
                </a:solidFill>
              </a:endParaRPr>
            </a:p>
            <a:p>
              <a:pPr marL="342900" indent="-342900">
                <a:spcBef>
                  <a:spcPts val="600"/>
                </a:spcBef>
                <a:buFont typeface="Wingdings" panose="05000000000000000000" pitchFamily="2" charset="2"/>
                <a:buChar char="q"/>
              </a:pPr>
              <a:endParaRPr lang="en-US" sz="1400" dirty="0">
                <a:solidFill>
                  <a:schemeClr val="tx2">
                    <a:lumMod val="75000"/>
                    <a:lumOff val="25000"/>
                  </a:schemeClr>
                </a:solidFill>
              </a:endParaRPr>
            </a:p>
            <a:p>
              <a:pPr marL="342900" indent="-342900">
                <a:spcBef>
                  <a:spcPts val="600"/>
                </a:spcBef>
                <a:buFont typeface="Wingdings" panose="05000000000000000000" pitchFamily="2" charset="2"/>
                <a:buChar char="q"/>
              </a:pPr>
              <a:endParaRPr lang="en-GB" sz="700" dirty="0">
                <a:solidFill>
                  <a:schemeClr val="tx2">
                    <a:lumMod val="75000"/>
                    <a:lumOff val="25000"/>
                  </a:schemeClr>
                </a:solidFill>
              </a:endParaRPr>
            </a:p>
          </p:txBody>
        </p:sp>
      </p:grpSp>
      <p:cxnSp>
        <p:nvCxnSpPr>
          <p:cNvPr id="9" name="Straight Connector 8">
            <a:extLst>
              <a:ext uri="{FF2B5EF4-FFF2-40B4-BE49-F238E27FC236}">
                <a16:creationId xmlns:a16="http://schemas.microsoft.com/office/drawing/2014/main" id="{AF14AFC9-8621-B0BE-C2F7-14227BCD201D}"/>
              </a:ext>
            </a:extLst>
          </p:cNvPr>
          <p:cNvCxnSpPr>
            <a:cxnSpLocks/>
          </p:cNvCxnSpPr>
          <p:nvPr/>
        </p:nvCxnSpPr>
        <p:spPr>
          <a:xfrm>
            <a:off x="6658711" y="2072128"/>
            <a:ext cx="3416665" cy="0"/>
          </a:xfrm>
          <a:prstGeom prst="line">
            <a:avLst/>
          </a:prstGeom>
          <a:ln w="22225" cap="rnd">
            <a:solidFill>
              <a:srgbClr val="3B79C3"/>
            </a:solidFill>
            <a:prstDash val="lgDash"/>
            <a:round/>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C958FE2-DE76-6A19-39EA-74C32B29853B}"/>
              </a:ext>
            </a:extLst>
          </p:cNvPr>
          <p:cNvCxnSpPr>
            <a:cxnSpLocks/>
          </p:cNvCxnSpPr>
          <p:nvPr/>
        </p:nvCxnSpPr>
        <p:spPr>
          <a:xfrm>
            <a:off x="6777299" y="2487919"/>
            <a:ext cx="3279999" cy="0"/>
          </a:xfrm>
          <a:prstGeom prst="line">
            <a:avLst/>
          </a:prstGeom>
          <a:ln w="22225" cap="rnd">
            <a:solidFill>
              <a:schemeClr val="accent2">
                <a:lumMod val="75000"/>
              </a:schemeClr>
            </a:solidFill>
            <a:prstDash val="lgDash"/>
            <a:round/>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45F5110F-966C-9564-899F-C259926E4439}"/>
              </a:ext>
            </a:extLst>
          </p:cNvPr>
          <p:cNvSpPr txBox="1"/>
          <p:nvPr/>
        </p:nvSpPr>
        <p:spPr bwMode="auto">
          <a:xfrm>
            <a:off x="10137426" y="1853075"/>
            <a:ext cx="1414148" cy="461665"/>
          </a:xfrm>
          <a:prstGeom prst="rect">
            <a:avLst/>
          </a:prstGeom>
          <a:noFill/>
        </p:spPr>
        <p:txBody>
          <a:bodyPr wrap="square" rtlCol="0">
            <a:spAutoFit/>
          </a:bodyPr>
          <a:lstStyle/>
          <a:p>
            <a:r>
              <a:rPr lang="en-US" sz="1200" dirty="0">
                <a:solidFill>
                  <a:srgbClr val="3B79C3"/>
                </a:solidFill>
              </a:rPr>
              <a:t>FH SH Tested results at 100°C</a:t>
            </a:r>
          </a:p>
        </p:txBody>
      </p:sp>
      <p:sp>
        <p:nvSpPr>
          <p:cNvPr id="12" name="TextBox 11">
            <a:extLst>
              <a:ext uri="{FF2B5EF4-FFF2-40B4-BE49-F238E27FC236}">
                <a16:creationId xmlns:a16="http://schemas.microsoft.com/office/drawing/2014/main" id="{181B0C8E-D734-8135-6CD6-133D604D383B}"/>
              </a:ext>
            </a:extLst>
          </p:cNvPr>
          <p:cNvSpPr txBox="1"/>
          <p:nvPr/>
        </p:nvSpPr>
        <p:spPr bwMode="auto">
          <a:xfrm>
            <a:off x="10120866" y="2265627"/>
            <a:ext cx="1358700" cy="461665"/>
          </a:xfrm>
          <a:prstGeom prst="rect">
            <a:avLst/>
          </a:prstGeom>
          <a:noFill/>
        </p:spPr>
        <p:txBody>
          <a:bodyPr wrap="square" rtlCol="0">
            <a:spAutoFit/>
          </a:bodyPr>
          <a:lstStyle/>
          <a:p>
            <a:r>
              <a:rPr lang="en-US" sz="1200" dirty="0">
                <a:solidFill>
                  <a:schemeClr val="accent2">
                    <a:lumMod val="75000"/>
                  </a:schemeClr>
                </a:solidFill>
              </a:rPr>
              <a:t>FH SH Tested results at 400°C</a:t>
            </a:r>
          </a:p>
        </p:txBody>
      </p:sp>
      <p:sp>
        <p:nvSpPr>
          <p:cNvPr id="14" name="Content Placeholder 34">
            <a:extLst>
              <a:ext uri="{FF2B5EF4-FFF2-40B4-BE49-F238E27FC236}">
                <a16:creationId xmlns:a16="http://schemas.microsoft.com/office/drawing/2014/main" id="{E8D3141C-11CB-EF59-E9AB-2BC40F8AE6E7}"/>
              </a:ext>
            </a:extLst>
          </p:cNvPr>
          <p:cNvSpPr txBox="1">
            <a:spLocks/>
          </p:cNvSpPr>
          <p:nvPr/>
        </p:nvSpPr>
        <p:spPr bwMode="auto">
          <a:xfrm>
            <a:off x="7004909" y="5684143"/>
            <a:ext cx="4703665" cy="148245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171450" indent="-171450">
              <a:buFont typeface="Wingdings" panose="05000000000000000000" pitchFamily="2" charset="2"/>
              <a:buChar char="q"/>
            </a:pPr>
            <a:endParaRPr lang="en-US" sz="1600" dirty="0">
              <a:solidFill>
                <a:srgbClr val="FF7C80"/>
              </a:solidFill>
            </a:endParaRPr>
          </a:p>
        </p:txBody>
      </p:sp>
      <p:sp>
        <p:nvSpPr>
          <p:cNvPr id="15" name="TextBox 14">
            <a:extLst>
              <a:ext uri="{FF2B5EF4-FFF2-40B4-BE49-F238E27FC236}">
                <a16:creationId xmlns:a16="http://schemas.microsoft.com/office/drawing/2014/main" id="{238FBEEF-2C2A-EAE2-95CB-A6958FE68121}"/>
              </a:ext>
            </a:extLst>
          </p:cNvPr>
          <p:cNvSpPr txBox="1"/>
          <p:nvPr/>
        </p:nvSpPr>
        <p:spPr>
          <a:xfrm>
            <a:off x="6479871" y="5174119"/>
            <a:ext cx="4060558" cy="984885"/>
          </a:xfrm>
          <a:prstGeom prst="rect">
            <a:avLst/>
          </a:prstGeom>
          <a:noFill/>
        </p:spPr>
        <p:txBody>
          <a:bodyPr wrap="square" lIns="0" tIns="0" rIns="0" bIns="0" rtlCol="0">
            <a:spAutoFit/>
          </a:bodyPr>
          <a:lstStyle/>
          <a:p>
            <a:pPr algn="ctr"/>
            <a:r>
              <a:rPr lang="en-GB" sz="1000" b="1" i="1" u="sng" dirty="0">
                <a:solidFill>
                  <a:schemeClr val="tx2"/>
                </a:solidFill>
              </a:rPr>
              <a:t>References - </a:t>
            </a:r>
            <a:r>
              <a:rPr lang="en-US" sz="1000" b="1" i="1" u="sng" dirty="0">
                <a:solidFill>
                  <a:schemeClr val="tx2"/>
                </a:solidFill>
              </a:rPr>
              <a:t>Dpa dependent conductivity in the literature</a:t>
            </a:r>
            <a:endParaRPr lang="en-GB" sz="900" b="1" i="1" u="sng" dirty="0">
              <a:solidFill>
                <a:schemeClr val="tx2"/>
              </a:solidFill>
            </a:endParaRPr>
          </a:p>
          <a:p>
            <a:r>
              <a:rPr lang="en-GB" sz="900" b="1" i="1" dirty="0">
                <a:solidFill>
                  <a:schemeClr val="tx2"/>
                </a:solidFill>
              </a:rPr>
              <a:t>[1] Data [neutrons]: </a:t>
            </a:r>
            <a:r>
              <a:rPr lang="en-GB" sz="900" i="1" dirty="0" err="1">
                <a:solidFill>
                  <a:schemeClr val="tx2"/>
                </a:solidFill>
              </a:rPr>
              <a:t>M.Roedig</a:t>
            </a:r>
            <a:r>
              <a:rPr lang="en-GB" sz="900" i="1" dirty="0">
                <a:solidFill>
                  <a:schemeClr val="tx2"/>
                </a:solidFill>
              </a:rPr>
              <a:t> et al. “Post irradiation testing of samples from the  irradiation experiments  PARIDE 3 and PARIDE4,” Journal of  Nuclear materials 329-333 (2004)766-770</a:t>
            </a:r>
          </a:p>
          <a:p>
            <a:pPr algn="l"/>
            <a:r>
              <a:rPr lang="en-GB" sz="900" b="1" i="1" dirty="0">
                <a:solidFill>
                  <a:schemeClr val="tx2"/>
                </a:solidFill>
              </a:rPr>
              <a:t>[2] Data [protons]: </a:t>
            </a:r>
            <a:r>
              <a:rPr lang="en-GB" sz="900" i="1" dirty="0">
                <a:solidFill>
                  <a:schemeClr val="tx2"/>
                </a:solidFill>
              </a:rPr>
              <a:t>J. </a:t>
            </a:r>
            <a:r>
              <a:rPr lang="en-GB" sz="900" i="1" dirty="0" err="1">
                <a:solidFill>
                  <a:schemeClr val="tx2"/>
                </a:solidFill>
              </a:rPr>
              <a:t>Habainy</a:t>
            </a:r>
            <a:r>
              <a:rPr lang="en-GB" sz="900" i="1" dirty="0">
                <a:solidFill>
                  <a:schemeClr val="tx2"/>
                </a:solidFill>
              </a:rPr>
              <a:t> et al. “Thermal Diffusivity of tungsten irradiated with  protons up to 5.8dpa,” Journal of Nuclear materials 509 (2018) 152-157</a:t>
            </a:r>
          </a:p>
          <a:p>
            <a:pPr algn="l"/>
            <a:endParaRPr lang="en-GB" sz="900" dirty="0">
              <a:solidFill>
                <a:schemeClr val="tx2"/>
              </a:solidFill>
            </a:endParaRPr>
          </a:p>
        </p:txBody>
      </p:sp>
      <p:sp>
        <p:nvSpPr>
          <p:cNvPr id="39" name="Content Placeholder 34">
            <a:extLst>
              <a:ext uri="{FF2B5EF4-FFF2-40B4-BE49-F238E27FC236}">
                <a16:creationId xmlns:a16="http://schemas.microsoft.com/office/drawing/2014/main" id="{2E4899D3-1788-AB98-F890-899A075C822C}"/>
              </a:ext>
            </a:extLst>
          </p:cNvPr>
          <p:cNvSpPr txBox="1">
            <a:spLocks/>
          </p:cNvSpPr>
          <p:nvPr/>
        </p:nvSpPr>
        <p:spPr bwMode="auto">
          <a:xfrm>
            <a:off x="764288" y="2068181"/>
            <a:ext cx="4458801" cy="2082522"/>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342900" indent="-342900">
              <a:spcBef>
                <a:spcPts val="300"/>
              </a:spcBef>
              <a:spcAft>
                <a:spcPts val="300"/>
              </a:spcAft>
              <a:buFont typeface="Wingdings" panose="05000000000000000000" pitchFamily="2" charset="2"/>
              <a:buChar char="q"/>
            </a:pPr>
            <a:r>
              <a:rPr lang="en-US" sz="1800" dirty="0">
                <a:solidFill>
                  <a:srgbClr val="FF7C80"/>
                </a:solidFill>
              </a:rPr>
              <a:t>DPA dependent conductivity results from literature</a:t>
            </a:r>
          </a:p>
          <a:p>
            <a:pPr marL="666900" lvl="1" indent="-342900">
              <a:spcBef>
                <a:spcPts val="300"/>
              </a:spcBef>
              <a:buFont typeface="Wingdings" panose="05000000000000000000" pitchFamily="2" charset="2"/>
              <a:buChar char="q"/>
            </a:pPr>
            <a:r>
              <a:rPr lang="en-US" b="1" dirty="0">
                <a:solidFill>
                  <a:srgbClr val="FF7C80"/>
                </a:solidFill>
              </a:rPr>
              <a:t>At 100°C and 400°C</a:t>
            </a:r>
          </a:p>
          <a:p>
            <a:pPr marL="666900" lvl="1" indent="-342900">
              <a:spcBef>
                <a:spcPts val="300"/>
              </a:spcBef>
              <a:buFont typeface="Wingdings" panose="05000000000000000000" pitchFamily="2" charset="2"/>
              <a:buChar char="q"/>
            </a:pPr>
            <a:r>
              <a:rPr lang="en-GB" b="1" dirty="0">
                <a:solidFill>
                  <a:srgbClr val="FF7C80"/>
                </a:solidFill>
              </a:rPr>
              <a:t>Mainly using neutron data at our level of dpa (&lt;1.5)</a:t>
            </a:r>
          </a:p>
          <a:p>
            <a:pPr marL="342900" indent="-342900">
              <a:spcBef>
                <a:spcPts val="300"/>
              </a:spcBef>
              <a:spcAft>
                <a:spcPts val="300"/>
              </a:spcAft>
              <a:buFont typeface="Wingdings" panose="05000000000000000000" pitchFamily="2" charset="2"/>
              <a:buChar char="q"/>
            </a:pPr>
            <a:r>
              <a:rPr lang="en-US" sz="1800" dirty="0">
                <a:solidFill>
                  <a:srgbClr val="FF7C80"/>
                </a:solidFill>
              </a:rPr>
              <a:t>We applied the dpa dependent conductivity to the Ansys model…</a:t>
            </a:r>
          </a:p>
          <a:p>
            <a:pPr marL="342900" indent="-342900">
              <a:spcBef>
                <a:spcPts val="300"/>
              </a:spcBef>
              <a:spcAft>
                <a:spcPts val="300"/>
              </a:spcAft>
              <a:buFont typeface="Wingdings" panose="05000000000000000000" pitchFamily="2" charset="2"/>
              <a:buChar char="q"/>
            </a:pPr>
            <a:endParaRPr lang="en-US" sz="1800" dirty="0">
              <a:solidFill>
                <a:srgbClr val="FF7C80"/>
              </a:solidFill>
            </a:endParaRPr>
          </a:p>
          <a:p>
            <a:pPr marL="342900" indent="-342900">
              <a:spcBef>
                <a:spcPts val="300"/>
              </a:spcBef>
              <a:spcAft>
                <a:spcPts val="300"/>
              </a:spcAft>
              <a:buFont typeface="Wingdings" panose="05000000000000000000" pitchFamily="2" charset="2"/>
              <a:buChar char="q"/>
            </a:pPr>
            <a:endParaRPr lang="en-US" sz="1800" dirty="0">
              <a:solidFill>
                <a:srgbClr val="FF7C80"/>
              </a:solidFill>
            </a:endParaRPr>
          </a:p>
          <a:p>
            <a:pPr marL="342900" indent="-342900">
              <a:spcBef>
                <a:spcPts val="300"/>
              </a:spcBef>
              <a:spcAft>
                <a:spcPts val="0"/>
              </a:spcAft>
              <a:buFont typeface="Wingdings" panose="05000000000000000000" pitchFamily="2" charset="2"/>
              <a:buChar char="q"/>
            </a:pPr>
            <a:endParaRPr lang="en-US" sz="1800" dirty="0">
              <a:solidFill>
                <a:srgbClr val="FF7C80"/>
              </a:solidFill>
            </a:endParaRPr>
          </a:p>
          <a:p>
            <a:pPr marL="342900" indent="-342900">
              <a:spcBef>
                <a:spcPts val="300"/>
              </a:spcBef>
              <a:spcAft>
                <a:spcPts val="0"/>
              </a:spcAft>
              <a:buFont typeface="Wingdings" panose="05000000000000000000" pitchFamily="2" charset="2"/>
              <a:buChar char="q"/>
            </a:pPr>
            <a:endParaRPr lang="en-US" sz="1800" dirty="0">
              <a:solidFill>
                <a:srgbClr val="FF7C80"/>
              </a:solidFill>
            </a:endParaRPr>
          </a:p>
          <a:p>
            <a:pPr marL="342900" indent="-342900">
              <a:spcBef>
                <a:spcPts val="300"/>
              </a:spcBef>
              <a:spcAft>
                <a:spcPts val="0"/>
              </a:spcAft>
              <a:buFont typeface="Wingdings" panose="05000000000000000000" pitchFamily="2" charset="2"/>
              <a:buChar char="q"/>
            </a:pPr>
            <a:endParaRPr lang="en-GB" sz="900" dirty="0">
              <a:solidFill>
                <a:srgbClr val="FF7C80"/>
              </a:solidFill>
            </a:endParaRPr>
          </a:p>
        </p:txBody>
      </p:sp>
      <p:sp>
        <p:nvSpPr>
          <p:cNvPr id="7" name="Text Placeholder 2">
            <a:extLst>
              <a:ext uri="{FF2B5EF4-FFF2-40B4-BE49-F238E27FC236}">
                <a16:creationId xmlns:a16="http://schemas.microsoft.com/office/drawing/2014/main" id="{44BE18D0-5E8B-D58D-047A-96C12B8E63EE}"/>
              </a:ext>
            </a:extLst>
          </p:cNvPr>
          <p:cNvSpPr txBox="1">
            <a:spLocks/>
          </p:cNvSpPr>
          <p:nvPr/>
        </p:nvSpPr>
        <p:spPr>
          <a:xfrm>
            <a:off x="6482338" y="4962683"/>
            <a:ext cx="3689220" cy="668337"/>
          </a:xfrm>
          <a:prstGeom prst="rect">
            <a:avLst/>
          </a:prstGeom>
        </p:spPr>
        <p:txBody>
          <a:bodyPr vert="horz" lIns="0" tIns="0" rIns="0" bIns="0" rtlCol="0" anchor="t" anchorCtr="0">
            <a:normAutofit/>
          </a:bodyPr>
          <a:lstStyle>
            <a:lvl1pPr marL="0" indent="0" algn="l" defTabSz="914400" rtl="0" eaLnBrk="1" latinLnBrk="0" hangingPunct="1">
              <a:lnSpc>
                <a:spcPct val="90000"/>
              </a:lnSpc>
              <a:spcBef>
                <a:spcPts val="1000"/>
              </a:spcBef>
              <a:spcAft>
                <a:spcPts val="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pPr algn="ctr"/>
            <a:endParaRPr lang="en-GB" sz="1200" dirty="0">
              <a:solidFill>
                <a:schemeClr val="tx2"/>
              </a:solidFill>
            </a:endParaRPr>
          </a:p>
        </p:txBody>
      </p:sp>
      <p:sp>
        <p:nvSpPr>
          <p:cNvPr id="17" name="Oval 16">
            <a:extLst>
              <a:ext uri="{FF2B5EF4-FFF2-40B4-BE49-F238E27FC236}">
                <a16:creationId xmlns:a16="http://schemas.microsoft.com/office/drawing/2014/main" id="{2A8B0C04-6C98-6792-A5A2-912C634F0C00}"/>
              </a:ext>
            </a:extLst>
          </p:cNvPr>
          <p:cNvSpPr/>
          <p:nvPr/>
        </p:nvSpPr>
        <p:spPr>
          <a:xfrm rot="3869459">
            <a:off x="6263551" y="2150179"/>
            <a:ext cx="1029328" cy="482471"/>
          </a:xfrm>
          <a:prstGeom prst="ellipse">
            <a:avLst/>
          </a:prstGeom>
          <a:noFill/>
          <a:ln w="28575">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819B1308-3F7E-8B79-2C7A-0EDE481A8B08}"/>
              </a:ext>
            </a:extLst>
          </p:cNvPr>
          <p:cNvSpPr/>
          <p:nvPr/>
        </p:nvSpPr>
        <p:spPr>
          <a:xfrm>
            <a:off x="8671254" y="2934886"/>
            <a:ext cx="1562418" cy="349112"/>
          </a:xfrm>
          <a:prstGeom prst="ellipse">
            <a:avLst/>
          </a:prstGeom>
          <a:noFill/>
          <a:ln w="28575">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Arrow Connector 24">
            <a:extLst>
              <a:ext uri="{FF2B5EF4-FFF2-40B4-BE49-F238E27FC236}">
                <a16:creationId xmlns:a16="http://schemas.microsoft.com/office/drawing/2014/main" id="{FFD119D6-A43D-C272-8032-B968598260C5}"/>
              </a:ext>
            </a:extLst>
          </p:cNvPr>
          <p:cNvCxnSpPr>
            <a:cxnSpLocks/>
          </p:cNvCxnSpPr>
          <p:nvPr/>
        </p:nvCxnSpPr>
        <p:spPr>
          <a:xfrm flipH="1">
            <a:off x="6035165" y="2426635"/>
            <a:ext cx="475849" cy="206265"/>
          </a:xfrm>
          <a:prstGeom prst="straightConnector1">
            <a:avLst/>
          </a:prstGeom>
          <a:noFill/>
          <a:ln w="28575">
            <a:solidFill>
              <a:srgbClr val="FFC000"/>
            </a:solidFill>
            <a:tailEnd type="triangle" w="med" len="lg"/>
          </a:ln>
        </p:spPr>
        <p:style>
          <a:lnRef idx="2">
            <a:schemeClr val="accent1">
              <a:shade val="15000"/>
            </a:schemeClr>
          </a:lnRef>
          <a:fillRef idx="1">
            <a:schemeClr val="accent1"/>
          </a:fillRef>
          <a:effectRef idx="0">
            <a:schemeClr val="accent1"/>
          </a:effectRef>
          <a:fontRef idx="minor">
            <a:schemeClr val="lt1"/>
          </a:fontRef>
        </p:style>
      </p:cxnSp>
      <p:cxnSp>
        <p:nvCxnSpPr>
          <p:cNvPr id="27" name="Straight Arrow Connector 26">
            <a:extLst>
              <a:ext uri="{FF2B5EF4-FFF2-40B4-BE49-F238E27FC236}">
                <a16:creationId xmlns:a16="http://schemas.microsoft.com/office/drawing/2014/main" id="{8AA5C64C-AB70-84C2-F479-AFB2C1186B79}"/>
              </a:ext>
            </a:extLst>
          </p:cNvPr>
          <p:cNvCxnSpPr>
            <a:cxnSpLocks/>
          </p:cNvCxnSpPr>
          <p:nvPr/>
        </p:nvCxnSpPr>
        <p:spPr>
          <a:xfrm>
            <a:off x="10137426" y="3191668"/>
            <a:ext cx="191499" cy="197042"/>
          </a:xfrm>
          <a:prstGeom prst="straightConnector1">
            <a:avLst/>
          </a:prstGeom>
          <a:noFill/>
          <a:ln w="28575">
            <a:solidFill>
              <a:schemeClr val="accent5">
                <a:lumMod val="60000"/>
                <a:lumOff val="40000"/>
              </a:schemeClr>
            </a:solidFill>
            <a:tailEnd type="triangle" w="med" len="lg"/>
          </a:ln>
        </p:spPr>
        <p:style>
          <a:lnRef idx="2">
            <a:schemeClr val="accent1">
              <a:shade val="15000"/>
            </a:schemeClr>
          </a:lnRef>
          <a:fillRef idx="1">
            <a:schemeClr val="accent1"/>
          </a:fillRef>
          <a:effectRef idx="0">
            <a:schemeClr val="accent1"/>
          </a:effectRef>
          <a:fontRef idx="minor">
            <a:schemeClr val="lt1"/>
          </a:fontRef>
        </p:style>
      </p:cxnSp>
      <p:sp>
        <p:nvSpPr>
          <p:cNvPr id="29" name="TextBox 28">
            <a:extLst>
              <a:ext uri="{FF2B5EF4-FFF2-40B4-BE49-F238E27FC236}">
                <a16:creationId xmlns:a16="http://schemas.microsoft.com/office/drawing/2014/main" id="{1BDCABA6-D5B3-4952-2C7C-E78528170078}"/>
              </a:ext>
            </a:extLst>
          </p:cNvPr>
          <p:cNvSpPr txBox="1"/>
          <p:nvPr/>
        </p:nvSpPr>
        <p:spPr>
          <a:xfrm>
            <a:off x="5406700" y="2592151"/>
            <a:ext cx="665869" cy="430887"/>
          </a:xfrm>
          <a:prstGeom prst="rect">
            <a:avLst/>
          </a:prstGeom>
          <a:noFill/>
        </p:spPr>
        <p:txBody>
          <a:bodyPr wrap="square" lIns="0" tIns="0" rIns="0" bIns="0" rtlCol="0">
            <a:spAutoFit/>
          </a:bodyPr>
          <a:lstStyle/>
          <a:p>
            <a:pPr algn="ctr"/>
            <a:r>
              <a:rPr lang="en-US" sz="1400" b="1" dirty="0">
                <a:solidFill>
                  <a:srgbClr val="FFCE3C"/>
                </a:solidFill>
              </a:rPr>
              <a:t>neutron data [1]</a:t>
            </a:r>
            <a:endParaRPr lang="en-GB" sz="1400" b="1" dirty="0">
              <a:solidFill>
                <a:srgbClr val="FFCE3C"/>
              </a:solidFill>
            </a:endParaRPr>
          </a:p>
        </p:txBody>
      </p:sp>
      <p:sp>
        <p:nvSpPr>
          <p:cNvPr id="31" name="TextBox 30">
            <a:extLst>
              <a:ext uri="{FF2B5EF4-FFF2-40B4-BE49-F238E27FC236}">
                <a16:creationId xmlns:a16="http://schemas.microsoft.com/office/drawing/2014/main" id="{2BE7A15B-926D-C762-DD94-F6A1A93A16A2}"/>
              </a:ext>
            </a:extLst>
          </p:cNvPr>
          <p:cNvSpPr txBox="1"/>
          <p:nvPr/>
        </p:nvSpPr>
        <p:spPr>
          <a:xfrm>
            <a:off x="10190749" y="3379692"/>
            <a:ext cx="665869" cy="430887"/>
          </a:xfrm>
          <a:prstGeom prst="rect">
            <a:avLst/>
          </a:prstGeom>
          <a:noFill/>
        </p:spPr>
        <p:txBody>
          <a:bodyPr wrap="square" lIns="0" tIns="0" rIns="0" bIns="0" rtlCol="0">
            <a:spAutoFit/>
          </a:bodyPr>
          <a:lstStyle/>
          <a:p>
            <a:pPr algn="ctr"/>
            <a:r>
              <a:rPr lang="en-US" sz="1400" b="1" dirty="0">
                <a:solidFill>
                  <a:schemeClr val="accent5">
                    <a:lumMod val="60000"/>
                    <a:lumOff val="40000"/>
                  </a:schemeClr>
                </a:solidFill>
              </a:rPr>
              <a:t>proton data [2]</a:t>
            </a:r>
            <a:endParaRPr lang="en-GB" sz="1400" b="1" dirty="0">
              <a:solidFill>
                <a:schemeClr val="accent5">
                  <a:lumMod val="60000"/>
                  <a:lumOff val="40000"/>
                </a:schemeClr>
              </a:solidFill>
            </a:endParaRPr>
          </a:p>
        </p:txBody>
      </p:sp>
    </p:spTree>
    <p:extLst>
      <p:ext uri="{BB962C8B-B14F-4D97-AF65-F5344CB8AC3E}">
        <p14:creationId xmlns:p14="http://schemas.microsoft.com/office/powerpoint/2010/main" val="1092222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animEffect transition="in" filter="fade">
                                      <p:cBhvr>
                                        <p:cTn id="9" dur="500"/>
                                        <p:tgtEl>
                                          <p:spTgt spid="15"/>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500"/>
                                        <p:tgtEl>
                                          <p:spTgt spid="22"/>
                                        </p:tgtEl>
                                      </p:cBhvr>
                                    </p:animEffect>
                                  </p:childTnLst>
                                </p:cTn>
                              </p:par>
                              <p:par>
                                <p:cTn id="15" presetID="1" presetClass="entr" presetSubtype="0" fill="hold" nodeType="withEffect">
                                  <p:stCondLst>
                                    <p:cond delay="0"/>
                                  </p:stCondLst>
                                  <p:childTnLst>
                                    <p:set>
                                      <p:cBhvr>
                                        <p:cTn id="16" dur="1" fill="hold">
                                          <p:stCondLst>
                                            <p:cond delay="0"/>
                                          </p:stCondLst>
                                        </p:cTn>
                                        <p:tgtEl>
                                          <p:spTgt spid="39">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9">
                                            <p:txEl>
                                              <p:pRg st="2" end="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5" grpId="0"/>
      <p:bldP spid="17" grpId="0" animBg="1"/>
      <p:bldP spid="18" grpId="0" animBg="1"/>
      <p:bldP spid="29"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icture 48">
            <a:extLst>
              <a:ext uri="{FF2B5EF4-FFF2-40B4-BE49-F238E27FC236}">
                <a16:creationId xmlns:a16="http://schemas.microsoft.com/office/drawing/2014/main" id="{FD45626D-B8D5-6205-7357-47A2F2400FED}"/>
              </a:ext>
            </a:extLst>
          </p:cNvPr>
          <p:cNvPicPr>
            <a:picLocks noChangeAspect="1"/>
          </p:cNvPicPr>
          <p:nvPr/>
        </p:nvPicPr>
        <p:blipFill>
          <a:blip r:embed="rId2"/>
          <a:srcRect t="41197" r="94964" b="3432"/>
          <a:stretch/>
        </p:blipFill>
        <p:spPr>
          <a:xfrm>
            <a:off x="4138098" y="4984043"/>
            <a:ext cx="462019" cy="1081406"/>
          </a:xfrm>
          <a:prstGeom prst="rect">
            <a:avLst/>
          </a:prstGeom>
        </p:spPr>
      </p:pic>
      <p:sp>
        <p:nvSpPr>
          <p:cNvPr id="6" name="Slide Number Placeholder 5">
            <a:extLst>
              <a:ext uri="{FF2B5EF4-FFF2-40B4-BE49-F238E27FC236}">
                <a16:creationId xmlns:a16="http://schemas.microsoft.com/office/drawing/2014/main" id="{4389C01D-428B-C83B-077D-F22D30299F52}"/>
              </a:ext>
            </a:extLst>
          </p:cNvPr>
          <p:cNvSpPr>
            <a:spLocks noGrp="1"/>
          </p:cNvSpPr>
          <p:nvPr>
            <p:ph type="sldNum" sz="quarter" idx="17"/>
          </p:nvPr>
        </p:nvSpPr>
        <p:spPr/>
        <p:txBody>
          <a:bodyPr/>
          <a:lstStyle/>
          <a:p>
            <a:fld id="{36B5EA5A-BC32-A742-B11B-8E7414D5B535}" type="slidenum">
              <a:rPr lang="en-US" smtClean="0"/>
              <a:pPr/>
              <a:t>17</a:t>
            </a:fld>
            <a:endParaRPr lang="en-US" dirty="0"/>
          </a:p>
        </p:txBody>
      </p:sp>
      <p:sp>
        <p:nvSpPr>
          <p:cNvPr id="8" name="Date Placeholder 7">
            <a:extLst>
              <a:ext uri="{FF2B5EF4-FFF2-40B4-BE49-F238E27FC236}">
                <a16:creationId xmlns:a16="http://schemas.microsoft.com/office/drawing/2014/main" id="{94946DCE-AFFD-39DD-EABA-88FA24019739}"/>
              </a:ext>
            </a:extLst>
          </p:cNvPr>
          <p:cNvSpPr>
            <a:spLocks noGrp="1"/>
          </p:cNvSpPr>
          <p:nvPr>
            <p:ph type="dt" sz="half" idx="10"/>
          </p:nvPr>
        </p:nvSpPr>
        <p:spPr/>
        <p:txBody>
          <a:bodyPr/>
          <a:lstStyle/>
          <a:p>
            <a:r>
              <a:rPr lang="en-US"/>
              <a:t>HI-ECN3 Target System Advisory Commitee #1,  04/03/2025</a:t>
            </a:r>
            <a:endParaRPr lang="en-US" dirty="0"/>
          </a:p>
        </p:txBody>
      </p:sp>
      <p:sp>
        <p:nvSpPr>
          <p:cNvPr id="9" name="Footer Placeholder 8">
            <a:extLst>
              <a:ext uri="{FF2B5EF4-FFF2-40B4-BE49-F238E27FC236}">
                <a16:creationId xmlns:a16="http://schemas.microsoft.com/office/drawing/2014/main" id="{39A7EFED-8BEA-D50A-3216-59AA3E7E8622}"/>
              </a:ext>
            </a:extLst>
          </p:cNvPr>
          <p:cNvSpPr>
            <a:spLocks noGrp="1"/>
          </p:cNvSpPr>
          <p:nvPr>
            <p:ph type="ftr" sz="quarter" idx="11"/>
          </p:nvPr>
        </p:nvSpPr>
        <p:spPr/>
        <p:txBody>
          <a:bodyPr/>
          <a:lstStyle/>
          <a:p>
            <a:r>
              <a:rPr lang="en-GB"/>
              <a:t>Mike Parkin | Target Conceptual Design</a:t>
            </a:r>
            <a:endParaRPr lang="en-US" dirty="0"/>
          </a:p>
        </p:txBody>
      </p:sp>
      <p:pic>
        <p:nvPicPr>
          <p:cNvPr id="10" name="Picture 9">
            <a:extLst>
              <a:ext uri="{FF2B5EF4-FFF2-40B4-BE49-F238E27FC236}">
                <a16:creationId xmlns:a16="http://schemas.microsoft.com/office/drawing/2014/main" id="{2407464C-573E-2958-6BA1-ADE5F5D94159}"/>
              </a:ext>
            </a:extLst>
          </p:cNvPr>
          <p:cNvPicPr>
            <a:picLocks noChangeAspect="1"/>
          </p:cNvPicPr>
          <p:nvPr/>
        </p:nvPicPr>
        <p:blipFill>
          <a:blip r:embed="rId3"/>
          <a:srcRect r="88454"/>
          <a:stretch/>
        </p:blipFill>
        <p:spPr>
          <a:xfrm>
            <a:off x="8131069" y="2709466"/>
            <a:ext cx="468239" cy="894957"/>
          </a:xfrm>
          <a:prstGeom prst="rect">
            <a:avLst/>
          </a:prstGeom>
        </p:spPr>
      </p:pic>
      <p:sp>
        <p:nvSpPr>
          <p:cNvPr id="11" name="Content Placeholder 1">
            <a:extLst>
              <a:ext uri="{FF2B5EF4-FFF2-40B4-BE49-F238E27FC236}">
                <a16:creationId xmlns:a16="http://schemas.microsoft.com/office/drawing/2014/main" id="{524F3D24-D283-FE52-E29A-05983053F2E5}"/>
              </a:ext>
            </a:extLst>
          </p:cNvPr>
          <p:cNvSpPr txBox="1">
            <a:spLocks/>
          </p:cNvSpPr>
          <p:nvPr/>
        </p:nvSpPr>
        <p:spPr>
          <a:xfrm>
            <a:off x="1272255" y="2245263"/>
            <a:ext cx="2015603" cy="396577"/>
          </a:xfrm>
          <a:prstGeom prst="rect">
            <a:avLst/>
          </a:prstGeom>
        </p:spPr>
        <p:txBody>
          <a:bodyPr vert="horz" lIns="0" tIns="0" rIns="0" bIns="0" rtlCol="0" anchor="t" anchorCtr="0">
            <a:normAutofit/>
          </a:bodyPr>
          <a:lstStyle>
            <a:lvl1pPr marL="0" indent="0" algn="l" defTabSz="914400" rtl="0" eaLnBrk="1" latinLnBrk="0" hangingPunct="1">
              <a:lnSpc>
                <a:spcPct val="90000"/>
              </a:lnSpc>
              <a:spcBef>
                <a:spcPts val="1000"/>
              </a:spcBef>
              <a:spcAft>
                <a:spcPts val="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pPr algn="ctr"/>
            <a:r>
              <a:rPr lang="en-US" sz="1800" dirty="0"/>
              <a:t>0dpa</a:t>
            </a:r>
            <a:endParaRPr lang="en-GB" sz="1800" dirty="0"/>
          </a:p>
        </p:txBody>
      </p:sp>
      <p:sp>
        <p:nvSpPr>
          <p:cNvPr id="12" name="Title 2">
            <a:extLst>
              <a:ext uri="{FF2B5EF4-FFF2-40B4-BE49-F238E27FC236}">
                <a16:creationId xmlns:a16="http://schemas.microsoft.com/office/drawing/2014/main" id="{BE90E62D-5DEF-BAF7-11C8-67D18DB70CEC}"/>
              </a:ext>
            </a:extLst>
          </p:cNvPr>
          <p:cNvSpPr>
            <a:spLocks noGrp="1"/>
          </p:cNvSpPr>
          <p:nvPr>
            <p:ph type="title"/>
          </p:nvPr>
        </p:nvSpPr>
        <p:spPr>
          <a:xfrm>
            <a:off x="398019" y="77369"/>
            <a:ext cx="11376025" cy="535127"/>
          </a:xfrm>
        </p:spPr>
        <p:txBody>
          <a:bodyPr/>
          <a:lstStyle/>
          <a:p>
            <a:r>
              <a:rPr lang="en-US" dirty="0"/>
              <a:t>Radiation degraded conductivity – Helium target</a:t>
            </a:r>
            <a:endParaRPr lang="en-GB" dirty="0"/>
          </a:p>
        </p:txBody>
      </p:sp>
      <p:pic>
        <p:nvPicPr>
          <p:cNvPr id="13" name="Picture 12">
            <a:extLst>
              <a:ext uri="{FF2B5EF4-FFF2-40B4-BE49-F238E27FC236}">
                <a16:creationId xmlns:a16="http://schemas.microsoft.com/office/drawing/2014/main" id="{243486A3-8A99-B0D6-8531-7E07CB250D67}"/>
              </a:ext>
            </a:extLst>
          </p:cNvPr>
          <p:cNvPicPr>
            <a:picLocks noChangeAspect="1"/>
          </p:cNvPicPr>
          <p:nvPr/>
        </p:nvPicPr>
        <p:blipFill>
          <a:blip r:embed="rId4"/>
          <a:stretch>
            <a:fillRect/>
          </a:stretch>
        </p:blipFill>
        <p:spPr>
          <a:xfrm>
            <a:off x="251967" y="5101232"/>
            <a:ext cx="3649160" cy="712031"/>
          </a:xfrm>
          <a:prstGeom prst="rect">
            <a:avLst/>
          </a:prstGeom>
        </p:spPr>
      </p:pic>
      <p:pic>
        <p:nvPicPr>
          <p:cNvPr id="14" name="Picture 13">
            <a:extLst>
              <a:ext uri="{FF2B5EF4-FFF2-40B4-BE49-F238E27FC236}">
                <a16:creationId xmlns:a16="http://schemas.microsoft.com/office/drawing/2014/main" id="{621D03EA-ECA3-E81C-951D-51338EEDF59E}"/>
              </a:ext>
            </a:extLst>
          </p:cNvPr>
          <p:cNvPicPr>
            <a:picLocks noChangeAspect="1"/>
          </p:cNvPicPr>
          <p:nvPr/>
        </p:nvPicPr>
        <p:blipFill>
          <a:blip r:embed="rId5"/>
          <a:srcRect b="8144"/>
          <a:stretch/>
        </p:blipFill>
        <p:spPr>
          <a:xfrm>
            <a:off x="237832" y="3934541"/>
            <a:ext cx="3682347" cy="668118"/>
          </a:xfrm>
          <a:prstGeom prst="rect">
            <a:avLst/>
          </a:prstGeom>
        </p:spPr>
      </p:pic>
      <p:grpSp>
        <p:nvGrpSpPr>
          <p:cNvPr id="15" name="Group 14">
            <a:extLst>
              <a:ext uri="{FF2B5EF4-FFF2-40B4-BE49-F238E27FC236}">
                <a16:creationId xmlns:a16="http://schemas.microsoft.com/office/drawing/2014/main" id="{28AAE0E5-C3BE-2876-339F-0C524EB73213}"/>
              </a:ext>
            </a:extLst>
          </p:cNvPr>
          <p:cNvGrpSpPr/>
          <p:nvPr/>
        </p:nvGrpSpPr>
        <p:grpSpPr>
          <a:xfrm>
            <a:off x="241507" y="2708881"/>
            <a:ext cx="3658066" cy="709890"/>
            <a:chOff x="312191" y="-347022"/>
            <a:chExt cx="9095153" cy="1765019"/>
          </a:xfrm>
        </p:grpSpPr>
        <p:pic>
          <p:nvPicPr>
            <p:cNvPr id="16" name="Picture 15">
              <a:extLst>
                <a:ext uri="{FF2B5EF4-FFF2-40B4-BE49-F238E27FC236}">
                  <a16:creationId xmlns:a16="http://schemas.microsoft.com/office/drawing/2014/main" id="{2DF273E1-AA54-1A89-EEA7-D5E86EC28C24}"/>
                </a:ext>
              </a:extLst>
            </p:cNvPr>
            <p:cNvPicPr>
              <a:picLocks noChangeAspect="1"/>
            </p:cNvPicPr>
            <p:nvPr/>
          </p:nvPicPr>
          <p:blipFill>
            <a:blip r:embed="rId6"/>
            <a:srcRect b="5624"/>
            <a:stretch/>
          </p:blipFill>
          <p:spPr>
            <a:xfrm flipH="1">
              <a:off x="1292312" y="-219155"/>
              <a:ext cx="8115032" cy="1637152"/>
            </a:xfrm>
            <a:prstGeom prst="rect">
              <a:avLst/>
            </a:prstGeom>
          </p:spPr>
        </p:pic>
        <p:pic>
          <p:nvPicPr>
            <p:cNvPr id="17" name="Picture 16">
              <a:extLst>
                <a:ext uri="{FF2B5EF4-FFF2-40B4-BE49-F238E27FC236}">
                  <a16:creationId xmlns:a16="http://schemas.microsoft.com/office/drawing/2014/main" id="{5A4177E9-D65A-31F2-CAE7-4EAFE238F331}"/>
                </a:ext>
              </a:extLst>
            </p:cNvPr>
            <p:cNvPicPr>
              <a:picLocks noChangeAspect="1"/>
            </p:cNvPicPr>
            <p:nvPr/>
          </p:nvPicPr>
          <p:blipFill>
            <a:blip r:embed="rId7"/>
            <a:stretch>
              <a:fillRect/>
            </a:stretch>
          </p:blipFill>
          <p:spPr>
            <a:xfrm>
              <a:off x="312191" y="-347022"/>
              <a:ext cx="820585" cy="1690904"/>
            </a:xfrm>
            <a:prstGeom prst="rect">
              <a:avLst/>
            </a:prstGeom>
          </p:spPr>
        </p:pic>
      </p:grpSp>
      <p:sp>
        <p:nvSpPr>
          <p:cNvPr id="18" name="Content Placeholder 1">
            <a:extLst>
              <a:ext uri="{FF2B5EF4-FFF2-40B4-BE49-F238E27FC236}">
                <a16:creationId xmlns:a16="http://schemas.microsoft.com/office/drawing/2014/main" id="{B910D31C-D9F3-9090-AEFC-D686CD0C9EDE}"/>
              </a:ext>
            </a:extLst>
          </p:cNvPr>
          <p:cNvSpPr txBox="1">
            <a:spLocks/>
          </p:cNvSpPr>
          <p:nvPr/>
        </p:nvSpPr>
        <p:spPr bwMode="auto">
          <a:xfrm>
            <a:off x="1410473" y="3474320"/>
            <a:ext cx="2015603" cy="3965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r>
              <a:rPr lang="en-US" sz="1800" dirty="0"/>
              <a:t>130-168 W/</a:t>
            </a:r>
            <a:r>
              <a:rPr lang="en-US" sz="1800" dirty="0" err="1"/>
              <a:t>m.K</a:t>
            </a:r>
            <a:endParaRPr lang="en-GB" sz="1800" dirty="0"/>
          </a:p>
        </p:txBody>
      </p:sp>
      <p:sp>
        <p:nvSpPr>
          <p:cNvPr id="19" name="Content Placeholder 1">
            <a:extLst>
              <a:ext uri="{FF2B5EF4-FFF2-40B4-BE49-F238E27FC236}">
                <a16:creationId xmlns:a16="http://schemas.microsoft.com/office/drawing/2014/main" id="{86506B8F-73E5-95E0-9BE5-636AACABB5F8}"/>
              </a:ext>
            </a:extLst>
          </p:cNvPr>
          <p:cNvSpPr txBox="1">
            <a:spLocks/>
          </p:cNvSpPr>
          <p:nvPr/>
        </p:nvSpPr>
        <p:spPr bwMode="auto">
          <a:xfrm>
            <a:off x="1266459" y="4668540"/>
            <a:ext cx="2015603" cy="3965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r>
              <a:rPr lang="en-US" sz="1800" dirty="0"/>
              <a:t>50-416°C</a:t>
            </a:r>
            <a:endParaRPr lang="en-GB" sz="1800" dirty="0"/>
          </a:p>
        </p:txBody>
      </p:sp>
      <p:sp>
        <p:nvSpPr>
          <p:cNvPr id="20" name="Content Placeholder 1">
            <a:extLst>
              <a:ext uri="{FF2B5EF4-FFF2-40B4-BE49-F238E27FC236}">
                <a16:creationId xmlns:a16="http://schemas.microsoft.com/office/drawing/2014/main" id="{084CE3EE-BA73-8816-725C-D1674F1487DD}"/>
              </a:ext>
            </a:extLst>
          </p:cNvPr>
          <p:cNvSpPr txBox="1">
            <a:spLocks/>
          </p:cNvSpPr>
          <p:nvPr/>
        </p:nvSpPr>
        <p:spPr bwMode="auto">
          <a:xfrm>
            <a:off x="1194139" y="5866153"/>
            <a:ext cx="2015603" cy="3965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r>
              <a:rPr lang="en-US" sz="1800" dirty="0"/>
              <a:t>160 MPa</a:t>
            </a:r>
            <a:endParaRPr lang="en-GB" sz="1800" dirty="0"/>
          </a:p>
        </p:txBody>
      </p:sp>
      <p:pic>
        <p:nvPicPr>
          <p:cNvPr id="21" name="Picture 20">
            <a:extLst>
              <a:ext uri="{FF2B5EF4-FFF2-40B4-BE49-F238E27FC236}">
                <a16:creationId xmlns:a16="http://schemas.microsoft.com/office/drawing/2014/main" id="{5196E221-8B57-8E2C-DE23-3181314073BA}"/>
              </a:ext>
            </a:extLst>
          </p:cNvPr>
          <p:cNvPicPr>
            <a:picLocks noChangeAspect="1"/>
          </p:cNvPicPr>
          <p:nvPr/>
        </p:nvPicPr>
        <p:blipFill>
          <a:blip r:embed="rId8"/>
          <a:srcRect l="14110"/>
          <a:stretch/>
        </p:blipFill>
        <p:spPr>
          <a:xfrm>
            <a:off x="4511824" y="1509524"/>
            <a:ext cx="3410182" cy="756935"/>
          </a:xfrm>
          <a:prstGeom prst="rect">
            <a:avLst/>
          </a:prstGeom>
        </p:spPr>
      </p:pic>
      <p:sp>
        <p:nvSpPr>
          <p:cNvPr id="23" name="Content Placeholder 1">
            <a:extLst>
              <a:ext uri="{FF2B5EF4-FFF2-40B4-BE49-F238E27FC236}">
                <a16:creationId xmlns:a16="http://schemas.microsoft.com/office/drawing/2014/main" id="{A2FC4529-2905-E322-2179-4311B37F6BE4}"/>
              </a:ext>
            </a:extLst>
          </p:cNvPr>
          <p:cNvSpPr txBox="1">
            <a:spLocks/>
          </p:cNvSpPr>
          <p:nvPr/>
        </p:nvSpPr>
        <p:spPr bwMode="auto">
          <a:xfrm>
            <a:off x="5362320" y="4660800"/>
            <a:ext cx="2015603" cy="3965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r>
              <a:rPr lang="en-US" sz="1800" dirty="0"/>
              <a:t>51-423°C</a:t>
            </a:r>
            <a:endParaRPr lang="en-GB" sz="1800" dirty="0"/>
          </a:p>
        </p:txBody>
      </p:sp>
      <p:sp>
        <p:nvSpPr>
          <p:cNvPr id="24" name="Content Placeholder 1">
            <a:extLst>
              <a:ext uri="{FF2B5EF4-FFF2-40B4-BE49-F238E27FC236}">
                <a16:creationId xmlns:a16="http://schemas.microsoft.com/office/drawing/2014/main" id="{F80BCDBD-B020-2CA3-1889-BDFC61EAD966}"/>
              </a:ext>
            </a:extLst>
          </p:cNvPr>
          <p:cNvSpPr txBox="1">
            <a:spLocks/>
          </p:cNvSpPr>
          <p:nvPr/>
        </p:nvSpPr>
        <p:spPr bwMode="auto">
          <a:xfrm>
            <a:off x="5378288" y="5879717"/>
            <a:ext cx="2015603" cy="3965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r>
              <a:rPr lang="en-US" sz="1800" dirty="0"/>
              <a:t>165 MPa</a:t>
            </a:r>
            <a:endParaRPr lang="en-GB" sz="1800" dirty="0"/>
          </a:p>
        </p:txBody>
      </p:sp>
      <p:pic>
        <p:nvPicPr>
          <p:cNvPr id="25" name="Picture 24">
            <a:extLst>
              <a:ext uri="{FF2B5EF4-FFF2-40B4-BE49-F238E27FC236}">
                <a16:creationId xmlns:a16="http://schemas.microsoft.com/office/drawing/2014/main" id="{5CEEE213-70A3-7A00-4B58-8AD91D29A446}"/>
              </a:ext>
            </a:extLst>
          </p:cNvPr>
          <p:cNvPicPr>
            <a:picLocks noChangeAspect="1"/>
          </p:cNvPicPr>
          <p:nvPr/>
        </p:nvPicPr>
        <p:blipFill>
          <a:blip r:embed="rId8"/>
          <a:srcRect l="13828"/>
          <a:stretch/>
        </p:blipFill>
        <p:spPr>
          <a:xfrm>
            <a:off x="8470518" y="1503199"/>
            <a:ext cx="3620488" cy="800980"/>
          </a:xfrm>
          <a:prstGeom prst="rect">
            <a:avLst/>
          </a:prstGeom>
        </p:spPr>
      </p:pic>
      <p:pic>
        <p:nvPicPr>
          <p:cNvPr id="26" name="Picture 25">
            <a:extLst>
              <a:ext uri="{FF2B5EF4-FFF2-40B4-BE49-F238E27FC236}">
                <a16:creationId xmlns:a16="http://schemas.microsoft.com/office/drawing/2014/main" id="{6E61A828-AC52-6248-D5B3-D0C70DFD0D97}"/>
              </a:ext>
            </a:extLst>
          </p:cNvPr>
          <p:cNvPicPr>
            <a:picLocks noChangeAspect="1"/>
          </p:cNvPicPr>
          <p:nvPr/>
        </p:nvPicPr>
        <p:blipFill>
          <a:blip r:embed="rId9"/>
          <a:srcRect l="2542" b="4966"/>
          <a:stretch/>
        </p:blipFill>
        <p:spPr>
          <a:xfrm>
            <a:off x="8140125" y="5032009"/>
            <a:ext cx="3876169" cy="787256"/>
          </a:xfrm>
          <a:prstGeom prst="rect">
            <a:avLst/>
          </a:prstGeom>
        </p:spPr>
      </p:pic>
      <p:pic>
        <p:nvPicPr>
          <p:cNvPr id="27" name="Picture 26">
            <a:extLst>
              <a:ext uri="{FF2B5EF4-FFF2-40B4-BE49-F238E27FC236}">
                <a16:creationId xmlns:a16="http://schemas.microsoft.com/office/drawing/2014/main" id="{8F48C0F9-90D8-1AE4-10F7-80507A958FF5}"/>
              </a:ext>
            </a:extLst>
          </p:cNvPr>
          <p:cNvPicPr>
            <a:picLocks noChangeAspect="1"/>
          </p:cNvPicPr>
          <p:nvPr/>
        </p:nvPicPr>
        <p:blipFill>
          <a:blip r:embed="rId10"/>
          <a:srcRect b="6348"/>
          <a:stretch/>
        </p:blipFill>
        <p:spPr>
          <a:xfrm>
            <a:off x="8175740" y="3923154"/>
            <a:ext cx="3841515" cy="737871"/>
          </a:xfrm>
          <a:prstGeom prst="rect">
            <a:avLst/>
          </a:prstGeom>
        </p:spPr>
      </p:pic>
      <p:sp>
        <p:nvSpPr>
          <p:cNvPr id="28" name="Content Placeholder 1">
            <a:extLst>
              <a:ext uri="{FF2B5EF4-FFF2-40B4-BE49-F238E27FC236}">
                <a16:creationId xmlns:a16="http://schemas.microsoft.com/office/drawing/2014/main" id="{ADD31730-6349-21D2-FA41-FF394C53FCB8}"/>
              </a:ext>
            </a:extLst>
          </p:cNvPr>
          <p:cNvSpPr txBox="1">
            <a:spLocks/>
          </p:cNvSpPr>
          <p:nvPr/>
        </p:nvSpPr>
        <p:spPr bwMode="auto">
          <a:xfrm>
            <a:off x="9384893" y="4665449"/>
            <a:ext cx="2015603" cy="3965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r>
              <a:rPr lang="en-US" sz="1800" dirty="0"/>
              <a:t>50-434°C</a:t>
            </a:r>
            <a:endParaRPr lang="en-GB" sz="1800" dirty="0"/>
          </a:p>
        </p:txBody>
      </p:sp>
      <p:sp>
        <p:nvSpPr>
          <p:cNvPr id="29" name="Content Placeholder 1">
            <a:extLst>
              <a:ext uri="{FF2B5EF4-FFF2-40B4-BE49-F238E27FC236}">
                <a16:creationId xmlns:a16="http://schemas.microsoft.com/office/drawing/2014/main" id="{AFC095ED-B5B7-0851-2F7A-8D38C17D091F}"/>
              </a:ext>
            </a:extLst>
          </p:cNvPr>
          <p:cNvSpPr txBox="1">
            <a:spLocks/>
          </p:cNvSpPr>
          <p:nvPr/>
        </p:nvSpPr>
        <p:spPr bwMode="auto">
          <a:xfrm>
            <a:off x="9400861" y="5884366"/>
            <a:ext cx="2015603" cy="3965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r>
              <a:rPr lang="en-US" sz="1800" dirty="0"/>
              <a:t>173 MPa</a:t>
            </a:r>
            <a:endParaRPr lang="en-GB" sz="1800" dirty="0"/>
          </a:p>
        </p:txBody>
      </p:sp>
      <p:sp>
        <p:nvSpPr>
          <p:cNvPr id="30" name="Content Placeholder 1">
            <a:extLst>
              <a:ext uri="{FF2B5EF4-FFF2-40B4-BE49-F238E27FC236}">
                <a16:creationId xmlns:a16="http://schemas.microsoft.com/office/drawing/2014/main" id="{DC1BEA03-8314-68C1-3D5A-2F5011BCC6AC}"/>
              </a:ext>
            </a:extLst>
          </p:cNvPr>
          <p:cNvSpPr txBox="1">
            <a:spLocks/>
          </p:cNvSpPr>
          <p:nvPr/>
        </p:nvSpPr>
        <p:spPr bwMode="auto">
          <a:xfrm>
            <a:off x="8742362" y="717840"/>
            <a:ext cx="2642426" cy="885683"/>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spcBef>
                <a:spcPts val="0"/>
              </a:spcBef>
              <a:spcAft>
                <a:spcPts val="0"/>
              </a:spcAft>
            </a:pPr>
            <a:r>
              <a:rPr lang="en-US" sz="1600" dirty="0"/>
              <a:t>DPA dependent k</a:t>
            </a:r>
          </a:p>
          <a:p>
            <a:pPr algn="ctr">
              <a:spcBef>
                <a:spcPts val="0"/>
              </a:spcBef>
              <a:spcAft>
                <a:spcPts val="0"/>
              </a:spcAft>
            </a:pPr>
            <a:r>
              <a:rPr lang="en-US" sz="1600" dirty="0"/>
              <a:t>2e20POT</a:t>
            </a:r>
          </a:p>
          <a:p>
            <a:pPr algn="ctr">
              <a:spcBef>
                <a:spcPts val="0"/>
              </a:spcBef>
              <a:spcAft>
                <a:spcPts val="0"/>
              </a:spcAft>
            </a:pPr>
            <a:r>
              <a:rPr lang="en-US" sz="1600" dirty="0"/>
              <a:t>5 years operation</a:t>
            </a:r>
            <a:endParaRPr lang="en-GB" sz="1600" dirty="0"/>
          </a:p>
        </p:txBody>
      </p:sp>
      <p:sp>
        <p:nvSpPr>
          <p:cNvPr id="31" name="Content Placeholder 1">
            <a:extLst>
              <a:ext uri="{FF2B5EF4-FFF2-40B4-BE49-F238E27FC236}">
                <a16:creationId xmlns:a16="http://schemas.microsoft.com/office/drawing/2014/main" id="{58DEF4A3-9260-1B51-73D4-FBAD98659B5C}"/>
              </a:ext>
            </a:extLst>
          </p:cNvPr>
          <p:cNvSpPr txBox="1">
            <a:spLocks/>
          </p:cNvSpPr>
          <p:nvPr/>
        </p:nvSpPr>
        <p:spPr bwMode="auto">
          <a:xfrm>
            <a:off x="4758272" y="696151"/>
            <a:ext cx="2491116" cy="884659"/>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spcBef>
                <a:spcPts val="0"/>
              </a:spcBef>
              <a:spcAft>
                <a:spcPts val="0"/>
              </a:spcAft>
            </a:pPr>
            <a:r>
              <a:rPr lang="en-US" sz="1600" dirty="0"/>
              <a:t>DPA dependent k</a:t>
            </a:r>
          </a:p>
          <a:p>
            <a:pPr algn="ctr">
              <a:spcBef>
                <a:spcPts val="0"/>
              </a:spcBef>
              <a:spcAft>
                <a:spcPts val="0"/>
              </a:spcAft>
            </a:pPr>
            <a:r>
              <a:rPr lang="en-US" sz="1600" dirty="0"/>
              <a:t>1e20POT</a:t>
            </a:r>
          </a:p>
          <a:p>
            <a:pPr algn="ctr">
              <a:spcBef>
                <a:spcPts val="0"/>
              </a:spcBef>
              <a:spcAft>
                <a:spcPts val="0"/>
              </a:spcAft>
            </a:pPr>
            <a:r>
              <a:rPr lang="en-US" sz="1600" dirty="0"/>
              <a:t>2.5 years operation</a:t>
            </a:r>
            <a:endParaRPr lang="en-GB" sz="1600" dirty="0"/>
          </a:p>
        </p:txBody>
      </p:sp>
      <p:sp>
        <p:nvSpPr>
          <p:cNvPr id="32" name="Content Placeholder 1">
            <a:extLst>
              <a:ext uri="{FF2B5EF4-FFF2-40B4-BE49-F238E27FC236}">
                <a16:creationId xmlns:a16="http://schemas.microsoft.com/office/drawing/2014/main" id="{513A2D84-472A-497A-3A48-D206F564E716}"/>
              </a:ext>
            </a:extLst>
          </p:cNvPr>
          <p:cNvSpPr txBox="1">
            <a:spLocks/>
          </p:cNvSpPr>
          <p:nvPr/>
        </p:nvSpPr>
        <p:spPr bwMode="auto">
          <a:xfrm>
            <a:off x="374847" y="718727"/>
            <a:ext cx="3564714" cy="861459"/>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spcBef>
                <a:spcPts val="0"/>
              </a:spcBef>
              <a:spcAft>
                <a:spcPts val="0"/>
              </a:spcAft>
            </a:pPr>
            <a:r>
              <a:rPr lang="en-US" sz="1600" dirty="0"/>
              <a:t>Temperature dependent k</a:t>
            </a:r>
          </a:p>
          <a:p>
            <a:pPr algn="ctr">
              <a:spcBef>
                <a:spcPts val="0"/>
              </a:spcBef>
              <a:spcAft>
                <a:spcPts val="0"/>
              </a:spcAft>
            </a:pPr>
            <a:r>
              <a:rPr lang="en-US" sz="1600" dirty="0"/>
              <a:t>0 POT</a:t>
            </a:r>
          </a:p>
          <a:p>
            <a:pPr algn="ctr">
              <a:spcBef>
                <a:spcPts val="0"/>
              </a:spcBef>
              <a:spcAft>
                <a:spcPts val="0"/>
              </a:spcAft>
            </a:pPr>
            <a:r>
              <a:rPr lang="en-US" sz="1600" dirty="0"/>
              <a:t>0 years operation</a:t>
            </a:r>
            <a:endParaRPr lang="en-GB" sz="1600" dirty="0"/>
          </a:p>
        </p:txBody>
      </p:sp>
      <p:pic>
        <p:nvPicPr>
          <p:cNvPr id="33" name="Picture 32">
            <a:extLst>
              <a:ext uri="{FF2B5EF4-FFF2-40B4-BE49-F238E27FC236}">
                <a16:creationId xmlns:a16="http://schemas.microsoft.com/office/drawing/2014/main" id="{3BD7BD42-D15B-AEB1-6E04-EF3224AAF6F5}"/>
              </a:ext>
            </a:extLst>
          </p:cNvPr>
          <p:cNvPicPr>
            <a:picLocks noChangeAspect="1"/>
          </p:cNvPicPr>
          <p:nvPr/>
        </p:nvPicPr>
        <p:blipFill>
          <a:blip r:embed="rId11"/>
          <a:srcRect b="5064"/>
          <a:stretch/>
        </p:blipFill>
        <p:spPr>
          <a:xfrm>
            <a:off x="4159266" y="3921758"/>
            <a:ext cx="3679331" cy="673862"/>
          </a:xfrm>
          <a:prstGeom prst="rect">
            <a:avLst/>
          </a:prstGeom>
        </p:spPr>
      </p:pic>
      <p:pic>
        <p:nvPicPr>
          <p:cNvPr id="34" name="Picture 33">
            <a:extLst>
              <a:ext uri="{FF2B5EF4-FFF2-40B4-BE49-F238E27FC236}">
                <a16:creationId xmlns:a16="http://schemas.microsoft.com/office/drawing/2014/main" id="{49B7DEA7-803C-707B-05F0-2FC597C90A0A}"/>
              </a:ext>
            </a:extLst>
          </p:cNvPr>
          <p:cNvPicPr>
            <a:picLocks noChangeAspect="1"/>
          </p:cNvPicPr>
          <p:nvPr/>
        </p:nvPicPr>
        <p:blipFill>
          <a:blip r:embed="rId2"/>
          <a:srcRect l="10991" b="15911"/>
          <a:stretch/>
        </p:blipFill>
        <p:spPr>
          <a:xfrm>
            <a:off x="4556938" y="5122800"/>
            <a:ext cx="3310435" cy="665692"/>
          </a:xfrm>
          <a:prstGeom prst="rect">
            <a:avLst/>
          </a:prstGeom>
        </p:spPr>
      </p:pic>
      <p:pic>
        <p:nvPicPr>
          <p:cNvPr id="36" name="Picture 35">
            <a:extLst>
              <a:ext uri="{FF2B5EF4-FFF2-40B4-BE49-F238E27FC236}">
                <a16:creationId xmlns:a16="http://schemas.microsoft.com/office/drawing/2014/main" id="{C795C125-0A13-CE92-0F7C-DEEF59538915}"/>
              </a:ext>
            </a:extLst>
          </p:cNvPr>
          <p:cNvPicPr>
            <a:picLocks noChangeAspect="1"/>
          </p:cNvPicPr>
          <p:nvPr/>
        </p:nvPicPr>
        <p:blipFill>
          <a:blip r:embed="rId12"/>
          <a:srcRect l="9248"/>
          <a:stretch/>
        </p:blipFill>
        <p:spPr>
          <a:xfrm flipH="1">
            <a:off x="4543458" y="2731836"/>
            <a:ext cx="3322354" cy="758884"/>
          </a:xfrm>
          <a:prstGeom prst="rect">
            <a:avLst/>
          </a:prstGeom>
        </p:spPr>
      </p:pic>
      <p:pic>
        <p:nvPicPr>
          <p:cNvPr id="37" name="Picture 36">
            <a:extLst>
              <a:ext uri="{FF2B5EF4-FFF2-40B4-BE49-F238E27FC236}">
                <a16:creationId xmlns:a16="http://schemas.microsoft.com/office/drawing/2014/main" id="{C6E13560-3D4A-873F-3CF6-82898D4BF590}"/>
              </a:ext>
            </a:extLst>
          </p:cNvPr>
          <p:cNvPicPr>
            <a:picLocks noChangeAspect="1"/>
          </p:cNvPicPr>
          <p:nvPr/>
        </p:nvPicPr>
        <p:blipFill>
          <a:blip r:embed="rId13"/>
          <a:srcRect l="-1" r="33120" b="13222"/>
          <a:stretch/>
        </p:blipFill>
        <p:spPr>
          <a:xfrm>
            <a:off x="4138099" y="2669529"/>
            <a:ext cx="411990" cy="1021317"/>
          </a:xfrm>
          <a:prstGeom prst="rect">
            <a:avLst/>
          </a:prstGeom>
        </p:spPr>
      </p:pic>
      <p:sp>
        <p:nvSpPr>
          <p:cNvPr id="38" name="Content Placeholder 1">
            <a:extLst>
              <a:ext uri="{FF2B5EF4-FFF2-40B4-BE49-F238E27FC236}">
                <a16:creationId xmlns:a16="http://schemas.microsoft.com/office/drawing/2014/main" id="{DC62C426-0F5C-E46B-1FE6-010F997017EB}"/>
              </a:ext>
            </a:extLst>
          </p:cNvPr>
          <p:cNvSpPr txBox="1">
            <a:spLocks/>
          </p:cNvSpPr>
          <p:nvPr/>
        </p:nvSpPr>
        <p:spPr bwMode="auto">
          <a:xfrm>
            <a:off x="4815260" y="3483953"/>
            <a:ext cx="3098534" cy="3965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r>
              <a:rPr lang="en-US" sz="1800" dirty="0"/>
              <a:t>114-178 W/</a:t>
            </a:r>
            <a:r>
              <a:rPr lang="en-US" sz="1800" dirty="0" err="1"/>
              <a:t>m.K</a:t>
            </a:r>
            <a:endParaRPr lang="en-GB" sz="1800" dirty="0"/>
          </a:p>
        </p:txBody>
      </p:sp>
      <p:pic>
        <p:nvPicPr>
          <p:cNvPr id="39" name="Picture 38">
            <a:extLst>
              <a:ext uri="{FF2B5EF4-FFF2-40B4-BE49-F238E27FC236}">
                <a16:creationId xmlns:a16="http://schemas.microsoft.com/office/drawing/2014/main" id="{F729F734-6507-D02C-9752-FC618281864C}"/>
              </a:ext>
            </a:extLst>
          </p:cNvPr>
          <p:cNvPicPr>
            <a:picLocks noChangeAspect="1"/>
          </p:cNvPicPr>
          <p:nvPr/>
        </p:nvPicPr>
        <p:blipFill>
          <a:blip r:embed="rId3"/>
          <a:srcRect l="12907"/>
          <a:stretch/>
        </p:blipFill>
        <p:spPr>
          <a:xfrm flipH="1">
            <a:off x="8501222" y="2596404"/>
            <a:ext cx="3596883" cy="919081"/>
          </a:xfrm>
          <a:prstGeom prst="rect">
            <a:avLst/>
          </a:prstGeom>
        </p:spPr>
      </p:pic>
      <p:sp>
        <p:nvSpPr>
          <p:cNvPr id="40" name="Content Placeholder 1">
            <a:extLst>
              <a:ext uri="{FF2B5EF4-FFF2-40B4-BE49-F238E27FC236}">
                <a16:creationId xmlns:a16="http://schemas.microsoft.com/office/drawing/2014/main" id="{F789BFBF-C9D4-C371-C507-F437CD5D1B89}"/>
              </a:ext>
            </a:extLst>
          </p:cNvPr>
          <p:cNvSpPr txBox="1">
            <a:spLocks/>
          </p:cNvSpPr>
          <p:nvPr/>
        </p:nvSpPr>
        <p:spPr bwMode="auto">
          <a:xfrm>
            <a:off x="8837833" y="3488602"/>
            <a:ext cx="3098534" cy="3965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r>
              <a:rPr lang="en-US" sz="1800" dirty="0"/>
              <a:t>94-170 W/</a:t>
            </a:r>
            <a:r>
              <a:rPr lang="en-US" sz="1800" dirty="0" err="1"/>
              <a:t>m.K</a:t>
            </a:r>
            <a:endParaRPr lang="en-GB" sz="1800" dirty="0"/>
          </a:p>
        </p:txBody>
      </p:sp>
      <p:pic>
        <p:nvPicPr>
          <p:cNvPr id="41" name="Picture 40">
            <a:extLst>
              <a:ext uri="{FF2B5EF4-FFF2-40B4-BE49-F238E27FC236}">
                <a16:creationId xmlns:a16="http://schemas.microsoft.com/office/drawing/2014/main" id="{7E2EAA59-8EE8-5F2D-7DB7-06E3BE63847D}"/>
              </a:ext>
            </a:extLst>
          </p:cNvPr>
          <p:cNvPicPr>
            <a:picLocks noChangeAspect="1"/>
          </p:cNvPicPr>
          <p:nvPr/>
        </p:nvPicPr>
        <p:blipFill>
          <a:blip r:embed="rId9"/>
          <a:srcRect t="43181" r="95205" b="3434"/>
          <a:stretch/>
        </p:blipFill>
        <p:spPr>
          <a:xfrm>
            <a:off x="8114746" y="4989471"/>
            <a:ext cx="437016" cy="1013356"/>
          </a:xfrm>
          <a:prstGeom prst="rect">
            <a:avLst/>
          </a:prstGeom>
        </p:spPr>
      </p:pic>
      <p:pic>
        <p:nvPicPr>
          <p:cNvPr id="42" name="Picture 41">
            <a:extLst>
              <a:ext uri="{FF2B5EF4-FFF2-40B4-BE49-F238E27FC236}">
                <a16:creationId xmlns:a16="http://schemas.microsoft.com/office/drawing/2014/main" id="{073D0D7A-16EB-7E47-B796-173BA2832DC2}"/>
              </a:ext>
            </a:extLst>
          </p:cNvPr>
          <p:cNvPicPr>
            <a:picLocks noChangeAspect="1"/>
          </p:cNvPicPr>
          <p:nvPr/>
        </p:nvPicPr>
        <p:blipFill>
          <a:blip r:embed="rId10"/>
          <a:srcRect t="43378" r="95300" b="6349"/>
          <a:stretch/>
        </p:blipFill>
        <p:spPr>
          <a:xfrm>
            <a:off x="8122235" y="3871130"/>
            <a:ext cx="429527" cy="942505"/>
          </a:xfrm>
          <a:prstGeom prst="rect">
            <a:avLst/>
          </a:prstGeom>
        </p:spPr>
      </p:pic>
      <p:pic>
        <p:nvPicPr>
          <p:cNvPr id="43" name="Picture 42">
            <a:extLst>
              <a:ext uri="{FF2B5EF4-FFF2-40B4-BE49-F238E27FC236}">
                <a16:creationId xmlns:a16="http://schemas.microsoft.com/office/drawing/2014/main" id="{DF21F6FD-26FB-6D09-7ABB-2BF942B47C17}"/>
              </a:ext>
            </a:extLst>
          </p:cNvPr>
          <p:cNvPicPr>
            <a:picLocks noChangeAspect="1"/>
          </p:cNvPicPr>
          <p:nvPr/>
        </p:nvPicPr>
        <p:blipFill>
          <a:blip r:embed="rId3"/>
          <a:srcRect t="34804" r="94669" b="8124"/>
          <a:stretch/>
        </p:blipFill>
        <p:spPr>
          <a:xfrm>
            <a:off x="8122742" y="2708881"/>
            <a:ext cx="421529" cy="995694"/>
          </a:xfrm>
          <a:prstGeom prst="rect">
            <a:avLst/>
          </a:prstGeom>
        </p:spPr>
      </p:pic>
      <p:pic>
        <p:nvPicPr>
          <p:cNvPr id="44" name="Picture 43">
            <a:extLst>
              <a:ext uri="{FF2B5EF4-FFF2-40B4-BE49-F238E27FC236}">
                <a16:creationId xmlns:a16="http://schemas.microsoft.com/office/drawing/2014/main" id="{6B1845C7-47D1-DBEF-05E8-A21ACD394D78}"/>
              </a:ext>
            </a:extLst>
          </p:cNvPr>
          <p:cNvPicPr>
            <a:picLocks noChangeAspect="1"/>
          </p:cNvPicPr>
          <p:nvPr/>
        </p:nvPicPr>
        <p:blipFill>
          <a:blip r:embed="rId8"/>
          <a:srcRect r="91965"/>
          <a:stretch/>
        </p:blipFill>
        <p:spPr>
          <a:xfrm>
            <a:off x="8158427" y="1487502"/>
            <a:ext cx="337567" cy="800980"/>
          </a:xfrm>
          <a:prstGeom prst="rect">
            <a:avLst/>
          </a:prstGeom>
        </p:spPr>
      </p:pic>
      <p:pic>
        <p:nvPicPr>
          <p:cNvPr id="45" name="Picture 44">
            <a:extLst>
              <a:ext uri="{FF2B5EF4-FFF2-40B4-BE49-F238E27FC236}">
                <a16:creationId xmlns:a16="http://schemas.microsoft.com/office/drawing/2014/main" id="{AA79C006-5573-E3F4-F91B-B4D8DB24D377}"/>
              </a:ext>
            </a:extLst>
          </p:cNvPr>
          <p:cNvPicPr>
            <a:picLocks noChangeAspect="1"/>
          </p:cNvPicPr>
          <p:nvPr/>
        </p:nvPicPr>
        <p:blipFill>
          <a:blip r:embed="rId8"/>
          <a:srcRect l="-1340" t="28018" r="94890" b="8718"/>
          <a:stretch/>
        </p:blipFill>
        <p:spPr>
          <a:xfrm>
            <a:off x="8058306" y="1487953"/>
            <a:ext cx="437267" cy="817644"/>
          </a:xfrm>
          <a:prstGeom prst="rect">
            <a:avLst/>
          </a:prstGeom>
        </p:spPr>
      </p:pic>
      <p:pic>
        <p:nvPicPr>
          <p:cNvPr id="46" name="Picture 45">
            <a:extLst>
              <a:ext uri="{FF2B5EF4-FFF2-40B4-BE49-F238E27FC236}">
                <a16:creationId xmlns:a16="http://schemas.microsoft.com/office/drawing/2014/main" id="{469265AD-BE33-BF9D-FE04-949531AA3F95}"/>
              </a:ext>
            </a:extLst>
          </p:cNvPr>
          <p:cNvPicPr>
            <a:picLocks noChangeAspect="1"/>
          </p:cNvPicPr>
          <p:nvPr/>
        </p:nvPicPr>
        <p:blipFill>
          <a:blip r:embed="rId8"/>
          <a:srcRect r="89411"/>
          <a:stretch/>
        </p:blipFill>
        <p:spPr>
          <a:xfrm>
            <a:off x="4139368" y="1482258"/>
            <a:ext cx="437267" cy="787282"/>
          </a:xfrm>
          <a:prstGeom prst="rect">
            <a:avLst/>
          </a:prstGeom>
        </p:spPr>
      </p:pic>
      <p:pic>
        <p:nvPicPr>
          <p:cNvPr id="47" name="Picture 46">
            <a:extLst>
              <a:ext uri="{FF2B5EF4-FFF2-40B4-BE49-F238E27FC236}">
                <a16:creationId xmlns:a16="http://schemas.microsoft.com/office/drawing/2014/main" id="{C0C9F5EB-B04C-FBC8-8908-AF02EB54BA74}"/>
              </a:ext>
            </a:extLst>
          </p:cNvPr>
          <p:cNvPicPr>
            <a:picLocks noChangeAspect="1"/>
          </p:cNvPicPr>
          <p:nvPr/>
        </p:nvPicPr>
        <p:blipFill>
          <a:blip r:embed="rId8"/>
          <a:srcRect t="25351" r="94671" b="6012"/>
          <a:stretch/>
        </p:blipFill>
        <p:spPr>
          <a:xfrm>
            <a:off x="4138551" y="1450022"/>
            <a:ext cx="374129" cy="918705"/>
          </a:xfrm>
          <a:prstGeom prst="rect">
            <a:avLst/>
          </a:prstGeom>
        </p:spPr>
      </p:pic>
      <p:pic>
        <p:nvPicPr>
          <p:cNvPr id="48" name="Picture 47">
            <a:extLst>
              <a:ext uri="{FF2B5EF4-FFF2-40B4-BE49-F238E27FC236}">
                <a16:creationId xmlns:a16="http://schemas.microsoft.com/office/drawing/2014/main" id="{5152072E-B60F-166B-B4C5-BDAC537EA2F2}"/>
              </a:ext>
            </a:extLst>
          </p:cNvPr>
          <p:cNvPicPr>
            <a:picLocks noChangeAspect="1"/>
          </p:cNvPicPr>
          <p:nvPr/>
        </p:nvPicPr>
        <p:blipFill>
          <a:blip r:embed="rId11"/>
          <a:srcRect t="47963" r="95170" b="1777"/>
          <a:stretch/>
        </p:blipFill>
        <p:spPr>
          <a:xfrm>
            <a:off x="4136710" y="3878622"/>
            <a:ext cx="462019" cy="927519"/>
          </a:xfrm>
          <a:prstGeom prst="rect">
            <a:avLst/>
          </a:prstGeom>
        </p:spPr>
      </p:pic>
      <p:pic>
        <p:nvPicPr>
          <p:cNvPr id="50" name="Picture 49">
            <a:extLst>
              <a:ext uri="{FF2B5EF4-FFF2-40B4-BE49-F238E27FC236}">
                <a16:creationId xmlns:a16="http://schemas.microsoft.com/office/drawing/2014/main" id="{69906128-BC7C-C2C5-248E-1478BBE46DE5}"/>
              </a:ext>
            </a:extLst>
          </p:cNvPr>
          <p:cNvPicPr>
            <a:picLocks noChangeAspect="1"/>
          </p:cNvPicPr>
          <p:nvPr/>
        </p:nvPicPr>
        <p:blipFill>
          <a:blip r:embed="rId7"/>
          <a:srcRect l="1" t="34827" r="46176"/>
          <a:stretch/>
        </p:blipFill>
        <p:spPr>
          <a:xfrm>
            <a:off x="164350" y="2590164"/>
            <a:ext cx="469601" cy="1171704"/>
          </a:xfrm>
          <a:prstGeom prst="rect">
            <a:avLst/>
          </a:prstGeom>
        </p:spPr>
      </p:pic>
      <p:pic>
        <p:nvPicPr>
          <p:cNvPr id="51" name="Picture 50">
            <a:extLst>
              <a:ext uri="{FF2B5EF4-FFF2-40B4-BE49-F238E27FC236}">
                <a16:creationId xmlns:a16="http://schemas.microsoft.com/office/drawing/2014/main" id="{8AC22E77-E08C-A991-7B9A-73B8784D779C}"/>
              </a:ext>
            </a:extLst>
          </p:cNvPr>
          <p:cNvPicPr>
            <a:picLocks noChangeAspect="1"/>
          </p:cNvPicPr>
          <p:nvPr/>
        </p:nvPicPr>
        <p:blipFill>
          <a:blip r:embed="rId5"/>
          <a:srcRect t="44477" r="95062" b="8144"/>
          <a:stretch/>
        </p:blipFill>
        <p:spPr>
          <a:xfrm>
            <a:off x="150720" y="3861977"/>
            <a:ext cx="501516" cy="950313"/>
          </a:xfrm>
          <a:prstGeom prst="rect">
            <a:avLst/>
          </a:prstGeom>
        </p:spPr>
      </p:pic>
      <p:pic>
        <p:nvPicPr>
          <p:cNvPr id="52" name="Picture 51">
            <a:extLst>
              <a:ext uri="{FF2B5EF4-FFF2-40B4-BE49-F238E27FC236}">
                <a16:creationId xmlns:a16="http://schemas.microsoft.com/office/drawing/2014/main" id="{38E6A7BE-6E6D-7797-3E75-01C0205B052B}"/>
              </a:ext>
            </a:extLst>
          </p:cNvPr>
          <p:cNvPicPr>
            <a:picLocks noChangeAspect="1"/>
          </p:cNvPicPr>
          <p:nvPr/>
        </p:nvPicPr>
        <p:blipFill>
          <a:blip r:embed="rId4"/>
          <a:srcRect t="46507" r="95001" b="1"/>
          <a:stretch/>
        </p:blipFill>
        <p:spPr>
          <a:xfrm>
            <a:off x="173045" y="5027028"/>
            <a:ext cx="501516" cy="1047137"/>
          </a:xfrm>
          <a:prstGeom prst="rect">
            <a:avLst/>
          </a:prstGeom>
        </p:spPr>
      </p:pic>
      <p:cxnSp>
        <p:nvCxnSpPr>
          <p:cNvPr id="55" name="Straight Connector 54">
            <a:extLst>
              <a:ext uri="{FF2B5EF4-FFF2-40B4-BE49-F238E27FC236}">
                <a16:creationId xmlns:a16="http://schemas.microsoft.com/office/drawing/2014/main" id="{65FDFB33-22D1-8D19-5AE0-A0067F25DCBA}"/>
              </a:ext>
            </a:extLst>
          </p:cNvPr>
          <p:cNvCxnSpPr/>
          <p:nvPr/>
        </p:nvCxnSpPr>
        <p:spPr>
          <a:xfrm>
            <a:off x="949485" y="2617381"/>
            <a:ext cx="10873208" cy="0"/>
          </a:xfrm>
          <a:prstGeom prst="line">
            <a:avLst/>
          </a:prstGeom>
          <a:ln w="22225" cap="rnd">
            <a:solidFill>
              <a:schemeClr val="tx2">
                <a:lumMod val="25000"/>
                <a:lumOff val="75000"/>
              </a:schemeClr>
            </a:solidFill>
            <a:round/>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47B4582F-F595-BD5E-CADA-E0DA921BD627}"/>
              </a:ext>
            </a:extLst>
          </p:cNvPr>
          <p:cNvCxnSpPr/>
          <p:nvPr/>
        </p:nvCxnSpPr>
        <p:spPr>
          <a:xfrm>
            <a:off x="949485" y="3804684"/>
            <a:ext cx="10873208" cy="0"/>
          </a:xfrm>
          <a:prstGeom prst="line">
            <a:avLst/>
          </a:prstGeom>
          <a:ln w="22225" cap="rnd">
            <a:solidFill>
              <a:schemeClr val="tx2">
                <a:lumMod val="25000"/>
                <a:lumOff val="75000"/>
              </a:schemeClr>
            </a:solidFill>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20ABFC1D-5B93-DEB8-B26F-F82481B8653F}"/>
              </a:ext>
            </a:extLst>
          </p:cNvPr>
          <p:cNvCxnSpPr/>
          <p:nvPr/>
        </p:nvCxnSpPr>
        <p:spPr>
          <a:xfrm>
            <a:off x="949485" y="4973549"/>
            <a:ext cx="10873208" cy="0"/>
          </a:xfrm>
          <a:prstGeom prst="line">
            <a:avLst/>
          </a:prstGeom>
          <a:ln w="22225" cap="rnd">
            <a:solidFill>
              <a:schemeClr val="tx2">
                <a:lumMod val="25000"/>
                <a:lumOff val="75000"/>
              </a:schemeClr>
            </a:solidFill>
            <a:round/>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C03CE6A9-D412-FC76-0F72-B321E48C0212}"/>
              </a:ext>
            </a:extLst>
          </p:cNvPr>
          <p:cNvCxnSpPr/>
          <p:nvPr/>
        </p:nvCxnSpPr>
        <p:spPr>
          <a:xfrm>
            <a:off x="949485" y="1421505"/>
            <a:ext cx="10873208" cy="0"/>
          </a:xfrm>
          <a:prstGeom prst="line">
            <a:avLst/>
          </a:prstGeom>
          <a:ln w="22225" cap="rnd">
            <a:solidFill>
              <a:schemeClr val="tx2">
                <a:lumMod val="25000"/>
                <a:lumOff val="75000"/>
              </a:schemeClr>
            </a:solidFill>
            <a:round/>
          </a:ln>
        </p:spPr>
        <p:style>
          <a:lnRef idx="1">
            <a:schemeClr val="accent1"/>
          </a:lnRef>
          <a:fillRef idx="0">
            <a:schemeClr val="accent1"/>
          </a:fillRef>
          <a:effectRef idx="0">
            <a:schemeClr val="accent1"/>
          </a:effectRef>
          <a:fontRef idx="minor">
            <a:schemeClr val="tx1"/>
          </a:fontRef>
        </p:style>
      </p:cxnSp>
      <p:sp>
        <p:nvSpPr>
          <p:cNvPr id="59" name="Content Placeholder 1">
            <a:extLst>
              <a:ext uri="{FF2B5EF4-FFF2-40B4-BE49-F238E27FC236}">
                <a16:creationId xmlns:a16="http://schemas.microsoft.com/office/drawing/2014/main" id="{CD4875C5-B69E-E8C7-C8FD-072916DD1E28}"/>
              </a:ext>
            </a:extLst>
          </p:cNvPr>
          <p:cNvSpPr txBox="1">
            <a:spLocks/>
          </p:cNvSpPr>
          <p:nvPr/>
        </p:nvSpPr>
        <p:spPr bwMode="auto">
          <a:xfrm>
            <a:off x="9081249" y="2288482"/>
            <a:ext cx="2522472" cy="3965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r>
              <a:rPr lang="en-US" sz="1800" dirty="0"/>
              <a:t>0.02-1.46 dpa (5yr)</a:t>
            </a:r>
            <a:endParaRPr lang="en-GB" sz="1800" dirty="0"/>
          </a:p>
        </p:txBody>
      </p:sp>
      <p:sp>
        <p:nvSpPr>
          <p:cNvPr id="22" name="Content Placeholder 1">
            <a:extLst>
              <a:ext uri="{FF2B5EF4-FFF2-40B4-BE49-F238E27FC236}">
                <a16:creationId xmlns:a16="http://schemas.microsoft.com/office/drawing/2014/main" id="{B9D8B181-942B-6DC9-285A-EACCBD4A3426}"/>
              </a:ext>
            </a:extLst>
          </p:cNvPr>
          <p:cNvSpPr txBox="1">
            <a:spLocks/>
          </p:cNvSpPr>
          <p:nvPr/>
        </p:nvSpPr>
        <p:spPr bwMode="auto">
          <a:xfrm>
            <a:off x="4417218" y="2274234"/>
            <a:ext cx="3589620" cy="3965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r>
              <a:rPr lang="en-US" sz="1800" dirty="0"/>
              <a:t>0.01-0.73 dpa (2.5yr)</a:t>
            </a:r>
            <a:endParaRPr lang="en-GB" sz="1800" i="1" dirty="0">
              <a:solidFill>
                <a:srgbClr val="FF7C80"/>
              </a:solidFill>
            </a:endParaRPr>
          </a:p>
        </p:txBody>
      </p:sp>
      <p:sp>
        <p:nvSpPr>
          <p:cNvPr id="5" name="Content Placeholder 1">
            <a:extLst>
              <a:ext uri="{FF2B5EF4-FFF2-40B4-BE49-F238E27FC236}">
                <a16:creationId xmlns:a16="http://schemas.microsoft.com/office/drawing/2014/main" id="{E8B127EE-1CF3-5266-E627-DD15507F3041}"/>
              </a:ext>
            </a:extLst>
          </p:cNvPr>
          <p:cNvSpPr txBox="1">
            <a:spLocks/>
          </p:cNvSpPr>
          <p:nvPr/>
        </p:nvSpPr>
        <p:spPr bwMode="auto">
          <a:xfrm>
            <a:off x="1874279" y="3182026"/>
            <a:ext cx="1967034" cy="236745"/>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r>
              <a:rPr lang="en-US" sz="1200" i="1" dirty="0">
                <a:solidFill>
                  <a:srgbClr val="FF7C80"/>
                </a:solidFill>
              </a:rPr>
              <a:t>(note the different scale)</a:t>
            </a:r>
            <a:endParaRPr lang="en-GB" sz="1200" i="1" dirty="0">
              <a:solidFill>
                <a:srgbClr val="FF7C80"/>
              </a:solidFill>
            </a:endParaRPr>
          </a:p>
        </p:txBody>
      </p:sp>
      <p:sp>
        <p:nvSpPr>
          <p:cNvPr id="7" name="Content Placeholder 1">
            <a:extLst>
              <a:ext uri="{FF2B5EF4-FFF2-40B4-BE49-F238E27FC236}">
                <a16:creationId xmlns:a16="http://schemas.microsoft.com/office/drawing/2014/main" id="{2B1BCDBD-61E9-EC97-E195-0829CB0B7421}"/>
              </a:ext>
            </a:extLst>
          </p:cNvPr>
          <p:cNvSpPr txBox="1">
            <a:spLocks/>
          </p:cNvSpPr>
          <p:nvPr/>
        </p:nvSpPr>
        <p:spPr bwMode="auto">
          <a:xfrm>
            <a:off x="6049164" y="1956869"/>
            <a:ext cx="1919222" cy="3965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r>
              <a:rPr lang="en-US" sz="1400" i="1" dirty="0">
                <a:solidFill>
                  <a:srgbClr val="FF7C80"/>
                </a:solidFill>
              </a:rPr>
              <a:t>scale/2</a:t>
            </a:r>
            <a:endParaRPr lang="en-GB" sz="1400" i="1" dirty="0">
              <a:solidFill>
                <a:srgbClr val="FF7C80"/>
              </a:solidFill>
            </a:endParaRPr>
          </a:p>
        </p:txBody>
      </p:sp>
      <p:cxnSp>
        <p:nvCxnSpPr>
          <p:cNvPr id="53" name="Straight Connector 52">
            <a:extLst>
              <a:ext uri="{FF2B5EF4-FFF2-40B4-BE49-F238E27FC236}">
                <a16:creationId xmlns:a16="http://schemas.microsoft.com/office/drawing/2014/main" id="{F7AAD5B3-FDC4-F02B-B67E-8F19DDB80439}"/>
              </a:ext>
            </a:extLst>
          </p:cNvPr>
          <p:cNvCxnSpPr/>
          <p:nvPr/>
        </p:nvCxnSpPr>
        <p:spPr>
          <a:xfrm>
            <a:off x="4038737" y="735610"/>
            <a:ext cx="0" cy="5290955"/>
          </a:xfrm>
          <a:prstGeom prst="line">
            <a:avLst/>
          </a:prstGeom>
          <a:ln w="22225" cap="rnd">
            <a:solidFill>
              <a:schemeClr val="tx2"/>
            </a:solidFill>
            <a:round/>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8FC63FBE-4056-2F7D-6789-0C40D2F6C5B6}"/>
              </a:ext>
            </a:extLst>
          </p:cNvPr>
          <p:cNvCxnSpPr/>
          <p:nvPr/>
        </p:nvCxnSpPr>
        <p:spPr>
          <a:xfrm>
            <a:off x="8040216" y="735610"/>
            <a:ext cx="0" cy="5290955"/>
          </a:xfrm>
          <a:prstGeom prst="line">
            <a:avLst/>
          </a:prstGeom>
          <a:ln w="22225" cap="rnd">
            <a:solidFill>
              <a:schemeClr val="tx2"/>
            </a:solidFill>
            <a:round/>
          </a:ln>
        </p:spPr>
        <p:style>
          <a:lnRef idx="1">
            <a:schemeClr val="accent1"/>
          </a:lnRef>
          <a:fillRef idx="0">
            <a:schemeClr val="accent1"/>
          </a:fillRef>
          <a:effectRef idx="0">
            <a:schemeClr val="accent1"/>
          </a:effectRef>
          <a:fontRef idx="minor">
            <a:schemeClr val="tx1"/>
          </a:fontRef>
        </p:style>
      </p:cxnSp>
      <p:sp>
        <p:nvSpPr>
          <p:cNvPr id="4" name="Rectangle: Rounded Corners 3">
            <a:extLst>
              <a:ext uri="{FF2B5EF4-FFF2-40B4-BE49-F238E27FC236}">
                <a16:creationId xmlns:a16="http://schemas.microsoft.com/office/drawing/2014/main" id="{1A05898F-C2A4-05F4-AA52-1276883E83AC}"/>
              </a:ext>
            </a:extLst>
          </p:cNvPr>
          <p:cNvSpPr/>
          <p:nvPr/>
        </p:nvSpPr>
        <p:spPr>
          <a:xfrm>
            <a:off x="2448753" y="4374223"/>
            <a:ext cx="1655615" cy="1670993"/>
          </a:xfrm>
          <a:prstGeom prst="roundRect">
            <a:avLst/>
          </a:prstGeom>
          <a:solidFill>
            <a:srgbClr val="F9DFD6"/>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Bef>
                <a:spcPts val="300"/>
              </a:spcBef>
              <a:spcAft>
                <a:spcPts val="300"/>
              </a:spcAft>
            </a:pPr>
            <a:r>
              <a:rPr lang="en-US" sz="1600" b="1" dirty="0">
                <a:solidFill>
                  <a:schemeClr val="tx2">
                    <a:lumMod val="90000"/>
                    <a:lumOff val="10000"/>
                  </a:schemeClr>
                </a:solidFill>
              </a:rPr>
              <a:t>Higher radiation will also increase DBTT above the working temperature</a:t>
            </a:r>
            <a:endParaRPr lang="en-GB" sz="1600" b="1" dirty="0">
              <a:solidFill>
                <a:schemeClr val="tx2">
                  <a:lumMod val="90000"/>
                  <a:lumOff val="10000"/>
                </a:schemeClr>
              </a:solidFill>
            </a:endParaRPr>
          </a:p>
        </p:txBody>
      </p:sp>
    </p:spTree>
    <p:extLst>
      <p:ext uri="{BB962C8B-B14F-4D97-AF65-F5344CB8AC3E}">
        <p14:creationId xmlns:p14="http://schemas.microsoft.com/office/powerpoint/2010/main" val="830479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ntr" presetSubtype="0" fill="hold"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par>
                                <p:cTn id="17" presetID="10" presetClass="entr" presetSubtype="0" fill="hold"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500"/>
                                        <p:tgtEl>
                                          <p:spTgt spid="46"/>
                                        </p:tgtEl>
                                      </p:cBhvr>
                                    </p:animEffect>
                                  </p:childTnLst>
                                </p:cTn>
                              </p:par>
                              <p:par>
                                <p:cTn id="20" presetID="10" presetClass="entr" presetSubtype="0" fill="hold"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par>
                                <p:cTn id="23" presetID="10" presetClass="entr" presetSubtype="0" fill="hold" nodeType="with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fade">
                                      <p:cBhvr>
                                        <p:cTn id="25" dur="500"/>
                                        <p:tgtEl>
                                          <p:spTgt spid="5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fade">
                                      <p:cBhvr>
                                        <p:cTn id="37" dur="500"/>
                                        <p:tgtEl>
                                          <p:spTgt spid="5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childTnLst>
                                </p:cTn>
                              </p:par>
                              <p:par>
                                <p:cTn id="46" presetID="10" presetClass="entr" presetSubtype="0" fill="hold" nodeType="with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500"/>
                                        <p:tgtEl>
                                          <p:spTgt spid="36"/>
                                        </p:tgtEl>
                                      </p:cBhvr>
                                    </p:animEffect>
                                  </p:childTnLst>
                                </p:cTn>
                              </p:par>
                              <p:par>
                                <p:cTn id="49" presetID="10" presetClass="entr" presetSubtype="0" fill="hold"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par>
                                <p:cTn id="52" presetID="10" presetClass="entr" presetSubtype="0"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500"/>
                                        <p:tgtEl>
                                          <p:spTgt spid="39"/>
                                        </p:tgtEl>
                                      </p:cBhvr>
                                    </p:animEffect>
                                  </p:childTnLst>
                                </p:cTn>
                              </p:par>
                              <p:par>
                                <p:cTn id="55" presetID="10" presetClass="entr" presetSubtype="0" fill="hold"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par>
                                <p:cTn id="58" presetID="10" presetClass="entr" presetSubtype="0" fill="hold" nodeType="with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fade">
                                      <p:cBhvr>
                                        <p:cTn id="60" dur="500"/>
                                        <p:tgtEl>
                                          <p:spTgt spid="5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fade">
                                      <p:cBhvr>
                                        <p:cTn id="63" dur="500"/>
                                        <p:tgtEl>
                                          <p:spTgt spid="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fade">
                                      <p:cBhvr>
                                        <p:cTn id="66" dur="500"/>
                                        <p:tgtEl>
                                          <p:spTgt spid="3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fade">
                                      <p:cBhvr>
                                        <p:cTn id="69" dur="500"/>
                                        <p:tgtEl>
                                          <p:spTgt spid="18"/>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500"/>
                                        <p:tgtEl>
                                          <p:spTgt spid="40"/>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51"/>
                                        </p:tgtEl>
                                        <p:attrNameLst>
                                          <p:attrName>style.visibility</p:attrName>
                                        </p:attrNameLst>
                                      </p:cBhvr>
                                      <p:to>
                                        <p:strVal val="visible"/>
                                      </p:to>
                                    </p:set>
                                    <p:animEffect transition="in" filter="fade">
                                      <p:cBhvr>
                                        <p:cTn id="77" dur="500"/>
                                        <p:tgtEl>
                                          <p:spTgt spid="51"/>
                                        </p:tgtEl>
                                      </p:cBhvr>
                                    </p:animEffect>
                                  </p:childTnLst>
                                </p:cTn>
                              </p:par>
                              <p:par>
                                <p:cTn id="78" presetID="10" presetClass="entr" presetSubtype="0" fill="hold" nodeType="with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fade">
                                      <p:cBhvr>
                                        <p:cTn id="80" dur="500"/>
                                        <p:tgtEl>
                                          <p:spTgt spid="1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fade">
                                      <p:cBhvr>
                                        <p:cTn id="83" dur="500"/>
                                        <p:tgtEl>
                                          <p:spTgt spid="19"/>
                                        </p:tgtEl>
                                      </p:cBhvr>
                                    </p:animEffect>
                                  </p:childTnLst>
                                </p:cTn>
                              </p:par>
                              <p:par>
                                <p:cTn id="84" presetID="10" presetClass="entr" presetSubtype="0" fill="hold" nodeType="withEffect">
                                  <p:stCondLst>
                                    <p:cond delay="0"/>
                                  </p:stCondLst>
                                  <p:childTnLst>
                                    <p:set>
                                      <p:cBhvr>
                                        <p:cTn id="85" dur="1" fill="hold">
                                          <p:stCondLst>
                                            <p:cond delay="0"/>
                                          </p:stCondLst>
                                        </p:cTn>
                                        <p:tgtEl>
                                          <p:spTgt spid="48"/>
                                        </p:tgtEl>
                                        <p:attrNameLst>
                                          <p:attrName>style.visibility</p:attrName>
                                        </p:attrNameLst>
                                      </p:cBhvr>
                                      <p:to>
                                        <p:strVal val="visible"/>
                                      </p:to>
                                    </p:set>
                                    <p:animEffect transition="in" filter="fade">
                                      <p:cBhvr>
                                        <p:cTn id="86" dur="500"/>
                                        <p:tgtEl>
                                          <p:spTgt spid="48"/>
                                        </p:tgtEl>
                                      </p:cBhvr>
                                    </p:animEffect>
                                  </p:childTnLst>
                                </p:cTn>
                              </p:par>
                              <p:par>
                                <p:cTn id="87" presetID="10" presetClass="entr" presetSubtype="0" fill="hold" nodeType="withEffect">
                                  <p:stCondLst>
                                    <p:cond delay="0"/>
                                  </p:stCondLst>
                                  <p:childTnLst>
                                    <p:set>
                                      <p:cBhvr>
                                        <p:cTn id="88" dur="1" fill="hold">
                                          <p:stCondLst>
                                            <p:cond delay="0"/>
                                          </p:stCondLst>
                                        </p:cTn>
                                        <p:tgtEl>
                                          <p:spTgt spid="33"/>
                                        </p:tgtEl>
                                        <p:attrNameLst>
                                          <p:attrName>style.visibility</p:attrName>
                                        </p:attrNameLst>
                                      </p:cBhvr>
                                      <p:to>
                                        <p:strVal val="visible"/>
                                      </p:to>
                                    </p:set>
                                    <p:animEffect transition="in" filter="fade">
                                      <p:cBhvr>
                                        <p:cTn id="89" dur="500"/>
                                        <p:tgtEl>
                                          <p:spTgt spid="33"/>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500"/>
                                        <p:tgtEl>
                                          <p:spTgt spid="23"/>
                                        </p:tgtEl>
                                      </p:cBhvr>
                                    </p:animEffect>
                                  </p:childTnLst>
                                </p:cTn>
                              </p:par>
                              <p:par>
                                <p:cTn id="93" presetID="10" presetClass="entr" presetSubtype="0" fill="hold" nodeType="withEffect">
                                  <p:stCondLst>
                                    <p:cond delay="0"/>
                                  </p:stCondLst>
                                  <p:childTnLst>
                                    <p:set>
                                      <p:cBhvr>
                                        <p:cTn id="94" dur="1" fill="hold">
                                          <p:stCondLst>
                                            <p:cond delay="0"/>
                                          </p:stCondLst>
                                        </p:cTn>
                                        <p:tgtEl>
                                          <p:spTgt spid="42"/>
                                        </p:tgtEl>
                                        <p:attrNameLst>
                                          <p:attrName>style.visibility</p:attrName>
                                        </p:attrNameLst>
                                      </p:cBhvr>
                                      <p:to>
                                        <p:strVal val="visible"/>
                                      </p:to>
                                    </p:set>
                                    <p:animEffect transition="in" filter="fade">
                                      <p:cBhvr>
                                        <p:cTn id="95" dur="500"/>
                                        <p:tgtEl>
                                          <p:spTgt spid="42"/>
                                        </p:tgtEl>
                                      </p:cBhvr>
                                    </p:animEffect>
                                  </p:childTnLst>
                                </p:cTn>
                              </p:par>
                              <p:par>
                                <p:cTn id="96" presetID="10" presetClass="entr" presetSubtype="0" fill="hold" nodeType="withEffect">
                                  <p:stCondLst>
                                    <p:cond delay="0"/>
                                  </p:stCondLst>
                                  <p:childTnLst>
                                    <p:set>
                                      <p:cBhvr>
                                        <p:cTn id="97" dur="1" fill="hold">
                                          <p:stCondLst>
                                            <p:cond delay="0"/>
                                          </p:stCondLst>
                                        </p:cTn>
                                        <p:tgtEl>
                                          <p:spTgt spid="27"/>
                                        </p:tgtEl>
                                        <p:attrNameLst>
                                          <p:attrName>style.visibility</p:attrName>
                                        </p:attrNameLst>
                                      </p:cBhvr>
                                      <p:to>
                                        <p:strVal val="visible"/>
                                      </p:to>
                                    </p:set>
                                    <p:animEffect transition="in" filter="fade">
                                      <p:cBhvr>
                                        <p:cTn id="98" dur="500"/>
                                        <p:tgtEl>
                                          <p:spTgt spid="27"/>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28"/>
                                        </p:tgtEl>
                                        <p:attrNameLst>
                                          <p:attrName>style.visibility</p:attrName>
                                        </p:attrNameLst>
                                      </p:cBhvr>
                                      <p:to>
                                        <p:strVal val="visible"/>
                                      </p:to>
                                    </p:set>
                                    <p:animEffect transition="in" filter="fade">
                                      <p:cBhvr>
                                        <p:cTn id="101" dur="500"/>
                                        <p:tgtEl>
                                          <p:spTgt spid="28"/>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nodeType="clickEffect">
                                  <p:stCondLst>
                                    <p:cond delay="0"/>
                                  </p:stCondLst>
                                  <p:childTnLst>
                                    <p:set>
                                      <p:cBhvr>
                                        <p:cTn id="105" dur="1" fill="hold">
                                          <p:stCondLst>
                                            <p:cond delay="0"/>
                                          </p:stCondLst>
                                        </p:cTn>
                                        <p:tgtEl>
                                          <p:spTgt spid="52"/>
                                        </p:tgtEl>
                                        <p:attrNameLst>
                                          <p:attrName>style.visibility</p:attrName>
                                        </p:attrNameLst>
                                      </p:cBhvr>
                                      <p:to>
                                        <p:strVal val="visible"/>
                                      </p:to>
                                    </p:set>
                                    <p:animEffect transition="in" filter="fade">
                                      <p:cBhvr>
                                        <p:cTn id="106" dur="500"/>
                                        <p:tgtEl>
                                          <p:spTgt spid="52"/>
                                        </p:tgtEl>
                                      </p:cBhvr>
                                    </p:animEffect>
                                  </p:childTnLst>
                                </p:cTn>
                              </p:par>
                              <p:par>
                                <p:cTn id="107" presetID="10" presetClass="entr" presetSubtype="0" fill="hold" nodeType="withEffect">
                                  <p:stCondLst>
                                    <p:cond delay="0"/>
                                  </p:stCondLst>
                                  <p:childTnLst>
                                    <p:set>
                                      <p:cBhvr>
                                        <p:cTn id="108" dur="1" fill="hold">
                                          <p:stCondLst>
                                            <p:cond delay="0"/>
                                          </p:stCondLst>
                                        </p:cTn>
                                        <p:tgtEl>
                                          <p:spTgt spid="13"/>
                                        </p:tgtEl>
                                        <p:attrNameLst>
                                          <p:attrName>style.visibility</p:attrName>
                                        </p:attrNameLst>
                                      </p:cBhvr>
                                      <p:to>
                                        <p:strVal val="visible"/>
                                      </p:to>
                                    </p:set>
                                    <p:animEffect transition="in" filter="fade">
                                      <p:cBhvr>
                                        <p:cTn id="109" dur="500"/>
                                        <p:tgtEl>
                                          <p:spTgt spid="13"/>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20"/>
                                        </p:tgtEl>
                                        <p:attrNameLst>
                                          <p:attrName>style.visibility</p:attrName>
                                        </p:attrNameLst>
                                      </p:cBhvr>
                                      <p:to>
                                        <p:strVal val="visible"/>
                                      </p:to>
                                    </p:set>
                                    <p:animEffect transition="in" filter="fade">
                                      <p:cBhvr>
                                        <p:cTn id="112" dur="500"/>
                                        <p:tgtEl>
                                          <p:spTgt spid="20"/>
                                        </p:tgtEl>
                                      </p:cBhvr>
                                    </p:animEffect>
                                  </p:childTnLst>
                                </p:cTn>
                              </p:par>
                              <p:par>
                                <p:cTn id="113" presetID="10" presetClass="entr" presetSubtype="0" fill="hold" nodeType="with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fade">
                                      <p:cBhvr>
                                        <p:cTn id="115" dur="500"/>
                                        <p:tgtEl>
                                          <p:spTgt spid="49"/>
                                        </p:tgtEl>
                                      </p:cBhvr>
                                    </p:animEffect>
                                  </p:childTnLst>
                                </p:cTn>
                              </p:par>
                              <p:par>
                                <p:cTn id="116" presetID="10" presetClass="entr" presetSubtype="0" fill="hold" nodeType="withEffect">
                                  <p:stCondLst>
                                    <p:cond delay="0"/>
                                  </p:stCondLst>
                                  <p:childTnLst>
                                    <p:set>
                                      <p:cBhvr>
                                        <p:cTn id="117" dur="1" fill="hold">
                                          <p:stCondLst>
                                            <p:cond delay="0"/>
                                          </p:stCondLst>
                                        </p:cTn>
                                        <p:tgtEl>
                                          <p:spTgt spid="34"/>
                                        </p:tgtEl>
                                        <p:attrNameLst>
                                          <p:attrName>style.visibility</p:attrName>
                                        </p:attrNameLst>
                                      </p:cBhvr>
                                      <p:to>
                                        <p:strVal val="visible"/>
                                      </p:to>
                                    </p:set>
                                    <p:animEffect transition="in" filter="fade">
                                      <p:cBhvr>
                                        <p:cTn id="118" dur="500"/>
                                        <p:tgtEl>
                                          <p:spTgt spid="34"/>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24"/>
                                        </p:tgtEl>
                                        <p:attrNameLst>
                                          <p:attrName>style.visibility</p:attrName>
                                        </p:attrNameLst>
                                      </p:cBhvr>
                                      <p:to>
                                        <p:strVal val="visible"/>
                                      </p:to>
                                    </p:set>
                                    <p:animEffect transition="in" filter="fade">
                                      <p:cBhvr>
                                        <p:cTn id="121" dur="500"/>
                                        <p:tgtEl>
                                          <p:spTgt spid="24"/>
                                        </p:tgtEl>
                                      </p:cBhvr>
                                    </p:animEffect>
                                  </p:childTnLst>
                                </p:cTn>
                              </p:par>
                              <p:par>
                                <p:cTn id="122" presetID="10" presetClass="entr" presetSubtype="0" fill="hold" nodeType="withEffect">
                                  <p:stCondLst>
                                    <p:cond delay="0"/>
                                  </p:stCondLst>
                                  <p:childTnLst>
                                    <p:set>
                                      <p:cBhvr>
                                        <p:cTn id="123" dur="1" fill="hold">
                                          <p:stCondLst>
                                            <p:cond delay="0"/>
                                          </p:stCondLst>
                                        </p:cTn>
                                        <p:tgtEl>
                                          <p:spTgt spid="41"/>
                                        </p:tgtEl>
                                        <p:attrNameLst>
                                          <p:attrName>style.visibility</p:attrName>
                                        </p:attrNameLst>
                                      </p:cBhvr>
                                      <p:to>
                                        <p:strVal val="visible"/>
                                      </p:to>
                                    </p:set>
                                    <p:animEffect transition="in" filter="fade">
                                      <p:cBhvr>
                                        <p:cTn id="124" dur="500"/>
                                        <p:tgtEl>
                                          <p:spTgt spid="41"/>
                                        </p:tgtEl>
                                      </p:cBhvr>
                                    </p:animEffect>
                                  </p:childTnLst>
                                </p:cTn>
                              </p:par>
                              <p:par>
                                <p:cTn id="125" presetID="10" presetClass="entr" presetSubtype="0" fill="hold" nodeType="withEffect">
                                  <p:stCondLst>
                                    <p:cond delay="0"/>
                                  </p:stCondLst>
                                  <p:childTnLst>
                                    <p:set>
                                      <p:cBhvr>
                                        <p:cTn id="126" dur="1" fill="hold">
                                          <p:stCondLst>
                                            <p:cond delay="0"/>
                                          </p:stCondLst>
                                        </p:cTn>
                                        <p:tgtEl>
                                          <p:spTgt spid="26"/>
                                        </p:tgtEl>
                                        <p:attrNameLst>
                                          <p:attrName>style.visibility</p:attrName>
                                        </p:attrNameLst>
                                      </p:cBhvr>
                                      <p:to>
                                        <p:strVal val="visible"/>
                                      </p:to>
                                    </p:set>
                                    <p:animEffect transition="in" filter="fade">
                                      <p:cBhvr>
                                        <p:cTn id="127" dur="500"/>
                                        <p:tgtEl>
                                          <p:spTgt spid="26"/>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9"/>
                                        </p:tgtEl>
                                        <p:attrNameLst>
                                          <p:attrName>style.visibility</p:attrName>
                                        </p:attrNameLst>
                                      </p:cBhvr>
                                      <p:to>
                                        <p:strVal val="visible"/>
                                      </p:to>
                                    </p:set>
                                    <p:animEffect transition="in" filter="fade">
                                      <p:cBhvr>
                                        <p:cTn id="130" dur="500"/>
                                        <p:tgtEl>
                                          <p:spTgt spid="29"/>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4"/>
                                        </p:tgtEl>
                                        <p:attrNameLst>
                                          <p:attrName>style.visibility</p:attrName>
                                        </p:attrNameLst>
                                      </p:cBhvr>
                                      <p:to>
                                        <p:strVal val="visible"/>
                                      </p:to>
                                    </p:set>
                                    <p:animEffect transition="in" filter="fade">
                                      <p:cBhvr>
                                        <p:cTn id="1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P spid="19" grpId="0"/>
      <p:bldP spid="20" grpId="0"/>
      <p:bldP spid="23" grpId="0"/>
      <p:bldP spid="24" grpId="0"/>
      <p:bldP spid="28" grpId="0"/>
      <p:bldP spid="29" grpId="0"/>
      <p:bldP spid="38" grpId="0"/>
      <p:bldP spid="40" grpId="0"/>
      <p:bldP spid="59" grpId="0"/>
      <p:bldP spid="22" grpId="0"/>
      <p:bldP spid="5" grpId="0"/>
      <p:bldP spid="7" grpId="0"/>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5" name="Group 154">
            <a:extLst>
              <a:ext uri="{FF2B5EF4-FFF2-40B4-BE49-F238E27FC236}">
                <a16:creationId xmlns:a16="http://schemas.microsoft.com/office/drawing/2014/main" id="{CB7C2173-3520-EE15-EFAB-1006EDFD0081}"/>
              </a:ext>
            </a:extLst>
          </p:cNvPr>
          <p:cNvGrpSpPr/>
          <p:nvPr/>
        </p:nvGrpSpPr>
        <p:grpSpPr>
          <a:xfrm>
            <a:off x="7078821" y="1214545"/>
            <a:ext cx="1678229" cy="1689933"/>
            <a:chOff x="2760611" y="2669383"/>
            <a:chExt cx="1678229" cy="1689933"/>
          </a:xfrm>
        </p:grpSpPr>
        <mc:AlternateContent xmlns:mc="http://schemas.openxmlformats.org/markup-compatibility/2006" xmlns:p14="http://schemas.microsoft.com/office/powerpoint/2010/main">
          <mc:Choice Requires="p14">
            <p:contentPart p14:bwMode="auto" r:id="rId2">
              <p14:nvContentPartPr>
                <p14:cNvPr id="104" name="Ink 103">
                  <a:extLst>
                    <a:ext uri="{FF2B5EF4-FFF2-40B4-BE49-F238E27FC236}">
                      <a16:creationId xmlns:a16="http://schemas.microsoft.com/office/drawing/2014/main" id="{D7BC540E-546E-1A03-84D9-B9754077C449}"/>
                    </a:ext>
                  </a:extLst>
                </p14:cNvPr>
                <p14:cNvContentPartPr/>
                <p14:nvPr/>
              </p14:nvContentPartPr>
              <p14:xfrm>
                <a:off x="2764600" y="2863330"/>
                <a:ext cx="455040" cy="687600"/>
              </p14:xfrm>
            </p:contentPart>
          </mc:Choice>
          <mc:Fallback xmlns="">
            <p:pic>
              <p:nvPicPr>
                <p:cNvPr id="104" name="Ink 103">
                  <a:extLst>
                    <a:ext uri="{FF2B5EF4-FFF2-40B4-BE49-F238E27FC236}">
                      <a16:creationId xmlns:a16="http://schemas.microsoft.com/office/drawing/2014/main" id="{D7BC540E-546E-1A03-84D9-B9754077C449}"/>
                    </a:ext>
                  </a:extLst>
                </p:cNvPr>
                <p:cNvPicPr/>
                <p:nvPr/>
              </p:nvPicPr>
              <p:blipFill>
                <a:blip r:embed="rId9"/>
                <a:stretch>
                  <a:fillRect/>
                </a:stretch>
              </p:blipFill>
              <p:spPr>
                <a:xfrm>
                  <a:off x="2755600" y="2854690"/>
                  <a:ext cx="472680" cy="70524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20" name="Ink 119">
                  <a:extLst>
                    <a:ext uri="{FF2B5EF4-FFF2-40B4-BE49-F238E27FC236}">
                      <a16:creationId xmlns:a16="http://schemas.microsoft.com/office/drawing/2014/main" id="{CCAD250D-D518-FD22-6A0A-8F4A4C0BBF4A}"/>
                    </a:ext>
                  </a:extLst>
                </p14:cNvPr>
                <p14:cNvContentPartPr/>
                <p14:nvPr/>
              </p14:nvContentPartPr>
              <p14:xfrm>
                <a:off x="2786462" y="3015729"/>
                <a:ext cx="585578" cy="884853"/>
              </p14:xfrm>
            </p:contentPart>
          </mc:Choice>
          <mc:Fallback xmlns="">
            <p:pic>
              <p:nvPicPr>
                <p:cNvPr id="120" name="Ink 119">
                  <a:extLst>
                    <a:ext uri="{FF2B5EF4-FFF2-40B4-BE49-F238E27FC236}">
                      <a16:creationId xmlns:a16="http://schemas.microsoft.com/office/drawing/2014/main" id="{CCAD250D-D518-FD22-6A0A-8F4A4C0BBF4A}"/>
                    </a:ext>
                  </a:extLst>
                </p:cNvPr>
                <p:cNvPicPr/>
                <p:nvPr/>
              </p:nvPicPr>
              <p:blipFill>
                <a:blip r:embed="rId11"/>
                <a:stretch>
                  <a:fillRect/>
                </a:stretch>
              </p:blipFill>
              <p:spPr>
                <a:xfrm>
                  <a:off x="2777464" y="3006729"/>
                  <a:ext cx="603214" cy="902492"/>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21" name="Ink 120">
                  <a:extLst>
                    <a:ext uri="{FF2B5EF4-FFF2-40B4-BE49-F238E27FC236}">
                      <a16:creationId xmlns:a16="http://schemas.microsoft.com/office/drawing/2014/main" id="{6369D7EB-31CD-3531-A30F-8000FB0D331C}"/>
                    </a:ext>
                  </a:extLst>
                </p14:cNvPr>
                <p14:cNvContentPartPr/>
                <p14:nvPr/>
              </p14:nvContentPartPr>
              <p14:xfrm>
                <a:off x="2769457" y="3168129"/>
                <a:ext cx="754983" cy="1140837"/>
              </p14:xfrm>
            </p:contentPart>
          </mc:Choice>
          <mc:Fallback xmlns="">
            <p:pic>
              <p:nvPicPr>
                <p:cNvPr id="121" name="Ink 120">
                  <a:extLst>
                    <a:ext uri="{FF2B5EF4-FFF2-40B4-BE49-F238E27FC236}">
                      <a16:creationId xmlns:a16="http://schemas.microsoft.com/office/drawing/2014/main" id="{6369D7EB-31CD-3531-A30F-8000FB0D331C}"/>
                    </a:ext>
                  </a:extLst>
                </p:cNvPr>
                <p:cNvPicPr/>
                <p:nvPr/>
              </p:nvPicPr>
              <p:blipFill>
                <a:blip r:embed="rId13"/>
                <a:stretch>
                  <a:fillRect/>
                </a:stretch>
              </p:blipFill>
              <p:spPr>
                <a:xfrm>
                  <a:off x="2760456" y="3159489"/>
                  <a:ext cx="772624" cy="1158477"/>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22" name="Ink 121">
                  <a:extLst>
                    <a:ext uri="{FF2B5EF4-FFF2-40B4-BE49-F238E27FC236}">
                      <a16:creationId xmlns:a16="http://schemas.microsoft.com/office/drawing/2014/main" id="{A0D9B847-6F00-47AD-E636-6305F0C39FCF}"/>
                    </a:ext>
                  </a:extLst>
                </p14:cNvPr>
                <p14:cNvContentPartPr/>
                <p14:nvPr/>
              </p14:nvContentPartPr>
              <p14:xfrm>
                <a:off x="2989392" y="3320530"/>
                <a:ext cx="687448" cy="1038786"/>
              </p14:xfrm>
            </p:contentPart>
          </mc:Choice>
          <mc:Fallback xmlns="">
            <p:pic>
              <p:nvPicPr>
                <p:cNvPr id="122" name="Ink 121">
                  <a:extLst>
                    <a:ext uri="{FF2B5EF4-FFF2-40B4-BE49-F238E27FC236}">
                      <a16:creationId xmlns:a16="http://schemas.microsoft.com/office/drawing/2014/main" id="{A0D9B847-6F00-47AD-E636-6305F0C39FCF}"/>
                    </a:ext>
                  </a:extLst>
                </p:cNvPr>
                <p:cNvPicPr/>
                <p:nvPr/>
              </p:nvPicPr>
              <p:blipFill>
                <a:blip r:embed="rId15"/>
                <a:stretch>
                  <a:fillRect/>
                </a:stretch>
              </p:blipFill>
              <p:spPr>
                <a:xfrm>
                  <a:off x="2980389" y="3311528"/>
                  <a:ext cx="705093" cy="1056429"/>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23" name="Ink 122">
                  <a:extLst>
                    <a:ext uri="{FF2B5EF4-FFF2-40B4-BE49-F238E27FC236}">
                      <a16:creationId xmlns:a16="http://schemas.microsoft.com/office/drawing/2014/main" id="{EFA4B31C-47FE-1DCE-6ABD-2E7629A36118}"/>
                    </a:ext>
                  </a:extLst>
                </p14:cNvPr>
                <p14:cNvContentPartPr/>
                <p14:nvPr/>
              </p14:nvContentPartPr>
              <p14:xfrm>
                <a:off x="3279863" y="3472930"/>
                <a:ext cx="549377" cy="830150"/>
              </p14:xfrm>
            </p:contentPart>
          </mc:Choice>
          <mc:Fallback xmlns="">
            <p:pic>
              <p:nvPicPr>
                <p:cNvPr id="123" name="Ink 122">
                  <a:extLst>
                    <a:ext uri="{FF2B5EF4-FFF2-40B4-BE49-F238E27FC236}">
                      <a16:creationId xmlns:a16="http://schemas.microsoft.com/office/drawing/2014/main" id="{EFA4B31C-47FE-1DCE-6ABD-2E7629A36118}"/>
                    </a:ext>
                  </a:extLst>
                </p:cNvPr>
                <p:cNvPicPr/>
                <p:nvPr/>
              </p:nvPicPr>
              <p:blipFill>
                <a:blip r:embed="rId17"/>
                <a:stretch>
                  <a:fillRect/>
                </a:stretch>
              </p:blipFill>
              <p:spPr>
                <a:xfrm>
                  <a:off x="3270863" y="3463930"/>
                  <a:ext cx="567018" cy="84779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24" name="Ink 123">
                  <a:extLst>
                    <a:ext uri="{FF2B5EF4-FFF2-40B4-BE49-F238E27FC236}">
                      <a16:creationId xmlns:a16="http://schemas.microsoft.com/office/drawing/2014/main" id="{D0022FDD-B039-2EBA-6126-CB9BCDF86523}"/>
                    </a:ext>
                  </a:extLst>
                </p14:cNvPr>
                <p14:cNvContentPartPr/>
                <p14:nvPr/>
              </p14:nvContentPartPr>
              <p14:xfrm>
                <a:off x="3526600" y="3625330"/>
                <a:ext cx="455040" cy="687600"/>
              </p14:xfrm>
            </p:contentPart>
          </mc:Choice>
          <mc:Fallback xmlns="">
            <p:pic>
              <p:nvPicPr>
                <p:cNvPr id="124" name="Ink 123">
                  <a:extLst>
                    <a:ext uri="{FF2B5EF4-FFF2-40B4-BE49-F238E27FC236}">
                      <a16:creationId xmlns:a16="http://schemas.microsoft.com/office/drawing/2014/main" id="{D0022FDD-B039-2EBA-6126-CB9BCDF86523}"/>
                    </a:ext>
                  </a:extLst>
                </p:cNvPr>
                <p:cNvPicPr/>
                <p:nvPr/>
              </p:nvPicPr>
              <p:blipFill>
                <a:blip r:embed="rId9"/>
                <a:stretch>
                  <a:fillRect/>
                </a:stretch>
              </p:blipFill>
              <p:spPr>
                <a:xfrm>
                  <a:off x="3517600" y="3616690"/>
                  <a:ext cx="472680" cy="70524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25" name="Ink 124">
                  <a:extLst>
                    <a:ext uri="{FF2B5EF4-FFF2-40B4-BE49-F238E27FC236}">
                      <a16:creationId xmlns:a16="http://schemas.microsoft.com/office/drawing/2014/main" id="{BB133385-57D1-FE10-7E38-9763E65AABF3}"/>
                    </a:ext>
                  </a:extLst>
                </p14:cNvPr>
                <p14:cNvContentPartPr/>
                <p14:nvPr/>
              </p14:nvContentPartPr>
              <p14:xfrm>
                <a:off x="3788778" y="3777730"/>
                <a:ext cx="345261" cy="521716"/>
              </p14:xfrm>
            </p:contentPart>
          </mc:Choice>
          <mc:Fallback xmlns="">
            <p:pic>
              <p:nvPicPr>
                <p:cNvPr id="125" name="Ink 124">
                  <a:extLst>
                    <a:ext uri="{FF2B5EF4-FFF2-40B4-BE49-F238E27FC236}">
                      <a16:creationId xmlns:a16="http://schemas.microsoft.com/office/drawing/2014/main" id="{BB133385-57D1-FE10-7E38-9763E65AABF3}"/>
                    </a:ext>
                  </a:extLst>
                </p:cNvPr>
                <p:cNvPicPr/>
                <p:nvPr/>
              </p:nvPicPr>
              <p:blipFill>
                <a:blip r:embed="rId20"/>
                <a:stretch>
                  <a:fillRect/>
                </a:stretch>
              </p:blipFill>
              <p:spPr>
                <a:xfrm>
                  <a:off x="3779787" y="3769095"/>
                  <a:ext cx="362884" cy="539346"/>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26" name="Ink 125">
                  <a:extLst>
                    <a:ext uri="{FF2B5EF4-FFF2-40B4-BE49-F238E27FC236}">
                      <a16:creationId xmlns:a16="http://schemas.microsoft.com/office/drawing/2014/main" id="{6F1225DD-7773-A9D4-F87B-71697F907C31}"/>
                    </a:ext>
                  </a:extLst>
                </p14:cNvPr>
                <p14:cNvContentPartPr/>
                <p14:nvPr/>
              </p14:nvContentPartPr>
              <p14:xfrm>
                <a:off x="4039628" y="3930130"/>
                <a:ext cx="246811" cy="372950"/>
              </p14:xfrm>
            </p:contentPart>
          </mc:Choice>
          <mc:Fallback xmlns="">
            <p:pic>
              <p:nvPicPr>
                <p:cNvPr id="126" name="Ink 125">
                  <a:extLst>
                    <a:ext uri="{FF2B5EF4-FFF2-40B4-BE49-F238E27FC236}">
                      <a16:creationId xmlns:a16="http://schemas.microsoft.com/office/drawing/2014/main" id="{6F1225DD-7773-A9D4-F87B-71697F907C31}"/>
                    </a:ext>
                  </a:extLst>
                </p:cNvPr>
                <p:cNvPicPr/>
                <p:nvPr/>
              </p:nvPicPr>
              <p:blipFill>
                <a:blip r:embed="rId22"/>
                <a:stretch>
                  <a:fillRect/>
                </a:stretch>
              </p:blipFill>
              <p:spPr>
                <a:xfrm>
                  <a:off x="4030633" y="3921499"/>
                  <a:ext cx="264440" cy="390573"/>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27" name="Ink 126">
                  <a:extLst>
                    <a:ext uri="{FF2B5EF4-FFF2-40B4-BE49-F238E27FC236}">
                      <a16:creationId xmlns:a16="http://schemas.microsoft.com/office/drawing/2014/main" id="{F79E6FB2-B00C-59DC-F4FA-3CEB9D39D8D7}"/>
                    </a:ext>
                  </a:extLst>
                </p14:cNvPr>
                <p14:cNvContentPartPr/>
                <p14:nvPr/>
              </p14:nvContentPartPr>
              <p14:xfrm>
                <a:off x="4299492" y="4082530"/>
                <a:ext cx="139348" cy="210566"/>
              </p14:xfrm>
            </p:contentPart>
          </mc:Choice>
          <mc:Fallback xmlns="">
            <p:pic>
              <p:nvPicPr>
                <p:cNvPr id="127" name="Ink 126">
                  <a:extLst>
                    <a:ext uri="{FF2B5EF4-FFF2-40B4-BE49-F238E27FC236}">
                      <a16:creationId xmlns:a16="http://schemas.microsoft.com/office/drawing/2014/main" id="{F79E6FB2-B00C-59DC-F4FA-3CEB9D39D8D7}"/>
                    </a:ext>
                  </a:extLst>
                </p:cNvPr>
                <p:cNvPicPr/>
                <p:nvPr/>
              </p:nvPicPr>
              <p:blipFill>
                <a:blip r:embed="rId24"/>
                <a:stretch>
                  <a:fillRect/>
                </a:stretch>
              </p:blipFill>
              <p:spPr>
                <a:xfrm>
                  <a:off x="4290513" y="4073547"/>
                  <a:ext cx="156946" cy="228173"/>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129" name="Ink 128">
                  <a:extLst>
                    <a:ext uri="{FF2B5EF4-FFF2-40B4-BE49-F238E27FC236}">
                      <a16:creationId xmlns:a16="http://schemas.microsoft.com/office/drawing/2014/main" id="{684D98BF-30DC-3E7E-8A1C-A28538B34507}"/>
                    </a:ext>
                  </a:extLst>
                </p14:cNvPr>
                <p14:cNvContentPartPr/>
                <p14:nvPr/>
              </p14:nvContentPartPr>
              <p14:xfrm>
                <a:off x="2797565" y="2774171"/>
                <a:ext cx="251790" cy="380474"/>
              </p14:xfrm>
            </p:contentPart>
          </mc:Choice>
          <mc:Fallback xmlns="">
            <p:pic>
              <p:nvPicPr>
                <p:cNvPr id="129" name="Ink 128">
                  <a:extLst>
                    <a:ext uri="{FF2B5EF4-FFF2-40B4-BE49-F238E27FC236}">
                      <a16:creationId xmlns:a16="http://schemas.microsoft.com/office/drawing/2014/main" id="{684D98BF-30DC-3E7E-8A1C-A28538B34507}"/>
                    </a:ext>
                  </a:extLst>
                </p:cNvPr>
                <p:cNvPicPr/>
                <p:nvPr/>
              </p:nvPicPr>
              <p:blipFill>
                <a:blip r:embed="rId26"/>
                <a:stretch>
                  <a:fillRect/>
                </a:stretch>
              </p:blipFill>
              <p:spPr>
                <a:xfrm>
                  <a:off x="2788572" y="2765532"/>
                  <a:ext cx="269415" cy="398112"/>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130" name="Ink 129">
                  <a:extLst>
                    <a:ext uri="{FF2B5EF4-FFF2-40B4-BE49-F238E27FC236}">
                      <a16:creationId xmlns:a16="http://schemas.microsoft.com/office/drawing/2014/main" id="{A8FDBE21-A096-1F48-5DAB-21FA38583CC1}"/>
                    </a:ext>
                  </a:extLst>
                </p14:cNvPr>
                <p14:cNvContentPartPr/>
                <p14:nvPr/>
              </p14:nvContentPartPr>
              <p14:xfrm>
                <a:off x="2760611" y="2669383"/>
                <a:ext cx="121480" cy="183566"/>
              </p14:xfrm>
            </p:contentPart>
          </mc:Choice>
          <mc:Fallback xmlns="">
            <p:pic>
              <p:nvPicPr>
                <p:cNvPr id="130" name="Ink 129">
                  <a:extLst>
                    <a:ext uri="{FF2B5EF4-FFF2-40B4-BE49-F238E27FC236}">
                      <a16:creationId xmlns:a16="http://schemas.microsoft.com/office/drawing/2014/main" id="{A8FDBE21-A096-1F48-5DAB-21FA38583CC1}"/>
                    </a:ext>
                  </a:extLst>
                </p:cNvPr>
                <p:cNvPicPr/>
                <p:nvPr/>
              </p:nvPicPr>
              <p:blipFill>
                <a:blip r:embed="rId28"/>
                <a:stretch>
                  <a:fillRect/>
                </a:stretch>
              </p:blipFill>
              <p:spPr>
                <a:xfrm>
                  <a:off x="2751626" y="2660402"/>
                  <a:ext cx="139091" cy="201168"/>
                </a:xfrm>
                <a:prstGeom prst="rect">
                  <a:avLst/>
                </a:prstGeom>
              </p:spPr>
            </p:pic>
          </mc:Fallback>
        </mc:AlternateContent>
        <p:sp>
          <p:nvSpPr>
            <p:cNvPr id="131" name="TextBox 130">
              <a:extLst>
                <a:ext uri="{FF2B5EF4-FFF2-40B4-BE49-F238E27FC236}">
                  <a16:creationId xmlns:a16="http://schemas.microsoft.com/office/drawing/2014/main" id="{FFBFC62F-3506-2868-6A07-7753559C4EF1}"/>
                </a:ext>
              </a:extLst>
            </p:cNvPr>
            <p:cNvSpPr txBox="1"/>
            <p:nvPr/>
          </p:nvSpPr>
          <p:spPr>
            <a:xfrm>
              <a:off x="2882091" y="3491708"/>
              <a:ext cx="772293" cy="553998"/>
            </a:xfrm>
            <a:prstGeom prst="rect">
              <a:avLst/>
            </a:prstGeom>
            <a:solidFill>
              <a:schemeClr val="bg1">
                <a:lumMod val="95000"/>
                <a:alpha val="62000"/>
              </a:schemeClr>
            </a:solidFill>
          </p:spPr>
          <p:txBody>
            <a:bodyPr wrap="square" lIns="0" tIns="0" rIns="0" bIns="0" rtlCol="0">
              <a:spAutoFit/>
            </a:bodyPr>
            <a:lstStyle/>
            <a:p>
              <a:pPr algn="ctr"/>
              <a:r>
                <a:rPr lang="en-US" dirty="0">
                  <a:solidFill>
                    <a:schemeClr val="tx2">
                      <a:lumMod val="75000"/>
                      <a:lumOff val="25000"/>
                    </a:schemeClr>
                  </a:solidFill>
                </a:rPr>
                <a:t>safe zone</a:t>
              </a:r>
              <a:endParaRPr lang="en-GB" dirty="0">
                <a:solidFill>
                  <a:schemeClr val="tx2">
                    <a:lumMod val="75000"/>
                    <a:lumOff val="25000"/>
                  </a:schemeClr>
                </a:solidFill>
              </a:endParaRPr>
            </a:p>
          </p:txBody>
        </p:sp>
      </p:grpSp>
      <p:grpSp>
        <p:nvGrpSpPr>
          <p:cNvPr id="8" name="Group 7">
            <a:extLst>
              <a:ext uri="{FF2B5EF4-FFF2-40B4-BE49-F238E27FC236}">
                <a16:creationId xmlns:a16="http://schemas.microsoft.com/office/drawing/2014/main" id="{AA51F5FE-6C8B-CD77-60CC-482A30AF0776}"/>
              </a:ext>
            </a:extLst>
          </p:cNvPr>
          <p:cNvGrpSpPr/>
          <p:nvPr/>
        </p:nvGrpSpPr>
        <p:grpSpPr>
          <a:xfrm>
            <a:off x="683" y="1800242"/>
            <a:ext cx="4217992" cy="2395312"/>
            <a:chOff x="683" y="1800242"/>
            <a:chExt cx="4217992" cy="2395312"/>
          </a:xfrm>
        </p:grpSpPr>
        <p:grpSp>
          <p:nvGrpSpPr>
            <p:cNvPr id="7" name="Group 6">
              <a:extLst>
                <a:ext uri="{FF2B5EF4-FFF2-40B4-BE49-F238E27FC236}">
                  <a16:creationId xmlns:a16="http://schemas.microsoft.com/office/drawing/2014/main" id="{2BF711BC-6418-5D14-A204-2BB15001AEB7}"/>
                </a:ext>
              </a:extLst>
            </p:cNvPr>
            <p:cNvGrpSpPr/>
            <p:nvPr/>
          </p:nvGrpSpPr>
          <p:grpSpPr>
            <a:xfrm>
              <a:off x="1238494" y="1952813"/>
              <a:ext cx="2980181" cy="2242741"/>
              <a:chOff x="1238494" y="1952813"/>
              <a:chExt cx="2980181" cy="2242741"/>
            </a:xfrm>
          </p:grpSpPr>
          <p:cxnSp>
            <p:nvCxnSpPr>
              <p:cNvPr id="50" name="Straight Connector 49">
                <a:extLst>
                  <a:ext uri="{FF2B5EF4-FFF2-40B4-BE49-F238E27FC236}">
                    <a16:creationId xmlns:a16="http://schemas.microsoft.com/office/drawing/2014/main" id="{36A315BA-35CE-90F2-67B1-D5A1BFD3998D}"/>
                  </a:ext>
                </a:extLst>
              </p:cNvPr>
              <p:cNvCxnSpPr>
                <a:cxnSpLocks/>
              </p:cNvCxnSpPr>
              <p:nvPr/>
            </p:nvCxnSpPr>
            <p:spPr>
              <a:xfrm>
                <a:off x="1238494" y="1952813"/>
                <a:ext cx="0" cy="2242741"/>
              </a:xfrm>
              <a:prstGeom prst="line">
                <a:avLst/>
              </a:prstGeom>
              <a:ln w="38100" cap="rnd">
                <a:solidFill>
                  <a:schemeClr val="tx2"/>
                </a:solidFill>
                <a:round/>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1A21AA90-64AE-8891-A867-7CDB2B1C962C}"/>
                  </a:ext>
                </a:extLst>
              </p:cNvPr>
              <p:cNvCxnSpPr>
                <a:cxnSpLocks/>
              </p:cNvCxnSpPr>
              <p:nvPr/>
            </p:nvCxnSpPr>
            <p:spPr>
              <a:xfrm flipH="1">
                <a:off x="1241868" y="3041387"/>
                <a:ext cx="2374577" cy="0"/>
              </a:xfrm>
              <a:prstGeom prst="line">
                <a:avLst/>
              </a:prstGeom>
              <a:ln w="38100" cap="rnd">
                <a:solidFill>
                  <a:schemeClr val="tx2"/>
                </a:solidFill>
                <a:round/>
                <a:headEnd type="arrow" w="sm" len="sm"/>
                <a:tailEnd w="sm" len="sm"/>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29">
                <p14:nvContentPartPr>
                  <p14:cNvPr id="52" name="Ink 51">
                    <a:extLst>
                      <a:ext uri="{FF2B5EF4-FFF2-40B4-BE49-F238E27FC236}">
                        <a16:creationId xmlns:a16="http://schemas.microsoft.com/office/drawing/2014/main" id="{23273B89-5444-6AED-C1D9-98A5B6C9CE37}"/>
                      </a:ext>
                    </a:extLst>
                  </p14:cNvPr>
                  <p14:cNvContentPartPr/>
                  <p14:nvPr/>
                </p14:nvContentPartPr>
                <p14:xfrm>
                  <a:off x="1239196" y="1992161"/>
                  <a:ext cx="1842480" cy="2084040"/>
                </p14:xfrm>
              </p:contentPart>
            </mc:Choice>
            <mc:Fallback xmlns="">
              <p:pic>
                <p:nvPicPr>
                  <p:cNvPr id="52" name="Ink 51">
                    <a:extLst>
                      <a:ext uri="{FF2B5EF4-FFF2-40B4-BE49-F238E27FC236}">
                        <a16:creationId xmlns:a16="http://schemas.microsoft.com/office/drawing/2014/main" id="{23273B89-5444-6AED-C1D9-98A5B6C9CE37}"/>
                      </a:ext>
                    </a:extLst>
                  </p:cNvPr>
                  <p:cNvPicPr/>
                  <p:nvPr/>
                </p:nvPicPr>
                <p:blipFill>
                  <a:blip r:embed="rId30"/>
                  <a:stretch>
                    <a:fillRect/>
                  </a:stretch>
                </p:blipFill>
                <p:spPr>
                  <a:xfrm>
                    <a:off x="1221196" y="1974164"/>
                    <a:ext cx="1878120" cy="2119674"/>
                  </a:xfrm>
                  <a:prstGeom prst="rect">
                    <a:avLst/>
                  </a:prstGeom>
                </p:spPr>
              </p:pic>
            </mc:Fallback>
          </mc:AlternateContent>
          <p:sp>
            <p:nvSpPr>
              <p:cNvPr id="154" name="TextBox 153">
                <a:extLst>
                  <a:ext uri="{FF2B5EF4-FFF2-40B4-BE49-F238E27FC236}">
                    <a16:creationId xmlns:a16="http://schemas.microsoft.com/office/drawing/2014/main" id="{FDEBEC95-2275-2734-6267-579BB9545BBA}"/>
                  </a:ext>
                </a:extLst>
              </p:cNvPr>
              <p:cNvSpPr txBox="1"/>
              <p:nvPr/>
            </p:nvSpPr>
            <p:spPr>
              <a:xfrm>
                <a:off x="3546641" y="2969722"/>
                <a:ext cx="672034" cy="246221"/>
              </a:xfrm>
              <a:prstGeom prst="rect">
                <a:avLst/>
              </a:prstGeom>
              <a:noFill/>
            </p:spPr>
            <p:txBody>
              <a:bodyPr wrap="square" lIns="0" tIns="0" rIns="0" bIns="0" rtlCol="0">
                <a:spAutoFit/>
              </a:bodyPr>
              <a:lstStyle/>
              <a:p>
                <a:pPr algn="ctr"/>
                <a:r>
                  <a:rPr lang="en-US" sz="1600" dirty="0">
                    <a:solidFill>
                      <a:schemeClr val="tx2"/>
                    </a:solidFill>
                  </a:rPr>
                  <a:t>time</a:t>
                </a:r>
                <a:endParaRPr lang="en-GB" sz="1600" dirty="0">
                  <a:solidFill>
                    <a:schemeClr val="tx2"/>
                  </a:solidFill>
                </a:endParaRPr>
              </a:p>
            </p:txBody>
          </p:sp>
        </p:grpSp>
        <p:sp>
          <p:nvSpPr>
            <p:cNvPr id="152" name="TextBox 151">
              <a:extLst>
                <a:ext uri="{FF2B5EF4-FFF2-40B4-BE49-F238E27FC236}">
                  <a16:creationId xmlns:a16="http://schemas.microsoft.com/office/drawing/2014/main" id="{52A8B5DB-F888-0D58-DB49-8073789A6424}"/>
                </a:ext>
              </a:extLst>
            </p:cNvPr>
            <p:cNvSpPr txBox="1"/>
            <p:nvPr/>
          </p:nvSpPr>
          <p:spPr>
            <a:xfrm>
              <a:off x="683" y="1800242"/>
              <a:ext cx="1163465" cy="246221"/>
            </a:xfrm>
            <a:prstGeom prst="rect">
              <a:avLst/>
            </a:prstGeom>
            <a:noFill/>
          </p:spPr>
          <p:txBody>
            <a:bodyPr wrap="square" lIns="0" tIns="0" rIns="0" bIns="0" rtlCol="0">
              <a:spAutoFit/>
            </a:bodyPr>
            <a:lstStyle/>
            <a:p>
              <a:pPr algn="r"/>
              <a:r>
                <a:rPr lang="el-GR" sz="1600" dirty="0">
                  <a:solidFill>
                    <a:schemeClr val="tx2">
                      <a:lumMod val="90000"/>
                      <a:lumOff val="10000"/>
                    </a:schemeClr>
                  </a:solidFill>
                </a:rPr>
                <a:t>σ</a:t>
              </a:r>
              <a:r>
                <a:rPr lang="en-US" sz="1600" dirty="0">
                  <a:solidFill>
                    <a:schemeClr val="tx2">
                      <a:lumMod val="90000"/>
                      <a:lumOff val="10000"/>
                    </a:schemeClr>
                  </a:solidFill>
                </a:rPr>
                <a:t> </a:t>
              </a:r>
              <a:r>
                <a:rPr lang="en-US" sz="1200" dirty="0">
                  <a:solidFill>
                    <a:schemeClr val="tx2">
                      <a:lumMod val="90000"/>
                      <a:lumOff val="10000"/>
                    </a:schemeClr>
                  </a:solidFill>
                </a:rPr>
                <a:t>Stress</a:t>
              </a:r>
              <a:endParaRPr lang="en-GB" sz="1200" baseline="-25000" dirty="0">
                <a:solidFill>
                  <a:schemeClr val="tx2">
                    <a:lumMod val="90000"/>
                    <a:lumOff val="10000"/>
                  </a:schemeClr>
                </a:solidFill>
              </a:endParaRPr>
            </a:p>
          </p:txBody>
        </p:sp>
      </p:grpSp>
      <p:sp>
        <p:nvSpPr>
          <p:cNvPr id="3" name="Title 2">
            <a:extLst>
              <a:ext uri="{FF2B5EF4-FFF2-40B4-BE49-F238E27FC236}">
                <a16:creationId xmlns:a16="http://schemas.microsoft.com/office/drawing/2014/main" id="{99BD38B0-B658-F8EB-73A5-AC2C88687011}"/>
              </a:ext>
            </a:extLst>
          </p:cNvPr>
          <p:cNvSpPr>
            <a:spLocks noGrp="1"/>
          </p:cNvSpPr>
          <p:nvPr>
            <p:ph type="title"/>
          </p:nvPr>
        </p:nvSpPr>
        <p:spPr>
          <a:xfrm>
            <a:off x="407669" y="403157"/>
            <a:ext cx="11376025" cy="586929"/>
          </a:xfrm>
        </p:spPr>
        <p:txBody>
          <a:bodyPr/>
          <a:lstStyle/>
          <a:p>
            <a:r>
              <a:rPr lang="en-US" dirty="0"/>
              <a:t>Goodman diagrams</a:t>
            </a:r>
            <a:endParaRPr lang="en-GB" dirty="0"/>
          </a:p>
        </p:txBody>
      </p:sp>
      <p:sp>
        <p:nvSpPr>
          <p:cNvPr id="4" name="Date Placeholder 3">
            <a:extLst>
              <a:ext uri="{FF2B5EF4-FFF2-40B4-BE49-F238E27FC236}">
                <a16:creationId xmlns:a16="http://schemas.microsoft.com/office/drawing/2014/main" id="{5FBEDE79-D276-5C45-A2FC-1B06F628B602}"/>
              </a:ext>
            </a:extLst>
          </p:cNvPr>
          <p:cNvSpPr>
            <a:spLocks noGrp="1"/>
          </p:cNvSpPr>
          <p:nvPr>
            <p:ph type="dt" sz="half" idx="10"/>
          </p:nvPr>
        </p:nvSpPr>
        <p:spPr>
          <a:xfrm>
            <a:off x="3248525" y="6408000"/>
            <a:ext cx="7582957" cy="365125"/>
          </a:xfrm>
        </p:spPr>
        <p:txBody>
          <a:bodyPr/>
          <a:lstStyle/>
          <a:p>
            <a:pPr>
              <a:defRPr/>
            </a:pPr>
            <a:r>
              <a:rPr lang="en-US" dirty="0"/>
              <a:t>HI-ECN3 Target System Advisory </a:t>
            </a:r>
            <a:r>
              <a:rPr lang="en-US" dirty="0" err="1"/>
              <a:t>Commitee</a:t>
            </a:r>
            <a:r>
              <a:rPr lang="en-US" dirty="0"/>
              <a:t> #1,  04/03/2025</a:t>
            </a:r>
          </a:p>
        </p:txBody>
      </p:sp>
      <p:sp>
        <p:nvSpPr>
          <p:cNvPr id="5" name="Footer Placeholder 4">
            <a:extLst>
              <a:ext uri="{FF2B5EF4-FFF2-40B4-BE49-F238E27FC236}">
                <a16:creationId xmlns:a16="http://schemas.microsoft.com/office/drawing/2014/main" id="{144D033D-DEFF-5145-7F55-4E43B7796F68}"/>
              </a:ext>
            </a:extLst>
          </p:cNvPr>
          <p:cNvSpPr>
            <a:spLocks noGrp="1"/>
          </p:cNvSpPr>
          <p:nvPr>
            <p:ph type="ftr" sz="quarter" idx="11"/>
          </p:nvPr>
        </p:nvSpPr>
        <p:spPr/>
        <p:txBody>
          <a:bodyPr/>
          <a:lstStyle/>
          <a:p>
            <a:pPr>
              <a:defRPr/>
            </a:pPr>
            <a:r>
              <a:rPr lang="en-GB"/>
              <a:t>Mike Parkin | Target Conceptual Design</a:t>
            </a:r>
            <a:endParaRPr lang="en-US" dirty="0"/>
          </a:p>
        </p:txBody>
      </p:sp>
      <p:sp>
        <p:nvSpPr>
          <p:cNvPr id="6" name="Slide Number Placeholder 5">
            <a:extLst>
              <a:ext uri="{FF2B5EF4-FFF2-40B4-BE49-F238E27FC236}">
                <a16:creationId xmlns:a16="http://schemas.microsoft.com/office/drawing/2014/main" id="{505DC481-3E58-FD57-1FB7-315242A0AA5C}"/>
              </a:ext>
            </a:extLst>
          </p:cNvPr>
          <p:cNvSpPr>
            <a:spLocks noGrp="1"/>
          </p:cNvSpPr>
          <p:nvPr>
            <p:ph type="sldNum" sz="quarter" idx="12"/>
          </p:nvPr>
        </p:nvSpPr>
        <p:spPr/>
        <p:txBody>
          <a:bodyPr/>
          <a:lstStyle/>
          <a:p>
            <a:pPr>
              <a:defRPr/>
            </a:pPr>
            <a:fld id="{36B5EA5A-BC32-A742-B11B-8E7414D5B535}" type="slidenum">
              <a:rPr lang="en-US" smtClean="0"/>
              <a:t>18</a:t>
            </a:fld>
            <a:endParaRPr lang="en-US"/>
          </a:p>
        </p:txBody>
      </p:sp>
      <mc:AlternateContent xmlns:mc="http://schemas.openxmlformats.org/markup-compatibility/2006" xmlns:p14="http://schemas.microsoft.com/office/powerpoint/2010/main">
        <mc:Choice Requires="p14">
          <p:contentPart p14:bwMode="auto" r:id="rId31">
            <p14:nvContentPartPr>
              <p14:cNvPr id="21" name="Ink 20">
                <a:extLst>
                  <a:ext uri="{FF2B5EF4-FFF2-40B4-BE49-F238E27FC236}">
                    <a16:creationId xmlns:a16="http://schemas.microsoft.com/office/drawing/2014/main" id="{B7844658-7A91-4F46-462B-58963546A76F}"/>
                  </a:ext>
                </a:extLst>
              </p14:cNvPr>
              <p14:cNvContentPartPr/>
              <p14:nvPr/>
            </p14:nvContentPartPr>
            <p14:xfrm>
              <a:off x="6985040" y="945172"/>
              <a:ext cx="2025720" cy="2114640"/>
            </p14:xfrm>
          </p:contentPart>
        </mc:Choice>
        <mc:Fallback xmlns="">
          <p:pic>
            <p:nvPicPr>
              <p:cNvPr id="21" name="Ink 20">
                <a:extLst>
                  <a:ext uri="{FF2B5EF4-FFF2-40B4-BE49-F238E27FC236}">
                    <a16:creationId xmlns:a16="http://schemas.microsoft.com/office/drawing/2014/main" id="{B7844658-7A91-4F46-462B-58963546A76F}"/>
                  </a:ext>
                </a:extLst>
              </p:cNvPr>
              <p:cNvPicPr/>
              <p:nvPr/>
            </p:nvPicPr>
            <p:blipFill>
              <a:blip r:embed="rId3"/>
              <a:stretch>
                <a:fillRect/>
              </a:stretch>
            </p:blipFill>
            <p:spPr>
              <a:xfrm>
                <a:off x="6967040" y="927172"/>
                <a:ext cx="2061360" cy="2150280"/>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22" name="Ink 21">
                <a:extLst>
                  <a:ext uri="{FF2B5EF4-FFF2-40B4-BE49-F238E27FC236}">
                    <a16:creationId xmlns:a16="http://schemas.microsoft.com/office/drawing/2014/main" id="{26FE951F-A089-BF04-EAC3-83195E5F5459}"/>
                  </a:ext>
                </a:extLst>
              </p14:cNvPr>
              <p14:cNvContentPartPr/>
              <p14:nvPr/>
            </p14:nvContentPartPr>
            <p14:xfrm>
              <a:off x="6885818" y="1015305"/>
              <a:ext cx="1967760" cy="2148120"/>
            </p14:xfrm>
          </p:contentPart>
        </mc:Choice>
        <mc:Fallback xmlns="">
          <p:pic>
            <p:nvPicPr>
              <p:cNvPr id="22" name="Ink 21">
                <a:extLst>
                  <a:ext uri="{FF2B5EF4-FFF2-40B4-BE49-F238E27FC236}">
                    <a16:creationId xmlns:a16="http://schemas.microsoft.com/office/drawing/2014/main" id="{26FE951F-A089-BF04-EAC3-83195E5F5459}"/>
                  </a:ext>
                </a:extLst>
              </p:cNvPr>
              <p:cNvPicPr/>
              <p:nvPr/>
            </p:nvPicPr>
            <p:blipFill>
              <a:blip r:embed="rId5"/>
              <a:stretch>
                <a:fillRect/>
              </a:stretch>
            </p:blipFill>
            <p:spPr>
              <a:xfrm>
                <a:off x="6867818" y="997305"/>
                <a:ext cx="2003400" cy="2183760"/>
              </a:xfrm>
              <a:prstGeom prst="rect">
                <a:avLst/>
              </a:prstGeom>
            </p:spPr>
          </p:pic>
        </mc:Fallback>
      </mc:AlternateContent>
      <p:cxnSp>
        <p:nvCxnSpPr>
          <p:cNvPr id="39" name="Straight Connector 38">
            <a:extLst>
              <a:ext uri="{FF2B5EF4-FFF2-40B4-BE49-F238E27FC236}">
                <a16:creationId xmlns:a16="http://schemas.microsoft.com/office/drawing/2014/main" id="{068FFEB1-EB5A-FCB2-4016-9C09874C5F05}"/>
              </a:ext>
            </a:extLst>
          </p:cNvPr>
          <p:cNvCxnSpPr/>
          <p:nvPr/>
        </p:nvCxnSpPr>
        <p:spPr>
          <a:xfrm flipH="1">
            <a:off x="6453770" y="1061539"/>
            <a:ext cx="550499" cy="0"/>
          </a:xfrm>
          <a:prstGeom prst="line">
            <a:avLst/>
          </a:prstGeom>
          <a:ln w="25400" cap="rnd">
            <a:solidFill>
              <a:schemeClr val="accent6">
                <a:lumMod val="50000"/>
              </a:schemeClr>
            </a:solidFill>
            <a:round/>
            <a:headEnd type="triangle" w="lg" len="lg"/>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3206E4D-ABD1-D1B1-CC1D-4EBE0DA05480}"/>
              </a:ext>
            </a:extLst>
          </p:cNvPr>
          <p:cNvCxnSpPr>
            <a:cxnSpLocks/>
          </p:cNvCxnSpPr>
          <p:nvPr/>
        </p:nvCxnSpPr>
        <p:spPr>
          <a:xfrm>
            <a:off x="8815615" y="2937608"/>
            <a:ext cx="0" cy="336480"/>
          </a:xfrm>
          <a:prstGeom prst="line">
            <a:avLst/>
          </a:prstGeom>
          <a:ln w="25400" cap="rnd">
            <a:solidFill>
              <a:schemeClr val="accent6">
                <a:lumMod val="50000"/>
              </a:schemeClr>
            </a:solidFill>
            <a:round/>
            <a:headEnd type="triangle" w="lg" len="lg"/>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D1EA51B8-52D8-38FE-A99C-5C387D2D62F3}"/>
              </a:ext>
            </a:extLst>
          </p:cNvPr>
          <p:cNvSpPr txBox="1"/>
          <p:nvPr/>
        </p:nvSpPr>
        <p:spPr>
          <a:xfrm>
            <a:off x="5728548" y="854505"/>
            <a:ext cx="1022940" cy="707886"/>
          </a:xfrm>
          <a:prstGeom prst="rect">
            <a:avLst/>
          </a:prstGeom>
          <a:noFill/>
        </p:spPr>
        <p:txBody>
          <a:bodyPr wrap="square" lIns="0" tIns="0" rIns="0" bIns="0" rtlCol="0">
            <a:spAutoFit/>
          </a:bodyPr>
          <a:lstStyle/>
          <a:p>
            <a:pPr algn="ctr"/>
            <a:r>
              <a:rPr lang="el-GR" dirty="0">
                <a:solidFill>
                  <a:schemeClr val="accent1"/>
                </a:solidFill>
              </a:rPr>
              <a:t>σ</a:t>
            </a:r>
            <a:r>
              <a:rPr lang="en-US" baseline="-25000" dirty="0">
                <a:solidFill>
                  <a:schemeClr val="accent1"/>
                </a:solidFill>
              </a:rPr>
              <a:t>e</a:t>
            </a:r>
          </a:p>
          <a:p>
            <a:pPr algn="ctr"/>
            <a:r>
              <a:rPr lang="en-US" sz="1400" dirty="0">
                <a:solidFill>
                  <a:schemeClr val="accent1"/>
                </a:solidFill>
              </a:rPr>
              <a:t>Endurance Limit</a:t>
            </a:r>
            <a:endParaRPr lang="en-GB" sz="1400" baseline="-25000" dirty="0">
              <a:solidFill>
                <a:schemeClr val="accent1"/>
              </a:solidFill>
            </a:endParaRPr>
          </a:p>
        </p:txBody>
      </p:sp>
      <p:sp>
        <p:nvSpPr>
          <p:cNvPr id="46" name="TextBox 45">
            <a:extLst>
              <a:ext uri="{FF2B5EF4-FFF2-40B4-BE49-F238E27FC236}">
                <a16:creationId xmlns:a16="http://schemas.microsoft.com/office/drawing/2014/main" id="{4EA1242E-7CD0-9833-A248-577FA499F48E}"/>
              </a:ext>
            </a:extLst>
          </p:cNvPr>
          <p:cNvSpPr txBox="1"/>
          <p:nvPr/>
        </p:nvSpPr>
        <p:spPr>
          <a:xfrm>
            <a:off x="8475137" y="3243473"/>
            <a:ext cx="623292" cy="215444"/>
          </a:xfrm>
          <a:prstGeom prst="rect">
            <a:avLst/>
          </a:prstGeom>
          <a:noFill/>
        </p:spPr>
        <p:txBody>
          <a:bodyPr wrap="square" lIns="0" tIns="0" rIns="0" bIns="0" rtlCol="0">
            <a:spAutoFit/>
          </a:bodyPr>
          <a:lstStyle/>
          <a:p>
            <a:pPr algn="ctr"/>
            <a:r>
              <a:rPr lang="el-GR" sz="1400" dirty="0">
                <a:solidFill>
                  <a:schemeClr val="accent1"/>
                </a:solidFill>
              </a:rPr>
              <a:t>σ</a:t>
            </a:r>
            <a:r>
              <a:rPr lang="en-US" sz="1400" baseline="-25000" dirty="0">
                <a:solidFill>
                  <a:schemeClr val="accent1"/>
                </a:solidFill>
              </a:rPr>
              <a:t>UTS</a:t>
            </a:r>
          </a:p>
        </p:txBody>
      </p:sp>
      <p:grpSp>
        <p:nvGrpSpPr>
          <p:cNvPr id="19" name="Group 18">
            <a:extLst>
              <a:ext uri="{FF2B5EF4-FFF2-40B4-BE49-F238E27FC236}">
                <a16:creationId xmlns:a16="http://schemas.microsoft.com/office/drawing/2014/main" id="{8A62D2A6-A52E-9357-BA27-738817FF7DE9}"/>
              </a:ext>
            </a:extLst>
          </p:cNvPr>
          <p:cNvGrpSpPr/>
          <p:nvPr/>
        </p:nvGrpSpPr>
        <p:grpSpPr>
          <a:xfrm>
            <a:off x="5879976" y="403157"/>
            <a:ext cx="4246201" cy="2870931"/>
            <a:chOff x="5879976" y="403157"/>
            <a:chExt cx="4246201" cy="2870931"/>
          </a:xfrm>
        </p:grpSpPr>
        <p:cxnSp>
          <p:nvCxnSpPr>
            <p:cNvPr id="16" name="Straight Connector 15">
              <a:extLst>
                <a:ext uri="{FF2B5EF4-FFF2-40B4-BE49-F238E27FC236}">
                  <a16:creationId xmlns:a16="http://schemas.microsoft.com/office/drawing/2014/main" id="{17284ABE-2745-3D92-8B99-185EFB85DB6D}"/>
                </a:ext>
              </a:extLst>
            </p:cNvPr>
            <p:cNvCxnSpPr>
              <a:cxnSpLocks/>
            </p:cNvCxnSpPr>
            <p:nvPr/>
          </p:nvCxnSpPr>
          <p:spPr>
            <a:xfrm>
              <a:off x="7101842" y="595517"/>
              <a:ext cx="0" cy="2242741"/>
            </a:xfrm>
            <a:prstGeom prst="line">
              <a:avLst/>
            </a:prstGeom>
            <a:ln w="38100" cap="rnd">
              <a:solidFill>
                <a:schemeClr val="tx2"/>
              </a:solidFill>
              <a:roun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08E9164-B3DB-1BBD-97D4-093D492CAB0C}"/>
                </a:ext>
              </a:extLst>
            </p:cNvPr>
            <p:cNvCxnSpPr>
              <a:cxnSpLocks/>
            </p:cNvCxnSpPr>
            <p:nvPr/>
          </p:nvCxnSpPr>
          <p:spPr>
            <a:xfrm flipH="1">
              <a:off x="7101842" y="2844608"/>
              <a:ext cx="2375644" cy="0"/>
            </a:xfrm>
            <a:prstGeom prst="line">
              <a:avLst/>
            </a:prstGeom>
            <a:ln w="38100" cap="rnd">
              <a:solidFill>
                <a:schemeClr val="tx2"/>
              </a:solidFill>
              <a:round/>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D43B7A92-180E-468B-D713-0FBE001716B5}"/>
                </a:ext>
              </a:extLst>
            </p:cNvPr>
            <p:cNvSpPr txBox="1"/>
            <p:nvPr/>
          </p:nvSpPr>
          <p:spPr>
            <a:xfrm>
              <a:off x="5879976" y="403157"/>
              <a:ext cx="1163465" cy="384721"/>
            </a:xfrm>
            <a:prstGeom prst="rect">
              <a:avLst/>
            </a:prstGeom>
            <a:noFill/>
          </p:spPr>
          <p:txBody>
            <a:bodyPr wrap="square" lIns="0" tIns="0" rIns="0" bIns="0" rtlCol="0">
              <a:spAutoFit/>
            </a:bodyPr>
            <a:lstStyle/>
            <a:p>
              <a:pPr algn="r"/>
              <a:r>
                <a:rPr lang="el-GR" sz="1400" dirty="0">
                  <a:solidFill>
                    <a:schemeClr val="tx2"/>
                  </a:solidFill>
                </a:rPr>
                <a:t>σ</a:t>
              </a:r>
              <a:r>
                <a:rPr lang="en-US" sz="1400" baseline="-25000" dirty="0">
                  <a:solidFill>
                    <a:schemeClr val="tx2"/>
                  </a:solidFill>
                </a:rPr>
                <a:t>a</a:t>
              </a:r>
            </a:p>
            <a:p>
              <a:pPr algn="r"/>
              <a:r>
                <a:rPr lang="en-US" sz="1100" dirty="0">
                  <a:solidFill>
                    <a:schemeClr val="tx2"/>
                  </a:solidFill>
                </a:rPr>
                <a:t>Stress Amplitude</a:t>
              </a:r>
              <a:endParaRPr lang="en-GB" sz="1100" baseline="-25000" dirty="0">
                <a:solidFill>
                  <a:schemeClr val="tx2"/>
                </a:solidFill>
              </a:endParaRPr>
            </a:p>
          </p:txBody>
        </p:sp>
        <p:sp>
          <p:nvSpPr>
            <p:cNvPr id="47" name="TextBox 46">
              <a:extLst>
                <a:ext uri="{FF2B5EF4-FFF2-40B4-BE49-F238E27FC236}">
                  <a16:creationId xmlns:a16="http://schemas.microsoft.com/office/drawing/2014/main" id="{70777E27-8CC7-50E4-3FE0-EF537EA49A03}"/>
                </a:ext>
              </a:extLst>
            </p:cNvPr>
            <p:cNvSpPr txBox="1"/>
            <p:nvPr/>
          </p:nvSpPr>
          <p:spPr>
            <a:xfrm>
              <a:off x="8985739" y="2889367"/>
              <a:ext cx="1140438" cy="384721"/>
            </a:xfrm>
            <a:prstGeom prst="rect">
              <a:avLst/>
            </a:prstGeom>
            <a:noFill/>
          </p:spPr>
          <p:txBody>
            <a:bodyPr wrap="square" lIns="0" tIns="0" rIns="0" bIns="0" rtlCol="0">
              <a:spAutoFit/>
            </a:bodyPr>
            <a:lstStyle/>
            <a:p>
              <a:pPr algn="ctr"/>
              <a:r>
                <a:rPr lang="el-GR" sz="1400" dirty="0">
                  <a:solidFill>
                    <a:schemeClr val="tx2"/>
                  </a:solidFill>
                </a:rPr>
                <a:t>σ</a:t>
              </a:r>
              <a:r>
                <a:rPr lang="en-US" sz="1400" baseline="-25000" dirty="0">
                  <a:solidFill>
                    <a:schemeClr val="tx2"/>
                  </a:solidFill>
                </a:rPr>
                <a:t>m</a:t>
              </a:r>
            </a:p>
            <a:p>
              <a:pPr algn="ctr"/>
              <a:r>
                <a:rPr lang="en-US" sz="1100" dirty="0">
                  <a:solidFill>
                    <a:schemeClr val="tx2"/>
                  </a:solidFill>
                </a:rPr>
                <a:t>Mean Stress</a:t>
              </a:r>
            </a:p>
          </p:txBody>
        </p:sp>
      </p:grpSp>
      <p:sp>
        <p:nvSpPr>
          <p:cNvPr id="48" name="TextBox 47">
            <a:extLst>
              <a:ext uri="{FF2B5EF4-FFF2-40B4-BE49-F238E27FC236}">
                <a16:creationId xmlns:a16="http://schemas.microsoft.com/office/drawing/2014/main" id="{9714AB0F-88C1-CBDC-19D2-439BBAB353C5}"/>
              </a:ext>
            </a:extLst>
          </p:cNvPr>
          <p:cNvSpPr txBox="1"/>
          <p:nvPr/>
        </p:nvSpPr>
        <p:spPr>
          <a:xfrm>
            <a:off x="9141172" y="1963675"/>
            <a:ext cx="2201195" cy="553998"/>
          </a:xfrm>
          <a:prstGeom prst="rect">
            <a:avLst/>
          </a:prstGeom>
          <a:noFill/>
        </p:spPr>
        <p:txBody>
          <a:bodyPr wrap="square" lIns="0" tIns="0" rIns="0" bIns="0" rtlCol="0">
            <a:spAutoFit/>
          </a:bodyPr>
          <a:lstStyle/>
          <a:p>
            <a:pPr algn="l"/>
            <a:r>
              <a:rPr lang="en-US" dirty="0">
                <a:solidFill>
                  <a:srgbClr val="FF0000"/>
                </a:solidFill>
              </a:rPr>
              <a:t>Goodman relation</a:t>
            </a:r>
          </a:p>
          <a:p>
            <a:pPr algn="l"/>
            <a:r>
              <a:rPr lang="en-US" dirty="0">
                <a:solidFill>
                  <a:srgbClr val="FF0000"/>
                </a:solidFill>
              </a:rPr>
              <a:t>(more conservative)</a:t>
            </a:r>
            <a:endParaRPr lang="en-GB" dirty="0">
              <a:solidFill>
                <a:srgbClr val="FF0000"/>
              </a:solidFill>
            </a:endParaRPr>
          </a:p>
        </p:txBody>
      </p:sp>
      <p:sp>
        <p:nvSpPr>
          <p:cNvPr id="49" name="TextBox 48">
            <a:extLst>
              <a:ext uri="{FF2B5EF4-FFF2-40B4-BE49-F238E27FC236}">
                <a16:creationId xmlns:a16="http://schemas.microsoft.com/office/drawing/2014/main" id="{4455DDE5-B83D-78C6-E388-D6F25CFF81A5}"/>
              </a:ext>
            </a:extLst>
          </p:cNvPr>
          <p:cNvSpPr txBox="1"/>
          <p:nvPr/>
        </p:nvSpPr>
        <p:spPr>
          <a:xfrm>
            <a:off x="8653847" y="752023"/>
            <a:ext cx="1942073" cy="553998"/>
          </a:xfrm>
          <a:prstGeom prst="rect">
            <a:avLst/>
          </a:prstGeom>
          <a:noFill/>
        </p:spPr>
        <p:txBody>
          <a:bodyPr wrap="square" lIns="0" tIns="0" rIns="0" bIns="0" rtlCol="0">
            <a:spAutoFit/>
          </a:bodyPr>
          <a:lstStyle/>
          <a:p>
            <a:pPr algn="l"/>
            <a:r>
              <a:rPr lang="en-US" dirty="0"/>
              <a:t>Gerber relation </a:t>
            </a:r>
          </a:p>
          <a:p>
            <a:pPr algn="l"/>
            <a:r>
              <a:rPr lang="en-US" dirty="0"/>
              <a:t>(better fit to data)</a:t>
            </a:r>
            <a:endParaRPr lang="en-GB" dirty="0"/>
          </a:p>
        </p:txBody>
      </p:sp>
      <p:sp>
        <p:nvSpPr>
          <p:cNvPr id="55" name="Cross 54">
            <a:extLst>
              <a:ext uri="{FF2B5EF4-FFF2-40B4-BE49-F238E27FC236}">
                <a16:creationId xmlns:a16="http://schemas.microsoft.com/office/drawing/2014/main" id="{D76F319C-1310-3362-15B2-8AB52675D99B}"/>
              </a:ext>
            </a:extLst>
          </p:cNvPr>
          <p:cNvSpPr/>
          <p:nvPr/>
        </p:nvSpPr>
        <p:spPr>
          <a:xfrm>
            <a:off x="1486060" y="1909131"/>
            <a:ext cx="195146" cy="195146"/>
          </a:xfrm>
          <a:prstGeom prst="plus">
            <a:avLst>
              <a:gd name="adj" fmla="val 50000"/>
            </a:avLst>
          </a:prstGeom>
          <a:solidFill>
            <a:srgbClr val="FFFF0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Cross 55">
            <a:extLst>
              <a:ext uri="{FF2B5EF4-FFF2-40B4-BE49-F238E27FC236}">
                <a16:creationId xmlns:a16="http://schemas.microsoft.com/office/drawing/2014/main" id="{0F53A224-E400-7DE2-23F1-3AE530571614}"/>
              </a:ext>
            </a:extLst>
          </p:cNvPr>
          <p:cNvSpPr/>
          <p:nvPr/>
        </p:nvSpPr>
        <p:spPr>
          <a:xfrm>
            <a:off x="2003065" y="3968725"/>
            <a:ext cx="195146" cy="195146"/>
          </a:xfrm>
          <a:prstGeom prst="plus">
            <a:avLst>
              <a:gd name="adj" fmla="val 50000"/>
            </a:avLst>
          </a:prstGeom>
          <a:solidFill>
            <a:srgbClr val="FFFF00"/>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TextBox 60">
            <a:extLst>
              <a:ext uri="{FF2B5EF4-FFF2-40B4-BE49-F238E27FC236}">
                <a16:creationId xmlns:a16="http://schemas.microsoft.com/office/drawing/2014/main" id="{82BF4CFD-B2CE-8FBD-002D-E3608C11C855}"/>
              </a:ext>
            </a:extLst>
          </p:cNvPr>
          <p:cNvSpPr txBox="1"/>
          <p:nvPr/>
        </p:nvSpPr>
        <p:spPr>
          <a:xfrm>
            <a:off x="1392528" y="1045574"/>
            <a:ext cx="2546363" cy="553998"/>
          </a:xfrm>
          <a:prstGeom prst="rect">
            <a:avLst/>
          </a:prstGeom>
          <a:noFill/>
        </p:spPr>
        <p:txBody>
          <a:bodyPr wrap="square" lIns="0" tIns="0" rIns="0" bIns="0" rtlCol="0">
            <a:spAutoFit/>
          </a:bodyPr>
          <a:lstStyle/>
          <a:p>
            <a:pPr algn="ctr"/>
            <a:r>
              <a:rPr lang="en-US" dirty="0"/>
              <a:t>Material testing example:</a:t>
            </a:r>
          </a:p>
          <a:p>
            <a:pPr algn="ctr"/>
            <a:r>
              <a:rPr lang="en-US" dirty="0"/>
              <a:t>Fully reversed stress</a:t>
            </a:r>
          </a:p>
        </p:txBody>
      </p:sp>
      <p:sp>
        <p:nvSpPr>
          <p:cNvPr id="62" name="TextBox 61">
            <a:extLst>
              <a:ext uri="{FF2B5EF4-FFF2-40B4-BE49-F238E27FC236}">
                <a16:creationId xmlns:a16="http://schemas.microsoft.com/office/drawing/2014/main" id="{08B6CB5D-25C6-7C61-5A94-901B8C10629F}"/>
              </a:ext>
            </a:extLst>
          </p:cNvPr>
          <p:cNvSpPr txBox="1"/>
          <p:nvPr/>
        </p:nvSpPr>
        <p:spPr>
          <a:xfrm>
            <a:off x="1486060" y="4476887"/>
            <a:ext cx="1710036" cy="276999"/>
          </a:xfrm>
          <a:prstGeom prst="rect">
            <a:avLst/>
          </a:prstGeom>
          <a:noFill/>
        </p:spPr>
        <p:txBody>
          <a:bodyPr wrap="square" lIns="0" tIns="0" rIns="0" bIns="0" rtlCol="0">
            <a:spAutoFit/>
          </a:bodyPr>
          <a:lstStyle/>
          <a:p>
            <a:pPr algn="ctr"/>
            <a:r>
              <a:rPr lang="en-US" b="1" dirty="0">
                <a:solidFill>
                  <a:schemeClr val="tx2"/>
                </a:solidFill>
              </a:rPr>
              <a:t>R=</a:t>
            </a:r>
            <a:r>
              <a:rPr lang="en-US" b="1" dirty="0" err="1">
                <a:solidFill>
                  <a:schemeClr val="accent3"/>
                </a:solidFill>
              </a:rPr>
              <a:t>S</a:t>
            </a:r>
            <a:r>
              <a:rPr lang="en-US" b="1" baseline="-25000" dirty="0" err="1">
                <a:solidFill>
                  <a:schemeClr val="accent3"/>
                </a:solidFill>
              </a:rPr>
              <a:t>min</a:t>
            </a:r>
            <a:r>
              <a:rPr lang="en-US" b="1" dirty="0">
                <a:solidFill>
                  <a:schemeClr val="tx2"/>
                </a:solidFill>
              </a:rPr>
              <a:t>/</a:t>
            </a:r>
            <a:r>
              <a:rPr lang="en-US" b="1" dirty="0">
                <a:solidFill>
                  <a:srgbClr val="00B050"/>
                </a:solidFill>
              </a:rPr>
              <a:t>S</a:t>
            </a:r>
            <a:r>
              <a:rPr lang="en-US" b="1" baseline="-25000" dirty="0">
                <a:solidFill>
                  <a:srgbClr val="00B050"/>
                </a:solidFill>
              </a:rPr>
              <a:t>max</a:t>
            </a:r>
            <a:endParaRPr lang="en-GB" b="1" baseline="-25000" dirty="0">
              <a:solidFill>
                <a:srgbClr val="00B050"/>
              </a:solidFill>
            </a:endParaRPr>
          </a:p>
        </p:txBody>
      </p:sp>
      <p:sp>
        <p:nvSpPr>
          <p:cNvPr id="63" name="TextBox 62">
            <a:extLst>
              <a:ext uri="{FF2B5EF4-FFF2-40B4-BE49-F238E27FC236}">
                <a16:creationId xmlns:a16="http://schemas.microsoft.com/office/drawing/2014/main" id="{5E9BB0F7-CD92-CEB7-D6A7-0D1FF206165F}"/>
              </a:ext>
            </a:extLst>
          </p:cNvPr>
          <p:cNvSpPr txBox="1"/>
          <p:nvPr/>
        </p:nvSpPr>
        <p:spPr>
          <a:xfrm>
            <a:off x="263352" y="4920775"/>
            <a:ext cx="4680520" cy="553998"/>
          </a:xfrm>
          <a:prstGeom prst="rect">
            <a:avLst/>
          </a:prstGeom>
          <a:noFill/>
        </p:spPr>
        <p:txBody>
          <a:bodyPr wrap="square" lIns="0" tIns="0" rIns="0" bIns="0" rtlCol="0">
            <a:spAutoFit/>
          </a:bodyPr>
          <a:lstStyle/>
          <a:p>
            <a:pPr marL="285750" indent="-285750">
              <a:buFont typeface="Wingdings" panose="05000000000000000000" pitchFamily="2" charset="2"/>
              <a:buChar char="q"/>
            </a:pPr>
            <a:r>
              <a:rPr lang="en-US" dirty="0"/>
              <a:t>When test cycles are fully reversed, </a:t>
            </a:r>
            <a:r>
              <a:rPr lang="en-US" dirty="0">
                <a:solidFill>
                  <a:schemeClr val="tx2"/>
                </a:solidFill>
              </a:rPr>
              <a:t>R= -1. </a:t>
            </a:r>
          </a:p>
          <a:p>
            <a:pPr marL="285750" indent="-285750">
              <a:buFont typeface="Wingdings" panose="05000000000000000000" pitchFamily="2" charset="2"/>
              <a:buChar char="q"/>
            </a:pPr>
            <a:r>
              <a:rPr lang="en-US" dirty="0"/>
              <a:t>If fully in tension, </a:t>
            </a:r>
            <a:r>
              <a:rPr lang="en-US" dirty="0">
                <a:solidFill>
                  <a:schemeClr val="tx2"/>
                </a:solidFill>
              </a:rPr>
              <a:t>0&lt;R&lt;+1</a:t>
            </a:r>
          </a:p>
        </p:txBody>
      </p:sp>
      <p:sp>
        <p:nvSpPr>
          <p:cNvPr id="64" name="TextBox 63">
            <a:extLst>
              <a:ext uri="{FF2B5EF4-FFF2-40B4-BE49-F238E27FC236}">
                <a16:creationId xmlns:a16="http://schemas.microsoft.com/office/drawing/2014/main" id="{F2FEB7EB-C3C1-0EBB-A4C2-AA09D40CB5B2}"/>
              </a:ext>
            </a:extLst>
          </p:cNvPr>
          <p:cNvSpPr txBox="1"/>
          <p:nvPr/>
        </p:nvSpPr>
        <p:spPr>
          <a:xfrm>
            <a:off x="1089802" y="1743614"/>
            <a:ext cx="1710036" cy="276999"/>
          </a:xfrm>
          <a:prstGeom prst="rect">
            <a:avLst/>
          </a:prstGeom>
          <a:noFill/>
        </p:spPr>
        <p:txBody>
          <a:bodyPr wrap="square" lIns="0" tIns="0" rIns="0" bIns="0" rtlCol="0">
            <a:spAutoFit/>
          </a:bodyPr>
          <a:lstStyle/>
          <a:p>
            <a:pPr algn="ctr"/>
            <a:r>
              <a:rPr lang="en-US" dirty="0">
                <a:solidFill>
                  <a:srgbClr val="00B050"/>
                </a:solidFill>
              </a:rPr>
              <a:t>S</a:t>
            </a:r>
            <a:r>
              <a:rPr lang="en-US" baseline="-25000" dirty="0">
                <a:solidFill>
                  <a:srgbClr val="00B050"/>
                </a:solidFill>
              </a:rPr>
              <a:t>max</a:t>
            </a:r>
            <a:endParaRPr lang="en-GB" baseline="-25000" dirty="0">
              <a:solidFill>
                <a:srgbClr val="00B050"/>
              </a:solidFill>
            </a:endParaRPr>
          </a:p>
        </p:txBody>
      </p:sp>
      <p:sp>
        <p:nvSpPr>
          <p:cNvPr id="65" name="TextBox 64">
            <a:extLst>
              <a:ext uri="{FF2B5EF4-FFF2-40B4-BE49-F238E27FC236}">
                <a16:creationId xmlns:a16="http://schemas.microsoft.com/office/drawing/2014/main" id="{38BA17BC-07B5-86E9-AB12-D455C07E0940}"/>
              </a:ext>
            </a:extLst>
          </p:cNvPr>
          <p:cNvSpPr txBox="1"/>
          <p:nvPr/>
        </p:nvSpPr>
        <p:spPr>
          <a:xfrm>
            <a:off x="1280193" y="4052448"/>
            <a:ext cx="1710036" cy="276999"/>
          </a:xfrm>
          <a:prstGeom prst="rect">
            <a:avLst/>
          </a:prstGeom>
          <a:noFill/>
        </p:spPr>
        <p:txBody>
          <a:bodyPr wrap="square" lIns="0" tIns="0" rIns="0" bIns="0" rtlCol="0">
            <a:spAutoFit/>
          </a:bodyPr>
          <a:lstStyle/>
          <a:p>
            <a:pPr algn="ctr"/>
            <a:r>
              <a:rPr lang="en-US" dirty="0" err="1">
                <a:solidFill>
                  <a:schemeClr val="accent3"/>
                </a:solidFill>
              </a:rPr>
              <a:t>S</a:t>
            </a:r>
            <a:r>
              <a:rPr lang="en-US" baseline="-25000" dirty="0" err="1">
                <a:solidFill>
                  <a:schemeClr val="accent3"/>
                </a:solidFill>
              </a:rPr>
              <a:t>min</a:t>
            </a:r>
            <a:endParaRPr lang="en-GB" baseline="-25000" dirty="0">
              <a:solidFill>
                <a:schemeClr val="accent3"/>
              </a:solidFill>
            </a:endParaRPr>
          </a:p>
        </p:txBody>
      </p:sp>
      <p:cxnSp>
        <p:nvCxnSpPr>
          <p:cNvPr id="67" name="Straight Arrow Connector 66">
            <a:extLst>
              <a:ext uri="{FF2B5EF4-FFF2-40B4-BE49-F238E27FC236}">
                <a16:creationId xmlns:a16="http://schemas.microsoft.com/office/drawing/2014/main" id="{6F2DDD2E-F3C8-23C2-5BA4-2EF8CC5B8836}"/>
              </a:ext>
            </a:extLst>
          </p:cNvPr>
          <p:cNvCxnSpPr/>
          <p:nvPr/>
        </p:nvCxnSpPr>
        <p:spPr>
          <a:xfrm>
            <a:off x="2824357" y="2020613"/>
            <a:ext cx="0" cy="1013568"/>
          </a:xfrm>
          <a:prstGeom prst="straightConnector1">
            <a:avLst/>
          </a:prstGeom>
          <a:ln w="19050">
            <a:headEnd type="triangle" w="med" len="lg"/>
            <a:tailEnd type="triangle" w="med" len="lg"/>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C9EE7389-CB9C-CC52-805F-AB6C79265242}"/>
              </a:ext>
            </a:extLst>
          </p:cNvPr>
          <p:cNvSpPr txBox="1"/>
          <p:nvPr/>
        </p:nvSpPr>
        <p:spPr>
          <a:xfrm>
            <a:off x="2642975" y="2430702"/>
            <a:ext cx="2341621" cy="246221"/>
          </a:xfrm>
          <a:prstGeom prst="rect">
            <a:avLst/>
          </a:prstGeom>
          <a:noFill/>
        </p:spPr>
        <p:txBody>
          <a:bodyPr wrap="square" lIns="0" tIns="0" rIns="0" bIns="0" rtlCol="0">
            <a:spAutoFit/>
          </a:bodyPr>
          <a:lstStyle/>
          <a:p>
            <a:pPr algn="ctr"/>
            <a:r>
              <a:rPr lang="el-GR" sz="1600" dirty="0"/>
              <a:t>σ</a:t>
            </a:r>
            <a:r>
              <a:rPr lang="en-US" sz="1600" baseline="-25000" dirty="0"/>
              <a:t>a</a:t>
            </a:r>
            <a:r>
              <a:rPr lang="en-US" sz="1600" dirty="0"/>
              <a:t> = ½ (</a:t>
            </a:r>
            <a:r>
              <a:rPr lang="en-US" sz="1600" dirty="0" err="1"/>
              <a:t>S</a:t>
            </a:r>
            <a:r>
              <a:rPr lang="en-US" sz="1600" baseline="-25000" dirty="0" err="1"/>
              <a:t>min</a:t>
            </a:r>
            <a:r>
              <a:rPr lang="en-US" sz="1600" dirty="0"/>
              <a:t>- S</a:t>
            </a:r>
            <a:r>
              <a:rPr lang="en-US" sz="1600" baseline="-25000" dirty="0"/>
              <a:t>max</a:t>
            </a:r>
            <a:r>
              <a:rPr lang="en-US" sz="1600" dirty="0"/>
              <a:t>)</a:t>
            </a:r>
            <a:endParaRPr lang="en-GB" sz="1600" dirty="0"/>
          </a:p>
        </p:txBody>
      </p:sp>
      <p:sp>
        <p:nvSpPr>
          <p:cNvPr id="69" name="TextBox 68">
            <a:extLst>
              <a:ext uri="{FF2B5EF4-FFF2-40B4-BE49-F238E27FC236}">
                <a16:creationId xmlns:a16="http://schemas.microsoft.com/office/drawing/2014/main" id="{F473DD65-9DA7-4D78-6DEA-506EEF0BCDE7}"/>
              </a:ext>
            </a:extLst>
          </p:cNvPr>
          <p:cNvSpPr txBox="1"/>
          <p:nvPr/>
        </p:nvSpPr>
        <p:spPr>
          <a:xfrm>
            <a:off x="2441436" y="3322730"/>
            <a:ext cx="2341621" cy="246221"/>
          </a:xfrm>
          <a:prstGeom prst="rect">
            <a:avLst/>
          </a:prstGeom>
          <a:noFill/>
        </p:spPr>
        <p:txBody>
          <a:bodyPr wrap="square" lIns="0" tIns="0" rIns="0" bIns="0" rtlCol="0">
            <a:spAutoFit/>
          </a:bodyPr>
          <a:lstStyle/>
          <a:p>
            <a:pPr algn="ctr"/>
            <a:r>
              <a:rPr lang="el-GR" sz="1600" b="1" dirty="0">
                <a:solidFill>
                  <a:srgbClr val="FFC000"/>
                </a:solidFill>
              </a:rPr>
              <a:t>σ</a:t>
            </a:r>
            <a:r>
              <a:rPr lang="en-US" sz="1600" b="1" baseline="-25000" dirty="0">
                <a:solidFill>
                  <a:srgbClr val="FFC000"/>
                </a:solidFill>
              </a:rPr>
              <a:t>m</a:t>
            </a:r>
            <a:r>
              <a:rPr lang="en-US" sz="1600" b="1" dirty="0">
                <a:solidFill>
                  <a:srgbClr val="FFC000"/>
                </a:solidFill>
              </a:rPr>
              <a:t> = ½ (</a:t>
            </a:r>
            <a:r>
              <a:rPr lang="en-US" sz="1600" b="1" dirty="0" err="1">
                <a:solidFill>
                  <a:srgbClr val="FFC000"/>
                </a:solidFill>
              </a:rPr>
              <a:t>S</a:t>
            </a:r>
            <a:r>
              <a:rPr lang="en-US" sz="1600" b="1" baseline="-25000" dirty="0" err="1">
                <a:solidFill>
                  <a:srgbClr val="FFC000"/>
                </a:solidFill>
              </a:rPr>
              <a:t>min</a:t>
            </a:r>
            <a:r>
              <a:rPr lang="en-US" sz="1600" b="1" dirty="0">
                <a:solidFill>
                  <a:srgbClr val="FFC000"/>
                </a:solidFill>
              </a:rPr>
              <a:t>+ S</a:t>
            </a:r>
            <a:r>
              <a:rPr lang="en-US" sz="1600" b="1" baseline="-25000" dirty="0">
                <a:solidFill>
                  <a:srgbClr val="FFC000"/>
                </a:solidFill>
              </a:rPr>
              <a:t>max</a:t>
            </a:r>
            <a:r>
              <a:rPr lang="en-US" sz="1600" b="1" dirty="0">
                <a:solidFill>
                  <a:srgbClr val="FFC000"/>
                </a:solidFill>
              </a:rPr>
              <a:t>)</a:t>
            </a:r>
            <a:endParaRPr lang="en-GB" sz="1600" b="1" dirty="0">
              <a:solidFill>
                <a:srgbClr val="FFC000"/>
              </a:solidFill>
            </a:endParaRPr>
          </a:p>
        </p:txBody>
      </p:sp>
      <p:cxnSp>
        <p:nvCxnSpPr>
          <p:cNvPr id="72" name="Straight Connector 71">
            <a:extLst>
              <a:ext uri="{FF2B5EF4-FFF2-40B4-BE49-F238E27FC236}">
                <a16:creationId xmlns:a16="http://schemas.microsoft.com/office/drawing/2014/main" id="{09D8B065-CF6E-5E1D-E5C1-402B975C252C}"/>
              </a:ext>
            </a:extLst>
          </p:cNvPr>
          <p:cNvCxnSpPr/>
          <p:nvPr/>
        </p:nvCxnSpPr>
        <p:spPr>
          <a:xfrm>
            <a:off x="1241868" y="3066375"/>
            <a:ext cx="2086545" cy="7808"/>
          </a:xfrm>
          <a:prstGeom prst="line">
            <a:avLst/>
          </a:prstGeom>
          <a:ln w="41275">
            <a:solidFill>
              <a:srgbClr val="FFC000"/>
            </a:solidFill>
            <a:prstDash val="sysDash"/>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000618DB-F31A-BB7F-78D0-A206EFED65CC}"/>
              </a:ext>
            </a:extLst>
          </p:cNvPr>
          <p:cNvCxnSpPr>
            <a:cxnSpLocks/>
            <a:stCxn id="49" idx="1"/>
          </p:cNvCxnSpPr>
          <p:nvPr/>
        </p:nvCxnSpPr>
        <p:spPr>
          <a:xfrm flipH="1">
            <a:off x="8129606" y="1029022"/>
            <a:ext cx="524241" cy="422040"/>
          </a:xfrm>
          <a:prstGeom prst="line">
            <a:avLst/>
          </a:prstGeom>
          <a:ln w="19050">
            <a:solidFill>
              <a:schemeClr val="tx2"/>
            </a:solidFill>
            <a:tailEnd type="ova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37C0DD33-85CC-DCF3-04E6-2783771174C4}"/>
              </a:ext>
            </a:extLst>
          </p:cNvPr>
          <p:cNvCxnSpPr>
            <a:cxnSpLocks/>
          </p:cNvCxnSpPr>
          <p:nvPr/>
        </p:nvCxnSpPr>
        <p:spPr>
          <a:xfrm flipH="1">
            <a:off x="8452249" y="2313869"/>
            <a:ext cx="630286" cy="161423"/>
          </a:xfrm>
          <a:prstGeom prst="line">
            <a:avLst/>
          </a:prstGeom>
          <a:ln w="19050">
            <a:solidFill>
              <a:schemeClr val="tx2"/>
            </a:solidFill>
            <a:tailEnd type="oval"/>
          </a:ln>
        </p:spPr>
        <p:style>
          <a:lnRef idx="1">
            <a:schemeClr val="accent1"/>
          </a:lnRef>
          <a:fillRef idx="0">
            <a:schemeClr val="accent1"/>
          </a:fillRef>
          <a:effectRef idx="0">
            <a:schemeClr val="accent1"/>
          </a:effectRef>
          <a:fontRef idx="minor">
            <a:schemeClr val="tx1"/>
          </a:fontRef>
        </p:style>
      </p:cxnSp>
      <p:sp>
        <p:nvSpPr>
          <p:cNvPr id="156" name="TextBox 155">
            <a:extLst>
              <a:ext uri="{FF2B5EF4-FFF2-40B4-BE49-F238E27FC236}">
                <a16:creationId xmlns:a16="http://schemas.microsoft.com/office/drawing/2014/main" id="{EB534C83-AAD0-6F9C-6207-D46BBBDE6E43}"/>
              </a:ext>
            </a:extLst>
          </p:cNvPr>
          <p:cNvSpPr txBox="1"/>
          <p:nvPr/>
        </p:nvSpPr>
        <p:spPr>
          <a:xfrm>
            <a:off x="5018218" y="3837541"/>
            <a:ext cx="7174001" cy="2103140"/>
          </a:xfrm>
          <a:prstGeom prst="rect">
            <a:avLst/>
          </a:prstGeom>
          <a:noFill/>
        </p:spPr>
        <p:txBody>
          <a:bodyPr wrap="square" lIns="0" tIns="0" rIns="0" bIns="0" rtlCol="0">
            <a:spAutoFit/>
          </a:bodyPr>
          <a:lstStyle/>
          <a:p>
            <a:pPr marL="285750" indent="-285750">
              <a:spcBef>
                <a:spcPts val="400"/>
              </a:spcBef>
              <a:buFont typeface="Wingdings" panose="05000000000000000000" pitchFamily="2" charset="2"/>
              <a:buChar char="q"/>
            </a:pPr>
            <a:r>
              <a:rPr lang="en-US" sz="1500" dirty="0"/>
              <a:t>Goodman Diagram can be used to compare stress cycles with different </a:t>
            </a:r>
            <a:r>
              <a:rPr lang="el-GR" sz="1500" dirty="0"/>
              <a:t>σ</a:t>
            </a:r>
            <a:r>
              <a:rPr lang="en-US" sz="1500" baseline="-25000" dirty="0"/>
              <a:t>m  &amp; </a:t>
            </a:r>
            <a:r>
              <a:rPr lang="el-GR" sz="1500" dirty="0"/>
              <a:t>σ</a:t>
            </a:r>
            <a:r>
              <a:rPr lang="en-US" sz="1500" baseline="-25000" dirty="0"/>
              <a:t>a</a:t>
            </a:r>
            <a:r>
              <a:rPr lang="en-US" sz="1500" dirty="0"/>
              <a:t>.</a:t>
            </a:r>
          </a:p>
          <a:p>
            <a:pPr marL="285750" indent="-285750">
              <a:spcBef>
                <a:spcPts val="400"/>
              </a:spcBef>
              <a:buFont typeface="Wingdings" panose="05000000000000000000" pitchFamily="2" charset="2"/>
              <a:buChar char="q"/>
            </a:pPr>
            <a:r>
              <a:rPr lang="en-US" sz="1500" dirty="0"/>
              <a:t>Goodman and Gerber lines are different fits to the material testing data.</a:t>
            </a:r>
          </a:p>
          <a:p>
            <a:pPr marL="742950" lvl="1" indent="-285750">
              <a:spcBef>
                <a:spcPts val="400"/>
              </a:spcBef>
              <a:buFont typeface="Wingdings" panose="05000000000000000000" pitchFamily="2" charset="2"/>
              <a:buChar char="q"/>
            </a:pPr>
            <a:r>
              <a:rPr lang="en-US" sz="1500" dirty="0"/>
              <a:t>Endurance limit </a:t>
            </a:r>
            <a:r>
              <a:rPr lang="el-GR" sz="1500" dirty="0"/>
              <a:t>σ</a:t>
            </a:r>
            <a:r>
              <a:rPr lang="en-US" sz="1500" baseline="-25000" dirty="0"/>
              <a:t>e </a:t>
            </a:r>
            <a:r>
              <a:rPr lang="en-US" sz="1500" dirty="0"/>
              <a:t>is when </a:t>
            </a:r>
            <a:r>
              <a:rPr lang="el-GR" sz="1500" dirty="0"/>
              <a:t>σ</a:t>
            </a:r>
            <a:r>
              <a:rPr lang="en-US" sz="1500" baseline="-25000" dirty="0"/>
              <a:t>m</a:t>
            </a:r>
            <a:r>
              <a:rPr lang="en-US" sz="1500" dirty="0"/>
              <a:t> stress = 0, </a:t>
            </a:r>
            <a:r>
              <a:rPr lang="en-GB" sz="1500" dirty="0"/>
              <a:t>∴r = -1.</a:t>
            </a:r>
          </a:p>
          <a:p>
            <a:pPr marL="742950" lvl="1" indent="-285750">
              <a:spcBef>
                <a:spcPts val="400"/>
              </a:spcBef>
              <a:buFont typeface="Wingdings" panose="05000000000000000000" pitchFamily="2" charset="2"/>
              <a:buChar char="q"/>
            </a:pPr>
            <a:r>
              <a:rPr lang="el-GR" sz="1500" dirty="0"/>
              <a:t>σ</a:t>
            </a:r>
            <a:r>
              <a:rPr lang="en-US" sz="1500" baseline="-25000" dirty="0"/>
              <a:t>UTS </a:t>
            </a:r>
            <a:r>
              <a:rPr lang="en-US" sz="1500" i="1" dirty="0"/>
              <a:t>is where </a:t>
            </a:r>
            <a:r>
              <a:rPr lang="el-GR" sz="1500" dirty="0"/>
              <a:t>σ</a:t>
            </a:r>
            <a:r>
              <a:rPr lang="en-US" sz="1500" baseline="-25000" dirty="0"/>
              <a:t>a </a:t>
            </a:r>
            <a:r>
              <a:rPr lang="en-US" sz="1500" i="1" dirty="0"/>
              <a:t>=0.</a:t>
            </a:r>
          </a:p>
          <a:p>
            <a:pPr marL="285750" indent="-285750">
              <a:spcBef>
                <a:spcPts val="400"/>
              </a:spcBef>
              <a:buFont typeface="Wingdings" panose="05000000000000000000" pitchFamily="2" charset="2"/>
              <a:buChar char="q"/>
            </a:pPr>
            <a:r>
              <a:rPr lang="en-US" sz="1500" dirty="0"/>
              <a:t>Without material data from fully </a:t>
            </a:r>
            <a:r>
              <a:rPr lang="en-US" sz="1500" i="1" dirty="0"/>
              <a:t>reversed cycles (</a:t>
            </a:r>
            <a:r>
              <a:rPr lang="el-GR" sz="1500" dirty="0"/>
              <a:t>σ</a:t>
            </a:r>
            <a:r>
              <a:rPr lang="en-US" sz="1500" baseline="-25000" dirty="0"/>
              <a:t>m </a:t>
            </a:r>
            <a:r>
              <a:rPr lang="en-US" sz="1500" i="1" dirty="0"/>
              <a:t>=0) </a:t>
            </a:r>
            <a:r>
              <a:rPr lang="en-US" sz="1500" dirty="0"/>
              <a:t> the Endurance limit (</a:t>
            </a:r>
            <a:r>
              <a:rPr lang="el-GR" sz="1500" dirty="0"/>
              <a:t>σ</a:t>
            </a:r>
            <a:r>
              <a:rPr lang="en-US" sz="1500" baseline="-25000" dirty="0"/>
              <a:t>e</a:t>
            </a:r>
            <a:r>
              <a:rPr lang="en-US" sz="1500" dirty="0"/>
              <a:t>) is not well known</a:t>
            </a:r>
          </a:p>
          <a:p>
            <a:pPr marL="285750" indent="-285750">
              <a:spcBef>
                <a:spcPts val="400"/>
              </a:spcBef>
              <a:buFont typeface="Wingdings" panose="05000000000000000000" pitchFamily="2" charset="2"/>
              <a:buChar char="q"/>
            </a:pPr>
            <a:r>
              <a:rPr lang="en-US" sz="1500" b="1" dirty="0">
                <a:solidFill>
                  <a:schemeClr val="accent3"/>
                </a:solidFill>
              </a:rPr>
              <a:t>From the theory, it is therefore not conservative to draw/calculate </a:t>
            </a:r>
            <a:r>
              <a:rPr lang="el-GR" sz="1500" b="1" dirty="0">
                <a:solidFill>
                  <a:schemeClr val="accent3"/>
                </a:solidFill>
              </a:rPr>
              <a:t>σ</a:t>
            </a:r>
            <a:r>
              <a:rPr lang="en-US" sz="1500" b="1" baseline="-25000" dirty="0">
                <a:solidFill>
                  <a:schemeClr val="accent3"/>
                </a:solidFill>
              </a:rPr>
              <a:t>e</a:t>
            </a:r>
            <a:r>
              <a:rPr lang="en-US" sz="1500" b="1" dirty="0">
                <a:solidFill>
                  <a:schemeClr val="accent3"/>
                </a:solidFill>
              </a:rPr>
              <a:t> using goodman from a small number of non-fully reversed testing points</a:t>
            </a:r>
          </a:p>
        </p:txBody>
      </p:sp>
      <p:grpSp>
        <p:nvGrpSpPr>
          <p:cNvPr id="18" name="Group 17">
            <a:extLst>
              <a:ext uri="{FF2B5EF4-FFF2-40B4-BE49-F238E27FC236}">
                <a16:creationId xmlns:a16="http://schemas.microsoft.com/office/drawing/2014/main" id="{C9470184-9FC2-7971-D6BB-4F853D80FBAA}"/>
              </a:ext>
            </a:extLst>
          </p:cNvPr>
          <p:cNvGrpSpPr/>
          <p:nvPr/>
        </p:nvGrpSpPr>
        <p:grpSpPr>
          <a:xfrm>
            <a:off x="7004269" y="232888"/>
            <a:ext cx="2791442" cy="2709293"/>
            <a:chOff x="7004269" y="232888"/>
            <a:chExt cx="2791442" cy="2709293"/>
          </a:xfrm>
        </p:grpSpPr>
        <p:sp>
          <p:nvSpPr>
            <p:cNvPr id="23" name="Cross 22">
              <a:extLst>
                <a:ext uri="{FF2B5EF4-FFF2-40B4-BE49-F238E27FC236}">
                  <a16:creationId xmlns:a16="http://schemas.microsoft.com/office/drawing/2014/main" id="{456A6745-64A9-C9B9-885C-A4CEE306B620}"/>
                </a:ext>
              </a:extLst>
            </p:cNvPr>
            <p:cNvSpPr/>
            <p:nvPr/>
          </p:nvSpPr>
          <p:spPr>
            <a:xfrm>
              <a:off x="7004269" y="945172"/>
              <a:ext cx="195146" cy="195146"/>
            </a:xfrm>
            <a:prstGeom prst="plus">
              <a:avLst>
                <a:gd name="adj"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Cross 23">
              <a:extLst>
                <a:ext uri="{FF2B5EF4-FFF2-40B4-BE49-F238E27FC236}">
                  <a16:creationId xmlns:a16="http://schemas.microsoft.com/office/drawing/2014/main" id="{FD12A51A-23BE-21AD-9F20-CF4C68ABE3B9}"/>
                </a:ext>
              </a:extLst>
            </p:cNvPr>
            <p:cNvSpPr/>
            <p:nvPr/>
          </p:nvSpPr>
          <p:spPr>
            <a:xfrm>
              <a:off x="7286352" y="963966"/>
              <a:ext cx="195146" cy="195146"/>
            </a:xfrm>
            <a:prstGeom prst="plus">
              <a:avLst>
                <a:gd name="adj"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Cross 24">
              <a:extLst>
                <a:ext uri="{FF2B5EF4-FFF2-40B4-BE49-F238E27FC236}">
                  <a16:creationId xmlns:a16="http://schemas.microsoft.com/office/drawing/2014/main" id="{DB29B32E-9396-571C-1B5A-FFD45A9BF6C2}"/>
                </a:ext>
              </a:extLst>
            </p:cNvPr>
            <p:cNvSpPr/>
            <p:nvPr/>
          </p:nvSpPr>
          <p:spPr>
            <a:xfrm>
              <a:off x="7509590" y="1054063"/>
              <a:ext cx="195146" cy="195146"/>
            </a:xfrm>
            <a:prstGeom prst="plus">
              <a:avLst>
                <a:gd name="adj"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Cross 25">
              <a:extLst>
                <a:ext uri="{FF2B5EF4-FFF2-40B4-BE49-F238E27FC236}">
                  <a16:creationId xmlns:a16="http://schemas.microsoft.com/office/drawing/2014/main" id="{D03E7B32-AC8F-67A1-0498-25633320D863}"/>
                </a:ext>
              </a:extLst>
            </p:cNvPr>
            <p:cNvSpPr/>
            <p:nvPr/>
          </p:nvSpPr>
          <p:spPr>
            <a:xfrm>
              <a:off x="7704736" y="1293179"/>
              <a:ext cx="195146" cy="195146"/>
            </a:xfrm>
            <a:prstGeom prst="plus">
              <a:avLst>
                <a:gd name="adj"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Cross 26">
              <a:extLst>
                <a:ext uri="{FF2B5EF4-FFF2-40B4-BE49-F238E27FC236}">
                  <a16:creationId xmlns:a16="http://schemas.microsoft.com/office/drawing/2014/main" id="{586B3DEB-9E0F-DF42-A590-1E5B83EEE60E}"/>
                </a:ext>
              </a:extLst>
            </p:cNvPr>
            <p:cNvSpPr/>
            <p:nvPr/>
          </p:nvSpPr>
          <p:spPr>
            <a:xfrm>
              <a:off x="7909941" y="1110875"/>
              <a:ext cx="195146" cy="195146"/>
            </a:xfrm>
            <a:prstGeom prst="plus">
              <a:avLst>
                <a:gd name="adj"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Cross 27">
              <a:extLst>
                <a:ext uri="{FF2B5EF4-FFF2-40B4-BE49-F238E27FC236}">
                  <a16:creationId xmlns:a16="http://schemas.microsoft.com/office/drawing/2014/main" id="{923149EA-D273-8362-4112-935B93256026}"/>
                </a:ext>
              </a:extLst>
            </p:cNvPr>
            <p:cNvSpPr/>
            <p:nvPr/>
          </p:nvSpPr>
          <p:spPr>
            <a:xfrm>
              <a:off x="8434243" y="2224875"/>
              <a:ext cx="195146" cy="195146"/>
            </a:xfrm>
            <a:prstGeom prst="plus">
              <a:avLst>
                <a:gd name="adj"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Cross 28">
              <a:extLst>
                <a:ext uri="{FF2B5EF4-FFF2-40B4-BE49-F238E27FC236}">
                  <a16:creationId xmlns:a16="http://schemas.microsoft.com/office/drawing/2014/main" id="{F6601B0E-FD53-99F9-93C9-7F679F5B63A5}"/>
                </a:ext>
              </a:extLst>
            </p:cNvPr>
            <p:cNvSpPr/>
            <p:nvPr/>
          </p:nvSpPr>
          <p:spPr>
            <a:xfrm>
              <a:off x="8054537" y="1517543"/>
              <a:ext cx="195146" cy="195146"/>
            </a:xfrm>
            <a:prstGeom prst="plus">
              <a:avLst>
                <a:gd name="adj"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Cross 29">
              <a:extLst>
                <a:ext uri="{FF2B5EF4-FFF2-40B4-BE49-F238E27FC236}">
                  <a16:creationId xmlns:a16="http://schemas.microsoft.com/office/drawing/2014/main" id="{F9AD1749-CC52-6C33-BCE3-850EB3EB1A14}"/>
                </a:ext>
              </a:extLst>
            </p:cNvPr>
            <p:cNvSpPr/>
            <p:nvPr/>
          </p:nvSpPr>
          <p:spPr>
            <a:xfrm>
              <a:off x="8509884" y="1941804"/>
              <a:ext cx="195146" cy="195146"/>
            </a:xfrm>
            <a:prstGeom prst="plus">
              <a:avLst>
                <a:gd name="adj"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Cross 30">
              <a:extLst>
                <a:ext uri="{FF2B5EF4-FFF2-40B4-BE49-F238E27FC236}">
                  <a16:creationId xmlns:a16="http://schemas.microsoft.com/office/drawing/2014/main" id="{751BF1AD-E992-014E-076B-29D41A2623F3}"/>
                </a:ext>
              </a:extLst>
            </p:cNvPr>
            <p:cNvSpPr/>
            <p:nvPr/>
          </p:nvSpPr>
          <p:spPr>
            <a:xfrm>
              <a:off x="8718042" y="2747035"/>
              <a:ext cx="195146" cy="195146"/>
            </a:xfrm>
            <a:prstGeom prst="plus">
              <a:avLst>
                <a:gd name="adj"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Cross 32">
              <a:extLst>
                <a:ext uri="{FF2B5EF4-FFF2-40B4-BE49-F238E27FC236}">
                  <a16:creationId xmlns:a16="http://schemas.microsoft.com/office/drawing/2014/main" id="{9B78998C-8111-5A50-59CB-F1FB44C5F283}"/>
                </a:ext>
              </a:extLst>
            </p:cNvPr>
            <p:cNvSpPr/>
            <p:nvPr/>
          </p:nvSpPr>
          <p:spPr>
            <a:xfrm>
              <a:off x="8206089" y="1813696"/>
              <a:ext cx="195146" cy="195146"/>
            </a:xfrm>
            <a:prstGeom prst="plus">
              <a:avLst>
                <a:gd name="adj"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Cross 33">
              <a:extLst>
                <a:ext uri="{FF2B5EF4-FFF2-40B4-BE49-F238E27FC236}">
                  <a16:creationId xmlns:a16="http://schemas.microsoft.com/office/drawing/2014/main" id="{B8063F77-7C7A-1A1F-39E7-9F4EFCB1A46A}"/>
                </a:ext>
              </a:extLst>
            </p:cNvPr>
            <p:cNvSpPr/>
            <p:nvPr/>
          </p:nvSpPr>
          <p:spPr>
            <a:xfrm>
              <a:off x="8377564" y="1566070"/>
              <a:ext cx="195146" cy="195146"/>
            </a:xfrm>
            <a:prstGeom prst="plus">
              <a:avLst>
                <a:gd name="adj"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Cross 34">
              <a:extLst>
                <a:ext uri="{FF2B5EF4-FFF2-40B4-BE49-F238E27FC236}">
                  <a16:creationId xmlns:a16="http://schemas.microsoft.com/office/drawing/2014/main" id="{3B42B486-3D75-486C-8494-AC167AE5E202}"/>
                </a:ext>
              </a:extLst>
            </p:cNvPr>
            <p:cNvSpPr/>
            <p:nvPr/>
          </p:nvSpPr>
          <p:spPr>
            <a:xfrm>
              <a:off x="8688237" y="2466611"/>
              <a:ext cx="195146" cy="195146"/>
            </a:xfrm>
            <a:prstGeom prst="plus">
              <a:avLst>
                <a:gd name="adj"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8" name="TextBox 157">
              <a:extLst>
                <a:ext uri="{FF2B5EF4-FFF2-40B4-BE49-F238E27FC236}">
                  <a16:creationId xmlns:a16="http://schemas.microsoft.com/office/drawing/2014/main" id="{BB427B59-E48F-42D5-6CDF-A11CB221D8B6}"/>
                </a:ext>
              </a:extLst>
            </p:cNvPr>
            <p:cNvSpPr txBox="1"/>
            <p:nvPr/>
          </p:nvSpPr>
          <p:spPr>
            <a:xfrm>
              <a:off x="8225809" y="232888"/>
              <a:ext cx="1569902" cy="492443"/>
            </a:xfrm>
            <a:prstGeom prst="rect">
              <a:avLst/>
            </a:prstGeom>
            <a:noFill/>
          </p:spPr>
          <p:txBody>
            <a:bodyPr wrap="square" lIns="0" tIns="0" rIns="0" bIns="0" rtlCol="0">
              <a:spAutoFit/>
            </a:bodyPr>
            <a:lstStyle/>
            <a:p>
              <a:pPr algn="l"/>
              <a:r>
                <a:rPr lang="en-US" sz="1600" dirty="0">
                  <a:solidFill>
                    <a:schemeClr val="tx2"/>
                  </a:solidFill>
                </a:rPr>
                <a:t>Material testing data points</a:t>
              </a:r>
              <a:endParaRPr lang="en-GB" sz="1600" dirty="0">
                <a:solidFill>
                  <a:schemeClr val="tx2"/>
                </a:solidFill>
              </a:endParaRPr>
            </a:p>
          </p:txBody>
        </p:sp>
        <p:cxnSp>
          <p:nvCxnSpPr>
            <p:cNvPr id="159" name="Straight Connector 158">
              <a:extLst>
                <a:ext uri="{FF2B5EF4-FFF2-40B4-BE49-F238E27FC236}">
                  <a16:creationId xmlns:a16="http://schemas.microsoft.com/office/drawing/2014/main" id="{C3B64725-26B7-C5E9-1839-E35AF1B6EE07}"/>
                </a:ext>
              </a:extLst>
            </p:cNvPr>
            <p:cNvCxnSpPr>
              <a:cxnSpLocks/>
              <a:stCxn id="158" idx="1"/>
              <a:endCxn id="25" idx="0"/>
            </p:cNvCxnSpPr>
            <p:nvPr/>
          </p:nvCxnSpPr>
          <p:spPr>
            <a:xfrm flipH="1">
              <a:off x="7607163" y="479110"/>
              <a:ext cx="618646" cy="574953"/>
            </a:xfrm>
            <a:prstGeom prst="line">
              <a:avLst/>
            </a:prstGeom>
            <a:ln w="19050">
              <a:solidFill>
                <a:schemeClr val="tx2"/>
              </a:solidFill>
              <a:tailEnd type="oval"/>
            </a:ln>
          </p:spPr>
          <p:style>
            <a:lnRef idx="1">
              <a:schemeClr val="accent1"/>
            </a:lnRef>
            <a:fillRef idx="0">
              <a:schemeClr val="accent1"/>
            </a:fillRef>
            <a:effectRef idx="0">
              <a:schemeClr val="accent1"/>
            </a:effectRef>
            <a:fontRef idx="minor">
              <a:schemeClr val="tx1"/>
            </a:fontRef>
          </p:style>
        </p:cxnSp>
      </p:grpSp>
      <p:grpSp>
        <p:nvGrpSpPr>
          <p:cNvPr id="37" name="Group 36">
            <a:extLst>
              <a:ext uri="{FF2B5EF4-FFF2-40B4-BE49-F238E27FC236}">
                <a16:creationId xmlns:a16="http://schemas.microsoft.com/office/drawing/2014/main" id="{EBA40147-FF22-2BC8-908D-32D5B63F79E4}"/>
              </a:ext>
            </a:extLst>
          </p:cNvPr>
          <p:cNvGrpSpPr/>
          <p:nvPr/>
        </p:nvGrpSpPr>
        <p:grpSpPr>
          <a:xfrm>
            <a:off x="762009" y="1998744"/>
            <a:ext cx="394797" cy="2176814"/>
            <a:chOff x="762009" y="1998744"/>
            <a:chExt cx="394797" cy="2176814"/>
          </a:xfrm>
        </p:grpSpPr>
        <p:sp>
          <p:nvSpPr>
            <p:cNvPr id="20" name="TextBox 19">
              <a:extLst>
                <a:ext uri="{FF2B5EF4-FFF2-40B4-BE49-F238E27FC236}">
                  <a16:creationId xmlns:a16="http://schemas.microsoft.com/office/drawing/2014/main" id="{DCBEEF10-9907-CBB3-7AD3-C2F7C428B754}"/>
                </a:ext>
              </a:extLst>
            </p:cNvPr>
            <p:cNvSpPr txBox="1"/>
            <p:nvPr/>
          </p:nvSpPr>
          <p:spPr>
            <a:xfrm>
              <a:off x="771768" y="2917579"/>
              <a:ext cx="385038" cy="205184"/>
            </a:xfrm>
            <a:prstGeom prst="rect">
              <a:avLst/>
            </a:prstGeom>
            <a:noFill/>
          </p:spPr>
          <p:txBody>
            <a:bodyPr wrap="square" lIns="0" tIns="0" rIns="0" bIns="0" rtlCol="0">
              <a:spAutoFit/>
            </a:bodyPr>
            <a:lstStyle/>
            <a:p>
              <a:pPr algn="r"/>
              <a:r>
                <a:rPr lang="en-US" sz="2000" baseline="-25000" dirty="0">
                  <a:solidFill>
                    <a:schemeClr val="tx2">
                      <a:lumMod val="90000"/>
                      <a:lumOff val="10000"/>
                    </a:schemeClr>
                  </a:solidFill>
                </a:rPr>
                <a:t>0</a:t>
              </a:r>
              <a:endParaRPr lang="en-GB" sz="1600" baseline="-25000" dirty="0">
                <a:solidFill>
                  <a:schemeClr val="tx2">
                    <a:lumMod val="90000"/>
                    <a:lumOff val="10000"/>
                  </a:schemeClr>
                </a:solidFill>
              </a:endParaRPr>
            </a:p>
          </p:txBody>
        </p:sp>
        <p:sp>
          <p:nvSpPr>
            <p:cNvPr id="32" name="TextBox 31">
              <a:extLst>
                <a:ext uri="{FF2B5EF4-FFF2-40B4-BE49-F238E27FC236}">
                  <a16:creationId xmlns:a16="http://schemas.microsoft.com/office/drawing/2014/main" id="{E7B289C6-9C2E-3011-275D-F67E54F9299B}"/>
                </a:ext>
              </a:extLst>
            </p:cNvPr>
            <p:cNvSpPr txBox="1"/>
            <p:nvPr/>
          </p:nvSpPr>
          <p:spPr>
            <a:xfrm>
              <a:off x="771768" y="1998744"/>
              <a:ext cx="385038" cy="205184"/>
            </a:xfrm>
            <a:prstGeom prst="rect">
              <a:avLst/>
            </a:prstGeom>
            <a:noFill/>
          </p:spPr>
          <p:txBody>
            <a:bodyPr wrap="square" lIns="0" tIns="0" rIns="0" bIns="0" rtlCol="0">
              <a:spAutoFit/>
            </a:bodyPr>
            <a:lstStyle/>
            <a:p>
              <a:pPr algn="r"/>
              <a:r>
                <a:rPr lang="en-US" sz="2000" baseline="-25000" dirty="0">
                  <a:solidFill>
                    <a:schemeClr val="tx2">
                      <a:lumMod val="90000"/>
                      <a:lumOff val="10000"/>
                    </a:schemeClr>
                  </a:solidFill>
                </a:rPr>
                <a:t>+</a:t>
              </a:r>
              <a:endParaRPr lang="en-GB" sz="1600" baseline="-25000" dirty="0">
                <a:solidFill>
                  <a:schemeClr val="tx2">
                    <a:lumMod val="90000"/>
                    <a:lumOff val="10000"/>
                  </a:schemeClr>
                </a:solidFill>
              </a:endParaRPr>
            </a:p>
          </p:txBody>
        </p:sp>
        <p:sp>
          <p:nvSpPr>
            <p:cNvPr id="36" name="TextBox 35">
              <a:extLst>
                <a:ext uri="{FF2B5EF4-FFF2-40B4-BE49-F238E27FC236}">
                  <a16:creationId xmlns:a16="http://schemas.microsoft.com/office/drawing/2014/main" id="{BB5DD656-3334-4A20-F737-B11BD8D0A360}"/>
                </a:ext>
              </a:extLst>
            </p:cNvPr>
            <p:cNvSpPr txBox="1"/>
            <p:nvPr/>
          </p:nvSpPr>
          <p:spPr>
            <a:xfrm>
              <a:off x="762009" y="3970374"/>
              <a:ext cx="385038" cy="205184"/>
            </a:xfrm>
            <a:prstGeom prst="rect">
              <a:avLst/>
            </a:prstGeom>
            <a:noFill/>
          </p:spPr>
          <p:txBody>
            <a:bodyPr wrap="square" lIns="0" tIns="0" rIns="0" bIns="0" rtlCol="0">
              <a:spAutoFit/>
            </a:bodyPr>
            <a:lstStyle/>
            <a:p>
              <a:pPr algn="r"/>
              <a:r>
                <a:rPr lang="en-US" sz="2000" baseline="-25000" dirty="0">
                  <a:solidFill>
                    <a:schemeClr val="tx2">
                      <a:lumMod val="90000"/>
                      <a:lumOff val="10000"/>
                    </a:schemeClr>
                  </a:solidFill>
                </a:rPr>
                <a:t>-</a:t>
              </a:r>
              <a:endParaRPr lang="en-GB" sz="1600" baseline="-25000" dirty="0">
                <a:solidFill>
                  <a:schemeClr val="tx2">
                    <a:lumMod val="90000"/>
                    <a:lumOff val="10000"/>
                  </a:schemeClr>
                </a:solidFill>
              </a:endParaRPr>
            </a:p>
          </p:txBody>
        </p:sp>
      </p:grpSp>
    </p:spTree>
    <p:extLst>
      <p:ext uri="{BB962C8B-B14F-4D97-AF65-F5344CB8AC3E}">
        <p14:creationId xmlns:p14="http://schemas.microsoft.com/office/powerpoint/2010/main" val="2067980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7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56">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56">
                                            <p:txEl>
                                              <p:pRg st="1" end="1"/>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1"/>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14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49"/>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47"/>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22"/>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56">
                                            <p:txEl>
                                              <p:pRg st="2" end="2"/>
                                            </p:txEl>
                                          </p:spTgt>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39"/>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42"/>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156">
                                            <p:txEl>
                                              <p:pRg st="3" end="3"/>
                                            </p:txEl>
                                          </p:spTgt>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46"/>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40"/>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155"/>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156">
                                            <p:txEl>
                                              <p:pRg st="4" end="4"/>
                                            </p:txEl>
                                          </p:spTgt>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15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6" grpId="0"/>
      <p:bldP spid="48" grpId="0"/>
      <p:bldP spid="49" grpId="0"/>
      <p:bldP spid="55" grpId="0" animBg="1"/>
      <p:bldP spid="56" grpId="0" animBg="1"/>
      <p:bldP spid="61" grpId="0"/>
      <p:bldP spid="62" grpId="0"/>
      <p:bldP spid="63" grpId="0"/>
      <p:bldP spid="64" grpId="0"/>
      <p:bldP spid="65" grpId="0"/>
      <p:bldP spid="68" grpId="0"/>
      <p:bldP spid="6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76762-8593-E372-ED7E-9964943C5A50}"/>
              </a:ext>
            </a:extLst>
          </p:cNvPr>
          <p:cNvSpPr>
            <a:spLocks noGrp="1"/>
          </p:cNvSpPr>
          <p:nvPr>
            <p:ph type="title"/>
          </p:nvPr>
        </p:nvSpPr>
        <p:spPr>
          <a:xfrm>
            <a:off x="581677" y="314519"/>
            <a:ext cx="10515600" cy="888234"/>
          </a:xfrm>
        </p:spPr>
        <p:txBody>
          <a:bodyPr/>
          <a:lstStyle/>
          <a:p>
            <a:r>
              <a:rPr lang="en-US" sz="2800" dirty="0"/>
              <a:t>DPA fatigue damage approach</a:t>
            </a:r>
            <a:endParaRPr lang="en-GB" sz="2800" dirty="0"/>
          </a:p>
        </p:txBody>
      </p:sp>
      <p:sp>
        <p:nvSpPr>
          <p:cNvPr id="5" name="TextBox 4">
            <a:extLst>
              <a:ext uri="{FF2B5EF4-FFF2-40B4-BE49-F238E27FC236}">
                <a16:creationId xmlns:a16="http://schemas.microsoft.com/office/drawing/2014/main" id="{E5CE045F-03D1-4733-7351-E90ECD0954D1}"/>
              </a:ext>
            </a:extLst>
          </p:cNvPr>
          <p:cNvSpPr txBox="1"/>
          <p:nvPr/>
        </p:nvSpPr>
        <p:spPr>
          <a:xfrm>
            <a:off x="335359" y="936010"/>
            <a:ext cx="6614091" cy="2631490"/>
          </a:xfrm>
          <a:prstGeom prst="rect">
            <a:avLst/>
          </a:prstGeom>
          <a:noFill/>
        </p:spPr>
        <p:txBody>
          <a:bodyPr wrap="square" rtlCol="0">
            <a:spAutoFit/>
          </a:bodyPr>
          <a:lstStyle/>
          <a:p>
            <a:pPr marL="342900" indent="-342900">
              <a:buFont typeface="+mj-lt"/>
              <a:buAutoNum type="arabicPeriod"/>
            </a:pPr>
            <a:r>
              <a:rPr lang="en-US" sz="1500" dirty="0">
                <a:solidFill>
                  <a:schemeClr val="tx2"/>
                </a:solidFill>
              </a:rPr>
              <a:t>Obtain a dpa damage map from FLUKA</a:t>
            </a:r>
          </a:p>
          <a:p>
            <a:pPr marL="342900" indent="-342900">
              <a:buFont typeface="+mj-lt"/>
              <a:buAutoNum type="arabicPeriod"/>
            </a:pPr>
            <a:endParaRPr lang="en-US" sz="1500" dirty="0">
              <a:solidFill>
                <a:schemeClr val="tx2"/>
              </a:solidFill>
            </a:endParaRPr>
          </a:p>
          <a:p>
            <a:pPr marL="342900" indent="-342900">
              <a:buFont typeface="+mj-lt"/>
              <a:buAutoNum type="arabicPeriod"/>
            </a:pPr>
            <a:r>
              <a:rPr lang="en-US" sz="1500" dirty="0">
                <a:solidFill>
                  <a:schemeClr val="tx2"/>
                </a:solidFill>
              </a:rPr>
              <a:t>Convert to a damage factor based on literature</a:t>
            </a:r>
          </a:p>
          <a:p>
            <a:pPr marL="342900" indent="-342900">
              <a:buFont typeface="+mj-lt"/>
              <a:buAutoNum type="arabicPeriod"/>
            </a:pPr>
            <a:endParaRPr lang="en-US" sz="1500" dirty="0">
              <a:solidFill>
                <a:schemeClr val="tx2"/>
              </a:solidFill>
            </a:endParaRPr>
          </a:p>
          <a:p>
            <a:pPr marL="342900" indent="-342900">
              <a:buFont typeface="+mj-lt"/>
              <a:buAutoNum type="arabicPeriod"/>
            </a:pPr>
            <a:endParaRPr lang="en-US" sz="1500" dirty="0">
              <a:solidFill>
                <a:schemeClr val="tx2"/>
              </a:solidFill>
            </a:endParaRPr>
          </a:p>
          <a:p>
            <a:pPr marL="342900" indent="-342900">
              <a:buFont typeface="+mj-lt"/>
              <a:buAutoNum type="arabicPeriod"/>
            </a:pPr>
            <a:endParaRPr lang="en-US" sz="1500" dirty="0">
              <a:solidFill>
                <a:schemeClr val="tx2"/>
              </a:solidFill>
            </a:endParaRPr>
          </a:p>
          <a:p>
            <a:pPr marL="342900" indent="-342900">
              <a:buFont typeface="+mj-lt"/>
              <a:buAutoNum type="arabicPeriod"/>
            </a:pPr>
            <a:endParaRPr lang="en-US" sz="1500" dirty="0">
              <a:solidFill>
                <a:schemeClr val="tx2"/>
              </a:solidFill>
            </a:endParaRPr>
          </a:p>
          <a:p>
            <a:pPr marL="342900" indent="-342900">
              <a:buFont typeface="+mj-lt"/>
              <a:buAutoNum type="arabicPeriod"/>
            </a:pPr>
            <a:endParaRPr lang="en-US" sz="1500" dirty="0">
              <a:solidFill>
                <a:schemeClr val="tx2"/>
              </a:solidFill>
            </a:endParaRPr>
          </a:p>
          <a:p>
            <a:pPr marL="342900" indent="-342900">
              <a:buFont typeface="+mj-lt"/>
              <a:buAutoNum type="arabicPeriod"/>
            </a:pPr>
            <a:endParaRPr lang="en-US" sz="1500" dirty="0">
              <a:solidFill>
                <a:schemeClr val="tx2"/>
              </a:solidFill>
            </a:endParaRPr>
          </a:p>
          <a:p>
            <a:pPr marL="342900" indent="-342900">
              <a:buFont typeface="+mj-lt"/>
              <a:buAutoNum type="arabicPeriod"/>
            </a:pPr>
            <a:r>
              <a:rPr lang="en-US" sz="1500" dirty="0">
                <a:solidFill>
                  <a:schemeClr val="tx2"/>
                </a:solidFill>
              </a:rPr>
              <a:t>Apply the damage factor map to the target stress results</a:t>
            </a:r>
          </a:p>
          <a:p>
            <a:pPr marL="342900" indent="-342900">
              <a:buFont typeface="+mj-lt"/>
              <a:buAutoNum type="arabicPeriod"/>
            </a:pPr>
            <a:endParaRPr lang="en-US" sz="1500" dirty="0">
              <a:solidFill>
                <a:schemeClr val="tx2"/>
              </a:solidFill>
            </a:endParaRPr>
          </a:p>
        </p:txBody>
      </p:sp>
      <p:sp>
        <p:nvSpPr>
          <p:cNvPr id="10" name="TextBox 9">
            <a:extLst>
              <a:ext uri="{FF2B5EF4-FFF2-40B4-BE49-F238E27FC236}">
                <a16:creationId xmlns:a16="http://schemas.microsoft.com/office/drawing/2014/main" id="{59CC9195-174C-E24E-E77C-ABC96A005338}"/>
              </a:ext>
            </a:extLst>
          </p:cNvPr>
          <p:cNvSpPr txBox="1"/>
          <p:nvPr/>
        </p:nvSpPr>
        <p:spPr>
          <a:xfrm>
            <a:off x="255570" y="3518502"/>
            <a:ext cx="7643260" cy="2800767"/>
          </a:xfrm>
          <a:prstGeom prst="rect">
            <a:avLst/>
          </a:prstGeom>
          <a:noFill/>
        </p:spPr>
        <p:txBody>
          <a:bodyPr wrap="square" rtlCol="0">
            <a:spAutoFit/>
          </a:bodyPr>
          <a:lstStyle/>
          <a:p>
            <a:pPr marL="285750" indent="-285750">
              <a:buFont typeface="Wingdings" panose="05000000000000000000" pitchFamily="2" charset="2"/>
              <a:buChar char="q"/>
            </a:pPr>
            <a:r>
              <a:rPr lang="en-US" sz="1600" dirty="0">
                <a:solidFill>
                  <a:schemeClr val="tx2"/>
                </a:solidFill>
              </a:rPr>
              <a:t>The results for BDF target are represented on a goodman diagram (next slide) with an added general safety factor of ×2</a:t>
            </a:r>
          </a:p>
          <a:p>
            <a:pPr marL="285750" indent="-285750">
              <a:buFont typeface="Wingdings" panose="05000000000000000000" pitchFamily="2" charset="2"/>
              <a:buChar char="q"/>
            </a:pPr>
            <a:endParaRPr lang="en-US" sz="1600" dirty="0"/>
          </a:p>
          <a:p>
            <a:pPr marL="285750" indent="-285750">
              <a:buFont typeface="Wingdings" panose="05000000000000000000" pitchFamily="2" charset="2"/>
              <a:buChar char="q"/>
            </a:pPr>
            <a:r>
              <a:rPr lang="en-US" sz="1600" dirty="0"/>
              <a:t>Key to the validity of this approach is that increasing the maximum principal stress of a node through stress cycles proportionally increases:</a:t>
            </a:r>
          </a:p>
          <a:p>
            <a:pPr marL="742950" lvl="1" indent="-285750">
              <a:buFont typeface="Courier New" panose="02070309020205020404" pitchFamily="49" charset="0"/>
              <a:buChar char="o"/>
            </a:pPr>
            <a:r>
              <a:rPr lang="en-US" sz="1600" dirty="0"/>
              <a:t>Mean stresses</a:t>
            </a:r>
          </a:p>
          <a:p>
            <a:pPr marL="742950" lvl="1" indent="-285750">
              <a:buFont typeface="Courier New" panose="02070309020205020404" pitchFamily="49" charset="0"/>
              <a:buChar char="o"/>
            </a:pPr>
            <a:r>
              <a:rPr lang="en-US" sz="1600" dirty="0"/>
              <a:t>&amp; Stress amplitudes</a:t>
            </a:r>
          </a:p>
          <a:p>
            <a:pPr marL="742950" lvl="1" indent="-285750">
              <a:buFont typeface="Courier New" panose="02070309020205020404" pitchFamily="49" charset="0"/>
              <a:buChar char="o"/>
            </a:pPr>
            <a:endParaRPr lang="en-US" sz="1600" dirty="0"/>
          </a:p>
          <a:p>
            <a:pPr marL="285750" indent="-285750">
              <a:buFont typeface="Wingdings" panose="05000000000000000000" pitchFamily="2" charset="2"/>
              <a:buChar char="q"/>
            </a:pPr>
            <a:r>
              <a:rPr lang="en-US" sz="1600" dirty="0"/>
              <a:t>We believe this approach is conservative (Applying a fatigue factor based on </a:t>
            </a:r>
            <a:r>
              <a:rPr lang="en-US" sz="1600" u="sng" dirty="0"/>
              <a:t>end of life </a:t>
            </a:r>
            <a:r>
              <a:rPr lang="en-US" sz="1600" dirty="0"/>
              <a:t>dpa levels is inherently conservative) but not overly conservative.</a:t>
            </a:r>
          </a:p>
          <a:p>
            <a:endParaRPr lang="en-GB" sz="1600" dirty="0"/>
          </a:p>
        </p:txBody>
      </p:sp>
      <p:sp>
        <p:nvSpPr>
          <p:cNvPr id="3" name="Date Placeholder 2">
            <a:extLst>
              <a:ext uri="{FF2B5EF4-FFF2-40B4-BE49-F238E27FC236}">
                <a16:creationId xmlns:a16="http://schemas.microsoft.com/office/drawing/2014/main" id="{9087A027-463E-D90A-3BFE-9E41B91AA147}"/>
              </a:ext>
            </a:extLst>
          </p:cNvPr>
          <p:cNvSpPr>
            <a:spLocks noGrp="1"/>
          </p:cNvSpPr>
          <p:nvPr>
            <p:ph type="dt" sz="half" idx="10"/>
          </p:nvPr>
        </p:nvSpPr>
        <p:spPr/>
        <p:txBody>
          <a:bodyPr/>
          <a:lstStyle/>
          <a:p>
            <a:r>
              <a:rPr lang="en-US"/>
              <a:t>HI-ECN3 Target System Advisory Commitee #1,  04/03/2025</a:t>
            </a:r>
            <a:endParaRPr lang="en-GB"/>
          </a:p>
        </p:txBody>
      </p:sp>
      <p:sp>
        <p:nvSpPr>
          <p:cNvPr id="4" name="Footer Placeholder 3">
            <a:extLst>
              <a:ext uri="{FF2B5EF4-FFF2-40B4-BE49-F238E27FC236}">
                <a16:creationId xmlns:a16="http://schemas.microsoft.com/office/drawing/2014/main" id="{003B80D6-F1EB-9796-F29D-41C51535D334}"/>
              </a:ext>
            </a:extLst>
          </p:cNvPr>
          <p:cNvSpPr>
            <a:spLocks noGrp="1"/>
          </p:cNvSpPr>
          <p:nvPr>
            <p:ph type="ftr" sz="quarter" idx="11"/>
          </p:nvPr>
        </p:nvSpPr>
        <p:spPr/>
        <p:txBody>
          <a:bodyPr/>
          <a:lstStyle/>
          <a:p>
            <a:r>
              <a:rPr lang="en-GB" dirty="0"/>
              <a:t>Mike Parkin | Target Conceptual Design</a:t>
            </a:r>
          </a:p>
        </p:txBody>
      </p:sp>
      <p:sp>
        <p:nvSpPr>
          <p:cNvPr id="7" name="Slide Number Placeholder 6">
            <a:extLst>
              <a:ext uri="{FF2B5EF4-FFF2-40B4-BE49-F238E27FC236}">
                <a16:creationId xmlns:a16="http://schemas.microsoft.com/office/drawing/2014/main" id="{8A661590-6E03-A1EC-D48F-3D477A7BB276}"/>
              </a:ext>
            </a:extLst>
          </p:cNvPr>
          <p:cNvSpPr>
            <a:spLocks noGrp="1"/>
          </p:cNvSpPr>
          <p:nvPr>
            <p:ph type="sldNum" sz="quarter" idx="12"/>
          </p:nvPr>
        </p:nvSpPr>
        <p:spPr/>
        <p:txBody>
          <a:bodyPr/>
          <a:lstStyle/>
          <a:p>
            <a:fld id="{E0264D9E-6B88-45ED-8769-6E6A40C7B913}" type="slidenum">
              <a:rPr lang="en-GB" smtClean="0"/>
              <a:t>19</a:t>
            </a:fld>
            <a:endParaRPr lang="en-GB"/>
          </a:p>
        </p:txBody>
      </p:sp>
      <p:graphicFrame>
        <p:nvGraphicFramePr>
          <p:cNvPr id="11" name="Table 10">
            <a:extLst>
              <a:ext uri="{FF2B5EF4-FFF2-40B4-BE49-F238E27FC236}">
                <a16:creationId xmlns:a16="http://schemas.microsoft.com/office/drawing/2014/main" id="{3475A202-D815-4553-1FDB-05ED4F681884}"/>
              </a:ext>
            </a:extLst>
          </p:cNvPr>
          <p:cNvGraphicFramePr>
            <a:graphicFrameLocks noGrp="1"/>
          </p:cNvGraphicFramePr>
          <p:nvPr>
            <p:extLst>
              <p:ext uri="{D42A27DB-BD31-4B8C-83A1-F6EECF244321}">
                <p14:modId xmlns:p14="http://schemas.microsoft.com/office/powerpoint/2010/main" val="1135456705"/>
              </p:ext>
            </p:extLst>
          </p:nvPr>
        </p:nvGraphicFramePr>
        <p:xfrm>
          <a:off x="715403" y="1785537"/>
          <a:ext cx="5328592" cy="1112520"/>
        </p:xfrm>
        <a:graphic>
          <a:graphicData uri="http://schemas.openxmlformats.org/drawingml/2006/table">
            <a:tbl>
              <a:tblPr firstRow="1" bandRow="1">
                <a:tableStyleId>{F5AB1C69-6EDB-4FF4-983F-18BD219EF322}</a:tableStyleId>
              </a:tblPr>
              <a:tblGrid>
                <a:gridCol w="895024">
                  <a:extLst>
                    <a:ext uri="{9D8B030D-6E8A-4147-A177-3AD203B41FA5}">
                      <a16:colId xmlns:a16="http://schemas.microsoft.com/office/drawing/2014/main" val="1802932634"/>
                    </a:ext>
                  </a:extLst>
                </a:gridCol>
                <a:gridCol w="4433568">
                  <a:extLst>
                    <a:ext uri="{9D8B030D-6E8A-4147-A177-3AD203B41FA5}">
                      <a16:colId xmlns:a16="http://schemas.microsoft.com/office/drawing/2014/main" val="342373375"/>
                    </a:ext>
                  </a:extLst>
                </a:gridCol>
              </a:tblGrid>
              <a:tr h="370840">
                <a:tc>
                  <a:txBody>
                    <a:bodyPr/>
                    <a:lstStyle/>
                    <a:p>
                      <a:pPr algn="ctr"/>
                      <a:r>
                        <a:rPr lang="en-US" dirty="0"/>
                        <a:t>DPA</a:t>
                      </a:r>
                      <a:endParaRPr lang="en-GB" dirty="0"/>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38100" cmpd="sng">
                      <a:noFill/>
                    </a:lnB>
                    <a:lnTlToBr w="12700" cmpd="sng">
                      <a:noFill/>
                      <a:prstDash val="solid"/>
                    </a:lnTlToBr>
                    <a:lnBlToTr w="12700" cmpd="sng">
                      <a:noFill/>
                      <a:prstDash val="solid"/>
                    </a:lnBlToTr>
                  </a:tcPr>
                </a:tc>
                <a:tc>
                  <a:txBody>
                    <a:bodyPr/>
                    <a:lstStyle/>
                    <a:p>
                      <a:r>
                        <a:rPr lang="en-US" dirty="0"/>
                        <a:t>damage factor = stress increase factor</a:t>
                      </a:r>
                      <a:endParaRPr lang="en-GB" dirty="0"/>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9050" cap="flat" cmpd="sng" algn="ctr">
                      <a:solidFill>
                        <a:schemeClr val="tx2"/>
                      </a:solidFill>
                      <a:prstDash val="solid"/>
                      <a:round/>
                      <a:headEnd type="none" w="med" len="med"/>
                      <a:tailEnd type="none" w="med" len="med"/>
                    </a:lnT>
                    <a:lnB w="38100" cmpd="sng">
                      <a:noFill/>
                    </a:lnB>
                    <a:lnTlToBr w="12700" cmpd="sng">
                      <a:noFill/>
                      <a:prstDash val="solid"/>
                    </a:lnTlToBr>
                    <a:lnBlToTr w="12700" cmpd="sng">
                      <a:noFill/>
                      <a:prstDash val="solid"/>
                    </a:lnBlToTr>
                  </a:tcPr>
                </a:tc>
                <a:extLst>
                  <a:ext uri="{0D108BD9-81ED-4DB2-BD59-A6C34878D82A}">
                    <a16:rowId xmlns:a16="http://schemas.microsoft.com/office/drawing/2014/main" val="2251896182"/>
                  </a:ext>
                </a:extLst>
              </a:tr>
              <a:tr h="370840">
                <a:tc>
                  <a:txBody>
                    <a:bodyPr/>
                    <a:lstStyle/>
                    <a:p>
                      <a:pPr algn="ctr"/>
                      <a:r>
                        <a:rPr lang="en-US" dirty="0">
                          <a:solidFill>
                            <a:schemeClr val="tx2"/>
                          </a:solidFill>
                        </a:rPr>
                        <a:t>0 to 1</a:t>
                      </a:r>
                      <a:endParaRPr lang="en-GB" dirty="0">
                        <a:solidFill>
                          <a:schemeClr val="tx2"/>
                        </a:solidFill>
                      </a:endParaRPr>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tcPr>
                </a:tc>
                <a:tc>
                  <a:txBody>
                    <a:bodyPr/>
                    <a:lstStyle/>
                    <a:p>
                      <a:r>
                        <a:rPr lang="en-US" dirty="0">
                          <a:solidFill>
                            <a:schemeClr val="tx2"/>
                          </a:solidFill>
                        </a:rPr>
                        <a:t>  Linear increase from 1 to 2 </a:t>
                      </a:r>
                      <a:endParaRPr lang="en-GB" dirty="0">
                        <a:solidFill>
                          <a:schemeClr val="tx2"/>
                        </a:solidFill>
                      </a:endParaRPr>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34846059"/>
                  </a:ext>
                </a:extLst>
              </a:tr>
              <a:tr h="370840">
                <a:tc>
                  <a:txBody>
                    <a:bodyPr/>
                    <a:lstStyle/>
                    <a:p>
                      <a:pPr algn="ctr"/>
                      <a:r>
                        <a:rPr lang="en-US" dirty="0">
                          <a:solidFill>
                            <a:schemeClr val="tx2"/>
                          </a:solidFill>
                        </a:rPr>
                        <a:t>&gt;1</a:t>
                      </a:r>
                      <a:endParaRPr lang="en-GB" dirty="0">
                        <a:solidFill>
                          <a:schemeClr val="tx2"/>
                        </a:solidFill>
                      </a:endParaRPr>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2700" cmpd="sng">
                      <a:noFill/>
                    </a:lnT>
                    <a:lnB w="1905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r>
                        <a:rPr lang="en-US" dirty="0">
                          <a:solidFill>
                            <a:schemeClr val="tx2"/>
                          </a:solidFill>
                        </a:rPr>
                        <a:t>  =2</a:t>
                      </a:r>
                      <a:endParaRPr lang="en-GB" dirty="0">
                        <a:solidFill>
                          <a:schemeClr val="tx2"/>
                        </a:solidFill>
                      </a:endParaRPr>
                    </a:p>
                  </a:txBody>
                  <a:tcPr>
                    <a:lnL w="19050" cap="flat" cmpd="sng" algn="ctr">
                      <a:solidFill>
                        <a:schemeClr val="tx2"/>
                      </a:solidFill>
                      <a:prstDash val="solid"/>
                      <a:round/>
                      <a:headEnd type="none" w="med" len="med"/>
                      <a:tailEnd type="none" w="med" len="med"/>
                    </a:lnL>
                    <a:lnR w="19050" cap="flat" cmpd="sng" algn="ctr">
                      <a:solidFill>
                        <a:schemeClr val="tx2"/>
                      </a:solidFill>
                      <a:prstDash val="solid"/>
                      <a:round/>
                      <a:headEnd type="none" w="med" len="med"/>
                      <a:tailEnd type="none" w="med" len="med"/>
                    </a:lnR>
                    <a:lnT w="12700" cmpd="sng">
                      <a:noFill/>
                    </a:lnT>
                    <a:lnB w="1905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88008677"/>
                  </a:ext>
                </a:extLst>
              </a:tr>
            </a:tbl>
          </a:graphicData>
        </a:graphic>
      </p:graphicFrame>
      <p:sp>
        <p:nvSpPr>
          <p:cNvPr id="12" name="Content Placeholder 2">
            <a:extLst>
              <a:ext uri="{FF2B5EF4-FFF2-40B4-BE49-F238E27FC236}">
                <a16:creationId xmlns:a16="http://schemas.microsoft.com/office/drawing/2014/main" id="{E7826495-018C-6BE5-2723-8D9F0949B8DA}"/>
              </a:ext>
            </a:extLst>
          </p:cNvPr>
          <p:cNvSpPr txBox="1">
            <a:spLocks/>
          </p:cNvSpPr>
          <p:nvPr/>
        </p:nvSpPr>
        <p:spPr>
          <a:xfrm>
            <a:off x="7691004" y="1873519"/>
            <a:ext cx="4446955" cy="1409901"/>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71450" indent="-171450">
              <a:buFont typeface="Wingdings" panose="05000000000000000000" pitchFamily="2" charset="2"/>
              <a:buChar char="q"/>
            </a:pPr>
            <a:r>
              <a:rPr lang="en-US" sz="1400" i="1" dirty="0">
                <a:solidFill>
                  <a:schemeClr val="accent3"/>
                </a:solidFill>
              </a:rPr>
              <a:t>FACTOR OF 2</a:t>
            </a:r>
            <a:r>
              <a:rPr lang="en-US" sz="1400" b="0" i="1" dirty="0">
                <a:solidFill>
                  <a:schemeClr val="accent3"/>
                </a:solidFill>
              </a:rPr>
              <a:t>: p+ irradiated tungsten: </a:t>
            </a:r>
            <a:r>
              <a:rPr lang="en-US" sz="1400" b="0" dirty="0">
                <a:solidFill>
                  <a:schemeClr val="accent3"/>
                </a:solidFill>
              </a:rPr>
              <a:t>UTS reduced by ½ and saturated </a:t>
            </a:r>
            <a:r>
              <a:rPr lang="en-US" sz="1400" dirty="0">
                <a:solidFill>
                  <a:schemeClr val="accent3"/>
                </a:solidFill>
              </a:rPr>
              <a:t>by or before 1.3dpa </a:t>
            </a:r>
            <a:r>
              <a:rPr lang="en-US" sz="1400" b="0" dirty="0">
                <a:solidFill>
                  <a:schemeClr val="accent3"/>
                </a:solidFill>
              </a:rPr>
              <a:t>[1]. </a:t>
            </a:r>
          </a:p>
          <a:p>
            <a:pPr marL="171450" indent="-171450">
              <a:buFont typeface="Wingdings" panose="05000000000000000000" pitchFamily="2" charset="2"/>
              <a:buChar char="q"/>
            </a:pPr>
            <a:r>
              <a:rPr lang="en-US" sz="1400" dirty="0">
                <a:solidFill>
                  <a:schemeClr val="accent3"/>
                </a:solidFill>
              </a:rPr>
              <a:t>THEN SATURATES</a:t>
            </a:r>
            <a:r>
              <a:rPr lang="en-US" sz="1400" b="0" dirty="0">
                <a:solidFill>
                  <a:schemeClr val="accent3"/>
                </a:solidFill>
              </a:rPr>
              <a:t>: Yield stress increased steeply </a:t>
            </a:r>
            <a:r>
              <a:rPr lang="en-US" sz="1400" dirty="0">
                <a:solidFill>
                  <a:schemeClr val="accent3"/>
                </a:solidFill>
              </a:rPr>
              <a:t>up to 1dpa, </a:t>
            </a:r>
            <a:r>
              <a:rPr lang="en-US" sz="1400" b="0" dirty="0">
                <a:solidFill>
                  <a:schemeClr val="accent3"/>
                </a:solidFill>
              </a:rPr>
              <a:t>and then gradually up to 23 dpa [2]. </a:t>
            </a:r>
          </a:p>
          <a:p>
            <a:pPr marL="171450" indent="-171450">
              <a:buFont typeface="Wingdings" panose="05000000000000000000" pitchFamily="2" charset="2"/>
              <a:buChar char="q"/>
            </a:pPr>
            <a:r>
              <a:rPr lang="en-GB" sz="1400" i="1" dirty="0">
                <a:solidFill>
                  <a:schemeClr val="accent3"/>
                </a:solidFill>
              </a:rPr>
              <a:t>LINEAR INCREASE</a:t>
            </a:r>
            <a:r>
              <a:rPr lang="en-GB" sz="1400" b="0" i="1" dirty="0">
                <a:solidFill>
                  <a:schemeClr val="accent3"/>
                </a:solidFill>
              </a:rPr>
              <a:t>: n. irradiated Tungsten</a:t>
            </a:r>
            <a:r>
              <a:rPr lang="en-GB" sz="1400" b="0" dirty="0">
                <a:solidFill>
                  <a:schemeClr val="accent3"/>
                </a:solidFill>
              </a:rPr>
              <a:t>: hardness increased linearly </a:t>
            </a:r>
            <a:r>
              <a:rPr lang="en-GB" sz="1400" dirty="0">
                <a:solidFill>
                  <a:schemeClr val="accent3"/>
                </a:solidFill>
              </a:rPr>
              <a:t>between 0.2 and 1dpa at 600°C </a:t>
            </a:r>
            <a:r>
              <a:rPr lang="en-GB" sz="1400" b="0" dirty="0">
                <a:solidFill>
                  <a:schemeClr val="accent3"/>
                </a:solidFill>
              </a:rPr>
              <a:t>[3].</a:t>
            </a:r>
          </a:p>
        </p:txBody>
      </p:sp>
      <p:sp>
        <p:nvSpPr>
          <p:cNvPr id="13" name="TextBox 12">
            <a:extLst>
              <a:ext uri="{FF2B5EF4-FFF2-40B4-BE49-F238E27FC236}">
                <a16:creationId xmlns:a16="http://schemas.microsoft.com/office/drawing/2014/main" id="{48C45D33-D9BF-855C-478D-9B6FE3EC48E9}"/>
              </a:ext>
            </a:extLst>
          </p:cNvPr>
          <p:cNvSpPr txBox="1"/>
          <p:nvPr/>
        </p:nvSpPr>
        <p:spPr>
          <a:xfrm>
            <a:off x="8256240" y="4387713"/>
            <a:ext cx="3773816" cy="1631216"/>
          </a:xfrm>
          <a:prstGeom prst="rect">
            <a:avLst/>
          </a:prstGeom>
          <a:noFill/>
          <a:ln>
            <a:noFill/>
          </a:ln>
        </p:spPr>
        <p:txBody>
          <a:bodyPr wrap="square">
            <a:spAutoFit/>
          </a:bodyPr>
          <a:lstStyle/>
          <a:p>
            <a:r>
              <a:rPr lang="en-US" sz="1000" b="1" dirty="0">
                <a:solidFill>
                  <a:schemeClr val="tx2"/>
                </a:solidFill>
                <a:latin typeface="Times New Roman" panose="02020603050405020304" pitchFamily="18" charset="0"/>
                <a:cs typeface="Times New Roman" panose="02020603050405020304" pitchFamily="18" charset="0"/>
              </a:rPr>
              <a:t>References: </a:t>
            </a:r>
          </a:p>
          <a:p>
            <a:r>
              <a:rPr lang="en-US" sz="1000" b="1" dirty="0">
                <a:solidFill>
                  <a:schemeClr val="tx2"/>
                </a:solidFill>
                <a:latin typeface="Times New Roman" panose="02020603050405020304" pitchFamily="18" charset="0"/>
                <a:cs typeface="Times New Roman" panose="02020603050405020304" pitchFamily="18" charset="0"/>
              </a:rPr>
              <a:t>[1]</a:t>
            </a:r>
            <a:r>
              <a:rPr lang="en-US" sz="1000" dirty="0">
                <a:solidFill>
                  <a:schemeClr val="tx2"/>
                </a:solidFill>
                <a:latin typeface="Times New Roman" panose="02020603050405020304" pitchFamily="18" charset="0"/>
                <a:cs typeface="Times New Roman" panose="02020603050405020304" pitchFamily="18" charset="0"/>
              </a:rPr>
              <a:t>”Mechanical properties of Tungsten irradiated with high-energy protons and spallation neutrons, J. </a:t>
            </a:r>
            <a:r>
              <a:rPr lang="en-US" sz="1000" dirty="0" err="1">
                <a:solidFill>
                  <a:schemeClr val="tx2"/>
                </a:solidFill>
                <a:latin typeface="Times New Roman" panose="02020603050405020304" pitchFamily="18" charset="0"/>
                <a:cs typeface="Times New Roman" panose="02020603050405020304" pitchFamily="18" charset="0"/>
              </a:rPr>
              <a:t>Habainy</a:t>
            </a:r>
            <a:r>
              <a:rPr lang="en-US" sz="1000" dirty="0">
                <a:solidFill>
                  <a:schemeClr val="tx2"/>
                </a:solidFill>
                <a:latin typeface="Times New Roman" panose="02020603050405020304" pitchFamily="18" charset="0"/>
                <a:cs typeface="Times New Roman" panose="02020603050405020304" pitchFamily="18" charset="0"/>
              </a:rPr>
              <a:t>, Y. Dai, Y Lee, S. Iyengar, Journal of </a:t>
            </a:r>
            <a:r>
              <a:rPr lang="en-US" sz="1000" dirty="0" err="1">
                <a:solidFill>
                  <a:schemeClr val="tx2"/>
                </a:solidFill>
                <a:latin typeface="Times New Roman" panose="02020603050405020304" pitchFamily="18" charset="0"/>
                <a:cs typeface="Times New Roman" panose="02020603050405020304" pitchFamily="18" charset="0"/>
              </a:rPr>
              <a:t>Neuclear</a:t>
            </a:r>
            <a:r>
              <a:rPr lang="en-US" sz="1000" dirty="0">
                <a:solidFill>
                  <a:schemeClr val="tx2"/>
                </a:solidFill>
                <a:latin typeface="Times New Roman" panose="02020603050405020304" pitchFamily="18" charset="0"/>
                <a:cs typeface="Times New Roman" panose="02020603050405020304" pitchFamily="18" charset="0"/>
              </a:rPr>
              <a:t> Materials 514 (2019) 189-195 </a:t>
            </a:r>
          </a:p>
          <a:p>
            <a:r>
              <a:rPr lang="en-US" sz="1000" b="1" dirty="0">
                <a:solidFill>
                  <a:schemeClr val="tx2"/>
                </a:solidFill>
                <a:latin typeface="Times New Roman" panose="02020603050405020304" pitchFamily="18" charset="0"/>
                <a:cs typeface="Times New Roman" panose="02020603050405020304" pitchFamily="18" charset="0"/>
              </a:rPr>
              <a:t>[2]</a:t>
            </a:r>
            <a:r>
              <a:rPr lang="en-US" sz="1000" dirty="0">
                <a:solidFill>
                  <a:schemeClr val="tx2"/>
                </a:solidFill>
                <a:latin typeface="Times New Roman" panose="02020603050405020304" pitchFamily="18" charset="0"/>
                <a:cs typeface="Times New Roman" panose="02020603050405020304" pitchFamily="18" charset="0"/>
              </a:rPr>
              <a:t>“</a:t>
            </a:r>
            <a:r>
              <a:rPr lang="en-US" altLang="en-US" sz="1000" dirty="0">
                <a:solidFill>
                  <a:schemeClr val="tx2"/>
                </a:solidFill>
                <a:latin typeface="Times New Roman" panose="02020603050405020304" pitchFamily="18" charset="0"/>
                <a:cs typeface="Times New Roman" panose="02020603050405020304" pitchFamily="18" charset="0"/>
              </a:rPr>
              <a:t>Radiation Effects in a Couple Solid Spallation Target Materials”, S.A. Maloy, W. F. Sommer, M.R. James, T.J. Romero, M.L. Lopez, Los Alamos National Laboratory, Los Alamos, NM 87545</a:t>
            </a:r>
          </a:p>
          <a:p>
            <a:r>
              <a:rPr lang="en-US" altLang="en-US" sz="1000" dirty="0">
                <a:solidFill>
                  <a:schemeClr val="tx2"/>
                </a:solidFill>
                <a:latin typeface="Times New Roman" panose="02020603050405020304" pitchFamily="18" charset="0"/>
                <a:cs typeface="Times New Roman" panose="02020603050405020304" pitchFamily="18" charset="0"/>
              </a:rPr>
              <a:t>T.S. Byun. Oak Ridge National Laboratory, Oak Ridge, TN</a:t>
            </a:r>
          </a:p>
          <a:p>
            <a:r>
              <a:rPr lang="en-US" altLang="en-US" sz="1000" b="1" dirty="0">
                <a:solidFill>
                  <a:schemeClr val="tx2"/>
                </a:solidFill>
                <a:latin typeface="Times New Roman" panose="02020603050405020304" pitchFamily="18" charset="0"/>
                <a:cs typeface="Times New Roman" panose="02020603050405020304" pitchFamily="18" charset="0"/>
              </a:rPr>
              <a:t>[3] </a:t>
            </a:r>
            <a:r>
              <a:rPr lang="en-GB" sz="1000" dirty="0">
                <a:solidFill>
                  <a:schemeClr val="tx2"/>
                </a:solidFill>
                <a:latin typeface="Times New Roman" panose="02020603050405020304" pitchFamily="18" charset="0"/>
                <a:cs typeface="Times New Roman" panose="02020603050405020304" pitchFamily="18" charset="0"/>
              </a:rPr>
              <a:t>Neutron irradiation hardening across ITER diverter tungsten armour D. </a:t>
            </a:r>
            <a:r>
              <a:rPr lang="en-GB" sz="1000" dirty="0" err="1">
                <a:solidFill>
                  <a:schemeClr val="tx2"/>
                </a:solidFill>
                <a:latin typeface="Times New Roman" panose="02020603050405020304" pitchFamily="18" charset="0"/>
                <a:cs typeface="Times New Roman" panose="02020603050405020304" pitchFamily="18" charset="0"/>
              </a:rPr>
              <a:t>Terentyev</a:t>
            </a:r>
            <a:r>
              <a:rPr lang="en-GB" sz="1000" dirty="0">
                <a:solidFill>
                  <a:schemeClr val="tx2"/>
                </a:solidFill>
                <a:latin typeface="Times New Roman" panose="02020603050405020304" pitchFamily="18" charset="0"/>
                <a:cs typeface="Times New Roman" panose="02020603050405020304" pitchFamily="18" charset="0"/>
              </a:rPr>
              <a:t>, C. Yin, A. </a:t>
            </a:r>
            <a:r>
              <a:rPr lang="en-GB" sz="1000" dirty="0" err="1">
                <a:solidFill>
                  <a:schemeClr val="tx2"/>
                </a:solidFill>
                <a:latin typeface="Times New Roman" panose="02020603050405020304" pitchFamily="18" charset="0"/>
                <a:cs typeface="Times New Roman" panose="02020603050405020304" pitchFamily="18" charset="0"/>
              </a:rPr>
              <a:t>Dubinko</a:t>
            </a:r>
            <a:r>
              <a:rPr lang="en-GB" sz="1000" dirty="0">
                <a:solidFill>
                  <a:schemeClr val="tx2"/>
                </a:solidFill>
                <a:latin typeface="Times New Roman" panose="02020603050405020304" pitchFamily="18" charset="0"/>
                <a:cs typeface="Times New Roman" panose="02020603050405020304" pitchFamily="18" charset="0"/>
              </a:rPr>
              <a:t> , C.C. Chang, J.H. You</a:t>
            </a:r>
          </a:p>
        </p:txBody>
      </p:sp>
      <p:sp>
        <p:nvSpPr>
          <p:cNvPr id="15" name="Arrow: Right 14">
            <a:extLst>
              <a:ext uri="{FF2B5EF4-FFF2-40B4-BE49-F238E27FC236}">
                <a16:creationId xmlns:a16="http://schemas.microsoft.com/office/drawing/2014/main" id="{51E309CD-3956-424F-11CA-8D4D088D0FC3}"/>
              </a:ext>
            </a:extLst>
          </p:cNvPr>
          <p:cNvSpPr/>
          <p:nvPr/>
        </p:nvSpPr>
        <p:spPr>
          <a:xfrm flipH="1">
            <a:off x="6240016" y="1908770"/>
            <a:ext cx="819370" cy="989288"/>
          </a:xfrm>
          <a:prstGeom prst="rightArrow">
            <a:avLst/>
          </a:prstGeom>
          <a:solidFill>
            <a:schemeClr val="accent3"/>
          </a:solidFill>
          <a:ln w="2540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7" name="Table 16">
            <a:extLst>
              <a:ext uri="{FF2B5EF4-FFF2-40B4-BE49-F238E27FC236}">
                <a16:creationId xmlns:a16="http://schemas.microsoft.com/office/drawing/2014/main" id="{9B44F84D-CFCB-6231-246C-093C4700FD11}"/>
              </a:ext>
            </a:extLst>
          </p:cNvPr>
          <p:cNvGraphicFramePr>
            <a:graphicFrameLocks noGrp="1"/>
          </p:cNvGraphicFramePr>
          <p:nvPr>
            <p:extLst>
              <p:ext uri="{D42A27DB-BD31-4B8C-83A1-F6EECF244321}">
                <p14:modId xmlns:p14="http://schemas.microsoft.com/office/powerpoint/2010/main" val="4072159106"/>
              </p:ext>
            </p:extLst>
          </p:nvPr>
        </p:nvGraphicFramePr>
        <p:xfrm>
          <a:off x="6744072" y="114526"/>
          <a:ext cx="5194988" cy="1353288"/>
        </p:xfrm>
        <a:graphic>
          <a:graphicData uri="http://schemas.openxmlformats.org/drawingml/2006/table">
            <a:tbl>
              <a:tblPr firstRow="1" bandRow="1">
                <a:tableStyleId>{912C8C85-51F0-491E-9774-3900AFEF0FD7}</a:tableStyleId>
              </a:tblPr>
              <a:tblGrid>
                <a:gridCol w="1234548">
                  <a:extLst>
                    <a:ext uri="{9D8B030D-6E8A-4147-A177-3AD203B41FA5}">
                      <a16:colId xmlns:a16="http://schemas.microsoft.com/office/drawing/2014/main" val="2517933009"/>
                    </a:ext>
                  </a:extLst>
                </a:gridCol>
                <a:gridCol w="1141716">
                  <a:extLst>
                    <a:ext uri="{9D8B030D-6E8A-4147-A177-3AD203B41FA5}">
                      <a16:colId xmlns:a16="http://schemas.microsoft.com/office/drawing/2014/main" val="2870890311"/>
                    </a:ext>
                  </a:extLst>
                </a:gridCol>
                <a:gridCol w="2448272">
                  <a:extLst>
                    <a:ext uri="{9D8B030D-6E8A-4147-A177-3AD203B41FA5}">
                      <a16:colId xmlns:a16="http://schemas.microsoft.com/office/drawing/2014/main" val="2509996749"/>
                    </a:ext>
                  </a:extLst>
                </a:gridCol>
                <a:gridCol w="370452">
                  <a:extLst>
                    <a:ext uri="{9D8B030D-6E8A-4147-A177-3AD203B41FA5}">
                      <a16:colId xmlns:a16="http://schemas.microsoft.com/office/drawing/2014/main" val="3105833187"/>
                    </a:ext>
                  </a:extLst>
                </a:gridCol>
              </a:tblGrid>
              <a:tr h="236763">
                <a:tc gridSpan="2">
                  <a:txBody>
                    <a:bodyPr/>
                    <a:lstStyle/>
                    <a:p>
                      <a:r>
                        <a:rPr lang="en-US" sz="1100" dirty="0"/>
                        <a:t>Available fatigue data</a:t>
                      </a:r>
                      <a:endParaRPr lang="en-GB" sz="1100" dirty="0"/>
                    </a:p>
                  </a:txBody>
                  <a:tcPr marL="83051" marR="83051" marT="41526" marB="41526"/>
                </a:tc>
                <a:tc hMerge="1">
                  <a:txBody>
                    <a:bodyPr/>
                    <a:lstStyle/>
                    <a:p>
                      <a:endParaRPr lang="en-GB" sz="1100" dirty="0"/>
                    </a:p>
                  </a:txBody>
                  <a:tcPr marL="83051" marR="83051" marT="41526" marB="41526"/>
                </a:tc>
                <a:tc>
                  <a:txBody>
                    <a:bodyPr/>
                    <a:lstStyle/>
                    <a:p>
                      <a:endParaRPr lang="en-GB" sz="1100" dirty="0"/>
                    </a:p>
                  </a:txBody>
                  <a:tcPr marL="83051" marR="83051" marT="41526" marB="41526"/>
                </a:tc>
                <a:tc>
                  <a:txBody>
                    <a:bodyPr/>
                    <a:lstStyle/>
                    <a:p>
                      <a:pPr algn="ctr"/>
                      <a:endParaRPr lang="en-GB" sz="1000" dirty="0"/>
                    </a:p>
                  </a:txBody>
                  <a:tcPr marL="83051" marR="83051" marT="41526" marB="41526"/>
                </a:tc>
                <a:extLst>
                  <a:ext uri="{0D108BD9-81ED-4DB2-BD59-A6C34878D82A}">
                    <a16:rowId xmlns:a16="http://schemas.microsoft.com/office/drawing/2014/main" val="60389862"/>
                  </a:ext>
                </a:extLst>
              </a:tr>
              <a:tr h="344456">
                <a:tc>
                  <a:txBody>
                    <a:bodyPr/>
                    <a:lstStyle/>
                    <a:p>
                      <a:pPr algn="ctr"/>
                      <a:r>
                        <a:rPr lang="en-US" sz="1100" b="1" dirty="0">
                          <a:latin typeface="+mn-lt"/>
                        </a:rPr>
                        <a:t>Unirradiated W</a:t>
                      </a:r>
                      <a:endParaRPr lang="en-GB" sz="1100" b="1" dirty="0">
                        <a:latin typeface="+mn-lt"/>
                      </a:endParaRPr>
                    </a:p>
                  </a:txBody>
                  <a:tcPr marL="83051" marR="83051" marT="41526" marB="41526"/>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100" b="0" kern="100" dirty="0"/>
                        <a:t>2e6 cycles</a:t>
                      </a:r>
                    </a:p>
                    <a:p>
                      <a:pPr marL="0" marR="0" lvl="0" indent="0" algn="ctr" defTabSz="914400" eaLnBrk="1" fontAlgn="auto" latinLnBrk="0" hangingPunct="1">
                        <a:lnSpc>
                          <a:spcPct val="100000"/>
                        </a:lnSpc>
                        <a:spcBef>
                          <a:spcPts val="0"/>
                        </a:spcBef>
                        <a:spcAft>
                          <a:spcPts val="0"/>
                        </a:spcAft>
                        <a:buClrTx/>
                        <a:buSzTx/>
                        <a:buFontTx/>
                        <a:buNone/>
                        <a:tabLst/>
                        <a:defRPr/>
                      </a:pPr>
                      <a:r>
                        <a:rPr lang="en-US" sz="1100" dirty="0"/>
                        <a:t>3-point-bend tests</a:t>
                      </a:r>
                      <a:endParaRPr lang="en-GB" sz="1100" b="0" kern="100" dirty="0"/>
                    </a:p>
                  </a:txBody>
                  <a:tcPr marL="83051" marR="83051" marT="41526" marB="41526"/>
                </a:tc>
                <a:tc>
                  <a:txBody>
                    <a:bodyPr/>
                    <a:lstStyle/>
                    <a:p>
                      <a:pPr marL="285750" marR="0" lvl="0" indent="-28575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kern="100" dirty="0"/>
                        <a:t>Ø5mm bar Sintered, rolled &amp; annealed</a:t>
                      </a:r>
                    </a:p>
                    <a:p>
                      <a:pPr marL="285750" marR="0" lvl="0" indent="-28575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b="0" kern="100" dirty="0"/>
                        <a:t>Ø5mm bar </a:t>
                      </a:r>
                      <a:r>
                        <a:rPr lang="en-US" sz="1100" b="0" dirty="0">
                          <a:latin typeface="+mn-lt"/>
                        </a:rPr>
                        <a:t>Sintered and </a:t>
                      </a:r>
                      <a:r>
                        <a:rPr lang="en-US" sz="1100" b="0" dirty="0" err="1">
                          <a:latin typeface="+mn-lt"/>
                        </a:rPr>
                        <a:t>HIPd</a:t>
                      </a:r>
                      <a:endParaRPr lang="en-GB" sz="1100" b="0" dirty="0">
                        <a:latin typeface="+mn-lt"/>
                      </a:endParaRPr>
                    </a:p>
                  </a:txBody>
                  <a:tcPr marL="83051" marR="83051" marT="41526" marB="41526"/>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00" b="0" dirty="0">
                          <a:effectLst/>
                          <a:latin typeface="+mn-lt"/>
                          <a:ea typeface="Times New Roman" panose="02020603050405020304" pitchFamily="18" charset="0"/>
                          <a:cs typeface="Aptos" panose="020B0004020202020204" pitchFamily="34" charset="0"/>
                        </a:rPr>
                        <a:t>[1]</a:t>
                      </a:r>
                      <a:endParaRPr lang="en-US" sz="1000" b="0" dirty="0">
                        <a:latin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en-US" sz="800" b="0" dirty="0">
                        <a:latin typeface="+mn-lt"/>
                      </a:endParaRPr>
                    </a:p>
                  </a:txBody>
                  <a:tcPr marL="83051" marR="83051" marT="41526" marB="41526"/>
                </a:tc>
                <a:extLst>
                  <a:ext uri="{0D108BD9-81ED-4DB2-BD59-A6C34878D82A}">
                    <a16:rowId xmlns:a16="http://schemas.microsoft.com/office/drawing/2014/main" val="1393220846"/>
                  </a:ext>
                </a:extLst>
              </a:tr>
              <a:tr h="19942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1" dirty="0">
                          <a:latin typeface="+mn-lt"/>
                        </a:rPr>
                        <a:t>Unirradiated W</a:t>
                      </a:r>
                      <a:endParaRPr lang="en-GB" sz="1100" b="1" dirty="0">
                        <a:latin typeface="+mn-lt"/>
                      </a:endParaRPr>
                    </a:p>
                  </a:txBody>
                  <a:tcPr marL="83051" marR="83051" marT="41526" marB="41526"/>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kern="100" dirty="0"/>
                        <a:t>2e7 cycles</a:t>
                      </a:r>
                    </a:p>
                  </a:txBody>
                  <a:tcPr marL="83051" marR="83051" marT="41526" marB="41526"/>
                </a:tc>
                <a:tc>
                  <a:txBody>
                    <a:bodyPr/>
                    <a:lstStyle/>
                    <a:p>
                      <a:pPr algn="ctr"/>
                      <a:r>
                        <a:rPr lang="en-US" sz="1000" b="0" dirty="0">
                          <a:latin typeface="+mn-lt"/>
                        </a:rPr>
                        <a:t>No data</a:t>
                      </a:r>
                      <a:endParaRPr lang="en-GB" sz="1000" b="0" dirty="0">
                        <a:latin typeface="+mn-lt"/>
                      </a:endParaRPr>
                    </a:p>
                  </a:txBody>
                  <a:tcPr marL="83051" marR="83051" marT="41526" marB="41526"/>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lang="en-US" sz="800" b="0" dirty="0">
                        <a:latin typeface="+mn-lt"/>
                      </a:endParaRPr>
                    </a:p>
                  </a:txBody>
                  <a:tcPr marL="83051" marR="83051" marT="41526" marB="41526"/>
                </a:tc>
                <a:extLst>
                  <a:ext uri="{0D108BD9-81ED-4DB2-BD59-A6C34878D82A}">
                    <a16:rowId xmlns:a16="http://schemas.microsoft.com/office/drawing/2014/main" val="3075747274"/>
                  </a:ext>
                </a:extLst>
              </a:tr>
              <a:tr h="199423">
                <a:tc>
                  <a:txBody>
                    <a:bodyPr/>
                    <a:lstStyle/>
                    <a:p>
                      <a:pPr algn="ctr"/>
                      <a:r>
                        <a:rPr lang="en-US" sz="1200" b="1" dirty="0">
                          <a:latin typeface="+mn-lt"/>
                        </a:rPr>
                        <a:t>Irradiated W</a:t>
                      </a:r>
                      <a:endParaRPr lang="en-GB" sz="1200" b="1" dirty="0">
                        <a:latin typeface="+mn-lt"/>
                      </a:endParaRPr>
                    </a:p>
                  </a:txBody>
                  <a:tcPr marL="83051" marR="83051" marT="41526" marB="41526"/>
                </a:tc>
                <a:tc>
                  <a:txBody>
                    <a:bodyPr/>
                    <a:lstStyle/>
                    <a:p>
                      <a:pPr algn="ctr"/>
                      <a:r>
                        <a:rPr lang="en-US" sz="1200" b="1" dirty="0">
                          <a:latin typeface="+mn-lt"/>
                        </a:rPr>
                        <a:t>No data</a:t>
                      </a:r>
                      <a:endParaRPr lang="en-GB" sz="1200" b="1" dirty="0">
                        <a:latin typeface="+mn-lt"/>
                      </a:endParaRPr>
                    </a:p>
                  </a:txBody>
                  <a:tcPr marL="83051" marR="83051" marT="41526" marB="41526"/>
                </a:tc>
                <a:tc>
                  <a:txBody>
                    <a:bodyPr/>
                    <a:lstStyle/>
                    <a:p>
                      <a:pPr algn="ctr"/>
                      <a:r>
                        <a:rPr lang="en-US" sz="1050" b="1" dirty="0">
                          <a:latin typeface="+mn-lt"/>
                        </a:rPr>
                        <a:t>No data</a:t>
                      </a:r>
                      <a:endParaRPr lang="en-GB" sz="1050" b="1" dirty="0">
                        <a:latin typeface="+mn-lt"/>
                      </a:endParaRPr>
                    </a:p>
                  </a:txBody>
                  <a:tcPr marL="83051" marR="83051" marT="41526" marB="41526"/>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lang="en-US" sz="800" b="0" dirty="0">
                        <a:latin typeface="+mn-lt"/>
                      </a:endParaRPr>
                    </a:p>
                  </a:txBody>
                  <a:tcPr marL="83051" marR="83051" marT="41526" marB="41526"/>
                </a:tc>
                <a:extLst>
                  <a:ext uri="{0D108BD9-81ED-4DB2-BD59-A6C34878D82A}">
                    <a16:rowId xmlns:a16="http://schemas.microsoft.com/office/drawing/2014/main" val="3113036579"/>
                  </a:ext>
                </a:extLst>
              </a:tr>
            </a:tbl>
          </a:graphicData>
        </a:graphic>
      </p:graphicFrame>
      <p:sp>
        <p:nvSpPr>
          <p:cNvPr id="22" name="Left Brace 21">
            <a:extLst>
              <a:ext uri="{FF2B5EF4-FFF2-40B4-BE49-F238E27FC236}">
                <a16:creationId xmlns:a16="http://schemas.microsoft.com/office/drawing/2014/main" id="{9516D8C8-5A26-A623-B39F-5818893EBE46}"/>
              </a:ext>
            </a:extLst>
          </p:cNvPr>
          <p:cNvSpPr/>
          <p:nvPr/>
        </p:nvSpPr>
        <p:spPr>
          <a:xfrm>
            <a:off x="7176120" y="1834531"/>
            <a:ext cx="378008" cy="1338048"/>
          </a:xfrm>
          <a:custGeom>
            <a:avLst/>
            <a:gdLst>
              <a:gd name="connsiteX0" fmla="*/ 378008 w 378008"/>
              <a:gd name="connsiteY0" fmla="*/ 1338048 h 1338048"/>
              <a:gd name="connsiteX1" fmla="*/ 189004 w 378008"/>
              <a:gd name="connsiteY1" fmla="*/ 1168610 h 1338048"/>
              <a:gd name="connsiteX2" fmla="*/ 189004 w 378008"/>
              <a:gd name="connsiteY2" fmla="*/ 721744 h 1338048"/>
              <a:gd name="connsiteX3" fmla="*/ 0 w 378008"/>
              <a:gd name="connsiteY3" fmla="*/ 552306 h 1338048"/>
              <a:gd name="connsiteX4" fmla="*/ 189004 w 378008"/>
              <a:gd name="connsiteY4" fmla="*/ 382868 h 1338048"/>
              <a:gd name="connsiteX5" fmla="*/ 189004 w 378008"/>
              <a:gd name="connsiteY5" fmla="*/ 169438 h 1338048"/>
              <a:gd name="connsiteX6" fmla="*/ 378008 w 378008"/>
              <a:gd name="connsiteY6" fmla="*/ 0 h 1338048"/>
              <a:gd name="connsiteX7" fmla="*/ 378008 w 378008"/>
              <a:gd name="connsiteY7" fmla="*/ 472777 h 1338048"/>
              <a:gd name="connsiteX8" fmla="*/ 378008 w 378008"/>
              <a:gd name="connsiteY8" fmla="*/ 892032 h 1338048"/>
              <a:gd name="connsiteX9" fmla="*/ 378008 w 378008"/>
              <a:gd name="connsiteY9" fmla="*/ 1338048 h 1338048"/>
              <a:gd name="connsiteX0" fmla="*/ 378008 w 378008"/>
              <a:gd name="connsiteY0" fmla="*/ 1338048 h 1338048"/>
              <a:gd name="connsiteX1" fmla="*/ 189004 w 378008"/>
              <a:gd name="connsiteY1" fmla="*/ 1168610 h 1338048"/>
              <a:gd name="connsiteX2" fmla="*/ 189004 w 378008"/>
              <a:gd name="connsiteY2" fmla="*/ 721744 h 1338048"/>
              <a:gd name="connsiteX3" fmla="*/ 0 w 378008"/>
              <a:gd name="connsiteY3" fmla="*/ 552306 h 1338048"/>
              <a:gd name="connsiteX4" fmla="*/ 189004 w 378008"/>
              <a:gd name="connsiteY4" fmla="*/ 382868 h 1338048"/>
              <a:gd name="connsiteX5" fmla="*/ 189004 w 378008"/>
              <a:gd name="connsiteY5" fmla="*/ 169438 h 1338048"/>
              <a:gd name="connsiteX6" fmla="*/ 378008 w 378008"/>
              <a:gd name="connsiteY6" fmla="*/ 0 h 1338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8008" h="1338048" stroke="0" extrusionOk="0">
                <a:moveTo>
                  <a:pt x="378008" y="1338048"/>
                </a:moveTo>
                <a:cubicBezTo>
                  <a:pt x="256539" y="1327510"/>
                  <a:pt x="169897" y="1269359"/>
                  <a:pt x="189004" y="1168610"/>
                </a:cubicBezTo>
                <a:cubicBezTo>
                  <a:pt x="187138" y="961424"/>
                  <a:pt x="232007" y="916090"/>
                  <a:pt x="189004" y="721744"/>
                </a:cubicBezTo>
                <a:cubicBezTo>
                  <a:pt x="177120" y="619127"/>
                  <a:pt x="92757" y="576170"/>
                  <a:pt x="0" y="552306"/>
                </a:cubicBezTo>
                <a:cubicBezTo>
                  <a:pt x="104552" y="565424"/>
                  <a:pt x="184852" y="463072"/>
                  <a:pt x="189004" y="382868"/>
                </a:cubicBezTo>
                <a:cubicBezTo>
                  <a:pt x="184645" y="299304"/>
                  <a:pt x="205973" y="229870"/>
                  <a:pt x="189004" y="169438"/>
                </a:cubicBezTo>
                <a:cubicBezTo>
                  <a:pt x="181147" y="83257"/>
                  <a:pt x="271157" y="-23529"/>
                  <a:pt x="378008" y="0"/>
                </a:cubicBezTo>
                <a:cubicBezTo>
                  <a:pt x="429307" y="128823"/>
                  <a:pt x="354451" y="243828"/>
                  <a:pt x="378008" y="472777"/>
                </a:cubicBezTo>
                <a:cubicBezTo>
                  <a:pt x="401565" y="701726"/>
                  <a:pt x="366335" y="754724"/>
                  <a:pt x="378008" y="892032"/>
                </a:cubicBezTo>
                <a:cubicBezTo>
                  <a:pt x="389681" y="1029340"/>
                  <a:pt x="340528" y="1117611"/>
                  <a:pt x="378008" y="1338048"/>
                </a:cubicBezTo>
                <a:close/>
              </a:path>
              <a:path w="378008" h="1338048" fill="none" extrusionOk="0">
                <a:moveTo>
                  <a:pt x="378008" y="1338048"/>
                </a:moveTo>
                <a:cubicBezTo>
                  <a:pt x="245756" y="1339195"/>
                  <a:pt x="193975" y="1253228"/>
                  <a:pt x="189004" y="1168610"/>
                </a:cubicBezTo>
                <a:cubicBezTo>
                  <a:pt x="166177" y="1036309"/>
                  <a:pt x="200745" y="911131"/>
                  <a:pt x="189004" y="721744"/>
                </a:cubicBezTo>
                <a:cubicBezTo>
                  <a:pt x="195312" y="640656"/>
                  <a:pt x="78390" y="566014"/>
                  <a:pt x="0" y="552306"/>
                </a:cubicBezTo>
                <a:cubicBezTo>
                  <a:pt x="106664" y="539265"/>
                  <a:pt x="168398" y="475280"/>
                  <a:pt x="189004" y="382868"/>
                </a:cubicBezTo>
                <a:cubicBezTo>
                  <a:pt x="170193" y="299618"/>
                  <a:pt x="198327" y="215073"/>
                  <a:pt x="189004" y="169438"/>
                </a:cubicBezTo>
                <a:cubicBezTo>
                  <a:pt x="193057" y="88682"/>
                  <a:pt x="298276" y="8628"/>
                  <a:pt x="378008" y="0"/>
                </a:cubicBezTo>
              </a:path>
              <a:path w="378008" h="1338048" fill="none" stroke="0" extrusionOk="0">
                <a:moveTo>
                  <a:pt x="378008" y="1338048"/>
                </a:moveTo>
                <a:cubicBezTo>
                  <a:pt x="277170" y="1349064"/>
                  <a:pt x="197412" y="1253880"/>
                  <a:pt x="189004" y="1168610"/>
                </a:cubicBezTo>
                <a:cubicBezTo>
                  <a:pt x="145518" y="1077116"/>
                  <a:pt x="222819" y="841963"/>
                  <a:pt x="189004" y="721744"/>
                </a:cubicBezTo>
                <a:cubicBezTo>
                  <a:pt x="189561" y="625544"/>
                  <a:pt x="99907" y="553041"/>
                  <a:pt x="0" y="552306"/>
                </a:cubicBezTo>
                <a:cubicBezTo>
                  <a:pt x="91643" y="543515"/>
                  <a:pt x="185669" y="476209"/>
                  <a:pt x="189004" y="382868"/>
                </a:cubicBezTo>
                <a:cubicBezTo>
                  <a:pt x="182389" y="276992"/>
                  <a:pt x="202095" y="268174"/>
                  <a:pt x="189004" y="169438"/>
                </a:cubicBezTo>
                <a:cubicBezTo>
                  <a:pt x="219650" y="69634"/>
                  <a:pt x="276465" y="461"/>
                  <a:pt x="378008" y="0"/>
                </a:cubicBezTo>
              </a:path>
            </a:pathLst>
          </a:custGeom>
          <a:ln w="22225" cap="rnd">
            <a:solidFill>
              <a:schemeClr val="accent3"/>
            </a:solidFill>
            <a:round/>
            <a:extLst>
              <a:ext uri="{C807C97D-BFC1-408E-A445-0C87EB9F89A2}">
                <ask:lineSketchStyleProps xmlns:ask="http://schemas.microsoft.com/office/drawing/2018/sketchyshapes" sd="1219033472">
                  <a:prstGeom prst="leftBrace">
                    <a:avLst>
                      <a:gd name="adj1" fmla="val 44824"/>
                      <a:gd name="adj2" fmla="val 41277"/>
                    </a:avLst>
                  </a:prstGeom>
                  <ask:type>
                    <ask:lineSketchScribble/>
                  </ask:type>
                </ask:lineSketchStyleProps>
              </a:ext>
            </a:extLs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3442190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0">
                                            <p:txEl>
                                              <p:pRg st="2" end="2"/>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
                                            <p:txEl>
                                              <p:pRg st="3" end="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animBg="1"/>
      <p:bldP spid="2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11161" y="5158178"/>
            <a:ext cx="11376026" cy="2232248"/>
          </a:xfrm>
        </p:spPr>
        <p:txBody>
          <a:bodyPr/>
          <a:lstStyle/>
          <a:p>
            <a:r>
              <a:rPr lang="en-US" dirty="0"/>
              <a:t>Mike Parkin, Rui Franqueira Ximenes, Alvaro Romero Francia, Truls Kolstad</a:t>
            </a:r>
          </a:p>
          <a:p>
            <a:r>
              <a:rPr lang="en-US" dirty="0"/>
              <a:t>With contributions from many others</a:t>
            </a:r>
          </a:p>
          <a:p>
            <a:r>
              <a:rPr lang="en-GB" b="0" dirty="0">
                <a:latin typeface="Arial" panose="020B0604020202020204" pitchFamily="34" charset="0"/>
                <a:cs typeface="Arial" panose="020B0604020202020204" pitchFamily="34" charset="0"/>
              </a:rPr>
              <a:t>04/Mar</a:t>
            </a:r>
            <a:r>
              <a:rPr lang="en-GB" b="0" i="0" u="none" strike="noStrike" dirty="0">
                <a:effectLst/>
                <a:latin typeface="Arial" panose="020B0604020202020204" pitchFamily="34" charset="0"/>
                <a:cs typeface="Arial" panose="020B0604020202020204" pitchFamily="34" charset="0"/>
              </a:rPr>
              <a:t>/2025</a:t>
            </a:r>
            <a:endParaRPr lang="en-GB" dirty="0"/>
          </a:p>
        </p:txBody>
      </p:sp>
      <p:sp>
        <p:nvSpPr>
          <p:cNvPr id="5" name="Title 1">
            <a:extLst>
              <a:ext uri="{FF2B5EF4-FFF2-40B4-BE49-F238E27FC236}">
                <a16:creationId xmlns:a16="http://schemas.microsoft.com/office/drawing/2014/main" id="{F17AAB99-E974-0108-0604-7EE666DE7458}"/>
              </a:ext>
            </a:extLst>
          </p:cNvPr>
          <p:cNvSpPr>
            <a:spLocks noGrp="1"/>
          </p:cNvSpPr>
          <p:nvPr>
            <p:ph type="ctrTitle"/>
          </p:nvPr>
        </p:nvSpPr>
        <p:spPr>
          <a:xfrm>
            <a:off x="338534" y="3140968"/>
            <a:ext cx="11448653" cy="900100"/>
          </a:xfrm>
        </p:spPr>
        <p:txBody>
          <a:bodyPr/>
          <a:lstStyle/>
          <a:p>
            <a:r>
              <a:rPr lang="en-GB" sz="3600" dirty="0"/>
              <a:t>Target conceptual design</a:t>
            </a:r>
            <a:br>
              <a:rPr lang="en-GB" sz="3600" dirty="0">
                <a:solidFill>
                  <a:srgbClr val="004899"/>
                </a:solidFill>
                <a:latin typeface="Arial" panose="020B0604020202020204" pitchFamily="34" charset="0"/>
                <a:cs typeface="Arial" panose="020B0604020202020204" pitchFamily="34" charset="0"/>
              </a:rPr>
            </a:br>
            <a:r>
              <a:rPr lang="en-GB" sz="2400" dirty="0"/>
              <a:t>Beam Dump Facility (BDF)</a:t>
            </a:r>
            <a:br>
              <a:rPr lang="en-GB" sz="2400" dirty="0"/>
            </a:br>
            <a:r>
              <a:rPr lang="en-GB" sz="2400" dirty="0" err="1"/>
              <a:t>Targetry</a:t>
            </a:r>
            <a:r>
              <a:rPr lang="en-GB" sz="2400" dirty="0"/>
              <a:t> Systems Advisory Committee (TSAC) #1</a:t>
            </a:r>
            <a:br>
              <a:rPr lang="en-GB" sz="2400" dirty="0"/>
            </a:br>
            <a:r>
              <a:rPr lang="en-GB" sz="2400" i="1" dirty="0"/>
              <a:t>https://indico.cern.ch/event/1488161/ </a:t>
            </a:r>
            <a:br>
              <a:rPr lang="en-GB" sz="2400" dirty="0"/>
            </a:br>
            <a:endParaRPr lang="en-GB" sz="2400" b="0" i="1" dirty="0">
              <a:solidFill>
                <a:srgbClr val="004899"/>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644DB277-2C41-5B6D-A2F8-95E2F268E821}"/>
              </a:ext>
            </a:extLst>
          </p:cNvPr>
          <p:cNvSpPr txBox="1"/>
          <p:nvPr/>
        </p:nvSpPr>
        <p:spPr>
          <a:xfrm>
            <a:off x="9048328" y="6381328"/>
            <a:ext cx="7475220" cy="369332"/>
          </a:xfrm>
          <a:prstGeom prst="rect">
            <a:avLst/>
          </a:prstGeom>
          <a:noFill/>
        </p:spPr>
        <p:txBody>
          <a:bodyPr wrap="square">
            <a:spAutoFit/>
          </a:bodyPr>
          <a:lstStyle/>
          <a:p>
            <a:r>
              <a:rPr lang="en-GB" dirty="0"/>
              <a:t>https://hiecn3.web.cern.ch</a:t>
            </a:r>
          </a:p>
        </p:txBody>
      </p:sp>
    </p:spTree>
    <p:extLst>
      <p:ext uri="{BB962C8B-B14F-4D97-AF65-F5344CB8AC3E}">
        <p14:creationId xmlns:p14="http://schemas.microsoft.com/office/powerpoint/2010/main" val="21599439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9CC0D-C9C0-77B9-5B53-CF1ED7778EE1}"/>
              </a:ext>
            </a:extLst>
          </p:cNvPr>
          <p:cNvSpPr>
            <a:spLocks noGrp="1"/>
          </p:cNvSpPr>
          <p:nvPr>
            <p:ph type="title"/>
          </p:nvPr>
        </p:nvSpPr>
        <p:spPr>
          <a:xfrm>
            <a:off x="405593" y="204441"/>
            <a:ext cx="11380812" cy="1084263"/>
          </a:xfrm>
        </p:spPr>
        <p:txBody>
          <a:bodyPr/>
          <a:lstStyle/>
          <a:p>
            <a:r>
              <a:rPr lang="en-US" dirty="0"/>
              <a:t>Target Fatigue - Helium</a:t>
            </a:r>
            <a:endParaRPr lang="en-GB" dirty="0"/>
          </a:p>
        </p:txBody>
      </p:sp>
      <p:sp>
        <p:nvSpPr>
          <p:cNvPr id="6" name="Slide Number Placeholder 5">
            <a:extLst>
              <a:ext uri="{FF2B5EF4-FFF2-40B4-BE49-F238E27FC236}">
                <a16:creationId xmlns:a16="http://schemas.microsoft.com/office/drawing/2014/main" id="{1C276104-0CFD-82F5-E89B-B4009E728756}"/>
              </a:ext>
            </a:extLst>
          </p:cNvPr>
          <p:cNvSpPr>
            <a:spLocks noGrp="1"/>
          </p:cNvSpPr>
          <p:nvPr>
            <p:ph type="sldNum" sz="quarter" idx="17"/>
          </p:nvPr>
        </p:nvSpPr>
        <p:spPr/>
        <p:txBody>
          <a:bodyPr/>
          <a:lstStyle/>
          <a:p>
            <a:pPr>
              <a:defRPr/>
            </a:pPr>
            <a:fld id="{36B5EA5A-BC32-A742-B11B-8E7414D5B535}" type="slidenum">
              <a:rPr lang="en-US" smtClean="0"/>
              <a:t>20</a:t>
            </a:fld>
            <a:endParaRPr lang="en-US"/>
          </a:p>
        </p:txBody>
      </p:sp>
      <p:sp>
        <p:nvSpPr>
          <p:cNvPr id="4" name="Date Placeholder 3">
            <a:extLst>
              <a:ext uri="{FF2B5EF4-FFF2-40B4-BE49-F238E27FC236}">
                <a16:creationId xmlns:a16="http://schemas.microsoft.com/office/drawing/2014/main" id="{D5216F42-5DAB-B1A1-6765-D5270774E939}"/>
              </a:ext>
            </a:extLst>
          </p:cNvPr>
          <p:cNvSpPr>
            <a:spLocks noGrp="1"/>
          </p:cNvSpPr>
          <p:nvPr>
            <p:ph type="dt" sz="half" idx="10"/>
          </p:nvPr>
        </p:nvSpPr>
        <p:spPr/>
        <p:txBody>
          <a:bodyPr/>
          <a:lstStyle/>
          <a:p>
            <a:r>
              <a:rPr lang="en-US"/>
              <a:t>HI-ECN3 Target System Advisory Commitee #1,  04/03/2025</a:t>
            </a:r>
            <a:endParaRPr lang="en-US" dirty="0"/>
          </a:p>
        </p:txBody>
      </p:sp>
      <p:sp>
        <p:nvSpPr>
          <p:cNvPr id="8" name="Footer Placeholder 7">
            <a:extLst>
              <a:ext uri="{FF2B5EF4-FFF2-40B4-BE49-F238E27FC236}">
                <a16:creationId xmlns:a16="http://schemas.microsoft.com/office/drawing/2014/main" id="{EA592AE0-1184-195D-F6AA-8F1A6B43EE9D}"/>
              </a:ext>
            </a:extLst>
          </p:cNvPr>
          <p:cNvSpPr>
            <a:spLocks noGrp="1"/>
          </p:cNvSpPr>
          <p:nvPr>
            <p:ph type="ftr" sz="quarter" idx="11"/>
          </p:nvPr>
        </p:nvSpPr>
        <p:spPr/>
        <p:txBody>
          <a:bodyPr/>
          <a:lstStyle/>
          <a:p>
            <a:r>
              <a:rPr lang="en-GB"/>
              <a:t>Mike Parkin | Target Conceptual Design</a:t>
            </a:r>
            <a:endParaRPr lang="en-US" dirty="0"/>
          </a:p>
        </p:txBody>
      </p:sp>
      <p:sp>
        <p:nvSpPr>
          <p:cNvPr id="29" name="Text Placeholder 2">
            <a:extLst>
              <a:ext uri="{FF2B5EF4-FFF2-40B4-BE49-F238E27FC236}">
                <a16:creationId xmlns:a16="http://schemas.microsoft.com/office/drawing/2014/main" id="{C8A248D2-EA0E-52CC-3BD6-C10609996EC7}"/>
              </a:ext>
            </a:extLst>
          </p:cNvPr>
          <p:cNvSpPr>
            <a:spLocks noGrp="1"/>
          </p:cNvSpPr>
          <p:nvPr>
            <p:ph type="body" idx="1"/>
          </p:nvPr>
        </p:nvSpPr>
        <p:spPr>
          <a:xfrm>
            <a:off x="399026" y="812597"/>
            <a:ext cx="5616575" cy="668337"/>
          </a:xfrm>
        </p:spPr>
        <p:txBody>
          <a:bodyPr>
            <a:normAutofit/>
          </a:bodyPr>
          <a:lstStyle/>
          <a:p>
            <a:r>
              <a:rPr lang="en-US" dirty="0"/>
              <a:t>With radiation damage penalty</a:t>
            </a:r>
            <a:endParaRPr lang="en-GB" dirty="0"/>
          </a:p>
        </p:txBody>
      </p:sp>
      <p:pic>
        <p:nvPicPr>
          <p:cNvPr id="13" name="Picture 12">
            <a:extLst>
              <a:ext uri="{FF2B5EF4-FFF2-40B4-BE49-F238E27FC236}">
                <a16:creationId xmlns:a16="http://schemas.microsoft.com/office/drawing/2014/main" id="{F8ADF998-48C0-11E3-0448-A83CB0355A78}"/>
              </a:ext>
            </a:extLst>
          </p:cNvPr>
          <p:cNvPicPr>
            <a:picLocks noChangeAspect="1"/>
          </p:cNvPicPr>
          <p:nvPr/>
        </p:nvPicPr>
        <p:blipFill>
          <a:blip r:embed="rId2"/>
          <a:srcRect t="6748" b="4834"/>
          <a:stretch/>
        </p:blipFill>
        <p:spPr>
          <a:xfrm>
            <a:off x="593872" y="1402079"/>
            <a:ext cx="5297917" cy="4633068"/>
          </a:xfrm>
          <a:prstGeom prst="rect">
            <a:avLst/>
          </a:prstGeom>
          <a:solidFill>
            <a:srgbClr val="FA4CE5">
              <a:alpha val="51000"/>
            </a:srgbClr>
          </a:solidFill>
          <a:ln w="25400" cap="rnd">
            <a:noFill/>
            <a:round/>
          </a:ln>
        </p:spPr>
      </p:pic>
      <p:sp>
        <p:nvSpPr>
          <p:cNvPr id="24" name="Callout: Bent Line 23">
            <a:extLst>
              <a:ext uri="{FF2B5EF4-FFF2-40B4-BE49-F238E27FC236}">
                <a16:creationId xmlns:a16="http://schemas.microsoft.com/office/drawing/2014/main" id="{3780D489-9C22-5DFC-15AE-4F54BF55DBAE}"/>
              </a:ext>
            </a:extLst>
          </p:cNvPr>
          <p:cNvSpPr/>
          <p:nvPr/>
        </p:nvSpPr>
        <p:spPr>
          <a:xfrm>
            <a:off x="3664055" y="4063680"/>
            <a:ext cx="992714" cy="781703"/>
          </a:xfrm>
          <a:prstGeom prst="borderCallout2">
            <a:avLst>
              <a:gd name="adj1" fmla="val 18750"/>
              <a:gd name="adj2" fmla="val -8333"/>
              <a:gd name="adj3" fmla="val 18750"/>
              <a:gd name="adj4" fmla="val -16667"/>
              <a:gd name="adj5" fmla="val 29456"/>
              <a:gd name="adj6" fmla="val -65467"/>
            </a:avLst>
          </a:prstGeom>
          <a:solidFill>
            <a:schemeClr val="accent1">
              <a:alpha val="47000"/>
            </a:schemeClr>
          </a:solidFill>
          <a:ln w="9525" cap="rnd">
            <a:solidFill>
              <a:schemeClr val="accent1">
                <a:shade val="15000"/>
              </a:schemeClr>
            </a:solidFill>
            <a:round/>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Block 1, reduced with added channel. </a:t>
            </a:r>
            <a:endParaRPr lang="en-GB" sz="1100" dirty="0">
              <a:solidFill>
                <a:schemeClr val="tx1"/>
              </a:solidFill>
            </a:endParaRPr>
          </a:p>
        </p:txBody>
      </p:sp>
      <p:sp>
        <p:nvSpPr>
          <p:cNvPr id="30" name="TextBox 29">
            <a:extLst>
              <a:ext uri="{FF2B5EF4-FFF2-40B4-BE49-F238E27FC236}">
                <a16:creationId xmlns:a16="http://schemas.microsoft.com/office/drawing/2014/main" id="{86EE0CF9-5700-B196-17D5-4746FDACC36B}"/>
              </a:ext>
            </a:extLst>
          </p:cNvPr>
          <p:cNvSpPr txBox="1"/>
          <p:nvPr/>
        </p:nvSpPr>
        <p:spPr>
          <a:xfrm>
            <a:off x="5354963" y="1748015"/>
            <a:ext cx="1677141" cy="738664"/>
          </a:xfrm>
          <a:prstGeom prst="rect">
            <a:avLst/>
          </a:prstGeom>
          <a:noFill/>
        </p:spPr>
        <p:txBody>
          <a:bodyPr wrap="square" lIns="0" tIns="0" rIns="0" bIns="0" rtlCol="0">
            <a:spAutoFit/>
          </a:bodyPr>
          <a:lstStyle/>
          <a:p>
            <a:r>
              <a:rPr lang="en-US" sz="1600" dirty="0">
                <a:solidFill>
                  <a:schemeClr val="tx2"/>
                </a:solidFill>
              </a:rPr>
              <a:t>R=0.1</a:t>
            </a:r>
          </a:p>
          <a:p>
            <a:r>
              <a:rPr lang="en-US" sz="1600" i="1" dirty="0">
                <a:solidFill>
                  <a:schemeClr val="tx2"/>
                </a:solidFill>
              </a:rPr>
              <a:t>Material will be tested at this.</a:t>
            </a:r>
            <a:endParaRPr lang="en-GB" sz="1600" i="1" dirty="0">
              <a:solidFill>
                <a:schemeClr val="tx2"/>
              </a:solidFill>
            </a:endParaRPr>
          </a:p>
        </p:txBody>
      </p:sp>
      <p:cxnSp>
        <p:nvCxnSpPr>
          <p:cNvPr id="19" name="Straight Connector 18">
            <a:extLst>
              <a:ext uri="{FF2B5EF4-FFF2-40B4-BE49-F238E27FC236}">
                <a16:creationId xmlns:a16="http://schemas.microsoft.com/office/drawing/2014/main" id="{B994EC53-9F6B-3A1E-E10C-A37BB175ABDB}"/>
              </a:ext>
            </a:extLst>
          </p:cNvPr>
          <p:cNvCxnSpPr>
            <a:cxnSpLocks/>
          </p:cNvCxnSpPr>
          <p:nvPr/>
        </p:nvCxnSpPr>
        <p:spPr>
          <a:xfrm>
            <a:off x="2532804" y="4616690"/>
            <a:ext cx="0" cy="0"/>
          </a:xfrm>
          <a:prstGeom prst="line">
            <a:avLst/>
          </a:prstGeom>
        </p:spPr>
        <p:style>
          <a:lnRef idx="2">
            <a:schemeClr val="accent1"/>
          </a:lnRef>
          <a:fillRef idx="0">
            <a:schemeClr val="accent1"/>
          </a:fillRef>
          <a:effectRef idx="1">
            <a:schemeClr val="accent1"/>
          </a:effectRef>
          <a:fontRef idx="minor">
            <a:schemeClr val="tx1"/>
          </a:fontRef>
        </p:style>
      </p:cxnSp>
      <p:sp>
        <p:nvSpPr>
          <p:cNvPr id="20" name="Freeform: Shape 19">
            <a:extLst>
              <a:ext uri="{FF2B5EF4-FFF2-40B4-BE49-F238E27FC236}">
                <a16:creationId xmlns:a16="http://schemas.microsoft.com/office/drawing/2014/main" id="{89F09D44-CBBF-FAEE-9BF2-0AFF9FE2B613}"/>
              </a:ext>
            </a:extLst>
          </p:cNvPr>
          <p:cNvSpPr/>
          <p:nvPr/>
        </p:nvSpPr>
        <p:spPr>
          <a:xfrm>
            <a:off x="2550317" y="4124466"/>
            <a:ext cx="616927" cy="602726"/>
          </a:xfrm>
          <a:custGeom>
            <a:avLst/>
            <a:gdLst>
              <a:gd name="connsiteX0" fmla="*/ 0 w 652462"/>
              <a:gd name="connsiteY0" fmla="*/ 526256 h 623887"/>
              <a:gd name="connsiteX1" fmla="*/ 102394 w 652462"/>
              <a:gd name="connsiteY1" fmla="*/ 423862 h 623887"/>
              <a:gd name="connsiteX2" fmla="*/ 257175 w 652462"/>
              <a:gd name="connsiteY2" fmla="*/ 266700 h 623887"/>
              <a:gd name="connsiteX3" fmla="*/ 438150 w 652462"/>
              <a:gd name="connsiteY3" fmla="*/ 92869 h 623887"/>
              <a:gd name="connsiteX4" fmla="*/ 521494 w 652462"/>
              <a:gd name="connsiteY4" fmla="*/ 21431 h 623887"/>
              <a:gd name="connsiteX5" fmla="*/ 559594 w 652462"/>
              <a:gd name="connsiteY5" fmla="*/ 9525 h 623887"/>
              <a:gd name="connsiteX6" fmla="*/ 595312 w 652462"/>
              <a:gd name="connsiteY6" fmla="*/ 0 h 623887"/>
              <a:gd name="connsiteX7" fmla="*/ 631031 w 652462"/>
              <a:gd name="connsiteY7" fmla="*/ 7144 h 623887"/>
              <a:gd name="connsiteX8" fmla="*/ 642937 w 652462"/>
              <a:gd name="connsiteY8" fmla="*/ 28575 h 623887"/>
              <a:gd name="connsiteX9" fmla="*/ 652462 w 652462"/>
              <a:gd name="connsiteY9" fmla="*/ 57150 h 623887"/>
              <a:gd name="connsiteX10" fmla="*/ 647700 w 652462"/>
              <a:gd name="connsiteY10" fmla="*/ 95250 h 623887"/>
              <a:gd name="connsiteX11" fmla="*/ 640556 w 652462"/>
              <a:gd name="connsiteY11" fmla="*/ 121444 h 623887"/>
              <a:gd name="connsiteX12" fmla="*/ 588169 w 652462"/>
              <a:gd name="connsiteY12" fmla="*/ 171450 h 623887"/>
              <a:gd name="connsiteX13" fmla="*/ 438150 w 652462"/>
              <a:gd name="connsiteY13" fmla="*/ 316706 h 623887"/>
              <a:gd name="connsiteX14" fmla="*/ 190500 w 652462"/>
              <a:gd name="connsiteY14" fmla="*/ 623887 h 623887"/>
              <a:gd name="connsiteX15" fmla="*/ 0 w 652462"/>
              <a:gd name="connsiteY15" fmla="*/ 526256 h 62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52462" h="623887">
                <a:moveTo>
                  <a:pt x="0" y="526256"/>
                </a:moveTo>
                <a:lnTo>
                  <a:pt x="102394" y="423862"/>
                </a:lnTo>
                <a:lnTo>
                  <a:pt x="257175" y="266700"/>
                </a:lnTo>
                <a:lnTo>
                  <a:pt x="438150" y="92869"/>
                </a:lnTo>
                <a:lnTo>
                  <a:pt x="521494" y="21431"/>
                </a:lnTo>
                <a:lnTo>
                  <a:pt x="559594" y="9525"/>
                </a:lnTo>
                <a:lnTo>
                  <a:pt x="595312" y="0"/>
                </a:lnTo>
                <a:lnTo>
                  <a:pt x="631031" y="7144"/>
                </a:lnTo>
                <a:lnTo>
                  <a:pt x="642937" y="28575"/>
                </a:lnTo>
                <a:lnTo>
                  <a:pt x="652462" y="57150"/>
                </a:lnTo>
                <a:lnTo>
                  <a:pt x="647700" y="95250"/>
                </a:lnTo>
                <a:lnTo>
                  <a:pt x="640556" y="121444"/>
                </a:lnTo>
                <a:lnTo>
                  <a:pt x="588169" y="171450"/>
                </a:lnTo>
                <a:lnTo>
                  <a:pt x="438150" y="316706"/>
                </a:lnTo>
                <a:lnTo>
                  <a:pt x="190500" y="623887"/>
                </a:lnTo>
                <a:lnTo>
                  <a:pt x="0" y="526256"/>
                </a:lnTo>
                <a:close/>
              </a:path>
            </a:pathLst>
          </a:custGeom>
          <a:solidFill>
            <a:schemeClr val="accent1">
              <a:alpha val="47000"/>
            </a:schemeClr>
          </a:solidFill>
          <a:ln cap="rnd">
            <a:noFill/>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reeform: Shape 20">
            <a:extLst>
              <a:ext uri="{FF2B5EF4-FFF2-40B4-BE49-F238E27FC236}">
                <a16:creationId xmlns:a16="http://schemas.microsoft.com/office/drawing/2014/main" id="{69349C47-A5A5-FCBC-9902-3C9D33C1B25D}"/>
              </a:ext>
            </a:extLst>
          </p:cNvPr>
          <p:cNvSpPr/>
          <p:nvPr/>
        </p:nvSpPr>
        <p:spPr>
          <a:xfrm>
            <a:off x="3718877" y="5125176"/>
            <a:ext cx="337733" cy="271456"/>
          </a:xfrm>
          <a:custGeom>
            <a:avLst/>
            <a:gdLst>
              <a:gd name="connsiteX0" fmla="*/ 0 w 357187"/>
              <a:gd name="connsiteY0" fmla="*/ 159543 h 280987"/>
              <a:gd name="connsiteX1" fmla="*/ 280987 w 357187"/>
              <a:gd name="connsiteY1" fmla="*/ 0 h 280987"/>
              <a:gd name="connsiteX2" fmla="*/ 307181 w 357187"/>
              <a:gd name="connsiteY2" fmla="*/ 7143 h 280987"/>
              <a:gd name="connsiteX3" fmla="*/ 330993 w 357187"/>
              <a:gd name="connsiteY3" fmla="*/ 23812 h 280987"/>
              <a:gd name="connsiteX4" fmla="*/ 350043 w 357187"/>
              <a:gd name="connsiteY4" fmla="*/ 59531 h 280987"/>
              <a:gd name="connsiteX5" fmla="*/ 357187 w 357187"/>
              <a:gd name="connsiteY5" fmla="*/ 109537 h 280987"/>
              <a:gd name="connsiteX6" fmla="*/ 345281 w 357187"/>
              <a:gd name="connsiteY6" fmla="*/ 157162 h 280987"/>
              <a:gd name="connsiteX7" fmla="*/ 304800 w 357187"/>
              <a:gd name="connsiteY7" fmla="*/ 207168 h 280987"/>
              <a:gd name="connsiteX8" fmla="*/ 230981 w 357187"/>
              <a:gd name="connsiteY8" fmla="*/ 280987 h 280987"/>
              <a:gd name="connsiteX9" fmla="*/ 0 w 357187"/>
              <a:gd name="connsiteY9" fmla="*/ 159543 h 280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7187" h="280987">
                <a:moveTo>
                  <a:pt x="0" y="159543"/>
                </a:moveTo>
                <a:lnTo>
                  <a:pt x="280987" y="0"/>
                </a:lnTo>
                <a:lnTo>
                  <a:pt x="307181" y="7143"/>
                </a:lnTo>
                <a:lnTo>
                  <a:pt x="330993" y="23812"/>
                </a:lnTo>
                <a:lnTo>
                  <a:pt x="350043" y="59531"/>
                </a:lnTo>
                <a:lnTo>
                  <a:pt x="357187" y="109537"/>
                </a:lnTo>
                <a:lnTo>
                  <a:pt x="345281" y="157162"/>
                </a:lnTo>
                <a:lnTo>
                  <a:pt x="304800" y="207168"/>
                </a:lnTo>
                <a:lnTo>
                  <a:pt x="230981" y="280987"/>
                </a:lnTo>
                <a:lnTo>
                  <a:pt x="0" y="159543"/>
                </a:lnTo>
                <a:close/>
              </a:path>
            </a:pathLst>
          </a:custGeom>
          <a:solidFill>
            <a:schemeClr val="accent1">
              <a:alpha val="47000"/>
            </a:schemeClr>
          </a:solidFill>
          <a:ln cap="rnd">
            <a:noFill/>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reeform: Shape 21">
            <a:extLst>
              <a:ext uri="{FF2B5EF4-FFF2-40B4-BE49-F238E27FC236}">
                <a16:creationId xmlns:a16="http://schemas.microsoft.com/office/drawing/2014/main" id="{3E70569A-1E7F-CE71-E082-057A07089E20}"/>
              </a:ext>
            </a:extLst>
          </p:cNvPr>
          <p:cNvSpPr/>
          <p:nvPr/>
        </p:nvSpPr>
        <p:spPr>
          <a:xfrm>
            <a:off x="4284017" y="5490952"/>
            <a:ext cx="380514" cy="213946"/>
          </a:xfrm>
          <a:custGeom>
            <a:avLst/>
            <a:gdLst>
              <a:gd name="connsiteX0" fmla="*/ 0 w 402432"/>
              <a:gd name="connsiteY0" fmla="*/ 109538 h 221457"/>
              <a:gd name="connsiteX1" fmla="*/ 88107 w 402432"/>
              <a:gd name="connsiteY1" fmla="*/ 59532 h 221457"/>
              <a:gd name="connsiteX2" fmla="*/ 169069 w 402432"/>
              <a:gd name="connsiteY2" fmla="*/ 45244 h 221457"/>
              <a:gd name="connsiteX3" fmla="*/ 304800 w 402432"/>
              <a:gd name="connsiteY3" fmla="*/ 9525 h 221457"/>
              <a:gd name="connsiteX4" fmla="*/ 383382 w 402432"/>
              <a:gd name="connsiteY4" fmla="*/ 0 h 221457"/>
              <a:gd name="connsiteX5" fmla="*/ 402432 w 402432"/>
              <a:gd name="connsiteY5" fmla="*/ 19050 h 221457"/>
              <a:gd name="connsiteX6" fmla="*/ 326232 w 402432"/>
              <a:gd name="connsiteY6" fmla="*/ 88107 h 221457"/>
              <a:gd name="connsiteX7" fmla="*/ 242888 w 402432"/>
              <a:gd name="connsiteY7" fmla="*/ 204788 h 221457"/>
              <a:gd name="connsiteX8" fmla="*/ 216694 w 402432"/>
              <a:gd name="connsiteY8" fmla="*/ 221457 h 221457"/>
              <a:gd name="connsiteX9" fmla="*/ 0 w 402432"/>
              <a:gd name="connsiteY9" fmla="*/ 109538 h 22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2432" h="221457">
                <a:moveTo>
                  <a:pt x="0" y="109538"/>
                </a:moveTo>
                <a:lnTo>
                  <a:pt x="88107" y="59532"/>
                </a:lnTo>
                <a:lnTo>
                  <a:pt x="169069" y="45244"/>
                </a:lnTo>
                <a:lnTo>
                  <a:pt x="304800" y="9525"/>
                </a:lnTo>
                <a:lnTo>
                  <a:pt x="383382" y="0"/>
                </a:lnTo>
                <a:lnTo>
                  <a:pt x="402432" y="19050"/>
                </a:lnTo>
                <a:lnTo>
                  <a:pt x="326232" y="88107"/>
                </a:lnTo>
                <a:lnTo>
                  <a:pt x="242888" y="204788"/>
                </a:lnTo>
                <a:lnTo>
                  <a:pt x="216694" y="221457"/>
                </a:lnTo>
                <a:lnTo>
                  <a:pt x="0" y="109538"/>
                </a:lnTo>
                <a:close/>
              </a:path>
            </a:pathLst>
          </a:custGeom>
          <a:solidFill>
            <a:schemeClr val="accent1">
              <a:alpha val="47000"/>
            </a:schemeClr>
          </a:solidFill>
          <a:ln cap="rnd">
            <a:noFill/>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Callout: Bent Line 22">
            <a:extLst>
              <a:ext uri="{FF2B5EF4-FFF2-40B4-BE49-F238E27FC236}">
                <a16:creationId xmlns:a16="http://schemas.microsoft.com/office/drawing/2014/main" id="{F2CC9295-EBFC-7C75-911B-4351DE52765E}"/>
              </a:ext>
            </a:extLst>
          </p:cNvPr>
          <p:cNvSpPr/>
          <p:nvPr/>
        </p:nvSpPr>
        <p:spPr>
          <a:xfrm>
            <a:off x="5551645" y="4670756"/>
            <a:ext cx="1184643" cy="820196"/>
          </a:xfrm>
          <a:prstGeom prst="borderCallout2">
            <a:avLst>
              <a:gd name="adj1" fmla="val 18750"/>
              <a:gd name="adj2" fmla="val -8333"/>
              <a:gd name="adj3" fmla="val 18750"/>
              <a:gd name="adj4" fmla="val -16667"/>
              <a:gd name="adj5" fmla="val 105956"/>
              <a:gd name="adj6" fmla="val -86882"/>
            </a:avLst>
          </a:prstGeom>
          <a:solidFill>
            <a:schemeClr val="accent1">
              <a:alpha val="47000"/>
            </a:schemeClr>
          </a:solidFill>
          <a:ln w="9525" cap="rnd">
            <a:solidFill>
              <a:schemeClr val="accent1">
                <a:shade val="15000"/>
              </a:schemeClr>
            </a:solidFill>
            <a:round/>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downstream blocks, reduced with added channel. </a:t>
            </a:r>
            <a:endParaRPr lang="en-GB" sz="1100" dirty="0">
              <a:solidFill>
                <a:schemeClr val="tx1"/>
              </a:solidFill>
            </a:endParaRPr>
          </a:p>
        </p:txBody>
      </p:sp>
      <p:cxnSp>
        <p:nvCxnSpPr>
          <p:cNvPr id="25" name="Straight Arrow Connector 24">
            <a:extLst>
              <a:ext uri="{FF2B5EF4-FFF2-40B4-BE49-F238E27FC236}">
                <a16:creationId xmlns:a16="http://schemas.microsoft.com/office/drawing/2014/main" id="{4F4E1C18-797C-0AD3-03F5-BC6FE4381E02}"/>
              </a:ext>
            </a:extLst>
          </p:cNvPr>
          <p:cNvCxnSpPr>
            <a:cxnSpLocks/>
          </p:cNvCxnSpPr>
          <p:nvPr/>
        </p:nvCxnSpPr>
        <p:spPr>
          <a:xfrm flipH="1">
            <a:off x="4056610" y="4814697"/>
            <a:ext cx="1349556" cy="416299"/>
          </a:xfrm>
          <a:prstGeom prst="straightConnector1">
            <a:avLst/>
          </a:prstGeom>
          <a:solidFill>
            <a:schemeClr val="accent1">
              <a:alpha val="47000"/>
            </a:schemeClr>
          </a:solidFill>
          <a:ln w="9525" cap="rnd">
            <a:solidFill>
              <a:schemeClr val="accent1">
                <a:shade val="15000"/>
              </a:schemeClr>
            </a:solidFill>
            <a:round/>
            <a:tailEnd type="triangle"/>
          </a:ln>
        </p:spPr>
        <p:style>
          <a:lnRef idx="2">
            <a:schemeClr val="accent1">
              <a:shade val="15000"/>
            </a:schemeClr>
          </a:lnRef>
          <a:fillRef idx="1">
            <a:schemeClr val="accent1"/>
          </a:fillRef>
          <a:effectRef idx="0">
            <a:schemeClr val="accent1"/>
          </a:effectRef>
          <a:fontRef idx="minor">
            <a:schemeClr val="lt1"/>
          </a:fontRef>
        </p:style>
      </p:cxnSp>
      <p:sp>
        <p:nvSpPr>
          <p:cNvPr id="31" name="TextBox 30">
            <a:extLst>
              <a:ext uri="{FF2B5EF4-FFF2-40B4-BE49-F238E27FC236}">
                <a16:creationId xmlns:a16="http://schemas.microsoft.com/office/drawing/2014/main" id="{0B2C331B-9D5C-AC2E-55EE-43661F416251}"/>
              </a:ext>
            </a:extLst>
          </p:cNvPr>
          <p:cNvSpPr txBox="1"/>
          <p:nvPr/>
        </p:nvSpPr>
        <p:spPr>
          <a:xfrm>
            <a:off x="1056250" y="3097036"/>
            <a:ext cx="1433135" cy="713609"/>
          </a:xfrm>
          <a:prstGeom prst="rect">
            <a:avLst/>
          </a:prstGeom>
          <a:noFill/>
        </p:spPr>
        <p:txBody>
          <a:bodyPr wrap="square" lIns="0" tIns="0" rIns="0" bIns="0" rtlCol="0">
            <a:spAutoFit/>
          </a:bodyPr>
          <a:lstStyle/>
          <a:p>
            <a:pPr algn="ctr"/>
            <a:r>
              <a:rPr lang="en-US" sz="1600" dirty="0">
                <a:solidFill>
                  <a:schemeClr val="tx2"/>
                </a:solidFill>
              </a:rPr>
              <a:t>Target simulations with dpa penalty</a:t>
            </a:r>
            <a:endParaRPr lang="en-GB" sz="1600" i="1" dirty="0">
              <a:solidFill>
                <a:schemeClr val="tx2"/>
              </a:solidFill>
            </a:endParaRPr>
          </a:p>
        </p:txBody>
      </p:sp>
      <p:cxnSp>
        <p:nvCxnSpPr>
          <p:cNvPr id="32" name="Straight Connector 31">
            <a:extLst>
              <a:ext uri="{FF2B5EF4-FFF2-40B4-BE49-F238E27FC236}">
                <a16:creationId xmlns:a16="http://schemas.microsoft.com/office/drawing/2014/main" id="{17297D3F-456D-3D4B-247D-5BEDE6E3B1D4}"/>
              </a:ext>
            </a:extLst>
          </p:cNvPr>
          <p:cNvCxnSpPr>
            <a:cxnSpLocks/>
          </p:cNvCxnSpPr>
          <p:nvPr/>
        </p:nvCxnSpPr>
        <p:spPr>
          <a:xfrm flipH="1">
            <a:off x="1716998" y="3874572"/>
            <a:ext cx="73688" cy="1579019"/>
          </a:xfrm>
          <a:prstGeom prst="line">
            <a:avLst/>
          </a:prstGeom>
          <a:ln w="19050">
            <a:solidFill>
              <a:schemeClr val="tx2"/>
            </a:solidFill>
            <a:tailEnd type="oval"/>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CEF2DFEA-B2E7-25D6-566B-E60363FF5D74}"/>
              </a:ext>
            </a:extLst>
          </p:cNvPr>
          <p:cNvSpPr txBox="1"/>
          <p:nvPr/>
        </p:nvSpPr>
        <p:spPr>
          <a:xfrm>
            <a:off x="5391964" y="3676831"/>
            <a:ext cx="2745914" cy="646331"/>
          </a:xfrm>
          <a:prstGeom prst="rect">
            <a:avLst/>
          </a:prstGeom>
          <a:noFill/>
        </p:spPr>
        <p:txBody>
          <a:bodyPr wrap="square" lIns="0" tIns="0" rIns="0" bIns="0" rtlCol="0">
            <a:spAutoFit/>
          </a:bodyPr>
          <a:lstStyle/>
          <a:p>
            <a:r>
              <a:rPr lang="en-US" sz="1400" dirty="0">
                <a:solidFill>
                  <a:schemeClr val="tx2"/>
                </a:solidFill>
              </a:rPr>
              <a:t>Goodman equivalent </a:t>
            </a:r>
            <a:r>
              <a:rPr lang="en-US" sz="1400" dirty="0" err="1">
                <a:solidFill>
                  <a:schemeClr val="tx2"/>
                </a:solidFill>
              </a:rPr>
              <a:t>Habainy</a:t>
            </a:r>
            <a:r>
              <a:rPr lang="en-US" sz="1400" dirty="0">
                <a:solidFill>
                  <a:schemeClr val="tx2"/>
                </a:solidFill>
              </a:rPr>
              <a:t> et al with SNS processing (back calculated goodman)</a:t>
            </a:r>
            <a:endParaRPr lang="en-GB" sz="1400" i="1" dirty="0">
              <a:solidFill>
                <a:schemeClr val="tx2"/>
              </a:solidFill>
            </a:endParaRPr>
          </a:p>
        </p:txBody>
      </p:sp>
      <p:cxnSp>
        <p:nvCxnSpPr>
          <p:cNvPr id="44" name="Straight Connector 43">
            <a:extLst>
              <a:ext uri="{FF2B5EF4-FFF2-40B4-BE49-F238E27FC236}">
                <a16:creationId xmlns:a16="http://schemas.microsoft.com/office/drawing/2014/main" id="{F897107A-B835-B2EA-53C8-FD5A46807865}"/>
              </a:ext>
            </a:extLst>
          </p:cNvPr>
          <p:cNvCxnSpPr>
            <a:cxnSpLocks/>
          </p:cNvCxnSpPr>
          <p:nvPr/>
        </p:nvCxnSpPr>
        <p:spPr>
          <a:xfrm flipH="1">
            <a:off x="2389656" y="2148814"/>
            <a:ext cx="269601" cy="2422863"/>
          </a:xfrm>
          <a:prstGeom prst="line">
            <a:avLst/>
          </a:prstGeom>
          <a:ln w="19050">
            <a:solidFill>
              <a:schemeClr val="tx2"/>
            </a:solidFill>
            <a:tailEnd type="oval"/>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4DFBA3AB-B02F-1A30-717B-895EDF5B4EA2}"/>
              </a:ext>
            </a:extLst>
          </p:cNvPr>
          <p:cNvSpPr txBox="1"/>
          <p:nvPr/>
        </p:nvSpPr>
        <p:spPr>
          <a:xfrm>
            <a:off x="1942690" y="1369962"/>
            <a:ext cx="1433135" cy="738664"/>
          </a:xfrm>
          <a:prstGeom prst="rect">
            <a:avLst/>
          </a:prstGeom>
          <a:noFill/>
        </p:spPr>
        <p:txBody>
          <a:bodyPr wrap="square" lIns="0" tIns="0" rIns="0" bIns="0" rtlCol="0">
            <a:spAutoFit/>
          </a:bodyPr>
          <a:lstStyle/>
          <a:p>
            <a:pPr algn="ctr"/>
            <a:r>
              <a:rPr lang="en-US" sz="1600" dirty="0">
                <a:solidFill>
                  <a:schemeClr val="tx2"/>
                </a:solidFill>
              </a:rPr>
              <a:t>Dataline drawn on simulation data</a:t>
            </a:r>
            <a:endParaRPr lang="en-GB" sz="1600" i="1" dirty="0">
              <a:solidFill>
                <a:schemeClr val="tx2"/>
              </a:solidFill>
            </a:endParaRPr>
          </a:p>
        </p:txBody>
      </p:sp>
      <p:pic>
        <p:nvPicPr>
          <p:cNvPr id="9" name="Picture 8">
            <a:extLst>
              <a:ext uri="{FF2B5EF4-FFF2-40B4-BE49-F238E27FC236}">
                <a16:creationId xmlns:a16="http://schemas.microsoft.com/office/drawing/2014/main" id="{CF379EAB-729A-4FE2-DFBF-CB0FE0C51B65}"/>
              </a:ext>
            </a:extLst>
          </p:cNvPr>
          <p:cNvPicPr>
            <a:picLocks noChangeAspect="1"/>
          </p:cNvPicPr>
          <p:nvPr/>
        </p:nvPicPr>
        <p:blipFill>
          <a:blip r:embed="rId3"/>
          <a:stretch>
            <a:fillRect/>
          </a:stretch>
        </p:blipFill>
        <p:spPr>
          <a:xfrm>
            <a:off x="8369056" y="1977268"/>
            <a:ext cx="808133" cy="3712516"/>
          </a:xfrm>
          <a:prstGeom prst="rect">
            <a:avLst/>
          </a:prstGeom>
        </p:spPr>
      </p:pic>
    </p:spTree>
    <p:extLst>
      <p:ext uri="{BB962C8B-B14F-4D97-AF65-F5344CB8AC3E}">
        <p14:creationId xmlns:p14="http://schemas.microsoft.com/office/powerpoint/2010/main" val="691702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500"/>
                                        <p:tgtEl>
                                          <p:spTgt spid="3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500"/>
                                        <p:tgtEl>
                                          <p:spTgt spid="25"/>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fade">
                                      <p:cBhvr>
                                        <p:cTn id="5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0" grpId="0"/>
      <p:bldP spid="20" grpId="0" animBg="1"/>
      <p:bldP spid="21" grpId="0" animBg="1"/>
      <p:bldP spid="22" grpId="0" animBg="1"/>
      <p:bldP spid="23" grpId="0" animBg="1"/>
      <p:bldP spid="31" grpId="0"/>
      <p:bldP spid="43" grpId="0"/>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1027C3-BFFC-77F1-9DB5-889D2F3842E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1A35F3-0004-BAB4-D73D-E8B9F364EB30}"/>
              </a:ext>
            </a:extLst>
          </p:cNvPr>
          <p:cNvSpPr>
            <a:spLocks noGrp="1"/>
          </p:cNvSpPr>
          <p:nvPr>
            <p:ph type="title"/>
          </p:nvPr>
        </p:nvSpPr>
        <p:spPr>
          <a:xfrm>
            <a:off x="405593" y="204441"/>
            <a:ext cx="11380812" cy="1084263"/>
          </a:xfrm>
        </p:spPr>
        <p:txBody>
          <a:bodyPr/>
          <a:lstStyle/>
          <a:p>
            <a:r>
              <a:rPr lang="en-US" dirty="0"/>
              <a:t>Target Fatigue - Helium</a:t>
            </a:r>
            <a:endParaRPr lang="en-GB" dirty="0"/>
          </a:p>
        </p:txBody>
      </p:sp>
      <p:sp>
        <p:nvSpPr>
          <p:cNvPr id="6" name="Slide Number Placeholder 5">
            <a:extLst>
              <a:ext uri="{FF2B5EF4-FFF2-40B4-BE49-F238E27FC236}">
                <a16:creationId xmlns:a16="http://schemas.microsoft.com/office/drawing/2014/main" id="{BADC48D5-4CEB-56A1-0DAD-1645F53602AA}"/>
              </a:ext>
            </a:extLst>
          </p:cNvPr>
          <p:cNvSpPr>
            <a:spLocks noGrp="1"/>
          </p:cNvSpPr>
          <p:nvPr>
            <p:ph type="sldNum" sz="quarter" idx="17"/>
          </p:nvPr>
        </p:nvSpPr>
        <p:spPr/>
        <p:txBody>
          <a:bodyPr/>
          <a:lstStyle/>
          <a:p>
            <a:pPr>
              <a:defRPr/>
            </a:pPr>
            <a:fld id="{36B5EA5A-BC32-A742-B11B-8E7414D5B535}" type="slidenum">
              <a:rPr lang="en-US" smtClean="0"/>
              <a:t>21</a:t>
            </a:fld>
            <a:endParaRPr lang="en-US"/>
          </a:p>
        </p:txBody>
      </p:sp>
      <p:sp>
        <p:nvSpPr>
          <p:cNvPr id="4" name="Date Placeholder 3">
            <a:extLst>
              <a:ext uri="{FF2B5EF4-FFF2-40B4-BE49-F238E27FC236}">
                <a16:creationId xmlns:a16="http://schemas.microsoft.com/office/drawing/2014/main" id="{12C46A32-9D2D-0A62-56EF-D26D7C99D0E8}"/>
              </a:ext>
            </a:extLst>
          </p:cNvPr>
          <p:cNvSpPr>
            <a:spLocks noGrp="1"/>
          </p:cNvSpPr>
          <p:nvPr>
            <p:ph type="dt" sz="half" idx="10"/>
          </p:nvPr>
        </p:nvSpPr>
        <p:spPr/>
        <p:txBody>
          <a:bodyPr/>
          <a:lstStyle/>
          <a:p>
            <a:r>
              <a:rPr lang="en-US"/>
              <a:t>HI-ECN3 Target System Advisory Commitee #1,  04/03/2025</a:t>
            </a:r>
            <a:endParaRPr lang="en-US" dirty="0"/>
          </a:p>
        </p:txBody>
      </p:sp>
      <p:sp>
        <p:nvSpPr>
          <p:cNvPr id="8" name="Footer Placeholder 7">
            <a:extLst>
              <a:ext uri="{FF2B5EF4-FFF2-40B4-BE49-F238E27FC236}">
                <a16:creationId xmlns:a16="http://schemas.microsoft.com/office/drawing/2014/main" id="{6DDF593B-79EB-7E8D-6530-1E9487D19457}"/>
              </a:ext>
            </a:extLst>
          </p:cNvPr>
          <p:cNvSpPr>
            <a:spLocks noGrp="1"/>
          </p:cNvSpPr>
          <p:nvPr>
            <p:ph type="ftr" sz="quarter" idx="11"/>
          </p:nvPr>
        </p:nvSpPr>
        <p:spPr/>
        <p:txBody>
          <a:bodyPr/>
          <a:lstStyle/>
          <a:p>
            <a:r>
              <a:rPr lang="en-GB"/>
              <a:t>Mike Parkin | Target Conceptual Design</a:t>
            </a:r>
            <a:endParaRPr lang="en-US" dirty="0"/>
          </a:p>
        </p:txBody>
      </p:sp>
      <p:sp>
        <p:nvSpPr>
          <p:cNvPr id="29" name="Text Placeholder 2">
            <a:extLst>
              <a:ext uri="{FF2B5EF4-FFF2-40B4-BE49-F238E27FC236}">
                <a16:creationId xmlns:a16="http://schemas.microsoft.com/office/drawing/2014/main" id="{3B76DC62-F1CC-799B-BF37-6978614893C9}"/>
              </a:ext>
            </a:extLst>
          </p:cNvPr>
          <p:cNvSpPr>
            <a:spLocks noGrp="1"/>
          </p:cNvSpPr>
          <p:nvPr>
            <p:ph type="body" idx="1"/>
          </p:nvPr>
        </p:nvSpPr>
        <p:spPr>
          <a:xfrm>
            <a:off x="399026" y="812597"/>
            <a:ext cx="5616575" cy="668337"/>
          </a:xfrm>
        </p:spPr>
        <p:txBody>
          <a:bodyPr>
            <a:normAutofit/>
          </a:bodyPr>
          <a:lstStyle/>
          <a:p>
            <a:r>
              <a:rPr lang="en-US" dirty="0"/>
              <a:t>With radiation damage penalty</a:t>
            </a:r>
            <a:endParaRPr lang="en-GB" dirty="0"/>
          </a:p>
        </p:txBody>
      </p:sp>
      <p:pic>
        <p:nvPicPr>
          <p:cNvPr id="13" name="Picture 12">
            <a:extLst>
              <a:ext uri="{FF2B5EF4-FFF2-40B4-BE49-F238E27FC236}">
                <a16:creationId xmlns:a16="http://schemas.microsoft.com/office/drawing/2014/main" id="{C864AC7C-C297-6803-07E5-EA45C54CB671}"/>
              </a:ext>
            </a:extLst>
          </p:cNvPr>
          <p:cNvPicPr>
            <a:picLocks noChangeAspect="1"/>
          </p:cNvPicPr>
          <p:nvPr/>
        </p:nvPicPr>
        <p:blipFill>
          <a:blip r:embed="rId2"/>
          <a:srcRect t="6748" b="4834"/>
          <a:stretch/>
        </p:blipFill>
        <p:spPr>
          <a:xfrm>
            <a:off x="593872" y="1402079"/>
            <a:ext cx="5297917" cy="4633068"/>
          </a:xfrm>
          <a:prstGeom prst="rect">
            <a:avLst/>
          </a:prstGeom>
          <a:solidFill>
            <a:srgbClr val="FA4CE5">
              <a:alpha val="51000"/>
            </a:srgbClr>
          </a:solidFill>
          <a:ln w="25400" cap="rnd">
            <a:noFill/>
            <a:round/>
          </a:ln>
        </p:spPr>
      </p:pic>
      <p:sp>
        <p:nvSpPr>
          <p:cNvPr id="24" name="Callout: Bent Line 23">
            <a:extLst>
              <a:ext uri="{FF2B5EF4-FFF2-40B4-BE49-F238E27FC236}">
                <a16:creationId xmlns:a16="http://schemas.microsoft.com/office/drawing/2014/main" id="{B793C71C-6334-7A93-6AED-916900AA581D}"/>
              </a:ext>
            </a:extLst>
          </p:cNvPr>
          <p:cNvSpPr/>
          <p:nvPr/>
        </p:nvSpPr>
        <p:spPr>
          <a:xfrm>
            <a:off x="3664055" y="4063680"/>
            <a:ext cx="992714" cy="781703"/>
          </a:xfrm>
          <a:prstGeom prst="borderCallout2">
            <a:avLst>
              <a:gd name="adj1" fmla="val 18750"/>
              <a:gd name="adj2" fmla="val -8333"/>
              <a:gd name="adj3" fmla="val 18750"/>
              <a:gd name="adj4" fmla="val -16667"/>
              <a:gd name="adj5" fmla="val 29456"/>
              <a:gd name="adj6" fmla="val -65467"/>
            </a:avLst>
          </a:prstGeom>
          <a:solidFill>
            <a:schemeClr val="accent1">
              <a:alpha val="47000"/>
            </a:schemeClr>
          </a:solidFill>
          <a:ln w="9525" cap="rnd">
            <a:solidFill>
              <a:schemeClr val="accent1">
                <a:shade val="15000"/>
              </a:schemeClr>
            </a:solidFill>
            <a:round/>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Block 1, reduced with added channel. </a:t>
            </a:r>
            <a:endParaRPr lang="en-GB" sz="1100" dirty="0">
              <a:solidFill>
                <a:schemeClr val="tx1"/>
              </a:solidFill>
            </a:endParaRPr>
          </a:p>
        </p:txBody>
      </p:sp>
      <p:sp>
        <p:nvSpPr>
          <p:cNvPr id="30" name="TextBox 29">
            <a:extLst>
              <a:ext uri="{FF2B5EF4-FFF2-40B4-BE49-F238E27FC236}">
                <a16:creationId xmlns:a16="http://schemas.microsoft.com/office/drawing/2014/main" id="{E64E8B97-8932-B438-7E62-760A51805188}"/>
              </a:ext>
            </a:extLst>
          </p:cNvPr>
          <p:cNvSpPr txBox="1"/>
          <p:nvPr/>
        </p:nvSpPr>
        <p:spPr>
          <a:xfrm>
            <a:off x="5354963" y="1748015"/>
            <a:ext cx="1677141" cy="738664"/>
          </a:xfrm>
          <a:prstGeom prst="rect">
            <a:avLst/>
          </a:prstGeom>
          <a:noFill/>
        </p:spPr>
        <p:txBody>
          <a:bodyPr wrap="square" lIns="0" tIns="0" rIns="0" bIns="0" rtlCol="0">
            <a:spAutoFit/>
          </a:bodyPr>
          <a:lstStyle/>
          <a:p>
            <a:r>
              <a:rPr lang="en-US" sz="1600" dirty="0">
                <a:solidFill>
                  <a:schemeClr val="tx2"/>
                </a:solidFill>
              </a:rPr>
              <a:t>R=0.1</a:t>
            </a:r>
          </a:p>
          <a:p>
            <a:r>
              <a:rPr lang="en-US" sz="1600" i="1" dirty="0">
                <a:solidFill>
                  <a:schemeClr val="tx2"/>
                </a:solidFill>
              </a:rPr>
              <a:t>Material will be tested at this.</a:t>
            </a:r>
            <a:endParaRPr lang="en-GB" sz="1600" i="1" dirty="0">
              <a:solidFill>
                <a:schemeClr val="tx2"/>
              </a:solidFill>
            </a:endParaRPr>
          </a:p>
        </p:txBody>
      </p:sp>
      <p:sp>
        <p:nvSpPr>
          <p:cNvPr id="15" name="Arrow: Right 14">
            <a:extLst>
              <a:ext uri="{FF2B5EF4-FFF2-40B4-BE49-F238E27FC236}">
                <a16:creationId xmlns:a16="http://schemas.microsoft.com/office/drawing/2014/main" id="{00CED1DD-596E-E118-790F-23D30858BA4A}"/>
              </a:ext>
            </a:extLst>
          </p:cNvPr>
          <p:cNvSpPr/>
          <p:nvPr/>
        </p:nvSpPr>
        <p:spPr>
          <a:xfrm rot="18966184">
            <a:off x="1458780" y="5138783"/>
            <a:ext cx="1411791" cy="153314"/>
          </a:xfrm>
          <a:prstGeom prst="rightArrow">
            <a:avLst>
              <a:gd name="adj1" fmla="val 25809"/>
              <a:gd name="adj2" fmla="val 167327"/>
            </a:avLst>
          </a:prstGeom>
          <a:solidFill>
            <a:srgbClr val="FA4CE5">
              <a:alpha val="51000"/>
            </a:srgbClr>
          </a:solidFill>
          <a:ln w="25400" cap="rnd">
            <a:noFill/>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Arrow: Right 15">
            <a:extLst>
              <a:ext uri="{FF2B5EF4-FFF2-40B4-BE49-F238E27FC236}">
                <a16:creationId xmlns:a16="http://schemas.microsoft.com/office/drawing/2014/main" id="{E764C8E7-98CF-524A-9AAC-446012043CFE}"/>
              </a:ext>
            </a:extLst>
          </p:cNvPr>
          <p:cNvSpPr/>
          <p:nvPr/>
        </p:nvSpPr>
        <p:spPr>
          <a:xfrm rot="18966184">
            <a:off x="2480988" y="4126570"/>
            <a:ext cx="1411791" cy="153314"/>
          </a:xfrm>
          <a:prstGeom prst="rightArrow">
            <a:avLst>
              <a:gd name="adj1" fmla="val 25809"/>
              <a:gd name="adj2" fmla="val 167327"/>
            </a:avLst>
          </a:prstGeom>
          <a:solidFill>
            <a:srgbClr val="FA4CE5">
              <a:alpha val="51000"/>
            </a:srgbClr>
          </a:solidFill>
          <a:ln w="25400" cap="rnd">
            <a:noFill/>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Arrow: Right 16">
            <a:extLst>
              <a:ext uri="{FF2B5EF4-FFF2-40B4-BE49-F238E27FC236}">
                <a16:creationId xmlns:a16="http://schemas.microsoft.com/office/drawing/2014/main" id="{A68FF689-8B98-DA1F-B7AA-06C9BC11FA29}"/>
              </a:ext>
            </a:extLst>
          </p:cNvPr>
          <p:cNvSpPr/>
          <p:nvPr/>
        </p:nvSpPr>
        <p:spPr>
          <a:xfrm rot="10800000">
            <a:off x="1036023" y="3624615"/>
            <a:ext cx="2661408" cy="153314"/>
          </a:xfrm>
          <a:prstGeom prst="rightArrow">
            <a:avLst>
              <a:gd name="adj1" fmla="val 25809"/>
              <a:gd name="adj2" fmla="val 167327"/>
            </a:avLst>
          </a:prstGeom>
          <a:solidFill>
            <a:srgbClr val="FA4CE5">
              <a:alpha val="51000"/>
            </a:srgbClr>
          </a:solidFill>
          <a:ln w="25400" cap="rnd">
            <a:noFill/>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a:extLst>
              <a:ext uri="{FF2B5EF4-FFF2-40B4-BE49-F238E27FC236}">
                <a16:creationId xmlns:a16="http://schemas.microsoft.com/office/drawing/2014/main" id="{E4D2B51C-AFA6-FC4C-B2C8-6CA50D343848}"/>
              </a:ext>
            </a:extLst>
          </p:cNvPr>
          <p:cNvCxnSpPr>
            <a:cxnSpLocks/>
          </p:cNvCxnSpPr>
          <p:nvPr/>
        </p:nvCxnSpPr>
        <p:spPr>
          <a:xfrm>
            <a:off x="2532804" y="4616690"/>
            <a:ext cx="0" cy="0"/>
          </a:xfrm>
          <a:prstGeom prst="line">
            <a:avLst/>
          </a:prstGeom>
        </p:spPr>
        <p:style>
          <a:lnRef idx="2">
            <a:schemeClr val="accent1"/>
          </a:lnRef>
          <a:fillRef idx="0">
            <a:schemeClr val="accent1"/>
          </a:fillRef>
          <a:effectRef idx="1">
            <a:schemeClr val="accent1"/>
          </a:effectRef>
          <a:fontRef idx="minor">
            <a:schemeClr val="tx1"/>
          </a:fontRef>
        </p:style>
      </p:cxnSp>
      <p:sp>
        <p:nvSpPr>
          <p:cNvPr id="20" name="Freeform: Shape 19">
            <a:extLst>
              <a:ext uri="{FF2B5EF4-FFF2-40B4-BE49-F238E27FC236}">
                <a16:creationId xmlns:a16="http://schemas.microsoft.com/office/drawing/2014/main" id="{D702DEC5-A721-E011-C913-DD37C91EF311}"/>
              </a:ext>
            </a:extLst>
          </p:cNvPr>
          <p:cNvSpPr/>
          <p:nvPr/>
        </p:nvSpPr>
        <p:spPr>
          <a:xfrm>
            <a:off x="2550317" y="4124466"/>
            <a:ext cx="616927" cy="602726"/>
          </a:xfrm>
          <a:custGeom>
            <a:avLst/>
            <a:gdLst>
              <a:gd name="connsiteX0" fmla="*/ 0 w 652462"/>
              <a:gd name="connsiteY0" fmla="*/ 526256 h 623887"/>
              <a:gd name="connsiteX1" fmla="*/ 102394 w 652462"/>
              <a:gd name="connsiteY1" fmla="*/ 423862 h 623887"/>
              <a:gd name="connsiteX2" fmla="*/ 257175 w 652462"/>
              <a:gd name="connsiteY2" fmla="*/ 266700 h 623887"/>
              <a:gd name="connsiteX3" fmla="*/ 438150 w 652462"/>
              <a:gd name="connsiteY3" fmla="*/ 92869 h 623887"/>
              <a:gd name="connsiteX4" fmla="*/ 521494 w 652462"/>
              <a:gd name="connsiteY4" fmla="*/ 21431 h 623887"/>
              <a:gd name="connsiteX5" fmla="*/ 559594 w 652462"/>
              <a:gd name="connsiteY5" fmla="*/ 9525 h 623887"/>
              <a:gd name="connsiteX6" fmla="*/ 595312 w 652462"/>
              <a:gd name="connsiteY6" fmla="*/ 0 h 623887"/>
              <a:gd name="connsiteX7" fmla="*/ 631031 w 652462"/>
              <a:gd name="connsiteY7" fmla="*/ 7144 h 623887"/>
              <a:gd name="connsiteX8" fmla="*/ 642937 w 652462"/>
              <a:gd name="connsiteY8" fmla="*/ 28575 h 623887"/>
              <a:gd name="connsiteX9" fmla="*/ 652462 w 652462"/>
              <a:gd name="connsiteY9" fmla="*/ 57150 h 623887"/>
              <a:gd name="connsiteX10" fmla="*/ 647700 w 652462"/>
              <a:gd name="connsiteY10" fmla="*/ 95250 h 623887"/>
              <a:gd name="connsiteX11" fmla="*/ 640556 w 652462"/>
              <a:gd name="connsiteY11" fmla="*/ 121444 h 623887"/>
              <a:gd name="connsiteX12" fmla="*/ 588169 w 652462"/>
              <a:gd name="connsiteY12" fmla="*/ 171450 h 623887"/>
              <a:gd name="connsiteX13" fmla="*/ 438150 w 652462"/>
              <a:gd name="connsiteY13" fmla="*/ 316706 h 623887"/>
              <a:gd name="connsiteX14" fmla="*/ 190500 w 652462"/>
              <a:gd name="connsiteY14" fmla="*/ 623887 h 623887"/>
              <a:gd name="connsiteX15" fmla="*/ 0 w 652462"/>
              <a:gd name="connsiteY15" fmla="*/ 526256 h 623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52462" h="623887">
                <a:moveTo>
                  <a:pt x="0" y="526256"/>
                </a:moveTo>
                <a:lnTo>
                  <a:pt x="102394" y="423862"/>
                </a:lnTo>
                <a:lnTo>
                  <a:pt x="257175" y="266700"/>
                </a:lnTo>
                <a:lnTo>
                  <a:pt x="438150" y="92869"/>
                </a:lnTo>
                <a:lnTo>
                  <a:pt x="521494" y="21431"/>
                </a:lnTo>
                <a:lnTo>
                  <a:pt x="559594" y="9525"/>
                </a:lnTo>
                <a:lnTo>
                  <a:pt x="595312" y="0"/>
                </a:lnTo>
                <a:lnTo>
                  <a:pt x="631031" y="7144"/>
                </a:lnTo>
                <a:lnTo>
                  <a:pt x="642937" y="28575"/>
                </a:lnTo>
                <a:lnTo>
                  <a:pt x="652462" y="57150"/>
                </a:lnTo>
                <a:lnTo>
                  <a:pt x="647700" y="95250"/>
                </a:lnTo>
                <a:lnTo>
                  <a:pt x="640556" y="121444"/>
                </a:lnTo>
                <a:lnTo>
                  <a:pt x="588169" y="171450"/>
                </a:lnTo>
                <a:lnTo>
                  <a:pt x="438150" y="316706"/>
                </a:lnTo>
                <a:lnTo>
                  <a:pt x="190500" y="623887"/>
                </a:lnTo>
                <a:lnTo>
                  <a:pt x="0" y="526256"/>
                </a:lnTo>
                <a:close/>
              </a:path>
            </a:pathLst>
          </a:custGeom>
          <a:solidFill>
            <a:schemeClr val="accent1">
              <a:alpha val="47000"/>
            </a:schemeClr>
          </a:solidFill>
          <a:ln cap="rnd">
            <a:noFill/>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reeform: Shape 20">
            <a:extLst>
              <a:ext uri="{FF2B5EF4-FFF2-40B4-BE49-F238E27FC236}">
                <a16:creationId xmlns:a16="http://schemas.microsoft.com/office/drawing/2014/main" id="{58B7AA40-7EBC-12A6-A98C-559BAEF0FFDA}"/>
              </a:ext>
            </a:extLst>
          </p:cNvPr>
          <p:cNvSpPr/>
          <p:nvPr/>
        </p:nvSpPr>
        <p:spPr>
          <a:xfrm>
            <a:off x="3718877" y="5125176"/>
            <a:ext cx="337733" cy="271456"/>
          </a:xfrm>
          <a:custGeom>
            <a:avLst/>
            <a:gdLst>
              <a:gd name="connsiteX0" fmla="*/ 0 w 357187"/>
              <a:gd name="connsiteY0" fmla="*/ 159543 h 280987"/>
              <a:gd name="connsiteX1" fmla="*/ 280987 w 357187"/>
              <a:gd name="connsiteY1" fmla="*/ 0 h 280987"/>
              <a:gd name="connsiteX2" fmla="*/ 307181 w 357187"/>
              <a:gd name="connsiteY2" fmla="*/ 7143 h 280987"/>
              <a:gd name="connsiteX3" fmla="*/ 330993 w 357187"/>
              <a:gd name="connsiteY3" fmla="*/ 23812 h 280987"/>
              <a:gd name="connsiteX4" fmla="*/ 350043 w 357187"/>
              <a:gd name="connsiteY4" fmla="*/ 59531 h 280987"/>
              <a:gd name="connsiteX5" fmla="*/ 357187 w 357187"/>
              <a:gd name="connsiteY5" fmla="*/ 109537 h 280987"/>
              <a:gd name="connsiteX6" fmla="*/ 345281 w 357187"/>
              <a:gd name="connsiteY6" fmla="*/ 157162 h 280987"/>
              <a:gd name="connsiteX7" fmla="*/ 304800 w 357187"/>
              <a:gd name="connsiteY7" fmla="*/ 207168 h 280987"/>
              <a:gd name="connsiteX8" fmla="*/ 230981 w 357187"/>
              <a:gd name="connsiteY8" fmla="*/ 280987 h 280987"/>
              <a:gd name="connsiteX9" fmla="*/ 0 w 357187"/>
              <a:gd name="connsiteY9" fmla="*/ 159543 h 280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7187" h="280987">
                <a:moveTo>
                  <a:pt x="0" y="159543"/>
                </a:moveTo>
                <a:lnTo>
                  <a:pt x="280987" y="0"/>
                </a:lnTo>
                <a:lnTo>
                  <a:pt x="307181" y="7143"/>
                </a:lnTo>
                <a:lnTo>
                  <a:pt x="330993" y="23812"/>
                </a:lnTo>
                <a:lnTo>
                  <a:pt x="350043" y="59531"/>
                </a:lnTo>
                <a:lnTo>
                  <a:pt x="357187" y="109537"/>
                </a:lnTo>
                <a:lnTo>
                  <a:pt x="345281" y="157162"/>
                </a:lnTo>
                <a:lnTo>
                  <a:pt x="304800" y="207168"/>
                </a:lnTo>
                <a:lnTo>
                  <a:pt x="230981" y="280987"/>
                </a:lnTo>
                <a:lnTo>
                  <a:pt x="0" y="159543"/>
                </a:lnTo>
                <a:close/>
              </a:path>
            </a:pathLst>
          </a:custGeom>
          <a:solidFill>
            <a:schemeClr val="accent1">
              <a:alpha val="47000"/>
            </a:schemeClr>
          </a:solidFill>
          <a:ln cap="rnd">
            <a:noFill/>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reeform: Shape 21">
            <a:extLst>
              <a:ext uri="{FF2B5EF4-FFF2-40B4-BE49-F238E27FC236}">
                <a16:creationId xmlns:a16="http://schemas.microsoft.com/office/drawing/2014/main" id="{70BD3D7D-DE74-DDFD-9971-E37125CF515C}"/>
              </a:ext>
            </a:extLst>
          </p:cNvPr>
          <p:cNvSpPr/>
          <p:nvPr/>
        </p:nvSpPr>
        <p:spPr>
          <a:xfrm>
            <a:off x="4284017" y="5490952"/>
            <a:ext cx="380514" cy="213946"/>
          </a:xfrm>
          <a:custGeom>
            <a:avLst/>
            <a:gdLst>
              <a:gd name="connsiteX0" fmla="*/ 0 w 402432"/>
              <a:gd name="connsiteY0" fmla="*/ 109538 h 221457"/>
              <a:gd name="connsiteX1" fmla="*/ 88107 w 402432"/>
              <a:gd name="connsiteY1" fmla="*/ 59532 h 221457"/>
              <a:gd name="connsiteX2" fmla="*/ 169069 w 402432"/>
              <a:gd name="connsiteY2" fmla="*/ 45244 h 221457"/>
              <a:gd name="connsiteX3" fmla="*/ 304800 w 402432"/>
              <a:gd name="connsiteY3" fmla="*/ 9525 h 221457"/>
              <a:gd name="connsiteX4" fmla="*/ 383382 w 402432"/>
              <a:gd name="connsiteY4" fmla="*/ 0 h 221457"/>
              <a:gd name="connsiteX5" fmla="*/ 402432 w 402432"/>
              <a:gd name="connsiteY5" fmla="*/ 19050 h 221457"/>
              <a:gd name="connsiteX6" fmla="*/ 326232 w 402432"/>
              <a:gd name="connsiteY6" fmla="*/ 88107 h 221457"/>
              <a:gd name="connsiteX7" fmla="*/ 242888 w 402432"/>
              <a:gd name="connsiteY7" fmla="*/ 204788 h 221457"/>
              <a:gd name="connsiteX8" fmla="*/ 216694 w 402432"/>
              <a:gd name="connsiteY8" fmla="*/ 221457 h 221457"/>
              <a:gd name="connsiteX9" fmla="*/ 0 w 402432"/>
              <a:gd name="connsiteY9" fmla="*/ 109538 h 221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2432" h="221457">
                <a:moveTo>
                  <a:pt x="0" y="109538"/>
                </a:moveTo>
                <a:lnTo>
                  <a:pt x="88107" y="59532"/>
                </a:lnTo>
                <a:lnTo>
                  <a:pt x="169069" y="45244"/>
                </a:lnTo>
                <a:lnTo>
                  <a:pt x="304800" y="9525"/>
                </a:lnTo>
                <a:lnTo>
                  <a:pt x="383382" y="0"/>
                </a:lnTo>
                <a:lnTo>
                  <a:pt x="402432" y="19050"/>
                </a:lnTo>
                <a:lnTo>
                  <a:pt x="326232" y="88107"/>
                </a:lnTo>
                <a:lnTo>
                  <a:pt x="242888" y="204788"/>
                </a:lnTo>
                <a:lnTo>
                  <a:pt x="216694" y="221457"/>
                </a:lnTo>
                <a:lnTo>
                  <a:pt x="0" y="109538"/>
                </a:lnTo>
                <a:close/>
              </a:path>
            </a:pathLst>
          </a:custGeom>
          <a:solidFill>
            <a:schemeClr val="accent1">
              <a:alpha val="47000"/>
            </a:schemeClr>
          </a:solidFill>
          <a:ln cap="rnd">
            <a:noFill/>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Callout: Bent Line 22">
            <a:extLst>
              <a:ext uri="{FF2B5EF4-FFF2-40B4-BE49-F238E27FC236}">
                <a16:creationId xmlns:a16="http://schemas.microsoft.com/office/drawing/2014/main" id="{AE1DB0BC-AC29-DE13-BED8-4B147FD47D3C}"/>
              </a:ext>
            </a:extLst>
          </p:cNvPr>
          <p:cNvSpPr/>
          <p:nvPr/>
        </p:nvSpPr>
        <p:spPr>
          <a:xfrm>
            <a:off x="5551645" y="4670756"/>
            <a:ext cx="1184643" cy="820196"/>
          </a:xfrm>
          <a:prstGeom prst="borderCallout2">
            <a:avLst>
              <a:gd name="adj1" fmla="val 18750"/>
              <a:gd name="adj2" fmla="val -8333"/>
              <a:gd name="adj3" fmla="val 18750"/>
              <a:gd name="adj4" fmla="val -16667"/>
              <a:gd name="adj5" fmla="val 105956"/>
              <a:gd name="adj6" fmla="val -86882"/>
            </a:avLst>
          </a:prstGeom>
          <a:solidFill>
            <a:schemeClr val="accent1">
              <a:alpha val="47000"/>
            </a:schemeClr>
          </a:solidFill>
          <a:ln w="9525" cap="rnd">
            <a:solidFill>
              <a:schemeClr val="accent1">
                <a:shade val="15000"/>
              </a:schemeClr>
            </a:solidFill>
            <a:round/>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downstream blocks, reduced with added channel. </a:t>
            </a:r>
            <a:endParaRPr lang="en-GB" sz="1100" dirty="0">
              <a:solidFill>
                <a:schemeClr val="tx1"/>
              </a:solidFill>
            </a:endParaRPr>
          </a:p>
        </p:txBody>
      </p:sp>
      <p:cxnSp>
        <p:nvCxnSpPr>
          <p:cNvPr id="25" name="Straight Arrow Connector 24">
            <a:extLst>
              <a:ext uri="{FF2B5EF4-FFF2-40B4-BE49-F238E27FC236}">
                <a16:creationId xmlns:a16="http://schemas.microsoft.com/office/drawing/2014/main" id="{902C2622-B122-207A-669F-A53B64C5DF82}"/>
              </a:ext>
            </a:extLst>
          </p:cNvPr>
          <p:cNvCxnSpPr>
            <a:cxnSpLocks/>
          </p:cNvCxnSpPr>
          <p:nvPr/>
        </p:nvCxnSpPr>
        <p:spPr>
          <a:xfrm flipH="1">
            <a:off x="4056610" y="4814697"/>
            <a:ext cx="1349556" cy="416299"/>
          </a:xfrm>
          <a:prstGeom prst="straightConnector1">
            <a:avLst/>
          </a:prstGeom>
          <a:solidFill>
            <a:schemeClr val="accent1">
              <a:alpha val="47000"/>
            </a:schemeClr>
          </a:solidFill>
          <a:ln w="9525" cap="rnd">
            <a:solidFill>
              <a:schemeClr val="accent1">
                <a:shade val="15000"/>
              </a:schemeClr>
            </a:solidFill>
            <a:round/>
            <a:tailEnd type="triangle"/>
          </a:ln>
        </p:spPr>
        <p:style>
          <a:lnRef idx="2">
            <a:schemeClr val="accent1">
              <a:shade val="15000"/>
            </a:schemeClr>
          </a:lnRef>
          <a:fillRef idx="1">
            <a:schemeClr val="accent1"/>
          </a:fillRef>
          <a:effectRef idx="0">
            <a:schemeClr val="accent1"/>
          </a:effectRef>
          <a:fontRef idx="minor">
            <a:schemeClr val="lt1"/>
          </a:fontRef>
        </p:style>
      </p:cxnSp>
      <p:sp>
        <p:nvSpPr>
          <p:cNvPr id="31" name="TextBox 30">
            <a:extLst>
              <a:ext uri="{FF2B5EF4-FFF2-40B4-BE49-F238E27FC236}">
                <a16:creationId xmlns:a16="http://schemas.microsoft.com/office/drawing/2014/main" id="{6C393BA6-F333-0DE2-E88E-E2E58ABC23A5}"/>
              </a:ext>
            </a:extLst>
          </p:cNvPr>
          <p:cNvSpPr txBox="1"/>
          <p:nvPr/>
        </p:nvSpPr>
        <p:spPr>
          <a:xfrm>
            <a:off x="1056250" y="3097036"/>
            <a:ext cx="1433135" cy="713609"/>
          </a:xfrm>
          <a:prstGeom prst="rect">
            <a:avLst/>
          </a:prstGeom>
          <a:noFill/>
        </p:spPr>
        <p:txBody>
          <a:bodyPr wrap="square" lIns="0" tIns="0" rIns="0" bIns="0" rtlCol="0">
            <a:spAutoFit/>
          </a:bodyPr>
          <a:lstStyle/>
          <a:p>
            <a:pPr algn="ctr"/>
            <a:r>
              <a:rPr lang="en-US" sz="1600" dirty="0">
                <a:solidFill>
                  <a:schemeClr val="tx2"/>
                </a:solidFill>
              </a:rPr>
              <a:t>Target simulations with dpa penalty</a:t>
            </a:r>
            <a:endParaRPr lang="en-GB" sz="1600" i="1" dirty="0">
              <a:solidFill>
                <a:schemeClr val="tx2"/>
              </a:solidFill>
            </a:endParaRPr>
          </a:p>
        </p:txBody>
      </p:sp>
      <p:cxnSp>
        <p:nvCxnSpPr>
          <p:cNvPr id="32" name="Straight Connector 31">
            <a:extLst>
              <a:ext uri="{FF2B5EF4-FFF2-40B4-BE49-F238E27FC236}">
                <a16:creationId xmlns:a16="http://schemas.microsoft.com/office/drawing/2014/main" id="{FA846FFD-0CDF-055A-A8F7-C1D8FC7C3689}"/>
              </a:ext>
            </a:extLst>
          </p:cNvPr>
          <p:cNvCxnSpPr>
            <a:cxnSpLocks/>
          </p:cNvCxnSpPr>
          <p:nvPr/>
        </p:nvCxnSpPr>
        <p:spPr>
          <a:xfrm flipH="1">
            <a:off x="1716998" y="3874572"/>
            <a:ext cx="73688" cy="1579019"/>
          </a:xfrm>
          <a:prstGeom prst="line">
            <a:avLst/>
          </a:prstGeom>
          <a:ln w="19050">
            <a:solidFill>
              <a:schemeClr val="tx2"/>
            </a:solidFill>
            <a:tailEnd type="oval"/>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8AF9F6E1-0834-E875-5227-12AB8CB2B31B}"/>
              </a:ext>
            </a:extLst>
          </p:cNvPr>
          <p:cNvSpPr txBox="1"/>
          <p:nvPr/>
        </p:nvSpPr>
        <p:spPr>
          <a:xfrm>
            <a:off x="5391964" y="3676831"/>
            <a:ext cx="2745914" cy="646331"/>
          </a:xfrm>
          <a:prstGeom prst="rect">
            <a:avLst/>
          </a:prstGeom>
          <a:noFill/>
        </p:spPr>
        <p:txBody>
          <a:bodyPr wrap="square" lIns="0" tIns="0" rIns="0" bIns="0" rtlCol="0">
            <a:spAutoFit/>
          </a:bodyPr>
          <a:lstStyle/>
          <a:p>
            <a:r>
              <a:rPr lang="en-US" sz="1400" dirty="0">
                <a:solidFill>
                  <a:schemeClr val="tx2"/>
                </a:solidFill>
              </a:rPr>
              <a:t>Goodman equivalent </a:t>
            </a:r>
            <a:r>
              <a:rPr lang="en-US" sz="1400" dirty="0" err="1">
                <a:solidFill>
                  <a:schemeClr val="tx2"/>
                </a:solidFill>
              </a:rPr>
              <a:t>Habainy</a:t>
            </a:r>
            <a:r>
              <a:rPr lang="en-US" sz="1400" dirty="0">
                <a:solidFill>
                  <a:schemeClr val="tx2"/>
                </a:solidFill>
              </a:rPr>
              <a:t> et al with SNS processing (back calculated goodman)</a:t>
            </a:r>
            <a:endParaRPr lang="en-GB" sz="1400" i="1" dirty="0">
              <a:solidFill>
                <a:schemeClr val="tx2"/>
              </a:solidFill>
            </a:endParaRPr>
          </a:p>
        </p:txBody>
      </p:sp>
      <p:cxnSp>
        <p:nvCxnSpPr>
          <p:cNvPr id="44" name="Straight Connector 43">
            <a:extLst>
              <a:ext uri="{FF2B5EF4-FFF2-40B4-BE49-F238E27FC236}">
                <a16:creationId xmlns:a16="http://schemas.microsoft.com/office/drawing/2014/main" id="{054C1AE3-8B4E-1D16-DDF7-48E60C47DB00}"/>
              </a:ext>
            </a:extLst>
          </p:cNvPr>
          <p:cNvCxnSpPr>
            <a:cxnSpLocks/>
          </p:cNvCxnSpPr>
          <p:nvPr/>
        </p:nvCxnSpPr>
        <p:spPr>
          <a:xfrm flipH="1">
            <a:off x="2389656" y="2148814"/>
            <a:ext cx="269601" cy="2422863"/>
          </a:xfrm>
          <a:prstGeom prst="line">
            <a:avLst/>
          </a:prstGeom>
          <a:ln w="19050">
            <a:solidFill>
              <a:schemeClr val="tx2"/>
            </a:solidFill>
            <a:tailEnd type="oval"/>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030F41E6-ADB8-5364-C803-4B9334AB7A1D}"/>
              </a:ext>
            </a:extLst>
          </p:cNvPr>
          <p:cNvSpPr txBox="1"/>
          <p:nvPr/>
        </p:nvSpPr>
        <p:spPr>
          <a:xfrm>
            <a:off x="1942690" y="1369962"/>
            <a:ext cx="1433135" cy="738664"/>
          </a:xfrm>
          <a:prstGeom prst="rect">
            <a:avLst/>
          </a:prstGeom>
          <a:noFill/>
        </p:spPr>
        <p:txBody>
          <a:bodyPr wrap="square" lIns="0" tIns="0" rIns="0" bIns="0" rtlCol="0">
            <a:spAutoFit/>
          </a:bodyPr>
          <a:lstStyle/>
          <a:p>
            <a:pPr algn="ctr"/>
            <a:r>
              <a:rPr lang="en-US" sz="1600" dirty="0">
                <a:solidFill>
                  <a:schemeClr val="tx2"/>
                </a:solidFill>
              </a:rPr>
              <a:t>Dataline drawn on simulation data</a:t>
            </a:r>
            <a:endParaRPr lang="en-GB" sz="1600" i="1" dirty="0">
              <a:solidFill>
                <a:schemeClr val="tx2"/>
              </a:solidFill>
            </a:endParaRPr>
          </a:p>
        </p:txBody>
      </p:sp>
      <p:cxnSp>
        <p:nvCxnSpPr>
          <p:cNvPr id="47" name="Straight Connector 46">
            <a:extLst>
              <a:ext uri="{FF2B5EF4-FFF2-40B4-BE49-F238E27FC236}">
                <a16:creationId xmlns:a16="http://schemas.microsoft.com/office/drawing/2014/main" id="{DA4625D1-6598-F448-1A8A-EF9EB674413E}"/>
              </a:ext>
            </a:extLst>
          </p:cNvPr>
          <p:cNvCxnSpPr>
            <a:cxnSpLocks/>
          </p:cNvCxnSpPr>
          <p:nvPr/>
        </p:nvCxnSpPr>
        <p:spPr>
          <a:xfrm flipH="1">
            <a:off x="3362090" y="2546710"/>
            <a:ext cx="525653" cy="989411"/>
          </a:xfrm>
          <a:prstGeom prst="line">
            <a:avLst/>
          </a:prstGeom>
          <a:ln w="19050">
            <a:solidFill>
              <a:schemeClr val="tx2"/>
            </a:solidFill>
            <a:tailEnd type="oval"/>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E096F8DE-A851-0477-77B2-EF008D2DE501}"/>
              </a:ext>
            </a:extLst>
          </p:cNvPr>
          <p:cNvSpPr txBox="1"/>
          <p:nvPr/>
        </p:nvSpPr>
        <p:spPr>
          <a:xfrm>
            <a:off x="3223634" y="2022149"/>
            <a:ext cx="1433135" cy="492443"/>
          </a:xfrm>
          <a:prstGeom prst="rect">
            <a:avLst/>
          </a:prstGeom>
          <a:noFill/>
        </p:spPr>
        <p:txBody>
          <a:bodyPr wrap="square" lIns="0" tIns="0" rIns="0" bIns="0" rtlCol="0">
            <a:spAutoFit/>
          </a:bodyPr>
          <a:lstStyle/>
          <a:p>
            <a:pPr algn="ctr"/>
            <a:r>
              <a:rPr lang="en-US" sz="1600" dirty="0">
                <a:solidFill>
                  <a:schemeClr val="tx2"/>
                </a:solidFill>
              </a:rPr>
              <a:t>Dataline with safety factor ×2</a:t>
            </a:r>
            <a:endParaRPr lang="en-GB" sz="1600" i="1" dirty="0">
              <a:solidFill>
                <a:schemeClr val="tx2"/>
              </a:solidFill>
            </a:endParaRPr>
          </a:p>
        </p:txBody>
      </p:sp>
      <p:cxnSp>
        <p:nvCxnSpPr>
          <p:cNvPr id="52" name="Straight Connector 51">
            <a:extLst>
              <a:ext uri="{FF2B5EF4-FFF2-40B4-BE49-F238E27FC236}">
                <a16:creationId xmlns:a16="http://schemas.microsoft.com/office/drawing/2014/main" id="{FA9676CD-2E85-AA1B-CA68-50DA6011435B}"/>
              </a:ext>
            </a:extLst>
          </p:cNvPr>
          <p:cNvCxnSpPr>
            <a:cxnSpLocks/>
          </p:cNvCxnSpPr>
          <p:nvPr/>
        </p:nvCxnSpPr>
        <p:spPr>
          <a:xfrm flipH="1">
            <a:off x="3394452" y="2852936"/>
            <a:ext cx="1852032" cy="1157615"/>
          </a:xfrm>
          <a:prstGeom prst="line">
            <a:avLst/>
          </a:prstGeom>
          <a:ln w="19050">
            <a:solidFill>
              <a:schemeClr val="accent5">
                <a:lumMod val="60000"/>
                <a:lumOff val="40000"/>
              </a:schemeClr>
            </a:solidFill>
            <a:tailEnd type="oval"/>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8FE95021-529C-DCF4-221E-1869D4ED10E6}"/>
              </a:ext>
            </a:extLst>
          </p:cNvPr>
          <p:cNvSpPr txBox="1"/>
          <p:nvPr/>
        </p:nvSpPr>
        <p:spPr>
          <a:xfrm>
            <a:off x="4897514" y="3290825"/>
            <a:ext cx="1433135" cy="246221"/>
          </a:xfrm>
          <a:prstGeom prst="rect">
            <a:avLst/>
          </a:prstGeom>
          <a:noFill/>
        </p:spPr>
        <p:txBody>
          <a:bodyPr wrap="square" lIns="0" tIns="0" rIns="0" bIns="0" rtlCol="0">
            <a:spAutoFit/>
          </a:bodyPr>
          <a:lstStyle/>
          <a:p>
            <a:pPr algn="ctr"/>
            <a:r>
              <a:rPr lang="en-US" sz="1600" dirty="0">
                <a:solidFill>
                  <a:schemeClr val="accent5">
                    <a:lumMod val="60000"/>
                    <a:lumOff val="40000"/>
                  </a:schemeClr>
                </a:solidFill>
              </a:rPr>
              <a:t>Vector</a:t>
            </a:r>
            <a:endParaRPr lang="en-GB" sz="1600" i="1" dirty="0">
              <a:solidFill>
                <a:schemeClr val="accent5">
                  <a:lumMod val="60000"/>
                  <a:lumOff val="40000"/>
                </a:schemeClr>
              </a:solidFill>
            </a:endParaRPr>
          </a:p>
        </p:txBody>
      </p:sp>
      <p:cxnSp>
        <p:nvCxnSpPr>
          <p:cNvPr id="56" name="Straight Connector 55">
            <a:extLst>
              <a:ext uri="{FF2B5EF4-FFF2-40B4-BE49-F238E27FC236}">
                <a16:creationId xmlns:a16="http://schemas.microsoft.com/office/drawing/2014/main" id="{90F8BE35-8716-111C-A6E2-F3CC9F163D86}"/>
              </a:ext>
            </a:extLst>
          </p:cNvPr>
          <p:cNvCxnSpPr>
            <a:cxnSpLocks/>
          </p:cNvCxnSpPr>
          <p:nvPr/>
        </p:nvCxnSpPr>
        <p:spPr>
          <a:xfrm flipH="1">
            <a:off x="2344049" y="3441848"/>
            <a:ext cx="2902435" cy="1579019"/>
          </a:xfrm>
          <a:prstGeom prst="line">
            <a:avLst/>
          </a:prstGeom>
          <a:ln w="19050">
            <a:solidFill>
              <a:schemeClr val="accent5">
                <a:lumMod val="60000"/>
                <a:lumOff val="40000"/>
              </a:schemeClr>
            </a:solidFill>
            <a:tailEnd type="oval"/>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42933933-D2AB-0FD2-39C7-9ED485175B08}"/>
              </a:ext>
            </a:extLst>
          </p:cNvPr>
          <p:cNvSpPr txBox="1"/>
          <p:nvPr/>
        </p:nvSpPr>
        <p:spPr>
          <a:xfrm>
            <a:off x="5342263" y="2624585"/>
            <a:ext cx="2427270" cy="492443"/>
          </a:xfrm>
          <a:prstGeom prst="rect">
            <a:avLst/>
          </a:prstGeom>
          <a:noFill/>
        </p:spPr>
        <p:txBody>
          <a:bodyPr wrap="square" lIns="0" tIns="0" rIns="0" bIns="0" rtlCol="0">
            <a:spAutoFit/>
          </a:bodyPr>
          <a:lstStyle/>
          <a:p>
            <a:r>
              <a:rPr lang="en-US" sz="1600" dirty="0">
                <a:solidFill>
                  <a:schemeClr val="accent5">
                    <a:lumMod val="60000"/>
                    <a:lumOff val="40000"/>
                  </a:schemeClr>
                </a:solidFill>
              </a:rPr>
              <a:t>SF of 2 increases Vector magnitude x2</a:t>
            </a:r>
            <a:endParaRPr lang="en-GB" sz="1600" i="1" dirty="0">
              <a:solidFill>
                <a:schemeClr val="accent5">
                  <a:lumMod val="60000"/>
                  <a:lumOff val="40000"/>
                </a:schemeClr>
              </a:solidFill>
            </a:endParaRPr>
          </a:p>
        </p:txBody>
      </p:sp>
      <p:cxnSp>
        <p:nvCxnSpPr>
          <p:cNvPr id="3" name="Straight Connector 2">
            <a:extLst>
              <a:ext uri="{FF2B5EF4-FFF2-40B4-BE49-F238E27FC236}">
                <a16:creationId xmlns:a16="http://schemas.microsoft.com/office/drawing/2014/main" id="{BAE1A098-00ED-5F8B-132B-FC2474733549}"/>
              </a:ext>
            </a:extLst>
          </p:cNvPr>
          <p:cNvCxnSpPr>
            <a:cxnSpLocks/>
          </p:cNvCxnSpPr>
          <p:nvPr/>
        </p:nvCxnSpPr>
        <p:spPr>
          <a:xfrm flipH="1">
            <a:off x="1988614" y="2034357"/>
            <a:ext cx="110100" cy="1651726"/>
          </a:xfrm>
          <a:prstGeom prst="line">
            <a:avLst/>
          </a:prstGeom>
          <a:ln w="19050">
            <a:solidFill>
              <a:schemeClr val="accent5">
                <a:lumMod val="60000"/>
                <a:lumOff val="40000"/>
              </a:schemeClr>
            </a:solidFill>
            <a:tailEnd type="ova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820DDDC7-AF40-98EC-FEE8-96E9C976FA9D}"/>
              </a:ext>
            </a:extLst>
          </p:cNvPr>
          <p:cNvSpPr txBox="1"/>
          <p:nvPr/>
        </p:nvSpPr>
        <p:spPr>
          <a:xfrm>
            <a:off x="1496488" y="1509796"/>
            <a:ext cx="2655295" cy="492443"/>
          </a:xfrm>
          <a:prstGeom prst="rect">
            <a:avLst/>
          </a:prstGeom>
          <a:noFill/>
        </p:spPr>
        <p:txBody>
          <a:bodyPr wrap="square" lIns="0" tIns="0" rIns="0" bIns="0" rtlCol="0">
            <a:spAutoFit/>
          </a:bodyPr>
          <a:lstStyle>
            <a:defPPr>
              <a:defRPr lang="en-US"/>
            </a:defPPr>
            <a:lvl1pPr algn="ctr">
              <a:defRPr sz="1600">
                <a:solidFill>
                  <a:schemeClr val="accent5">
                    <a:lumMod val="60000"/>
                    <a:lumOff val="40000"/>
                  </a:schemeClr>
                </a:solidFill>
              </a:defRPr>
            </a:lvl1pPr>
          </a:lstStyle>
          <a:p>
            <a:r>
              <a:rPr lang="en-US" dirty="0"/>
              <a:t>Stress amplitude to use for material fatigue testing</a:t>
            </a:r>
            <a:endParaRPr lang="en-GB" dirty="0"/>
          </a:p>
        </p:txBody>
      </p:sp>
      <p:sp>
        <p:nvSpPr>
          <p:cNvPr id="10" name="TextBox 9">
            <a:extLst>
              <a:ext uri="{FF2B5EF4-FFF2-40B4-BE49-F238E27FC236}">
                <a16:creationId xmlns:a16="http://schemas.microsoft.com/office/drawing/2014/main" id="{4AB7A903-E188-6F44-D939-25DC143EDDFC}"/>
              </a:ext>
            </a:extLst>
          </p:cNvPr>
          <p:cNvSpPr txBox="1"/>
          <p:nvPr/>
        </p:nvSpPr>
        <p:spPr>
          <a:xfrm>
            <a:off x="8171860" y="761517"/>
            <a:ext cx="3387842" cy="923330"/>
          </a:xfrm>
          <a:prstGeom prst="rect">
            <a:avLst/>
          </a:prstGeom>
          <a:noFill/>
          <a:ln w="28575">
            <a:solidFill>
              <a:srgbClr val="FDA9F3"/>
            </a:solidFill>
          </a:ln>
        </p:spPr>
        <p:txBody>
          <a:bodyPr wrap="square" rtlCol="0">
            <a:spAutoFit/>
          </a:bodyPr>
          <a:lstStyle/>
          <a:p>
            <a:r>
              <a:rPr lang="en-US" dirty="0"/>
              <a:t>Stress amplitude when </a:t>
            </a:r>
          </a:p>
          <a:p>
            <a:r>
              <a:rPr lang="en-US" dirty="0"/>
              <a:t>R=0.1 with safety factor of ×2</a:t>
            </a:r>
          </a:p>
          <a:p>
            <a:r>
              <a:rPr lang="en-US" dirty="0"/>
              <a:t>= 139.2MPa</a:t>
            </a:r>
            <a:endParaRPr lang="en-GB" dirty="0"/>
          </a:p>
        </p:txBody>
      </p:sp>
      <p:sp>
        <p:nvSpPr>
          <p:cNvPr id="11" name="Rectangle: Rounded Corners 10">
            <a:extLst>
              <a:ext uri="{FF2B5EF4-FFF2-40B4-BE49-F238E27FC236}">
                <a16:creationId xmlns:a16="http://schemas.microsoft.com/office/drawing/2014/main" id="{1C4CAE4D-4661-6BA7-0128-8FB677ED6528}"/>
              </a:ext>
            </a:extLst>
          </p:cNvPr>
          <p:cNvSpPr/>
          <p:nvPr/>
        </p:nvSpPr>
        <p:spPr>
          <a:xfrm>
            <a:off x="9366142" y="4063680"/>
            <a:ext cx="2445988" cy="1472770"/>
          </a:xfrm>
          <a:prstGeom prst="roundRect">
            <a:avLst/>
          </a:prstGeom>
          <a:solidFill>
            <a:srgbClr val="F9DFD6"/>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80000">
              <a:spcBef>
                <a:spcPts val="600"/>
              </a:spcBef>
              <a:buFont typeface="Wingdings" panose="05000000000000000000" pitchFamily="2" charset="2"/>
              <a:buChar char="q"/>
            </a:pPr>
            <a:r>
              <a:rPr lang="en-GB" sz="1600" b="1" dirty="0">
                <a:solidFill>
                  <a:sysClr val="windowText" lastClr="000000"/>
                </a:solidFill>
                <a:latin typeface="Microsoft JhengHei" panose="020B0604030504040204" pitchFamily="34" charset="-120"/>
                <a:ea typeface="Microsoft JhengHei" panose="020B0604030504040204" pitchFamily="34" charset="-120"/>
              </a:rPr>
              <a:t>Results for swept beam @4Hz has not yet been analysed</a:t>
            </a:r>
          </a:p>
        </p:txBody>
      </p:sp>
      <p:pic>
        <p:nvPicPr>
          <p:cNvPr id="9" name="Picture 8">
            <a:extLst>
              <a:ext uri="{FF2B5EF4-FFF2-40B4-BE49-F238E27FC236}">
                <a16:creationId xmlns:a16="http://schemas.microsoft.com/office/drawing/2014/main" id="{2DC7F226-8C41-86AF-AEEB-3DD53AD15B75}"/>
              </a:ext>
            </a:extLst>
          </p:cNvPr>
          <p:cNvPicPr>
            <a:picLocks noChangeAspect="1"/>
          </p:cNvPicPr>
          <p:nvPr/>
        </p:nvPicPr>
        <p:blipFill>
          <a:blip r:embed="rId3"/>
          <a:stretch>
            <a:fillRect/>
          </a:stretch>
        </p:blipFill>
        <p:spPr>
          <a:xfrm>
            <a:off x="8369056" y="1977268"/>
            <a:ext cx="808133" cy="3712516"/>
          </a:xfrm>
          <a:prstGeom prst="rect">
            <a:avLst/>
          </a:prstGeom>
        </p:spPr>
      </p:pic>
    </p:spTree>
    <p:extLst>
      <p:ext uri="{BB962C8B-B14F-4D97-AF65-F5344CB8AC3E}">
        <p14:creationId xmlns:p14="http://schemas.microsoft.com/office/powerpoint/2010/main" val="1563454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3"/>
                                        </p:tgtEl>
                                      </p:cBhvr>
                                    </p:animEffect>
                                    <p:set>
                                      <p:cBhvr>
                                        <p:cTn id="7" dur="1" fill="hold">
                                          <p:stCondLst>
                                            <p:cond delay="499"/>
                                          </p:stCondLst>
                                        </p:cTn>
                                        <p:tgtEl>
                                          <p:spTgt spid="4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32"/>
                                        </p:tgtEl>
                                      </p:cBhvr>
                                    </p:animEffect>
                                    <p:set>
                                      <p:cBhvr>
                                        <p:cTn id="12" dur="1" fill="hold">
                                          <p:stCondLst>
                                            <p:cond delay="499"/>
                                          </p:stCondLst>
                                        </p:cTn>
                                        <p:tgtEl>
                                          <p:spTgt spid="32"/>
                                        </p:tgtEl>
                                        <p:attrNameLst>
                                          <p:attrName>style.visibility</p:attrName>
                                        </p:attrNameLst>
                                      </p:cBhvr>
                                      <p:to>
                                        <p:strVal val="hidden"/>
                                      </p:to>
                                    </p:set>
                                  </p:childTnLst>
                                </p:cTn>
                              </p:par>
                              <p:par>
                                <p:cTn id="13" presetID="10" presetClass="exit" presetSubtype="0" fill="hold" grpId="0" nodeType="withEffect">
                                  <p:stCondLst>
                                    <p:cond delay="0"/>
                                  </p:stCondLst>
                                  <p:childTnLst>
                                    <p:animEffect transition="out" filter="fade">
                                      <p:cBhvr>
                                        <p:cTn id="14" dur="500"/>
                                        <p:tgtEl>
                                          <p:spTgt spid="31"/>
                                        </p:tgtEl>
                                      </p:cBhvr>
                                    </p:animEffect>
                                    <p:set>
                                      <p:cBhvr>
                                        <p:cTn id="15" dur="1" fill="hold">
                                          <p:stCondLst>
                                            <p:cond delay="499"/>
                                          </p:stCondLst>
                                        </p:cTn>
                                        <p:tgtEl>
                                          <p:spTgt spid="31"/>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44"/>
                                        </p:tgtEl>
                                      </p:cBhvr>
                                    </p:animEffect>
                                    <p:set>
                                      <p:cBhvr>
                                        <p:cTn id="18" dur="1" fill="hold">
                                          <p:stCondLst>
                                            <p:cond delay="499"/>
                                          </p:stCondLst>
                                        </p:cTn>
                                        <p:tgtEl>
                                          <p:spTgt spid="44"/>
                                        </p:tgtEl>
                                        <p:attrNameLst>
                                          <p:attrName>style.visibility</p:attrName>
                                        </p:attrNameLst>
                                      </p:cBhvr>
                                      <p:to>
                                        <p:strVal val="hidden"/>
                                      </p:to>
                                    </p:set>
                                  </p:childTnLst>
                                </p:cTn>
                              </p:par>
                              <p:par>
                                <p:cTn id="19" presetID="10" presetClass="exit" presetSubtype="0" fill="hold" grpId="0" nodeType="withEffect">
                                  <p:stCondLst>
                                    <p:cond delay="0"/>
                                  </p:stCondLst>
                                  <p:childTnLst>
                                    <p:animEffect transition="out" filter="fade">
                                      <p:cBhvr>
                                        <p:cTn id="20" dur="500"/>
                                        <p:tgtEl>
                                          <p:spTgt spid="46"/>
                                        </p:tgtEl>
                                      </p:cBhvr>
                                    </p:animEffect>
                                    <p:set>
                                      <p:cBhvr>
                                        <p:cTn id="21" dur="1" fill="hold">
                                          <p:stCondLst>
                                            <p:cond delay="499"/>
                                          </p:stCondLst>
                                        </p:cTn>
                                        <p:tgtEl>
                                          <p:spTgt spid="46"/>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0" nodeType="clickEffect">
                                  <p:stCondLst>
                                    <p:cond delay="0"/>
                                  </p:stCondLst>
                                  <p:childTnLst>
                                    <p:animEffect transition="out" filter="fade">
                                      <p:cBhvr>
                                        <p:cTn id="25" dur="500"/>
                                        <p:tgtEl>
                                          <p:spTgt spid="24"/>
                                        </p:tgtEl>
                                      </p:cBhvr>
                                    </p:animEffect>
                                    <p:set>
                                      <p:cBhvr>
                                        <p:cTn id="26" dur="1" fill="hold">
                                          <p:stCondLst>
                                            <p:cond delay="499"/>
                                          </p:stCondLst>
                                        </p:cTn>
                                        <p:tgtEl>
                                          <p:spTgt spid="24"/>
                                        </p:tgtEl>
                                        <p:attrNameLst>
                                          <p:attrName>style.visibility</p:attrName>
                                        </p:attrNameLst>
                                      </p:cBhvr>
                                      <p:to>
                                        <p:strVal val="hidden"/>
                                      </p:to>
                                    </p:set>
                                  </p:childTnLst>
                                </p:cTn>
                              </p:par>
                              <p:par>
                                <p:cTn id="27" presetID="10" presetClass="exit" presetSubtype="0" fill="hold" grpId="0" nodeType="withEffect">
                                  <p:stCondLst>
                                    <p:cond delay="0"/>
                                  </p:stCondLst>
                                  <p:childTnLst>
                                    <p:animEffect transition="out" filter="fade">
                                      <p:cBhvr>
                                        <p:cTn id="28" dur="500"/>
                                        <p:tgtEl>
                                          <p:spTgt spid="20"/>
                                        </p:tgtEl>
                                      </p:cBhvr>
                                    </p:animEffect>
                                    <p:set>
                                      <p:cBhvr>
                                        <p:cTn id="29" dur="1" fill="hold">
                                          <p:stCondLst>
                                            <p:cond delay="499"/>
                                          </p:stCondLst>
                                        </p:cTn>
                                        <p:tgtEl>
                                          <p:spTgt spid="20"/>
                                        </p:tgtEl>
                                        <p:attrNameLst>
                                          <p:attrName>style.visibility</p:attrName>
                                        </p:attrNameLst>
                                      </p:cBhvr>
                                      <p:to>
                                        <p:strVal val="hidden"/>
                                      </p:to>
                                    </p:set>
                                  </p:childTnLst>
                                </p:cTn>
                              </p:par>
                              <p:par>
                                <p:cTn id="30" presetID="10" presetClass="exit" presetSubtype="0" fill="hold" grpId="0" nodeType="withEffect">
                                  <p:stCondLst>
                                    <p:cond delay="0"/>
                                  </p:stCondLst>
                                  <p:childTnLst>
                                    <p:animEffect transition="out" filter="fade">
                                      <p:cBhvr>
                                        <p:cTn id="31" dur="500"/>
                                        <p:tgtEl>
                                          <p:spTgt spid="21"/>
                                        </p:tgtEl>
                                      </p:cBhvr>
                                    </p:animEffect>
                                    <p:set>
                                      <p:cBhvr>
                                        <p:cTn id="32" dur="1" fill="hold">
                                          <p:stCondLst>
                                            <p:cond delay="499"/>
                                          </p:stCondLst>
                                        </p:cTn>
                                        <p:tgtEl>
                                          <p:spTgt spid="21"/>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500"/>
                                        <p:tgtEl>
                                          <p:spTgt spid="25"/>
                                        </p:tgtEl>
                                      </p:cBhvr>
                                    </p:animEffect>
                                    <p:set>
                                      <p:cBhvr>
                                        <p:cTn id="35" dur="1" fill="hold">
                                          <p:stCondLst>
                                            <p:cond delay="499"/>
                                          </p:stCondLst>
                                        </p:cTn>
                                        <p:tgtEl>
                                          <p:spTgt spid="25"/>
                                        </p:tgtEl>
                                        <p:attrNameLst>
                                          <p:attrName>style.visibility</p:attrName>
                                        </p:attrNameLst>
                                      </p:cBhvr>
                                      <p:to>
                                        <p:strVal val="hidden"/>
                                      </p:to>
                                    </p:set>
                                  </p:childTnLst>
                                </p:cTn>
                              </p:par>
                              <p:par>
                                <p:cTn id="36" presetID="10" presetClass="exit" presetSubtype="0" fill="hold" grpId="0" nodeType="withEffect">
                                  <p:stCondLst>
                                    <p:cond delay="0"/>
                                  </p:stCondLst>
                                  <p:childTnLst>
                                    <p:animEffect transition="out" filter="fade">
                                      <p:cBhvr>
                                        <p:cTn id="37" dur="500"/>
                                        <p:tgtEl>
                                          <p:spTgt spid="22"/>
                                        </p:tgtEl>
                                      </p:cBhvr>
                                    </p:animEffect>
                                    <p:set>
                                      <p:cBhvr>
                                        <p:cTn id="38" dur="1" fill="hold">
                                          <p:stCondLst>
                                            <p:cond delay="499"/>
                                          </p:stCondLst>
                                        </p:cTn>
                                        <p:tgtEl>
                                          <p:spTgt spid="22"/>
                                        </p:tgtEl>
                                        <p:attrNameLst>
                                          <p:attrName>style.visibility</p:attrName>
                                        </p:attrNameLst>
                                      </p:cBhvr>
                                      <p:to>
                                        <p:strVal val="hidden"/>
                                      </p:to>
                                    </p:set>
                                  </p:childTnLst>
                                </p:cTn>
                              </p:par>
                              <p:par>
                                <p:cTn id="39" presetID="10" presetClass="exit" presetSubtype="0" fill="hold" grpId="0" nodeType="withEffect">
                                  <p:stCondLst>
                                    <p:cond delay="0"/>
                                  </p:stCondLst>
                                  <p:childTnLst>
                                    <p:animEffect transition="out" filter="fade">
                                      <p:cBhvr>
                                        <p:cTn id="40" dur="500"/>
                                        <p:tgtEl>
                                          <p:spTgt spid="23"/>
                                        </p:tgtEl>
                                      </p:cBhvr>
                                    </p:animEffect>
                                    <p:set>
                                      <p:cBhvr>
                                        <p:cTn id="41" dur="1" fill="hold">
                                          <p:stCondLst>
                                            <p:cond delay="499"/>
                                          </p:stCondLst>
                                        </p:cTn>
                                        <p:tgtEl>
                                          <p:spTgt spid="23"/>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52"/>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65"/>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nodeType="clickEffect">
                                  <p:stCondLst>
                                    <p:cond delay="0"/>
                                  </p:stCondLst>
                                  <p:childTnLst>
                                    <p:set>
                                      <p:cBhvr>
                                        <p:cTn id="67" dur="1" fill="hold">
                                          <p:stCondLst>
                                            <p:cond delay="0"/>
                                          </p:stCondLst>
                                        </p:cTn>
                                        <p:tgtEl>
                                          <p:spTgt spid="47"/>
                                        </p:tgtEl>
                                        <p:attrNameLst>
                                          <p:attrName>style.visibility</p:attrName>
                                        </p:attrNameLst>
                                      </p:cBhvr>
                                      <p:to>
                                        <p:strVal val="visible"/>
                                      </p:to>
                                    </p:set>
                                  </p:childTnLst>
                                </p:cTn>
                              </p:par>
                              <p:par>
                                <p:cTn id="68" presetID="1"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fade">
                                      <p:cBhvr>
                                        <p:cTn id="74" dur="500"/>
                                        <p:tgtEl>
                                          <p:spTgt spid="17"/>
                                        </p:tgtEl>
                                      </p:cBhvr>
                                    </p:animEffec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3"/>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0"/>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500"/>
                                        <p:tgtEl>
                                          <p:spTgt spid="11"/>
                                        </p:tgtEl>
                                      </p:cBhvr>
                                    </p:animEffec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nodeType="clickEffect">
                                  <p:stCondLst>
                                    <p:cond delay="0"/>
                                  </p:stCondLst>
                                  <p:childTnLst>
                                    <p:set>
                                      <p:cBhvr>
                                        <p:cTn id="91"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5" grpId="0" animBg="1"/>
      <p:bldP spid="16" grpId="0" animBg="1"/>
      <p:bldP spid="17" grpId="0" animBg="1"/>
      <p:bldP spid="20" grpId="0" animBg="1"/>
      <p:bldP spid="21" grpId="0" animBg="1"/>
      <p:bldP spid="22" grpId="0" animBg="1"/>
      <p:bldP spid="23" grpId="0" animBg="1"/>
      <p:bldP spid="31" grpId="0"/>
      <p:bldP spid="43" grpId="0"/>
      <p:bldP spid="46" grpId="0"/>
      <p:bldP spid="48" grpId="0"/>
      <p:bldP spid="53" grpId="0"/>
      <p:bldP spid="65" grpId="0"/>
      <p:bldP spid="5" grpId="0"/>
      <p:bldP spid="10"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01CF3C-5E91-3E9B-0734-E66DBD8C1DF5}"/>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45F008A8-F2D8-4260-B700-D1FE0A3D1AD1}"/>
              </a:ext>
            </a:extLst>
          </p:cNvPr>
          <p:cNvSpPr>
            <a:spLocks noGrp="1"/>
          </p:cNvSpPr>
          <p:nvPr>
            <p:ph type="title"/>
          </p:nvPr>
        </p:nvSpPr>
        <p:spPr/>
        <p:txBody>
          <a:bodyPr/>
          <a:lstStyle/>
          <a:p>
            <a:pPr algn="ctr"/>
            <a:r>
              <a:rPr lang="en-US" dirty="0"/>
              <a:t>Comparison </a:t>
            </a:r>
            <a:br>
              <a:rPr lang="en-US" dirty="0"/>
            </a:br>
            <a:r>
              <a:rPr lang="en-US" dirty="0"/>
              <a:t>of Helium &amp; Water Target</a:t>
            </a:r>
            <a:endParaRPr lang="en-GB" dirty="0"/>
          </a:p>
        </p:txBody>
      </p:sp>
      <p:sp>
        <p:nvSpPr>
          <p:cNvPr id="6" name="Slide Number Placeholder 5">
            <a:extLst>
              <a:ext uri="{FF2B5EF4-FFF2-40B4-BE49-F238E27FC236}">
                <a16:creationId xmlns:a16="http://schemas.microsoft.com/office/drawing/2014/main" id="{0C20F47C-7A92-61A2-D389-272B8E77EEA9}"/>
              </a:ext>
            </a:extLst>
          </p:cNvPr>
          <p:cNvSpPr>
            <a:spLocks noGrp="1"/>
          </p:cNvSpPr>
          <p:nvPr>
            <p:ph type="sldNum" sz="quarter" idx="12"/>
          </p:nvPr>
        </p:nvSpPr>
        <p:spPr/>
        <p:txBody>
          <a:bodyPr/>
          <a:lstStyle/>
          <a:p>
            <a:pPr>
              <a:defRPr/>
            </a:pPr>
            <a:fld id="{36B5EA5A-BC32-A742-B11B-8E7414D5B535}" type="slidenum">
              <a:rPr lang="en-US" smtClean="0"/>
              <a:t>22</a:t>
            </a:fld>
            <a:endParaRPr lang="en-US"/>
          </a:p>
        </p:txBody>
      </p:sp>
      <p:sp>
        <p:nvSpPr>
          <p:cNvPr id="4" name="Date Placeholder 3">
            <a:extLst>
              <a:ext uri="{FF2B5EF4-FFF2-40B4-BE49-F238E27FC236}">
                <a16:creationId xmlns:a16="http://schemas.microsoft.com/office/drawing/2014/main" id="{71D88F16-197A-35BC-4045-65BBBEFAFFC2}"/>
              </a:ext>
            </a:extLst>
          </p:cNvPr>
          <p:cNvSpPr>
            <a:spLocks noGrp="1"/>
          </p:cNvSpPr>
          <p:nvPr>
            <p:ph type="dt" sz="half" idx="10"/>
          </p:nvPr>
        </p:nvSpPr>
        <p:spPr/>
        <p:txBody>
          <a:bodyPr/>
          <a:lstStyle/>
          <a:p>
            <a:pPr>
              <a:defRPr/>
            </a:pPr>
            <a:r>
              <a:rPr lang="en-US"/>
              <a:t>HI-ECN3 Target System Advisory Commitee #1,  04/03/2025</a:t>
            </a:r>
          </a:p>
        </p:txBody>
      </p:sp>
      <p:sp>
        <p:nvSpPr>
          <p:cNvPr id="5" name="Footer Placeholder 4">
            <a:extLst>
              <a:ext uri="{FF2B5EF4-FFF2-40B4-BE49-F238E27FC236}">
                <a16:creationId xmlns:a16="http://schemas.microsoft.com/office/drawing/2014/main" id="{B8F1A920-903A-4317-E3B5-10948AB84F8A}"/>
              </a:ext>
            </a:extLst>
          </p:cNvPr>
          <p:cNvSpPr>
            <a:spLocks noGrp="1"/>
          </p:cNvSpPr>
          <p:nvPr>
            <p:ph type="ftr" sz="quarter" idx="11"/>
          </p:nvPr>
        </p:nvSpPr>
        <p:spPr/>
        <p:txBody>
          <a:bodyPr/>
          <a:lstStyle/>
          <a:p>
            <a:pPr>
              <a:defRPr/>
            </a:pPr>
            <a:r>
              <a:rPr lang="en-GB"/>
              <a:t>Mike Parkin | Target Conceptual Design</a:t>
            </a:r>
            <a:endParaRPr lang="en-US" dirty="0"/>
          </a:p>
        </p:txBody>
      </p:sp>
    </p:spTree>
    <p:extLst>
      <p:ext uri="{BB962C8B-B14F-4D97-AF65-F5344CB8AC3E}">
        <p14:creationId xmlns:p14="http://schemas.microsoft.com/office/powerpoint/2010/main" val="4447486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Title 1">
            <a:extLst>
              <a:ext uri="{FF2B5EF4-FFF2-40B4-BE49-F238E27FC236}">
                <a16:creationId xmlns:a16="http://schemas.microsoft.com/office/drawing/2014/main" id="{FCFB2A75-A7E3-A9F7-8B82-E1BD141060F4}"/>
              </a:ext>
            </a:extLst>
          </p:cNvPr>
          <p:cNvSpPr txBox="1">
            <a:spLocks/>
          </p:cNvSpPr>
          <p:nvPr/>
        </p:nvSpPr>
        <p:spPr>
          <a:xfrm>
            <a:off x="213105" y="227362"/>
            <a:ext cx="11380812" cy="108426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H</a:t>
            </a:r>
            <a:r>
              <a:rPr lang="en-US" baseline="-25000" dirty="0"/>
              <a:t>2</a:t>
            </a:r>
            <a:r>
              <a:rPr lang="en-US" dirty="0"/>
              <a:t>0 &amp; He Targets comparison - </a:t>
            </a:r>
          </a:p>
          <a:p>
            <a:r>
              <a:rPr lang="en-US" dirty="0"/>
              <a:t>Margins</a:t>
            </a:r>
            <a:endParaRPr lang="en-GB" dirty="0"/>
          </a:p>
        </p:txBody>
      </p:sp>
      <p:sp>
        <p:nvSpPr>
          <p:cNvPr id="6" name="Slide Number Placeholder 5">
            <a:extLst>
              <a:ext uri="{FF2B5EF4-FFF2-40B4-BE49-F238E27FC236}">
                <a16:creationId xmlns:a16="http://schemas.microsoft.com/office/drawing/2014/main" id="{EA18256A-84F9-6048-74FA-37F2EF751A63}"/>
              </a:ext>
            </a:extLst>
          </p:cNvPr>
          <p:cNvSpPr>
            <a:spLocks noGrp="1"/>
          </p:cNvSpPr>
          <p:nvPr>
            <p:ph type="sldNum" sz="quarter" idx="17"/>
          </p:nvPr>
        </p:nvSpPr>
        <p:spPr/>
        <p:txBody>
          <a:bodyPr/>
          <a:lstStyle/>
          <a:p>
            <a:fld id="{36B5EA5A-BC32-A742-B11B-8E7414D5B535}" type="slidenum">
              <a:rPr lang="en-US" smtClean="0"/>
              <a:pPr/>
              <a:t>23</a:t>
            </a:fld>
            <a:endParaRPr lang="en-US" dirty="0"/>
          </a:p>
        </p:txBody>
      </p:sp>
      <p:sp>
        <p:nvSpPr>
          <p:cNvPr id="8" name="Date Placeholder 7">
            <a:extLst>
              <a:ext uri="{FF2B5EF4-FFF2-40B4-BE49-F238E27FC236}">
                <a16:creationId xmlns:a16="http://schemas.microsoft.com/office/drawing/2014/main" id="{3CB1C4DA-1CB1-CF8D-063D-DF7B2AC56B81}"/>
              </a:ext>
            </a:extLst>
          </p:cNvPr>
          <p:cNvSpPr>
            <a:spLocks noGrp="1"/>
          </p:cNvSpPr>
          <p:nvPr>
            <p:ph type="dt" sz="half" idx="10"/>
          </p:nvPr>
        </p:nvSpPr>
        <p:spPr/>
        <p:txBody>
          <a:bodyPr/>
          <a:lstStyle/>
          <a:p>
            <a:r>
              <a:rPr lang="en-US"/>
              <a:t>HI-ECN3 Target System Advisory Commitee #1,  04/03/2025</a:t>
            </a:r>
            <a:endParaRPr lang="en-US" dirty="0"/>
          </a:p>
        </p:txBody>
      </p:sp>
      <p:sp>
        <p:nvSpPr>
          <p:cNvPr id="9" name="Footer Placeholder 8">
            <a:extLst>
              <a:ext uri="{FF2B5EF4-FFF2-40B4-BE49-F238E27FC236}">
                <a16:creationId xmlns:a16="http://schemas.microsoft.com/office/drawing/2014/main" id="{E373BBEE-EA47-3A69-7473-E39B0B5AF91E}"/>
              </a:ext>
            </a:extLst>
          </p:cNvPr>
          <p:cNvSpPr>
            <a:spLocks noGrp="1"/>
          </p:cNvSpPr>
          <p:nvPr>
            <p:ph type="ftr" sz="quarter" idx="11"/>
          </p:nvPr>
        </p:nvSpPr>
        <p:spPr/>
        <p:txBody>
          <a:bodyPr/>
          <a:lstStyle/>
          <a:p>
            <a:r>
              <a:rPr lang="en-GB"/>
              <a:t>Mike Parkin | Target Conceptual Design</a:t>
            </a:r>
            <a:endParaRPr lang="en-US" dirty="0"/>
          </a:p>
        </p:txBody>
      </p:sp>
      <p:graphicFrame>
        <p:nvGraphicFramePr>
          <p:cNvPr id="10" name="Chart 9">
            <a:extLst>
              <a:ext uri="{FF2B5EF4-FFF2-40B4-BE49-F238E27FC236}">
                <a16:creationId xmlns:a16="http://schemas.microsoft.com/office/drawing/2014/main" id="{C8D6F09D-E4FF-D61A-1934-E45E5A929B51}"/>
              </a:ext>
            </a:extLst>
          </p:cNvPr>
          <p:cNvGraphicFramePr/>
          <p:nvPr>
            <p:extLst>
              <p:ext uri="{D42A27DB-BD31-4B8C-83A1-F6EECF244321}">
                <p14:modId xmlns:p14="http://schemas.microsoft.com/office/powerpoint/2010/main" val="3772205311"/>
              </p:ext>
            </p:extLst>
          </p:nvPr>
        </p:nvGraphicFramePr>
        <p:xfrm>
          <a:off x="1580778" y="809181"/>
          <a:ext cx="8424936" cy="5511098"/>
        </p:xfrm>
        <a:graphic>
          <a:graphicData uri="http://schemas.openxmlformats.org/drawingml/2006/chart">
            <c:chart xmlns:c="http://schemas.openxmlformats.org/drawingml/2006/chart" xmlns:r="http://schemas.openxmlformats.org/officeDocument/2006/relationships" r:id="rId2"/>
          </a:graphicData>
        </a:graphic>
      </p:graphicFrame>
      <p:sp>
        <p:nvSpPr>
          <p:cNvPr id="11" name="Rectangle 10">
            <a:extLst>
              <a:ext uri="{FF2B5EF4-FFF2-40B4-BE49-F238E27FC236}">
                <a16:creationId xmlns:a16="http://schemas.microsoft.com/office/drawing/2014/main" id="{CD0EE0D5-4391-EFC5-F44E-E018D870B3CE}"/>
              </a:ext>
            </a:extLst>
          </p:cNvPr>
          <p:cNvSpPr/>
          <p:nvPr/>
        </p:nvSpPr>
        <p:spPr>
          <a:xfrm>
            <a:off x="2876923" y="1806494"/>
            <a:ext cx="1584176" cy="472287"/>
          </a:xfrm>
          <a:prstGeom prst="rect">
            <a:avLst/>
          </a:prstGeom>
          <a:gradFill flip="none" rotWithShape="1">
            <a:gsLst>
              <a:gs pos="0">
                <a:schemeClr val="bg1">
                  <a:alpha val="28000"/>
                </a:schemeClr>
              </a:gs>
              <a:gs pos="100000">
                <a:srgbClr val="DC6262"/>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a:extLst>
              <a:ext uri="{FF2B5EF4-FFF2-40B4-BE49-F238E27FC236}">
                <a16:creationId xmlns:a16="http://schemas.microsoft.com/office/drawing/2014/main" id="{F9962130-046F-4EB2-68E0-70D7B7670525}"/>
              </a:ext>
            </a:extLst>
          </p:cNvPr>
          <p:cNvCxnSpPr>
            <a:cxnSpLocks/>
          </p:cNvCxnSpPr>
          <p:nvPr/>
        </p:nvCxnSpPr>
        <p:spPr>
          <a:xfrm>
            <a:off x="2876922" y="2270289"/>
            <a:ext cx="1584177" cy="0"/>
          </a:xfrm>
          <a:prstGeom prst="line">
            <a:avLst/>
          </a:prstGeom>
          <a:ln w="28575" cap="rnd">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D97E8FC-E724-B598-9C15-C0388F9D779D}"/>
              </a:ext>
            </a:extLst>
          </p:cNvPr>
          <p:cNvSpPr txBox="1"/>
          <p:nvPr/>
        </p:nvSpPr>
        <p:spPr bwMode="auto">
          <a:xfrm>
            <a:off x="2823235" y="1958775"/>
            <a:ext cx="1691550" cy="276999"/>
          </a:xfrm>
          <a:prstGeom prst="rect">
            <a:avLst/>
          </a:prstGeom>
          <a:noFill/>
        </p:spPr>
        <p:txBody>
          <a:bodyPr wrap="square" rtlCol="0">
            <a:spAutoFit/>
          </a:bodyPr>
          <a:lstStyle/>
          <a:p>
            <a:pPr algn="ctr"/>
            <a:r>
              <a:rPr lang="en-US" sz="1200" b="1" dirty="0">
                <a:solidFill>
                  <a:srgbClr val="C00000"/>
                </a:solidFill>
              </a:rPr>
              <a:t>UTS, irradiated</a:t>
            </a:r>
            <a:endParaRPr lang="en-GB" sz="1200" b="1" dirty="0">
              <a:solidFill>
                <a:srgbClr val="C00000"/>
              </a:solidFill>
            </a:endParaRPr>
          </a:p>
        </p:txBody>
      </p:sp>
      <p:cxnSp>
        <p:nvCxnSpPr>
          <p:cNvPr id="15" name="Straight Connector 14">
            <a:extLst>
              <a:ext uri="{FF2B5EF4-FFF2-40B4-BE49-F238E27FC236}">
                <a16:creationId xmlns:a16="http://schemas.microsoft.com/office/drawing/2014/main" id="{B450863F-663B-D634-A8C8-B3F22D8F4EA2}"/>
              </a:ext>
            </a:extLst>
          </p:cNvPr>
          <p:cNvCxnSpPr>
            <a:cxnSpLocks/>
          </p:cNvCxnSpPr>
          <p:nvPr/>
        </p:nvCxnSpPr>
        <p:spPr>
          <a:xfrm>
            <a:off x="8402428" y="2235774"/>
            <a:ext cx="260665" cy="6199"/>
          </a:xfrm>
          <a:prstGeom prst="line">
            <a:avLst/>
          </a:prstGeom>
          <a:ln w="28575" cap="rnd">
            <a:solidFill>
              <a:srgbClr val="C00000"/>
            </a:solidFill>
            <a:prstDash val="sysDash"/>
            <a:roun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47F9855-FF6F-6CC7-AD8C-6DBDA7ACD14E}"/>
              </a:ext>
            </a:extLst>
          </p:cNvPr>
          <p:cNvCxnSpPr>
            <a:cxnSpLocks/>
            <a:stCxn id="18" idx="2"/>
          </p:cNvCxnSpPr>
          <p:nvPr/>
        </p:nvCxnSpPr>
        <p:spPr>
          <a:xfrm flipV="1">
            <a:off x="7433973" y="1519728"/>
            <a:ext cx="410626" cy="610"/>
          </a:xfrm>
          <a:prstGeom prst="line">
            <a:avLst/>
          </a:prstGeom>
          <a:ln w="28575" cap="rnd">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41C5D8D-B7A2-C101-96AC-506A603F6C41}"/>
              </a:ext>
            </a:extLst>
          </p:cNvPr>
          <p:cNvSpPr txBox="1"/>
          <p:nvPr/>
        </p:nvSpPr>
        <p:spPr bwMode="auto">
          <a:xfrm>
            <a:off x="6838685" y="1058673"/>
            <a:ext cx="1190576" cy="461665"/>
          </a:xfrm>
          <a:prstGeom prst="rect">
            <a:avLst/>
          </a:prstGeom>
          <a:noFill/>
        </p:spPr>
        <p:txBody>
          <a:bodyPr wrap="square" rtlCol="0">
            <a:spAutoFit/>
          </a:bodyPr>
          <a:lstStyle/>
          <a:p>
            <a:pPr algn="ctr"/>
            <a:r>
              <a:rPr lang="en-US" sz="1200" b="1" dirty="0">
                <a:solidFill>
                  <a:srgbClr val="C00000"/>
                </a:solidFill>
              </a:rPr>
              <a:t>W aim to keep below </a:t>
            </a:r>
            <a:endParaRPr lang="en-GB" sz="1200" b="1" dirty="0">
              <a:solidFill>
                <a:srgbClr val="C00000"/>
              </a:solidFill>
            </a:endParaRPr>
          </a:p>
        </p:txBody>
      </p:sp>
      <p:cxnSp>
        <p:nvCxnSpPr>
          <p:cNvPr id="19" name="Straight Connector 18">
            <a:extLst>
              <a:ext uri="{FF2B5EF4-FFF2-40B4-BE49-F238E27FC236}">
                <a16:creationId xmlns:a16="http://schemas.microsoft.com/office/drawing/2014/main" id="{E285EC32-BF4F-4D71-E007-2EF3036819CC}"/>
              </a:ext>
            </a:extLst>
          </p:cNvPr>
          <p:cNvCxnSpPr>
            <a:cxnSpLocks/>
          </p:cNvCxnSpPr>
          <p:nvPr/>
        </p:nvCxnSpPr>
        <p:spPr>
          <a:xfrm>
            <a:off x="2823235" y="3375266"/>
            <a:ext cx="1637864" cy="0"/>
          </a:xfrm>
          <a:prstGeom prst="line">
            <a:avLst/>
          </a:prstGeom>
          <a:ln w="28575" cap="rnd">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344AAE23-43F9-4D9E-5D6C-70B43B00DDFC}"/>
              </a:ext>
            </a:extLst>
          </p:cNvPr>
          <p:cNvSpPr txBox="1"/>
          <p:nvPr/>
        </p:nvSpPr>
        <p:spPr bwMode="auto">
          <a:xfrm>
            <a:off x="3064219" y="3098267"/>
            <a:ext cx="1577538" cy="276999"/>
          </a:xfrm>
          <a:prstGeom prst="rect">
            <a:avLst/>
          </a:prstGeom>
          <a:noFill/>
        </p:spPr>
        <p:txBody>
          <a:bodyPr wrap="square" rtlCol="0">
            <a:spAutoFit/>
          </a:bodyPr>
          <a:lstStyle/>
          <a:p>
            <a:pPr algn="ctr"/>
            <a:r>
              <a:rPr lang="en-US" sz="1200" b="1" dirty="0">
                <a:solidFill>
                  <a:srgbClr val="C00000"/>
                </a:solidFill>
              </a:rPr>
              <a:t>Safety Factor of 2 </a:t>
            </a:r>
            <a:endParaRPr lang="en-GB" sz="1200" b="1" dirty="0">
              <a:solidFill>
                <a:srgbClr val="C00000"/>
              </a:solidFill>
            </a:endParaRPr>
          </a:p>
        </p:txBody>
      </p:sp>
      <p:sp>
        <p:nvSpPr>
          <p:cNvPr id="22" name="TextBox 21">
            <a:extLst>
              <a:ext uri="{FF2B5EF4-FFF2-40B4-BE49-F238E27FC236}">
                <a16:creationId xmlns:a16="http://schemas.microsoft.com/office/drawing/2014/main" id="{510320D2-DA29-D639-9F6F-2A1B747F5811}"/>
              </a:ext>
            </a:extLst>
          </p:cNvPr>
          <p:cNvSpPr txBox="1"/>
          <p:nvPr/>
        </p:nvSpPr>
        <p:spPr bwMode="auto">
          <a:xfrm>
            <a:off x="8627127" y="3518896"/>
            <a:ext cx="1221364" cy="276999"/>
          </a:xfrm>
          <a:prstGeom prst="rect">
            <a:avLst/>
          </a:prstGeom>
          <a:noFill/>
        </p:spPr>
        <p:txBody>
          <a:bodyPr wrap="square" rtlCol="0">
            <a:spAutoFit/>
          </a:bodyPr>
          <a:lstStyle/>
          <a:p>
            <a:pPr algn="ctr"/>
            <a:r>
              <a:rPr lang="en-US" sz="1200" b="1" dirty="0">
                <a:solidFill>
                  <a:srgbClr val="C00000"/>
                </a:solidFill>
              </a:rPr>
              <a:t>SF of 2</a:t>
            </a:r>
            <a:endParaRPr lang="en-GB" sz="1200" b="1" dirty="0">
              <a:solidFill>
                <a:srgbClr val="C00000"/>
              </a:solidFill>
            </a:endParaRPr>
          </a:p>
        </p:txBody>
      </p:sp>
      <p:cxnSp>
        <p:nvCxnSpPr>
          <p:cNvPr id="24" name="Straight Connector 23">
            <a:extLst>
              <a:ext uri="{FF2B5EF4-FFF2-40B4-BE49-F238E27FC236}">
                <a16:creationId xmlns:a16="http://schemas.microsoft.com/office/drawing/2014/main" id="{0AD14380-5146-CA78-DC2E-4970C14BF4E2}"/>
              </a:ext>
            </a:extLst>
          </p:cNvPr>
          <p:cNvCxnSpPr>
            <a:cxnSpLocks/>
          </p:cNvCxnSpPr>
          <p:nvPr/>
        </p:nvCxnSpPr>
        <p:spPr>
          <a:xfrm>
            <a:off x="6646093" y="2911858"/>
            <a:ext cx="555535" cy="0"/>
          </a:xfrm>
          <a:prstGeom prst="line">
            <a:avLst/>
          </a:prstGeom>
          <a:ln w="28575" cap="rnd">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7D6D260D-0618-8412-D1C8-823D9E157924}"/>
              </a:ext>
            </a:extLst>
          </p:cNvPr>
          <p:cNvSpPr txBox="1"/>
          <p:nvPr/>
        </p:nvSpPr>
        <p:spPr bwMode="auto">
          <a:xfrm>
            <a:off x="6461432" y="2450803"/>
            <a:ext cx="1190576" cy="461665"/>
          </a:xfrm>
          <a:prstGeom prst="rect">
            <a:avLst/>
          </a:prstGeom>
          <a:noFill/>
        </p:spPr>
        <p:txBody>
          <a:bodyPr wrap="square" rtlCol="0">
            <a:spAutoFit/>
          </a:bodyPr>
          <a:lstStyle/>
          <a:p>
            <a:pPr algn="ctr"/>
            <a:r>
              <a:rPr lang="en-US" sz="1200" b="1" dirty="0">
                <a:solidFill>
                  <a:srgbClr val="C00000"/>
                </a:solidFill>
              </a:rPr>
              <a:t>Ta2.5 aim to keep below </a:t>
            </a:r>
            <a:endParaRPr lang="en-GB" sz="1200" b="1" dirty="0">
              <a:solidFill>
                <a:srgbClr val="C00000"/>
              </a:solidFill>
            </a:endParaRPr>
          </a:p>
        </p:txBody>
      </p:sp>
      <p:sp>
        <p:nvSpPr>
          <p:cNvPr id="28" name="Text Placeholder 2">
            <a:extLst>
              <a:ext uri="{FF2B5EF4-FFF2-40B4-BE49-F238E27FC236}">
                <a16:creationId xmlns:a16="http://schemas.microsoft.com/office/drawing/2014/main" id="{E7177D71-CFF3-B371-2037-50EBB4CB5E09}"/>
              </a:ext>
            </a:extLst>
          </p:cNvPr>
          <p:cNvSpPr>
            <a:spLocks noGrp="1"/>
          </p:cNvSpPr>
          <p:nvPr>
            <p:ph type="body" idx="1"/>
          </p:nvPr>
        </p:nvSpPr>
        <p:spPr>
          <a:xfrm>
            <a:off x="8349530" y="537721"/>
            <a:ext cx="3629365" cy="668337"/>
          </a:xfrm>
        </p:spPr>
        <p:txBody>
          <a:bodyPr>
            <a:normAutofit/>
          </a:bodyPr>
          <a:lstStyle/>
          <a:p>
            <a:r>
              <a:rPr lang="en-US" sz="1400" dirty="0"/>
              <a:t>Note: re-optimisation to be performed to bring temperature &lt;350°C</a:t>
            </a:r>
          </a:p>
        </p:txBody>
      </p:sp>
      <p:cxnSp>
        <p:nvCxnSpPr>
          <p:cNvPr id="42" name="Straight Arrow Connector 41">
            <a:extLst>
              <a:ext uri="{FF2B5EF4-FFF2-40B4-BE49-F238E27FC236}">
                <a16:creationId xmlns:a16="http://schemas.microsoft.com/office/drawing/2014/main" id="{0E2D8A25-4054-5762-DDC0-59A51674BE7A}"/>
              </a:ext>
            </a:extLst>
          </p:cNvPr>
          <p:cNvCxnSpPr>
            <a:cxnSpLocks/>
          </p:cNvCxnSpPr>
          <p:nvPr/>
        </p:nvCxnSpPr>
        <p:spPr>
          <a:xfrm flipH="1">
            <a:off x="7519362" y="751111"/>
            <a:ext cx="812337" cy="1135709"/>
          </a:xfrm>
          <a:prstGeom prst="straightConnector1">
            <a:avLst/>
          </a:prstGeom>
          <a:ln w="22225" cap="rnd">
            <a:solidFill>
              <a:schemeClr val="tx2"/>
            </a:solidFill>
            <a:round/>
            <a:tailEnd type="oval"/>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93B4142C-25DF-5ABA-978F-AE926B3C4771}"/>
              </a:ext>
            </a:extLst>
          </p:cNvPr>
          <p:cNvCxnSpPr>
            <a:cxnSpLocks/>
          </p:cNvCxnSpPr>
          <p:nvPr/>
        </p:nvCxnSpPr>
        <p:spPr>
          <a:xfrm flipH="1">
            <a:off x="7763202" y="751111"/>
            <a:ext cx="568497" cy="1135709"/>
          </a:xfrm>
          <a:prstGeom prst="straightConnector1">
            <a:avLst/>
          </a:prstGeom>
          <a:ln w="22225" cap="rnd">
            <a:solidFill>
              <a:schemeClr val="tx2"/>
            </a:solidFill>
            <a:round/>
            <a:tailEnd type="oval"/>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4C3D4377-41DF-706C-CB47-0621E7AC03B9}"/>
              </a:ext>
            </a:extLst>
          </p:cNvPr>
          <p:cNvSpPr txBox="1"/>
          <p:nvPr/>
        </p:nvSpPr>
        <p:spPr>
          <a:xfrm>
            <a:off x="10240968" y="2334136"/>
            <a:ext cx="1802584" cy="668336"/>
          </a:xfrm>
          <a:prstGeom prst="rect">
            <a:avLst/>
          </a:prstGeom>
        </p:spPr>
        <p:txBody>
          <a:bodyPr vert="horz" lIns="0" tIns="0" rIns="0" bIns="0" rtlCol="0" anchor="t" anchorCtr="0">
            <a:noAutofit/>
          </a:bodyPr>
          <a:lstStyle>
            <a:lvl1pPr indent="0">
              <a:lnSpc>
                <a:spcPct val="90000"/>
              </a:lnSpc>
              <a:spcBef>
                <a:spcPts val="1000"/>
              </a:spcBef>
              <a:spcAft>
                <a:spcPts val="0"/>
              </a:spcAft>
              <a:buFont typeface="Arial"/>
              <a:buNone/>
              <a:tabLst/>
              <a:defRPr sz="1400" b="1">
                <a:solidFill>
                  <a:schemeClr val="accent2"/>
                </a:solidFill>
              </a:defRPr>
            </a:lvl1pPr>
            <a:lvl2pPr indent="0">
              <a:lnSpc>
                <a:spcPct val="100000"/>
              </a:lnSpc>
              <a:spcBef>
                <a:spcPts val="500"/>
              </a:spcBef>
              <a:spcAft>
                <a:spcPts val="0"/>
              </a:spcAft>
              <a:buFont typeface="Arial" charset="0"/>
              <a:buNone/>
              <a:tabLst/>
              <a:defRPr sz="2000" b="1">
                <a:solidFill>
                  <a:schemeClr val="tx2">
                    <a:lumMod val="50000"/>
                  </a:schemeClr>
                </a:solidFill>
              </a:defRPr>
            </a:lvl2pPr>
            <a:lvl3pPr indent="0">
              <a:lnSpc>
                <a:spcPct val="100000"/>
              </a:lnSpc>
              <a:spcBef>
                <a:spcPts val="500"/>
              </a:spcBef>
              <a:spcAft>
                <a:spcPts val="0"/>
              </a:spcAft>
              <a:buFont typeface="Arial" panose="020B0604020202020204" pitchFamily="34" charset="0"/>
              <a:buNone/>
              <a:tabLst/>
              <a:defRPr b="1">
                <a:solidFill>
                  <a:schemeClr val="tx2">
                    <a:lumMod val="50000"/>
                  </a:schemeClr>
                </a:solidFill>
              </a:defRPr>
            </a:lvl3pPr>
            <a:lvl4pPr indent="0">
              <a:lnSpc>
                <a:spcPct val="100000"/>
              </a:lnSpc>
              <a:spcBef>
                <a:spcPts val="500"/>
              </a:spcBef>
              <a:spcAft>
                <a:spcPts val="0"/>
              </a:spcAft>
              <a:buFont typeface="Arial" panose="020B0604020202020204" pitchFamily="34" charset="0"/>
              <a:buNone/>
              <a:tabLst/>
              <a:defRPr sz="1600" b="1">
                <a:solidFill>
                  <a:schemeClr val="tx2">
                    <a:lumMod val="50000"/>
                  </a:schemeClr>
                </a:solidFill>
              </a:defRPr>
            </a:lvl4pPr>
            <a:lvl5pPr indent="0">
              <a:lnSpc>
                <a:spcPct val="90000"/>
              </a:lnSpc>
              <a:spcBef>
                <a:spcPts val="500"/>
              </a:spcBef>
              <a:buFont typeface="Arial"/>
              <a:buNone/>
              <a:defRPr sz="1600" b="1">
                <a:solidFill>
                  <a:schemeClr val="accent6"/>
                </a:solidFill>
              </a:defRPr>
            </a:lvl5pPr>
            <a:lvl6pPr indent="0">
              <a:lnSpc>
                <a:spcPct val="90000"/>
              </a:lnSpc>
              <a:spcBef>
                <a:spcPts val="500"/>
              </a:spcBef>
              <a:buFont typeface="Arial"/>
              <a:buNone/>
              <a:defRPr sz="1600" b="1"/>
            </a:lvl6pPr>
            <a:lvl7pPr indent="0">
              <a:lnSpc>
                <a:spcPct val="90000"/>
              </a:lnSpc>
              <a:spcBef>
                <a:spcPts val="500"/>
              </a:spcBef>
              <a:buFont typeface="Arial"/>
              <a:buNone/>
              <a:defRPr sz="1600" b="1"/>
            </a:lvl7pPr>
            <a:lvl8pPr indent="0">
              <a:lnSpc>
                <a:spcPct val="90000"/>
              </a:lnSpc>
              <a:spcBef>
                <a:spcPts val="500"/>
              </a:spcBef>
              <a:buFont typeface="Arial"/>
              <a:buNone/>
              <a:defRPr sz="1600" b="1"/>
            </a:lvl8pPr>
            <a:lvl9pPr indent="0">
              <a:lnSpc>
                <a:spcPct val="90000"/>
              </a:lnSpc>
              <a:spcBef>
                <a:spcPts val="500"/>
              </a:spcBef>
              <a:buFont typeface="Arial"/>
              <a:buNone/>
              <a:defRPr sz="1600" b="1"/>
            </a:lvl9pPr>
          </a:lstStyle>
          <a:p>
            <a:pPr>
              <a:spcBef>
                <a:spcPts val="0"/>
              </a:spcBef>
            </a:pPr>
            <a:r>
              <a:rPr lang="en-US" dirty="0"/>
              <a:t>W: sintered &amp; </a:t>
            </a:r>
            <a:r>
              <a:rPr lang="en-US" dirty="0" err="1"/>
              <a:t>HIP’d</a:t>
            </a:r>
            <a:r>
              <a:rPr lang="en-US" dirty="0"/>
              <a:t>,</a:t>
            </a:r>
          </a:p>
          <a:p>
            <a:pPr>
              <a:spcBef>
                <a:spcPts val="0"/>
              </a:spcBef>
            </a:pPr>
            <a:r>
              <a:rPr lang="en-US" dirty="0"/>
              <a:t>non-irradiated, </a:t>
            </a:r>
          </a:p>
          <a:p>
            <a:pPr>
              <a:spcBef>
                <a:spcPts val="0"/>
              </a:spcBef>
            </a:pPr>
            <a:r>
              <a:rPr lang="en-US" dirty="0"/>
              <a:t>for comparison</a:t>
            </a:r>
          </a:p>
          <a:p>
            <a:pPr>
              <a:spcBef>
                <a:spcPts val="0"/>
              </a:spcBef>
            </a:pPr>
            <a:endParaRPr lang="en-GB" dirty="0"/>
          </a:p>
        </p:txBody>
      </p:sp>
      <p:cxnSp>
        <p:nvCxnSpPr>
          <p:cNvPr id="50" name="Straight Connector 49">
            <a:extLst>
              <a:ext uri="{FF2B5EF4-FFF2-40B4-BE49-F238E27FC236}">
                <a16:creationId xmlns:a16="http://schemas.microsoft.com/office/drawing/2014/main" id="{F9884A2F-707E-3E05-7821-972D24CB7241}"/>
              </a:ext>
            </a:extLst>
          </p:cNvPr>
          <p:cNvCxnSpPr>
            <a:cxnSpLocks/>
          </p:cNvCxnSpPr>
          <p:nvPr/>
        </p:nvCxnSpPr>
        <p:spPr>
          <a:xfrm>
            <a:off x="8453228" y="3354328"/>
            <a:ext cx="257279" cy="5245"/>
          </a:xfrm>
          <a:prstGeom prst="line">
            <a:avLst/>
          </a:prstGeom>
          <a:ln w="28575" cap="rnd">
            <a:solidFill>
              <a:srgbClr val="C00000"/>
            </a:solidFill>
            <a:prstDash val="sysDash"/>
            <a:round/>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5E1A9F8A-AFEC-837C-2ABB-5BB66E1C61C2}"/>
              </a:ext>
            </a:extLst>
          </p:cNvPr>
          <p:cNvCxnSpPr>
            <a:cxnSpLocks/>
          </p:cNvCxnSpPr>
          <p:nvPr/>
        </p:nvCxnSpPr>
        <p:spPr>
          <a:xfrm>
            <a:off x="8691267" y="1257358"/>
            <a:ext cx="247500" cy="0"/>
          </a:xfrm>
          <a:prstGeom prst="line">
            <a:avLst/>
          </a:prstGeom>
          <a:ln w="28575" cap="rnd">
            <a:solidFill>
              <a:srgbClr val="C00000"/>
            </a:solidFill>
            <a:prstDash val="sysDash"/>
            <a:round/>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72D03919-61FF-B070-27BB-47A57A50E549}"/>
              </a:ext>
            </a:extLst>
          </p:cNvPr>
          <p:cNvCxnSpPr>
            <a:cxnSpLocks/>
          </p:cNvCxnSpPr>
          <p:nvPr/>
        </p:nvCxnSpPr>
        <p:spPr>
          <a:xfrm>
            <a:off x="8677958" y="2918066"/>
            <a:ext cx="247500" cy="0"/>
          </a:xfrm>
          <a:prstGeom prst="line">
            <a:avLst/>
          </a:prstGeom>
          <a:ln w="28575" cap="rnd">
            <a:solidFill>
              <a:srgbClr val="C00000"/>
            </a:solidFill>
            <a:prstDash val="sysDash"/>
            <a:round/>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856F331E-D5B1-68F8-7F15-3ABC2242FD4F}"/>
              </a:ext>
            </a:extLst>
          </p:cNvPr>
          <p:cNvCxnSpPr>
            <a:cxnSpLocks/>
          </p:cNvCxnSpPr>
          <p:nvPr/>
        </p:nvCxnSpPr>
        <p:spPr>
          <a:xfrm>
            <a:off x="8962473" y="3785053"/>
            <a:ext cx="550673" cy="4627"/>
          </a:xfrm>
          <a:prstGeom prst="line">
            <a:avLst/>
          </a:prstGeom>
          <a:ln w="28575" cap="rnd">
            <a:solidFill>
              <a:srgbClr val="C00000"/>
            </a:solidFill>
            <a:prstDash val="sysDash"/>
            <a:round/>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F2BB5688-302B-2FB9-C925-5DE4DEDC741B}"/>
              </a:ext>
            </a:extLst>
          </p:cNvPr>
          <p:cNvSpPr txBox="1"/>
          <p:nvPr/>
        </p:nvSpPr>
        <p:spPr bwMode="auto">
          <a:xfrm>
            <a:off x="8308464" y="2921501"/>
            <a:ext cx="558350" cy="461665"/>
          </a:xfrm>
          <a:prstGeom prst="rect">
            <a:avLst/>
          </a:prstGeom>
          <a:noFill/>
        </p:spPr>
        <p:txBody>
          <a:bodyPr wrap="square" rtlCol="0">
            <a:spAutoFit/>
          </a:bodyPr>
          <a:lstStyle/>
          <a:p>
            <a:pPr algn="ctr"/>
            <a:r>
              <a:rPr lang="en-US" sz="1200" b="1" dirty="0">
                <a:solidFill>
                  <a:srgbClr val="C00000"/>
                </a:solidFill>
              </a:rPr>
              <a:t>SF of 2</a:t>
            </a:r>
            <a:endParaRPr lang="en-GB" sz="1200" b="1" dirty="0">
              <a:solidFill>
                <a:srgbClr val="C00000"/>
              </a:solidFill>
            </a:endParaRPr>
          </a:p>
        </p:txBody>
      </p:sp>
      <p:sp>
        <p:nvSpPr>
          <p:cNvPr id="69" name="Rectangle 68">
            <a:extLst>
              <a:ext uri="{FF2B5EF4-FFF2-40B4-BE49-F238E27FC236}">
                <a16:creationId xmlns:a16="http://schemas.microsoft.com/office/drawing/2014/main" id="{4389C02A-DA4E-2EAC-7F82-73E4BCD03DD8}"/>
              </a:ext>
            </a:extLst>
          </p:cNvPr>
          <p:cNvSpPr/>
          <p:nvPr/>
        </p:nvSpPr>
        <p:spPr>
          <a:xfrm>
            <a:off x="8941235" y="2334136"/>
            <a:ext cx="532467" cy="797459"/>
          </a:xfrm>
          <a:prstGeom prst="rect">
            <a:avLst/>
          </a:prstGeom>
          <a:gradFill flip="none" rotWithShape="1">
            <a:gsLst>
              <a:gs pos="0">
                <a:schemeClr val="bg1">
                  <a:alpha val="28000"/>
                </a:schemeClr>
              </a:gs>
              <a:gs pos="100000">
                <a:srgbClr val="DC6262"/>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TextBox 63">
            <a:extLst>
              <a:ext uri="{FF2B5EF4-FFF2-40B4-BE49-F238E27FC236}">
                <a16:creationId xmlns:a16="http://schemas.microsoft.com/office/drawing/2014/main" id="{6E4C5E0D-BB7F-5A72-E300-D7372C36882D}"/>
              </a:ext>
            </a:extLst>
          </p:cNvPr>
          <p:cNvSpPr txBox="1"/>
          <p:nvPr/>
        </p:nvSpPr>
        <p:spPr bwMode="auto">
          <a:xfrm>
            <a:off x="8524119" y="2494114"/>
            <a:ext cx="540850" cy="461665"/>
          </a:xfrm>
          <a:prstGeom prst="rect">
            <a:avLst/>
          </a:prstGeom>
          <a:noFill/>
        </p:spPr>
        <p:txBody>
          <a:bodyPr wrap="square" rtlCol="0">
            <a:spAutoFit/>
          </a:bodyPr>
          <a:lstStyle/>
          <a:p>
            <a:pPr algn="ctr"/>
            <a:r>
              <a:rPr lang="en-US" sz="1200" b="1" dirty="0">
                <a:solidFill>
                  <a:srgbClr val="C00000"/>
                </a:solidFill>
              </a:rPr>
              <a:t>SF of 2</a:t>
            </a:r>
            <a:endParaRPr lang="en-GB" sz="1200" b="1" dirty="0">
              <a:solidFill>
                <a:srgbClr val="C00000"/>
              </a:solidFill>
            </a:endParaRPr>
          </a:p>
        </p:txBody>
      </p:sp>
      <p:sp>
        <p:nvSpPr>
          <p:cNvPr id="67" name="Rectangle 66">
            <a:extLst>
              <a:ext uri="{FF2B5EF4-FFF2-40B4-BE49-F238E27FC236}">
                <a16:creationId xmlns:a16="http://schemas.microsoft.com/office/drawing/2014/main" id="{6261F839-4897-5686-991A-260F1DEA3D86}"/>
              </a:ext>
            </a:extLst>
          </p:cNvPr>
          <p:cNvSpPr/>
          <p:nvPr/>
        </p:nvSpPr>
        <p:spPr>
          <a:xfrm>
            <a:off x="8674606" y="809181"/>
            <a:ext cx="264161" cy="449464"/>
          </a:xfrm>
          <a:prstGeom prst="rect">
            <a:avLst/>
          </a:prstGeom>
          <a:gradFill flip="none" rotWithShape="1">
            <a:gsLst>
              <a:gs pos="0">
                <a:schemeClr val="bg1">
                  <a:alpha val="28000"/>
                </a:schemeClr>
              </a:gs>
              <a:gs pos="100000">
                <a:srgbClr val="DC6262"/>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Rectangle 67">
            <a:extLst>
              <a:ext uri="{FF2B5EF4-FFF2-40B4-BE49-F238E27FC236}">
                <a16:creationId xmlns:a16="http://schemas.microsoft.com/office/drawing/2014/main" id="{8EA3AD2B-ECD7-7710-C356-2DF3E6741A8A}"/>
              </a:ext>
            </a:extLst>
          </p:cNvPr>
          <p:cNvSpPr/>
          <p:nvPr/>
        </p:nvSpPr>
        <p:spPr>
          <a:xfrm>
            <a:off x="8397298" y="1447355"/>
            <a:ext cx="264161" cy="797459"/>
          </a:xfrm>
          <a:prstGeom prst="rect">
            <a:avLst/>
          </a:prstGeom>
          <a:gradFill flip="none" rotWithShape="1">
            <a:gsLst>
              <a:gs pos="0">
                <a:schemeClr val="bg1">
                  <a:alpha val="28000"/>
                </a:schemeClr>
              </a:gs>
              <a:gs pos="100000">
                <a:srgbClr val="DC6262"/>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0" name="Straight Connector 69">
            <a:extLst>
              <a:ext uri="{FF2B5EF4-FFF2-40B4-BE49-F238E27FC236}">
                <a16:creationId xmlns:a16="http://schemas.microsoft.com/office/drawing/2014/main" id="{0B944AB1-B977-3134-FEBA-DD47531C150A}"/>
              </a:ext>
            </a:extLst>
          </p:cNvPr>
          <p:cNvCxnSpPr>
            <a:cxnSpLocks/>
          </p:cNvCxnSpPr>
          <p:nvPr/>
        </p:nvCxnSpPr>
        <p:spPr>
          <a:xfrm>
            <a:off x="8955799" y="3120753"/>
            <a:ext cx="550673" cy="4627"/>
          </a:xfrm>
          <a:prstGeom prst="line">
            <a:avLst/>
          </a:prstGeom>
          <a:ln w="28575" cap="rnd">
            <a:solidFill>
              <a:srgbClr val="C00000"/>
            </a:solidFill>
            <a:prstDash val="sysDash"/>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89865D3-2B70-C9AE-9092-F1655D3485BD}"/>
              </a:ext>
            </a:extLst>
          </p:cNvPr>
          <p:cNvSpPr txBox="1"/>
          <p:nvPr/>
        </p:nvSpPr>
        <p:spPr bwMode="auto">
          <a:xfrm>
            <a:off x="8509509" y="1672691"/>
            <a:ext cx="1212741" cy="461665"/>
          </a:xfrm>
          <a:prstGeom prst="rect">
            <a:avLst/>
          </a:prstGeom>
          <a:noFill/>
        </p:spPr>
        <p:txBody>
          <a:bodyPr wrap="square" rtlCol="0">
            <a:spAutoFit/>
          </a:bodyPr>
          <a:lstStyle/>
          <a:p>
            <a:pPr algn="ctr"/>
            <a:r>
              <a:rPr lang="en-US" sz="1200" b="1" dirty="0">
                <a:solidFill>
                  <a:srgbClr val="C00000"/>
                </a:solidFill>
              </a:rPr>
              <a:t>Goodman Eq’ stresses </a:t>
            </a:r>
            <a:endParaRPr lang="en-GB" sz="1200" b="1" dirty="0">
              <a:solidFill>
                <a:srgbClr val="C00000"/>
              </a:solidFill>
            </a:endParaRPr>
          </a:p>
        </p:txBody>
      </p:sp>
      <p:cxnSp>
        <p:nvCxnSpPr>
          <p:cNvPr id="73" name="Straight Arrow Connector 72">
            <a:extLst>
              <a:ext uri="{FF2B5EF4-FFF2-40B4-BE49-F238E27FC236}">
                <a16:creationId xmlns:a16="http://schemas.microsoft.com/office/drawing/2014/main" id="{52B3B49F-DFEA-3A23-D8E2-2BCE21575A49}"/>
              </a:ext>
            </a:extLst>
          </p:cNvPr>
          <p:cNvCxnSpPr>
            <a:cxnSpLocks/>
          </p:cNvCxnSpPr>
          <p:nvPr/>
        </p:nvCxnSpPr>
        <p:spPr>
          <a:xfrm flipH="1">
            <a:off x="9218808" y="2476051"/>
            <a:ext cx="931670" cy="461082"/>
          </a:xfrm>
          <a:prstGeom prst="straightConnector1">
            <a:avLst/>
          </a:prstGeom>
          <a:ln w="22225" cap="rnd">
            <a:solidFill>
              <a:schemeClr val="tx2"/>
            </a:solidFill>
            <a:round/>
            <a:tailEnd type="oval"/>
          </a:ln>
          <a:effectLst>
            <a:glow rad="1016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80" name="Text Placeholder 2">
            <a:extLst>
              <a:ext uri="{FF2B5EF4-FFF2-40B4-BE49-F238E27FC236}">
                <a16:creationId xmlns:a16="http://schemas.microsoft.com/office/drawing/2014/main" id="{E1C3AC78-BF02-5652-84CD-F58ACE43AAF8}"/>
              </a:ext>
            </a:extLst>
          </p:cNvPr>
          <p:cNvSpPr txBox="1">
            <a:spLocks/>
          </p:cNvSpPr>
          <p:nvPr/>
        </p:nvSpPr>
        <p:spPr>
          <a:xfrm>
            <a:off x="324716" y="1428937"/>
            <a:ext cx="1491415" cy="668337"/>
          </a:xfrm>
          <a:prstGeom prst="rect">
            <a:avLst/>
          </a:prstGeom>
        </p:spPr>
        <p:txBody>
          <a:bodyPr vert="horz" lIns="0" tIns="0" rIns="0" bIns="0" rtlCol="0" anchor="t" anchorCtr="0">
            <a:normAutofit/>
          </a:bodyPr>
          <a:lstStyle>
            <a:lvl1pPr marL="0" indent="0" algn="l" defTabSz="914400" rtl="0" eaLnBrk="1" latinLnBrk="0" hangingPunct="1">
              <a:lnSpc>
                <a:spcPct val="90000"/>
              </a:lnSpc>
              <a:spcBef>
                <a:spcPts val="1000"/>
              </a:spcBef>
              <a:spcAft>
                <a:spcPts val="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sz="1800" dirty="0"/>
              <a:t>8mm beam</a:t>
            </a:r>
          </a:p>
        </p:txBody>
      </p:sp>
      <p:sp>
        <p:nvSpPr>
          <p:cNvPr id="89" name="Rectangle 88">
            <a:extLst>
              <a:ext uri="{FF2B5EF4-FFF2-40B4-BE49-F238E27FC236}">
                <a16:creationId xmlns:a16="http://schemas.microsoft.com/office/drawing/2014/main" id="{333DFE39-37CD-467F-1759-6AE8C5299157}"/>
              </a:ext>
            </a:extLst>
          </p:cNvPr>
          <p:cNvSpPr/>
          <p:nvPr/>
        </p:nvSpPr>
        <p:spPr>
          <a:xfrm>
            <a:off x="5056387" y="1384013"/>
            <a:ext cx="296930" cy="472287"/>
          </a:xfrm>
          <a:prstGeom prst="rect">
            <a:avLst/>
          </a:prstGeom>
          <a:gradFill flip="none" rotWithShape="1">
            <a:gsLst>
              <a:gs pos="0">
                <a:schemeClr val="bg1">
                  <a:alpha val="28000"/>
                </a:schemeClr>
              </a:gs>
              <a:gs pos="100000">
                <a:srgbClr val="DC6262"/>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1" name="Straight Connector 80">
            <a:extLst>
              <a:ext uri="{FF2B5EF4-FFF2-40B4-BE49-F238E27FC236}">
                <a16:creationId xmlns:a16="http://schemas.microsoft.com/office/drawing/2014/main" id="{E76164C7-0327-995D-8B87-3E2E1FAA3448}"/>
              </a:ext>
            </a:extLst>
          </p:cNvPr>
          <p:cNvCxnSpPr>
            <a:cxnSpLocks/>
          </p:cNvCxnSpPr>
          <p:nvPr/>
        </p:nvCxnSpPr>
        <p:spPr>
          <a:xfrm>
            <a:off x="5087888" y="1831852"/>
            <a:ext cx="265428" cy="0"/>
          </a:xfrm>
          <a:prstGeom prst="line">
            <a:avLst/>
          </a:prstGeom>
          <a:ln w="28575" cap="rnd">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E8AAB20B-BD4D-CDBF-4AE8-2BD302170722}"/>
              </a:ext>
            </a:extLst>
          </p:cNvPr>
          <p:cNvSpPr txBox="1"/>
          <p:nvPr/>
        </p:nvSpPr>
        <p:spPr bwMode="auto">
          <a:xfrm>
            <a:off x="4760196" y="1344829"/>
            <a:ext cx="907888" cy="461665"/>
          </a:xfrm>
          <a:prstGeom prst="rect">
            <a:avLst/>
          </a:prstGeom>
          <a:noFill/>
        </p:spPr>
        <p:txBody>
          <a:bodyPr wrap="square" rtlCol="0">
            <a:spAutoFit/>
          </a:bodyPr>
          <a:lstStyle/>
          <a:p>
            <a:pPr algn="ctr"/>
            <a:r>
              <a:rPr lang="en-US" sz="1200" b="1" dirty="0">
                <a:solidFill>
                  <a:srgbClr val="C00000"/>
                </a:solidFill>
              </a:rPr>
              <a:t>YS, </a:t>
            </a:r>
          </a:p>
          <a:p>
            <a:pPr algn="ctr"/>
            <a:r>
              <a:rPr lang="en-US" sz="1200" b="1" dirty="0">
                <a:solidFill>
                  <a:srgbClr val="C00000"/>
                </a:solidFill>
              </a:rPr>
              <a:t>TZM</a:t>
            </a:r>
            <a:endParaRPr lang="en-GB" sz="1200" b="1" dirty="0">
              <a:solidFill>
                <a:srgbClr val="C00000"/>
              </a:solidFill>
            </a:endParaRPr>
          </a:p>
        </p:txBody>
      </p:sp>
      <p:sp>
        <p:nvSpPr>
          <p:cNvPr id="90" name="Rectangle 89">
            <a:extLst>
              <a:ext uri="{FF2B5EF4-FFF2-40B4-BE49-F238E27FC236}">
                <a16:creationId xmlns:a16="http://schemas.microsoft.com/office/drawing/2014/main" id="{C6758FD1-3331-D24D-A2B3-8AA6C3F127B4}"/>
              </a:ext>
            </a:extLst>
          </p:cNvPr>
          <p:cNvSpPr/>
          <p:nvPr/>
        </p:nvSpPr>
        <p:spPr>
          <a:xfrm>
            <a:off x="4769879" y="2621848"/>
            <a:ext cx="336547" cy="472287"/>
          </a:xfrm>
          <a:prstGeom prst="rect">
            <a:avLst/>
          </a:prstGeom>
          <a:gradFill flip="none" rotWithShape="1">
            <a:gsLst>
              <a:gs pos="0">
                <a:schemeClr val="bg1">
                  <a:alpha val="28000"/>
                </a:schemeClr>
              </a:gs>
              <a:gs pos="100000">
                <a:srgbClr val="DC6262"/>
              </a:gs>
            </a:gsLst>
            <a:lin ang="54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1" name="Straight Connector 90">
            <a:extLst>
              <a:ext uri="{FF2B5EF4-FFF2-40B4-BE49-F238E27FC236}">
                <a16:creationId xmlns:a16="http://schemas.microsoft.com/office/drawing/2014/main" id="{A58FE09D-6C0F-13D8-F466-572735C702C0}"/>
              </a:ext>
            </a:extLst>
          </p:cNvPr>
          <p:cNvCxnSpPr>
            <a:cxnSpLocks/>
          </p:cNvCxnSpPr>
          <p:nvPr/>
        </p:nvCxnSpPr>
        <p:spPr>
          <a:xfrm>
            <a:off x="4801381" y="3069687"/>
            <a:ext cx="265428" cy="0"/>
          </a:xfrm>
          <a:prstGeom prst="line">
            <a:avLst/>
          </a:prstGeom>
          <a:ln w="28575" cap="rnd">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92" name="TextBox 91">
            <a:extLst>
              <a:ext uri="{FF2B5EF4-FFF2-40B4-BE49-F238E27FC236}">
                <a16:creationId xmlns:a16="http://schemas.microsoft.com/office/drawing/2014/main" id="{B967DD8C-37D8-B4CC-75CC-FD34B25913F0}"/>
              </a:ext>
            </a:extLst>
          </p:cNvPr>
          <p:cNvSpPr txBox="1"/>
          <p:nvPr/>
        </p:nvSpPr>
        <p:spPr bwMode="auto">
          <a:xfrm>
            <a:off x="4473689" y="2582664"/>
            <a:ext cx="907888" cy="461665"/>
          </a:xfrm>
          <a:prstGeom prst="rect">
            <a:avLst/>
          </a:prstGeom>
          <a:noFill/>
        </p:spPr>
        <p:txBody>
          <a:bodyPr wrap="square" rtlCol="0">
            <a:spAutoFit/>
          </a:bodyPr>
          <a:lstStyle/>
          <a:p>
            <a:pPr algn="ctr"/>
            <a:r>
              <a:rPr lang="en-US" sz="1200" b="1" dirty="0">
                <a:solidFill>
                  <a:srgbClr val="C00000"/>
                </a:solidFill>
              </a:rPr>
              <a:t>YS, </a:t>
            </a:r>
          </a:p>
          <a:p>
            <a:pPr algn="ctr"/>
            <a:r>
              <a:rPr lang="en-US" sz="1200" b="1" dirty="0">
                <a:solidFill>
                  <a:srgbClr val="C00000"/>
                </a:solidFill>
              </a:rPr>
              <a:t>Ta2.5</a:t>
            </a:r>
            <a:endParaRPr lang="en-GB" sz="1200" b="1" dirty="0">
              <a:solidFill>
                <a:srgbClr val="C00000"/>
              </a:solidFill>
            </a:endParaRPr>
          </a:p>
        </p:txBody>
      </p:sp>
      <p:cxnSp>
        <p:nvCxnSpPr>
          <p:cNvPr id="93" name="Straight Connector 92">
            <a:extLst>
              <a:ext uri="{FF2B5EF4-FFF2-40B4-BE49-F238E27FC236}">
                <a16:creationId xmlns:a16="http://schemas.microsoft.com/office/drawing/2014/main" id="{F509DB77-D88E-5139-EE60-379DF8A3E219}"/>
              </a:ext>
            </a:extLst>
          </p:cNvPr>
          <p:cNvCxnSpPr>
            <a:cxnSpLocks/>
          </p:cNvCxnSpPr>
          <p:nvPr/>
        </p:nvCxnSpPr>
        <p:spPr>
          <a:xfrm>
            <a:off x="4792268" y="3795895"/>
            <a:ext cx="298315" cy="0"/>
          </a:xfrm>
          <a:prstGeom prst="line">
            <a:avLst/>
          </a:prstGeom>
          <a:ln w="28575" cap="rnd">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94" name="TextBox 93">
            <a:extLst>
              <a:ext uri="{FF2B5EF4-FFF2-40B4-BE49-F238E27FC236}">
                <a16:creationId xmlns:a16="http://schemas.microsoft.com/office/drawing/2014/main" id="{76A3576D-2930-33C0-3EBB-B5ACEC40CB2A}"/>
              </a:ext>
            </a:extLst>
          </p:cNvPr>
          <p:cNvSpPr txBox="1"/>
          <p:nvPr/>
        </p:nvSpPr>
        <p:spPr bwMode="auto">
          <a:xfrm>
            <a:off x="4621611" y="3500308"/>
            <a:ext cx="558351" cy="276999"/>
          </a:xfrm>
          <a:prstGeom prst="rect">
            <a:avLst/>
          </a:prstGeom>
          <a:noFill/>
        </p:spPr>
        <p:txBody>
          <a:bodyPr wrap="square" rtlCol="0">
            <a:spAutoFit/>
          </a:bodyPr>
          <a:lstStyle/>
          <a:p>
            <a:pPr algn="ctr"/>
            <a:r>
              <a:rPr lang="en-US" sz="1200" b="1" dirty="0">
                <a:solidFill>
                  <a:srgbClr val="C00000"/>
                </a:solidFill>
              </a:rPr>
              <a:t>SF2 </a:t>
            </a:r>
            <a:endParaRPr lang="en-GB" sz="1200" b="1" dirty="0">
              <a:solidFill>
                <a:srgbClr val="C00000"/>
              </a:solidFill>
            </a:endParaRPr>
          </a:p>
        </p:txBody>
      </p:sp>
      <p:cxnSp>
        <p:nvCxnSpPr>
          <p:cNvPr id="96" name="Straight Connector 95">
            <a:extLst>
              <a:ext uri="{FF2B5EF4-FFF2-40B4-BE49-F238E27FC236}">
                <a16:creationId xmlns:a16="http://schemas.microsoft.com/office/drawing/2014/main" id="{92B763AF-EA3E-4295-8C84-55E9F2C921DF}"/>
              </a:ext>
            </a:extLst>
          </p:cNvPr>
          <p:cNvCxnSpPr>
            <a:cxnSpLocks/>
          </p:cNvCxnSpPr>
          <p:nvPr/>
        </p:nvCxnSpPr>
        <p:spPr>
          <a:xfrm>
            <a:off x="5050811" y="3275579"/>
            <a:ext cx="265428" cy="0"/>
          </a:xfrm>
          <a:prstGeom prst="line">
            <a:avLst/>
          </a:prstGeom>
          <a:ln w="28575" cap="rnd">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97" name="TextBox 96">
            <a:extLst>
              <a:ext uri="{FF2B5EF4-FFF2-40B4-BE49-F238E27FC236}">
                <a16:creationId xmlns:a16="http://schemas.microsoft.com/office/drawing/2014/main" id="{1AD4A1C4-EEF6-0017-21D6-4DC6F8717E5C}"/>
              </a:ext>
            </a:extLst>
          </p:cNvPr>
          <p:cNvSpPr txBox="1"/>
          <p:nvPr/>
        </p:nvSpPr>
        <p:spPr bwMode="auto">
          <a:xfrm>
            <a:off x="4716178" y="3020222"/>
            <a:ext cx="907888" cy="276999"/>
          </a:xfrm>
          <a:prstGeom prst="rect">
            <a:avLst/>
          </a:prstGeom>
          <a:noFill/>
        </p:spPr>
        <p:txBody>
          <a:bodyPr wrap="square" rtlCol="0">
            <a:spAutoFit/>
          </a:bodyPr>
          <a:lstStyle/>
          <a:p>
            <a:pPr algn="ctr"/>
            <a:r>
              <a:rPr lang="en-US" sz="1200" b="1" dirty="0">
                <a:solidFill>
                  <a:srgbClr val="C00000"/>
                </a:solidFill>
              </a:rPr>
              <a:t>SF2</a:t>
            </a:r>
            <a:endParaRPr lang="en-GB" sz="1200" b="1" dirty="0">
              <a:solidFill>
                <a:srgbClr val="C00000"/>
              </a:solidFill>
            </a:endParaRPr>
          </a:p>
        </p:txBody>
      </p:sp>
    </p:spTree>
    <p:extLst>
      <p:ext uri="{BB962C8B-B14F-4D97-AF65-F5344CB8AC3E}">
        <p14:creationId xmlns:p14="http://schemas.microsoft.com/office/powerpoint/2010/main" val="2479469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10"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par>
                                <p:cTn id="19" presetID="10"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9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9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9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97"/>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9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500"/>
                                        <p:tgtEl>
                                          <p:spTgt spid="2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500"/>
                                        <p:tgtEl>
                                          <p:spTgt spid="18"/>
                                        </p:tgtEl>
                                      </p:cBhvr>
                                    </p:animEffect>
                                  </p:childTnLst>
                                </p:cTn>
                              </p:par>
                              <p:par>
                                <p:cTn id="58" presetID="10" presetClass="entr" presetSubtype="0" fill="hold"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500"/>
                                        <p:tgtEl>
                                          <p:spTgt spid="17"/>
                                        </p:tgtEl>
                                      </p:cBhvr>
                                    </p:animEffec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8">
                                            <p:txEl>
                                              <p:pRg st="0" end="0"/>
                                            </p:txEl>
                                          </p:spTgt>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42"/>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fade">
                                      <p:cBhvr>
                                        <p:cTn id="73" dur="500"/>
                                        <p:tgtEl>
                                          <p:spTgt spid="15"/>
                                        </p:tgtEl>
                                      </p:cBhvr>
                                    </p:animEffect>
                                  </p:childTnLst>
                                </p:cTn>
                              </p:par>
                              <p:par>
                                <p:cTn id="74" presetID="10" presetClass="entr" presetSubtype="0" fill="hold" nodeType="withEffect">
                                  <p:stCondLst>
                                    <p:cond delay="0"/>
                                  </p:stCondLst>
                                  <p:childTnLst>
                                    <p:set>
                                      <p:cBhvr>
                                        <p:cTn id="75" dur="1" fill="hold">
                                          <p:stCondLst>
                                            <p:cond delay="0"/>
                                          </p:stCondLst>
                                        </p:cTn>
                                        <p:tgtEl>
                                          <p:spTgt spid="50"/>
                                        </p:tgtEl>
                                        <p:attrNameLst>
                                          <p:attrName>style.visibility</p:attrName>
                                        </p:attrNameLst>
                                      </p:cBhvr>
                                      <p:to>
                                        <p:strVal val="visible"/>
                                      </p:to>
                                    </p:set>
                                    <p:animEffect transition="in" filter="fade">
                                      <p:cBhvr>
                                        <p:cTn id="76" dur="500"/>
                                        <p:tgtEl>
                                          <p:spTgt spid="50"/>
                                        </p:tgtEl>
                                      </p:cBhvr>
                                    </p:animEffect>
                                  </p:childTnLst>
                                </p:cTn>
                              </p:par>
                              <p:par>
                                <p:cTn id="77" presetID="10" presetClass="entr" presetSubtype="0" fill="hold"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fade">
                                      <p:cBhvr>
                                        <p:cTn id="79" dur="500"/>
                                        <p:tgtEl>
                                          <p:spTgt spid="55"/>
                                        </p:tgtEl>
                                      </p:cBhvr>
                                    </p:animEffect>
                                  </p:childTnLst>
                                </p:cTn>
                              </p:par>
                              <p:par>
                                <p:cTn id="80" presetID="10" presetClass="entr" presetSubtype="0" fill="hold" nodeType="withEffect">
                                  <p:stCondLst>
                                    <p:cond delay="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500"/>
                                        <p:tgtEl>
                                          <p:spTgt spid="59"/>
                                        </p:tgtEl>
                                      </p:cBhvr>
                                    </p:animEffect>
                                  </p:childTnLst>
                                </p:cTn>
                              </p:par>
                              <p:par>
                                <p:cTn id="83" presetID="10" presetClass="entr" presetSubtype="0" fill="hold" nodeType="withEffect">
                                  <p:stCondLst>
                                    <p:cond delay="0"/>
                                  </p:stCondLst>
                                  <p:childTnLst>
                                    <p:set>
                                      <p:cBhvr>
                                        <p:cTn id="84" dur="1" fill="hold">
                                          <p:stCondLst>
                                            <p:cond delay="0"/>
                                          </p:stCondLst>
                                        </p:cTn>
                                        <p:tgtEl>
                                          <p:spTgt spid="62"/>
                                        </p:tgtEl>
                                        <p:attrNameLst>
                                          <p:attrName>style.visibility</p:attrName>
                                        </p:attrNameLst>
                                      </p:cBhvr>
                                      <p:to>
                                        <p:strVal val="visible"/>
                                      </p:to>
                                    </p:set>
                                    <p:animEffect transition="in" filter="fade">
                                      <p:cBhvr>
                                        <p:cTn id="85" dur="500"/>
                                        <p:tgtEl>
                                          <p:spTgt spid="6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63"/>
                                        </p:tgtEl>
                                        <p:attrNameLst>
                                          <p:attrName>style.visibility</p:attrName>
                                        </p:attrNameLst>
                                      </p:cBhvr>
                                      <p:to>
                                        <p:strVal val="visible"/>
                                      </p:to>
                                    </p:set>
                                    <p:animEffect transition="in" filter="fade">
                                      <p:cBhvr>
                                        <p:cTn id="88" dur="500"/>
                                        <p:tgtEl>
                                          <p:spTgt spid="63"/>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69"/>
                                        </p:tgtEl>
                                        <p:attrNameLst>
                                          <p:attrName>style.visibility</p:attrName>
                                        </p:attrNameLst>
                                      </p:cBhvr>
                                      <p:to>
                                        <p:strVal val="visible"/>
                                      </p:to>
                                    </p:set>
                                    <p:animEffect transition="in" filter="fade">
                                      <p:cBhvr>
                                        <p:cTn id="91" dur="500"/>
                                        <p:tgtEl>
                                          <p:spTgt spid="69"/>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64"/>
                                        </p:tgtEl>
                                        <p:attrNameLst>
                                          <p:attrName>style.visibility</p:attrName>
                                        </p:attrNameLst>
                                      </p:cBhvr>
                                      <p:to>
                                        <p:strVal val="visible"/>
                                      </p:to>
                                    </p:set>
                                    <p:animEffect transition="in" filter="fade">
                                      <p:cBhvr>
                                        <p:cTn id="94" dur="500"/>
                                        <p:tgtEl>
                                          <p:spTgt spid="64"/>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67"/>
                                        </p:tgtEl>
                                        <p:attrNameLst>
                                          <p:attrName>style.visibility</p:attrName>
                                        </p:attrNameLst>
                                      </p:cBhvr>
                                      <p:to>
                                        <p:strVal val="visible"/>
                                      </p:to>
                                    </p:set>
                                    <p:animEffect transition="in" filter="fade">
                                      <p:cBhvr>
                                        <p:cTn id="97" dur="500"/>
                                        <p:tgtEl>
                                          <p:spTgt spid="6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fade">
                                      <p:cBhvr>
                                        <p:cTn id="100" dur="500"/>
                                        <p:tgtEl>
                                          <p:spTgt spid="68"/>
                                        </p:tgtEl>
                                      </p:cBhvr>
                                    </p:animEffect>
                                  </p:childTnLst>
                                </p:cTn>
                              </p:par>
                              <p:par>
                                <p:cTn id="101" presetID="10" presetClass="entr" presetSubtype="0" fill="hold" nodeType="withEffect">
                                  <p:stCondLst>
                                    <p:cond delay="0"/>
                                  </p:stCondLst>
                                  <p:childTnLst>
                                    <p:set>
                                      <p:cBhvr>
                                        <p:cTn id="102" dur="1" fill="hold">
                                          <p:stCondLst>
                                            <p:cond delay="0"/>
                                          </p:stCondLst>
                                        </p:cTn>
                                        <p:tgtEl>
                                          <p:spTgt spid="70"/>
                                        </p:tgtEl>
                                        <p:attrNameLst>
                                          <p:attrName>style.visibility</p:attrName>
                                        </p:attrNameLst>
                                      </p:cBhvr>
                                      <p:to>
                                        <p:strVal val="visible"/>
                                      </p:to>
                                    </p:set>
                                    <p:animEffect transition="in" filter="fade">
                                      <p:cBhvr>
                                        <p:cTn id="103" dur="500"/>
                                        <p:tgtEl>
                                          <p:spTgt spid="70"/>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6"/>
                                        </p:tgtEl>
                                        <p:attrNameLst>
                                          <p:attrName>style.visibility</p:attrName>
                                        </p:attrNameLst>
                                      </p:cBhvr>
                                      <p:to>
                                        <p:strVal val="visible"/>
                                      </p:to>
                                    </p:set>
                                    <p:animEffect transition="in" filter="fade">
                                      <p:cBhvr>
                                        <p:cTn id="106" dur="500"/>
                                        <p:tgtEl>
                                          <p:spTgt spid="16"/>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22"/>
                                        </p:tgtEl>
                                        <p:attrNameLst>
                                          <p:attrName>style.visibility</p:attrName>
                                        </p:attrNameLst>
                                      </p:cBhvr>
                                      <p:to>
                                        <p:strVal val="visible"/>
                                      </p:to>
                                    </p:set>
                                    <p:animEffect transition="in" filter="fade">
                                      <p:cBhvr>
                                        <p:cTn id="109" dur="500"/>
                                        <p:tgtEl>
                                          <p:spTgt spid="22"/>
                                        </p:tgtEl>
                                      </p:cBhvr>
                                    </p:animEffect>
                                  </p:childTnLst>
                                </p:cTn>
                              </p:par>
                            </p:childTnLst>
                          </p:cTn>
                        </p:par>
                      </p:childTnLst>
                    </p:cTn>
                  </p:par>
                  <p:par>
                    <p:cTn id="110" fill="hold">
                      <p:stCondLst>
                        <p:cond delay="indefinite"/>
                      </p:stCondLst>
                      <p:childTnLst>
                        <p:par>
                          <p:cTn id="111" fill="hold">
                            <p:stCondLst>
                              <p:cond delay="0"/>
                            </p:stCondLst>
                            <p:childTnLst>
                              <p:par>
                                <p:cTn id="112" presetID="1" presetClass="entr" presetSubtype="0" fill="hold" nodeType="clickEffect">
                                  <p:stCondLst>
                                    <p:cond delay="0"/>
                                  </p:stCondLst>
                                  <p:childTnLst>
                                    <p:set>
                                      <p:cBhvr>
                                        <p:cTn id="113" dur="1" fill="hold">
                                          <p:stCondLst>
                                            <p:cond delay="0"/>
                                          </p:stCondLst>
                                        </p:cTn>
                                        <p:tgtEl>
                                          <p:spTgt spid="73"/>
                                        </p:tgtEl>
                                        <p:attrNameLst>
                                          <p:attrName>style.visibility</p:attrName>
                                        </p:attrNameLst>
                                      </p:cBhvr>
                                      <p:to>
                                        <p:strVal val="visible"/>
                                      </p:to>
                                    </p:set>
                                  </p:childTnLst>
                                </p:cTn>
                              </p:par>
                              <p:par>
                                <p:cTn id="114" presetID="1" presetClass="entr" presetSubtype="0" fill="hold" grpId="0" nodeType="withEffect">
                                  <p:stCondLst>
                                    <p:cond delay="0"/>
                                  </p:stCondLst>
                                  <p:childTnLst>
                                    <p:set>
                                      <p:cBhvr>
                                        <p:cTn id="115"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P spid="11" grpId="0" animBg="1"/>
      <p:bldP spid="13" grpId="0"/>
      <p:bldP spid="18" grpId="0"/>
      <p:bldP spid="20" grpId="0"/>
      <p:bldP spid="22" grpId="0"/>
      <p:bldP spid="25" grpId="0"/>
      <p:bldP spid="28" grpId="0" build="p"/>
      <p:bldP spid="48" grpId="0"/>
      <p:bldP spid="63" grpId="0"/>
      <p:bldP spid="69" grpId="0" animBg="1"/>
      <p:bldP spid="64" grpId="0"/>
      <p:bldP spid="67" grpId="0" animBg="1"/>
      <p:bldP spid="68" grpId="0" animBg="1"/>
      <p:bldP spid="16" grpId="0"/>
      <p:bldP spid="89" grpId="0" animBg="1"/>
      <p:bldP spid="82" grpId="0"/>
      <p:bldP spid="90" grpId="0" animBg="1"/>
      <p:bldP spid="92" grpId="0"/>
      <p:bldP spid="94" grpId="0"/>
      <p:bldP spid="9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Table 37">
            <a:extLst>
              <a:ext uri="{FF2B5EF4-FFF2-40B4-BE49-F238E27FC236}">
                <a16:creationId xmlns:a16="http://schemas.microsoft.com/office/drawing/2014/main" id="{935CA63D-A849-6E06-856A-1FCA5FF6AE28}"/>
              </a:ext>
            </a:extLst>
          </p:cNvPr>
          <p:cNvGraphicFramePr>
            <a:graphicFrameLocks noGrp="1"/>
          </p:cNvGraphicFramePr>
          <p:nvPr>
            <p:extLst>
              <p:ext uri="{D42A27DB-BD31-4B8C-83A1-F6EECF244321}">
                <p14:modId xmlns:p14="http://schemas.microsoft.com/office/powerpoint/2010/main" val="1304434334"/>
              </p:ext>
            </p:extLst>
          </p:nvPr>
        </p:nvGraphicFramePr>
        <p:xfrm>
          <a:off x="237558" y="915943"/>
          <a:ext cx="3097002" cy="4169572"/>
        </p:xfrm>
        <a:graphic>
          <a:graphicData uri="http://schemas.openxmlformats.org/drawingml/2006/table">
            <a:tbl>
              <a:tblPr firstRow="1" bandRow="1">
                <a:tableStyleId>{8EC20E35-A176-4012-BC5E-935CFFF8708E}</a:tableStyleId>
              </a:tblPr>
              <a:tblGrid>
                <a:gridCol w="1012098">
                  <a:extLst>
                    <a:ext uri="{9D8B030D-6E8A-4147-A177-3AD203B41FA5}">
                      <a16:colId xmlns:a16="http://schemas.microsoft.com/office/drawing/2014/main" val="2762785896"/>
                    </a:ext>
                  </a:extLst>
                </a:gridCol>
                <a:gridCol w="1334543">
                  <a:extLst>
                    <a:ext uri="{9D8B030D-6E8A-4147-A177-3AD203B41FA5}">
                      <a16:colId xmlns:a16="http://schemas.microsoft.com/office/drawing/2014/main" val="3099949950"/>
                    </a:ext>
                  </a:extLst>
                </a:gridCol>
                <a:gridCol w="750361">
                  <a:extLst>
                    <a:ext uri="{9D8B030D-6E8A-4147-A177-3AD203B41FA5}">
                      <a16:colId xmlns:a16="http://schemas.microsoft.com/office/drawing/2014/main" val="3260017865"/>
                    </a:ext>
                  </a:extLst>
                </a:gridCol>
              </a:tblGrid>
              <a:tr h="662997">
                <a:tc>
                  <a:txBody>
                    <a:bodyPr/>
                    <a:lstStyle/>
                    <a:p>
                      <a:r>
                        <a:rPr lang="en-US" sz="1200" dirty="0"/>
                        <a:t>Material</a:t>
                      </a:r>
                      <a:endParaRPr lang="en-GB" sz="1200" dirty="0"/>
                    </a:p>
                  </a:txBody>
                  <a:tcPr marL="18000" marR="18000" marT="28800" marB="28800" anchor="ctr">
                    <a:lnL w="28575" cap="flat" cmpd="sng" algn="ctr">
                      <a:solidFill>
                        <a:schemeClr val="bg2">
                          <a:lumMod val="25000"/>
                        </a:schemeClr>
                      </a:solidFill>
                      <a:prstDash val="solid"/>
                      <a:round/>
                      <a:headEnd type="none" w="med" len="med"/>
                      <a:tailEnd type="none" w="med" len="med"/>
                    </a:lnL>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en-US" sz="1000" dirty="0"/>
                        <a:t>Target design</a:t>
                      </a:r>
                      <a:endParaRPr lang="en-GB" sz="1000" dirty="0"/>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en-US" sz="1000" dirty="0"/>
                        <a:t>Coolant pressure</a:t>
                      </a:r>
                      <a:endParaRPr lang="en-GB" sz="1000" dirty="0"/>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extLst>
                  <a:ext uri="{0D108BD9-81ED-4DB2-BD59-A6C34878D82A}">
                    <a16:rowId xmlns:a16="http://schemas.microsoft.com/office/drawing/2014/main" val="334275617"/>
                  </a:ext>
                </a:extLst>
              </a:tr>
              <a:tr h="228554">
                <a:tc>
                  <a:txBody>
                    <a:bodyPr/>
                    <a:lstStyle/>
                    <a:p>
                      <a:endParaRPr lang="en-GB" sz="1100" b="1" dirty="0">
                        <a:solidFill>
                          <a:schemeClr val="bg1"/>
                        </a:solidFill>
                      </a:endParaRPr>
                    </a:p>
                  </a:txBody>
                  <a:tcPr marL="18000" marR="18000" marT="28800" marB="28800">
                    <a:lnL w="28575" cap="flat" cmpd="sng" algn="ctr">
                      <a:solidFill>
                        <a:schemeClr val="bg2">
                          <a:lumMod val="25000"/>
                        </a:schemeClr>
                      </a:solidFill>
                      <a:prstDash val="solid"/>
                      <a:round/>
                      <a:headEnd type="none" w="med" len="med"/>
                      <a:tailEnd type="none" w="med" len="med"/>
                    </a:lnL>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endParaRPr lang="en-GB" sz="1100" b="1" dirty="0">
                        <a:solidFill>
                          <a:schemeClr val="bg1"/>
                        </a:solidFill>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en-US" sz="1100" b="1" dirty="0">
                          <a:solidFill>
                            <a:schemeClr val="bg1"/>
                          </a:solidFill>
                        </a:rPr>
                        <a:t>bara</a:t>
                      </a:r>
                      <a:endParaRPr lang="en-GB" sz="1100" b="1" dirty="0">
                        <a:solidFill>
                          <a:schemeClr val="bg1"/>
                        </a:solidFill>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4060986661"/>
                  </a:ext>
                </a:extLst>
              </a:tr>
              <a:tr h="360117">
                <a:tc>
                  <a:txBody>
                    <a:bodyPr/>
                    <a:lstStyle/>
                    <a:p>
                      <a:pPr algn="ctr"/>
                      <a:endParaRPr lang="en-GB" sz="1000" b="1" kern="1200" dirty="0">
                        <a:solidFill>
                          <a:schemeClr val="bg1"/>
                        </a:solidFill>
                        <a:latin typeface="+mn-lt"/>
                        <a:ea typeface="+mn-ea"/>
                        <a:cs typeface="+mn-cs"/>
                      </a:endParaRPr>
                    </a:p>
                  </a:txBody>
                  <a:tcPr marL="18000" marR="18000" marT="28800" marB="28800">
                    <a:lnL w="28575" cap="flat" cmpd="sng" algn="ctr">
                      <a:solidFill>
                        <a:schemeClr val="bg2">
                          <a:lumMod val="25000"/>
                        </a:schemeClr>
                      </a:solidFill>
                      <a:prstDash val="solid"/>
                      <a:round/>
                      <a:headEnd type="none" w="med" len="med"/>
                      <a:tailEnd type="none" w="med" len="med"/>
                    </a:lnL>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algn="ct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algn="ct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extLst>
                  <a:ext uri="{0D108BD9-81ED-4DB2-BD59-A6C34878D82A}">
                    <a16:rowId xmlns:a16="http://schemas.microsoft.com/office/drawing/2014/main" val="3645088371"/>
                  </a:ext>
                </a:extLst>
              </a:tr>
              <a:tr h="299541">
                <a:tc>
                  <a:txBody>
                    <a:bodyPr/>
                    <a:lstStyle/>
                    <a:p>
                      <a:r>
                        <a:rPr lang="en-US" sz="1400" dirty="0"/>
                        <a:t>All</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r>
                        <a:rPr lang="en-US" sz="1300" dirty="0"/>
                        <a:t>Water Cooled </a:t>
                      </a:r>
                      <a:endParaRPr lang="en-GB" sz="13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r>
                        <a:rPr lang="en-US" sz="1400" dirty="0"/>
                        <a:t>25</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extLst>
                  <a:ext uri="{0D108BD9-81ED-4DB2-BD59-A6C34878D82A}">
                    <a16:rowId xmlns:a16="http://schemas.microsoft.com/office/drawing/2014/main" val="3892910248"/>
                  </a:ext>
                </a:extLst>
              </a:tr>
              <a:tr h="466125">
                <a:tc>
                  <a:txBody>
                    <a:bodyPr/>
                    <a:lstStyle/>
                    <a:p>
                      <a:r>
                        <a:rPr lang="en-US" sz="1400" dirty="0"/>
                        <a:t>Tungsten</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solidFill>
                      <a:schemeClr val="accent2">
                        <a:lumMod val="20000"/>
                        <a:lumOff val="80000"/>
                      </a:schemeClr>
                    </a:solidFill>
                  </a:tcPr>
                </a:tc>
                <a:tc>
                  <a:txBody>
                    <a:bodyPr/>
                    <a:lstStyle/>
                    <a:p>
                      <a:r>
                        <a:rPr lang="en-US" sz="1300" dirty="0"/>
                        <a:t>Water Cooled </a:t>
                      </a:r>
                      <a:endParaRPr lang="en-GB" sz="1300" dirty="0"/>
                    </a:p>
                  </a:txBody>
                  <a:tcPr marL="18000" marR="18000" marT="28800" marB="28800"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33A0"/>
                          </a:solidFill>
                          <a:effectLst/>
                          <a:uLnTx/>
                          <a:uFillTx/>
                          <a:latin typeface="Arial"/>
                          <a:ea typeface="+mn-ea"/>
                          <a:cs typeface="+mn-cs"/>
                        </a:rPr>
                        <a:t>25</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solidFill>
                      <a:schemeClr val="accent2">
                        <a:lumMod val="20000"/>
                        <a:lumOff val="80000"/>
                      </a:schemeClr>
                    </a:solidFill>
                  </a:tcPr>
                </a:tc>
                <a:extLst>
                  <a:ext uri="{0D108BD9-81ED-4DB2-BD59-A6C34878D82A}">
                    <a16:rowId xmlns:a16="http://schemas.microsoft.com/office/drawing/2014/main" val="3706358011"/>
                  </a:ext>
                </a:extLst>
              </a:tr>
              <a:tr h="43583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Ta2.5</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solidFill>
                      <a:schemeClr val="bg1">
                        <a:lumMod val="75000"/>
                      </a:schemeClr>
                    </a:solidFill>
                  </a:tcPr>
                </a:tc>
                <a:tc>
                  <a:txBody>
                    <a:bodyPr/>
                    <a:lstStyle/>
                    <a:p>
                      <a:r>
                        <a:rPr lang="en-US" sz="1300" dirty="0"/>
                        <a:t>Water Cooled </a:t>
                      </a:r>
                      <a:endParaRPr lang="en-GB" sz="1300" dirty="0"/>
                    </a:p>
                  </a:txBody>
                  <a:tcPr marL="18000" marR="18000" marT="28800" marB="28800" anchor="ctr">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33A0"/>
                          </a:solidFill>
                          <a:effectLst/>
                          <a:uLnTx/>
                          <a:uFillTx/>
                          <a:latin typeface="Arial"/>
                          <a:ea typeface="+mn-ea"/>
                          <a:cs typeface="+mn-cs"/>
                        </a:rPr>
                        <a:t>25</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solidFill>
                      <a:schemeClr val="bg1">
                        <a:lumMod val="75000"/>
                      </a:schemeClr>
                    </a:solidFill>
                  </a:tcPr>
                </a:tc>
                <a:extLst>
                  <a:ext uri="{0D108BD9-81ED-4DB2-BD59-A6C34878D82A}">
                    <a16:rowId xmlns:a16="http://schemas.microsoft.com/office/drawing/2014/main" val="1303233200"/>
                  </a:ext>
                </a:extLst>
              </a:tr>
              <a:tr h="435837">
                <a:tc>
                  <a:txBody>
                    <a:bodyPr/>
                    <a:lstStyle/>
                    <a:p>
                      <a:r>
                        <a:rPr lang="en-US" sz="1400" dirty="0"/>
                        <a:t>TZM</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r>
                        <a:rPr lang="en-US" sz="1300" dirty="0"/>
                        <a:t>Water Cooled </a:t>
                      </a:r>
                      <a:endParaRPr lang="en-GB" sz="13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25</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999515723"/>
                  </a:ext>
                </a:extLst>
              </a:tr>
              <a:tr h="693286">
                <a:tc>
                  <a:txBody>
                    <a:bodyPr/>
                    <a:lstStyle/>
                    <a:p>
                      <a:r>
                        <a:rPr lang="en-US" sz="1400"/>
                        <a:t>T</a:t>
                      </a:r>
                      <a:r>
                        <a:rPr lang="en-GB" sz="1400"/>
                        <a:t>ungsten</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a:t>Helium Cooled</a:t>
                      </a:r>
                    </a:p>
                    <a:p>
                      <a:r>
                        <a:rPr lang="en-GB" sz="1100"/>
                        <a:t>(Not clad)</a:t>
                      </a:r>
                      <a:endParaRPr lang="en-GB" sz="11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33A0"/>
                          </a:solidFill>
                          <a:effectLst/>
                          <a:uLnTx/>
                          <a:uFillTx/>
                          <a:latin typeface="Arial"/>
                          <a:ea typeface="+mn-ea"/>
                          <a:cs typeface="+mn-cs"/>
                        </a:rPr>
                        <a:t>16</a:t>
                      </a:r>
                      <a:endParaRPr kumimoji="0" lang="en-US"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extLst>
                  <a:ext uri="{0D108BD9-81ED-4DB2-BD59-A6C34878D82A}">
                    <a16:rowId xmlns:a16="http://schemas.microsoft.com/office/drawing/2014/main" val="4292215919"/>
                  </a:ext>
                </a:extLst>
              </a:tr>
              <a:tr h="587278">
                <a:tc>
                  <a:txBody>
                    <a:bodyPr/>
                    <a:lstStyle/>
                    <a:p>
                      <a:r>
                        <a:rPr lang="en-US" sz="1400"/>
                        <a:t>T</a:t>
                      </a:r>
                      <a:r>
                        <a:rPr lang="en-GB" sz="1400"/>
                        <a:t>ungsten</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Helium Cooled 1/8ths </a:t>
                      </a:r>
                      <a:r>
                        <a:rPr lang="en-GB" sz="1100" dirty="0"/>
                        <a:t>(Not clad)</a:t>
                      </a:r>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16</a:t>
                      </a:r>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541515380"/>
                  </a:ext>
                </a:extLst>
              </a:tr>
            </a:tbl>
          </a:graphicData>
        </a:graphic>
      </p:graphicFrame>
      <p:graphicFrame>
        <p:nvGraphicFramePr>
          <p:cNvPr id="39" name="Table 38">
            <a:extLst>
              <a:ext uri="{FF2B5EF4-FFF2-40B4-BE49-F238E27FC236}">
                <a16:creationId xmlns:a16="http://schemas.microsoft.com/office/drawing/2014/main" id="{9E0C8C86-0F3C-6EE6-9A64-7DB86A5E63BD}"/>
              </a:ext>
            </a:extLst>
          </p:cNvPr>
          <p:cNvGraphicFramePr>
            <a:graphicFrameLocks noGrp="1"/>
          </p:cNvGraphicFramePr>
          <p:nvPr>
            <p:extLst>
              <p:ext uri="{D42A27DB-BD31-4B8C-83A1-F6EECF244321}">
                <p14:modId xmlns:p14="http://schemas.microsoft.com/office/powerpoint/2010/main" val="150011734"/>
              </p:ext>
            </p:extLst>
          </p:nvPr>
        </p:nvGraphicFramePr>
        <p:xfrm>
          <a:off x="227969" y="908720"/>
          <a:ext cx="6193568" cy="4176794"/>
        </p:xfrm>
        <a:graphic>
          <a:graphicData uri="http://schemas.openxmlformats.org/drawingml/2006/table">
            <a:tbl>
              <a:tblPr firstRow="1" bandRow="1">
                <a:tableStyleId>{8EC20E35-A176-4012-BC5E-935CFFF8708E}</a:tableStyleId>
              </a:tblPr>
              <a:tblGrid>
                <a:gridCol w="1012098">
                  <a:extLst>
                    <a:ext uri="{9D8B030D-6E8A-4147-A177-3AD203B41FA5}">
                      <a16:colId xmlns:a16="http://schemas.microsoft.com/office/drawing/2014/main" val="2762785896"/>
                    </a:ext>
                  </a:extLst>
                </a:gridCol>
                <a:gridCol w="1334543">
                  <a:extLst>
                    <a:ext uri="{9D8B030D-6E8A-4147-A177-3AD203B41FA5}">
                      <a16:colId xmlns:a16="http://schemas.microsoft.com/office/drawing/2014/main" val="3099949950"/>
                    </a:ext>
                  </a:extLst>
                </a:gridCol>
                <a:gridCol w="750361">
                  <a:extLst>
                    <a:ext uri="{9D8B030D-6E8A-4147-A177-3AD203B41FA5}">
                      <a16:colId xmlns:a16="http://schemas.microsoft.com/office/drawing/2014/main" val="3260017865"/>
                    </a:ext>
                  </a:extLst>
                </a:gridCol>
                <a:gridCol w="750361">
                  <a:extLst>
                    <a:ext uri="{9D8B030D-6E8A-4147-A177-3AD203B41FA5}">
                      <a16:colId xmlns:a16="http://schemas.microsoft.com/office/drawing/2014/main" val="2572236533"/>
                    </a:ext>
                  </a:extLst>
                </a:gridCol>
                <a:gridCol w="810113">
                  <a:extLst>
                    <a:ext uri="{9D8B030D-6E8A-4147-A177-3AD203B41FA5}">
                      <a16:colId xmlns:a16="http://schemas.microsoft.com/office/drawing/2014/main" val="109131878"/>
                    </a:ext>
                  </a:extLst>
                </a:gridCol>
                <a:gridCol w="768046">
                  <a:extLst>
                    <a:ext uri="{9D8B030D-6E8A-4147-A177-3AD203B41FA5}">
                      <a16:colId xmlns:a16="http://schemas.microsoft.com/office/drawing/2014/main" val="2439908200"/>
                    </a:ext>
                  </a:extLst>
                </a:gridCol>
                <a:gridCol w="768046">
                  <a:extLst>
                    <a:ext uri="{9D8B030D-6E8A-4147-A177-3AD203B41FA5}">
                      <a16:colId xmlns:a16="http://schemas.microsoft.com/office/drawing/2014/main" val="1385271670"/>
                    </a:ext>
                  </a:extLst>
                </a:gridCol>
              </a:tblGrid>
              <a:tr h="662935">
                <a:tc>
                  <a:txBody>
                    <a:bodyPr/>
                    <a:lstStyle/>
                    <a:p>
                      <a:r>
                        <a:rPr lang="en-US" sz="1200" dirty="0"/>
                        <a:t>Material</a:t>
                      </a:r>
                      <a:endParaRPr lang="en-GB" sz="1200" dirty="0"/>
                    </a:p>
                  </a:txBody>
                  <a:tcPr marL="18000" marR="18000" marT="28800" marB="28800" anchor="ctr">
                    <a:lnL w="28575" cap="flat" cmpd="sng" algn="ctr">
                      <a:solidFill>
                        <a:schemeClr val="bg2">
                          <a:lumMod val="25000"/>
                        </a:schemeClr>
                      </a:solidFill>
                      <a:prstDash val="solid"/>
                      <a:round/>
                      <a:headEnd type="none" w="med" len="med"/>
                      <a:tailEnd type="none" w="med" len="med"/>
                    </a:lnL>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en-US" sz="1000" dirty="0"/>
                        <a:t>Target design</a:t>
                      </a:r>
                      <a:endParaRPr lang="en-GB" sz="1000" dirty="0"/>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en-US" sz="1000" dirty="0"/>
                        <a:t>Coolant pressure</a:t>
                      </a:r>
                      <a:endParaRPr lang="en-GB" sz="1000" dirty="0"/>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en-US" sz="1000" dirty="0"/>
                        <a:t>Blocks bulk max T</a:t>
                      </a:r>
                      <a:endParaRPr lang="en-GB" sz="1000" dirty="0"/>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Blocks Surface Temperature</a:t>
                      </a:r>
                      <a:endParaRPr lang="en-GB" sz="1000" dirty="0"/>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en-US" sz="1000" dirty="0"/>
                        <a:t>Stress</a:t>
                      </a:r>
                    </a:p>
                    <a:p>
                      <a:pPr algn="ctr"/>
                      <a:r>
                        <a:rPr lang="en-US" sz="1000" dirty="0"/>
                        <a:t>Max Principal</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en-US" sz="1000" dirty="0"/>
                        <a:t>Stress</a:t>
                      </a:r>
                    </a:p>
                    <a:p>
                      <a:pPr algn="ctr"/>
                      <a:r>
                        <a:rPr lang="en-US" sz="1000" dirty="0"/>
                        <a:t>Equivalent</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extLst>
                  <a:ext uri="{0D108BD9-81ED-4DB2-BD59-A6C34878D82A}">
                    <a16:rowId xmlns:a16="http://schemas.microsoft.com/office/drawing/2014/main" val="334275617"/>
                  </a:ext>
                </a:extLst>
              </a:tr>
              <a:tr h="228532">
                <a:tc>
                  <a:txBody>
                    <a:bodyPr/>
                    <a:lstStyle/>
                    <a:p>
                      <a:endParaRPr lang="en-GB" sz="1100" b="1" dirty="0">
                        <a:solidFill>
                          <a:schemeClr val="bg1"/>
                        </a:solidFill>
                      </a:endParaRPr>
                    </a:p>
                  </a:txBody>
                  <a:tcPr marL="18000" marR="18000" marT="28800" marB="28800">
                    <a:lnL w="28575" cap="flat" cmpd="sng" algn="ctr">
                      <a:solidFill>
                        <a:schemeClr val="bg2">
                          <a:lumMod val="25000"/>
                        </a:schemeClr>
                      </a:solidFill>
                      <a:prstDash val="solid"/>
                      <a:round/>
                      <a:headEnd type="none" w="med" len="med"/>
                      <a:tailEnd type="none" w="med" len="med"/>
                    </a:lnL>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endParaRPr lang="en-GB" sz="1100" b="1" dirty="0">
                        <a:solidFill>
                          <a:schemeClr val="bg1"/>
                        </a:solidFill>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en-US" sz="1100" b="1" dirty="0">
                          <a:solidFill>
                            <a:schemeClr val="bg1"/>
                          </a:solidFill>
                        </a:rPr>
                        <a:t>bara</a:t>
                      </a:r>
                      <a:endParaRPr lang="en-GB" sz="1100" b="1" dirty="0">
                        <a:solidFill>
                          <a:schemeClr val="bg1"/>
                        </a:solidFill>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en-US" sz="1100" b="1" dirty="0">
                          <a:solidFill>
                            <a:schemeClr val="bg1"/>
                          </a:solidFill>
                        </a:rPr>
                        <a:t>°C</a:t>
                      </a:r>
                      <a:endParaRPr lang="en-GB" sz="1100" b="1" dirty="0">
                        <a:solidFill>
                          <a:schemeClr val="bg1"/>
                        </a:solidFill>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1" dirty="0">
                          <a:solidFill>
                            <a:schemeClr val="bg1"/>
                          </a:solidFill>
                        </a:rPr>
                        <a:t>°C</a:t>
                      </a:r>
                      <a:endParaRPr lang="en-GB" sz="1100" b="1" dirty="0">
                        <a:solidFill>
                          <a:schemeClr val="bg1"/>
                        </a:solidFill>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en-US" sz="1100" b="1" dirty="0">
                          <a:solidFill>
                            <a:schemeClr val="bg1"/>
                          </a:solidFill>
                        </a:rPr>
                        <a:t>MPa</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en-US" sz="1100" b="1" dirty="0">
                          <a:solidFill>
                            <a:schemeClr val="bg1"/>
                          </a:solidFill>
                        </a:rPr>
                        <a:t>MPa</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4060986661"/>
                  </a:ext>
                </a:extLst>
              </a:tr>
              <a:tr h="367697">
                <a:tc>
                  <a:txBody>
                    <a:bodyPr/>
                    <a:lstStyle/>
                    <a:p>
                      <a:pPr algn="ctr"/>
                      <a:endParaRPr lang="en-GB" sz="1000" b="1" kern="1200" dirty="0">
                        <a:solidFill>
                          <a:schemeClr val="bg1"/>
                        </a:solidFill>
                        <a:latin typeface="+mn-lt"/>
                        <a:ea typeface="+mn-ea"/>
                        <a:cs typeface="+mn-cs"/>
                      </a:endParaRPr>
                    </a:p>
                  </a:txBody>
                  <a:tcPr marL="18000" marR="18000" marT="28800" marB="28800">
                    <a:lnL w="28575" cap="flat" cmpd="sng" algn="ctr">
                      <a:solidFill>
                        <a:schemeClr val="bg2">
                          <a:lumMod val="25000"/>
                        </a:schemeClr>
                      </a:solidFill>
                      <a:prstDash val="solid"/>
                      <a:round/>
                      <a:headEnd type="none" w="med" len="med"/>
                      <a:tailEnd type="none" w="med" len="med"/>
                    </a:lnL>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algn="ct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algn="ct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kern="1200" dirty="0">
                          <a:solidFill>
                            <a:schemeClr val="bg1"/>
                          </a:solidFill>
                          <a:latin typeface="+mn-lt"/>
                          <a:ea typeface="+mn-ea"/>
                          <a:cs typeface="+mn-cs"/>
                        </a:rPr>
                        <a:t>Whole Target</a:t>
                      </a: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kern="1200" dirty="0">
                          <a:solidFill>
                            <a:schemeClr val="bg1"/>
                          </a:solidFill>
                          <a:latin typeface="+mn-lt"/>
                          <a:ea typeface="+mn-ea"/>
                          <a:cs typeface="+mn-cs"/>
                        </a:rPr>
                        <a:t>Whole Target</a:t>
                      </a: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algn="ctr"/>
                      <a:r>
                        <a:rPr lang="en-US" sz="1000" b="1" kern="1200" dirty="0">
                          <a:solidFill>
                            <a:schemeClr val="bg1"/>
                          </a:solidFill>
                          <a:latin typeface="+mn-lt"/>
                          <a:ea typeface="+mn-ea"/>
                          <a:cs typeface="+mn-cs"/>
                        </a:rPr>
                        <a:t>Blocks 1-14</a:t>
                      </a: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algn="ctr"/>
                      <a:r>
                        <a:rPr lang="en-US" sz="1000" b="1" kern="1200" dirty="0">
                          <a:solidFill>
                            <a:schemeClr val="bg1"/>
                          </a:solidFill>
                          <a:latin typeface="+mn-lt"/>
                          <a:ea typeface="+mn-ea"/>
                          <a:cs typeface="+mn-cs"/>
                        </a:rPr>
                        <a:t>Whole Target</a:t>
                      </a: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extLst>
                  <a:ext uri="{0D108BD9-81ED-4DB2-BD59-A6C34878D82A}">
                    <a16:rowId xmlns:a16="http://schemas.microsoft.com/office/drawing/2014/main" val="3645088371"/>
                  </a:ext>
                </a:extLst>
              </a:tr>
              <a:tr h="299513">
                <a:tc>
                  <a:txBody>
                    <a:bodyPr/>
                    <a:lstStyle/>
                    <a:p>
                      <a:r>
                        <a:rPr lang="en-US" sz="1400" dirty="0"/>
                        <a:t>All</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r>
                        <a:rPr lang="en-US" sz="1300" dirty="0"/>
                        <a:t>Water Cooled </a:t>
                      </a:r>
                      <a:endParaRPr lang="en-GB" sz="13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r>
                        <a:rPr lang="en-US" sz="1400" dirty="0"/>
                        <a:t>25</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r>
                        <a:rPr lang="en-US" sz="1400" dirty="0"/>
                        <a:t>-</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extLst>
                  <a:ext uri="{0D108BD9-81ED-4DB2-BD59-A6C34878D82A}">
                    <a16:rowId xmlns:a16="http://schemas.microsoft.com/office/drawing/2014/main" val="3892910248"/>
                  </a:ext>
                </a:extLst>
              </a:tr>
              <a:tr h="466081">
                <a:tc>
                  <a:txBody>
                    <a:bodyPr/>
                    <a:lstStyle/>
                    <a:p>
                      <a:r>
                        <a:rPr lang="en-US" sz="1400" dirty="0"/>
                        <a:t>Tungsten</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solidFill>
                      <a:schemeClr val="accent2">
                        <a:lumMod val="20000"/>
                        <a:lumOff val="80000"/>
                      </a:schemeClr>
                    </a:solidFill>
                  </a:tcPr>
                </a:tc>
                <a:tc>
                  <a:txBody>
                    <a:bodyPr/>
                    <a:lstStyle/>
                    <a:p>
                      <a:r>
                        <a:rPr lang="en-US" sz="1300" dirty="0"/>
                        <a:t>Water Cooled </a:t>
                      </a:r>
                      <a:endParaRPr lang="en-GB" sz="1300" dirty="0"/>
                    </a:p>
                  </a:txBody>
                  <a:tcPr marL="18000" marR="18000" marT="28800" marB="28800"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33A0"/>
                          </a:solidFill>
                          <a:effectLst/>
                          <a:uLnTx/>
                          <a:uFillTx/>
                          <a:latin typeface="Arial"/>
                          <a:ea typeface="+mn-ea"/>
                          <a:cs typeface="+mn-cs"/>
                        </a:rPr>
                        <a:t>25</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150</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solidFill>
                      <a:schemeClr val="accent2">
                        <a:lumMod val="20000"/>
                        <a:lumOff val="80000"/>
                      </a:schemeClr>
                    </a:solidFill>
                  </a:tcPr>
                </a:tc>
                <a:tc>
                  <a:txBody>
                    <a:bodyPr/>
                    <a:lstStyle/>
                    <a:p>
                      <a:pPr algn="ctr"/>
                      <a:r>
                        <a:rPr lang="en-US" sz="1400" dirty="0"/>
                        <a:t>-</a:t>
                      </a:r>
                      <a:endParaRPr lang="en-GB" sz="1400" dirty="0"/>
                    </a:p>
                  </a:txBody>
                  <a:tcPr marL="18000" marR="18000" marT="28800" marB="28800"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82</a:t>
                      </a:r>
                      <a:endParaRPr lang="en-GB" sz="1400" dirty="0"/>
                    </a:p>
                  </a:txBody>
                  <a:tcPr marL="18000" marR="18000" marT="28800" marB="28800" anchor="ctr">
                    <a:solidFill>
                      <a:schemeClr val="accent2">
                        <a:lumMod val="20000"/>
                        <a:lumOff val="80000"/>
                      </a:schemeClr>
                    </a:solidFill>
                  </a:tcPr>
                </a:tc>
                <a:tc>
                  <a:txBody>
                    <a:bodyPr/>
                    <a:lstStyle/>
                    <a:p>
                      <a:pPr algn="ctr"/>
                      <a:r>
                        <a:rPr lang="en-US" sz="1400" dirty="0"/>
                        <a:t>82</a:t>
                      </a:r>
                      <a:endParaRPr lang="en-GB" sz="1400" dirty="0"/>
                    </a:p>
                  </a:txBody>
                  <a:tcPr marL="18000" marR="18000" marT="28800" marB="28800" anchor="ctr">
                    <a:solidFill>
                      <a:schemeClr val="accent2">
                        <a:lumMod val="20000"/>
                        <a:lumOff val="80000"/>
                      </a:schemeClr>
                    </a:solidFill>
                  </a:tcPr>
                </a:tc>
                <a:extLst>
                  <a:ext uri="{0D108BD9-81ED-4DB2-BD59-A6C34878D82A}">
                    <a16:rowId xmlns:a16="http://schemas.microsoft.com/office/drawing/2014/main" val="3706358011"/>
                  </a:ext>
                </a:extLst>
              </a:tr>
              <a:tr h="4357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Ta2.5</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solidFill>
                      <a:schemeClr val="bg1">
                        <a:lumMod val="75000"/>
                      </a:schemeClr>
                    </a:solidFill>
                  </a:tcPr>
                </a:tc>
                <a:tc>
                  <a:txBody>
                    <a:bodyPr/>
                    <a:lstStyle/>
                    <a:p>
                      <a:r>
                        <a:rPr lang="en-US" sz="1300" dirty="0"/>
                        <a:t>Water Cooled </a:t>
                      </a:r>
                      <a:endParaRPr lang="en-GB" sz="1300" dirty="0"/>
                    </a:p>
                  </a:txBody>
                  <a:tcPr marL="18000" marR="18000" marT="28800" marB="28800" anchor="ctr">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33A0"/>
                          </a:solidFill>
                          <a:effectLst/>
                          <a:uLnTx/>
                          <a:uFillTx/>
                          <a:latin typeface="Arial"/>
                          <a:ea typeface="+mn-ea"/>
                          <a:cs typeface="+mn-cs"/>
                        </a:rPr>
                        <a:t>25</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160</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solidFill>
                      <a:schemeClr val="bg1">
                        <a:lumMod val="75000"/>
                      </a:schemeClr>
                    </a:solidFill>
                  </a:tcPr>
                </a:tc>
                <a:tc>
                  <a:txBody>
                    <a:bodyPr/>
                    <a:lstStyle/>
                    <a:p>
                      <a:pPr algn="ctr"/>
                      <a:r>
                        <a:rPr lang="en-US" sz="1400" dirty="0"/>
                        <a:t>160</a:t>
                      </a:r>
                      <a:endParaRPr lang="en-GB" sz="1400" dirty="0"/>
                    </a:p>
                  </a:txBody>
                  <a:tcPr marL="18000" marR="18000" marT="28800" marB="28800" anchor="ctr">
                    <a:solidFill>
                      <a:schemeClr val="bg1">
                        <a:lumMod val="75000"/>
                      </a:schemeClr>
                    </a:solidFill>
                  </a:tcPr>
                </a:tc>
                <a:tc>
                  <a:txBody>
                    <a:bodyPr/>
                    <a:lstStyle/>
                    <a:p>
                      <a:pPr algn="ctr"/>
                      <a:endParaRPr lang="en-GB" sz="1400" dirty="0"/>
                    </a:p>
                  </a:txBody>
                  <a:tcPr marL="18000" marR="18000" marT="28800" marB="28800" anchor="ctr">
                    <a:solidFill>
                      <a:schemeClr val="bg1">
                        <a:lumMod val="75000"/>
                      </a:schemeClr>
                    </a:solidFill>
                  </a:tcPr>
                </a:tc>
                <a:tc>
                  <a:txBody>
                    <a:bodyPr/>
                    <a:lstStyle/>
                    <a:p>
                      <a:pPr algn="ctr"/>
                      <a:r>
                        <a:rPr lang="en-US" sz="1400" dirty="0"/>
                        <a:t>95</a:t>
                      </a:r>
                      <a:endParaRPr lang="en-GB" sz="1400" dirty="0"/>
                    </a:p>
                  </a:txBody>
                  <a:tcPr marL="18000" marR="18000" marT="28800" marB="28800" anchor="ctr">
                    <a:solidFill>
                      <a:schemeClr val="bg1">
                        <a:lumMod val="75000"/>
                      </a:schemeClr>
                    </a:solidFill>
                  </a:tcPr>
                </a:tc>
                <a:extLst>
                  <a:ext uri="{0D108BD9-81ED-4DB2-BD59-A6C34878D82A}">
                    <a16:rowId xmlns:a16="http://schemas.microsoft.com/office/drawing/2014/main" val="1303233200"/>
                  </a:ext>
                </a:extLst>
              </a:tr>
              <a:tr h="435796">
                <a:tc>
                  <a:txBody>
                    <a:bodyPr/>
                    <a:lstStyle/>
                    <a:p>
                      <a:r>
                        <a:rPr lang="en-US" sz="1400" dirty="0"/>
                        <a:t>TZM</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r>
                        <a:rPr lang="en-US" sz="1300" dirty="0"/>
                        <a:t>Water Cooled </a:t>
                      </a:r>
                      <a:endParaRPr lang="en-GB" sz="13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25</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180</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r>
                        <a:rPr lang="en-US" sz="1400" dirty="0"/>
                        <a:t>-</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r>
                        <a:rPr lang="en-US" sz="1400" dirty="0"/>
                        <a:t>128</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999515723"/>
                  </a:ext>
                </a:extLst>
              </a:tr>
              <a:tr h="693221">
                <a:tc>
                  <a:txBody>
                    <a:bodyPr/>
                    <a:lstStyle/>
                    <a:p>
                      <a:r>
                        <a:rPr lang="en-US" sz="1400" dirty="0"/>
                        <a:t>T</a:t>
                      </a:r>
                      <a:r>
                        <a:rPr lang="en-GB" sz="1400" dirty="0" err="1"/>
                        <a:t>ungsten</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Helium Cooled</a:t>
                      </a:r>
                    </a:p>
                    <a:p>
                      <a:r>
                        <a:rPr lang="en-GB" sz="1100" dirty="0"/>
                        <a:t>(Not clad)</a:t>
                      </a:r>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16</a:t>
                      </a:r>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415</a:t>
                      </a:r>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algn="ctr"/>
                      <a:r>
                        <a:rPr lang="en-US" sz="1400" dirty="0"/>
                        <a:t>400</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algn="ctr"/>
                      <a:r>
                        <a:rPr lang="en-US" sz="1400" dirty="0"/>
                        <a:t>137</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algn="ctr"/>
                      <a:r>
                        <a:rPr lang="en-US" sz="1400" dirty="0"/>
                        <a:t>243</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extLst>
                  <a:ext uri="{0D108BD9-81ED-4DB2-BD59-A6C34878D82A}">
                    <a16:rowId xmlns:a16="http://schemas.microsoft.com/office/drawing/2014/main" val="4292215919"/>
                  </a:ext>
                </a:extLst>
              </a:tr>
              <a:tr h="587223">
                <a:tc>
                  <a:txBody>
                    <a:bodyPr/>
                    <a:lstStyle/>
                    <a:p>
                      <a:r>
                        <a:rPr lang="en-US" sz="1400" dirty="0"/>
                        <a:t>T</a:t>
                      </a:r>
                      <a:r>
                        <a:rPr lang="en-GB" sz="1400" dirty="0" err="1"/>
                        <a:t>ungsten</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Helium Cooled 1/8ths </a:t>
                      </a:r>
                      <a:r>
                        <a:rPr lang="en-GB" sz="1100" dirty="0"/>
                        <a:t>(Not clad)</a:t>
                      </a:r>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16</a:t>
                      </a:r>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algn="ctr"/>
                      <a:r>
                        <a:rPr lang="en-US" sz="1400" dirty="0"/>
                        <a:t>400</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algn="ctr"/>
                      <a:r>
                        <a:rPr lang="en-US" sz="1400" dirty="0"/>
                        <a:t>95</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algn="ctr"/>
                      <a:r>
                        <a:rPr lang="en-US" sz="1400" dirty="0"/>
                        <a:t>143</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541515380"/>
                  </a:ext>
                </a:extLst>
              </a:tr>
            </a:tbl>
          </a:graphicData>
        </a:graphic>
      </p:graphicFrame>
      <p:graphicFrame>
        <p:nvGraphicFramePr>
          <p:cNvPr id="14" name="Table 13">
            <a:extLst>
              <a:ext uri="{FF2B5EF4-FFF2-40B4-BE49-F238E27FC236}">
                <a16:creationId xmlns:a16="http://schemas.microsoft.com/office/drawing/2014/main" id="{94CFC287-9838-70C5-3A49-4E2F026D2B5F}"/>
              </a:ext>
            </a:extLst>
          </p:cNvPr>
          <p:cNvGraphicFramePr>
            <a:graphicFrameLocks noGrp="1"/>
          </p:cNvGraphicFramePr>
          <p:nvPr>
            <p:extLst>
              <p:ext uri="{D42A27DB-BD31-4B8C-83A1-F6EECF244321}">
                <p14:modId xmlns:p14="http://schemas.microsoft.com/office/powerpoint/2010/main" val="625908049"/>
              </p:ext>
            </p:extLst>
          </p:nvPr>
        </p:nvGraphicFramePr>
        <p:xfrm>
          <a:off x="237558" y="908720"/>
          <a:ext cx="10269578" cy="4176794"/>
        </p:xfrm>
        <a:graphic>
          <a:graphicData uri="http://schemas.openxmlformats.org/drawingml/2006/table">
            <a:tbl>
              <a:tblPr firstRow="1" bandRow="1">
                <a:tableStyleId>{8EC20E35-A176-4012-BC5E-935CFFF8708E}</a:tableStyleId>
              </a:tblPr>
              <a:tblGrid>
                <a:gridCol w="1012098">
                  <a:extLst>
                    <a:ext uri="{9D8B030D-6E8A-4147-A177-3AD203B41FA5}">
                      <a16:colId xmlns:a16="http://schemas.microsoft.com/office/drawing/2014/main" val="2762785896"/>
                    </a:ext>
                  </a:extLst>
                </a:gridCol>
                <a:gridCol w="1334543">
                  <a:extLst>
                    <a:ext uri="{9D8B030D-6E8A-4147-A177-3AD203B41FA5}">
                      <a16:colId xmlns:a16="http://schemas.microsoft.com/office/drawing/2014/main" val="3099949950"/>
                    </a:ext>
                  </a:extLst>
                </a:gridCol>
                <a:gridCol w="750361">
                  <a:extLst>
                    <a:ext uri="{9D8B030D-6E8A-4147-A177-3AD203B41FA5}">
                      <a16:colId xmlns:a16="http://schemas.microsoft.com/office/drawing/2014/main" val="3260017865"/>
                    </a:ext>
                  </a:extLst>
                </a:gridCol>
                <a:gridCol w="750361">
                  <a:extLst>
                    <a:ext uri="{9D8B030D-6E8A-4147-A177-3AD203B41FA5}">
                      <a16:colId xmlns:a16="http://schemas.microsoft.com/office/drawing/2014/main" val="2572236533"/>
                    </a:ext>
                  </a:extLst>
                </a:gridCol>
                <a:gridCol w="810113">
                  <a:extLst>
                    <a:ext uri="{9D8B030D-6E8A-4147-A177-3AD203B41FA5}">
                      <a16:colId xmlns:a16="http://schemas.microsoft.com/office/drawing/2014/main" val="109131878"/>
                    </a:ext>
                  </a:extLst>
                </a:gridCol>
                <a:gridCol w="768046">
                  <a:extLst>
                    <a:ext uri="{9D8B030D-6E8A-4147-A177-3AD203B41FA5}">
                      <a16:colId xmlns:a16="http://schemas.microsoft.com/office/drawing/2014/main" val="2439908200"/>
                    </a:ext>
                  </a:extLst>
                </a:gridCol>
                <a:gridCol w="768046">
                  <a:extLst>
                    <a:ext uri="{9D8B030D-6E8A-4147-A177-3AD203B41FA5}">
                      <a16:colId xmlns:a16="http://schemas.microsoft.com/office/drawing/2014/main" val="1385271670"/>
                    </a:ext>
                  </a:extLst>
                </a:gridCol>
                <a:gridCol w="907658">
                  <a:extLst>
                    <a:ext uri="{9D8B030D-6E8A-4147-A177-3AD203B41FA5}">
                      <a16:colId xmlns:a16="http://schemas.microsoft.com/office/drawing/2014/main" val="3109472196"/>
                    </a:ext>
                  </a:extLst>
                </a:gridCol>
                <a:gridCol w="720080">
                  <a:extLst>
                    <a:ext uri="{9D8B030D-6E8A-4147-A177-3AD203B41FA5}">
                      <a16:colId xmlns:a16="http://schemas.microsoft.com/office/drawing/2014/main" val="474114568"/>
                    </a:ext>
                  </a:extLst>
                </a:gridCol>
                <a:gridCol w="720080">
                  <a:extLst>
                    <a:ext uri="{9D8B030D-6E8A-4147-A177-3AD203B41FA5}">
                      <a16:colId xmlns:a16="http://schemas.microsoft.com/office/drawing/2014/main" val="3297449575"/>
                    </a:ext>
                  </a:extLst>
                </a:gridCol>
                <a:gridCol w="724366">
                  <a:extLst>
                    <a:ext uri="{9D8B030D-6E8A-4147-A177-3AD203B41FA5}">
                      <a16:colId xmlns:a16="http://schemas.microsoft.com/office/drawing/2014/main" val="624325281"/>
                    </a:ext>
                  </a:extLst>
                </a:gridCol>
                <a:gridCol w="1003826">
                  <a:extLst>
                    <a:ext uri="{9D8B030D-6E8A-4147-A177-3AD203B41FA5}">
                      <a16:colId xmlns:a16="http://schemas.microsoft.com/office/drawing/2014/main" val="292430424"/>
                    </a:ext>
                  </a:extLst>
                </a:gridCol>
              </a:tblGrid>
              <a:tr h="653385">
                <a:tc>
                  <a:txBody>
                    <a:bodyPr/>
                    <a:lstStyle/>
                    <a:p>
                      <a:r>
                        <a:rPr lang="en-US" sz="1200" dirty="0"/>
                        <a:t>Material</a:t>
                      </a:r>
                      <a:endParaRPr lang="en-GB" sz="1200" dirty="0"/>
                    </a:p>
                  </a:txBody>
                  <a:tcPr marL="18000" marR="18000" marT="28800" marB="28800" anchor="ctr">
                    <a:lnL w="28575" cap="flat" cmpd="sng" algn="ctr">
                      <a:solidFill>
                        <a:schemeClr val="bg2">
                          <a:lumMod val="25000"/>
                        </a:schemeClr>
                      </a:solidFill>
                      <a:prstDash val="solid"/>
                      <a:round/>
                      <a:headEnd type="none" w="med" len="med"/>
                      <a:tailEnd type="none" w="med" len="med"/>
                    </a:lnL>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en-US" sz="1000" dirty="0"/>
                        <a:t>Target design</a:t>
                      </a:r>
                      <a:endParaRPr lang="en-GB" sz="1000" dirty="0"/>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en-US" sz="1000" dirty="0"/>
                        <a:t>Coolant pressure</a:t>
                      </a:r>
                      <a:endParaRPr lang="en-GB" sz="1000" dirty="0"/>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en-US" sz="1000" dirty="0"/>
                        <a:t>Blocks bulk max T</a:t>
                      </a:r>
                      <a:endParaRPr lang="en-GB" sz="1000" dirty="0"/>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Blocks Surface Temperature</a:t>
                      </a:r>
                      <a:endParaRPr lang="en-GB" sz="1000" dirty="0"/>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en-US" sz="1000" dirty="0"/>
                        <a:t>Stress</a:t>
                      </a:r>
                    </a:p>
                    <a:p>
                      <a:pPr algn="ctr"/>
                      <a:r>
                        <a:rPr lang="en-US" sz="1000" dirty="0"/>
                        <a:t>Max Principal</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en-US" sz="1000" dirty="0"/>
                        <a:t>Stress</a:t>
                      </a:r>
                    </a:p>
                    <a:p>
                      <a:pPr algn="ctr"/>
                      <a:r>
                        <a:rPr lang="en-US" sz="1000" dirty="0"/>
                        <a:t>Equivalent</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sv-SE" sz="1000" dirty="0"/>
                        <a:t>Chrsitensen if: UTS=300MPa UCS=800MPa</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sv-SE" sz="1000" dirty="0"/>
                        <a:t>σ</a:t>
                      </a:r>
                      <a:r>
                        <a:rPr lang="sv-SE" sz="1000" baseline="-25000" dirty="0"/>
                        <a:t>a</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sz="1000" dirty="0"/>
                        <a:t>σ</a:t>
                      </a:r>
                      <a:r>
                        <a:rPr lang="sv-SE" sz="1000" baseline="-25000" dirty="0"/>
                        <a:t>m</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sv-SE" sz="1000" dirty="0"/>
                        <a:t>Fatigue limit [1]</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YS</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err="1"/>
                        <a:t>Sintered&amp;Hip’d</a:t>
                      </a:r>
                      <a:r>
                        <a:rPr lang="en-US" sz="1000" dirty="0"/>
                        <a:t> for W [2]</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extLst>
                  <a:ext uri="{0D108BD9-81ED-4DB2-BD59-A6C34878D82A}">
                    <a16:rowId xmlns:a16="http://schemas.microsoft.com/office/drawing/2014/main" val="334275617"/>
                  </a:ext>
                </a:extLst>
              </a:tr>
              <a:tr h="220576">
                <a:tc>
                  <a:txBody>
                    <a:bodyPr/>
                    <a:lstStyle/>
                    <a:p>
                      <a:endParaRPr lang="en-GB" sz="1100" b="1" dirty="0">
                        <a:solidFill>
                          <a:schemeClr val="bg1"/>
                        </a:solidFill>
                      </a:endParaRPr>
                    </a:p>
                  </a:txBody>
                  <a:tcPr marL="18000" marR="18000" marT="28800" marB="28800">
                    <a:lnL w="28575" cap="flat" cmpd="sng" algn="ctr">
                      <a:solidFill>
                        <a:schemeClr val="bg2">
                          <a:lumMod val="25000"/>
                        </a:schemeClr>
                      </a:solidFill>
                      <a:prstDash val="solid"/>
                      <a:round/>
                      <a:headEnd type="none" w="med" len="med"/>
                      <a:tailEnd type="none" w="med" len="med"/>
                    </a:lnL>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endParaRPr lang="en-GB" sz="1100" b="1" dirty="0">
                        <a:solidFill>
                          <a:schemeClr val="bg1"/>
                        </a:solidFill>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en-US" sz="1100" b="1" dirty="0">
                          <a:solidFill>
                            <a:schemeClr val="bg1"/>
                          </a:solidFill>
                        </a:rPr>
                        <a:t>bara</a:t>
                      </a:r>
                      <a:endParaRPr lang="en-GB" sz="1100" b="1" dirty="0">
                        <a:solidFill>
                          <a:schemeClr val="bg1"/>
                        </a:solidFill>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en-US" sz="1100" b="1" dirty="0">
                          <a:solidFill>
                            <a:schemeClr val="bg1"/>
                          </a:solidFill>
                        </a:rPr>
                        <a:t>°C</a:t>
                      </a:r>
                      <a:endParaRPr lang="en-GB" sz="1100" b="1" dirty="0">
                        <a:solidFill>
                          <a:schemeClr val="bg1"/>
                        </a:solidFill>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1" dirty="0">
                          <a:solidFill>
                            <a:schemeClr val="bg1"/>
                          </a:solidFill>
                        </a:rPr>
                        <a:t>°C</a:t>
                      </a:r>
                      <a:endParaRPr lang="en-GB" sz="1100" b="1" dirty="0">
                        <a:solidFill>
                          <a:schemeClr val="bg1"/>
                        </a:solidFill>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en-US" sz="1100" b="1" dirty="0">
                          <a:solidFill>
                            <a:schemeClr val="bg1"/>
                          </a:solidFill>
                        </a:rPr>
                        <a:t>MPa</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en-US" sz="1100" b="1" dirty="0">
                          <a:solidFill>
                            <a:schemeClr val="bg1"/>
                          </a:solidFill>
                        </a:rPr>
                        <a:t>MPa</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sv-SE" sz="1100" b="1" dirty="0">
                          <a:solidFill>
                            <a:schemeClr val="bg1"/>
                          </a:solidFill>
                        </a:rPr>
                        <a:t>-</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sv-SE" sz="1100" b="1" dirty="0">
                          <a:solidFill>
                            <a:schemeClr val="bg1"/>
                          </a:solidFill>
                        </a:rPr>
                        <a:t>MPa</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sv-SE" sz="1100" b="1" dirty="0">
                          <a:solidFill>
                            <a:schemeClr val="bg1"/>
                          </a:solidFill>
                        </a:rPr>
                        <a:t>MPa</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sv-SE" sz="1100" b="1" dirty="0">
                          <a:solidFill>
                            <a:schemeClr val="bg1"/>
                          </a:solidFill>
                        </a:rPr>
                        <a:t>MPa</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en-US" sz="1100" b="1" dirty="0">
                          <a:solidFill>
                            <a:schemeClr val="bg1"/>
                          </a:solidFill>
                        </a:rPr>
                        <a:t>MPa</a:t>
                      </a:r>
                      <a:endParaRPr lang="en-GB" sz="1100" b="1" dirty="0">
                        <a:solidFill>
                          <a:schemeClr val="bg1"/>
                        </a:solidFill>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4060986661"/>
                  </a:ext>
                </a:extLst>
              </a:tr>
              <a:tr h="354896">
                <a:tc>
                  <a:txBody>
                    <a:bodyPr/>
                    <a:lstStyle/>
                    <a:p>
                      <a:pPr algn="ctr"/>
                      <a:endParaRPr lang="en-GB" sz="1000" b="1" kern="1200" dirty="0">
                        <a:solidFill>
                          <a:schemeClr val="bg1"/>
                        </a:solidFill>
                        <a:latin typeface="+mn-lt"/>
                        <a:ea typeface="+mn-ea"/>
                        <a:cs typeface="+mn-cs"/>
                      </a:endParaRPr>
                    </a:p>
                  </a:txBody>
                  <a:tcPr marL="18000" marR="18000" marT="28800" marB="28800">
                    <a:lnL w="28575" cap="flat" cmpd="sng" algn="ctr">
                      <a:solidFill>
                        <a:schemeClr val="bg2">
                          <a:lumMod val="25000"/>
                        </a:schemeClr>
                      </a:solidFill>
                      <a:prstDash val="solid"/>
                      <a:round/>
                      <a:headEnd type="none" w="med" len="med"/>
                      <a:tailEnd type="none" w="med" len="med"/>
                    </a:lnL>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algn="ct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algn="ct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kern="1200" dirty="0">
                          <a:solidFill>
                            <a:schemeClr val="bg1"/>
                          </a:solidFill>
                          <a:latin typeface="+mn-lt"/>
                          <a:ea typeface="+mn-ea"/>
                          <a:cs typeface="+mn-cs"/>
                        </a:rPr>
                        <a:t>Whole Target</a:t>
                      </a: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kern="1200" dirty="0">
                          <a:solidFill>
                            <a:schemeClr val="bg1"/>
                          </a:solidFill>
                          <a:latin typeface="+mn-lt"/>
                          <a:ea typeface="+mn-ea"/>
                          <a:cs typeface="+mn-cs"/>
                        </a:rPr>
                        <a:t>Whole Target</a:t>
                      </a: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algn="ctr"/>
                      <a:r>
                        <a:rPr lang="en-US" sz="1000" b="1" kern="1200" dirty="0">
                          <a:solidFill>
                            <a:schemeClr val="bg1"/>
                          </a:solidFill>
                          <a:latin typeface="+mn-lt"/>
                          <a:ea typeface="+mn-ea"/>
                          <a:cs typeface="+mn-cs"/>
                        </a:rPr>
                        <a:t>Blocks 1-14</a:t>
                      </a: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algn="ctr"/>
                      <a:r>
                        <a:rPr lang="en-US" sz="1000" b="1" kern="1200" dirty="0">
                          <a:solidFill>
                            <a:schemeClr val="bg1"/>
                          </a:solidFill>
                          <a:latin typeface="+mn-lt"/>
                          <a:ea typeface="+mn-ea"/>
                          <a:cs typeface="+mn-cs"/>
                        </a:rPr>
                        <a:t>Whole Target</a:t>
                      </a: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kern="1200" dirty="0">
                          <a:solidFill>
                            <a:schemeClr val="bg1"/>
                          </a:solidFill>
                          <a:latin typeface="+mn-lt"/>
                          <a:ea typeface="+mn-ea"/>
                          <a:cs typeface="+mn-cs"/>
                        </a:rPr>
                        <a:t>Blocks 1-14</a:t>
                      </a: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algn="ct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extLst>
                  <a:ext uri="{0D108BD9-81ED-4DB2-BD59-A6C34878D82A}">
                    <a16:rowId xmlns:a16="http://schemas.microsoft.com/office/drawing/2014/main" val="3645088371"/>
                  </a:ext>
                </a:extLst>
              </a:tr>
              <a:tr h="295198">
                <a:tc>
                  <a:txBody>
                    <a:bodyPr/>
                    <a:lstStyle/>
                    <a:p>
                      <a:r>
                        <a:rPr lang="en-US" sz="1400" dirty="0"/>
                        <a:t>All</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r>
                        <a:rPr lang="en-US" sz="1300" dirty="0"/>
                        <a:t>Water Cooled </a:t>
                      </a:r>
                      <a:endParaRPr lang="en-GB" sz="13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r>
                        <a:rPr lang="en-US" sz="1400" dirty="0"/>
                        <a:t>25</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r>
                        <a:rPr lang="en-US" sz="1400" dirty="0"/>
                        <a:t>-</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6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extLst>
                  <a:ext uri="{0D108BD9-81ED-4DB2-BD59-A6C34878D82A}">
                    <a16:rowId xmlns:a16="http://schemas.microsoft.com/office/drawing/2014/main" val="3892910248"/>
                  </a:ext>
                </a:extLst>
              </a:tr>
              <a:tr h="459367">
                <a:tc>
                  <a:txBody>
                    <a:bodyPr/>
                    <a:lstStyle/>
                    <a:p>
                      <a:r>
                        <a:rPr lang="en-US" sz="1400" dirty="0"/>
                        <a:t>Tungsten</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solidFill>
                      <a:schemeClr val="accent2">
                        <a:lumMod val="20000"/>
                        <a:lumOff val="80000"/>
                      </a:schemeClr>
                    </a:solidFill>
                  </a:tcPr>
                </a:tc>
                <a:tc>
                  <a:txBody>
                    <a:bodyPr/>
                    <a:lstStyle/>
                    <a:p>
                      <a:r>
                        <a:rPr lang="en-US" sz="1300" dirty="0"/>
                        <a:t>Water Cooled </a:t>
                      </a:r>
                      <a:endParaRPr lang="en-GB" sz="1300" dirty="0"/>
                    </a:p>
                  </a:txBody>
                  <a:tcPr marL="18000" marR="18000" marT="28800" marB="28800"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33A0"/>
                          </a:solidFill>
                          <a:effectLst/>
                          <a:uLnTx/>
                          <a:uFillTx/>
                          <a:latin typeface="Arial"/>
                          <a:ea typeface="+mn-ea"/>
                          <a:cs typeface="+mn-cs"/>
                        </a:rPr>
                        <a:t>25</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150</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solidFill>
                      <a:schemeClr val="accent2">
                        <a:lumMod val="20000"/>
                        <a:lumOff val="80000"/>
                      </a:schemeClr>
                    </a:solidFill>
                  </a:tcPr>
                </a:tc>
                <a:tc>
                  <a:txBody>
                    <a:bodyPr/>
                    <a:lstStyle/>
                    <a:p>
                      <a:pPr algn="ctr"/>
                      <a:r>
                        <a:rPr lang="en-US" sz="1400" dirty="0"/>
                        <a:t>-</a:t>
                      </a:r>
                      <a:endParaRPr lang="en-GB" sz="1400" dirty="0"/>
                    </a:p>
                  </a:txBody>
                  <a:tcPr marL="18000" marR="18000" marT="28800" marB="28800"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82</a:t>
                      </a:r>
                      <a:endParaRPr lang="en-GB" sz="1400" dirty="0"/>
                    </a:p>
                  </a:txBody>
                  <a:tcPr marL="18000" marR="18000" marT="28800" marB="28800" anchor="ctr">
                    <a:solidFill>
                      <a:schemeClr val="accent2">
                        <a:lumMod val="20000"/>
                        <a:lumOff val="80000"/>
                      </a:schemeClr>
                    </a:solidFill>
                  </a:tcPr>
                </a:tc>
                <a:tc>
                  <a:txBody>
                    <a:bodyPr/>
                    <a:lstStyle/>
                    <a:p>
                      <a:pPr algn="ctr"/>
                      <a:r>
                        <a:rPr lang="en-US" sz="1400" dirty="0"/>
                        <a:t>82</a:t>
                      </a:r>
                      <a:endParaRPr lang="en-GB" sz="1400" dirty="0"/>
                    </a:p>
                  </a:txBody>
                  <a:tcPr marL="18000" marR="18000" marT="28800" marB="28800" anchor="ctr">
                    <a:solidFill>
                      <a:schemeClr val="accent2">
                        <a:lumMod val="20000"/>
                        <a:lumOff val="80000"/>
                      </a:schemeClr>
                    </a:solidFill>
                  </a:tcPr>
                </a:tc>
                <a:tc>
                  <a:txBody>
                    <a:bodyPr/>
                    <a:lstStyle/>
                    <a:p>
                      <a:pPr algn="ctr"/>
                      <a:endParaRPr lang="en-GB" sz="1400" dirty="0"/>
                    </a:p>
                  </a:txBody>
                  <a:tcPr marL="18000" marR="18000" marT="28800" marB="28800" anchor="ctr">
                    <a:solidFill>
                      <a:schemeClr val="accent2">
                        <a:lumMod val="20000"/>
                        <a:lumOff val="80000"/>
                      </a:schemeClr>
                    </a:solidFill>
                  </a:tcPr>
                </a:tc>
                <a:tc>
                  <a:txBody>
                    <a:bodyPr/>
                    <a:lstStyle/>
                    <a:p>
                      <a:pPr algn="ctr"/>
                      <a:r>
                        <a:rPr lang="en-US" sz="1400" dirty="0"/>
                        <a:t>32.5</a:t>
                      </a:r>
                      <a:endParaRPr lang="en-GB" sz="1400" dirty="0"/>
                    </a:p>
                  </a:txBody>
                  <a:tcPr marL="18000" marR="18000" marT="28800" marB="28800" anchor="ctr">
                    <a:solidFill>
                      <a:schemeClr val="accent2">
                        <a:lumMod val="20000"/>
                        <a:lumOff val="80000"/>
                      </a:schemeClr>
                    </a:solidFill>
                  </a:tcPr>
                </a:tc>
                <a:tc>
                  <a:txBody>
                    <a:bodyPr/>
                    <a:lstStyle/>
                    <a:p>
                      <a:pPr algn="ctr"/>
                      <a:r>
                        <a:rPr lang="en-US" sz="1400" dirty="0"/>
                        <a:t>49.5</a:t>
                      </a:r>
                      <a:endParaRPr lang="en-GB" sz="1400" dirty="0"/>
                    </a:p>
                  </a:txBody>
                  <a:tcPr marL="18000" marR="18000" marT="28800" marB="28800" anchor="ctr">
                    <a:solidFill>
                      <a:schemeClr val="accent2">
                        <a:lumMod val="20000"/>
                        <a:lumOff val="80000"/>
                      </a:schemeClr>
                    </a:solidFill>
                  </a:tcPr>
                </a:tc>
                <a:tc>
                  <a:txBody>
                    <a:bodyPr/>
                    <a:lstStyle/>
                    <a:p>
                      <a:pPr algn="ctr"/>
                      <a:r>
                        <a:rPr lang="en-US" sz="1400" dirty="0"/>
                        <a:t>180</a:t>
                      </a:r>
                      <a:endParaRPr lang="en-GB" sz="1400" dirty="0"/>
                    </a:p>
                  </a:txBody>
                  <a:tcPr marL="18000" marR="18000" marT="28800" marB="28800" anchor="ctr">
                    <a:solidFill>
                      <a:schemeClr val="accent2">
                        <a:lumMod val="20000"/>
                        <a:lumOff val="80000"/>
                      </a:schemeClr>
                    </a:solidFill>
                  </a:tcPr>
                </a:tc>
                <a:tc>
                  <a:txBody>
                    <a:bodyPr/>
                    <a:lstStyle/>
                    <a:p>
                      <a:pPr algn="ctr"/>
                      <a:r>
                        <a:rPr lang="en-US" sz="1400" dirty="0"/>
                        <a:t>330</a:t>
                      </a:r>
                      <a:r>
                        <a:rPr lang="en-US" sz="1600" dirty="0"/>
                        <a:t> </a:t>
                      </a:r>
                    </a:p>
                    <a:p>
                      <a:pPr algn="ctr"/>
                      <a:r>
                        <a:rPr lang="en-US" sz="1100" dirty="0"/>
                        <a:t>[YS] at RT *</a:t>
                      </a:r>
                      <a:endParaRPr lang="en-GB" sz="1600" dirty="0"/>
                    </a:p>
                  </a:txBody>
                  <a:tcPr marL="18000" marR="18000" marT="28800" marB="28800" anchor="ctr">
                    <a:solidFill>
                      <a:schemeClr val="accent2">
                        <a:lumMod val="20000"/>
                        <a:lumOff val="80000"/>
                      </a:schemeClr>
                    </a:solidFill>
                  </a:tcPr>
                </a:tc>
                <a:extLst>
                  <a:ext uri="{0D108BD9-81ED-4DB2-BD59-A6C34878D82A}">
                    <a16:rowId xmlns:a16="http://schemas.microsoft.com/office/drawing/2014/main" val="3706358011"/>
                  </a:ext>
                </a:extLst>
              </a:tr>
              <a:tr h="4295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Ta2.5</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solidFill>
                      <a:schemeClr val="bg1">
                        <a:lumMod val="75000"/>
                      </a:schemeClr>
                    </a:solidFill>
                  </a:tcPr>
                </a:tc>
                <a:tc>
                  <a:txBody>
                    <a:bodyPr/>
                    <a:lstStyle/>
                    <a:p>
                      <a:r>
                        <a:rPr lang="en-US" sz="1300" dirty="0"/>
                        <a:t>Water Cooled </a:t>
                      </a:r>
                      <a:endParaRPr lang="en-GB" sz="1300" dirty="0"/>
                    </a:p>
                  </a:txBody>
                  <a:tcPr marL="18000" marR="18000" marT="28800" marB="28800" anchor="ctr">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33A0"/>
                          </a:solidFill>
                          <a:effectLst/>
                          <a:uLnTx/>
                          <a:uFillTx/>
                          <a:latin typeface="Arial"/>
                          <a:ea typeface="+mn-ea"/>
                          <a:cs typeface="+mn-cs"/>
                        </a:rPr>
                        <a:t>25</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160</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solidFill>
                      <a:schemeClr val="bg1">
                        <a:lumMod val="75000"/>
                      </a:schemeClr>
                    </a:solidFill>
                  </a:tcPr>
                </a:tc>
                <a:tc>
                  <a:txBody>
                    <a:bodyPr/>
                    <a:lstStyle/>
                    <a:p>
                      <a:pPr algn="ctr"/>
                      <a:r>
                        <a:rPr lang="en-US" sz="1400" dirty="0"/>
                        <a:t>160</a:t>
                      </a:r>
                      <a:endParaRPr lang="en-GB" sz="1400" dirty="0"/>
                    </a:p>
                  </a:txBody>
                  <a:tcPr marL="18000" marR="18000" marT="28800" marB="28800" anchor="ctr">
                    <a:solidFill>
                      <a:schemeClr val="bg1">
                        <a:lumMod val="75000"/>
                      </a:schemeClr>
                    </a:solidFill>
                  </a:tcPr>
                </a:tc>
                <a:tc>
                  <a:txBody>
                    <a:bodyPr/>
                    <a:lstStyle/>
                    <a:p>
                      <a:pPr algn="ctr"/>
                      <a:endParaRPr lang="en-GB" sz="1400" dirty="0"/>
                    </a:p>
                  </a:txBody>
                  <a:tcPr marL="18000" marR="18000" marT="28800" marB="28800" anchor="ctr">
                    <a:solidFill>
                      <a:schemeClr val="bg1">
                        <a:lumMod val="75000"/>
                      </a:schemeClr>
                    </a:solidFill>
                  </a:tcPr>
                </a:tc>
                <a:tc>
                  <a:txBody>
                    <a:bodyPr/>
                    <a:lstStyle/>
                    <a:p>
                      <a:pPr algn="ctr"/>
                      <a:r>
                        <a:rPr lang="en-US" sz="1400" dirty="0"/>
                        <a:t>95</a:t>
                      </a:r>
                      <a:endParaRPr lang="en-GB" sz="1400" dirty="0"/>
                    </a:p>
                  </a:txBody>
                  <a:tcPr marL="18000" marR="18000" marT="28800" marB="28800" anchor="ctr">
                    <a:solidFill>
                      <a:schemeClr val="bg1">
                        <a:lumMod val="75000"/>
                      </a:schemeClr>
                    </a:solidFill>
                  </a:tcPr>
                </a:tc>
                <a:tc>
                  <a:txBody>
                    <a:bodyPr/>
                    <a:lstStyle/>
                    <a:p>
                      <a:pPr algn="ctr"/>
                      <a:endParaRPr lang="en-GB" sz="1400" dirty="0"/>
                    </a:p>
                  </a:txBody>
                  <a:tcPr marL="18000" marR="18000" marT="28800" marB="28800" anchor="ctr">
                    <a:solidFill>
                      <a:schemeClr val="bg1">
                        <a:lumMod val="75000"/>
                      </a:schemeClr>
                    </a:solidFill>
                  </a:tcPr>
                </a:tc>
                <a:tc>
                  <a:txBody>
                    <a:bodyPr/>
                    <a:lstStyle/>
                    <a:p>
                      <a:pPr algn="ctr"/>
                      <a:r>
                        <a:rPr lang="en-US" sz="1400" dirty="0"/>
                        <a:t>45</a:t>
                      </a:r>
                      <a:endParaRPr lang="en-GB" sz="1400" dirty="0"/>
                    </a:p>
                  </a:txBody>
                  <a:tcPr marL="18000" marR="18000" marT="28800" marB="28800" anchor="ctr">
                    <a:solidFill>
                      <a:schemeClr val="bg1">
                        <a:lumMod val="75000"/>
                      </a:schemeClr>
                    </a:solidFill>
                  </a:tcPr>
                </a:tc>
                <a:tc>
                  <a:txBody>
                    <a:bodyPr/>
                    <a:lstStyle/>
                    <a:p>
                      <a:pPr algn="ctr"/>
                      <a:r>
                        <a:rPr lang="en-US" sz="1400" dirty="0"/>
                        <a:t>50</a:t>
                      </a:r>
                      <a:endParaRPr lang="en-GB" sz="1400" dirty="0"/>
                    </a:p>
                  </a:txBody>
                  <a:tcPr marL="18000" marR="18000" marT="28800" marB="28800" anchor="ctr">
                    <a:solidFill>
                      <a:schemeClr val="bg1">
                        <a:lumMod val="75000"/>
                      </a:schemeClr>
                    </a:solidFill>
                  </a:tcPr>
                </a:tc>
                <a:tc>
                  <a:txBody>
                    <a:bodyPr/>
                    <a:lstStyle/>
                    <a:p>
                      <a:pPr algn="ctr"/>
                      <a:r>
                        <a:rPr lang="en-US" sz="1400" dirty="0"/>
                        <a:t>310</a:t>
                      </a:r>
                      <a:endParaRPr lang="en-GB" sz="1400" dirty="0"/>
                    </a:p>
                  </a:txBody>
                  <a:tcPr marL="18000" marR="18000" marT="28800" marB="28800" anchor="ctr">
                    <a:solidFill>
                      <a:schemeClr val="bg1">
                        <a:lumMod val="75000"/>
                      </a:schemeClr>
                    </a:solidFill>
                  </a:tcPr>
                </a:tc>
                <a:tc>
                  <a:txBody>
                    <a:bodyPr/>
                    <a:lstStyle/>
                    <a:p>
                      <a:pPr algn="ctr"/>
                      <a:r>
                        <a:rPr lang="en-US" sz="1400" dirty="0"/>
                        <a:t>190</a:t>
                      </a:r>
                    </a:p>
                    <a:p>
                      <a:pPr algn="ctr"/>
                      <a:r>
                        <a:rPr lang="en-US" sz="1100" dirty="0"/>
                        <a:t>[YS ]at 200°C</a:t>
                      </a:r>
                      <a:endParaRPr lang="en-GB" sz="1600" dirty="0"/>
                    </a:p>
                  </a:txBody>
                  <a:tcPr marL="18000" marR="18000" marT="28800" marB="28800" anchor="ctr">
                    <a:solidFill>
                      <a:schemeClr val="bg1">
                        <a:lumMod val="75000"/>
                      </a:schemeClr>
                    </a:solidFill>
                  </a:tcPr>
                </a:tc>
                <a:extLst>
                  <a:ext uri="{0D108BD9-81ED-4DB2-BD59-A6C34878D82A}">
                    <a16:rowId xmlns:a16="http://schemas.microsoft.com/office/drawing/2014/main" val="1303233200"/>
                  </a:ext>
                </a:extLst>
              </a:tr>
              <a:tr h="429518">
                <a:tc>
                  <a:txBody>
                    <a:bodyPr/>
                    <a:lstStyle/>
                    <a:p>
                      <a:r>
                        <a:rPr lang="en-US" sz="1400" dirty="0"/>
                        <a:t>TZM</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r>
                        <a:rPr lang="en-US" sz="1300" dirty="0"/>
                        <a:t>Water Cooled </a:t>
                      </a:r>
                      <a:endParaRPr lang="en-GB" sz="13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25</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180</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r>
                        <a:rPr lang="en-US" sz="1400" dirty="0"/>
                        <a:t>-</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r>
                        <a:rPr lang="en-US" sz="1400" dirty="0"/>
                        <a:t>128</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r>
                        <a:rPr lang="en-US" sz="1400" dirty="0"/>
                        <a:t>58</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r>
                        <a:rPr lang="en-US" sz="1400" dirty="0"/>
                        <a:t>68</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r>
                        <a:rPr lang="en-US" sz="1400" dirty="0"/>
                        <a:t>440</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r>
                        <a:rPr lang="en-US" sz="1400" dirty="0"/>
                        <a:t>370</a:t>
                      </a:r>
                    </a:p>
                    <a:p>
                      <a:pPr algn="ctr"/>
                      <a:r>
                        <a:rPr lang="en-US" sz="1100" dirty="0"/>
                        <a:t>[YS] at 200°C</a:t>
                      </a:r>
                      <a:endParaRPr lang="en-GB" sz="16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999515723"/>
                  </a:ext>
                </a:extLst>
              </a:tr>
              <a:tr h="683234">
                <a:tc>
                  <a:txBody>
                    <a:bodyPr/>
                    <a:lstStyle/>
                    <a:p>
                      <a:r>
                        <a:rPr lang="en-US" sz="1400" dirty="0"/>
                        <a:t>T</a:t>
                      </a:r>
                      <a:r>
                        <a:rPr lang="en-GB" sz="1400" dirty="0" err="1"/>
                        <a:t>ungsten</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Helium Cooled</a:t>
                      </a:r>
                    </a:p>
                    <a:p>
                      <a:r>
                        <a:rPr lang="en-GB" sz="1100" dirty="0"/>
                        <a:t>(Not clad)</a:t>
                      </a:r>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16</a:t>
                      </a:r>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415</a:t>
                      </a:r>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algn="ctr"/>
                      <a:r>
                        <a:rPr lang="en-US" sz="1400" dirty="0"/>
                        <a:t>400</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algn="ctr"/>
                      <a:r>
                        <a:rPr lang="en-US" sz="1400" dirty="0"/>
                        <a:t>137</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algn="ctr"/>
                      <a:r>
                        <a:rPr lang="en-US" sz="1400" dirty="0"/>
                        <a:t>243</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algn="ctr"/>
                      <a:r>
                        <a:rPr lang="en-US" sz="1400" dirty="0"/>
                        <a:t>0.32</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algn="ctr"/>
                      <a:r>
                        <a:rPr lang="en-US" sz="1400" dirty="0"/>
                        <a:t>43 </a:t>
                      </a:r>
                    </a:p>
                    <a:p>
                      <a:pPr algn="ctr"/>
                      <a:r>
                        <a:rPr lang="en-US" sz="1100" dirty="0"/>
                        <a:t>(</a:t>
                      </a:r>
                      <a:r>
                        <a:rPr lang="en-US" sz="1100" dirty="0" err="1"/>
                        <a:t>unirr</a:t>
                      </a:r>
                      <a:r>
                        <a:rPr lang="en-US" sz="1100" dirty="0"/>
                        <a:t>’)</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algn="ctr"/>
                      <a:r>
                        <a:rPr lang="en-US" sz="1400" dirty="0"/>
                        <a:t>98</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a:t>
                      </a:r>
                      <a:r>
                        <a:rPr lang="en-US" sz="1100" dirty="0" err="1"/>
                        <a:t>unirr</a:t>
                      </a:r>
                      <a:r>
                        <a:rPr lang="en-US" sz="1100" dirty="0"/>
                        <a:t>’)</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algn="ct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330</a:t>
                      </a:r>
                      <a:r>
                        <a:rPr lang="en-US" sz="2400" dirty="0"/>
                        <a:t> </a:t>
                      </a:r>
                    </a:p>
                    <a:p>
                      <a:pPr algn="ctr"/>
                      <a:r>
                        <a:rPr lang="en-US" sz="1100" dirty="0"/>
                        <a:t>[YS] at RT *</a:t>
                      </a:r>
                      <a:endParaRPr lang="en-GB" sz="16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extLst>
                  <a:ext uri="{0D108BD9-81ED-4DB2-BD59-A6C34878D82A}">
                    <a16:rowId xmlns:a16="http://schemas.microsoft.com/office/drawing/2014/main" val="4292215919"/>
                  </a:ext>
                </a:extLst>
              </a:tr>
              <a:tr h="578763">
                <a:tc>
                  <a:txBody>
                    <a:bodyPr/>
                    <a:lstStyle/>
                    <a:p>
                      <a:r>
                        <a:rPr lang="en-US" sz="1400" dirty="0"/>
                        <a:t>T</a:t>
                      </a:r>
                      <a:r>
                        <a:rPr lang="en-GB" sz="1400" dirty="0" err="1"/>
                        <a:t>ungsten</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Helium Cooled 1/8ths </a:t>
                      </a:r>
                      <a:r>
                        <a:rPr lang="en-GB" sz="1100" dirty="0"/>
                        <a:t>(Not clad)</a:t>
                      </a:r>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16</a:t>
                      </a:r>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algn="ctr"/>
                      <a:r>
                        <a:rPr lang="en-US" sz="1400" dirty="0"/>
                        <a:t>400</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algn="ctr"/>
                      <a:r>
                        <a:rPr lang="en-US" sz="1400" dirty="0"/>
                        <a:t>95</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algn="ctr"/>
                      <a:r>
                        <a:rPr lang="en-US" sz="1400" dirty="0"/>
                        <a:t>143</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algn="ct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algn="ct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algn="ct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algn="ct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330</a:t>
                      </a:r>
                      <a:r>
                        <a:rPr lang="en-US" sz="2400" dirty="0"/>
                        <a:t> </a:t>
                      </a:r>
                    </a:p>
                    <a:p>
                      <a:pPr algn="ctr"/>
                      <a:r>
                        <a:rPr lang="en-US" sz="1100" dirty="0"/>
                        <a:t>[YS] at RT *</a:t>
                      </a:r>
                      <a:endParaRPr lang="en-GB" sz="16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541515380"/>
                  </a:ext>
                </a:extLst>
              </a:tr>
            </a:tbl>
          </a:graphicData>
        </a:graphic>
      </p:graphicFrame>
      <p:graphicFrame>
        <p:nvGraphicFramePr>
          <p:cNvPr id="40" name="Table 39">
            <a:extLst>
              <a:ext uri="{FF2B5EF4-FFF2-40B4-BE49-F238E27FC236}">
                <a16:creationId xmlns:a16="http://schemas.microsoft.com/office/drawing/2014/main" id="{89934A9C-9FFC-5A48-CF4F-46DC448CE220}"/>
              </a:ext>
            </a:extLst>
          </p:cNvPr>
          <p:cNvGraphicFramePr>
            <a:graphicFrameLocks noGrp="1"/>
          </p:cNvGraphicFramePr>
          <p:nvPr>
            <p:extLst>
              <p:ext uri="{D42A27DB-BD31-4B8C-83A1-F6EECF244321}">
                <p14:modId xmlns:p14="http://schemas.microsoft.com/office/powerpoint/2010/main" val="1408134359"/>
              </p:ext>
            </p:extLst>
          </p:nvPr>
        </p:nvGraphicFramePr>
        <p:xfrm>
          <a:off x="247147" y="915943"/>
          <a:ext cx="11763098" cy="4176794"/>
        </p:xfrm>
        <a:graphic>
          <a:graphicData uri="http://schemas.openxmlformats.org/drawingml/2006/table">
            <a:tbl>
              <a:tblPr firstRow="1" bandRow="1">
                <a:tableStyleId>{8EC20E35-A176-4012-BC5E-935CFFF8708E}</a:tableStyleId>
              </a:tblPr>
              <a:tblGrid>
                <a:gridCol w="1012098">
                  <a:extLst>
                    <a:ext uri="{9D8B030D-6E8A-4147-A177-3AD203B41FA5}">
                      <a16:colId xmlns:a16="http://schemas.microsoft.com/office/drawing/2014/main" val="2762785896"/>
                    </a:ext>
                  </a:extLst>
                </a:gridCol>
                <a:gridCol w="1334543">
                  <a:extLst>
                    <a:ext uri="{9D8B030D-6E8A-4147-A177-3AD203B41FA5}">
                      <a16:colId xmlns:a16="http://schemas.microsoft.com/office/drawing/2014/main" val="3099949950"/>
                    </a:ext>
                  </a:extLst>
                </a:gridCol>
                <a:gridCol w="750361">
                  <a:extLst>
                    <a:ext uri="{9D8B030D-6E8A-4147-A177-3AD203B41FA5}">
                      <a16:colId xmlns:a16="http://schemas.microsoft.com/office/drawing/2014/main" val="3260017865"/>
                    </a:ext>
                  </a:extLst>
                </a:gridCol>
                <a:gridCol w="750361">
                  <a:extLst>
                    <a:ext uri="{9D8B030D-6E8A-4147-A177-3AD203B41FA5}">
                      <a16:colId xmlns:a16="http://schemas.microsoft.com/office/drawing/2014/main" val="2572236533"/>
                    </a:ext>
                  </a:extLst>
                </a:gridCol>
                <a:gridCol w="810113">
                  <a:extLst>
                    <a:ext uri="{9D8B030D-6E8A-4147-A177-3AD203B41FA5}">
                      <a16:colId xmlns:a16="http://schemas.microsoft.com/office/drawing/2014/main" val="109131878"/>
                    </a:ext>
                  </a:extLst>
                </a:gridCol>
                <a:gridCol w="768046">
                  <a:extLst>
                    <a:ext uri="{9D8B030D-6E8A-4147-A177-3AD203B41FA5}">
                      <a16:colId xmlns:a16="http://schemas.microsoft.com/office/drawing/2014/main" val="2439908200"/>
                    </a:ext>
                  </a:extLst>
                </a:gridCol>
                <a:gridCol w="768046">
                  <a:extLst>
                    <a:ext uri="{9D8B030D-6E8A-4147-A177-3AD203B41FA5}">
                      <a16:colId xmlns:a16="http://schemas.microsoft.com/office/drawing/2014/main" val="1385271670"/>
                    </a:ext>
                  </a:extLst>
                </a:gridCol>
                <a:gridCol w="907658">
                  <a:extLst>
                    <a:ext uri="{9D8B030D-6E8A-4147-A177-3AD203B41FA5}">
                      <a16:colId xmlns:a16="http://schemas.microsoft.com/office/drawing/2014/main" val="3109472196"/>
                    </a:ext>
                  </a:extLst>
                </a:gridCol>
                <a:gridCol w="720080">
                  <a:extLst>
                    <a:ext uri="{9D8B030D-6E8A-4147-A177-3AD203B41FA5}">
                      <a16:colId xmlns:a16="http://schemas.microsoft.com/office/drawing/2014/main" val="474114568"/>
                    </a:ext>
                  </a:extLst>
                </a:gridCol>
                <a:gridCol w="720080">
                  <a:extLst>
                    <a:ext uri="{9D8B030D-6E8A-4147-A177-3AD203B41FA5}">
                      <a16:colId xmlns:a16="http://schemas.microsoft.com/office/drawing/2014/main" val="3297449575"/>
                    </a:ext>
                  </a:extLst>
                </a:gridCol>
                <a:gridCol w="724366">
                  <a:extLst>
                    <a:ext uri="{9D8B030D-6E8A-4147-A177-3AD203B41FA5}">
                      <a16:colId xmlns:a16="http://schemas.microsoft.com/office/drawing/2014/main" val="624325281"/>
                    </a:ext>
                  </a:extLst>
                </a:gridCol>
                <a:gridCol w="1003826">
                  <a:extLst>
                    <a:ext uri="{9D8B030D-6E8A-4147-A177-3AD203B41FA5}">
                      <a16:colId xmlns:a16="http://schemas.microsoft.com/office/drawing/2014/main" val="292430424"/>
                    </a:ext>
                  </a:extLst>
                </a:gridCol>
                <a:gridCol w="576064">
                  <a:extLst>
                    <a:ext uri="{9D8B030D-6E8A-4147-A177-3AD203B41FA5}">
                      <a16:colId xmlns:a16="http://schemas.microsoft.com/office/drawing/2014/main" val="3061650584"/>
                    </a:ext>
                  </a:extLst>
                </a:gridCol>
                <a:gridCol w="917456">
                  <a:extLst>
                    <a:ext uri="{9D8B030D-6E8A-4147-A177-3AD203B41FA5}">
                      <a16:colId xmlns:a16="http://schemas.microsoft.com/office/drawing/2014/main" val="3417465001"/>
                    </a:ext>
                  </a:extLst>
                </a:gridCol>
              </a:tblGrid>
              <a:tr h="653385">
                <a:tc>
                  <a:txBody>
                    <a:bodyPr/>
                    <a:lstStyle/>
                    <a:p>
                      <a:r>
                        <a:rPr lang="en-US" sz="1200" dirty="0"/>
                        <a:t>Material</a:t>
                      </a:r>
                      <a:endParaRPr lang="en-GB" sz="1200" dirty="0"/>
                    </a:p>
                  </a:txBody>
                  <a:tcPr marL="18000" marR="18000" marT="28800" marB="28800" anchor="ctr">
                    <a:lnL w="28575" cap="flat" cmpd="sng" algn="ctr">
                      <a:solidFill>
                        <a:schemeClr val="bg2">
                          <a:lumMod val="25000"/>
                        </a:schemeClr>
                      </a:solidFill>
                      <a:prstDash val="solid"/>
                      <a:round/>
                      <a:headEnd type="none" w="med" len="med"/>
                      <a:tailEnd type="none" w="med" len="med"/>
                    </a:lnL>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en-US" sz="1000" dirty="0"/>
                        <a:t>Target design</a:t>
                      </a:r>
                      <a:endParaRPr lang="en-GB" sz="1000" dirty="0"/>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en-US" sz="1000" dirty="0"/>
                        <a:t>Coolant pressure</a:t>
                      </a:r>
                      <a:endParaRPr lang="en-GB" sz="1000" dirty="0"/>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en-US" sz="1000" dirty="0"/>
                        <a:t>Blocks bulk max T</a:t>
                      </a:r>
                      <a:endParaRPr lang="en-GB" sz="1000" dirty="0"/>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Blocks Surface Temperature</a:t>
                      </a:r>
                      <a:endParaRPr lang="en-GB" sz="1000" dirty="0"/>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en-US" sz="1000" dirty="0"/>
                        <a:t>Stress</a:t>
                      </a:r>
                    </a:p>
                    <a:p>
                      <a:pPr algn="ctr"/>
                      <a:r>
                        <a:rPr lang="en-US" sz="1000" dirty="0"/>
                        <a:t>Max Principal</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en-US" sz="1000" dirty="0"/>
                        <a:t>Stress</a:t>
                      </a:r>
                    </a:p>
                    <a:p>
                      <a:pPr algn="ctr"/>
                      <a:r>
                        <a:rPr lang="en-US" sz="1000" dirty="0"/>
                        <a:t>Equivalent</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sv-SE" sz="1000" dirty="0"/>
                        <a:t>Chrsitensen if: UTS=300MPa UCS=800MPa</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sv-SE" sz="1000" dirty="0"/>
                        <a:t>σ</a:t>
                      </a:r>
                      <a:r>
                        <a:rPr lang="sv-SE" sz="1000" baseline="-25000" dirty="0"/>
                        <a:t>a</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v-SE" sz="1000" dirty="0"/>
                        <a:t>σ</a:t>
                      </a:r>
                      <a:r>
                        <a:rPr lang="sv-SE" sz="1000" baseline="-25000" dirty="0"/>
                        <a:t>m</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sv-SE" sz="1000" dirty="0"/>
                        <a:t>Fatigue limit [1]</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a:t>YS</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err="1"/>
                        <a:t>Sintered&amp;Hip’d</a:t>
                      </a:r>
                      <a:r>
                        <a:rPr lang="en-US" sz="1000" dirty="0"/>
                        <a:t> for W [2]</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en-US" sz="1000" dirty="0"/>
                        <a:t>SF on yield / UTS</a:t>
                      </a:r>
                      <a:endParaRPr lang="en-GB" sz="1000" dirty="0"/>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tc>
                  <a:txBody>
                    <a:bodyPr/>
                    <a:lstStyle/>
                    <a:p>
                      <a:pPr algn="ctr"/>
                      <a:r>
                        <a:rPr lang="en-US" sz="1000" dirty="0"/>
                        <a:t>SF on fatigue</a:t>
                      </a:r>
                      <a:endParaRPr lang="en-GB" sz="1000" dirty="0"/>
                    </a:p>
                  </a:txBody>
                  <a:tcPr marL="18000" marR="18000" marT="28800" marB="28800" anchor="ctr">
                    <a:lnR w="28575" cap="flat" cmpd="sng" algn="ctr">
                      <a:solidFill>
                        <a:schemeClr val="bg2">
                          <a:lumMod val="25000"/>
                        </a:schemeClr>
                      </a:solidFill>
                      <a:prstDash val="solid"/>
                      <a:round/>
                      <a:headEnd type="none" w="med" len="med"/>
                      <a:tailEnd type="none" w="med" len="med"/>
                    </a:ln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tcPr>
                </a:tc>
                <a:extLst>
                  <a:ext uri="{0D108BD9-81ED-4DB2-BD59-A6C34878D82A}">
                    <a16:rowId xmlns:a16="http://schemas.microsoft.com/office/drawing/2014/main" val="334275617"/>
                  </a:ext>
                </a:extLst>
              </a:tr>
              <a:tr h="220576">
                <a:tc>
                  <a:txBody>
                    <a:bodyPr/>
                    <a:lstStyle/>
                    <a:p>
                      <a:endParaRPr lang="en-GB" sz="1100" b="1" dirty="0">
                        <a:solidFill>
                          <a:schemeClr val="bg1"/>
                        </a:solidFill>
                      </a:endParaRPr>
                    </a:p>
                  </a:txBody>
                  <a:tcPr marL="18000" marR="18000" marT="28800" marB="28800">
                    <a:lnL w="28575" cap="flat" cmpd="sng" algn="ctr">
                      <a:solidFill>
                        <a:schemeClr val="bg2">
                          <a:lumMod val="25000"/>
                        </a:schemeClr>
                      </a:solidFill>
                      <a:prstDash val="solid"/>
                      <a:round/>
                      <a:headEnd type="none" w="med" len="med"/>
                      <a:tailEnd type="none" w="med" len="med"/>
                    </a:lnL>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endParaRPr lang="en-GB" sz="1100" b="1" dirty="0">
                        <a:solidFill>
                          <a:schemeClr val="bg1"/>
                        </a:solidFill>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en-US" sz="1100" b="1" dirty="0">
                          <a:solidFill>
                            <a:schemeClr val="bg1"/>
                          </a:solidFill>
                        </a:rPr>
                        <a:t>bara</a:t>
                      </a:r>
                      <a:endParaRPr lang="en-GB" sz="1100" b="1" dirty="0">
                        <a:solidFill>
                          <a:schemeClr val="bg1"/>
                        </a:solidFill>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en-US" sz="1100" b="1" dirty="0">
                          <a:solidFill>
                            <a:schemeClr val="bg1"/>
                          </a:solidFill>
                        </a:rPr>
                        <a:t>°C</a:t>
                      </a:r>
                      <a:endParaRPr lang="en-GB" sz="1100" b="1" dirty="0">
                        <a:solidFill>
                          <a:schemeClr val="bg1"/>
                        </a:solidFill>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1" dirty="0">
                          <a:solidFill>
                            <a:schemeClr val="bg1"/>
                          </a:solidFill>
                        </a:rPr>
                        <a:t>°C</a:t>
                      </a:r>
                      <a:endParaRPr lang="en-GB" sz="1100" b="1" dirty="0">
                        <a:solidFill>
                          <a:schemeClr val="bg1"/>
                        </a:solidFill>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en-US" sz="1100" b="1" dirty="0">
                          <a:solidFill>
                            <a:schemeClr val="bg1"/>
                          </a:solidFill>
                        </a:rPr>
                        <a:t>MPa</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en-US" sz="1100" b="1" dirty="0">
                          <a:solidFill>
                            <a:schemeClr val="bg1"/>
                          </a:solidFill>
                        </a:rPr>
                        <a:t>MPa</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sv-SE" sz="1100" b="1" dirty="0">
                          <a:solidFill>
                            <a:schemeClr val="bg1"/>
                          </a:solidFill>
                        </a:rPr>
                        <a:t>-</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sv-SE" sz="1100" b="1" dirty="0">
                          <a:solidFill>
                            <a:schemeClr val="bg1"/>
                          </a:solidFill>
                        </a:rPr>
                        <a:t>MPa</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sv-SE" sz="1100" b="1" dirty="0">
                          <a:solidFill>
                            <a:schemeClr val="bg1"/>
                          </a:solidFill>
                        </a:rPr>
                        <a:t>MPa</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sv-SE" sz="1100" b="1" dirty="0">
                          <a:solidFill>
                            <a:schemeClr val="bg1"/>
                          </a:solidFill>
                        </a:rPr>
                        <a:t>MPa</a:t>
                      </a: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r>
                        <a:rPr lang="en-US" sz="1100" b="1" dirty="0">
                          <a:solidFill>
                            <a:schemeClr val="bg1"/>
                          </a:solidFill>
                        </a:rPr>
                        <a:t>MPa</a:t>
                      </a:r>
                      <a:endParaRPr lang="en-GB" sz="1100" b="1" dirty="0">
                        <a:solidFill>
                          <a:schemeClr val="bg1"/>
                        </a:solidFill>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endParaRPr lang="en-GB" sz="1100" b="1" dirty="0">
                        <a:solidFill>
                          <a:schemeClr val="bg1"/>
                        </a:solidFill>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tc>
                  <a:txBody>
                    <a:bodyPr/>
                    <a:lstStyle/>
                    <a:p>
                      <a:pPr algn="ctr"/>
                      <a:endParaRPr lang="en-GB" sz="1100" b="1" dirty="0">
                        <a:solidFill>
                          <a:schemeClr val="bg1"/>
                        </a:solidFill>
                      </a:endParaRPr>
                    </a:p>
                  </a:txBody>
                  <a:tcPr marL="18000" marR="18000" marT="28800" marB="28800" anchor="ctr">
                    <a:lnR w="28575" cap="flat" cmpd="sng" algn="ctr">
                      <a:solidFill>
                        <a:schemeClr val="bg2">
                          <a:lumMod val="25000"/>
                        </a:schemeClr>
                      </a:solidFill>
                      <a:prstDash val="solid"/>
                      <a:round/>
                      <a:headEnd type="none" w="med" len="med"/>
                      <a:tailEnd type="none" w="med" len="med"/>
                    </a:ln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accent1"/>
                    </a:solidFill>
                  </a:tcPr>
                </a:tc>
                <a:extLst>
                  <a:ext uri="{0D108BD9-81ED-4DB2-BD59-A6C34878D82A}">
                    <a16:rowId xmlns:a16="http://schemas.microsoft.com/office/drawing/2014/main" val="4060986661"/>
                  </a:ext>
                </a:extLst>
              </a:tr>
              <a:tr h="354896">
                <a:tc>
                  <a:txBody>
                    <a:bodyPr/>
                    <a:lstStyle/>
                    <a:p>
                      <a:pPr algn="ctr"/>
                      <a:endParaRPr lang="en-GB" sz="1000" b="1" kern="1200" dirty="0">
                        <a:solidFill>
                          <a:schemeClr val="bg1"/>
                        </a:solidFill>
                        <a:latin typeface="+mn-lt"/>
                        <a:ea typeface="+mn-ea"/>
                        <a:cs typeface="+mn-cs"/>
                      </a:endParaRPr>
                    </a:p>
                  </a:txBody>
                  <a:tcPr marL="18000" marR="18000" marT="28800" marB="28800">
                    <a:lnL w="28575" cap="flat" cmpd="sng" algn="ctr">
                      <a:solidFill>
                        <a:schemeClr val="bg2">
                          <a:lumMod val="25000"/>
                        </a:schemeClr>
                      </a:solidFill>
                      <a:prstDash val="solid"/>
                      <a:round/>
                      <a:headEnd type="none" w="med" len="med"/>
                      <a:tailEnd type="none" w="med" len="med"/>
                    </a:lnL>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algn="ct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algn="ct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kern="1200" dirty="0">
                          <a:solidFill>
                            <a:schemeClr val="bg1"/>
                          </a:solidFill>
                          <a:latin typeface="+mn-lt"/>
                          <a:ea typeface="+mn-ea"/>
                          <a:cs typeface="+mn-cs"/>
                        </a:rPr>
                        <a:t>Whole Target</a:t>
                      </a: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kern="1200" dirty="0">
                          <a:solidFill>
                            <a:schemeClr val="bg1"/>
                          </a:solidFill>
                          <a:latin typeface="+mn-lt"/>
                          <a:ea typeface="+mn-ea"/>
                          <a:cs typeface="+mn-cs"/>
                        </a:rPr>
                        <a:t>Whole Target</a:t>
                      </a: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algn="ctr"/>
                      <a:r>
                        <a:rPr lang="en-US" sz="1000" b="1" kern="1200" dirty="0">
                          <a:solidFill>
                            <a:schemeClr val="bg1"/>
                          </a:solidFill>
                          <a:latin typeface="+mn-lt"/>
                          <a:ea typeface="+mn-ea"/>
                          <a:cs typeface="+mn-cs"/>
                        </a:rPr>
                        <a:t>Blocks 1-14</a:t>
                      </a: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algn="ctr"/>
                      <a:r>
                        <a:rPr lang="en-US" sz="1000" b="1" kern="1200" dirty="0">
                          <a:solidFill>
                            <a:schemeClr val="bg1"/>
                          </a:solidFill>
                          <a:latin typeface="+mn-lt"/>
                          <a:ea typeface="+mn-ea"/>
                          <a:cs typeface="+mn-cs"/>
                        </a:rPr>
                        <a:t>Whole Target</a:t>
                      </a: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kern="1200" dirty="0">
                          <a:solidFill>
                            <a:schemeClr val="bg1"/>
                          </a:solidFill>
                          <a:latin typeface="+mn-lt"/>
                          <a:ea typeface="+mn-ea"/>
                          <a:cs typeface="+mn-cs"/>
                        </a:rPr>
                        <a:t>Blocks 1-14</a:t>
                      </a: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algn="ct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algn="ctr"/>
                      <a:endParaRPr lang="en-GB" sz="1000" b="1" kern="1200" dirty="0">
                        <a:solidFill>
                          <a:schemeClr val="bg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tc>
                  <a:txBody>
                    <a:bodyPr/>
                    <a:lstStyle/>
                    <a:p>
                      <a:pPr algn="ctr"/>
                      <a:endParaRPr lang="en-GB" sz="1000" b="1" kern="1200" dirty="0">
                        <a:solidFill>
                          <a:schemeClr val="bg1"/>
                        </a:solidFill>
                        <a:latin typeface="+mn-lt"/>
                        <a:ea typeface="+mn-ea"/>
                        <a:cs typeface="+mn-cs"/>
                      </a:endParaRPr>
                    </a:p>
                  </a:txBody>
                  <a:tcPr marL="18000" marR="18000" marT="28800" marB="28800" anchor="ctr">
                    <a:lnR w="28575" cap="flat" cmpd="sng" algn="ctr">
                      <a:solidFill>
                        <a:schemeClr val="bg2">
                          <a:lumMod val="25000"/>
                        </a:schemeClr>
                      </a:solidFill>
                      <a:prstDash val="solid"/>
                      <a:round/>
                      <a:headEnd type="none" w="med" len="med"/>
                      <a:tailEnd type="none" w="med" len="med"/>
                    </a:lnR>
                    <a:lnT w="28575" cap="flat" cmpd="sng" algn="ctr">
                      <a:solidFill>
                        <a:schemeClr val="bg2">
                          <a:lumMod val="25000"/>
                        </a:schemeClr>
                      </a:solidFill>
                      <a:prstDash val="solid"/>
                      <a:round/>
                      <a:headEnd type="none" w="med" len="med"/>
                      <a:tailEnd type="none" w="med" len="med"/>
                    </a:lnT>
                    <a:lnB w="28575" cap="flat" cmpd="sng" algn="ctr">
                      <a:solidFill>
                        <a:schemeClr val="bg2">
                          <a:lumMod val="25000"/>
                        </a:schemeClr>
                      </a:solidFill>
                      <a:prstDash val="solid"/>
                      <a:round/>
                      <a:headEnd type="none" w="med" len="med"/>
                      <a:tailEnd type="none" w="med" len="med"/>
                    </a:lnB>
                    <a:solidFill>
                      <a:schemeClr val="tx1"/>
                    </a:solidFill>
                  </a:tcPr>
                </a:tc>
                <a:extLst>
                  <a:ext uri="{0D108BD9-81ED-4DB2-BD59-A6C34878D82A}">
                    <a16:rowId xmlns:a16="http://schemas.microsoft.com/office/drawing/2014/main" val="3645088371"/>
                  </a:ext>
                </a:extLst>
              </a:tr>
              <a:tr h="295198">
                <a:tc>
                  <a:txBody>
                    <a:bodyPr/>
                    <a:lstStyle/>
                    <a:p>
                      <a:r>
                        <a:rPr lang="en-US" sz="1400" dirty="0"/>
                        <a:t>All</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r>
                        <a:rPr lang="en-US" sz="1300" dirty="0"/>
                        <a:t>Water Cooled </a:t>
                      </a:r>
                      <a:endParaRPr lang="en-GB" sz="13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r>
                        <a:rPr lang="en-US" sz="1400" dirty="0"/>
                        <a:t>25</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r>
                        <a:rPr lang="en-US" sz="1400" dirty="0"/>
                        <a:t>-</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6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6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tc>
                  <a:txBody>
                    <a:bodyPr/>
                    <a:lstStyle/>
                    <a:p>
                      <a:pPr algn="ctr"/>
                      <a:endParaRPr lang="en-GB" sz="1600" dirty="0"/>
                    </a:p>
                  </a:txBody>
                  <a:tcPr marL="18000" marR="18000" marT="28800" marB="28800" anchor="ctr">
                    <a:lnR w="28575" cap="flat" cmpd="sng" algn="ctr">
                      <a:solidFill>
                        <a:schemeClr val="bg2">
                          <a:lumMod val="25000"/>
                        </a:schemeClr>
                      </a:solidFill>
                      <a:prstDash val="solid"/>
                      <a:round/>
                      <a:headEnd type="none" w="med" len="med"/>
                      <a:tailEnd type="none" w="med" len="med"/>
                    </a:lnR>
                    <a:lnT w="28575" cap="flat" cmpd="sng" algn="ctr">
                      <a:solidFill>
                        <a:schemeClr val="bg2">
                          <a:lumMod val="25000"/>
                        </a:schemeClr>
                      </a:solidFill>
                      <a:prstDash val="solid"/>
                      <a:round/>
                      <a:headEnd type="none" w="med" len="med"/>
                      <a:tailEnd type="none" w="med" len="med"/>
                    </a:lnT>
                    <a:solidFill>
                      <a:schemeClr val="tx2">
                        <a:lumMod val="10000"/>
                        <a:lumOff val="90000"/>
                      </a:schemeClr>
                    </a:solidFill>
                  </a:tcPr>
                </a:tc>
                <a:extLst>
                  <a:ext uri="{0D108BD9-81ED-4DB2-BD59-A6C34878D82A}">
                    <a16:rowId xmlns:a16="http://schemas.microsoft.com/office/drawing/2014/main" val="3892910248"/>
                  </a:ext>
                </a:extLst>
              </a:tr>
              <a:tr h="459367">
                <a:tc>
                  <a:txBody>
                    <a:bodyPr/>
                    <a:lstStyle/>
                    <a:p>
                      <a:r>
                        <a:rPr lang="en-US" sz="1400" dirty="0"/>
                        <a:t>Tungsten</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solidFill>
                      <a:schemeClr val="accent2">
                        <a:lumMod val="20000"/>
                        <a:lumOff val="80000"/>
                      </a:schemeClr>
                    </a:solidFill>
                  </a:tcPr>
                </a:tc>
                <a:tc>
                  <a:txBody>
                    <a:bodyPr/>
                    <a:lstStyle/>
                    <a:p>
                      <a:r>
                        <a:rPr lang="en-US" sz="1300" dirty="0"/>
                        <a:t>Water Cooled </a:t>
                      </a:r>
                      <a:endParaRPr lang="en-GB" sz="1300" dirty="0"/>
                    </a:p>
                  </a:txBody>
                  <a:tcPr marL="18000" marR="18000" marT="28800" marB="28800"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33A0"/>
                          </a:solidFill>
                          <a:effectLst/>
                          <a:uLnTx/>
                          <a:uFillTx/>
                          <a:latin typeface="Arial"/>
                          <a:ea typeface="+mn-ea"/>
                          <a:cs typeface="+mn-cs"/>
                        </a:rPr>
                        <a:t>25</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150</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solidFill>
                      <a:schemeClr val="accent2">
                        <a:lumMod val="20000"/>
                        <a:lumOff val="80000"/>
                      </a:schemeClr>
                    </a:solidFill>
                  </a:tcPr>
                </a:tc>
                <a:tc>
                  <a:txBody>
                    <a:bodyPr/>
                    <a:lstStyle/>
                    <a:p>
                      <a:pPr algn="ctr"/>
                      <a:r>
                        <a:rPr lang="en-US" sz="1400" dirty="0"/>
                        <a:t>-</a:t>
                      </a:r>
                      <a:endParaRPr lang="en-GB" sz="1400" dirty="0"/>
                    </a:p>
                  </a:txBody>
                  <a:tcPr marL="18000" marR="18000" marT="28800" marB="28800" anchor="c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82</a:t>
                      </a:r>
                      <a:endParaRPr lang="en-GB" sz="1400" dirty="0"/>
                    </a:p>
                  </a:txBody>
                  <a:tcPr marL="18000" marR="18000" marT="28800" marB="28800" anchor="ctr">
                    <a:solidFill>
                      <a:schemeClr val="accent2">
                        <a:lumMod val="20000"/>
                        <a:lumOff val="80000"/>
                      </a:schemeClr>
                    </a:solidFill>
                  </a:tcPr>
                </a:tc>
                <a:tc>
                  <a:txBody>
                    <a:bodyPr/>
                    <a:lstStyle/>
                    <a:p>
                      <a:pPr algn="ctr"/>
                      <a:r>
                        <a:rPr lang="en-US" sz="1400" dirty="0"/>
                        <a:t>82</a:t>
                      </a:r>
                      <a:endParaRPr lang="en-GB" sz="1400" dirty="0"/>
                    </a:p>
                  </a:txBody>
                  <a:tcPr marL="18000" marR="18000" marT="28800" marB="28800" anchor="ctr">
                    <a:solidFill>
                      <a:schemeClr val="accent2">
                        <a:lumMod val="20000"/>
                        <a:lumOff val="80000"/>
                      </a:schemeClr>
                    </a:solidFill>
                  </a:tcPr>
                </a:tc>
                <a:tc>
                  <a:txBody>
                    <a:bodyPr/>
                    <a:lstStyle/>
                    <a:p>
                      <a:pPr algn="ctr"/>
                      <a:endParaRPr lang="en-GB" sz="1400" dirty="0"/>
                    </a:p>
                  </a:txBody>
                  <a:tcPr marL="18000" marR="18000" marT="28800" marB="28800" anchor="ctr">
                    <a:solidFill>
                      <a:schemeClr val="accent2">
                        <a:lumMod val="20000"/>
                        <a:lumOff val="80000"/>
                      </a:schemeClr>
                    </a:solidFill>
                  </a:tcPr>
                </a:tc>
                <a:tc>
                  <a:txBody>
                    <a:bodyPr/>
                    <a:lstStyle/>
                    <a:p>
                      <a:pPr algn="ctr"/>
                      <a:r>
                        <a:rPr lang="en-US" sz="1400" dirty="0"/>
                        <a:t>32.5</a:t>
                      </a:r>
                      <a:endParaRPr lang="en-GB" sz="1400" dirty="0"/>
                    </a:p>
                  </a:txBody>
                  <a:tcPr marL="18000" marR="18000" marT="28800" marB="28800" anchor="ctr">
                    <a:solidFill>
                      <a:schemeClr val="accent2">
                        <a:lumMod val="20000"/>
                        <a:lumOff val="80000"/>
                      </a:schemeClr>
                    </a:solidFill>
                  </a:tcPr>
                </a:tc>
                <a:tc>
                  <a:txBody>
                    <a:bodyPr/>
                    <a:lstStyle/>
                    <a:p>
                      <a:pPr algn="ctr"/>
                      <a:r>
                        <a:rPr lang="en-US" sz="1400" dirty="0"/>
                        <a:t>49.5</a:t>
                      </a:r>
                      <a:endParaRPr lang="en-GB" sz="1400" dirty="0"/>
                    </a:p>
                  </a:txBody>
                  <a:tcPr marL="18000" marR="18000" marT="28800" marB="28800" anchor="ctr">
                    <a:solidFill>
                      <a:schemeClr val="accent2">
                        <a:lumMod val="20000"/>
                        <a:lumOff val="80000"/>
                      </a:schemeClr>
                    </a:solidFill>
                  </a:tcPr>
                </a:tc>
                <a:tc>
                  <a:txBody>
                    <a:bodyPr/>
                    <a:lstStyle/>
                    <a:p>
                      <a:pPr algn="ctr"/>
                      <a:r>
                        <a:rPr lang="en-US" sz="1400" dirty="0"/>
                        <a:t>180</a:t>
                      </a:r>
                      <a:endParaRPr lang="en-GB" sz="1400" dirty="0"/>
                    </a:p>
                  </a:txBody>
                  <a:tcPr marL="18000" marR="18000" marT="28800" marB="28800" anchor="ctr">
                    <a:solidFill>
                      <a:schemeClr val="accent2">
                        <a:lumMod val="20000"/>
                        <a:lumOff val="80000"/>
                      </a:schemeClr>
                    </a:solidFill>
                  </a:tcPr>
                </a:tc>
                <a:tc>
                  <a:txBody>
                    <a:bodyPr/>
                    <a:lstStyle/>
                    <a:p>
                      <a:pPr algn="ctr"/>
                      <a:r>
                        <a:rPr lang="en-US" sz="1400" dirty="0"/>
                        <a:t>330</a:t>
                      </a:r>
                      <a:r>
                        <a:rPr lang="en-US" sz="1600" dirty="0"/>
                        <a:t> </a:t>
                      </a:r>
                    </a:p>
                    <a:p>
                      <a:pPr algn="ctr"/>
                      <a:r>
                        <a:rPr lang="en-US" sz="1100" dirty="0"/>
                        <a:t>[YS] at RT *</a:t>
                      </a:r>
                      <a:endParaRPr lang="en-GB" sz="1600" dirty="0"/>
                    </a:p>
                  </a:txBody>
                  <a:tcPr marL="18000" marR="18000" marT="28800" marB="28800" anchor="ctr">
                    <a:solidFill>
                      <a:schemeClr val="accent2">
                        <a:lumMod val="20000"/>
                        <a:lumOff val="80000"/>
                      </a:schemeClr>
                    </a:solidFill>
                  </a:tcPr>
                </a:tc>
                <a:tc>
                  <a:txBody>
                    <a:bodyPr/>
                    <a:lstStyle/>
                    <a:p>
                      <a:pPr algn="ctr"/>
                      <a:r>
                        <a:rPr lang="en-US" sz="1400" dirty="0"/>
                        <a:t>4</a:t>
                      </a:r>
                      <a:endParaRPr lang="en-GB" sz="1400" dirty="0"/>
                    </a:p>
                  </a:txBody>
                  <a:tcPr marL="18000" marR="18000" marT="28800" marB="28800" anchor="ctr">
                    <a:solidFill>
                      <a:schemeClr val="accent2">
                        <a:lumMod val="20000"/>
                        <a:lumOff val="80000"/>
                      </a:schemeClr>
                    </a:solidFill>
                  </a:tcPr>
                </a:tc>
                <a:tc>
                  <a:txBody>
                    <a:bodyPr/>
                    <a:lstStyle/>
                    <a:p>
                      <a:pPr algn="ctr"/>
                      <a:r>
                        <a:rPr lang="en-US" sz="1400" dirty="0"/>
                        <a:t>5</a:t>
                      </a:r>
                      <a:endParaRPr lang="en-GB" sz="1400" dirty="0"/>
                    </a:p>
                  </a:txBody>
                  <a:tcPr marL="18000" marR="18000" marT="28800" marB="28800" anchor="ctr">
                    <a:lnR w="28575" cap="flat" cmpd="sng" algn="ctr">
                      <a:solidFill>
                        <a:schemeClr val="bg2">
                          <a:lumMod val="25000"/>
                        </a:schemeClr>
                      </a:solidFill>
                      <a:prstDash val="solid"/>
                      <a:round/>
                      <a:headEnd type="none" w="med" len="med"/>
                      <a:tailEnd type="none" w="med" len="med"/>
                    </a:lnR>
                    <a:solidFill>
                      <a:schemeClr val="accent2">
                        <a:lumMod val="20000"/>
                        <a:lumOff val="80000"/>
                      </a:schemeClr>
                    </a:solidFill>
                  </a:tcPr>
                </a:tc>
                <a:extLst>
                  <a:ext uri="{0D108BD9-81ED-4DB2-BD59-A6C34878D82A}">
                    <a16:rowId xmlns:a16="http://schemas.microsoft.com/office/drawing/2014/main" val="3706358011"/>
                  </a:ext>
                </a:extLst>
              </a:tr>
              <a:tr h="4295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Ta2.5</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solidFill>
                      <a:schemeClr val="bg1">
                        <a:lumMod val="75000"/>
                      </a:schemeClr>
                    </a:solidFill>
                  </a:tcPr>
                </a:tc>
                <a:tc>
                  <a:txBody>
                    <a:bodyPr/>
                    <a:lstStyle/>
                    <a:p>
                      <a:r>
                        <a:rPr lang="en-US" sz="1300" dirty="0"/>
                        <a:t>Water Cooled </a:t>
                      </a:r>
                      <a:endParaRPr lang="en-GB" sz="1300" dirty="0"/>
                    </a:p>
                  </a:txBody>
                  <a:tcPr marL="18000" marR="18000" marT="28800" marB="28800" anchor="ctr">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33A0"/>
                          </a:solidFill>
                          <a:effectLst/>
                          <a:uLnTx/>
                          <a:uFillTx/>
                          <a:latin typeface="Arial"/>
                          <a:ea typeface="+mn-ea"/>
                          <a:cs typeface="+mn-cs"/>
                        </a:rPr>
                        <a:t>25</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160</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solidFill>
                      <a:schemeClr val="bg1">
                        <a:lumMod val="75000"/>
                      </a:schemeClr>
                    </a:solidFill>
                  </a:tcPr>
                </a:tc>
                <a:tc>
                  <a:txBody>
                    <a:bodyPr/>
                    <a:lstStyle/>
                    <a:p>
                      <a:pPr algn="ctr"/>
                      <a:r>
                        <a:rPr lang="en-US" sz="1400" dirty="0"/>
                        <a:t>160</a:t>
                      </a:r>
                      <a:endParaRPr lang="en-GB" sz="1400" dirty="0"/>
                    </a:p>
                  </a:txBody>
                  <a:tcPr marL="18000" marR="18000" marT="28800" marB="28800" anchor="ctr">
                    <a:solidFill>
                      <a:schemeClr val="bg1">
                        <a:lumMod val="75000"/>
                      </a:schemeClr>
                    </a:solidFill>
                  </a:tcPr>
                </a:tc>
                <a:tc>
                  <a:txBody>
                    <a:bodyPr/>
                    <a:lstStyle/>
                    <a:p>
                      <a:pPr algn="ctr"/>
                      <a:endParaRPr lang="en-GB" sz="1400" dirty="0"/>
                    </a:p>
                  </a:txBody>
                  <a:tcPr marL="18000" marR="18000" marT="28800" marB="28800" anchor="ctr">
                    <a:solidFill>
                      <a:schemeClr val="bg1">
                        <a:lumMod val="75000"/>
                      </a:schemeClr>
                    </a:solidFill>
                  </a:tcPr>
                </a:tc>
                <a:tc>
                  <a:txBody>
                    <a:bodyPr/>
                    <a:lstStyle/>
                    <a:p>
                      <a:pPr algn="ctr"/>
                      <a:r>
                        <a:rPr lang="en-US" sz="1400" dirty="0"/>
                        <a:t>95</a:t>
                      </a:r>
                      <a:endParaRPr lang="en-GB" sz="1400" dirty="0"/>
                    </a:p>
                  </a:txBody>
                  <a:tcPr marL="18000" marR="18000" marT="28800" marB="28800" anchor="ctr">
                    <a:solidFill>
                      <a:schemeClr val="bg1">
                        <a:lumMod val="75000"/>
                      </a:schemeClr>
                    </a:solidFill>
                  </a:tcPr>
                </a:tc>
                <a:tc>
                  <a:txBody>
                    <a:bodyPr/>
                    <a:lstStyle/>
                    <a:p>
                      <a:pPr algn="ctr"/>
                      <a:endParaRPr lang="en-GB" sz="1400" dirty="0"/>
                    </a:p>
                  </a:txBody>
                  <a:tcPr marL="18000" marR="18000" marT="28800" marB="28800" anchor="ctr">
                    <a:solidFill>
                      <a:schemeClr val="bg1">
                        <a:lumMod val="75000"/>
                      </a:schemeClr>
                    </a:solidFill>
                  </a:tcPr>
                </a:tc>
                <a:tc>
                  <a:txBody>
                    <a:bodyPr/>
                    <a:lstStyle/>
                    <a:p>
                      <a:pPr algn="ctr"/>
                      <a:r>
                        <a:rPr lang="en-US" sz="1400" dirty="0"/>
                        <a:t>45</a:t>
                      </a:r>
                      <a:endParaRPr lang="en-GB" sz="1400" dirty="0"/>
                    </a:p>
                  </a:txBody>
                  <a:tcPr marL="18000" marR="18000" marT="28800" marB="28800" anchor="ctr">
                    <a:solidFill>
                      <a:schemeClr val="bg1">
                        <a:lumMod val="75000"/>
                      </a:schemeClr>
                    </a:solidFill>
                  </a:tcPr>
                </a:tc>
                <a:tc>
                  <a:txBody>
                    <a:bodyPr/>
                    <a:lstStyle/>
                    <a:p>
                      <a:pPr algn="ctr"/>
                      <a:r>
                        <a:rPr lang="en-US" sz="1400" dirty="0"/>
                        <a:t>50</a:t>
                      </a:r>
                      <a:endParaRPr lang="en-GB" sz="1400" dirty="0"/>
                    </a:p>
                  </a:txBody>
                  <a:tcPr marL="18000" marR="18000" marT="28800" marB="28800" anchor="ctr">
                    <a:solidFill>
                      <a:schemeClr val="bg1">
                        <a:lumMod val="75000"/>
                      </a:schemeClr>
                    </a:solidFill>
                  </a:tcPr>
                </a:tc>
                <a:tc>
                  <a:txBody>
                    <a:bodyPr/>
                    <a:lstStyle/>
                    <a:p>
                      <a:pPr algn="ctr"/>
                      <a:r>
                        <a:rPr lang="en-US" sz="1400" dirty="0"/>
                        <a:t>310</a:t>
                      </a:r>
                      <a:endParaRPr lang="en-GB" sz="1400" dirty="0"/>
                    </a:p>
                  </a:txBody>
                  <a:tcPr marL="18000" marR="18000" marT="28800" marB="28800" anchor="ctr">
                    <a:solidFill>
                      <a:schemeClr val="bg1">
                        <a:lumMod val="75000"/>
                      </a:schemeClr>
                    </a:solidFill>
                  </a:tcPr>
                </a:tc>
                <a:tc>
                  <a:txBody>
                    <a:bodyPr/>
                    <a:lstStyle/>
                    <a:p>
                      <a:pPr algn="ctr"/>
                      <a:r>
                        <a:rPr lang="en-US" sz="1400" dirty="0"/>
                        <a:t>190</a:t>
                      </a:r>
                    </a:p>
                    <a:p>
                      <a:pPr algn="ctr"/>
                      <a:r>
                        <a:rPr lang="en-US" sz="1100" dirty="0"/>
                        <a:t>[YS ]at 200°C</a:t>
                      </a:r>
                      <a:endParaRPr lang="en-GB" sz="1600" dirty="0"/>
                    </a:p>
                  </a:txBody>
                  <a:tcPr marL="18000" marR="18000" marT="28800" marB="28800" anchor="ctr">
                    <a:solidFill>
                      <a:schemeClr val="bg1">
                        <a:lumMod val="75000"/>
                      </a:schemeClr>
                    </a:solidFill>
                  </a:tcPr>
                </a:tc>
                <a:tc>
                  <a:txBody>
                    <a:bodyPr/>
                    <a:lstStyle/>
                    <a:p>
                      <a:pPr algn="ctr"/>
                      <a:r>
                        <a:rPr lang="en-GB" sz="1400" dirty="0"/>
                        <a:t>2</a:t>
                      </a:r>
                    </a:p>
                  </a:txBody>
                  <a:tcPr marL="18000" marR="18000" marT="28800" marB="28800" anchor="ctr">
                    <a:solidFill>
                      <a:schemeClr val="bg1">
                        <a:lumMod val="75000"/>
                      </a:schemeClr>
                    </a:solidFill>
                  </a:tcPr>
                </a:tc>
                <a:tc>
                  <a:txBody>
                    <a:bodyPr/>
                    <a:lstStyle/>
                    <a:p>
                      <a:pPr algn="ctr"/>
                      <a:r>
                        <a:rPr lang="en-US" sz="1400" dirty="0"/>
                        <a:t>5.8</a:t>
                      </a:r>
                      <a:endParaRPr lang="en-GB" sz="1400" dirty="0"/>
                    </a:p>
                  </a:txBody>
                  <a:tcPr marL="18000" marR="18000" marT="28800" marB="28800" anchor="ctr">
                    <a:lnR w="28575" cap="flat" cmpd="sng" algn="ctr">
                      <a:solidFill>
                        <a:schemeClr val="bg2">
                          <a:lumMod val="25000"/>
                        </a:schemeClr>
                      </a:solidFill>
                      <a:prstDash val="solid"/>
                      <a:round/>
                      <a:headEnd type="none" w="med" len="med"/>
                      <a:tailEnd type="none" w="med" len="med"/>
                    </a:lnR>
                    <a:solidFill>
                      <a:schemeClr val="bg1">
                        <a:lumMod val="75000"/>
                      </a:schemeClr>
                    </a:solidFill>
                  </a:tcPr>
                </a:tc>
                <a:extLst>
                  <a:ext uri="{0D108BD9-81ED-4DB2-BD59-A6C34878D82A}">
                    <a16:rowId xmlns:a16="http://schemas.microsoft.com/office/drawing/2014/main" val="1303233200"/>
                  </a:ext>
                </a:extLst>
              </a:tr>
              <a:tr h="429518">
                <a:tc>
                  <a:txBody>
                    <a:bodyPr/>
                    <a:lstStyle/>
                    <a:p>
                      <a:r>
                        <a:rPr lang="en-US" sz="1400" dirty="0"/>
                        <a:t>TZM</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r>
                        <a:rPr lang="en-US" sz="1300" dirty="0"/>
                        <a:t>Water Cooled </a:t>
                      </a:r>
                      <a:endParaRPr lang="en-GB" sz="13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25</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180</a:t>
                      </a:r>
                      <a:endParaRPr kumimoji="0" lang="en-GB"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r>
                        <a:rPr lang="en-US" sz="1400" dirty="0"/>
                        <a:t>-</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r>
                        <a:rPr lang="en-US" sz="1400" dirty="0"/>
                        <a:t>128</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r>
                        <a:rPr lang="en-US" sz="1400" dirty="0"/>
                        <a:t>58</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r>
                        <a:rPr lang="en-US" sz="1400" dirty="0"/>
                        <a:t>68</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r>
                        <a:rPr lang="en-US" sz="1400" dirty="0"/>
                        <a:t>440</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r>
                        <a:rPr lang="en-US" sz="1400" dirty="0"/>
                        <a:t>370</a:t>
                      </a:r>
                    </a:p>
                    <a:p>
                      <a:pPr algn="ctr"/>
                      <a:r>
                        <a:rPr lang="en-US" sz="1100" dirty="0"/>
                        <a:t>[YS] at 200°C</a:t>
                      </a:r>
                      <a:endParaRPr lang="en-GB" sz="16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r>
                        <a:rPr lang="en-US" sz="1400" dirty="0"/>
                        <a:t>3</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bg1"/>
                    </a:solidFill>
                  </a:tcPr>
                </a:tc>
                <a:tc>
                  <a:txBody>
                    <a:bodyPr/>
                    <a:lstStyle/>
                    <a:p>
                      <a:pPr algn="ctr"/>
                      <a:r>
                        <a:rPr lang="en-US" sz="1400" dirty="0"/>
                        <a:t>6.7</a:t>
                      </a:r>
                      <a:endParaRPr lang="en-GB" sz="1400" dirty="0"/>
                    </a:p>
                  </a:txBody>
                  <a:tcPr marL="18000" marR="18000" marT="28800" marB="28800" anchor="ctr">
                    <a:lnR w="28575" cap="flat" cmpd="sng" algn="ctr">
                      <a:solidFill>
                        <a:schemeClr val="bg2">
                          <a:lumMod val="25000"/>
                        </a:schemeClr>
                      </a:solidFill>
                      <a:prstDash val="solid"/>
                      <a:round/>
                      <a:headEnd type="none" w="med" len="med"/>
                      <a:tailEnd type="none" w="med" len="med"/>
                    </a:lnR>
                    <a:lnB w="28575" cap="flat" cmpd="sng" algn="ctr">
                      <a:solidFill>
                        <a:schemeClr val="bg2">
                          <a:lumMod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999515723"/>
                  </a:ext>
                </a:extLst>
              </a:tr>
              <a:tr h="683234">
                <a:tc>
                  <a:txBody>
                    <a:bodyPr/>
                    <a:lstStyle/>
                    <a:p>
                      <a:r>
                        <a:rPr lang="en-US" sz="1400" dirty="0"/>
                        <a:t>T</a:t>
                      </a:r>
                      <a:r>
                        <a:rPr lang="en-GB" sz="1400" dirty="0" err="1"/>
                        <a:t>ungsten</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Helium Cooled</a:t>
                      </a:r>
                    </a:p>
                    <a:p>
                      <a:r>
                        <a:rPr lang="en-GB" sz="1100" dirty="0"/>
                        <a:t>(Not clad)</a:t>
                      </a:r>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16</a:t>
                      </a:r>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415</a:t>
                      </a:r>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algn="ctr"/>
                      <a:r>
                        <a:rPr lang="en-US" sz="1400" dirty="0"/>
                        <a:t>400</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algn="ctr"/>
                      <a:r>
                        <a:rPr lang="en-US" sz="1400" dirty="0"/>
                        <a:t>137</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algn="ctr"/>
                      <a:r>
                        <a:rPr lang="en-US" sz="1400" dirty="0"/>
                        <a:t>243</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algn="ctr"/>
                      <a:r>
                        <a:rPr lang="en-US" sz="1400" dirty="0"/>
                        <a:t>0.32</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algn="ctr"/>
                      <a:r>
                        <a:rPr lang="en-US" sz="1400" dirty="0"/>
                        <a:t>43 </a:t>
                      </a:r>
                    </a:p>
                    <a:p>
                      <a:pPr algn="ctr"/>
                      <a:r>
                        <a:rPr lang="en-US" sz="1100" dirty="0"/>
                        <a:t>(</a:t>
                      </a:r>
                      <a:r>
                        <a:rPr lang="en-US" sz="1100" dirty="0" err="1"/>
                        <a:t>unirr</a:t>
                      </a:r>
                      <a:r>
                        <a:rPr lang="en-US" sz="1100" dirty="0"/>
                        <a:t>’)</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algn="ctr"/>
                      <a:r>
                        <a:rPr lang="en-US" sz="1400" dirty="0"/>
                        <a:t>98</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t>(</a:t>
                      </a:r>
                      <a:r>
                        <a:rPr lang="en-US" sz="1100" dirty="0" err="1"/>
                        <a:t>unirr</a:t>
                      </a:r>
                      <a:r>
                        <a:rPr lang="en-US" sz="1100" dirty="0"/>
                        <a:t>’)</a:t>
                      </a: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algn="ctr"/>
                      <a:endParaRPr lang="en-GB" sz="14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330</a:t>
                      </a:r>
                      <a:r>
                        <a:rPr lang="en-US" sz="2400" dirty="0"/>
                        <a:t> </a:t>
                      </a:r>
                    </a:p>
                    <a:p>
                      <a:pPr algn="ctr"/>
                      <a:r>
                        <a:rPr lang="en-US" sz="1100" dirty="0"/>
                        <a:t>[YS] at RT *</a:t>
                      </a:r>
                      <a:endParaRPr lang="en-GB" sz="1600" dirty="0"/>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marL="0" algn="ctr" defTabSz="914400" rtl="0" eaLnBrk="1" latinLnBrk="0" hangingPunct="1"/>
                      <a:r>
                        <a:rPr lang="en-US" sz="1400" kern="1200" dirty="0">
                          <a:solidFill>
                            <a:schemeClr val="dk1"/>
                          </a:solidFill>
                          <a:latin typeface="+mn-lt"/>
                          <a:ea typeface="+mn-ea"/>
                          <a:cs typeface="+mn-cs"/>
                        </a:rPr>
                        <a:t>2.4</a:t>
                      </a:r>
                      <a:endParaRPr lang="en-GB" sz="1400" kern="1200" dirty="0">
                        <a:solidFill>
                          <a:schemeClr val="dk1"/>
                        </a:solidFill>
                        <a:latin typeface="+mn-lt"/>
                        <a:ea typeface="+mn-ea"/>
                        <a:cs typeface="+mn-cs"/>
                      </a:endParaRPr>
                    </a:p>
                  </a:txBody>
                  <a:tcPr marL="18000" marR="18000" marT="28800" marB="28800" anchor="ct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tc>
                  <a:txBody>
                    <a:bodyPr/>
                    <a:lstStyle/>
                    <a:p>
                      <a:pPr algn="ctr"/>
                      <a:r>
                        <a:rPr lang="en-US" sz="1400" dirty="0"/>
                        <a:t>2.6</a:t>
                      </a:r>
                      <a:r>
                        <a:rPr lang="en-US" sz="1050" dirty="0"/>
                        <a:t> (</a:t>
                      </a:r>
                      <a:r>
                        <a:rPr lang="en-US" sz="1050" dirty="0" err="1"/>
                        <a:t>unirr</a:t>
                      </a:r>
                      <a:r>
                        <a:rPr lang="en-US" sz="1050" dirty="0"/>
                        <a:t>’) by same metric used above</a:t>
                      </a:r>
                      <a:endParaRPr lang="en-GB" sz="1050" dirty="0"/>
                    </a:p>
                  </a:txBody>
                  <a:tcPr marL="18000" marR="18000" marT="28800" marB="28800" anchor="ctr">
                    <a:lnR w="28575" cap="flat" cmpd="sng" algn="ctr">
                      <a:solidFill>
                        <a:schemeClr val="bg2">
                          <a:lumMod val="25000"/>
                        </a:schemeClr>
                      </a:solidFill>
                      <a:prstDash val="solid"/>
                      <a:round/>
                      <a:headEnd type="none" w="med" len="med"/>
                      <a:tailEnd type="none" w="med" len="med"/>
                    </a:lnR>
                    <a:lnT w="28575" cap="flat" cmpd="sng" algn="ctr">
                      <a:solidFill>
                        <a:schemeClr val="bg2">
                          <a:lumMod val="25000"/>
                        </a:schemeClr>
                      </a:solidFill>
                      <a:prstDash val="solid"/>
                      <a:round/>
                      <a:headEnd type="none" w="med" len="med"/>
                      <a:tailEnd type="none" w="med" len="med"/>
                    </a:lnT>
                    <a:solidFill>
                      <a:schemeClr val="accent2">
                        <a:lumMod val="20000"/>
                        <a:lumOff val="80000"/>
                      </a:schemeClr>
                    </a:solidFill>
                  </a:tcPr>
                </a:tc>
                <a:extLst>
                  <a:ext uri="{0D108BD9-81ED-4DB2-BD59-A6C34878D82A}">
                    <a16:rowId xmlns:a16="http://schemas.microsoft.com/office/drawing/2014/main" val="4292215919"/>
                  </a:ext>
                </a:extLst>
              </a:tr>
              <a:tr h="578763">
                <a:tc>
                  <a:txBody>
                    <a:bodyPr/>
                    <a:lstStyle/>
                    <a:p>
                      <a:r>
                        <a:rPr lang="en-US" sz="1400" dirty="0"/>
                        <a:t>T</a:t>
                      </a:r>
                      <a:r>
                        <a:rPr lang="en-GB" sz="1400" dirty="0" err="1"/>
                        <a:t>ungsten</a:t>
                      </a:r>
                      <a:endParaRPr lang="en-GB" sz="1400" dirty="0"/>
                    </a:p>
                  </a:txBody>
                  <a:tcPr marL="18000" marR="18000" marT="28800" marB="28800" anchor="ctr">
                    <a:lnL w="28575" cap="flat" cmpd="sng" algn="ctr">
                      <a:solidFill>
                        <a:schemeClr val="bg2">
                          <a:lumMod val="25000"/>
                        </a:schemeClr>
                      </a:solidFill>
                      <a:prstDash val="solid"/>
                      <a:round/>
                      <a:headEnd type="none" w="med" len="med"/>
                      <a:tailEnd type="none" w="med" len="med"/>
                    </a:lnL>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t>Helium Cooled 1/8ths </a:t>
                      </a:r>
                      <a:r>
                        <a:rPr lang="en-GB" sz="1100" dirty="0"/>
                        <a:t>(Not clad)</a:t>
                      </a:r>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33A0"/>
                          </a:solidFill>
                          <a:effectLst/>
                          <a:uLnTx/>
                          <a:uFillTx/>
                          <a:latin typeface="Arial"/>
                          <a:ea typeface="+mn-ea"/>
                          <a:cs typeface="+mn-cs"/>
                        </a:rPr>
                        <a:t>16</a:t>
                      </a:r>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033A0"/>
                        </a:solidFill>
                        <a:effectLst/>
                        <a:uLnTx/>
                        <a:uFillTx/>
                        <a:latin typeface="Arial"/>
                        <a:ea typeface="+mn-ea"/>
                        <a:cs typeface="+mn-cs"/>
                      </a:endParaRPr>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algn="ctr"/>
                      <a:r>
                        <a:rPr lang="en-US" sz="1400" dirty="0"/>
                        <a:t>400</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algn="ctr"/>
                      <a:r>
                        <a:rPr lang="en-US" sz="1400" dirty="0"/>
                        <a:t>95</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algn="ctr"/>
                      <a:r>
                        <a:rPr lang="en-US" sz="1400" dirty="0"/>
                        <a:t>143</a:t>
                      </a: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algn="ct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algn="ct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algn="ct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algn="ctr"/>
                      <a:endParaRPr lang="en-GB" sz="14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330</a:t>
                      </a:r>
                      <a:r>
                        <a:rPr lang="en-US" sz="2400" dirty="0"/>
                        <a:t> </a:t>
                      </a:r>
                    </a:p>
                    <a:p>
                      <a:pPr algn="ctr"/>
                      <a:r>
                        <a:rPr lang="en-US" sz="1100" dirty="0"/>
                        <a:t>[YS] at RT *</a:t>
                      </a:r>
                      <a:endParaRPr lang="en-GB" sz="1600" dirty="0"/>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marL="0" algn="ctr" defTabSz="914400" rtl="0" eaLnBrk="1" latinLnBrk="0" hangingPunct="1"/>
                      <a:r>
                        <a:rPr lang="en-US" sz="1400" kern="1200" dirty="0">
                          <a:solidFill>
                            <a:schemeClr val="dk1"/>
                          </a:solidFill>
                          <a:latin typeface="+mn-lt"/>
                          <a:ea typeface="+mn-ea"/>
                          <a:cs typeface="+mn-cs"/>
                        </a:rPr>
                        <a:t>3.5</a:t>
                      </a:r>
                      <a:endParaRPr lang="en-GB" sz="1400" kern="1200" dirty="0">
                        <a:solidFill>
                          <a:schemeClr val="dk1"/>
                        </a:solidFill>
                        <a:latin typeface="+mn-lt"/>
                        <a:ea typeface="+mn-ea"/>
                        <a:cs typeface="+mn-cs"/>
                      </a:endParaRPr>
                    </a:p>
                  </a:txBody>
                  <a:tcPr marL="18000" marR="18000" marT="28800" marB="28800" anchor="ct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tc>
                  <a:txBody>
                    <a:bodyPr/>
                    <a:lstStyle/>
                    <a:p>
                      <a:pPr algn="ctr"/>
                      <a:endParaRPr lang="en-GB" sz="1600" dirty="0"/>
                    </a:p>
                  </a:txBody>
                  <a:tcPr marL="18000" marR="18000" marT="28800" marB="28800" anchor="ctr">
                    <a:lnR w="28575" cap="flat" cmpd="sng" algn="ctr">
                      <a:solidFill>
                        <a:schemeClr val="bg2">
                          <a:lumMod val="25000"/>
                        </a:schemeClr>
                      </a:solidFill>
                      <a:prstDash val="solid"/>
                      <a:round/>
                      <a:headEnd type="none" w="med" len="med"/>
                      <a:tailEnd type="none" w="med" len="med"/>
                    </a:lnR>
                    <a:lnB w="28575" cap="flat" cmpd="sng" algn="ctr">
                      <a:solidFill>
                        <a:schemeClr val="bg2">
                          <a:lumMod val="25000"/>
                        </a:schemeClr>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541515380"/>
                  </a:ext>
                </a:extLst>
              </a:tr>
            </a:tbl>
          </a:graphicData>
        </a:graphic>
      </p:graphicFrame>
      <p:sp>
        <p:nvSpPr>
          <p:cNvPr id="2" name="Title 1">
            <a:extLst>
              <a:ext uri="{FF2B5EF4-FFF2-40B4-BE49-F238E27FC236}">
                <a16:creationId xmlns:a16="http://schemas.microsoft.com/office/drawing/2014/main" id="{77D985DD-B372-ECE2-96D1-135677D328E4}"/>
              </a:ext>
            </a:extLst>
          </p:cNvPr>
          <p:cNvSpPr>
            <a:spLocks noGrp="1"/>
          </p:cNvSpPr>
          <p:nvPr>
            <p:ph type="title"/>
          </p:nvPr>
        </p:nvSpPr>
        <p:spPr>
          <a:xfrm>
            <a:off x="405594" y="249932"/>
            <a:ext cx="11380812" cy="1084263"/>
          </a:xfrm>
        </p:spPr>
        <p:txBody>
          <a:bodyPr/>
          <a:lstStyle/>
          <a:p>
            <a:r>
              <a:rPr lang="en-US" dirty="0"/>
              <a:t>H</a:t>
            </a:r>
            <a:r>
              <a:rPr lang="en-US" baseline="-25000" dirty="0"/>
              <a:t>2</a:t>
            </a:r>
            <a:r>
              <a:rPr lang="en-US" dirty="0"/>
              <a:t>0 &amp; He Targets comparison – Results table</a:t>
            </a:r>
            <a:endParaRPr lang="en-GB" dirty="0"/>
          </a:p>
        </p:txBody>
      </p:sp>
      <p:sp>
        <p:nvSpPr>
          <p:cNvPr id="6" name="Slide Number Placeholder 5">
            <a:extLst>
              <a:ext uri="{FF2B5EF4-FFF2-40B4-BE49-F238E27FC236}">
                <a16:creationId xmlns:a16="http://schemas.microsoft.com/office/drawing/2014/main" id="{472DD72F-3CB7-8671-A61C-2A8390CD83E9}"/>
              </a:ext>
            </a:extLst>
          </p:cNvPr>
          <p:cNvSpPr>
            <a:spLocks noGrp="1"/>
          </p:cNvSpPr>
          <p:nvPr>
            <p:ph type="sldNum" sz="quarter" idx="17"/>
          </p:nvPr>
        </p:nvSpPr>
        <p:spPr/>
        <p:txBody>
          <a:bodyPr/>
          <a:lstStyle/>
          <a:p>
            <a:pPr>
              <a:defRPr/>
            </a:pPr>
            <a:fld id="{36B5EA5A-BC32-A742-B11B-8E7414D5B535}" type="slidenum">
              <a:rPr lang="en-US" smtClean="0"/>
              <a:t>24</a:t>
            </a:fld>
            <a:endParaRPr lang="en-US"/>
          </a:p>
        </p:txBody>
      </p:sp>
      <p:sp>
        <p:nvSpPr>
          <p:cNvPr id="5" name="Date Placeholder 4">
            <a:extLst>
              <a:ext uri="{FF2B5EF4-FFF2-40B4-BE49-F238E27FC236}">
                <a16:creationId xmlns:a16="http://schemas.microsoft.com/office/drawing/2014/main" id="{5F06FFAF-EC37-995C-5BCA-01FC1251E662}"/>
              </a:ext>
            </a:extLst>
          </p:cNvPr>
          <p:cNvSpPr>
            <a:spLocks noGrp="1"/>
          </p:cNvSpPr>
          <p:nvPr>
            <p:ph type="dt" sz="half" idx="10"/>
          </p:nvPr>
        </p:nvSpPr>
        <p:spPr/>
        <p:txBody>
          <a:bodyPr/>
          <a:lstStyle/>
          <a:p>
            <a:r>
              <a:rPr lang="en-US"/>
              <a:t>HI-ECN3 Target System Advisory Commitee #1,  04/03/2025</a:t>
            </a:r>
            <a:endParaRPr lang="en-US" dirty="0"/>
          </a:p>
        </p:txBody>
      </p:sp>
      <p:sp>
        <p:nvSpPr>
          <p:cNvPr id="7" name="Footer Placeholder 6">
            <a:extLst>
              <a:ext uri="{FF2B5EF4-FFF2-40B4-BE49-F238E27FC236}">
                <a16:creationId xmlns:a16="http://schemas.microsoft.com/office/drawing/2014/main" id="{419456F9-CA41-A08B-94C2-947B1754CAD3}"/>
              </a:ext>
            </a:extLst>
          </p:cNvPr>
          <p:cNvSpPr>
            <a:spLocks noGrp="1"/>
          </p:cNvSpPr>
          <p:nvPr>
            <p:ph type="ftr" sz="quarter" idx="11"/>
          </p:nvPr>
        </p:nvSpPr>
        <p:spPr/>
        <p:txBody>
          <a:bodyPr/>
          <a:lstStyle/>
          <a:p>
            <a:r>
              <a:rPr lang="en-GB"/>
              <a:t>Mike Parkin | Target Conceptual Design</a:t>
            </a:r>
            <a:endParaRPr lang="en-US" dirty="0"/>
          </a:p>
        </p:txBody>
      </p:sp>
      <p:sp>
        <p:nvSpPr>
          <p:cNvPr id="9" name="TextBox 8">
            <a:extLst>
              <a:ext uri="{FF2B5EF4-FFF2-40B4-BE49-F238E27FC236}">
                <a16:creationId xmlns:a16="http://schemas.microsoft.com/office/drawing/2014/main" id="{EC1E801F-E148-E3CF-988E-41C55A5508F3}"/>
              </a:ext>
            </a:extLst>
          </p:cNvPr>
          <p:cNvSpPr txBox="1"/>
          <p:nvPr/>
        </p:nvSpPr>
        <p:spPr>
          <a:xfrm>
            <a:off x="124724" y="5327885"/>
            <a:ext cx="3960440" cy="600164"/>
          </a:xfrm>
          <a:prstGeom prst="rect">
            <a:avLst/>
          </a:prstGeom>
          <a:noFill/>
        </p:spPr>
        <p:txBody>
          <a:bodyPr wrap="square">
            <a:spAutoFit/>
          </a:bodyPr>
          <a:lstStyle/>
          <a:p>
            <a:r>
              <a:rPr lang="en-GB" sz="1100" dirty="0"/>
              <a:t>Water cooled limits: Comprehensive design study (CDS) </a:t>
            </a:r>
          </a:p>
          <a:p>
            <a:r>
              <a:rPr lang="en-GB" sz="1100" dirty="0"/>
              <a:t>https://e-publishing.cern.ch</a:t>
            </a:r>
          </a:p>
          <a:p>
            <a:r>
              <a:rPr lang="en-GB" sz="1100" dirty="0"/>
              <a:t>/index.php/CYRM/issue/view/106/pdf_7</a:t>
            </a:r>
          </a:p>
        </p:txBody>
      </p:sp>
      <p:sp>
        <p:nvSpPr>
          <p:cNvPr id="30" name="TextBox 29">
            <a:extLst>
              <a:ext uri="{FF2B5EF4-FFF2-40B4-BE49-F238E27FC236}">
                <a16:creationId xmlns:a16="http://schemas.microsoft.com/office/drawing/2014/main" id="{7CD285F7-EC44-A882-B0DF-C25F587D9060}"/>
              </a:ext>
            </a:extLst>
          </p:cNvPr>
          <p:cNvSpPr txBox="1"/>
          <p:nvPr/>
        </p:nvSpPr>
        <p:spPr>
          <a:xfrm>
            <a:off x="3719736" y="5099960"/>
            <a:ext cx="7874666" cy="1438855"/>
          </a:xfrm>
          <a:prstGeom prst="rect">
            <a:avLst/>
          </a:prstGeom>
          <a:noFill/>
        </p:spPr>
        <p:txBody>
          <a:bodyPr wrap="square">
            <a:spAutoFit/>
          </a:bodyPr>
          <a:lstStyle/>
          <a:p>
            <a:pPr algn="l" rtl="0">
              <a:spcBef>
                <a:spcPts val="75"/>
              </a:spcBef>
            </a:pPr>
            <a:r>
              <a:rPr lang="en-GB" sz="800" b="0" i="0" dirty="0">
                <a:solidFill>
                  <a:srgbClr val="000000"/>
                </a:solidFill>
                <a:effectLst/>
                <a:latin typeface="Arial" panose="020B0604020202020204" pitchFamily="34" charset="0"/>
              </a:rPr>
              <a:t>[1] </a:t>
            </a:r>
            <a:r>
              <a:rPr lang="en-GB" sz="800" b="0" i="0" dirty="0">
                <a:solidFill>
                  <a:schemeClr val="tx2"/>
                </a:solidFill>
                <a:effectLst/>
                <a:latin typeface="Arial" panose="020B0604020202020204" pitchFamily="34" charset="0"/>
              </a:rPr>
              <a:t>Fatigue limits from CDS referenced as:</a:t>
            </a:r>
          </a:p>
          <a:p>
            <a:pPr marL="285750" indent="-285750" algn="l" rtl="0">
              <a:spcBef>
                <a:spcPts val="75"/>
              </a:spcBef>
              <a:buFont typeface="Arial" panose="020B0604020202020204" pitchFamily="34" charset="0"/>
              <a:buChar char="•"/>
            </a:pPr>
            <a:r>
              <a:rPr lang="en-GB" sz="800" b="0" i="0" dirty="0">
                <a:solidFill>
                  <a:schemeClr val="tx2"/>
                </a:solidFill>
                <a:effectLst/>
                <a:latin typeface="Arial" panose="020B0604020202020204" pitchFamily="34" charset="0"/>
              </a:rPr>
              <a:t>TZM: H. A. Calderon et al. “Microstructure and plasticity of two molybdenum-base alloys (TZM)”.</a:t>
            </a:r>
            <a:r>
              <a:rPr lang="en-GB" sz="800" b="0" i="0" dirty="0" err="1">
                <a:solidFill>
                  <a:schemeClr val="tx2"/>
                </a:solidFill>
                <a:effectLst/>
                <a:latin typeface="Arial" panose="020B0604020202020204" pitchFamily="34" charset="0"/>
              </a:rPr>
              <a:t>In:Mater</a:t>
            </a:r>
            <a:r>
              <a:rPr lang="en-GB" sz="800" b="0" i="0" dirty="0">
                <a:solidFill>
                  <a:schemeClr val="tx2"/>
                </a:solidFill>
                <a:effectLst/>
                <a:latin typeface="Arial" panose="020B0604020202020204" pitchFamily="34" charset="0"/>
              </a:rPr>
              <a:t>. Sci. Eng. A160 (1993), pp. 189–199.</a:t>
            </a:r>
            <a:endParaRPr lang="en-GB" sz="800" dirty="0">
              <a:solidFill>
                <a:schemeClr val="tx2"/>
              </a:solidFill>
              <a:latin typeface="Arial" panose="020B0604020202020204" pitchFamily="34" charset="0"/>
            </a:endParaRPr>
          </a:p>
          <a:p>
            <a:pPr marL="285750" indent="-285750" algn="l" rtl="0">
              <a:spcBef>
                <a:spcPts val="75"/>
              </a:spcBef>
              <a:buFont typeface="Arial" panose="020B0604020202020204" pitchFamily="34" charset="0"/>
              <a:buChar char="•"/>
            </a:pPr>
            <a:r>
              <a:rPr lang="en-GB" sz="800" b="0" i="0" dirty="0">
                <a:solidFill>
                  <a:schemeClr val="tx2"/>
                </a:solidFill>
                <a:effectLst/>
                <a:latin typeface="Arial" panose="020B0604020202020204" pitchFamily="34" charset="0"/>
              </a:rPr>
              <a:t>W: J. </a:t>
            </a:r>
            <a:r>
              <a:rPr lang="en-GB" sz="800" b="0" i="0" dirty="0" err="1">
                <a:solidFill>
                  <a:schemeClr val="tx2"/>
                </a:solidFill>
                <a:effectLst/>
                <a:latin typeface="Arial" panose="020B0604020202020204" pitchFamily="34" charset="0"/>
              </a:rPr>
              <a:t>Habainy</a:t>
            </a:r>
            <a:r>
              <a:rPr lang="en-GB" sz="800" b="0" i="0" dirty="0">
                <a:solidFill>
                  <a:schemeClr val="tx2"/>
                </a:solidFill>
                <a:effectLst/>
                <a:latin typeface="Arial" panose="020B0604020202020204" pitchFamily="34" charset="0"/>
              </a:rPr>
              <a:t> et al. “Fatigue properties of tungsten from two different processing routes”. </a:t>
            </a:r>
            <a:r>
              <a:rPr lang="en-GB" sz="800" b="0" i="0" dirty="0" err="1">
                <a:solidFill>
                  <a:schemeClr val="tx2"/>
                </a:solidFill>
                <a:effectLst/>
                <a:latin typeface="Arial" panose="020B0604020202020204" pitchFamily="34" charset="0"/>
              </a:rPr>
              <a:t>In:J</a:t>
            </a:r>
            <a:r>
              <a:rPr lang="en-GB" sz="800" b="0" i="0" dirty="0">
                <a:solidFill>
                  <a:schemeClr val="tx2"/>
                </a:solidFill>
                <a:effectLst/>
                <a:latin typeface="Arial" panose="020B0604020202020204" pitchFamily="34" charset="0"/>
              </a:rPr>
              <a:t>. Nucl.Mater.506 (2018), pp. 83–91.</a:t>
            </a:r>
          </a:p>
          <a:p>
            <a:pPr marL="285750" indent="-285750" algn="l" rtl="0">
              <a:spcBef>
                <a:spcPts val="75"/>
              </a:spcBef>
              <a:buFont typeface="Arial" panose="020B0604020202020204" pitchFamily="34" charset="0"/>
              <a:buChar char="•"/>
            </a:pPr>
            <a:r>
              <a:rPr lang="en-GB" sz="800" dirty="0">
                <a:solidFill>
                  <a:schemeClr val="tx2"/>
                </a:solidFill>
                <a:latin typeface="Arial" panose="020B0604020202020204" pitchFamily="34" charset="0"/>
              </a:rPr>
              <a:t>Ta2.5: </a:t>
            </a:r>
            <a:r>
              <a:rPr lang="en-GB" sz="800" b="0" i="0" dirty="0">
                <a:solidFill>
                  <a:schemeClr val="tx2"/>
                </a:solidFill>
                <a:effectLst/>
                <a:latin typeface="Arial" panose="020B0604020202020204" pitchFamily="34" charset="0"/>
              </a:rPr>
              <a:t>W. </a:t>
            </a:r>
            <a:r>
              <a:rPr lang="en-GB" sz="800" b="0" i="0" dirty="0" err="1">
                <a:solidFill>
                  <a:schemeClr val="tx2"/>
                </a:solidFill>
                <a:effectLst/>
                <a:latin typeface="Arial" panose="020B0604020202020204" pitchFamily="34" charset="0"/>
              </a:rPr>
              <a:t>Martienssen</a:t>
            </a:r>
            <a:r>
              <a:rPr lang="en-GB" sz="800" b="0" i="0" dirty="0">
                <a:solidFill>
                  <a:schemeClr val="tx2"/>
                </a:solidFill>
                <a:effectLst/>
                <a:latin typeface="Arial" panose="020B0604020202020204" pitchFamily="34" charset="0"/>
              </a:rPr>
              <a:t>, H. </a:t>
            </a:r>
            <a:r>
              <a:rPr lang="en-GB" sz="800" b="0" i="0" dirty="0" err="1">
                <a:solidFill>
                  <a:schemeClr val="tx2"/>
                </a:solidFill>
                <a:effectLst/>
                <a:latin typeface="Arial" panose="020B0604020202020204" pitchFamily="34" charset="0"/>
              </a:rPr>
              <a:t>Warlimont</a:t>
            </a:r>
            <a:r>
              <a:rPr lang="en-GB" sz="800" b="0" i="0" dirty="0">
                <a:solidFill>
                  <a:schemeClr val="tx2"/>
                </a:solidFill>
                <a:effectLst/>
                <a:latin typeface="Arial" panose="020B0604020202020204" pitchFamily="34" charset="0"/>
              </a:rPr>
              <a:t>. “Refractory metals and alloys”. </a:t>
            </a:r>
            <a:r>
              <a:rPr lang="en-GB" sz="800" b="0" i="0" dirty="0" err="1">
                <a:solidFill>
                  <a:schemeClr val="tx2"/>
                </a:solidFill>
                <a:effectLst/>
                <a:latin typeface="Arial" panose="020B0604020202020204" pitchFamily="34" charset="0"/>
              </a:rPr>
              <a:t>In:Springer</a:t>
            </a:r>
            <a:r>
              <a:rPr lang="en-GB" sz="800" b="0" i="0" dirty="0">
                <a:solidFill>
                  <a:schemeClr val="tx2"/>
                </a:solidFill>
                <a:effectLst/>
                <a:latin typeface="Arial" panose="020B0604020202020204" pitchFamily="34" charset="0"/>
              </a:rPr>
              <a:t> Handbook of Condensed Matter and Materials Data. Springer, 2005. Chap. 3.1.9</a:t>
            </a:r>
          </a:p>
          <a:p>
            <a:pPr>
              <a:spcBef>
                <a:spcPts val="75"/>
              </a:spcBef>
            </a:pPr>
            <a:r>
              <a:rPr lang="en-GB" sz="800" b="0" i="0" dirty="0">
                <a:solidFill>
                  <a:srgbClr val="000000"/>
                </a:solidFill>
                <a:effectLst/>
                <a:latin typeface="Arial" panose="020B0604020202020204" pitchFamily="34" charset="0"/>
              </a:rPr>
              <a:t>[2] YS, UTS </a:t>
            </a:r>
            <a:r>
              <a:rPr lang="en-GB" sz="800" b="0" i="0" dirty="0">
                <a:solidFill>
                  <a:schemeClr val="tx2"/>
                </a:solidFill>
                <a:effectLst/>
                <a:latin typeface="Arial" panose="020B0604020202020204" pitchFamily="34" charset="0"/>
              </a:rPr>
              <a:t>from CDS referenced as:</a:t>
            </a:r>
            <a:endParaRPr lang="en-GB" sz="800" b="0" i="0" dirty="0">
              <a:solidFill>
                <a:srgbClr val="000000"/>
              </a:solidFill>
              <a:effectLst/>
              <a:latin typeface="Arial" panose="020B0604020202020204" pitchFamily="34" charset="0"/>
            </a:endParaRPr>
          </a:p>
          <a:p>
            <a:pPr marL="285750" indent="-285750" algn="l" rtl="0">
              <a:spcBef>
                <a:spcPts val="75"/>
              </a:spcBef>
              <a:buFont typeface="Arial" panose="020B0604020202020204" pitchFamily="34" charset="0"/>
              <a:buChar char="•"/>
            </a:pPr>
            <a:r>
              <a:rPr lang="en-GB" sz="800" b="0" i="0" dirty="0">
                <a:solidFill>
                  <a:srgbClr val="000000"/>
                </a:solidFill>
                <a:effectLst/>
                <a:latin typeface="Arial" panose="020B0604020202020204" pitchFamily="34" charset="0"/>
              </a:rPr>
              <a:t>Fraunhofer </a:t>
            </a:r>
            <a:r>
              <a:rPr lang="en-GB" sz="800" b="0" i="0" dirty="0" err="1">
                <a:solidFill>
                  <a:srgbClr val="000000"/>
                </a:solidFill>
                <a:effectLst/>
                <a:latin typeface="Arial" panose="020B0604020202020204" pitchFamily="34" charset="0"/>
              </a:rPr>
              <a:t>IFAM.TaW</a:t>
            </a:r>
            <a:r>
              <a:rPr lang="en-GB" sz="800" b="0" i="0" dirty="0">
                <a:solidFill>
                  <a:srgbClr val="000000"/>
                </a:solidFill>
                <a:effectLst/>
                <a:latin typeface="Arial" panose="020B0604020202020204" pitchFamily="34" charset="0"/>
              </a:rPr>
              <a:t>-clad Refractory Metals. Internal communication. 2017.</a:t>
            </a:r>
            <a:endParaRPr lang="en-GB" sz="800" dirty="0">
              <a:solidFill>
                <a:srgbClr val="000000"/>
              </a:solidFill>
              <a:latin typeface="Arial" panose="020B0604020202020204" pitchFamily="34" charset="0"/>
            </a:endParaRPr>
          </a:p>
          <a:p>
            <a:pPr marL="285750" indent="-285750" algn="l" rtl="0">
              <a:spcBef>
                <a:spcPts val="75"/>
              </a:spcBef>
              <a:buFont typeface="Arial" panose="020B0604020202020204" pitchFamily="34" charset="0"/>
              <a:buChar char="•"/>
            </a:pPr>
            <a:r>
              <a:rPr lang="en-GB" sz="800" b="0" i="0" dirty="0" err="1">
                <a:solidFill>
                  <a:srgbClr val="000000"/>
                </a:solidFill>
                <a:effectLst/>
                <a:latin typeface="Arial" panose="020B0604020202020204" pitchFamily="34" charset="0"/>
              </a:rPr>
              <a:t>Plansee</a:t>
            </a:r>
            <a:r>
              <a:rPr lang="en-GB" sz="800" b="0" i="0" dirty="0">
                <a:solidFill>
                  <a:srgbClr val="000000"/>
                </a:solidFill>
                <a:effectLst/>
                <a:latin typeface="Arial" panose="020B0604020202020204" pitchFamily="34" charset="0"/>
              </a:rPr>
              <a:t> </a:t>
            </a:r>
            <a:r>
              <a:rPr lang="en-GB" sz="800" b="0" i="0" dirty="0" err="1">
                <a:solidFill>
                  <a:srgbClr val="000000"/>
                </a:solidFill>
                <a:effectLst/>
                <a:latin typeface="Arial" panose="020B0604020202020204" pitchFamily="34" charset="0"/>
              </a:rPr>
              <a:t>GmbH.TZM</a:t>
            </a:r>
            <a:r>
              <a:rPr lang="en-GB" sz="800" b="0" i="0" dirty="0">
                <a:solidFill>
                  <a:srgbClr val="000000"/>
                </a:solidFill>
                <a:effectLst/>
                <a:latin typeface="Arial" panose="020B0604020202020204" pitchFamily="34" charset="0"/>
              </a:rPr>
              <a:t> Measurements. Internal communication. 2018.</a:t>
            </a:r>
          </a:p>
          <a:p>
            <a:pPr marL="285750" indent="-285750" algn="l" rtl="0">
              <a:spcBef>
                <a:spcPts val="75"/>
              </a:spcBef>
              <a:buFont typeface="Arial" panose="020B0604020202020204" pitchFamily="34" charset="0"/>
              <a:buChar char="•"/>
            </a:pPr>
            <a:r>
              <a:rPr lang="en-GB" sz="800" b="0" i="0" dirty="0">
                <a:solidFill>
                  <a:srgbClr val="000000"/>
                </a:solidFill>
                <a:effectLst/>
                <a:latin typeface="Arial" panose="020B0604020202020204" pitchFamily="34" charset="0"/>
              </a:rPr>
              <a:t>W: J. </a:t>
            </a:r>
            <a:r>
              <a:rPr lang="en-GB" sz="800" b="0" i="0" dirty="0" err="1">
                <a:solidFill>
                  <a:srgbClr val="000000"/>
                </a:solidFill>
                <a:effectLst/>
                <a:latin typeface="Arial" panose="020B0604020202020204" pitchFamily="34" charset="0"/>
              </a:rPr>
              <a:t>Habainy</a:t>
            </a:r>
            <a:r>
              <a:rPr lang="en-GB" sz="800" b="0" i="0" dirty="0">
                <a:solidFill>
                  <a:srgbClr val="000000"/>
                </a:solidFill>
                <a:effectLst/>
                <a:latin typeface="Arial" panose="020B0604020202020204" pitchFamily="34" charset="0"/>
              </a:rPr>
              <a:t> et al. “Fatigue properties of tungsten from two different processing routes”. </a:t>
            </a:r>
            <a:r>
              <a:rPr lang="en-GB" sz="800" b="0" i="0" dirty="0" err="1">
                <a:solidFill>
                  <a:srgbClr val="000000"/>
                </a:solidFill>
                <a:effectLst/>
                <a:latin typeface="Arial" panose="020B0604020202020204" pitchFamily="34" charset="0"/>
              </a:rPr>
              <a:t>In:J</a:t>
            </a:r>
            <a:r>
              <a:rPr lang="en-GB" sz="800" b="0" i="0" dirty="0">
                <a:solidFill>
                  <a:srgbClr val="000000"/>
                </a:solidFill>
                <a:effectLst/>
                <a:latin typeface="Arial" panose="020B0604020202020204" pitchFamily="34" charset="0"/>
              </a:rPr>
              <a:t>. Nucl.Mater.506 (2018), pp. 83–91.</a:t>
            </a:r>
          </a:p>
          <a:p>
            <a:pPr algn="l" rtl="0">
              <a:spcBef>
                <a:spcPts val="75"/>
              </a:spcBef>
            </a:pPr>
            <a:endParaRPr lang="en-GB" sz="800" b="0" i="0" dirty="0">
              <a:solidFill>
                <a:schemeClr val="tx2"/>
              </a:solidFill>
              <a:effectLst/>
              <a:latin typeface="Arial" panose="020B0604020202020204" pitchFamily="34" charset="0"/>
            </a:endParaRPr>
          </a:p>
          <a:p>
            <a:pPr marL="285750" indent="-285750" algn="l" rtl="0">
              <a:spcBef>
                <a:spcPts val="75"/>
              </a:spcBef>
              <a:buFont typeface="Arial" panose="020B0604020202020204" pitchFamily="34" charset="0"/>
              <a:buChar char="•"/>
            </a:pPr>
            <a:endParaRPr lang="en-GB" sz="800"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1329867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51E19F-FC36-00A4-2214-E76A780F9147}"/>
              </a:ext>
            </a:extLst>
          </p:cNvPr>
          <p:cNvSpPr>
            <a:spLocks noGrp="1"/>
          </p:cNvSpPr>
          <p:nvPr>
            <p:ph type="title"/>
          </p:nvPr>
        </p:nvSpPr>
        <p:spPr>
          <a:xfrm>
            <a:off x="383972" y="396781"/>
            <a:ext cx="11380812" cy="543595"/>
          </a:xfrm>
        </p:spPr>
        <p:txBody>
          <a:bodyPr/>
          <a:lstStyle/>
          <a:p>
            <a:r>
              <a:rPr lang="en-US" dirty="0"/>
              <a:t>Target baseline selection</a:t>
            </a:r>
            <a:endParaRPr lang="en-GB" dirty="0"/>
          </a:p>
        </p:txBody>
      </p:sp>
      <p:sp>
        <p:nvSpPr>
          <p:cNvPr id="3" name="Text Placeholder 2">
            <a:extLst>
              <a:ext uri="{FF2B5EF4-FFF2-40B4-BE49-F238E27FC236}">
                <a16:creationId xmlns:a16="http://schemas.microsoft.com/office/drawing/2014/main" id="{2353BE5D-D23E-7E2C-8DE8-31591123AE8B}"/>
              </a:ext>
            </a:extLst>
          </p:cNvPr>
          <p:cNvSpPr>
            <a:spLocks noGrp="1"/>
          </p:cNvSpPr>
          <p:nvPr>
            <p:ph type="body" idx="1"/>
          </p:nvPr>
        </p:nvSpPr>
        <p:spPr>
          <a:xfrm>
            <a:off x="379184" y="923822"/>
            <a:ext cx="5616575" cy="668337"/>
          </a:xfrm>
        </p:spPr>
        <p:txBody>
          <a:bodyPr/>
          <a:lstStyle/>
          <a:p>
            <a:r>
              <a:rPr lang="en-US" dirty="0"/>
              <a:t>Pros and cons</a:t>
            </a:r>
            <a:endParaRPr lang="en-GB" dirty="0"/>
          </a:p>
        </p:txBody>
      </p:sp>
      <p:sp>
        <p:nvSpPr>
          <p:cNvPr id="6" name="Slide Number Placeholder 5">
            <a:extLst>
              <a:ext uri="{FF2B5EF4-FFF2-40B4-BE49-F238E27FC236}">
                <a16:creationId xmlns:a16="http://schemas.microsoft.com/office/drawing/2014/main" id="{F8862987-2101-FF9B-0845-2E7624CC31AF}"/>
              </a:ext>
            </a:extLst>
          </p:cNvPr>
          <p:cNvSpPr>
            <a:spLocks noGrp="1"/>
          </p:cNvSpPr>
          <p:nvPr>
            <p:ph type="sldNum" sz="quarter" idx="17"/>
          </p:nvPr>
        </p:nvSpPr>
        <p:spPr>
          <a:xfrm>
            <a:off x="11083530" y="6410005"/>
            <a:ext cx="681254" cy="365125"/>
          </a:xfrm>
        </p:spPr>
        <p:txBody>
          <a:bodyPr/>
          <a:lstStyle/>
          <a:p>
            <a:pPr>
              <a:defRPr/>
            </a:pPr>
            <a:fld id="{36B5EA5A-BC32-A742-B11B-8E7414D5B535}" type="slidenum">
              <a:rPr lang="en-US" smtClean="0"/>
              <a:t>25</a:t>
            </a:fld>
            <a:endParaRPr lang="en-US"/>
          </a:p>
        </p:txBody>
      </p:sp>
      <p:graphicFrame>
        <p:nvGraphicFramePr>
          <p:cNvPr id="8" name="Table 7">
            <a:extLst>
              <a:ext uri="{FF2B5EF4-FFF2-40B4-BE49-F238E27FC236}">
                <a16:creationId xmlns:a16="http://schemas.microsoft.com/office/drawing/2014/main" id="{91B1D489-E5DB-D1FE-A70A-62BB813A4FE6}"/>
              </a:ext>
            </a:extLst>
          </p:cNvPr>
          <p:cNvGraphicFramePr>
            <a:graphicFrameLocks noGrp="1"/>
          </p:cNvGraphicFramePr>
          <p:nvPr>
            <p:extLst>
              <p:ext uri="{D42A27DB-BD31-4B8C-83A1-F6EECF244321}">
                <p14:modId xmlns:p14="http://schemas.microsoft.com/office/powerpoint/2010/main" val="847749959"/>
              </p:ext>
            </p:extLst>
          </p:nvPr>
        </p:nvGraphicFramePr>
        <p:xfrm>
          <a:off x="99007" y="1628800"/>
          <a:ext cx="11993986" cy="3006035"/>
        </p:xfrm>
        <a:graphic>
          <a:graphicData uri="http://schemas.openxmlformats.org/drawingml/2006/table">
            <a:tbl>
              <a:tblPr firstRow="1" bandRow="1">
                <a:tableStyleId>{6E25E649-3F16-4E02-A733-19D2CDBF48F0}</a:tableStyleId>
              </a:tblPr>
              <a:tblGrid>
                <a:gridCol w="921421">
                  <a:extLst>
                    <a:ext uri="{9D8B030D-6E8A-4147-A177-3AD203B41FA5}">
                      <a16:colId xmlns:a16="http://schemas.microsoft.com/office/drawing/2014/main" val="3585826812"/>
                    </a:ext>
                  </a:extLst>
                </a:gridCol>
                <a:gridCol w="826983">
                  <a:extLst>
                    <a:ext uri="{9D8B030D-6E8A-4147-A177-3AD203B41FA5}">
                      <a16:colId xmlns:a16="http://schemas.microsoft.com/office/drawing/2014/main" val="650888112"/>
                    </a:ext>
                  </a:extLst>
                </a:gridCol>
                <a:gridCol w="803964">
                  <a:extLst>
                    <a:ext uri="{9D8B030D-6E8A-4147-A177-3AD203B41FA5}">
                      <a16:colId xmlns:a16="http://schemas.microsoft.com/office/drawing/2014/main" val="1036678291"/>
                    </a:ext>
                  </a:extLst>
                </a:gridCol>
                <a:gridCol w="771876">
                  <a:extLst>
                    <a:ext uri="{9D8B030D-6E8A-4147-A177-3AD203B41FA5}">
                      <a16:colId xmlns:a16="http://schemas.microsoft.com/office/drawing/2014/main" val="244957368"/>
                    </a:ext>
                  </a:extLst>
                </a:gridCol>
                <a:gridCol w="771876">
                  <a:extLst>
                    <a:ext uri="{9D8B030D-6E8A-4147-A177-3AD203B41FA5}">
                      <a16:colId xmlns:a16="http://schemas.microsoft.com/office/drawing/2014/main" val="584353634"/>
                    </a:ext>
                  </a:extLst>
                </a:gridCol>
                <a:gridCol w="771876">
                  <a:extLst>
                    <a:ext uri="{9D8B030D-6E8A-4147-A177-3AD203B41FA5}">
                      <a16:colId xmlns:a16="http://schemas.microsoft.com/office/drawing/2014/main" val="2314180026"/>
                    </a:ext>
                  </a:extLst>
                </a:gridCol>
                <a:gridCol w="771876">
                  <a:extLst>
                    <a:ext uri="{9D8B030D-6E8A-4147-A177-3AD203B41FA5}">
                      <a16:colId xmlns:a16="http://schemas.microsoft.com/office/drawing/2014/main" val="1717162353"/>
                    </a:ext>
                  </a:extLst>
                </a:gridCol>
                <a:gridCol w="771876">
                  <a:extLst>
                    <a:ext uri="{9D8B030D-6E8A-4147-A177-3AD203B41FA5}">
                      <a16:colId xmlns:a16="http://schemas.microsoft.com/office/drawing/2014/main" val="1676669205"/>
                    </a:ext>
                  </a:extLst>
                </a:gridCol>
                <a:gridCol w="805206">
                  <a:extLst>
                    <a:ext uri="{9D8B030D-6E8A-4147-A177-3AD203B41FA5}">
                      <a16:colId xmlns:a16="http://schemas.microsoft.com/office/drawing/2014/main" val="2574631257"/>
                    </a:ext>
                  </a:extLst>
                </a:gridCol>
                <a:gridCol w="796172">
                  <a:extLst>
                    <a:ext uri="{9D8B030D-6E8A-4147-A177-3AD203B41FA5}">
                      <a16:colId xmlns:a16="http://schemas.microsoft.com/office/drawing/2014/main" val="3825912111"/>
                    </a:ext>
                  </a:extLst>
                </a:gridCol>
                <a:gridCol w="796172">
                  <a:extLst>
                    <a:ext uri="{9D8B030D-6E8A-4147-A177-3AD203B41FA5}">
                      <a16:colId xmlns:a16="http://schemas.microsoft.com/office/drawing/2014/main" val="1795753657"/>
                    </a:ext>
                  </a:extLst>
                </a:gridCol>
                <a:gridCol w="796172">
                  <a:extLst>
                    <a:ext uri="{9D8B030D-6E8A-4147-A177-3AD203B41FA5}">
                      <a16:colId xmlns:a16="http://schemas.microsoft.com/office/drawing/2014/main" val="3118934914"/>
                    </a:ext>
                  </a:extLst>
                </a:gridCol>
                <a:gridCol w="796172">
                  <a:extLst>
                    <a:ext uri="{9D8B030D-6E8A-4147-A177-3AD203B41FA5}">
                      <a16:colId xmlns:a16="http://schemas.microsoft.com/office/drawing/2014/main" val="3019939298"/>
                    </a:ext>
                  </a:extLst>
                </a:gridCol>
                <a:gridCol w="796172">
                  <a:extLst>
                    <a:ext uri="{9D8B030D-6E8A-4147-A177-3AD203B41FA5}">
                      <a16:colId xmlns:a16="http://schemas.microsoft.com/office/drawing/2014/main" val="3856206540"/>
                    </a:ext>
                  </a:extLst>
                </a:gridCol>
                <a:gridCol w="796172">
                  <a:extLst>
                    <a:ext uri="{9D8B030D-6E8A-4147-A177-3AD203B41FA5}">
                      <a16:colId xmlns:a16="http://schemas.microsoft.com/office/drawing/2014/main" val="1586636151"/>
                    </a:ext>
                  </a:extLst>
                </a:gridCol>
              </a:tblGrid>
              <a:tr h="765216">
                <a:tc>
                  <a:txBody>
                    <a:bodyPr/>
                    <a:lstStyle/>
                    <a:p>
                      <a:endParaRPr lang="en-GB" sz="1000" dirty="0"/>
                    </a:p>
                  </a:txBody>
                  <a:tcPr marL="43200" marR="43200">
                    <a:lnL>
                      <a:noFill/>
                    </a:lnL>
                    <a:lnR w="28575" cap="flat" cmpd="sng" algn="ctr">
                      <a:solidFill>
                        <a:schemeClr val="bg1"/>
                      </a:solidFill>
                      <a:prstDash val="solid"/>
                      <a:round/>
                      <a:headEnd type="none" w="med" len="med"/>
                      <a:tailEnd type="none" w="med" len="med"/>
                    </a:lnR>
                    <a:lnT w="254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800" dirty="0"/>
                        <a:t>Physics production</a:t>
                      </a:r>
                      <a:endParaRPr lang="en-GB" sz="800" dirty="0"/>
                    </a:p>
                  </a:txBody>
                  <a:tcPr marL="43200" marR="43200" marT="7200" marB="72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54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800" dirty="0"/>
                        <a:t>Physics background</a:t>
                      </a:r>
                      <a:endParaRPr lang="en-GB" sz="800" dirty="0"/>
                    </a:p>
                  </a:txBody>
                  <a:tcPr marL="43200" marR="43200" marT="7200" marB="72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54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800" dirty="0"/>
                        <a:t>Radio-isotope production &amp; concerns</a:t>
                      </a:r>
                      <a:endParaRPr lang="en-GB" sz="800" dirty="0"/>
                    </a:p>
                  </a:txBody>
                  <a:tcPr marL="43200" marR="43200" marT="7200" marB="72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54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800" dirty="0"/>
                        <a:t>Temperature levels</a:t>
                      </a:r>
                      <a:endParaRPr lang="en-GB" sz="800" dirty="0"/>
                    </a:p>
                  </a:txBody>
                  <a:tcPr marL="43200" marR="43200" marT="7200" marB="72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54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t>Stress and fatigue levels margins</a:t>
                      </a:r>
                      <a:endParaRPr lang="en-GB" sz="800" dirty="0"/>
                    </a:p>
                    <a:p>
                      <a:pPr algn="ctr"/>
                      <a:endParaRPr lang="en-GB" sz="800" dirty="0"/>
                    </a:p>
                  </a:txBody>
                  <a:tcPr marL="43200" marR="43200" marT="7200" marB="72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54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800" dirty="0"/>
                        <a:t>Stress and fatigue in areas of high dpa</a:t>
                      </a:r>
                      <a:endParaRPr lang="en-GB" sz="800" dirty="0"/>
                    </a:p>
                  </a:txBody>
                  <a:tcPr marL="43200" marR="43200" marT="7200" marB="72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54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800" dirty="0"/>
                        <a:t>LOCA</a:t>
                      </a:r>
                      <a:endParaRPr lang="en-GB" sz="800" dirty="0"/>
                    </a:p>
                  </a:txBody>
                  <a:tcPr marL="43200" marR="43200" marT="7200" marB="72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54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800" dirty="0"/>
                        <a:t>Ease of manufacture</a:t>
                      </a:r>
                      <a:endParaRPr lang="en-GB" sz="800" dirty="0"/>
                    </a:p>
                    <a:p>
                      <a:pPr algn="ctr"/>
                      <a:r>
                        <a:rPr lang="en-US" sz="800" dirty="0"/>
                        <a:t>/ installation CORE</a:t>
                      </a:r>
                      <a:endParaRPr lang="en-GB" sz="800" dirty="0"/>
                    </a:p>
                  </a:txBody>
                  <a:tcPr marL="43200" marR="43200" marT="7200" marB="72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54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800" dirty="0"/>
                        <a:t>Ease of manufacture</a:t>
                      </a:r>
                      <a:endParaRPr lang="en-GB" sz="800" dirty="0"/>
                    </a:p>
                    <a:p>
                      <a:pPr algn="ctr"/>
                      <a:r>
                        <a:rPr lang="en-US" sz="800" dirty="0"/>
                        <a:t>/ installation VESSELS</a:t>
                      </a:r>
                      <a:endParaRPr lang="en-GB" sz="800" dirty="0"/>
                    </a:p>
                  </a:txBody>
                  <a:tcPr marL="43200" marR="43200" marT="7200" marB="72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54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t>Procurement / installation risk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t>CV STATION</a:t>
                      </a:r>
                      <a:endParaRPr lang="en-GB" sz="800" dirty="0"/>
                    </a:p>
                  </a:txBody>
                  <a:tcPr marL="43200" marR="43200" marT="7200" marB="72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54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800" dirty="0"/>
                        <a:t>Instrument-</a:t>
                      </a:r>
                      <a:r>
                        <a:rPr lang="en-US" sz="800" dirty="0" err="1"/>
                        <a:t>ation</a:t>
                      </a:r>
                      <a:r>
                        <a:rPr lang="en-US" sz="800" dirty="0"/>
                        <a:t> &amp; instrument integration</a:t>
                      </a:r>
                      <a:endParaRPr lang="en-GB" sz="800" dirty="0"/>
                    </a:p>
                  </a:txBody>
                  <a:tcPr marL="43200" marR="43200" marT="7200" marB="72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54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800" dirty="0"/>
                        <a:t>Ease of installation / replacement</a:t>
                      </a:r>
                      <a:endParaRPr lang="en-GB" sz="800" dirty="0"/>
                    </a:p>
                  </a:txBody>
                  <a:tcPr marL="43200" marR="43200" marT="7200" marB="72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54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800" dirty="0"/>
                        <a:t>Ease of maintenance of auxiliary systems</a:t>
                      </a:r>
                      <a:endParaRPr lang="en-GB" sz="800" dirty="0"/>
                    </a:p>
                  </a:txBody>
                  <a:tcPr marL="43200" marR="43200" marT="7200" marB="72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54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800" dirty="0"/>
                        <a:t>Unproven lack of W Cladding in beam</a:t>
                      </a:r>
                      <a:endParaRPr lang="en-GB" sz="800" dirty="0"/>
                    </a:p>
                  </a:txBody>
                  <a:tcPr marL="43200" marR="43200" marT="7200" marB="7200" anchor="ctr">
                    <a:lnL w="28575" cap="flat" cmpd="sng" algn="ctr">
                      <a:solidFill>
                        <a:schemeClr val="bg1"/>
                      </a:solidFill>
                      <a:prstDash val="solid"/>
                      <a:round/>
                      <a:headEnd type="none" w="med" len="med"/>
                      <a:tailEnd type="none" w="med" len="med"/>
                    </a:lnL>
                    <a:lnR>
                      <a:noFill/>
                    </a:lnR>
                    <a:lnT w="254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3163316"/>
                  </a:ext>
                </a:extLst>
              </a:tr>
              <a:tr h="769783">
                <a:tc>
                  <a:txBody>
                    <a:bodyPr/>
                    <a:lstStyle/>
                    <a:p>
                      <a:pPr algn="ctr"/>
                      <a:r>
                        <a:rPr lang="en-US" sz="1200" dirty="0"/>
                        <a:t>Water cooled target</a:t>
                      </a:r>
                      <a:endParaRPr lang="en-GB" sz="1200" dirty="0"/>
                    </a:p>
                  </a:txBody>
                  <a:tcPr marL="36000" marR="36000" anchor="ctr">
                    <a:lnL>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E3C"/>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E3C"/>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AE571"/>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E3C"/>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E3C"/>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E3C"/>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AE571"/>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E3C"/>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AE571"/>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15E32"/>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AE571"/>
                    </a:solidFill>
                  </a:tcPr>
                </a:tc>
                <a:extLst>
                  <a:ext uri="{0D108BD9-81ED-4DB2-BD59-A6C34878D82A}">
                    <a16:rowId xmlns:a16="http://schemas.microsoft.com/office/drawing/2014/main" val="4292126208"/>
                  </a:ext>
                </a:extLst>
              </a:tr>
              <a:tr h="739516">
                <a:tc>
                  <a:txBody>
                    <a:bodyPr/>
                    <a:lstStyle/>
                    <a:p>
                      <a:pPr algn="ctr"/>
                      <a:r>
                        <a:rPr lang="en-US" sz="1200" dirty="0"/>
                        <a:t>Helium cooled target</a:t>
                      </a:r>
                      <a:endParaRPr lang="en-GB" sz="1200" dirty="0"/>
                    </a:p>
                  </a:txBody>
                  <a:tcPr marL="36000" marR="36000" anchor="ctr">
                    <a:lnL>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AE571"/>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AE571"/>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AE571"/>
                    </a:solidFill>
                  </a:tcPr>
                </a:tc>
                <a:tc>
                  <a:txBody>
                    <a:bodyPr/>
                    <a:lstStyle/>
                    <a:p>
                      <a:pPr algn="ctr"/>
                      <a:endParaRPr lang="en-GB" sz="1050" kern="1200" dirty="0">
                        <a:solidFill>
                          <a:schemeClr val="tx2"/>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gradFill flip="none" rotWithShape="1">
                      <a:gsLst>
                        <a:gs pos="42000">
                          <a:srgbClr val="AAE571"/>
                        </a:gs>
                        <a:gs pos="57000">
                          <a:srgbClr val="FFCE3C"/>
                        </a:gs>
                      </a:gsLst>
                      <a:lin ang="8100000" scaled="1"/>
                      <a:tileRect/>
                    </a:gradFill>
                  </a:tcPr>
                </a:tc>
                <a:tc>
                  <a:txBody>
                    <a:bodyPr/>
                    <a:lstStyle/>
                    <a:p>
                      <a:pPr algn="ctr"/>
                      <a:endParaRPr lang="en-GB" sz="1050" kern="1200" dirty="0">
                        <a:solidFill>
                          <a:schemeClr val="tx2"/>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gradFill flip="none" rotWithShape="1">
                      <a:gsLst>
                        <a:gs pos="42000">
                          <a:srgbClr val="AAE571"/>
                        </a:gs>
                        <a:gs pos="57000">
                          <a:srgbClr val="FFCE3C"/>
                        </a:gs>
                      </a:gsLst>
                      <a:lin ang="8100000" scaled="1"/>
                      <a:tileRect/>
                    </a:gradFill>
                  </a:tcPr>
                </a:tc>
                <a:tc>
                  <a:txBody>
                    <a:bodyPr/>
                    <a:lstStyle/>
                    <a:p>
                      <a:pPr algn="ctr"/>
                      <a:endParaRPr lang="en-GB" sz="1050" b="1"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AE571"/>
                    </a:solidFill>
                  </a:tcPr>
                </a:tc>
                <a:tc>
                  <a:txBody>
                    <a:bodyPr/>
                    <a:lstStyle/>
                    <a:p>
                      <a:pPr marL="0" algn="ctr" defTabSz="914400" rtl="0" eaLnBrk="1" latinLnBrk="0" hangingPunct="1"/>
                      <a:r>
                        <a:rPr lang="en-US" sz="1000" b="1" kern="1200" dirty="0">
                          <a:solidFill>
                            <a:schemeClr val="tx2"/>
                          </a:solidFill>
                          <a:latin typeface="+mn-lt"/>
                          <a:ea typeface="+mn-ea"/>
                          <a:cs typeface="+mn-cs"/>
                        </a:rPr>
                        <a:t>TBC</a:t>
                      </a:r>
                    </a:p>
                    <a:p>
                      <a:pPr marL="0" algn="ctr" defTabSz="914400" rtl="0" eaLnBrk="1" latinLnBrk="0" hangingPunct="1"/>
                      <a:r>
                        <a:rPr lang="en-US" sz="1000" b="1" kern="1200" dirty="0">
                          <a:solidFill>
                            <a:schemeClr val="tx2"/>
                          </a:solidFill>
                          <a:latin typeface="+mn-lt"/>
                          <a:ea typeface="+mn-ea"/>
                          <a:cs typeface="+mn-cs"/>
                        </a:rPr>
                        <a:t>Depends on cladding</a:t>
                      </a:r>
                      <a:endParaRPr lang="en-GB" sz="1000" b="1" kern="1200" dirty="0">
                        <a:solidFill>
                          <a:schemeClr val="tx2"/>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gradFill>
                      <a:gsLst>
                        <a:gs pos="57000">
                          <a:srgbClr val="FFCE3C"/>
                        </a:gs>
                        <a:gs pos="42000">
                          <a:srgbClr val="AAE571"/>
                        </a:gs>
                      </a:gsLst>
                      <a:lin ang="8100000" scaled="1"/>
                    </a:gradFill>
                  </a:tcPr>
                </a:tc>
                <a:tc>
                  <a:txBody>
                    <a:bodyPr/>
                    <a:lstStyle/>
                    <a:p>
                      <a:pPr marL="0" algn="ctr" defTabSz="914400" rtl="0" eaLnBrk="1" latinLnBrk="0" hangingPunct="1"/>
                      <a:endParaRPr lang="en-GB" sz="1000" b="1" kern="1200" dirty="0">
                        <a:solidFill>
                          <a:schemeClr val="tx2"/>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AE571"/>
                    </a:solidFill>
                  </a:tcPr>
                </a:tc>
                <a:tc>
                  <a:txBody>
                    <a:bodyPr/>
                    <a:lstStyle/>
                    <a:p>
                      <a:pPr marL="0" algn="ctr" defTabSz="914400" rtl="0" eaLnBrk="1" latinLnBrk="0" hangingPunct="1"/>
                      <a:endParaRPr lang="en-GB" sz="1000" b="1" kern="1200" dirty="0">
                        <a:solidFill>
                          <a:schemeClr val="tx2"/>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AE571"/>
                    </a:solidFill>
                  </a:tcPr>
                </a:tc>
                <a:tc>
                  <a:txBody>
                    <a:bodyPr/>
                    <a:lstStyle/>
                    <a:p>
                      <a:pPr marL="0" algn="ctr" defTabSz="914400" rtl="0" eaLnBrk="1" latinLnBrk="0" hangingPunct="1"/>
                      <a:endParaRPr lang="en-GB" sz="1050" kern="1200" dirty="0">
                        <a:solidFill>
                          <a:schemeClr val="tx2"/>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E3C"/>
                    </a:solidFill>
                  </a:tcPr>
                </a:tc>
                <a:tc>
                  <a:txBody>
                    <a:bodyPr/>
                    <a:lstStyle/>
                    <a:p>
                      <a:pPr marL="0" algn="ctr" defTabSz="914400" rtl="0" eaLnBrk="1" latinLnBrk="0" hangingPunct="1"/>
                      <a:endParaRPr lang="en-GB" sz="1050" kern="1200" dirty="0">
                        <a:solidFill>
                          <a:schemeClr val="tx2"/>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AE571"/>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AE571"/>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E3C"/>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E3C"/>
                    </a:solidFill>
                  </a:tcPr>
                </a:tc>
                <a:extLst>
                  <a:ext uri="{0D108BD9-81ED-4DB2-BD59-A6C34878D82A}">
                    <a16:rowId xmlns:a16="http://schemas.microsoft.com/office/drawing/2014/main" val="4218712443"/>
                  </a:ext>
                </a:extLst>
              </a:tr>
              <a:tr h="389560">
                <a:tc>
                  <a:txBody>
                    <a:bodyPr/>
                    <a:lstStyle/>
                    <a:p>
                      <a:pPr algn="ctr"/>
                      <a:r>
                        <a:rPr lang="en-US" sz="1200" dirty="0"/>
                        <a:t>Helium cooled target 1/8</a:t>
                      </a:r>
                      <a:r>
                        <a:rPr lang="en-US" sz="1200" baseline="30000" dirty="0"/>
                        <a:t>ths</a:t>
                      </a:r>
                      <a:endParaRPr lang="en-GB" sz="1200" dirty="0"/>
                    </a:p>
                  </a:txBody>
                  <a:tcPr marL="36000" marR="36000" anchor="ctr">
                    <a:lnL>
                      <a:noFill/>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5400" cmpd="sng">
                      <a:noFill/>
                    </a:lnB>
                    <a:lnTlToBr w="12700" cmpd="sng">
                      <a:noFill/>
                      <a:prstDash val="solid"/>
                    </a:lnTlToBr>
                    <a:lnBlToTr w="12700" cmpd="sng">
                      <a:noFill/>
                      <a:prstDash val="solid"/>
                    </a:lnBlToTr>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5400" cmpd="sng">
                      <a:noFill/>
                    </a:lnB>
                    <a:lnTlToBr w="12700" cmpd="sng">
                      <a:noFill/>
                      <a:prstDash val="solid"/>
                    </a:lnTlToBr>
                    <a:lnBlToTr w="12700" cmpd="sng">
                      <a:noFill/>
                      <a:prstDash val="solid"/>
                    </a:lnBlToTr>
                    <a:solidFill>
                      <a:srgbClr val="AAE571"/>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5400" cmpd="sng">
                      <a:noFill/>
                    </a:lnB>
                    <a:lnTlToBr w="12700" cmpd="sng">
                      <a:noFill/>
                      <a:prstDash val="solid"/>
                    </a:lnTlToBr>
                    <a:lnBlToTr w="12700" cmpd="sng">
                      <a:noFill/>
                      <a:prstDash val="solid"/>
                    </a:lnBlToTr>
                    <a:solidFill>
                      <a:srgbClr val="AAE571"/>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5400" cmpd="sng">
                      <a:noFill/>
                    </a:lnB>
                    <a:lnTlToBr w="12700" cmpd="sng">
                      <a:noFill/>
                      <a:prstDash val="solid"/>
                    </a:lnTlToBr>
                    <a:lnBlToTr w="12700" cmpd="sng">
                      <a:noFill/>
                      <a:prstDash val="solid"/>
                    </a:lnBlToTr>
                    <a:solidFill>
                      <a:srgbClr val="AAE571"/>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5400" cmpd="sng">
                      <a:noFill/>
                    </a:lnB>
                    <a:lnTlToBr w="12700" cmpd="sng">
                      <a:noFill/>
                      <a:prstDash val="solid"/>
                    </a:lnTlToBr>
                    <a:lnBlToTr w="12700" cmpd="sng">
                      <a:noFill/>
                      <a:prstDash val="solid"/>
                    </a:lnBlToTr>
                    <a:gradFill>
                      <a:gsLst>
                        <a:gs pos="42000">
                          <a:srgbClr val="AAE571"/>
                        </a:gs>
                        <a:gs pos="57000">
                          <a:srgbClr val="FFCE3C"/>
                        </a:gs>
                      </a:gsLst>
                      <a:lin ang="8100000" scaled="1"/>
                    </a:gra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5400" cmpd="sng">
                      <a:noFill/>
                    </a:lnB>
                    <a:lnTlToBr w="12700" cmpd="sng">
                      <a:noFill/>
                      <a:prstDash val="solid"/>
                    </a:lnTlToBr>
                    <a:lnBlToTr w="12700" cmpd="sng">
                      <a:noFill/>
                      <a:prstDash val="solid"/>
                    </a:lnBlToTr>
                    <a:solidFill>
                      <a:srgbClr val="AAE571"/>
                    </a:solidFill>
                  </a:tcPr>
                </a:tc>
                <a:tc>
                  <a:txBody>
                    <a:bodyPr/>
                    <a:lstStyle/>
                    <a:p>
                      <a:pPr marL="0" algn="ctr" defTabSz="914400" rtl="0" eaLnBrk="1" latinLnBrk="0" hangingPunct="1"/>
                      <a:r>
                        <a:rPr lang="en-US" sz="1050" b="1" kern="1200" dirty="0">
                          <a:solidFill>
                            <a:schemeClr val="tx2"/>
                          </a:solidFill>
                          <a:latin typeface="+mn-lt"/>
                          <a:ea typeface="+mn-ea"/>
                          <a:cs typeface="+mn-cs"/>
                        </a:rPr>
                        <a:t>TBC</a:t>
                      </a:r>
                    </a:p>
                    <a:p>
                      <a:pPr marL="0" algn="ctr" defTabSz="914400" rtl="0" eaLnBrk="1" latinLnBrk="0" hangingPunct="1"/>
                      <a:r>
                        <a:rPr lang="en-US" sz="1050" b="1" kern="1200" dirty="0">
                          <a:solidFill>
                            <a:schemeClr val="tx2"/>
                          </a:solidFill>
                          <a:latin typeface="+mn-lt"/>
                          <a:ea typeface="+mn-ea"/>
                          <a:cs typeface="+mn-cs"/>
                        </a:rPr>
                        <a:t>Depends on cladding</a:t>
                      </a:r>
                      <a:endParaRPr lang="en-GB" sz="1050" b="1" kern="1200" dirty="0">
                        <a:solidFill>
                          <a:schemeClr val="tx2"/>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5400" cmpd="sng">
                      <a:noFill/>
                    </a:lnB>
                    <a:lnTlToBr w="12700" cmpd="sng">
                      <a:noFill/>
                      <a:prstDash val="solid"/>
                    </a:lnTlToBr>
                    <a:lnBlToTr w="12700" cmpd="sng">
                      <a:noFill/>
                      <a:prstDash val="solid"/>
                    </a:lnBlToTr>
                    <a:gradFill>
                      <a:gsLst>
                        <a:gs pos="57000">
                          <a:srgbClr val="E15E32"/>
                        </a:gs>
                        <a:gs pos="42000">
                          <a:srgbClr val="AAE571"/>
                        </a:gs>
                      </a:gsLst>
                      <a:lin ang="8100000" scaled="1"/>
                    </a:gradFill>
                  </a:tcPr>
                </a:tc>
                <a:tc>
                  <a:txBody>
                    <a:bodyPr/>
                    <a:lstStyle/>
                    <a:p>
                      <a:pPr marL="0" algn="ctr" defTabSz="914400" rtl="0" eaLnBrk="1" latinLnBrk="0" hangingPunct="1"/>
                      <a:r>
                        <a:rPr lang="en-US" sz="1000" b="1" kern="1200" dirty="0">
                          <a:solidFill>
                            <a:schemeClr val="tx2"/>
                          </a:solidFill>
                          <a:latin typeface="+mn-lt"/>
                          <a:ea typeface="+mn-ea"/>
                          <a:cs typeface="+mn-cs"/>
                        </a:rPr>
                        <a:t>TBC</a:t>
                      </a:r>
                    </a:p>
                    <a:p>
                      <a:pPr marL="0" algn="ctr" defTabSz="914400" rtl="0" eaLnBrk="1" latinLnBrk="0" hangingPunct="1"/>
                      <a:r>
                        <a:rPr lang="en-US" sz="1000" b="1" kern="1200" dirty="0">
                          <a:solidFill>
                            <a:schemeClr val="tx2"/>
                          </a:solidFill>
                          <a:latin typeface="+mn-lt"/>
                          <a:ea typeface="+mn-ea"/>
                          <a:cs typeface="+mn-cs"/>
                        </a:rPr>
                        <a:t>Depends on cladding</a:t>
                      </a:r>
                      <a:endParaRPr lang="en-GB" sz="1000" b="1" kern="1200" dirty="0">
                        <a:solidFill>
                          <a:schemeClr val="tx2"/>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5400" cmpd="sng">
                      <a:noFill/>
                    </a:lnB>
                    <a:lnTlToBr w="12700" cmpd="sng">
                      <a:noFill/>
                      <a:prstDash val="solid"/>
                    </a:lnTlToBr>
                    <a:lnBlToTr w="12700" cmpd="sng">
                      <a:noFill/>
                      <a:prstDash val="solid"/>
                    </a:lnBlToTr>
                    <a:gradFill>
                      <a:gsLst>
                        <a:gs pos="57000">
                          <a:srgbClr val="FFCE3C"/>
                        </a:gs>
                        <a:gs pos="42000">
                          <a:srgbClr val="AAE571"/>
                        </a:gs>
                      </a:gsLst>
                      <a:lin ang="8100000" scaled="1"/>
                    </a:gra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kern="1200" dirty="0">
                          <a:solidFill>
                            <a:schemeClr val="tx2"/>
                          </a:solidFill>
                          <a:latin typeface="+mn-lt"/>
                          <a:ea typeface="+mn-ea"/>
                          <a:cs typeface="+mn-cs"/>
                        </a:rPr>
                        <a:t>Depends on cladding</a:t>
                      </a:r>
                      <a:endParaRPr lang="en-GB" sz="1000" b="1" kern="1200" dirty="0">
                        <a:solidFill>
                          <a:schemeClr val="tx2"/>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5400" cmpd="sng">
                      <a:noFill/>
                    </a:lnB>
                    <a:lnTlToBr w="12700" cmpd="sng">
                      <a:noFill/>
                      <a:prstDash val="solid"/>
                    </a:lnTlToBr>
                    <a:lnBlToTr w="12700" cmpd="sng">
                      <a:noFill/>
                      <a:prstDash val="solid"/>
                    </a:lnBlToTr>
                    <a:gradFill>
                      <a:gsLst>
                        <a:gs pos="42000">
                          <a:srgbClr val="AAE571"/>
                        </a:gs>
                        <a:gs pos="57000">
                          <a:srgbClr val="FFCE3C"/>
                        </a:gs>
                      </a:gsLst>
                      <a:lin ang="8100000" scaled="1"/>
                    </a:gra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kern="1200" dirty="0">
                          <a:solidFill>
                            <a:schemeClr val="tx2"/>
                          </a:solidFill>
                          <a:latin typeface="+mn-lt"/>
                          <a:ea typeface="+mn-ea"/>
                          <a:cs typeface="+mn-cs"/>
                        </a:rPr>
                        <a:t>Depends on cladding</a:t>
                      </a:r>
                      <a:endParaRPr lang="en-GB" sz="1000" b="1" kern="1200" dirty="0">
                        <a:solidFill>
                          <a:schemeClr val="tx2"/>
                        </a:solidFill>
                        <a:latin typeface="+mn-lt"/>
                        <a:ea typeface="+mn-ea"/>
                        <a:cs typeface="+mn-cs"/>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5400" cmpd="sng">
                      <a:noFill/>
                    </a:lnB>
                    <a:lnTlToBr w="12700" cmpd="sng">
                      <a:noFill/>
                      <a:prstDash val="solid"/>
                    </a:lnTlToBr>
                    <a:lnBlToTr w="12700" cmpd="sng">
                      <a:noFill/>
                      <a:prstDash val="solid"/>
                    </a:lnBlToTr>
                    <a:gradFill>
                      <a:gsLst>
                        <a:gs pos="42000">
                          <a:srgbClr val="AAE571"/>
                        </a:gs>
                        <a:gs pos="57000">
                          <a:srgbClr val="FFCE3C"/>
                        </a:gs>
                      </a:gsLst>
                      <a:lin ang="8100000" scaled="1"/>
                    </a:gra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5400" cmpd="sng">
                      <a:noFill/>
                    </a:lnB>
                    <a:lnTlToBr w="12700" cmpd="sng">
                      <a:noFill/>
                      <a:prstDash val="solid"/>
                    </a:lnTlToBr>
                    <a:lnBlToTr w="12700" cmpd="sng">
                      <a:noFill/>
                      <a:prstDash val="solid"/>
                    </a:lnBlToTr>
                    <a:solidFill>
                      <a:srgbClr val="FFCE3C"/>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5400" cmpd="sng">
                      <a:noFill/>
                    </a:lnB>
                    <a:lnTlToBr w="12700" cmpd="sng">
                      <a:noFill/>
                      <a:prstDash val="solid"/>
                    </a:lnTlToBr>
                    <a:lnBlToTr w="12700" cmpd="sng">
                      <a:noFill/>
                      <a:prstDash val="solid"/>
                    </a:lnBlToTr>
                    <a:solidFill>
                      <a:srgbClr val="AAE571"/>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5400" cmpd="sng">
                      <a:noFill/>
                    </a:lnB>
                    <a:lnTlToBr w="12700" cmpd="sng">
                      <a:noFill/>
                      <a:prstDash val="solid"/>
                    </a:lnTlToBr>
                    <a:lnBlToTr w="12700" cmpd="sng">
                      <a:noFill/>
                      <a:prstDash val="solid"/>
                    </a:lnBlToTr>
                    <a:solidFill>
                      <a:srgbClr val="AAE571"/>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5400" cmpd="sng">
                      <a:noFill/>
                    </a:lnB>
                    <a:lnTlToBr w="12700" cmpd="sng">
                      <a:noFill/>
                      <a:prstDash val="solid"/>
                    </a:lnTlToBr>
                    <a:lnBlToTr w="12700" cmpd="sng">
                      <a:noFill/>
                      <a:prstDash val="solid"/>
                    </a:lnBlToTr>
                    <a:solidFill>
                      <a:srgbClr val="FFCE3C"/>
                    </a:solidFill>
                  </a:tcPr>
                </a:tc>
                <a:tc>
                  <a:txBody>
                    <a:bodyPr/>
                    <a:lstStyle/>
                    <a:p>
                      <a:pPr algn="ctr"/>
                      <a:endParaRPr lang="en-GB" sz="1050" dirty="0">
                        <a:solidFill>
                          <a:schemeClr val="tx2"/>
                        </a:solidFill>
                      </a:endParaRPr>
                    </a:p>
                  </a:txBody>
                  <a:tcPr anchor="ctr">
                    <a:lnL w="28575" cap="flat" cmpd="sng" algn="ctr">
                      <a:solidFill>
                        <a:schemeClr val="bg1"/>
                      </a:solidFill>
                      <a:prstDash val="solid"/>
                      <a:round/>
                      <a:headEnd type="none" w="med" len="med"/>
                      <a:tailEnd type="none" w="med" len="med"/>
                    </a:lnL>
                    <a:lnR>
                      <a:noFill/>
                    </a:lnR>
                    <a:lnT w="28575" cap="flat" cmpd="sng" algn="ctr">
                      <a:solidFill>
                        <a:schemeClr val="bg1"/>
                      </a:solidFill>
                      <a:prstDash val="solid"/>
                      <a:round/>
                      <a:headEnd type="none" w="med" len="med"/>
                      <a:tailEnd type="none" w="med" len="med"/>
                    </a:lnT>
                    <a:lnB w="25400" cmpd="sng">
                      <a:noFill/>
                    </a:lnB>
                    <a:lnTlToBr w="12700" cmpd="sng">
                      <a:noFill/>
                      <a:prstDash val="solid"/>
                    </a:lnTlToBr>
                    <a:lnBlToTr w="12700" cmpd="sng">
                      <a:noFill/>
                      <a:prstDash val="solid"/>
                    </a:lnBlToTr>
                    <a:solidFill>
                      <a:srgbClr val="FFCE3C"/>
                    </a:solidFill>
                  </a:tcPr>
                </a:tc>
                <a:extLst>
                  <a:ext uri="{0D108BD9-81ED-4DB2-BD59-A6C34878D82A}">
                    <a16:rowId xmlns:a16="http://schemas.microsoft.com/office/drawing/2014/main" val="3529470703"/>
                  </a:ext>
                </a:extLst>
              </a:tr>
            </a:tbl>
          </a:graphicData>
        </a:graphic>
      </p:graphicFrame>
      <p:sp>
        <p:nvSpPr>
          <p:cNvPr id="4" name="Date Placeholder 3">
            <a:extLst>
              <a:ext uri="{FF2B5EF4-FFF2-40B4-BE49-F238E27FC236}">
                <a16:creationId xmlns:a16="http://schemas.microsoft.com/office/drawing/2014/main" id="{7AA4504C-D132-BE05-C3BE-CE1EF9B98B14}"/>
              </a:ext>
            </a:extLst>
          </p:cNvPr>
          <p:cNvSpPr>
            <a:spLocks noGrp="1"/>
          </p:cNvSpPr>
          <p:nvPr>
            <p:ph type="dt" sz="half" idx="10"/>
          </p:nvPr>
        </p:nvSpPr>
        <p:spPr>
          <a:xfrm>
            <a:off x="6936080" y="6410005"/>
            <a:ext cx="3781028" cy="365125"/>
          </a:xfrm>
        </p:spPr>
        <p:txBody>
          <a:bodyPr/>
          <a:lstStyle/>
          <a:p>
            <a:r>
              <a:rPr lang="en-US"/>
              <a:t>HI-ECN3 Target System Advisory Commitee #1,  04/03/2025</a:t>
            </a:r>
            <a:endParaRPr lang="en-US" dirty="0"/>
          </a:p>
        </p:txBody>
      </p:sp>
      <p:sp>
        <p:nvSpPr>
          <p:cNvPr id="5" name="Footer Placeholder 4">
            <a:extLst>
              <a:ext uri="{FF2B5EF4-FFF2-40B4-BE49-F238E27FC236}">
                <a16:creationId xmlns:a16="http://schemas.microsoft.com/office/drawing/2014/main" id="{20525B24-7402-A605-628C-6BB77BC3DEAF}"/>
              </a:ext>
            </a:extLst>
          </p:cNvPr>
          <p:cNvSpPr>
            <a:spLocks noGrp="1"/>
          </p:cNvSpPr>
          <p:nvPr>
            <p:ph type="ftr" sz="quarter" idx="11"/>
          </p:nvPr>
        </p:nvSpPr>
        <p:spPr>
          <a:xfrm>
            <a:off x="3407688" y="6410005"/>
            <a:ext cx="3384376" cy="365125"/>
          </a:xfrm>
        </p:spPr>
        <p:txBody>
          <a:bodyPr/>
          <a:lstStyle/>
          <a:p>
            <a:r>
              <a:rPr lang="en-GB"/>
              <a:t>Mike Parkin | Target Conceptual Design</a:t>
            </a:r>
            <a:endParaRPr lang="en-US" dirty="0"/>
          </a:p>
        </p:txBody>
      </p:sp>
      <p:graphicFrame>
        <p:nvGraphicFramePr>
          <p:cNvPr id="9" name="Table 8">
            <a:extLst>
              <a:ext uri="{FF2B5EF4-FFF2-40B4-BE49-F238E27FC236}">
                <a16:creationId xmlns:a16="http://schemas.microsoft.com/office/drawing/2014/main" id="{F4838B32-8326-A06C-7893-1D7666937C7D}"/>
              </a:ext>
            </a:extLst>
          </p:cNvPr>
          <p:cNvGraphicFramePr>
            <a:graphicFrameLocks noGrp="1"/>
          </p:cNvGraphicFramePr>
          <p:nvPr>
            <p:extLst>
              <p:ext uri="{D42A27DB-BD31-4B8C-83A1-F6EECF244321}">
                <p14:modId xmlns:p14="http://schemas.microsoft.com/office/powerpoint/2010/main" val="805145989"/>
              </p:ext>
            </p:extLst>
          </p:nvPr>
        </p:nvGraphicFramePr>
        <p:xfrm>
          <a:off x="8040216" y="82871"/>
          <a:ext cx="2376264" cy="1329906"/>
        </p:xfrm>
        <a:graphic>
          <a:graphicData uri="http://schemas.openxmlformats.org/drawingml/2006/table">
            <a:tbl>
              <a:tblPr firstRow="1" bandRow="1">
                <a:tableStyleId>{6E25E649-3F16-4E02-A733-19D2CDBF48F0}</a:tableStyleId>
              </a:tblPr>
              <a:tblGrid>
                <a:gridCol w="1872208">
                  <a:extLst>
                    <a:ext uri="{9D8B030D-6E8A-4147-A177-3AD203B41FA5}">
                      <a16:colId xmlns:a16="http://schemas.microsoft.com/office/drawing/2014/main" val="3585826812"/>
                    </a:ext>
                  </a:extLst>
                </a:gridCol>
                <a:gridCol w="504056">
                  <a:extLst>
                    <a:ext uri="{9D8B030D-6E8A-4147-A177-3AD203B41FA5}">
                      <a16:colId xmlns:a16="http://schemas.microsoft.com/office/drawing/2014/main" val="650888112"/>
                    </a:ext>
                  </a:extLst>
                </a:gridCol>
              </a:tblGrid>
              <a:tr h="443302">
                <a:tc>
                  <a:txBody>
                    <a:bodyPr/>
                    <a:lstStyle/>
                    <a:p>
                      <a:pPr algn="ctr"/>
                      <a:r>
                        <a:rPr lang="en-US" sz="1100" b="0" dirty="0">
                          <a:solidFill>
                            <a:schemeClr val="tx2"/>
                          </a:solidFill>
                        </a:rPr>
                        <a:t>Pro / manageable concerns / low risk</a:t>
                      </a:r>
                      <a:endParaRPr lang="en-GB" sz="1100" b="0" dirty="0">
                        <a:solidFill>
                          <a:schemeClr val="tx2"/>
                        </a:solidFill>
                      </a:endParaRPr>
                    </a:p>
                  </a:txBody>
                  <a:tcPr anchor="ctr">
                    <a:lnL w="28575" cap="flat" cmpd="sng" algn="ctr">
                      <a:solidFill>
                        <a:schemeClr val="tx2"/>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GB" dirty="0"/>
                    </a:p>
                  </a:txBody>
                  <a:tcPr>
                    <a:lnL w="28575" cap="flat" cmpd="sng" algn="ctr">
                      <a:solidFill>
                        <a:schemeClr val="bg1"/>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AE571"/>
                    </a:solidFill>
                  </a:tcPr>
                </a:tc>
                <a:extLst>
                  <a:ext uri="{0D108BD9-81ED-4DB2-BD59-A6C34878D82A}">
                    <a16:rowId xmlns:a16="http://schemas.microsoft.com/office/drawing/2014/main" val="4218712443"/>
                  </a:ext>
                </a:extLst>
              </a:tr>
              <a:tr h="443302">
                <a:tc>
                  <a:txBody>
                    <a:bodyPr/>
                    <a:lstStyle/>
                    <a:p>
                      <a:pPr algn="ctr"/>
                      <a:r>
                        <a:rPr lang="en-US" sz="1100" b="0" dirty="0">
                          <a:solidFill>
                            <a:schemeClr val="tx2"/>
                          </a:solidFill>
                        </a:rPr>
                        <a:t>Medium / substantial concerns / medium risk</a:t>
                      </a:r>
                      <a:endParaRPr lang="en-GB" sz="1100" b="0" dirty="0">
                        <a:solidFill>
                          <a:schemeClr val="tx2"/>
                        </a:solidFill>
                      </a:endParaRPr>
                    </a:p>
                  </a:txBody>
                  <a:tcPr anchor="ctr">
                    <a:lnL w="28575" cap="flat" cmpd="sng" algn="ctr">
                      <a:solidFill>
                        <a:schemeClr val="tx2"/>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28575" cap="flat" cmpd="sng" algn="ctr">
                      <a:solidFill>
                        <a:schemeClr val="bg1"/>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E3C"/>
                    </a:solidFill>
                  </a:tcPr>
                </a:tc>
                <a:extLst>
                  <a:ext uri="{0D108BD9-81ED-4DB2-BD59-A6C34878D82A}">
                    <a16:rowId xmlns:a16="http://schemas.microsoft.com/office/drawing/2014/main" val="3529470703"/>
                  </a:ext>
                </a:extLst>
              </a:tr>
              <a:tr h="443302">
                <a:tc>
                  <a:txBody>
                    <a:bodyPr/>
                    <a:lstStyle/>
                    <a:p>
                      <a:pPr algn="ctr"/>
                      <a:r>
                        <a:rPr lang="en-US" sz="1100" b="0" dirty="0">
                          <a:solidFill>
                            <a:schemeClr val="tx2"/>
                          </a:solidFill>
                        </a:rPr>
                        <a:t>Con / large concerns / high risk</a:t>
                      </a:r>
                      <a:endParaRPr lang="en-GB" sz="1100" b="0" dirty="0">
                        <a:solidFill>
                          <a:schemeClr val="tx2"/>
                        </a:solidFill>
                      </a:endParaRPr>
                    </a:p>
                  </a:txBody>
                  <a:tcPr anchor="ctr">
                    <a:lnL w="28575" cap="flat" cmpd="sng" algn="ctr">
                      <a:solidFill>
                        <a:schemeClr val="tx2"/>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28575" cap="flat" cmpd="sng" algn="ctr">
                      <a:solidFill>
                        <a:schemeClr val="bg1"/>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1557537839"/>
                  </a:ext>
                </a:extLst>
              </a:tr>
            </a:tbl>
          </a:graphicData>
        </a:graphic>
      </p:graphicFrame>
      <p:sp>
        <p:nvSpPr>
          <p:cNvPr id="7" name="Left Brace 6">
            <a:extLst>
              <a:ext uri="{FF2B5EF4-FFF2-40B4-BE49-F238E27FC236}">
                <a16:creationId xmlns:a16="http://schemas.microsoft.com/office/drawing/2014/main" id="{F9703F73-EE7C-86F7-5254-810F949E4A2D}"/>
              </a:ext>
            </a:extLst>
          </p:cNvPr>
          <p:cNvSpPr/>
          <p:nvPr/>
        </p:nvSpPr>
        <p:spPr>
          <a:xfrm rot="16200000">
            <a:off x="2104645" y="3681182"/>
            <a:ext cx="232191" cy="2373895"/>
          </a:xfrm>
          <a:prstGeom prst="leftBrace">
            <a:avLst>
              <a:gd name="adj1" fmla="val 63029"/>
              <a:gd name="adj2" fmla="val 50000"/>
            </a:avLst>
          </a:prstGeom>
          <a:ln w="158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Left Brace 9">
            <a:extLst>
              <a:ext uri="{FF2B5EF4-FFF2-40B4-BE49-F238E27FC236}">
                <a16:creationId xmlns:a16="http://schemas.microsoft.com/office/drawing/2014/main" id="{EA1412AE-F20D-22CF-0928-80EE0EA0771B}"/>
              </a:ext>
            </a:extLst>
          </p:cNvPr>
          <p:cNvSpPr/>
          <p:nvPr/>
        </p:nvSpPr>
        <p:spPr>
          <a:xfrm rot="16200000">
            <a:off x="6350730" y="3573662"/>
            <a:ext cx="361131" cy="3091814"/>
          </a:xfrm>
          <a:prstGeom prst="leftBrace">
            <a:avLst>
              <a:gd name="adj1" fmla="val 63029"/>
              <a:gd name="adj2" fmla="val 50000"/>
            </a:avLst>
          </a:prstGeom>
          <a:ln w="158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schemeClr val="tx2"/>
              </a:solidFill>
            </a:endParaRPr>
          </a:p>
        </p:txBody>
      </p:sp>
      <p:sp>
        <p:nvSpPr>
          <p:cNvPr id="11" name="Left Brace 10">
            <a:extLst>
              <a:ext uri="{FF2B5EF4-FFF2-40B4-BE49-F238E27FC236}">
                <a16:creationId xmlns:a16="http://schemas.microsoft.com/office/drawing/2014/main" id="{F86555AE-6291-CA9F-0EB3-5907F7DCEEC7}"/>
              </a:ext>
            </a:extLst>
          </p:cNvPr>
          <p:cNvSpPr/>
          <p:nvPr/>
        </p:nvSpPr>
        <p:spPr>
          <a:xfrm rot="16200000">
            <a:off x="10033831" y="2965471"/>
            <a:ext cx="232191" cy="3886133"/>
          </a:xfrm>
          <a:prstGeom prst="leftBrace">
            <a:avLst>
              <a:gd name="adj1" fmla="val 63029"/>
              <a:gd name="adj2" fmla="val 50000"/>
            </a:avLst>
          </a:prstGeom>
          <a:ln w="158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 name="TextBox 12">
            <a:extLst>
              <a:ext uri="{FF2B5EF4-FFF2-40B4-BE49-F238E27FC236}">
                <a16:creationId xmlns:a16="http://schemas.microsoft.com/office/drawing/2014/main" id="{93EEFC52-9C86-7660-5F74-5839B25D716F}"/>
              </a:ext>
            </a:extLst>
          </p:cNvPr>
          <p:cNvSpPr txBox="1"/>
          <p:nvPr/>
        </p:nvSpPr>
        <p:spPr>
          <a:xfrm>
            <a:off x="1053363" y="4997726"/>
            <a:ext cx="2216608" cy="738664"/>
          </a:xfrm>
          <a:prstGeom prst="rect">
            <a:avLst/>
          </a:prstGeom>
          <a:noFill/>
        </p:spPr>
        <p:txBody>
          <a:bodyPr wrap="square" lIns="0" tIns="0" rIns="0" bIns="0" rtlCol="0">
            <a:spAutoFit/>
          </a:bodyPr>
          <a:lstStyle/>
          <a:p>
            <a:pPr algn="ctr"/>
            <a:r>
              <a:rPr lang="en-US" sz="1600" dirty="0"/>
              <a:t>Based on simulations / calculations in other talks</a:t>
            </a:r>
            <a:endParaRPr lang="en-GB" sz="1600" dirty="0"/>
          </a:p>
        </p:txBody>
      </p:sp>
      <p:sp>
        <p:nvSpPr>
          <p:cNvPr id="14" name="TextBox 13">
            <a:extLst>
              <a:ext uri="{FF2B5EF4-FFF2-40B4-BE49-F238E27FC236}">
                <a16:creationId xmlns:a16="http://schemas.microsoft.com/office/drawing/2014/main" id="{ABA275D0-BC9A-2C0B-D2CA-31337DC5A146}"/>
              </a:ext>
            </a:extLst>
          </p:cNvPr>
          <p:cNvSpPr txBox="1"/>
          <p:nvPr/>
        </p:nvSpPr>
        <p:spPr>
          <a:xfrm>
            <a:off x="4443063" y="5288394"/>
            <a:ext cx="4176464" cy="246221"/>
          </a:xfrm>
          <a:prstGeom prst="rect">
            <a:avLst/>
          </a:prstGeom>
          <a:noFill/>
          <a:ln>
            <a:noFill/>
          </a:ln>
        </p:spPr>
        <p:txBody>
          <a:bodyPr wrap="square" lIns="0" tIns="0" rIns="0" bIns="0" rtlCol="0">
            <a:spAutoFit/>
          </a:bodyPr>
          <a:lstStyle/>
          <a:p>
            <a:pPr algn="ctr"/>
            <a:r>
              <a:rPr lang="en-US" sz="1600" dirty="0">
                <a:solidFill>
                  <a:schemeClr val="tx2"/>
                </a:solidFill>
              </a:rPr>
              <a:t>Estimates</a:t>
            </a:r>
            <a:endParaRPr lang="en-GB" sz="1600" dirty="0">
              <a:solidFill>
                <a:schemeClr val="tx2"/>
              </a:solidFill>
            </a:endParaRPr>
          </a:p>
        </p:txBody>
      </p:sp>
      <p:sp>
        <p:nvSpPr>
          <p:cNvPr id="15" name="TextBox 14">
            <a:extLst>
              <a:ext uri="{FF2B5EF4-FFF2-40B4-BE49-F238E27FC236}">
                <a16:creationId xmlns:a16="http://schemas.microsoft.com/office/drawing/2014/main" id="{2D4F23BF-31DD-45EE-BB39-A722FA9BEC70}"/>
              </a:ext>
            </a:extLst>
          </p:cNvPr>
          <p:cNvSpPr txBox="1"/>
          <p:nvPr/>
        </p:nvSpPr>
        <p:spPr>
          <a:xfrm>
            <a:off x="9056412" y="5118699"/>
            <a:ext cx="2296988" cy="246221"/>
          </a:xfrm>
          <a:prstGeom prst="rect">
            <a:avLst/>
          </a:prstGeom>
          <a:noFill/>
        </p:spPr>
        <p:txBody>
          <a:bodyPr wrap="square" lIns="0" tIns="0" rIns="0" bIns="0" rtlCol="0">
            <a:spAutoFit/>
          </a:bodyPr>
          <a:lstStyle/>
          <a:p>
            <a:pPr algn="ctr"/>
            <a:r>
              <a:rPr lang="en-US" sz="1600" dirty="0"/>
              <a:t>Engineering Judgement</a:t>
            </a:r>
            <a:endParaRPr lang="en-GB" sz="1600" dirty="0"/>
          </a:p>
        </p:txBody>
      </p:sp>
      <p:sp>
        <p:nvSpPr>
          <p:cNvPr id="17" name="Text Placeholder 2">
            <a:extLst>
              <a:ext uri="{FF2B5EF4-FFF2-40B4-BE49-F238E27FC236}">
                <a16:creationId xmlns:a16="http://schemas.microsoft.com/office/drawing/2014/main" id="{AB5875A1-73B8-9226-0150-2436D804607F}"/>
              </a:ext>
            </a:extLst>
          </p:cNvPr>
          <p:cNvSpPr txBox="1">
            <a:spLocks/>
          </p:cNvSpPr>
          <p:nvPr/>
        </p:nvSpPr>
        <p:spPr>
          <a:xfrm>
            <a:off x="383972" y="5807444"/>
            <a:ext cx="6840709" cy="389799"/>
          </a:xfrm>
          <a:prstGeom prst="rect">
            <a:avLst/>
          </a:prstGeom>
        </p:spPr>
        <p:txBody>
          <a:bodyPr vert="horz" lIns="0" tIns="0" rIns="0" bIns="0" rtlCol="0" anchor="t" anchorCtr="0">
            <a:normAutofit/>
          </a:bodyPr>
          <a:lstStyle>
            <a:lvl1pPr marL="0" indent="0" algn="l" defTabSz="914400" rtl="0" eaLnBrk="1" latinLnBrk="0" hangingPunct="1">
              <a:lnSpc>
                <a:spcPct val="90000"/>
              </a:lnSpc>
              <a:spcBef>
                <a:spcPts val="1000"/>
              </a:spcBef>
              <a:spcAft>
                <a:spcPts val="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pPr marL="342900" indent="-342900">
              <a:buFont typeface="Wingdings" panose="05000000000000000000" pitchFamily="2" charset="2"/>
              <a:buChar char="q"/>
            </a:pPr>
            <a:r>
              <a:rPr lang="en-US" sz="1800" dirty="0"/>
              <a:t>Cladded version of helium target not yet fully analysed</a:t>
            </a:r>
            <a:endParaRPr lang="en-GB" sz="1800" dirty="0"/>
          </a:p>
        </p:txBody>
      </p:sp>
      <p:sp>
        <p:nvSpPr>
          <p:cNvPr id="18" name="TextBox 17">
            <a:extLst>
              <a:ext uri="{FF2B5EF4-FFF2-40B4-BE49-F238E27FC236}">
                <a16:creationId xmlns:a16="http://schemas.microsoft.com/office/drawing/2014/main" id="{F9BFE02B-2486-5BEE-D214-427201803DFF}"/>
              </a:ext>
            </a:extLst>
          </p:cNvPr>
          <p:cNvSpPr txBox="1"/>
          <p:nvPr/>
        </p:nvSpPr>
        <p:spPr>
          <a:xfrm>
            <a:off x="3705807" y="4937599"/>
            <a:ext cx="1141864" cy="738664"/>
          </a:xfrm>
          <a:prstGeom prst="rect">
            <a:avLst/>
          </a:prstGeom>
          <a:noFill/>
        </p:spPr>
        <p:txBody>
          <a:bodyPr wrap="square" lIns="0" tIns="0" rIns="0" bIns="0" rtlCol="0">
            <a:spAutoFit/>
          </a:bodyPr>
          <a:lstStyle/>
          <a:p>
            <a:pPr algn="ctr"/>
            <a:r>
              <a:rPr lang="en-US" sz="1600" dirty="0"/>
              <a:t>Simulations covered in this talk</a:t>
            </a:r>
            <a:endParaRPr lang="en-GB" sz="1600" dirty="0"/>
          </a:p>
        </p:txBody>
      </p:sp>
      <p:sp>
        <p:nvSpPr>
          <p:cNvPr id="19" name="Left Brace 18">
            <a:extLst>
              <a:ext uri="{FF2B5EF4-FFF2-40B4-BE49-F238E27FC236}">
                <a16:creationId xmlns:a16="http://schemas.microsoft.com/office/drawing/2014/main" id="{1E6DD577-C39C-178C-3847-2B80C224F2E9}"/>
              </a:ext>
            </a:extLst>
          </p:cNvPr>
          <p:cNvSpPr/>
          <p:nvPr/>
        </p:nvSpPr>
        <p:spPr>
          <a:xfrm rot="16200000">
            <a:off x="4461078" y="3753162"/>
            <a:ext cx="232191" cy="2229938"/>
          </a:xfrm>
          <a:prstGeom prst="leftBrace">
            <a:avLst>
              <a:gd name="adj1" fmla="val 63029"/>
              <a:gd name="adj2" fmla="val 50000"/>
            </a:avLst>
          </a:prstGeom>
          <a:ln w="158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 name="Rectangle 19">
            <a:extLst>
              <a:ext uri="{FF2B5EF4-FFF2-40B4-BE49-F238E27FC236}">
                <a16:creationId xmlns:a16="http://schemas.microsoft.com/office/drawing/2014/main" id="{0B2CB59B-613A-20E1-7C01-DE0994196232}"/>
              </a:ext>
            </a:extLst>
          </p:cNvPr>
          <p:cNvSpPr/>
          <p:nvPr/>
        </p:nvSpPr>
        <p:spPr>
          <a:xfrm>
            <a:off x="3407688" y="1587193"/>
            <a:ext cx="2330172" cy="3137951"/>
          </a:xfrm>
          <a:prstGeom prst="rect">
            <a:avLst/>
          </a:prstGeom>
          <a:solidFill>
            <a:schemeClr val="bg1">
              <a:alpha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E63C466F-6238-3478-A926-7F1F59349D6C}"/>
              </a:ext>
            </a:extLst>
          </p:cNvPr>
          <p:cNvSpPr/>
          <p:nvPr/>
        </p:nvSpPr>
        <p:spPr>
          <a:xfrm>
            <a:off x="5747031" y="1586817"/>
            <a:ext cx="2376264" cy="3137951"/>
          </a:xfrm>
          <a:prstGeom prst="rect">
            <a:avLst/>
          </a:prstGeom>
          <a:solidFill>
            <a:schemeClr val="bg1">
              <a:alpha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0B118B66-FB2D-5589-F8E7-EAC1D1F50AA5}"/>
              </a:ext>
            </a:extLst>
          </p:cNvPr>
          <p:cNvSpPr/>
          <p:nvPr/>
        </p:nvSpPr>
        <p:spPr>
          <a:xfrm>
            <a:off x="8120467" y="1614084"/>
            <a:ext cx="1575933" cy="3137951"/>
          </a:xfrm>
          <a:prstGeom prst="rect">
            <a:avLst/>
          </a:prstGeom>
          <a:solidFill>
            <a:schemeClr val="bg1">
              <a:alpha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D782E67-C728-C46E-7A68-3376E31DC8C3}"/>
              </a:ext>
            </a:extLst>
          </p:cNvPr>
          <p:cNvSpPr/>
          <p:nvPr/>
        </p:nvSpPr>
        <p:spPr>
          <a:xfrm>
            <a:off x="9708764" y="1614084"/>
            <a:ext cx="1575933" cy="3137951"/>
          </a:xfrm>
          <a:prstGeom prst="rect">
            <a:avLst/>
          </a:prstGeom>
          <a:solidFill>
            <a:schemeClr val="bg1">
              <a:alpha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32B210ED-B494-3FEA-5D97-34E71E9C1076}"/>
              </a:ext>
            </a:extLst>
          </p:cNvPr>
          <p:cNvSpPr/>
          <p:nvPr/>
        </p:nvSpPr>
        <p:spPr>
          <a:xfrm>
            <a:off x="11284697" y="1601378"/>
            <a:ext cx="840027" cy="3033457"/>
          </a:xfrm>
          <a:prstGeom prst="rect">
            <a:avLst/>
          </a:prstGeom>
          <a:solidFill>
            <a:schemeClr val="bg1">
              <a:alpha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42473D97-903D-6E53-78EC-E82B2DE89A39}"/>
              </a:ext>
            </a:extLst>
          </p:cNvPr>
          <p:cNvSpPr/>
          <p:nvPr/>
        </p:nvSpPr>
        <p:spPr>
          <a:xfrm>
            <a:off x="1028440" y="1555483"/>
            <a:ext cx="2379248" cy="3137951"/>
          </a:xfrm>
          <a:prstGeom prst="rect">
            <a:avLst/>
          </a:prstGeom>
          <a:solidFill>
            <a:schemeClr val="bg1">
              <a:alpha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77153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hidden"/>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hidden"/>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grpId="0" nodeType="clickEffect">
                                  <p:stCondLst>
                                    <p:cond delay="0"/>
                                  </p:stCondLst>
                                  <p:childTnLst>
                                    <p:set>
                                      <p:cBhvr>
                                        <p:cTn id="38" dur="1" fill="hold">
                                          <p:stCondLst>
                                            <p:cond delay="0"/>
                                          </p:stCondLst>
                                        </p:cTn>
                                        <p:tgtEl>
                                          <p:spTgt spid="24"/>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0" nodeType="clickEffect">
                                  <p:stCondLst>
                                    <p:cond delay="0"/>
                                  </p:stCondLst>
                                  <p:childTnLst>
                                    <p:set>
                                      <p:cBhvr>
                                        <p:cTn id="42" dur="1" fill="hold">
                                          <p:stCondLst>
                                            <p:cond delay="0"/>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animBg="1"/>
      <p:bldP spid="13" grpId="0"/>
      <p:bldP spid="14" grpId="0"/>
      <p:bldP spid="15" grpId="0"/>
      <p:bldP spid="18" grpId="0"/>
      <p:bldP spid="19" grpId="0" animBg="1"/>
      <p:bldP spid="20" grpId="0" animBg="1"/>
      <p:bldP spid="21" grpId="0" animBg="1"/>
      <p:bldP spid="23" grpId="0" animBg="1"/>
      <p:bldP spid="24" grpId="0" animBg="1"/>
      <p:bldP spid="25" grpId="0" animBg="1"/>
      <p:bldP spid="2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AB6AE-79B4-1A99-5BA2-E3ED80EB1568}"/>
              </a:ext>
            </a:extLst>
          </p:cNvPr>
          <p:cNvSpPr>
            <a:spLocks noGrp="1"/>
          </p:cNvSpPr>
          <p:nvPr>
            <p:ph type="title"/>
          </p:nvPr>
        </p:nvSpPr>
        <p:spPr>
          <a:xfrm>
            <a:off x="407988" y="365125"/>
            <a:ext cx="11380812" cy="543595"/>
          </a:xfrm>
        </p:spPr>
        <p:txBody>
          <a:bodyPr/>
          <a:lstStyle/>
          <a:p>
            <a:r>
              <a:rPr lang="en-US" dirty="0"/>
              <a:t>Target Selection Decision</a:t>
            </a:r>
            <a:endParaRPr lang="en-GB" dirty="0"/>
          </a:p>
        </p:txBody>
      </p:sp>
      <p:sp>
        <p:nvSpPr>
          <p:cNvPr id="3" name="Text Placeholder 2">
            <a:extLst>
              <a:ext uri="{FF2B5EF4-FFF2-40B4-BE49-F238E27FC236}">
                <a16:creationId xmlns:a16="http://schemas.microsoft.com/office/drawing/2014/main" id="{0C9EF550-BBAB-EE45-8AF9-B29B26E6204B}"/>
              </a:ext>
            </a:extLst>
          </p:cNvPr>
          <p:cNvSpPr>
            <a:spLocks noGrp="1"/>
          </p:cNvSpPr>
          <p:nvPr>
            <p:ph type="body" idx="1"/>
          </p:nvPr>
        </p:nvSpPr>
        <p:spPr>
          <a:xfrm>
            <a:off x="444908" y="1196753"/>
            <a:ext cx="9611532" cy="792088"/>
          </a:xfrm>
        </p:spPr>
        <p:txBody>
          <a:bodyPr>
            <a:normAutofit/>
          </a:bodyPr>
          <a:lstStyle/>
          <a:p>
            <a:pPr marL="457200" indent="-457200">
              <a:buFont typeface="Wingdings" panose="05000000000000000000" pitchFamily="2" charset="2"/>
              <a:buChar char="q"/>
            </a:pPr>
            <a:r>
              <a:rPr lang="en-US" sz="2800" dirty="0"/>
              <a:t>The BDF Target team has selected the Helium cooled option as the preferred option (so far).</a:t>
            </a:r>
          </a:p>
        </p:txBody>
      </p:sp>
      <p:sp>
        <p:nvSpPr>
          <p:cNvPr id="6" name="Slide Number Placeholder 5">
            <a:extLst>
              <a:ext uri="{FF2B5EF4-FFF2-40B4-BE49-F238E27FC236}">
                <a16:creationId xmlns:a16="http://schemas.microsoft.com/office/drawing/2014/main" id="{C62736CD-7D3D-D01D-CE25-66278E129158}"/>
              </a:ext>
            </a:extLst>
          </p:cNvPr>
          <p:cNvSpPr>
            <a:spLocks noGrp="1"/>
          </p:cNvSpPr>
          <p:nvPr>
            <p:ph type="sldNum" sz="quarter" idx="17"/>
          </p:nvPr>
        </p:nvSpPr>
        <p:spPr/>
        <p:txBody>
          <a:bodyPr/>
          <a:lstStyle/>
          <a:p>
            <a:fld id="{36B5EA5A-BC32-A742-B11B-8E7414D5B535}" type="slidenum">
              <a:rPr lang="en-US" smtClean="0"/>
              <a:pPr/>
              <a:t>26</a:t>
            </a:fld>
            <a:endParaRPr lang="en-US" dirty="0"/>
          </a:p>
        </p:txBody>
      </p:sp>
      <p:sp>
        <p:nvSpPr>
          <p:cNvPr id="8" name="Date Placeholder 7">
            <a:extLst>
              <a:ext uri="{FF2B5EF4-FFF2-40B4-BE49-F238E27FC236}">
                <a16:creationId xmlns:a16="http://schemas.microsoft.com/office/drawing/2014/main" id="{83318286-18F7-8BB1-35FB-572724BFFA59}"/>
              </a:ext>
            </a:extLst>
          </p:cNvPr>
          <p:cNvSpPr>
            <a:spLocks noGrp="1"/>
          </p:cNvSpPr>
          <p:nvPr>
            <p:ph type="dt" sz="half" idx="10"/>
          </p:nvPr>
        </p:nvSpPr>
        <p:spPr/>
        <p:txBody>
          <a:bodyPr/>
          <a:lstStyle/>
          <a:p>
            <a:r>
              <a:rPr lang="en-US"/>
              <a:t>HI-ECN3 Target System Advisory Commitee #1,  04/03/2025</a:t>
            </a:r>
            <a:endParaRPr lang="en-US" dirty="0"/>
          </a:p>
        </p:txBody>
      </p:sp>
      <p:sp>
        <p:nvSpPr>
          <p:cNvPr id="9" name="Footer Placeholder 8">
            <a:extLst>
              <a:ext uri="{FF2B5EF4-FFF2-40B4-BE49-F238E27FC236}">
                <a16:creationId xmlns:a16="http://schemas.microsoft.com/office/drawing/2014/main" id="{E6801733-3E97-2C99-5145-B07FED85469A}"/>
              </a:ext>
            </a:extLst>
          </p:cNvPr>
          <p:cNvSpPr>
            <a:spLocks noGrp="1"/>
          </p:cNvSpPr>
          <p:nvPr>
            <p:ph type="ftr" sz="quarter" idx="11"/>
          </p:nvPr>
        </p:nvSpPr>
        <p:spPr/>
        <p:txBody>
          <a:bodyPr/>
          <a:lstStyle/>
          <a:p>
            <a:r>
              <a:rPr lang="en-GB"/>
              <a:t>Mike Parkin | Target Conceptual Design</a:t>
            </a:r>
            <a:endParaRPr lang="en-US" dirty="0"/>
          </a:p>
        </p:txBody>
      </p:sp>
      <p:sp>
        <p:nvSpPr>
          <p:cNvPr id="4" name="Text Placeholder 2">
            <a:extLst>
              <a:ext uri="{FF2B5EF4-FFF2-40B4-BE49-F238E27FC236}">
                <a16:creationId xmlns:a16="http://schemas.microsoft.com/office/drawing/2014/main" id="{283DA7A4-B0FB-2EFC-82DA-F93B1450DE9E}"/>
              </a:ext>
            </a:extLst>
          </p:cNvPr>
          <p:cNvSpPr txBox="1">
            <a:spLocks/>
          </p:cNvSpPr>
          <p:nvPr/>
        </p:nvSpPr>
        <p:spPr>
          <a:xfrm>
            <a:off x="1487488" y="2276130"/>
            <a:ext cx="8712968" cy="331236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spcAft>
                <a:spcPts val="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sz="1800" dirty="0">
                <a:solidFill>
                  <a:schemeClr val="accent1"/>
                </a:solidFill>
              </a:rPr>
              <a:t>This is due to the Design mitigating or improving on the following issues:</a:t>
            </a:r>
          </a:p>
          <a:p>
            <a:pPr marL="171450" indent="-171450">
              <a:buFont typeface="Wingdings" panose="05000000000000000000" pitchFamily="2" charset="2"/>
              <a:buChar char="Ø"/>
            </a:pPr>
            <a:r>
              <a:rPr lang="en-US" sz="1800" b="0" dirty="0">
                <a:solidFill>
                  <a:schemeClr val="accent1"/>
                </a:solidFill>
                <a:latin typeface="Arial" panose="020B0604020202020204" pitchFamily="34" charset="0"/>
                <a:cs typeface="Arial" panose="020B0604020202020204" pitchFamily="34" charset="0"/>
              </a:rPr>
              <a:t>Improved physics production </a:t>
            </a:r>
            <a:r>
              <a:rPr lang="en-US" b="0" dirty="0">
                <a:solidFill>
                  <a:schemeClr val="accent3"/>
                </a:solidFill>
                <a:latin typeface="Arial" panose="020B0604020202020204" pitchFamily="34" charset="0"/>
                <a:cs typeface="Arial" panose="020B0604020202020204" pitchFamily="34" charset="0"/>
              </a:rPr>
              <a:t>→ </a:t>
            </a:r>
            <a:r>
              <a:rPr lang="en-US" sz="1800" b="0" dirty="0">
                <a:solidFill>
                  <a:schemeClr val="accent3"/>
                </a:solidFill>
                <a:latin typeface="Arial" panose="020B0604020202020204" pitchFamily="34" charset="0"/>
                <a:cs typeface="Arial" panose="020B0604020202020204" pitchFamily="34" charset="0"/>
              </a:rPr>
              <a:t>From all W target</a:t>
            </a:r>
          </a:p>
          <a:p>
            <a:pPr marL="171450" indent="-171450">
              <a:buFont typeface="Wingdings" panose="05000000000000000000" pitchFamily="2" charset="2"/>
              <a:buChar char="Ø"/>
            </a:pPr>
            <a:r>
              <a:rPr lang="en-US" sz="1800" b="0" dirty="0">
                <a:solidFill>
                  <a:schemeClr val="accent1"/>
                </a:solidFill>
                <a:latin typeface="Arial" panose="020B0604020202020204" pitchFamily="34" charset="0"/>
                <a:cs typeface="Arial" panose="020B0604020202020204" pitchFamily="34" charset="0"/>
              </a:rPr>
              <a:t>Improved background </a:t>
            </a:r>
            <a:r>
              <a:rPr lang="en-US" sz="1800" b="0" dirty="0">
                <a:solidFill>
                  <a:schemeClr val="accent3"/>
                </a:solidFill>
                <a:latin typeface="Arial" panose="020B0604020202020204" pitchFamily="34" charset="0"/>
                <a:cs typeface="Arial" panose="020B0604020202020204" pitchFamily="34" charset="0"/>
              </a:rPr>
              <a:t>→ From replacing water with Helium in the coolant channels</a:t>
            </a:r>
          </a:p>
          <a:p>
            <a:pPr marL="171450" indent="-171450">
              <a:buFont typeface="Wingdings" panose="05000000000000000000" pitchFamily="2" charset="2"/>
              <a:buChar char="Ø"/>
            </a:pPr>
            <a:r>
              <a:rPr lang="en-US" sz="1800" b="0" dirty="0">
                <a:solidFill>
                  <a:schemeClr val="accent1"/>
                </a:solidFill>
              </a:rPr>
              <a:t>Lower activation of coolant</a:t>
            </a:r>
            <a:r>
              <a:rPr lang="en-US" sz="1800" b="0" dirty="0">
                <a:solidFill>
                  <a:schemeClr val="accent1"/>
                </a:solidFill>
                <a:latin typeface="Arial" panose="020B0604020202020204" pitchFamily="34" charset="0"/>
                <a:cs typeface="Arial" panose="020B0604020202020204" pitchFamily="34" charset="0"/>
              </a:rPr>
              <a:t> </a:t>
            </a:r>
            <a:r>
              <a:rPr lang="en-US" sz="1800" b="0" dirty="0">
                <a:solidFill>
                  <a:schemeClr val="accent3"/>
                </a:solidFill>
                <a:latin typeface="Arial" panose="020B0604020202020204" pitchFamily="34" charset="0"/>
                <a:cs typeface="Arial" panose="020B0604020202020204" pitchFamily="34" charset="0"/>
              </a:rPr>
              <a:t>→</a:t>
            </a:r>
            <a:r>
              <a:rPr lang="en-US" sz="1400" b="0" dirty="0">
                <a:solidFill>
                  <a:schemeClr val="accent3"/>
                </a:solidFill>
                <a:latin typeface="Arial" panose="020B0604020202020204" pitchFamily="34" charset="0"/>
                <a:cs typeface="Arial" panose="020B0604020202020204" pitchFamily="34" charset="0"/>
              </a:rPr>
              <a:t> </a:t>
            </a:r>
            <a:r>
              <a:rPr lang="en-US" sz="1800" b="0" dirty="0">
                <a:solidFill>
                  <a:schemeClr val="accent3"/>
                </a:solidFill>
              </a:rPr>
              <a:t>Due to removal of water from the beam shower</a:t>
            </a:r>
          </a:p>
          <a:p>
            <a:pPr marL="171450" indent="-171450">
              <a:buFont typeface="Wingdings" panose="05000000000000000000" pitchFamily="2" charset="2"/>
              <a:buChar char="Ø"/>
            </a:pPr>
            <a:r>
              <a:rPr lang="en-US" sz="1800" b="0" dirty="0">
                <a:solidFill>
                  <a:schemeClr val="accent1"/>
                </a:solidFill>
                <a:latin typeface="Arial" panose="020B0604020202020204" pitchFamily="34" charset="0"/>
                <a:cs typeface="Arial" panose="020B0604020202020204" pitchFamily="34" charset="0"/>
              </a:rPr>
              <a:t>Potential to improved LOCA situations. </a:t>
            </a:r>
            <a:r>
              <a:rPr lang="en-US" sz="1800" b="0" dirty="0">
                <a:solidFill>
                  <a:schemeClr val="accent3"/>
                </a:solidFill>
                <a:latin typeface="Arial" panose="020B0604020202020204" pitchFamily="34" charset="0"/>
                <a:cs typeface="Arial" panose="020B0604020202020204" pitchFamily="34" charset="0"/>
              </a:rPr>
              <a:t>→</a:t>
            </a:r>
            <a:r>
              <a:rPr lang="en-US" sz="1400" b="0" dirty="0">
                <a:solidFill>
                  <a:schemeClr val="accent3"/>
                </a:solidFill>
                <a:latin typeface="Arial" panose="020B0604020202020204" pitchFamily="34" charset="0"/>
                <a:cs typeface="Arial" panose="020B0604020202020204" pitchFamily="34" charset="0"/>
              </a:rPr>
              <a:t> </a:t>
            </a:r>
            <a:r>
              <a:rPr lang="en-US" sz="1800" b="0" dirty="0">
                <a:solidFill>
                  <a:schemeClr val="accent3"/>
                </a:solidFill>
              </a:rPr>
              <a:t>Potential for removing Ta cladding</a:t>
            </a:r>
            <a:endParaRPr lang="en-US" sz="1800" b="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endParaRPr lang="en-US" sz="1800" b="0" dirty="0">
              <a:solidFill>
                <a:schemeClr val="accent1"/>
              </a:solidFill>
              <a:latin typeface="Arial" panose="020B0604020202020204" pitchFamily="34" charset="0"/>
              <a:cs typeface="Arial" panose="020B0604020202020204" pitchFamily="34" charset="0"/>
            </a:endParaRPr>
          </a:p>
          <a:p>
            <a:r>
              <a:rPr lang="en-US" sz="1800" i="1" dirty="0">
                <a:solidFill>
                  <a:schemeClr val="accent1"/>
                </a:solidFill>
                <a:latin typeface="Arial" panose="020B0604020202020204" pitchFamily="34" charset="0"/>
                <a:cs typeface="Arial" panose="020B0604020202020204" pitchFamily="34" charset="0"/>
              </a:rPr>
              <a:t>Using a helium system does come with risks:</a:t>
            </a:r>
          </a:p>
          <a:p>
            <a:pPr marL="171450" indent="-171450">
              <a:buFont typeface="Wingdings" panose="05000000000000000000" pitchFamily="2" charset="2"/>
              <a:buChar char="Ø"/>
            </a:pPr>
            <a:r>
              <a:rPr lang="en-US" sz="1800" b="0" i="1" dirty="0">
                <a:solidFill>
                  <a:schemeClr val="accent1"/>
                </a:solidFill>
                <a:latin typeface="Arial" panose="020B0604020202020204" pitchFamily="34" charset="0"/>
                <a:cs typeface="Arial" panose="020B0604020202020204" pitchFamily="34" charset="0"/>
              </a:rPr>
              <a:t>Increased leak rates &amp; additional risk in procuring items such as compressors, valves, seals </a:t>
            </a:r>
            <a:r>
              <a:rPr lang="en-US" sz="1800" b="0" i="1" dirty="0" err="1">
                <a:solidFill>
                  <a:schemeClr val="accent1"/>
                </a:solidFill>
                <a:latin typeface="Arial" panose="020B0604020202020204" pitchFamily="34" charset="0"/>
                <a:cs typeface="Arial" panose="020B0604020202020204" pitchFamily="34" charset="0"/>
              </a:rPr>
              <a:t>etc</a:t>
            </a:r>
            <a:r>
              <a:rPr lang="en-US" sz="1800" b="0" i="1" dirty="0">
                <a:solidFill>
                  <a:schemeClr val="accent1"/>
                </a:solidFill>
                <a:latin typeface="Arial" panose="020B0604020202020204" pitchFamily="34" charset="0"/>
                <a:cs typeface="Arial" panose="020B0604020202020204" pitchFamily="34" charset="0"/>
              </a:rPr>
              <a:t> for helium at elevated temperature and pressure.</a:t>
            </a:r>
          </a:p>
          <a:p>
            <a:pPr marL="628650" lvl="1" indent="-171450">
              <a:buFont typeface="Wingdings" panose="05000000000000000000" pitchFamily="2" charset="2"/>
              <a:buChar char="Ø"/>
            </a:pPr>
            <a:endParaRPr lang="en-US" sz="1400" b="0" dirty="0">
              <a:solidFill>
                <a:schemeClr val="accent1"/>
              </a:solidFill>
            </a:endParaRPr>
          </a:p>
          <a:p>
            <a:endParaRPr lang="en-US" sz="1200" b="0" dirty="0">
              <a:solidFill>
                <a:schemeClr val="accent1"/>
              </a:solidFill>
            </a:endParaRPr>
          </a:p>
        </p:txBody>
      </p:sp>
    </p:spTree>
    <p:extLst>
      <p:ext uri="{BB962C8B-B14F-4D97-AF65-F5344CB8AC3E}">
        <p14:creationId xmlns:p14="http://schemas.microsoft.com/office/powerpoint/2010/main" val="3831298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200"/>
                                        <p:tgtEl>
                                          <p:spTgt spid="4">
                                            <p:txEl>
                                              <p:pRg st="0" end="0"/>
                                            </p:txEl>
                                          </p:spTgt>
                                        </p:tgtEl>
                                      </p:cBhvr>
                                    </p:animEffect>
                                    <p:anim calcmode="lin" valueType="num">
                                      <p:cBhvr>
                                        <p:cTn id="13" dur="2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2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fade">
                                      <p:cBhvr>
                                        <p:cTn id="19" dur="200"/>
                                        <p:tgtEl>
                                          <p:spTgt spid="4">
                                            <p:txEl>
                                              <p:pRg st="1" end="1"/>
                                            </p:txEl>
                                          </p:spTgt>
                                        </p:tgtEl>
                                      </p:cBhvr>
                                    </p:animEffect>
                                    <p:anim calcmode="lin" valueType="num">
                                      <p:cBhvr>
                                        <p:cTn id="20" dur="2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1" dur="2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Effect transition="in" filter="fade">
                                      <p:cBhvr>
                                        <p:cTn id="26" dur="200"/>
                                        <p:tgtEl>
                                          <p:spTgt spid="4">
                                            <p:txEl>
                                              <p:pRg st="2" end="2"/>
                                            </p:txEl>
                                          </p:spTgt>
                                        </p:tgtEl>
                                      </p:cBhvr>
                                    </p:animEffect>
                                    <p:anim calcmode="lin" valueType="num">
                                      <p:cBhvr>
                                        <p:cTn id="27" dur="2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8" dur="2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200"/>
                                        <p:tgtEl>
                                          <p:spTgt spid="4">
                                            <p:txEl>
                                              <p:pRg st="3" end="3"/>
                                            </p:txEl>
                                          </p:spTgt>
                                        </p:tgtEl>
                                      </p:cBhvr>
                                    </p:animEffect>
                                    <p:anim calcmode="lin" valueType="num">
                                      <p:cBhvr>
                                        <p:cTn id="34" dur="2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5" dur="2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4">
                                            <p:txEl>
                                              <p:pRg st="4" end="4"/>
                                            </p:txEl>
                                          </p:spTgt>
                                        </p:tgtEl>
                                        <p:attrNameLst>
                                          <p:attrName>style.visibility</p:attrName>
                                        </p:attrNameLst>
                                      </p:cBhvr>
                                      <p:to>
                                        <p:strVal val="visible"/>
                                      </p:to>
                                    </p:set>
                                    <p:animEffect transition="in" filter="fade">
                                      <p:cBhvr>
                                        <p:cTn id="40" dur="200"/>
                                        <p:tgtEl>
                                          <p:spTgt spid="4">
                                            <p:txEl>
                                              <p:pRg st="4" end="4"/>
                                            </p:txEl>
                                          </p:spTgt>
                                        </p:tgtEl>
                                      </p:cBhvr>
                                    </p:animEffect>
                                    <p:anim calcmode="lin" valueType="num">
                                      <p:cBhvr>
                                        <p:cTn id="41" dur="2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42" dur="2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4">
                                            <p:txEl>
                                              <p:pRg st="6" end="6"/>
                                            </p:txEl>
                                          </p:spTgt>
                                        </p:tgtEl>
                                        <p:attrNameLst>
                                          <p:attrName>style.visibility</p:attrName>
                                        </p:attrNameLst>
                                      </p:cBhvr>
                                      <p:to>
                                        <p:strVal val="visible"/>
                                      </p:to>
                                    </p:set>
                                    <p:animEffect transition="in" filter="fade">
                                      <p:cBhvr>
                                        <p:cTn id="47" dur="200"/>
                                        <p:tgtEl>
                                          <p:spTgt spid="4">
                                            <p:txEl>
                                              <p:pRg st="6" end="6"/>
                                            </p:txEl>
                                          </p:spTgt>
                                        </p:tgtEl>
                                      </p:cBhvr>
                                    </p:animEffect>
                                    <p:anim calcmode="lin" valueType="num">
                                      <p:cBhvr>
                                        <p:cTn id="48" dur="2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9" dur="2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4">
                                            <p:txEl>
                                              <p:pRg st="7" end="7"/>
                                            </p:txEl>
                                          </p:spTgt>
                                        </p:tgtEl>
                                        <p:attrNameLst>
                                          <p:attrName>style.visibility</p:attrName>
                                        </p:attrNameLst>
                                      </p:cBhvr>
                                      <p:to>
                                        <p:strVal val="visible"/>
                                      </p:to>
                                    </p:set>
                                    <p:animEffect transition="in" filter="fade">
                                      <p:cBhvr>
                                        <p:cTn id="54" dur="200"/>
                                        <p:tgtEl>
                                          <p:spTgt spid="4">
                                            <p:txEl>
                                              <p:pRg st="7" end="7"/>
                                            </p:txEl>
                                          </p:spTgt>
                                        </p:tgtEl>
                                      </p:cBhvr>
                                    </p:animEffect>
                                    <p:anim calcmode="lin" valueType="num">
                                      <p:cBhvr>
                                        <p:cTn id="55" dur="2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56" dur="2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42729A-08C8-BA7A-BD5D-292801204AFD}"/>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3C336148-E6A6-F224-6E0B-AE3F8220F90E}"/>
              </a:ext>
            </a:extLst>
          </p:cNvPr>
          <p:cNvSpPr>
            <a:spLocks noGrp="1"/>
          </p:cNvSpPr>
          <p:nvPr>
            <p:ph type="title"/>
          </p:nvPr>
        </p:nvSpPr>
        <p:spPr/>
        <p:txBody>
          <a:bodyPr/>
          <a:lstStyle/>
          <a:p>
            <a:pPr algn="ctr"/>
            <a:r>
              <a:rPr lang="en-US" dirty="0"/>
              <a:t>Backup options, failure modes &amp; Future work</a:t>
            </a:r>
            <a:endParaRPr lang="en-GB" dirty="0"/>
          </a:p>
        </p:txBody>
      </p:sp>
      <p:sp>
        <p:nvSpPr>
          <p:cNvPr id="2" name="Text Placeholder 1">
            <a:extLst>
              <a:ext uri="{FF2B5EF4-FFF2-40B4-BE49-F238E27FC236}">
                <a16:creationId xmlns:a16="http://schemas.microsoft.com/office/drawing/2014/main" id="{280BAE82-65EE-517A-0714-213B9E4F6197}"/>
              </a:ext>
            </a:extLst>
          </p:cNvPr>
          <p:cNvSpPr>
            <a:spLocks noGrp="1"/>
          </p:cNvSpPr>
          <p:nvPr>
            <p:ph type="body" idx="1"/>
          </p:nvPr>
        </p:nvSpPr>
        <p:spPr>
          <a:xfrm>
            <a:off x="407987" y="4941168"/>
            <a:ext cx="11376026" cy="1148482"/>
          </a:xfrm>
        </p:spPr>
        <p:txBody>
          <a:bodyPr/>
          <a:lstStyle/>
          <a:p>
            <a:pPr algn="ctr"/>
            <a:r>
              <a:rPr lang="en-US" dirty="0"/>
              <a:t>Helium Target</a:t>
            </a:r>
            <a:endParaRPr lang="en-GB" dirty="0"/>
          </a:p>
        </p:txBody>
      </p:sp>
      <p:sp>
        <p:nvSpPr>
          <p:cNvPr id="6" name="Slide Number Placeholder 5">
            <a:extLst>
              <a:ext uri="{FF2B5EF4-FFF2-40B4-BE49-F238E27FC236}">
                <a16:creationId xmlns:a16="http://schemas.microsoft.com/office/drawing/2014/main" id="{CF4227FA-1037-263B-CD18-ED1CED9E4662}"/>
              </a:ext>
            </a:extLst>
          </p:cNvPr>
          <p:cNvSpPr>
            <a:spLocks noGrp="1"/>
          </p:cNvSpPr>
          <p:nvPr>
            <p:ph type="sldNum" sz="quarter" idx="12"/>
          </p:nvPr>
        </p:nvSpPr>
        <p:spPr/>
        <p:txBody>
          <a:bodyPr/>
          <a:lstStyle/>
          <a:p>
            <a:pPr>
              <a:defRPr/>
            </a:pPr>
            <a:fld id="{36B5EA5A-BC32-A742-B11B-8E7414D5B535}" type="slidenum">
              <a:rPr lang="en-US" smtClean="0"/>
              <a:t>27</a:t>
            </a:fld>
            <a:endParaRPr lang="en-US"/>
          </a:p>
        </p:txBody>
      </p:sp>
      <p:sp>
        <p:nvSpPr>
          <p:cNvPr id="4" name="Date Placeholder 3">
            <a:extLst>
              <a:ext uri="{FF2B5EF4-FFF2-40B4-BE49-F238E27FC236}">
                <a16:creationId xmlns:a16="http://schemas.microsoft.com/office/drawing/2014/main" id="{9B0DF9C4-6A8A-F773-E37F-0A63C293FA73}"/>
              </a:ext>
            </a:extLst>
          </p:cNvPr>
          <p:cNvSpPr>
            <a:spLocks noGrp="1"/>
          </p:cNvSpPr>
          <p:nvPr>
            <p:ph type="dt" sz="half" idx="10"/>
          </p:nvPr>
        </p:nvSpPr>
        <p:spPr/>
        <p:txBody>
          <a:bodyPr/>
          <a:lstStyle/>
          <a:p>
            <a:pPr>
              <a:defRPr/>
            </a:pPr>
            <a:r>
              <a:rPr lang="en-US"/>
              <a:t>HI-ECN3 Target System Advisory Commitee #1,  04/03/2025</a:t>
            </a:r>
          </a:p>
        </p:txBody>
      </p:sp>
      <p:sp>
        <p:nvSpPr>
          <p:cNvPr id="5" name="Footer Placeholder 4">
            <a:extLst>
              <a:ext uri="{FF2B5EF4-FFF2-40B4-BE49-F238E27FC236}">
                <a16:creationId xmlns:a16="http://schemas.microsoft.com/office/drawing/2014/main" id="{1617920B-650D-FC18-1D55-C7DC6EC81329}"/>
              </a:ext>
            </a:extLst>
          </p:cNvPr>
          <p:cNvSpPr>
            <a:spLocks noGrp="1"/>
          </p:cNvSpPr>
          <p:nvPr>
            <p:ph type="ftr" sz="quarter" idx="11"/>
          </p:nvPr>
        </p:nvSpPr>
        <p:spPr/>
        <p:txBody>
          <a:bodyPr/>
          <a:lstStyle/>
          <a:p>
            <a:pPr>
              <a:defRPr/>
            </a:pPr>
            <a:r>
              <a:rPr lang="en-GB"/>
              <a:t>Mike Parkin | Target Conceptual Design</a:t>
            </a:r>
            <a:endParaRPr lang="en-US" dirty="0"/>
          </a:p>
        </p:txBody>
      </p:sp>
    </p:spTree>
    <p:extLst>
      <p:ext uri="{BB962C8B-B14F-4D97-AF65-F5344CB8AC3E}">
        <p14:creationId xmlns:p14="http://schemas.microsoft.com/office/powerpoint/2010/main" val="40612832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400EB-C750-5244-DD60-DBE258C2CAC6}"/>
              </a:ext>
            </a:extLst>
          </p:cNvPr>
          <p:cNvSpPr>
            <a:spLocks noGrp="1"/>
          </p:cNvSpPr>
          <p:nvPr>
            <p:ph type="title"/>
          </p:nvPr>
        </p:nvSpPr>
        <p:spPr>
          <a:xfrm>
            <a:off x="405594" y="266778"/>
            <a:ext cx="11380812" cy="1084263"/>
          </a:xfrm>
        </p:spPr>
        <p:txBody>
          <a:bodyPr/>
          <a:lstStyle/>
          <a:p>
            <a:r>
              <a:rPr lang="en-US" dirty="0"/>
              <a:t>Backup target design options</a:t>
            </a:r>
            <a:endParaRPr lang="en-GB" dirty="0"/>
          </a:p>
        </p:txBody>
      </p:sp>
      <p:sp>
        <p:nvSpPr>
          <p:cNvPr id="6" name="Slide Number Placeholder 5">
            <a:extLst>
              <a:ext uri="{FF2B5EF4-FFF2-40B4-BE49-F238E27FC236}">
                <a16:creationId xmlns:a16="http://schemas.microsoft.com/office/drawing/2014/main" id="{229331BC-E62F-93E9-F261-6CDBCEDCF446}"/>
              </a:ext>
            </a:extLst>
          </p:cNvPr>
          <p:cNvSpPr>
            <a:spLocks noGrp="1"/>
          </p:cNvSpPr>
          <p:nvPr>
            <p:ph type="sldNum" sz="quarter" idx="17"/>
          </p:nvPr>
        </p:nvSpPr>
        <p:spPr/>
        <p:txBody>
          <a:bodyPr/>
          <a:lstStyle/>
          <a:p>
            <a:pPr>
              <a:defRPr/>
            </a:pPr>
            <a:fld id="{36B5EA5A-BC32-A742-B11B-8E7414D5B535}" type="slidenum">
              <a:rPr lang="en-US" smtClean="0"/>
              <a:t>28</a:t>
            </a:fld>
            <a:endParaRPr lang="en-US"/>
          </a:p>
        </p:txBody>
      </p:sp>
      <p:sp>
        <p:nvSpPr>
          <p:cNvPr id="4" name="Date Placeholder 3">
            <a:extLst>
              <a:ext uri="{FF2B5EF4-FFF2-40B4-BE49-F238E27FC236}">
                <a16:creationId xmlns:a16="http://schemas.microsoft.com/office/drawing/2014/main" id="{0D1C6322-F9C0-0815-2FD1-4C64B8F41284}"/>
              </a:ext>
            </a:extLst>
          </p:cNvPr>
          <p:cNvSpPr>
            <a:spLocks noGrp="1"/>
          </p:cNvSpPr>
          <p:nvPr>
            <p:ph type="dt" sz="half" idx="10"/>
          </p:nvPr>
        </p:nvSpPr>
        <p:spPr/>
        <p:txBody>
          <a:bodyPr/>
          <a:lstStyle/>
          <a:p>
            <a:r>
              <a:rPr lang="en-US"/>
              <a:t>HI-ECN3 Target System Advisory Commitee #1,  04/03/2025</a:t>
            </a:r>
            <a:endParaRPr lang="en-US" dirty="0"/>
          </a:p>
        </p:txBody>
      </p:sp>
      <p:sp>
        <p:nvSpPr>
          <p:cNvPr id="5" name="Footer Placeholder 4">
            <a:extLst>
              <a:ext uri="{FF2B5EF4-FFF2-40B4-BE49-F238E27FC236}">
                <a16:creationId xmlns:a16="http://schemas.microsoft.com/office/drawing/2014/main" id="{314E8843-C53B-42EA-28B1-C16CDE1153BD}"/>
              </a:ext>
            </a:extLst>
          </p:cNvPr>
          <p:cNvSpPr>
            <a:spLocks noGrp="1"/>
          </p:cNvSpPr>
          <p:nvPr>
            <p:ph type="ftr" sz="quarter" idx="11"/>
          </p:nvPr>
        </p:nvSpPr>
        <p:spPr/>
        <p:txBody>
          <a:bodyPr/>
          <a:lstStyle/>
          <a:p>
            <a:r>
              <a:rPr lang="en-GB"/>
              <a:t>Mike Parkin | Target Conceptual Design</a:t>
            </a:r>
            <a:endParaRPr lang="en-US" dirty="0"/>
          </a:p>
        </p:txBody>
      </p:sp>
      <p:graphicFrame>
        <p:nvGraphicFramePr>
          <p:cNvPr id="7" name="Table 6">
            <a:extLst>
              <a:ext uri="{FF2B5EF4-FFF2-40B4-BE49-F238E27FC236}">
                <a16:creationId xmlns:a16="http://schemas.microsoft.com/office/drawing/2014/main" id="{7D384789-FCD7-CC40-D81F-DA39380F44B9}"/>
              </a:ext>
            </a:extLst>
          </p:cNvPr>
          <p:cNvGraphicFramePr>
            <a:graphicFrameLocks noGrp="1"/>
          </p:cNvGraphicFramePr>
          <p:nvPr>
            <p:extLst>
              <p:ext uri="{D42A27DB-BD31-4B8C-83A1-F6EECF244321}">
                <p14:modId xmlns:p14="http://schemas.microsoft.com/office/powerpoint/2010/main" val="1919845534"/>
              </p:ext>
            </p:extLst>
          </p:nvPr>
        </p:nvGraphicFramePr>
        <p:xfrm>
          <a:off x="267400" y="1363295"/>
          <a:ext cx="11737304" cy="4608060"/>
        </p:xfrm>
        <a:graphic>
          <a:graphicData uri="http://schemas.openxmlformats.org/drawingml/2006/table">
            <a:tbl>
              <a:tblPr firstRow="1" bandRow="1">
                <a:tableStyleId>{8EC20E35-A176-4012-BC5E-935CFFF8708E}</a:tableStyleId>
              </a:tblPr>
              <a:tblGrid>
                <a:gridCol w="1762101">
                  <a:extLst>
                    <a:ext uri="{9D8B030D-6E8A-4147-A177-3AD203B41FA5}">
                      <a16:colId xmlns:a16="http://schemas.microsoft.com/office/drawing/2014/main" val="540222973"/>
                    </a:ext>
                  </a:extLst>
                </a:gridCol>
                <a:gridCol w="1918806">
                  <a:extLst>
                    <a:ext uri="{9D8B030D-6E8A-4147-A177-3AD203B41FA5}">
                      <a16:colId xmlns:a16="http://schemas.microsoft.com/office/drawing/2014/main" val="898891469"/>
                    </a:ext>
                  </a:extLst>
                </a:gridCol>
                <a:gridCol w="3659861">
                  <a:extLst>
                    <a:ext uri="{9D8B030D-6E8A-4147-A177-3AD203B41FA5}">
                      <a16:colId xmlns:a16="http://schemas.microsoft.com/office/drawing/2014/main" val="3576183981"/>
                    </a:ext>
                  </a:extLst>
                </a:gridCol>
                <a:gridCol w="2952328">
                  <a:extLst>
                    <a:ext uri="{9D8B030D-6E8A-4147-A177-3AD203B41FA5}">
                      <a16:colId xmlns:a16="http://schemas.microsoft.com/office/drawing/2014/main" val="3938322331"/>
                    </a:ext>
                  </a:extLst>
                </a:gridCol>
                <a:gridCol w="1444208">
                  <a:extLst>
                    <a:ext uri="{9D8B030D-6E8A-4147-A177-3AD203B41FA5}">
                      <a16:colId xmlns:a16="http://schemas.microsoft.com/office/drawing/2014/main" val="3044451405"/>
                    </a:ext>
                  </a:extLst>
                </a:gridCol>
              </a:tblGrid>
              <a:tr h="773749">
                <a:tc>
                  <a:txBody>
                    <a:bodyPr/>
                    <a:lstStyle/>
                    <a:p>
                      <a:pPr algn="ctr"/>
                      <a:r>
                        <a:rPr lang="en-US" sz="1400" b="1" dirty="0">
                          <a:solidFill>
                            <a:schemeClr val="bg1"/>
                          </a:solidFill>
                        </a:rPr>
                        <a:t>Proposed change to benefit target mechanics</a:t>
                      </a:r>
                      <a:endParaRPr lang="en-GB" sz="1400" b="1" dirty="0">
                        <a:solidFill>
                          <a:schemeClr val="bg1"/>
                        </a:solidFill>
                      </a:endParaRPr>
                    </a:p>
                  </a:txBody>
                  <a:tcPr anchor="ctr">
                    <a:solidFill>
                      <a:srgbClr val="0033A0"/>
                    </a:solidFill>
                  </a:tcPr>
                </a:tc>
                <a:tc>
                  <a:txBody>
                    <a:bodyPr/>
                    <a:lstStyle/>
                    <a:p>
                      <a:pPr algn="ctr"/>
                      <a:r>
                        <a:rPr lang="en-US" sz="1600" dirty="0"/>
                        <a:t>Impact for physics</a:t>
                      </a:r>
                      <a:endParaRPr lang="en-GB" sz="1600" dirty="0"/>
                    </a:p>
                  </a:txBody>
                  <a:tcPr anchor="ctr"/>
                </a:tc>
                <a:tc>
                  <a:txBody>
                    <a:bodyPr/>
                    <a:lstStyle/>
                    <a:p>
                      <a:pPr algn="ctr"/>
                      <a:r>
                        <a:rPr lang="en-US" sz="1600" dirty="0"/>
                        <a:t>Impact on target thermal / mechanical</a:t>
                      </a:r>
                      <a:endParaRPr lang="en-GB" sz="1600" dirty="0"/>
                    </a:p>
                  </a:txBody>
                  <a:tcPr anchor="ctr"/>
                </a:tc>
                <a:tc>
                  <a:txBody>
                    <a:bodyPr/>
                    <a:lstStyle/>
                    <a:p>
                      <a:pPr algn="ctr"/>
                      <a:r>
                        <a:rPr lang="en-US" sz="1600" dirty="0"/>
                        <a:t>Impact on target fatigue</a:t>
                      </a:r>
                      <a:endParaRPr lang="en-GB" sz="1600" dirty="0"/>
                    </a:p>
                  </a:txBody>
                  <a:tcPr anchor="ctr"/>
                </a:tc>
                <a:tc>
                  <a:txBody>
                    <a:bodyPr/>
                    <a:lstStyle/>
                    <a:p>
                      <a:pPr algn="ctr"/>
                      <a:r>
                        <a:rPr lang="en-US" sz="1600" dirty="0"/>
                        <a:t>Impact on target manufacture</a:t>
                      </a:r>
                      <a:endParaRPr lang="en-GB" sz="1600" dirty="0"/>
                    </a:p>
                  </a:txBody>
                  <a:tcPr anchor="ctr"/>
                </a:tc>
                <a:extLst>
                  <a:ext uri="{0D108BD9-81ED-4DB2-BD59-A6C34878D82A}">
                    <a16:rowId xmlns:a16="http://schemas.microsoft.com/office/drawing/2014/main" val="3603025670"/>
                  </a:ext>
                </a:extLst>
              </a:tr>
              <a:tr h="10889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solidFill>
                            <a:schemeClr val="bg1"/>
                          </a:solidFill>
                        </a:rPr>
                        <a:t>1/8th slices</a:t>
                      </a:r>
                    </a:p>
                  </a:txBody>
                  <a:tcPr anchor="ctr">
                    <a:solidFill>
                      <a:srgbClr val="0033A0"/>
                    </a:solidFill>
                  </a:tcPr>
                </a:tc>
                <a:tc>
                  <a:txBody>
                    <a:bodyPr/>
                    <a:lstStyle/>
                    <a:p>
                      <a:pPr algn="ctr"/>
                      <a:r>
                        <a:rPr lang="en-US" sz="1200" dirty="0">
                          <a:solidFill>
                            <a:schemeClr val="tx2"/>
                          </a:solidFill>
                        </a:rPr>
                        <a:t>Negligible change if gaps are at angle to beam direction</a:t>
                      </a:r>
                      <a:endParaRPr lang="en-GB" sz="1200" dirty="0">
                        <a:solidFill>
                          <a:schemeClr val="tx2"/>
                        </a:solidFill>
                      </a:endParaRPr>
                    </a:p>
                  </a:txBody>
                  <a:tcPr anchor="ctr">
                    <a:lnR w="12700" cap="flat" cmpd="sng" algn="ctr">
                      <a:solidFill>
                        <a:schemeClr val="bg2">
                          <a:lumMod val="25000"/>
                        </a:schemeClr>
                      </a:solidFill>
                      <a:prstDash val="solid"/>
                      <a:round/>
                      <a:headEnd type="none" w="med" len="med"/>
                      <a:tailEnd type="none" w="med" len="med"/>
                    </a:lnR>
                    <a:lnB w="12700" cap="flat" cmpd="sng" algn="ctr">
                      <a:solidFill>
                        <a:schemeClr val="bg2">
                          <a:lumMod val="25000"/>
                        </a:schemeClr>
                      </a:solidFill>
                      <a:prstDash val="solid"/>
                      <a:round/>
                      <a:headEnd type="none" w="med" len="med"/>
                      <a:tailEnd type="none" w="med" len="med"/>
                    </a:lnB>
                    <a:solidFill>
                      <a:schemeClr val="bg1">
                        <a:lumMod val="85000"/>
                      </a:schemeClr>
                    </a:solidFill>
                  </a:tcPr>
                </a:tc>
                <a:tc>
                  <a:txBody>
                    <a:bodyPr/>
                    <a:lstStyle/>
                    <a:p>
                      <a:pPr marL="144000" indent="-144000" algn="ctr">
                        <a:buFont typeface="Arial" panose="020B0604020202020204" pitchFamily="34" charset="0"/>
                        <a:buChar char="•"/>
                      </a:pPr>
                      <a:r>
                        <a:rPr lang="en-US" sz="1200" b="1" dirty="0">
                          <a:solidFill>
                            <a:schemeClr val="tx2"/>
                          </a:solidFill>
                        </a:rPr>
                        <a:t>Significantly reduced temperature and stress </a:t>
                      </a:r>
                    </a:p>
                    <a:p>
                      <a:pPr marL="0" indent="0" algn="ctr">
                        <a:buFont typeface="Arial" panose="020B0604020202020204" pitchFamily="34" charset="0"/>
                        <a:buNone/>
                      </a:pPr>
                      <a:r>
                        <a:rPr lang="en-US" sz="1200" b="1" dirty="0">
                          <a:solidFill>
                            <a:schemeClr val="tx2"/>
                          </a:solidFill>
                        </a:rPr>
                        <a:t>or number of channels </a:t>
                      </a:r>
                      <a:r>
                        <a:rPr lang="en-US" sz="1200" b="1" dirty="0">
                          <a:solidFill>
                            <a:schemeClr val="tx2"/>
                          </a:solidFill>
                          <a:sym typeface="Wingdings" panose="05000000000000000000" pitchFamily="2" charset="2"/>
                        </a:rPr>
                        <a:t></a:t>
                      </a:r>
                      <a:endParaRPr lang="en-US" sz="1200" b="1" dirty="0">
                        <a:solidFill>
                          <a:schemeClr val="tx2"/>
                        </a:solidFill>
                      </a:endParaRPr>
                    </a:p>
                    <a:p>
                      <a:pPr marL="144000" indent="-144000" algn="ctr">
                        <a:buFont typeface="Arial" panose="020B0604020202020204" pitchFamily="34" charset="0"/>
                        <a:buChar char="•"/>
                      </a:pPr>
                      <a:r>
                        <a:rPr lang="en-US" sz="1200" dirty="0">
                          <a:solidFill>
                            <a:schemeClr val="tx2"/>
                          </a:solidFill>
                        </a:rPr>
                        <a:t>High stresses moves to</a:t>
                      </a:r>
                      <a:r>
                        <a:rPr lang="en-US" sz="1200" b="1" dirty="0">
                          <a:solidFill>
                            <a:schemeClr val="tx2"/>
                          </a:solidFill>
                        </a:rPr>
                        <a:t> location of high DPA </a:t>
                      </a:r>
                      <a:r>
                        <a:rPr lang="en-US" sz="1200" b="1" dirty="0">
                          <a:solidFill>
                            <a:schemeClr val="tx2"/>
                          </a:solidFill>
                          <a:sym typeface="Wingdings" panose="05000000000000000000" pitchFamily="2" charset="2"/>
                        </a:rPr>
                        <a:t></a:t>
                      </a:r>
                      <a:r>
                        <a:rPr lang="en-US" sz="1200" b="1" dirty="0">
                          <a:solidFill>
                            <a:schemeClr val="tx2"/>
                          </a:solidFill>
                        </a:rPr>
                        <a:t> </a:t>
                      </a:r>
                      <a:endParaRPr lang="en-GB" sz="1200" b="1" dirty="0">
                        <a:solidFill>
                          <a:schemeClr val="tx2"/>
                        </a:solidFill>
                      </a:endParaRPr>
                    </a:p>
                  </a:txBody>
                  <a:tcPr anchor="ct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B w="12700" cap="flat" cmpd="sng" algn="ctr">
                      <a:solidFill>
                        <a:schemeClr val="bg2">
                          <a:lumMod val="25000"/>
                        </a:schemeClr>
                      </a:solidFill>
                      <a:prstDash val="solid"/>
                      <a:round/>
                      <a:headEnd type="none" w="med" len="med"/>
                      <a:tailEnd type="none" w="med" len="med"/>
                    </a:lnB>
                    <a:solidFill>
                      <a:srgbClr val="5BC965"/>
                    </a:solidFill>
                  </a:tcPr>
                </a:tc>
                <a:tc>
                  <a:txBody>
                    <a:bodyPr/>
                    <a:lstStyle/>
                    <a:p>
                      <a:pPr marL="144000" indent="-144000" algn="ctr">
                        <a:buFont typeface="Arial" panose="020B0604020202020204" pitchFamily="34" charset="0"/>
                        <a:buChar char="•"/>
                      </a:pPr>
                      <a:r>
                        <a:rPr lang="en-US" sz="1200" dirty="0">
                          <a:solidFill>
                            <a:schemeClr val="tx2"/>
                          </a:solidFill>
                        </a:rPr>
                        <a:t>Lower stresses, but high fatigue moves to areas with high dpa</a:t>
                      </a:r>
                    </a:p>
                    <a:p>
                      <a:pPr marL="0" indent="0" algn="ctr">
                        <a:buFont typeface="Arial" panose="020B0604020202020204" pitchFamily="34" charset="0"/>
                        <a:buNone/>
                      </a:pPr>
                      <a:r>
                        <a:rPr lang="en-US" sz="1200" b="1" dirty="0">
                          <a:solidFill>
                            <a:schemeClr val="tx2"/>
                          </a:solidFill>
                        </a:rPr>
                        <a:t>-to be studied</a:t>
                      </a:r>
                      <a:endParaRPr lang="en-GB" sz="1200" b="1" dirty="0">
                        <a:solidFill>
                          <a:schemeClr val="tx2"/>
                        </a:solidFill>
                      </a:endParaRPr>
                    </a:p>
                  </a:txBody>
                  <a:tcPr anchor="ct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B w="12700" cap="flat" cmpd="sng" algn="ctr">
                      <a:solidFill>
                        <a:schemeClr val="bg2">
                          <a:lumMod val="25000"/>
                        </a:schemeClr>
                      </a:solidFill>
                      <a:prstDash val="solid"/>
                      <a:round/>
                      <a:headEnd type="none" w="med" len="med"/>
                      <a:tailEnd type="none" w="med" len="med"/>
                    </a:lnB>
                    <a:solidFill>
                      <a:srgbClr val="FFD7D7"/>
                    </a:solidFill>
                  </a:tcPr>
                </a:tc>
                <a:tc>
                  <a:txBody>
                    <a:bodyPr/>
                    <a:lstStyle/>
                    <a:p>
                      <a:pPr algn="ctr"/>
                      <a:r>
                        <a:rPr lang="en-US" sz="1200" dirty="0">
                          <a:solidFill>
                            <a:schemeClr val="tx2"/>
                          </a:solidFill>
                        </a:rPr>
                        <a:t>Increase of difficulty, especially if clad. </a:t>
                      </a:r>
                      <a:endParaRPr lang="en-GB" sz="1200" dirty="0">
                        <a:solidFill>
                          <a:schemeClr val="tx2"/>
                        </a:solidFill>
                      </a:endParaRPr>
                    </a:p>
                  </a:txBody>
                  <a:tcPr anchor="ctr">
                    <a:lnL w="12700" cap="flat" cmpd="sng" algn="ctr">
                      <a:solidFill>
                        <a:schemeClr val="bg2">
                          <a:lumMod val="25000"/>
                        </a:schemeClr>
                      </a:solidFill>
                      <a:prstDash val="solid"/>
                      <a:round/>
                      <a:headEnd type="none" w="med" len="med"/>
                      <a:tailEnd type="none" w="med" len="med"/>
                    </a:lnL>
                    <a:lnB w="12700" cap="flat" cmpd="sng" algn="ctr">
                      <a:solidFill>
                        <a:schemeClr val="bg2">
                          <a:lumMod val="25000"/>
                        </a:schemeClr>
                      </a:solidFill>
                      <a:prstDash val="solid"/>
                      <a:round/>
                      <a:headEnd type="none" w="med" len="med"/>
                      <a:tailEnd type="none" w="med" len="med"/>
                    </a:lnB>
                    <a:solidFill>
                      <a:srgbClr val="FF8686"/>
                    </a:solidFill>
                  </a:tcPr>
                </a:tc>
                <a:extLst>
                  <a:ext uri="{0D108BD9-81ED-4DB2-BD59-A6C34878D82A}">
                    <a16:rowId xmlns:a16="http://schemas.microsoft.com/office/drawing/2014/main" val="3822493805"/>
                  </a:ext>
                </a:extLst>
              </a:tr>
              <a:tr h="10889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solidFill>
                            <a:schemeClr val="bg1"/>
                          </a:solidFill>
                        </a:rPr>
                        <a:t>Increased target core radius</a:t>
                      </a:r>
                    </a:p>
                  </a:txBody>
                  <a:tcPr anchor="ctr">
                    <a:solidFill>
                      <a:srgbClr val="0033A0"/>
                    </a:solidFill>
                  </a:tcPr>
                </a:tc>
                <a:tc>
                  <a:txBody>
                    <a:bodyPr/>
                    <a:lstStyle/>
                    <a:p>
                      <a:pPr algn="ctr"/>
                      <a:r>
                        <a:rPr lang="en-US" sz="1200" dirty="0">
                          <a:solidFill>
                            <a:schemeClr val="tx2"/>
                          </a:solidFill>
                        </a:rPr>
                        <a:t>Slight improvement in background. </a:t>
                      </a:r>
                      <a:endParaRPr lang="en-GB" sz="1200" dirty="0">
                        <a:solidFill>
                          <a:schemeClr val="tx2"/>
                        </a:solidFill>
                      </a:endParaRPr>
                    </a:p>
                  </a:txBody>
                  <a:tcPr anchor="ctr">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rgbClr val="C6ECCA"/>
                    </a:solidFill>
                  </a:tcPr>
                </a:tc>
                <a:tc>
                  <a:txBody>
                    <a:bodyPr/>
                    <a:lstStyle/>
                    <a:p>
                      <a:pPr marL="144000" indent="-144000" algn="ctr">
                        <a:buFont typeface="Arial" panose="020B0604020202020204" pitchFamily="34" charset="0"/>
                        <a:buChar char="•"/>
                      </a:pPr>
                      <a:r>
                        <a:rPr lang="en-US" sz="1200" dirty="0">
                          <a:solidFill>
                            <a:schemeClr val="tx2"/>
                          </a:solidFill>
                        </a:rPr>
                        <a:t>Decrease of maximum principal stresses due to </a:t>
                      </a:r>
                      <a:r>
                        <a:rPr lang="en-US" sz="1200" b="1" dirty="0">
                          <a:solidFill>
                            <a:schemeClr val="tx2"/>
                          </a:solidFill>
                        </a:rPr>
                        <a:t>compressive effect of increased material </a:t>
                      </a:r>
                      <a:r>
                        <a:rPr lang="en-US" sz="1200" dirty="0">
                          <a:solidFill>
                            <a:schemeClr val="tx2"/>
                          </a:solidFill>
                        </a:rPr>
                        <a:t>at circumference. </a:t>
                      </a:r>
                    </a:p>
                    <a:p>
                      <a:pPr marL="144000" indent="-144000" algn="ctr">
                        <a:buFont typeface="Arial" panose="020B0604020202020204" pitchFamily="34" charset="0"/>
                        <a:buChar char="•"/>
                      </a:pPr>
                      <a:r>
                        <a:rPr lang="en-US" sz="1200" dirty="0">
                          <a:solidFill>
                            <a:schemeClr val="tx2"/>
                          </a:solidFill>
                        </a:rPr>
                        <a:t>Change to max plasticity of cladding? To be studied</a:t>
                      </a:r>
                      <a:endParaRPr lang="en-GB" sz="1200" dirty="0">
                        <a:solidFill>
                          <a:schemeClr val="tx2"/>
                        </a:solidFill>
                      </a:endParaRPr>
                    </a:p>
                  </a:txBody>
                  <a:tcPr anchor="ct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rgbClr val="C6ECCA"/>
                    </a:solidFill>
                  </a:tcPr>
                </a:tc>
                <a:tc>
                  <a:txBody>
                    <a:bodyPr/>
                    <a:lstStyle/>
                    <a:p>
                      <a:pPr marL="144000" indent="-144000" algn="ctr">
                        <a:buFont typeface="Arial" panose="020B0604020202020204" pitchFamily="34" charset="0"/>
                        <a:buChar char="•"/>
                      </a:pPr>
                      <a:r>
                        <a:rPr lang="en-US" sz="1200" dirty="0">
                          <a:solidFill>
                            <a:schemeClr val="tx2"/>
                          </a:solidFill>
                        </a:rPr>
                        <a:t>Estimated improvement due to compressive effect of extra material</a:t>
                      </a:r>
                      <a:endParaRPr lang="en-GB" sz="1200" dirty="0">
                        <a:solidFill>
                          <a:schemeClr val="tx2"/>
                        </a:solidFill>
                      </a:endParaRPr>
                    </a:p>
                  </a:txBody>
                  <a:tcPr anchor="ct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rgbClr val="5BC96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solidFill>
                            <a:schemeClr val="tx2"/>
                          </a:solidFill>
                        </a:rPr>
                        <a:t>Extra cost (minor consideration)</a:t>
                      </a:r>
                      <a:endParaRPr lang="en-GB" sz="1200" dirty="0">
                        <a:solidFill>
                          <a:schemeClr val="tx2"/>
                        </a:solidFill>
                      </a:endParaRPr>
                    </a:p>
                    <a:p>
                      <a:pPr algn="ctr"/>
                      <a:endParaRPr lang="en-GB" sz="1200" dirty="0">
                        <a:solidFill>
                          <a:schemeClr val="tx2"/>
                        </a:solidFill>
                      </a:endParaRPr>
                    </a:p>
                  </a:txBody>
                  <a:tcPr anchor="ctr">
                    <a:lnL w="12700" cap="flat" cmpd="sng" algn="ctr">
                      <a:solidFill>
                        <a:schemeClr val="bg2">
                          <a:lumMod val="25000"/>
                        </a:schemeClr>
                      </a:solidFill>
                      <a:prstDash val="solid"/>
                      <a:round/>
                      <a:headEnd type="none" w="med" len="med"/>
                      <a:tailEnd type="none" w="med" len="med"/>
                    </a:lnL>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rgbClr val="FFD7D7"/>
                    </a:solidFill>
                  </a:tcPr>
                </a:tc>
                <a:extLst>
                  <a:ext uri="{0D108BD9-81ED-4DB2-BD59-A6C34878D82A}">
                    <a16:rowId xmlns:a16="http://schemas.microsoft.com/office/drawing/2014/main" val="3926858610"/>
                  </a:ext>
                </a:extLst>
              </a:tr>
              <a:tr h="4871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solidFill>
                            <a:schemeClr val="bg1"/>
                          </a:solidFill>
                        </a:rPr>
                        <a:t>Increased beam spot size</a:t>
                      </a:r>
                    </a:p>
                  </a:txBody>
                  <a:tcPr anchor="ctr">
                    <a:solidFill>
                      <a:srgbClr val="0033A0"/>
                    </a:solidFill>
                  </a:tcPr>
                </a:tc>
                <a:tc>
                  <a:txBody>
                    <a:bodyPr/>
                    <a:lstStyle/>
                    <a:p>
                      <a:pPr algn="ctr"/>
                      <a:r>
                        <a:rPr lang="en-US" sz="1200" dirty="0">
                          <a:solidFill>
                            <a:schemeClr val="tx2"/>
                          </a:solidFill>
                        </a:rPr>
                        <a:t>Slight decrease. </a:t>
                      </a:r>
                      <a:endParaRPr lang="en-GB" sz="1200" dirty="0">
                        <a:solidFill>
                          <a:schemeClr val="tx2"/>
                        </a:solidFill>
                      </a:endParaRPr>
                    </a:p>
                  </a:txBody>
                  <a:tcPr anchor="ctr">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rgbClr val="FFD7D7"/>
                    </a:solidFill>
                  </a:tcPr>
                </a:tc>
                <a:tc>
                  <a:txBody>
                    <a:bodyPr/>
                    <a:lstStyle/>
                    <a:p>
                      <a:pPr marL="144000" indent="-144000" algn="ctr">
                        <a:buFont typeface="Arial" panose="020B0604020202020204" pitchFamily="34" charset="0"/>
                        <a:buChar char="•"/>
                      </a:pPr>
                      <a:r>
                        <a:rPr lang="en-US" sz="1200" b="1" dirty="0">
                          <a:solidFill>
                            <a:schemeClr val="tx2"/>
                          </a:solidFill>
                        </a:rPr>
                        <a:t>Decrease in max stresses</a:t>
                      </a:r>
                      <a:r>
                        <a:rPr lang="en-US" sz="1200" dirty="0">
                          <a:solidFill>
                            <a:schemeClr val="tx2"/>
                          </a:solidFill>
                        </a:rPr>
                        <a:t>.</a:t>
                      </a:r>
                      <a:endParaRPr lang="en-GB" sz="1200" dirty="0">
                        <a:solidFill>
                          <a:schemeClr val="tx2"/>
                        </a:solidFill>
                      </a:endParaRPr>
                    </a:p>
                  </a:txBody>
                  <a:tcPr anchor="ct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rgbClr val="C6ECCA"/>
                    </a:solidFill>
                  </a:tcPr>
                </a:tc>
                <a:tc>
                  <a:txBody>
                    <a:bodyPr/>
                    <a:lstStyle/>
                    <a:p>
                      <a:pPr marL="144000" indent="-144000" algn="ctr">
                        <a:buFont typeface="Arial" panose="020B0604020202020204" pitchFamily="34" charset="0"/>
                        <a:buChar char="•"/>
                      </a:pPr>
                      <a:r>
                        <a:rPr lang="en-US" sz="1200" dirty="0">
                          <a:solidFill>
                            <a:schemeClr val="tx2"/>
                          </a:solidFill>
                        </a:rPr>
                        <a:t>Substantial improvement</a:t>
                      </a:r>
                      <a:endParaRPr lang="en-GB" sz="1200" dirty="0">
                        <a:solidFill>
                          <a:schemeClr val="tx2"/>
                        </a:solidFill>
                      </a:endParaRPr>
                    </a:p>
                  </a:txBody>
                  <a:tcPr anchor="ct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rgbClr val="5BC965"/>
                    </a:solidFill>
                  </a:tcPr>
                </a:tc>
                <a:tc>
                  <a:txBody>
                    <a:bodyPr/>
                    <a:lstStyle/>
                    <a:p>
                      <a:pPr algn="ctr"/>
                      <a:r>
                        <a:rPr lang="en-US" sz="1200" dirty="0">
                          <a:solidFill>
                            <a:schemeClr val="tx2"/>
                          </a:solidFill>
                        </a:rPr>
                        <a:t>-</a:t>
                      </a:r>
                      <a:endParaRPr lang="en-GB" sz="1200" dirty="0">
                        <a:solidFill>
                          <a:schemeClr val="tx2"/>
                        </a:solidFill>
                      </a:endParaRPr>
                    </a:p>
                  </a:txBody>
                  <a:tcPr anchor="ctr">
                    <a:lnL w="12700" cap="flat" cmpd="sng" algn="ctr">
                      <a:solidFill>
                        <a:schemeClr val="bg2">
                          <a:lumMod val="25000"/>
                        </a:schemeClr>
                      </a:solidFill>
                      <a:prstDash val="solid"/>
                      <a:round/>
                      <a:headEnd type="none" w="med" len="med"/>
                      <a:tailEnd type="none" w="med" len="med"/>
                    </a:lnL>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09890798"/>
                  </a:ext>
                </a:extLst>
              </a:tr>
              <a:tr h="108898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solidFill>
                            <a:schemeClr val="bg1"/>
                          </a:solidFill>
                        </a:rPr>
                        <a:t>Increased number of channels</a:t>
                      </a:r>
                    </a:p>
                  </a:txBody>
                  <a:tcPr anchor="ctr">
                    <a:solidFill>
                      <a:srgbClr val="0033A0"/>
                    </a:solidFill>
                  </a:tcPr>
                </a:tc>
                <a:tc>
                  <a:txBody>
                    <a:bodyPr/>
                    <a:lstStyle/>
                    <a:p>
                      <a:pPr algn="ctr"/>
                      <a:r>
                        <a:rPr lang="en-US" sz="1200" dirty="0">
                          <a:solidFill>
                            <a:schemeClr val="tx2"/>
                          </a:solidFill>
                        </a:rPr>
                        <a:t>Negligible decrease</a:t>
                      </a:r>
                      <a:endParaRPr lang="en-GB" sz="1200" dirty="0">
                        <a:solidFill>
                          <a:schemeClr val="tx2"/>
                        </a:solidFill>
                      </a:endParaRPr>
                    </a:p>
                  </a:txBody>
                  <a:tcPr anchor="ctr">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solidFill>
                      <a:srgbClr val="D9D9D9"/>
                    </a:solidFill>
                  </a:tcPr>
                </a:tc>
                <a:tc>
                  <a:txBody>
                    <a:bodyPr/>
                    <a:lstStyle/>
                    <a:p>
                      <a:pPr marL="144000" indent="-144000" algn="ctr">
                        <a:buFont typeface="Arial" panose="020B0604020202020204" pitchFamily="34" charset="0"/>
                        <a:buChar char="•"/>
                      </a:pPr>
                      <a:r>
                        <a:rPr lang="en-US" sz="1200" b="1" dirty="0">
                          <a:solidFill>
                            <a:schemeClr val="tx2"/>
                          </a:solidFill>
                        </a:rPr>
                        <a:t>Large improvement in DS </a:t>
                      </a:r>
                      <a:r>
                        <a:rPr lang="en-US" sz="1200" dirty="0">
                          <a:solidFill>
                            <a:schemeClr val="tx2"/>
                          </a:solidFill>
                        </a:rPr>
                        <a:t>(steady state) areas of target. </a:t>
                      </a:r>
                    </a:p>
                    <a:p>
                      <a:pPr marL="144000" indent="-144000" algn="ctr">
                        <a:buFont typeface="Arial" panose="020B0604020202020204" pitchFamily="34" charset="0"/>
                        <a:buChar char="•"/>
                      </a:pPr>
                      <a:r>
                        <a:rPr lang="en-US" sz="1200" b="1" dirty="0">
                          <a:solidFill>
                            <a:schemeClr val="tx2"/>
                          </a:solidFill>
                        </a:rPr>
                        <a:t>Fair improvement in US</a:t>
                      </a:r>
                      <a:r>
                        <a:rPr lang="en-US" sz="1200" dirty="0">
                          <a:solidFill>
                            <a:schemeClr val="tx2"/>
                          </a:solidFill>
                        </a:rPr>
                        <a:t>, high irradiation, high stress areas.</a:t>
                      </a:r>
                      <a:endParaRPr lang="en-GB" sz="1200" dirty="0">
                        <a:solidFill>
                          <a:schemeClr val="tx2"/>
                        </a:solidFill>
                      </a:endParaRPr>
                    </a:p>
                  </a:txBody>
                  <a:tcPr anchor="ct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solidFill>
                      <a:srgbClr val="5BC965"/>
                    </a:solidFill>
                  </a:tcPr>
                </a:tc>
                <a:tc>
                  <a:txBody>
                    <a:bodyPr/>
                    <a:lstStyle/>
                    <a:p>
                      <a:pPr marL="144000" indent="-144000" algn="ctr">
                        <a:buFont typeface="Arial" panose="020B0604020202020204" pitchFamily="34" charset="0"/>
                        <a:buChar char="•"/>
                      </a:pPr>
                      <a:r>
                        <a:rPr lang="en-US" sz="1200" b="1" dirty="0">
                          <a:solidFill>
                            <a:schemeClr val="tx2"/>
                          </a:solidFill>
                        </a:rPr>
                        <a:t>Improvement on DS </a:t>
                      </a:r>
                      <a:r>
                        <a:rPr lang="en-US" sz="1200" b="0" dirty="0">
                          <a:solidFill>
                            <a:schemeClr val="tx2"/>
                          </a:solidFill>
                        </a:rPr>
                        <a:t>blocks</a:t>
                      </a:r>
                      <a:r>
                        <a:rPr lang="en-US" sz="1200" b="1" dirty="0">
                          <a:solidFill>
                            <a:schemeClr val="tx2"/>
                          </a:solidFill>
                        </a:rPr>
                        <a:t> </a:t>
                      </a:r>
                      <a:r>
                        <a:rPr lang="en-US" sz="1200" dirty="0">
                          <a:solidFill>
                            <a:schemeClr val="tx2"/>
                          </a:solidFill>
                        </a:rPr>
                        <a:t>and small area of 1</a:t>
                      </a:r>
                      <a:r>
                        <a:rPr lang="en-US" sz="1200" baseline="30000" dirty="0">
                          <a:solidFill>
                            <a:schemeClr val="tx2"/>
                          </a:solidFill>
                        </a:rPr>
                        <a:t>st</a:t>
                      </a:r>
                      <a:r>
                        <a:rPr lang="en-US" sz="1200" dirty="0">
                          <a:solidFill>
                            <a:schemeClr val="tx2"/>
                          </a:solidFill>
                        </a:rPr>
                        <a:t> block. </a:t>
                      </a:r>
                    </a:p>
                    <a:p>
                      <a:pPr marL="144000" indent="-144000" algn="ctr">
                        <a:buFont typeface="Arial" panose="020B0604020202020204" pitchFamily="34" charset="0"/>
                        <a:buChar char="•"/>
                      </a:pPr>
                      <a:r>
                        <a:rPr lang="en-US" sz="1200" dirty="0">
                          <a:solidFill>
                            <a:schemeClr val="tx2"/>
                          </a:solidFill>
                        </a:rPr>
                        <a:t>Very </a:t>
                      </a:r>
                      <a:r>
                        <a:rPr lang="en-US" sz="1200" b="1" dirty="0">
                          <a:solidFill>
                            <a:schemeClr val="tx2"/>
                          </a:solidFill>
                        </a:rPr>
                        <a:t>minor improvement in US </a:t>
                      </a:r>
                      <a:r>
                        <a:rPr lang="en-US" sz="1200" dirty="0">
                          <a:solidFill>
                            <a:schemeClr val="tx2"/>
                          </a:solidFill>
                        </a:rPr>
                        <a:t>blocks</a:t>
                      </a:r>
                      <a:endParaRPr lang="en-GB" sz="1200" dirty="0">
                        <a:solidFill>
                          <a:schemeClr val="tx2"/>
                        </a:solidFill>
                      </a:endParaRPr>
                    </a:p>
                  </a:txBody>
                  <a:tcPr anchor="ctr">
                    <a:lnL w="12700" cap="flat" cmpd="sng" algn="ctr">
                      <a:solidFill>
                        <a:schemeClr val="bg2">
                          <a:lumMod val="25000"/>
                        </a:schemeClr>
                      </a:solidFill>
                      <a:prstDash val="solid"/>
                      <a:round/>
                      <a:headEnd type="none" w="med" len="med"/>
                      <a:tailEnd type="none" w="med" len="med"/>
                    </a:lnL>
                    <a:lnR w="12700" cap="flat" cmpd="sng" algn="ctr">
                      <a:solidFill>
                        <a:schemeClr val="bg2">
                          <a:lumMod val="25000"/>
                        </a:schemeClr>
                      </a:solid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solidFill>
                      <a:srgbClr val="C6ECCA"/>
                    </a:solidFill>
                  </a:tcPr>
                </a:tc>
                <a:tc>
                  <a:txBody>
                    <a:bodyPr/>
                    <a:lstStyle/>
                    <a:p>
                      <a:pPr algn="ctr"/>
                      <a:r>
                        <a:rPr lang="en-US" sz="1200" dirty="0">
                          <a:solidFill>
                            <a:schemeClr val="tx2"/>
                          </a:solidFill>
                        </a:rPr>
                        <a:t>Negligible</a:t>
                      </a:r>
                      <a:endParaRPr lang="en-GB" sz="1200" dirty="0">
                        <a:solidFill>
                          <a:schemeClr val="tx2"/>
                        </a:solidFill>
                      </a:endParaRPr>
                    </a:p>
                  </a:txBody>
                  <a:tcPr anchor="ctr">
                    <a:lnL w="12700" cap="flat" cmpd="sng" algn="ctr">
                      <a:solidFill>
                        <a:schemeClr val="bg2">
                          <a:lumMod val="25000"/>
                        </a:schemeClr>
                      </a:solidFill>
                      <a:prstDash val="solid"/>
                      <a:round/>
                      <a:headEnd type="none" w="med" len="med"/>
                      <a:tailEnd type="none" w="med" len="med"/>
                    </a:lnL>
                    <a:lnT w="12700" cap="flat" cmpd="sng" algn="ctr">
                      <a:solidFill>
                        <a:schemeClr val="bg2">
                          <a:lumMod val="25000"/>
                        </a:schemeClr>
                      </a:solidFill>
                      <a:prstDash val="solid"/>
                      <a:round/>
                      <a:headEnd type="none" w="med" len="med"/>
                      <a:tailEnd type="none" w="med" len="med"/>
                    </a:lnT>
                    <a:solidFill>
                      <a:schemeClr val="bg1">
                        <a:lumMod val="85000"/>
                      </a:schemeClr>
                    </a:solidFill>
                  </a:tcPr>
                </a:tc>
                <a:extLst>
                  <a:ext uri="{0D108BD9-81ED-4DB2-BD59-A6C34878D82A}">
                    <a16:rowId xmlns:a16="http://schemas.microsoft.com/office/drawing/2014/main" val="568382425"/>
                  </a:ext>
                </a:extLst>
              </a:tr>
            </a:tbl>
          </a:graphicData>
        </a:graphic>
      </p:graphicFrame>
      <p:sp>
        <p:nvSpPr>
          <p:cNvPr id="11" name="Text Placeholder 2">
            <a:extLst>
              <a:ext uri="{FF2B5EF4-FFF2-40B4-BE49-F238E27FC236}">
                <a16:creationId xmlns:a16="http://schemas.microsoft.com/office/drawing/2014/main" id="{51CBA823-623B-9A7C-34DD-8CDB2F8F4540}"/>
              </a:ext>
            </a:extLst>
          </p:cNvPr>
          <p:cNvSpPr txBox="1">
            <a:spLocks/>
          </p:cNvSpPr>
          <p:nvPr/>
        </p:nvSpPr>
        <p:spPr>
          <a:xfrm>
            <a:off x="329415" y="831310"/>
            <a:ext cx="5616575" cy="668337"/>
          </a:xfrm>
          <a:prstGeom prst="rect">
            <a:avLst/>
          </a:prstGeom>
        </p:spPr>
        <p:txBody>
          <a:bodyPr vert="horz" lIns="0" tIns="0" rIns="0" bIns="0" rtlCol="0" anchor="t" anchorCtr="0">
            <a:normAutofit/>
          </a:bodyPr>
          <a:lstStyle>
            <a:lvl1pPr marL="0" indent="0" algn="l" defTabSz="914400" rtl="0" eaLnBrk="1" latinLnBrk="0" hangingPunct="1">
              <a:lnSpc>
                <a:spcPct val="90000"/>
              </a:lnSpc>
              <a:spcBef>
                <a:spcPts val="1000"/>
              </a:spcBef>
              <a:spcAft>
                <a:spcPts val="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dirty="0"/>
              <a:t>Optional areas to benefit target</a:t>
            </a:r>
            <a:endParaRPr lang="en-GB" dirty="0"/>
          </a:p>
        </p:txBody>
      </p:sp>
      <p:graphicFrame>
        <p:nvGraphicFramePr>
          <p:cNvPr id="3" name="Table 2">
            <a:extLst>
              <a:ext uri="{FF2B5EF4-FFF2-40B4-BE49-F238E27FC236}">
                <a16:creationId xmlns:a16="http://schemas.microsoft.com/office/drawing/2014/main" id="{6B732CAE-1BA1-7C5E-FD36-F66976CC091D}"/>
              </a:ext>
            </a:extLst>
          </p:cNvPr>
          <p:cNvGraphicFramePr>
            <a:graphicFrameLocks noGrp="1"/>
          </p:cNvGraphicFramePr>
          <p:nvPr>
            <p:extLst>
              <p:ext uri="{D42A27DB-BD31-4B8C-83A1-F6EECF244321}">
                <p14:modId xmlns:p14="http://schemas.microsoft.com/office/powerpoint/2010/main" val="3433012606"/>
              </p:ext>
            </p:extLst>
          </p:nvPr>
        </p:nvGraphicFramePr>
        <p:xfrm>
          <a:off x="7835344" y="179423"/>
          <a:ext cx="2376264" cy="1084265"/>
        </p:xfrm>
        <a:graphic>
          <a:graphicData uri="http://schemas.openxmlformats.org/drawingml/2006/table">
            <a:tbl>
              <a:tblPr firstRow="1" bandRow="1">
                <a:tableStyleId>{6E25E649-3F16-4E02-A733-19D2CDBF48F0}</a:tableStyleId>
              </a:tblPr>
              <a:tblGrid>
                <a:gridCol w="1872208">
                  <a:extLst>
                    <a:ext uri="{9D8B030D-6E8A-4147-A177-3AD203B41FA5}">
                      <a16:colId xmlns:a16="http://schemas.microsoft.com/office/drawing/2014/main" val="3585826812"/>
                    </a:ext>
                  </a:extLst>
                </a:gridCol>
                <a:gridCol w="504056">
                  <a:extLst>
                    <a:ext uri="{9D8B030D-6E8A-4147-A177-3AD203B41FA5}">
                      <a16:colId xmlns:a16="http://schemas.microsoft.com/office/drawing/2014/main" val="650888112"/>
                    </a:ext>
                  </a:extLst>
                </a:gridCol>
              </a:tblGrid>
              <a:tr h="216853">
                <a:tc>
                  <a:txBody>
                    <a:bodyPr/>
                    <a:lstStyle/>
                    <a:p>
                      <a:pPr algn="ctr"/>
                      <a:r>
                        <a:rPr lang="en-US" sz="1100" b="0" dirty="0">
                          <a:solidFill>
                            <a:schemeClr val="tx2"/>
                          </a:solidFill>
                        </a:rPr>
                        <a:t>Positive impact</a:t>
                      </a:r>
                      <a:endParaRPr lang="en-GB" sz="1100" b="0" dirty="0">
                        <a:solidFill>
                          <a:schemeClr val="tx2"/>
                        </a:solidFill>
                      </a:endParaRPr>
                    </a:p>
                  </a:txBody>
                  <a:tcPr marL="36000" marR="39600" marT="0" marB="0" anchor="ctr">
                    <a:lnL w="28575" cap="flat" cmpd="sng" algn="ctr">
                      <a:solidFill>
                        <a:schemeClr val="tx2"/>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GB" sz="1100" dirty="0"/>
                    </a:p>
                  </a:txBody>
                  <a:tcPr marL="36000" marR="39600" marT="0" marB="0">
                    <a:lnL w="28575" cap="flat" cmpd="sng" algn="ctr">
                      <a:solidFill>
                        <a:schemeClr val="bg1"/>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5BC965"/>
                    </a:solidFill>
                  </a:tcPr>
                </a:tc>
                <a:extLst>
                  <a:ext uri="{0D108BD9-81ED-4DB2-BD59-A6C34878D82A}">
                    <a16:rowId xmlns:a16="http://schemas.microsoft.com/office/drawing/2014/main" val="4218712443"/>
                  </a:ext>
                </a:extLst>
              </a:tr>
              <a:tr h="216853">
                <a:tc>
                  <a:txBody>
                    <a:bodyPr/>
                    <a:lstStyle/>
                    <a:p>
                      <a:pPr algn="ctr"/>
                      <a:r>
                        <a:rPr lang="en-US" sz="1100" b="0" dirty="0">
                          <a:solidFill>
                            <a:schemeClr val="tx2"/>
                          </a:solidFill>
                        </a:rPr>
                        <a:t>Small positive impact</a:t>
                      </a:r>
                      <a:endParaRPr lang="en-GB" sz="1100" b="0" dirty="0">
                        <a:solidFill>
                          <a:schemeClr val="tx2"/>
                        </a:solidFill>
                      </a:endParaRPr>
                    </a:p>
                  </a:txBody>
                  <a:tcPr marL="36000" marR="39600" marT="0" marB="0" anchor="ctr">
                    <a:lnL w="28575" cap="flat" cmpd="sng" algn="ctr">
                      <a:solidFill>
                        <a:schemeClr val="tx2"/>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100" dirty="0"/>
                    </a:p>
                  </a:txBody>
                  <a:tcPr marL="36000" marR="39600" marT="0" marB="0">
                    <a:lnL w="28575" cap="flat" cmpd="sng" algn="ctr">
                      <a:solidFill>
                        <a:schemeClr val="bg1"/>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6ECCA"/>
                    </a:solidFill>
                  </a:tcPr>
                </a:tc>
                <a:extLst>
                  <a:ext uri="{0D108BD9-81ED-4DB2-BD59-A6C34878D82A}">
                    <a16:rowId xmlns:a16="http://schemas.microsoft.com/office/drawing/2014/main" val="3529470703"/>
                  </a:ext>
                </a:extLst>
              </a:tr>
              <a:tr h="216853">
                <a:tc>
                  <a:txBody>
                    <a:bodyPr/>
                    <a:lstStyle/>
                    <a:p>
                      <a:pPr algn="ctr"/>
                      <a:r>
                        <a:rPr lang="en-US" sz="1100" b="0" dirty="0">
                          <a:solidFill>
                            <a:schemeClr val="tx2"/>
                          </a:solidFill>
                        </a:rPr>
                        <a:t>Neutral / negligible impact</a:t>
                      </a:r>
                      <a:endParaRPr lang="en-GB" sz="1100" b="0" dirty="0">
                        <a:solidFill>
                          <a:schemeClr val="tx2"/>
                        </a:solidFill>
                      </a:endParaRPr>
                    </a:p>
                  </a:txBody>
                  <a:tcPr marL="36000" marR="39600" marT="0" marB="0" anchor="ctr">
                    <a:lnL w="28575" cap="flat" cmpd="sng" algn="ctr">
                      <a:solidFill>
                        <a:schemeClr val="tx2"/>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100" dirty="0"/>
                    </a:p>
                  </a:txBody>
                  <a:tcPr marL="36000" marR="39600" marT="0" marB="0">
                    <a:lnL w="28575" cap="flat" cmpd="sng" algn="ctr">
                      <a:solidFill>
                        <a:schemeClr val="bg1"/>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9D9D9"/>
                    </a:solidFill>
                  </a:tcPr>
                </a:tc>
                <a:extLst>
                  <a:ext uri="{0D108BD9-81ED-4DB2-BD59-A6C34878D82A}">
                    <a16:rowId xmlns:a16="http://schemas.microsoft.com/office/drawing/2014/main" val="1557537839"/>
                  </a:ext>
                </a:extLst>
              </a:tr>
              <a:tr h="21685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dirty="0">
                          <a:solidFill>
                            <a:schemeClr val="tx2"/>
                          </a:solidFill>
                        </a:rPr>
                        <a:t>Small negative impact</a:t>
                      </a:r>
                      <a:endParaRPr lang="en-GB" sz="1100" b="0" dirty="0">
                        <a:solidFill>
                          <a:schemeClr val="tx2"/>
                        </a:solidFill>
                      </a:endParaRPr>
                    </a:p>
                  </a:txBody>
                  <a:tcPr marL="36000" marR="39600" marT="0" marB="0" anchor="ctr">
                    <a:lnL w="28575" cap="flat" cmpd="sng" algn="ctr">
                      <a:solidFill>
                        <a:schemeClr val="tx2"/>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100" dirty="0"/>
                    </a:p>
                  </a:txBody>
                  <a:tcPr marL="36000" marR="39600" marT="0" marB="0">
                    <a:lnL w="28575" cap="flat" cmpd="sng" algn="ctr">
                      <a:solidFill>
                        <a:schemeClr val="bg1"/>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D7D7"/>
                    </a:solidFill>
                  </a:tcPr>
                </a:tc>
                <a:extLst>
                  <a:ext uri="{0D108BD9-81ED-4DB2-BD59-A6C34878D82A}">
                    <a16:rowId xmlns:a16="http://schemas.microsoft.com/office/drawing/2014/main" val="268817716"/>
                  </a:ext>
                </a:extLst>
              </a:tr>
              <a:tr h="21685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0" dirty="0">
                          <a:solidFill>
                            <a:schemeClr val="tx2"/>
                          </a:solidFill>
                        </a:rPr>
                        <a:t>Negative impact</a:t>
                      </a:r>
                      <a:endParaRPr lang="en-GB" sz="1100" b="0" dirty="0">
                        <a:solidFill>
                          <a:schemeClr val="tx2"/>
                        </a:solidFill>
                      </a:endParaRPr>
                    </a:p>
                  </a:txBody>
                  <a:tcPr marL="36000" marR="39600" marT="0" marB="0" anchor="ctr">
                    <a:lnL w="28575" cap="flat" cmpd="sng" algn="ctr">
                      <a:solidFill>
                        <a:schemeClr val="tx2"/>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100" dirty="0"/>
                    </a:p>
                  </a:txBody>
                  <a:tcPr marL="36000" marR="39600" marT="0" marB="0">
                    <a:lnL w="28575" cap="flat" cmpd="sng" algn="ctr">
                      <a:solidFill>
                        <a:schemeClr val="bg1"/>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FF8686"/>
                    </a:solidFill>
                  </a:tcPr>
                </a:tc>
                <a:extLst>
                  <a:ext uri="{0D108BD9-81ED-4DB2-BD59-A6C34878D82A}">
                    <a16:rowId xmlns:a16="http://schemas.microsoft.com/office/drawing/2014/main" val="1871027377"/>
                  </a:ext>
                </a:extLst>
              </a:tr>
            </a:tbl>
          </a:graphicData>
        </a:graphic>
      </p:graphicFrame>
      <p:sp>
        <p:nvSpPr>
          <p:cNvPr id="8" name="Rectangle 7">
            <a:extLst>
              <a:ext uri="{FF2B5EF4-FFF2-40B4-BE49-F238E27FC236}">
                <a16:creationId xmlns:a16="http://schemas.microsoft.com/office/drawing/2014/main" id="{EAE52EF9-0E6F-3D3F-B09D-57A4069EDB16}"/>
              </a:ext>
            </a:extLst>
          </p:cNvPr>
          <p:cNvSpPr/>
          <p:nvPr/>
        </p:nvSpPr>
        <p:spPr>
          <a:xfrm>
            <a:off x="267400" y="2204865"/>
            <a:ext cx="11737304" cy="1080120"/>
          </a:xfrm>
          <a:prstGeom prst="rect">
            <a:avLst/>
          </a:prstGeom>
          <a:solidFill>
            <a:srgbClr val="D9D9D9">
              <a:alpha val="9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80561F6E-68AD-2ED8-D389-B9CF7AF02841}"/>
              </a:ext>
            </a:extLst>
          </p:cNvPr>
          <p:cNvSpPr/>
          <p:nvPr/>
        </p:nvSpPr>
        <p:spPr>
          <a:xfrm>
            <a:off x="267400" y="3271665"/>
            <a:ext cx="11737304" cy="1100310"/>
          </a:xfrm>
          <a:prstGeom prst="rect">
            <a:avLst/>
          </a:prstGeom>
          <a:solidFill>
            <a:srgbClr val="D9D9D9">
              <a:alpha val="9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00C7390-B597-2C85-3444-2839FFE053AB}"/>
              </a:ext>
            </a:extLst>
          </p:cNvPr>
          <p:cNvSpPr/>
          <p:nvPr/>
        </p:nvSpPr>
        <p:spPr>
          <a:xfrm>
            <a:off x="267400" y="4371975"/>
            <a:ext cx="11737304" cy="522038"/>
          </a:xfrm>
          <a:prstGeom prst="rect">
            <a:avLst/>
          </a:prstGeom>
          <a:solidFill>
            <a:srgbClr val="D9D9D9">
              <a:alpha val="9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5DC48BDB-04A0-378C-CF6C-82F80F9F9A88}"/>
              </a:ext>
            </a:extLst>
          </p:cNvPr>
          <p:cNvSpPr/>
          <p:nvPr/>
        </p:nvSpPr>
        <p:spPr>
          <a:xfrm>
            <a:off x="267400" y="4891235"/>
            <a:ext cx="11737304" cy="1089768"/>
          </a:xfrm>
          <a:prstGeom prst="rect">
            <a:avLst/>
          </a:prstGeom>
          <a:solidFill>
            <a:srgbClr val="D9D9D9">
              <a:alpha val="9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96878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animBg="1"/>
      <p:bldP spid="14" grpId="0" animBg="1"/>
      <p:bldP spid="1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6AB7F-F5AA-087B-D8DA-D827747701BB}"/>
              </a:ext>
            </a:extLst>
          </p:cNvPr>
          <p:cNvSpPr>
            <a:spLocks noGrp="1"/>
          </p:cNvSpPr>
          <p:nvPr>
            <p:ph type="title"/>
          </p:nvPr>
        </p:nvSpPr>
        <p:spPr/>
        <p:txBody>
          <a:bodyPr/>
          <a:lstStyle/>
          <a:p>
            <a:r>
              <a:rPr lang="en-US" dirty="0"/>
              <a:t>FMEA</a:t>
            </a:r>
            <a:endParaRPr lang="en-GB" dirty="0"/>
          </a:p>
        </p:txBody>
      </p:sp>
      <p:sp>
        <p:nvSpPr>
          <p:cNvPr id="3" name="Text Placeholder 2">
            <a:extLst>
              <a:ext uri="{FF2B5EF4-FFF2-40B4-BE49-F238E27FC236}">
                <a16:creationId xmlns:a16="http://schemas.microsoft.com/office/drawing/2014/main" id="{697CCB72-99F0-4F6D-3060-C8D77D758882}"/>
              </a:ext>
            </a:extLst>
          </p:cNvPr>
          <p:cNvSpPr>
            <a:spLocks noGrp="1"/>
          </p:cNvSpPr>
          <p:nvPr>
            <p:ph type="body" idx="1"/>
          </p:nvPr>
        </p:nvSpPr>
        <p:spPr>
          <a:xfrm>
            <a:off x="7081294" y="720835"/>
            <a:ext cx="4174574" cy="668337"/>
          </a:xfrm>
        </p:spPr>
        <p:txBody>
          <a:bodyPr>
            <a:normAutofit/>
          </a:bodyPr>
          <a:lstStyle/>
          <a:p>
            <a:r>
              <a:rPr lang="en-US" dirty="0"/>
              <a:t>Expected Steps</a:t>
            </a:r>
            <a:endParaRPr lang="en-GB" dirty="0"/>
          </a:p>
        </p:txBody>
      </p:sp>
      <p:sp>
        <p:nvSpPr>
          <p:cNvPr id="6" name="Slide Number Placeholder 5">
            <a:extLst>
              <a:ext uri="{FF2B5EF4-FFF2-40B4-BE49-F238E27FC236}">
                <a16:creationId xmlns:a16="http://schemas.microsoft.com/office/drawing/2014/main" id="{07C0EC4A-5179-2AF3-C02B-EC57DCDA9353}"/>
              </a:ext>
            </a:extLst>
          </p:cNvPr>
          <p:cNvSpPr>
            <a:spLocks noGrp="1"/>
          </p:cNvSpPr>
          <p:nvPr>
            <p:ph type="sldNum" sz="quarter" idx="17"/>
          </p:nvPr>
        </p:nvSpPr>
        <p:spPr/>
        <p:txBody>
          <a:bodyPr/>
          <a:lstStyle/>
          <a:p>
            <a:fld id="{36B5EA5A-BC32-A742-B11B-8E7414D5B535}" type="slidenum">
              <a:rPr lang="en-US" smtClean="0"/>
              <a:pPr/>
              <a:t>29</a:t>
            </a:fld>
            <a:endParaRPr lang="en-US" dirty="0"/>
          </a:p>
        </p:txBody>
      </p:sp>
      <p:sp>
        <p:nvSpPr>
          <p:cNvPr id="8" name="Date Placeholder 7">
            <a:extLst>
              <a:ext uri="{FF2B5EF4-FFF2-40B4-BE49-F238E27FC236}">
                <a16:creationId xmlns:a16="http://schemas.microsoft.com/office/drawing/2014/main" id="{FE7E5F9F-D712-3B78-6891-6A25239A01DD}"/>
              </a:ext>
            </a:extLst>
          </p:cNvPr>
          <p:cNvSpPr>
            <a:spLocks noGrp="1"/>
          </p:cNvSpPr>
          <p:nvPr>
            <p:ph type="dt" sz="half" idx="10"/>
          </p:nvPr>
        </p:nvSpPr>
        <p:spPr/>
        <p:txBody>
          <a:bodyPr/>
          <a:lstStyle/>
          <a:p>
            <a:r>
              <a:rPr lang="en-US"/>
              <a:t>HI-ECN3 Target System Advisory Commitee #1,  04/03/2025</a:t>
            </a:r>
            <a:endParaRPr lang="en-US" dirty="0"/>
          </a:p>
        </p:txBody>
      </p:sp>
      <p:sp>
        <p:nvSpPr>
          <p:cNvPr id="9" name="Footer Placeholder 8">
            <a:extLst>
              <a:ext uri="{FF2B5EF4-FFF2-40B4-BE49-F238E27FC236}">
                <a16:creationId xmlns:a16="http://schemas.microsoft.com/office/drawing/2014/main" id="{8864C6FC-EEEA-CB11-79DE-14861356018D}"/>
              </a:ext>
            </a:extLst>
          </p:cNvPr>
          <p:cNvSpPr>
            <a:spLocks noGrp="1"/>
          </p:cNvSpPr>
          <p:nvPr>
            <p:ph type="ftr" sz="quarter" idx="11"/>
          </p:nvPr>
        </p:nvSpPr>
        <p:spPr/>
        <p:txBody>
          <a:bodyPr/>
          <a:lstStyle/>
          <a:p>
            <a:r>
              <a:rPr lang="en-GB"/>
              <a:t>Mike Parkin | Target Conceptual Design</a:t>
            </a:r>
            <a:endParaRPr lang="en-US" dirty="0"/>
          </a:p>
        </p:txBody>
      </p:sp>
      <p:sp>
        <p:nvSpPr>
          <p:cNvPr id="4" name="TextBox 3">
            <a:extLst>
              <a:ext uri="{FF2B5EF4-FFF2-40B4-BE49-F238E27FC236}">
                <a16:creationId xmlns:a16="http://schemas.microsoft.com/office/drawing/2014/main" id="{80576FD0-474C-6636-8F87-A2BDF8C63074}"/>
              </a:ext>
            </a:extLst>
          </p:cNvPr>
          <p:cNvSpPr txBox="1"/>
          <p:nvPr/>
        </p:nvSpPr>
        <p:spPr>
          <a:xfrm>
            <a:off x="647854" y="1013148"/>
            <a:ext cx="5448146" cy="1107996"/>
          </a:xfrm>
          <a:prstGeom prst="rect">
            <a:avLst/>
          </a:prstGeom>
          <a:noFill/>
        </p:spPr>
        <p:txBody>
          <a:bodyPr wrap="square" lIns="0" tIns="0" rIns="0" bIns="0" rtlCol="0">
            <a:spAutoFit/>
          </a:bodyPr>
          <a:lstStyle/>
          <a:p>
            <a:pPr marL="285750" indent="-285750" algn="l">
              <a:buFont typeface="Wingdings" panose="05000000000000000000" pitchFamily="2" charset="2"/>
              <a:buChar char="v"/>
            </a:pPr>
            <a:r>
              <a:rPr lang="en-US" dirty="0">
                <a:solidFill>
                  <a:schemeClr val="tx2"/>
                </a:solidFill>
              </a:rPr>
              <a:t>FMEA was performed for HL-LHC beam dump – this model and experience will be used as a guide for performing FMEA of BDF target</a:t>
            </a:r>
          </a:p>
          <a:p>
            <a:pPr marL="285750" indent="-285750" algn="l">
              <a:buFont typeface="Wingdings" panose="05000000000000000000" pitchFamily="2" charset="2"/>
              <a:buChar char="v"/>
            </a:pPr>
            <a:r>
              <a:rPr lang="en-US" b="1" dirty="0">
                <a:solidFill>
                  <a:schemeClr val="tx2"/>
                </a:solidFill>
              </a:rPr>
              <a:t>At beginning of process – very much ongoing</a:t>
            </a:r>
            <a:endParaRPr lang="en-GB" b="1" dirty="0">
              <a:solidFill>
                <a:schemeClr val="tx2"/>
              </a:solidFill>
            </a:endParaRPr>
          </a:p>
        </p:txBody>
      </p:sp>
      <p:pic>
        <p:nvPicPr>
          <p:cNvPr id="15" name="Picture 14">
            <a:extLst>
              <a:ext uri="{FF2B5EF4-FFF2-40B4-BE49-F238E27FC236}">
                <a16:creationId xmlns:a16="http://schemas.microsoft.com/office/drawing/2014/main" id="{BADC5868-84F8-F498-60BC-4193E002A2A8}"/>
              </a:ext>
            </a:extLst>
          </p:cNvPr>
          <p:cNvPicPr>
            <a:picLocks noChangeAspect="1"/>
          </p:cNvPicPr>
          <p:nvPr/>
        </p:nvPicPr>
        <p:blipFill>
          <a:blip r:embed="rId2"/>
          <a:srcRect b="47720"/>
          <a:stretch/>
        </p:blipFill>
        <p:spPr>
          <a:xfrm>
            <a:off x="353613" y="2420868"/>
            <a:ext cx="6164769" cy="1641328"/>
          </a:xfrm>
          <a:prstGeom prst="rect">
            <a:avLst/>
          </a:prstGeom>
        </p:spPr>
      </p:pic>
      <p:sp>
        <p:nvSpPr>
          <p:cNvPr id="18" name="Text Placeholder 2">
            <a:extLst>
              <a:ext uri="{FF2B5EF4-FFF2-40B4-BE49-F238E27FC236}">
                <a16:creationId xmlns:a16="http://schemas.microsoft.com/office/drawing/2014/main" id="{48AC1B39-3C8C-2D84-7E89-D7DD266BB5C7}"/>
              </a:ext>
            </a:extLst>
          </p:cNvPr>
          <p:cNvSpPr txBox="1">
            <a:spLocks/>
          </p:cNvSpPr>
          <p:nvPr/>
        </p:nvSpPr>
        <p:spPr>
          <a:xfrm>
            <a:off x="971451" y="4106606"/>
            <a:ext cx="5616575" cy="668337"/>
          </a:xfrm>
          <a:prstGeom prst="rect">
            <a:avLst/>
          </a:prstGeom>
        </p:spPr>
        <p:txBody>
          <a:bodyPr vert="horz" lIns="0" tIns="0" rIns="0" bIns="0" rtlCol="0" anchor="t" anchorCtr="0">
            <a:normAutofit/>
          </a:bodyPr>
          <a:lstStyle>
            <a:lvl1pPr marL="0" indent="0" algn="l" defTabSz="914400" rtl="0" eaLnBrk="1" latinLnBrk="0" hangingPunct="1">
              <a:lnSpc>
                <a:spcPct val="90000"/>
              </a:lnSpc>
              <a:spcBef>
                <a:spcPts val="1000"/>
              </a:spcBef>
              <a:spcAft>
                <a:spcPts val="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sz="1800" b="0" i="1" dirty="0">
                <a:solidFill>
                  <a:schemeClr val="tx2"/>
                </a:solidFill>
              </a:rPr>
              <a:t>FMEA example: HL-LHC-beam dump </a:t>
            </a:r>
            <a:endParaRPr lang="en-GB" sz="1800" b="0" i="1" dirty="0">
              <a:solidFill>
                <a:schemeClr val="tx2"/>
              </a:solidFill>
            </a:endParaRPr>
          </a:p>
        </p:txBody>
      </p:sp>
      <p:sp>
        <p:nvSpPr>
          <p:cNvPr id="13" name="TextBox 12">
            <a:extLst>
              <a:ext uri="{FF2B5EF4-FFF2-40B4-BE49-F238E27FC236}">
                <a16:creationId xmlns:a16="http://schemas.microsoft.com/office/drawing/2014/main" id="{581ABED9-970A-09FF-DA1D-9E8441B1ECCC}"/>
              </a:ext>
            </a:extLst>
          </p:cNvPr>
          <p:cNvSpPr txBox="1"/>
          <p:nvPr/>
        </p:nvSpPr>
        <p:spPr>
          <a:xfrm>
            <a:off x="7080052" y="1112285"/>
            <a:ext cx="5111948" cy="3293209"/>
          </a:xfrm>
          <a:prstGeom prst="rect">
            <a:avLst/>
          </a:prstGeom>
          <a:noFill/>
        </p:spPr>
        <p:txBody>
          <a:bodyPr wrap="square" lIns="0" tIns="0" rIns="0" bIns="0" rtlCol="0">
            <a:spAutoFit/>
          </a:bodyPr>
          <a:lstStyle/>
          <a:p>
            <a:pPr marL="342900" indent="-342900" algn="l">
              <a:buFont typeface="+mj-lt"/>
              <a:buAutoNum type="arabicPeriod"/>
            </a:pPr>
            <a:r>
              <a:rPr lang="en-US" sz="1600" b="1" dirty="0"/>
              <a:t>Systems description</a:t>
            </a:r>
          </a:p>
          <a:p>
            <a:pPr marL="800100" lvl="1" indent="-342900">
              <a:buFont typeface="+mj-lt"/>
              <a:buAutoNum type="arabicPeriod"/>
            </a:pPr>
            <a:r>
              <a:rPr lang="en-US" sz="1600" dirty="0"/>
              <a:t>Interviews</a:t>
            </a:r>
          </a:p>
          <a:p>
            <a:pPr marL="800100" lvl="1" indent="-342900">
              <a:buFont typeface="+mj-lt"/>
              <a:buAutoNum type="arabicPeriod"/>
            </a:pPr>
            <a:r>
              <a:rPr lang="en-US" sz="1600" dirty="0"/>
              <a:t>lists</a:t>
            </a:r>
          </a:p>
          <a:p>
            <a:pPr marL="800100" lvl="1" indent="-342900">
              <a:buFont typeface="+mj-lt"/>
              <a:buAutoNum type="arabicPeriod"/>
            </a:pPr>
            <a:r>
              <a:rPr lang="en-US" sz="1600" dirty="0"/>
              <a:t>Interfaces</a:t>
            </a:r>
          </a:p>
          <a:p>
            <a:pPr marL="342900" indent="-342900" algn="l">
              <a:buFont typeface="+mj-lt"/>
              <a:buAutoNum type="arabicPeriod"/>
            </a:pPr>
            <a:r>
              <a:rPr lang="en-US" sz="1600" b="1" dirty="0"/>
              <a:t>Functional requirements</a:t>
            </a:r>
          </a:p>
          <a:p>
            <a:pPr marL="342900" indent="-342900" algn="l">
              <a:buFont typeface="+mj-lt"/>
              <a:buAutoNum type="arabicPeriod"/>
            </a:pPr>
            <a:r>
              <a:rPr lang="en-US" sz="1600" b="1" dirty="0"/>
              <a:t>Functional modeling</a:t>
            </a:r>
          </a:p>
          <a:p>
            <a:pPr marL="800100" lvl="1" indent="-342900">
              <a:buFont typeface="+mj-lt"/>
              <a:buAutoNum type="arabicPeriod"/>
            </a:pPr>
            <a:r>
              <a:rPr lang="en-US" sz="1600" dirty="0"/>
              <a:t>Systems tree functions</a:t>
            </a:r>
          </a:p>
          <a:p>
            <a:pPr marL="800100" lvl="1" indent="-342900">
              <a:buFont typeface="+mj-lt"/>
              <a:buAutoNum type="arabicPeriod"/>
            </a:pPr>
            <a:r>
              <a:rPr lang="en-US" sz="1600" dirty="0"/>
              <a:t>Systems context diagrams</a:t>
            </a:r>
          </a:p>
          <a:p>
            <a:pPr marL="342900" indent="-342900" algn="l">
              <a:buFont typeface="+mj-lt"/>
              <a:buAutoNum type="arabicPeriod"/>
            </a:pPr>
            <a:r>
              <a:rPr lang="en-US" sz="1600" b="1" dirty="0"/>
              <a:t>Failure modes and effects</a:t>
            </a:r>
          </a:p>
          <a:p>
            <a:pPr marL="800100" lvl="1" indent="-342900">
              <a:buFont typeface="+mj-lt"/>
              <a:buAutoNum type="arabicPeriod"/>
            </a:pPr>
            <a:r>
              <a:rPr lang="en-US" sz="1600" dirty="0"/>
              <a:t>Workshop</a:t>
            </a:r>
          </a:p>
          <a:p>
            <a:pPr marL="800100" lvl="1" indent="-342900">
              <a:buFont typeface="+mj-lt"/>
              <a:buAutoNum type="arabicPeriod"/>
            </a:pPr>
            <a:r>
              <a:rPr lang="en-US" sz="1600" dirty="0"/>
              <a:t>FMEA results</a:t>
            </a:r>
          </a:p>
          <a:p>
            <a:pPr marL="342900" indent="-342900" algn="l">
              <a:buFont typeface="+mj-lt"/>
              <a:buAutoNum type="arabicPeriod"/>
            </a:pPr>
            <a:r>
              <a:rPr lang="en-US" sz="1600" dirty="0"/>
              <a:t>System breakdown (optional)</a:t>
            </a:r>
          </a:p>
          <a:p>
            <a:pPr marL="342900" indent="-342900" algn="l">
              <a:buFont typeface="+mj-lt"/>
              <a:buAutoNum type="arabicPeriod"/>
            </a:pPr>
            <a:r>
              <a:rPr lang="en-US" sz="1600" dirty="0"/>
              <a:t>Quality Function Deployment analysis (optional)</a:t>
            </a:r>
            <a:endParaRPr lang="en-GB" sz="1600" dirty="0"/>
          </a:p>
        </p:txBody>
      </p:sp>
      <p:grpSp>
        <p:nvGrpSpPr>
          <p:cNvPr id="67" name="Group 66">
            <a:extLst>
              <a:ext uri="{FF2B5EF4-FFF2-40B4-BE49-F238E27FC236}">
                <a16:creationId xmlns:a16="http://schemas.microsoft.com/office/drawing/2014/main" id="{23FB911D-04BD-C139-288D-6EAF5FCE15B0}"/>
              </a:ext>
            </a:extLst>
          </p:cNvPr>
          <p:cNvGrpSpPr/>
          <p:nvPr/>
        </p:nvGrpSpPr>
        <p:grpSpPr>
          <a:xfrm>
            <a:off x="187220" y="4493701"/>
            <a:ext cx="12329814" cy="1713699"/>
            <a:chOff x="1199456" y="4662224"/>
            <a:chExt cx="11442057" cy="1590311"/>
          </a:xfrm>
        </p:grpSpPr>
        <p:sp>
          <p:nvSpPr>
            <p:cNvPr id="58" name="Text Placeholder 2">
              <a:extLst>
                <a:ext uri="{FF2B5EF4-FFF2-40B4-BE49-F238E27FC236}">
                  <a16:creationId xmlns:a16="http://schemas.microsoft.com/office/drawing/2014/main" id="{01DE96F4-910E-A544-5F4B-79CBEE88EB3D}"/>
                </a:ext>
              </a:extLst>
            </p:cNvPr>
            <p:cNvSpPr txBox="1">
              <a:spLocks/>
            </p:cNvSpPr>
            <p:nvPr/>
          </p:nvSpPr>
          <p:spPr>
            <a:xfrm>
              <a:off x="2001004" y="4662224"/>
              <a:ext cx="1214458" cy="668337"/>
            </a:xfrm>
            <a:prstGeom prst="rect">
              <a:avLst/>
            </a:prstGeom>
          </p:spPr>
          <p:txBody>
            <a:bodyPr vert="horz" lIns="0" tIns="0" rIns="0" bIns="0" rtlCol="0" anchor="t" anchorCtr="0">
              <a:normAutofit/>
            </a:bodyPr>
            <a:lstStyle>
              <a:lvl1pPr marL="0" indent="0" algn="l" defTabSz="914400" rtl="0" eaLnBrk="1" latinLnBrk="0" hangingPunct="1">
                <a:lnSpc>
                  <a:spcPct val="90000"/>
                </a:lnSpc>
                <a:spcBef>
                  <a:spcPts val="1000"/>
                </a:spcBef>
                <a:spcAft>
                  <a:spcPts val="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sz="1800" dirty="0">
                  <a:solidFill>
                    <a:schemeClr val="tx2"/>
                  </a:solidFill>
                </a:rPr>
                <a:t>Timeline</a:t>
              </a:r>
              <a:endParaRPr lang="en-GB" sz="1800" dirty="0">
                <a:solidFill>
                  <a:schemeClr val="tx2"/>
                </a:solidFill>
              </a:endParaRPr>
            </a:p>
          </p:txBody>
        </p:sp>
        <p:pic>
          <p:nvPicPr>
            <p:cNvPr id="48" name="Picture 47">
              <a:extLst>
                <a:ext uri="{FF2B5EF4-FFF2-40B4-BE49-F238E27FC236}">
                  <a16:creationId xmlns:a16="http://schemas.microsoft.com/office/drawing/2014/main" id="{58CEE87B-B105-96B2-187A-97B4065BA10F}"/>
                </a:ext>
              </a:extLst>
            </p:cNvPr>
            <p:cNvPicPr>
              <a:picLocks noChangeAspect="1"/>
            </p:cNvPicPr>
            <p:nvPr/>
          </p:nvPicPr>
          <p:blipFill>
            <a:blip r:embed="rId3"/>
            <a:srcRect l="31977" t="-659" b="95263"/>
            <a:stretch/>
          </p:blipFill>
          <p:spPr>
            <a:xfrm>
              <a:off x="1800867" y="4895449"/>
              <a:ext cx="9790864" cy="583932"/>
            </a:xfrm>
            <a:prstGeom prst="rect">
              <a:avLst/>
            </a:prstGeom>
          </p:spPr>
        </p:pic>
        <p:sp>
          <p:nvSpPr>
            <p:cNvPr id="49" name="Rectangle 48">
              <a:extLst>
                <a:ext uri="{FF2B5EF4-FFF2-40B4-BE49-F238E27FC236}">
                  <a16:creationId xmlns:a16="http://schemas.microsoft.com/office/drawing/2014/main" id="{1347A54B-4F6E-0BAC-ABC2-F9F6B0023FA5}"/>
                </a:ext>
              </a:extLst>
            </p:cNvPr>
            <p:cNvSpPr/>
            <p:nvPr/>
          </p:nvSpPr>
          <p:spPr>
            <a:xfrm>
              <a:off x="10320203" y="4972020"/>
              <a:ext cx="2284663" cy="533795"/>
            </a:xfrm>
            <a:prstGeom prst="rect">
              <a:avLst/>
            </a:prstGeom>
            <a:noFill/>
            <a:ln w="38100">
              <a:solidFill>
                <a:schemeClr val="accent6"/>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a:extLst>
                <a:ext uri="{FF2B5EF4-FFF2-40B4-BE49-F238E27FC236}">
                  <a16:creationId xmlns:a16="http://schemas.microsoft.com/office/drawing/2014/main" id="{850CE111-EB40-8696-5B33-B2ECB4086933}"/>
                </a:ext>
              </a:extLst>
            </p:cNvPr>
            <p:cNvSpPr/>
            <p:nvPr/>
          </p:nvSpPr>
          <p:spPr>
            <a:xfrm>
              <a:off x="3329906" y="4978352"/>
              <a:ext cx="855176" cy="527463"/>
            </a:xfrm>
            <a:prstGeom prst="rect">
              <a:avLst/>
            </a:prstGeom>
            <a:noFill/>
            <a:ln w="38100">
              <a:solidFill>
                <a:schemeClr val="tx1"/>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1" name="Rectangle 50">
              <a:extLst>
                <a:ext uri="{FF2B5EF4-FFF2-40B4-BE49-F238E27FC236}">
                  <a16:creationId xmlns:a16="http://schemas.microsoft.com/office/drawing/2014/main" id="{B7BC85D2-AF30-15C7-27EC-895904BD29DF}"/>
                </a:ext>
              </a:extLst>
            </p:cNvPr>
            <p:cNvSpPr/>
            <p:nvPr/>
          </p:nvSpPr>
          <p:spPr>
            <a:xfrm>
              <a:off x="5210728" y="4972771"/>
              <a:ext cx="847767" cy="527463"/>
            </a:xfrm>
            <a:prstGeom prst="rect">
              <a:avLst/>
            </a:prstGeom>
            <a:noFill/>
            <a:ln w="38100">
              <a:solidFill>
                <a:schemeClr val="tx1"/>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TextBox 51">
              <a:extLst>
                <a:ext uri="{FF2B5EF4-FFF2-40B4-BE49-F238E27FC236}">
                  <a16:creationId xmlns:a16="http://schemas.microsoft.com/office/drawing/2014/main" id="{40160291-6439-73B3-B9F5-396229F0756B}"/>
                </a:ext>
              </a:extLst>
            </p:cNvPr>
            <p:cNvSpPr txBox="1"/>
            <p:nvPr/>
          </p:nvSpPr>
          <p:spPr>
            <a:xfrm>
              <a:off x="1199456" y="5535271"/>
              <a:ext cx="2266552" cy="338554"/>
            </a:xfrm>
            <a:prstGeom prst="rect">
              <a:avLst/>
            </a:prstGeom>
            <a:noFill/>
          </p:spPr>
          <p:txBody>
            <a:bodyPr wrap="square">
              <a:spAutoFit/>
            </a:bodyPr>
            <a:lstStyle/>
            <a:p>
              <a:pPr algn="ctr"/>
              <a:r>
                <a:rPr lang="en-US" sz="1600" b="1" dirty="0"/>
                <a:t>Systems description</a:t>
              </a:r>
            </a:p>
          </p:txBody>
        </p:sp>
        <p:sp>
          <p:nvSpPr>
            <p:cNvPr id="53" name="TextBox 52">
              <a:extLst>
                <a:ext uri="{FF2B5EF4-FFF2-40B4-BE49-F238E27FC236}">
                  <a16:creationId xmlns:a16="http://schemas.microsoft.com/office/drawing/2014/main" id="{29A9ECF4-8E7A-ECDC-2AC0-839CF7FFAB15}"/>
                </a:ext>
              </a:extLst>
            </p:cNvPr>
            <p:cNvSpPr txBox="1"/>
            <p:nvPr/>
          </p:nvSpPr>
          <p:spPr>
            <a:xfrm>
              <a:off x="1271464" y="5909258"/>
              <a:ext cx="3926226" cy="338554"/>
            </a:xfrm>
            <a:prstGeom prst="rect">
              <a:avLst/>
            </a:prstGeom>
            <a:noFill/>
          </p:spPr>
          <p:txBody>
            <a:bodyPr wrap="square">
              <a:spAutoFit/>
            </a:bodyPr>
            <a:lstStyle/>
            <a:p>
              <a:pPr algn="r"/>
              <a:r>
                <a:rPr lang="en-US" sz="1600" b="1" dirty="0"/>
                <a:t>Functional requirements &amp; modelling</a:t>
              </a:r>
            </a:p>
          </p:txBody>
        </p:sp>
        <p:sp>
          <p:nvSpPr>
            <p:cNvPr id="54" name="TextBox 53">
              <a:extLst>
                <a:ext uri="{FF2B5EF4-FFF2-40B4-BE49-F238E27FC236}">
                  <a16:creationId xmlns:a16="http://schemas.microsoft.com/office/drawing/2014/main" id="{A56BB77E-9295-7629-E6DE-E2E20898C8AD}"/>
                </a:ext>
              </a:extLst>
            </p:cNvPr>
            <p:cNvSpPr txBox="1"/>
            <p:nvPr/>
          </p:nvSpPr>
          <p:spPr>
            <a:xfrm>
              <a:off x="4999006" y="5685869"/>
              <a:ext cx="1260167" cy="465172"/>
            </a:xfrm>
            <a:prstGeom prst="rect">
              <a:avLst/>
            </a:prstGeom>
            <a:noFill/>
          </p:spPr>
          <p:txBody>
            <a:bodyPr wrap="square">
              <a:spAutoFit/>
            </a:bodyPr>
            <a:lstStyle/>
            <a:p>
              <a:pPr algn="ctr"/>
              <a:r>
                <a:rPr lang="en-US" sz="1600" b="1" dirty="0"/>
                <a:t>Review &amp; FMEA</a:t>
              </a:r>
            </a:p>
          </p:txBody>
        </p:sp>
        <p:sp>
          <p:nvSpPr>
            <p:cNvPr id="55" name="TextBox 54">
              <a:extLst>
                <a:ext uri="{FF2B5EF4-FFF2-40B4-BE49-F238E27FC236}">
                  <a16:creationId xmlns:a16="http://schemas.microsoft.com/office/drawing/2014/main" id="{E225A508-E757-4BCD-CEF5-F02D864FA40E}"/>
                </a:ext>
              </a:extLst>
            </p:cNvPr>
            <p:cNvSpPr txBox="1"/>
            <p:nvPr/>
          </p:nvSpPr>
          <p:spPr>
            <a:xfrm>
              <a:off x="6246589" y="5667760"/>
              <a:ext cx="2949044" cy="584775"/>
            </a:xfrm>
            <a:prstGeom prst="rect">
              <a:avLst/>
            </a:prstGeom>
            <a:noFill/>
          </p:spPr>
          <p:txBody>
            <a:bodyPr wrap="square">
              <a:spAutoFit/>
            </a:bodyPr>
            <a:lstStyle/>
            <a:p>
              <a:r>
                <a:rPr lang="en-US" sz="1600" b="1" dirty="0"/>
                <a:t>Review, Systems breakdown &amp; QFD analysis </a:t>
              </a:r>
            </a:p>
          </p:txBody>
        </p:sp>
        <p:sp>
          <p:nvSpPr>
            <p:cNvPr id="56" name="Rectangle 55">
              <a:extLst>
                <a:ext uri="{FF2B5EF4-FFF2-40B4-BE49-F238E27FC236}">
                  <a16:creationId xmlns:a16="http://schemas.microsoft.com/office/drawing/2014/main" id="{D2E01273-C59E-3E81-CF91-D0D54DE03F1A}"/>
                </a:ext>
              </a:extLst>
            </p:cNvPr>
            <p:cNvSpPr/>
            <p:nvPr/>
          </p:nvSpPr>
          <p:spPr>
            <a:xfrm>
              <a:off x="4244330" y="4978352"/>
              <a:ext cx="907152" cy="527463"/>
            </a:xfrm>
            <a:prstGeom prst="rect">
              <a:avLst/>
            </a:prstGeom>
            <a:noFill/>
            <a:ln w="38100">
              <a:solidFill>
                <a:schemeClr val="tx1"/>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7" name="Rectangle 56">
              <a:extLst>
                <a:ext uri="{FF2B5EF4-FFF2-40B4-BE49-F238E27FC236}">
                  <a16:creationId xmlns:a16="http://schemas.microsoft.com/office/drawing/2014/main" id="{F8A9D711-8D0E-15A5-15FB-4C1F301F4EB4}"/>
                </a:ext>
              </a:extLst>
            </p:cNvPr>
            <p:cNvSpPr/>
            <p:nvPr/>
          </p:nvSpPr>
          <p:spPr>
            <a:xfrm>
              <a:off x="6117741" y="4966768"/>
              <a:ext cx="957028" cy="527463"/>
            </a:xfrm>
            <a:prstGeom prst="rect">
              <a:avLst/>
            </a:prstGeom>
            <a:noFill/>
            <a:ln w="38100">
              <a:solidFill>
                <a:schemeClr val="tx1"/>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9" name="Straight Connector 58">
              <a:extLst>
                <a:ext uri="{FF2B5EF4-FFF2-40B4-BE49-F238E27FC236}">
                  <a16:creationId xmlns:a16="http://schemas.microsoft.com/office/drawing/2014/main" id="{A42E7A6D-F220-F9EC-E0DE-C1ABC95AD787}"/>
                </a:ext>
              </a:extLst>
            </p:cNvPr>
            <p:cNvCxnSpPr>
              <a:cxnSpLocks/>
              <a:endCxn id="50" idx="2"/>
            </p:cNvCxnSpPr>
            <p:nvPr/>
          </p:nvCxnSpPr>
          <p:spPr>
            <a:xfrm flipV="1">
              <a:off x="3451860" y="5505815"/>
              <a:ext cx="305634" cy="212412"/>
            </a:xfrm>
            <a:prstGeom prst="line">
              <a:avLst/>
            </a:prstGeom>
            <a:noFill/>
            <a:ln w="38100" cap="rnd">
              <a:solidFill>
                <a:schemeClr val="tx1"/>
              </a:solidFill>
              <a:round/>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cxnSp>
        <p:cxnSp>
          <p:nvCxnSpPr>
            <p:cNvPr id="60" name="Straight Connector 59">
              <a:extLst>
                <a:ext uri="{FF2B5EF4-FFF2-40B4-BE49-F238E27FC236}">
                  <a16:creationId xmlns:a16="http://schemas.microsoft.com/office/drawing/2014/main" id="{8FF79C0A-303B-31F7-78F0-921AC6101593}"/>
                </a:ext>
              </a:extLst>
            </p:cNvPr>
            <p:cNvCxnSpPr>
              <a:cxnSpLocks/>
              <a:endCxn id="56" idx="2"/>
            </p:cNvCxnSpPr>
            <p:nvPr/>
          </p:nvCxnSpPr>
          <p:spPr>
            <a:xfrm flipV="1">
              <a:off x="4594860" y="5505815"/>
              <a:ext cx="103046" cy="376242"/>
            </a:xfrm>
            <a:prstGeom prst="line">
              <a:avLst/>
            </a:prstGeom>
            <a:noFill/>
            <a:ln w="38100" cap="rnd">
              <a:solidFill>
                <a:schemeClr val="tx1"/>
              </a:solidFill>
              <a:round/>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cxnSp>
        <p:cxnSp>
          <p:nvCxnSpPr>
            <p:cNvPr id="61" name="Straight Connector 60">
              <a:extLst>
                <a:ext uri="{FF2B5EF4-FFF2-40B4-BE49-F238E27FC236}">
                  <a16:creationId xmlns:a16="http://schemas.microsoft.com/office/drawing/2014/main" id="{7AD04061-0919-1158-4B36-12A76DF63471}"/>
                </a:ext>
              </a:extLst>
            </p:cNvPr>
            <p:cNvCxnSpPr>
              <a:cxnSpLocks/>
              <a:endCxn id="51" idx="2"/>
            </p:cNvCxnSpPr>
            <p:nvPr/>
          </p:nvCxnSpPr>
          <p:spPr>
            <a:xfrm flipV="1">
              <a:off x="5574202" y="5500234"/>
              <a:ext cx="60410" cy="217852"/>
            </a:xfrm>
            <a:prstGeom prst="line">
              <a:avLst/>
            </a:prstGeom>
            <a:noFill/>
            <a:ln w="38100" cap="rnd">
              <a:solidFill>
                <a:schemeClr val="tx1"/>
              </a:solidFill>
              <a:round/>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cxnSp>
        <p:cxnSp>
          <p:nvCxnSpPr>
            <p:cNvPr id="62" name="Straight Connector 61">
              <a:extLst>
                <a:ext uri="{FF2B5EF4-FFF2-40B4-BE49-F238E27FC236}">
                  <a16:creationId xmlns:a16="http://schemas.microsoft.com/office/drawing/2014/main" id="{64937F6B-D953-D406-2551-61FAEC24F3E3}"/>
                </a:ext>
              </a:extLst>
            </p:cNvPr>
            <p:cNvCxnSpPr>
              <a:cxnSpLocks/>
              <a:endCxn id="57" idx="2"/>
            </p:cNvCxnSpPr>
            <p:nvPr/>
          </p:nvCxnSpPr>
          <p:spPr>
            <a:xfrm flipH="1" flipV="1">
              <a:off x="6596255" y="5494231"/>
              <a:ext cx="184955" cy="211663"/>
            </a:xfrm>
            <a:prstGeom prst="line">
              <a:avLst/>
            </a:prstGeom>
            <a:noFill/>
            <a:ln w="38100" cap="rnd">
              <a:solidFill>
                <a:schemeClr val="tx1"/>
              </a:solidFill>
              <a:round/>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cxnSp>
        <p:sp>
          <p:nvSpPr>
            <p:cNvPr id="63" name="TextBox 62">
              <a:extLst>
                <a:ext uri="{FF2B5EF4-FFF2-40B4-BE49-F238E27FC236}">
                  <a16:creationId xmlns:a16="http://schemas.microsoft.com/office/drawing/2014/main" id="{CBB1EA1A-D762-CD3A-4298-FC70372DABDA}"/>
                </a:ext>
              </a:extLst>
            </p:cNvPr>
            <p:cNvSpPr txBox="1"/>
            <p:nvPr/>
          </p:nvSpPr>
          <p:spPr>
            <a:xfrm>
              <a:off x="10034261" y="5505816"/>
              <a:ext cx="2273505" cy="314178"/>
            </a:xfrm>
            <a:prstGeom prst="rect">
              <a:avLst/>
            </a:prstGeom>
            <a:noFill/>
          </p:spPr>
          <p:txBody>
            <a:bodyPr wrap="square">
              <a:spAutoFit/>
            </a:bodyPr>
            <a:lstStyle/>
            <a:p>
              <a:pPr algn="ctr"/>
              <a:r>
                <a:rPr lang="en-US" sz="1600" b="1" i="1" dirty="0">
                  <a:solidFill>
                    <a:schemeClr val="accent6"/>
                  </a:solidFill>
                </a:rPr>
                <a:t>Production Phase…</a:t>
              </a:r>
            </a:p>
          </p:txBody>
        </p:sp>
        <p:sp>
          <p:nvSpPr>
            <p:cNvPr id="64" name="Rectangle 63">
              <a:extLst>
                <a:ext uri="{FF2B5EF4-FFF2-40B4-BE49-F238E27FC236}">
                  <a16:creationId xmlns:a16="http://schemas.microsoft.com/office/drawing/2014/main" id="{3B5A15D9-0CF0-BFB3-B4DF-D9DBC8182B27}"/>
                </a:ext>
              </a:extLst>
            </p:cNvPr>
            <p:cNvSpPr/>
            <p:nvPr/>
          </p:nvSpPr>
          <p:spPr>
            <a:xfrm>
              <a:off x="12059637" y="4764274"/>
              <a:ext cx="248129" cy="9324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5" name="Straight Connector 64">
              <a:extLst>
                <a:ext uri="{FF2B5EF4-FFF2-40B4-BE49-F238E27FC236}">
                  <a16:creationId xmlns:a16="http://schemas.microsoft.com/office/drawing/2014/main" id="{422E5FE4-B406-4D38-7DDE-6F7B81603B76}"/>
                </a:ext>
              </a:extLst>
            </p:cNvPr>
            <p:cNvCxnSpPr>
              <a:cxnSpLocks/>
            </p:cNvCxnSpPr>
            <p:nvPr/>
          </p:nvCxnSpPr>
          <p:spPr>
            <a:xfrm>
              <a:off x="12089030" y="4973015"/>
              <a:ext cx="552483" cy="0"/>
            </a:xfrm>
            <a:prstGeom prst="line">
              <a:avLst/>
            </a:prstGeom>
            <a:noFill/>
            <a:ln w="38100">
              <a:solidFill>
                <a:schemeClr val="accent6"/>
              </a:solidFill>
              <a:prstDash val="sysDot"/>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cxnSp>
        <p:cxnSp>
          <p:nvCxnSpPr>
            <p:cNvPr id="66" name="Straight Connector 65">
              <a:extLst>
                <a:ext uri="{FF2B5EF4-FFF2-40B4-BE49-F238E27FC236}">
                  <a16:creationId xmlns:a16="http://schemas.microsoft.com/office/drawing/2014/main" id="{9E9A01C7-0F12-84A2-597A-947ED7555696}"/>
                </a:ext>
              </a:extLst>
            </p:cNvPr>
            <p:cNvCxnSpPr/>
            <p:nvPr/>
          </p:nvCxnSpPr>
          <p:spPr>
            <a:xfrm>
              <a:off x="12089029" y="5505816"/>
              <a:ext cx="552483" cy="0"/>
            </a:xfrm>
            <a:prstGeom prst="line">
              <a:avLst/>
            </a:prstGeom>
            <a:noFill/>
            <a:ln w="38100">
              <a:solidFill>
                <a:schemeClr val="accent6"/>
              </a:solidFill>
              <a:prstDash val="sysDot"/>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val="1206742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3">
                                            <p:txEl>
                                              <p:pRg st="0" end="0"/>
                                            </p:txEl>
                                          </p:spTgt>
                                        </p:tgtEl>
                                        <p:attrNameLst>
                                          <p:attrName>style.visibility</p:attrName>
                                        </p:attrNameLst>
                                      </p:cBhvr>
                                      <p:to>
                                        <p:strVal val="visible"/>
                                      </p:to>
                                    </p:set>
                                    <p:animEffect transition="in" filter="fade">
                                      <p:cBhvr>
                                        <p:cTn id="18" dur="500"/>
                                        <p:tgtEl>
                                          <p:spTgt spid="13">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3">
                                            <p:txEl>
                                              <p:pRg st="1" end="1"/>
                                            </p:txEl>
                                          </p:spTgt>
                                        </p:tgtEl>
                                        <p:attrNameLst>
                                          <p:attrName>style.visibility</p:attrName>
                                        </p:attrNameLst>
                                      </p:cBhvr>
                                      <p:to>
                                        <p:strVal val="visible"/>
                                      </p:to>
                                    </p:set>
                                    <p:animEffect transition="in" filter="fade">
                                      <p:cBhvr>
                                        <p:cTn id="21" dur="500"/>
                                        <p:tgtEl>
                                          <p:spTgt spid="13">
                                            <p:txEl>
                                              <p:pRg st="1" end="1"/>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13">
                                            <p:txEl>
                                              <p:pRg st="2" end="2"/>
                                            </p:txEl>
                                          </p:spTgt>
                                        </p:tgtEl>
                                        <p:attrNameLst>
                                          <p:attrName>style.visibility</p:attrName>
                                        </p:attrNameLst>
                                      </p:cBhvr>
                                      <p:to>
                                        <p:strVal val="visible"/>
                                      </p:to>
                                    </p:set>
                                    <p:animEffect transition="in" filter="fade">
                                      <p:cBhvr>
                                        <p:cTn id="24" dur="500"/>
                                        <p:tgtEl>
                                          <p:spTgt spid="13">
                                            <p:txEl>
                                              <p:pRg st="2" end="2"/>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13">
                                            <p:txEl>
                                              <p:pRg st="3" end="3"/>
                                            </p:txEl>
                                          </p:spTgt>
                                        </p:tgtEl>
                                        <p:attrNameLst>
                                          <p:attrName>style.visibility</p:attrName>
                                        </p:attrNameLst>
                                      </p:cBhvr>
                                      <p:to>
                                        <p:strVal val="visible"/>
                                      </p:to>
                                    </p:set>
                                    <p:animEffect transition="in" filter="fade">
                                      <p:cBhvr>
                                        <p:cTn id="27" dur="500"/>
                                        <p:tgtEl>
                                          <p:spTgt spid="1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3">
                                            <p:txEl>
                                              <p:pRg st="4" end="4"/>
                                            </p:txEl>
                                          </p:spTgt>
                                        </p:tgtEl>
                                        <p:attrNameLst>
                                          <p:attrName>style.visibility</p:attrName>
                                        </p:attrNameLst>
                                      </p:cBhvr>
                                      <p:to>
                                        <p:strVal val="visible"/>
                                      </p:to>
                                    </p:set>
                                    <p:animEffect transition="in" filter="fade">
                                      <p:cBhvr>
                                        <p:cTn id="32" dur="500"/>
                                        <p:tgtEl>
                                          <p:spTgt spid="1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3">
                                            <p:txEl>
                                              <p:pRg st="5" end="5"/>
                                            </p:txEl>
                                          </p:spTgt>
                                        </p:tgtEl>
                                        <p:attrNameLst>
                                          <p:attrName>style.visibility</p:attrName>
                                        </p:attrNameLst>
                                      </p:cBhvr>
                                      <p:to>
                                        <p:strVal val="visible"/>
                                      </p:to>
                                    </p:set>
                                    <p:animEffect transition="in" filter="fade">
                                      <p:cBhvr>
                                        <p:cTn id="37" dur="500"/>
                                        <p:tgtEl>
                                          <p:spTgt spid="13">
                                            <p:txEl>
                                              <p:pRg st="5" end="5"/>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13">
                                            <p:txEl>
                                              <p:pRg st="6" end="6"/>
                                            </p:txEl>
                                          </p:spTgt>
                                        </p:tgtEl>
                                        <p:attrNameLst>
                                          <p:attrName>style.visibility</p:attrName>
                                        </p:attrNameLst>
                                      </p:cBhvr>
                                      <p:to>
                                        <p:strVal val="visible"/>
                                      </p:to>
                                    </p:set>
                                    <p:animEffect transition="in" filter="fade">
                                      <p:cBhvr>
                                        <p:cTn id="40" dur="500"/>
                                        <p:tgtEl>
                                          <p:spTgt spid="13">
                                            <p:txEl>
                                              <p:pRg st="6" end="6"/>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13">
                                            <p:txEl>
                                              <p:pRg st="7" end="7"/>
                                            </p:txEl>
                                          </p:spTgt>
                                        </p:tgtEl>
                                        <p:attrNameLst>
                                          <p:attrName>style.visibility</p:attrName>
                                        </p:attrNameLst>
                                      </p:cBhvr>
                                      <p:to>
                                        <p:strVal val="visible"/>
                                      </p:to>
                                    </p:set>
                                    <p:animEffect transition="in" filter="fade">
                                      <p:cBhvr>
                                        <p:cTn id="43" dur="500"/>
                                        <p:tgtEl>
                                          <p:spTgt spid="13">
                                            <p:txEl>
                                              <p:pRg st="7" end="7"/>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3">
                                            <p:txEl>
                                              <p:pRg st="8" end="8"/>
                                            </p:txEl>
                                          </p:spTgt>
                                        </p:tgtEl>
                                        <p:attrNameLst>
                                          <p:attrName>style.visibility</p:attrName>
                                        </p:attrNameLst>
                                      </p:cBhvr>
                                      <p:to>
                                        <p:strVal val="visible"/>
                                      </p:to>
                                    </p:set>
                                    <p:animEffect transition="in" filter="fade">
                                      <p:cBhvr>
                                        <p:cTn id="48" dur="500"/>
                                        <p:tgtEl>
                                          <p:spTgt spid="13">
                                            <p:txEl>
                                              <p:pRg st="8" end="8"/>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13">
                                            <p:txEl>
                                              <p:pRg st="9" end="9"/>
                                            </p:txEl>
                                          </p:spTgt>
                                        </p:tgtEl>
                                        <p:attrNameLst>
                                          <p:attrName>style.visibility</p:attrName>
                                        </p:attrNameLst>
                                      </p:cBhvr>
                                      <p:to>
                                        <p:strVal val="visible"/>
                                      </p:to>
                                    </p:set>
                                    <p:animEffect transition="in" filter="fade">
                                      <p:cBhvr>
                                        <p:cTn id="51" dur="500"/>
                                        <p:tgtEl>
                                          <p:spTgt spid="13">
                                            <p:txEl>
                                              <p:pRg st="9" end="9"/>
                                            </p:txEl>
                                          </p:spTgt>
                                        </p:tgtEl>
                                      </p:cBhvr>
                                    </p:animEffect>
                                  </p:childTnLst>
                                </p:cTn>
                              </p:par>
                              <p:par>
                                <p:cTn id="52" presetID="10" presetClass="entr" presetSubtype="0" fill="hold" nodeType="withEffect">
                                  <p:stCondLst>
                                    <p:cond delay="0"/>
                                  </p:stCondLst>
                                  <p:childTnLst>
                                    <p:set>
                                      <p:cBhvr>
                                        <p:cTn id="53" dur="1" fill="hold">
                                          <p:stCondLst>
                                            <p:cond delay="0"/>
                                          </p:stCondLst>
                                        </p:cTn>
                                        <p:tgtEl>
                                          <p:spTgt spid="13">
                                            <p:txEl>
                                              <p:pRg st="10" end="10"/>
                                            </p:txEl>
                                          </p:spTgt>
                                        </p:tgtEl>
                                        <p:attrNameLst>
                                          <p:attrName>style.visibility</p:attrName>
                                        </p:attrNameLst>
                                      </p:cBhvr>
                                      <p:to>
                                        <p:strVal val="visible"/>
                                      </p:to>
                                    </p:set>
                                    <p:animEffect transition="in" filter="fade">
                                      <p:cBhvr>
                                        <p:cTn id="54" dur="500"/>
                                        <p:tgtEl>
                                          <p:spTgt spid="13">
                                            <p:txEl>
                                              <p:pRg st="10" end="1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13">
                                            <p:txEl>
                                              <p:pRg st="11" end="11"/>
                                            </p:txEl>
                                          </p:spTgt>
                                        </p:tgtEl>
                                        <p:attrNameLst>
                                          <p:attrName>style.visibility</p:attrName>
                                        </p:attrNameLst>
                                      </p:cBhvr>
                                      <p:to>
                                        <p:strVal val="visible"/>
                                      </p:to>
                                    </p:set>
                                    <p:animEffect transition="in" filter="fade">
                                      <p:cBhvr>
                                        <p:cTn id="59" dur="500"/>
                                        <p:tgtEl>
                                          <p:spTgt spid="13">
                                            <p:txEl>
                                              <p:pRg st="11" end="11"/>
                                            </p:txEl>
                                          </p:spTgt>
                                        </p:tgtEl>
                                      </p:cBhvr>
                                    </p:animEffect>
                                  </p:childTnLst>
                                </p:cTn>
                              </p:par>
                              <p:par>
                                <p:cTn id="60" presetID="10" presetClass="entr" presetSubtype="0" fill="hold" nodeType="withEffect">
                                  <p:stCondLst>
                                    <p:cond delay="0"/>
                                  </p:stCondLst>
                                  <p:childTnLst>
                                    <p:set>
                                      <p:cBhvr>
                                        <p:cTn id="61" dur="1" fill="hold">
                                          <p:stCondLst>
                                            <p:cond delay="0"/>
                                          </p:stCondLst>
                                        </p:cTn>
                                        <p:tgtEl>
                                          <p:spTgt spid="13">
                                            <p:txEl>
                                              <p:pRg st="12" end="12"/>
                                            </p:txEl>
                                          </p:spTgt>
                                        </p:tgtEl>
                                        <p:attrNameLst>
                                          <p:attrName>style.visibility</p:attrName>
                                        </p:attrNameLst>
                                      </p:cBhvr>
                                      <p:to>
                                        <p:strVal val="visible"/>
                                      </p:to>
                                    </p:set>
                                    <p:animEffect transition="in" filter="fade">
                                      <p:cBhvr>
                                        <p:cTn id="62" dur="500"/>
                                        <p:tgtEl>
                                          <p:spTgt spid="13">
                                            <p:txEl>
                                              <p:pRg st="12" end="1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fade">
                                      <p:cBhvr>
                                        <p:cTn id="70" dur="500"/>
                                        <p:tgtEl>
                                          <p:spTgt spid="18"/>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67"/>
                                        </p:tgtEl>
                                        <p:attrNameLst>
                                          <p:attrName>style.visibility</p:attrName>
                                        </p:attrNameLst>
                                      </p:cBhvr>
                                      <p:to>
                                        <p:strVal val="visible"/>
                                      </p:to>
                                    </p:set>
                                    <p:animEffect transition="in" filter="fade">
                                      <p:cBhvr>
                                        <p:cTn id="75"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18"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BE7CCF5-E5C8-2748-8E26-16A25AC1A916}"/>
              </a:ext>
            </a:extLst>
          </p:cNvPr>
          <p:cNvSpPr>
            <a:spLocks noGrp="1"/>
          </p:cNvSpPr>
          <p:nvPr>
            <p:ph idx="1"/>
          </p:nvPr>
        </p:nvSpPr>
        <p:spPr>
          <a:xfrm>
            <a:off x="381329" y="1149068"/>
            <a:ext cx="7298848" cy="4944227"/>
          </a:xfrm>
        </p:spPr>
        <p:txBody>
          <a:bodyPr>
            <a:normAutofit lnSpcReduction="10000"/>
          </a:bodyPr>
          <a:lstStyle/>
          <a:p>
            <a:pPr marL="342900" indent="-342900" algn="l">
              <a:spcBef>
                <a:spcPts val="200"/>
              </a:spcBef>
              <a:spcAft>
                <a:spcPts val="200"/>
              </a:spcAft>
              <a:buFont typeface="+mj-lt"/>
              <a:buAutoNum type="arabicPeriod"/>
            </a:pPr>
            <a:r>
              <a:rPr lang="en-GB" sz="1600" dirty="0">
                <a:highlight>
                  <a:srgbClr val="FFCE3C"/>
                </a:highlight>
              </a:rPr>
              <a:t>Do you see any feasibility issues in the proposed designs, …future production and assembly? </a:t>
            </a:r>
          </a:p>
          <a:p>
            <a:pPr marL="342900" indent="-342900" algn="l">
              <a:spcBef>
                <a:spcPts val="200"/>
              </a:spcBef>
              <a:spcAft>
                <a:spcPts val="200"/>
              </a:spcAft>
              <a:buFont typeface="+mj-lt"/>
              <a:buAutoNum type="arabicPeriod"/>
            </a:pPr>
            <a:r>
              <a:rPr lang="en-GB" sz="1600" dirty="0">
                <a:highlight>
                  <a:srgbClr val="FFCE3C"/>
                </a:highlight>
              </a:rPr>
              <a:t>Do you see any potential showstopper in the FEA / thermo-mechanical calculations, for both nominal and for degraded scenarios? Are there specific topics which have been under evaluated? </a:t>
            </a:r>
          </a:p>
          <a:p>
            <a:pPr marL="342900" indent="-342900" algn="l">
              <a:spcBef>
                <a:spcPts val="200"/>
              </a:spcBef>
              <a:spcAft>
                <a:spcPts val="200"/>
              </a:spcAft>
              <a:buFont typeface="+mj-lt"/>
              <a:buAutoNum type="arabicPeriod"/>
            </a:pPr>
            <a:r>
              <a:rPr lang="en-GB" sz="1600" dirty="0">
                <a:highlight>
                  <a:srgbClr val="FFCE3C"/>
                </a:highlight>
              </a:rPr>
              <a:t>Are the most important operational considerations and accident scenarios being fully addressed? Shall other situations be considered? </a:t>
            </a:r>
          </a:p>
          <a:p>
            <a:pPr marL="342900" indent="-342900" algn="l">
              <a:spcBef>
                <a:spcPts val="200"/>
              </a:spcBef>
              <a:spcAft>
                <a:spcPts val="200"/>
              </a:spcAft>
              <a:buFont typeface="+mj-lt"/>
              <a:buAutoNum type="arabicPeriod"/>
            </a:pPr>
            <a:r>
              <a:rPr lang="en-GB" sz="1100" b="0" dirty="0">
                <a:solidFill>
                  <a:schemeClr val="bg2">
                    <a:lumMod val="90000"/>
                  </a:schemeClr>
                </a:solidFill>
              </a:rPr>
              <a:t>Do the target block R&amp;D plans adequately support the design efforts? Do you see any potential missing aspects that would need to be considered at this stage? </a:t>
            </a:r>
          </a:p>
          <a:p>
            <a:pPr marL="342900" indent="-342900" algn="l">
              <a:spcBef>
                <a:spcPts val="200"/>
              </a:spcBef>
              <a:spcAft>
                <a:spcPts val="200"/>
              </a:spcAft>
              <a:buFont typeface="+mj-lt"/>
              <a:buAutoNum type="arabicPeriod"/>
            </a:pPr>
            <a:r>
              <a:rPr lang="en-GB" sz="1100" b="0" dirty="0">
                <a:solidFill>
                  <a:schemeClr val="bg2">
                    <a:lumMod val="90000"/>
                  </a:schemeClr>
                </a:solidFill>
              </a:rPr>
              <a:t>Are the present target block design options appropriate for long-term reliability – should options be included or eliminated? • Are the plans for target prototype proton beam testing appropriate and useful to support the target development plans? Shall other complementary tests be explored? </a:t>
            </a:r>
          </a:p>
          <a:p>
            <a:pPr marL="342900" indent="-342900" algn="l">
              <a:spcBef>
                <a:spcPts val="200"/>
              </a:spcBef>
              <a:spcAft>
                <a:spcPts val="200"/>
              </a:spcAft>
              <a:buFont typeface="+mj-lt"/>
              <a:buAutoNum type="arabicPeriod"/>
            </a:pPr>
            <a:r>
              <a:rPr lang="en-GB" sz="1600" dirty="0">
                <a:highlight>
                  <a:srgbClr val="FFCE3C"/>
                </a:highlight>
              </a:rPr>
              <a:t>Do you identify any specific risks in the proposed target designs? Do you see areas for optimisation? </a:t>
            </a:r>
          </a:p>
          <a:p>
            <a:pPr marL="342900" indent="-342900" algn="l">
              <a:spcBef>
                <a:spcPts val="200"/>
              </a:spcBef>
              <a:spcAft>
                <a:spcPts val="200"/>
              </a:spcAft>
              <a:buFont typeface="+mj-lt"/>
              <a:buAutoNum type="arabicPeriod"/>
            </a:pPr>
            <a:r>
              <a:rPr lang="en-GB" sz="1100" b="0" dirty="0">
                <a:solidFill>
                  <a:schemeClr val="bg2">
                    <a:lumMod val="90000"/>
                  </a:schemeClr>
                </a:solidFill>
              </a:rPr>
              <a:t>Is the proposed target instrumentation package suitable for diagnosing operational and potential accident scenarios? Is there any other instrumentation you would suggest? </a:t>
            </a:r>
          </a:p>
          <a:p>
            <a:pPr marL="342900" indent="-342900" algn="l">
              <a:spcBef>
                <a:spcPts val="200"/>
              </a:spcBef>
              <a:spcAft>
                <a:spcPts val="200"/>
              </a:spcAft>
              <a:buFont typeface="+mj-lt"/>
              <a:buAutoNum type="arabicPeriod"/>
            </a:pPr>
            <a:r>
              <a:rPr lang="en-GB" sz="1100" b="0" dirty="0">
                <a:solidFill>
                  <a:schemeClr val="bg2">
                    <a:lumMod val="90000"/>
                  </a:schemeClr>
                </a:solidFill>
              </a:rPr>
              <a:t>Is the current target station design in line with best operational and maintenance practices from the international community? Are there any specific improvements or design options that should be considered at this stage? </a:t>
            </a:r>
          </a:p>
          <a:p>
            <a:pPr marL="342900" indent="-342900" algn="l">
              <a:spcBef>
                <a:spcPts val="200"/>
              </a:spcBef>
              <a:spcAft>
                <a:spcPts val="200"/>
              </a:spcAft>
              <a:buFont typeface="+mj-lt"/>
              <a:buAutoNum type="arabicPeriod"/>
            </a:pPr>
            <a:r>
              <a:rPr lang="en-GB" sz="1100" b="0" dirty="0">
                <a:solidFill>
                  <a:schemeClr val="bg2">
                    <a:lumMod val="90000"/>
                  </a:schemeClr>
                </a:solidFill>
              </a:rPr>
              <a:t>Is the design of the cooling and ventilation systems adequate for the needs of the target systems? Are the safety concerns associated with such a cooling system being addressed and mitigated in the current design? Including maintenance scenarios of the cooling system</a:t>
            </a:r>
          </a:p>
          <a:p>
            <a:pPr marL="342900" indent="-342900" algn="l">
              <a:spcBef>
                <a:spcPts val="200"/>
              </a:spcBef>
              <a:spcAft>
                <a:spcPts val="200"/>
              </a:spcAft>
              <a:buFont typeface="+mj-lt"/>
              <a:buAutoNum type="arabicPeriod"/>
            </a:pPr>
            <a:r>
              <a:rPr lang="en-GB" sz="1100" b="0" dirty="0">
                <a:solidFill>
                  <a:schemeClr val="bg2">
                    <a:lumMod val="90000"/>
                  </a:schemeClr>
                </a:solidFill>
              </a:rPr>
              <a:t>Are radiation protection aspects adequately considered in the design of the complex, both in terms of operation as well as waste management? </a:t>
            </a:r>
          </a:p>
          <a:p>
            <a:pPr marL="342900" indent="-342900" algn="l">
              <a:spcBef>
                <a:spcPts val="200"/>
              </a:spcBef>
              <a:spcAft>
                <a:spcPts val="200"/>
              </a:spcAft>
              <a:buFont typeface="+mj-lt"/>
              <a:buAutoNum type="arabicPeriod"/>
            </a:pPr>
            <a:r>
              <a:rPr lang="en-GB" sz="1100" b="0" dirty="0">
                <a:solidFill>
                  <a:schemeClr val="bg2">
                    <a:lumMod val="90000"/>
                  </a:schemeClr>
                </a:solidFill>
              </a:rPr>
              <a:t>Is the concept for the service cell in the target service building appropriate to tackle the challenges of maintenance and waste packaging of the target systems? </a:t>
            </a:r>
          </a:p>
          <a:p>
            <a:pPr marL="342900" indent="-342900" algn="l">
              <a:spcBef>
                <a:spcPts val="200"/>
              </a:spcBef>
              <a:spcAft>
                <a:spcPts val="200"/>
              </a:spcAft>
              <a:buFont typeface="+mj-lt"/>
              <a:buAutoNum type="arabicPeriod"/>
            </a:pPr>
            <a:r>
              <a:rPr lang="en-GB" sz="1600" dirty="0">
                <a:highlight>
                  <a:srgbClr val="FFCE3C"/>
                </a:highlight>
              </a:rPr>
              <a:t>Do we have to consider additional failure scenarios?</a:t>
            </a:r>
            <a:endParaRPr lang="en-US" sz="2000" b="0" dirty="0">
              <a:solidFill>
                <a:schemeClr val="bg2">
                  <a:lumMod val="25000"/>
                </a:schemeClr>
              </a:solidFill>
              <a:highlight>
                <a:srgbClr val="FFCE3C"/>
              </a:highlight>
            </a:endParaRPr>
          </a:p>
        </p:txBody>
      </p:sp>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373593"/>
            <a:ext cx="11376025" cy="607135"/>
          </a:xfrm>
        </p:spPr>
        <p:txBody>
          <a:bodyPr/>
          <a:lstStyle/>
          <a:p>
            <a:r>
              <a:rPr lang="en-GB" dirty="0"/>
              <a:t>Specific questions for the Committee</a:t>
            </a:r>
            <a:endParaRPr lang="en-US" dirty="0"/>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3</a:t>
            </a:fld>
            <a:endParaRPr lang="en-US"/>
          </a:p>
        </p:txBody>
      </p:sp>
      <p:sp>
        <p:nvSpPr>
          <p:cNvPr id="4" name="Date Placeholder 3">
            <a:extLst>
              <a:ext uri="{FF2B5EF4-FFF2-40B4-BE49-F238E27FC236}">
                <a16:creationId xmlns:a16="http://schemas.microsoft.com/office/drawing/2014/main" id="{09830B75-1B2D-9638-3428-BB8A7718FF02}"/>
              </a:ext>
            </a:extLst>
          </p:cNvPr>
          <p:cNvSpPr>
            <a:spLocks noGrp="1"/>
          </p:cNvSpPr>
          <p:nvPr>
            <p:ph type="dt" sz="half" idx="10"/>
          </p:nvPr>
        </p:nvSpPr>
        <p:spPr>
          <a:xfrm>
            <a:off x="3248526" y="6408000"/>
            <a:ext cx="7816026" cy="365125"/>
          </a:xfrm>
        </p:spPr>
        <p:txBody>
          <a:bodyPr/>
          <a:lstStyle/>
          <a:p>
            <a:pPr>
              <a:defRPr/>
            </a:pPr>
            <a:r>
              <a:rPr lang="en-US"/>
              <a:t>HI-ECN3 Target System Advisory Commitee #1,  04/03/2025</a:t>
            </a:r>
            <a:endParaRPr lang="en-US" dirty="0"/>
          </a:p>
        </p:txBody>
      </p:sp>
      <p:sp>
        <p:nvSpPr>
          <p:cNvPr id="5" name="Footer Placeholder 4">
            <a:extLst>
              <a:ext uri="{FF2B5EF4-FFF2-40B4-BE49-F238E27FC236}">
                <a16:creationId xmlns:a16="http://schemas.microsoft.com/office/drawing/2014/main" id="{F1A3B323-9F40-663F-C9D1-7491381A7C2D}"/>
              </a:ext>
            </a:extLst>
          </p:cNvPr>
          <p:cNvSpPr>
            <a:spLocks noGrp="1"/>
          </p:cNvSpPr>
          <p:nvPr>
            <p:ph type="ftr" sz="quarter" idx="11"/>
          </p:nvPr>
        </p:nvSpPr>
        <p:spPr/>
        <p:txBody>
          <a:bodyPr/>
          <a:lstStyle/>
          <a:p>
            <a:pPr>
              <a:defRPr/>
            </a:pPr>
            <a:r>
              <a:rPr lang="en-GB"/>
              <a:t>Mike Parkin | Target Conceptual Design</a:t>
            </a:r>
            <a:endParaRPr lang="en-US" dirty="0"/>
          </a:p>
        </p:txBody>
      </p:sp>
      <p:sp>
        <p:nvSpPr>
          <p:cNvPr id="7" name="Content Placeholder 1">
            <a:extLst>
              <a:ext uri="{FF2B5EF4-FFF2-40B4-BE49-F238E27FC236}">
                <a16:creationId xmlns:a16="http://schemas.microsoft.com/office/drawing/2014/main" id="{CC6582E1-D989-411C-DFB5-648641E55FBE}"/>
              </a:ext>
            </a:extLst>
          </p:cNvPr>
          <p:cNvSpPr txBox="1">
            <a:spLocks/>
          </p:cNvSpPr>
          <p:nvPr/>
        </p:nvSpPr>
        <p:spPr bwMode="auto">
          <a:xfrm>
            <a:off x="7724507" y="1090155"/>
            <a:ext cx="4104456" cy="5208418"/>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0"/>
              </a:spcAft>
              <a:buFont typeface="Arial"/>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0"/>
              </a:spcAft>
              <a:buSzPct val="100000"/>
              <a:buFont typeface="Arial"/>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0"/>
              </a:spcAft>
              <a:buSzPct val="100000"/>
              <a:buFont typeface="Arial"/>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200"/>
              </a:spcBef>
              <a:spcAft>
                <a:spcPts val="200"/>
              </a:spcAft>
            </a:pPr>
            <a:r>
              <a:rPr lang="en-GB" sz="1800" b="0" dirty="0">
                <a:solidFill>
                  <a:schemeClr val="accent2"/>
                </a:solidFill>
              </a:rPr>
              <a:t>→ </a:t>
            </a:r>
            <a:r>
              <a:rPr lang="en-GB" sz="1800" dirty="0">
                <a:solidFill>
                  <a:schemeClr val="accent2"/>
                </a:solidFill>
              </a:rPr>
              <a:t>Slides 6, 9, 11-13, 17, 21, 26, 28-31</a:t>
            </a:r>
          </a:p>
          <a:p>
            <a:pPr>
              <a:spcBef>
                <a:spcPts val="200"/>
              </a:spcBef>
              <a:spcAft>
                <a:spcPts val="200"/>
              </a:spcAft>
            </a:pPr>
            <a:endParaRPr lang="en-GB" sz="1800" b="0" dirty="0">
              <a:solidFill>
                <a:schemeClr val="accent2"/>
              </a:solidFill>
            </a:endParaRPr>
          </a:p>
          <a:p>
            <a:pPr>
              <a:spcBef>
                <a:spcPts val="200"/>
              </a:spcBef>
              <a:spcAft>
                <a:spcPts val="200"/>
              </a:spcAft>
            </a:pPr>
            <a:r>
              <a:rPr lang="en-GB" sz="1800" b="0" dirty="0">
                <a:solidFill>
                  <a:schemeClr val="accent2"/>
                </a:solidFill>
              </a:rPr>
              <a:t>→ </a:t>
            </a:r>
            <a:r>
              <a:rPr lang="en-GB" sz="1800" dirty="0">
                <a:solidFill>
                  <a:schemeClr val="accent2"/>
                </a:solidFill>
              </a:rPr>
              <a:t>Slides 11-21</a:t>
            </a:r>
          </a:p>
          <a:p>
            <a:pPr>
              <a:spcBef>
                <a:spcPts val="200"/>
              </a:spcBef>
              <a:spcAft>
                <a:spcPts val="200"/>
              </a:spcAft>
            </a:pPr>
            <a:endParaRPr lang="en-GB" sz="1800" dirty="0">
              <a:solidFill>
                <a:schemeClr val="accent2"/>
              </a:solidFill>
            </a:endParaRPr>
          </a:p>
          <a:p>
            <a:pPr>
              <a:spcBef>
                <a:spcPts val="200"/>
              </a:spcBef>
              <a:spcAft>
                <a:spcPts val="200"/>
              </a:spcAft>
            </a:pPr>
            <a:r>
              <a:rPr lang="en-GB" sz="1800" b="0" dirty="0">
                <a:solidFill>
                  <a:schemeClr val="accent2"/>
                </a:solidFill>
              </a:rPr>
              <a:t>→ </a:t>
            </a:r>
            <a:r>
              <a:rPr lang="en-GB" sz="1800" dirty="0">
                <a:solidFill>
                  <a:schemeClr val="accent2"/>
                </a:solidFill>
              </a:rPr>
              <a:t>Slides 6, 13-15, 27, 21, 25, 28-30</a:t>
            </a:r>
          </a:p>
          <a:p>
            <a:pPr>
              <a:spcBef>
                <a:spcPts val="200"/>
              </a:spcBef>
              <a:spcAft>
                <a:spcPts val="200"/>
              </a:spcAft>
            </a:pPr>
            <a:endParaRPr lang="en-GB" sz="1800" dirty="0">
              <a:solidFill>
                <a:schemeClr val="accent2"/>
              </a:solidFill>
            </a:endParaRPr>
          </a:p>
          <a:p>
            <a:pPr>
              <a:spcBef>
                <a:spcPts val="200"/>
              </a:spcBef>
              <a:spcAft>
                <a:spcPts val="200"/>
              </a:spcAft>
            </a:pPr>
            <a:endParaRPr lang="en-GB" sz="1800" dirty="0">
              <a:solidFill>
                <a:schemeClr val="accent2"/>
              </a:solidFill>
            </a:endParaRPr>
          </a:p>
          <a:p>
            <a:pPr>
              <a:spcBef>
                <a:spcPts val="200"/>
              </a:spcBef>
              <a:spcAft>
                <a:spcPts val="200"/>
              </a:spcAft>
            </a:pPr>
            <a:endParaRPr lang="en-GB" sz="1800" dirty="0">
              <a:solidFill>
                <a:schemeClr val="accent2"/>
              </a:solidFill>
            </a:endParaRPr>
          </a:p>
          <a:p>
            <a:pPr>
              <a:spcBef>
                <a:spcPts val="200"/>
              </a:spcBef>
              <a:spcAft>
                <a:spcPts val="200"/>
              </a:spcAft>
            </a:pPr>
            <a:r>
              <a:rPr lang="en-GB" sz="1800" b="0" dirty="0">
                <a:solidFill>
                  <a:schemeClr val="accent2"/>
                </a:solidFill>
              </a:rPr>
              <a:t>→ </a:t>
            </a:r>
            <a:r>
              <a:rPr lang="en-GB" sz="1800" dirty="0">
                <a:solidFill>
                  <a:schemeClr val="accent2"/>
                </a:solidFill>
              </a:rPr>
              <a:t>Slides 6, 9, 11-15, 28-30, </a:t>
            </a:r>
          </a:p>
          <a:p>
            <a:pPr>
              <a:spcBef>
                <a:spcPts val="200"/>
              </a:spcBef>
              <a:spcAft>
                <a:spcPts val="200"/>
              </a:spcAft>
            </a:pPr>
            <a:endParaRPr lang="en-GB" sz="1800" dirty="0">
              <a:solidFill>
                <a:schemeClr val="accent2"/>
              </a:solidFill>
            </a:endParaRPr>
          </a:p>
          <a:p>
            <a:pPr>
              <a:spcBef>
                <a:spcPts val="200"/>
              </a:spcBef>
              <a:spcAft>
                <a:spcPts val="200"/>
              </a:spcAft>
            </a:pPr>
            <a:endParaRPr lang="en-GB" sz="1800" dirty="0">
              <a:solidFill>
                <a:schemeClr val="accent2"/>
              </a:solidFill>
            </a:endParaRPr>
          </a:p>
          <a:p>
            <a:pPr>
              <a:spcBef>
                <a:spcPts val="200"/>
              </a:spcBef>
              <a:spcAft>
                <a:spcPts val="200"/>
              </a:spcAft>
            </a:pPr>
            <a:endParaRPr lang="en-GB" sz="1800" dirty="0">
              <a:solidFill>
                <a:schemeClr val="accent2"/>
              </a:solidFill>
            </a:endParaRPr>
          </a:p>
          <a:p>
            <a:pPr>
              <a:spcBef>
                <a:spcPts val="200"/>
              </a:spcBef>
              <a:spcAft>
                <a:spcPts val="200"/>
              </a:spcAft>
            </a:pPr>
            <a:endParaRPr lang="en-GB" sz="1800" dirty="0">
              <a:solidFill>
                <a:schemeClr val="accent2"/>
              </a:solidFill>
            </a:endParaRPr>
          </a:p>
          <a:p>
            <a:pPr>
              <a:spcBef>
                <a:spcPts val="200"/>
              </a:spcBef>
              <a:spcAft>
                <a:spcPts val="200"/>
              </a:spcAft>
            </a:pPr>
            <a:endParaRPr lang="en-GB" sz="1800" dirty="0">
              <a:solidFill>
                <a:schemeClr val="accent2"/>
              </a:solidFill>
            </a:endParaRPr>
          </a:p>
          <a:p>
            <a:pPr>
              <a:spcBef>
                <a:spcPts val="200"/>
              </a:spcBef>
              <a:spcAft>
                <a:spcPts val="200"/>
              </a:spcAft>
            </a:pPr>
            <a:endParaRPr lang="en-GB" sz="1800" dirty="0">
              <a:solidFill>
                <a:schemeClr val="accent2"/>
              </a:solidFill>
            </a:endParaRPr>
          </a:p>
          <a:p>
            <a:pPr>
              <a:spcBef>
                <a:spcPts val="200"/>
              </a:spcBef>
              <a:spcAft>
                <a:spcPts val="200"/>
              </a:spcAft>
            </a:pPr>
            <a:r>
              <a:rPr lang="en-GB" sz="1800" b="0" dirty="0">
                <a:solidFill>
                  <a:schemeClr val="accent2"/>
                </a:solidFill>
              </a:rPr>
              <a:t>→ </a:t>
            </a:r>
            <a:r>
              <a:rPr lang="en-GB" sz="1800" dirty="0">
                <a:solidFill>
                  <a:schemeClr val="accent2"/>
                </a:solidFill>
              </a:rPr>
              <a:t>Slides 6, 9, 17, 21, 29-30</a:t>
            </a:r>
          </a:p>
          <a:p>
            <a:pPr>
              <a:spcBef>
                <a:spcPts val="200"/>
              </a:spcBef>
              <a:spcAft>
                <a:spcPts val="200"/>
              </a:spcAft>
            </a:pPr>
            <a:endParaRPr lang="en-US" sz="1800" dirty="0">
              <a:solidFill>
                <a:schemeClr val="accent2"/>
              </a:solidFill>
            </a:endParaRPr>
          </a:p>
        </p:txBody>
      </p:sp>
    </p:spTree>
    <p:extLst>
      <p:ext uri="{BB962C8B-B14F-4D97-AF65-F5344CB8AC3E}">
        <p14:creationId xmlns:p14="http://schemas.microsoft.com/office/powerpoint/2010/main" val="34852292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Table 14">
            <a:extLst>
              <a:ext uri="{FF2B5EF4-FFF2-40B4-BE49-F238E27FC236}">
                <a16:creationId xmlns:a16="http://schemas.microsoft.com/office/drawing/2014/main" id="{349BEF0B-CEDB-D263-9505-57621C043840}"/>
              </a:ext>
            </a:extLst>
          </p:cNvPr>
          <p:cNvGraphicFramePr>
            <a:graphicFrameLocks noGrp="1"/>
          </p:cNvGraphicFramePr>
          <p:nvPr>
            <p:extLst>
              <p:ext uri="{D42A27DB-BD31-4B8C-83A1-F6EECF244321}">
                <p14:modId xmlns:p14="http://schemas.microsoft.com/office/powerpoint/2010/main" val="4131280928"/>
              </p:ext>
            </p:extLst>
          </p:nvPr>
        </p:nvGraphicFramePr>
        <p:xfrm>
          <a:off x="263419" y="1538265"/>
          <a:ext cx="11776398" cy="4560427"/>
        </p:xfrm>
        <a:graphic>
          <a:graphicData uri="http://schemas.openxmlformats.org/drawingml/2006/table">
            <a:tbl>
              <a:tblPr firstRow="1" bandRow="1">
                <a:tableStyleId>{6E25E649-3F16-4E02-A733-19D2CDBF48F0}</a:tableStyleId>
              </a:tblPr>
              <a:tblGrid>
                <a:gridCol w="1983989">
                  <a:extLst>
                    <a:ext uri="{9D8B030D-6E8A-4147-A177-3AD203B41FA5}">
                      <a16:colId xmlns:a16="http://schemas.microsoft.com/office/drawing/2014/main" val="2419220987"/>
                    </a:ext>
                  </a:extLst>
                </a:gridCol>
                <a:gridCol w="1983988">
                  <a:extLst>
                    <a:ext uri="{9D8B030D-6E8A-4147-A177-3AD203B41FA5}">
                      <a16:colId xmlns:a16="http://schemas.microsoft.com/office/drawing/2014/main" val="4190074833"/>
                    </a:ext>
                  </a:extLst>
                </a:gridCol>
                <a:gridCol w="3343926">
                  <a:extLst>
                    <a:ext uri="{9D8B030D-6E8A-4147-A177-3AD203B41FA5}">
                      <a16:colId xmlns:a16="http://schemas.microsoft.com/office/drawing/2014/main" val="2916586136"/>
                    </a:ext>
                  </a:extLst>
                </a:gridCol>
                <a:gridCol w="772855">
                  <a:extLst>
                    <a:ext uri="{9D8B030D-6E8A-4147-A177-3AD203B41FA5}">
                      <a16:colId xmlns:a16="http://schemas.microsoft.com/office/drawing/2014/main" val="698780411"/>
                    </a:ext>
                  </a:extLst>
                </a:gridCol>
                <a:gridCol w="955337">
                  <a:extLst>
                    <a:ext uri="{9D8B030D-6E8A-4147-A177-3AD203B41FA5}">
                      <a16:colId xmlns:a16="http://schemas.microsoft.com/office/drawing/2014/main" val="364083480"/>
                    </a:ext>
                  </a:extLst>
                </a:gridCol>
                <a:gridCol w="2736303">
                  <a:extLst>
                    <a:ext uri="{9D8B030D-6E8A-4147-A177-3AD203B41FA5}">
                      <a16:colId xmlns:a16="http://schemas.microsoft.com/office/drawing/2014/main" val="401714551"/>
                    </a:ext>
                  </a:extLst>
                </a:gridCol>
              </a:tblGrid>
              <a:tr h="534718">
                <a:tc>
                  <a:txBody>
                    <a:bodyPr/>
                    <a:lstStyle/>
                    <a:p>
                      <a:endParaRPr lang="en-GB" sz="1400" dirty="0"/>
                    </a:p>
                  </a:txBody>
                  <a:tcPr/>
                </a:tc>
                <a:tc>
                  <a:txBody>
                    <a:bodyPr/>
                    <a:lstStyle/>
                    <a:p>
                      <a:r>
                        <a:rPr lang="en-US" sz="1400" dirty="0"/>
                        <a:t>System requirement affected</a:t>
                      </a:r>
                      <a:endParaRPr lang="en-GB" sz="1400" dirty="0"/>
                    </a:p>
                  </a:txBody>
                  <a:tcPr/>
                </a:tc>
                <a:tc>
                  <a:txBody>
                    <a:bodyPr/>
                    <a:lstStyle/>
                    <a:p>
                      <a:r>
                        <a:rPr lang="en-US" sz="1400" dirty="0"/>
                        <a:t>Consequence</a:t>
                      </a:r>
                      <a:endParaRPr lang="en-GB" sz="1400" dirty="0"/>
                    </a:p>
                  </a:txBody>
                  <a:tcPr/>
                </a:tc>
                <a:tc>
                  <a:txBody>
                    <a:bodyPr/>
                    <a:lstStyle/>
                    <a:p>
                      <a:r>
                        <a:rPr lang="en-US" sz="1400" dirty="0" err="1"/>
                        <a:t>Likeli</a:t>
                      </a:r>
                      <a:r>
                        <a:rPr lang="en-US" sz="1400" dirty="0"/>
                        <a:t>-hood</a:t>
                      </a:r>
                      <a:endParaRPr lang="en-GB" sz="1400" dirty="0"/>
                    </a:p>
                  </a:txBody>
                  <a:tcPr/>
                </a:tc>
                <a:tc>
                  <a:txBody>
                    <a:bodyPr/>
                    <a:lstStyle/>
                    <a:p>
                      <a:r>
                        <a:rPr lang="en-US" sz="1400" dirty="0"/>
                        <a:t>Severity</a:t>
                      </a:r>
                      <a:endParaRPr lang="en-GB" sz="1400" dirty="0"/>
                    </a:p>
                  </a:txBody>
                  <a:tcPr/>
                </a:tc>
                <a:tc>
                  <a:txBody>
                    <a:bodyPr/>
                    <a:lstStyle/>
                    <a:p>
                      <a:r>
                        <a:rPr lang="en-US" sz="1400" dirty="0"/>
                        <a:t>Action to compensate?</a:t>
                      </a:r>
                      <a:endParaRPr lang="en-GB" sz="1400" dirty="0"/>
                    </a:p>
                  </a:txBody>
                  <a:tcPr/>
                </a:tc>
                <a:extLst>
                  <a:ext uri="{0D108BD9-81ED-4DB2-BD59-A6C34878D82A}">
                    <a16:rowId xmlns:a16="http://schemas.microsoft.com/office/drawing/2014/main" val="1894881853"/>
                  </a:ext>
                </a:extLst>
              </a:tr>
              <a:tr h="849257">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600" dirty="0"/>
                        <a:t>Target core delamination / disintegration…</a:t>
                      </a:r>
                      <a:endParaRPr lang="en-GB" sz="1600" dirty="0"/>
                    </a:p>
                  </a:txBody>
                  <a:tcPr/>
                </a:tc>
                <a:tc>
                  <a:txBody>
                    <a:bodyPr/>
                    <a:lstStyle/>
                    <a:p>
                      <a:endParaRPr lang="en-GB" sz="1600" dirty="0"/>
                    </a:p>
                  </a:txBody>
                  <a:tcPr/>
                </a:tc>
                <a:tc>
                  <a:txBody>
                    <a:bodyPr/>
                    <a:lstStyle/>
                    <a:p>
                      <a:r>
                        <a:rPr lang="en-US" sz="1600" dirty="0"/>
                        <a:t>5. Hotter block – target damage, Major increased species release, target disintegration</a:t>
                      </a:r>
                      <a:endParaRPr lang="en-GB" sz="1600" dirty="0"/>
                    </a:p>
                  </a:txBody>
                  <a:tcPr>
                    <a:solidFill>
                      <a:srgbClr val="E7E8F0"/>
                    </a:solidFill>
                  </a:tcPr>
                </a:tc>
                <a:tc>
                  <a:txBody>
                    <a:bodyPr/>
                    <a:lstStyle/>
                    <a:p>
                      <a:pPr algn="ctr"/>
                      <a:r>
                        <a:rPr lang="en-US" sz="1600" dirty="0"/>
                        <a:t>2</a:t>
                      </a:r>
                      <a:endParaRPr lang="en-GB" sz="1600" dirty="0"/>
                    </a:p>
                  </a:txBody>
                  <a:tcPr>
                    <a:solidFill>
                      <a:srgbClr val="E7E8F0"/>
                    </a:solidFill>
                  </a:tcPr>
                </a:tc>
                <a:tc>
                  <a:txBody>
                    <a:bodyPr/>
                    <a:lstStyle/>
                    <a:p>
                      <a:pPr marL="0" algn="ctr" defTabSz="914400" rtl="0" eaLnBrk="1" latinLnBrk="0" hangingPunct="1"/>
                      <a:r>
                        <a:rPr lang="en-US" sz="1600" kern="1200" dirty="0">
                          <a:solidFill>
                            <a:schemeClr val="tx1"/>
                          </a:solidFill>
                          <a:latin typeface="+mn-lt"/>
                          <a:ea typeface="+mn-ea"/>
                          <a:cs typeface="+mn-cs"/>
                        </a:rPr>
                        <a:t>10</a:t>
                      </a:r>
                      <a:endParaRPr lang="en-GB" sz="1600" kern="1200" dirty="0">
                        <a:solidFill>
                          <a:schemeClr val="tx1"/>
                        </a:solidFill>
                        <a:latin typeface="+mn-lt"/>
                        <a:ea typeface="+mn-ea"/>
                        <a:cs typeface="+mn-cs"/>
                      </a:endParaRPr>
                    </a:p>
                  </a:txBody>
                  <a:tcPr>
                    <a:solidFill>
                      <a:srgbClr val="FFCE3C"/>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Experiment affected / replace target</a:t>
                      </a:r>
                      <a:endParaRPr lang="en-GB" sz="1600" dirty="0"/>
                    </a:p>
                  </a:txBody>
                  <a:tcPr/>
                </a:tc>
                <a:extLst>
                  <a:ext uri="{0D108BD9-81ED-4DB2-BD59-A6C34878D82A}">
                    <a16:rowId xmlns:a16="http://schemas.microsoft.com/office/drawing/2014/main" val="2842281293"/>
                  </a:ext>
                </a:extLst>
              </a:tr>
              <a:tr h="597626">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600" dirty="0"/>
                        <a:t>Tungsten chip / dust release into helium</a:t>
                      </a:r>
                      <a:endParaRPr lang="en-GB" sz="1600" dirty="0"/>
                    </a:p>
                  </a:txBody>
                  <a:tcPr/>
                </a:tc>
                <a:tc>
                  <a:txBody>
                    <a:bodyPr/>
                    <a:lstStyle/>
                    <a:p>
                      <a:endParaRPr lang="en-GB" sz="1600" dirty="0"/>
                    </a:p>
                  </a:txBody>
                  <a:tcPr/>
                </a:tc>
                <a:tc>
                  <a:txBody>
                    <a:bodyPr/>
                    <a:lstStyle/>
                    <a:p>
                      <a:r>
                        <a:rPr lang="en-US" sz="1600" dirty="0"/>
                        <a:t>5. Major increased species release</a:t>
                      </a:r>
                      <a:endParaRPr lang="en-GB" sz="1600" dirty="0"/>
                    </a:p>
                  </a:txBody>
                  <a:tcPr>
                    <a:solidFill>
                      <a:schemeClr val="bg1"/>
                    </a:solidFill>
                  </a:tcPr>
                </a:tc>
                <a:tc>
                  <a:txBody>
                    <a:bodyPr/>
                    <a:lstStyle/>
                    <a:p>
                      <a:pPr algn="ctr"/>
                      <a:r>
                        <a:rPr lang="en-US" sz="1600" dirty="0"/>
                        <a:t>2</a:t>
                      </a:r>
                      <a:endParaRPr lang="en-GB" sz="1600" dirty="0"/>
                    </a:p>
                  </a:txBody>
                  <a:tcPr>
                    <a:solidFill>
                      <a:schemeClr val="bg1"/>
                    </a:solidFill>
                  </a:tcPr>
                </a:tc>
                <a:tc>
                  <a:txBody>
                    <a:bodyPr/>
                    <a:lstStyle/>
                    <a:p>
                      <a:pPr marL="0" algn="ctr" defTabSz="914400" rtl="0" eaLnBrk="1" latinLnBrk="0" hangingPunct="1"/>
                      <a:r>
                        <a:rPr lang="en-US" sz="1600" kern="1200" dirty="0">
                          <a:solidFill>
                            <a:schemeClr val="tx1"/>
                          </a:solidFill>
                          <a:latin typeface="+mn-lt"/>
                          <a:ea typeface="+mn-ea"/>
                          <a:cs typeface="+mn-cs"/>
                        </a:rPr>
                        <a:t>10</a:t>
                      </a:r>
                      <a:endParaRPr lang="en-GB" sz="1600" kern="1200" dirty="0">
                        <a:solidFill>
                          <a:schemeClr val="tx1"/>
                        </a:solidFill>
                        <a:latin typeface="+mn-lt"/>
                        <a:ea typeface="+mn-ea"/>
                        <a:cs typeface="+mn-cs"/>
                      </a:endParaRPr>
                    </a:p>
                  </a:txBody>
                  <a:tcPr>
                    <a:solidFill>
                      <a:srgbClr val="FFCE3C"/>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Monitor / replace target</a:t>
                      </a:r>
                      <a:endParaRPr lang="en-GB" sz="1600" dirty="0"/>
                    </a:p>
                  </a:txBody>
                  <a:tcPr/>
                </a:tc>
                <a:extLst>
                  <a:ext uri="{0D108BD9-81ED-4DB2-BD59-A6C34878D82A}">
                    <a16:rowId xmlns:a16="http://schemas.microsoft.com/office/drawing/2014/main" val="174685086"/>
                  </a:ext>
                </a:extLst>
              </a:tr>
              <a:tr h="345994">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600" dirty="0"/>
                        <a:t>Cooling channel blockage</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Reduced target cooling efficiency</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4. Hotter block – target damage, increased species release</a:t>
                      </a:r>
                      <a:endParaRPr lang="en-GB" sz="1600" dirty="0"/>
                    </a:p>
                  </a:txBody>
                  <a:tcPr>
                    <a:solidFill>
                      <a:srgbClr val="E7E8F0"/>
                    </a:solidFill>
                  </a:tcPr>
                </a:tc>
                <a:tc>
                  <a:txBody>
                    <a:bodyPr/>
                    <a:lstStyle/>
                    <a:p>
                      <a:pPr algn="ctr"/>
                      <a:r>
                        <a:rPr lang="en-US" sz="1600" dirty="0"/>
                        <a:t>1</a:t>
                      </a:r>
                      <a:endParaRPr lang="en-GB" sz="1600" dirty="0"/>
                    </a:p>
                  </a:txBody>
                  <a:tcPr/>
                </a:tc>
                <a:tc>
                  <a:txBody>
                    <a:bodyPr/>
                    <a:lstStyle/>
                    <a:p>
                      <a:pPr marL="0" algn="ctr" defTabSz="914400" rtl="0" eaLnBrk="1" latinLnBrk="0" hangingPunct="1"/>
                      <a:r>
                        <a:rPr lang="en-US" sz="1600" kern="1200" dirty="0">
                          <a:solidFill>
                            <a:schemeClr val="tx1"/>
                          </a:solidFill>
                          <a:latin typeface="+mn-lt"/>
                          <a:ea typeface="+mn-ea"/>
                          <a:cs typeface="+mn-cs"/>
                        </a:rPr>
                        <a:t>4</a:t>
                      </a:r>
                      <a:endParaRPr lang="en-GB" sz="1600" kern="1200" dirty="0">
                        <a:solidFill>
                          <a:schemeClr val="tx1"/>
                        </a:solidFill>
                        <a:latin typeface="+mn-lt"/>
                        <a:ea typeface="+mn-ea"/>
                        <a:cs typeface="+mn-cs"/>
                      </a:endParaRPr>
                    </a:p>
                  </a:txBody>
                  <a:tcPr>
                    <a:solidFill>
                      <a:srgbClr val="AAE571"/>
                    </a:solidFill>
                  </a:tcPr>
                </a:tc>
                <a:tc>
                  <a:txBody>
                    <a:bodyPr/>
                    <a:lstStyle/>
                    <a:p>
                      <a:r>
                        <a:rPr lang="en-US" sz="1600" dirty="0"/>
                        <a:t>Reduce beam power</a:t>
                      </a:r>
                      <a:endParaRPr lang="en-GB" sz="1600" dirty="0"/>
                    </a:p>
                  </a:txBody>
                  <a:tcPr/>
                </a:tc>
                <a:extLst>
                  <a:ext uri="{0D108BD9-81ED-4DB2-BD59-A6C34878D82A}">
                    <a16:rowId xmlns:a16="http://schemas.microsoft.com/office/drawing/2014/main" val="3458917500"/>
                  </a:ext>
                </a:extLst>
              </a:tr>
              <a:tr h="345994">
                <a:tc>
                  <a:txBody>
                    <a:bodyPr/>
                    <a:lstStyle/>
                    <a:p>
                      <a:r>
                        <a:rPr lang="en-US" sz="1600" dirty="0"/>
                        <a:t>Helium leak path in target</a:t>
                      </a:r>
                      <a:endParaRPr lang="en-GB" sz="1600" dirty="0"/>
                    </a:p>
                  </a:txBody>
                  <a:tcPr/>
                </a:tc>
                <a:tc>
                  <a:txBody>
                    <a:bodyPr/>
                    <a:lstStyle/>
                    <a:p>
                      <a:r>
                        <a:rPr lang="en-US" sz="1600" dirty="0"/>
                        <a:t>Reduced target cooling efficiency</a:t>
                      </a:r>
                      <a:endParaRPr lang="en-GB" sz="16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2. Hotter block – target damage, increased species release</a:t>
                      </a:r>
                      <a:endParaRPr lang="en-GB" sz="1600" dirty="0"/>
                    </a:p>
                  </a:txBody>
                  <a:tcPr>
                    <a:solidFill>
                      <a:schemeClr val="bg1"/>
                    </a:solidFill>
                  </a:tcPr>
                </a:tc>
                <a:tc>
                  <a:txBody>
                    <a:bodyPr/>
                    <a:lstStyle/>
                    <a:p>
                      <a:pPr algn="ctr"/>
                      <a:r>
                        <a:rPr lang="en-US" sz="1600" dirty="0"/>
                        <a:t>4</a:t>
                      </a:r>
                      <a:endParaRPr lang="en-GB" sz="1600" dirty="0"/>
                    </a:p>
                  </a:txBody>
                  <a:tcPr>
                    <a:solidFill>
                      <a:schemeClr val="bg1"/>
                    </a:solidFill>
                  </a:tcPr>
                </a:tc>
                <a:tc>
                  <a:txBody>
                    <a:bodyPr/>
                    <a:lstStyle/>
                    <a:p>
                      <a:pPr marL="0" algn="ctr" defTabSz="914400" rtl="0" eaLnBrk="1" latinLnBrk="0" hangingPunct="1"/>
                      <a:r>
                        <a:rPr lang="en-US" sz="1600" kern="1200" dirty="0">
                          <a:solidFill>
                            <a:schemeClr val="tx1"/>
                          </a:solidFill>
                          <a:latin typeface="+mn-lt"/>
                          <a:ea typeface="+mn-ea"/>
                          <a:cs typeface="+mn-cs"/>
                        </a:rPr>
                        <a:t>8</a:t>
                      </a:r>
                      <a:endParaRPr lang="en-GB" sz="1600" kern="1200" dirty="0">
                        <a:solidFill>
                          <a:schemeClr val="tx1"/>
                        </a:solidFill>
                        <a:latin typeface="+mn-lt"/>
                        <a:ea typeface="+mn-ea"/>
                        <a:cs typeface="+mn-cs"/>
                      </a:endParaRPr>
                    </a:p>
                  </a:txBody>
                  <a:tcPr>
                    <a:solidFill>
                      <a:srgbClr val="FFCE3C"/>
                    </a:solidFill>
                  </a:tcPr>
                </a:tc>
                <a:tc>
                  <a:txBody>
                    <a:bodyPr/>
                    <a:lstStyle/>
                    <a:p>
                      <a:r>
                        <a:rPr lang="en-US" sz="1600" dirty="0"/>
                        <a:t>Reduce beam power</a:t>
                      </a:r>
                      <a:endParaRPr lang="en-GB" sz="1600" dirty="0"/>
                    </a:p>
                  </a:txBody>
                  <a:tcPr/>
                </a:tc>
                <a:extLst>
                  <a:ext uri="{0D108BD9-81ED-4DB2-BD59-A6C34878D82A}">
                    <a16:rowId xmlns:a16="http://schemas.microsoft.com/office/drawing/2014/main" val="2233032217"/>
                  </a:ext>
                </a:extLst>
              </a:tr>
              <a:tr h="597626">
                <a:tc>
                  <a:txBody>
                    <a:bodyPr/>
                    <a:lstStyle/>
                    <a:p>
                      <a:r>
                        <a:rPr lang="en-US" sz="1600" dirty="0"/>
                        <a:t>Small helium leak to vacuum vessel</a:t>
                      </a:r>
                      <a:endParaRPr lang="en-GB" sz="1600" dirty="0"/>
                    </a:p>
                  </a:txBody>
                  <a:tcPr/>
                </a:tc>
                <a:tc>
                  <a:txBody>
                    <a:bodyPr/>
                    <a:lstStyle/>
                    <a:p>
                      <a:r>
                        <a:rPr lang="en-US" sz="1600" dirty="0"/>
                        <a:t>Reduced cooling efficiency</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2. Hotter block – target damage, increased species release</a:t>
                      </a:r>
                      <a:endParaRPr lang="en-GB" sz="1600" dirty="0"/>
                    </a:p>
                  </a:txBody>
                  <a:tcPr>
                    <a:solidFill>
                      <a:srgbClr val="E7E8F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4.</a:t>
                      </a:r>
                      <a:endParaRPr lang="en-GB" sz="1600" dirty="0"/>
                    </a:p>
                  </a:txBody>
                  <a:tcPr/>
                </a:tc>
                <a:tc>
                  <a:txBody>
                    <a:bodyPr/>
                    <a:lstStyle/>
                    <a:p>
                      <a:pPr marL="0" algn="ctr" defTabSz="914400" rtl="0" eaLnBrk="1" latinLnBrk="0" hangingPunct="1"/>
                      <a:r>
                        <a:rPr lang="en-US" sz="1600" kern="1200" dirty="0">
                          <a:solidFill>
                            <a:schemeClr val="tx1"/>
                          </a:solidFill>
                          <a:latin typeface="+mn-lt"/>
                          <a:ea typeface="+mn-ea"/>
                          <a:cs typeface="+mn-cs"/>
                        </a:rPr>
                        <a:t>8</a:t>
                      </a:r>
                      <a:endParaRPr lang="en-GB" sz="1600" kern="1200" dirty="0">
                        <a:solidFill>
                          <a:schemeClr val="tx1"/>
                        </a:solidFill>
                        <a:latin typeface="+mn-lt"/>
                        <a:ea typeface="+mn-ea"/>
                        <a:cs typeface="+mn-cs"/>
                      </a:endParaRPr>
                    </a:p>
                  </a:txBody>
                  <a:tcPr>
                    <a:solidFill>
                      <a:srgbClr val="FFCE3C"/>
                    </a:solidFill>
                  </a:tcPr>
                </a:tc>
                <a:tc>
                  <a:txBody>
                    <a:bodyPr/>
                    <a:lstStyle/>
                    <a:p>
                      <a:r>
                        <a:rPr lang="en-US" sz="1600" dirty="0"/>
                        <a:t>Increase helium ‘top up’. Reduce beam power.</a:t>
                      </a:r>
                      <a:endParaRPr lang="en-GB" sz="1600" dirty="0"/>
                    </a:p>
                  </a:txBody>
                  <a:tcPr/>
                </a:tc>
                <a:extLst>
                  <a:ext uri="{0D108BD9-81ED-4DB2-BD59-A6C34878D82A}">
                    <a16:rowId xmlns:a16="http://schemas.microsoft.com/office/drawing/2014/main" val="2351477510"/>
                  </a:ext>
                </a:extLst>
              </a:tr>
              <a:tr h="5976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Major helium leak to vacuum vessel</a:t>
                      </a:r>
                      <a:endParaRPr lang="en-GB" sz="16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Reduced cooling efficiency</a:t>
                      </a:r>
                      <a:endParaRPr lang="en-GB" sz="16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4. Hotter block – target damage, increased species release</a:t>
                      </a:r>
                      <a:endParaRPr lang="en-GB" sz="1600" dirty="0"/>
                    </a:p>
                  </a:txBody>
                  <a:tcP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2</a:t>
                      </a:r>
                      <a:endParaRPr lang="en-GB" sz="1600" dirty="0"/>
                    </a:p>
                  </a:txBody>
                  <a:tcPr>
                    <a:solidFill>
                      <a:schemeClr val="bg1"/>
                    </a:solidFill>
                  </a:tcPr>
                </a:tc>
                <a:tc>
                  <a:txBody>
                    <a:bodyPr/>
                    <a:lstStyle/>
                    <a:p>
                      <a:pPr marL="0" algn="ctr" defTabSz="914400" rtl="0" eaLnBrk="1" latinLnBrk="0" hangingPunct="1"/>
                      <a:r>
                        <a:rPr lang="en-US" sz="1600" kern="1200" dirty="0">
                          <a:solidFill>
                            <a:schemeClr val="tx1"/>
                          </a:solidFill>
                          <a:latin typeface="+mn-lt"/>
                          <a:ea typeface="+mn-ea"/>
                          <a:cs typeface="+mn-cs"/>
                        </a:rPr>
                        <a:t>8</a:t>
                      </a:r>
                      <a:endParaRPr lang="en-GB" sz="1600" kern="1200" dirty="0">
                        <a:solidFill>
                          <a:schemeClr val="tx1"/>
                        </a:solidFill>
                        <a:latin typeface="+mn-lt"/>
                        <a:ea typeface="+mn-ea"/>
                        <a:cs typeface="+mn-cs"/>
                      </a:endParaRPr>
                    </a:p>
                  </a:txBody>
                  <a:tcPr>
                    <a:solidFill>
                      <a:srgbClr val="FFCE3C"/>
                    </a:solidFill>
                  </a:tcPr>
                </a:tc>
                <a:tc>
                  <a:txBody>
                    <a:bodyPr/>
                    <a:lstStyle/>
                    <a:p>
                      <a:r>
                        <a:rPr lang="en-US" sz="1600" dirty="0"/>
                        <a:t>Experiment affected / replace target</a:t>
                      </a:r>
                      <a:endParaRPr lang="en-GB" sz="1600" dirty="0"/>
                    </a:p>
                  </a:txBody>
                  <a:tcPr/>
                </a:tc>
                <a:extLst>
                  <a:ext uri="{0D108BD9-81ED-4DB2-BD59-A6C34878D82A}">
                    <a16:rowId xmlns:a16="http://schemas.microsoft.com/office/drawing/2014/main" val="3451014552"/>
                  </a:ext>
                </a:extLst>
              </a:tr>
            </a:tbl>
          </a:graphicData>
        </a:graphic>
      </p:graphicFrame>
      <p:sp>
        <p:nvSpPr>
          <p:cNvPr id="2" name="Title 1">
            <a:extLst>
              <a:ext uri="{FF2B5EF4-FFF2-40B4-BE49-F238E27FC236}">
                <a16:creationId xmlns:a16="http://schemas.microsoft.com/office/drawing/2014/main" id="{08F5C5DF-0BF3-9DDD-835F-8417C3ED9988}"/>
              </a:ext>
            </a:extLst>
          </p:cNvPr>
          <p:cNvSpPr>
            <a:spLocks noGrp="1"/>
          </p:cNvSpPr>
          <p:nvPr>
            <p:ph type="title"/>
          </p:nvPr>
        </p:nvSpPr>
        <p:spPr>
          <a:xfrm>
            <a:off x="403200" y="161157"/>
            <a:ext cx="8933160" cy="1084263"/>
          </a:xfrm>
        </p:spPr>
        <p:txBody>
          <a:bodyPr/>
          <a:lstStyle/>
          <a:p>
            <a:r>
              <a:rPr lang="en-US" dirty="0"/>
              <a:t>Target failure scenarios</a:t>
            </a:r>
            <a:endParaRPr lang="en-GB" dirty="0"/>
          </a:p>
        </p:txBody>
      </p:sp>
      <p:sp>
        <p:nvSpPr>
          <p:cNvPr id="3" name="Text Placeholder 2">
            <a:extLst>
              <a:ext uri="{FF2B5EF4-FFF2-40B4-BE49-F238E27FC236}">
                <a16:creationId xmlns:a16="http://schemas.microsoft.com/office/drawing/2014/main" id="{72AA6FC2-D1FB-4F7F-9A60-4951740D1448}"/>
              </a:ext>
            </a:extLst>
          </p:cNvPr>
          <p:cNvSpPr>
            <a:spLocks noGrp="1"/>
          </p:cNvSpPr>
          <p:nvPr>
            <p:ph type="body" idx="1"/>
          </p:nvPr>
        </p:nvSpPr>
        <p:spPr>
          <a:xfrm>
            <a:off x="403200" y="797720"/>
            <a:ext cx="11016605" cy="668337"/>
          </a:xfrm>
        </p:spPr>
        <p:txBody>
          <a:bodyPr>
            <a:normAutofit/>
          </a:bodyPr>
          <a:lstStyle/>
          <a:p>
            <a:pPr marL="342900" indent="-342900">
              <a:spcBef>
                <a:spcPts val="0"/>
              </a:spcBef>
              <a:buFont typeface="Wingdings" panose="05000000000000000000" pitchFamily="2" charset="2"/>
              <a:buChar char="q"/>
            </a:pPr>
            <a:r>
              <a:rPr lang="en-US" sz="2000" dirty="0"/>
              <a:t>FMEA to be done in future</a:t>
            </a:r>
          </a:p>
          <a:p>
            <a:pPr marL="342900" indent="-342900">
              <a:spcBef>
                <a:spcPts val="0"/>
              </a:spcBef>
              <a:buFont typeface="Wingdings" panose="05000000000000000000" pitchFamily="2" charset="2"/>
              <a:buChar char="q"/>
            </a:pPr>
            <a:r>
              <a:rPr lang="en-US" sz="2000" b="0" dirty="0"/>
              <a:t>Main concerns shown here</a:t>
            </a:r>
            <a:endParaRPr lang="en-GB" sz="2000" b="0" dirty="0"/>
          </a:p>
        </p:txBody>
      </p:sp>
      <p:sp>
        <p:nvSpPr>
          <p:cNvPr id="6" name="Slide Number Placeholder 5">
            <a:extLst>
              <a:ext uri="{FF2B5EF4-FFF2-40B4-BE49-F238E27FC236}">
                <a16:creationId xmlns:a16="http://schemas.microsoft.com/office/drawing/2014/main" id="{39FA0AFF-E09A-C64C-75DF-F0BDD6D74AAE}"/>
              </a:ext>
            </a:extLst>
          </p:cNvPr>
          <p:cNvSpPr>
            <a:spLocks noGrp="1"/>
          </p:cNvSpPr>
          <p:nvPr>
            <p:ph type="sldNum" sz="quarter" idx="17"/>
          </p:nvPr>
        </p:nvSpPr>
        <p:spPr/>
        <p:txBody>
          <a:bodyPr/>
          <a:lstStyle/>
          <a:p>
            <a:pPr>
              <a:defRPr/>
            </a:pPr>
            <a:fld id="{36B5EA5A-BC32-A742-B11B-8E7414D5B535}" type="slidenum">
              <a:rPr lang="en-US" smtClean="0"/>
              <a:t>30</a:t>
            </a:fld>
            <a:endParaRPr lang="en-US"/>
          </a:p>
        </p:txBody>
      </p:sp>
      <p:sp>
        <p:nvSpPr>
          <p:cNvPr id="4" name="Date Placeholder 3">
            <a:extLst>
              <a:ext uri="{FF2B5EF4-FFF2-40B4-BE49-F238E27FC236}">
                <a16:creationId xmlns:a16="http://schemas.microsoft.com/office/drawing/2014/main" id="{034F236D-341B-4F9D-9EA7-9C7673248F43}"/>
              </a:ext>
            </a:extLst>
          </p:cNvPr>
          <p:cNvSpPr>
            <a:spLocks noGrp="1"/>
          </p:cNvSpPr>
          <p:nvPr>
            <p:ph type="dt" sz="half" idx="10"/>
          </p:nvPr>
        </p:nvSpPr>
        <p:spPr/>
        <p:txBody>
          <a:bodyPr/>
          <a:lstStyle/>
          <a:p>
            <a:r>
              <a:rPr lang="en-US"/>
              <a:t>HI-ECN3 Target System Advisory Commitee #1,  04/03/2025</a:t>
            </a:r>
            <a:endParaRPr lang="en-US" dirty="0"/>
          </a:p>
        </p:txBody>
      </p:sp>
      <p:sp>
        <p:nvSpPr>
          <p:cNvPr id="5" name="Footer Placeholder 4">
            <a:extLst>
              <a:ext uri="{FF2B5EF4-FFF2-40B4-BE49-F238E27FC236}">
                <a16:creationId xmlns:a16="http://schemas.microsoft.com/office/drawing/2014/main" id="{90846559-4521-B9EF-E896-F561E8349B63}"/>
              </a:ext>
            </a:extLst>
          </p:cNvPr>
          <p:cNvSpPr>
            <a:spLocks noGrp="1"/>
          </p:cNvSpPr>
          <p:nvPr>
            <p:ph type="ftr" sz="quarter" idx="11"/>
          </p:nvPr>
        </p:nvSpPr>
        <p:spPr/>
        <p:txBody>
          <a:bodyPr/>
          <a:lstStyle/>
          <a:p>
            <a:r>
              <a:rPr lang="en-GB" dirty="0"/>
              <a:t>Mike Parkin | Target Conceptual Design</a:t>
            </a:r>
            <a:endParaRPr lang="en-US" dirty="0"/>
          </a:p>
        </p:txBody>
      </p:sp>
      <p:graphicFrame>
        <p:nvGraphicFramePr>
          <p:cNvPr id="9" name="Table 8">
            <a:extLst>
              <a:ext uri="{FF2B5EF4-FFF2-40B4-BE49-F238E27FC236}">
                <a16:creationId xmlns:a16="http://schemas.microsoft.com/office/drawing/2014/main" id="{DC620A10-1FB8-42AA-DC5F-55C57ACE68CD}"/>
              </a:ext>
            </a:extLst>
          </p:cNvPr>
          <p:cNvGraphicFramePr>
            <a:graphicFrameLocks noGrp="1"/>
          </p:cNvGraphicFramePr>
          <p:nvPr>
            <p:extLst>
              <p:ext uri="{D42A27DB-BD31-4B8C-83A1-F6EECF244321}">
                <p14:modId xmlns:p14="http://schemas.microsoft.com/office/powerpoint/2010/main" val="269893115"/>
              </p:ext>
            </p:extLst>
          </p:nvPr>
        </p:nvGraphicFramePr>
        <p:xfrm>
          <a:off x="9515303" y="291587"/>
          <a:ext cx="2376264" cy="1097280"/>
        </p:xfrm>
        <a:graphic>
          <a:graphicData uri="http://schemas.openxmlformats.org/drawingml/2006/table">
            <a:tbl>
              <a:tblPr firstRow="1" bandRow="1">
                <a:tableStyleId>{6E25E649-3F16-4E02-A733-19D2CDBF48F0}</a:tableStyleId>
              </a:tblPr>
              <a:tblGrid>
                <a:gridCol w="1872208">
                  <a:extLst>
                    <a:ext uri="{9D8B030D-6E8A-4147-A177-3AD203B41FA5}">
                      <a16:colId xmlns:a16="http://schemas.microsoft.com/office/drawing/2014/main" val="3585826812"/>
                    </a:ext>
                  </a:extLst>
                </a:gridCol>
                <a:gridCol w="504056">
                  <a:extLst>
                    <a:ext uri="{9D8B030D-6E8A-4147-A177-3AD203B41FA5}">
                      <a16:colId xmlns:a16="http://schemas.microsoft.com/office/drawing/2014/main" val="650888112"/>
                    </a:ext>
                  </a:extLst>
                </a:gridCol>
              </a:tblGrid>
              <a:tr h="179735">
                <a:tc>
                  <a:txBody>
                    <a:bodyPr/>
                    <a:lstStyle/>
                    <a:p>
                      <a:pPr algn="ctr"/>
                      <a:r>
                        <a:rPr lang="en-US" sz="1100" b="0" dirty="0">
                          <a:solidFill>
                            <a:schemeClr val="tx2"/>
                          </a:solidFill>
                        </a:rPr>
                        <a:t>Low</a:t>
                      </a:r>
                      <a:endParaRPr lang="en-GB" sz="1100" b="0" dirty="0">
                        <a:solidFill>
                          <a:schemeClr val="tx2"/>
                        </a:solidFill>
                      </a:endParaRPr>
                    </a:p>
                  </a:txBody>
                  <a:tcPr marT="0" marB="0" anchor="ctr">
                    <a:lnL w="28575" cap="flat" cmpd="sng" algn="ctr">
                      <a:solidFill>
                        <a:schemeClr val="tx2"/>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endParaRPr lang="en-GB" dirty="0"/>
                    </a:p>
                  </a:txBody>
                  <a:tcPr marT="0" marB="0">
                    <a:lnL w="28575" cap="flat" cmpd="sng" algn="ctr">
                      <a:solidFill>
                        <a:schemeClr val="bg1"/>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tx2"/>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AE571"/>
                    </a:solidFill>
                  </a:tcPr>
                </a:tc>
                <a:extLst>
                  <a:ext uri="{0D108BD9-81ED-4DB2-BD59-A6C34878D82A}">
                    <a16:rowId xmlns:a16="http://schemas.microsoft.com/office/drawing/2014/main" val="4218712443"/>
                  </a:ext>
                </a:extLst>
              </a:tr>
              <a:tr h="179735">
                <a:tc>
                  <a:txBody>
                    <a:bodyPr/>
                    <a:lstStyle/>
                    <a:p>
                      <a:pPr algn="ctr"/>
                      <a:r>
                        <a:rPr lang="en-US" sz="1100" b="0" dirty="0">
                          <a:solidFill>
                            <a:schemeClr val="tx2"/>
                          </a:solidFill>
                        </a:rPr>
                        <a:t>Moderate</a:t>
                      </a:r>
                      <a:endParaRPr lang="en-GB" sz="1100" b="0" dirty="0">
                        <a:solidFill>
                          <a:schemeClr val="tx2"/>
                        </a:solidFill>
                      </a:endParaRPr>
                    </a:p>
                  </a:txBody>
                  <a:tcPr marT="0" marB="0" anchor="ctr">
                    <a:lnL w="28575" cap="flat" cmpd="sng" algn="ctr">
                      <a:solidFill>
                        <a:schemeClr val="tx2"/>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marT="0" marB="0">
                    <a:lnL w="28575" cap="flat" cmpd="sng" algn="ctr">
                      <a:solidFill>
                        <a:schemeClr val="bg1"/>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CE3C"/>
                    </a:solidFill>
                  </a:tcPr>
                </a:tc>
                <a:extLst>
                  <a:ext uri="{0D108BD9-81ED-4DB2-BD59-A6C34878D82A}">
                    <a16:rowId xmlns:a16="http://schemas.microsoft.com/office/drawing/2014/main" val="3529470703"/>
                  </a:ext>
                </a:extLst>
              </a:tr>
              <a:tr h="179735">
                <a:tc>
                  <a:txBody>
                    <a:bodyPr/>
                    <a:lstStyle/>
                    <a:p>
                      <a:pPr algn="ctr"/>
                      <a:r>
                        <a:rPr lang="en-US" sz="1100" b="0" dirty="0">
                          <a:solidFill>
                            <a:schemeClr val="tx2"/>
                          </a:solidFill>
                        </a:rPr>
                        <a:t>High</a:t>
                      </a:r>
                      <a:endParaRPr lang="en-GB" sz="1100" b="0" dirty="0">
                        <a:solidFill>
                          <a:schemeClr val="tx2"/>
                        </a:solidFill>
                      </a:endParaRPr>
                    </a:p>
                  </a:txBody>
                  <a:tcPr marT="0" marB="0" anchor="ctr">
                    <a:lnL w="28575" cap="flat" cmpd="sng" algn="ctr">
                      <a:solidFill>
                        <a:schemeClr val="tx2"/>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marT="0" marB="0">
                    <a:lnL w="28575" cap="flat" cmpd="sng" algn="ctr">
                      <a:solidFill>
                        <a:schemeClr val="bg1"/>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FD7D7"/>
                    </a:solidFill>
                  </a:tcPr>
                </a:tc>
                <a:extLst>
                  <a:ext uri="{0D108BD9-81ED-4DB2-BD59-A6C34878D82A}">
                    <a16:rowId xmlns:a16="http://schemas.microsoft.com/office/drawing/2014/main" val="1557537839"/>
                  </a:ext>
                </a:extLst>
              </a:tr>
              <a:tr h="179735">
                <a:tc>
                  <a:txBody>
                    <a:bodyPr/>
                    <a:lstStyle/>
                    <a:p>
                      <a:pPr algn="ctr"/>
                      <a:r>
                        <a:rPr lang="en-US" sz="1100" b="0" dirty="0">
                          <a:solidFill>
                            <a:schemeClr val="tx2"/>
                          </a:solidFill>
                        </a:rPr>
                        <a:t>Unacceptable</a:t>
                      </a:r>
                      <a:endParaRPr lang="en-GB" sz="1100" b="0" dirty="0">
                        <a:solidFill>
                          <a:schemeClr val="tx2"/>
                        </a:solidFill>
                      </a:endParaRPr>
                    </a:p>
                  </a:txBody>
                  <a:tcPr marT="0" marB="0" anchor="ctr">
                    <a:lnL w="28575" cap="flat" cmpd="sng" algn="ctr">
                      <a:solidFill>
                        <a:schemeClr val="tx2"/>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marT="0" marB="0">
                    <a:lnL w="28575" cap="flat" cmpd="sng" algn="ctr">
                      <a:solidFill>
                        <a:schemeClr val="bg1"/>
                      </a:solidFill>
                      <a:prstDash val="solid"/>
                      <a:round/>
                      <a:headEnd type="none" w="med" len="med"/>
                      <a:tailEnd type="none" w="med" len="med"/>
                    </a:lnL>
                    <a:lnR w="28575" cap="flat" cmpd="sng" algn="ctr">
                      <a:solidFill>
                        <a:schemeClr val="tx2"/>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rgbClr val="FF0000"/>
                    </a:solidFill>
                  </a:tcPr>
                </a:tc>
                <a:extLst>
                  <a:ext uri="{0D108BD9-81ED-4DB2-BD59-A6C34878D82A}">
                    <a16:rowId xmlns:a16="http://schemas.microsoft.com/office/drawing/2014/main" val="3061165856"/>
                  </a:ext>
                </a:extLst>
              </a:tr>
            </a:tbl>
          </a:graphicData>
        </a:graphic>
      </p:graphicFrame>
      <p:sp>
        <p:nvSpPr>
          <p:cNvPr id="10" name="TextBox 9">
            <a:extLst>
              <a:ext uri="{FF2B5EF4-FFF2-40B4-BE49-F238E27FC236}">
                <a16:creationId xmlns:a16="http://schemas.microsoft.com/office/drawing/2014/main" id="{4050F21A-4009-5EB1-98B5-72E1A6FFC2AD}"/>
              </a:ext>
            </a:extLst>
          </p:cNvPr>
          <p:cNvSpPr txBox="1"/>
          <p:nvPr/>
        </p:nvSpPr>
        <p:spPr>
          <a:xfrm>
            <a:off x="10056440" y="7730"/>
            <a:ext cx="1507381" cy="246221"/>
          </a:xfrm>
          <a:prstGeom prst="rect">
            <a:avLst/>
          </a:prstGeom>
          <a:noFill/>
        </p:spPr>
        <p:txBody>
          <a:bodyPr wrap="square" lIns="0" tIns="0" rIns="0" bIns="0" rtlCol="0">
            <a:spAutoFit/>
          </a:bodyPr>
          <a:lstStyle/>
          <a:p>
            <a:pPr algn="l"/>
            <a:r>
              <a:rPr lang="en-US" sz="1600" b="1" dirty="0">
                <a:solidFill>
                  <a:schemeClr val="tx2"/>
                </a:solidFill>
              </a:rPr>
              <a:t>Severity</a:t>
            </a:r>
            <a:endParaRPr lang="en-GB" sz="1600" b="1" dirty="0">
              <a:solidFill>
                <a:schemeClr val="tx2"/>
              </a:solidFill>
            </a:endParaRPr>
          </a:p>
        </p:txBody>
      </p:sp>
      <p:graphicFrame>
        <p:nvGraphicFramePr>
          <p:cNvPr id="12" name="Table 11">
            <a:extLst>
              <a:ext uri="{FF2B5EF4-FFF2-40B4-BE49-F238E27FC236}">
                <a16:creationId xmlns:a16="http://schemas.microsoft.com/office/drawing/2014/main" id="{4AD26818-3502-BD2F-918A-4CD3834E7BF8}"/>
              </a:ext>
            </a:extLst>
          </p:cNvPr>
          <p:cNvGraphicFramePr>
            <a:graphicFrameLocks noGrp="1"/>
          </p:cNvGraphicFramePr>
          <p:nvPr>
            <p:extLst>
              <p:ext uri="{D42A27DB-BD31-4B8C-83A1-F6EECF244321}">
                <p14:modId xmlns:p14="http://schemas.microsoft.com/office/powerpoint/2010/main" val="455526423"/>
              </p:ext>
            </p:extLst>
          </p:nvPr>
        </p:nvGraphicFramePr>
        <p:xfrm>
          <a:off x="263419" y="1538265"/>
          <a:ext cx="11776398" cy="2786055"/>
        </p:xfrm>
        <a:graphic>
          <a:graphicData uri="http://schemas.openxmlformats.org/drawingml/2006/table">
            <a:tbl>
              <a:tblPr firstRow="1" bandRow="1">
                <a:tableStyleId>{6E25E649-3F16-4E02-A733-19D2CDBF48F0}</a:tableStyleId>
              </a:tblPr>
              <a:tblGrid>
                <a:gridCol w="1983989">
                  <a:extLst>
                    <a:ext uri="{9D8B030D-6E8A-4147-A177-3AD203B41FA5}">
                      <a16:colId xmlns:a16="http://schemas.microsoft.com/office/drawing/2014/main" val="2419220987"/>
                    </a:ext>
                  </a:extLst>
                </a:gridCol>
                <a:gridCol w="1983988">
                  <a:extLst>
                    <a:ext uri="{9D8B030D-6E8A-4147-A177-3AD203B41FA5}">
                      <a16:colId xmlns:a16="http://schemas.microsoft.com/office/drawing/2014/main" val="4190074833"/>
                    </a:ext>
                  </a:extLst>
                </a:gridCol>
                <a:gridCol w="3343926">
                  <a:extLst>
                    <a:ext uri="{9D8B030D-6E8A-4147-A177-3AD203B41FA5}">
                      <a16:colId xmlns:a16="http://schemas.microsoft.com/office/drawing/2014/main" val="2916586136"/>
                    </a:ext>
                  </a:extLst>
                </a:gridCol>
                <a:gridCol w="772855">
                  <a:extLst>
                    <a:ext uri="{9D8B030D-6E8A-4147-A177-3AD203B41FA5}">
                      <a16:colId xmlns:a16="http://schemas.microsoft.com/office/drawing/2014/main" val="698780411"/>
                    </a:ext>
                  </a:extLst>
                </a:gridCol>
                <a:gridCol w="955337">
                  <a:extLst>
                    <a:ext uri="{9D8B030D-6E8A-4147-A177-3AD203B41FA5}">
                      <a16:colId xmlns:a16="http://schemas.microsoft.com/office/drawing/2014/main" val="364083480"/>
                    </a:ext>
                  </a:extLst>
                </a:gridCol>
                <a:gridCol w="2736303">
                  <a:extLst>
                    <a:ext uri="{9D8B030D-6E8A-4147-A177-3AD203B41FA5}">
                      <a16:colId xmlns:a16="http://schemas.microsoft.com/office/drawing/2014/main" val="401714551"/>
                    </a:ext>
                  </a:extLst>
                </a:gridCol>
              </a:tblGrid>
              <a:tr h="534718">
                <a:tc>
                  <a:txBody>
                    <a:bodyPr/>
                    <a:lstStyle/>
                    <a:p>
                      <a:endParaRPr lang="en-GB" sz="1400" dirty="0"/>
                    </a:p>
                  </a:txBody>
                  <a:tcPr/>
                </a:tc>
                <a:tc>
                  <a:txBody>
                    <a:bodyPr/>
                    <a:lstStyle/>
                    <a:p>
                      <a:r>
                        <a:rPr lang="en-US" sz="1400" dirty="0"/>
                        <a:t>System requirement affected</a:t>
                      </a:r>
                      <a:endParaRPr lang="en-GB" sz="1400" dirty="0"/>
                    </a:p>
                  </a:txBody>
                  <a:tcPr/>
                </a:tc>
                <a:tc>
                  <a:txBody>
                    <a:bodyPr/>
                    <a:lstStyle/>
                    <a:p>
                      <a:r>
                        <a:rPr lang="en-US" sz="1400" dirty="0"/>
                        <a:t>Consequence</a:t>
                      </a:r>
                      <a:endParaRPr lang="en-GB" sz="1400" dirty="0"/>
                    </a:p>
                  </a:txBody>
                  <a:tcPr/>
                </a:tc>
                <a:tc>
                  <a:txBody>
                    <a:bodyPr/>
                    <a:lstStyle/>
                    <a:p>
                      <a:r>
                        <a:rPr lang="en-US" sz="1400" dirty="0" err="1"/>
                        <a:t>Likeli</a:t>
                      </a:r>
                      <a:r>
                        <a:rPr lang="en-US" sz="1400" dirty="0"/>
                        <a:t>-hood</a:t>
                      </a:r>
                      <a:endParaRPr lang="en-GB" sz="1400" dirty="0"/>
                    </a:p>
                  </a:txBody>
                  <a:tcPr/>
                </a:tc>
                <a:tc>
                  <a:txBody>
                    <a:bodyPr/>
                    <a:lstStyle/>
                    <a:p>
                      <a:r>
                        <a:rPr lang="en-US" sz="1400" dirty="0"/>
                        <a:t>Severity</a:t>
                      </a:r>
                      <a:endParaRPr lang="en-GB" sz="1400" dirty="0"/>
                    </a:p>
                  </a:txBody>
                  <a:tcPr/>
                </a:tc>
                <a:tc>
                  <a:txBody>
                    <a:bodyPr/>
                    <a:lstStyle/>
                    <a:p>
                      <a:r>
                        <a:rPr lang="en-US" sz="1400" dirty="0"/>
                        <a:t>Action to compensate?</a:t>
                      </a:r>
                      <a:endParaRPr lang="en-GB" sz="1400" dirty="0"/>
                    </a:p>
                  </a:txBody>
                  <a:tcPr/>
                </a:tc>
                <a:extLst>
                  <a:ext uri="{0D108BD9-81ED-4DB2-BD59-A6C34878D82A}">
                    <a16:rowId xmlns:a16="http://schemas.microsoft.com/office/drawing/2014/main" val="1894881853"/>
                  </a:ext>
                </a:extLst>
              </a:tr>
              <a:tr h="849257">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600" dirty="0"/>
                        <a:t>Target core delamination / disintegration…</a:t>
                      </a:r>
                      <a:endParaRPr lang="en-GB" sz="1600" dirty="0"/>
                    </a:p>
                  </a:txBody>
                  <a:tcPr/>
                </a:tc>
                <a:tc>
                  <a:txBody>
                    <a:bodyPr/>
                    <a:lstStyle/>
                    <a:p>
                      <a:endParaRPr lang="en-GB" sz="1600" dirty="0"/>
                    </a:p>
                  </a:txBody>
                  <a:tcPr/>
                </a:tc>
                <a:tc>
                  <a:txBody>
                    <a:bodyPr/>
                    <a:lstStyle/>
                    <a:p>
                      <a:r>
                        <a:rPr lang="en-US" sz="1600" dirty="0"/>
                        <a:t>5. Hotter block – target damage, Major increased species release, target disintegration</a:t>
                      </a:r>
                      <a:endParaRPr lang="en-GB" sz="1600" dirty="0"/>
                    </a:p>
                  </a:txBody>
                  <a:tcPr>
                    <a:solidFill>
                      <a:srgbClr val="E7E8F0"/>
                    </a:solidFill>
                  </a:tcPr>
                </a:tc>
                <a:tc>
                  <a:txBody>
                    <a:bodyPr/>
                    <a:lstStyle/>
                    <a:p>
                      <a:pPr algn="ctr"/>
                      <a:r>
                        <a:rPr lang="en-US" sz="1600" dirty="0"/>
                        <a:t>2</a:t>
                      </a:r>
                      <a:endParaRPr lang="en-GB" sz="1600" dirty="0"/>
                    </a:p>
                  </a:txBody>
                  <a:tcPr>
                    <a:solidFill>
                      <a:srgbClr val="E7E8F0"/>
                    </a:solidFill>
                  </a:tcPr>
                </a:tc>
                <a:tc>
                  <a:txBody>
                    <a:bodyPr/>
                    <a:lstStyle/>
                    <a:p>
                      <a:pPr marL="0" algn="ctr" defTabSz="914400" rtl="0" eaLnBrk="1" latinLnBrk="0" hangingPunct="1"/>
                      <a:r>
                        <a:rPr lang="en-US" sz="1600" kern="1200" dirty="0">
                          <a:solidFill>
                            <a:schemeClr val="tx1"/>
                          </a:solidFill>
                          <a:latin typeface="+mn-lt"/>
                          <a:ea typeface="+mn-ea"/>
                          <a:cs typeface="+mn-cs"/>
                        </a:rPr>
                        <a:t>10</a:t>
                      </a:r>
                      <a:endParaRPr lang="en-GB" sz="1600" kern="1200" dirty="0">
                        <a:solidFill>
                          <a:schemeClr val="tx1"/>
                        </a:solidFill>
                        <a:latin typeface="+mn-lt"/>
                        <a:ea typeface="+mn-ea"/>
                        <a:cs typeface="+mn-cs"/>
                      </a:endParaRPr>
                    </a:p>
                  </a:txBody>
                  <a:tcPr>
                    <a:solidFill>
                      <a:srgbClr val="FFCE3C"/>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Experiment affected / replace target</a:t>
                      </a:r>
                      <a:endParaRPr lang="en-GB" sz="1600" dirty="0"/>
                    </a:p>
                  </a:txBody>
                  <a:tcPr/>
                </a:tc>
                <a:extLst>
                  <a:ext uri="{0D108BD9-81ED-4DB2-BD59-A6C34878D82A}">
                    <a16:rowId xmlns:a16="http://schemas.microsoft.com/office/drawing/2014/main" val="2842281293"/>
                  </a:ext>
                </a:extLst>
              </a:tr>
              <a:tr h="597626">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600" dirty="0"/>
                        <a:t>Tungsten chip / dust release into helium</a:t>
                      </a:r>
                      <a:endParaRPr lang="en-GB" sz="1600" dirty="0"/>
                    </a:p>
                  </a:txBody>
                  <a:tcPr/>
                </a:tc>
                <a:tc>
                  <a:txBody>
                    <a:bodyPr/>
                    <a:lstStyle/>
                    <a:p>
                      <a:endParaRPr lang="en-GB" sz="1600" dirty="0"/>
                    </a:p>
                  </a:txBody>
                  <a:tcPr/>
                </a:tc>
                <a:tc>
                  <a:txBody>
                    <a:bodyPr/>
                    <a:lstStyle/>
                    <a:p>
                      <a:r>
                        <a:rPr lang="en-US" sz="1600" dirty="0"/>
                        <a:t>5. Major increased species release</a:t>
                      </a:r>
                      <a:endParaRPr lang="en-GB" sz="1600" dirty="0"/>
                    </a:p>
                  </a:txBody>
                  <a:tcPr>
                    <a:solidFill>
                      <a:schemeClr val="bg1"/>
                    </a:solidFill>
                  </a:tcPr>
                </a:tc>
                <a:tc>
                  <a:txBody>
                    <a:bodyPr/>
                    <a:lstStyle/>
                    <a:p>
                      <a:pPr algn="ctr"/>
                      <a:r>
                        <a:rPr lang="en-US" sz="1600" dirty="0"/>
                        <a:t>2</a:t>
                      </a:r>
                      <a:endParaRPr lang="en-GB" sz="1600" dirty="0"/>
                    </a:p>
                  </a:txBody>
                  <a:tcPr>
                    <a:solidFill>
                      <a:schemeClr val="bg1"/>
                    </a:solidFill>
                  </a:tcPr>
                </a:tc>
                <a:tc>
                  <a:txBody>
                    <a:bodyPr/>
                    <a:lstStyle/>
                    <a:p>
                      <a:pPr marL="0" algn="ctr" defTabSz="914400" rtl="0" eaLnBrk="1" latinLnBrk="0" hangingPunct="1"/>
                      <a:r>
                        <a:rPr lang="en-US" sz="1600" kern="1200" dirty="0">
                          <a:solidFill>
                            <a:schemeClr val="tx1"/>
                          </a:solidFill>
                          <a:latin typeface="+mn-lt"/>
                          <a:ea typeface="+mn-ea"/>
                          <a:cs typeface="+mn-cs"/>
                        </a:rPr>
                        <a:t>10</a:t>
                      </a:r>
                      <a:endParaRPr lang="en-GB" sz="1600" kern="1200" dirty="0">
                        <a:solidFill>
                          <a:schemeClr val="tx1"/>
                        </a:solidFill>
                        <a:latin typeface="+mn-lt"/>
                        <a:ea typeface="+mn-ea"/>
                        <a:cs typeface="+mn-cs"/>
                      </a:endParaRPr>
                    </a:p>
                  </a:txBody>
                  <a:tcPr>
                    <a:solidFill>
                      <a:srgbClr val="FFCE3C"/>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Monitor / replace target</a:t>
                      </a:r>
                      <a:endParaRPr lang="en-GB" sz="1600" dirty="0"/>
                    </a:p>
                  </a:txBody>
                  <a:tcPr/>
                </a:tc>
                <a:extLst>
                  <a:ext uri="{0D108BD9-81ED-4DB2-BD59-A6C34878D82A}">
                    <a16:rowId xmlns:a16="http://schemas.microsoft.com/office/drawing/2014/main" val="174685086"/>
                  </a:ext>
                </a:extLst>
              </a:tr>
              <a:tr h="345994">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600" dirty="0"/>
                        <a:t>Cooling channel blockage</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Reduced target cooling efficiency</a:t>
                      </a: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4. Hotter block – target damage, increased species release</a:t>
                      </a:r>
                      <a:endParaRPr lang="en-GB" sz="1600" dirty="0"/>
                    </a:p>
                  </a:txBody>
                  <a:tcPr>
                    <a:solidFill>
                      <a:srgbClr val="E7E8F0"/>
                    </a:solidFill>
                  </a:tcPr>
                </a:tc>
                <a:tc>
                  <a:txBody>
                    <a:bodyPr/>
                    <a:lstStyle/>
                    <a:p>
                      <a:pPr algn="ctr"/>
                      <a:r>
                        <a:rPr lang="en-US" sz="1600" dirty="0"/>
                        <a:t>1</a:t>
                      </a:r>
                      <a:endParaRPr lang="en-GB" sz="1600" dirty="0"/>
                    </a:p>
                  </a:txBody>
                  <a:tcPr/>
                </a:tc>
                <a:tc>
                  <a:txBody>
                    <a:bodyPr/>
                    <a:lstStyle/>
                    <a:p>
                      <a:pPr marL="0" algn="ctr" defTabSz="914400" rtl="0" eaLnBrk="1" latinLnBrk="0" hangingPunct="1"/>
                      <a:r>
                        <a:rPr lang="en-US" sz="1600" kern="1200" dirty="0">
                          <a:solidFill>
                            <a:schemeClr val="tx1"/>
                          </a:solidFill>
                          <a:latin typeface="+mn-lt"/>
                          <a:ea typeface="+mn-ea"/>
                          <a:cs typeface="+mn-cs"/>
                        </a:rPr>
                        <a:t>4</a:t>
                      </a:r>
                      <a:endParaRPr lang="en-GB" sz="1600" kern="1200" dirty="0">
                        <a:solidFill>
                          <a:schemeClr val="tx1"/>
                        </a:solidFill>
                        <a:latin typeface="+mn-lt"/>
                        <a:ea typeface="+mn-ea"/>
                        <a:cs typeface="+mn-cs"/>
                      </a:endParaRPr>
                    </a:p>
                  </a:txBody>
                  <a:tcPr>
                    <a:solidFill>
                      <a:srgbClr val="AAE571"/>
                    </a:solidFill>
                  </a:tcPr>
                </a:tc>
                <a:tc>
                  <a:txBody>
                    <a:bodyPr/>
                    <a:lstStyle/>
                    <a:p>
                      <a:r>
                        <a:rPr lang="en-US" sz="1600" dirty="0"/>
                        <a:t>Reduce beam power</a:t>
                      </a:r>
                      <a:endParaRPr lang="en-GB" sz="1600" dirty="0"/>
                    </a:p>
                  </a:txBody>
                  <a:tcPr/>
                </a:tc>
                <a:extLst>
                  <a:ext uri="{0D108BD9-81ED-4DB2-BD59-A6C34878D82A}">
                    <a16:rowId xmlns:a16="http://schemas.microsoft.com/office/drawing/2014/main" val="3458917500"/>
                  </a:ext>
                </a:extLst>
              </a:tr>
            </a:tbl>
          </a:graphicData>
        </a:graphic>
      </p:graphicFrame>
      <p:graphicFrame>
        <p:nvGraphicFramePr>
          <p:cNvPr id="14" name="Table 13">
            <a:extLst>
              <a:ext uri="{FF2B5EF4-FFF2-40B4-BE49-F238E27FC236}">
                <a16:creationId xmlns:a16="http://schemas.microsoft.com/office/drawing/2014/main" id="{27D45277-AAAE-7D0C-1624-CFC44A99643C}"/>
              </a:ext>
            </a:extLst>
          </p:cNvPr>
          <p:cNvGraphicFramePr>
            <a:graphicFrameLocks noGrp="1"/>
          </p:cNvGraphicFramePr>
          <p:nvPr>
            <p:extLst>
              <p:ext uri="{D42A27DB-BD31-4B8C-83A1-F6EECF244321}">
                <p14:modId xmlns:p14="http://schemas.microsoft.com/office/powerpoint/2010/main" val="3965610202"/>
              </p:ext>
            </p:extLst>
          </p:nvPr>
        </p:nvGraphicFramePr>
        <p:xfrm>
          <a:off x="263419" y="1525077"/>
          <a:ext cx="11776398" cy="2206935"/>
        </p:xfrm>
        <a:graphic>
          <a:graphicData uri="http://schemas.openxmlformats.org/drawingml/2006/table">
            <a:tbl>
              <a:tblPr firstRow="1" bandRow="1">
                <a:tableStyleId>{6E25E649-3F16-4E02-A733-19D2CDBF48F0}</a:tableStyleId>
              </a:tblPr>
              <a:tblGrid>
                <a:gridCol w="1983989">
                  <a:extLst>
                    <a:ext uri="{9D8B030D-6E8A-4147-A177-3AD203B41FA5}">
                      <a16:colId xmlns:a16="http://schemas.microsoft.com/office/drawing/2014/main" val="2419220987"/>
                    </a:ext>
                  </a:extLst>
                </a:gridCol>
                <a:gridCol w="1983988">
                  <a:extLst>
                    <a:ext uri="{9D8B030D-6E8A-4147-A177-3AD203B41FA5}">
                      <a16:colId xmlns:a16="http://schemas.microsoft.com/office/drawing/2014/main" val="4190074833"/>
                    </a:ext>
                  </a:extLst>
                </a:gridCol>
                <a:gridCol w="3343926">
                  <a:extLst>
                    <a:ext uri="{9D8B030D-6E8A-4147-A177-3AD203B41FA5}">
                      <a16:colId xmlns:a16="http://schemas.microsoft.com/office/drawing/2014/main" val="2916586136"/>
                    </a:ext>
                  </a:extLst>
                </a:gridCol>
                <a:gridCol w="772855">
                  <a:extLst>
                    <a:ext uri="{9D8B030D-6E8A-4147-A177-3AD203B41FA5}">
                      <a16:colId xmlns:a16="http://schemas.microsoft.com/office/drawing/2014/main" val="698780411"/>
                    </a:ext>
                  </a:extLst>
                </a:gridCol>
                <a:gridCol w="955337">
                  <a:extLst>
                    <a:ext uri="{9D8B030D-6E8A-4147-A177-3AD203B41FA5}">
                      <a16:colId xmlns:a16="http://schemas.microsoft.com/office/drawing/2014/main" val="364083480"/>
                    </a:ext>
                  </a:extLst>
                </a:gridCol>
                <a:gridCol w="2736303">
                  <a:extLst>
                    <a:ext uri="{9D8B030D-6E8A-4147-A177-3AD203B41FA5}">
                      <a16:colId xmlns:a16="http://schemas.microsoft.com/office/drawing/2014/main" val="401714551"/>
                    </a:ext>
                  </a:extLst>
                </a:gridCol>
              </a:tblGrid>
              <a:tr h="534718">
                <a:tc>
                  <a:txBody>
                    <a:bodyPr/>
                    <a:lstStyle/>
                    <a:p>
                      <a:r>
                        <a:rPr lang="en-US" sz="1400" dirty="0"/>
                        <a:t>Failure </a:t>
                      </a:r>
                      <a:r>
                        <a:rPr lang="en-US" sz="1400" dirty="0" err="1"/>
                        <a:t>decscripiton</a:t>
                      </a:r>
                      <a:endParaRPr lang="en-GB" sz="1400" dirty="0"/>
                    </a:p>
                  </a:txBody>
                  <a:tcPr/>
                </a:tc>
                <a:tc>
                  <a:txBody>
                    <a:bodyPr/>
                    <a:lstStyle/>
                    <a:p>
                      <a:r>
                        <a:rPr lang="en-US" sz="1400" dirty="0"/>
                        <a:t>System requirement affected</a:t>
                      </a:r>
                      <a:endParaRPr lang="en-GB" sz="1400" dirty="0"/>
                    </a:p>
                  </a:txBody>
                  <a:tcPr/>
                </a:tc>
                <a:tc>
                  <a:txBody>
                    <a:bodyPr/>
                    <a:lstStyle/>
                    <a:p>
                      <a:r>
                        <a:rPr lang="en-US" sz="1400" dirty="0"/>
                        <a:t>Consequence</a:t>
                      </a:r>
                      <a:endParaRPr lang="en-GB" sz="1400" dirty="0"/>
                    </a:p>
                  </a:txBody>
                  <a:tcPr/>
                </a:tc>
                <a:tc>
                  <a:txBody>
                    <a:bodyPr/>
                    <a:lstStyle/>
                    <a:p>
                      <a:r>
                        <a:rPr lang="en-US" sz="1400" dirty="0" err="1"/>
                        <a:t>Likeli</a:t>
                      </a:r>
                      <a:r>
                        <a:rPr lang="en-US" sz="1400" dirty="0"/>
                        <a:t>-hood</a:t>
                      </a:r>
                      <a:endParaRPr lang="en-GB" sz="1400" dirty="0"/>
                    </a:p>
                  </a:txBody>
                  <a:tcPr/>
                </a:tc>
                <a:tc>
                  <a:txBody>
                    <a:bodyPr/>
                    <a:lstStyle/>
                    <a:p>
                      <a:r>
                        <a:rPr lang="en-US" sz="1400" dirty="0"/>
                        <a:t>Severity</a:t>
                      </a:r>
                      <a:endParaRPr lang="en-GB" sz="1400" dirty="0"/>
                    </a:p>
                  </a:txBody>
                  <a:tcPr/>
                </a:tc>
                <a:tc>
                  <a:txBody>
                    <a:bodyPr/>
                    <a:lstStyle/>
                    <a:p>
                      <a:r>
                        <a:rPr lang="en-US" sz="1400" dirty="0"/>
                        <a:t>Action to compensate?</a:t>
                      </a:r>
                      <a:endParaRPr lang="en-GB" sz="1400" dirty="0"/>
                    </a:p>
                  </a:txBody>
                  <a:tcPr/>
                </a:tc>
                <a:extLst>
                  <a:ext uri="{0D108BD9-81ED-4DB2-BD59-A6C34878D82A}">
                    <a16:rowId xmlns:a16="http://schemas.microsoft.com/office/drawing/2014/main" val="1894881853"/>
                  </a:ext>
                </a:extLst>
              </a:tr>
              <a:tr h="849257">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600" dirty="0"/>
                        <a:t>Target core delamination / disintegration…</a:t>
                      </a:r>
                      <a:endParaRPr lang="en-GB" sz="1600" dirty="0"/>
                    </a:p>
                  </a:txBody>
                  <a:tcPr/>
                </a:tc>
                <a:tc>
                  <a:txBody>
                    <a:bodyPr/>
                    <a:lstStyle/>
                    <a:p>
                      <a:endParaRPr lang="en-GB" sz="1600" dirty="0"/>
                    </a:p>
                  </a:txBody>
                  <a:tcPr/>
                </a:tc>
                <a:tc>
                  <a:txBody>
                    <a:bodyPr/>
                    <a:lstStyle/>
                    <a:p>
                      <a:r>
                        <a:rPr lang="en-US" sz="1600" dirty="0"/>
                        <a:t>5. Hotter block – target damage, Major increased species release, target disintegration</a:t>
                      </a:r>
                      <a:endParaRPr lang="en-GB" sz="1600" dirty="0"/>
                    </a:p>
                  </a:txBody>
                  <a:tcPr>
                    <a:solidFill>
                      <a:srgbClr val="E7E8F0"/>
                    </a:solidFill>
                  </a:tcPr>
                </a:tc>
                <a:tc>
                  <a:txBody>
                    <a:bodyPr/>
                    <a:lstStyle/>
                    <a:p>
                      <a:pPr algn="ctr"/>
                      <a:r>
                        <a:rPr lang="en-US" sz="1600" dirty="0"/>
                        <a:t>2</a:t>
                      </a:r>
                      <a:endParaRPr lang="en-GB" sz="1600" dirty="0"/>
                    </a:p>
                  </a:txBody>
                  <a:tcPr>
                    <a:solidFill>
                      <a:srgbClr val="E7E8F0"/>
                    </a:solidFill>
                  </a:tcPr>
                </a:tc>
                <a:tc>
                  <a:txBody>
                    <a:bodyPr/>
                    <a:lstStyle/>
                    <a:p>
                      <a:pPr marL="0" algn="ctr" defTabSz="914400" rtl="0" eaLnBrk="1" latinLnBrk="0" hangingPunct="1"/>
                      <a:r>
                        <a:rPr lang="en-US" sz="1600" kern="1200" dirty="0">
                          <a:solidFill>
                            <a:schemeClr val="tx1"/>
                          </a:solidFill>
                          <a:latin typeface="+mn-lt"/>
                          <a:ea typeface="+mn-ea"/>
                          <a:cs typeface="+mn-cs"/>
                        </a:rPr>
                        <a:t>10</a:t>
                      </a:r>
                      <a:endParaRPr lang="en-GB" sz="1600" kern="1200" dirty="0">
                        <a:solidFill>
                          <a:schemeClr val="tx1"/>
                        </a:solidFill>
                        <a:latin typeface="+mn-lt"/>
                        <a:ea typeface="+mn-ea"/>
                        <a:cs typeface="+mn-cs"/>
                      </a:endParaRPr>
                    </a:p>
                  </a:txBody>
                  <a:tcPr>
                    <a:solidFill>
                      <a:srgbClr val="FFCE3C"/>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Experiment affected / replace target</a:t>
                      </a:r>
                      <a:endParaRPr lang="en-GB" sz="1600" dirty="0"/>
                    </a:p>
                  </a:txBody>
                  <a:tcPr/>
                </a:tc>
                <a:extLst>
                  <a:ext uri="{0D108BD9-81ED-4DB2-BD59-A6C34878D82A}">
                    <a16:rowId xmlns:a16="http://schemas.microsoft.com/office/drawing/2014/main" val="2842281293"/>
                  </a:ext>
                </a:extLst>
              </a:tr>
              <a:tr h="597626">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sz="1600" dirty="0"/>
                        <a:t>Tungsten chip / dust release into helium</a:t>
                      </a:r>
                      <a:endParaRPr lang="en-GB" sz="1600" dirty="0"/>
                    </a:p>
                  </a:txBody>
                  <a:tcPr/>
                </a:tc>
                <a:tc>
                  <a:txBody>
                    <a:bodyPr/>
                    <a:lstStyle/>
                    <a:p>
                      <a:endParaRPr lang="en-GB" sz="1600" dirty="0"/>
                    </a:p>
                  </a:txBody>
                  <a:tcPr/>
                </a:tc>
                <a:tc>
                  <a:txBody>
                    <a:bodyPr/>
                    <a:lstStyle/>
                    <a:p>
                      <a:r>
                        <a:rPr lang="en-US" sz="1600" dirty="0"/>
                        <a:t>5. Major increased species release</a:t>
                      </a:r>
                      <a:endParaRPr lang="en-GB" sz="1600" dirty="0"/>
                    </a:p>
                  </a:txBody>
                  <a:tcPr>
                    <a:solidFill>
                      <a:schemeClr val="bg1"/>
                    </a:solidFill>
                  </a:tcPr>
                </a:tc>
                <a:tc>
                  <a:txBody>
                    <a:bodyPr/>
                    <a:lstStyle/>
                    <a:p>
                      <a:pPr algn="ctr"/>
                      <a:r>
                        <a:rPr lang="en-US" sz="1600" dirty="0"/>
                        <a:t>2</a:t>
                      </a:r>
                      <a:endParaRPr lang="en-GB" sz="1600" dirty="0"/>
                    </a:p>
                  </a:txBody>
                  <a:tcPr>
                    <a:solidFill>
                      <a:schemeClr val="bg1"/>
                    </a:solidFill>
                  </a:tcPr>
                </a:tc>
                <a:tc>
                  <a:txBody>
                    <a:bodyPr/>
                    <a:lstStyle/>
                    <a:p>
                      <a:pPr marL="0" algn="ctr" defTabSz="914400" rtl="0" eaLnBrk="1" latinLnBrk="0" hangingPunct="1"/>
                      <a:r>
                        <a:rPr lang="en-US" sz="1600" kern="1200" dirty="0">
                          <a:solidFill>
                            <a:schemeClr val="tx1"/>
                          </a:solidFill>
                          <a:latin typeface="+mn-lt"/>
                          <a:ea typeface="+mn-ea"/>
                          <a:cs typeface="+mn-cs"/>
                        </a:rPr>
                        <a:t>10</a:t>
                      </a:r>
                      <a:endParaRPr lang="en-GB" sz="1600" kern="1200" dirty="0">
                        <a:solidFill>
                          <a:schemeClr val="tx1"/>
                        </a:solidFill>
                        <a:latin typeface="+mn-lt"/>
                        <a:ea typeface="+mn-ea"/>
                        <a:cs typeface="+mn-cs"/>
                      </a:endParaRPr>
                    </a:p>
                  </a:txBody>
                  <a:tcPr>
                    <a:solidFill>
                      <a:srgbClr val="FFCE3C"/>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Monitor / replace target</a:t>
                      </a:r>
                      <a:endParaRPr lang="en-GB" sz="1600" dirty="0"/>
                    </a:p>
                  </a:txBody>
                  <a:tcPr/>
                </a:tc>
                <a:extLst>
                  <a:ext uri="{0D108BD9-81ED-4DB2-BD59-A6C34878D82A}">
                    <a16:rowId xmlns:a16="http://schemas.microsoft.com/office/drawing/2014/main" val="174685086"/>
                  </a:ext>
                </a:extLst>
              </a:tr>
            </a:tbl>
          </a:graphicData>
        </a:graphic>
      </p:graphicFrame>
      <p:sp>
        <p:nvSpPr>
          <p:cNvPr id="7" name="TextBox 6">
            <a:extLst>
              <a:ext uri="{FF2B5EF4-FFF2-40B4-BE49-F238E27FC236}">
                <a16:creationId xmlns:a16="http://schemas.microsoft.com/office/drawing/2014/main" id="{9EC8BBA0-3043-6332-E474-8E98CAC8EA57}"/>
              </a:ext>
            </a:extLst>
          </p:cNvPr>
          <p:cNvSpPr txBox="1"/>
          <p:nvPr/>
        </p:nvSpPr>
        <p:spPr>
          <a:xfrm rot="19791438">
            <a:off x="591430" y="2118411"/>
            <a:ext cx="10359840" cy="3539430"/>
          </a:xfrm>
          <a:prstGeom prst="rect">
            <a:avLst/>
          </a:prstGeom>
          <a:noFill/>
        </p:spPr>
        <p:txBody>
          <a:bodyPr wrap="square" lIns="0" tIns="0" rIns="0" bIns="0" rtlCol="0">
            <a:spAutoFit/>
          </a:bodyPr>
          <a:lstStyle/>
          <a:p>
            <a:pPr algn="ctr"/>
            <a:r>
              <a:rPr lang="en-US" sz="11500" b="1" dirty="0">
                <a:solidFill>
                  <a:srgbClr val="FF7474">
                    <a:alpha val="30000"/>
                  </a:srgbClr>
                </a:solidFill>
                <a:latin typeface="Aharoni" panose="02010803020104030203" pitchFamily="2" charset="-79"/>
                <a:cs typeface="Aharoni" panose="02010803020104030203" pitchFamily="2" charset="-79"/>
              </a:rPr>
              <a:t>PRELIMINARY</a:t>
            </a:r>
          </a:p>
          <a:p>
            <a:pPr algn="ctr"/>
            <a:r>
              <a:rPr lang="en-US" sz="11500" b="1" dirty="0">
                <a:solidFill>
                  <a:srgbClr val="FF7474">
                    <a:alpha val="30000"/>
                  </a:srgbClr>
                </a:solidFill>
                <a:latin typeface="Aharoni" panose="02010803020104030203" pitchFamily="2" charset="-79"/>
                <a:cs typeface="Aharoni" panose="02010803020104030203" pitchFamily="2" charset="-79"/>
              </a:rPr>
              <a:t>DRAFT</a:t>
            </a:r>
            <a:endParaRPr lang="en-GB" sz="11500" b="1" dirty="0">
              <a:solidFill>
                <a:srgbClr val="FF7474">
                  <a:alpha val="30000"/>
                </a:srgbClr>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2568497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CABE0-0936-1C42-08F9-B42AAE857EF4}"/>
              </a:ext>
            </a:extLst>
          </p:cNvPr>
          <p:cNvSpPr>
            <a:spLocks noGrp="1"/>
          </p:cNvSpPr>
          <p:nvPr>
            <p:ph type="title"/>
          </p:nvPr>
        </p:nvSpPr>
        <p:spPr>
          <a:xfrm>
            <a:off x="407988" y="365125"/>
            <a:ext cx="11880700" cy="668337"/>
          </a:xfrm>
        </p:spPr>
        <p:txBody>
          <a:bodyPr/>
          <a:lstStyle/>
          <a:p>
            <a:r>
              <a:rPr lang="en-US" dirty="0"/>
              <a:t>Further work ongoing</a:t>
            </a:r>
            <a:br>
              <a:rPr lang="en-US" dirty="0"/>
            </a:br>
            <a:endParaRPr lang="en-GB" dirty="0"/>
          </a:p>
        </p:txBody>
      </p:sp>
      <p:sp>
        <p:nvSpPr>
          <p:cNvPr id="3" name="Text Placeholder 2">
            <a:extLst>
              <a:ext uri="{FF2B5EF4-FFF2-40B4-BE49-F238E27FC236}">
                <a16:creationId xmlns:a16="http://schemas.microsoft.com/office/drawing/2014/main" id="{9695E27B-9CF7-FD5E-EDAD-25336F4D6E9E}"/>
              </a:ext>
            </a:extLst>
          </p:cNvPr>
          <p:cNvSpPr>
            <a:spLocks noGrp="1"/>
          </p:cNvSpPr>
          <p:nvPr>
            <p:ph type="body" idx="1"/>
          </p:nvPr>
        </p:nvSpPr>
        <p:spPr>
          <a:xfrm>
            <a:off x="551383" y="928939"/>
            <a:ext cx="11377264" cy="4444276"/>
          </a:xfrm>
        </p:spPr>
        <p:txBody>
          <a:bodyPr numCol="2">
            <a:noAutofit/>
          </a:bodyPr>
          <a:lstStyle/>
          <a:p>
            <a:pPr>
              <a:spcBef>
                <a:spcPts val="0"/>
              </a:spcBef>
            </a:pPr>
            <a:r>
              <a:rPr lang="en-US" sz="2000" dirty="0"/>
              <a:t>What ifs? – Cladding</a:t>
            </a:r>
          </a:p>
          <a:p>
            <a:pPr marL="800100" lvl="1" indent="-342900">
              <a:spcBef>
                <a:spcPts val="0"/>
              </a:spcBef>
              <a:buFont typeface="Arial" panose="020B0604020202020204" pitchFamily="34" charset="0"/>
              <a:buChar char="•"/>
            </a:pPr>
            <a:r>
              <a:rPr lang="en-US" sz="1700" b="0" dirty="0"/>
              <a:t>What if material results / Ta interlayer is particularly weak?</a:t>
            </a:r>
          </a:p>
          <a:p>
            <a:pPr marL="800100" lvl="1" indent="-342900">
              <a:spcBef>
                <a:spcPts val="0"/>
              </a:spcBef>
              <a:buFont typeface="Arial" panose="020B0604020202020204" pitchFamily="34" charset="0"/>
              <a:buChar char="•"/>
            </a:pPr>
            <a:r>
              <a:rPr lang="en-US" sz="1700" b="0" dirty="0"/>
              <a:t>What if core blocks are prone to delayering?</a:t>
            </a:r>
          </a:p>
          <a:p>
            <a:pPr marL="800100" lvl="1" indent="-342900">
              <a:spcBef>
                <a:spcPts val="0"/>
              </a:spcBef>
              <a:buFont typeface="Arial" panose="020B0604020202020204" pitchFamily="34" charset="0"/>
              <a:buChar char="•"/>
            </a:pPr>
            <a:r>
              <a:rPr lang="en-US" sz="1700" dirty="0"/>
              <a:t>What if highly irradiated W crumbles?</a:t>
            </a:r>
          </a:p>
          <a:p>
            <a:pPr>
              <a:spcBef>
                <a:spcPts val="0"/>
              </a:spcBef>
            </a:pPr>
            <a:r>
              <a:rPr lang="en-GB" sz="2000" dirty="0"/>
              <a:t>Areas for more detailed study in the coming months</a:t>
            </a:r>
          </a:p>
          <a:p>
            <a:pPr marL="800100" lvl="1" indent="-342900">
              <a:spcBef>
                <a:spcPts val="0"/>
              </a:spcBef>
              <a:buFont typeface="Arial" panose="020B0604020202020204" pitchFamily="34" charset="0"/>
              <a:buChar char="•"/>
            </a:pPr>
            <a:r>
              <a:rPr lang="en-GB" sz="1700" dirty="0">
                <a:solidFill>
                  <a:schemeClr val="tx2">
                    <a:lumMod val="90000"/>
                    <a:lumOff val="10000"/>
                  </a:schemeClr>
                </a:solidFill>
              </a:rPr>
              <a:t>LOCA</a:t>
            </a:r>
          </a:p>
          <a:p>
            <a:pPr marL="800100" lvl="1" indent="-342900">
              <a:spcBef>
                <a:spcPts val="0"/>
              </a:spcBef>
              <a:buFont typeface="Arial" panose="020B0604020202020204" pitchFamily="34" charset="0"/>
              <a:buChar char="•"/>
            </a:pPr>
            <a:r>
              <a:rPr lang="en-GB" sz="1700" dirty="0">
                <a:solidFill>
                  <a:schemeClr val="tx2">
                    <a:lumMod val="90000"/>
                    <a:lumOff val="10000"/>
                  </a:schemeClr>
                </a:solidFill>
              </a:rPr>
              <a:t>Continue Cladding plasticity</a:t>
            </a:r>
          </a:p>
          <a:p>
            <a:pPr lvl="1">
              <a:spcBef>
                <a:spcPts val="0"/>
              </a:spcBef>
            </a:pPr>
            <a:r>
              <a:rPr lang="en-GB" dirty="0">
                <a:solidFill>
                  <a:schemeClr val="accent2">
                    <a:lumMod val="75000"/>
                  </a:schemeClr>
                </a:solidFill>
              </a:rPr>
              <a:t>Fatigue</a:t>
            </a:r>
          </a:p>
          <a:p>
            <a:pPr marL="800100" lvl="1" indent="-342900">
              <a:spcBef>
                <a:spcPts val="0"/>
              </a:spcBef>
              <a:buFont typeface="Arial" panose="020B0604020202020204" pitchFamily="34" charset="0"/>
              <a:buChar char="•"/>
            </a:pPr>
            <a:r>
              <a:rPr lang="en-GB" sz="1700" b="0" dirty="0">
                <a:solidFill>
                  <a:schemeClr val="tx2">
                    <a:lumMod val="90000"/>
                    <a:lumOff val="10000"/>
                  </a:schemeClr>
                </a:solidFill>
              </a:rPr>
              <a:t>w.r.t shear/lamination planes</a:t>
            </a:r>
          </a:p>
          <a:p>
            <a:pPr marL="1257300" lvl="2" indent="-342900">
              <a:spcBef>
                <a:spcPts val="0"/>
              </a:spcBef>
              <a:buFont typeface="Arial" panose="020B0604020202020204" pitchFamily="34" charset="0"/>
              <a:buChar char="•"/>
            </a:pPr>
            <a:r>
              <a:rPr lang="en-GB" sz="1700" b="0" dirty="0">
                <a:solidFill>
                  <a:schemeClr val="tx2">
                    <a:lumMod val="90000"/>
                    <a:lumOff val="10000"/>
                  </a:schemeClr>
                </a:solidFill>
              </a:rPr>
              <a:t>Is </a:t>
            </a:r>
            <a:r>
              <a:rPr lang="el-GR" sz="1700" b="0" dirty="0">
                <a:solidFill>
                  <a:schemeClr val="tx2">
                    <a:lumMod val="90000"/>
                    <a:lumOff val="10000"/>
                  </a:schemeClr>
                </a:solidFill>
              </a:rPr>
              <a:t>σ</a:t>
            </a:r>
            <a:r>
              <a:rPr lang="en-US" sz="1700" b="0" baseline="-25000" dirty="0">
                <a:solidFill>
                  <a:schemeClr val="tx2">
                    <a:lumMod val="90000"/>
                    <a:lumOff val="10000"/>
                  </a:schemeClr>
                </a:solidFill>
              </a:rPr>
              <a:t>max principal</a:t>
            </a:r>
            <a:r>
              <a:rPr lang="en-US" sz="1700" b="0" dirty="0">
                <a:solidFill>
                  <a:schemeClr val="tx2">
                    <a:lumMod val="90000"/>
                    <a:lumOff val="10000"/>
                  </a:schemeClr>
                </a:solidFill>
              </a:rPr>
              <a:t> direction same as greatest </a:t>
            </a:r>
            <a:r>
              <a:rPr lang="el-GR" sz="1700" b="0" dirty="0">
                <a:solidFill>
                  <a:schemeClr val="tx2">
                    <a:lumMod val="90000"/>
                    <a:lumOff val="10000"/>
                  </a:schemeClr>
                </a:solidFill>
              </a:rPr>
              <a:t>σ</a:t>
            </a:r>
            <a:r>
              <a:rPr lang="en-US" sz="1700" b="0" baseline="-25000" dirty="0">
                <a:solidFill>
                  <a:schemeClr val="tx2">
                    <a:lumMod val="90000"/>
                    <a:lumOff val="10000"/>
                  </a:schemeClr>
                </a:solidFill>
              </a:rPr>
              <a:t>a</a:t>
            </a:r>
            <a:r>
              <a:rPr lang="en-US" sz="1700" b="0" dirty="0">
                <a:solidFill>
                  <a:schemeClr val="tx2">
                    <a:lumMod val="90000"/>
                    <a:lumOff val="10000"/>
                  </a:schemeClr>
                </a:solidFill>
              </a:rPr>
              <a:t>?</a:t>
            </a:r>
            <a:endParaRPr lang="en-GB" sz="1700" b="0" dirty="0">
              <a:solidFill>
                <a:schemeClr val="tx2">
                  <a:lumMod val="90000"/>
                  <a:lumOff val="10000"/>
                </a:schemeClr>
              </a:solidFill>
            </a:endParaRPr>
          </a:p>
          <a:p>
            <a:pPr marL="800100" lvl="1" indent="-342900">
              <a:spcBef>
                <a:spcPts val="0"/>
              </a:spcBef>
              <a:buFont typeface="Arial" panose="020B0604020202020204" pitchFamily="34" charset="0"/>
              <a:buChar char="•"/>
            </a:pPr>
            <a:r>
              <a:rPr lang="en-GB" sz="1700" b="0" dirty="0">
                <a:solidFill>
                  <a:schemeClr val="tx2">
                    <a:lumMod val="90000"/>
                    <a:lumOff val="10000"/>
                  </a:schemeClr>
                </a:solidFill>
              </a:rPr>
              <a:t>16mm beam - include lower dpa! of 1.2!</a:t>
            </a:r>
          </a:p>
          <a:p>
            <a:pPr marL="800100" lvl="1" indent="-342900">
              <a:spcBef>
                <a:spcPts val="0"/>
              </a:spcBef>
              <a:buFont typeface="Arial" panose="020B0604020202020204" pitchFamily="34" charset="0"/>
              <a:buChar char="•"/>
            </a:pPr>
            <a:r>
              <a:rPr lang="en-GB" sz="1700" b="0" dirty="0">
                <a:solidFill>
                  <a:schemeClr val="tx2">
                    <a:lumMod val="90000"/>
                    <a:lumOff val="10000"/>
                  </a:schemeClr>
                </a:solidFill>
              </a:rPr>
              <a:t>Pulse structure (4 revolutions /s) contribution to fatigue →waterfall analysis</a:t>
            </a:r>
          </a:p>
          <a:p>
            <a:pPr marL="800100" lvl="1" indent="-342900">
              <a:spcBef>
                <a:spcPts val="0"/>
              </a:spcBef>
              <a:buFont typeface="Arial" panose="020B0604020202020204" pitchFamily="34" charset="0"/>
              <a:buChar char="•"/>
            </a:pPr>
            <a:endParaRPr lang="en-GB" sz="1700" b="0" dirty="0">
              <a:solidFill>
                <a:schemeClr val="tx2">
                  <a:lumMod val="90000"/>
                  <a:lumOff val="10000"/>
                </a:schemeClr>
              </a:solidFill>
            </a:endParaRPr>
          </a:p>
          <a:p>
            <a:pPr marL="800100" lvl="1" indent="-342900">
              <a:spcBef>
                <a:spcPts val="0"/>
              </a:spcBef>
              <a:buFont typeface="Arial" panose="020B0604020202020204" pitchFamily="34" charset="0"/>
              <a:buChar char="•"/>
            </a:pPr>
            <a:r>
              <a:rPr lang="en-GB" sz="1700" dirty="0">
                <a:solidFill>
                  <a:schemeClr val="tx2">
                    <a:lumMod val="90000"/>
                    <a:lumOff val="10000"/>
                  </a:schemeClr>
                </a:solidFill>
              </a:rPr>
              <a:t>Mechanical calculations of wider assembly: </a:t>
            </a:r>
          </a:p>
          <a:p>
            <a:pPr marL="1257300" lvl="2" indent="-342900">
              <a:spcBef>
                <a:spcPts val="0"/>
              </a:spcBef>
              <a:buFont typeface="Arial" panose="020B0604020202020204" pitchFamily="34" charset="0"/>
              <a:buChar char="•"/>
            </a:pPr>
            <a:r>
              <a:rPr lang="en-GB" sz="1700" b="0" dirty="0">
                <a:solidFill>
                  <a:schemeClr val="tx2">
                    <a:lumMod val="90000"/>
                    <a:lumOff val="10000"/>
                  </a:schemeClr>
                </a:solidFill>
              </a:rPr>
              <a:t>Vessel &amp; Beam window calculations</a:t>
            </a:r>
          </a:p>
          <a:p>
            <a:pPr marL="1257300" lvl="2" indent="-342900">
              <a:spcBef>
                <a:spcPts val="0"/>
              </a:spcBef>
              <a:buFont typeface="Arial" panose="020B0604020202020204" pitchFamily="34" charset="0"/>
              <a:buChar char="•"/>
            </a:pPr>
            <a:r>
              <a:rPr lang="en-GB" sz="1700" b="0" dirty="0">
                <a:solidFill>
                  <a:schemeClr val="tx2">
                    <a:lumMod val="90000"/>
                    <a:lumOff val="10000"/>
                  </a:schemeClr>
                </a:solidFill>
              </a:rPr>
              <a:t>Weight of assembly, rollers etc</a:t>
            </a:r>
          </a:p>
          <a:p>
            <a:pPr marL="800100" lvl="1" indent="-342900">
              <a:spcBef>
                <a:spcPts val="0"/>
              </a:spcBef>
              <a:buFont typeface="Arial" panose="020B0604020202020204" pitchFamily="34" charset="0"/>
              <a:buChar char="•"/>
            </a:pPr>
            <a:r>
              <a:rPr lang="en-GB" sz="1700" dirty="0">
                <a:solidFill>
                  <a:schemeClr val="tx2">
                    <a:lumMod val="90000"/>
                    <a:lumOff val="10000"/>
                  </a:schemeClr>
                </a:solidFill>
              </a:rPr>
              <a:t>CFD of full model (ongoing)</a:t>
            </a:r>
          </a:p>
          <a:p>
            <a:pPr marL="1257300" lvl="2" indent="-342900">
              <a:spcBef>
                <a:spcPts val="0"/>
              </a:spcBef>
              <a:buFont typeface="Arial" panose="020B0604020202020204" pitchFamily="34" charset="0"/>
              <a:buChar char="•"/>
            </a:pPr>
            <a:r>
              <a:rPr lang="en-GB" sz="1700" b="0" dirty="0">
                <a:solidFill>
                  <a:schemeClr val="tx2">
                    <a:lumMod val="90000"/>
                    <a:lumOff val="10000"/>
                  </a:schemeClr>
                </a:solidFill>
                <a:latin typeface="Arial" panose="020B0604020202020204" pitchFamily="34" charset="0"/>
                <a:cs typeface="Arial" panose="020B0604020202020204" pitchFamily="34" charset="0"/>
              </a:rPr>
              <a:t>Optimise fluid channel temperature step changes</a:t>
            </a:r>
          </a:p>
          <a:p>
            <a:pPr marL="1257300" lvl="2" indent="-342900">
              <a:spcBef>
                <a:spcPts val="0"/>
              </a:spcBef>
              <a:buFont typeface="Arial" panose="020B0604020202020204" pitchFamily="34" charset="0"/>
              <a:buChar char="•"/>
            </a:pPr>
            <a:r>
              <a:rPr lang="en-GB" sz="1700" b="0" dirty="0">
                <a:solidFill>
                  <a:schemeClr val="tx2">
                    <a:lumMod val="90000"/>
                    <a:lumOff val="10000"/>
                  </a:schemeClr>
                </a:solidFill>
              </a:rPr>
              <a:t>Include gradient of HTC &amp; He temperature on Stress calcs</a:t>
            </a:r>
          </a:p>
          <a:p>
            <a:pPr marL="0" lvl="1">
              <a:lnSpc>
                <a:spcPct val="90000"/>
              </a:lnSpc>
              <a:spcBef>
                <a:spcPts val="0"/>
              </a:spcBef>
            </a:pPr>
            <a:r>
              <a:rPr lang="en-GB" dirty="0">
                <a:solidFill>
                  <a:schemeClr val="accent2"/>
                </a:solidFill>
              </a:rPr>
              <a:t>Realistic pulse </a:t>
            </a:r>
            <a:r>
              <a:rPr lang="en-GB" dirty="0" err="1">
                <a:solidFill>
                  <a:schemeClr val="accent2"/>
                </a:solidFill>
              </a:rPr>
              <a:t>supercycles</a:t>
            </a:r>
            <a:endParaRPr lang="en-GB" dirty="0">
              <a:solidFill>
                <a:schemeClr val="accent2"/>
              </a:solidFill>
            </a:endParaRPr>
          </a:p>
          <a:p>
            <a:pPr marL="800100" lvl="1" indent="-342900">
              <a:spcBef>
                <a:spcPts val="0"/>
              </a:spcBef>
              <a:buFont typeface="Arial" panose="020B0604020202020204" pitchFamily="34" charset="0"/>
              <a:buChar char="•"/>
            </a:pPr>
            <a:r>
              <a:rPr lang="en-GB" sz="1700" b="0" dirty="0">
                <a:solidFill>
                  <a:schemeClr val="tx2">
                    <a:lumMod val="90000"/>
                    <a:lumOff val="10000"/>
                  </a:schemeClr>
                </a:solidFill>
              </a:rPr>
              <a:t>Work so far shows detrimental contribution to fatigue</a:t>
            </a:r>
          </a:p>
        </p:txBody>
      </p:sp>
      <p:sp>
        <p:nvSpPr>
          <p:cNvPr id="6" name="Slide Number Placeholder 5">
            <a:extLst>
              <a:ext uri="{FF2B5EF4-FFF2-40B4-BE49-F238E27FC236}">
                <a16:creationId xmlns:a16="http://schemas.microsoft.com/office/drawing/2014/main" id="{EFD48A5E-4C0F-5564-23C3-481478A38686}"/>
              </a:ext>
            </a:extLst>
          </p:cNvPr>
          <p:cNvSpPr>
            <a:spLocks noGrp="1"/>
          </p:cNvSpPr>
          <p:nvPr>
            <p:ph type="sldNum" sz="quarter" idx="17"/>
          </p:nvPr>
        </p:nvSpPr>
        <p:spPr/>
        <p:txBody>
          <a:bodyPr/>
          <a:lstStyle/>
          <a:p>
            <a:pPr>
              <a:defRPr/>
            </a:pPr>
            <a:fld id="{36B5EA5A-BC32-A742-B11B-8E7414D5B535}" type="slidenum">
              <a:rPr lang="en-US" smtClean="0"/>
              <a:t>31</a:t>
            </a:fld>
            <a:endParaRPr lang="en-US"/>
          </a:p>
        </p:txBody>
      </p:sp>
      <p:sp>
        <p:nvSpPr>
          <p:cNvPr id="4" name="Date Placeholder 3">
            <a:extLst>
              <a:ext uri="{FF2B5EF4-FFF2-40B4-BE49-F238E27FC236}">
                <a16:creationId xmlns:a16="http://schemas.microsoft.com/office/drawing/2014/main" id="{02019FD5-A898-5587-7176-44C5C794AFBC}"/>
              </a:ext>
            </a:extLst>
          </p:cNvPr>
          <p:cNvSpPr>
            <a:spLocks noGrp="1"/>
          </p:cNvSpPr>
          <p:nvPr>
            <p:ph type="dt" sz="half" idx="10"/>
          </p:nvPr>
        </p:nvSpPr>
        <p:spPr/>
        <p:txBody>
          <a:bodyPr/>
          <a:lstStyle/>
          <a:p>
            <a:r>
              <a:rPr lang="en-US"/>
              <a:t>HI-ECN3 Target System Advisory Commitee #1,  04/03/2025</a:t>
            </a:r>
            <a:endParaRPr lang="en-US" dirty="0"/>
          </a:p>
        </p:txBody>
      </p:sp>
      <p:sp>
        <p:nvSpPr>
          <p:cNvPr id="5" name="Footer Placeholder 4">
            <a:extLst>
              <a:ext uri="{FF2B5EF4-FFF2-40B4-BE49-F238E27FC236}">
                <a16:creationId xmlns:a16="http://schemas.microsoft.com/office/drawing/2014/main" id="{C553CC06-25F2-E70D-F7A7-C12614F7539C}"/>
              </a:ext>
            </a:extLst>
          </p:cNvPr>
          <p:cNvSpPr>
            <a:spLocks noGrp="1"/>
          </p:cNvSpPr>
          <p:nvPr>
            <p:ph type="ftr" sz="quarter" idx="11"/>
          </p:nvPr>
        </p:nvSpPr>
        <p:spPr/>
        <p:txBody>
          <a:bodyPr/>
          <a:lstStyle/>
          <a:p>
            <a:r>
              <a:rPr lang="en-GB"/>
              <a:t>Mike Parkin | Target Conceptual Design</a:t>
            </a:r>
            <a:endParaRPr lang="en-US" dirty="0"/>
          </a:p>
        </p:txBody>
      </p:sp>
      <p:graphicFrame>
        <p:nvGraphicFramePr>
          <p:cNvPr id="12" name="Diagram 11">
            <a:extLst>
              <a:ext uri="{FF2B5EF4-FFF2-40B4-BE49-F238E27FC236}">
                <a16:creationId xmlns:a16="http://schemas.microsoft.com/office/drawing/2014/main" id="{1B22C4A2-182C-97FF-9433-334929003378}"/>
              </a:ext>
            </a:extLst>
          </p:cNvPr>
          <p:cNvGraphicFramePr/>
          <p:nvPr>
            <p:extLst>
              <p:ext uri="{D42A27DB-BD31-4B8C-83A1-F6EECF244321}">
                <p14:modId xmlns:p14="http://schemas.microsoft.com/office/powerpoint/2010/main" val="3628358156"/>
              </p:ext>
            </p:extLst>
          </p:nvPr>
        </p:nvGraphicFramePr>
        <p:xfrm>
          <a:off x="283062" y="5373215"/>
          <a:ext cx="11717594" cy="7728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TextBox 12">
            <a:extLst>
              <a:ext uri="{FF2B5EF4-FFF2-40B4-BE49-F238E27FC236}">
                <a16:creationId xmlns:a16="http://schemas.microsoft.com/office/drawing/2014/main" id="{731F091A-6871-4844-351A-D659F8A002B3}"/>
              </a:ext>
            </a:extLst>
          </p:cNvPr>
          <p:cNvSpPr txBox="1"/>
          <p:nvPr/>
        </p:nvSpPr>
        <p:spPr>
          <a:xfrm>
            <a:off x="6456040" y="4911550"/>
            <a:ext cx="5332760" cy="461665"/>
          </a:xfrm>
          <a:prstGeom prst="rect">
            <a:avLst/>
          </a:prstGeom>
          <a:noFill/>
        </p:spPr>
        <p:txBody>
          <a:bodyPr wrap="square">
            <a:spAutoFit/>
          </a:bodyPr>
          <a:lstStyle/>
          <a:p>
            <a:r>
              <a:rPr lang="en-US" sz="2400" b="1" dirty="0"/>
              <a:t>Future optimisation process</a:t>
            </a:r>
          </a:p>
        </p:txBody>
      </p:sp>
    </p:spTree>
    <p:extLst>
      <p:ext uri="{BB962C8B-B14F-4D97-AF65-F5344CB8AC3E}">
        <p14:creationId xmlns:p14="http://schemas.microsoft.com/office/powerpoint/2010/main" val="2805603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3">
                                            <p:txEl>
                                              <p:pRg st="16" end="16"/>
                                            </p:txEl>
                                          </p:spTgt>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3">
                                            <p:txEl>
                                              <p:pRg st="17" end="17"/>
                                            </p:txEl>
                                          </p:spTgt>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3">
                                            <p:txEl>
                                              <p:pRg st="18" end="18"/>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3">
                                            <p:txEl>
                                              <p:pRg st="19" end="19"/>
                                            </p:txEl>
                                          </p:spTgt>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3">
                                            <p:txEl>
                                              <p:pRg st="20" end="2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902923-3CAC-90E3-6E15-00AE612A93A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CDD8EA59-5749-0882-59AC-A56B9F29ABE7}"/>
              </a:ext>
            </a:extLst>
          </p:cNvPr>
          <p:cNvSpPr>
            <a:spLocks noGrp="1"/>
          </p:cNvSpPr>
          <p:nvPr>
            <p:ph type="title"/>
          </p:nvPr>
        </p:nvSpPr>
        <p:spPr/>
        <p:txBody>
          <a:bodyPr/>
          <a:lstStyle/>
          <a:p>
            <a:r>
              <a:rPr lang="en-US" dirty="0"/>
              <a:t>Summary </a:t>
            </a:r>
            <a:r>
              <a:rPr lang="en-US" dirty="0">
                <a:solidFill>
                  <a:schemeClr val="accent3"/>
                </a:solidFill>
              </a:rPr>
              <a:t>– Key takeaways (TLDR!)</a:t>
            </a:r>
            <a:endParaRPr lang="en-GB" dirty="0"/>
          </a:p>
        </p:txBody>
      </p:sp>
      <p:sp>
        <p:nvSpPr>
          <p:cNvPr id="4" name="Date Placeholder 3">
            <a:extLst>
              <a:ext uri="{FF2B5EF4-FFF2-40B4-BE49-F238E27FC236}">
                <a16:creationId xmlns:a16="http://schemas.microsoft.com/office/drawing/2014/main" id="{EF227493-2A5B-AC3F-5766-957079864AFA}"/>
              </a:ext>
            </a:extLst>
          </p:cNvPr>
          <p:cNvSpPr>
            <a:spLocks noGrp="1"/>
          </p:cNvSpPr>
          <p:nvPr>
            <p:ph type="dt" sz="half" idx="10"/>
          </p:nvPr>
        </p:nvSpPr>
        <p:spPr>
          <a:xfrm>
            <a:off x="3248525" y="6408000"/>
            <a:ext cx="7869785" cy="365125"/>
          </a:xfrm>
        </p:spPr>
        <p:txBody>
          <a:bodyPr/>
          <a:lstStyle/>
          <a:p>
            <a:pPr>
              <a:defRPr/>
            </a:pPr>
            <a:r>
              <a:rPr lang="en-US" dirty="0"/>
              <a:t>HI-ECN3 Target System Advisory </a:t>
            </a:r>
            <a:r>
              <a:rPr lang="en-US" dirty="0" err="1"/>
              <a:t>Commitee</a:t>
            </a:r>
            <a:r>
              <a:rPr lang="en-US" dirty="0"/>
              <a:t> #1,  04/03/2025</a:t>
            </a:r>
          </a:p>
        </p:txBody>
      </p:sp>
      <p:sp>
        <p:nvSpPr>
          <p:cNvPr id="5" name="Footer Placeholder 4">
            <a:extLst>
              <a:ext uri="{FF2B5EF4-FFF2-40B4-BE49-F238E27FC236}">
                <a16:creationId xmlns:a16="http://schemas.microsoft.com/office/drawing/2014/main" id="{7B7DDB32-7B22-B74C-9EC1-1CDA8C7F0366}"/>
              </a:ext>
            </a:extLst>
          </p:cNvPr>
          <p:cNvSpPr>
            <a:spLocks noGrp="1"/>
          </p:cNvSpPr>
          <p:nvPr>
            <p:ph type="ftr" sz="quarter" idx="11"/>
          </p:nvPr>
        </p:nvSpPr>
        <p:spPr>
          <a:xfrm>
            <a:off x="4789503" y="6351449"/>
            <a:ext cx="6572221" cy="365125"/>
          </a:xfrm>
        </p:spPr>
        <p:txBody>
          <a:bodyPr/>
          <a:lstStyle/>
          <a:p>
            <a:pPr>
              <a:defRPr/>
            </a:pPr>
            <a:r>
              <a:rPr lang="en-GB"/>
              <a:t>Mike Parkin | Target Conceptual Design</a:t>
            </a:r>
            <a:endParaRPr lang="en-US" dirty="0"/>
          </a:p>
        </p:txBody>
      </p:sp>
      <p:sp>
        <p:nvSpPr>
          <p:cNvPr id="6" name="Slide Number Placeholder 5">
            <a:extLst>
              <a:ext uri="{FF2B5EF4-FFF2-40B4-BE49-F238E27FC236}">
                <a16:creationId xmlns:a16="http://schemas.microsoft.com/office/drawing/2014/main" id="{0C78E62C-DD86-4E9D-55C2-FF804DBA3A05}"/>
              </a:ext>
            </a:extLst>
          </p:cNvPr>
          <p:cNvSpPr>
            <a:spLocks noGrp="1"/>
          </p:cNvSpPr>
          <p:nvPr>
            <p:ph type="sldNum" sz="quarter" idx="12"/>
          </p:nvPr>
        </p:nvSpPr>
        <p:spPr>
          <a:xfrm>
            <a:off x="11118311" y="6375147"/>
            <a:ext cx="681254" cy="365125"/>
          </a:xfrm>
        </p:spPr>
        <p:txBody>
          <a:bodyPr/>
          <a:lstStyle/>
          <a:p>
            <a:pPr>
              <a:defRPr/>
            </a:pPr>
            <a:fld id="{36B5EA5A-BC32-A742-B11B-8E7414D5B535}" type="slidenum">
              <a:rPr lang="en-US" smtClean="0"/>
              <a:t>32</a:t>
            </a:fld>
            <a:endParaRPr lang="en-US"/>
          </a:p>
        </p:txBody>
      </p:sp>
      <p:sp>
        <p:nvSpPr>
          <p:cNvPr id="7" name="Content Placeholder 1">
            <a:extLst>
              <a:ext uri="{FF2B5EF4-FFF2-40B4-BE49-F238E27FC236}">
                <a16:creationId xmlns:a16="http://schemas.microsoft.com/office/drawing/2014/main" id="{18D3D002-BBEB-A6BD-0A2F-032EF5F103DF}"/>
              </a:ext>
            </a:extLst>
          </p:cNvPr>
          <p:cNvSpPr txBox="1">
            <a:spLocks/>
          </p:cNvSpPr>
          <p:nvPr/>
        </p:nvSpPr>
        <p:spPr bwMode="auto">
          <a:xfrm>
            <a:off x="5159896" y="1771905"/>
            <a:ext cx="6912768" cy="1065742"/>
          </a:xfrm>
          <a:prstGeom prst="rect">
            <a:avLst/>
          </a:prstGeom>
        </p:spPr>
        <p:txBody>
          <a:bodyPr vert="horz" lIns="0" tIns="0" rIns="0" bIns="0" rtlCol="0">
            <a:normAutofit fontScale="32500" lnSpcReduction="20000"/>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0"/>
              </a:spcAft>
              <a:buFont typeface="Arial"/>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0"/>
              </a:spcAft>
              <a:buSzPct val="100000"/>
              <a:buFont typeface="Arial"/>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0"/>
              </a:spcAft>
              <a:buSzPct val="100000"/>
              <a:buFont typeface="Arial"/>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600" dirty="0">
                <a:solidFill>
                  <a:schemeClr val="accent3"/>
                </a:solidFill>
                <a:latin typeface="Arial" panose="020B0604020202020204" pitchFamily="34" charset="0"/>
                <a:cs typeface="Arial" panose="020B0604020202020204" pitchFamily="34" charset="0"/>
              </a:rPr>
              <a:t>	</a:t>
            </a:r>
            <a:r>
              <a:rPr lang="en-US" sz="2800" dirty="0">
                <a:solidFill>
                  <a:schemeClr val="accent3"/>
                </a:solidFill>
                <a:latin typeface="Arial" panose="020B0604020202020204" pitchFamily="34" charset="0"/>
                <a:cs typeface="Arial" panose="020B0604020202020204" pitchFamily="34" charset="0"/>
              </a:rPr>
              <a:t> </a:t>
            </a:r>
            <a:r>
              <a:rPr lang="en-US" sz="6200" dirty="0">
                <a:solidFill>
                  <a:schemeClr val="accent3"/>
                </a:solidFill>
                <a:latin typeface="Arial" panose="020B0604020202020204" pitchFamily="34" charset="0"/>
                <a:cs typeface="Arial" panose="020B0604020202020204" pitchFamily="34" charset="0"/>
              </a:rPr>
              <a:t>→ Lasagna structure. Helium maybe not clad.</a:t>
            </a:r>
            <a:endParaRPr lang="en-US" sz="6200" dirty="0">
              <a:solidFill>
                <a:schemeClr val="accent3"/>
              </a:solidFill>
            </a:endParaRPr>
          </a:p>
          <a:p>
            <a:r>
              <a:rPr lang="en-US" sz="6200" dirty="0">
                <a:solidFill>
                  <a:schemeClr val="accent3"/>
                </a:solidFill>
                <a:latin typeface="Arial" panose="020B0604020202020204" pitchFamily="34" charset="0"/>
                <a:cs typeface="Arial" panose="020B0604020202020204" pitchFamily="34" charset="0"/>
              </a:rPr>
              <a:t>	→Stress, fatigue, temperature limits were based		 on literature. </a:t>
            </a:r>
            <a:endParaRPr lang="en-US" sz="6200" dirty="0">
              <a:solidFill>
                <a:schemeClr val="accent1"/>
              </a:solidFill>
            </a:endParaRPr>
          </a:p>
          <a:p>
            <a:pPr lvl="1" indent="0">
              <a:buNone/>
            </a:pPr>
            <a:endParaRPr lang="en-US" sz="6200" dirty="0">
              <a:solidFill>
                <a:schemeClr val="accent1"/>
              </a:solidFill>
            </a:endParaRPr>
          </a:p>
        </p:txBody>
      </p:sp>
      <p:sp>
        <p:nvSpPr>
          <p:cNvPr id="8" name="Content Placeholder 1">
            <a:extLst>
              <a:ext uri="{FF2B5EF4-FFF2-40B4-BE49-F238E27FC236}">
                <a16:creationId xmlns:a16="http://schemas.microsoft.com/office/drawing/2014/main" id="{F8D8D454-FE62-CBF7-3A0C-CD0B85639A3A}"/>
              </a:ext>
            </a:extLst>
          </p:cNvPr>
          <p:cNvSpPr txBox="1">
            <a:spLocks/>
          </p:cNvSpPr>
          <p:nvPr/>
        </p:nvSpPr>
        <p:spPr bwMode="auto">
          <a:xfrm>
            <a:off x="4418798" y="2709038"/>
            <a:ext cx="7361714" cy="1591001"/>
          </a:xfrm>
          <a:prstGeom prst="rect">
            <a:avLst/>
          </a:prstGeom>
        </p:spPr>
        <p:txBody>
          <a:bodyPr vert="horz" lIns="0" tIns="0" rIns="0" bIns="0" rtlCol="0">
            <a:normAutofit fontScale="32500" lnSpcReduction="20000"/>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0"/>
              </a:spcAft>
              <a:buFont typeface="Arial"/>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0"/>
              </a:spcAft>
              <a:buSzPct val="100000"/>
              <a:buFont typeface="Arial"/>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0"/>
              </a:spcAft>
              <a:buSzPct val="100000"/>
              <a:buFont typeface="Arial"/>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lvl="1" indent="0">
              <a:buNone/>
            </a:pPr>
            <a:r>
              <a:rPr lang="en-US" sz="6200" b="1" dirty="0">
                <a:solidFill>
                  <a:schemeClr val="accent3"/>
                </a:solidFill>
                <a:latin typeface="Arial" panose="020B0604020202020204" pitchFamily="34" charset="0"/>
                <a:cs typeface="Arial" panose="020B0604020202020204" pitchFamily="34" charset="0"/>
              </a:rPr>
              <a:t>→Larger beam size very good. Larger target good. Higher intensity likely not possible unless beam size &gt;8mm</a:t>
            </a:r>
            <a:endParaRPr lang="en-US" sz="6200" b="1" dirty="0">
              <a:solidFill>
                <a:schemeClr val="accent3"/>
              </a:solidFill>
            </a:endParaRPr>
          </a:p>
          <a:p>
            <a:pPr lvl="1" indent="0">
              <a:buNone/>
            </a:pPr>
            <a:endParaRPr lang="en-US" sz="6200" b="1" dirty="0">
              <a:solidFill>
                <a:schemeClr val="accent3"/>
              </a:solidFill>
              <a:latin typeface="Arial" panose="020B0604020202020204" pitchFamily="34" charset="0"/>
              <a:cs typeface="Arial" panose="020B0604020202020204" pitchFamily="34" charset="0"/>
            </a:endParaRPr>
          </a:p>
          <a:p>
            <a:pPr lvl="1" indent="0">
              <a:buNone/>
            </a:pPr>
            <a:r>
              <a:rPr lang="en-US" sz="6200" b="1" dirty="0">
                <a:solidFill>
                  <a:schemeClr val="accent3"/>
                </a:solidFill>
                <a:latin typeface="Arial" panose="020B0604020202020204" pitchFamily="34" charset="0"/>
                <a:cs typeface="Arial" panose="020B0604020202020204" pitchFamily="34" charset="0"/>
              </a:rPr>
              <a:t>→DPA map approach developed. </a:t>
            </a:r>
          </a:p>
          <a:p>
            <a:pPr lvl="1" indent="0">
              <a:buNone/>
            </a:pPr>
            <a:r>
              <a:rPr lang="en-US" sz="6200" b="1" dirty="0">
                <a:solidFill>
                  <a:schemeClr val="accent3"/>
                </a:solidFill>
                <a:latin typeface="Arial" panose="020B0604020202020204" pitchFamily="34" charset="0"/>
                <a:cs typeface="Arial" panose="020B0604020202020204" pitchFamily="34" charset="0"/>
              </a:rPr>
              <a:t>	→Mixed picture, needs more study</a:t>
            </a:r>
            <a:endParaRPr lang="en-US" sz="6200" b="1" dirty="0">
              <a:solidFill>
                <a:schemeClr val="accent3"/>
              </a:solidFill>
            </a:endParaRPr>
          </a:p>
          <a:p>
            <a:pPr lvl="1" indent="0">
              <a:buNone/>
            </a:pPr>
            <a:endParaRPr lang="en-US" sz="6200" b="1" dirty="0">
              <a:solidFill>
                <a:schemeClr val="accent3"/>
              </a:solidFill>
              <a:latin typeface="Arial" panose="020B0604020202020204" pitchFamily="34" charset="0"/>
              <a:cs typeface="Arial" panose="020B0604020202020204" pitchFamily="34" charset="0"/>
            </a:endParaRPr>
          </a:p>
          <a:p>
            <a:pPr lvl="1" indent="0">
              <a:buNone/>
            </a:pPr>
            <a:endParaRPr lang="en-US" sz="6200" b="1" dirty="0">
              <a:solidFill>
                <a:schemeClr val="accent3"/>
              </a:solidFill>
              <a:latin typeface="Arial" panose="020B0604020202020204" pitchFamily="34" charset="0"/>
              <a:cs typeface="Arial" panose="020B0604020202020204" pitchFamily="34" charset="0"/>
            </a:endParaRPr>
          </a:p>
        </p:txBody>
      </p:sp>
      <p:sp>
        <p:nvSpPr>
          <p:cNvPr id="14" name="Content Placeholder 1">
            <a:extLst>
              <a:ext uri="{FF2B5EF4-FFF2-40B4-BE49-F238E27FC236}">
                <a16:creationId xmlns:a16="http://schemas.microsoft.com/office/drawing/2014/main" id="{AC289966-3D70-B1B0-1CE6-5BE69CA32603}"/>
              </a:ext>
            </a:extLst>
          </p:cNvPr>
          <p:cNvSpPr txBox="1">
            <a:spLocks/>
          </p:cNvSpPr>
          <p:nvPr/>
        </p:nvSpPr>
        <p:spPr bwMode="auto">
          <a:xfrm>
            <a:off x="3007946" y="4300040"/>
            <a:ext cx="8416646" cy="2233971"/>
          </a:xfrm>
          <a:prstGeom prst="rect">
            <a:avLst/>
          </a:prstGeom>
        </p:spPr>
        <p:txBody>
          <a:bodyPr vert="horz" lIns="0" tIns="0" rIns="0" bIns="0" rtlCol="0">
            <a:normAutofit fontScale="32500" lnSpcReduction="20000"/>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0"/>
              </a:spcAft>
              <a:buFont typeface="Arial"/>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0"/>
              </a:spcAft>
              <a:buSzPct val="100000"/>
              <a:buFont typeface="Arial"/>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0"/>
              </a:spcAft>
              <a:buSzPct val="100000"/>
              <a:buFont typeface="Arial"/>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6200" dirty="0">
                <a:solidFill>
                  <a:schemeClr val="accent3"/>
                </a:solidFill>
                <a:latin typeface="Arial" panose="020B0604020202020204" pitchFamily="34" charset="0"/>
                <a:cs typeface="Arial" panose="020B0604020202020204" pitchFamily="34" charset="0"/>
              </a:rPr>
              <a:t>→Helium cooled target is current preferred option</a:t>
            </a:r>
            <a:endParaRPr lang="en-US" sz="6200" dirty="0">
              <a:solidFill>
                <a:schemeClr val="accent3"/>
              </a:solidFill>
            </a:endParaRPr>
          </a:p>
          <a:p>
            <a:endParaRPr lang="en-US" sz="6200" dirty="0">
              <a:solidFill>
                <a:schemeClr val="accent3"/>
              </a:solidFill>
              <a:latin typeface="Arial" panose="020B0604020202020204" pitchFamily="34" charset="0"/>
              <a:cs typeface="Arial" panose="020B0604020202020204" pitchFamily="34" charset="0"/>
            </a:endParaRPr>
          </a:p>
          <a:p>
            <a:r>
              <a:rPr lang="en-US" sz="6200" dirty="0">
                <a:solidFill>
                  <a:schemeClr val="accent3"/>
                </a:solidFill>
                <a:latin typeface="Arial" panose="020B0604020202020204" pitchFamily="34" charset="0"/>
                <a:cs typeface="Arial" panose="020B0604020202020204" pitchFamily="34" charset="0"/>
              </a:rPr>
              <a:t>→To be done in near future</a:t>
            </a:r>
            <a:endParaRPr lang="en-US" sz="6200" dirty="0">
              <a:solidFill>
                <a:schemeClr val="accent3"/>
              </a:solidFill>
            </a:endParaRPr>
          </a:p>
          <a:p>
            <a:r>
              <a:rPr lang="en-US" sz="6200" dirty="0">
                <a:solidFill>
                  <a:schemeClr val="accent3"/>
                </a:solidFill>
                <a:latin typeface="Arial" panose="020B0604020202020204" pitchFamily="34" charset="0"/>
                <a:cs typeface="Arial" panose="020B0604020202020204" pitchFamily="34" charset="0"/>
              </a:rPr>
              <a:t>→</a:t>
            </a:r>
            <a:r>
              <a:rPr lang="en-US" sz="6200" dirty="0">
                <a:solidFill>
                  <a:schemeClr val="accent3"/>
                </a:solidFill>
              </a:rPr>
              <a:t>Lots! first is updating &amp; incorporating CFD, &amp; Cladding</a:t>
            </a:r>
          </a:p>
          <a:p>
            <a:r>
              <a:rPr lang="en-US" sz="6200" dirty="0">
                <a:solidFill>
                  <a:schemeClr val="accent3"/>
                </a:solidFill>
                <a:latin typeface="Arial" panose="020B0604020202020204" pitchFamily="34" charset="0"/>
                <a:cs typeface="Arial" panose="020B0604020202020204" pitchFamily="34" charset="0"/>
              </a:rPr>
              <a:t>	→</a:t>
            </a:r>
            <a:r>
              <a:rPr lang="en-US" sz="6200" dirty="0">
                <a:solidFill>
                  <a:schemeClr val="accent3"/>
                </a:solidFill>
              </a:rPr>
              <a:t>When initial material testing results / prototype results 		     known, target geometry will be re-</a:t>
            </a:r>
            <a:r>
              <a:rPr lang="en-US" sz="6200" dirty="0" err="1">
                <a:solidFill>
                  <a:schemeClr val="accent3"/>
                </a:solidFill>
              </a:rPr>
              <a:t>optimised</a:t>
            </a:r>
            <a:endParaRPr lang="en-US" sz="6200" dirty="0">
              <a:solidFill>
                <a:schemeClr val="accent1"/>
              </a:solidFill>
            </a:endParaRPr>
          </a:p>
        </p:txBody>
      </p:sp>
      <p:sp>
        <p:nvSpPr>
          <p:cNvPr id="11" name="Content Placeholder 1">
            <a:extLst>
              <a:ext uri="{FF2B5EF4-FFF2-40B4-BE49-F238E27FC236}">
                <a16:creationId xmlns:a16="http://schemas.microsoft.com/office/drawing/2014/main" id="{EFF31762-EFE8-BD2D-2BAB-0BBD6A6D7CBB}"/>
              </a:ext>
            </a:extLst>
          </p:cNvPr>
          <p:cNvSpPr txBox="1">
            <a:spLocks/>
          </p:cNvSpPr>
          <p:nvPr/>
        </p:nvSpPr>
        <p:spPr bwMode="auto">
          <a:xfrm>
            <a:off x="448129" y="1433534"/>
            <a:ext cx="5647871" cy="4608512"/>
          </a:xfrm>
          <a:prstGeom prst="rect">
            <a:avLst/>
          </a:prstGeom>
        </p:spPr>
        <p:txBody>
          <a:bodyPr vert="horz" lIns="0" tIns="0" rIns="0" bIns="0" rtlCol="0">
            <a:normAutofit fontScale="70000" lnSpcReduction="20000"/>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0"/>
              </a:spcAft>
              <a:buFont typeface="Arial"/>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0"/>
              </a:spcAft>
              <a:buSzPct val="100000"/>
              <a:buFont typeface="Arial"/>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0"/>
              </a:spcAft>
              <a:buSzPct val="100000"/>
              <a:buFont typeface="Arial"/>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3600" dirty="0">
                <a:solidFill>
                  <a:schemeClr val="accent6"/>
                </a:solidFill>
              </a:rPr>
              <a:t>Helium Target</a:t>
            </a:r>
          </a:p>
          <a:p>
            <a:pPr marL="514350" indent="-514350">
              <a:buFont typeface="+mj-lt"/>
              <a:buAutoNum type="arabicPeriod"/>
            </a:pPr>
            <a:r>
              <a:rPr lang="en-US" sz="2800" dirty="0">
                <a:solidFill>
                  <a:schemeClr val="accent1"/>
                </a:solidFill>
              </a:rPr>
              <a:t>Cladding &amp; Block Material structure</a:t>
            </a:r>
          </a:p>
          <a:p>
            <a:pPr marL="514350" indent="-514350">
              <a:buFont typeface="+mj-lt"/>
              <a:buAutoNum type="arabicPeriod"/>
            </a:pPr>
            <a:r>
              <a:rPr lang="en-US" sz="2800" dirty="0">
                <a:solidFill>
                  <a:schemeClr val="accent1"/>
                </a:solidFill>
              </a:rPr>
              <a:t>Helium Modelling Assumptions &amp; Design Methodology</a:t>
            </a:r>
          </a:p>
          <a:p>
            <a:pPr marL="514350" indent="-514350">
              <a:buFont typeface="+mj-lt"/>
              <a:buAutoNum type="arabicPeriod"/>
            </a:pPr>
            <a:r>
              <a:rPr lang="en-US" sz="2800" dirty="0">
                <a:solidFill>
                  <a:schemeClr val="accent1"/>
                </a:solidFill>
              </a:rPr>
              <a:t>Helium Simulation Results</a:t>
            </a:r>
          </a:p>
          <a:p>
            <a:pPr marL="781200" lvl="1" indent="-457200"/>
            <a:r>
              <a:rPr lang="en-US" sz="2500" b="1" dirty="0">
                <a:solidFill>
                  <a:schemeClr val="accent2"/>
                </a:solidFill>
              </a:rPr>
              <a:t>Target size &amp; beam parameters</a:t>
            </a:r>
          </a:p>
          <a:p>
            <a:pPr marL="781200" lvl="1" indent="-457200"/>
            <a:r>
              <a:rPr lang="en-US" sz="2500" b="1" dirty="0">
                <a:solidFill>
                  <a:schemeClr val="accent2"/>
                </a:solidFill>
              </a:rPr>
              <a:t>Radiation damage – stress</a:t>
            </a:r>
          </a:p>
          <a:p>
            <a:pPr marL="781200" lvl="1" indent="-457200"/>
            <a:r>
              <a:rPr lang="en-US" sz="2500" b="1" dirty="0">
                <a:solidFill>
                  <a:schemeClr val="accent2"/>
                </a:solidFill>
              </a:rPr>
              <a:t>Radiation damage – Fatigue</a:t>
            </a:r>
          </a:p>
          <a:p>
            <a:r>
              <a:rPr lang="en-US" sz="3600" dirty="0">
                <a:solidFill>
                  <a:schemeClr val="accent6"/>
                </a:solidFill>
              </a:rPr>
              <a:t>Helium &amp; Water Target</a:t>
            </a:r>
          </a:p>
          <a:p>
            <a:pPr marL="514350" indent="-514350">
              <a:buFont typeface="+mj-lt"/>
              <a:buAutoNum type="arabicPeriod" startAt="4"/>
            </a:pPr>
            <a:r>
              <a:rPr lang="en-US" sz="2800" dirty="0">
                <a:solidFill>
                  <a:schemeClr val="accent1"/>
                </a:solidFill>
              </a:rPr>
              <a:t>Comparison</a:t>
            </a:r>
          </a:p>
          <a:p>
            <a:pPr marL="514350" indent="-514350">
              <a:buFont typeface="+mj-lt"/>
              <a:buAutoNum type="arabicPeriod" startAt="4"/>
            </a:pPr>
            <a:r>
              <a:rPr lang="en-US" sz="2900" dirty="0">
                <a:solidFill>
                  <a:schemeClr val="accent1"/>
                </a:solidFill>
              </a:rPr>
              <a:t>Helium target ‘Backup’ options</a:t>
            </a:r>
          </a:p>
          <a:p>
            <a:pPr marL="514350" indent="-514350">
              <a:buFont typeface="+mj-lt"/>
              <a:buAutoNum type="arabicPeriod" startAt="4"/>
            </a:pPr>
            <a:r>
              <a:rPr lang="en-US" sz="2900" dirty="0">
                <a:solidFill>
                  <a:schemeClr val="accent1"/>
                </a:solidFill>
              </a:rPr>
              <a:t>FMEA</a:t>
            </a:r>
          </a:p>
          <a:p>
            <a:pPr marL="514350" indent="-514350">
              <a:buFont typeface="+mj-lt"/>
              <a:buAutoNum type="arabicPeriod" startAt="4"/>
            </a:pPr>
            <a:r>
              <a:rPr lang="en-US" sz="2900" dirty="0">
                <a:solidFill>
                  <a:schemeClr val="accent1"/>
                </a:solidFill>
              </a:rPr>
              <a:t>Further work</a:t>
            </a:r>
          </a:p>
          <a:p>
            <a:pPr marL="514350" indent="-514350">
              <a:buFont typeface="+mj-lt"/>
              <a:buAutoNum type="arabicPeriod" startAt="4"/>
            </a:pPr>
            <a:r>
              <a:rPr lang="en-US" sz="2900" dirty="0">
                <a:solidFill>
                  <a:schemeClr val="accent1"/>
                </a:solidFill>
              </a:rPr>
              <a:t>Key takeaways	</a:t>
            </a:r>
          </a:p>
          <a:p>
            <a:pPr marL="514350" indent="-514350">
              <a:buFont typeface="+mj-lt"/>
              <a:buAutoNum type="arabicPeriod" startAt="4"/>
            </a:pPr>
            <a:endParaRPr lang="en-US" sz="2800" dirty="0">
              <a:solidFill>
                <a:schemeClr val="accent1"/>
              </a:solidFill>
            </a:endParaRPr>
          </a:p>
          <a:p>
            <a:pPr marL="781200" lvl="1" indent="-457200">
              <a:buFont typeface="+mj-lt"/>
              <a:buAutoNum type="arabicPeriod"/>
            </a:pPr>
            <a:endParaRPr lang="en-US" sz="2500" dirty="0">
              <a:solidFill>
                <a:schemeClr val="accent1"/>
              </a:solidFill>
            </a:endParaRPr>
          </a:p>
          <a:p>
            <a:pPr marL="781200" lvl="1" indent="-457200">
              <a:buFont typeface="+mj-lt"/>
              <a:buAutoNum type="arabicPeriod"/>
            </a:pPr>
            <a:endParaRPr lang="en-US" sz="2500" dirty="0">
              <a:solidFill>
                <a:schemeClr val="accent1"/>
              </a:solidFill>
            </a:endParaRPr>
          </a:p>
          <a:p>
            <a:pPr marL="457200" indent="-457200">
              <a:buFont typeface="+mj-lt"/>
              <a:buAutoNum type="arabicPeriod" startAt="4"/>
            </a:pPr>
            <a:endParaRPr lang="en-GB" dirty="0"/>
          </a:p>
        </p:txBody>
      </p:sp>
      <p:sp>
        <p:nvSpPr>
          <p:cNvPr id="12" name="Content Placeholder 1">
            <a:extLst>
              <a:ext uri="{FF2B5EF4-FFF2-40B4-BE49-F238E27FC236}">
                <a16:creationId xmlns:a16="http://schemas.microsoft.com/office/drawing/2014/main" id="{AC7CF73D-FC09-41DB-1601-CE0F3306226D}"/>
              </a:ext>
            </a:extLst>
          </p:cNvPr>
          <p:cNvSpPr txBox="1">
            <a:spLocks/>
          </p:cNvSpPr>
          <p:nvPr/>
        </p:nvSpPr>
        <p:spPr bwMode="auto">
          <a:xfrm>
            <a:off x="4802843" y="4579669"/>
            <a:ext cx="7660320" cy="36512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0"/>
              </a:spcAft>
              <a:buFont typeface="Arial"/>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0"/>
              </a:spcAft>
              <a:buSzPct val="100000"/>
              <a:buFont typeface="Arial"/>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0"/>
              </a:spcAft>
              <a:buSzPct val="100000"/>
              <a:buFont typeface="Arial"/>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000" dirty="0">
                <a:solidFill>
                  <a:schemeClr val="accent3"/>
                </a:solidFill>
                <a:latin typeface="Arial" panose="020B0604020202020204" pitchFamily="34" charset="0"/>
                <a:cs typeface="Arial" panose="020B0604020202020204" pitchFamily="34" charset="0"/>
              </a:rPr>
              <a:t>→Several options exist for easing target conditions</a:t>
            </a:r>
            <a:endParaRPr lang="en-US" sz="2000" dirty="0">
              <a:solidFill>
                <a:schemeClr val="accent3"/>
              </a:solidFill>
            </a:endParaRPr>
          </a:p>
        </p:txBody>
      </p:sp>
    </p:spTree>
    <p:extLst>
      <p:ext uri="{BB962C8B-B14F-4D97-AF65-F5344CB8AC3E}">
        <p14:creationId xmlns:p14="http://schemas.microsoft.com/office/powerpoint/2010/main" val="1550352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3175115-79E0-E54D-C803-2FD8266BEDA7}"/>
              </a:ext>
            </a:extLst>
          </p:cNvPr>
          <p:cNvSpPr txBox="1"/>
          <p:nvPr/>
        </p:nvSpPr>
        <p:spPr>
          <a:xfrm>
            <a:off x="4367808" y="1124744"/>
            <a:ext cx="3960440" cy="738664"/>
          </a:xfrm>
          <a:prstGeom prst="rect">
            <a:avLst/>
          </a:prstGeom>
          <a:noFill/>
        </p:spPr>
        <p:txBody>
          <a:bodyPr wrap="square" lIns="0" tIns="0" rIns="0" bIns="0" rtlCol="0">
            <a:spAutoFit/>
          </a:bodyPr>
          <a:lstStyle/>
          <a:p>
            <a:pPr algn="l"/>
            <a:r>
              <a:rPr lang="en-US" sz="4800" i="1" dirty="0"/>
              <a:t>Many thanks</a:t>
            </a:r>
            <a:endParaRPr lang="en-GB" sz="4800" i="1" dirty="0"/>
          </a:p>
        </p:txBody>
      </p:sp>
    </p:spTree>
    <p:extLst>
      <p:ext uri="{BB962C8B-B14F-4D97-AF65-F5344CB8AC3E}">
        <p14:creationId xmlns:p14="http://schemas.microsoft.com/office/powerpoint/2010/main" val="31426366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A65AF-5C53-2388-C9B7-54907B14545F}"/>
              </a:ext>
            </a:extLst>
          </p:cNvPr>
          <p:cNvSpPr>
            <a:spLocks noGrp="1"/>
          </p:cNvSpPr>
          <p:nvPr>
            <p:ph type="title"/>
          </p:nvPr>
        </p:nvSpPr>
        <p:spPr/>
        <p:txBody>
          <a:bodyPr/>
          <a:lstStyle/>
          <a:p>
            <a:r>
              <a:rPr lang="en-US" dirty="0"/>
              <a:t>Comments on verbal questions at TSAC</a:t>
            </a:r>
            <a:endParaRPr lang="en-GB" dirty="0"/>
          </a:p>
        </p:txBody>
      </p:sp>
      <p:sp>
        <p:nvSpPr>
          <p:cNvPr id="3" name="Text Placeholder 2">
            <a:extLst>
              <a:ext uri="{FF2B5EF4-FFF2-40B4-BE49-F238E27FC236}">
                <a16:creationId xmlns:a16="http://schemas.microsoft.com/office/drawing/2014/main" id="{D752FA8B-B6D3-39D3-5AA3-113C292675B5}"/>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13423664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D6EDF-5727-A978-F0E9-4DEBA13A8F9E}"/>
              </a:ext>
            </a:extLst>
          </p:cNvPr>
          <p:cNvSpPr>
            <a:spLocks noGrp="1"/>
          </p:cNvSpPr>
          <p:nvPr>
            <p:ph type="title"/>
          </p:nvPr>
        </p:nvSpPr>
        <p:spPr>
          <a:xfrm>
            <a:off x="385195" y="30586"/>
            <a:ext cx="10515600" cy="624776"/>
          </a:xfrm>
        </p:spPr>
        <p:txBody>
          <a:bodyPr>
            <a:normAutofit/>
          </a:bodyPr>
          <a:lstStyle/>
          <a:p>
            <a:r>
              <a:rPr lang="en-US" b="1" dirty="0">
                <a:solidFill>
                  <a:schemeClr val="accent1"/>
                </a:solidFill>
              </a:rPr>
              <a:t>Thermocouple location at various depths</a:t>
            </a:r>
            <a:endParaRPr lang="en-GB" b="1" dirty="0">
              <a:solidFill>
                <a:schemeClr val="accent1"/>
              </a:solidFill>
            </a:endParaRPr>
          </a:p>
        </p:txBody>
      </p:sp>
      <p:pic>
        <p:nvPicPr>
          <p:cNvPr id="5" name="Content Placeholder 4">
            <a:extLst>
              <a:ext uri="{FF2B5EF4-FFF2-40B4-BE49-F238E27FC236}">
                <a16:creationId xmlns:a16="http://schemas.microsoft.com/office/drawing/2014/main" id="{99B63CBE-C9A3-AE01-E6EE-CA0AF6110980}"/>
              </a:ext>
            </a:extLst>
          </p:cNvPr>
          <p:cNvPicPr>
            <a:picLocks noGrp="1" noChangeAspect="1"/>
          </p:cNvPicPr>
          <p:nvPr>
            <p:ph idx="1"/>
          </p:nvPr>
        </p:nvPicPr>
        <p:blipFill>
          <a:blip r:embed="rId2"/>
          <a:stretch>
            <a:fillRect/>
          </a:stretch>
        </p:blipFill>
        <p:spPr>
          <a:xfrm>
            <a:off x="385194" y="1107212"/>
            <a:ext cx="4541734" cy="4075456"/>
          </a:xfrm>
          <a:prstGeom prst="rect">
            <a:avLst/>
          </a:prstGeom>
        </p:spPr>
      </p:pic>
      <p:sp>
        <p:nvSpPr>
          <p:cNvPr id="8" name="TextBox 7">
            <a:extLst>
              <a:ext uri="{FF2B5EF4-FFF2-40B4-BE49-F238E27FC236}">
                <a16:creationId xmlns:a16="http://schemas.microsoft.com/office/drawing/2014/main" id="{F6939EC4-73C6-7CEE-F11C-C861587F4B2A}"/>
              </a:ext>
            </a:extLst>
          </p:cNvPr>
          <p:cNvSpPr txBox="1"/>
          <p:nvPr/>
        </p:nvSpPr>
        <p:spPr>
          <a:xfrm>
            <a:off x="251671" y="655362"/>
            <a:ext cx="4936161" cy="400110"/>
          </a:xfrm>
          <a:prstGeom prst="rect">
            <a:avLst/>
          </a:prstGeom>
          <a:noFill/>
        </p:spPr>
        <p:txBody>
          <a:bodyPr wrap="square" rtlCol="0">
            <a:spAutoFit/>
          </a:bodyPr>
          <a:lstStyle/>
          <a:p>
            <a:pPr algn="ctr"/>
            <a:r>
              <a:rPr lang="en-US" sz="2000" b="1" dirty="0">
                <a:solidFill>
                  <a:schemeClr val="accent4"/>
                </a:solidFill>
              </a:rPr>
              <a:t>Prototype</a:t>
            </a:r>
            <a:endParaRPr lang="en-GB" sz="2000" b="1" dirty="0">
              <a:solidFill>
                <a:schemeClr val="accent4"/>
              </a:solidFill>
            </a:endParaRPr>
          </a:p>
        </p:txBody>
      </p:sp>
      <p:sp>
        <p:nvSpPr>
          <p:cNvPr id="9" name="TextBox 8">
            <a:extLst>
              <a:ext uri="{FF2B5EF4-FFF2-40B4-BE49-F238E27FC236}">
                <a16:creationId xmlns:a16="http://schemas.microsoft.com/office/drawing/2014/main" id="{A023559F-DFC9-59AE-3FB1-815C38563EFA}"/>
              </a:ext>
            </a:extLst>
          </p:cNvPr>
          <p:cNvSpPr txBox="1"/>
          <p:nvPr/>
        </p:nvSpPr>
        <p:spPr>
          <a:xfrm>
            <a:off x="5844032" y="630541"/>
            <a:ext cx="4936161" cy="400110"/>
          </a:xfrm>
          <a:prstGeom prst="rect">
            <a:avLst/>
          </a:prstGeom>
          <a:noFill/>
        </p:spPr>
        <p:txBody>
          <a:bodyPr wrap="square" rtlCol="0">
            <a:spAutoFit/>
          </a:bodyPr>
          <a:lstStyle/>
          <a:p>
            <a:pPr algn="ctr"/>
            <a:r>
              <a:rPr lang="en-US" sz="2000" b="1" dirty="0">
                <a:solidFill>
                  <a:schemeClr val="accent4"/>
                </a:solidFill>
              </a:rPr>
              <a:t>Full target</a:t>
            </a:r>
            <a:endParaRPr lang="en-GB" sz="2000" b="1" dirty="0">
              <a:solidFill>
                <a:schemeClr val="accent4"/>
              </a:solidFill>
            </a:endParaRPr>
          </a:p>
        </p:txBody>
      </p:sp>
      <p:sp>
        <p:nvSpPr>
          <p:cNvPr id="10" name="TextBox 9">
            <a:extLst>
              <a:ext uri="{FF2B5EF4-FFF2-40B4-BE49-F238E27FC236}">
                <a16:creationId xmlns:a16="http://schemas.microsoft.com/office/drawing/2014/main" id="{1F838639-9E14-AD23-BB3F-19AEF88F90D4}"/>
              </a:ext>
            </a:extLst>
          </p:cNvPr>
          <p:cNvSpPr txBox="1"/>
          <p:nvPr/>
        </p:nvSpPr>
        <p:spPr>
          <a:xfrm>
            <a:off x="5187832" y="5288803"/>
            <a:ext cx="7102039" cy="1446550"/>
          </a:xfrm>
          <a:prstGeom prst="rect">
            <a:avLst/>
          </a:prstGeom>
          <a:noFill/>
        </p:spPr>
        <p:txBody>
          <a:bodyPr wrap="square" rtlCol="0">
            <a:spAutoFit/>
          </a:bodyPr>
          <a:lstStyle/>
          <a:p>
            <a:pPr marL="342900" indent="-342900">
              <a:buFont typeface="Wingdings" panose="05000000000000000000" pitchFamily="2" charset="2"/>
              <a:buChar char="q"/>
            </a:pPr>
            <a:r>
              <a:rPr lang="en-US" sz="1400" b="1" dirty="0">
                <a:solidFill>
                  <a:schemeClr val="accent4"/>
                </a:solidFill>
              </a:rPr>
              <a:t>r= 66mm (beam sweep+2 sigma) sees </a:t>
            </a:r>
            <a:r>
              <a:rPr lang="el-GR" sz="1400" b="1" dirty="0">
                <a:solidFill>
                  <a:schemeClr val="accent4"/>
                </a:solidFill>
              </a:rPr>
              <a:t>Δ</a:t>
            </a:r>
            <a:r>
              <a:rPr lang="en-US" sz="1400" b="1" dirty="0">
                <a:solidFill>
                  <a:schemeClr val="accent4"/>
                </a:solidFill>
              </a:rPr>
              <a:t>T=67°C &amp; peaks at 0.2s after pulse end.  </a:t>
            </a:r>
          </a:p>
          <a:p>
            <a:pPr marL="342900" indent="-342900">
              <a:buFont typeface="Wingdings" panose="05000000000000000000" pitchFamily="2" charset="2"/>
              <a:buChar char="q"/>
            </a:pPr>
            <a:r>
              <a:rPr lang="en-US" sz="1400" b="1" dirty="0">
                <a:solidFill>
                  <a:schemeClr val="accent4"/>
                </a:solidFill>
              </a:rPr>
              <a:t>r= 74mm (beam sweep+3 sigma) sees </a:t>
            </a:r>
            <a:r>
              <a:rPr lang="el-GR" sz="1400" b="1" dirty="0">
                <a:solidFill>
                  <a:schemeClr val="accent4"/>
                </a:solidFill>
              </a:rPr>
              <a:t>Δ</a:t>
            </a:r>
            <a:r>
              <a:rPr lang="en-US" sz="1400" b="1" dirty="0">
                <a:solidFill>
                  <a:schemeClr val="accent4"/>
                </a:solidFill>
              </a:rPr>
              <a:t>T=28°C &amp; peaks at 0.9s after pulse end.  </a:t>
            </a:r>
          </a:p>
          <a:p>
            <a:pPr marL="342900" indent="-342900">
              <a:buFont typeface="Wingdings" panose="05000000000000000000" pitchFamily="2" charset="2"/>
              <a:buChar char="q"/>
            </a:pPr>
            <a:r>
              <a:rPr lang="en-US" sz="1400" b="1" dirty="0">
                <a:solidFill>
                  <a:schemeClr val="accent4"/>
                </a:solidFill>
              </a:rPr>
              <a:t>r= 90mm (beam sweep+5 sigma) sees </a:t>
            </a:r>
            <a:r>
              <a:rPr lang="el-GR" sz="1400" b="1" dirty="0">
                <a:solidFill>
                  <a:schemeClr val="accent4"/>
                </a:solidFill>
              </a:rPr>
              <a:t>Δ</a:t>
            </a:r>
            <a:r>
              <a:rPr lang="en-US" sz="1400" b="1" dirty="0">
                <a:solidFill>
                  <a:schemeClr val="accent4"/>
                </a:solidFill>
              </a:rPr>
              <a:t>T=5°C &amp; peaks at 2.5s after pulse end.  </a:t>
            </a:r>
          </a:p>
          <a:p>
            <a:pPr marL="342900" indent="-342900">
              <a:buFont typeface="Wingdings" panose="05000000000000000000" pitchFamily="2" charset="2"/>
              <a:buChar char="q"/>
            </a:pPr>
            <a:endParaRPr lang="en-US" sz="1400" b="1" dirty="0">
              <a:solidFill>
                <a:schemeClr val="accent4"/>
              </a:solidFill>
            </a:endParaRPr>
          </a:p>
          <a:p>
            <a:pPr marL="342900" indent="-342900">
              <a:buFont typeface="Wingdings" panose="05000000000000000000" pitchFamily="2" charset="2"/>
              <a:buChar char="q"/>
            </a:pPr>
            <a:endParaRPr lang="en-US" sz="1400" b="1" dirty="0">
              <a:solidFill>
                <a:schemeClr val="accent4"/>
              </a:solidFill>
            </a:endParaRPr>
          </a:p>
          <a:p>
            <a:pPr marL="342900" indent="-342900">
              <a:buFont typeface="Wingdings" panose="05000000000000000000" pitchFamily="2" charset="2"/>
              <a:buChar char="q"/>
            </a:pPr>
            <a:endParaRPr lang="en-GB" b="1" dirty="0">
              <a:solidFill>
                <a:schemeClr val="accent4"/>
              </a:solidFill>
            </a:endParaRPr>
          </a:p>
        </p:txBody>
      </p:sp>
      <p:sp>
        <p:nvSpPr>
          <p:cNvPr id="11" name="TextBox 10">
            <a:extLst>
              <a:ext uri="{FF2B5EF4-FFF2-40B4-BE49-F238E27FC236}">
                <a16:creationId xmlns:a16="http://schemas.microsoft.com/office/drawing/2014/main" id="{6D94D75D-6CA6-D7BE-AD35-47C3AD36FB58}"/>
              </a:ext>
            </a:extLst>
          </p:cNvPr>
          <p:cNvSpPr txBox="1"/>
          <p:nvPr/>
        </p:nvSpPr>
        <p:spPr>
          <a:xfrm>
            <a:off x="385195" y="5230323"/>
            <a:ext cx="4541734" cy="1323439"/>
          </a:xfrm>
          <a:prstGeom prst="rect">
            <a:avLst/>
          </a:prstGeom>
          <a:noFill/>
        </p:spPr>
        <p:txBody>
          <a:bodyPr wrap="square" rtlCol="0">
            <a:spAutoFit/>
          </a:bodyPr>
          <a:lstStyle/>
          <a:p>
            <a:pPr marL="342900" indent="-342900">
              <a:buFont typeface="Wingdings" panose="05000000000000000000" pitchFamily="2" charset="2"/>
              <a:buChar char="q"/>
            </a:pPr>
            <a:r>
              <a:rPr lang="en-US" sz="1600" b="1" dirty="0">
                <a:solidFill>
                  <a:schemeClr val="accent4"/>
                </a:solidFill>
              </a:rPr>
              <a:t>TC location 5-10mm from </a:t>
            </a:r>
            <a:r>
              <a:rPr lang="en-US" sz="1600" b="1" dirty="0" err="1">
                <a:solidFill>
                  <a:schemeClr val="accent4"/>
                </a:solidFill>
              </a:rPr>
              <a:t>centre</a:t>
            </a:r>
            <a:r>
              <a:rPr lang="en-US" sz="1600" b="1" dirty="0">
                <a:solidFill>
                  <a:schemeClr val="accent4"/>
                </a:solidFill>
              </a:rPr>
              <a:t> sees </a:t>
            </a:r>
            <a:r>
              <a:rPr lang="el-GR" sz="1600" b="1" dirty="0">
                <a:solidFill>
                  <a:schemeClr val="accent4"/>
                </a:solidFill>
              </a:rPr>
              <a:t>Δ</a:t>
            </a:r>
            <a:r>
              <a:rPr lang="en-US" sz="1600" b="1" dirty="0">
                <a:solidFill>
                  <a:schemeClr val="accent4"/>
                </a:solidFill>
              </a:rPr>
              <a:t>T&gt;25°C rise due to pulse - (easily detectable) </a:t>
            </a:r>
          </a:p>
          <a:p>
            <a:pPr marL="342900" indent="-342900">
              <a:buFont typeface="Wingdings" panose="05000000000000000000" pitchFamily="2" charset="2"/>
              <a:buChar char="q"/>
            </a:pPr>
            <a:r>
              <a:rPr lang="en-US" sz="1600" b="1" dirty="0">
                <a:solidFill>
                  <a:schemeClr val="accent4"/>
                </a:solidFill>
              </a:rPr>
              <a:t>Die sink tests managed a hole all the way to </a:t>
            </a:r>
            <a:r>
              <a:rPr lang="en-US" sz="1600" b="1" dirty="0" err="1">
                <a:solidFill>
                  <a:schemeClr val="accent4"/>
                </a:solidFill>
              </a:rPr>
              <a:t>centre</a:t>
            </a:r>
            <a:r>
              <a:rPr lang="en-US" sz="1600" b="1" dirty="0">
                <a:solidFill>
                  <a:schemeClr val="accent4"/>
                </a:solidFill>
              </a:rPr>
              <a:t>. </a:t>
            </a:r>
            <a:endParaRPr lang="en-GB" sz="1600" b="1" dirty="0">
              <a:solidFill>
                <a:schemeClr val="accent4"/>
              </a:solidFill>
            </a:endParaRPr>
          </a:p>
        </p:txBody>
      </p:sp>
      <p:pic>
        <p:nvPicPr>
          <p:cNvPr id="12" name="Picture 11">
            <a:extLst>
              <a:ext uri="{FF2B5EF4-FFF2-40B4-BE49-F238E27FC236}">
                <a16:creationId xmlns:a16="http://schemas.microsoft.com/office/drawing/2014/main" id="{58B34AA6-9E76-1C12-1C03-6841732F38B8}"/>
              </a:ext>
            </a:extLst>
          </p:cNvPr>
          <p:cNvPicPr>
            <a:picLocks noChangeAspect="1"/>
          </p:cNvPicPr>
          <p:nvPr/>
        </p:nvPicPr>
        <p:blipFill>
          <a:blip r:embed="rId3"/>
          <a:stretch>
            <a:fillRect/>
          </a:stretch>
        </p:blipFill>
        <p:spPr>
          <a:xfrm>
            <a:off x="5743364" y="1107212"/>
            <a:ext cx="5455940" cy="4075456"/>
          </a:xfrm>
          <a:prstGeom prst="rect">
            <a:avLst/>
          </a:prstGeom>
        </p:spPr>
      </p:pic>
      <p:pic>
        <p:nvPicPr>
          <p:cNvPr id="14" name="Picture 13">
            <a:extLst>
              <a:ext uri="{FF2B5EF4-FFF2-40B4-BE49-F238E27FC236}">
                <a16:creationId xmlns:a16="http://schemas.microsoft.com/office/drawing/2014/main" id="{C311B3F0-289A-D4C1-EAC5-20DB04CE8348}"/>
              </a:ext>
            </a:extLst>
          </p:cNvPr>
          <p:cNvPicPr>
            <a:picLocks noChangeAspect="1"/>
          </p:cNvPicPr>
          <p:nvPr/>
        </p:nvPicPr>
        <p:blipFill>
          <a:blip r:embed="rId4"/>
          <a:stretch>
            <a:fillRect/>
          </a:stretch>
        </p:blipFill>
        <p:spPr>
          <a:xfrm>
            <a:off x="9799320" y="2198764"/>
            <a:ext cx="1574006" cy="147288"/>
          </a:xfrm>
          <a:prstGeom prst="rect">
            <a:avLst/>
          </a:prstGeom>
        </p:spPr>
      </p:pic>
    </p:spTree>
    <p:extLst>
      <p:ext uri="{BB962C8B-B14F-4D97-AF65-F5344CB8AC3E}">
        <p14:creationId xmlns:p14="http://schemas.microsoft.com/office/powerpoint/2010/main" val="32505799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073C9748-7C91-D34D-F1A3-35091EAC2909}"/>
              </a:ext>
            </a:extLst>
          </p:cNvPr>
          <p:cNvPicPr>
            <a:picLocks noChangeAspect="1"/>
          </p:cNvPicPr>
          <p:nvPr/>
        </p:nvPicPr>
        <p:blipFill>
          <a:blip r:embed="rId2"/>
          <a:stretch>
            <a:fillRect/>
          </a:stretch>
        </p:blipFill>
        <p:spPr>
          <a:xfrm>
            <a:off x="434260" y="4293096"/>
            <a:ext cx="1143160" cy="1705213"/>
          </a:xfrm>
          <a:prstGeom prst="rect">
            <a:avLst/>
          </a:prstGeom>
        </p:spPr>
      </p:pic>
      <p:pic>
        <p:nvPicPr>
          <p:cNvPr id="11" name="Picture 10">
            <a:extLst>
              <a:ext uri="{FF2B5EF4-FFF2-40B4-BE49-F238E27FC236}">
                <a16:creationId xmlns:a16="http://schemas.microsoft.com/office/drawing/2014/main" id="{1C1A6A2A-BCC0-5295-5371-5B6A89702FF0}"/>
              </a:ext>
            </a:extLst>
          </p:cNvPr>
          <p:cNvPicPr>
            <a:picLocks noChangeAspect="1"/>
          </p:cNvPicPr>
          <p:nvPr/>
        </p:nvPicPr>
        <p:blipFill>
          <a:blip r:embed="rId3"/>
          <a:stretch>
            <a:fillRect/>
          </a:stretch>
        </p:blipFill>
        <p:spPr>
          <a:xfrm>
            <a:off x="365685" y="1689307"/>
            <a:ext cx="1286054" cy="1838582"/>
          </a:xfrm>
          <a:prstGeom prst="rect">
            <a:avLst/>
          </a:prstGeom>
        </p:spPr>
      </p:pic>
      <p:sp>
        <p:nvSpPr>
          <p:cNvPr id="3" name="Title 2">
            <a:extLst>
              <a:ext uri="{FF2B5EF4-FFF2-40B4-BE49-F238E27FC236}">
                <a16:creationId xmlns:a16="http://schemas.microsoft.com/office/drawing/2014/main" id="{0EECCBFE-8BAC-DED2-8AE8-1BEA2239E1DA}"/>
              </a:ext>
            </a:extLst>
          </p:cNvPr>
          <p:cNvSpPr>
            <a:spLocks noGrp="1"/>
          </p:cNvSpPr>
          <p:nvPr>
            <p:ph type="title"/>
          </p:nvPr>
        </p:nvSpPr>
        <p:spPr>
          <a:xfrm>
            <a:off x="274905" y="177491"/>
            <a:ext cx="11376025" cy="1065742"/>
          </a:xfrm>
        </p:spPr>
        <p:txBody>
          <a:bodyPr/>
          <a:lstStyle/>
          <a:p>
            <a:r>
              <a:rPr lang="en-US" dirty="0"/>
              <a:t>1/8</a:t>
            </a:r>
            <a:r>
              <a:rPr lang="en-US" baseline="30000" dirty="0"/>
              <a:t>th</a:t>
            </a:r>
            <a:r>
              <a:rPr lang="en-US" dirty="0"/>
              <a:t> pie slices target pictures</a:t>
            </a:r>
            <a:endParaRPr lang="en-GB" dirty="0"/>
          </a:p>
        </p:txBody>
      </p:sp>
      <p:sp>
        <p:nvSpPr>
          <p:cNvPr id="4" name="Slide Number Placeholder 3">
            <a:extLst>
              <a:ext uri="{FF2B5EF4-FFF2-40B4-BE49-F238E27FC236}">
                <a16:creationId xmlns:a16="http://schemas.microsoft.com/office/drawing/2014/main" id="{BAB1EEFE-623F-1042-C107-5D529654263D}"/>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36</a:t>
            </a:fld>
            <a:endParaRPr kumimoji="0" lang="en-US" sz="1000" b="0" i="0" u="none" strike="noStrike" kern="0" cap="none" spc="0" normalizeH="0" baseline="0" noProof="0">
              <a:ln>
                <a:noFill/>
              </a:ln>
              <a:solidFill>
                <a:srgbClr val="FFFFFF"/>
              </a:solidFill>
              <a:effectLst/>
              <a:uLnTx/>
              <a:uFillTx/>
              <a:latin typeface="Arial"/>
              <a:cs typeface="Arial"/>
            </a:endParaRPr>
          </a:p>
        </p:txBody>
      </p:sp>
      <p:sp>
        <p:nvSpPr>
          <p:cNvPr id="16" name="TextBox 15">
            <a:extLst>
              <a:ext uri="{FF2B5EF4-FFF2-40B4-BE49-F238E27FC236}">
                <a16:creationId xmlns:a16="http://schemas.microsoft.com/office/drawing/2014/main" id="{0BB0F3AB-651F-D0F3-D14C-431BD7323083}"/>
              </a:ext>
            </a:extLst>
          </p:cNvPr>
          <p:cNvSpPr txBox="1"/>
          <p:nvPr/>
        </p:nvSpPr>
        <p:spPr bwMode="auto">
          <a:xfrm>
            <a:off x="695400" y="3786830"/>
            <a:ext cx="2952328"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2F2F2F"/>
                </a:solidFill>
                <a:effectLst/>
                <a:uLnTx/>
                <a:uFillTx/>
                <a:latin typeface="Arial"/>
                <a:cs typeface="Arial"/>
              </a:rPr>
              <a:t>Max Principal Stress   (MPa)</a:t>
            </a:r>
            <a:endParaRPr kumimoji="0" lang="en-GB" sz="1800" b="1" i="0" u="none" strike="noStrike" kern="0" cap="none" spc="0" normalizeH="0" baseline="0" noProof="0" dirty="0">
              <a:ln>
                <a:noFill/>
              </a:ln>
              <a:solidFill>
                <a:srgbClr val="2F2F2F"/>
              </a:solidFill>
              <a:effectLst/>
              <a:uLnTx/>
              <a:uFillTx/>
              <a:latin typeface="Arial"/>
              <a:cs typeface="Arial"/>
            </a:endParaRPr>
          </a:p>
        </p:txBody>
      </p:sp>
      <p:sp>
        <p:nvSpPr>
          <p:cNvPr id="15" name="TextBox 14">
            <a:extLst>
              <a:ext uri="{FF2B5EF4-FFF2-40B4-BE49-F238E27FC236}">
                <a16:creationId xmlns:a16="http://schemas.microsoft.com/office/drawing/2014/main" id="{15E51D75-7570-555A-52AF-0CF9351DA769}"/>
              </a:ext>
            </a:extLst>
          </p:cNvPr>
          <p:cNvSpPr txBox="1"/>
          <p:nvPr/>
        </p:nvSpPr>
        <p:spPr bwMode="auto">
          <a:xfrm>
            <a:off x="623392" y="1134160"/>
            <a:ext cx="2952328"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2F2F2F"/>
                </a:solidFill>
                <a:effectLst/>
                <a:uLnTx/>
                <a:uFillTx/>
                <a:latin typeface="Arial"/>
                <a:cs typeface="Arial"/>
              </a:rPr>
              <a:t>Temperature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2F2F2F"/>
                </a:solidFill>
                <a:effectLst/>
                <a:uLnTx/>
                <a:uFillTx/>
                <a:latin typeface="Arial"/>
                <a:cs typeface="Arial"/>
              </a:rPr>
              <a:t>(°C)</a:t>
            </a:r>
            <a:endParaRPr kumimoji="0" lang="en-GB" sz="1800" b="1" i="0" u="none" strike="noStrike" kern="0" cap="none" spc="0" normalizeH="0" baseline="0" noProof="0" dirty="0">
              <a:ln>
                <a:noFill/>
              </a:ln>
              <a:solidFill>
                <a:srgbClr val="2F2F2F"/>
              </a:solidFill>
              <a:effectLst/>
              <a:uLnTx/>
              <a:uFillTx/>
              <a:latin typeface="Arial"/>
              <a:cs typeface="Arial"/>
            </a:endParaRPr>
          </a:p>
        </p:txBody>
      </p:sp>
      <p:sp>
        <p:nvSpPr>
          <p:cNvPr id="41" name="Footer Placeholder 4">
            <a:extLst>
              <a:ext uri="{FF2B5EF4-FFF2-40B4-BE49-F238E27FC236}">
                <a16:creationId xmlns:a16="http://schemas.microsoft.com/office/drawing/2014/main" id="{E7689653-E303-C103-6A8A-12AB3F31800A}"/>
              </a:ext>
            </a:extLst>
          </p:cNvPr>
          <p:cNvSpPr>
            <a:spLocks noGrp="1"/>
          </p:cNvSpPr>
          <p:nvPr>
            <p:ph type="ftr" sz="quarter" idx="11"/>
          </p:nvPr>
        </p:nvSpPr>
        <p:spPr>
          <a:xfrm>
            <a:off x="4259262" y="6408000"/>
            <a:ext cx="6572221" cy="365125"/>
          </a:xfrm>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F9F9F9"/>
                </a:solidFill>
                <a:effectLst/>
                <a:uLnTx/>
                <a:uFillTx/>
                <a:latin typeface="Roboto" panose="02000000000000000000" pitchFamily="2" charset="0"/>
                <a:cs typeface="Arial"/>
              </a:rPr>
              <a:t>Technical </a:t>
            </a:r>
            <a:r>
              <a:rPr kumimoji="0" lang="de-DE" sz="1200" b="0" i="0" u="none" strike="noStrike" kern="0" cap="none" spc="0" normalizeH="0" baseline="0" noProof="0" dirty="0" err="1">
                <a:ln>
                  <a:noFill/>
                </a:ln>
                <a:solidFill>
                  <a:srgbClr val="F9F9F9"/>
                </a:solidFill>
                <a:effectLst/>
                <a:uLnTx/>
                <a:uFillTx/>
                <a:latin typeface="Roboto" panose="02000000000000000000" pitchFamily="2" charset="0"/>
                <a:cs typeface="Arial"/>
              </a:rPr>
              <a:t>Discussion</a:t>
            </a:r>
            <a:r>
              <a:rPr kumimoji="0" lang="de-DE" sz="1200" b="0" i="0" u="none" strike="noStrike" kern="0" cap="none" spc="0" normalizeH="0" baseline="0" noProof="0" dirty="0">
                <a:ln>
                  <a:noFill/>
                </a:ln>
                <a:solidFill>
                  <a:srgbClr val="F9F9F9"/>
                </a:solidFill>
                <a:effectLst/>
                <a:uLnTx/>
                <a:uFillTx/>
                <a:latin typeface="Roboto" panose="02000000000000000000" pitchFamily="2" charset="0"/>
                <a:cs typeface="Arial"/>
              </a:rPr>
              <a:t> - CERN </a:t>
            </a:r>
            <a:r>
              <a:rPr kumimoji="0" lang="de-DE" sz="1200" b="0" i="0" u="none" strike="noStrike" kern="0" cap="none" spc="0" normalizeH="0" baseline="0" noProof="0" dirty="0" err="1">
                <a:ln>
                  <a:noFill/>
                </a:ln>
                <a:solidFill>
                  <a:srgbClr val="F9F9F9"/>
                </a:solidFill>
                <a:effectLst/>
                <a:uLnTx/>
                <a:uFillTx/>
                <a:latin typeface="Roboto" panose="02000000000000000000" pitchFamily="2" charset="0"/>
                <a:cs typeface="Arial"/>
              </a:rPr>
              <a:t>target</a:t>
            </a:r>
            <a:r>
              <a:rPr kumimoji="0" lang="de-DE" sz="1200" b="0" i="0" u="none" strike="noStrike" kern="0" cap="none" spc="0" normalizeH="0" baseline="0" noProof="0" dirty="0">
                <a:ln>
                  <a:noFill/>
                </a:ln>
                <a:solidFill>
                  <a:srgbClr val="F9F9F9"/>
                </a:solidFill>
                <a:effectLst/>
                <a:uLnTx/>
                <a:uFillTx/>
                <a:latin typeface="Roboto" panose="02000000000000000000" pitchFamily="2" charset="0"/>
                <a:cs typeface="Arial"/>
              </a:rPr>
              <a:t> &amp; JPARC T2K team – 23/7/24</a:t>
            </a:r>
          </a:p>
        </p:txBody>
      </p:sp>
      <p:sp>
        <p:nvSpPr>
          <p:cNvPr id="43" name="TextBox 42">
            <a:extLst>
              <a:ext uri="{FF2B5EF4-FFF2-40B4-BE49-F238E27FC236}">
                <a16:creationId xmlns:a16="http://schemas.microsoft.com/office/drawing/2014/main" id="{90A9232C-15A8-95D4-DA48-4C41FCE4CF9B}"/>
              </a:ext>
            </a:extLst>
          </p:cNvPr>
          <p:cNvSpPr txBox="1"/>
          <p:nvPr/>
        </p:nvSpPr>
        <p:spPr bwMode="auto">
          <a:xfrm>
            <a:off x="3965532" y="2978538"/>
            <a:ext cx="2729323" cy="646331"/>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2F2F2F"/>
                </a:solidFill>
                <a:effectLst/>
                <a:uLnTx/>
                <a:uFillTx/>
                <a:latin typeface="Arial"/>
                <a:cs typeface="Arial"/>
              </a:rPr>
              <a:t>Geometry: 30 July 2024</a:t>
            </a:r>
          </a:p>
          <a:p>
            <a:pPr marL="0" marR="0" lvl="0" indent="0" algn="l" defTabSz="914400" eaLnBrk="1" fontAlgn="auto" latinLnBrk="0" hangingPunct="1">
              <a:lnSpc>
                <a:spcPct val="100000"/>
              </a:lnSpc>
              <a:spcBef>
                <a:spcPts val="0"/>
              </a:spcBef>
              <a:spcAft>
                <a:spcPts val="0"/>
              </a:spcAft>
              <a:buClrTx/>
              <a:buSzTx/>
              <a:buFontTx/>
              <a:buNone/>
              <a:tabLst/>
              <a:defRPr/>
            </a:pPr>
            <a:r>
              <a:rPr lang="en-US" b="1" kern="0" dirty="0">
                <a:solidFill>
                  <a:srgbClr val="2F2F2F"/>
                </a:solidFill>
                <a:latin typeface="Arial"/>
                <a:cs typeface="Arial"/>
              </a:rPr>
              <a:t>16mm beam</a:t>
            </a:r>
            <a:endParaRPr kumimoji="0" lang="en-GB" sz="1800" b="1" i="0" u="none" strike="noStrike" kern="0" cap="none" spc="0" normalizeH="0" baseline="0" noProof="0" dirty="0">
              <a:ln>
                <a:noFill/>
              </a:ln>
              <a:solidFill>
                <a:srgbClr val="2F2F2F"/>
              </a:solidFill>
              <a:effectLst/>
              <a:uLnTx/>
              <a:uFillTx/>
              <a:latin typeface="Arial"/>
              <a:cs typeface="Arial"/>
            </a:endParaRPr>
          </a:p>
        </p:txBody>
      </p:sp>
      <p:pic>
        <p:nvPicPr>
          <p:cNvPr id="19" name="Picture 18">
            <a:extLst>
              <a:ext uri="{FF2B5EF4-FFF2-40B4-BE49-F238E27FC236}">
                <a16:creationId xmlns:a16="http://schemas.microsoft.com/office/drawing/2014/main" id="{64C400EC-880B-7410-08C1-0364F5CA9C6C}"/>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279994" y="3007273"/>
            <a:ext cx="7152041" cy="3272968"/>
          </a:xfrm>
          <a:prstGeom prst="rect">
            <a:avLst/>
          </a:prstGeom>
        </p:spPr>
      </p:pic>
      <p:pic>
        <p:nvPicPr>
          <p:cNvPr id="21" name="Picture 20">
            <a:extLst>
              <a:ext uri="{FF2B5EF4-FFF2-40B4-BE49-F238E27FC236}">
                <a16:creationId xmlns:a16="http://schemas.microsoft.com/office/drawing/2014/main" id="{C126A5AB-0036-7586-BD98-FD02A2C849B3}"/>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518166" y="434354"/>
            <a:ext cx="6664961" cy="3207240"/>
          </a:xfrm>
          <a:prstGeom prst="rect">
            <a:avLst/>
          </a:prstGeom>
        </p:spPr>
      </p:pic>
      <p:pic>
        <p:nvPicPr>
          <p:cNvPr id="7" name="Picture 6">
            <a:extLst>
              <a:ext uri="{FF2B5EF4-FFF2-40B4-BE49-F238E27FC236}">
                <a16:creationId xmlns:a16="http://schemas.microsoft.com/office/drawing/2014/main" id="{495B1849-495D-03B6-C7FD-317778F0734E}"/>
              </a:ext>
            </a:extLst>
          </p:cNvPr>
          <p:cNvPicPr>
            <a:picLocks noChangeAspect="1"/>
          </p:cNvPicPr>
          <p:nvPr/>
        </p:nvPicPr>
        <p:blipFill>
          <a:blip r:embed="rId6"/>
          <a:stretch>
            <a:fillRect/>
          </a:stretch>
        </p:blipFill>
        <p:spPr>
          <a:xfrm>
            <a:off x="8805894" y="3050660"/>
            <a:ext cx="3120723" cy="3135300"/>
          </a:xfrm>
          <a:prstGeom prst="rect">
            <a:avLst/>
          </a:prstGeom>
        </p:spPr>
      </p:pic>
      <p:pic>
        <p:nvPicPr>
          <p:cNvPr id="8" name="Content Placeholder 4">
            <a:extLst>
              <a:ext uri="{FF2B5EF4-FFF2-40B4-BE49-F238E27FC236}">
                <a16:creationId xmlns:a16="http://schemas.microsoft.com/office/drawing/2014/main" id="{D76D7B5E-CEE4-0BD7-D12E-9583FC31F075}"/>
              </a:ext>
            </a:extLst>
          </p:cNvPr>
          <p:cNvPicPr>
            <a:picLocks noGrp="1" noChangeAspect="1"/>
          </p:cNvPicPr>
          <p:nvPr>
            <p:ph idx="1"/>
          </p:nvPr>
        </p:nvPicPr>
        <p:blipFill>
          <a:blip r:embed="rId7"/>
          <a:stretch>
            <a:fillRect/>
          </a:stretch>
        </p:blipFill>
        <p:spPr>
          <a:xfrm>
            <a:off x="8806654" y="74618"/>
            <a:ext cx="3119963" cy="2533980"/>
          </a:xfrm>
          <a:prstGeom prst="rect">
            <a:avLst/>
          </a:prstGeom>
        </p:spPr>
      </p:pic>
      <p:sp>
        <p:nvSpPr>
          <p:cNvPr id="5" name="TextBox 4">
            <a:extLst>
              <a:ext uri="{FF2B5EF4-FFF2-40B4-BE49-F238E27FC236}">
                <a16:creationId xmlns:a16="http://schemas.microsoft.com/office/drawing/2014/main" id="{D4C69151-B8B7-C7DD-1644-3F359AB21361}"/>
              </a:ext>
            </a:extLst>
          </p:cNvPr>
          <p:cNvSpPr txBox="1"/>
          <p:nvPr/>
        </p:nvSpPr>
        <p:spPr bwMode="auto">
          <a:xfrm>
            <a:off x="4477331" y="5354963"/>
            <a:ext cx="4539298" cy="830997"/>
          </a:xfrm>
          <a:prstGeom prst="rect">
            <a:avLst/>
          </a:prstGeom>
          <a:noFill/>
        </p:spPr>
        <p:txBody>
          <a:bodyPr wrap="square">
            <a:spAutoFit/>
          </a:bodyPr>
          <a:lstStyle/>
          <a:p>
            <a:pPr marL="285750" lvl="0" indent="-285750" algn="ctr">
              <a:buFont typeface="Wingdings" panose="05000000000000000000" pitchFamily="2" charset="2"/>
              <a:buChar char="q"/>
              <a:defRPr/>
            </a:pPr>
            <a:r>
              <a:rPr lang="en-US" sz="1600" b="1" kern="0" dirty="0">
                <a:solidFill>
                  <a:srgbClr val="0033A0"/>
                </a:solidFill>
              </a:rPr>
              <a:t>Shown here with sharp edges. </a:t>
            </a:r>
            <a:r>
              <a:rPr lang="en-US" sz="1600" b="1" kern="0" dirty="0">
                <a:solidFill>
                  <a:srgbClr val="0033A0"/>
                </a:solidFill>
                <a:latin typeface="Arial"/>
                <a:cs typeface="Arial"/>
              </a:rPr>
              <a:t>peak stresses are actually slightly mitigated by having small radii on edges of blocks</a:t>
            </a:r>
            <a:endParaRPr kumimoji="0" lang="en-US" sz="1600" b="1" i="0" u="none" strike="noStrike" kern="0" cap="none" spc="0" normalizeH="0" baseline="0" noProof="0" dirty="0">
              <a:ln>
                <a:noFill/>
              </a:ln>
              <a:solidFill>
                <a:srgbClr val="0033A0"/>
              </a:solidFill>
              <a:effectLst/>
              <a:uLnTx/>
              <a:uFillTx/>
              <a:latin typeface="Arial"/>
              <a:cs typeface="Arial"/>
            </a:endParaRPr>
          </a:p>
        </p:txBody>
      </p:sp>
      <p:sp>
        <p:nvSpPr>
          <p:cNvPr id="9" name="TextBox 8">
            <a:extLst>
              <a:ext uri="{FF2B5EF4-FFF2-40B4-BE49-F238E27FC236}">
                <a16:creationId xmlns:a16="http://schemas.microsoft.com/office/drawing/2014/main" id="{3DDDD68A-71FD-09B7-DFE6-5C13CE767702}"/>
              </a:ext>
            </a:extLst>
          </p:cNvPr>
          <p:cNvSpPr txBox="1"/>
          <p:nvPr/>
        </p:nvSpPr>
        <p:spPr bwMode="auto">
          <a:xfrm>
            <a:off x="8572500" y="2450496"/>
            <a:ext cx="3472199" cy="600164"/>
          </a:xfrm>
          <a:prstGeom prst="rect">
            <a:avLst/>
          </a:prstGeom>
          <a:noFill/>
        </p:spPr>
        <p:txBody>
          <a:bodyPr wrap="square" lIns="0" rIns="144000">
            <a:spAutoFit/>
          </a:bodyPr>
          <a:lstStyle/>
          <a:p>
            <a:pPr marL="285750" marR="0" lvl="0" indent="-285750" algn="ctr" defTabSz="914400" eaLnBrk="1" fontAlgn="auto" latinLnBrk="0" hangingPunct="1">
              <a:lnSpc>
                <a:spcPct val="100000"/>
              </a:lnSpc>
              <a:spcBef>
                <a:spcPts val="0"/>
              </a:spcBef>
              <a:spcAft>
                <a:spcPts val="0"/>
              </a:spcAft>
              <a:buClrTx/>
              <a:buSzTx/>
              <a:buFont typeface="Wingdings" panose="05000000000000000000" pitchFamily="2" charset="2"/>
              <a:buChar char="q"/>
              <a:tabLst/>
              <a:defRPr/>
            </a:pPr>
            <a:endParaRPr kumimoji="0" lang="en-US" sz="1100" b="0" i="0" u="none" strike="noStrike" kern="0" cap="none" spc="0" normalizeH="0" baseline="0" noProof="0" dirty="0">
              <a:ln>
                <a:noFill/>
              </a:ln>
              <a:solidFill>
                <a:schemeClr val="tx2"/>
              </a:solidFill>
              <a:effectLst/>
              <a:uLnTx/>
              <a:uFillTx/>
              <a:latin typeface="Arial"/>
              <a:cs typeface="Arial"/>
            </a:endParaRPr>
          </a:p>
          <a:p>
            <a:pPr marL="285750" marR="0" lvl="0" indent="-285750" algn="ctr" defTabSz="91440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US" sz="1100" b="0" i="0" u="none" strike="noStrike" kern="0" cap="none" spc="0" normalizeH="0" baseline="0" noProof="0" dirty="0">
                <a:ln>
                  <a:noFill/>
                </a:ln>
                <a:solidFill>
                  <a:schemeClr val="tx2"/>
                </a:solidFill>
                <a:effectLst/>
                <a:uLnTx/>
                <a:uFillTx/>
                <a:latin typeface="Arial"/>
                <a:cs typeface="Arial"/>
              </a:rPr>
              <a:t>different beam parameters to </a:t>
            </a:r>
            <a:r>
              <a:rPr lang="en-US" sz="1100" kern="0" dirty="0">
                <a:solidFill>
                  <a:schemeClr val="tx2"/>
                </a:solidFill>
                <a:latin typeface="Arial"/>
                <a:cs typeface="Arial"/>
              </a:rPr>
              <a:t>the simulation on the left but show the stress distribution</a:t>
            </a:r>
            <a:endParaRPr kumimoji="0" lang="en-US" sz="1100" b="0" i="0" u="none" strike="noStrike" kern="0" cap="none" spc="0" normalizeH="0" baseline="0" noProof="0" dirty="0">
              <a:ln>
                <a:noFill/>
              </a:ln>
              <a:solidFill>
                <a:schemeClr val="tx2"/>
              </a:solidFill>
              <a:effectLst/>
              <a:uLnTx/>
              <a:uFillTx/>
              <a:latin typeface="Arial"/>
              <a:cs typeface="Arial"/>
            </a:endParaRPr>
          </a:p>
        </p:txBody>
      </p:sp>
    </p:spTree>
    <p:extLst>
      <p:ext uri="{BB962C8B-B14F-4D97-AF65-F5344CB8AC3E}">
        <p14:creationId xmlns:p14="http://schemas.microsoft.com/office/powerpoint/2010/main" val="9608281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3F529-FE68-47F6-55F1-D93FAA58E35F}"/>
              </a:ext>
            </a:extLst>
          </p:cNvPr>
          <p:cNvSpPr>
            <a:spLocks noGrp="1"/>
          </p:cNvSpPr>
          <p:nvPr>
            <p:ph type="title"/>
          </p:nvPr>
        </p:nvSpPr>
        <p:spPr>
          <a:xfrm>
            <a:off x="338598" y="0"/>
            <a:ext cx="11380812" cy="1084263"/>
          </a:xfrm>
        </p:spPr>
        <p:txBody>
          <a:bodyPr/>
          <a:lstStyle/>
          <a:p>
            <a:r>
              <a:rPr lang="en-US" dirty="0"/>
              <a:t>TDR to protype target stress states</a:t>
            </a:r>
            <a:endParaRPr lang="en-GB" dirty="0"/>
          </a:p>
        </p:txBody>
      </p:sp>
      <p:pic>
        <p:nvPicPr>
          <p:cNvPr id="15" name="Content Placeholder 14">
            <a:extLst>
              <a:ext uri="{FF2B5EF4-FFF2-40B4-BE49-F238E27FC236}">
                <a16:creationId xmlns:a16="http://schemas.microsoft.com/office/drawing/2014/main" id="{5390EC81-36CA-F425-AAD3-A316EF0C1D5E}"/>
              </a:ext>
            </a:extLst>
          </p:cNvPr>
          <p:cNvPicPr>
            <a:picLocks noGrp="1" noChangeAspect="1"/>
          </p:cNvPicPr>
          <p:nvPr>
            <p:ph sz="quarter" idx="4"/>
          </p:nvPr>
        </p:nvPicPr>
        <p:blipFill>
          <a:blip r:embed="rId2"/>
          <a:stretch>
            <a:fillRect/>
          </a:stretch>
        </p:blipFill>
        <p:spPr>
          <a:xfrm>
            <a:off x="5976225" y="972934"/>
            <a:ext cx="3479530" cy="3762375"/>
          </a:xfrm>
        </p:spPr>
      </p:pic>
      <p:sp>
        <p:nvSpPr>
          <p:cNvPr id="7" name="Slide Number Placeholder 6">
            <a:extLst>
              <a:ext uri="{FF2B5EF4-FFF2-40B4-BE49-F238E27FC236}">
                <a16:creationId xmlns:a16="http://schemas.microsoft.com/office/drawing/2014/main" id="{6648EE25-CE2C-C6AD-2691-550AD8E8EC0C}"/>
              </a:ext>
            </a:extLst>
          </p:cNvPr>
          <p:cNvSpPr>
            <a:spLocks noGrp="1"/>
          </p:cNvSpPr>
          <p:nvPr>
            <p:ph type="sldNum" sz="quarter" idx="12"/>
          </p:nvPr>
        </p:nvSpPr>
        <p:spPr/>
        <p:txBody>
          <a:bodyPr/>
          <a:lstStyle/>
          <a:p>
            <a:pPr>
              <a:defRPr/>
            </a:pPr>
            <a:fld id="{36B5EA5A-BC32-A742-B11B-8E7414D5B535}" type="slidenum">
              <a:rPr lang="en-US" smtClean="0"/>
              <a:t>37</a:t>
            </a:fld>
            <a:endParaRPr lang="en-US"/>
          </a:p>
        </p:txBody>
      </p:sp>
      <p:sp>
        <p:nvSpPr>
          <p:cNvPr id="9" name="Text Placeholder 2">
            <a:extLst>
              <a:ext uri="{FF2B5EF4-FFF2-40B4-BE49-F238E27FC236}">
                <a16:creationId xmlns:a16="http://schemas.microsoft.com/office/drawing/2014/main" id="{1A941B8B-407A-2ED0-386F-C6053427041C}"/>
              </a:ext>
            </a:extLst>
          </p:cNvPr>
          <p:cNvSpPr txBox="1">
            <a:spLocks/>
          </p:cNvSpPr>
          <p:nvPr/>
        </p:nvSpPr>
        <p:spPr bwMode="auto">
          <a:xfrm>
            <a:off x="1031110" y="635035"/>
            <a:ext cx="5071700" cy="424864"/>
          </a:xfrm>
          <a:prstGeom prst="rect">
            <a:avLst/>
          </a:prstGeom>
        </p:spPr>
        <p:txBody>
          <a:bodyPr vert="horz" lIns="0" tIns="0" rIns="0" bIns="0" rtlCol="0" anchor="t" anchorCtr="0">
            <a:noAutofit/>
          </a:bodyPr>
          <a:lstStyle>
            <a:lvl1pPr marL="0" indent="0" algn="l" defTabSz="914400" eaLnBrk="1" hangingPunct="1">
              <a:lnSpc>
                <a:spcPct val="90000"/>
              </a:lnSpc>
              <a:spcBef>
                <a:spcPts val="1800"/>
              </a:spcBef>
              <a:spcAft>
                <a:spcPts val="400"/>
              </a:spcAft>
              <a:buFont typeface="Arial"/>
              <a:buNone/>
              <a:defRPr sz="2400" b="1">
                <a:solidFill>
                  <a:schemeClr val="accent2"/>
                </a:solidFill>
                <a:latin typeface="+mn-lt"/>
                <a:ea typeface="+mn-ea"/>
                <a:cs typeface="+mn-cs"/>
              </a:defRPr>
            </a:lvl1pPr>
            <a:lvl2pPr marL="457200" indent="0" algn="l" defTabSz="914400" eaLnBrk="1" hangingPunct="1">
              <a:lnSpc>
                <a:spcPct val="100000"/>
              </a:lnSpc>
              <a:spcBef>
                <a:spcPts val="500"/>
              </a:spcBef>
              <a:spcAft>
                <a:spcPts val="300"/>
              </a:spcAft>
              <a:buFont typeface="Arial"/>
              <a:buNone/>
              <a:defRPr sz="2000" b="1">
                <a:solidFill>
                  <a:schemeClr val="tx2">
                    <a:lumMod val="50000"/>
                  </a:schemeClr>
                </a:solidFill>
                <a:latin typeface="+mn-lt"/>
                <a:ea typeface="+mn-ea"/>
                <a:cs typeface="+mn-cs"/>
              </a:defRPr>
            </a:lvl2pPr>
            <a:lvl3pPr marL="914400" indent="0" algn="l" defTabSz="914400" eaLnBrk="1" hangingPunct="1">
              <a:lnSpc>
                <a:spcPct val="100000"/>
              </a:lnSpc>
              <a:spcBef>
                <a:spcPts val="500"/>
              </a:spcBef>
              <a:spcAft>
                <a:spcPts val="300"/>
              </a:spcAft>
              <a:buFont typeface="Arial"/>
              <a:buNone/>
              <a:defRPr sz="1800" b="1">
                <a:solidFill>
                  <a:schemeClr val="tx2">
                    <a:lumMod val="50000"/>
                  </a:schemeClr>
                </a:solidFill>
                <a:latin typeface="+mn-lt"/>
                <a:ea typeface="+mn-ea"/>
                <a:cs typeface="+mn-cs"/>
              </a:defRPr>
            </a:lvl3pPr>
            <a:lvl4pPr marL="1371600" indent="0" algn="l" defTabSz="914400" eaLnBrk="1" hangingPunct="1">
              <a:lnSpc>
                <a:spcPct val="100000"/>
              </a:lnSpc>
              <a:spcBef>
                <a:spcPts val="500"/>
              </a:spcBef>
              <a:spcAft>
                <a:spcPts val="300"/>
              </a:spcAft>
              <a:buFont typeface="Arial"/>
              <a:buNone/>
              <a:defRPr sz="1600" b="1">
                <a:solidFill>
                  <a:schemeClr val="tx2">
                    <a:lumMod val="50000"/>
                  </a:schemeClr>
                </a:solidFill>
                <a:latin typeface="+mn-lt"/>
                <a:ea typeface="+mn-ea"/>
                <a:cs typeface="+mn-cs"/>
              </a:defRPr>
            </a:lvl4pPr>
            <a:lvl5pPr marL="1828800" indent="0" algn="l" defTabSz="914400" eaLnBrk="1" hangingPunct="1">
              <a:lnSpc>
                <a:spcPct val="90000"/>
              </a:lnSpc>
              <a:spcBef>
                <a:spcPts val="500"/>
              </a:spcBef>
              <a:buFont typeface="Arial"/>
              <a:buNone/>
              <a:defRPr sz="1600" b="1">
                <a:solidFill>
                  <a:schemeClr val="accent6"/>
                </a:solidFill>
                <a:latin typeface="+mn-lt"/>
                <a:ea typeface="+mn-ea"/>
                <a:cs typeface="+mn-cs"/>
              </a:defRPr>
            </a:lvl5pPr>
            <a:lvl6pPr marL="2286000" indent="0" algn="l" defTabSz="914400" eaLnBrk="1" hangingPunct="1">
              <a:lnSpc>
                <a:spcPct val="90000"/>
              </a:lnSpc>
              <a:spcBef>
                <a:spcPts val="500"/>
              </a:spcBef>
              <a:buFont typeface="Arial"/>
              <a:buNone/>
              <a:defRPr sz="1600" b="1">
                <a:solidFill>
                  <a:schemeClr val="tx1"/>
                </a:solidFill>
                <a:latin typeface="+mn-lt"/>
                <a:ea typeface="+mn-ea"/>
                <a:cs typeface="+mn-cs"/>
              </a:defRPr>
            </a:lvl6pPr>
            <a:lvl7pPr marL="2743200" indent="0" algn="l" defTabSz="914400" eaLnBrk="1" hangingPunct="1">
              <a:lnSpc>
                <a:spcPct val="90000"/>
              </a:lnSpc>
              <a:spcBef>
                <a:spcPts val="500"/>
              </a:spcBef>
              <a:buFont typeface="Arial"/>
              <a:buNone/>
              <a:defRPr sz="1600" b="1">
                <a:solidFill>
                  <a:schemeClr val="tx1"/>
                </a:solidFill>
                <a:latin typeface="+mn-lt"/>
                <a:ea typeface="+mn-ea"/>
                <a:cs typeface="+mn-cs"/>
              </a:defRPr>
            </a:lvl7pPr>
            <a:lvl8pPr marL="3200400" indent="0" algn="l" defTabSz="914400" eaLnBrk="1" hangingPunct="1">
              <a:lnSpc>
                <a:spcPct val="90000"/>
              </a:lnSpc>
              <a:spcBef>
                <a:spcPts val="500"/>
              </a:spcBef>
              <a:buFont typeface="Arial"/>
              <a:buNone/>
              <a:defRPr sz="1600" b="1">
                <a:solidFill>
                  <a:schemeClr val="tx1"/>
                </a:solidFill>
                <a:latin typeface="+mn-lt"/>
                <a:ea typeface="+mn-ea"/>
                <a:cs typeface="+mn-cs"/>
              </a:defRPr>
            </a:lvl8pPr>
            <a:lvl9pPr marL="3657600" indent="0" algn="l" defTabSz="914400" eaLnBrk="1" hangingPunct="1">
              <a:lnSpc>
                <a:spcPct val="90000"/>
              </a:lnSpc>
              <a:spcBef>
                <a:spcPts val="500"/>
              </a:spcBef>
              <a:buFont typeface="Arial"/>
              <a:buNone/>
              <a:defRPr sz="1600" b="1">
                <a:solidFill>
                  <a:schemeClr val="tx1"/>
                </a:solidFill>
                <a:latin typeface="+mn-lt"/>
                <a:ea typeface="+mn-ea"/>
                <a:cs typeface="+mn-cs"/>
              </a:defRPr>
            </a:lvl9pPr>
          </a:lstStyle>
          <a:p>
            <a:r>
              <a:rPr lang="en-US" kern="0" dirty="0"/>
              <a:t>Matching prototype block</a:t>
            </a:r>
            <a:endParaRPr lang="en-GB" kern="0" dirty="0"/>
          </a:p>
        </p:txBody>
      </p:sp>
      <p:sp>
        <p:nvSpPr>
          <p:cNvPr id="10" name="Text Placeholder 2">
            <a:extLst>
              <a:ext uri="{FF2B5EF4-FFF2-40B4-BE49-F238E27FC236}">
                <a16:creationId xmlns:a16="http://schemas.microsoft.com/office/drawing/2014/main" id="{7ED99789-FBBF-58D0-6168-C843BFE3755A}"/>
              </a:ext>
            </a:extLst>
          </p:cNvPr>
          <p:cNvSpPr txBox="1">
            <a:spLocks/>
          </p:cNvSpPr>
          <p:nvPr/>
        </p:nvSpPr>
        <p:spPr bwMode="auto">
          <a:xfrm>
            <a:off x="5451694" y="548070"/>
            <a:ext cx="3386671" cy="424864"/>
          </a:xfrm>
          <a:prstGeom prst="rect">
            <a:avLst/>
          </a:prstGeom>
        </p:spPr>
        <p:txBody>
          <a:bodyPr vert="horz" lIns="0" tIns="0" rIns="0" bIns="0" rtlCol="0" anchor="t" anchorCtr="0">
            <a:noAutofit/>
          </a:bodyPr>
          <a:lstStyle>
            <a:lvl1pPr marL="0" indent="0" algn="l" defTabSz="914400" eaLnBrk="1" hangingPunct="1">
              <a:lnSpc>
                <a:spcPct val="90000"/>
              </a:lnSpc>
              <a:spcBef>
                <a:spcPts val="1800"/>
              </a:spcBef>
              <a:spcAft>
                <a:spcPts val="400"/>
              </a:spcAft>
              <a:buFont typeface="Arial"/>
              <a:buNone/>
              <a:defRPr sz="2400" b="1">
                <a:solidFill>
                  <a:schemeClr val="accent2"/>
                </a:solidFill>
                <a:latin typeface="+mn-lt"/>
                <a:ea typeface="+mn-ea"/>
                <a:cs typeface="+mn-cs"/>
              </a:defRPr>
            </a:lvl1pPr>
            <a:lvl2pPr marL="457200" indent="0" algn="l" defTabSz="914400" eaLnBrk="1" hangingPunct="1">
              <a:lnSpc>
                <a:spcPct val="100000"/>
              </a:lnSpc>
              <a:spcBef>
                <a:spcPts val="500"/>
              </a:spcBef>
              <a:spcAft>
                <a:spcPts val="300"/>
              </a:spcAft>
              <a:buFont typeface="Arial"/>
              <a:buNone/>
              <a:defRPr sz="2000" b="1">
                <a:solidFill>
                  <a:schemeClr val="tx2">
                    <a:lumMod val="50000"/>
                  </a:schemeClr>
                </a:solidFill>
                <a:latin typeface="+mn-lt"/>
                <a:ea typeface="+mn-ea"/>
                <a:cs typeface="+mn-cs"/>
              </a:defRPr>
            </a:lvl2pPr>
            <a:lvl3pPr marL="914400" indent="0" algn="l" defTabSz="914400" eaLnBrk="1" hangingPunct="1">
              <a:lnSpc>
                <a:spcPct val="100000"/>
              </a:lnSpc>
              <a:spcBef>
                <a:spcPts val="500"/>
              </a:spcBef>
              <a:spcAft>
                <a:spcPts val="300"/>
              </a:spcAft>
              <a:buFont typeface="Arial"/>
              <a:buNone/>
              <a:defRPr sz="1800" b="1">
                <a:solidFill>
                  <a:schemeClr val="tx2">
                    <a:lumMod val="50000"/>
                  </a:schemeClr>
                </a:solidFill>
                <a:latin typeface="+mn-lt"/>
                <a:ea typeface="+mn-ea"/>
                <a:cs typeface="+mn-cs"/>
              </a:defRPr>
            </a:lvl3pPr>
            <a:lvl4pPr marL="1371600" indent="0" algn="l" defTabSz="914400" eaLnBrk="1" hangingPunct="1">
              <a:lnSpc>
                <a:spcPct val="100000"/>
              </a:lnSpc>
              <a:spcBef>
                <a:spcPts val="500"/>
              </a:spcBef>
              <a:spcAft>
                <a:spcPts val="300"/>
              </a:spcAft>
              <a:buFont typeface="Arial"/>
              <a:buNone/>
              <a:defRPr sz="1600" b="1">
                <a:solidFill>
                  <a:schemeClr val="tx2">
                    <a:lumMod val="50000"/>
                  </a:schemeClr>
                </a:solidFill>
                <a:latin typeface="+mn-lt"/>
                <a:ea typeface="+mn-ea"/>
                <a:cs typeface="+mn-cs"/>
              </a:defRPr>
            </a:lvl4pPr>
            <a:lvl5pPr marL="1828800" indent="0" algn="l" defTabSz="914400" eaLnBrk="1" hangingPunct="1">
              <a:lnSpc>
                <a:spcPct val="90000"/>
              </a:lnSpc>
              <a:spcBef>
                <a:spcPts val="500"/>
              </a:spcBef>
              <a:buFont typeface="Arial"/>
              <a:buNone/>
              <a:defRPr sz="1600" b="1">
                <a:solidFill>
                  <a:schemeClr val="accent6"/>
                </a:solidFill>
                <a:latin typeface="+mn-lt"/>
                <a:ea typeface="+mn-ea"/>
                <a:cs typeface="+mn-cs"/>
              </a:defRPr>
            </a:lvl5pPr>
            <a:lvl6pPr marL="2286000" indent="0" algn="l" defTabSz="914400" eaLnBrk="1" hangingPunct="1">
              <a:lnSpc>
                <a:spcPct val="90000"/>
              </a:lnSpc>
              <a:spcBef>
                <a:spcPts val="500"/>
              </a:spcBef>
              <a:buFont typeface="Arial"/>
              <a:buNone/>
              <a:defRPr sz="1600" b="1">
                <a:solidFill>
                  <a:schemeClr val="tx1"/>
                </a:solidFill>
                <a:latin typeface="+mn-lt"/>
                <a:ea typeface="+mn-ea"/>
                <a:cs typeface="+mn-cs"/>
              </a:defRPr>
            </a:lvl6pPr>
            <a:lvl7pPr marL="2743200" indent="0" algn="l" defTabSz="914400" eaLnBrk="1" hangingPunct="1">
              <a:lnSpc>
                <a:spcPct val="90000"/>
              </a:lnSpc>
              <a:spcBef>
                <a:spcPts val="500"/>
              </a:spcBef>
              <a:buFont typeface="Arial"/>
              <a:buNone/>
              <a:defRPr sz="1600" b="1">
                <a:solidFill>
                  <a:schemeClr val="tx1"/>
                </a:solidFill>
                <a:latin typeface="+mn-lt"/>
                <a:ea typeface="+mn-ea"/>
                <a:cs typeface="+mn-cs"/>
              </a:defRPr>
            </a:lvl7pPr>
            <a:lvl8pPr marL="3200400" indent="0" algn="l" defTabSz="914400" eaLnBrk="1" hangingPunct="1">
              <a:lnSpc>
                <a:spcPct val="90000"/>
              </a:lnSpc>
              <a:spcBef>
                <a:spcPts val="500"/>
              </a:spcBef>
              <a:buFont typeface="Arial"/>
              <a:buNone/>
              <a:defRPr sz="1600" b="1">
                <a:solidFill>
                  <a:schemeClr val="tx1"/>
                </a:solidFill>
                <a:latin typeface="+mn-lt"/>
                <a:ea typeface="+mn-ea"/>
                <a:cs typeface="+mn-cs"/>
              </a:defRPr>
            </a:lvl8pPr>
            <a:lvl9pPr marL="3657600" indent="0" algn="l" defTabSz="914400" eaLnBrk="1" hangingPunct="1">
              <a:lnSpc>
                <a:spcPct val="90000"/>
              </a:lnSpc>
              <a:spcBef>
                <a:spcPts val="500"/>
              </a:spcBef>
              <a:buFont typeface="Arial"/>
              <a:buNone/>
              <a:defRPr sz="1600" b="1">
                <a:solidFill>
                  <a:schemeClr val="tx1"/>
                </a:solidFill>
                <a:latin typeface="+mn-lt"/>
                <a:ea typeface="+mn-ea"/>
                <a:cs typeface="+mn-cs"/>
              </a:defRPr>
            </a:lvl9pPr>
          </a:lstStyle>
          <a:p>
            <a:pPr algn="ctr"/>
            <a:r>
              <a:rPr lang="en-US" kern="0" dirty="0"/>
              <a:t>TDR block</a:t>
            </a:r>
            <a:endParaRPr lang="en-GB" kern="0" dirty="0"/>
          </a:p>
        </p:txBody>
      </p:sp>
      <p:sp>
        <p:nvSpPr>
          <p:cNvPr id="13" name="TextBox 12">
            <a:extLst>
              <a:ext uri="{FF2B5EF4-FFF2-40B4-BE49-F238E27FC236}">
                <a16:creationId xmlns:a16="http://schemas.microsoft.com/office/drawing/2014/main" id="{0221C58D-702C-B5A4-2D89-11D1AA3838A9}"/>
              </a:ext>
            </a:extLst>
          </p:cNvPr>
          <p:cNvSpPr txBox="1"/>
          <p:nvPr/>
        </p:nvSpPr>
        <p:spPr>
          <a:xfrm>
            <a:off x="338598" y="4753679"/>
            <a:ext cx="11669646" cy="1384995"/>
          </a:xfrm>
          <a:prstGeom prst="rect">
            <a:avLst/>
          </a:prstGeom>
          <a:noFill/>
        </p:spPr>
        <p:txBody>
          <a:bodyPr wrap="square" rtlCol="0">
            <a:spAutoFit/>
          </a:bodyPr>
          <a:lstStyle/>
          <a:p>
            <a:pPr marL="342900" indent="-342900">
              <a:buFont typeface="Wingdings" panose="05000000000000000000" pitchFamily="2" charset="2"/>
              <a:buChar char="q"/>
            </a:pPr>
            <a:r>
              <a:rPr lang="en-US" sz="1400" b="1" dirty="0">
                <a:solidFill>
                  <a:schemeClr val="tx2"/>
                </a:solidFill>
              </a:rPr>
              <a:t>Largest tensile stresses in prototype &amp; TDR are in the same direction (</a:t>
            </a:r>
            <a:r>
              <a:rPr lang="en-US" sz="1400" b="1" dirty="0" err="1">
                <a:solidFill>
                  <a:schemeClr val="tx2"/>
                </a:solidFill>
              </a:rPr>
              <a:t>circumferencial</a:t>
            </a:r>
            <a:r>
              <a:rPr lang="en-US" sz="1400" b="1" dirty="0">
                <a:solidFill>
                  <a:schemeClr val="tx2"/>
                </a:solidFill>
              </a:rPr>
              <a:t> direction) – this was planned. With compressive stresses in radial direction</a:t>
            </a:r>
          </a:p>
          <a:p>
            <a:pPr marL="342900" indent="-342900">
              <a:buFont typeface="Wingdings" panose="05000000000000000000" pitchFamily="2" charset="2"/>
              <a:buChar char="q"/>
            </a:pPr>
            <a:r>
              <a:rPr lang="en-US" sz="1400" b="1" dirty="0">
                <a:solidFill>
                  <a:schemeClr val="tx2"/>
                </a:solidFill>
              </a:rPr>
              <a:t>However the larger stress magnitudes in the prototype are largely locally confined to the flat faces. – magnitudes are quite different at the </a:t>
            </a:r>
            <a:r>
              <a:rPr lang="en-US" sz="1400" b="1" dirty="0" err="1">
                <a:solidFill>
                  <a:schemeClr val="tx2"/>
                </a:solidFill>
              </a:rPr>
              <a:t>circumferencial</a:t>
            </a:r>
            <a:r>
              <a:rPr lang="en-US" sz="1400" b="1" dirty="0">
                <a:solidFill>
                  <a:schemeClr val="tx2"/>
                </a:solidFill>
              </a:rPr>
              <a:t> edge. </a:t>
            </a:r>
          </a:p>
          <a:p>
            <a:pPr marL="342900" indent="-342900">
              <a:buFont typeface="Wingdings" panose="05000000000000000000" pitchFamily="2" charset="2"/>
              <a:buChar char="q"/>
            </a:pPr>
            <a:r>
              <a:rPr lang="en-US" sz="1400" b="1" dirty="0">
                <a:solidFill>
                  <a:schemeClr val="tx2"/>
                </a:solidFill>
              </a:rPr>
              <a:t>The prototype has much larger compressive stresses (at </a:t>
            </a:r>
            <a:r>
              <a:rPr lang="en-US" sz="1400" b="1" dirty="0" err="1">
                <a:solidFill>
                  <a:schemeClr val="tx2"/>
                </a:solidFill>
              </a:rPr>
              <a:t>centre</a:t>
            </a:r>
            <a:r>
              <a:rPr lang="en-US" sz="1400" b="1" dirty="0">
                <a:solidFill>
                  <a:schemeClr val="tx2"/>
                </a:solidFill>
              </a:rPr>
              <a:t>)</a:t>
            </a:r>
          </a:p>
          <a:p>
            <a:pPr marL="342900" indent="-342900">
              <a:buFont typeface="Wingdings" panose="05000000000000000000" pitchFamily="2" charset="2"/>
              <a:buChar char="q"/>
            </a:pPr>
            <a:r>
              <a:rPr lang="en-US" sz="1400" b="1" dirty="0">
                <a:solidFill>
                  <a:schemeClr val="tx2"/>
                </a:solidFill>
              </a:rPr>
              <a:t>Out of plane stress levels not a concern. </a:t>
            </a:r>
          </a:p>
        </p:txBody>
      </p:sp>
      <p:sp>
        <p:nvSpPr>
          <p:cNvPr id="17" name="TextBox 16">
            <a:extLst>
              <a:ext uri="{FF2B5EF4-FFF2-40B4-BE49-F238E27FC236}">
                <a16:creationId xmlns:a16="http://schemas.microsoft.com/office/drawing/2014/main" id="{DBC3290E-84A1-04D2-E4A1-1F0A0FB31B1E}"/>
              </a:ext>
            </a:extLst>
          </p:cNvPr>
          <p:cNvSpPr txBox="1"/>
          <p:nvPr/>
        </p:nvSpPr>
        <p:spPr bwMode="auto">
          <a:xfrm>
            <a:off x="9584762" y="756173"/>
            <a:ext cx="2537848" cy="1169551"/>
          </a:xfrm>
          <a:prstGeom prst="rect">
            <a:avLst/>
          </a:prstGeom>
          <a:noFill/>
        </p:spPr>
        <p:txBody>
          <a:bodyPr wrap="square">
            <a:spAutoFit/>
          </a:bodyPr>
          <a:lstStyle/>
          <a:p>
            <a:r>
              <a:rPr lang="en-GB" sz="1400" dirty="0"/>
              <a:t>x (</a:t>
            </a:r>
            <a:r>
              <a:rPr lang="en-GB" sz="1400" dirty="0" err="1"/>
              <a:t>circumferencial</a:t>
            </a:r>
            <a:r>
              <a:rPr lang="en-GB" sz="1400" dirty="0"/>
              <a:t>) 128MPa</a:t>
            </a:r>
          </a:p>
          <a:p>
            <a:r>
              <a:rPr lang="en-GB" sz="1400" dirty="0"/>
              <a:t>y (radial) 0.08MPa</a:t>
            </a:r>
          </a:p>
          <a:p>
            <a:r>
              <a:rPr lang="en-GB" sz="1400" dirty="0"/>
              <a:t>z(out of plane) 0.06MPa</a:t>
            </a:r>
          </a:p>
          <a:p>
            <a:pPr marL="285750" indent="-285750">
              <a:buFont typeface="Wingdings" panose="05000000000000000000" pitchFamily="2" charset="2"/>
              <a:buChar char="q"/>
            </a:pPr>
            <a:r>
              <a:rPr lang="en-GB" sz="1400" dirty="0"/>
              <a:t>out of plane stresses not a concern here.</a:t>
            </a:r>
          </a:p>
        </p:txBody>
      </p:sp>
      <p:pic>
        <p:nvPicPr>
          <p:cNvPr id="19" name="Picture 18">
            <a:extLst>
              <a:ext uri="{FF2B5EF4-FFF2-40B4-BE49-F238E27FC236}">
                <a16:creationId xmlns:a16="http://schemas.microsoft.com/office/drawing/2014/main" id="{4376C250-4DE8-19B7-5444-6F199008B395}"/>
              </a:ext>
            </a:extLst>
          </p:cNvPr>
          <p:cNvPicPr>
            <a:picLocks noChangeAspect="1"/>
          </p:cNvPicPr>
          <p:nvPr/>
        </p:nvPicPr>
        <p:blipFill>
          <a:blip r:embed="rId3"/>
          <a:stretch>
            <a:fillRect/>
          </a:stretch>
        </p:blipFill>
        <p:spPr>
          <a:xfrm>
            <a:off x="10909485" y="2237212"/>
            <a:ext cx="852607" cy="790686"/>
          </a:xfrm>
          <a:prstGeom prst="rect">
            <a:avLst/>
          </a:prstGeom>
        </p:spPr>
      </p:pic>
      <p:sp>
        <p:nvSpPr>
          <p:cNvPr id="20" name="Rectangle 19">
            <a:extLst>
              <a:ext uri="{FF2B5EF4-FFF2-40B4-BE49-F238E27FC236}">
                <a16:creationId xmlns:a16="http://schemas.microsoft.com/office/drawing/2014/main" id="{6EC252A0-CD25-856A-2C75-9177CDB3806B}"/>
              </a:ext>
            </a:extLst>
          </p:cNvPr>
          <p:cNvSpPr/>
          <p:nvPr/>
        </p:nvSpPr>
        <p:spPr>
          <a:xfrm>
            <a:off x="8772425" y="1101022"/>
            <a:ext cx="176169" cy="172971"/>
          </a:xfrm>
          <a:prstGeom prst="rect">
            <a:avLst/>
          </a:prstGeom>
          <a:noFill/>
          <a:ln w="28575">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2" name="Straight Connector 21">
            <a:extLst>
              <a:ext uri="{FF2B5EF4-FFF2-40B4-BE49-F238E27FC236}">
                <a16:creationId xmlns:a16="http://schemas.microsoft.com/office/drawing/2014/main" id="{D1EA76CE-40BB-990C-85E0-5C7BBA60EA7D}"/>
              </a:ext>
            </a:extLst>
          </p:cNvPr>
          <p:cNvCxnSpPr>
            <a:cxnSpLocks/>
            <a:endCxn id="20" idx="3"/>
          </p:cNvCxnSpPr>
          <p:nvPr/>
        </p:nvCxnSpPr>
        <p:spPr>
          <a:xfrm flipH="1">
            <a:off x="8948594" y="1042520"/>
            <a:ext cx="507161" cy="144988"/>
          </a:xfrm>
          <a:prstGeom prst="line">
            <a:avLst/>
          </a:prstGeom>
          <a:noFill/>
          <a:ln w="28575">
            <a:solidFill>
              <a:schemeClr val="tx2"/>
            </a:solidFill>
          </a:ln>
        </p:spPr>
        <p:style>
          <a:lnRef idx="2">
            <a:schemeClr val="accent1">
              <a:shade val="15000"/>
            </a:schemeClr>
          </a:lnRef>
          <a:fillRef idx="1">
            <a:schemeClr val="accent1"/>
          </a:fillRef>
          <a:effectRef idx="0">
            <a:schemeClr val="accent1"/>
          </a:effectRef>
          <a:fontRef idx="minor">
            <a:schemeClr val="lt1"/>
          </a:fontRef>
        </p:style>
      </p:cxnSp>
      <p:sp>
        <p:nvSpPr>
          <p:cNvPr id="24" name="Text Placeholder 2">
            <a:extLst>
              <a:ext uri="{FF2B5EF4-FFF2-40B4-BE49-F238E27FC236}">
                <a16:creationId xmlns:a16="http://schemas.microsoft.com/office/drawing/2014/main" id="{807085C3-5DEA-E465-B9F0-43324CAC754D}"/>
              </a:ext>
            </a:extLst>
          </p:cNvPr>
          <p:cNvSpPr txBox="1">
            <a:spLocks/>
          </p:cNvSpPr>
          <p:nvPr/>
        </p:nvSpPr>
        <p:spPr bwMode="auto">
          <a:xfrm>
            <a:off x="8805329" y="137496"/>
            <a:ext cx="3386671" cy="779493"/>
          </a:xfrm>
          <a:prstGeom prst="rect">
            <a:avLst/>
          </a:prstGeom>
        </p:spPr>
        <p:txBody>
          <a:bodyPr vert="horz" lIns="0" tIns="0" rIns="0" bIns="0" rtlCol="0" anchor="t" anchorCtr="0">
            <a:noAutofit/>
          </a:bodyPr>
          <a:lstStyle>
            <a:lvl1pPr marL="0" indent="0" algn="l" defTabSz="914400" eaLnBrk="1" hangingPunct="1">
              <a:lnSpc>
                <a:spcPct val="90000"/>
              </a:lnSpc>
              <a:spcBef>
                <a:spcPts val="1800"/>
              </a:spcBef>
              <a:spcAft>
                <a:spcPts val="400"/>
              </a:spcAft>
              <a:buFont typeface="Arial"/>
              <a:buNone/>
              <a:defRPr sz="2400" b="1">
                <a:solidFill>
                  <a:schemeClr val="accent2"/>
                </a:solidFill>
                <a:latin typeface="+mn-lt"/>
                <a:ea typeface="+mn-ea"/>
                <a:cs typeface="+mn-cs"/>
              </a:defRPr>
            </a:lvl1pPr>
            <a:lvl2pPr marL="457200" indent="0" algn="l" defTabSz="914400" eaLnBrk="1" hangingPunct="1">
              <a:lnSpc>
                <a:spcPct val="100000"/>
              </a:lnSpc>
              <a:spcBef>
                <a:spcPts val="500"/>
              </a:spcBef>
              <a:spcAft>
                <a:spcPts val="300"/>
              </a:spcAft>
              <a:buFont typeface="Arial"/>
              <a:buNone/>
              <a:defRPr sz="2000" b="1">
                <a:solidFill>
                  <a:schemeClr val="tx2">
                    <a:lumMod val="50000"/>
                  </a:schemeClr>
                </a:solidFill>
                <a:latin typeface="+mn-lt"/>
                <a:ea typeface="+mn-ea"/>
                <a:cs typeface="+mn-cs"/>
              </a:defRPr>
            </a:lvl2pPr>
            <a:lvl3pPr marL="914400" indent="0" algn="l" defTabSz="914400" eaLnBrk="1" hangingPunct="1">
              <a:lnSpc>
                <a:spcPct val="100000"/>
              </a:lnSpc>
              <a:spcBef>
                <a:spcPts val="500"/>
              </a:spcBef>
              <a:spcAft>
                <a:spcPts val="300"/>
              </a:spcAft>
              <a:buFont typeface="Arial"/>
              <a:buNone/>
              <a:defRPr sz="1800" b="1">
                <a:solidFill>
                  <a:schemeClr val="tx2">
                    <a:lumMod val="50000"/>
                  </a:schemeClr>
                </a:solidFill>
                <a:latin typeface="+mn-lt"/>
                <a:ea typeface="+mn-ea"/>
                <a:cs typeface="+mn-cs"/>
              </a:defRPr>
            </a:lvl3pPr>
            <a:lvl4pPr marL="1371600" indent="0" algn="l" defTabSz="914400" eaLnBrk="1" hangingPunct="1">
              <a:lnSpc>
                <a:spcPct val="100000"/>
              </a:lnSpc>
              <a:spcBef>
                <a:spcPts val="500"/>
              </a:spcBef>
              <a:spcAft>
                <a:spcPts val="300"/>
              </a:spcAft>
              <a:buFont typeface="Arial"/>
              <a:buNone/>
              <a:defRPr sz="1600" b="1">
                <a:solidFill>
                  <a:schemeClr val="tx2">
                    <a:lumMod val="50000"/>
                  </a:schemeClr>
                </a:solidFill>
                <a:latin typeface="+mn-lt"/>
                <a:ea typeface="+mn-ea"/>
                <a:cs typeface="+mn-cs"/>
              </a:defRPr>
            </a:lvl4pPr>
            <a:lvl5pPr marL="1828800" indent="0" algn="l" defTabSz="914400" eaLnBrk="1" hangingPunct="1">
              <a:lnSpc>
                <a:spcPct val="90000"/>
              </a:lnSpc>
              <a:spcBef>
                <a:spcPts val="500"/>
              </a:spcBef>
              <a:buFont typeface="Arial"/>
              <a:buNone/>
              <a:defRPr sz="1600" b="1">
                <a:solidFill>
                  <a:schemeClr val="accent6"/>
                </a:solidFill>
                <a:latin typeface="+mn-lt"/>
                <a:ea typeface="+mn-ea"/>
                <a:cs typeface="+mn-cs"/>
              </a:defRPr>
            </a:lvl5pPr>
            <a:lvl6pPr marL="2286000" indent="0" algn="l" defTabSz="914400" eaLnBrk="1" hangingPunct="1">
              <a:lnSpc>
                <a:spcPct val="90000"/>
              </a:lnSpc>
              <a:spcBef>
                <a:spcPts val="500"/>
              </a:spcBef>
              <a:buFont typeface="Arial"/>
              <a:buNone/>
              <a:defRPr sz="1600" b="1">
                <a:solidFill>
                  <a:schemeClr val="tx1"/>
                </a:solidFill>
                <a:latin typeface="+mn-lt"/>
                <a:ea typeface="+mn-ea"/>
                <a:cs typeface="+mn-cs"/>
              </a:defRPr>
            </a:lvl6pPr>
            <a:lvl7pPr marL="2743200" indent="0" algn="l" defTabSz="914400" eaLnBrk="1" hangingPunct="1">
              <a:lnSpc>
                <a:spcPct val="90000"/>
              </a:lnSpc>
              <a:spcBef>
                <a:spcPts val="500"/>
              </a:spcBef>
              <a:buFont typeface="Arial"/>
              <a:buNone/>
              <a:defRPr sz="1600" b="1">
                <a:solidFill>
                  <a:schemeClr val="tx1"/>
                </a:solidFill>
                <a:latin typeface="+mn-lt"/>
                <a:ea typeface="+mn-ea"/>
                <a:cs typeface="+mn-cs"/>
              </a:defRPr>
            </a:lvl7pPr>
            <a:lvl8pPr marL="3200400" indent="0" algn="l" defTabSz="914400" eaLnBrk="1" hangingPunct="1">
              <a:lnSpc>
                <a:spcPct val="90000"/>
              </a:lnSpc>
              <a:spcBef>
                <a:spcPts val="500"/>
              </a:spcBef>
              <a:buFont typeface="Arial"/>
              <a:buNone/>
              <a:defRPr sz="1600" b="1">
                <a:solidFill>
                  <a:schemeClr val="tx1"/>
                </a:solidFill>
                <a:latin typeface="+mn-lt"/>
                <a:ea typeface="+mn-ea"/>
                <a:cs typeface="+mn-cs"/>
              </a:defRPr>
            </a:lvl8pPr>
            <a:lvl9pPr marL="3657600" indent="0" algn="l" defTabSz="914400" eaLnBrk="1" hangingPunct="1">
              <a:lnSpc>
                <a:spcPct val="90000"/>
              </a:lnSpc>
              <a:spcBef>
                <a:spcPts val="500"/>
              </a:spcBef>
              <a:buFont typeface="Arial"/>
              <a:buNone/>
              <a:defRPr sz="1600" b="1">
                <a:solidFill>
                  <a:schemeClr val="tx1"/>
                </a:solidFill>
                <a:latin typeface="+mn-lt"/>
                <a:ea typeface="+mn-ea"/>
                <a:cs typeface="+mn-cs"/>
              </a:defRPr>
            </a:lvl9pPr>
          </a:lstStyle>
          <a:p>
            <a:r>
              <a:rPr lang="en-US" kern="0" dirty="0"/>
              <a:t>Out of plane stresses TDR block</a:t>
            </a:r>
            <a:endParaRPr lang="en-GB" kern="0" dirty="0"/>
          </a:p>
        </p:txBody>
      </p:sp>
      <p:pic>
        <p:nvPicPr>
          <p:cNvPr id="26" name="Picture 25">
            <a:extLst>
              <a:ext uri="{FF2B5EF4-FFF2-40B4-BE49-F238E27FC236}">
                <a16:creationId xmlns:a16="http://schemas.microsoft.com/office/drawing/2014/main" id="{E2B34C25-9334-8BE3-8409-648558859D30}"/>
              </a:ext>
            </a:extLst>
          </p:cNvPr>
          <p:cNvPicPr>
            <a:picLocks noChangeAspect="1"/>
          </p:cNvPicPr>
          <p:nvPr/>
        </p:nvPicPr>
        <p:blipFill>
          <a:blip r:embed="rId4"/>
          <a:stretch>
            <a:fillRect/>
          </a:stretch>
        </p:blipFill>
        <p:spPr>
          <a:xfrm>
            <a:off x="1194699" y="1222402"/>
            <a:ext cx="5008815" cy="3517038"/>
          </a:xfrm>
          <a:prstGeom prst="rect">
            <a:avLst/>
          </a:prstGeom>
        </p:spPr>
      </p:pic>
      <p:sp>
        <p:nvSpPr>
          <p:cNvPr id="32" name="Rectangle 31">
            <a:extLst>
              <a:ext uri="{FF2B5EF4-FFF2-40B4-BE49-F238E27FC236}">
                <a16:creationId xmlns:a16="http://schemas.microsoft.com/office/drawing/2014/main" id="{AD94C038-5F33-0EEE-58C6-A0ACB3D2344F}"/>
              </a:ext>
            </a:extLst>
          </p:cNvPr>
          <p:cNvSpPr/>
          <p:nvPr/>
        </p:nvSpPr>
        <p:spPr>
          <a:xfrm>
            <a:off x="3101826" y="3756114"/>
            <a:ext cx="176169" cy="172971"/>
          </a:xfrm>
          <a:prstGeom prst="rect">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4" name="Picture 33">
            <a:extLst>
              <a:ext uri="{FF2B5EF4-FFF2-40B4-BE49-F238E27FC236}">
                <a16:creationId xmlns:a16="http://schemas.microsoft.com/office/drawing/2014/main" id="{FB4D9DD0-34DA-8445-A0E0-3A5BCBDCF892}"/>
              </a:ext>
            </a:extLst>
          </p:cNvPr>
          <p:cNvPicPr>
            <a:picLocks noChangeAspect="1"/>
          </p:cNvPicPr>
          <p:nvPr/>
        </p:nvPicPr>
        <p:blipFill>
          <a:blip r:embed="rId5"/>
          <a:srcRect l="13168" r="13168"/>
          <a:stretch/>
        </p:blipFill>
        <p:spPr>
          <a:xfrm>
            <a:off x="397569" y="1870259"/>
            <a:ext cx="1888761" cy="1822791"/>
          </a:xfrm>
          <a:prstGeom prst="rect">
            <a:avLst/>
          </a:prstGeom>
          <a:ln w="28575">
            <a:solidFill>
              <a:srgbClr val="FFFF00"/>
            </a:solidFill>
          </a:ln>
        </p:spPr>
      </p:pic>
      <p:cxnSp>
        <p:nvCxnSpPr>
          <p:cNvPr id="36" name="Straight Connector 35">
            <a:extLst>
              <a:ext uri="{FF2B5EF4-FFF2-40B4-BE49-F238E27FC236}">
                <a16:creationId xmlns:a16="http://schemas.microsoft.com/office/drawing/2014/main" id="{01FAC31C-A3AC-D790-E435-0277534430DA}"/>
              </a:ext>
            </a:extLst>
          </p:cNvPr>
          <p:cNvCxnSpPr>
            <a:cxnSpLocks/>
          </p:cNvCxnSpPr>
          <p:nvPr/>
        </p:nvCxnSpPr>
        <p:spPr>
          <a:xfrm flipH="1" flipV="1">
            <a:off x="2286330" y="1870259"/>
            <a:ext cx="986920" cy="1892116"/>
          </a:xfrm>
          <a:prstGeom prst="lin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cxnSp>
      <p:cxnSp>
        <p:nvCxnSpPr>
          <p:cNvPr id="38" name="Straight Connector 37">
            <a:extLst>
              <a:ext uri="{FF2B5EF4-FFF2-40B4-BE49-F238E27FC236}">
                <a16:creationId xmlns:a16="http://schemas.microsoft.com/office/drawing/2014/main" id="{F90E452E-8F0E-0547-A57A-1B41C1166885}"/>
              </a:ext>
            </a:extLst>
          </p:cNvPr>
          <p:cNvCxnSpPr>
            <a:cxnSpLocks/>
          </p:cNvCxnSpPr>
          <p:nvPr/>
        </p:nvCxnSpPr>
        <p:spPr>
          <a:xfrm flipH="1" flipV="1">
            <a:off x="397569" y="3728174"/>
            <a:ext cx="2702961" cy="199301"/>
          </a:xfrm>
          <a:prstGeom prst="lin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cxnSp>
      <p:pic>
        <p:nvPicPr>
          <p:cNvPr id="46" name="Picture 45">
            <a:extLst>
              <a:ext uri="{FF2B5EF4-FFF2-40B4-BE49-F238E27FC236}">
                <a16:creationId xmlns:a16="http://schemas.microsoft.com/office/drawing/2014/main" id="{F4DA9F08-298A-E2ED-0298-7EF04C3FAEFE}"/>
              </a:ext>
            </a:extLst>
          </p:cNvPr>
          <p:cNvPicPr>
            <a:picLocks noChangeAspect="1"/>
          </p:cNvPicPr>
          <p:nvPr/>
        </p:nvPicPr>
        <p:blipFill>
          <a:blip r:embed="rId6"/>
          <a:stretch>
            <a:fillRect/>
          </a:stretch>
        </p:blipFill>
        <p:spPr>
          <a:xfrm>
            <a:off x="4295202" y="1198038"/>
            <a:ext cx="1616520" cy="1408637"/>
          </a:xfrm>
          <a:prstGeom prst="rect">
            <a:avLst/>
          </a:prstGeom>
          <a:ln w="28575">
            <a:solidFill>
              <a:schemeClr val="accent5">
                <a:lumMod val="60000"/>
                <a:lumOff val="40000"/>
              </a:schemeClr>
            </a:solidFill>
          </a:ln>
        </p:spPr>
      </p:pic>
      <p:sp>
        <p:nvSpPr>
          <p:cNvPr id="47" name="Rectangle 46">
            <a:extLst>
              <a:ext uri="{FF2B5EF4-FFF2-40B4-BE49-F238E27FC236}">
                <a16:creationId xmlns:a16="http://schemas.microsoft.com/office/drawing/2014/main" id="{E52CA778-9390-BB97-F525-D7F719520E8C}"/>
              </a:ext>
            </a:extLst>
          </p:cNvPr>
          <p:cNvSpPr/>
          <p:nvPr/>
        </p:nvSpPr>
        <p:spPr>
          <a:xfrm>
            <a:off x="3491742" y="2043374"/>
            <a:ext cx="176169" cy="172971"/>
          </a:xfrm>
          <a:prstGeom prst="rect">
            <a:avLst/>
          </a:prstGeom>
          <a:noFill/>
          <a:ln w="28575">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49" name="Straight Connector 48">
            <a:extLst>
              <a:ext uri="{FF2B5EF4-FFF2-40B4-BE49-F238E27FC236}">
                <a16:creationId xmlns:a16="http://schemas.microsoft.com/office/drawing/2014/main" id="{79F257B5-F21D-320F-5B56-04EC8AE6C3C0}"/>
              </a:ext>
            </a:extLst>
          </p:cNvPr>
          <p:cNvCxnSpPr>
            <a:stCxn id="47" idx="0"/>
          </p:cNvCxnSpPr>
          <p:nvPr/>
        </p:nvCxnSpPr>
        <p:spPr>
          <a:xfrm flipV="1">
            <a:off x="3579827" y="1210021"/>
            <a:ext cx="715375" cy="833353"/>
          </a:xfrm>
          <a:prstGeom prst="line">
            <a:avLst/>
          </a:prstGeom>
          <a:noFill/>
          <a:ln w="28575">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cxnSp>
      <p:cxnSp>
        <p:nvCxnSpPr>
          <p:cNvPr id="50" name="Straight Connector 49">
            <a:extLst>
              <a:ext uri="{FF2B5EF4-FFF2-40B4-BE49-F238E27FC236}">
                <a16:creationId xmlns:a16="http://schemas.microsoft.com/office/drawing/2014/main" id="{C5710917-F0A9-CC96-6B02-4A26EA10DF29}"/>
              </a:ext>
            </a:extLst>
          </p:cNvPr>
          <p:cNvCxnSpPr>
            <a:cxnSpLocks/>
            <a:stCxn id="47" idx="2"/>
          </p:cNvCxnSpPr>
          <p:nvPr/>
        </p:nvCxnSpPr>
        <p:spPr>
          <a:xfrm>
            <a:off x="3579827" y="2216345"/>
            <a:ext cx="715375" cy="390330"/>
          </a:xfrm>
          <a:prstGeom prst="line">
            <a:avLst/>
          </a:prstGeom>
          <a:noFill/>
          <a:ln w="28575">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cxnSp>
      <p:pic>
        <p:nvPicPr>
          <p:cNvPr id="54" name="Picture 53">
            <a:extLst>
              <a:ext uri="{FF2B5EF4-FFF2-40B4-BE49-F238E27FC236}">
                <a16:creationId xmlns:a16="http://schemas.microsoft.com/office/drawing/2014/main" id="{ABC869D5-FB18-6301-F3B5-BFE0AEDA1016}"/>
              </a:ext>
            </a:extLst>
          </p:cNvPr>
          <p:cNvPicPr>
            <a:picLocks noChangeAspect="1"/>
          </p:cNvPicPr>
          <p:nvPr/>
        </p:nvPicPr>
        <p:blipFill>
          <a:blip r:embed="rId7"/>
          <a:srcRect t="36830" r="43715"/>
          <a:stretch/>
        </p:blipFill>
        <p:spPr>
          <a:xfrm>
            <a:off x="4781553" y="2897199"/>
            <a:ext cx="1054406" cy="1068284"/>
          </a:xfrm>
          <a:prstGeom prst="rect">
            <a:avLst/>
          </a:prstGeom>
          <a:ln w="28575">
            <a:solidFill>
              <a:srgbClr val="FFFF00"/>
            </a:solidFill>
          </a:ln>
        </p:spPr>
      </p:pic>
      <p:sp>
        <p:nvSpPr>
          <p:cNvPr id="55" name="Rectangle 54">
            <a:extLst>
              <a:ext uri="{FF2B5EF4-FFF2-40B4-BE49-F238E27FC236}">
                <a16:creationId xmlns:a16="http://schemas.microsoft.com/office/drawing/2014/main" id="{EF6E8FE0-AA41-1D90-E943-1392DA1C8E6A}"/>
              </a:ext>
            </a:extLst>
          </p:cNvPr>
          <p:cNvSpPr/>
          <p:nvPr/>
        </p:nvSpPr>
        <p:spPr>
          <a:xfrm>
            <a:off x="3832302" y="2990025"/>
            <a:ext cx="176169" cy="172971"/>
          </a:xfrm>
          <a:prstGeom prst="rect">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57" name="Straight Connector 56">
            <a:extLst>
              <a:ext uri="{FF2B5EF4-FFF2-40B4-BE49-F238E27FC236}">
                <a16:creationId xmlns:a16="http://schemas.microsoft.com/office/drawing/2014/main" id="{A8057355-C3EE-56FC-AC6F-22FF6462F8EF}"/>
              </a:ext>
            </a:extLst>
          </p:cNvPr>
          <p:cNvCxnSpPr>
            <a:cxnSpLocks/>
            <a:stCxn id="55" idx="0"/>
          </p:cNvCxnSpPr>
          <p:nvPr/>
        </p:nvCxnSpPr>
        <p:spPr>
          <a:xfrm flipV="1">
            <a:off x="3920387" y="2897199"/>
            <a:ext cx="885214" cy="92826"/>
          </a:xfrm>
          <a:prstGeom prst="lin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cxnSp>
      <p:cxnSp>
        <p:nvCxnSpPr>
          <p:cNvPr id="60" name="Straight Connector 59">
            <a:extLst>
              <a:ext uri="{FF2B5EF4-FFF2-40B4-BE49-F238E27FC236}">
                <a16:creationId xmlns:a16="http://schemas.microsoft.com/office/drawing/2014/main" id="{FE4204AB-A688-6846-D2F4-D3FD5A48D077}"/>
              </a:ext>
            </a:extLst>
          </p:cNvPr>
          <p:cNvCxnSpPr>
            <a:cxnSpLocks/>
          </p:cNvCxnSpPr>
          <p:nvPr/>
        </p:nvCxnSpPr>
        <p:spPr>
          <a:xfrm>
            <a:off x="3967353" y="3162996"/>
            <a:ext cx="809455" cy="802487"/>
          </a:xfrm>
          <a:prstGeom prst="line">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cxnSp>
      <p:sp>
        <p:nvSpPr>
          <p:cNvPr id="63" name="TextBox 62">
            <a:extLst>
              <a:ext uri="{FF2B5EF4-FFF2-40B4-BE49-F238E27FC236}">
                <a16:creationId xmlns:a16="http://schemas.microsoft.com/office/drawing/2014/main" id="{F94D5295-62DD-3258-F8AB-CAAC52958B1F}"/>
              </a:ext>
            </a:extLst>
          </p:cNvPr>
          <p:cNvSpPr txBox="1"/>
          <p:nvPr/>
        </p:nvSpPr>
        <p:spPr bwMode="auto">
          <a:xfrm>
            <a:off x="50933" y="990476"/>
            <a:ext cx="3014693" cy="523220"/>
          </a:xfrm>
          <a:prstGeom prst="rect">
            <a:avLst/>
          </a:prstGeom>
          <a:noFill/>
        </p:spPr>
        <p:txBody>
          <a:bodyPr wrap="square">
            <a:spAutoFit/>
          </a:bodyPr>
          <a:lstStyle/>
          <a:p>
            <a:pPr algn="r"/>
            <a:r>
              <a:rPr lang="en-GB" sz="1400" dirty="0"/>
              <a:t>x (circumferential) 27MPa</a:t>
            </a:r>
          </a:p>
          <a:p>
            <a:pPr algn="r"/>
            <a:r>
              <a:rPr lang="en-GB" sz="1400" dirty="0"/>
              <a:t>y (radial) 3MPa</a:t>
            </a:r>
          </a:p>
        </p:txBody>
      </p:sp>
      <p:cxnSp>
        <p:nvCxnSpPr>
          <p:cNvPr id="65" name="Straight Connector 64">
            <a:extLst>
              <a:ext uri="{FF2B5EF4-FFF2-40B4-BE49-F238E27FC236}">
                <a16:creationId xmlns:a16="http://schemas.microsoft.com/office/drawing/2014/main" id="{60D1D927-EFAB-CE4C-0E29-79868E2E19B6}"/>
              </a:ext>
            </a:extLst>
          </p:cNvPr>
          <p:cNvCxnSpPr>
            <a:cxnSpLocks/>
            <a:endCxn id="63" idx="3"/>
          </p:cNvCxnSpPr>
          <p:nvPr/>
        </p:nvCxnSpPr>
        <p:spPr>
          <a:xfrm flipH="1" flipV="1">
            <a:off x="3065626" y="1252086"/>
            <a:ext cx="469764" cy="769900"/>
          </a:xfrm>
          <a:prstGeom prst="line">
            <a:avLst/>
          </a:prstGeom>
          <a:noFill/>
          <a:ln w="28575">
            <a:solidFill>
              <a:schemeClr val="tx2"/>
            </a:solidFill>
          </a:ln>
        </p:spPr>
        <p:style>
          <a:lnRef idx="2">
            <a:schemeClr val="accent1">
              <a:shade val="15000"/>
            </a:schemeClr>
          </a:lnRef>
          <a:fillRef idx="1">
            <a:schemeClr val="accent1"/>
          </a:fillRef>
          <a:effectRef idx="0">
            <a:schemeClr val="accent1"/>
          </a:effectRef>
          <a:fontRef idx="minor">
            <a:schemeClr val="lt1"/>
          </a:fontRef>
        </p:style>
      </p:cxnSp>
      <p:sp>
        <p:nvSpPr>
          <p:cNvPr id="70" name="Rectangle 69">
            <a:extLst>
              <a:ext uri="{FF2B5EF4-FFF2-40B4-BE49-F238E27FC236}">
                <a16:creationId xmlns:a16="http://schemas.microsoft.com/office/drawing/2014/main" id="{70E28B45-CA77-5ABB-A19A-3B61597557A1}"/>
              </a:ext>
            </a:extLst>
          </p:cNvPr>
          <p:cNvSpPr/>
          <p:nvPr/>
        </p:nvSpPr>
        <p:spPr>
          <a:xfrm>
            <a:off x="3522208" y="2028158"/>
            <a:ext cx="176169" cy="172971"/>
          </a:xfrm>
          <a:prstGeom prst="rect">
            <a:avLst/>
          </a:prstGeom>
          <a:noFill/>
          <a:ln w="28575">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249143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F27AF-3967-DDC7-4A30-4B7F592B9F91}"/>
              </a:ext>
            </a:extLst>
          </p:cNvPr>
          <p:cNvSpPr>
            <a:spLocks noGrp="1"/>
          </p:cNvSpPr>
          <p:nvPr>
            <p:ph type="title"/>
          </p:nvPr>
        </p:nvSpPr>
        <p:spPr/>
        <p:txBody>
          <a:bodyPr/>
          <a:lstStyle/>
          <a:p>
            <a:r>
              <a:rPr lang="en-US" dirty="0"/>
              <a:t>1/8 slices target has different stress state.</a:t>
            </a:r>
            <a:endParaRPr lang="en-GB" dirty="0"/>
          </a:p>
        </p:txBody>
      </p:sp>
      <p:sp>
        <p:nvSpPr>
          <p:cNvPr id="3" name="Text Placeholder 2">
            <a:extLst>
              <a:ext uri="{FF2B5EF4-FFF2-40B4-BE49-F238E27FC236}">
                <a16:creationId xmlns:a16="http://schemas.microsoft.com/office/drawing/2014/main" id="{A5FFD245-72FC-1AAF-E33E-B5C31E82DBBF}"/>
              </a:ext>
            </a:extLst>
          </p:cNvPr>
          <p:cNvSpPr>
            <a:spLocks noGrp="1"/>
          </p:cNvSpPr>
          <p:nvPr>
            <p:ph type="body" idx="1"/>
          </p:nvPr>
        </p:nvSpPr>
        <p:spPr>
          <a:xfrm>
            <a:off x="403200" y="907256"/>
            <a:ext cx="9449077" cy="668337"/>
          </a:xfrm>
        </p:spPr>
        <p:txBody>
          <a:bodyPr/>
          <a:lstStyle/>
          <a:p>
            <a:r>
              <a:rPr lang="en-US" dirty="0"/>
              <a:t>Could be tested in 2026 prototype with semicircle blocks that match the stress state very well.</a:t>
            </a:r>
            <a:endParaRPr lang="en-GB" dirty="0"/>
          </a:p>
        </p:txBody>
      </p:sp>
      <p:sp>
        <p:nvSpPr>
          <p:cNvPr id="7" name="Slide Number Placeholder 6">
            <a:extLst>
              <a:ext uri="{FF2B5EF4-FFF2-40B4-BE49-F238E27FC236}">
                <a16:creationId xmlns:a16="http://schemas.microsoft.com/office/drawing/2014/main" id="{1CB3B555-BA3F-2EEF-061C-0751D518984B}"/>
              </a:ext>
            </a:extLst>
          </p:cNvPr>
          <p:cNvSpPr>
            <a:spLocks noGrp="1"/>
          </p:cNvSpPr>
          <p:nvPr>
            <p:ph type="sldNum" sz="quarter" idx="12"/>
          </p:nvPr>
        </p:nvSpPr>
        <p:spPr/>
        <p:txBody>
          <a:bodyPr/>
          <a:lstStyle/>
          <a:p>
            <a:pPr>
              <a:defRPr/>
            </a:pPr>
            <a:fld id="{36B5EA5A-BC32-A742-B11B-8E7414D5B535}" type="slidenum">
              <a:rPr lang="en-US" smtClean="0"/>
              <a:t>38</a:t>
            </a:fld>
            <a:endParaRPr lang="en-US"/>
          </a:p>
        </p:txBody>
      </p:sp>
      <p:pic>
        <p:nvPicPr>
          <p:cNvPr id="8" name="Picture 7">
            <a:extLst>
              <a:ext uri="{FF2B5EF4-FFF2-40B4-BE49-F238E27FC236}">
                <a16:creationId xmlns:a16="http://schemas.microsoft.com/office/drawing/2014/main" id="{90F0B14F-DC73-10BE-2CA6-D4FD0433EC46}"/>
              </a:ext>
            </a:extLst>
          </p:cNvPr>
          <p:cNvPicPr>
            <a:picLocks noChangeAspect="1"/>
          </p:cNvPicPr>
          <p:nvPr/>
        </p:nvPicPr>
        <p:blipFill>
          <a:blip r:embed="rId2"/>
          <a:stretch>
            <a:fillRect/>
          </a:stretch>
        </p:blipFill>
        <p:spPr>
          <a:xfrm>
            <a:off x="6777832" y="2250387"/>
            <a:ext cx="3074445" cy="3847439"/>
          </a:xfrm>
          <a:prstGeom prst="rect">
            <a:avLst/>
          </a:prstGeom>
        </p:spPr>
      </p:pic>
      <p:pic>
        <p:nvPicPr>
          <p:cNvPr id="10" name="Content Placeholder 9">
            <a:extLst>
              <a:ext uri="{FF2B5EF4-FFF2-40B4-BE49-F238E27FC236}">
                <a16:creationId xmlns:a16="http://schemas.microsoft.com/office/drawing/2014/main" id="{43B7A5CE-2DDA-92A1-8249-E12787BB2F9E}"/>
              </a:ext>
            </a:extLst>
          </p:cNvPr>
          <p:cNvPicPr>
            <a:picLocks noGrp="1" noChangeAspect="1"/>
          </p:cNvPicPr>
          <p:nvPr>
            <p:ph sz="half" idx="2"/>
          </p:nvPr>
        </p:nvPicPr>
        <p:blipFill>
          <a:blip r:embed="rId3"/>
          <a:stretch>
            <a:fillRect/>
          </a:stretch>
        </p:blipFill>
        <p:spPr>
          <a:xfrm>
            <a:off x="834520" y="2250387"/>
            <a:ext cx="4452799" cy="3762375"/>
          </a:xfrm>
          <a:prstGeom prst="rect">
            <a:avLst/>
          </a:prstGeom>
        </p:spPr>
      </p:pic>
      <p:sp>
        <p:nvSpPr>
          <p:cNvPr id="11" name="Text Placeholder 2">
            <a:extLst>
              <a:ext uri="{FF2B5EF4-FFF2-40B4-BE49-F238E27FC236}">
                <a16:creationId xmlns:a16="http://schemas.microsoft.com/office/drawing/2014/main" id="{08695887-D675-E89A-7C54-C98D4F66E72D}"/>
              </a:ext>
            </a:extLst>
          </p:cNvPr>
          <p:cNvSpPr txBox="1">
            <a:spLocks/>
          </p:cNvSpPr>
          <p:nvPr/>
        </p:nvSpPr>
        <p:spPr bwMode="auto">
          <a:xfrm>
            <a:off x="834521" y="1825523"/>
            <a:ext cx="5071700" cy="424864"/>
          </a:xfrm>
          <a:prstGeom prst="rect">
            <a:avLst/>
          </a:prstGeom>
        </p:spPr>
        <p:txBody>
          <a:bodyPr vert="horz" lIns="0" tIns="0" rIns="0" bIns="0" rtlCol="0" anchor="t" anchorCtr="0">
            <a:noAutofit/>
          </a:bodyPr>
          <a:lstStyle>
            <a:lvl1pPr marL="0" indent="0" algn="l" defTabSz="914400" eaLnBrk="1" hangingPunct="1">
              <a:lnSpc>
                <a:spcPct val="90000"/>
              </a:lnSpc>
              <a:spcBef>
                <a:spcPts val="1800"/>
              </a:spcBef>
              <a:spcAft>
                <a:spcPts val="400"/>
              </a:spcAft>
              <a:buFont typeface="Arial"/>
              <a:buNone/>
              <a:defRPr sz="2400" b="1">
                <a:solidFill>
                  <a:schemeClr val="accent2"/>
                </a:solidFill>
                <a:latin typeface="+mn-lt"/>
                <a:ea typeface="+mn-ea"/>
                <a:cs typeface="+mn-cs"/>
              </a:defRPr>
            </a:lvl1pPr>
            <a:lvl2pPr marL="457200" indent="0" algn="l" defTabSz="914400" eaLnBrk="1" hangingPunct="1">
              <a:lnSpc>
                <a:spcPct val="100000"/>
              </a:lnSpc>
              <a:spcBef>
                <a:spcPts val="500"/>
              </a:spcBef>
              <a:spcAft>
                <a:spcPts val="300"/>
              </a:spcAft>
              <a:buFont typeface="Arial"/>
              <a:buNone/>
              <a:defRPr sz="2000" b="1">
                <a:solidFill>
                  <a:schemeClr val="tx2">
                    <a:lumMod val="50000"/>
                  </a:schemeClr>
                </a:solidFill>
                <a:latin typeface="+mn-lt"/>
                <a:ea typeface="+mn-ea"/>
                <a:cs typeface="+mn-cs"/>
              </a:defRPr>
            </a:lvl2pPr>
            <a:lvl3pPr marL="914400" indent="0" algn="l" defTabSz="914400" eaLnBrk="1" hangingPunct="1">
              <a:lnSpc>
                <a:spcPct val="100000"/>
              </a:lnSpc>
              <a:spcBef>
                <a:spcPts val="500"/>
              </a:spcBef>
              <a:spcAft>
                <a:spcPts val="300"/>
              </a:spcAft>
              <a:buFont typeface="Arial"/>
              <a:buNone/>
              <a:defRPr sz="1800" b="1">
                <a:solidFill>
                  <a:schemeClr val="tx2">
                    <a:lumMod val="50000"/>
                  </a:schemeClr>
                </a:solidFill>
                <a:latin typeface="+mn-lt"/>
                <a:ea typeface="+mn-ea"/>
                <a:cs typeface="+mn-cs"/>
              </a:defRPr>
            </a:lvl3pPr>
            <a:lvl4pPr marL="1371600" indent="0" algn="l" defTabSz="914400" eaLnBrk="1" hangingPunct="1">
              <a:lnSpc>
                <a:spcPct val="100000"/>
              </a:lnSpc>
              <a:spcBef>
                <a:spcPts val="500"/>
              </a:spcBef>
              <a:spcAft>
                <a:spcPts val="300"/>
              </a:spcAft>
              <a:buFont typeface="Arial"/>
              <a:buNone/>
              <a:defRPr sz="1600" b="1">
                <a:solidFill>
                  <a:schemeClr val="tx2">
                    <a:lumMod val="50000"/>
                  </a:schemeClr>
                </a:solidFill>
                <a:latin typeface="+mn-lt"/>
                <a:ea typeface="+mn-ea"/>
                <a:cs typeface="+mn-cs"/>
              </a:defRPr>
            </a:lvl4pPr>
            <a:lvl5pPr marL="1828800" indent="0" algn="l" defTabSz="914400" eaLnBrk="1" hangingPunct="1">
              <a:lnSpc>
                <a:spcPct val="90000"/>
              </a:lnSpc>
              <a:spcBef>
                <a:spcPts val="500"/>
              </a:spcBef>
              <a:buFont typeface="Arial"/>
              <a:buNone/>
              <a:defRPr sz="1600" b="1">
                <a:solidFill>
                  <a:schemeClr val="accent6"/>
                </a:solidFill>
                <a:latin typeface="+mn-lt"/>
                <a:ea typeface="+mn-ea"/>
                <a:cs typeface="+mn-cs"/>
              </a:defRPr>
            </a:lvl5pPr>
            <a:lvl6pPr marL="2286000" indent="0" algn="l" defTabSz="914400" eaLnBrk="1" hangingPunct="1">
              <a:lnSpc>
                <a:spcPct val="90000"/>
              </a:lnSpc>
              <a:spcBef>
                <a:spcPts val="500"/>
              </a:spcBef>
              <a:buFont typeface="Arial"/>
              <a:buNone/>
              <a:defRPr sz="1600" b="1">
                <a:solidFill>
                  <a:schemeClr val="tx1"/>
                </a:solidFill>
                <a:latin typeface="+mn-lt"/>
                <a:ea typeface="+mn-ea"/>
                <a:cs typeface="+mn-cs"/>
              </a:defRPr>
            </a:lvl6pPr>
            <a:lvl7pPr marL="2743200" indent="0" algn="l" defTabSz="914400" eaLnBrk="1" hangingPunct="1">
              <a:lnSpc>
                <a:spcPct val="90000"/>
              </a:lnSpc>
              <a:spcBef>
                <a:spcPts val="500"/>
              </a:spcBef>
              <a:buFont typeface="Arial"/>
              <a:buNone/>
              <a:defRPr sz="1600" b="1">
                <a:solidFill>
                  <a:schemeClr val="tx1"/>
                </a:solidFill>
                <a:latin typeface="+mn-lt"/>
                <a:ea typeface="+mn-ea"/>
                <a:cs typeface="+mn-cs"/>
              </a:defRPr>
            </a:lvl7pPr>
            <a:lvl8pPr marL="3200400" indent="0" algn="l" defTabSz="914400" eaLnBrk="1" hangingPunct="1">
              <a:lnSpc>
                <a:spcPct val="90000"/>
              </a:lnSpc>
              <a:spcBef>
                <a:spcPts val="500"/>
              </a:spcBef>
              <a:buFont typeface="Arial"/>
              <a:buNone/>
              <a:defRPr sz="1600" b="1">
                <a:solidFill>
                  <a:schemeClr val="tx1"/>
                </a:solidFill>
                <a:latin typeface="+mn-lt"/>
                <a:ea typeface="+mn-ea"/>
                <a:cs typeface="+mn-cs"/>
              </a:defRPr>
            </a:lvl8pPr>
            <a:lvl9pPr marL="3657600" indent="0" algn="l" defTabSz="914400" eaLnBrk="1" hangingPunct="1">
              <a:lnSpc>
                <a:spcPct val="90000"/>
              </a:lnSpc>
              <a:spcBef>
                <a:spcPts val="500"/>
              </a:spcBef>
              <a:buFont typeface="Arial"/>
              <a:buNone/>
              <a:defRPr sz="1600" b="1">
                <a:solidFill>
                  <a:schemeClr val="tx1"/>
                </a:solidFill>
                <a:latin typeface="+mn-lt"/>
                <a:ea typeface="+mn-ea"/>
                <a:cs typeface="+mn-cs"/>
              </a:defRPr>
            </a:lvl9pPr>
          </a:lstStyle>
          <a:p>
            <a:r>
              <a:rPr lang="en-US" kern="0" dirty="0"/>
              <a:t>Matching prototype block</a:t>
            </a:r>
            <a:endParaRPr lang="en-GB" kern="0" dirty="0"/>
          </a:p>
        </p:txBody>
      </p:sp>
      <p:sp>
        <p:nvSpPr>
          <p:cNvPr id="12" name="Text Placeholder 2">
            <a:extLst>
              <a:ext uri="{FF2B5EF4-FFF2-40B4-BE49-F238E27FC236}">
                <a16:creationId xmlns:a16="http://schemas.microsoft.com/office/drawing/2014/main" id="{DD873203-FC4D-E462-E4C7-8D3326DDE29E}"/>
              </a:ext>
            </a:extLst>
          </p:cNvPr>
          <p:cNvSpPr txBox="1">
            <a:spLocks/>
          </p:cNvSpPr>
          <p:nvPr/>
        </p:nvSpPr>
        <p:spPr bwMode="auto">
          <a:xfrm>
            <a:off x="6777832" y="1825523"/>
            <a:ext cx="3386671" cy="424864"/>
          </a:xfrm>
          <a:prstGeom prst="rect">
            <a:avLst/>
          </a:prstGeom>
        </p:spPr>
        <p:txBody>
          <a:bodyPr vert="horz" lIns="0" tIns="0" rIns="0" bIns="0" rtlCol="0" anchor="t" anchorCtr="0">
            <a:noAutofit/>
          </a:bodyPr>
          <a:lstStyle>
            <a:lvl1pPr marL="0" indent="0" algn="l" defTabSz="914400" eaLnBrk="1" hangingPunct="1">
              <a:lnSpc>
                <a:spcPct val="90000"/>
              </a:lnSpc>
              <a:spcBef>
                <a:spcPts val="1800"/>
              </a:spcBef>
              <a:spcAft>
                <a:spcPts val="400"/>
              </a:spcAft>
              <a:buFont typeface="Arial"/>
              <a:buNone/>
              <a:defRPr sz="2400" b="1">
                <a:solidFill>
                  <a:schemeClr val="accent2"/>
                </a:solidFill>
                <a:latin typeface="+mn-lt"/>
                <a:ea typeface="+mn-ea"/>
                <a:cs typeface="+mn-cs"/>
              </a:defRPr>
            </a:lvl1pPr>
            <a:lvl2pPr marL="457200" indent="0" algn="l" defTabSz="914400" eaLnBrk="1" hangingPunct="1">
              <a:lnSpc>
                <a:spcPct val="100000"/>
              </a:lnSpc>
              <a:spcBef>
                <a:spcPts val="500"/>
              </a:spcBef>
              <a:spcAft>
                <a:spcPts val="300"/>
              </a:spcAft>
              <a:buFont typeface="Arial"/>
              <a:buNone/>
              <a:defRPr sz="2000" b="1">
                <a:solidFill>
                  <a:schemeClr val="tx2">
                    <a:lumMod val="50000"/>
                  </a:schemeClr>
                </a:solidFill>
                <a:latin typeface="+mn-lt"/>
                <a:ea typeface="+mn-ea"/>
                <a:cs typeface="+mn-cs"/>
              </a:defRPr>
            </a:lvl2pPr>
            <a:lvl3pPr marL="914400" indent="0" algn="l" defTabSz="914400" eaLnBrk="1" hangingPunct="1">
              <a:lnSpc>
                <a:spcPct val="100000"/>
              </a:lnSpc>
              <a:spcBef>
                <a:spcPts val="500"/>
              </a:spcBef>
              <a:spcAft>
                <a:spcPts val="300"/>
              </a:spcAft>
              <a:buFont typeface="Arial"/>
              <a:buNone/>
              <a:defRPr sz="1800" b="1">
                <a:solidFill>
                  <a:schemeClr val="tx2">
                    <a:lumMod val="50000"/>
                  </a:schemeClr>
                </a:solidFill>
                <a:latin typeface="+mn-lt"/>
                <a:ea typeface="+mn-ea"/>
                <a:cs typeface="+mn-cs"/>
              </a:defRPr>
            </a:lvl3pPr>
            <a:lvl4pPr marL="1371600" indent="0" algn="l" defTabSz="914400" eaLnBrk="1" hangingPunct="1">
              <a:lnSpc>
                <a:spcPct val="100000"/>
              </a:lnSpc>
              <a:spcBef>
                <a:spcPts val="500"/>
              </a:spcBef>
              <a:spcAft>
                <a:spcPts val="300"/>
              </a:spcAft>
              <a:buFont typeface="Arial"/>
              <a:buNone/>
              <a:defRPr sz="1600" b="1">
                <a:solidFill>
                  <a:schemeClr val="tx2">
                    <a:lumMod val="50000"/>
                  </a:schemeClr>
                </a:solidFill>
                <a:latin typeface="+mn-lt"/>
                <a:ea typeface="+mn-ea"/>
                <a:cs typeface="+mn-cs"/>
              </a:defRPr>
            </a:lvl4pPr>
            <a:lvl5pPr marL="1828800" indent="0" algn="l" defTabSz="914400" eaLnBrk="1" hangingPunct="1">
              <a:lnSpc>
                <a:spcPct val="90000"/>
              </a:lnSpc>
              <a:spcBef>
                <a:spcPts val="500"/>
              </a:spcBef>
              <a:buFont typeface="Arial"/>
              <a:buNone/>
              <a:defRPr sz="1600" b="1">
                <a:solidFill>
                  <a:schemeClr val="accent6"/>
                </a:solidFill>
                <a:latin typeface="+mn-lt"/>
                <a:ea typeface="+mn-ea"/>
                <a:cs typeface="+mn-cs"/>
              </a:defRPr>
            </a:lvl5pPr>
            <a:lvl6pPr marL="2286000" indent="0" algn="l" defTabSz="914400" eaLnBrk="1" hangingPunct="1">
              <a:lnSpc>
                <a:spcPct val="90000"/>
              </a:lnSpc>
              <a:spcBef>
                <a:spcPts val="500"/>
              </a:spcBef>
              <a:buFont typeface="Arial"/>
              <a:buNone/>
              <a:defRPr sz="1600" b="1">
                <a:solidFill>
                  <a:schemeClr val="tx1"/>
                </a:solidFill>
                <a:latin typeface="+mn-lt"/>
                <a:ea typeface="+mn-ea"/>
                <a:cs typeface="+mn-cs"/>
              </a:defRPr>
            </a:lvl6pPr>
            <a:lvl7pPr marL="2743200" indent="0" algn="l" defTabSz="914400" eaLnBrk="1" hangingPunct="1">
              <a:lnSpc>
                <a:spcPct val="90000"/>
              </a:lnSpc>
              <a:spcBef>
                <a:spcPts val="500"/>
              </a:spcBef>
              <a:buFont typeface="Arial"/>
              <a:buNone/>
              <a:defRPr sz="1600" b="1">
                <a:solidFill>
                  <a:schemeClr val="tx1"/>
                </a:solidFill>
                <a:latin typeface="+mn-lt"/>
                <a:ea typeface="+mn-ea"/>
                <a:cs typeface="+mn-cs"/>
              </a:defRPr>
            </a:lvl7pPr>
            <a:lvl8pPr marL="3200400" indent="0" algn="l" defTabSz="914400" eaLnBrk="1" hangingPunct="1">
              <a:lnSpc>
                <a:spcPct val="90000"/>
              </a:lnSpc>
              <a:spcBef>
                <a:spcPts val="500"/>
              </a:spcBef>
              <a:buFont typeface="Arial"/>
              <a:buNone/>
              <a:defRPr sz="1600" b="1">
                <a:solidFill>
                  <a:schemeClr val="tx1"/>
                </a:solidFill>
                <a:latin typeface="+mn-lt"/>
                <a:ea typeface="+mn-ea"/>
                <a:cs typeface="+mn-cs"/>
              </a:defRPr>
            </a:lvl8pPr>
            <a:lvl9pPr marL="3657600" indent="0" algn="l" defTabSz="914400" eaLnBrk="1" hangingPunct="1">
              <a:lnSpc>
                <a:spcPct val="90000"/>
              </a:lnSpc>
              <a:spcBef>
                <a:spcPts val="500"/>
              </a:spcBef>
              <a:buFont typeface="Arial"/>
              <a:buNone/>
              <a:defRPr sz="1600" b="1">
                <a:solidFill>
                  <a:schemeClr val="tx1"/>
                </a:solidFill>
                <a:latin typeface="+mn-lt"/>
                <a:ea typeface="+mn-ea"/>
                <a:cs typeface="+mn-cs"/>
              </a:defRPr>
            </a:lvl9pPr>
          </a:lstStyle>
          <a:p>
            <a:r>
              <a:rPr lang="en-US" kern="0" dirty="0"/>
              <a:t>1/8</a:t>
            </a:r>
            <a:r>
              <a:rPr lang="en-US" kern="0" baseline="30000" dirty="0"/>
              <a:t>th</a:t>
            </a:r>
            <a:r>
              <a:rPr lang="en-US" kern="0" dirty="0"/>
              <a:t> slices TDR block</a:t>
            </a:r>
            <a:endParaRPr lang="en-GB" kern="0" dirty="0"/>
          </a:p>
        </p:txBody>
      </p:sp>
    </p:spTree>
    <p:extLst>
      <p:ext uri="{BB962C8B-B14F-4D97-AF65-F5344CB8AC3E}">
        <p14:creationId xmlns:p14="http://schemas.microsoft.com/office/powerpoint/2010/main" val="150281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62978EF-C87A-4D67-E9E6-8BF410BC2B27}"/>
              </a:ext>
            </a:extLst>
          </p:cNvPr>
          <p:cNvSpPr>
            <a:spLocks noGrp="1"/>
          </p:cNvSpPr>
          <p:nvPr>
            <p:ph idx="1"/>
          </p:nvPr>
        </p:nvSpPr>
        <p:spPr>
          <a:xfrm>
            <a:off x="407989" y="1439335"/>
            <a:ext cx="11376024" cy="4608512"/>
          </a:xfrm>
        </p:spPr>
        <p:txBody>
          <a:bodyPr>
            <a:normAutofit fontScale="77500" lnSpcReduction="20000"/>
          </a:bodyPr>
          <a:lstStyle/>
          <a:p>
            <a:r>
              <a:rPr lang="en-US" sz="3600" dirty="0">
                <a:solidFill>
                  <a:schemeClr val="accent3"/>
                </a:solidFill>
              </a:rPr>
              <a:t>Helium Target</a:t>
            </a:r>
          </a:p>
          <a:p>
            <a:pPr marL="514350" indent="-514350">
              <a:buFont typeface="+mj-lt"/>
              <a:buAutoNum type="arabicPeriod"/>
            </a:pPr>
            <a:r>
              <a:rPr lang="en-US" sz="2800" dirty="0">
                <a:solidFill>
                  <a:schemeClr val="accent1"/>
                </a:solidFill>
              </a:rPr>
              <a:t>Cladding &amp; Core Material structure</a:t>
            </a:r>
          </a:p>
          <a:p>
            <a:pPr marL="514350" indent="-514350">
              <a:buFont typeface="+mj-lt"/>
              <a:buAutoNum type="arabicPeriod"/>
            </a:pPr>
            <a:r>
              <a:rPr lang="en-US" sz="2800" dirty="0">
                <a:solidFill>
                  <a:schemeClr val="accent1"/>
                </a:solidFill>
              </a:rPr>
              <a:t>Helium Modelling Assumptions &amp; Design Methodology</a:t>
            </a:r>
          </a:p>
          <a:p>
            <a:pPr marL="514350" indent="-514350">
              <a:buFont typeface="+mj-lt"/>
              <a:buAutoNum type="arabicPeriod"/>
            </a:pPr>
            <a:r>
              <a:rPr lang="en-US" sz="2800" dirty="0">
                <a:solidFill>
                  <a:schemeClr val="accent1"/>
                </a:solidFill>
              </a:rPr>
              <a:t>Helium Simulation Results</a:t>
            </a:r>
          </a:p>
          <a:p>
            <a:pPr marL="781200" lvl="1" indent="-457200"/>
            <a:r>
              <a:rPr lang="en-US" sz="2500" b="1" dirty="0">
                <a:solidFill>
                  <a:schemeClr val="accent2"/>
                </a:solidFill>
              </a:rPr>
              <a:t>Target size &amp; beam parameters</a:t>
            </a:r>
          </a:p>
          <a:p>
            <a:pPr marL="781200" lvl="1" indent="-457200"/>
            <a:r>
              <a:rPr lang="en-US" sz="2500" b="1" dirty="0">
                <a:solidFill>
                  <a:schemeClr val="accent2"/>
                </a:solidFill>
              </a:rPr>
              <a:t>Radiation damage – stress</a:t>
            </a:r>
          </a:p>
          <a:p>
            <a:pPr marL="781200" lvl="1" indent="-457200"/>
            <a:r>
              <a:rPr lang="en-US" sz="2500" b="1" dirty="0">
                <a:solidFill>
                  <a:schemeClr val="accent2"/>
                </a:solidFill>
              </a:rPr>
              <a:t>Radiation damage – Fatigue</a:t>
            </a:r>
          </a:p>
          <a:p>
            <a:r>
              <a:rPr lang="en-US" sz="3600" dirty="0">
                <a:solidFill>
                  <a:schemeClr val="accent3"/>
                </a:solidFill>
              </a:rPr>
              <a:t>Helium &amp; Water Target</a:t>
            </a:r>
          </a:p>
          <a:p>
            <a:pPr marL="514350" indent="-514350">
              <a:buFont typeface="+mj-lt"/>
              <a:buAutoNum type="arabicPeriod" startAt="4"/>
            </a:pPr>
            <a:r>
              <a:rPr lang="en-US" sz="2800" dirty="0">
                <a:solidFill>
                  <a:schemeClr val="accent1"/>
                </a:solidFill>
              </a:rPr>
              <a:t>Comparison</a:t>
            </a:r>
          </a:p>
          <a:p>
            <a:pPr marL="514350" indent="-514350">
              <a:buFont typeface="+mj-lt"/>
              <a:buAutoNum type="arabicPeriod" startAt="4"/>
            </a:pPr>
            <a:r>
              <a:rPr lang="en-US" sz="2900" dirty="0">
                <a:solidFill>
                  <a:schemeClr val="accent1"/>
                </a:solidFill>
              </a:rPr>
              <a:t>Helium target ‘Backup’ options</a:t>
            </a:r>
          </a:p>
          <a:p>
            <a:pPr marL="514350" indent="-514350">
              <a:buFont typeface="+mj-lt"/>
              <a:buAutoNum type="arabicPeriod" startAt="4"/>
            </a:pPr>
            <a:r>
              <a:rPr lang="en-US" sz="2900" dirty="0">
                <a:solidFill>
                  <a:schemeClr val="accent1"/>
                </a:solidFill>
              </a:rPr>
              <a:t>FMEA</a:t>
            </a:r>
          </a:p>
          <a:p>
            <a:pPr marL="514350" indent="-514350">
              <a:buFont typeface="+mj-lt"/>
              <a:buAutoNum type="arabicPeriod" startAt="4"/>
            </a:pPr>
            <a:r>
              <a:rPr lang="en-US" sz="2900" dirty="0">
                <a:solidFill>
                  <a:schemeClr val="accent1"/>
                </a:solidFill>
              </a:rPr>
              <a:t>Further work</a:t>
            </a:r>
          </a:p>
          <a:p>
            <a:pPr marL="514350" indent="-514350">
              <a:buFont typeface="+mj-lt"/>
              <a:buAutoNum type="arabicPeriod" startAt="4"/>
            </a:pPr>
            <a:r>
              <a:rPr lang="en-US" sz="2900" dirty="0">
                <a:solidFill>
                  <a:schemeClr val="accent1"/>
                </a:solidFill>
              </a:rPr>
              <a:t>Key takeaways</a:t>
            </a:r>
          </a:p>
          <a:p>
            <a:pPr marL="514350" indent="-514350">
              <a:buFont typeface="+mj-lt"/>
              <a:buAutoNum type="arabicPeriod" startAt="4"/>
            </a:pPr>
            <a:endParaRPr lang="en-US" sz="2800" dirty="0">
              <a:solidFill>
                <a:schemeClr val="accent1"/>
              </a:solidFill>
            </a:endParaRPr>
          </a:p>
          <a:p>
            <a:pPr marL="781200" lvl="1" indent="-457200">
              <a:buFont typeface="+mj-lt"/>
              <a:buAutoNum type="arabicPeriod"/>
            </a:pPr>
            <a:endParaRPr lang="en-US" sz="2500" dirty="0">
              <a:solidFill>
                <a:schemeClr val="accent1"/>
              </a:solidFill>
            </a:endParaRPr>
          </a:p>
          <a:p>
            <a:pPr marL="781200" lvl="1" indent="-457200">
              <a:buFont typeface="+mj-lt"/>
              <a:buAutoNum type="arabicPeriod"/>
            </a:pPr>
            <a:endParaRPr lang="en-US" sz="2500" dirty="0">
              <a:solidFill>
                <a:schemeClr val="accent1"/>
              </a:solidFill>
            </a:endParaRPr>
          </a:p>
          <a:p>
            <a:pPr marL="457200" indent="-457200">
              <a:buFont typeface="+mj-lt"/>
              <a:buAutoNum type="arabicPeriod" startAt="4"/>
            </a:pPr>
            <a:endParaRPr lang="en-GB" dirty="0"/>
          </a:p>
        </p:txBody>
      </p:sp>
      <p:sp>
        <p:nvSpPr>
          <p:cNvPr id="3" name="Title 2">
            <a:extLst>
              <a:ext uri="{FF2B5EF4-FFF2-40B4-BE49-F238E27FC236}">
                <a16:creationId xmlns:a16="http://schemas.microsoft.com/office/drawing/2014/main" id="{F50EC051-9CA4-7B26-4D90-5611CC47F0D3}"/>
              </a:ext>
            </a:extLst>
          </p:cNvPr>
          <p:cNvSpPr>
            <a:spLocks noGrp="1"/>
          </p:cNvSpPr>
          <p:nvPr>
            <p:ph type="title"/>
          </p:nvPr>
        </p:nvSpPr>
        <p:spPr/>
        <p:txBody>
          <a:bodyPr/>
          <a:lstStyle/>
          <a:p>
            <a:r>
              <a:rPr lang="en-US" dirty="0"/>
              <a:t>Contents</a:t>
            </a:r>
            <a:endParaRPr lang="en-GB" dirty="0"/>
          </a:p>
        </p:txBody>
      </p:sp>
      <p:sp>
        <p:nvSpPr>
          <p:cNvPr id="4" name="Date Placeholder 3">
            <a:extLst>
              <a:ext uri="{FF2B5EF4-FFF2-40B4-BE49-F238E27FC236}">
                <a16:creationId xmlns:a16="http://schemas.microsoft.com/office/drawing/2014/main" id="{0ED853C3-EF12-552F-D211-AED517EF9599}"/>
              </a:ext>
            </a:extLst>
          </p:cNvPr>
          <p:cNvSpPr>
            <a:spLocks noGrp="1"/>
          </p:cNvSpPr>
          <p:nvPr>
            <p:ph type="dt" sz="half" idx="10"/>
          </p:nvPr>
        </p:nvSpPr>
        <p:spPr/>
        <p:txBody>
          <a:bodyPr/>
          <a:lstStyle/>
          <a:p>
            <a:pPr>
              <a:defRPr/>
            </a:pPr>
            <a:r>
              <a:rPr lang="en-US"/>
              <a:t>HI-ECN3 Target System Advisory Commitee #1,  04/03/2025</a:t>
            </a:r>
          </a:p>
        </p:txBody>
      </p:sp>
      <p:sp>
        <p:nvSpPr>
          <p:cNvPr id="5" name="Footer Placeholder 4">
            <a:extLst>
              <a:ext uri="{FF2B5EF4-FFF2-40B4-BE49-F238E27FC236}">
                <a16:creationId xmlns:a16="http://schemas.microsoft.com/office/drawing/2014/main" id="{500177CC-4165-989F-0134-4CF880D634BE}"/>
              </a:ext>
            </a:extLst>
          </p:cNvPr>
          <p:cNvSpPr>
            <a:spLocks noGrp="1"/>
          </p:cNvSpPr>
          <p:nvPr>
            <p:ph type="ftr" sz="quarter" idx="11"/>
          </p:nvPr>
        </p:nvSpPr>
        <p:spPr/>
        <p:txBody>
          <a:bodyPr/>
          <a:lstStyle/>
          <a:p>
            <a:pPr>
              <a:defRPr/>
            </a:pPr>
            <a:r>
              <a:rPr lang="en-GB"/>
              <a:t>Mike Parkin | Target Conceptual Design</a:t>
            </a:r>
            <a:endParaRPr lang="en-US" dirty="0"/>
          </a:p>
        </p:txBody>
      </p:sp>
      <p:sp>
        <p:nvSpPr>
          <p:cNvPr id="6" name="Slide Number Placeholder 5">
            <a:extLst>
              <a:ext uri="{FF2B5EF4-FFF2-40B4-BE49-F238E27FC236}">
                <a16:creationId xmlns:a16="http://schemas.microsoft.com/office/drawing/2014/main" id="{D625913E-CE4B-99F3-5640-1EA7A795083E}"/>
              </a:ext>
            </a:extLst>
          </p:cNvPr>
          <p:cNvSpPr>
            <a:spLocks noGrp="1"/>
          </p:cNvSpPr>
          <p:nvPr>
            <p:ph type="sldNum" sz="quarter" idx="12"/>
          </p:nvPr>
        </p:nvSpPr>
        <p:spPr/>
        <p:txBody>
          <a:bodyPr/>
          <a:lstStyle/>
          <a:p>
            <a:pPr>
              <a:defRPr/>
            </a:pPr>
            <a:fld id="{36B5EA5A-BC32-A742-B11B-8E7414D5B535}" type="slidenum">
              <a:rPr lang="en-US" smtClean="0"/>
              <a:t>4</a:t>
            </a:fld>
            <a:endParaRPr lang="en-US"/>
          </a:p>
        </p:txBody>
      </p:sp>
    </p:spTree>
    <p:extLst>
      <p:ext uri="{BB962C8B-B14F-4D97-AF65-F5344CB8AC3E}">
        <p14:creationId xmlns:p14="http://schemas.microsoft.com/office/powerpoint/2010/main" val="970605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210"/>
                                        <p:tgtEl>
                                          <p:spTgt spid="2">
                                            <p:txEl>
                                              <p:pRg st="1" end="1"/>
                                            </p:txEl>
                                          </p:spTgt>
                                        </p:tgtEl>
                                      </p:cBhvr>
                                    </p:animEffect>
                                    <p:anim calcmode="lin" valueType="num">
                                      <p:cBhvr>
                                        <p:cTn id="8" dur="21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9" dur="21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210"/>
                                        <p:tgtEl>
                                          <p:spTgt spid="2">
                                            <p:txEl>
                                              <p:pRg st="2" end="2"/>
                                            </p:txEl>
                                          </p:spTgt>
                                        </p:tgtEl>
                                      </p:cBhvr>
                                    </p:animEffect>
                                    <p:anim calcmode="lin" valueType="num">
                                      <p:cBhvr>
                                        <p:cTn id="15" dur="21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21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210"/>
                                        <p:tgtEl>
                                          <p:spTgt spid="2">
                                            <p:txEl>
                                              <p:pRg st="3" end="3"/>
                                            </p:txEl>
                                          </p:spTgt>
                                        </p:tgtEl>
                                      </p:cBhvr>
                                    </p:animEffect>
                                    <p:anim calcmode="lin" valueType="num">
                                      <p:cBhvr>
                                        <p:cTn id="22" dur="21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3" dur="210" fill="hold"/>
                                        <p:tgtEl>
                                          <p:spTgt spid="2">
                                            <p:txEl>
                                              <p:pRg st="3" end="3"/>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
                                            <p:txEl>
                                              <p:pRg st="4" end="4"/>
                                            </p:txEl>
                                          </p:spTgt>
                                        </p:tgtEl>
                                        <p:attrNameLst>
                                          <p:attrName>style.visibility</p:attrName>
                                        </p:attrNameLst>
                                      </p:cBhvr>
                                      <p:to>
                                        <p:strVal val="visible"/>
                                      </p:to>
                                    </p:set>
                                    <p:animEffect transition="in" filter="fade">
                                      <p:cBhvr>
                                        <p:cTn id="26" dur="210"/>
                                        <p:tgtEl>
                                          <p:spTgt spid="2">
                                            <p:txEl>
                                              <p:pRg st="4" end="4"/>
                                            </p:txEl>
                                          </p:spTgt>
                                        </p:tgtEl>
                                      </p:cBhvr>
                                    </p:animEffect>
                                    <p:anim calcmode="lin" valueType="num">
                                      <p:cBhvr>
                                        <p:cTn id="27" dur="21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8" dur="210" fill="hold"/>
                                        <p:tgtEl>
                                          <p:spTgt spid="2">
                                            <p:txEl>
                                              <p:pRg st="4" end="4"/>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
                                            <p:txEl>
                                              <p:pRg st="5" end="5"/>
                                            </p:txEl>
                                          </p:spTgt>
                                        </p:tgtEl>
                                        <p:attrNameLst>
                                          <p:attrName>style.visibility</p:attrName>
                                        </p:attrNameLst>
                                      </p:cBhvr>
                                      <p:to>
                                        <p:strVal val="visible"/>
                                      </p:to>
                                    </p:set>
                                    <p:animEffect transition="in" filter="fade">
                                      <p:cBhvr>
                                        <p:cTn id="31" dur="210"/>
                                        <p:tgtEl>
                                          <p:spTgt spid="2">
                                            <p:txEl>
                                              <p:pRg st="5" end="5"/>
                                            </p:txEl>
                                          </p:spTgt>
                                        </p:tgtEl>
                                      </p:cBhvr>
                                    </p:animEffect>
                                    <p:anim calcmode="lin" valueType="num">
                                      <p:cBhvr>
                                        <p:cTn id="32" dur="21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3" dur="210" fill="hold"/>
                                        <p:tgtEl>
                                          <p:spTgt spid="2">
                                            <p:txEl>
                                              <p:pRg st="5" end="5"/>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
                                            <p:txEl>
                                              <p:pRg st="6" end="6"/>
                                            </p:txEl>
                                          </p:spTgt>
                                        </p:tgtEl>
                                        <p:attrNameLst>
                                          <p:attrName>style.visibility</p:attrName>
                                        </p:attrNameLst>
                                      </p:cBhvr>
                                      <p:to>
                                        <p:strVal val="visible"/>
                                      </p:to>
                                    </p:set>
                                    <p:animEffect transition="in" filter="fade">
                                      <p:cBhvr>
                                        <p:cTn id="36" dur="210"/>
                                        <p:tgtEl>
                                          <p:spTgt spid="2">
                                            <p:txEl>
                                              <p:pRg st="6" end="6"/>
                                            </p:txEl>
                                          </p:spTgt>
                                        </p:tgtEl>
                                      </p:cBhvr>
                                    </p:animEffect>
                                    <p:anim calcmode="lin" valueType="num">
                                      <p:cBhvr>
                                        <p:cTn id="37" dur="21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38" dur="21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2">
                                            <p:txEl>
                                              <p:pRg st="8" end="8"/>
                                            </p:txEl>
                                          </p:spTgt>
                                        </p:tgtEl>
                                        <p:attrNameLst>
                                          <p:attrName>style.visibility</p:attrName>
                                        </p:attrNameLst>
                                      </p:cBhvr>
                                      <p:to>
                                        <p:strVal val="visible"/>
                                      </p:to>
                                    </p:set>
                                    <p:animEffect transition="in" filter="fade">
                                      <p:cBhvr>
                                        <p:cTn id="43" dur="210"/>
                                        <p:tgtEl>
                                          <p:spTgt spid="2">
                                            <p:txEl>
                                              <p:pRg st="8" end="8"/>
                                            </p:txEl>
                                          </p:spTgt>
                                        </p:tgtEl>
                                      </p:cBhvr>
                                    </p:animEffect>
                                    <p:anim calcmode="lin" valueType="num">
                                      <p:cBhvr>
                                        <p:cTn id="44" dur="21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45" dur="21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2">
                                            <p:txEl>
                                              <p:pRg st="9" end="9"/>
                                            </p:txEl>
                                          </p:spTgt>
                                        </p:tgtEl>
                                        <p:attrNameLst>
                                          <p:attrName>style.visibility</p:attrName>
                                        </p:attrNameLst>
                                      </p:cBhvr>
                                      <p:to>
                                        <p:strVal val="visible"/>
                                      </p:to>
                                    </p:set>
                                    <p:animEffect transition="in" filter="fade">
                                      <p:cBhvr>
                                        <p:cTn id="50" dur="210"/>
                                        <p:tgtEl>
                                          <p:spTgt spid="2">
                                            <p:txEl>
                                              <p:pRg st="9" end="9"/>
                                            </p:txEl>
                                          </p:spTgt>
                                        </p:tgtEl>
                                      </p:cBhvr>
                                    </p:animEffect>
                                    <p:anim calcmode="lin" valueType="num">
                                      <p:cBhvr>
                                        <p:cTn id="51" dur="21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2" dur="21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2">
                                            <p:txEl>
                                              <p:pRg st="10" end="10"/>
                                            </p:txEl>
                                          </p:spTgt>
                                        </p:tgtEl>
                                        <p:attrNameLst>
                                          <p:attrName>style.visibility</p:attrName>
                                        </p:attrNameLst>
                                      </p:cBhvr>
                                      <p:to>
                                        <p:strVal val="visible"/>
                                      </p:to>
                                    </p:set>
                                    <p:animEffect transition="in" filter="fade">
                                      <p:cBhvr>
                                        <p:cTn id="57" dur="210"/>
                                        <p:tgtEl>
                                          <p:spTgt spid="2">
                                            <p:txEl>
                                              <p:pRg st="10" end="10"/>
                                            </p:txEl>
                                          </p:spTgt>
                                        </p:tgtEl>
                                      </p:cBhvr>
                                    </p:animEffect>
                                    <p:anim calcmode="lin" valueType="num">
                                      <p:cBhvr>
                                        <p:cTn id="58" dur="21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59" dur="21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2">
                                            <p:txEl>
                                              <p:pRg st="11" end="11"/>
                                            </p:txEl>
                                          </p:spTgt>
                                        </p:tgtEl>
                                        <p:attrNameLst>
                                          <p:attrName>style.visibility</p:attrName>
                                        </p:attrNameLst>
                                      </p:cBhvr>
                                      <p:to>
                                        <p:strVal val="visible"/>
                                      </p:to>
                                    </p:set>
                                    <p:animEffect transition="in" filter="fade">
                                      <p:cBhvr>
                                        <p:cTn id="64" dur="210"/>
                                        <p:tgtEl>
                                          <p:spTgt spid="2">
                                            <p:txEl>
                                              <p:pRg st="11" end="11"/>
                                            </p:txEl>
                                          </p:spTgt>
                                        </p:tgtEl>
                                      </p:cBhvr>
                                    </p:animEffect>
                                    <p:anim calcmode="lin" valueType="num">
                                      <p:cBhvr>
                                        <p:cTn id="65" dur="21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66" dur="210" fill="hold"/>
                                        <p:tgtEl>
                                          <p:spTgt spid="2">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nodeType="clickEffect">
                                  <p:stCondLst>
                                    <p:cond delay="0"/>
                                  </p:stCondLst>
                                  <p:childTnLst>
                                    <p:set>
                                      <p:cBhvr>
                                        <p:cTn id="70" dur="1" fill="hold">
                                          <p:stCondLst>
                                            <p:cond delay="0"/>
                                          </p:stCondLst>
                                        </p:cTn>
                                        <p:tgtEl>
                                          <p:spTgt spid="2">
                                            <p:txEl>
                                              <p:pRg st="12" end="12"/>
                                            </p:txEl>
                                          </p:spTgt>
                                        </p:tgtEl>
                                        <p:attrNameLst>
                                          <p:attrName>style.visibility</p:attrName>
                                        </p:attrNameLst>
                                      </p:cBhvr>
                                      <p:to>
                                        <p:strVal val="visible"/>
                                      </p:to>
                                    </p:set>
                                    <p:animEffect transition="in" filter="fade">
                                      <p:cBhvr>
                                        <p:cTn id="71" dur="210"/>
                                        <p:tgtEl>
                                          <p:spTgt spid="2">
                                            <p:txEl>
                                              <p:pRg st="12" end="12"/>
                                            </p:txEl>
                                          </p:spTgt>
                                        </p:tgtEl>
                                      </p:cBhvr>
                                    </p:animEffect>
                                    <p:anim calcmode="lin" valueType="num">
                                      <p:cBhvr>
                                        <p:cTn id="72" dur="21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73" dur="210" fill="hold"/>
                                        <p:tgtEl>
                                          <p:spTgt spid="2">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8D6602-8E53-0884-AF0C-C942DFF8DFAC}"/>
              </a:ext>
            </a:extLst>
          </p:cNvPr>
          <p:cNvSpPr>
            <a:spLocks noGrp="1"/>
          </p:cNvSpPr>
          <p:nvPr>
            <p:ph idx="1"/>
          </p:nvPr>
        </p:nvSpPr>
        <p:spPr>
          <a:xfrm>
            <a:off x="263352" y="3096489"/>
            <a:ext cx="5763451" cy="2886571"/>
          </a:xfrm>
        </p:spPr>
        <p:txBody>
          <a:bodyPr vert="horz" lIns="0" tIns="0" rIns="0" bIns="0" rtlCol="0" anchor="t">
            <a:noAutofit/>
          </a:bodyPr>
          <a:lstStyle/>
          <a:p>
            <a:pPr>
              <a:spcBef>
                <a:spcPts val="200"/>
              </a:spcBef>
            </a:pPr>
            <a:r>
              <a:rPr lang="en-GB" sz="1600" dirty="0">
                <a:solidFill>
                  <a:schemeClr val="tx1"/>
                </a:solidFill>
              </a:rPr>
              <a:t>Water-cooled, Ta-cladded TZM + W Core</a:t>
            </a:r>
          </a:p>
          <a:p>
            <a:pPr marL="342900" indent="-342900">
              <a:spcBef>
                <a:spcPts val="200"/>
              </a:spcBef>
              <a:buFont typeface="Arial" panose="020B0604020202020204" pitchFamily="34" charset="0"/>
              <a:buChar char="•"/>
            </a:pPr>
            <a:r>
              <a:rPr lang="en-GB" sz="1600" b="0" dirty="0">
                <a:solidFill>
                  <a:schemeClr val="tx1"/>
                </a:solidFill>
              </a:rPr>
              <a:t>TZM: </a:t>
            </a:r>
            <a:r>
              <a:rPr lang="en-GB" sz="1600" b="0" dirty="0">
                <a:solidFill>
                  <a:schemeClr val="tx2"/>
                </a:solidFill>
              </a:rPr>
              <a:t>Absorbs most of the power. Higher strength, better creep resistance, higher recrystallisation temp </a:t>
            </a:r>
            <a:r>
              <a:rPr lang="en-GB" sz="1600" b="0" dirty="0" err="1">
                <a:solidFill>
                  <a:schemeClr val="tx2"/>
                </a:solidFill>
              </a:rPr>
              <a:t>wrt</a:t>
            </a:r>
            <a:r>
              <a:rPr lang="en-GB" sz="1600" b="0" dirty="0">
                <a:solidFill>
                  <a:schemeClr val="tx2"/>
                </a:solidFill>
              </a:rPr>
              <a:t> Mo.</a:t>
            </a:r>
          </a:p>
          <a:p>
            <a:pPr marL="342900" indent="-342900">
              <a:spcBef>
                <a:spcPts val="200"/>
              </a:spcBef>
              <a:buFont typeface="Arial" panose="020B0604020202020204" pitchFamily="34" charset="0"/>
              <a:buChar char="•"/>
            </a:pPr>
            <a:r>
              <a:rPr lang="en-GB" sz="1600" b="0" dirty="0">
                <a:solidFill>
                  <a:schemeClr val="tx1"/>
                </a:solidFill>
              </a:rPr>
              <a:t>W: </a:t>
            </a:r>
            <a:r>
              <a:rPr lang="en-GB" sz="1600" b="0" dirty="0">
                <a:solidFill>
                  <a:schemeClr val="tx2"/>
                </a:solidFill>
              </a:rPr>
              <a:t>Good radiation damage resistance. Best for physics.</a:t>
            </a:r>
          </a:p>
          <a:p>
            <a:pPr marL="342900" indent="-342900">
              <a:spcBef>
                <a:spcPts val="200"/>
              </a:spcBef>
              <a:buFont typeface="Arial" panose="020B0604020202020204" pitchFamily="34" charset="0"/>
              <a:buChar char="•"/>
            </a:pPr>
            <a:r>
              <a:rPr lang="en-GB" sz="1600" b="0" dirty="0">
                <a:solidFill>
                  <a:schemeClr val="tx1"/>
                </a:solidFill>
              </a:rPr>
              <a:t>Ta2.5W: </a:t>
            </a:r>
            <a:r>
              <a:rPr lang="en-GB" sz="1600" b="0" dirty="0">
                <a:solidFill>
                  <a:schemeClr val="tx2"/>
                </a:solidFill>
              </a:rPr>
              <a:t>To avoid corrosion-erosion of the core materials</a:t>
            </a:r>
          </a:p>
          <a:p>
            <a:pPr marL="342900" indent="-342900">
              <a:spcBef>
                <a:spcPts val="200"/>
              </a:spcBef>
              <a:buFont typeface="Arial" panose="020B0604020202020204" pitchFamily="34" charset="0"/>
              <a:buChar char="•"/>
            </a:pPr>
            <a:r>
              <a:rPr lang="en-GB" sz="1600" b="0" dirty="0">
                <a:solidFill>
                  <a:schemeClr val="tx1"/>
                </a:solidFill>
              </a:rPr>
              <a:t>Manufacturing: </a:t>
            </a:r>
            <a:r>
              <a:rPr lang="en-GB" sz="1600" b="0" dirty="0">
                <a:solidFill>
                  <a:schemeClr val="tx2"/>
                </a:solidFill>
              </a:rPr>
              <a:t>Forged TZM, sintered W (single blocks). Cladding via HIP.</a:t>
            </a:r>
          </a:p>
          <a:p>
            <a:pPr marL="342900" indent="-342900">
              <a:spcBef>
                <a:spcPts val="200"/>
              </a:spcBef>
              <a:buFont typeface="Arial" panose="020B0604020202020204" pitchFamily="34" charset="0"/>
              <a:buChar char="•"/>
            </a:pPr>
            <a:r>
              <a:rPr lang="en-GB" sz="1600" b="0" dirty="0">
                <a:solidFill>
                  <a:schemeClr val="tx1"/>
                </a:solidFill>
              </a:rPr>
              <a:t>Cooling: </a:t>
            </a:r>
            <a:r>
              <a:rPr lang="en-GB" sz="1600" b="0" dirty="0">
                <a:solidFill>
                  <a:schemeClr val="tx2"/>
                </a:solidFill>
              </a:rPr>
              <a:t>22 bar, 5 m/s, ~660l/min,</a:t>
            </a:r>
          </a:p>
          <a:p>
            <a:pPr marL="342900" indent="-342900">
              <a:spcBef>
                <a:spcPts val="200"/>
              </a:spcBef>
              <a:buFont typeface="Arial" panose="020B0604020202020204" pitchFamily="34" charset="0"/>
              <a:buChar char="•"/>
            </a:pPr>
            <a:endParaRPr lang="en-GB" sz="1600" b="0" dirty="0">
              <a:solidFill>
                <a:schemeClr val="tx2"/>
              </a:solidFill>
            </a:endParaRPr>
          </a:p>
          <a:p>
            <a:pPr marL="666900" lvl="1" indent="-342900">
              <a:spcBef>
                <a:spcPts val="200"/>
              </a:spcBef>
              <a:buFont typeface="Arial" panose="020B0604020202020204" pitchFamily="34" charset="0"/>
              <a:buChar char="•"/>
            </a:pPr>
            <a:endParaRPr lang="en-GB" sz="1600" dirty="0">
              <a:solidFill>
                <a:schemeClr val="tx2"/>
              </a:solidFill>
            </a:endParaRPr>
          </a:p>
          <a:p>
            <a:pPr marL="666900" lvl="1" indent="-342900">
              <a:spcBef>
                <a:spcPts val="200"/>
              </a:spcBef>
              <a:buFont typeface="Arial" panose="020B0604020202020204" pitchFamily="34" charset="0"/>
              <a:buChar char="•"/>
            </a:pPr>
            <a:endParaRPr lang="en-GB" sz="1600" b="0" dirty="0">
              <a:solidFill>
                <a:schemeClr val="tx2"/>
              </a:solidFill>
            </a:endParaRPr>
          </a:p>
        </p:txBody>
      </p:sp>
      <p:sp>
        <p:nvSpPr>
          <p:cNvPr id="4" name="Slide Number Placeholder 3">
            <a:extLst>
              <a:ext uri="{FF2B5EF4-FFF2-40B4-BE49-F238E27FC236}">
                <a16:creationId xmlns:a16="http://schemas.microsoft.com/office/drawing/2014/main" id="{F2D92B86-9BB8-BA67-20DC-99F471AA40D6}"/>
              </a:ext>
            </a:extLst>
          </p:cNvPr>
          <p:cNvSpPr>
            <a:spLocks noGrp="1"/>
          </p:cNvSpPr>
          <p:nvPr>
            <p:ph type="sldNum" sz="quarter" idx="12"/>
          </p:nvPr>
        </p:nvSpPr>
        <p:spPr/>
        <p:txBody>
          <a:bodyPr/>
          <a:lstStyle/>
          <a:p>
            <a:pPr>
              <a:defRPr/>
            </a:pPr>
            <a:fld id="{36B5EA5A-BC32-A742-B11B-8E7414D5B535}" type="slidenum">
              <a:rPr lang="en-US" smtClean="0"/>
              <a:t>5</a:t>
            </a:fld>
            <a:endParaRPr lang="en-US"/>
          </a:p>
        </p:txBody>
      </p:sp>
      <p:sp>
        <p:nvSpPr>
          <p:cNvPr id="5" name="Footer Placeholder 4">
            <a:extLst>
              <a:ext uri="{FF2B5EF4-FFF2-40B4-BE49-F238E27FC236}">
                <a16:creationId xmlns:a16="http://schemas.microsoft.com/office/drawing/2014/main" id="{3AD7FD87-911C-BBBC-5A3F-592E8F2F2766}"/>
              </a:ext>
            </a:extLst>
          </p:cNvPr>
          <p:cNvSpPr>
            <a:spLocks noGrp="1"/>
          </p:cNvSpPr>
          <p:nvPr>
            <p:ph type="ftr" sz="quarter" idx="13"/>
          </p:nvPr>
        </p:nvSpPr>
        <p:spPr bwMode="auto">
          <a:xfrm>
            <a:off x="4259262" y="6408000"/>
            <a:ext cx="6572221" cy="365125"/>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a:t>Mike Parkin | Target Conceptual Design</a:t>
            </a:r>
            <a:endParaRPr lang="en-GB" dirty="0"/>
          </a:p>
        </p:txBody>
      </p:sp>
      <p:sp>
        <p:nvSpPr>
          <p:cNvPr id="56" name="TextBox 55">
            <a:extLst>
              <a:ext uri="{FF2B5EF4-FFF2-40B4-BE49-F238E27FC236}">
                <a16:creationId xmlns:a16="http://schemas.microsoft.com/office/drawing/2014/main" id="{AE01D290-44C7-FBD0-A1C9-FA85CF30FFCD}"/>
              </a:ext>
            </a:extLst>
          </p:cNvPr>
          <p:cNvSpPr txBox="1"/>
          <p:nvPr/>
        </p:nvSpPr>
        <p:spPr bwMode="auto">
          <a:xfrm>
            <a:off x="343153" y="-5714"/>
            <a:ext cx="4741617" cy="307777"/>
          </a:xfrm>
          <a:prstGeom prst="rect">
            <a:avLst/>
          </a:prstGeom>
          <a:noFill/>
        </p:spPr>
        <p:txBody>
          <a:bodyPr wrap="square" rtlCol="0">
            <a:spAutoFit/>
          </a:bodyPr>
          <a:lstStyle/>
          <a:p>
            <a:pPr algn="just"/>
            <a:r>
              <a:rPr lang="en-GB" sz="1400" b="0" i="0" dirty="0">
                <a:solidFill>
                  <a:srgbClr val="222222"/>
                </a:solidFill>
                <a:effectLst/>
                <a:latin typeface="Helvetica Neue"/>
                <a:hlinkClick r:id="rId2"/>
              </a:rPr>
              <a:t>https://doi.org/10.1103/PhysRevAccelBeams.22.113001</a:t>
            </a:r>
            <a:r>
              <a:rPr lang="en-GB" sz="1400" b="0" i="0" dirty="0">
                <a:solidFill>
                  <a:srgbClr val="222222"/>
                </a:solidFill>
                <a:effectLst/>
                <a:latin typeface="Helvetica Neue"/>
              </a:rPr>
              <a:t> </a:t>
            </a:r>
            <a:endParaRPr lang="en-GB" sz="1400" b="0" i="1" dirty="0"/>
          </a:p>
        </p:txBody>
      </p:sp>
      <p:sp>
        <p:nvSpPr>
          <p:cNvPr id="52" name="Rectangle 51">
            <a:extLst>
              <a:ext uri="{FF2B5EF4-FFF2-40B4-BE49-F238E27FC236}">
                <a16:creationId xmlns:a16="http://schemas.microsoft.com/office/drawing/2014/main" id="{48133CD1-208F-8CFA-0F1D-F0F22F1D79FE}"/>
              </a:ext>
            </a:extLst>
          </p:cNvPr>
          <p:cNvSpPr/>
          <p:nvPr/>
        </p:nvSpPr>
        <p:spPr>
          <a:xfrm>
            <a:off x="215995" y="278708"/>
            <a:ext cx="5808568" cy="626555"/>
          </a:xfrm>
          <a:prstGeom prst="rect">
            <a:avLst/>
          </a:prstGeom>
          <a:solidFill>
            <a:schemeClr val="accent6">
              <a:lumMod val="20000"/>
              <a:lumOff val="80000"/>
            </a:schemeClr>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sz="3600" b="1" dirty="0">
                <a:solidFill>
                  <a:schemeClr val="tx1"/>
                </a:solidFill>
              </a:rPr>
              <a:t>CDS Design</a:t>
            </a:r>
            <a:endParaRPr lang="en-GB" sz="3600" dirty="0">
              <a:solidFill>
                <a:schemeClr val="tx1"/>
              </a:solidFill>
            </a:endParaRPr>
          </a:p>
        </p:txBody>
      </p:sp>
      <p:pic>
        <p:nvPicPr>
          <p:cNvPr id="26" name="Picture 25">
            <a:extLst>
              <a:ext uri="{FF2B5EF4-FFF2-40B4-BE49-F238E27FC236}">
                <a16:creationId xmlns:a16="http://schemas.microsoft.com/office/drawing/2014/main" id="{B85945F5-A5F6-F6B4-3FCB-15CEA558D26B}"/>
              </a:ext>
            </a:extLst>
          </p:cNvPr>
          <p:cNvPicPr>
            <a:picLocks noChangeAspect="1"/>
          </p:cNvPicPr>
          <p:nvPr/>
        </p:nvPicPr>
        <p:blipFill>
          <a:blip r:embed="rId3"/>
          <a:stretch>
            <a:fillRect/>
          </a:stretch>
        </p:blipFill>
        <p:spPr>
          <a:xfrm>
            <a:off x="1559500" y="5146799"/>
            <a:ext cx="2952325" cy="1083965"/>
          </a:xfrm>
          <a:prstGeom prst="rect">
            <a:avLst/>
          </a:prstGeom>
        </p:spPr>
      </p:pic>
      <p:pic>
        <p:nvPicPr>
          <p:cNvPr id="40" name="Picture 39" descr="A diagram of a building&#10;&#10;AI-generated content may be incorrect.">
            <a:extLst>
              <a:ext uri="{FF2B5EF4-FFF2-40B4-BE49-F238E27FC236}">
                <a16:creationId xmlns:a16="http://schemas.microsoft.com/office/drawing/2014/main" id="{A5F8543E-0B63-79DA-04D0-4841711D9566}"/>
              </a:ext>
            </a:extLst>
          </p:cNvPr>
          <p:cNvPicPr>
            <a:picLocks noChangeAspect="1"/>
          </p:cNvPicPr>
          <p:nvPr/>
        </p:nvPicPr>
        <p:blipFill>
          <a:blip r:embed="rId4"/>
          <a:stretch>
            <a:fillRect/>
          </a:stretch>
        </p:blipFill>
        <p:spPr>
          <a:xfrm>
            <a:off x="1241896" y="1025924"/>
            <a:ext cx="3806362" cy="1513528"/>
          </a:xfrm>
          <a:prstGeom prst="rect">
            <a:avLst/>
          </a:prstGeom>
        </p:spPr>
      </p:pic>
      <p:grpSp>
        <p:nvGrpSpPr>
          <p:cNvPr id="84" name="Group 83">
            <a:extLst>
              <a:ext uri="{FF2B5EF4-FFF2-40B4-BE49-F238E27FC236}">
                <a16:creationId xmlns:a16="http://schemas.microsoft.com/office/drawing/2014/main" id="{89C4C48F-FF7B-A50A-59AC-6AA1FC51CDDB}"/>
              </a:ext>
            </a:extLst>
          </p:cNvPr>
          <p:cNvGrpSpPr/>
          <p:nvPr/>
        </p:nvGrpSpPr>
        <p:grpSpPr>
          <a:xfrm>
            <a:off x="294302" y="1257685"/>
            <a:ext cx="5612415" cy="1811275"/>
            <a:chOff x="294302" y="1142315"/>
            <a:chExt cx="5612415" cy="1811275"/>
          </a:xfrm>
        </p:grpSpPr>
        <p:grpSp>
          <p:nvGrpSpPr>
            <p:cNvPr id="47" name="Group 46">
              <a:extLst>
                <a:ext uri="{FF2B5EF4-FFF2-40B4-BE49-F238E27FC236}">
                  <a16:creationId xmlns:a16="http://schemas.microsoft.com/office/drawing/2014/main" id="{7DE17754-6116-E850-41E2-95E78B08DD78}"/>
                </a:ext>
              </a:extLst>
            </p:cNvPr>
            <p:cNvGrpSpPr/>
            <p:nvPr/>
          </p:nvGrpSpPr>
          <p:grpSpPr>
            <a:xfrm>
              <a:off x="294302" y="1645289"/>
              <a:ext cx="5273200" cy="1308301"/>
              <a:chOff x="7060743" y="1882844"/>
              <a:chExt cx="5273200" cy="1308301"/>
            </a:xfrm>
          </p:grpSpPr>
          <p:grpSp>
            <p:nvGrpSpPr>
              <p:cNvPr id="48" name="Group 47">
                <a:extLst>
                  <a:ext uri="{FF2B5EF4-FFF2-40B4-BE49-F238E27FC236}">
                    <a16:creationId xmlns:a16="http://schemas.microsoft.com/office/drawing/2014/main" id="{47E63F0B-006B-FE2D-E750-A4F817D2F873}"/>
                  </a:ext>
                </a:extLst>
              </p:cNvPr>
              <p:cNvGrpSpPr/>
              <p:nvPr/>
            </p:nvGrpSpPr>
            <p:grpSpPr>
              <a:xfrm>
                <a:off x="7060743" y="2024673"/>
                <a:ext cx="5273200" cy="1166472"/>
                <a:chOff x="3323913" y="4867066"/>
                <a:chExt cx="3986244" cy="881788"/>
              </a:xfrm>
            </p:grpSpPr>
            <p:sp>
              <p:nvSpPr>
                <p:cNvPr id="51" name="TextBox 50">
                  <a:extLst>
                    <a:ext uri="{FF2B5EF4-FFF2-40B4-BE49-F238E27FC236}">
                      <a16:creationId xmlns:a16="http://schemas.microsoft.com/office/drawing/2014/main" id="{71949575-0691-944E-1348-25B6EAFF88A0}"/>
                    </a:ext>
                  </a:extLst>
                </p:cNvPr>
                <p:cNvSpPr txBox="1"/>
                <p:nvPr/>
              </p:nvSpPr>
              <p:spPr bwMode="auto">
                <a:xfrm>
                  <a:off x="3323913" y="5411273"/>
                  <a:ext cx="1911748" cy="325727"/>
                </a:xfrm>
                <a:prstGeom prst="rect">
                  <a:avLst/>
                </a:prstGeom>
                <a:noFill/>
              </p:spPr>
              <p:txBody>
                <a:bodyPr wrap="square" rtlCol="0">
                  <a:spAutoFit/>
                </a:bodyPr>
                <a:lstStyle/>
                <a:p>
                  <a:pPr algn="ctr"/>
                  <a:r>
                    <a:rPr lang="en-US" sz="1100" dirty="0"/>
                    <a:t>13 x TZM blocks </a:t>
                  </a:r>
                  <a:r>
                    <a:rPr lang="en-GB" sz="1100" dirty="0">
                      <a:solidFill>
                        <a:schemeClr val="tx2"/>
                      </a:solidFill>
                    </a:rPr>
                    <a:t>(Z=42, </a:t>
                  </a:r>
                  <a:r>
                    <a:rPr lang="el-GR" sz="1100" dirty="0">
                      <a:solidFill>
                        <a:schemeClr val="tx2"/>
                      </a:solidFill>
                    </a:rPr>
                    <a:t>ρ</a:t>
                  </a:r>
                  <a:r>
                    <a:rPr lang="en-US" sz="1100" dirty="0">
                      <a:solidFill>
                        <a:schemeClr val="tx2"/>
                      </a:solidFill>
                    </a:rPr>
                    <a:t>=10.2g/cm</a:t>
                  </a:r>
                  <a:r>
                    <a:rPr lang="en-US" sz="1100" baseline="30000" dirty="0">
                      <a:solidFill>
                        <a:schemeClr val="tx2"/>
                      </a:solidFill>
                    </a:rPr>
                    <a:t>3</a:t>
                  </a:r>
                  <a:r>
                    <a:rPr lang="en-US" sz="1100" dirty="0">
                      <a:solidFill>
                        <a:schemeClr val="tx2"/>
                      </a:solidFill>
                    </a:rPr>
                    <a:t>)</a:t>
                  </a:r>
                  <a:endParaRPr lang="en-US" sz="1100" dirty="0"/>
                </a:p>
                <a:p>
                  <a:pPr algn="ctr"/>
                  <a:r>
                    <a:rPr lang="en-US" sz="1100" dirty="0"/>
                    <a:t>(580 mm)</a:t>
                  </a:r>
                  <a:endParaRPr lang="en-GB" sz="1100" dirty="0"/>
                </a:p>
              </p:txBody>
            </p:sp>
            <p:sp>
              <p:nvSpPr>
                <p:cNvPr id="53" name="TextBox 52">
                  <a:extLst>
                    <a:ext uri="{FF2B5EF4-FFF2-40B4-BE49-F238E27FC236}">
                      <a16:creationId xmlns:a16="http://schemas.microsoft.com/office/drawing/2014/main" id="{13EB012C-5C4D-C3F3-376A-07C8E5F7C25E}"/>
                    </a:ext>
                  </a:extLst>
                </p:cNvPr>
                <p:cNvSpPr txBox="1"/>
                <p:nvPr/>
              </p:nvSpPr>
              <p:spPr bwMode="auto">
                <a:xfrm>
                  <a:off x="5171233" y="5423127"/>
                  <a:ext cx="1792684" cy="325727"/>
                </a:xfrm>
                <a:prstGeom prst="rect">
                  <a:avLst/>
                </a:prstGeom>
                <a:noFill/>
              </p:spPr>
              <p:txBody>
                <a:bodyPr wrap="square" rtlCol="0">
                  <a:spAutoFit/>
                </a:bodyPr>
                <a:lstStyle/>
                <a:p>
                  <a:pPr algn="ctr"/>
                  <a:r>
                    <a:rPr lang="en-US" sz="1100" dirty="0"/>
                    <a:t>5x W blocks </a:t>
                  </a:r>
                  <a:r>
                    <a:rPr lang="en-GB" sz="1100" b="0" dirty="0">
                      <a:solidFill>
                        <a:schemeClr val="tx2"/>
                      </a:solidFill>
                    </a:rPr>
                    <a:t>(Z=74, </a:t>
                  </a:r>
                  <a:r>
                    <a:rPr lang="el-GR" sz="1100" dirty="0">
                      <a:solidFill>
                        <a:schemeClr val="tx2"/>
                      </a:solidFill>
                    </a:rPr>
                    <a:t>ρ</a:t>
                  </a:r>
                  <a:r>
                    <a:rPr lang="en-US" sz="1100" dirty="0">
                      <a:solidFill>
                        <a:schemeClr val="tx2"/>
                      </a:solidFill>
                    </a:rPr>
                    <a:t>=19.3g/cm</a:t>
                  </a:r>
                  <a:r>
                    <a:rPr lang="en-US" sz="1100" baseline="30000" dirty="0">
                      <a:solidFill>
                        <a:schemeClr val="tx2"/>
                      </a:solidFill>
                    </a:rPr>
                    <a:t>3</a:t>
                  </a:r>
                  <a:r>
                    <a:rPr lang="en-GB" sz="1100" dirty="0">
                      <a:solidFill>
                        <a:schemeClr val="tx2"/>
                      </a:solidFill>
                    </a:rPr>
                    <a:t>)</a:t>
                  </a:r>
                  <a:endParaRPr lang="en-US" sz="1100" dirty="0"/>
                </a:p>
                <a:p>
                  <a:pPr algn="ctr"/>
                  <a:r>
                    <a:rPr lang="en-US" sz="1100" dirty="0"/>
                    <a:t>(780 mm)</a:t>
                  </a:r>
                  <a:endParaRPr lang="en-GB" sz="1100" dirty="0"/>
                </a:p>
              </p:txBody>
            </p:sp>
            <p:grpSp>
              <p:nvGrpSpPr>
                <p:cNvPr id="54" name="Group 53">
                  <a:extLst>
                    <a:ext uri="{FF2B5EF4-FFF2-40B4-BE49-F238E27FC236}">
                      <a16:creationId xmlns:a16="http://schemas.microsoft.com/office/drawing/2014/main" id="{A71C337F-DBFD-E46F-7C8F-43E0A6D12510}"/>
                    </a:ext>
                  </a:extLst>
                </p:cNvPr>
                <p:cNvGrpSpPr/>
                <p:nvPr/>
              </p:nvGrpSpPr>
              <p:grpSpPr>
                <a:xfrm>
                  <a:off x="4225896" y="5321699"/>
                  <a:ext cx="2286228" cy="97347"/>
                  <a:chOff x="7356305" y="5345083"/>
                  <a:chExt cx="2286228" cy="97347"/>
                </a:xfrm>
                <a:effectLst>
                  <a:glow rad="63500">
                    <a:schemeClr val="accent4">
                      <a:satMod val="175000"/>
                      <a:alpha val="40000"/>
                    </a:schemeClr>
                  </a:glow>
                </a:effectLst>
              </p:grpSpPr>
              <p:sp>
                <p:nvSpPr>
                  <p:cNvPr id="57" name="Left Brace 56">
                    <a:extLst>
                      <a:ext uri="{FF2B5EF4-FFF2-40B4-BE49-F238E27FC236}">
                        <a16:creationId xmlns:a16="http://schemas.microsoft.com/office/drawing/2014/main" id="{41E8F18F-1DBF-6CFA-70E7-8BE97A7DD61D}"/>
                      </a:ext>
                    </a:extLst>
                  </p:cNvPr>
                  <p:cNvSpPr/>
                  <p:nvPr/>
                </p:nvSpPr>
                <p:spPr>
                  <a:xfrm rot="16200000">
                    <a:off x="7797538" y="4903851"/>
                    <a:ext cx="97346" cy="979811"/>
                  </a:xfrm>
                  <a:prstGeom prst="leftBrace">
                    <a:avLst/>
                  </a:prstGeom>
                  <a:ln w="38100">
                    <a:solidFill>
                      <a:schemeClr val="accent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8" name="Left Brace 57">
                    <a:extLst>
                      <a:ext uri="{FF2B5EF4-FFF2-40B4-BE49-F238E27FC236}">
                        <a16:creationId xmlns:a16="http://schemas.microsoft.com/office/drawing/2014/main" id="{D3D77BD5-9539-6056-35EA-9D08A9506CF9}"/>
                      </a:ext>
                    </a:extLst>
                  </p:cNvPr>
                  <p:cNvSpPr/>
                  <p:nvPr/>
                </p:nvSpPr>
                <p:spPr>
                  <a:xfrm rot="5400000" flipH="1">
                    <a:off x="8961358" y="4761254"/>
                    <a:ext cx="97346" cy="1265004"/>
                  </a:xfrm>
                  <a:prstGeom prst="leftBrace">
                    <a:avLst/>
                  </a:prstGeom>
                  <a:ln w="38100">
                    <a:solidFill>
                      <a:schemeClr val="accent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grpSp>
            <p:sp>
              <p:nvSpPr>
                <p:cNvPr id="55" name="TextBox 54">
                  <a:extLst>
                    <a:ext uri="{FF2B5EF4-FFF2-40B4-BE49-F238E27FC236}">
                      <a16:creationId xmlns:a16="http://schemas.microsoft.com/office/drawing/2014/main" id="{EED5EEEE-FA8B-5D5D-D6F5-869DB3884C3B}"/>
                    </a:ext>
                  </a:extLst>
                </p:cNvPr>
                <p:cNvSpPr txBox="1"/>
                <p:nvPr/>
              </p:nvSpPr>
              <p:spPr bwMode="auto">
                <a:xfrm>
                  <a:off x="6701060" y="4867066"/>
                  <a:ext cx="609097" cy="197763"/>
                </a:xfrm>
                <a:prstGeom prst="rect">
                  <a:avLst/>
                </a:prstGeom>
                <a:noFill/>
              </p:spPr>
              <p:txBody>
                <a:bodyPr wrap="square" rtlCol="0">
                  <a:spAutoFit/>
                </a:bodyPr>
                <a:lstStyle/>
                <a:p>
                  <a:pPr algn="ctr"/>
                  <a:r>
                    <a:rPr lang="en-US" sz="1100" dirty="0"/>
                    <a:t>D250 mm</a:t>
                  </a:r>
                  <a:endParaRPr lang="en-GB" sz="1100" dirty="0"/>
                </a:p>
              </p:txBody>
            </p:sp>
          </p:grpSp>
          <p:cxnSp>
            <p:nvCxnSpPr>
              <p:cNvPr id="49" name="Straight Arrow Connector 48">
                <a:extLst>
                  <a:ext uri="{FF2B5EF4-FFF2-40B4-BE49-F238E27FC236}">
                    <a16:creationId xmlns:a16="http://schemas.microsoft.com/office/drawing/2014/main" id="{788A2C62-E3FA-E69F-F419-DA57BE2008BB}"/>
                  </a:ext>
                </a:extLst>
              </p:cNvPr>
              <p:cNvCxnSpPr>
                <a:cxnSpLocks/>
              </p:cNvCxnSpPr>
              <p:nvPr/>
            </p:nvCxnSpPr>
            <p:spPr>
              <a:xfrm>
                <a:off x="11582319" y="1882844"/>
                <a:ext cx="0" cy="545277"/>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65" name="TextBox 64">
              <a:extLst>
                <a:ext uri="{FF2B5EF4-FFF2-40B4-BE49-F238E27FC236}">
                  <a16:creationId xmlns:a16="http://schemas.microsoft.com/office/drawing/2014/main" id="{ED5DD1E5-5667-0BF9-E687-C67C14BE635B}"/>
                </a:ext>
              </a:extLst>
            </p:cNvPr>
            <p:cNvSpPr txBox="1"/>
            <p:nvPr/>
          </p:nvSpPr>
          <p:spPr bwMode="auto">
            <a:xfrm>
              <a:off x="346279" y="1142315"/>
              <a:ext cx="1020001" cy="261611"/>
            </a:xfrm>
            <a:prstGeom prst="rect">
              <a:avLst/>
            </a:prstGeom>
            <a:noFill/>
          </p:spPr>
          <p:txBody>
            <a:bodyPr wrap="square" rtlCol="0">
              <a:spAutoFit/>
            </a:bodyPr>
            <a:lstStyle/>
            <a:p>
              <a:pPr algn="ctr"/>
              <a:r>
                <a:rPr lang="en-US" sz="1100" dirty="0"/>
                <a:t>Static He </a:t>
              </a:r>
              <a:endParaRPr lang="en-GB" sz="1100" dirty="0"/>
            </a:p>
          </p:txBody>
        </p:sp>
        <p:sp>
          <p:nvSpPr>
            <p:cNvPr id="66" name="TextBox 65">
              <a:extLst>
                <a:ext uri="{FF2B5EF4-FFF2-40B4-BE49-F238E27FC236}">
                  <a16:creationId xmlns:a16="http://schemas.microsoft.com/office/drawing/2014/main" id="{145F81F1-5DD2-28C1-2FD8-5CAF7B6E52DF}"/>
                </a:ext>
              </a:extLst>
            </p:cNvPr>
            <p:cNvSpPr txBox="1"/>
            <p:nvPr/>
          </p:nvSpPr>
          <p:spPr bwMode="auto">
            <a:xfrm>
              <a:off x="4886716" y="1321689"/>
              <a:ext cx="1020001" cy="430887"/>
            </a:xfrm>
            <a:prstGeom prst="rect">
              <a:avLst/>
            </a:prstGeom>
            <a:noFill/>
          </p:spPr>
          <p:txBody>
            <a:bodyPr wrap="square" rtlCol="0">
              <a:spAutoFit/>
            </a:bodyPr>
            <a:lstStyle/>
            <a:p>
              <a:pPr algn="ctr"/>
              <a:r>
                <a:rPr lang="en-US" sz="1100" dirty="0"/>
                <a:t>Water cooling</a:t>
              </a:r>
              <a:endParaRPr lang="en-GB" sz="1100" dirty="0"/>
            </a:p>
          </p:txBody>
        </p:sp>
        <p:cxnSp>
          <p:nvCxnSpPr>
            <p:cNvPr id="70" name="Straight Arrow Connector 69">
              <a:extLst>
                <a:ext uri="{FF2B5EF4-FFF2-40B4-BE49-F238E27FC236}">
                  <a16:creationId xmlns:a16="http://schemas.microsoft.com/office/drawing/2014/main" id="{921F3B1F-3A52-BA8A-B809-EE9E1EA54603}"/>
                </a:ext>
              </a:extLst>
            </p:cNvPr>
            <p:cNvCxnSpPr>
              <a:cxnSpLocks/>
            </p:cNvCxnSpPr>
            <p:nvPr/>
          </p:nvCxnSpPr>
          <p:spPr>
            <a:xfrm>
              <a:off x="1199456" y="1289864"/>
              <a:ext cx="536733" cy="50904"/>
            </a:xfrm>
            <a:prstGeom prst="straightConnector1">
              <a:avLst/>
            </a:prstGeom>
            <a:ln w="38100">
              <a:tailEnd type="ova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EE49B599-90C9-8F61-4E46-E1928A5D4042}"/>
                </a:ext>
              </a:extLst>
            </p:cNvPr>
            <p:cNvCxnSpPr>
              <a:cxnSpLocks/>
            </p:cNvCxnSpPr>
            <p:nvPr/>
          </p:nvCxnSpPr>
          <p:spPr>
            <a:xfrm flipV="1">
              <a:off x="5084825" y="1190629"/>
              <a:ext cx="623784" cy="6118"/>
            </a:xfrm>
            <a:prstGeom prst="straightConnector1">
              <a:avLst/>
            </a:prstGeom>
            <a:ln w="28575">
              <a:headEnd type="triangle"/>
              <a:tailEnd type="non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8E6AE9B0-5E04-BAF5-DB5D-3109944AA532}"/>
                </a:ext>
              </a:extLst>
            </p:cNvPr>
            <p:cNvCxnSpPr>
              <a:cxnSpLocks/>
            </p:cNvCxnSpPr>
            <p:nvPr/>
          </p:nvCxnSpPr>
          <p:spPr>
            <a:xfrm flipV="1">
              <a:off x="5084825" y="1326484"/>
              <a:ext cx="623784" cy="6118"/>
            </a:xfrm>
            <a:prstGeom prst="straightConnector1">
              <a:avLst/>
            </a:prstGeom>
            <a:ln w="28575">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6" name="Date Placeholder 5">
            <a:extLst>
              <a:ext uri="{FF2B5EF4-FFF2-40B4-BE49-F238E27FC236}">
                <a16:creationId xmlns:a16="http://schemas.microsoft.com/office/drawing/2014/main" id="{AA522486-28AD-C3C1-0F58-20D2F7368B00}"/>
              </a:ext>
            </a:extLst>
          </p:cNvPr>
          <p:cNvSpPr>
            <a:spLocks noGrp="1"/>
          </p:cNvSpPr>
          <p:nvPr>
            <p:ph type="dt" sz="half" idx="10"/>
          </p:nvPr>
        </p:nvSpPr>
        <p:spPr>
          <a:xfrm>
            <a:off x="3248525" y="6408000"/>
            <a:ext cx="7387867" cy="365125"/>
          </a:xfrm>
        </p:spPr>
        <p:txBody>
          <a:bodyPr/>
          <a:lstStyle/>
          <a:p>
            <a:pPr>
              <a:defRPr/>
            </a:pPr>
            <a:r>
              <a:rPr lang="en-US" dirty="0"/>
              <a:t>HI-ECN3 Target System Advisory </a:t>
            </a:r>
            <a:r>
              <a:rPr lang="en-US" dirty="0" err="1"/>
              <a:t>Commitee</a:t>
            </a:r>
            <a:r>
              <a:rPr lang="en-US" dirty="0"/>
              <a:t> #1,  04/03/2025</a:t>
            </a:r>
          </a:p>
        </p:txBody>
      </p:sp>
      <p:sp>
        <p:nvSpPr>
          <p:cNvPr id="7" name="Footer Placeholder 4">
            <a:extLst>
              <a:ext uri="{FF2B5EF4-FFF2-40B4-BE49-F238E27FC236}">
                <a16:creationId xmlns:a16="http://schemas.microsoft.com/office/drawing/2014/main" id="{36CC8CC5-75E1-A1C3-F938-93F9B8092275}"/>
              </a:ext>
            </a:extLst>
          </p:cNvPr>
          <p:cNvSpPr>
            <a:spLocks noGrp="1"/>
          </p:cNvSpPr>
          <p:nvPr>
            <p:ph type="ftr" sz="quarter" idx="11"/>
          </p:nvPr>
        </p:nvSpPr>
        <p:spPr>
          <a:xfrm>
            <a:off x="3431704" y="6378349"/>
            <a:ext cx="3384376" cy="365125"/>
          </a:xfrm>
        </p:spPr>
        <p:txBody>
          <a:bodyPr/>
          <a:lstStyle/>
          <a:p>
            <a:r>
              <a:rPr lang="en-GB" dirty="0"/>
              <a:t>Mike Parkin | Target Conceptual Design</a:t>
            </a:r>
            <a:endParaRPr lang="en-US" dirty="0"/>
          </a:p>
        </p:txBody>
      </p:sp>
      <p:sp>
        <p:nvSpPr>
          <p:cNvPr id="8" name="Content Placeholder 1">
            <a:extLst>
              <a:ext uri="{FF2B5EF4-FFF2-40B4-BE49-F238E27FC236}">
                <a16:creationId xmlns:a16="http://schemas.microsoft.com/office/drawing/2014/main" id="{C864CDDD-E4BF-8F6D-D386-505E2293ABE2}"/>
              </a:ext>
            </a:extLst>
          </p:cNvPr>
          <p:cNvSpPr txBox="1">
            <a:spLocks/>
          </p:cNvSpPr>
          <p:nvPr/>
        </p:nvSpPr>
        <p:spPr bwMode="auto">
          <a:xfrm>
            <a:off x="6175629" y="1383215"/>
            <a:ext cx="3061670" cy="4817560"/>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0"/>
              </a:spcAft>
              <a:buFont typeface="Arial"/>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0"/>
              </a:spcAft>
              <a:buSzPct val="100000"/>
              <a:buFont typeface="Arial"/>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0"/>
              </a:spcAft>
              <a:buSzPct val="100000"/>
              <a:buFont typeface="Arial"/>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60000" indent="-360000">
              <a:buFont typeface="+mj-lt"/>
              <a:buAutoNum type="arabicParenR"/>
            </a:pPr>
            <a:r>
              <a:rPr lang="en-US" sz="1800" b="0" dirty="0"/>
              <a:t>Most of the shower develops on TZM and not on W                               </a:t>
            </a:r>
            <a:r>
              <a:rPr lang="en-US" sz="1800" dirty="0">
                <a:solidFill>
                  <a:schemeClr val="accent3"/>
                </a:solidFill>
                <a:latin typeface="Arial" panose="020B0604020202020204" pitchFamily="34" charset="0"/>
                <a:cs typeface="Arial" panose="020B0604020202020204" pitchFamily="34" charset="0"/>
                <a:sym typeface="Wingdings" panose="05000000000000000000" pitchFamily="2" charset="2"/>
              </a:rPr>
              <a:t>→</a:t>
            </a:r>
            <a:r>
              <a:rPr lang="en-US" sz="1800" b="0" dirty="0">
                <a:solidFill>
                  <a:schemeClr val="accent3"/>
                </a:solidFill>
                <a:sym typeface="Wingdings" panose="05000000000000000000" pitchFamily="2" charset="2"/>
              </a:rPr>
              <a:t> </a:t>
            </a:r>
            <a:r>
              <a:rPr lang="en-US" sz="1800" dirty="0">
                <a:solidFill>
                  <a:schemeClr val="accent3"/>
                </a:solidFill>
              </a:rPr>
              <a:t>Increase </a:t>
            </a:r>
            <a:r>
              <a:rPr lang="el-GR" sz="1800" dirty="0">
                <a:solidFill>
                  <a:schemeClr val="accent3"/>
                </a:solidFill>
              </a:rPr>
              <a:t>ρ</a:t>
            </a:r>
            <a:r>
              <a:rPr lang="en-US" sz="1800" dirty="0">
                <a:solidFill>
                  <a:schemeClr val="accent3"/>
                </a:solidFill>
              </a:rPr>
              <a:t> at shower for better physics production</a:t>
            </a:r>
          </a:p>
          <a:p>
            <a:pPr marL="360000" indent="-360000">
              <a:buFont typeface="+mj-lt"/>
              <a:buAutoNum type="arabicParenR"/>
            </a:pPr>
            <a:r>
              <a:rPr lang="en-US" sz="1800" b="0" dirty="0"/>
              <a:t>Water in-beam promotes formation of radicals       </a:t>
            </a:r>
            <a:r>
              <a:rPr lang="en-US" sz="1800" dirty="0">
                <a:solidFill>
                  <a:schemeClr val="accent3"/>
                </a:solidFill>
                <a:latin typeface="Arial" panose="020B0604020202020204" pitchFamily="34" charset="0"/>
                <a:cs typeface="Arial" panose="020B0604020202020204" pitchFamily="34" charset="0"/>
                <a:sym typeface="Wingdings" panose="05000000000000000000" pitchFamily="2" charset="2"/>
              </a:rPr>
              <a:t>→</a:t>
            </a:r>
            <a:r>
              <a:rPr lang="en-US" sz="1800" b="0" dirty="0">
                <a:solidFill>
                  <a:schemeClr val="accent3"/>
                </a:solidFill>
                <a:sym typeface="Wingdings" panose="05000000000000000000" pitchFamily="2" charset="2"/>
              </a:rPr>
              <a:t> </a:t>
            </a:r>
            <a:r>
              <a:rPr lang="en-US" sz="1800" dirty="0">
                <a:solidFill>
                  <a:schemeClr val="accent3"/>
                </a:solidFill>
                <a:sym typeface="Wingdings" panose="05000000000000000000" pitchFamily="2" charset="2"/>
              </a:rPr>
              <a:t>Remove water</a:t>
            </a:r>
          </a:p>
          <a:p>
            <a:pPr marL="360000" indent="-360000">
              <a:buFont typeface="+mj-lt"/>
              <a:buAutoNum type="arabicParenR"/>
            </a:pPr>
            <a:r>
              <a:rPr lang="en-GB" sz="1800" b="0" dirty="0"/>
              <a:t>Decay heat on CDS target is considerable &amp; driven by cladding: critical safety risk                           </a:t>
            </a:r>
            <a:r>
              <a:rPr lang="en-US" sz="1800" dirty="0">
                <a:solidFill>
                  <a:schemeClr val="accent3"/>
                </a:solidFill>
                <a:latin typeface="Arial" panose="020B0604020202020204" pitchFamily="34" charset="0"/>
                <a:cs typeface="Arial" panose="020B0604020202020204" pitchFamily="34" charset="0"/>
                <a:sym typeface="Wingdings" panose="05000000000000000000" pitchFamily="2" charset="2"/>
              </a:rPr>
              <a:t>→</a:t>
            </a:r>
            <a:r>
              <a:rPr lang="en-GB" sz="1800" b="0" dirty="0">
                <a:solidFill>
                  <a:schemeClr val="accent3"/>
                </a:solidFill>
              </a:rPr>
              <a:t> </a:t>
            </a:r>
            <a:r>
              <a:rPr lang="en-GB" sz="1800" dirty="0">
                <a:solidFill>
                  <a:schemeClr val="accent3"/>
                </a:solidFill>
              </a:rPr>
              <a:t>Reduce Ta cladding</a:t>
            </a:r>
          </a:p>
          <a:p>
            <a:pPr marL="360000" indent="-360000">
              <a:buFont typeface="+mj-lt"/>
              <a:buAutoNum type="arabicParenR"/>
            </a:pPr>
            <a:r>
              <a:rPr lang="en-GB" sz="1800" b="0" dirty="0"/>
              <a:t>PIE revealed W quality to be poor                           </a:t>
            </a:r>
            <a:r>
              <a:rPr lang="en-US" sz="1800" dirty="0">
                <a:solidFill>
                  <a:schemeClr val="accent3"/>
                </a:solidFill>
                <a:latin typeface="Arial" panose="020B0604020202020204" pitchFamily="34" charset="0"/>
                <a:cs typeface="Arial" panose="020B0604020202020204" pitchFamily="34" charset="0"/>
                <a:sym typeface="Wingdings" panose="05000000000000000000" pitchFamily="2" charset="2"/>
              </a:rPr>
              <a:t>→ </a:t>
            </a:r>
            <a:r>
              <a:rPr lang="en-GB" sz="1800" dirty="0">
                <a:solidFill>
                  <a:schemeClr val="accent3"/>
                </a:solidFill>
              </a:rPr>
              <a:t>Improve W properties</a:t>
            </a:r>
          </a:p>
          <a:p>
            <a:pPr marL="360000" indent="-360000">
              <a:buFont typeface="+mj-lt"/>
              <a:buAutoNum type="arabicParenR"/>
            </a:pPr>
            <a:endParaRPr lang="en-US" sz="1800" b="0" dirty="0">
              <a:solidFill>
                <a:schemeClr val="tx1"/>
              </a:solidFill>
              <a:sym typeface="Wingdings" panose="05000000000000000000" pitchFamily="2" charset="2"/>
            </a:endParaRPr>
          </a:p>
          <a:p>
            <a:pPr marL="514350" indent="-514350">
              <a:buFont typeface="+mj-lt"/>
              <a:buAutoNum type="arabicParenR"/>
            </a:pPr>
            <a:endParaRPr lang="en-GB" sz="2800" dirty="0"/>
          </a:p>
        </p:txBody>
      </p:sp>
      <p:sp>
        <p:nvSpPr>
          <p:cNvPr id="9" name="Title 2">
            <a:extLst>
              <a:ext uri="{FF2B5EF4-FFF2-40B4-BE49-F238E27FC236}">
                <a16:creationId xmlns:a16="http://schemas.microsoft.com/office/drawing/2014/main" id="{EA85E03C-F8B4-D8A2-E954-6EB41B33688D}"/>
              </a:ext>
            </a:extLst>
          </p:cNvPr>
          <p:cNvSpPr>
            <a:spLocks noGrp="1"/>
          </p:cNvSpPr>
          <p:nvPr>
            <p:ph type="title"/>
          </p:nvPr>
        </p:nvSpPr>
        <p:spPr>
          <a:xfrm>
            <a:off x="6384032" y="233366"/>
            <a:ext cx="6192069" cy="1065742"/>
          </a:xfrm>
        </p:spPr>
        <p:txBody>
          <a:bodyPr/>
          <a:lstStyle/>
          <a:p>
            <a:r>
              <a:rPr lang="en-US" sz="2800" dirty="0"/>
              <a:t>In search of an alternative design</a:t>
            </a:r>
            <a:br>
              <a:rPr lang="en-US" sz="2800" dirty="0"/>
            </a:br>
            <a:r>
              <a:rPr lang="en-US" sz="2800" dirty="0">
                <a:solidFill>
                  <a:schemeClr val="accent2"/>
                </a:solidFill>
              </a:rPr>
              <a:t>Main motivations</a:t>
            </a:r>
            <a:endParaRPr lang="en-GB" sz="2800" dirty="0">
              <a:solidFill>
                <a:schemeClr val="accent2"/>
              </a:solidFill>
            </a:endParaRPr>
          </a:p>
        </p:txBody>
      </p:sp>
      <p:grpSp>
        <p:nvGrpSpPr>
          <p:cNvPr id="10" name="Group 9">
            <a:extLst>
              <a:ext uri="{FF2B5EF4-FFF2-40B4-BE49-F238E27FC236}">
                <a16:creationId xmlns:a16="http://schemas.microsoft.com/office/drawing/2014/main" id="{CE3FAC43-C29B-03E0-BDD9-CC9374319110}"/>
              </a:ext>
            </a:extLst>
          </p:cNvPr>
          <p:cNvGrpSpPr/>
          <p:nvPr/>
        </p:nvGrpSpPr>
        <p:grpSpPr>
          <a:xfrm>
            <a:off x="9198827" y="1193866"/>
            <a:ext cx="2646894" cy="2857049"/>
            <a:chOff x="5140327" y="4076329"/>
            <a:chExt cx="3864419" cy="4171243"/>
          </a:xfrm>
        </p:grpSpPr>
        <p:grpSp>
          <p:nvGrpSpPr>
            <p:cNvPr id="11" name="Group 10">
              <a:extLst>
                <a:ext uri="{FF2B5EF4-FFF2-40B4-BE49-F238E27FC236}">
                  <a16:creationId xmlns:a16="http://schemas.microsoft.com/office/drawing/2014/main" id="{A10CEACB-16BC-09C7-EDF6-58239D96F1EC}"/>
                </a:ext>
              </a:extLst>
            </p:cNvPr>
            <p:cNvGrpSpPr/>
            <p:nvPr/>
          </p:nvGrpSpPr>
          <p:grpSpPr>
            <a:xfrm>
              <a:off x="5635162" y="4179508"/>
              <a:ext cx="3135787" cy="1542279"/>
              <a:chOff x="8371496" y="3109587"/>
              <a:chExt cx="2448272" cy="1048184"/>
            </a:xfrm>
          </p:grpSpPr>
          <p:pic>
            <p:nvPicPr>
              <p:cNvPr id="16" name="Picture 15">
                <a:extLst>
                  <a:ext uri="{FF2B5EF4-FFF2-40B4-BE49-F238E27FC236}">
                    <a16:creationId xmlns:a16="http://schemas.microsoft.com/office/drawing/2014/main" id="{AB188FE6-3C6F-CADB-E661-76E830B52D54}"/>
                  </a:ext>
                </a:extLst>
              </p:cNvPr>
              <p:cNvPicPr>
                <a:picLocks noChangeAspect="1"/>
              </p:cNvPicPr>
              <p:nvPr/>
            </p:nvPicPr>
            <p:blipFill rotWithShape="1">
              <a:blip r:embed="rId5"/>
              <a:srcRect l="5565" r="6629" b="17480"/>
              <a:stretch/>
            </p:blipFill>
            <p:spPr>
              <a:xfrm>
                <a:off x="8371496" y="3109587"/>
                <a:ext cx="2448272" cy="862540"/>
              </a:xfrm>
              <a:prstGeom prst="rect">
                <a:avLst/>
              </a:prstGeom>
            </p:spPr>
          </p:pic>
          <p:sp>
            <p:nvSpPr>
              <p:cNvPr id="17" name="TextBox 16">
                <a:extLst>
                  <a:ext uri="{FF2B5EF4-FFF2-40B4-BE49-F238E27FC236}">
                    <a16:creationId xmlns:a16="http://schemas.microsoft.com/office/drawing/2014/main" id="{416CED05-2B13-0C0F-9BD2-ACDEEC9C6806}"/>
                  </a:ext>
                </a:extLst>
              </p:cNvPr>
              <p:cNvSpPr txBox="1"/>
              <p:nvPr/>
            </p:nvSpPr>
            <p:spPr bwMode="auto">
              <a:xfrm>
                <a:off x="8555037" y="3791300"/>
                <a:ext cx="2128458" cy="36647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0033A0"/>
                    </a:solidFill>
                    <a:effectLst/>
                    <a:uLnTx/>
                    <a:uFillTx/>
                    <a:latin typeface="Arial"/>
                    <a:cs typeface="Arial"/>
                  </a:rPr>
                  <a:t>BDF Target water cooling layout (20bar, 5m/s)</a:t>
                </a:r>
                <a:endParaRPr kumimoji="0" lang="en-GB" sz="900" b="0" i="0" u="none" strike="noStrike" kern="0" cap="none" spc="0" normalizeH="0" baseline="0" noProof="0" dirty="0">
                  <a:ln>
                    <a:noFill/>
                  </a:ln>
                  <a:solidFill>
                    <a:srgbClr val="0033A0"/>
                  </a:solidFill>
                  <a:effectLst/>
                  <a:uLnTx/>
                  <a:uFillTx/>
                  <a:latin typeface="Arial"/>
                  <a:cs typeface="Arial"/>
                </a:endParaRPr>
              </a:p>
            </p:txBody>
          </p:sp>
        </p:grpSp>
        <p:cxnSp>
          <p:nvCxnSpPr>
            <p:cNvPr id="12" name="Straight Arrow Connector 11">
              <a:extLst>
                <a:ext uri="{FF2B5EF4-FFF2-40B4-BE49-F238E27FC236}">
                  <a16:creationId xmlns:a16="http://schemas.microsoft.com/office/drawing/2014/main" id="{EEA6943D-E263-8BC0-1BCB-FA7D21377237}"/>
                </a:ext>
              </a:extLst>
            </p:cNvPr>
            <p:cNvCxnSpPr>
              <a:cxnSpLocks/>
            </p:cNvCxnSpPr>
            <p:nvPr/>
          </p:nvCxnSpPr>
          <p:spPr>
            <a:xfrm>
              <a:off x="5314036" y="4763931"/>
              <a:ext cx="321128" cy="0"/>
            </a:xfrm>
            <a:prstGeom prst="straightConnector1">
              <a:avLst/>
            </a:prstGeom>
            <a:ln w="19050">
              <a:solidFill>
                <a:srgbClr val="FF0000"/>
              </a:solidFill>
              <a:headEnd type="none" w="med" len="med"/>
              <a:tailEnd type="arrow" w="med" len="me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2F05C95-E3BC-F3B6-721C-1361DA9F21B9}"/>
                </a:ext>
              </a:extLst>
            </p:cNvPr>
            <p:cNvSpPr txBox="1"/>
            <p:nvPr/>
          </p:nvSpPr>
          <p:spPr bwMode="auto">
            <a:xfrm>
              <a:off x="5140327" y="4076329"/>
              <a:ext cx="3864419" cy="370713"/>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rgbClr val="C00000"/>
                  </a:solidFill>
                  <a:effectLst/>
                  <a:uLnTx/>
                  <a:uFillTx/>
                  <a:latin typeface="Arial"/>
                  <a:cs typeface="Arial"/>
                </a:rPr>
                <a:t>400GeV/c p+ beam4x10</a:t>
              </a:r>
              <a:r>
                <a:rPr kumimoji="0" lang="en-US" sz="1050" b="1" i="0" u="none" strike="noStrike" kern="0" cap="none" spc="0" normalizeH="0" baseline="30000" noProof="0" dirty="0">
                  <a:ln>
                    <a:noFill/>
                  </a:ln>
                  <a:solidFill>
                    <a:srgbClr val="C00000"/>
                  </a:solidFill>
                  <a:effectLst/>
                  <a:uLnTx/>
                  <a:uFillTx/>
                  <a:latin typeface="Arial"/>
                  <a:cs typeface="Arial"/>
                </a:rPr>
                <a:t>19</a:t>
              </a:r>
              <a:r>
                <a:rPr kumimoji="0" lang="en-US" sz="1050" b="1" i="0" u="none" strike="noStrike" kern="0" cap="none" spc="0" normalizeH="0" baseline="0" noProof="0" dirty="0">
                  <a:ln>
                    <a:noFill/>
                  </a:ln>
                  <a:solidFill>
                    <a:srgbClr val="C00000"/>
                  </a:solidFill>
                  <a:effectLst/>
                  <a:uLnTx/>
                  <a:uFillTx/>
                  <a:latin typeface="Arial"/>
                  <a:cs typeface="Arial"/>
                </a:rPr>
                <a:t> POT</a:t>
              </a:r>
              <a:endParaRPr kumimoji="0" lang="en-GB" sz="1050" b="1" i="0" u="none" strike="noStrike" kern="0" cap="none" spc="0" normalizeH="0" baseline="0" noProof="0" dirty="0">
                <a:ln>
                  <a:noFill/>
                </a:ln>
                <a:solidFill>
                  <a:srgbClr val="C00000"/>
                </a:solidFill>
                <a:effectLst/>
                <a:uLnTx/>
                <a:uFillTx/>
                <a:latin typeface="Arial"/>
                <a:cs typeface="Arial"/>
              </a:endParaRPr>
            </a:p>
          </p:txBody>
        </p:sp>
        <p:sp>
          <p:nvSpPr>
            <p:cNvPr id="14" name="Arrow: Right 13">
              <a:extLst>
                <a:ext uri="{FF2B5EF4-FFF2-40B4-BE49-F238E27FC236}">
                  <a16:creationId xmlns:a16="http://schemas.microsoft.com/office/drawing/2014/main" id="{E0E94FBA-F414-5C41-C4C8-60EADBF1653D}"/>
                </a:ext>
              </a:extLst>
            </p:cNvPr>
            <p:cNvSpPr/>
            <p:nvPr/>
          </p:nvSpPr>
          <p:spPr>
            <a:xfrm rot="5400000">
              <a:off x="6985657" y="5394696"/>
              <a:ext cx="434795" cy="125479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dirty="0">
                <a:ln>
                  <a:noFill/>
                </a:ln>
                <a:solidFill>
                  <a:srgbClr val="FFFFFF"/>
                </a:solidFill>
                <a:effectLst/>
                <a:uLnTx/>
                <a:uFillTx/>
                <a:latin typeface="Arial"/>
                <a:cs typeface="Arial"/>
              </a:endParaRPr>
            </a:p>
          </p:txBody>
        </p:sp>
        <p:pic>
          <p:nvPicPr>
            <p:cNvPr id="15" name="Picture 14">
              <a:extLst>
                <a:ext uri="{FF2B5EF4-FFF2-40B4-BE49-F238E27FC236}">
                  <a16:creationId xmlns:a16="http://schemas.microsoft.com/office/drawing/2014/main" id="{31F97F97-9A09-B051-4A5E-6F9CFDF0BC33}"/>
                </a:ext>
              </a:extLst>
            </p:cNvPr>
            <p:cNvPicPr>
              <a:picLocks noChangeAspect="1"/>
            </p:cNvPicPr>
            <p:nvPr/>
          </p:nvPicPr>
          <p:blipFill>
            <a:blip r:embed="rId6"/>
            <a:stretch>
              <a:fillRect/>
            </a:stretch>
          </p:blipFill>
          <p:spPr>
            <a:xfrm>
              <a:off x="6058313" y="6402756"/>
              <a:ext cx="2289482" cy="1844816"/>
            </a:xfrm>
            <a:prstGeom prst="rect">
              <a:avLst/>
            </a:prstGeom>
          </p:spPr>
        </p:pic>
      </p:grpSp>
      <p:pic>
        <p:nvPicPr>
          <p:cNvPr id="18" name="x_Picture 2">
            <a:extLst>
              <a:ext uri="{FF2B5EF4-FFF2-40B4-BE49-F238E27FC236}">
                <a16:creationId xmlns:a16="http://schemas.microsoft.com/office/drawing/2014/main" id="{4B5246A8-DC9C-B63B-40D3-59423389594B}"/>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404" t="3576" r="51296" b="19474"/>
          <a:stretch/>
        </p:blipFill>
        <p:spPr bwMode="auto">
          <a:xfrm>
            <a:off x="9200671" y="4229289"/>
            <a:ext cx="2557154" cy="1819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a:extLst>
              <a:ext uri="{FF2B5EF4-FFF2-40B4-BE49-F238E27FC236}">
                <a16:creationId xmlns:a16="http://schemas.microsoft.com/office/drawing/2014/main" id="{5E5F73A0-2562-9E86-D697-47EFBFA68F29}"/>
              </a:ext>
            </a:extLst>
          </p:cNvPr>
          <p:cNvPicPr>
            <a:picLocks noChangeAspect="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l="66135" b="21715"/>
          <a:stretch/>
        </p:blipFill>
        <p:spPr bwMode="auto">
          <a:xfrm>
            <a:off x="11314724" y="4497166"/>
            <a:ext cx="886202" cy="853458"/>
          </a:xfrm>
          <a:prstGeom prst="rect">
            <a:avLst/>
          </a:prstGeom>
        </p:spPr>
      </p:pic>
      <p:sp>
        <p:nvSpPr>
          <p:cNvPr id="128" name="Rectangle 127">
            <a:extLst>
              <a:ext uri="{FF2B5EF4-FFF2-40B4-BE49-F238E27FC236}">
                <a16:creationId xmlns:a16="http://schemas.microsoft.com/office/drawing/2014/main" id="{5D90178C-757F-196A-E790-8C731E094744}"/>
              </a:ext>
            </a:extLst>
          </p:cNvPr>
          <p:cNvSpPr/>
          <p:nvPr/>
        </p:nvSpPr>
        <p:spPr>
          <a:xfrm>
            <a:off x="215995" y="278708"/>
            <a:ext cx="5808568" cy="5986481"/>
          </a:xfrm>
          <a:prstGeom prst="rect">
            <a:avLst/>
          </a:prstGeom>
          <a:solidFill>
            <a:srgbClr val="ECF3FA">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endParaRPr lang="en-GB" sz="3600" dirty="0">
              <a:solidFill>
                <a:schemeClr val="tx1"/>
              </a:solidFill>
            </a:endParaRPr>
          </a:p>
        </p:txBody>
      </p:sp>
      <p:grpSp>
        <p:nvGrpSpPr>
          <p:cNvPr id="159" name="Group 158">
            <a:extLst>
              <a:ext uri="{FF2B5EF4-FFF2-40B4-BE49-F238E27FC236}">
                <a16:creationId xmlns:a16="http://schemas.microsoft.com/office/drawing/2014/main" id="{C407732E-D08B-290C-53B8-1E1277CCF389}"/>
              </a:ext>
            </a:extLst>
          </p:cNvPr>
          <p:cNvGrpSpPr/>
          <p:nvPr/>
        </p:nvGrpSpPr>
        <p:grpSpPr>
          <a:xfrm>
            <a:off x="985030" y="114526"/>
            <a:ext cx="10805820" cy="4749777"/>
            <a:chOff x="2473923" y="-5506586"/>
            <a:chExt cx="7816824" cy="4246110"/>
          </a:xfrm>
        </p:grpSpPr>
        <p:sp>
          <p:nvSpPr>
            <p:cNvPr id="158" name="Rectangle: Rounded Corners 157">
              <a:extLst>
                <a:ext uri="{FF2B5EF4-FFF2-40B4-BE49-F238E27FC236}">
                  <a16:creationId xmlns:a16="http://schemas.microsoft.com/office/drawing/2014/main" id="{34F81A9C-EF53-C4EB-D5F4-EA32DA19CD5F}"/>
                </a:ext>
              </a:extLst>
            </p:cNvPr>
            <p:cNvSpPr/>
            <p:nvPr/>
          </p:nvSpPr>
          <p:spPr>
            <a:xfrm>
              <a:off x="2473923" y="-5506586"/>
              <a:ext cx="7816824" cy="4246110"/>
            </a:xfrm>
            <a:prstGeom prst="roundRect">
              <a:avLst/>
            </a:prstGeom>
            <a:solidFill>
              <a:schemeClr val="bg1"/>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accent2"/>
                  </a:solidFill>
                  <a:latin typeface="Microsoft JhengHei" panose="020B0604030504040204" pitchFamily="34" charset="-120"/>
                  <a:ea typeface="Microsoft JhengHei" panose="020B0604030504040204" pitchFamily="34" charset="-120"/>
                </a:rPr>
                <a:t>                                        Helium cooled design on core blocks     </a:t>
              </a:r>
            </a:p>
            <a:p>
              <a:pPr algn="ctr"/>
              <a:endParaRPr lang="en-US" sz="2400" b="1" dirty="0">
                <a:solidFill>
                  <a:schemeClr val="accent2"/>
                </a:solidFill>
                <a:latin typeface="Microsoft JhengHei" panose="020B0604030504040204" pitchFamily="34" charset="-120"/>
                <a:ea typeface="Microsoft JhengHei" panose="020B0604030504040204" pitchFamily="34" charset="-120"/>
              </a:endParaRPr>
            </a:p>
            <a:p>
              <a:pPr algn="ctr"/>
              <a:endParaRPr lang="en-US" sz="2400" b="1" dirty="0">
                <a:solidFill>
                  <a:schemeClr val="accent2"/>
                </a:solidFill>
                <a:latin typeface="Microsoft JhengHei" panose="020B0604030504040204" pitchFamily="34" charset="-120"/>
                <a:ea typeface="Microsoft JhengHei" panose="020B0604030504040204" pitchFamily="34" charset="-120"/>
              </a:endParaRPr>
            </a:p>
            <a:p>
              <a:pPr algn="ctr"/>
              <a:endParaRPr lang="en-US" sz="2400" b="1" dirty="0">
                <a:solidFill>
                  <a:schemeClr val="accent2"/>
                </a:solidFill>
                <a:latin typeface="Microsoft JhengHei" panose="020B0604030504040204" pitchFamily="34" charset="-120"/>
                <a:ea typeface="Microsoft JhengHei" panose="020B0604030504040204" pitchFamily="34" charset="-120"/>
              </a:endParaRPr>
            </a:p>
            <a:p>
              <a:pPr algn="ctr"/>
              <a:endParaRPr lang="en-US" sz="2400" b="1" dirty="0">
                <a:solidFill>
                  <a:schemeClr val="accent2"/>
                </a:solidFill>
                <a:latin typeface="Microsoft JhengHei" panose="020B0604030504040204" pitchFamily="34" charset="-120"/>
                <a:ea typeface="Microsoft JhengHei" panose="020B0604030504040204" pitchFamily="34" charset="-120"/>
              </a:endParaRPr>
            </a:p>
            <a:p>
              <a:pPr algn="ctr"/>
              <a:endParaRPr lang="en-US" sz="2400" b="1" dirty="0">
                <a:solidFill>
                  <a:schemeClr val="accent2"/>
                </a:solidFill>
                <a:latin typeface="Microsoft JhengHei" panose="020B0604030504040204" pitchFamily="34" charset="-120"/>
                <a:ea typeface="Microsoft JhengHei" panose="020B0604030504040204" pitchFamily="34" charset="-120"/>
              </a:endParaRPr>
            </a:p>
            <a:p>
              <a:pPr algn="ctr"/>
              <a:endParaRPr lang="en-US" sz="1400" b="1" dirty="0">
                <a:solidFill>
                  <a:schemeClr val="accent2"/>
                </a:solidFill>
                <a:latin typeface="Microsoft JhengHei" panose="020B0604030504040204" pitchFamily="34" charset="-120"/>
                <a:ea typeface="Microsoft JhengHei" panose="020B0604030504040204" pitchFamily="34" charset="-120"/>
              </a:endParaRPr>
            </a:p>
            <a:p>
              <a:pPr algn="ctr"/>
              <a:endParaRPr lang="en-US" sz="1400" b="1" dirty="0">
                <a:solidFill>
                  <a:schemeClr val="accent2"/>
                </a:solidFill>
                <a:latin typeface="Microsoft JhengHei" panose="020B0604030504040204" pitchFamily="34" charset="-120"/>
                <a:ea typeface="Microsoft JhengHei" panose="020B0604030504040204" pitchFamily="34" charset="-120"/>
              </a:endParaRPr>
            </a:p>
            <a:p>
              <a:pPr algn="ctr"/>
              <a:endParaRPr lang="en-US" sz="1400" b="1" dirty="0">
                <a:solidFill>
                  <a:schemeClr val="accent2"/>
                </a:solidFill>
                <a:latin typeface="Microsoft JhengHei" panose="020B0604030504040204" pitchFamily="34" charset="-120"/>
                <a:ea typeface="Microsoft JhengHei" panose="020B0604030504040204" pitchFamily="34" charset="-120"/>
              </a:endParaRPr>
            </a:p>
            <a:p>
              <a:pPr algn="ctr"/>
              <a:endParaRPr lang="en-US" sz="1400" b="1" dirty="0">
                <a:solidFill>
                  <a:schemeClr val="accent2"/>
                </a:solidFill>
                <a:latin typeface="Microsoft JhengHei" panose="020B0604030504040204" pitchFamily="34" charset="-120"/>
                <a:ea typeface="Microsoft JhengHei" panose="020B0604030504040204" pitchFamily="34" charset="-120"/>
              </a:endParaRPr>
            </a:p>
            <a:p>
              <a:pPr algn="ctr"/>
              <a:endParaRPr lang="en-US" sz="1400" b="1" dirty="0">
                <a:solidFill>
                  <a:schemeClr val="accent2"/>
                </a:solidFill>
                <a:latin typeface="Microsoft JhengHei" panose="020B0604030504040204" pitchFamily="34" charset="-120"/>
                <a:ea typeface="Microsoft JhengHei" panose="020B0604030504040204" pitchFamily="34" charset="-120"/>
              </a:endParaRPr>
            </a:p>
            <a:p>
              <a:pPr algn="ctr"/>
              <a:endParaRPr lang="en-US" sz="1400" b="1" dirty="0">
                <a:solidFill>
                  <a:schemeClr val="accent2"/>
                </a:solidFill>
                <a:latin typeface="Microsoft JhengHei" panose="020B0604030504040204" pitchFamily="34" charset="-120"/>
                <a:ea typeface="Microsoft JhengHei" panose="020B0604030504040204" pitchFamily="34" charset="-120"/>
              </a:endParaRPr>
            </a:p>
            <a:p>
              <a:pPr algn="ctr"/>
              <a:endParaRPr lang="en-US" sz="1400" b="1" dirty="0">
                <a:solidFill>
                  <a:schemeClr val="accent2"/>
                </a:solidFill>
                <a:latin typeface="Microsoft JhengHei" panose="020B0604030504040204" pitchFamily="34" charset="-120"/>
                <a:ea typeface="Microsoft JhengHei" panose="020B0604030504040204" pitchFamily="34" charset="-120"/>
              </a:endParaRPr>
            </a:p>
            <a:p>
              <a:pPr algn="ctr"/>
              <a:endParaRPr lang="en-US" sz="1400" b="1" dirty="0">
                <a:solidFill>
                  <a:schemeClr val="accent2"/>
                </a:solidFill>
                <a:latin typeface="Microsoft JhengHei" panose="020B0604030504040204" pitchFamily="34" charset="-120"/>
                <a:ea typeface="Microsoft JhengHei" panose="020B0604030504040204" pitchFamily="34" charset="-120"/>
              </a:endParaRPr>
            </a:p>
            <a:p>
              <a:pPr algn="ctr"/>
              <a:endParaRPr lang="en-GB" sz="1400" b="1" dirty="0">
                <a:solidFill>
                  <a:schemeClr val="accent2"/>
                </a:solidFill>
                <a:latin typeface="Microsoft JhengHei" panose="020B0604030504040204" pitchFamily="34" charset="-120"/>
                <a:ea typeface="Microsoft JhengHei" panose="020B0604030504040204" pitchFamily="34" charset="-120"/>
              </a:endParaRPr>
            </a:p>
          </p:txBody>
        </p:sp>
        <p:grpSp>
          <p:nvGrpSpPr>
            <p:cNvPr id="45" name="Group 44">
              <a:extLst>
                <a:ext uri="{FF2B5EF4-FFF2-40B4-BE49-F238E27FC236}">
                  <a16:creationId xmlns:a16="http://schemas.microsoft.com/office/drawing/2014/main" id="{CB096A4F-75E2-B9E1-9DDB-55D633C571E2}"/>
                </a:ext>
              </a:extLst>
            </p:cNvPr>
            <p:cNvGrpSpPr/>
            <p:nvPr/>
          </p:nvGrpSpPr>
          <p:grpSpPr>
            <a:xfrm>
              <a:off x="4595344" y="-3418841"/>
              <a:ext cx="5539591" cy="1896894"/>
              <a:chOff x="4857750" y="3651910"/>
              <a:chExt cx="5198687" cy="2186591"/>
            </a:xfrm>
          </p:grpSpPr>
          <p:sp>
            <p:nvSpPr>
              <p:cNvPr id="3" name="Rectangle 2">
                <a:extLst>
                  <a:ext uri="{FF2B5EF4-FFF2-40B4-BE49-F238E27FC236}">
                    <a16:creationId xmlns:a16="http://schemas.microsoft.com/office/drawing/2014/main" id="{A48136F7-96E0-7032-369A-F191758DBC5E}"/>
                  </a:ext>
                </a:extLst>
              </p:cNvPr>
              <p:cNvSpPr/>
              <p:nvPr/>
            </p:nvSpPr>
            <p:spPr>
              <a:xfrm>
                <a:off x="4857750" y="4005064"/>
                <a:ext cx="5198687" cy="1289469"/>
              </a:xfrm>
              <a:prstGeom prst="rect">
                <a:avLst/>
              </a:prstGeom>
              <a:solidFill>
                <a:srgbClr val="33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4024EBC4-2D92-E42E-5C92-43CD18AEDBDF}"/>
                  </a:ext>
                </a:extLst>
              </p:cNvPr>
              <p:cNvSpPr/>
              <p:nvPr/>
            </p:nvSpPr>
            <p:spPr>
              <a:xfrm>
                <a:off x="4873175" y="5272309"/>
                <a:ext cx="148921" cy="393795"/>
              </a:xfrm>
              <a:prstGeom prst="rect">
                <a:avLst/>
              </a:prstGeom>
              <a:solidFill>
                <a:srgbClr val="33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1443743D-F73D-F0C2-BD8B-D0E75314158D}"/>
                  </a:ext>
                </a:extLst>
              </p:cNvPr>
              <p:cNvSpPr/>
              <p:nvPr/>
            </p:nvSpPr>
            <p:spPr>
              <a:xfrm>
                <a:off x="9657359" y="3651910"/>
                <a:ext cx="148921" cy="393795"/>
              </a:xfrm>
              <a:prstGeom prst="rect">
                <a:avLst/>
              </a:prstGeom>
              <a:solidFill>
                <a:srgbClr val="33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0" name="Straight Arrow Connector 49">
                <a:extLst>
                  <a:ext uri="{FF2B5EF4-FFF2-40B4-BE49-F238E27FC236}">
                    <a16:creationId xmlns:a16="http://schemas.microsoft.com/office/drawing/2014/main" id="{A05835D1-194E-F7EF-AF57-08997B0B6D30}"/>
                  </a:ext>
                </a:extLst>
              </p:cNvPr>
              <p:cNvCxnSpPr>
                <a:cxnSpLocks/>
              </p:cNvCxnSpPr>
              <p:nvPr/>
            </p:nvCxnSpPr>
            <p:spPr>
              <a:xfrm flipV="1">
                <a:off x="4907256" y="5318982"/>
                <a:ext cx="0" cy="300447"/>
              </a:xfrm>
              <a:prstGeom prst="straightConnector1">
                <a:avLst/>
              </a:prstGeom>
              <a:ln w="6350">
                <a:solidFill>
                  <a:schemeClr val="tx2"/>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3445D338-6C20-70AB-23E5-A92B5C622DE3}"/>
                  </a:ext>
                </a:extLst>
              </p:cNvPr>
              <p:cNvCxnSpPr>
                <a:cxnSpLocks/>
              </p:cNvCxnSpPr>
              <p:nvPr/>
            </p:nvCxnSpPr>
            <p:spPr>
              <a:xfrm flipV="1">
                <a:off x="4973211" y="5316400"/>
                <a:ext cx="0" cy="300447"/>
              </a:xfrm>
              <a:prstGeom prst="straightConnector1">
                <a:avLst/>
              </a:prstGeom>
              <a:ln w="6350">
                <a:solidFill>
                  <a:schemeClr val="tx2"/>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C30B4243-718B-D662-B90F-B498FFF686C5}"/>
                  </a:ext>
                </a:extLst>
              </p:cNvPr>
              <p:cNvSpPr/>
              <p:nvPr/>
            </p:nvSpPr>
            <p:spPr>
              <a:xfrm>
                <a:off x="5332251" y="5211711"/>
                <a:ext cx="45719" cy="1251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C3A319A3-08EC-6E7D-05AA-03257D555E5B}"/>
                  </a:ext>
                </a:extLst>
              </p:cNvPr>
              <p:cNvSpPr/>
              <p:nvPr/>
            </p:nvSpPr>
            <p:spPr>
              <a:xfrm>
                <a:off x="5740410" y="3971556"/>
                <a:ext cx="45719" cy="1251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F619B463-9618-CA05-1CED-D2DD9BC5E61C}"/>
                  </a:ext>
                </a:extLst>
              </p:cNvPr>
              <p:cNvSpPr/>
              <p:nvPr/>
            </p:nvSpPr>
            <p:spPr>
              <a:xfrm>
                <a:off x="7543683" y="3978164"/>
                <a:ext cx="45719" cy="1251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D35B929D-6C44-AC3B-2FC0-C38E1A27C398}"/>
                  </a:ext>
                </a:extLst>
              </p:cNvPr>
              <p:cNvSpPr/>
              <p:nvPr/>
            </p:nvSpPr>
            <p:spPr>
              <a:xfrm>
                <a:off x="6265392" y="5206610"/>
                <a:ext cx="45719" cy="1251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Rounded Corners 27">
                <a:extLst>
                  <a:ext uri="{FF2B5EF4-FFF2-40B4-BE49-F238E27FC236}">
                    <a16:creationId xmlns:a16="http://schemas.microsoft.com/office/drawing/2014/main" id="{00E7AF78-25A4-05E0-4620-75D1A71ED333}"/>
                  </a:ext>
                </a:extLst>
              </p:cNvPr>
              <p:cNvSpPr/>
              <p:nvPr/>
            </p:nvSpPr>
            <p:spPr>
              <a:xfrm>
                <a:off x="4898168" y="4077891"/>
                <a:ext cx="5111525" cy="1142288"/>
              </a:xfrm>
              <a:prstGeom prst="roundRect">
                <a:avLst>
                  <a:gd name="adj" fmla="val 0"/>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                                                 W</a:t>
                </a:r>
                <a:endParaRPr lang="en-GB" dirty="0"/>
              </a:p>
            </p:txBody>
          </p:sp>
          <p:sp>
            <p:nvSpPr>
              <p:cNvPr id="29" name="Rectangle 28">
                <a:extLst>
                  <a:ext uri="{FF2B5EF4-FFF2-40B4-BE49-F238E27FC236}">
                    <a16:creationId xmlns:a16="http://schemas.microsoft.com/office/drawing/2014/main" id="{25CAD4B5-E108-2BFE-D9AD-A40EA4A2C461}"/>
                  </a:ext>
                </a:extLst>
              </p:cNvPr>
              <p:cNvSpPr/>
              <p:nvPr/>
            </p:nvSpPr>
            <p:spPr>
              <a:xfrm>
                <a:off x="5121212" y="4043402"/>
                <a:ext cx="45719" cy="1215115"/>
              </a:xfrm>
              <a:prstGeom prst="rect">
                <a:avLst/>
              </a:prstGeom>
              <a:solidFill>
                <a:srgbClr val="33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A85AB8FB-32AF-A823-73EA-2FD1B54D2537}"/>
                  </a:ext>
                </a:extLst>
              </p:cNvPr>
              <p:cNvSpPr/>
              <p:nvPr/>
            </p:nvSpPr>
            <p:spPr>
              <a:xfrm>
                <a:off x="5262097" y="4040918"/>
                <a:ext cx="45719" cy="1215115"/>
              </a:xfrm>
              <a:prstGeom prst="rect">
                <a:avLst/>
              </a:prstGeom>
              <a:solidFill>
                <a:srgbClr val="33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a:extLst>
                  <a:ext uri="{FF2B5EF4-FFF2-40B4-BE49-F238E27FC236}">
                    <a16:creationId xmlns:a16="http://schemas.microsoft.com/office/drawing/2014/main" id="{AC27F97A-0AE7-220B-C06C-FE55A9BBA65E}"/>
                  </a:ext>
                </a:extLst>
              </p:cNvPr>
              <p:cNvSpPr/>
              <p:nvPr/>
            </p:nvSpPr>
            <p:spPr>
              <a:xfrm>
                <a:off x="5404848" y="4043987"/>
                <a:ext cx="45719" cy="1215115"/>
              </a:xfrm>
              <a:prstGeom prst="rect">
                <a:avLst/>
              </a:prstGeom>
              <a:solidFill>
                <a:srgbClr val="33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Rectangle 59">
                <a:extLst>
                  <a:ext uri="{FF2B5EF4-FFF2-40B4-BE49-F238E27FC236}">
                    <a16:creationId xmlns:a16="http://schemas.microsoft.com/office/drawing/2014/main" id="{9C30145C-E84B-1E76-9799-1BA4D714DAD7}"/>
                  </a:ext>
                </a:extLst>
              </p:cNvPr>
              <p:cNvSpPr/>
              <p:nvPr/>
            </p:nvSpPr>
            <p:spPr>
              <a:xfrm>
                <a:off x="5539746" y="4063206"/>
                <a:ext cx="45719" cy="1215115"/>
              </a:xfrm>
              <a:prstGeom prst="rect">
                <a:avLst/>
              </a:prstGeom>
              <a:solidFill>
                <a:srgbClr val="33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Rectangle 60">
                <a:extLst>
                  <a:ext uri="{FF2B5EF4-FFF2-40B4-BE49-F238E27FC236}">
                    <a16:creationId xmlns:a16="http://schemas.microsoft.com/office/drawing/2014/main" id="{3B2CBD93-5166-B614-6A3E-C543A04E557E}"/>
                  </a:ext>
                </a:extLst>
              </p:cNvPr>
              <p:cNvSpPr/>
              <p:nvPr/>
            </p:nvSpPr>
            <p:spPr>
              <a:xfrm>
                <a:off x="5667087" y="4037592"/>
                <a:ext cx="45719" cy="1215115"/>
              </a:xfrm>
              <a:prstGeom prst="rect">
                <a:avLst/>
              </a:prstGeom>
              <a:solidFill>
                <a:srgbClr val="33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2" name="Rectangle 61">
                <a:extLst>
                  <a:ext uri="{FF2B5EF4-FFF2-40B4-BE49-F238E27FC236}">
                    <a16:creationId xmlns:a16="http://schemas.microsoft.com/office/drawing/2014/main" id="{8CA38CA9-70E8-735E-FB77-FB50804821A0}"/>
                  </a:ext>
                </a:extLst>
              </p:cNvPr>
              <p:cNvSpPr/>
              <p:nvPr/>
            </p:nvSpPr>
            <p:spPr>
              <a:xfrm>
                <a:off x="5814531" y="4056392"/>
                <a:ext cx="45719" cy="1215115"/>
              </a:xfrm>
              <a:prstGeom prst="rect">
                <a:avLst/>
              </a:prstGeom>
              <a:solidFill>
                <a:srgbClr val="33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Rectangle 62">
                <a:extLst>
                  <a:ext uri="{FF2B5EF4-FFF2-40B4-BE49-F238E27FC236}">
                    <a16:creationId xmlns:a16="http://schemas.microsoft.com/office/drawing/2014/main" id="{CF3A6A48-C3C1-D680-4DA5-33F950EED53A}"/>
                  </a:ext>
                </a:extLst>
              </p:cNvPr>
              <p:cNvSpPr/>
              <p:nvPr/>
            </p:nvSpPr>
            <p:spPr>
              <a:xfrm>
                <a:off x="5990744" y="4056392"/>
                <a:ext cx="45719" cy="1215115"/>
              </a:xfrm>
              <a:prstGeom prst="rect">
                <a:avLst/>
              </a:prstGeom>
              <a:solidFill>
                <a:srgbClr val="33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E90A696D-6C8C-3533-5F39-BBB7D608E4A4}"/>
                  </a:ext>
                </a:extLst>
              </p:cNvPr>
              <p:cNvSpPr/>
              <p:nvPr/>
            </p:nvSpPr>
            <p:spPr>
              <a:xfrm>
                <a:off x="6174486" y="4040453"/>
                <a:ext cx="45719" cy="1215115"/>
              </a:xfrm>
              <a:prstGeom prst="rect">
                <a:avLst/>
              </a:prstGeom>
              <a:solidFill>
                <a:srgbClr val="33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9" name="Rectangle 128">
                <a:extLst>
                  <a:ext uri="{FF2B5EF4-FFF2-40B4-BE49-F238E27FC236}">
                    <a16:creationId xmlns:a16="http://schemas.microsoft.com/office/drawing/2014/main" id="{F11F1D5E-5F0F-3513-BD0D-FB07011FDE51}"/>
                  </a:ext>
                </a:extLst>
              </p:cNvPr>
              <p:cNvSpPr/>
              <p:nvPr/>
            </p:nvSpPr>
            <p:spPr>
              <a:xfrm>
                <a:off x="6360514" y="4035078"/>
                <a:ext cx="45719" cy="1215115"/>
              </a:xfrm>
              <a:prstGeom prst="rect">
                <a:avLst/>
              </a:prstGeom>
              <a:solidFill>
                <a:srgbClr val="33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0" name="Rectangle 129">
                <a:extLst>
                  <a:ext uri="{FF2B5EF4-FFF2-40B4-BE49-F238E27FC236}">
                    <a16:creationId xmlns:a16="http://schemas.microsoft.com/office/drawing/2014/main" id="{8602AE44-5A72-7ADA-CE80-6D7CA10B48AC}"/>
                  </a:ext>
                </a:extLst>
              </p:cNvPr>
              <p:cNvSpPr/>
              <p:nvPr/>
            </p:nvSpPr>
            <p:spPr>
              <a:xfrm>
                <a:off x="6617426" y="4043402"/>
                <a:ext cx="45719" cy="1215115"/>
              </a:xfrm>
              <a:prstGeom prst="rect">
                <a:avLst/>
              </a:prstGeom>
              <a:solidFill>
                <a:srgbClr val="33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Rectangle 130">
                <a:extLst>
                  <a:ext uri="{FF2B5EF4-FFF2-40B4-BE49-F238E27FC236}">
                    <a16:creationId xmlns:a16="http://schemas.microsoft.com/office/drawing/2014/main" id="{E1FFA65C-8AC1-0F2C-1785-C70A5A93EA32}"/>
                  </a:ext>
                </a:extLst>
              </p:cNvPr>
              <p:cNvSpPr/>
              <p:nvPr/>
            </p:nvSpPr>
            <p:spPr>
              <a:xfrm>
                <a:off x="7026845" y="4056391"/>
                <a:ext cx="45719" cy="1215115"/>
              </a:xfrm>
              <a:prstGeom prst="rect">
                <a:avLst/>
              </a:prstGeom>
              <a:solidFill>
                <a:srgbClr val="33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Rectangle 131">
                <a:extLst>
                  <a:ext uri="{FF2B5EF4-FFF2-40B4-BE49-F238E27FC236}">
                    <a16:creationId xmlns:a16="http://schemas.microsoft.com/office/drawing/2014/main" id="{5AF99A17-E41E-FDB9-F078-7A93BD5135B6}"/>
                  </a:ext>
                </a:extLst>
              </p:cNvPr>
              <p:cNvSpPr/>
              <p:nvPr/>
            </p:nvSpPr>
            <p:spPr>
              <a:xfrm>
                <a:off x="8056647" y="4027270"/>
                <a:ext cx="45719" cy="1215115"/>
              </a:xfrm>
              <a:prstGeom prst="rect">
                <a:avLst/>
              </a:prstGeom>
              <a:solidFill>
                <a:srgbClr val="33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3" name="Straight Arrow Connector 132">
                <a:extLst>
                  <a:ext uri="{FF2B5EF4-FFF2-40B4-BE49-F238E27FC236}">
                    <a16:creationId xmlns:a16="http://schemas.microsoft.com/office/drawing/2014/main" id="{2E9919F3-7A90-795C-5545-DBFEDDB5A82D}"/>
                  </a:ext>
                </a:extLst>
              </p:cNvPr>
              <p:cNvCxnSpPr>
                <a:cxnSpLocks/>
              </p:cNvCxnSpPr>
              <p:nvPr/>
            </p:nvCxnSpPr>
            <p:spPr>
              <a:xfrm flipV="1">
                <a:off x="4874300" y="4514676"/>
                <a:ext cx="0" cy="300447"/>
              </a:xfrm>
              <a:prstGeom prst="straightConnector1">
                <a:avLst/>
              </a:prstGeom>
              <a:ln w="6350">
                <a:solidFill>
                  <a:schemeClr val="tx2"/>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64526345-1DF7-80F3-1ACE-737204B76F2B}"/>
                  </a:ext>
                </a:extLst>
              </p:cNvPr>
              <p:cNvCxnSpPr>
                <a:cxnSpLocks/>
              </p:cNvCxnSpPr>
              <p:nvPr/>
            </p:nvCxnSpPr>
            <p:spPr>
              <a:xfrm flipV="1">
                <a:off x="5141000" y="4512294"/>
                <a:ext cx="0" cy="300447"/>
              </a:xfrm>
              <a:prstGeom prst="straightConnector1">
                <a:avLst/>
              </a:prstGeom>
              <a:ln w="6350">
                <a:solidFill>
                  <a:schemeClr val="tx2"/>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135" name="Straight Arrow Connector 134">
                <a:extLst>
                  <a:ext uri="{FF2B5EF4-FFF2-40B4-BE49-F238E27FC236}">
                    <a16:creationId xmlns:a16="http://schemas.microsoft.com/office/drawing/2014/main" id="{1EC9ED17-65B0-2315-A337-D6723D337F5F}"/>
                  </a:ext>
                </a:extLst>
              </p:cNvPr>
              <p:cNvCxnSpPr>
                <a:cxnSpLocks/>
              </p:cNvCxnSpPr>
              <p:nvPr/>
            </p:nvCxnSpPr>
            <p:spPr>
              <a:xfrm flipV="1">
                <a:off x="5283875" y="4514676"/>
                <a:ext cx="0" cy="300447"/>
              </a:xfrm>
              <a:prstGeom prst="straightConnector1">
                <a:avLst/>
              </a:prstGeom>
              <a:ln w="6350">
                <a:solidFill>
                  <a:schemeClr val="tx2"/>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9A88BD9D-8B15-38F6-3A96-4D94F76315D4}"/>
                  </a:ext>
                </a:extLst>
              </p:cNvPr>
              <p:cNvCxnSpPr>
                <a:cxnSpLocks/>
              </p:cNvCxnSpPr>
              <p:nvPr/>
            </p:nvCxnSpPr>
            <p:spPr>
              <a:xfrm>
                <a:off x="5426750" y="4524610"/>
                <a:ext cx="0" cy="293376"/>
              </a:xfrm>
              <a:prstGeom prst="straightConnector1">
                <a:avLst/>
              </a:prstGeom>
              <a:ln w="6350">
                <a:solidFill>
                  <a:schemeClr val="tx2"/>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1D393E04-86EF-6E18-B8E6-EC0AA5053042}"/>
                  </a:ext>
                </a:extLst>
              </p:cNvPr>
              <p:cNvCxnSpPr>
                <a:cxnSpLocks/>
              </p:cNvCxnSpPr>
              <p:nvPr/>
            </p:nvCxnSpPr>
            <p:spPr>
              <a:xfrm>
                <a:off x="5560100" y="4522229"/>
                <a:ext cx="0" cy="293376"/>
              </a:xfrm>
              <a:prstGeom prst="straightConnector1">
                <a:avLst/>
              </a:prstGeom>
              <a:ln w="6350">
                <a:solidFill>
                  <a:schemeClr val="tx2"/>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138" name="Straight Arrow Connector 137">
                <a:extLst>
                  <a:ext uri="{FF2B5EF4-FFF2-40B4-BE49-F238E27FC236}">
                    <a16:creationId xmlns:a16="http://schemas.microsoft.com/office/drawing/2014/main" id="{24A4278F-23FF-2D3C-D083-F19BF800FD78}"/>
                  </a:ext>
                </a:extLst>
              </p:cNvPr>
              <p:cNvCxnSpPr>
                <a:cxnSpLocks/>
              </p:cNvCxnSpPr>
              <p:nvPr/>
            </p:nvCxnSpPr>
            <p:spPr>
              <a:xfrm>
                <a:off x="5688688" y="4519847"/>
                <a:ext cx="0" cy="293376"/>
              </a:xfrm>
              <a:prstGeom prst="straightConnector1">
                <a:avLst/>
              </a:prstGeom>
              <a:ln w="6350">
                <a:solidFill>
                  <a:schemeClr val="tx2"/>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139" name="Straight Arrow Connector 138">
                <a:extLst>
                  <a:ext uri="{FF2B5EF4-FFF2-40B4-BE49-F238E27FC236}">
                    <a16:creationId xmlns:a16="http://schemas.microsoft.com/office/drawing/2014/main" id="{EDFF7AA0-CE71-A2A2-70CE-FAB858E76EAF}"/>
                  </a:ext>
                </a:extLst>
              </p:cNvPr>
              <p:cNvCxnSpPr>
                <a:cxnSpLocks/>
              </p:cNvCxnSpPr>
              <p:nvPr/>
            </p:nvCxnSpPr>
            <p:spPr>
              <a:xfrm flipV="1">
                <a:off x="5836325" y="4512294"/>
                <a:ext cx="0" cy="300447"/>
              </a:xfrm>
              <a:prstGeom prst="straightConnector1">
                <a:avLst/>
              </a:prstGeom>
              <a:ln w="6350">
                <a:solidFill>
                  <a:schemeClr val="tx2"/>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148" name="Straight Arrow Connector 147">
                <a:extLst>
                  <a:ext uri="{FF2B5EF4-FFF2-40B4-BE49-F238E27FC236}">
                    <a16:creationId xmlns:a16="http://schemas.microsoft.com/office/drawing/2014/main" id="{E79D5CFF-DFD1-D2AA-4F8A-C849206C932C}"/>
                  </a:ext>
                </a:extLst>
              </p:cNvPr>
              <p:cNvCxnSpPr>
                <a:cxnSpLocks/>
              </p:cNvCxnSpPr>
              <p:nvPr/>
            </p:nvCxnSpPr>
            <p:spPr>
              <a:xfrm flipV="1">
                <a:off x="6012538" y="4512294"/>
                <a:ext cx="0" cy="300447"/>
              </a:xfrm>
              <a:prstGeom prst="straightConnector1">
                <a:avLst/>
              </a:prstGeom>
              <a:ln w="6350">
                <a:solidFill>
                  <a:schemeClr val="tx2"/>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149" name="Straight Arrow Connector 148">
                <a:extLst>
                  <a:ext uri="{FF2B5EF4-FFF2-40B4-BE49-F238E27FC236}">
                    <a16:creationId xmlns:a16="http://schemas.microsoft.com/office/drawing/2014/main" id="{EF03B827-9F61-13E9-4FA1-8C9F9040A9A1}"/>
                  </a:ext>
                </a:extLst>
              </p:cNvPr>
              <p:cNvCxnSpPr>
                <a:cxnSpLocks/>
              </p:cNvCxnSpPr>
              <p:nvPr/>
            </p:nvCxnSpPr>
            <p:spPr>
              <a:xfrm flipV="1">
                <a:off x="6195895" y="4517056"/>
                <a:ext cx="0" cy="300447"/>
              </a:xfrm>
              <a:prstGeom prst="straightConnector1">
                <a:avLst/>
              </a:prstGeom>
              <a:ln w="6350">
                <a:solidFill>
                  <a:schemeClr val="tx2"/>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150" name="Straight Arrow Connector 149">
                <a:extLst>
                  <a:ext uri="{FF2B5EF4-FFF2-40B4-BE49-F238E27FC236}">
                    <a16:creationId xmlns:a16="http://schemas.microsoft.com/office/drawing/2014/main" id="{9148B3F8-53BA-3C8C-CDC2-6E1AB1DA9EA6}"/>
                  </a:ext>
                </a:extLst>
              </p:cNvPr>
              <p:cNvCxnSpPr>
                <a:cxnSpLocks/>
              </p:cNvCxnSpPr>
              <p:nvPr/>
            </p:nvCxnSpPr>
            <p:spPr>
              <a:xfrm>
                <a:off x="6381632" y="4522228"/>
                <a:ext cx="0" cy="293376"/>
              </a:xfrm>
              <a:prstGeom prst="straightConnector1">
                <a:avLst/>
              </a:prstGeom>
              <a:ln w="6350">
                <a:solidFill>
                  <a:schemeClr val="tx2"/>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151" name="Straight Arrow Connector 150">
                <a:extLst>
                  <a:ext uri="{FF2B5EF4-FFF2-40B4-BE49-F238E27FC236}">
                    <a16:creationId xmlns:a16="http://schemas.microsoft.com/office/drawing/2014/main" id="{F19C7653-0984-7947-1F35-B7E51863B9EB}"/>
                  </a:ext>
                </a:extLst>
              </p:cNvPr>
              <p:cNvCxnSpPr>
                <a:cxnSpLocks/>
              </p:cNvCxnSpPr>
              <p:nvPr/>
            </p:nvCxnSpPr>
            <p:spPr>
              <a:xfrm>
                <a:off x="6638807" y="4522228"/>
                <a:ext cx="0" cy="293376"/>
              </a:xfrm>
              <a:prstGeom prst="straightConnector1">
                <a:avLst/>
              </a:prstGeom>
              <a:ln w="6350">
                <a:solidFill>
                  <a:schemeClr val="tx2"/>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152" name="Straight Arrow Connector 151">
                <a:extLst>
                  <a:ext uri="{FF2B5EF4-FFF2-40B4-BE49-F238E27FC236}">
                    <a16:creationId xmlns:a16="http://schemas.microsoft.com/office/drawing/2014/main" id="{C9C06338-7514-C403-921D-332753AE385E}"/>
                  </a:ext>
                </a:extLst>
              </p:cNvPr>
              <p:cNvCxnSpPr>
                <a:cxnSpLocks/>
              </p:cNvCxnSpPr>
              <p:nvPr/>
            </p:nvCxnSpPr>
            <p:spPr>
              <a:xfrm>
                <a:off x="7048382" y="4519847"/>
                <a:ext cx="0" cy="293376"/>
              </a:xfrm>
              <a:prstGeom prst="straightConnector1">
                <a:avLst/>
              </a:prstGeom>
              <a:ln w="6350">
                <a:solidFill>
                  <a:schemeClr val="tx2"/>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153" name="Straight Arrow Connector 152">
                <a:extLst>
                  <a:ext uri="{FF2B5EF4-FFF2-40B4-BE49-F238E27FC236}">
                    <a16:creationId xmlns:a16="http://schemas.microsoft.com/office/drawing/2014/main" id="{5A4B5B79-7145-0779-66C7-3F5B91DBEFA4}"/>
                  </a:ext>
                </a:extLst>
              </p:cNvPr>
              <p:cNvCxnSpPr>
                <a:cxnSpLocks/>
              </p:cNvCxnSpPr>
              <p:nvPr/>
            </p:nvCxnSpPr>
            <p:spPr>
              <a:xfrm flipV="1">
                <a:off x="8081845" y="4513881"/>
                <a:ext cx="0" cy="300447"/>
              </a:xfrm>
              <a:prstGeom prst="straightConnector1">
                <a:avLst/>
              </a:prstGeom>
              <a:ln w="6350">
                <a:solidFill>
                  <a:schemeClr val="tx2"/>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154" name="Straight Arrow Connector 153">
                <a:extLst>
                  <a:ext uri="{FF2B5EF4-FFF2-40B4-BE49-F238E27FC236}">
                    <a16:creationId xmlns:a16="http://schemas.microsoft.com/office/drawing/2014/main" id="{2229F94B-E574-7091-2B4E-F141C7E99625}"/>
                  </a:ext>
                </a:extLst>
              </p:cNvPr>
              <p:cNvCxnSpPr>
                <a:cxnSpLocks/>
              </p:cNvCxnSpPr>
              <p:nvPr/>
            </p:nvCxnSpPr>
            <p:spPr>
              <a:xfrm flipV="1">
                <a:off x="10029707" y="4511500"/>
                <a:ext cx="0" cy="300447"/>
              </a:xfrm>
              <a:prstGeom prst="straightConnector1">
                <a:avLst/>
              </a:prstGeom>
              <a:ln w="6350">
                <a:solidFill>
                  <a:schemeClr val="tx2"/>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sp>
            <p:nvSpPr>
              <p:cNvPr id="155" name="Rectangle 154">
                <a:extLst>
                  <a:ext uri="{FF2B5EF4-FFF2-40B4-BE49-F238E27FC236}">
                    <a16:creationId xmlns:a16="http://schemas.microsoft.com/office/drawing/2014/main" id="{47712153-8352-4A9E-EAB3-5A807A4234FA}"/>
                  </a:ext>
                </a:extLst>
              </p:cNvPr>
              <p:cNvSpPr/>
              <p:nvPr/>
            </p:nvSpPr>
            <p:spPr>
              <a:xfrm>
                <a:off x="6640822" y="5362132"/>
                <a:ext cx="45719" cy="1251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6" name="TextBox 155">
                <a:extLst>
                  <a:ext uri="{FF2B5EF4-FFF2-40B4-BE49-F238E27FC236}">
                    <a16:creationId xmlns:a16="http://schemas.microsoft.com/office/drawing/2014/main" id="{ACC3EC65-5D22-9102-9DBE-D28AC1CE5302}"/>
                  </a:ext>
                </a:extLst>
              </p:cNvPr>
              <p:cNvSpPr txBox="1"/>
              <p:nvPr/>
            </p:nvSpPr>
            <p:spPr bwMode="auto">
              <a:xfrm>
                <a:off x="5337622" y="5362761"/>
                <a:ext cx="4172406" cy="475740"/>
              </a:xfrm>
              <a:prstGeom prst="rect">
                <a:avLst/>
              </a:prstGeom>
              <a:noFill/>
            </p:spPr>
            <p:txBody>
              <a:bodyPr wrap="square" rtlCol="0">
                <a:spAutoFit/>
              </a:bodyPr>
              <a:lstStyle/>
              <a:p>
                <a:pPr algn="ctr"/>
                <a:r>
                  <a:rPr lang="en-US" sz="1200" dirty="0"/>
                  <a:t>BDF Target. Coolant by Gaseous helium, ~200m/s.</a:t>
                </a:r>
              </a:p>
              <a:p>
                <a:pPr algn="ctr"/>
                <a:r>
                  <a:rPr lang="en-US" sz="1200" dirty="0"/>
                  <a:t>3 or 4 channels in parallel.</a:t>
                </a:r>
                <a:endParaRPr lang="en-GB" sz="1200" dirty="0"/>
              </a:p>
            </p:txBody>
          </p:sp>
        </p:grpSp>
      </p:grpSp>
      <p:pic>
        <p:nvPicPr>
          <p:cNvPr id="105" name="Picture 104" descr="A close-up of a machine&#10;&#10;AI-generated content may be incorrect.">
            <a:extLst>
              <a:ext uri="{FF2B5EF4-FFF2-40B4-BE49-F238E27FC236}">
                <a16:creationId xmlns:a16="http://schemas.microsoft.com/office/drawing/2014/main" id="{24E40F26-96AD-2539-3A2C-C902B6AC1FD5}"/>
              </a:ext>
            </a:extLst>
          </p:cNvPr>
          <p:cNvPicPr>
            <a:picLocks noChangeAspect="1"/>
          </p:cNvPicPr>
          <p:nvPr/>
        </p:nvPicPr>
        <p:blipFill>
          <a:blip r:embed="rId9">
            <a:alphaModFix/>
            <a:extLst>
              <a:ext uri="{BEBA8EAE-BF5A-486C-A8C5-ECC9F3942E4B}">
                <a14:imgProps xmlns:a14="http://schemas.microsoft.com/office/drawing/2010/main">
                  <a14:imgLayer r:embed="rId10">
                    <a14:imgEffect>
                      <a14:saturation sat="50000"/>
                    </a14:imgEffect>
                  </a14:imgLayer>
                </a14:imgProps>
              </a:ext>
            </a:extLst>
          </a:blip>
          <a:srcRect l="13487" t="4354" r="43194" b="3801"/>
          <a:stretch/>
        </p:blipFill>
        <p:spPr>
          <a:xfrm>
            <a:off x="1119150" y="590610"/>
            <a:ext cx="2650207" cy="3386098"/>
          </a:xfrm>
          <a:prstGeom prst="rect">
            <a:avLst/>
          </a:prstGeom>
        </p:spPr>
      </p:pic>
      <p:cxnSp>
        <p:nvCxnSpPr>
          <p:cNvPr id="106" name="Straight Arrow Connector 105">
            <a:extLst>
              <a:ext uri="{FF2B5EF4-FFF2-40B4-BE49-F238E27FC236}">
                <a16:creationId xmlns:a16="http://schemas.microsoft.com/office/drawing/2014/main" id="{486E54D3-8AD8-4C7D-73D1-76E01E08D60D}"/>
              </a:ext>
            </a:extLst>
          </p:cNvPr>
          <p:cNvCxnSpPr>
            <a:cxnSpLocks/>
          </p:cNvCxnSpPr>
          <p:nvPr/>
        </p:nvCxnSpPr>
        <p:spPr>
          <a:xfrm flipH="1">
            <a:off x="1652369" y="3753975"/>
            <a:ext cx="1087067" cy="0"/>
          </a:xfrm>
          <a:prstGeom prst="straightConnector1">
            <a:avLst/>
          </a:prstGeom>
          <a:ln w="38100">
            <a:solidFill>
              <a:schemeClr val="accent1"/>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2F0A2741-8E4E-0922-BACF-F64DB87973B2}"/>
              </a:ext>
            </a:extLst>
          </p:cNvPr>
          <p:cNvCxnSpPr>
            <a:cxnSpLocks/>
          </p:cNvCxnSpPr>
          <p:nvPr/>
        </p:nvCxnSpPr>
        <p:spPr>
          <a:xfrm flipH="1">
            <a:off x="1736189" y="764704"/>
            <a:ext cx="1087067" cy="0"/>
          </a:xfrm>
          <a:prstGeom prst="straightConnector1">
            <a:avLst/>
          </a:prstGeom>
          <a:ln w="38100">
            <a:solidFill>
              <a:schemeClr val="accent1"/>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110" name="Straight Arrow Connector 109">
            <a:extLst>
              <a:ext uri="{FF2B5EF4-FFF2-40B4-BE49-F238E27FC236}">
                <a16:creationId xmlns:a16="http://schemas.microsoft.com/office/drawing/2014/main" id="{CF031C79-3C73-BDED-A43B-F39C41B9E8F2}"/>
              </a:ext>
            </a:extLst>
          </p:cNvPr>
          <p:cNvCxnSpPr>
            <a:cxnSpLocks/>
          </p:cNvCxnSpPr>
          <p:nvPr/>
        </p:nvCxnSpPr>
        <p:spPr>
          <a:xfrm>
            <a:off x="1524420" y="3212976"/>
            <a:ext cx="317278" cy="0"/>
          </a:xfrm>
          <a:prstGeom prst="straightConnector1">
            <a:avLst/>
          </a:prstGeom>
          <a:ln w="38100">
            <a:solidFill>
              <a:schemeClr val="accent1"/>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114" name="Straight Arrow Connector 113">
            <a:extLst>
              <a:ext uri="{FF2B5EF4-FFF2-40B4-BE49-F238E27FC236}">
                <a16:creationId xmlns:a16="http://schemas.microsoft.com/office/drawing/2014/main" id="{90678105-781F-05A3-5AFC-27EAD14AF4DF}"/>
              </a:ext>
            </a:extLst>
          </p:cNvPr>
          <p:cNvCxnSpPr>
            <a:cxnSpLocks/>
          </p:cNvCxnSpPr>
          <p:nvPr/>
        </p:nvCxnSpPr>
        <p:spPr>
          <a:xfrm>
            <a:off x="1518181" y="3296797"/>
            <a:ext cx="761395" cy="0"/>
          </a:xfrm>
          <a:prstGeom prst="straightConnector1">
            <a:avLst/>
          </a:prstGeom>
          <a:ln w="38100">
            <a:solidFill>
              <a:schemeClr val="accent1"/>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116" name="Straight Arrow Connector 115">
            <a:extLst>
              <a:ext uri="{FF2B5EF4-FFF2-40B4-BE49-F238E27FC236}">
                <a16:creationId xmlns:a16="http://schemas.microsoft.com/office/drawing/2014/main" id="{2AB39DCC-3CA3-1050-F487-2851B2CDE4E2}"/>
              </a:ext>
            </a:extLst>
          </p:cNvPr>
          <p:cNvCxnSpPr>
            <a:cxnSpLocks/>
          </p:cNvCxnSpPr>
          <p:nvPr/>
        </p:nvCxnSpPr>
        <p:spPr>
          <a:xfrm flipV="1">
            <a:off x="1585165" y="3310027"/>
            <a:ext cx="0" cy="324565"/>
          </a:xfrm>
          <a:prstGeom prst="straightConnector1">
            <a:avLst/>
          </a:prstGeom>
          <a:ln w="38100">
            <a:solidFill>
              <a:schemeClr val="accent1"/>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ED1AB498-56B7-7770-2097-E92DA6E15A73}"/>
              </a:ext>
            </a:extLst>
          </p:cNvPr>
          <p:cNvCxnSpPr>
            <a:cxnSpLocks/>
          </p:cNvCxnSpPr>
          <p:nvPr/>
        </p:nvCxnSpPr>
        <p:spPr>
          <a:xfrm flipH="1">
            <a:off x="1437117" y="1014120"/>
            <a:ext cx="109585" cy="928361"/>
          </a:xfrm>
          <a:prstGeom prst="straightConnector1">
            <a:avLst/>
          </a:prstGeom>
          <a:ln w="38100">
            <a:solidFill>
              <a:schemeClr val="accent1"/>
            </a:solidFill>
            <a:tailEnd type="triangle" w="sm" len="med"/>
          </a:ln>
          <a:effectLst>
            <a:glow rad="38100">
              <a:schemeClr val="bg1">
                <a:alpha val="50000"/>
              </a:schemeClr>
            </a:glo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0798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5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0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1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14"/>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1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3E1465-0F11-4CD0-CDD2-5BFF76D798C8}"/>
            </a:ext>
          </a:extLst>
        </p:cNvPr>
        <p:cNvGrpSpPr/>
        <p:nvPr/>
      </p:nvGrpSpPr>
      <p:grpSpPr>
        <a:xfrm>
          <a:off x="0" y="0"/>
          <a:ext cx="0" cy="0"/>
          <a:chOff x="0" y="0"/>
          <a:chExt cx="0" cy="0"/>
        </a:xfrm>
      </p:grpSpPr>
      <p:sp>
        <p:nvSpPr>
          <p:cNvPr id="112" name="TextBox 43">
            <a:extLst>
              <a:ext uri="{FF2B5EF4-FFF2-40B4-BE49-F238E27FC236}">
                <a16:creationId xmlns:a16="http://schemas.microsoft.com/office/drawing/2014/main" id="{7BAFD9D0-08A3-3D5E-8AB7-3E758911C61D}"/>
              </a:ext>
            </a:extLst>
          </p:cNvPr>
          <p:cNvSpPr txBox="1"/>
          <p:nvPr/>
        </p:nvSpPr>
        <p:spPr>
          <a:xfrm>
            <a:off x="5942776" y="1650831"/>
            <a:ext cx="5709121" cy="316612"/>
          </a:xfrm>
          <a:prstGeom prst="rect">
            <a:avLst/>
          </a:prstGeom>
          <a:solidFill>
            <a:sysClr val="window" lastClr="FFFFFF"/>
          </a:solidFill>
          <a:ln w="9525" cmpd="sng">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ysClr val="windowText" lastClr="000000"/>
                </a:solidFill>
                <a:effectLst/>
                <a:uLnTx/>
                <a:uFillTx/>
                <a:latin typeface="Calibri" panose="020F0502020204030204"/>
                <a:ea typeface="+mn-ea"/>
                <a:cs typeface="+mn-cs"/>
              </a:rPr>
              <a:t>Manufacture: Cladded</a:t>
            </a:r>
            <a:r>
              <a:rPr kumimoji="0" lang="en-GB" sz="1400" b="1" i="0" u="none" strike="noStrike" kern="0" cap="none" spc="0" normalizeH="0" noProof="0" dirty="0">
                <a:ln>
                  <a:noFill/>
                </a:ln>
                <a:solidFill>
                  <a:sysClr val="windowText" lastClr="000000"/>
                </a:solidFill>
                <a:effectLst/>
                <a:uLnTx/>
                <a:uFillTx/>
                <a:latin typeface="Calibri" panose="020F0502020204030204"/>
                <a:ea typeface="+mn-ea"/>
                <a:cs typeface="+mn-cs"/>
              </a:rPr>
              <a:t> for HIP, then</a:t>
            </a:r>
            <a:r>
              <a:rPr kumimoji="0" lang="en-GB" sz="1400" b="1" i="0" u="none" strike="noStrike" kern="0" cap="none" spc="0" normalizeH="0" baseline="0" noProof="0" dirty="0">
                <a:ln>
                  <a:noFill/>
                </a:ln>
                <a:solidFill>
                  <a:sysClr val="windowText" lastClr="000000"/>
                </a:solidFill>
                <a:effectLst/>
                <a:uLnTx/>
                <a:uFillTx/>
                <a:latin typeface="Calibri" panose="020F0502020204030204"/>
                <a:ea typeface="+mn-ea"/>
                <a:cs typeface="+mn-cs"/>
              </a:rPr>
              <a:t> partially/fully/none  machined away</a:t>
            </a:r>
          </a:p>
        </p:txBody>
      </p:sp>
      <p:sp>
        <p:nvSpPr>
          <p:cNvPr id="2" name="Title 1">
            <a:extLst>
              <a:ext uri="{FF2B5EF4-FFF2-40B4-BE49-F238E27FC236}">
                <a16:creationId xmlns:a16="http://schemas.microsoft.com/office/drawing/2014/main" id="{2A630DFD-A9CA-FE3B-D846-53BC5EF3A03A}"/>
              </a:ext>
            </a:extLst>
          </p:cNvPr>
          <p:cNvSpPr>
            <a:spLocks noGrp="1"/>
          </p:cNvSpPr>
          <p:nvPr>
            <p:ph type="title"/>
          </p:nvPr>
        </p:nvSpPr>
        <p:spPr>
          <a:xfrm>
            <a:off x="407988" y="365126"/>
            <a:ext cx="11380812" cy="506100"/>
          </a:xfrm>
        </p:spPr>
        <p:txBody>
          <a:bodyPr/>
          <a:lstStyle/>
          <a:p>
            <a:r>
              <a:rPr lang="en-US" dirty="0"/>
              <a:t>W material</a:t>
            </a:r>
            <a:endParaRPr lang="en-GB" dirty="0"/>
          </a:p>
        </p:txBody>
      </p:sp>
      <p:sp>
        <p:nvSpPr>
          <p:cNvPr id="3" name="Text Placeholder 2">
            <a:extLst>
              <a:ext uri="{FF2B5EF4-FFF2-40B4-BE49-F238E27FC236}">
                <a16:creationId xmlns:a16="http://schemas.microsoft.com/office/drawing/2014/main" id="{0A04023E-F5AF-5599-FEFD-9018E6FD2469}"/>
              </a:ext>
            </a:extLst>
          </p:cNvPr>
          <p:cNvSpPr>
            <a:spLocks noGrp="1"/>
          </p:cNvSpPr>
          <p:nvPr>
            <p:ph type="body" idx="1"/>
          </p:nvPr>
        </p:nvSpPr>
        <p:spPr>
          <a:xfrm>
            <a:off x="331809" y="1437549"/>
            <a:ext cx="4915534" cy="4679986"/>
          </a:xfrm>
        </p:spPr>
        <p:txBody>
          <a:bodyPr>
            <a:normAutofit fontScale="92500" lnSpcReduction="10000"/>
          </a:bodyPr>
          <a:lstStyle/>
          <a:p>
            <a:pPr marL="285750" indent="-285750">
              <a:buFont typeface="Wingdings" panose="05000000000000000000" pitchFamily="2" charset="2"/>
              <a:buChar char="q"/>
            </a:pPr>
            <a:r>
              <a:rPr lang="en-US" sz="1800" i="1" dirty="0">
                <a:solidFill>
                  <a:schemeClr val="accent1"/>
                </a:solidFill>
              </a:rPr>
              <a:t>Water cooled target was Sintered &amp; </a:t>
            </a:r>
            <a:r>
              <a:rPr lang="en-US" sz="1800" i="1" dirty="0" err="1">
                <a:solidFill>
                  <a:schemeClr val="accent1"/>
                </a:solidFill>
              </a:rPr>
              <a:t>HIPd</a:t>
            </a:r>
            <a:r>
              <a:rPr lang="en-US" sz="1800" i="1" dirty="0">
                <a:solidFill>
                  <a:schemeClr val="accent1"/>
                </a:solidFill>
              </a:rPr>
              <a:t>; – pores, crack near cladding &amp; poor UTS</a:t>
            </a:r>
          </a:p>
          <a:p>
            <a:pPr marL="285750" indent="-285750">
              <a:buFont typeface="Wingdings" panose="05000000000000000000" pitchFamily="2" charset="2"/>
              <a:buChar char="q"/>
            </a:pPr>
            <a:r>
              <a:rPr lang="en-US" sz="1800" dirty="0">
                <a:solidFill>
                  <a:schemeClr val="accent1"/>
                </a:solidFill>
              </a:rPr>
              <a:t>Now looking at Hot rolled W sheets</a:t>
            </a:r>
          </a:p>
          <a:p>
            <a:pPr marL="742950" lvl="1" indent="-285750">
              <a:buFont typeface="Wingdings" panose="05000000000000000000" pitchFamily="2" charset="2"/>
              <a:buChar char="q"/>
            </a:pPr>
            <a:r>
              <a:rPr lang="en-US" sz="1400" b="0" dirty="0">
                <a:solidFill>
                  <a:schemeClr val="accent1"/>
                </a:solidFill>
              </a:rPr>
              <a:t>Aiming for improved material properties &amp; reduced risk of cracking</a:t>
            </a:r>
          </a:p>
          <a:p>
            <a:pPr marL="285750" indent="-285750">
              <a:buFont typeface="Wingdings" panose="05000000000000000000" pitchFamily="2" charset="2"/>
              <a:buChar char="q"/>
            </a:pPr>
            <a:r>
              <a:rPr lang="en-US" sz="1800" dirty="0">
                <a:solidFill>
                  <a:schemeClr val="accent1"/>
                </a:solidFill>
              </a:rPr>
              <a:t>5mm vs 17mm </a:t>
            </a:r>
            <a:r>
              <a:rPr lang="en-US" sz="1800" b="0" dirty="0">
                <a:solidFill>
                  <a:schemeClr val="accent1"/>
                </a:solidFill>
              </a:rPr>
              <a:t>(later blocks could be SH)</a:t>
            </a:r>
          </a:p>
          <a:p>
            <a:pPr marL="742950" lvl="1" indent="-285750">
              <a:buFont typeface="Wingdings" panose="05000000000000000000" pitchFamily="2" charset="2"/>
              <a:buChar char="q"/>
            </a:pPr>
            <a:r>
              <a:rPr lang="en-US" sz="1400" b="0" dirty="0">
                <a:solidFill>
                  <a:schemeClr val="accent1"/>
                </a:solidFill>
              </a:rPr>
              <a:t>Guaranteed properties vs reducing interlayers</a:t>
            </a:r>
          </a:p>
          <a:p>
            <a:pPr marL="285750" indent="-285750">
              <a:buFont typeface="Wingdings" panose="05000000000000000000" pitchFamily="2" charset="2"/>
              <a:buChar char="q"/>
            </a:pPr>
            <a:r>
              <a:rPr lang="en-US" sz="1800" dirty="0">
                <a:solidFill>
                  <a:schemeClr val="accent1"/>
                </a:solidFill>
              </a:rPr>
              <a:t>Weak point likely to be interface </a:t>
            </a:r>
            <a:endParaRPr lang="en-US" sz="1800" b="0" dirty="0">
              <a:solidFill>
                <a:schemeClr val="accent1"/>
              </a:solidFill>
            </a:endParaRPr>
          </a:p>
          <a:p>
            <a:pPr marL="742950" lvl="1" indent="-285750">
              <a:buFont typeface="Wingdings" panose="05000000000000000000" pitchFamily="2" charset="2"/>
              <a:buChar char="q"/>
            </a:pPr>
            <a:r>
              <a:rPr lang="en-US" sz="1400" b="0" dirty="0">
                <a:solidFill>
                  <a:schemeClr val="accent1"/>
                </a:solidFill>
              </a:rPr>
              <a:t>Now bulk W properties much improved</a:t>
            </a:r>
          </a:p>
          <a:p>
            <a:pPr marL="285750" indent="-285750">
              <a:buFont typeface="Wingdings" panose="05000000000000000000" pitchFamily="2" charset="2"/>
              <a:buChar char="q"/>
            </a:pPr>
            <a:r>
              <a:rPr lang="en-US" sz="1800" b="0" dirty="0">
                <a:solidFill>
                  <a:schemeClr val="accent1"/>
                </a:solidFill>
              </a:rPr>
              <a:t>From studies, we expect </a:t>
            </a:r>
            <a:r>
              <a:rPr lang="en-US" sz="1800" dirty="0">
                <a:solidFill>
                  <a:schemeClr val="accent1"/>
                </a:solidFill>
              </a:rPr>
              <a:t>good thermal contact</a:t>
            </a:r>
          </a:p>
          <a:p>
            <a:pPr marL="285750" indent="-285750">
              <a:buFont typeface="Wingdings" panose="05000000000000000000" pitchFamily="2" charset="2"/>
              <a:buChar char="q"/>
            </a:pPr>
            <a:r>
              <a:rPr lang="en-US" sz="1800" dirty="0">
                <a:solidFill>
                  <a:schemeClr val="accent3"/>
                </a:solidFill>
              </a:rPr>
              <a:t>Lasagna structure applicable for Helium and H</a:t>
            </a:r>
            <a:r>
              <a:rPr lang="en-US" sz="1800" baseline="-25000" dirty="0">
                <a:solidFill>
                  <a:schemeClr val="accent3"/>
                </a:solidFill>
              </a:rPr>
              <a:t>2</a:t>
            </a:r>
            <a:r>
              <a:rPr lang="en-US" sz="1800" dirty="0">
                <a:solidFill>
                  <a:schemeClr val="accent3"/>
                </a:solidFill>
              </a:rPr>
              <a:t>O target</a:t>
            </a:r>
          </a:p>
          <a:p>
            <a:pPr marL="285750" indent="-285750">
              <a:buFont typeface="Wingdings" panose="05000000000000000000" pitchFamily="2" charset="2"/>
              <a:buChar char="q"/>
            </a:pPr>
            <a:r>
              <a:rPr lang="en-US" sz="1800" dirty="0">
                <a:solidFill>
                  <a:schemeClr val="accent3"/>
                </a:solidFill>
              </a:rPr>
              <a:t>Investigating 3 cladding cases for He target only</a:t>
            </a:r>
          </a:p>
          <a:p>
            <a:pPr marL="285750" indent="-285750">
              <a:buFont typeface="Wingdings" panose="05000000000000000000" pitchFamily="2" charset="2"/>
              <a:buChar char="q"/>
            </a:pPr>
            <a:r>
              <a:rPr lang="en-US" sz="1800" dirty="0">
                <a:solidFill>
                  <a:schemeClr val="accent3"/>
                </a:solidFill>
              </a:rPr>
              <a:t>Is cladding needed to keep the laminations together? (&amp; at high irradiation!?)</a:t>
            </a:r>
            <a:r>
              <a:rPr lang="en-US" sz="1800" dirty="0">
                <a:solidFill>
                  <a:schemeClr val="accent1"/>
                </a:solidFill>
              </a:rPr>
              <a:t> </a:t>
            </a:r>
          </a:p>
          <a:p>
            <a:pPr marL="285750" indent="-285750">
              <a:buFont typeface="Wingdings" panose="05000000000000000000" pitchFamily="2" charset="2"/>
              <a:buChar char="q"/>
            </a:pPr>
            <a:r>
              <a:rPr lang="en-US" sz="1800" dirty="0">
                <a:solidFill>
                  <a:schemeClr val="accent1"/>
                </a:solidFill>
              </a:rPr>
              <a:t>Ongoing material testing</a:t>
            </a:r>
          </a:p>
          <a:p>
            <a:pPr marL="285750" indent="-285750">
              <a:buFont typeface="Wingdings" panose="05000000000000000000" pitchFamily="2" charset="2"/>
              <a:buChar char="q"/>
            </a:pPr>
            <a:endParaRPr lang="en-US" sz="1800" dirty="0">
              <a:solidFill>
                <a:schemeClr val="accent3"/>
              </a:solidFill>
            </a:endParaRPr>
          </a:p>
        </p:txBody>
      </p:sp>
      <p:sp>
        <p:nvSpPr>
          <p:cNvPr id="6" name="Slide Number Placeholder 5">
            <a:extLst>
              <a:ext uri="{FF2B5EF4-FFF2-40B4-BE49-F238E27FC236}">
                <a16:creationId xmlns:a16="http://schemas.microsoft.com/office/drawing/2014/main" id="{B532A488-0412-1D3E-714B-58D54969BF5C}"/>
              </a:ext>
            </a:extLst>
          </p:cNvPr>
          <p:cNvSpPr>
            <a:spLocks noGrp="1"/>
          </p:cNvSpPr>
          <p:nvPr>
            <p:ph type="sldNum" sz="quarter" idx="17"/>
          </p:nvPr>
        </p:nvSpPr>
        <p:spPr/>
        <p:txBody>
          <a:bodyPr/>
          <a:lstStyle/>
          <a:p>
            <a:pPr>
              <a:defRPr/>
            </a:pPr>
            <a:fld id="{36B5EA5A-BC32-A742-B11B-8E7414D5B535}" type="slidenum">
              <a:rPr lang="en-US" smtClean="0"/>
              <a:t>6</a:t>
            </a:fld>
            <a:endParaRPr lang="en-US"/>
          </a:p>
        </p:txBody>
      </p:sp>
      <p:sp>
        <p:nvSpPr>
          <p:cNvPr id="4" name="Date Placeholder 3">
            <a:extLst>
              <a:ext uri="{FF2B5EF4-FFF2-40B4-BE49-F238E27FC236}">
                <a16:creationId xmlns:a16="http://schemas.microsoft.com/office/drawing/2014/main" id="{8C22E0FA-E704-82D7-638F-9A6BD5B48021}"/>
              </a:ext>
            </a:extLst>
          </p:cNvPr>
          <p:cNvSpPr>
            <a:spLocks noGrp="1"/>
          </p:cNvSpPr>
          <p:nvPr>
            <p:ph type="dt" sz="half" idx="10"/>
          </p:nvPr>
        </p:nvSpPr>
        <p:spPr/>
        <p:txBody>
          <a:bodyPr/>
          <a:lstStyle/>
          <a:p>
            <a:r>
              <a:rPr lang="en-US"/>
              <a:t>HI-ECN3 Target System Advisory Commitee #1,  04/03/2025</a:t>
            </a:r>
            <a:endParaRPr lang="en-US" dirty="0"/>
          </a:p>
        </p:txBody>
      </p:sp>
      <p:sp>
        <p:nvSpPr>
          <p:cNvPr id="5" name="Footer Placeholder 4">
            <a:extLst>
              <a:ext uri="{FF2B5EF4-FFF2-40B4-BE49-F238E27FC236}">
                <a16:creationId xmlns:a16="http://schemas.microsoft.com/office/drawing/2014/main" id="{348BB5CF-50C8-2ED7-6FD9-2EF8BBD34059}"/>
              </a:ext>
            </a:extLst>
          </p:cNvPr>
          <p:cNvSpPr>
            <a:spLocks noGrp="1"/>
          </p:cNvSpPr>
          <p:nvPr>
            <p:ph type="ftr" sz="quarter" idx="11"/>
          </p:nvPr>
        </p:nvSpPr>
        <p:spPr/>
        <p:txBody>
          <a:bodyPr/>
          <a:lstStyle/>
          <a:p>
            <a:r>
              <a:rPr lang="en-GB" dirty="0"/>
              <a:t>Mike Parkin | Target Conceptual Design</a:t>
            </a:r>
            <a:endParaRPr lang="en-US" dirty="0"/>
          </a:p>
        </p:txBody>
      </p:sp>
      <p:grpSp>
        <p:nvGrpSpPr>
          <p:cNvPr id="78" name="Group 77">
            <a:extLst>
              <a:ext uri="{FF2B5EF4-FFF2-40B4-BE49-F238E27FC236}">
                <a16:creationId xmlns:a16="http://schemas.microsoft.com/office/drawing/2014/main" id="{9FD85F0D-A879-DFF8-9EAC-675CDA6600BC}"/>
              </a:ext>
            </a:extLst>
          </p:cNvPr>
          <p:cNvGrpSpPr/>
          <p:nvPr/>
        </p:nvGrpSpPr>
        <p:grpSpPr>
          <a:xfrm>
            <a:off x="6184716" y="2476344"/>
            <a:ext cx="4834420" cy="2596999"/>
            <a:chOff x="6505909" y="1968087"/>
            <a:chExt cx="4834420" cy="2596999"/>
          </a:xfrm>
        </p:grpSpPr>
        <p:grpSp>
          <p:nvGrpSpPr>
            <p:cNvPr id="36" name="Group 35">
              <a:extLst>
                <a:ext uri="{FF2B5EF4-FFF2-40B4-BE49-F238E27FC236}">
                  <a16:creationId xmlns:a16="http://schemas.microsoft.com/office/drawing/2014/main" id="{7B4E1ADB-4814-1A75-D6F8-95924D182CD5}"/>
                </a:ext>
              </a:extLst>
            </p:cNvPr>
            <p:cNvGrpSpPr/>
            <p:nvPr/>
          </p:nvGrpSpPr>
          <p:grpSpPr>
            <a:xfrm>
              <a:off x="6505909" y="1968087"/>
              <a:ext cx="1462088" cy="2570820"/>
              <a:chOff x="6762750" y="1396344"/>
              <a:chExt cx="1462088" cy="2570820"/>
            </a:xfrm>
          </p:grpSpPr>
          <p:sp>
            <p:nvSpPr>
              <p:cNvPr id="7" name="Rectangle: Rounded Corners 6">
                <a:extLst>
                  <a:ext uri="{FF2B5EF4-FFF2-40B4-BE49-F238E27FC236}">
                    <a16:creationId xmlns:a16="http://schemas.microsoft.com/office/drawing/2014/main" id="{F790D6CE-FED4-2FAB-1B3B-2C53C5928AF3}"/>
                  </a:ext>
                </a:extLst>
              </p:cNvPr>
              <p:cNvSpPr/>
              <p:nvPr/>
            </p:nvSpPr>
            <p:spPr>
              <a:xfrm>
                <a:off x="6762750" y="1396344"/>
                <a:ext cx="1462088" cy="2570820"/>
              </a:xfrm>
              <a:prstGeom prst="roundRect">
                <a:avLst>
                  <a:gd name="adj" fmla="val 11852"/>
                </a:avLst>
              </a:prstGeom>
              <a:solidFill>
                <a:schemeClr val="tx2">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Freeform: Shape 22">
                <a:extLst>
                  <a:ext uri="{FF2B5EF4-FFF2-40B4-BE49-F238E27FC236}">
                    <a16:creationId xmlns:a16="http://schemas.microsoft.com/office/drawing/2014/main" id="{0E797763-8D4D-BEAD-AA30-EDABD9030742}"/>
                  </a:ext>
                </a:extLst>
              </p:cNvPr>
              <p:cNvSpPr/>
              <p:nvPr/>
            </p:nvSpPr>
            <p:spPr>
              <a:xfrm>
                <a:off x="6888088" y="1502432"/>
                <a:ext cx="1230783" cy="2358615"/>
              </a:xfrm>
              <a:custGeom>
                <a:avLst/>
                <a:gdLst>
                  <a:gd name="connsiteX0" fmla="*/ 46830 w 1279803"/>
                  <a:gd name="connsiteY0" fmla="*/ 0 h 2358615"/>
                  <a:gd name="connsiteX1" fmla="*/ 1231726 w 1279803"/>
                  <a:gd name="connsiteY1" fmla="*/ 0 h 2358615"/>
                  <a:gd name="connsiteX2" fmla="*/ 1279803 w 1279803"/>
                  <a:gd name="connsiteY2" fmla="*/ 48078 h 2358615"/>
                  <a:gd name="connsiteX3" fmla="*/ 1279803 w 1279803"/>
                  <a:gd name="connsiteY3" fmla="*/ 2316001 h 2358615"/>
                  <a:gd name="connsiteX4" fmla="*/ 1237189 w 1279803"/>
                  <a:gd name="connsiteY4" fmla="*/ 2358615 h 2358615"/>
                  <a:gd name="connsiteX5" fmla="*/ 40461 w 1279803"/>
                  <a:gd name="connsiteY5" fmla="*/ 2358615 h 2358615"/>
                  <a:gd name="connsiteX6" fmla="*/ 0 w 1279803"/>
                  <a:gd name="connsiteY6" fmla="*/ 2318155 h 2358615"/>
                  <a:gd name="connsiteX7" fmla="*/ 0 w 1279803"/>
                  <a:gd name="connsiteY7" fmla="*/ 46830 h 2358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9803" h="2358615">
                    <a:moveTo>
                      <a:pt x="46830" y="0"/>
                    </a:moveTo>
                    <a:lnTo>
                      <a:pt x="1231726" y="0"/>
                    </a:lnTo>
                    <a:lnTo>
                      <a:pt x="1279803" y="48078"/>
                    </a:lnTo>
                    <a:lnTo>
                      <a:pt x="1279803" y="2316001"/>
                    </a:lnTo>
                    <a:lnTo>
                      <a:pt x="1237189" y="2358615"/>
                    </a:lnTo>
                    <a:lnTo>
                      <a:pt x="40461" y="2358615"/>
                    </a:lnTo>
                    <a:lnTo>
                      <a:pt x="0" y="2318155"/>
                    </a:lnTo>
                    <a:lnTo>
                      <a:pt x="0" y="46830"/>
                    </a:lnTo>
                    <a:close/>
                  </a:path>
                </a:pathLst>
              </a:custGeom>
              <a:solidFill>
                <a:schemeClr val="bg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cxnSp>
            <p:nvCxnSpPr>
              <p:cNvPr id="25" name="Straight Connector 24">
                <a:extLst>
                  <a:ext uri="{FF2B5EF4-FFF2-40B4-BE49-F238E27FC236}">
                    <a16:creationId xmlns:a16="http://schemas.microsoft.com/office/drawing/2014/main" id="{6C72C8B2-6B59-83DF-C665-B4A0D5FB2DC2}"/>
                  </a:ext>
                </a:extLst>
              </p:cNvPr>
              <p:cNvCxnSpPr>
                <a:cxnSpLocks/>
              </p:cNvCxnSpPr>
              <p:nvPr/>
            </p:nvCxnSpPr>
            <p:spPr>
              <a:xfrm>
                <a:off x="7503505" y="1422523"/>
                <a:ext cx="0" cy="2518431"/>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A906092-62B7-D413-8513-1961B6D886D1}"/>
                  </a:ext>
                </a:extLst>
              </p:cNvPr>
              <p:cNvCxnSpPr>
                <a:cxnSpLocks/>
              </p:cNvCxnSpPr>
              <p:nvPr/>
            </p:nvCxnSpPr>
            <p:spPr>
              <a:xfrm>
                <a:off x="7653710" y="1422522"/>
                <a:ext cx="0" cy="2518431"/>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6ED05F51-C784-CB5E-5051-DFCE27ED6786}"/>
                  </a:ext>
                </a:extLst>
              </p:cNvPr>
              <p:cNvCxnSpPr>
                <a:cxnSpLocks/>
              </p:cNvCxnSpPr>
              <p:nvPr/>
            </p:nvCxnSpPr>
            <p:spPr>
              <a:xfrm>
                <a:off x="7810686" y="1410617"/>
                <a:ext cx="0" cy="2518431"/>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1C43AA0E-636E-BC10-E97E-1724483E11EB}"/>
                  </a:ext>
                </a:extLst>
              </p:cNvPr>
              <p:cNvCxnSpPr>
                <a:cxnSpLocks/>
              </p:cNvCxnSpPr>
              <p:nvPr/>
            </p:nvCxnSpPr>
            <p:spPr>
              <a:xfrm>
                <a:off x="7960891" y="1410616"/>
                <a:ext cx="0" cy="2518431"/>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155A991-8481-0638-3322-BE45A792E52A}"/>
                  </a:ext>
                </a:extLst>
              </p:cNvPr>
              <p:cNvCxnSpPr>
                <a:cxnSpLocks/>
              </p:cNvCxnSpPr>
              <p:nvPr/>
            </p:nvCxnSpPr>
            <p:spPr>
              <a:xfrm>
                <a:off x="7041542" y="1420142"/>
                <a:ext cx="0" cy="2518431"/>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6EE0B9C-3D22-7462-5BD2-CA39C1300100}"/>
                  </a:ext>
                </a:extLst>
              </p:cNvPr>
              <p:cNvCxnSpPr>
                <a:cxnSpLocks/>
              </p:cNvCxnSpPr>
              <p:nvPr/>
            </p:nvCxnSpPr>
            <p:spPr>
              <a:xfrm>
                <a:off x="7191747" y="1420141"/>
                <a:ext cx="0" cy="2518431"/>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A7097B9C-27AF-F566-72EA-3F9397FC2251}"/>
                  </a:ext>
                </a:extLst>
              </p:cNvPr>
              <p:cNvCxnSpPr>
                <a:cxnSpLocks/>
              </p:cNvCxnSpPr>
              <p:nvPr/>
            </p:nvCxnSpPr>
            <p:spPr>
              <a:xfrm>
                <a:off x="7348723" y="1408236"/>
                <a:ext cx="0" cy="2518431"/>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grpSp>
        <p:sp>
          <p:nvSpPr>
            <p:cNvPr id="14" name="Freeform: Shape 13">
              <a:extLst>
                <a:ext uri="{FF2B5EF4-FFF2-40B4-BE49-F238E27FC236}">
                  <a16:creationId xmlns:a16="http://schemas.microsoft.com/office/drawing/2014/main" id="{A455EE33-4A0B-92B2-06AC-F6A0D26E099E}"/>
                </a:ext>
              </a:extLst>
            </p:cNvPr>
            <p:cNvSpPr/>
            <p:nvPr/>
          </p:nvSpPr>
          <p:spPr>
            <a:xfrm>
              <a:off x="8354092" y="1994266"/>
              <a:ext cx="1236879" cy="2570820"/>
            </a:xfrm>
            <a:custGeom>
              <a:avLst/>
              <a:gdLst>
                <a:gd name="connsiteX0" fmla="*/ 54045 w 1236879"/>
                <a:gd name="connsiteY0" fmla="*/ 0 h 2570820"/>
                <a:gd name="connsiteX1" fmla="*/ 1169559 w 1236879"/>
                <a:gd name="connsiteY1" fmla="*/ 0 h 2570820"/>
                <a:gd name="connsiteX2" fmla="*/ 1236879 w 1236879"/>
                <a:gd name="connsiteY2" fmla="*/ 13591 h 2570820"/>
                <a:gd name="connsiteX3" fmla="*/ 1236879 w 1236879"/>
                <a:gd name="connsiteY3" fmla="*/ 2557229 h 2570820"/>
                <a:gd name="connsiteX4" fmla="*/ 1169559 w 1236879"/>
                <a:gd name="connsiteY4" fmla="*/ 2570820 h 2570820"/>
                <a:gd name="connsiteX5" fmla="*/ 54045 w 1236879"/>
                <a:gd name="connsiteY5" fmla="*/ 2570820 h 2570820"/>
                <a:gd name="connsiteX6" fmla="*/ 0 w 1236879"/>
                <a:gd name="connsiteY6" fmla="*/ 2559909 h 2570820"/>
                <a:gd name="connsiteX7" fmla="*/ 0 w 1236879"/>
                <a:gd name="connsiteY7" fmla="*/ 10911 h 2570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6879" h="2570820">
                  <a:moveTo>
                    <a:pt x="54045" y="0"/>
                  </a:moveTo>
                  <a:lnTo>
                    <a:pt x="1169559" y="0"/>
                  </a:lnTo>
                  <a:lnTo>
                    <a:pt x="1236879" y="13591"/>
                  </a:lnTo>
                  <a:lnTo>
                    <a:pt x="1236879" y="2557229"/>
                  </a:lnTo>
                  <a:lnTo>
                    <a:pt x="1169559" y="2570820"/>
                  </a:lnTo>
                  <a:lnTo>
                    <a:pt x="54045" y="2570820"/>
                  </a:lnTo>
                  <a:lnTo>
                    <a:pt x="0" y="2559909"/>
                  </a:lnTo>
                  <a:lnTo>
                    <a:pt x="0" y="10911"/>
                  </a:lnTo>
                  <a:close/>
                </a:path>
              </a:pathLst>
            </a:custGeom>
            <a:solidFill>
              <a:schemeClr val="tx2">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9" name="Freeform: Shape 38">
              <a:extLst>
                <a:ext uri="{FF2B5EF4-FFF2-40B4-BE49-F238E27FC236}">
                  <a16:creationId xmlns:a16="http://schemas.microsoft.com/office/drawing/2014/main" id="{060FC227-0EC1-2335-5120-F656E914DFB9}"/>
                </a:ext>
              </a:extLst>
            </p:cNvPr>
            <p:cNvSpPr/>
            <p:nvPr/>
          </p:nvSpPr>
          <p:spPr>
            <a:xfrm>
              <a:off x="8360187" y="2100354"/>
              <a:ext cx="1230783" cy="2358615"/>
            </a:xfrm>
            <a:custGeom>
              <a:avLst/>
              <a:gdLst>
                <a:gd name="connsiteX0" fmla="*/ 46830 w 1279803"/>
                <a:gd name="connsiteY0" fmla="*/ 0 h 2358615"/>
                <a:gd name="connsiteX1" fmla="*/ 1231726 w 1279803"/>
                <a:gd name="connsiteY1" fmla="*/ 0 h 2358615"/>
                <a:gd name="connsiteX2" fmla="*/ 1279803 w 1279803"/>
                <a:gd name="connsiteY2" fmla="*/ 48078 h 2358615"/>
                <a:gd name="connsiteX3" fmla="*/ 1279803 w 1279803"/>
                <a:gd name="connsiteY3" fmla="*/ 2316001 h 2358615"/>
                <a:gd name="connsiteX4" fmla="*/ 1237189 w 1279803"/>
                <a:gd name="connsiteY4" fmla="*/ 2358615 h 2358615"/>
                <a:gd name="connsiteX5" fmla="*/ 40461 w 1279803"/>
                <a:gd name="connsiteY5" fmla="*/ 2358615 h 2358615"/>
                <a:gd name="connsiteX6" fmla="*/ 0 w 1279803"/>
                <a:gd name="connsiteY6" fmla="*/ 2318155 h 2358615"/>
                <a:gd name="connsiteX7" fmla="*/ 0 w 1279803"/>
                <a:gd name="connsiteY7" fmla="*/ 46830 h 2358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9803" h="2358615">
                  <a:moveTo>
                    <a:pt x="46830" y="0"/>
                  </a:moveTo>
                  <a:lnTo>
                    <a:pt x="1231726" y="0"/>
                  </a:lnTo>
                  <a:lnTo>
                    <a:pt x="1279803" y="48078"/>
                  </a:lnTo>
                  <a:lnTo>
                    <a:pt x="1279803" y="2316001"/>
                  </a:lnTo>
                  <a:lnTo>
                    <a:pt x="1237189" y="2358615"/>
                  </a:lnTo>
                  <a:lnTo>
                    <a:pt x="40461" y="2358615"/>
                  </a:lnTo>
                  <a:lnTo>
                    <a:pt x="0" y="2318155"/>
                  </a:lnTo>
                  <a:lnTo>
                    <a:pt x="0" y="46830"/>
                  </a:lnTo>
                  <a:close/>
                </a:path>
              </a:pathLst>
            </a:custGeom>
            <a:solidFill>
              <a:schemeClr val="bg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cxnSp>
          <p:nvCxnSpPr>
            <p:cNvPr id="40" name="Straight Connector 39">
              <a:extLst>
                <a:ext uri="{FF2B5EF4-FFF2-40B4-BE49-F238E27FC236}">
                  <a16:creationId xmlns:a16="http://schemas.microsoft.com/office/drawing/2014/main" id="{E2F20381-5651-92BF-A479-E3B7A2F66AC6}"/>
                </a:ext>
              </a:extLst>
            </p:cNvPr>
            <p:cNvCxnSpPr>
              <a:cxnSpLocks/>
            </p:cNvCxnSpPr>
            <p:nvPr/>
          </p:nvCxnSpPr>
          <p:spPr>
            <a:xfrm>
              <a:off x="8975604" y="2020445"/>
              <a:ext cx="0" cy="2518431"/>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9CE8A5BC-3858-9863-2C7B-7D4161EA180C}"/>
                </a:ext>
              </a:extLst>
            </p:cNvPr>
            <p:cNvCxnSpPr>
              <a:cxnSpLocks/>
            </p:cNvCxnSpPr>
            <p:nvPr/>
          </p:nvCxnSpPr>
          <p:spPr>
            <a:xfrm>
              <a:off x="9125809" y="2020444"/>
              <a:ext cx="0" cy="2518431"/>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8C9708D-8916-2CDF-32FB-0C0BDF610B4A}"/>
                </a:ext>
              </a:extLst>
            </p:cNvPr>
            <p:cNvCxnSpPr>
              <a:cxnSpLocks/>
            </p:cNvCxnSpPr>
            <p:nvPr/>
          </p:nvCxnSpPr>
          <p:spPr>
            <a:xfrm>
              <a:off x="9282785" y="2008539"/>
              <a:ext cx="0" cy="2518431"/>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42E5A48E-E91B-3177-D45D-97BF05900B14}"/>
                </a:ext>
              </a:extLst>
            </p:cNvPr>
            <p:cNvCxnSpPr>
              <a:cxnSpLocks/>
            </p:cNvCxnSpPr>
            <p:nvPr/>
          </p:nvCxnSpPr>
          <p:spPr>
            <a:xfrm>
              <a:off x="9432990" y="2008538"/>
              <a:ext cx="0" cy="2518431"/>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A1A7AA8E-6189-60C7-494D-DC77D537E151}"/>
                </a:ext>
              </a:extLst>
            </p:cNvPr>
            <p:cNvCxnSpPr>
              <a:cxnSpLocks/>
            </p:cNvCxnSpPr>
            <p:nvPr/>
          </p:nvCxnSpPr>
          <p:spPr>
            <a:xfrm>
              <a:off x="8513641" y="2018064"/>
              <a:ext cx="0" cy="2518431"/>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0317A5A-F627-3601-A4A9-9EC69E7143EA}"/>
                </a:ext>
              </a:extLst>
            </p:cNvPr>
            <p:cNvCxnSpPr>
              <a:cxnSpLocks/>
            </p:cNvCxnSpPr>
            <p:nvPr/>
          </p:nvCxnSpPr>
          <p:spPr>
            <a:xfrm>
              <a:off x="8663846" y="2018063"/>
              <a:ext cx="0" cy="2518431"/>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454AA73-C061-784C-1561-BF5AF773B203}"/>
                </a:ext>
              </a:extLst>
            </p:cNvPr>
            <p:cNvCxnSpPr>
              <a:cxnSpLocks/>
            </p:cNvCxnSpPr>
            <p:nvPr/>
          </p:nvCxnSpPr>
          <p:spPr>
            <a:xfrm>
              <a:off x="8820822" y="2006158"/>
              <a:ext cx="0" cy="2518431"/>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sp>
          <p:nvSpPr>
            <p:cNvPr id="77" name="Freeform: Shape 76">
              <a:extLst>
                <a:ext uri="{FF2B5EF4-FFF2-40B4-BE49-F238E27FC236}">
                  <a16:creationId xmlns:a16="http://schemas.microsoft.com/office/drawing/2014/main" id="{25152BC1-1BEF-706D-F83E-72C4C00689EB}"/>
                </a:ext>
              </a:extLst>
            </p:cNvPr>
            <p:cNvSpPr/>
            <p:nvPr/>
          </p:nvSpPr>
          <p:spPr>
            <a:xfrm>
              <a:off x="10109546" y="2126534"/>
              <a:ext cx="1230782" cy="2358615"/>
            </a:xfrm>
            <a:custGeom>
              <a:avLst/>
              <a:gdLst>
                <a:gd name="connsiteX0" fmla="*/ 0 w 1230782"/>
                <a:gd name="connsiteY0" fmla="*/ 0 h 2358615"/>
                <a:gd name="connsiteX1" fmla="*/ 1230782 w 1230782"/>
                <a:gd name="connsiteY1" fmla="*/ 0 h 2358615"/>
                <a:gd name="connsiteX2" fmla="*/ 1230782 w 1230782"/>
                <a:gd name="connsiteY2" fmla="*/ 2358615 h 2358615"/>
                <a:gd name="connsiteX3" fmla="*/ 0 w 1230782"/>
                <a:gd name="connsiteY3" fmla="*/ 2358615 h 2358615"/>
              </a:gdLst>
              <a:ahLst/>
              <a:cxnLst>
                <a:cxn ang="0">
                  <a:pos x="connsiteX0" y="connsiteY0"/>
                </a:cxn>
                <a:cxn ang="0">
                  <a:pos x="connsiteX1" y="connsiteY1"/>
                </a:cxn>
                <a:cxn ang="0">
                  <a:pos x="connsiteX2" y="connsiteY2"/>
                </a:cxn>
                <a:cxn ang="0">
                  <a:pos x="connsiteX3" y="connsiteY3"/>
                </a:cxn>
              </a:cxnLst>
              <a:rect l="l" t="t" r="r" b="b"/>
              <a:pathLst>
                <a:path w="1230782" h="2358615">
                  <a:moveTo>
                    <a:pt x="0" y="0"/>
                  </a:moveTo>
                  <a:lnTo>
                    <a:pt x="1230782" y="0"/>
                  </a:lnTo>
                  <a:lnTo>
                    <a:pt x="1230782" y="2358615"/>
                  </a:lnTo>
                  <a:lnTo>
                    <a:pt x="0" y="2358615"/>
                  </a:lnTo>
                  <a:close/>
                </a:path>
              </a:pathLst>
            </a:custGeom>
            <a:solidFill>
              <a:schemeClr val="tx2">
                <a:lumMod val="90000"/>
                <a:lumOff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4" name="Freeform: Shape 23">
              <a:extLst>
                <a:ext uri="{FF2B5EF4-FFF2-40B4-BE49-F238E27FC236}">
                  <a16:creationId xmlns:a16="http://schemas.microsoft.com/office/drawing/2014/main" id="{E391093A-E893-20DE-5D06-C40FDB66246D}"/>
                </a:ext>
              </a:extLst>
            </p:cNvPr>
            <p:cNvSpPr/>
            <p:nvPr/>
          </p:nvSpPr>
          <p:spPr>
            <a:xfrm>
              <a:off x="10109546" y="2126533"/>
              <a:ext cx="1230783" cy="2358615"/>
            </a:xfrm>
            <a:custGeom>
              <a:avLst/>
              <a:gdLst>
                <a:gd name="connsiteX0" fmla="*/ 45036 w 1230783"/>
                <a:gd name="connsiteY0" fmla="*/ 0 h 2358615"/>
                <a:gd name="connsiteX1" fmla="*/ 1184548 w 1230783"/>
                <a:gd name="connsiteY1" fmla="*/ 0 h 2358615"/>
                <a:gd name="connsiteX2" fmla="*/ 1230783 w 1230783"/>
                <a:gd name="connsiteY2" fmla="*/ 48078 h 2358615"/>
                <a:gd name="connsiteX3" fmla="*/ 1230783 w 1230783"/>
                <a:gd name="connsiteY3" fmla="*/ 2316001 h 2358615"/>
                <a:gd name="connsiteX4" fmla="*/ 1189801 w 1230783"/>
                <a:gd name="connsiteY4" fmla="*/ 2358615 h 2358615"/>
                <a:gd name="connsiteX5" fmla="*/ 38911 w 1230783"/>
                <a:gd name="connsiteY5" fmla="*/ 2358615 h 2358615"/>
                <a:gd name="connsiteX6" fmla="*/ 0 w 1230783"/>
                <a:gd name="connsiteY6" fmla="*/ 2318155 h 2358615"/>
                <a:gd name="connsiteX7" fmla="*/ 0 w 1230783"/>
                <a:gd name="connsiteY7" fmla="*/ 46830 h 2358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0783" h="2358615">
                  <a:moveTo>
                    <a:pt x="45036" y="0"/>
                  </a:moveTo>
                  <a:lnTo>
                    <a:pt x="1184548" y="0"/>
                  </a:lnTo>
                  <a:lnTo>
                    <a:pt x="1230783" y="48078"/>
                  </a:lnTo>
                  <a:lnTo>
                    <a:pt x="1230783" y="2316001"/>
                  </a:lnTo>
                  <a:lnTo>
                    <a:pt x="1189801" y="2358615"/>
                  </a:lnTo>
                  <a:lnTo>
                    <a:pt x="38911" y="2358615"/>
                  </a:lnTo>
                  <a:lnTo>
                    <a:pt x="0" y="2318155"/>
                  </a:lnTo>
                  <a:lnTo>
                    <a:pt x="0" y="46830"/>
                  </a:lnTo>
                  <a:close/>
                </a:path>
              </a:pathLst>
            </a:custGeom>
            <a:solidFill>
              <a:schemeClr val="bg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cxnSp>
          <p:nvCxnSpPr>
            <p:cNvPr id="50" name="Straight Connector 49">
              <a:extLst>
                <a:ext uri="{FF2B5EF4-FFF2-40B4-BE49-F238E27FC236}">
                  <a16:creationId xmlns:a16="http://schemas.microsoft.com/office/drawing/2014/main" id="{817520C9-0771-B45B-24F0-EFBA13050A8F}"/>
                </a:ext>
              </a:extLst>
            </p:cNvPr>
            <p:cNvCxnSpPr>
              <a:cxnSpLocks/>
            </p:cNvCxnSpPr>
            <p:nvPr/>
          </p:nvCxnSpPr>
          <p:spPr>
            <a:xfrm>
              <a:off x="10724963" y="2126125"/>
              <a:ext cx="0" cy="2362200"/>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68765BCC-4AFC-FDE3-192A-4A38052D144D}"/>
                </a:ext>
              </a:extLst>
            </p:cNvPr>
            <p:cNvCxnSpPr>
              <a:cxnSpLocks/>
            </p:cNvCxnSpPr>
            <p:nvPr/>
          </p:nvCxnSpPr>
          <p:spPr>
            <a:xfrm>
              <a:off x="10875168" y="2129935"/>
              <a:ext cx="0" cy="2354580"/>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DD645A4C-0271-DF0D-99CB-B489B08ADEE4}"/>
                </a:ext>
              </a:extLst>
            </p:cNvPr>
            <p:cNvCxnSpPr>
              <a:cxnSpLocks/>
            </p:cNvCxnSpPr>
            <p:nvPr/>
          </p:nvCxnSpPr>
          <p:spPr>
            <a:xfrm>
              <a:off x="11032144" y="2126125"/>
              <a:ext cx="0" cy="2358390"/>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1DF04CF-081E-D37A-DB96-8E518A9E1E3F}"/>
                </a:ext>
              </a:extLst>
            </p:cNvPr>
            <p:cNvCxnSpPr>
              <a:cxnSpLocks/>
            </p:cNvCxnSpPr>
            <p:nvPr/>
          </p:nvCxnSpPr>
          <p:spPr>
            <a:xfrm>
              <a:off x="11182349" y="2126125"/>
              <a:ext cx="0" cy="2360295"/>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84863DEA-5AB6-0692-5221-4AE914CB9027}"/>
                </a:ext>
              </a:extLst>
            </p:cNvPr>
            <p:cNvCxnSpPr>
              <a:cxnSpLocks/>
            </p:cNvCxnSpPr>
            <p:nvPr/>
          </p:nvCxnSpPr>
          <p:spPr>
            <a:xfrm>
              <a:off x="10263000" y="2126125"/>
              <a:ext cx="0" cy="2358390"/>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875082D-2428-8D8F-2E9C-6C6960BA5294}"/>
                </a:ext>
              </a:extLst>
            </p:cNvPr>
            <p:cNvCxnSpPr>
              <a:cxnSpLocks/>
            </p:cNvCxnSpPr>
            <p:nvPr/>
          </p:nvCxnSpPr>
          <p:spPr>
            <a:xfrm>
              <a:off x="10413205" y="2126125"/>
              <a:ext cx="0" cy="2360295"/>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BE7AF213-4C45-9606-A33A-4DC698CF42D0}"/>
                </a:ext>
              </a:extLst>
            </p:cNvPr>
            <p:cNvCxnSpPr>
              <a:cxnSpLocks/>
            </p:cNvCxnSpPr>
            <p:nvPr/>
          </p:nvCxnSpPr>
          <p:spPr>
            <a:xfrm>
              <a:off x="10570181" y="2128030"/>
              <a:ext cx="0" cy="2358390"/>
            </a:xfrm>
            <a:prstGeom prst="line">
              <a:avLst/>
            </a:prstGeom>
            <a:ln w="19050">
              <a:solidFill>
                <a:schemeClr val="tx2">
                  <a:lumMod val="90000"/>
                  <a:lumOff val="10000"/>
                </a:schemeClr>
              </a:solidFill>
            </a:ln>
          </p:spPr>
          <p:style>
            <a:lnRef idx="1">
              <a:schemeClr val="accent1"/>
            </a:lnRef>
            <a:fillRef idx="0">
              <a:schemeClr val="accent1"/>
            </a:fillRef>
            <a:effectRef idx="0">
              <a:schemeClr val="accent1"/>
            </a:effectRef>
            <a:fontRef idx="minor">
              <a:schemeClr val="tx1"/>
            </a:fontRef>
          </p:style>
        </p:cxnSp>
      </p:grpSp>
      <p:sp>
        <p:nvSpPr>
          <p:cNvPr id="110" name="Text Placeholder 2">
            <a:extLst>
              <a:ext uri="{FF2B5EF4-FFF2-40B4-BE49-F238E27FC236}">
                <a16:creationId xmlns:a16="http://schemas.microsoft.com/office/drawing/2014/main" id="{8896E678-44BD-D034-C717-056875839582}"/>
              </a:ext>
            </a:extLst>
          </p:cNvPr>
          <p:cNvSpPr txBox="1">
            <a:spLocks/>
          </p:cNvSpPr>
          <p:nvPr/>
        </p:nvSpPr>
        <p:spPr>
          <a:xfrm>
            <a:off x="452255" y="915638"/>
            <a:ext cx="5616575" cy="3812131"/>
          </a:xfrm>
          <a:prstGeom prst="rect">
            <a:avLst/>
          </a:prstGeom>
        </p:spPr>
        <p:txBody>
          <a:bodyPr vert="horz" lIns="0" tIns="0" rIns="0" bIns="0" rtlCol="0" anchor="t" anchorCtr="0">
            <a:normAutofit/>
          </a:bodyPr>
          <a:lstStyle>
            <a:lvl1pPr marL="0" indent="0" algn="l" defTabSz="914400" rtl="0" eaLnBrk="1" latinLnBrk="0" hangingPunct="1">
              <a:lnSpc>
                <a:spcPct val="90000"/>
              </a:lnSpc>
              <a:spcBef>
                <a:spcPts val="1000"/>
              </a:spcBef>
              <a:spcAft>
                <a:spcPts val="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dirty="0"/>
              <a:t>Hot rolled W &amp; cladding</a:t>
            </a:r>
          </a:p>
        </p:txBody>
      </p:sp>
      <p:sp>
        <p:nvSpPr>
          <p:cNvPr id="8" name="TextBox 44">
            <a:extLst>
              <a:ext uri="{FF2B5EF4-FFF2-40B4-BE49-F238E27FC236}">
                <a16:creationId xmlns:a16="http://schemas.microsoft.com/office/drawing/2014/main" id="{F8F3B73F-C2B5-20DA-1802-2F0ECE2E1A82}"/>
              </a:ext>
            </a:extLst>
          </p:cNvPr>
          <p:cNvSpPr txBox="1"/>
          <p:nvPr/>
        </p:nvSpPr>
        <p:spPr>
          <a:xfrm>
            <a:off x="5923012" y="393459"/>
            <a:ext cx="6374749" cy="1414745"/>
          </a:xfrm>
          <a:prstGeom prst="rect">
            <a:avLst/>
          </a:prstGeom>
          <a:noFill/>
          <a:ln>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R="0" lvl="0" defTabSz="914400" eaLnBrk="1" fontAlgn="auto" latinLnBrk="0" hangingPunct="1">
              <a:lnSpc>
                <a:spcPct val="100000"/>
              </a:lnSpc>
              <a:spcBef>
                <a:spcPts val="0"/>
              </a:spcBef>
              <a:spcAft>
                <a:spcPts val="0"/>
              </a:spcAft>
              <a:buClrTx/>
              <a:buSzTx/>
              <a:tabLst/>
              <a:defRPr/>
            </a:pPr>
            <a:r>
              <a:rPr lang="en-US" sz="1400" b="1" dirty="0">
                <a:solidFill>
                  <a:sysClr val="windowText" lastClr="000000"/>
                </a:solidFill>
                <a:latin typeface="Calibri" panose="020F0502020204030204"/>
              </a:rPr>
              <a:t>Drivers:</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400" u="sng" dirty="0">
                <a:solidFill>
                  <a:sysClr val="windowText" lastClr="000000"/>
                </a:solidFill>
                <a:latin typeface="Calibri" panose="020F0502020204030204"/>
              </a:rPr>
              <a:t>Must be clad </a:t>
            </a:r>
            <a:r>
              <a:rPr lang="en-US" sz="1400" dirty="0">
                <a:solidFill>
                  <a:sysClr val="windowText" lastClr="000000"/>
                </a:solidFill>
                <a:latin typeface="Calibri" panose="020F0502020204030204"/>
              </a:rPr>
              <a:t>for </a:t>
            </a:r>
            <a:r>
              <a:rPr lang="en-US" sz="1400" dirty="0" err="1">
                <a:solidFill>
                  <a:sysClr val="windowText" lastClr="000000"/>
                </a:solidFill>
                <a:latin typeface="Calibri" panose="020F0502020204030204"/>
              </a:rPr>
              <a:t>HIPing</a:t>
            </a:r>
            <a:r>
              <a:rPr lang="en-US" sz="1400" dirty="0">
                <a:solidFill>
                  <a:sysClr val="windowText" lastClr="000000"/>
                </a:solidFill>
                <a:latin typeface="Calibri" panose="020F0502020204030204"/>
              </a:rPr>
              <a:t> joining process</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US" sz="1400" i="0" u="none" strike="noStrike" kern="0" cap="none" spc="0" normalizeH="0" baseline="0" noProof="0" dirty="0">
                <a:ln>
                  <a:noFill/>
                </a:ln>
                <a:solidFill>
                  <a:srgbClr val="C00000"/>
                </a:solidFill>
                <a:effectLst/>
                <a:uLnTx/>
                <a:uFillTx/>
                <a:latin typeface="Calibri" panose="020F0502020204030204"/>
                <a:ea typeface="+mn-ea"/>
                <a:cs typeface="+mn-cs"/>
              </a:rPr>
              <a:t>Don’t </a:t>
            </a:r>
            <a:r>
              <a:rPr lang="en-US" sz="1400" dirty="0">
                <a:solidFill>
                  <a:srgbClr val="C00000"/>
                </a:solidFill>
                <a:latin typeface="Calibri" panose="020F0502020204030204"/>
              </a:rPr>
              <a:t>want cladding: </a:t>
            </a:r>
            <a:r>
              <a:rPr kumimoji="0" lang="en-US" sz="1400" i="0" u="none" strike="noStrike" kern="0" cap="none" spc="0" normalizeH="0" baseline="0" noProof="0" dirty="0">
                <a:ln>
                  <a:noFill/>
                </a:ln>
                <a:solidFill>
                  <a:sysClr val="windowText" lastClr="000000"/>
                </a:solidFill>
                <a:effectLst/>
                <a:uLnTx/>
                <a:uFillTx/>
                <a:latin typeface="Calibri" panose="020F0502020204030204"/>
                <a:ea typeface="+mn-ea"/>
                <a:cs typeface="+mn-cs"/>
              </a:rPr>
              <a:t>high stresses at the cladding</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400" dirty="0">
                <a:solidFill>
                  <a:srgbClr val="C00000"/>
                </a:solidFill>
                <a:latin typeface="Calibri" panose="020F0502020204030204"/>
              </a:rPr>
              <a:t>Don’t want cladding: </a:t>
            </a:r>
            <a:r>
              <a:rPr lang="en-US" sz="1400" dirty="0">
                <a:solidFill>
                  <a:sysClr val="windowText" lastClr="000000"/>
                </a:solidFill>
                <a:latin typeface="Calibri" panose="020F0502020204030204"/>
              </a:rPr>
              <a:t>Ta produces lots of decay heat</a:t>
            </a:r>
          </a:p>
          <a:p>
            <a:pPr marL="285750" lvl="0" indent="-285750">
              <a:buFont typeface="Wingdings" panose="05000000000000000000" pitchFamily="2" charset="2"/>
              <a:buChar char="v"/>
            </a:pPr>
            <a:r>
              <a:rPr kumimoji="0" lang="en-US" sz="1400" i="0" u="none" strike="noStrike" kern="0" cap="none" spc="0" normalizeH="0" baseline="0" noProof="0" dirty="0">
                <a:ln>
                  <a:noFill/>
                </a:ln>
                <a:solidFill>
                  <a:srgbClr val="00B050"/>
                </a:solidFill>
                <a:effectLst/>
                <a:uLnTx/>
                <a:uFillTx/>
                <a:latin typeface="Calibri" panose="020F0502020204030204"/>
                <a:ea typeface="+mn-ea"/>
                <a:cs typeface="+mn-cs"/>
              </a:rPr>
              <a:t>Do want</a:t>
            </a:r>
            <a:r>
              <a:rPr lang="en-US" sz="1400" dirty="0">
                <a:solidFill>
                  <a:srgbClr val="00B050"/>
                </a:solidFill>
                <a:latin typeface="Calibri" panose="020F0502020204030204"/>
              </a:rPr>
              <a:t> cladding at circumference</a:t>
            </a:r>
            <a:r>
              <a:rPr kumimoji="0" lang="en-US" sz="1400" i="0" u="none" strike="noStrike" kern="0" cap="none" spc="0" normalizeH="0" baseline="0" noProof="0" dirty="0">
                <a:ln>
                  <a:noFill/>
                </a:ln>
                <a:solidFill>
                  <a:sysClr val="windowText" lastClr="000000"/>
                </a:solidFill>
                <a:effectLst/>
                <a:uLnTx/>
                <a:uFillTx/>
                <a:latin typeface="Calibri" panose="020F0502020204030204"/>
                <a:ea typeface="+mn-ea"/>
                <a:cs typeface="+mn-cs"/>
              </a:rPr>
              <a:t>: C</a:t>
            </a:r>
            <a:r>
              <a:rPr lang="en-US" sz="1400" dirty="0" err="1">
                <a:solidFill>
                  <a:sysClr val="windowText" lastClr="000000"/>
                </a:solidFill>
                <a:latin typeface="Calibri" panose="020F0502020204030204"/>
              </a:rPr>
              <a:t>ompressive</a:t>
            </a:r>
            <a:r>
              <a:rPr lang="en-US" sz="1400" dirty="0">
                <a:solidFill>
                  <a:sysClr val="windowText" lastClr="000000"/>
                </a:solidFill>
                <a:latin typeface="Calibri" panose="020F0502020204030204"/>
              </a:rPr>
              <a:t> stresses beneficial to W sheets</a:t>
            </a:r>
          </a:p>
        </p:txBody>
      </p:sp>
      <p:sp>
        <p:nvSpPr>
          <p:cNvPr id="12" name="TextBox 44">
            <a:extLst>
              <a:ext uri="{FF2B5EF4-FFF2-40B4-BE49-F238E27FC236}">
                <a16:creationId xmlns:a16="http://schemas.microsoft.com/office/drawing/2014/main" id="{81696126-9CA6-5A4B-D5F0-BF0D612B3F60}"/>
              </a:ext>
            </a:extLst>
          </p:cNvPr>
          <p:cNvSpPr txBox="1"/>
          <p:nvPr/>
        </p:nvSpPr>
        <p:spPr>
          <a:xfrm>
            <a:off x="9726438" y="1983338"/>
            <a:ext cx="1292697" cy="464466"/>
          </a:xfrm>
          <a:prstGeom prst="rect">
            <a:avLst/>
          </a:prstGeom>
          <a:noFill/>
          <a:ln>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ysClr val="windowText" lastClr="000000"/>
                </a:solidFill>
                <a:effectLst/>
                <a:uLnTx/>
                <a:uFillTx/>
                <a:latin typeface="Calibri" panose="020F0502020204030204"/>
                <a:ea typeface="+mn-ea"/>
                <a:cs typeface="+mn-cs"/>
              </a:rPr>
              <a:t>No encapsulation</a:t>
            </a:r>
          </a:p>
        </p:txBody>
      </p:sp>
      <p:sp>
        <p:nvSpPr>
          <p:cNvPr id="13" name="TextBox 45">
            <a:extLst>
              <a:ext uri="{FF2B5EF4-FFF2-40B4-BE49-F238E27FC236}">
                <a16:creationId xmlns:a16="http://schemas.microsoft.com/office/drawing/2014/main" id="{BFEFC3D5-2213-62D7-FA06-9A4B856D827E}"/>
              </a:ext>
            </a:extLst>
          </p:cNvPr>
          <p:cNvSpPr txBox="1"/>
          <p:nvPr/>
        </p:nvSpPr>
        <p:spPr>
          <a:xfrm>
            <a:off x="6226553" y="1974058"/>
            <a:ext cx="1292696" cy="416550"/>
          </a:xfrm>
          <a:prstGeom prst="rect">
            <a:avLst/>
          </a:prstGeom>
          <a:noFill/>
          <a:ln>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ysClr val="windowText" lastClr="000000"/>
                </a:solidFill>
                <a:effectLst/>
                <a:uLnTx/>
                <a:uFillTx/>
                <a:latin typeface="Calibri" panose="020F0502020204030204"/>
                <a:ea typeface="+mn-ea"/>
                <a:cs typeface="+mn-cs"/>
              </a:rPr>
              <a:t>Full encapsulation</a:t>
            </a:r>
          </a:p>
        </p:txBody>
      </p:sp>
      <p:sp>
        <p:nvSpPr>
          <p:cNvPr id="63" name="TextBox 45">
            <a:extLst>
              <a:ext uri="{FF2B5EF4-FFF2-40B4-BE49-F238E27FC236}">
                <a16:creationId xmlns:a16="http://schemas.microsoft.com/office/drawing/2014/main" id="{FFDA11D9-320D-2BCC-89C8-C6F3575F6071}"/>
              </a:ext>
            </a:extLst>
          </p:cNvPr>
          <p:cNvSpPr txBox="1"/>
          <p:nvPr/>
        </p:nvSpPr>
        <p:spPr>
          <a:xfrm>
            <a:off x="7943345" y="1975976"/>
            <a:ext cx="1415986" cy="416550"/>
          </a:xfrm>
          <a:prstGeom prst="rect">
            <a:avLst/>
          </a:prstGeom>
          <a:noFill/>
          <a:ln>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ysClr val="windowText" lastClr="000000"/>
                </a:solidFill>
                <a:effectLst/>
                <a:uLnTx/>
                <a:uFillTx/>
                <a:latin typeface="Calibri" panose="020F0502020204030204"/>
                <a:ea typeface="+mn-ea"/>
                <a:cs typeface="+mn-cs"/>
              </a:rPr>
              <a:t>Circumferential encapsulation</a:t>
            </a:r>
          </a:p>
        </p:txBody>
      </p:sp>
      <p:sp>
        <p:nvSpPr>
          <p:cNvPr id="64" name="Arrow: Right 63">
            <a:extLst>
              <a:ext uri="{FF2B5EF4-FFF2-40B4-BE49-F238E27FC236}">
                <a16:creationId xmlns:a16="http://schemas.microsoft.com/office/drawing/2014/main" id="{BCF631B3-14D5-D23C-F1FF-B359682D35B2}"/>
              </a:ext>
            </a:extLst>
          </p:cNvPr>
          <p:cNvSpPr/>
          <p:nvPr/>
        </p:nvSpPr>
        <p:spPr>
          <a:xfrm rot="16200000">
            <a:off x="5737228" y="4376889"/>
            <a:ext cx="613965" cy="138637"/>
          </a:xfrm>
          <a:prstGeom prst="rightArrow">
            <a:avLst>
              <a:gd name="adj1" fmla="val 50000"/>
              <a:gd name="adj2" fmla="val 106681"/>
            </a:avLst>
          </a:prstGeom>
          <a:solidFill>
            <a:srgbClr val="5B9BD5"/>
          </a:solidFill>
          <a:ln w="12700" cap="flat" cmpd="sng" algn="ctr">
            <a:solidFill>
              <a:srgbClr val="5B9BD5">
                <a:shade val="15000"/>
              </a:srgbClr>
            </a:solidFill>
            <a:prstDash val="solid"/>
            <a:miter lim="800000"/>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65" name="TextBox 59">
            <a:extLst>
              <a:ext uri="{FF2B5EF4-FFF2-40B4-BE49-F238E27FC236}">
                <a16:creationId xmlns:a16="http://schemas.microsoft.com/office/drawing/2014/main" id="{F7A904A2-5EEE-8716-5A52-0767F86CD99F}"/>
              </a:ext>
            </a:extLst>
          </p:cNvPr>
          <p:cNvSpPr txBox="1"/>
          <p:nvPr/>
        </p:nvSpPr>
        <p:spPr>
          <a:xfrm>
            <a:off x="5163628" y="4347852"/>
            <a:ext cx="888507" cy="412077"/>
          </a:xfrm>
          <a:prstGeom prst="rect">
            <a:avLst/>
          </a:prstGeom>
          <a:noFill/>
          <a:ln>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4177A9"/>
                </a:solidFill>
                <a:effectLst/>
                <a:uLnTx/>
                <a:uFillTx/>
                <a:latin typeface="Calibri" panose="020F0502020204030204"/>
                <a:ea typeface="+mn-ea"/>
                <a:cs typeface="+mn-cs"/>
              </a:rPr>
              <a:t>Helium coolant</a:t>
            </a:r>
          </a:p>
        </p:txBody>
      </p:sp>
      <p:sp>
        <p:nvSpPr>
          <p:cNvPr id="66" name="Arrow: Right 65">
            <a:extLst>
              <a:ext uri="{FF2B5EF4-FFF2-40B4-BE49-F238E27FC236}">
                <a16:creationId xmlns:a16="http://schemas.microsoft.com/office/drawing/2014/main" id="{06839B63-9733-1402-927E-87075093935C}"/>
              </a:ext>
            </a:extLst>
          </p:cNvPr>
          <p:cNvSpPr/>
          <p:nvPr/>
        </p:nvSpPr>
        <p:spPr>
          <a:xfrm rot="16200000">
            <a:off x="7433639" y="4388464"/>
            <a:ext cx="613965" cy="138637"/>
          </a:xfrm>
          <a:prstGeom prst="rightArrow">
            <a:avLst>
              <a:gd name="adj1" fmla="val 50000"/>
              <a:gd name="adj2" fmla="val 106681"/>
            </a:avLst>
          </a:prstGeom>
          <a:solidFill>
            <a:srgbClr val="5B9BD5"/>
          </a:solidFill>
          <a:ln w="12700" cap="flat" cmpd="sng" algn="ctr">
            <a:solidFill>
              <a:srgbClr val="5B9BD5">
                <a:shade val="15000"/>
              </a:srgbClr>
            </a:solidFill>
            <a:prstDash val="solid"/>
            <a:miter lim="800000"/>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67" name="Arrow: Right 66">
            <a:extLst>
              <a:ext uri="{FF2B5EF4-FFF2-40B4-BE49-F238E27FC236}">
                <a16:creationId xmlns:a16="http://schemas.microsoft.com/office/drawing/2014/main" id="{6861D864-E236-7478-50BD-A0F630AE412B}"/>
              </a:ext>
            </a:extLst>
          </p:cNvPr>
          <p:cNvSpPr/>
          <p:nvPr/>
        </p:nvSpPr>
        <p:spPr>
          <a:xfrm rot="16200000">
            <a:off x="7626774" y="4395159"/>
            <a:ext cx="613965" cy="138637"/>
          </a:xfrm>
          <a:prstGeom prst="rightArrow">
            <a:avLst>
              <a:gd name="adj1" fmla="val 50000"/>
              <a:gd name="adj2" fmla="val 106681"/>
            </a:avLst>
          </a:prstGeom>
          <a:solidFill>
            <a:srgbClr val="5B9BD5"/>
          </a:solidFill>
          <a:ln w="12700" cap="flat" cmpd="sng" algn="ctr">
            <a:solidFill>
              <a:srgbClr val="5B9BD5">
                <a:shade val="15000"/>
              </a:srgbClr>
            </a:solidFill>
            <a:prstDash val="solid"/>
            <a:miter lim="800000"/>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68" name="Arrow: Right 67">
            <a:extLst>
              <a:ext uri="{FF2B5EF4-FFF2-40B4-BE49-F238E27FC236}">
                <a16:creationId xmlns:a16="http://schemas.microsoft.com/office/drawing/2014/main" id="{3541442E-8808-90A6-3FD0-EF0228B36BB6}"/>
              </a:ext>
            </a:extLst>
          </p:cNvPr>
          <p:cNvSpPr/>
          <p:nvPr/>
        </p:nvSpPr>
        <p:spPr>
          <a:xfrm rot="16200000">
            <a:off x="9079929" y="4376889"/>
            <a:ext cx="613965" cy="138637"/>
          </a:xfrm>
          <a:prstGeom prst="rightArrow">
            <a:avLst>
              <a:gd name="adj1" fmla="val 50000"/>
              <a:gd name="adj2" fmla="val 106681"/>
            </a:avLst>
          </a:prstGeom>
          <a:solidFill>
            <a:srgbClr val="5B9BD5"/>
          </a:solidFill>
          <a:ln w="12700" cap="flat" cmpd="sng" algn="ctr">
            <a:solidFill>
              <a:srgbClr val="5B9BD5">
                <a:shade val="15000"/>
              </a:srgbClr>
            </a:solidFill>
            <a:prstDash val="solid"/>
            <a:miter lim="800000"/>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69" name="Arrow: Right 68">
            <a:extLst>
              <a:ext uri="{FF2B5EF4-FFF2-40B4-BE49-F238E27FC236}">
                <a16:creationId xmlns:a16="http://schemas.microsoft.com/office/drawing/2014/main" id="{1B25A0D7-81B1-CD25-B7DE-6B3DF6EA930E}"/>
              </a:ext>
            </a:extLst>
          </p:cNvPr>
          <p:cNvSpPr/>
          <p:nvPr/>
        </p:nvSpPr>
        <p:spPr>
          <a:xfrm rot="16200000">
            <a:off x="9371413" y="4376889"/>
            <a:ext cx="613965" cy="138637"/>
          </a:xfrm>
          <a:prstGeom prst="rightArrow">
            <a:avLst>
              <a:gd name="adj1" fmla="val 50000"/>
              <a:gd name="adj2" fmla="val 106681"/>
            </a:avLst>
          </a:prstGeom>
          <a:solidFill>
            <a:srgbClr val="5B9BD5"/>
          </a:solidFill>
          <a:ln w="12700" cap="flat" cmpd="sng" algn="ctr">
            <a:solidFill>
              <a:srgbClr val="5B9BD5">
                <a:shade val="15000"/>
              </a:srgbClr>
            </a:solidFill>
            <a:prstDash val="solid"/>
            <a:miter lim="800000"/>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GB" sz="11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71" name="TextBox 44">
            <a:extLst>
              <a:ext uri="{FF2B5EF4-FFF2-40B4-BE49-F238E27FC236}">
                <a16:creationId xmlns:a16="http://schemas.microsoft.com/office/drawing/2014/main" id="{C57EA34D-B241-1AE5-028C-5B452749D414}"/>
              </a:ext>
            </a:extLst>
          </p:cNvPr>
          <p:cNvSpPr txBox="1"/>
          <p:nvPr/>
        </p:nvSpPr>
        <p:spPr>
          <a:xfrm>
            <a:off x="4743731" y="3117814"/>
            <a:ext cx="1292697" cy="464466"/>
          </a:xfrm>
          <a:prstGeom prst="rect">
            <a:avLst/>
          </a:prstGeom>
          <a:noFill/>
          <a:ln>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chemeClr val="tx2">
                    <a:lumMod val="90000"/>
                    <a:lumOff val="10000"/>
                  </a:schemeClr>
                </a:solidFill>
                <a:effectLst/>
                <a:uLnTx/>
                <a:uFillTx/>
                <a:latin typeface="Calibri" panose="020F0502020204030204"/>
                <a:ea typeface="+mn-ea"/>
                <a:cs typeface="+mn-cs"/>
              </a:rPr>
              <a:t>50um Ta </a:t>
            </a:r>
            <a:r>
              <a:rPr kumimoji="0" lang="en-GB" sz="1400" b="1" i="0" u="none" strike="noStrike" kern="0" cap="none" spc="0" normalizeH="0" baseline="0" noProof="0" dirty="0" err="1">
                <a:ln>
                  <a:noFill/>
                </a:ln>
                <a:solidFill>
                  <a:schemeClr val="tx2">
                    <a:lumMod val="90000"/>
                    <a:lumOff val="10000"/>
                  </a:schemeClr>
                </a:solidFill>
                <a:effectLst/>
                <a:uLnTx/>
                <a:uFillTx/>
                <a:latin typeface="Calibri" panose="020F0502020204030204"/>
                <a:ea typeface="+mn-ea"/>
                <a:cs typeface="+mn-cs"/>
              </a:rPr>
              <a:t>interfoil</a:t>
            </a:r>
            <a:endParaRPr kumimoji="0" lang="en-GB" sz="1400" b="1" i="0" u="none" strike="noStrike" kern="0" cap="none" spc="0" normalizeH="0" baseline="0" noProof="0" dirty="0">
              <a:ln>
                <a:noFill/>
              </a:ln>
              <a:solidFill>
                <a:schemeClr val="tx2">
                  <a:lumMod val="90000"/>
                  <a:lumOff val="10000"/>
                </a:schemeClr>
              </a:solidFill>
              <a:effectLst/>
              <a:uLnTx/>
              <a:uFillTx/>
              <a:latin typeface="Calibri" panose="020F0502020204030204"/>
              <a:ea typeface="+mn-ea"/>
              <a:cs typeface="+mn-cs"/>
            </a:endParaRPr>
          </a:p>
        </p:txBody>
      </p:sp>
      <p:sp>
        <p:nvSpPr>
          <p:cNvPr id="72" name="TextBox 44">
            <a:extLst>
              <a:ext uri="{FF2B5EF4-FFF2-40B4-BE49-F238E27FC236}">
                <a16:creationId xmlns:a16="http://schemas.microsoft.com/office/drawing/2014/main" id="{67084DCF-9C02-E287-35A2-656736D704E3}"/>
              </a:ext>
            </a:extLst>
          </p:cNvPr>
          <p:cNvSpPr txBox="1"/>
          <p:nvPr/>
        </p:nvSpPr>
        <p:spPr>
          <a:xfrm>
            <a:off x="5347071" y="2757633"/>
            <a:ext cx="697140" cy="464466"/>
          </a:xfrm>
          <a:prstGeom prst="rect">
            <a:avLst/>
          </a:prstGeom>
          <a:noFill/>
          <a:ln>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chemeClr val="tx2">
                    <a:lumMod val="90000"/>
                    <a:lumOff val="10000"/>
                  </a:schemeClr>
                </a:solidFill>
                <a:effectLst/>
                <a:uLnTx/>
                <a:uFillTx/>
                <a:latin typeface="Calibri" panose="020F0502020204030204"/>
                <a:ea typeface="+mn-ea"/>
                <a:cs typeface="+mn-cs"/>
              </a:rPr>
              <a:t>W Sheets</a:t>
            </a:r>
          </a:p>
        </p:txBody>
      </p:sp>
      <p:sp>
        <p:nvSpPr>
          <p:cNvPr id="73" name="TextBox 44">
            <a:extLst>
              <a:ext uri="{FF2B5EF4-FFF2-40B4-BE49-F238E27FC236}">
                <a16:creationId xmlns:a16="http://schemas.microsoft.com/office/drawing/2014/main" id="{778F79E8-69F4-8B2C-85D2-02F930339947}"/>
              </a:ext>
            </a:extLst>
          </p:cNvPr>
          <p:cNvSpPr txBox="1"/>
          <p:nvPr/>
        </p:nvSpPr>
        <p:spPr>
          <a:xfrm>
            <a:off x="5235236" y="2213632"/>
            <a:ext cx="864110" cy="667667"/>
          </a:xfrm>
          <a:prstGeom prst="rect">
            <a:avLst/>
          </a:prstGeom>
          <a:noFill/>
          <a:ln>
            <a:noFill/>
          </a:ln>
          <a:effectLst/>
        </p:spPr>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chemeClr val="tx2">
                    <a:lumMod val="90000"/>
                    <a:lumOff val="10000"/>
                  </a:schemeClr>
                </a:solidFill>
                <a:effectLst/>
                <a:uLnTx/>
                <a:uFillTx/>
                <a:latin typeface="Calibri" panose="020F0502020204030204"/>
                <a:ea typeface="+mn-ea"/>
                <a:cs typeface="+mn-cs"/>
              </a:rPr>
              <a:t>Ta cladding</a:t>
            </a:r>
          </a:p>
        </p:txBody>
      </p:sp>
      <p:cxnSp>
        <p:nvCxnSpPr>
          <p:cNvPr id="74" name="Straight Arrow Connector 73">
            <a:extLst>
              <a:ext uri="{FF2B5EF4-FFF2-40B4-BE49-F238E27FC236}">
                <a16:creationId xmlns:a16="http://schemas.microsoft.com/office/drawing/2014/main" id="{1258C8F1-7E18-4CC7-E657-DC7EA118735F}"/>
              </a:ext>
            </a:extLst>
          </p:cNvPr>
          <p:cNvCxnSpPr>
            <a:cxnSpLocks/>
          </p:cNvCxnSpPr>
          <p:nvPr/>
        </p:nvCxnSpPr>
        <p:spPr>
          <a:xfrm>
            <a:off x="6047734" y="2521015"/>
            <a:ext cx="208286" cy="100097"/>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3F66CBD9-9BBC-A637-1060-74D4C8C1F5CE}"/>
              </a:ext>
            </a:extLst>
          </p:cNvPr>
          <p:cNvCxnSpPr>
            <a:cxnSpLocks/>
          </p:cNvCxnSpPr>
          <p:nvPr/>
        </p:nvCxnSpPr>
        <p:spPr>
          <a:xfrm>
            <a:off x="6008664" y="3077970"/>
            <a:ext cx="369276" cy="221322"/>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2B367838-411C-4024-883C-E70E5AD54AFB}"/>
              </a:ext>
            </a:extLst>
          </p:cNvPr>
          <p:cNvCxnSpPr>
            <a:cxnSpLocks/>
          </p:cNvCxnSpPr>
          <p:nvPr/>
        </p:nvCxnSpPr>
        <p:spPr>
          <a:xfrm>
            <a:off x="6047734" y="3588711"/>
            <a:ext cx="414026" cy="236361"/>
          </a:xfrm>
          <a:prstGeom prst="straightConnector1">
            <a:avLst/>
          </a:prstGeom>
          <a:ln w="15875">
            <a:solidFill>
              <a:schemeClr val="accent3"/>
            </a:solidFill>
            <a:tailEnd type="ova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98CF3AEB-6533-FF9F-CED9-8D5D0E856A0C}"/>
              </a:ext>
            </a:extLst>
          </p:cNvPr>
          <p:cNvCxnSpPr>
            <a:cxnSpLocks/>
            <a:stCxn id="7" idx="1"/>
          </p:cNvCxnSpPr>
          <p:nvPr/>
        </p:nvCxnSpPr>
        <p:spPr>
          <a:xfrm>
            <a:off x="6184716" y="3761754"/>
            <a:ext cx="5050930" cy="10858"/>
          </a:xfrm>
          <a:prstGeom prst="line">
            <a:avLst/>
          </a:prstGeom>
          <a:ln w="15875">
            <a:solidFill>
              <a:schemeClr val="tx2"/>
            </a:solidFill>
            <a:prstDash val="lgDashDot"/>
          </a:ln>
        </p:spPr>
        <p:style>
          <a:lnRef idx="1">
            <a:schemeClr val="accent1"/>
          </a:lnRef>
          <a:fillRef idx="0">
            <a:schemeClr val="accent1"/>
          </a:fillRef>
          <a:effectRef idx="0">
            <a:schemeClr val="accent1"/>
          </a:effectRef>
          <a:fontRef idx="minor">
            <a:schemeClr val="tx1"/>
          </a:fontRef>
        </p:style>
      </p:cxnSp>
      <p:grpSp>
        <p:nvGrpSpPr>
          <p:cNvPr id="79" name="Group 78">
            <a:extLst>
              <a:ext uri="{FF2B5EF4-FFF2-40B4-BE49-F238E27FC236}">
                <a16:creationId xmlns:a16="http://schemas.microsoft.com/office/drawing/2014/main" id="{B811EEED-58CE-38AF-03D7-6ED0D9DCB229}"/>
              </a:ext>
            </a:extLst>
          </p:cNvPr>
          <p:cNvGrpSpPr/>
          <p:nvPr/>
        </p:nvGrpSpPr>
        <p:grpSpPr>
          <a:xfrm>
            <a:off x="6320581" y="4439180"/>
            <a:ext cx="3631753" cy="1428299"/>
            <a:chOff x="6631247" y="4004450"/>
            <a:chExt cx="3631753" cy="1428299"/>
          </a:xfrm>
        </p:grpSpPr>
        <p:sp>
          <p:nvSpPr>
            <p:cNvPr id="86" name="TextBox 85">
              <a:extLst>
                <a:ext uri="{FF2B5EF4-FFF2-40B4-BE49-F238E27FC236}">
                  <a16:creationId xmlns:a16="http://schemas.microsoft.com/office/drawing/2014/main" id="{C37476F0-1C4C-FA28-C188-081C1F6FE42D}"/>
                </a:ext>
              </a:extLst>
            </p:cNvPr>
            <p:cNvSpPr txBox="1"/>
            <p:nvPr/>
          </p:nvSpPr>
          <p:spPr>
            <a:xfrm>
              <a:off x="7298982" y="4724530"/>
              <a:ext cx="1462088" cy="215444"/>
            </a:xfrm>
            <a:prstGeom prst="rect">
              <a:avLst/>
            </a:prstGeom>
            <a:noFill/>
          </p:spPr>
          <p:txBody>
            <a:bodyPr wrap="square" lIns="0" tIns="0" rIns="0" bIns="0" rtlCol="0">
              <a:spAutoFit/>
            </a:bodyPr>
            <a:lstStyle/>
            <a:p>
              <a:pPr algn="ctr"/>
              <a:r>
                <a:rPr lang="en-US" sz="1400" dirty="0"/>
                <a:t>Fully Bonded</a:t>
              </a:r>
              <a:endParaRPr lang="en-GB" sz="1400" dirty="0"/>
            </a:p>
          </p:txBody>
        </p:sp>
        <p:sp>
          <p:nvSpPr>
            <p:cNvPr id="87" name="TextBox 86">
              <a:extLst>
                <a:ext uri="{FF2B5EF4-FFF2-40B4-BE49-F238E27FC236}">
                  <a16:creationId xmlns:a16="http://schemas.microsoft.com/office/drawing/2014/main" id="{588FA29D-FF1A-5961-7BDF-61595303B70E}"/>
                </a:ext>
              </a:extLst>
            </p:cNvPr>
            <p:cNvSpPr txBox="1"/>
            <p:nvPr/>
          </p:nvSpPr>
          <p:spPr>
            <a:xfrm>
              <a:off x="7324004" y="4957774"/>
              <a:ext cx="1462088" cy="215444"/>
            </a:xfrm>
            <a:prstGeom prst="rect">
              <a:avLst/>
            </a:prstGeom>
            <a:noFill/>
          </p:spPr>
          <p:txBody>
            <a:bodyPr wrap="square" lIns="0" tIns="0" rIns="0" bIns="0" rtlCol="0">
              <a:spAutoFit/>
            </a:bodyPr>
            <a:lstStyle/>
            <a:p>
              <a:pPr algn="ctr"/>
              <a:r>
                <a:rPr lang="en-US" sz="1400" dirty="0"/>
                <a:t>Frictional</a:t>
              </a:r>
              <a:endParaRPr lang="en-GB" sz="1400" dirty="0"/>
            </a:p>
          </p:txBody>
        </p:sp>
        <p:sp>
          <p:nvSpPr>
            <p:cNvPr id="88" name="TextBox 87">
              <a:extLst>
                <a:ext uri="{FF2B5EF4-FFF2-40B4-BE49-F238E27FC236}">
                  <a16:creationId xmlns:a16="http://schemas.microsoft.com/office/drawing/2014/main" id="{80AA12B1-8BF5-21BA-4FF4-20B679ECDCD7}"/>
                </a:ext>
              </a:extLst>
            </p:cNvPr>
            <p:cNvSpPr txBox="1"/>
            <p:nvPr/>
          </p:nvSpPr>
          <p:spPr>
            <a:xfrm>
              <a:off x="7324004" y="5217305"/>
              <a:ext cx="1462088" cy="215444"/>
            </a:xfrm>
            <a:prstGeom prst="rect">
              <a:avLst/>
            </a:prstGeom>
            <a:noFill/>
          </p:spPr>
          <p:txBody>
            <a:bodyPr wrap="square" lIns="0" tIns="0" rIns="0" bIns="0" rtlCol="0">
              <a:spAutoFit/>
            </a:bodyPr>
            <a:lstStyle/>
            <a:p>
              <a:pPr algn="ctr"/>
              <a:r>
                <a:rPr lang="en-US" sz="1400" dirty="0"/>
                <a:t>No Friction</a:t>
              </a:r>
              <a:endParaRPr lang="en-GB" sz="1400" dirty="0"/>
            </a:p>
          </p:txBody>
        </p:sp>
        <p:grpSp>
          <p:nvGrpSpPr>
            <p:cNvPr id="91" name="Group 90">
              <a:extLst>
                <a:ext uri="{FF2B5EF4-FFF2-40B4-BE49-F238E27FC236}">
                  <a16:creationId xmlns:a16="http://schemas.microsoft.com/office/drawing/2014/main" id="{DA99444A-D359-1E97-F272-BFAB49AECC5B}"/>
                </a:ext>
              </a:extLst>
            </p:cNvPr>
            <p:cNvGrpSpPr/>
            <p:nvPr/>
          </p:nvGrpSpPr>
          <p:grpSpPr>
            <a:xfrm>
              <a:off x="6631247" y="4004450"/>
              <a:ext cx="999555" cy="1320577"/>
              <a:chOff x="6615825" y="3789040"/>
              <a:chExt cx="999555" cy="1320577"/>
            </a:xfrm>
          </p:grpSpPr>
          <p:cxnSp>
            <p:nvCxnSpPr>
              <p:cNvPr id="80" name="Straight Arrow Connector 79">
                <a:extLst>
                  <a:ext uri="{FF2B5EF4-FFF2-40B4-BE49-F238E27FC236}">
                    <a16:creationId xmlns:a16="http://schemas.microsoft.com/office/drawing/2014/main" id="{57E9A3E2-F31F-5543-7BAE-A6C4194EA3BE}"/>
                  </a:ext>
                </a:extLst>
              </p:cNvPr>
              <p:cNvCxnSpPr>
                <a:cxnSpLocks/>
              </p:cNvCxnSpPr>
              <p:nvPr/>
            </p:nvCxnSpPr>
            <p:spPr>
              <a:xfrm flipV="1">
                <a:off x="6615825" y="3789040"/>
                <a:ext cx="0" cy="836336"/>
              </a:xfrm>
              <a:prstGeom prst="straightConnector1">
                <a:avLst/>
              </a:prstGeom>
              <a:ln w="38100" cap="rnd">
                <a:solidFill>
                  <a:schemeClr val="accent3"/>
                </a:solidFill>
                <a:round/>
                <a:tailEnd type="oval"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DE0A8DCB-A2BF-EC27-EB38-755D61F40258}"/>
                  </a:ext>
                </a:extLst>
              </p:cNvPr>
              <p:cNvCxnSpPr>
                <a:cxnSpLocks/>
              </p:cNvCxnSpPr>
              <p:nvPr/>
            </p:nvCxnSpPr>
            <p:spPr>
              <a:xfrm>
                <a:off x="6615825" y="4616842"/>
                <a:ext cx="783531" cy="0"/>
              </a:xfrm>
              <a:prstGeom prst="line">
                <a:avLst/>
              </a:prstGeom>
              <a:ln w="38100" cap="rnd">
                <a:solidFill>
                  <a:schemeClr val="accent3"/>
                </a:solidFill>
                <a:round/>
                <a:tailEnd type="non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56987E05-F11F-F5A0-38B6-CCD42744D2C4}"/>
                  </a:ext>
                </a:extLst>
              </p:cNvPr>
              <p:cNvCxnSpPr>
                <a:cxnSpLocks/>
              </p:cNvCxnSpPr>
              <p:nvPr/>
            </p:nvCxnSpPr>
            <p:spPr>
              <a:xfrm>
                <a:off x="6620637" y="4616842"/>
                <a:ext cx="994743" cy="233244"/>
              </a:xfrm>
              <a:prstGeom prst="line">
                <a:avLst/>
              </a:prstGeom>
              <a:ln w="38100" cap="rnd">
                <a:solidFill>
                  <a:schemeClr val="accent3"/>
                </a:solidFill>
                <a:round/>
                <a:tailEnd type="non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02EFC3AA-400A-7D43-52B0-46F5FBFC7BFD}"/>
                  </a:ext>
                </a:extLst>
              </p:cNvPr>
              <p:cNvCxnSpPr>
                <a:cxnSpLocks/>
              </p:cNvCxnSpPr>
              <p:nvPr/>
            </p:nvCxnSpPr>
            <p:spPr>
              <a:xfrm>
                <a:off x="6620637" y="4616842"/>
                <a:ext cx="907259" cy="492775"/>
              </a:xfrm>
              <a:prstGeom prst="line">
                <a:avLst/>
              </a:prstGeom>
              <a:ln w="38100" cap="rnd">
                <a:solidFill>
                  <a:schemeClr val="accent3"/>
                </a:solidFill>
                <a:round/>
                <a:tailEnd type="none" w="med" len="med"/>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53A2152B-A4D4-D039-CFF4-B7645A29627C}"/>
                  </a:ext>
                </a:extLst>
              </p:cNvPr>
              <p:cNvCxnSpPr>
                <a:cxnSpLocks/>
              </p:cNvCxnSpPr>
              <p:nvPr/>
            </p:nvCxnSpPr>
            <p:spPr>
              <a:xfrm flipV="1">
                <a:off x="6615825" y="3789040"/>
                <a:ext cx="460635" cy="720080"/>
              </a:xfrm>
              <a:prstGeom prst="straightConnector1">
                <a:avLst/>
              </a:prstGeom>
              <a:ln w="38100" cap="rnd">
                <a:solidFill>
                  <a:schemeClr val="accent3"/>
                </a:solidFill>
                <a:round/>
                <a:tailEnd type="oval" w="med" len="med"/>
              </a:ln>
            </p:spPr>
            <p:style>
              <a:lnRef idx="1">
                <a:schemeClr val="accent1"/>
              </a:lnRef>
              <a:fillRef idx="0">
                <a:schemeClr val="accent1"/>
              </a:fillRef>
              <a:effectRef idx="0">
                <a:schemeClr val="accent1"/>
              </a:effectRef>
              <a:fontRef idx="minor">
                <a:schemeClr val="tx1"/>
              </a:fontRef>
            </p:style>
          </p:cxnSp>
        </p:grpSp>
        <p:grpSp>
          <p:nvGrpSpPr>
            <p:cNvPr id="92" name="Group 91">
              <a:extLst>
                <a:ext uri="{FF2B5EF4-FFF2-40B4-BE49-F238E27FC236}">
                  <a16:creationId xmlns:a16="http://schemas.microsoft.com/office/drawing/2014/main" id="{78CDDEDC-ADC2-4035-74BA-A0C9CC7C7ED5}"/>
                </a:ext>
              </a:extLst>
            </p:cNvPr>
            <p:cNvGrpSpPr/>
            <p:nvPr/>
          </p:nvGrpSpPr>
          <p:grpSpPr>
            <a:xfrm flipH="1">
              <a:off x="8503117" y="4017450"/>
              <a:ext cx="932133" cy="1327392"/>
              <a:chOff x="6613304" y="3789040"/>
              <a:chExt cx="926821" cy="1327392"/>
            </a:xfrm>
          </p:grpSpPr>
          <p:cxnSp>
            <p:nvCxnSpPr>
              <p:cNvPr id="93" name="Straight Arrow Connector 92">
                <a:extLst>
                  <a:ext uri="{FF2B5EF4-FFF2-40B4-BE49-F238E27FC236}">
                    <a16:creationId xmlns:a16="http://schemas.microsoft.com/office/drawing/2014/main" id="{941D7D4B-D425-B535-8C91-05985AD10AA3}"/>
                  </a:ext>
                </a:extLst>
              </p:cNvPr>
              <p:cNvCxnSpPr>
                <a:cxnSpLocks/>
              </p:cNvCxnSpPr>
              <p:nvPr/>
            </p:nvCxnSpPr>
            <p:spPr>
              <a:xfrm flipH="1" flipV="1">
                <a:off x="6615825" y="3789040"/>
                <a:ext cx="0" cy="823336"/>
              </a:xfrm>
              <a:prstGeom prst="straightConnector1">
                <a:avLst/>
              </a:prstGeom>
              <a:ln w="38100" cap="rnd">
                <a:solidFill>
                  <a:schemeClr val="accent3"/>
                </a:solidFill>
                <a:round/>
                <a:tailEnd type="oval" w="med" len="med"/>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2DD54EB0-75A1-2434-BA5C-6A701945C46F}"/>
                  </a:ext>
                </a:extLst>
              </p:cNvPr>
              <p:cNvCxnSpPr>
                <a:cxnSpLocks/>
              </p:cNvCxnSpPr>
              <p:nvPr/>
            </p:nvCxnSpPr>
            <p:spPr>
              <a:xfrm>
                <a:off x="6613304" y="4603842"/>
                <a:ext cx="798691" cy="0"/>
              </a:xfrm>
              <a:prstGeom prst="line">
                <a:avLst/>
              </a:prstGeom>
              <a:ln w="38100" cap="rnd">
                <a:solidFill>
                  <a:schemeClr val="accent3"/>
                </a:solidFill>
                <a:round/>
                <a:tailEnd type="none" w="med" len="med"/>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581CF532-DE46-13C1-CC29-B7EA0059241B}"/>
                  </a:ext>
                </a:extLst>
              </p:cNvPr>
              <p:cNvCxnSpPr>
                <a:cxnSpLocks/>
              </p:cNvCxnSpPr>
              <p:nvPr/>
            </p:nvCxnSpPr>
            <p:spPr>
              <a:xfrm>
                <a:off x="6626018" y="4612376"/>
                <a:ext cx="914107" cy="225776"/>
              </a:xfrm>
              <a:prstGeom prst="line">
                <a:avLst/>
              </a:prstGeom>
              <a:ln w="38100" cap="rnd">
                <a:solidFill>
                  <a:schemeClr val="accent3"/>
                </a:solidFill>
                <a:round/>
                <a:tailEnd type="none" w="med" len="med"/>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D43EBF09-EC14-39BF-44F5-7F93864A4DAF}"/>
                  </a:ext>
                </a:extLst>
              </p:cNvPr>
              <p:cNvCxnSpPr>
                <a:cxnSpLocks/>
              </p:cNvCxnSpPr>
              <p:nvPr/>
            </p:nvCxnSpPr>
            <p:spPr>
              <a:xfrm>
                <a:off x="6613304" y="4612376"/>
                <a:ext cx="863396" cy="504056"/>
              </a:xfrm>
              <a:prstGeom prst="line">
                <a:avLst/>
              </a:prstGeom>
              <a:ln w="38100" cap="rnd">
                <a:solidFill>
                  <a:schemeClr val="accent3"/>
                </a:solidFill>
                <a:round/>
                <a:tailEnd type="none"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D2802873-588C-F2D9-6AA7-0E7C7BC17D8C}"/>
                  </a:ext>
                </a:extLst>
              </p:cNvPr>
              <p:cNvCxnSpPr>
                <a:cxnSpLocks/>
              </p:cNvCxnSpPr>
              <p:nvPr/>
            </p:nvCxnSpPr>
            <p:spPr>
              <a:xfrm flipV="1">
                <a:off x="6615825" y="4304086"/>
                <a:ext cx="700096" cy="205034"/>
              </a:xfrm>
              <a:prstGeom prst="straightConnector1">
                <a:avLst/>
              </a:prstGeom>
              <a:ln w="38100" cap="rnd">
                <a:solidFill>
                  <a:schemeClr val="accent3"/>
                </a:solidFill>
                <a:round/>
                <a:tailEnd type="oval" w="med" len="med"/>
              </a:ln>
            </p:spPr>
            <p:style>
              <a:lnRef idx="1">
                <a:schemeClr val="accent1"/>
              </a:lnRef>
              <a:fillRef idx="0">
                <a:schemeClr val="accent1"/>
              </a:fillRef>
              <a:effectRef idx="0">
                <a:schemeClr val="accent1"/>
              </a:effectRef>
              <a:fontRef idx="minor">
                <a:schemeClr val="tx1"/>
              </a:fontRef>
            </p:style>
          </p:cxnSp>
        </p:grpSp>
        <p:cxnSp>
          <p:nvCxnSpPr>
            <p:cNvPr id="99" name="Straight Arrow Connector 98">
              <a:extLst>
                <a:ext uri="{FF2B5EF4-FFF2-40B4-BE49-F238E27FC236}">
                  <a16:creationId xmlns:a16="http://schemas.microsoft.com/office/drawing/2014/main" id="{A13CBB75-11CB-5201-5E26-B5E24E6957B5}"/>
                </a:ext>
              </a:extLst>
            </p:cNvPr>
            <p:cNvCxnSpPr>
              <a:cxnSpLocks/>
            </p:cNvCxnSpPr>
            <p:nvPr/>
          </p:nvCxnSpPr>
          <p:spPr>
            <a:xfrm flipV="1">
              <a:off x="9432990" y="4017450"/>
              <a:ext cx="830010" cy="707080"/>
            </a:xfrm>
            <a:prstGeom prst="straightConnector1">
              <a:avLst/>
            </a:prstGeom>
            <a:ln w="38100" cap="rnd">
              <a:solidFill>
                <a:schemeClr val="accent3"/>
              </a:solidFill>
              <a:round/>
              <a:tailEnd type="oval" w="med" len="med"/>
            </a:ln>
          </p:spPr>
          <p:style>
            <a:lnRef idx="1">
              <a:schemeClr val="accent1"/>
            </a:lnRef>
            <a:fillRef idx="0">
              <a:schemeClr val="accent1"/>
            </a:fillRef>
            <a:effectRef idx="0">
              <a:schemeClr val="accent1"/>
            </a:effectRef>
            <a:fontRef idx="minor">
              <a:schemeClr val="tx1"/>
            </a:fontRef>
          </p:style>
        </p:cxnSp>
      </p:grpSp>
      <p:sp>
        <p:nvSpPr>
          <p:cNvPr id="123" name="TextBox 122">
            <a:extLst>
              <a:ext uri="{FF2B5EF4-FFF2-40B4-BE49-F238E27FC236}">
                <a16:creationId xmlns:a16="http://schemas.microsoft.com/office/drawing/2014/main" id="{DE13A4EF-A3A0-D061-442B-6D5EB63065F1}"/>
              </a:ext>
            </a:extLst>
          </p:cNvPr>
          <p:cNvSpPr txBox="1"/>
          <p:nvPr/>
        </p:nvSpPr>
        <p:spPr>
          <a:xfrm>
            <a:off x="7013338" y="5913588"/>
            <a:ext cx="3728224" cy="246221"/>
          </a:xfrm>
          <a:prstGeom prst="rect">
            <a:avLst/>
          </a:prstGeom>
          <a:noFill/>
        </p:spPr>
        <p:txBody>
          <a:bodyPr wrap="square" lIns="0" tIns="0" rIns="0" bIns="0" rtlCol="0">
            <a:spAutoFit/>
          </a:bodyPr>
          <a:lstStyle/>
          <a:p>
            <a:pPr algn="l"/>
            <a:r>
              <a:rPr lang="en-US" sz="1600" b="1" dirty="0">
                <a:solidFill>
                  <a:schemeClr val="tx2"/>
                </a:solidFill>
              </a:rPr>
              <a:t>Cases to be investigated</a:t>
            </a:r>
            <a:endParaRPr lang="en-GB" sz="1600" b="1" dirty="0">
              <a:solidFill>
                <a:schemeClr val="tx2"/>
              </a:solidFill>
            </a:endParaRPr>
          </a:p>
        </p:txBody>
      </p:sp>
      <p:sp>
        <p:nvSpPr>
          <p:cNvPr id="149" name="TextBox 148">
            <a:extLst>
              <a:ext uri="{FF2B5EF4-FFF2-40B4-BE49-F238E27FC236}">
                <a16:creationId xmlns:a16="http://schemas.microsoft.com/office/drawing/2014/main" id="{E1B1DE1C-B87E-666F-E10A-A99EE033246B}"/>
              </a:ext>
            </a:extLst>
          </p:cNvPr>
          <p:cNvSpPr txBox="1"/>
          <p:nvPr/>
        </p:nvSpPr>
        <p:spPr>
          <a:xfrm>
            <a:off x="8294136" y="-9138"/>
            <a:ext cx="3953632" cy="577081"/>
          </a:xfrm>
          <a:prstGeom prst="rect">
            <a:avLst/>
          </a:prstGeom>
          <a:noFill/>
        </p:spPr>
        <p:txBody>
          <a:bodyPr wrap="square">
            <a:spAutoFit/>
          </a:bodyPr>
          <a:lstStyle/>
          <a:p>
            <a:pPr algn="ctr"/>
            <a:r>
              <a:rPr lang="en-GB" sz="1050" i="1" dirty="0">
                <a:solidFill>
                  <a:schemeClr val="tx2"/>
                </a:solidFill>
                <a:latin typeface="Times New Roman" panose="02020603050405020304" pitchFamily="18" charset="0"/>
                <a:cs typeface="Times New Roman" panose="02020603050405020304" pitchFamily="18" charset="0"/>
              </a:rPr>
              <a:t>Past study: Post-irradiation examination of a prototype tantalum-clad target for the Beam Dump Facility at CERN, T. Griesemer, </a:t>
            </a:r>
            <a:r>
              <a:rPr lang="en-GB" sz="1050" i="1" dirty="0" err="1">
                <a:solidFill>
                  <a:schemeClr val="tx2"/>
                </a:solidFill>
                <a:latin typeface="Times New Roman" panose="02020603050405020304" pitchFamily="18" charset="0"/>
                <a:cs typeface="Times New Roman" panose="02020603050405020304" pitchFamily="18" charset="0"/>
              </a:rPr>
              <a:t>R.F.Ximenes</a:t>
            </a:r>
            <a:r>
              <a:rPr lang="en-GB" sz="1050" i="1" dirty="0">
                <a:solidFill>
                  <a:schemeClr val="tx2"/>
                </a:solidFill>
                <a:latin typeface="Times New Roman" panose="02020603050405020304" pitchFamily="18" charset="0"/>
                <a:cs typeface="Times New Roman" panose="02020603050405020304" pitchFamily="18" charset="0"/>
              </a:rPr>
              <a:t>, </a:t>
            </a:r>
            <a:r>
              <a:rPr lang="en-GB" sz="1050" i="1" dirty="0">
                <a:solidFill>
                  <a:schemeClr val="tx2"/>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https://doi.org/10.48550/arXiv.2410.01964</a:t>
            </a:r>
            <a:endParaRPr lang="en-US" sz="1050" i="1"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7371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8"/>
                                        </p:tgtEl>
                                        <p:attrNameLst>
                                          <p:attrName>style.visibility</p:attrName>
                                        </p:attrNameLst>
                                      </p:cBhvr>
                                      <p:to>
                                        <p:strVal val="visible"/>
                                      </p:to>
                                    </p:set>
                                    <p:animEffect transition="in" filter="fade">
                                      <p:cBhvr>
                                        <p:cTn id="17" dur="500"/>
                                        <p:tgtEl>
                                          <p:spTgt spid="7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fade">
                                      <p:cBhvr>
                                        <p:cTn id="26" dur="500"/>
                                        <p:tgtEl>
                                          <p:spTgt spid="6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fade">
                                      <p:cBhvr>
                                        <p:cTn id="29" dur="500"/>
                                        <p:tgtEl>
                                          <p:spTgt spid="6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5"/>
                                        </p:tgtEl>
                                        <p:attrNameLst>
                                          <p:attrName>style.visibility</p:attrName>
                                        </p:attrNameLst>
                                      </p:cBhvr>
                                      <p:to>
                                        <p:strVal val="visible"/>
                                      </p:to>
                                    </p:set>
                                    <p:animEffect transition="in" filter="fade">
                                      <p:cBhvr>
                                        <p:cTn id="32" dur="500"/>
                                        <p:tgtEl>
                                          <p:spTgt spid="6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500"/>
                                        <p:tgtEl>
                                          <p:spTgt spid="6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500"/>
                                        <p:tgtEl>
                                          <p:spTgt spid="6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8"/>
                                        </p:tgtEl>
                                        <p:attrNameLst>
                                          <p:attrName>style.visibility</p:attrName>
                                        </p:attrNameLst>
                                      </p:cBhvr>
                                      <p:to>
                                        <p:strVal val="visible"/>
                                      </p:to>
                                    </p:set>
                                    <p:animEffect transition="in" filter="fade">
                                      <p:cBhvr>
                                        <p:cTn id="41" dur="500"/>
                                        <p:tgtEl>
                                          <p:spTgt spid="6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fade">
                                      <p:cBhvr>
                                        <p:cTn id="44" dur="500"/>
                                        <p:tgtEl>
                                          <p:spTgt spid="6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3"/>
                                        </p:tgtEl>
                                        <p:attrNameLst>
                                          <p:attrName>style.visibility</p:attrName>
                                        </p:attrNameLst>
                                      </p:cBhvr>
                                      <p:to>
                                        <p:strVal val="visible"/>
                                      </p:to>
                                    </p:set>
                                    <p:animEffect transition="in" filter="fade">
                                      <p:cBhvr>
                                        <p:cTn id="50" dur="500"/>
                                        <p:tgtEl>
                                          <p:spTgt spid="73"/>
                                        </p:tgtEl>
                                      </p:cBhvr>
                                    </p:animEffect>
                                  </p:childTnLst>
                                </p:cTn>
                              </p:par>
                              <p:par>
                                <p:cTn id="51" presetID="10" presetClass="entr" presetSubtype="0" fill="hold" nodeType="with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fade">
                                      <p:cBhvr>
                                        <p:cTn id="53" dur="500"/>
                                        <p:tgtEl>
                                          <p:spTgt spid="74"/>
                                        </p:tgtEl>
                                      </p:cBhvr>
                                    </p:animEffect>
                                  </p:childTnLst>
                                </p:cTn>
                              </p:par>
                              <p:par>
                                <p:cTn id="54" presetID="10" presetClass="entr" presetSubtype="0" fill="hold" nodeType="withEffect">
                                  <p:stCondLst>
                                    <p:cond delay="0"/>
                                  </p:stCondLst>
                                  <p:childTnLst>
                                    <p:set>
                                      <p:cBhvr>
                                        <p:cTn id="55" dur="1" fill="hold">
                                          <p:stCondLst>
                                            <p:cond delay="0"/>
                                          </p:stCondLst>
                                        </p:cTn>
                                        <p:tgtEl>
                                          <p:spTgt spid="75"/>
                                        </p:tgtEl>
                                        <p:attrNameLst>
                                          <p:attrName>style.visibility</p:attrName>
                                        </p:attrNameLst>
                                      </p:cBhvr>
                                      <p:to>
                                        <p:strVal val="visible"/>
                                      </p:to>
                                    </p:set>
                                    <p:animEffect transition="in" filter="fade">
                                      <p:cBhvr>
                                        <p:cTn id="56" dur="500"/>
                                        <p:tgtEl>
                                          <p:spTgt spid="75"/>
                                        </p:tgtEl>
                                      </p:cBhvr>
                                    </p:animEffect>
                                  </p:childTnLst>
                                </p:cTn>
                              </p:par>
                              <p:par>
                                <p:cTn id="57" presetID="10" presetClass="entr" presetSubtype="0" fill="hold" nodeType="with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fade">
                                      <p:cBhvr>
                                        <p:cTn id="59" dur="500"/>
                                        <p:tgtEl>
                                          <p:spTgt spid="76"/>
                                        </p:tgtEl>
                                      </p:cBhvr>
                                    </p:animEffect>
                                  </p:childTnLst>
                                </p:cTn>
                              </p:par>
                              <p:par>
                                <p:cTn id="60" presetID="10" presetClass="entr" presetSubtype="0" fill="hold" nodeType="withEffect">
                                  <p:stCondLst>
                                    <p:cond delay="0"/>
                                  </p:stCondLst>
                                  <p:childTnLst>
                                    <p:set>
                                      <p:cBhvr>
                                        <p:cTn id="61" dur="1" fill="hold">
                                          <p:stCondLst>
                                            <p:cond delay="0"/>
                                          </p:stCondLst>
                                        </p:cTn>
                                        <p:tgtEl>
                                          <p:spTgt spid="111"/>
                                        </p:tgtEl>
                                        <p:attrNameLst>
                                          <p:attrName>style.visibility</p:attrName>
                                        </p:attrNameLst>
                                      </p:cBhvr>
                                      <p:to>
                                        <p:strVal val="visible"/>
                                      </p:to>
                                    </p:set>
                                    <p:animEffect transition="in" filter="fade">
                                      <p:cBhvr>
                                        <p:cTn id="62" dur="500"/>
                                        <p:tgtEl>
                                          <p:spTgt spid="11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71"/>
                                        </p:tgtEl>
                                        <p:attrNameLst>
                                          <p:attrName>style.visibility</p:attrName>
                                        </p:attrNameLst>
                                      </p:cBhvr>
                                      <p:to>
                                        <p:strVal val="visible"/>
                                      </p:to>
                                    </p:set>
                                    <p:animEffect transition="in" filter="fade">
                                      <p:cBhvr>
                                        <p:cTn id="65" dur="500"/>
                                        <p:tgtEl>
                                          <p:spTgt spid="71"/>
                                        </p:tgtEl>
                                      </p:cBhvr>
                                    </p:animEffect>
                                  </p:childTnLst>
                                </p:cTn>
                              </p:par>
                              <p:par>
                                <p:cTn id="66" presetID="1" presetClass="entr" presetSubtype="0" fill="hold" grpId="0" nodeType="withEffect">
                                  <p:stCondLst>
                                    <p:cond delay="0"/>
                                  </p:stCondLst>
                                  <p:childTnLst>
                                    <p:set>
                                      <p:cBhvr>
                                        <p:cTn id="67" dur="1" fill="hold">
                                          <p:stCondLst>
                                            <p:cond delay="0"/>
                                          </p:stCondLst>
                                        </p:cTn>
                                        <p:tgtEl>
                                          <p:spTgt spid="112"/>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8"/>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nodeType="clickEffect">
                                  <p:stCondLst>
                                    <p:cond delay="0"/>
                                  </p:stCondLst>
                                  <p:childTnLst>
                                    <p:set>
                                      <p:cBhvr>
                                        <p:cTn id="75" dur="1" fill="hold">
                                          <p:stCondLst>
                                            <p:cond delay="0"/>
                                          </p:stCondLst>
                                        </p:cTn>
                                        <p:tgtEl>
                                          <p:spTgt spid="3">
                                            <p:txEl>
                                              <p:pRg st="3" end="3"/>
                                            </p:txEl>
                                          </p:spTgt>
                                        </p:tgtEl>
                                        <p:attrNameLst>
                                          <p:attrName>style.visibility</p:attrName>
                                        </p:attrNameLst>
                                      </p:cBhvr>
                                      <p:to>
                                        <p:strVal val="visible"/>
                                      </p:to>
                                    </p:set>
                                  </p:childTnLst>
                                </p:cTn>
                              </p:par>
                              <p:par>
                                <p:cTn id="76" presetID="1" presetClass="entr" presetSubtype="0" fill="hold" nodeType="withEffect">
                                  <p:stCondLst>
                                    <p:cond delay="0"/>
                                  </p:stCondLst>
                                  <p:childTnLst>
                                    <p:set>
                                      <p:cBhvr>
                                        <p:cTn id="77"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nodeType="clickEffect">
                                  <p:stCondLst>
                                    <p:cond delay="0"/>
                                  </p:stCondLst>
                                  <p:childTnLst>
                                    <p:set>
                                      <p:cBhvr>
                                        <p:cTn id="81" dur="1" fill="hold">
                                          <p:stCondLst>
                                            <p:cond delay="0"/>
                                          </p:stCondLst>
                                        </p:cTn>
                                        <p:tgtEl>
                                          <p:spTgt spid="3">
                                            <p:txEl>
                                              <p:pRg st="5" end="5"/>
                                            </p:txEl>
                                          </p:spTgt>
                                        </p:tgtEl>
                                        <p:attrNameLst>
                                          <p:attrName>style.visibility</p:attrName>
                                        </p:attrNameLst>
                                      </p:cBhvr>
                                      <p:to>
                                        <p:strVal val="visible"/>
                                      </p:to>
                                    </p:set>
                                  </p:childTnLst>
                                </p:cTn>
                              </p:par>
                              <p:par>
                                <p:cTn id="82" presetID="1" presetClass="entr" presetSubtype="0" fill="hold" nodeType="withEffect">
                                  <p:stCondLst>
                                    <p:cond delay="0"/>
                                  </p:stCondLst>
                                  <p:childTnLst>
                                    <p:set>
                                      <p:cBhvr>
                                        <p:cTn id="83"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nodeType="clickEffect">
                                  <p:stCondLst>
                                    <p:cond delay="0"/>
                                  </p:stCondLst>
                                  <p:childTnLst>
                                    <p:set>
                                      <p:cBhvr>
                                        <p:cTn id="87"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88" fill="hold">
                      <p:stCondLst>
                        <p:cond delay="indefinite"/>
                      </p:stCondLst>
                      <p:childTnLst>
                        <p:par>
                          <p:cTn id="89" fill="hold">
                            <p:stCondLst>
                              <p:cond delay="0"/>
                            </p:stCondLst>
                            <p:childTnLst>
                              <p:par>
                                <p:cTn id="90" presetID="1" presetClass="entr" presetSubtype="0" fill="hold" nodeType="clickEffect">
                                  <p:stCondLst>
                                    <p:cond delay="0"/>
                                  </p:stCondLst>
                                  <p:childTnLst>
                                    <p:set>
                                      <p:cBhvr>
                                        <p:cTn id="91"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92" fill="hold">
                      <p:stCondLst>
                        <p:cond delay="indefinite"/>
                      </p:stCondLst>
                      <p:childTnLst>
                        <p:par>
                          <p:cTn id="93" fill="hold">
                            <p:stCondLst>
                              <p:cond delay="0"/>
                            </p:stCondLst>
                            <p:childTnLst>
                              <p:par>
                                <p:cTn id="94" presetID="1" presetClass="entr" presetSubtype="0" fill="hold" nodeType="clickEffect">
                                  <p:stCondLst>
                                    <p:cond delay="0"/>
                                  </p:stCondLst>
                                  <p:childTnLst>
                                    <p:set>
                                      <p:cBhvr>
                                        <p:cTn id="95"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96" fill="hold">
                      <p:stCondLst>
                        <p:cond delay="indefinite"/>
                      </p:stCondLst>
                      <p:childTnLst>
                        <p:par>
                          <p:cTn id="97" fill="hold">
                            <p:stCondLst>
                              <p:cond delay="0"/>
                            </p:stCondLst>
                            <p:childTnLst>
                              <p:par>
                                <p:cTn id="98" presetID="1" presetClass="entr" presetSubtype="0" fill="hold" nodeType="clickEffect">
                                  <p:stCondLst>
                                    <p:cond delay="0"/>
                                  </p:stCondLst>
                                  <p:childTnLst>
                                    <p:set>
                                      <p:cBhvr>
                                        <p:cTn id="99"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100" fill="hold">
                      <p:stCondLst>
                        <p:cond delay="indefinite"/>
                      </p:stCondLst>
                      <p:childTnLst>
                        <p:par>
                          <p:cTn id="101" fill="hold">
                            <p:stCondLst>
                              <p:cond delay="0"/>
                            </p:stCondLst>
                            <p:childTnLst>
                              <p:par>
                                <p:cTn id="102" presetID="1" presetClass="entr" presetSubtype="0" fill="hold" nodeType="clickEffect">
                                  <p:stCondLst>
                                    <p:cond delay="0"/>
                                  </p:stCondLst>
                                  <p:childTnLst>
                                    <p:set>
                                      <p:cBhvr>
                                        <p:cTn id="103"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104" fill="hold">
                      <p:stCondLst>
                        <p:cond delay="indefinite"/>
                      </p:stCondLst>
                      <p:childTnLst>
                        <p:par>
                          <p:cTn id="105" fill="hold">
                            <p:stCondLst>
                              <p:cond delay="0"/>
                            </p:stCondLst>
                            <p:childTnLst>
                              <p:par>
                                <p:cTn id="106" presetID="1" presetClass="entr" presetSubtype="0" fill="hold" nodeType="clickEffect">
                                  <p:stCondLst>
                                    <p:cond delay="0"/>
                                  </p:stCondLst>
                                  <p:childTnLst>
                                    <p:set>
                                      <p:cBhvr>
                                        <p:cTn id="107" dur="1" fill="hold">
                                          <p:stCondLst>
                                            <p:cond delay="0"/>
                                          </p:stCondLst>
                                        </p:cTn>
                                        <p:tgtEl>
                                          <p:spTgt spid="79"/>
                                        </p:tgtEl>
                                        <p:attrNameLst>
                                          <p:attrName>style.visibility</p:attrName>
                                        </p:attrNameLst>
                                      </p:cBhvr>
                                      <p:to>
                                        <p:strVal val="visible"/>
                                      </p:to>
                                    </p:set>
                                  </p:childTnLst>
                                </p:cTn>
                              </p:par>
                              <p:par>
                                <p:cTn id="108" presetID="1" presetClass="entr" presetSubtype="0" fill="hold" grpId="0" nodeType="withEffect">
                                  <p:stCondLst>
                                    <p:cond delay="0"/>
                                  </p:stCondLst>
                                  <p:childTnLst>
                                    <p:set>
                                      <p:cBhvr>
                                        <p:cTn id="109" dur="1" fill="hold">
                                          <p:stCondLst>
                                            <p:cond delay="0"/>
                                          </p:stCondLst>
                                        </p:cTn>
                                        <p:tgtEl>
                                          <p:spTgt spid="1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8" grpId="0"/>
      <p:bldP spid="12" grpId="0"/>
      <p:bldP spid="13" grpId="0"/>
      <p:bldP spid="63" grpId="0"/>
      <p:bldP spid="64" grpId="0" animBg="1"/>
      <p:bldP spid="65" grpId="0"/>
      <p:bldP spid="66" grpId="0" animBg="1"/>
      <p:bldP spid="67" grpId="0" animBg="1"/>
      <p:bldP spid="68" grpId="0" animBg="1"/>
      <p:bldP spid="69" grpId="0" animBg="1"/>
      <p:bldP spid="71" grpId="0"/>
      <p:bldP spid="72" grpId="0"/>
      <p:bldP spid="73" grpId="0"/>
      <p:bldP spid="1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C4C8B9-BC25-EAE6-282F-9D4B9121170A}"/>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5A810E2C-B867-3E76-EC76-CC6A42BD2FE9}"/>
              </a:ext>
            </a:extLst>
          </p:cNvPr>
          <p:cNvSpPr>
            <a:spLocks noGrp="1"/>
          </p:cNvSpPr>
          <p:nvPr>
            <p:ph type="title"/>
          </p:nvPr>
        </p:nvSpPr>
        <p:spPr/>
        <p:txBody>
          <a:bodyPr/>
          <a:lstStyle/>
          <a:p>
            <a:pPr algn="ctr"/>
            <a:r>
              <a:rPr lang="en-US" dirty="0"/>
              <a:t>Helium Target Modelling</a:t>
            </a:r>
            <a:br>
              <a:rPr lang="en-US" dirty="0"/>
            </a:br>
            <a:endParaRPr lang="en-GB" dirty="0"/>
          </a:p>
        </p:txBody>
      </p:sp>
      <p:sp>
        <p:nvSpPr>
          <p:cNvPr id="6" name="Slide Number Placeholder 5">
            <a:extLst>
              <a:ext uri="{FF2B5EF4-FFF2-40B4-BE49-F238E27FC236}">
                <a16:creationId xmlns:a16="http://schemas.microsoft.com/office/drawing/2014/main" id="{D5109745-16B7-3EC2-3C37-0C00B2292AD0}"/>
              </a:ext>
            </a:extLst>
          </p:cNvPr>
          <p:cNvSpPr>
            <a:spLocks noGrp="1"/>
          </p:cNvSpPr>
          <p:nvPr>
            <p:ph type="sldNum" sz="quarter" idx="12"/>
          </p:nvPr>
        </p:nvSpPr>
        <p:spPr/>
        <p:txBody>
          <a:bodyPr/>
          <a:lstStyle/>
          <a:p>
            <a:pPr>
              <a:defRPr/>
            </a:pPr>
            <a:fld id="{36B5EA5A-BC32-A742-B11B-8E7414D5B535}" type="slidenum">
              <a:rPr lang="en-US" smtClean="0"/>
              <a:t>7</a:t>
            </a:fld>
            <a:endParaRPr lang="en-US"/>
          </a:p>
        </p:txBody>
      </p:sp>
      <p:sp>
        <p:nvSpPr>
          <p:cNvPr id="4" name="Date Placeholder 3">
            <a:extLst>
              <a:ext uri="{FF2B5EF4-FFF2-40B4-BE49-F238E27FC236}">
                <a16:creationId xmlns:a16="http://schemas.microsoft.com/office/drawing/2014/main" id="{111EB960-4AE9-AD54-BD87-597A2E26A335}"/>
              </a:ext>
            </a:extLst>
          </p:cNvPr>
          <p:cNvSpPr>
            <a:spLocks noGrp="1"/>
          </p:cNvSpPr>
          <p:nvPr>
            <p:ph type="dt" sz="half" idx="10"/>
          </p:nvPr>
        </p:nvSpPr>
        <p:spPr/>
        <p:txBody>
          <a:bodyPr/>
          <a:lstStyle/>
          <a:p>
            <a:pPr>
              <a:defRPr/>
            </a:pPr>
            <a:r>
              <a:rPr lang="en-US"/>
              <a:t>HI-ECN3 Target System Advisory Commitee #1,  04/03/2025</a:t>
            </a:r>
          </a:p>
        </p:txBody>
      </p:sp>
      <p:sp>
        <p:nvSpPr>
          <p:cNvPr id="5" name="Footer Placeholder 4">
            <a:extLst>
              <a:ext uri="{FF2B5EF4-FFF2-40B4-BE49-F238E27FC236}">
                <a16:creationId xmlns:a16="http://schemas.microsoft.com/office/drawing/2014/main" id="{B1694A7E-41CB-4DCD-8A84-E5346C5DE73C}"/>
              </a:ext>
            </a:extLst>
          </p:cNvPr>
          <p:cNvSpPr>
            <a:spLocks noGrp="1"/>
          </p:cNvSpPr>
          <p:nvPr>
            <p:ph type="ftr" sz="quarter" idx="11"/>
          </p:nvPr>
        </p:nvSpPr>
        <p:spPr/>
        <p:txBody>
          <a:bodyPr/>
          <a:lstStyle/>
          <a:p>
            <a:pPr>
              <a:defRPr/>
            </a:pPr>
            <a:r>
              <a:rPr lang="en-GB"/>
              <a:t>Mike Parkin | Target Conceptual Design</a:t>
            </a:r>
            <a:endParaRPr lang="en-US" dirty="0"/>
          </a:p>
        </p:txBody>
      </p:sp>
    </p:spTree>
    <p:extLst>
      <p:ext uri="{BB962C8B-B14F-4D97-AF65-F5344CB8AC3E}">
        <p14:creationId xmlns:p14="http://schemas.microsoft.com/office/powerpoint/2010/main" val="6522976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C074C7-F5F0-55E2-9567-425F26887DDF}"/>
            </a:ext>
          </a:extLst>
        </p:cNvPr>
        <p:cNvGrpSpPr/>
        <p:nvPr/>
      </p:nvGrpSpPr>
      <p:grpSpPr>
        <a:xfrm>
          <a:off x="0" y="0"/>
          <a:ext cx="0" cy="0"/>
          <a:chOff x="0" y="0"/>
          <a:chExt cx="0" cy="0"/>
        </a:xfrm>
      </p:grpSpPr>
      <p:graphicFrame>
        <p:nvGraphicFramePr>
          <p:cNvPr id="18" name="Table 17">
            <a:extLst>
              <a:ext uri="{FF2B5EF4-FFF2-40B4-BE49-F238E27FC236}">
                <a16:creationId xmlns:a16="http://schemas.microsoft.com/office/drawing/2014/main" id="{7E7F4CA7-62B3-C16F-DC5D-07D8EB521625}"/>
              </a:ext>
            </a:extLst>
          </p:cNvPr>
          <p:cNvGraphicFramePr>
            <a:graphicFrameLocks noGrp="1"/>
          </p:cNvGraphicFramePr>
          <p:nvPr>
            <p:extLst>
              <p:ext uri="{D42A27DB-BD31-4B8C-83A1-F6EECF244321}">
                <p14:modId xmlns:p14="http://schemas.microsoft.com/office/powerpoint/2010/main" val="3781263130"/>
              </p:ext>
            </p:extLst>
          </p:nvPr>
        </p:nvGraphicFramePr>
        <p:xfrm>
          <a:off x="7601909" y="3335520"/>
          <a:ext cx="4078327" cy="2845440"/>
        </p:xfrm>
        <a:graphic>
          <a:graphicData uri="http://schemas.openxmlformats.org/drawingml/2006/table">
            <a:tbl>
              <a:tblPr firstRow="1" bandRow="1">
                <a:tableStyleId>{17292A2E-F333-43FB-9621-5CBBE7FDCDCB}</a:tableStyleId>
              </a:tblPr>
              <a:tblGrid>
                <a:gridCol w="2422143">
                  <a:extLst>
                    <a:ext uri="{9D8B030D-6E8A-4147-A177-3AD203B41FA5}">
                      <a16:colId xmlns:a16="http://schemas.microsoft.com/office/drawing/2014/main" val="3549007739"/>
                    </a:ext>
                  </a:extLst>
                </a:gridCol>
                <a:gridCol w="864096">
                  <a:extLst>
                    <a:ext uri="{9D8B030D-6E8A-4147-A177-3AD203B41FA5}">
                      <a16:colId xmlns:a16="http://schemas.microsoft.com/office/drawing/2014/main" val="4080295576"/>
                    </a:ext>
                  </a:extLst>
                </a:gridCol>
                <a:gridCol w="792088">
                  <a:extLst>
                    <a:ext uri="{9D8B030D-6E8A-4147-A177-3AD203B41FA5}">
                      <a16:colId xmlns:a16="http://schemas.microsoft.com/office/drawing/2014/main" val="1026962913"/>
                    </a:ext>
                  </a:extLst>
                </a:gridCol>
              </a:tblGrid>
              <a:tr h="0">
                <a:tc gridSpan="3">
                  <a:txBody>
                    <a:bodyPr/>
                    <a:lstStyle/>
                    <a:p>
                      <a:r>
                        <a:rPr lang="en-US" sz="1200" b="0" dirty="0">
                          <a:solidFill>
                            <a:schemeClr val="tx2"/>
                          </a:solidFill>
                          <a:latin typeface="Times New Roman" panose="02020603050405020304" pitchFamily="18" charset="0"/>
                          <a:cs typeface="Times New Roman" panose="02020603050405020304" pitchFamily="18" charset="0"/>
                        </a:rPr>
                        <a:t>Baseline beam parameters of BDF target operation</a:t>
                      </a:r>
                      <a:endParaRPr lang="en-GB" sz="1200" b="0"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w="6350" cap="flat" cmpd="sng" algn="ctr">
                      <a:noFill/>
                      <a:prstDash val="solid"/>
                      <a:miter lim="800000"/>
                    </a:lnL>
                    <a:lnR w="6350" cap="flat" cmpd="sng" algn="ctr">
                      <a:noFill/>
                      <a:prstDash val="solid"/>
                      <a:miter lim="800000"/>
                    </a:lnR>
                    <a:lnT w="28575" cap="flat" cmpd="sng" algn="ctr">
                      <a:solidFill>
                        <a:schemeClr val="tx2"/>
                      </a:solidFill>
                      <a:prstDash val="solid"/>
                      <a:round/>
                      <a:headEnd type="none" w="med" len="med"/>
                      <a:tailEnd type="none" w="med" len="med"/>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lang="en-GB" dirty="0"/>
                    </a:p>
                  </a:txBody>
                  <a:tcPr/>
                </a:tc>
                <a:extLst>
                  <a:ext uri="{0D108BD9-81ED-4DB2-BD59-A6C34878D82A}">
                    <a16:rowId xmlns:a16="http://schemas.microsoft.com/office/drawing/2014/main" val="794960"/>
                  </a:ext>
                </a:extLst>
              </a:tr>
              <a:tr h="0">
                <a:tc>
                  <a:txBody>
                    <a:bodyPr/>
                    <a:lstStyle/>
                    <a:p>
                      <a:r>
                        <a:rPr lang="en-US" sz="1200" dirty="0">
                          <a:solidFill>
                            <a:schemeClr val="tx2"/>
                          </a:solidFill>
                          <a:latin typeface="Times New Roman" panose="02020603050405020304" pitchFamily="18" charset="0"/>
                          <a:cs typeface="Times New Roman" panose="02020603050405020304" pitchFamily="18" charset="0"/>
                        </a:rPr>
                        <a:t>Proton momentum</a:t>
                      </a:r>
                      <a:endParaRPr lang="en-GB" sz="1200" dirty="0">
                        <a:solidFill>
                          <a:schemeClr val="tx2"/>
                        </a:solidFill>
                        <a:latin typeface="Times New Roman" panose="02020603050405020304" pitchFamily="18" charset="0"/>
                        <a:cs typeface="Times New Roman" panose="02020603050405020304" pitchFamily="18" charset="0"/>
                      </a:endParaRPr>
                    </a:p>
                  </a:txBody>
                  <a:tcPr marL="288000" marR="18000" marT="18000" marB="18000">
                    <a:lnL w="6350" cap="flat" cmpd="sng" algn="ctr">
                      <a:noFill/>
                      <a:prstDash val="solid"/>
                      <a:miter lim="800000"/>
                    </a:lnL>
                    <a:lnR>
                      <a:noFill/>
                    </a:lnR>
                    <a:lnT w="28575" cap="flat" cmpd="sng" algn="ctr">
                      <a:solidFill>
                        <a:schemeClr val="tx2"/>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i="1" dirty="0">
                          <a:solidFill>
                            <a:schemeClr val="tx2"/>
                          </a:solidFill>
                          <a:latin typeface="Times New Roman" panose="02020603050405020304" pitchFamily="18" charset="0"/>
                          <a:cs typeface="Times New Roman" panose="02020603050405020304" pitchFamily="18" charset="0"/>
                        </a:rPr>
                        <a:t>GeV</a:t>
                      </a:r>
                      <a:endParaRPr lang="en-GB" sz="1200" i="1"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a:noFill/>
                    </a:lnR>
                    <a:lnT w="28575" cap="flat" cmpd="sng" algn="ctr">
                      <a:solidFill>
                        <a:schemeClr val="tx2"/>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b="0" dirty="0">
                          <a:solidFill>
                            <a:schemeClr val="tx2"/>
                          </a:solidFill>
                          <a:latin typeface="Times New Roman" panose="02020603050405020304" pitchFamily="18" charset="0"/>
                          <a:cs typeface="Times New Roman" panose="02020603050405020304" pitchFamily="18" charset="0"/>
                        </a:rPr>
                        <a:t>400</a:t>
                      </a:r>
                      <a:endParaRPr lang="en-GB" sz="1200" b="0"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w="6350" cap="flat" cmpd="sng" algn="ctr">
                      <a:noFill/>
                      <a:prstDash val="solid"/>
                      <a:miter lim="800000"/>
                    </a:lnR>
                    <a:lnT w="28575" cap="flat" cmpd="sng" algn="ctr">
                      <a:solidFill>
                        <a:schemeClr val="tx2"/>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36795186"/>
                  </a:ext>
                </a:extLst>
              </a:tr>
              <a:tr h="0">
                <a:tc>
                  <a:txBody>
                    <a:bodyPr/>
                    <a:lstStyle/>
                    <a:p>
                      <a:r>
                        <a:rPr lang="en-US" sz="1200" dirty="0">
                          <a:solidFill>
                            <a:schemeClr val="tx2"/>
                          </a:solidFill>
                          <a:latin typeface="Times New Roman" panose="02020603050405020304" pitchFamily="18" charset="0"/>
                          <a:cs typeface="Times New Roman" panose="02020603050405020304" pitchFamily="18" charset="0"/>
                        </a:rPr>
                        <a:t>Beam intensity</a:t>
                      </a:r>
                      <a:endParaRPr lang="en-GB" sz="1200" dirty="0">
                        <a:solidFill>
                          <a:schemeClr val="tx2"/>
                        </a:solidFill>
                        <a:latin typeface="Times New Roman" panose="02020603050405020304" pitchFamily="18" charset="0"/>
                        <a:cs typeface="Times New Roman" panose="02020603050405020304" pitchFamily="18" charset="0"/>
                      </a:endParaRPr>
                    </a:p>
                  </a:txBody>
                  <a:tcPr marL="288000" marR="18000" marT="18000" marB="18000">
                    <a:lnL w="6350" cap="flat" cmpd="sng" algn="ctr">
                      <a:noFill/>
                      <a:prstDash val="solid"/>
                      <a:miter lim="800000"/>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i="1" dirty="0">
                          <a:solidFill>
                            <a:schemeClr val="tx2"/>
                          </a:solidFill>
                          <a:latin typeface="Times New Roman" panose="02020603050405020304" pitchFamily="18" charset="0"/>
                          <a:cs typeface="Times New Roman" panose="02020603050405020304" pitchFamily="18" charset="0"/>
                        </a:rPr>
                        <a:t>p+ / spill</a:t>
                      </a:r>
                      <a:endParaRPr lang="en-GB" sz="1200" i="1"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b="0" dirty="0">
                          <a:solidFill>
                            <a:schemeClr val="tx2"/>
                          </a:solidFill>
                          <a:latin typeface="Times New Roman" panose="02020603050405020304" pitchFamily="18" charset="0"/>
                          <a:cs typeface="Times New Roman" panose="02020603050405020304" pitchFamily="18" charset="0"/>
                        </a:rPr>
                        <a:t>4×10</a:t>
                      </a:r>
                      <a:r>
                        <a:rPr lang="en-US" sz="1200" b="0" baseline="30000" dirty="0">
                          <a:solidFill>
                            <a:schemeClr val="tx2"/>
                          </a:solidFill>
                          <a:latin typeface="Times New Roman" panose="02020603050405020304" pitchFamily="18" charset="0"/>
                          <a:cs typeface="Times New Roman" panose="02020603050405020304" pitchFamily="18" charset="0"/>
                        </a:rPr>
                        <a:t>13</a:t>
                      </a:r>
                      <a:endParaRPr lang="en-GB" sz="1200" b="0" baseline="30000"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84468262"/>
                  </a:ext>
                </a:extLst>
              </a:tr>
              <a:tr h="0">
                <a:tc>
                  <a:txBody>
                    <a:bodyPr/>
                    <a:lstStyle/>
                    <a:p>
                      <a:r>
                        <a:rPr lang="en-US" sz="1200" dirty="0">
                          <a:solidFill>
                            <a:schemeClr val="tx2"/>
                          </a:solidFill>
                          <a:latin typeface="Times New Roman" panose="02020603050405020304" pitchFamily="18" charset="0"/>
                          <a:cs typeface="Times New Roman" panose="02020603050405020304" pitchFamily="18" charset="0"/>
                        </a:rPr>
                        <a:t>Facility intensity</a:t>
                      </a:r>
                      <a:endParaRPr lang="en-GB" sz="1200" dirty="0">
                        <a:solidFill>
                          <a:schemeClr val="tx2"/>
                        </a:solidFill>
                        <a:latin typeface="Times New Roman" panose="02020603050405020304" pitchFamily="18" charset="0"/>
                        <a:cs typeface="Times New Roman" panose="02020603050405020304" pitchFamily="18" charset="0"/>
                      </a:endParaRPr>
                    </a:p>
                  </a:txBody>
                  <a:tcPr marL="288000" marR="18000" marT="18000" marB="18000">
                    <a:lnL w="6350" cap="flat" cmpd="sng" algn="ctr">
                      <a:noFill/>
                      <a:prstDash val="solid"/>
                      <a:miter lim="800000"/>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i="1" dirty="0">
                          <a:solidFill>
                            <a:schemeClr val="tx2"/>
                          </a:solidFill>
                          <a:latin typeface="Times New Roman" panose="02020603050405020304" pitchFamily="18" charset="0"/>
                          <a:cs typeface="Times New Roman" panose="02020603050405020304" pitchFamily="18" charset="0"/>
                        </a:rPr>
                        <a:t>p+/year</a:t>
                      </a:r>
                      <a:endParaRPr lang="en-GB" sz="1200" i="1"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b="0" dirty="0">
                          <a:solidFill>
                            <a:schemeClr val="tx2"/>
                          </a:solidFill>
                          <a:latin typeface="Times New Roman" panose="02020603050405020304" pitchFamily="18" charset="0"/>
                          <a:cs typeface="Times New Roman" panose="02020603050405020304" pitchFamily="18" charset="0"/>
                        </a:rPr>
                        <a:t>4×10</a:t>
                      </a:r>
                      <a:r>
                        <a:rPr lang="en-US" sz="1200" b="0" baseline="30000" dirty="0">
                          <a:solidFill>
                            <a:schemeClr val="tx2"/>
                          </a:solidFill>
                          <a:latin typeface="Times New Roman" panose="02020603050405020304" pitchFamily="18" charset="0"/>
                          <a:cs typeface="Times New Roman" panose="02020603050405020304" pitchFamily="18" charset="0"/>
                        </a:rPr>
                        <a:t>19</a:t>
                      </a:r>
                      <a:endParaRPr lang="en-GB" sz="1200" b="0" baseline="30000"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08178664"/>
                  </a:ext>
                </a:extLst>
              </a:tr>
              <a:tr h="0">
                <a:tc>
                  <a:txBody>
                    <a:bodyPr/>
                    <a:lstStyle/>
                    <a:p>
                      <a:r>
                        <a:rPr lang="en-US" sz="1200" dirty="0">
                          <a:solidFill>
                            <a:schemeClr val="tx2"/>
                          </a:solidFill>
                          <a:latin typeface="Times New Roman" panose="02020603050405020304" pitchFamily="18" charset="0"/>
                          <a:cs typeface="Times New Roman" panose="02020603050405020304" pitchFamily="18" charset="0"/>
                        </a:rPr>
                        <a:t>Spill duration</a:t>
                      </a:r>
                      <a:endParaRPr lang="en-GB" sz="1200" dirty="0">
                        <a:solidFill>
                          <a:schemeClr val="tx2"/>
                        </a:solidFill>
                        <a:latin typeface="Times New Roman" panose="02020603050405020304" pitchFamily="18" charset="0"/>
                        <a:cs typeface="Times New Roman" panose="02020603050405020304" pitchFamily="18" charset="0"/>
                      </a:endParaRPr>
                    </a:p>
                  </a:txBody>
                  <a:tcPr marL="288000" marR="18000" marT="18000" marB="18000">
                    <a:lnL w="6350" cap="flat" cmpd="sng" algn="ctr">
                      <a:noFill/>
                      <a:prstDash val="solid"/>
                      <a:miter lim="800000"/>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i="1" dirty="0">
                          <a:solidFill>
                            <a:schemeClr val="tx2"/>
                          </a:solidFill>
                          <a:latin typeface="Times New Roman" panose="02020603050405020304" pitchFamily="18" charset="0"/>
                          <a:cs typeface="Times New Roman" panose="02020603050405020304" pitchFamily="18" charset="0"/>
                        </a:rPr>
                        <a:t>s</a:t>
                      </a:r>
                      <a:endParaRPr lang="en-GB" sz="1200" i="1"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b="0" dirty="0">
                          <a:solidFill>
                            <a:schemeClr val="tx2"/>
                          </a:solidFill>
                          <a:latin typeface="Times New Roman" panose="02020603050405020304" pitchFamily="18" charset="0"/>
                          <a:cs typeface="Times New Roman" panose="02020603050405020304" pitchFamily="18" charset="0"/>
                        </a:rPr>
                        <a:t>1</a:t>
                      </a:r>
                      <a:endParaRPr lang="en-GB" sz="1200" b="0"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25108745"/>
                  </a:ext>
                </a:extLst>
              </a:tr>
              <a:tr h="0">
                <a:tc>
                  <a:txBody>
                    <a:bodyPr/>
                    <a:lstStyle/>
                    <a:p>
                      <a:r>
                        <a:rPr lang="en-US" sz="1200" dirty="0">
                          <a:solidFill>
                            <a:schemeClr val="tx2"/>
                          </a:solidFill>
                          <a:latin typeface="Times New Roman" panose="02020603050405020304" pitchFamily="18" charset="0"/>
                          <a:cs typeface="Times New Roman" panose="02020603050405020304" pitchFamily="18" charset="0"/>
                        </a:rPr>
                        <a:t>Cycle length</a:t>
                      </a:r>
                      <a:endParaRPr lang="en-GB" sz="1200" dirty="0">
                        <a:solidFill>
                          <a:schemeClr val="tx2"/>
                        </a:solidFill>
                        <a:latin typeface="Times New Roman" panose="02020603050405020304" pitchFamily="18" charset="0"/>
                        <a:cs typeface="Times New Roman" panose="02020603050405020304" pitchFamily="18" charset="0"/>
                      </a:endParaRPr>
                    </a:p>
                  </a:txBody>
                  <a:tcPr marL="288000" marR="18000" marT="18000" marB="18000">
                    <a:lnL w="6350" cap="flat" cmpd="sng" algn="ctr">
                      <a:noFill/>
                      <a:prstDash val="solid"/>
                      <a:miter lim="800000"/>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i="1" dirty="0">
                          <a:solidFill>
                            <a:schemeClr val="tx2"/>
                          </a:solidFill>
                          <a:latin typeface="Times New Roman" panose="02020603050405020304" pitchFamily="18" charset="0"/>
                          <a:cs typeface="Times New Roman" panose="02020603050405020304" pitchFamily="18" charset="0"/>
                        </a:rPr>
                        <a:t>s</a:t>
                      </a:r>
                      <a:endParaRPr lang="en-GB" sz="1200" i="1"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b="0" dirty="0">
                          <a:solidFill>
                            <a:schemeClr val="tx2"/>
                          </a:solidFill>
                          <a:latin typeface="Times New Roman" panose="02020603050405020304" pitchFamily="18" charset="0"/>
                          <a:cs typeface="Times New Roman" panose="02020603050405020304" pitchFamily="18" charset="0"/>
                        </a:rPr>
                        <a:t>7.2</a:t>
                      </a:r>
                      <a:endParaRPr lang="en-GB" sz="1200" b="0"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07836060"/>
                  </a:ext>
                </a:extLst>
              </a:tr>
              <a:tr h="0">
                <a:tc>
                  <a:txBody>
                    <a:bodyPr/>
                    <a:lstStyle/>
                    <a:p>
                      <a:r>
                        <a:rPr lang="en-US" sz="1200" dirty="0">
                          <a:solidFill>
                            <a:schemeClr val="tx2"/>
                          </a:solidFill>
                          <a:latin typeface="Times New Roman" panose="02020603050405020304" pitchFamily="18" charset="0"/>
                          <a:cs typeface="Times New Roman" panose="02020603050405020304" pitchFamily="18" charset="0"/>
                        </a:rPr>
                        <a:t>Beam dilution pattern</a:t>
                      </a:r>
                      <a:endParaRPr lang="en-GB" sz="1200" dirty="0">
                        <a:solidFill>
                          <a:schemeClr val="tx2"/>
                        </a:solidFill>
                        <a:latin typeface="Times New Roman" panose="02020603050405020304" pitchFamily="18" charset="0"/>
                        <a:cs typeface="Times New Roman" panose="02020603050405020304" pitchFamily="18" charset="0"/>
                      </a:endParaRPr>
                    </a:p>
                  </a:txBody>
                  <a:tcPr marL="288000" marR="18000" marT="18000" marB="18000">
                    <a:lnL w="6350" cap="flat" cmpd="sng" algn="ctr">
                      <a:noFill/>
                      <a:prstDash val="solid"/>
                      <a:miter lim="800000"/>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i="1" dirty="0">
                          <a:solidFill>
                            <a:schemeClr val="tx2"/>
                          </a:solidFill>
                          <a:latin typeface="Times New Roman" panose="02020603050405020304" pitchFamily="18" charset="0"/>
                          <a:cs typeface="Times New Roman" panose="02020603050405020304" pitchFamily="18" charset="0"/>
                        </a:rPr>
                        <a:t>-</a:t>
                      </a:r>
                      <a:endParaRPr lang="en-GB" sz="1200" i="1"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b="0" dirty="0">
                          <a:solidFill>
                            <a:schemeClr val="tx2"/>
                          </a:solidFill>
                          <a:latin typeface="Times New Roman" panose="02020603050405020304" pitchFamily="18" charset="0"/>
                          <a:cs typeface="Times New Roman" panose="02020603050405020304" pitchFamily="18" charset="0"/>
                        </a:rPr>
                        <a:t>Circular</a:t>
                      </a:r>
                      <a:endParaRPr lang="en-GB" sz="1200" b="0"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97672556"/>
                  </a:ext>
                </a:extLst>
              </a:tr>
              <a:tr h="0">
                <a:tc>
                  <a:txBody>
                    <a:bodyPr/>
                    <a:lstStyle/>
                    <a:p>
                      <a:r>
                        <a:rPr lang="en-US" sz="1200" dirty="0">
                          <a:solidFill>
                            <a:schemeClr val="tx2"/>
                          </a:solidFill>
                          <a:latin typeface="Times New Roman" panose="02020603050405020304" pitchFamily="18" charset="0"/>
                          <a:cs typeface="Times New Roman" panose="02020603050405020304" pitchFamily="18" charset="0"/>
                        </a:rPr>
                        <a:t>Beam sweep structure</a:t>
                      </a:r>
                      <a:endParaRPr lang="en-GB" sz="1200" dirty="0">
                        <a:solidFill>
                          <a:schemeClr val="tx2"/>
                        </a:solidFill>
                        <a:latin typeface="Times New Roman" panose="02020603050405020304" pitchFamily="18" charset="0"/>
                        <a:cs typeface="Times New Roman" panose="02020603050405020304" pitchFamily="18" charset="0"/>
                      </a:endParaRPr>
                    </a:p>
                  </a:txBody>
                  <a:tcPr marL="288000" marR="18000" marT="18000" marB="18000">
                    <a:lnL w="6350" cap="flat" cmpd="sng" algn="ctr">
                      <a:noFill/>
                      <a:prstDash val="solid"/>
                      <a:miter lim="800000"/>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i="1" dirty="0">
                          <a:solidFill>
                            <a:schemeClr val="tx2"/>
                          </a:solidFill>
                          <a:latin typeface="Times New Roman" panose="02020603050405020304" pitchFamily="18" charset="0"/>
                          <a:cs typeface="Times New Roman" panose="02020603050405020304" pitchFamily="18" charset="0"/>
                        </a:rPr>
                        <a:t>Turns/pulse</a:t>
                      </a:r>
                      <a:endParaRPr lang="en-GB" sz="1200" i="1"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b="0" dirty="0">
                          <a:solidFill>
                            <a:schemeClr val="tx2"/>
                          </a:solidFill>
                          <a:latin typeface="Times New Roman" panose="02020603050405020304" pitchFamily="18" charset="0"/>
                          <a:cs typeface="Times New Roman" panose="02020603050405020304" pitchFamily="18" charset="0"/>
                        </a:rPr>
                        <a:t>4</a:t>
                      </a:r>
                      <a:endParaRPr lang="en-GB" sz="1200" b="0"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64492938"/>
                  </a:ext>
                </a:extLst>
              </a:tr>
              <a:tr h="0">
                <a:tc>
                  <a:txBody>
                    <a:bodyPr/>
                    <a:lstStyle/>
                    <a:p>
                      <a:r>
                        <a:rPr lang="en-US" sz="1200" dirty="0">
                          <a:solidFill>
                            <a:schemeClr val="tx2"/>
                          </a:solidFill>
                          <a:latin typeface="Times New Roman" panose="02020603050405020304" pitchFamily="18" charset="0"/>
                          <a:cs typeface="Times New Roman" panose="02020603050405020304" pitchFamily="18" charset="0"/>
                        </a:rPr>
                        <a:t>Dilution radius</a:t>
                      </a:r>
                      <a:endParaRPr lang="en-GB" sz="1200" dirty="0">
                        <a:solidFill>
                          <a:schemeClr val="tx2"/>
                        </a:solidFill>
                        <a:latin typeface="Times New Roman" panose="02020603050405020304" pitchFamily="18" charset="0"/>
                        <a:cs typeface="Times New Roman" panose="02020603050405020304" pitchFamily="18" charset="0"/>
                      </a:endParaRPr>
                    </a:p>
                  </a:txBody>
                  <a:tcPr marL="288000" marR="18000" marT="18000" marB="18000">
                    <a:lnL w="6350" cap="flat" cmpd="sng" algn="ctr">
                      <a:noFill/>
                      <a:prstDash val="solid"/>
                      <a:miter lim="800000"/>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i="1" dirty="0">
                          <a:solidFill>
                            <a:schemeClr val="tx2"/>
                          </a:solidFill>
                          <a:latin typeface="Times New Roman" panose="02020603050405020304" pitchFamily="18" charset="0"/>
                          <a:cs typeface="Times New Roman" panose="02020603050405020304" pitchFamily="18" charset="0"/>
                        </a:rPr>
                        <a:t>mm</a:t>
                      </a:r>
                      <a:endParaRPr lang="en-GB" sz="1200" i="1"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b="0" dirty="0">
                          <a:solidFill>
                            <a:schemeClr val="tx2"/>
                          </a:solidFill>
                          <a:latin typeface="Times New Roman" panose="02020603050405020304" pitchFamily="18" charset="0"/>
                          <a:cs typeface="Times New Roman" panose="02020603050405020304" pitchFamily="18" charset="0"/>
                        </a:rPr>
                        <a:t>50</a:t>
                      </a:r>
                      <a:endParaRPr lang="en-GB" sz="1200" b="0"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95670286"/>
                  </a:ext>
                </a:extLst>
              </a:tr>
              <a:tr h="0">
                <a:tc>
                  <a:txBody>
                    <a:bodyPr/>
                    <a:lstStyle/>
                    <a:p>
                      <a:r>
                        <a:rPr lang="en-US" sz="1200" dirty="0">
                          <a:solidFill>
                            <a:schemeClr val="tx2"/>
                          </a:solidFill>
                          <a:latin typeface="Times New Roman" panose="02020603050405020304" pitchFamily="18" charset="0"/>
                          <a:cs typeface="Times New Roman" panose="02020603050405020304" pitchFamily="18" charset="0"/>
                        </a:rPr>
                        <a:t>Beam sigma</a:t>
                      </a:r>
                      <a:endParaRPr lang="en-GB" sz="1200" dirty="0">
                        <a:solidFill>
                          <a:schemeClr val="tx2"/>
                        </a:solidFill>
                        <a:latin typeface="Times New Roman" panose="02020603050405020304" pitchFamily="18" charset="0"/>
                        <a:cs typeface="Times New Roman" panose="02020603050405020304" pitchFamily="18" charset="0"/>
                      </a:endParaRPr>
                    </a:p>
                  </a:txBody>
                  <a:tcPr marL="288000" marR="18000" marT="18000" marB="18000">
                    <a:lnL w="6350" cap="flat" cmpd="sng" algn="ctr">
                      <a:noFill/>
                      <a:prstDash val="solid"/>
                      <a:miter lim="800000"/>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i="1" dirty="0">
                          <a:solidFill>
                            <a:schemeClr val="tx2"/>
                          </a:solidFill>
                          <a:latin typeface="Times New Roman" panose="02020603050405020304" pitchFamily="18" charset="0"/>
                          <a:cs typeface="Times New Roman" panose="02020603050405020304" pitchFamily="18" charset="0"/>
                        </a:rPr>
                        <a:t>mm</a:t>
                      </a:r>
                      <a:endParaRPr lang="en-GB" sz="1200" i="1"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b="0" dirty="0">
                          <a:solidFill>
                            <a:schemeClr val="tx2"/>
                          </a:solidFill>
                          <a:latin typeface="Times New Roman" panose="02020603050405020304" pitchFamily="18" charset="0"/>
                          <a:cs typeface="Times New Roman" panose="02020603050405020304" pitchFamily="18" charset="0"/>
                        </a:rPr>
                        <a:t>8</a:t>
                      </a:r>
                      <a:endParaRPr lang="en-GB" sz="1200" b="0"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66157867"/>
                  </a:ext>
                </a:extLst>
              </a:tr>
              <a:tr h="0">
                <a:tc>
                  <a:txBody>
                    <a:bodyPr/>
                    <a:lstStyle/>
                    <a:p>
                      <a:r>
                        <a:rPr lang="en-US" sz="1200" dirty="0">
                          <a:solidFill>
                            <a:schemeClr val="tx2"/>
                          </a:solidFill>
                          <a:latin typeface="Times New Roman" panose="02020603050405020304" pitchFamily="18" charset="0"/>
                          <a:cs typeface="Times New Roman" panose="02020603050405020304" pitchFamily="18" charset="0"/>
                        </a:rPr>
                        <a:t>Average beam power</a:t>
                      </a:r>
                      <a:endParaRPr lang="en-GB" sz="1200" dirty="0">
                        <a:solidFill>
                          <a:schemeClr val="tx2"/>
                        </a:solidFill>
                        <a:latin typeface="Times New Roman" panose="02020603050405020304" pitchFamily="18" charset="0"/>
                        <a:cs typeface="Times New Roman" panose="02020603050405020304" pitchFamily="18" charset="0"/>
                      </a:endParaRPr>
                    </a:p>
                  </a:txBody>
                  <a:tcPr marL="288000" marR="18000" marT="18000" marB="18000">
                    <a:lnL w="6350" cap="flat" cmpd="sng" algn="ctr">
                      <a:noFill/>
                      <a:prstDash val="solid"/>
                      <a:miter lim="800000"/>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i="1" dirty="0">
                          <a:solidFill>
                            <a:schemeClr val="tx2"/>
                          </a:solidFill>
                          <a:latin typeface="Times New Roman" panose="02020603050405020304" pitchFamily="18" charset="0"/>
                          <a:cs typeface="Times New Roman" panose="02020603050405020304" pitchFamily="18" charset="0"/>
                        </a:rPr>
                        <a:t>kW</a:t>
                      </a:r>
                      <a:endParaRPr lang="en-GB" sz="1200" i="1"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b="0" dirty="0">
                          <a:solidFill>
                            <a:schemeClr val="tx2"/>
                          </a:solidFill>
                          <a:latin typeface="Times New Roman" panose="02020603050405020304" pitchFamily="18" charset="0"/>
                          <a:cs typeface="Times New Roman" panose="02020603050405020304" pitchFamily="18" charset="0"/>
                        </a:rPr>
                        <a:t>356</a:t>
                      </a:r>
                      <a:endParaRPr lang="en-GB" sz="1200" b="0"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85773133"/>
                  </a:ext>
                </a:extLst>
              </a:tr>
              <a:tr h="0">
                <a:tc>
                  <a:txBody>
                    <a:bodyPr/>
                    <a:lstStyle/>
                    <a:p>
                      <a:r>
                        <a:rPr lang="en-US" sz="1200" dirty="0">
                          <a:solidFill>
                            <a:schemeClr val="tx2"/>
                          </a:solidFill>
                          <a:latin typeface="Times New Roman" panose="02020603050405020304" pitchFamily="18" charset="0"/>
                          <a:cs typeface="Times New Roman" panose="02020603050405020304" pitchFamily="18" charset="0"/>
                        </a:rPr>
                        <a:t>Average beam deposited in target</a:t>
                      </a:r>
                      <a:endParaRPr lang="en-GB" sz="1200" dirty="0">
                        <a:solidFill>
                          <a:schemeClr val="tx2"/>
                        </a:solidFill>
                        <a:latin typeface="Times New Roman" panose="02020603050405020304" pitchFamily="18" charset="0"/>
                        <a:cs typeface="Times New Roman" panose="02020603050405020304" pitchFamily="18" charset="0"/>
                      </a:endParaRPr>
                    </a:p>
                  </a:txBody>
                  <a:tcPr marL="288000" marR="18000" marT="18000" marB="18000">
                    <a:lnL w="6350" cap="flat" cmpd="sng" algn="ctr">
                      <a:noFill/>
                      <a:prstDash val="solid"/>
                      <a:miter lim="800000"/>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i="1" dirty="0">
                          <a:solidFill>
                            <a:schemeClr val="tx2"/>
                          </a:solidFill>
                          <a:latin typeface="Times New Roman" panose="02020603050405020304" pitchFamily="18" charset="0"/>
                          <a:cs typeface="Times New Roman" panose="02020603050405020304" pitchFamily="18" charset="0"/>
                        </a:rPr>
                        <a:t>kW</a:t>
                      </a:r>
                      <a:endParaRPr lang="en-GB" sz="1200" i="1"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ctr"/>
                      <a:r>
                        <a:rPr lang="en-US" sz="1200" b="0" dirty="0">
                          <a:solidFill>
                            <a:schemeClr val="tx2"/>
                          </a:solidFill>
                          <a:latin typeface="Times New Roman" panose="02020603050405020304" pitchFamily="18" charset="0"/>
                          <a:cs typeface="Times New Roman" panose="02020603050405020304" pitchFamily="18" charset="0"/>
                        </a:rPr>
                        <a:t>305</a:t>
                      </a:r>
                      <a:endParaRPr lang="en-GB" sz="1200" b="0"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17936828"/>
                  </a:ext>
                </a:extLst>
              </a:tr>
              <a:tr h="0">
                <a:tc>
                  <a:txBody>
                    <a:bodyPr/>
                    <a:lstStyle/>
                    <a:p>
                      <a:r>
                        <a:rPr lang="en-US" sz="1200" dirty="0">
                          <a:solidFill>
                            <a:schemeClr val="tx2"/>
                          </a:solidFill>
                          <a:latin typeface="Times New Roman" panose="02020603050405020304" pitchFamily="18" charset="0"/>
                          <a:cs typeface="Times New Roman" panose="02020603050405020304" pitchFamily="18" charset="0"/>
                        </a:rPr>
                        <a:t>Average beam power during spill</a:t>
                      </a:r>
                      <a:endParaRPr lang="en-GB" sz="1200" dirty="0">
                        <a:solidFill>
                          <a:schemeClr val="tx2"/>
                        </a:solidFill>
                        <a:latin typeface="Times New Roman" panose="02020603050405020304" pitchFamily="18" charset="0"/>
                        <a:cs typeface="Times New Roman" panose="02020603050405020304" pitchFamily="18" charset="0"/>
                      </a:endParaRPr>
                    </a:p>
                  </a:txBody>
                  <a:tcPr marL="288000" marR="18000" marT="18000" marB="18000">
                    <a:lnL w="6350" cap="flat" cmpd="sng" algn="ctr">
                      <a:noFill/>
                      <a:prstDash val="solid"/>
                      <a:miter lim="800000"/>
                    </a:lnL>
                    <a:lnR>
                      <a:noFill/>
                    </a:lnR>
                    <a:lnT w="6350" cap="flat" cmpd="sng" algn="ctr">
                      <a:noFill/>
                      <a:prstDash val="solid"/>
                      <a:miter lim="800000"/>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i="1" dirty="0">
                          <a:solidFill>
                            <a:schemeClr val="tx2"/>
                          </a:solidFill>
                          <a:latin typeface="Times New Roman" panose="02020603050405020304" pitchFamily="18" charset="0"/>
                          <a:cs typeface="Times New Roman" panose="02020603050405020304" pitchFamily="18" charset="0"/>
                        </a:rPr>
                        <a:t>MW</a:t>
                      </a:r>
                      <a:endParaRPr lang="en-GB" sz="1200" i="1"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a:noFill/>
                    </a:lnR>
                    <a:lnT w="6350" cap="flat" cmpd="sng" algn="ctr">
                      <a:noFill/>
                      <a:prstDash val="solid"/>
                      <a:miter lim="800000"/>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200" b="0" dirty="0">
                          <a:solidFill>
                            <a:schemeClr val="tx2"/>
                          </a:solidFill>
                          <a:latin typeface="Times New Roman" panose="02020603050405020304" pitchFamily="18" charset="0"/>
                          <a:cs typeface="Times New Roman" panose="02020603050405020304" pitchFamily="18" charset="0"/>
                        </a:rPr>
                        <a:t>2.3</a:t>
                      </a:r>
                      <a:endParaRPr lang="en-GB" sz="1200" b="0" dirty="0">
                        <a:solidFill>
                          <a:schemeClr val="tx2"/>
                        </a:solidFill>
                        <a:latin typeface="Times New Roman" panose="02020603050405020304" pitchFamily="18" charset="0"/>
                        <a:cs typeface="Times New Roman" panose="02020603050405020304" pitchFamily="18" charset="0"/>
                      </a:endParaRPr>
                    </a:p>
                  </a:txBody>
                  <a:tcPr marL="90000" marR="18000" marT="18000" marB="18000">
                    <a:lnL>
                      <a:noFill/>
                    </a:lnL>
                    <a:lnR w="6350" cap="flat" cmpd="sng" algn="ctr">
                      <a:noFill/>
                      <a:prstDash val="solid"/>
                      <a:miter lim="800000"/>
                    </a:lnR>
                    <a:lnT w="6350" cap="flat" cmpd="sng" algn="ctr">
                      <a:noFill/>
                      <a:prstDash val="solid"/>
                      <a:miter lim="800000"/>
                    </a:lnT>
                    <a:lnB w="28575"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74960975"/>
                  </a:ext>
                </a:extLst>
              </a:tr>
            </a:tbl>
          </a:graphicData>
        </a:graphic>
      </p:graphicFrame>
      <p:sp>
        <p:nvSpPr>
          <p:cNvPr id="21" name="Rectangle 20">
            <a:extLst>
              <a:ext uri="{FF2B5EF4-FFF2-40B4-BE49-F238E27FC236}">
                <a16:creationId xmlns:a16="http://schemas.microsoft.com/office/drawing/2014/main" id="{E0762DE8-F743-A987-8804-E024FB6F1976}"/>
              </a:ext>
            </a:extLst>
          </p:cNvPr>
          <p:cNvSpPr/>
          <p:nvPr/>
        </p:nvSpPr>
        <p:spPr>
          <a:xfrm>
            <a:off x="7479162" y="3245771"/>
            <a:ext cx="4214318" cy="2956466"/>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6A729540-237F-BFF9-7C04-70F4FEC10F41}"/>
              </a:ext>
            </a:extLst>
          </p:cNvPr>
          <p:cNvSpPr>
            <a:spLocks noGrp="1"/>
          </p:cNvSpPr>
          <p:nvPr>
            <p:ph type="title"/>
          </p:nvPr>
        </p:nvSpPr>
        <p:spPr>
          <a:xfrm>
            <a:off x="405594" y="209860"/>
            <a:ext cx="11380812" cy="1084263"/>
          </a:xfrm>
        </p:spPr>
        <p:txBody>
          <a:bodyPr/>
          <a:lstStyle/>
          <a:p>
            <a:r>
              <a:rPr lang="en-US" dirty="0"/>
              <a:t>He simulation Overview</a:t>
            </a:r>
            <a:endParaRPr lang="en-GB" dirty="0"/>
          </a:p>
        </p:txBody>
      </p:sp>
      <p:sp>
        <p:nvSpPr>
          <p:cNvPr id="3" name="Text Placeholder 2">
            <a:extLst>
              <a:ext uri="{FF2B5EF4-FFF2-40B4-BE49-F238E27FC236}">
                <a16:creationId xmlns:a16="http://schemas.microsoft.com/office/drawing/2014/main" id="{4C89BC82-A3B6-5CAE-0FB0-C9A5CA5F8FF6}"/>
              </a:ext>
            </a:extLst>
          </p:cNvPr>
          <p:cNvSpPr>
            <a:spLocks noGrp="1"/>
          </p:cNvSpPr>
          <p:nvPr>
            <p:ph type="body" idx="1"/>
          </p:nvPr>
        </p:nvSpPr>
        <p:spPr>
          <a:xfrm>
            <a:off x="7610382" y="3733164"/>
            <a:ext cx="4449486" cy="2366086"/>
          </a:xfrm>
        </p:spPr>
        <p:txBody>
          <a:bodyPr>
            <a:normAutofit fontScale="70000" lnSpcReduction="20000"/>
          </a:bodyPr>
          <a:lstStyle/>
          <a:p>
            <a:pPr marL="342900" indent="-342900">
              <a:buFont typeface="Arial" panose="020B0604020202020204" pitchFamily="34" charset="0"/>
              <a:buChar char="•"/>
            </a:pPr>
            <a:r>
              <a:rPr lang="en-US" sz="2100" dirty="0">
                <a:solidFill>
                  <a:schemeClr val="tx2"/>
                </a:solidFill>
              </a:rPr>
              <a:t>Non internal block structure</a:t>
            </a:r>
          </a:p>
          <a:p>
            <a:pPr marL="342900" indent="-342900">
              <a:buFont typeface="Arial" panose="020B0604020202020204" pitchFamily="34" charset="0"/>
              <a:buChar char="•"/>
            </a:pPr>
            <a:r>
              <a:rPr lang="en-US" sz="2100" dirty="0">
                <a:solidFill>
                  <a:schemeClr val="tx2"/>
                </a:solidFill>
              </a:rPr>
              <a:t>Isotropic materials</a:t>
            </a:r>
          </a:p>
          <a:p>
            <a:pPr marL="342900" indent="-342900">
              <a:buFont typeface="Arial" panose="020B0604020202020204" pitchFamily="34" charset="0"/>
              <a:buChar char="•"/>
            </a:pPr>
            <a:r>
              <a:rPr lang="en-US" sz="2100" b="0" dirty="0">
                <a:solidFill>
                  <a:schemeClr val="tx2"/>
                </a:solidFill>
              </a:rPr>
              <a:t>HTC not varied in </a:t>
            </a:r>
            <a:r>
              <a:rPr lang="en-US" sz="2100" b="0" dirty="0" err="1">
                <a:solidFill>
                  <a:schemeClr val="tx2"/>
                </a:solidFill>
              </a:rPr>
              <a:t>x,y,z</a:t>
            </a:r>
            <a:r>
              <a:rPr lang="en-US" sz="2100" b="0" dirty="0">
                <a:solidFill>
                  <a:schemeClr val="tx2"/>
                </a:solidFill>
              </a:rPr>
              <a:t>.</a:t>
            </a:r>
          </a:p>
          <a:p>
            <a:pPr marL="342900" indent="-342900">
              <a:buFont typeface="Arial" panose="020B0604020202020204" pitchFamily="34" charset="0"/>
              <a:buChar char="•"/>
            </a:pPr>
            <a:r>
              <a:rPr lang="en-US" sz="2100" b="0" dirty="0">
                <a:solidFill>
                  <a:schemeClr val="tx2"/>
                </a:solidFill>
              </a:rPr>
              <a:t>Used simplified Helium temperature change</a:t>
            </a:r>
          </a:p>
          <a:p>
            <a:pPr marL="342900" indent="-342900">
              <a:buFont typeface="Arial" panose="020B0604020202020204" pitchFamily="34" charset="0"/>
              <a:buChar char="•"/>
            </a:pPr>
            <a:r>
              <a:rPr lang="en-US" sz="2100" b="0" dirty="0">
                <a:solidFill>
                  <a:schemeClr val="tx2"/>
                </a:solidFill>
              </a:rPr>
              <a:t>Halo beam used </a:t>
            </a:r>
          </a:p>
          <a:p>
            <a:pPr marL="360000"/>
            <a:r>
              <a:rPr lang="en-US" sz="2100" b="0" dirty="0">
                <a:solidFill>
                  <a:schemeClr val="tx2"/>
                </a:solidFill>
                <a:latin typeface="Arial" panose="020B0604020202020204" pitchFamily="34" charset="0"/>
                <a:cs typeface="Arial" panose="020B0604020202020204" pitchFamily="34" charset="0"/>
              </a:rPr>
              <a:t>→ 4Hz </a:t>
            </a:r>
            <a:r>
              <a:rPr lang="en-US" sz="2100" b="0" dirty="0">
                <a:solidFill>
                  <a:schemeClr val="tx2"/>
                </a:solidFill>
              </a:rPr>
              <a:t>Painted beam compared to halo for many cases</a:t>
            </a:r>
          </a:p>
          <a:p>
            <a:pPr marL="342900" indent="-342900">
              <a:buFont typeface="Arial" panose="020B0604020202020204" pitchFamily="34" charset="0"/>
              <a:buChar char="•"/>
            </a:pPr>
            <a:r>
              <a:rPr lang="en-US" sz="2100" dirty="0">
                <a:solidFill>
                  <a:schemeClr val="bg2">
                    <a:lumMod val="10000"/>
                  </a:schemeClr>
                </a:solidFill>
              </a:rPr>
              <a:t>Simulations assume steady 7.2s cycle. Supercycle is ignored, except when investigating fatigue!</a:t>
            </a:r>
            <a:endParaRPr lang="en-US" sz="2100" dirty="0">
              <a:solidFill>
                <a:schemeClr val="tx2"/>
              </a:solidFill>
            </a:endParaRPr>
          </a:p>
        </p:txBody>
      </p:sp>
      <p:sp>
        <p:nvSpPr>
          <p:cNvPr id="6" name="Slide Number Placeholder 5">
            <a:extLst>
              <a:ext uri="{FF2B5EF4-FFF2-40B4-BE49-F238E27FC236}">
                <a16:creationId xmlns:a16="http://schemas.microsoft.com/office/drawing/2014/main" id="{930FF803-210D-630A-216B-1068579F54B0}"/>
              </a:ext>
            </a:extLst>
          </p:cNvPr>
          <p:cNvSpPr>
            <a:spLocks noGrp="1"/>
          </p:cNvSpPr>
          <p:nvPr>
            <p:ph type="sldNum" sz="quarter" idx="17"/>
          </p:nvPr>
        </p:nvSpPr>
        <p:spPr/>
        <p:txBody>
          <a:bodyPr/>
          <a:lstStyle/>
          <a:p>
            <a:pPr>
              <a:defRPr/>
            </a:pPr>
            <a:fld id="{36B5EA5A-BC32-A742-B11B-8E7414D5B535}" type="slidenum">
              <a:rPr lang="en-US" smtClean="0"/>
              <a:pPr>
                <a:defRPr/>
              </a:pPr>
              <a:t>8</a:t>
            </a:fld>
            <a:endParaRPr lang="en-US"/>
          </a:p>
        </p:txBody>
      </p:sp>
      <p:sp>
        <p:nvSpPr>
          <p:cNvPr id="4" name="Date Placeholder 3">
            <a:extLst>
              <a:ext uri="{FF2B5EF4-FFF2-40B4-BE49-F238E27FC236}">
                <a16:creationId xmlns:a16="http://schemas.microsoft.com/office/drawing/2014/main" id="{777B6D72-9B2A-B4BC-BB01-CC91716CA553}"/>
              </a:ext>
            </a:extLst>
          </p:cNvPr>
          <p:cNvSpPr>
            <a:spLocks noGrp="1"/>
          </p:cNvSpPr>
          <p:nvPr>
            <p:ph type="dt" sz="half" idx="10"/>
          </p:nvPr>
        </p:nvSpPr>
        <p:spPr/>
        <p:txBody>
          <a:bodyPr/>
          <a:lstStyle/>
          <a:p>
            <a:r>
              <a:rPr lang="en-US"/>
              <a:t>HI-ECN3 Target System Advisory Commitee #1,  04/03/2025</a:t>
            </a:r>
            <a:endParaRPr lang="en-US" dirty="0"/>
          </a:p>
        </p:txBody>
      </p:sp>
      <p:sp>
        <p:nvSpPr>
          <p:cNvPr id="5" name="Footer Placeholder 4">
            <a:extLst>
              <a:ext uri="{FF2B5EF4-FFF2-40B4-BE49-F238E27FC236}">
                <a16:creationId xmlns:a16="http://schemas.microsoft.com/office/drawing/2014/main" id="{9182BE8E-58BB-1826-D276-CFEBD7702960}"/>
              </a:ext>
            </a:extLst>
          </p:cNvPr>
          <p:cNvSpPr>
            <a:spLocks noGrp="1"/>
          </p:cNvSpPr>
          <p:nvPr>
            <p:ph type="ftr" sz="quarter" idx="11"/>
          </p:nvPr>
        </p:nvSpPr>
        <p:spPr/>
        <p:txBody>
          <a:bodyPr/>
          <a:lstStyle/>
          <a:p>
            <a:r>
              <a:rPr lang="en-GB"/>
              <a:t>Mike Parkin | Target Conceptual Design</a:t>
            </a:r>
            <a:endParaRPr lang="en-US" dirty="0"/>
          </a:p>
        </p:txBody>
      </p:sp>
      <p:sp>
        <p:nvSpPr>
          <p:cNvPr id="7" name="Rectangle: Rounded Corners 6">
            <a:extLst>
              <a:ext uri="{FF2B5EF4-FFF2-40B4-BE49-F238E27FC236}">
                <a16:creationId xmlns:a16="http://schemas.microsoft.com/office/drawing/2014/main" id="{B795CB69-8C32-08B2-DCF4-F082E3140435}"/>
              </a:ext>
            </a:extLst>
          </p:cNvPr>
          <p:cNvSpPr/>
          <p:nvPr/>
        </p:nvSpPr>
        <p:spPr>
          <a:xfrm>
            <a:off x="272997" y="2532331"/>
            <a:ext cx="1127582" cy="751911"/>
          </a:xfrm>
          <a:prstGeom prst="roundRect">
            <a:avLst/>
          </a:prstGeom>
          <a:solidFill>
            <a:srgbClr val="F9DFD6"/>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ysClr val="windowText" lastClr="000000"/>
                </a:solidFill>
                <a:latin typeface="Microsoft JhengHei" panose="020B0604030504040204" pitchFamily="34" charset="-120"/>
                <a:ea typeface="Microsoft JhengHei" panose="020B0604030504040204" pitchFamily="34" charset="-120"/>
              </a:rPr>
              <a:t>Ansys CFX</a:t>
            </a:r>
            <a:endParaRPr lang="en-GB" sz="1400" b="1" dirty="0">
              <a:solidFill>
                <a:sysClr val="windowText" lastClr="000000"/>
              </a:solidFill>
              <a:latin typeface="Microsoft JhengHei" panose="020B0604030504040204" pitchFamily="34" charset="-120"/>
              <a:ea typeface="Microsoft JhengHei" panose="020B0604030504040204" pitchFamily="34" charset="-120"/>
            </a:endParaRPr>
          </a:p>
        </p:txBody>
      </p:sp>
      <p:sp>
        <p:nvSpPr>
          <p:cNvPr id="8" name="Rectangle: Rounded Corners 7">
            <a:extLst>
              <a:ext uri="{FF2B5EF4-FFF2-40B4-BE49-F238E27FC236}">
                <a16:creationId xmlns:a16="http://schemas.microsoft.com/office/drawing/2014/main" id="{EF4BCA9B-C157-CC23-E00F-C29A7975458F}"/>
              </a:ext>
            </a:extLst>
          </p:cNvPr>
          <p:cNvSpPr/>
          <p:nvPr/>
        </p:nvSpPr>
        <p:spPr>
          <a:xfrm>
            <a:off x="191344" y="1027528"/>
            <a:ext cx="1293141" cy="751910"/>
          </a:xfrm>
          <a:prstGeom prst="roundRect">
            <a:avLst/>
          </a:prstGeom>
          <a:solidFill>
            <a:srgbClr val="F9DFD6"/>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ysClr val="windowText" lastClr="000000"/>
                </a:solidFill>
                <a:latin typeface="Microsoft JhengHei" panose="020B0604030504040204" pitchFamily="34" charset="-120"/>
                <a:ea typeface="Microsoft JhengHei" panose="020B0604030504040204" pitchFamily="34" charset="-120"/>
              </a:rPr>
              <a:t>HTC calculations</a:t>
            </a:r>
            <a:endParaRPr lang="en-GB" sz="1400" b="1" dirty="0">
              <a:solidFill>
                <a:sysClr val="windowText" lastClr="000000"/>
              </a:solidFill>
              <a:latin typeface="Microsoft JhengHei" panose="020B0604030504040204" pitchFamily="34" charset="-120"/>
              <a:ea typeface="Microsoft JhengHei" panose="020B0604030504040204" pitchFamily="34" charset="-120"/>
            </a:endParaRPr>
          </a:p>
        </p:txBody>
      </p:sp>
      <p:sp>
        <p:nvSpPr>
          <p:cNvPr id="10" name="Rectangle: Rounded Corners 9">
            <a:extLst>
              <a:ext uri="{FF2B5EF4-FFF2-40B4-BE49-F238E27FC236}">
                <a16:creationId xmlns:a16="http://schemas.microsoft.com/office/drawing/2014/main" id="{EAACEB35-F0E7-9031-79CA-9F556A198265}"/>
              </a:ext>
            </a:extLst>
          </p:cNvPr>
          <p:cNvSpPr/>
          <p:nvPr/>
        </p:nvSpPr>
        <p:spPr>
          <a:xfrm>
            <a:off x="3130757" y="774960"/>
            <a:ext cx="2178469" cy="1345963"/>
          </a:xfrm>
          <a:prstGeom prst="roundRect">
            <a:avLst/>
          </a:prstGeom>
          <a:solidFill>
            <a:srgbClr val="F9DFD6"/>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ysClr val="windowText" lastClr="000000"/>
                </a:solidFill>
                <a:latin typeface="Microsoft JhengHei" panose="020B0604030504040204" pitchFamily="34" charset="-120"/>
                <a:ea typeface="Microsoft JhengHei" panose="020B0604030504040204" pitchFamily="34" charset="-120"/>
              </a:rPr>
              <a:t>Ansys steady state thermal</a:t>
            </a:r>
          </a:p>
          <a:p>
            <a:pPr algn="ctr"/>
            <a:r>
              <a:rPr lang="en-US" sz="1400" b="1" dirty="0">
                <a:solidFill>
                  <a:schemeClr val="accent3"/>
                </a:solidFill>
                <a:latin typeface="Microsoft JhengHei" panose="020B0604030504040204" pitchFamily="34" charset="-120"/>
                <a:ea typeface="Microsoft JhengHei" panose="020B0604030504040204" pitchFamily="34" charset="-120"/>
              </a:rPr>
              <a:t>￭ Halo beam</a:t>
            </a:r>
          </a:p>
          <a:p>
            <a:pPr algn="ctr"/>
            <a:r>
              <a:rPr lang="en-US" sz="1400" b="1" dirty="0">
                <a:solidFill>
                  <a:schemeClr val="accent3"/>
                </a:solidFill>
                <a:latin typeface="Microsoft JhengHei" panose="020B0604030504040204" pitchFamily="34" charset="-120"/>
                <a:ea typeface="Microsoft JhengHei" panose="020B0604030504040204" pitchFamily="34" charset="-120"/>
              </a:rPr>
              <a:t>￭ Fluid temperature channel step change</a:t>
            </a:r>
            <a:endParaRPr lang="en-GB" sz="1400" b="1" dirty="0">
              <a:solidFill>
                <a:schemeClr val="accent3"/>
              </a:solidFill>
              <a:latin typeface="Microsoft JhengHei" panose="020B0604030504040204" pitchFamily="34" charset="-120"/>
              <a:ea typeface="Microsoft JhengHei" panose="020B0604030504040204" pitchFamily="34" charset="-120"/>
            </a:endParaRPr>
          </a:p>
        </p:txBody>
      </p:sp>
      <p:sp>
        <p:nvSpPr>
          <p:cNvPr id="20" name="Rectangle: Rounded Corners 19">
            <a:extLst>
              <a:ext uri="{FF2B5EF4-FFF2-40B4-BE49-F238E27FC236}">
                <a16:creationId xmlns:a16="http://schemas.microsoft.com/office/drawing/2014/main" id="{4B907948-2855-F489-22B2-423435A3B9CB}"/>
              </a:ext>
            </a:extLst>
          </p:cNvPr>
          <p:cNvSpPr/>
          <p:nvPr/>
        </p:nvSpPr>
        <p:spPr>
          <a:xfrm>
            <a:off x="3105893" y="5561477"/>
            <a:ext cx="2158153" cy="578124"/>
          </a:xfrm>
          <a:prstGeom prst="roundRect">
            <a:avLst>
              <a:gd name="adj" fmla="val 26401"/>
            </a:avLst>
          </a:prstGeom>
          <a:solidFill>
            <a:srgbClr val="F9DFD6"/>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err="1">
                <a:solidFill>
                  <a:sysClr val="windowText" lastClr="000000"/>
                </a:solidFill>
                <a:latin typeface="Microsoft JhengHei" panose="020B0604030504040204" pitchFamily="34" charset="-120"/>
                <a:ea typeface="Microsoft JhengHei" panose="020B0604030504040204" pitchFamily="34" charset="-120"/>
              </a:rPr>
              <a:t>Matlab</a:t>
            </a:r>
            <a:r>
              <a:rPr lang="en-US" sz="1400" b="1" dirty="0">
                <a:solidFill>
                  <a:sysClr val="windowText" lastClr="000000"/>
                </a:solidFill>
                <a:latin typeface="Microsoft JhengHei" panose="020B0604030504040204" pitchFamily="34" charset="-120"/>
                <a:ea typeface="Microsoft JhengHei" panose="020B0604030504040204" pitchFamily="34" charset="-120"/>
              </a:rPr>
              <a:t> fatigue analysis</a:t>
            </a:r>
            <a:endParaRPr lang="en-GB" sz="1400" b="1" dirty="0">
              <a:solidFill>
                <a:sysClr val="windowText" lastClr="000000"/>
              </a:solidFill>
              <a:latin typeface="Microsoft JhengHei" panose="020B0604030504040204" pitchFamily="34" charset="-120"/>
              <a:ea typeface="Microsoft JhengHei" panose="020B0604030504040204" pitchFamily="34" charset="-120"/>
            </a:endParaRPr>
          </a:p>
        </p:txBody>
      </p:sp>
      <p:sp>
        <p:nvSpPr>
          <p:cNvPr id="31" name="Rectangle: Rounded Corners 30">
            <a:extLst>
              <a:ext uri="{FF2B5EF4-FFF2-40B4-BE49-F238E27FC236}">
                <a16:creationId xmlns:a16="http://schemas.microsoft.com/office/drawing/2014/main" id="{70F5E2BE-6B84-CA4F-F7EC-6077224BDFF5}"/>
              </a:ext>
            </a:extLst>
          </p:cNvPr>
          <p:cNvSpPr/>
          <p:nvPr/>
        </p:nvSpPr>
        <p:spPr>
          <a:xfrm>
            <a:off x="3122362" y="2665761"/>
            <a:ext cx="2178469" cy="1219231"/>
          </a:xfrm>
          <a:prstGeom prst="roundRect">
            <a:avLst/>
          </a:prstGeom>
          <a:solidFill>
            <a:srgbClr val="F9DFD6"/>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ysClr val="windowText" lastClr="000000"/>
                </a:solidFill>
                <a:latin typeface="Microsoft JhengHei" panose="020B0604030504040204" pitchFamily="34" charset="-120"/>
                <a:ea typeface="Microsoft JhengHei" panose="020B0604030504040204" pitchFamily="34" charset="-120"/>
              </a:rPr>
              <a:t>Ansys transient</a:t>
            </a:r>
            <a:r>
              <a:rPr lang="en-US" sz="1400" dirty="0">
                <a:solidFill>
                  <a:sysClr val="windowText" lastClr="000000"/>
                </a:solidFill>
                <a:latin typeface="Microsoft JhengHei" panose="020B0604030504040204" pitchFamily="34" charset="-120"/>
                <a:ea typeface="Microsoft JhengHei" panose="020B0604030504040204" pitchFamily="34" charset="-120"/>
              </a:rPr>
              <a:t> </a:t>
            </a:r>
            <a:r>
              <a:rPr lang="en-US" sz="1400" b="1" dirty="0">
                <a:solidFill>
                  <a:sysClr val="windowText" lastClr="000000"/>
                </a:solidFill>
                <a:latin typeface="Microsoft JhengHei" panose="020B0604030504040204" pitchFamily="34" charset="-120"/>
                <a:ea typeface="Microsoft JhengHei" panose="020B0604030504040204" pitchFamily="34" charset="-120"/>
              </a:rPr>
              <a:t>thermal</a:t>
            </a:r>
          </a:p>
          <a:p>
            <a:pPr algn="ctr"/>
            <a:r>
              <a:rPr lang="en-US" sz="1400" b="1" dirty="0">
                <a:solidFill>
                  <a:schemeClr val="accent3"/>
                </a:solidFill>
                <a:latin typeface="Microsoft JhengHei" panose="020B0604030504040204" pitchFamily="34" charset="-120"/>
                <a:ea typeface="Microsoft JhengHei" panose="020B0604030504040204" pitchFamily="34" charset="-120"/>
              </a:rPr>
              <a:t>￭ Halo beam</a:t>
            </a:r>
          </a:p>
          <a:p>
            <a:pPr algn="ctr"/>
            <a:r>
              <a:rPr lang="en-US" sz="1400" b="1" dirty="0">
                <a:solidFill>
                  <a:schemeClr val="accent3"/>
                </a:solidFill>
                <a:latin typeface="Microsoft JhengHei" panose="020B0604030504040204" pitchFamily="34" charset="-120"/>
                <a:ea typeface="Microsoft JhengHei" panose="020B0604030504040204" pitchFamily="34" charset="-120"/>
              </a:rPr>
              <a:t>￭ Fluid temperature channel step change</a:t>
            </a:r>
            <a:endParaRPr lang="en-GB" sz="1400" b="1" dirty="0">
              <a:solidFill>
                <a:schemeClr val="accent3"/>
              </a:solidFill>
              <a:latin typeface="Microsoft JhengHei" panose="020B0604030504040204" pitchFamily="34" charset="-120"/>
              <a:ea typeface="Microsoft JhengHei" panose="020B0604030504040204" pitchFamily="34" charset="-120"/>
            </a:endParaRPr>
          </a:p>
        </p:txBody>
      </p:sp>
      <p:sp>
        <p:nvSpPr>
          <p:cNvPr id="42" name="Rectangle: Rounded Corners 41">
            <a:extLst>
              <a:ext uri="{FF2B5EF4-FFF2-40B4-BE49-F238E27FC236}">
                <a16:creationId xmlns:a16="http://schemas.microsoft.com/office/drawing/2014/main" id="{8BD7D730-8556-16CF-3C63-0B833806798E}"/>
              </a:ext>
            </a:extLst>
          </p:cNvPr>
          <p:cNvSpPr/>
          <p:nvPr/>
        </p:nvSpPr>
        <p:spPr>
          <a:xfrm>
            <a:off x="3095734" y="4463651"/>
            <a:ext cx="2178469" cy="555390"/>
          </a:xfrm>
          <a:prstGeom prst="roundRect">
            <a:avLst>
              <a:gd name="adj" fmla="val 32076"/>
            </a:avLst>
          </a:prstGeom>
          <a:solidFill>
            <a:srgbClr val="F9DFD6"/>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b="1" dirty="0">
                <a:solidFill>
                  <a:sysClr val="windowText" lastClr="000000"/>
                </a:solidFill>
                <a:latin typeface="Microsoft JhengHei" panose="020B0604030504040204" pitchFamily="34" charset="-120"/>
                <a:ea typeface="Microsoft JhengHei" panose="020B0604030504040204" pitchFamily="34" charset="-120"/>
              </a:rPr>
              <a:t>Ansys quasi-static structural</a:t>
            </a:r>
            <a:endParaRPr lang="en-GB" sz="1400" b="1" dirty="0">
              <a:solidFill>
                <a:sysClr val="windowText" lastClr="000000"/>
              </a:solidFill>
              <a:latin typeface="Microsoft JhengHei" panose="020B0604030504040204" pitchFamily="34" charset="-120"/>
              <a:ea typeface="Microsoft JhengHei" panose="020B0604030504040204" pitchFamily="34" charset="-120"/>
            </a:endParaRPr>
          </a:p>
        </p:txBody>
      </p:sp>
      <p:sp>
        <p:nvSpPr>
          <p:cNvPr id="15" name="Arrow: Down 14">
            <a:extLst>
              <a:ext uri="{FF2B5EF4-FFF2-40B4-BE49-F238E27FC236}">
                <a16:creationId xmlns:a16="http://schemas.microsoft.com/office/drawing/2014/main" id="{B07FB666-0AE2-5139-88DA-2C01B0F34D8D}"/>
              </a:ext>
            </a:extLst>
          </p:cNvPr>
          <p:cNvSpPr/>
          <p:nvPr/>
        </p:nvSpPr>
        <p:spPr>
          <a:xfrm>
            <a:off x="3494949" y="2232285"/>
            <a:ext cx="552920" cy="374540"/>
          </a:xfrm>
          <a:prstGeom prst="downArrow">
            <a:avLst>
              <a:gd name="adj1" fmla="val 60340"/>
              <a:gd name="adj2" fmla="val 50735"/>
            </a:avLst>
          </a:prstGeom>
          <a:solidFill>
            <a:srgbClr val="FFC000"/>
          </a:solid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wrap="none" lIns="54000" rIns="54000" rtlCol="0" anchor="ctr"/>
          <a:lstStyle/>
          <a:p>
            <a:pPr algn="ctr"/>
            <a:r>
              <a:rPr lang="en-US" sz="1200" dirty="0">
                <a:solidFill>
                  <a:sysClr val="windowText" lastClr="000000"/>
                </a:solidFill>
                <a:latin typeface="Microsoft JhengHei" panose="020B0604030504040204" pitchFamily="34" charset="-120"/>
                <a:ea typeface="Microsoft JhengHei" panose="020B0604030504040204" pitchFamily="34" charset="-120"/>
              </a:rPr>
              <a:t>                                         Steady state</a:t>
            </a:r>
          </a:p>
          <a:p>
            <a:pPr algn="ctr"/>
            <a:r>
              <a:rPr lang="en-US" sz="1200" dirty="0">
                <a:solidFill>
                  <a:sysClr val="windowText" lastClr="000000"/>
                </a:solidFill>
                <a:latin typeface="Microsoft JhengHei" panose="020B0604030504040204" pitchFamily="34" charset="-120"/>
                <a:ea typeface="Microsoft JhengHei" panose="020B0604030504040204" pitchFamily="34" charset="-120"/>
              </a:rPr>
              <a:t>                                         temperature</a:t>
            </a:r>
            <a:endParaRPr lang="en-GB" sz="1200" dirty="0">
              <a:solidFill>
                <a:sysClr val="windowText" lastClr="000000"/>
              </a:solidFill>
              <a:latin typeface="Microsoft JhengHei" panose="020B0604030504040204" pitchFamily="34" charset="-120"/>
              <a:ea typeface="Microsoft JhengHei" panose="020B0604030504040204" pitchFamily="34" charset="-120"/>
            </a:endParaRPr>
          </a:p>
        </p:txBody>
      </p:sp>
      <p:sp>
        <p:nvSpPr>
          <p:cNvPr id="38" name="Rectangle: Rounded Corners 37">
            <a:extLst>
              <a:ext uri="{FF2B5EF4-FFF2-40B4-BE49-F238E27FC236}">
                <a16:creationId xmlns:a16="http://schemas.microsoft.com/office/drawing/2014/main" id="{F48D16DF-33B8-7B23-4F06-565F6358D791}"/>
              </a:ext>
            </a:extLst>
          </p:cNvPr>
          <p:cNvSpPr/>
          <p:nvPr/>
        </p:nvSpPr>
        <p:spPr>
          <a:xfrm>
            <a:off x="6034362" y="2960846"/>
            <a:ext cx="1182491" cy="608532"/>
          </a:xfrm>
          <a:prstGeom prst="roundRect">
            <a:avLst/>
          </a:prstGeom>
          <a:solidFill>
            <a:srgbClr val="D92F2F"/>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latin typeface="Microsoft JhengHei" panose="020B0604030504040204" pitchFamily="34" charset="-120"/>
                <a:ea typeface="Microsoft JhengHei" panose="020B0604030504040204" pitchFamily="34" charset="-120"/>
              </a:rPr>
              <a:t>Temperature</a:t>
            </a:r>
          </a:p>
          <a:p>
            <a:pPr algn="ctr"/>
            <a:r>
              <a:rPr lang="en-US" sz="1200" b="1" dirty="0">
                <a:solidFill>
                  <a:schemeClr val="bg1"/>
                </a:solidFill>
                <a:latin typeface="Microsoft JhengHei" panose="020B0604030504040204" pitchFamily="34" charset="-120"/>
                <a:ea typeface="Microsoft JhengHei" panose="020B0604030504040204" pitchFamily="34" charset="-120"/>
              </a:rPr>
              <a:t>results</a:t>
            </a:r>
            <a:endParaRPr lang="en-GB" sz="1200" b="1" dirty="0">
              <a:solidFill>
                <a:schemeClr val="bg1"/>
              </a:solidFill>
              <a:latin typeface="Microsoft JhengHei" panose="020B0604030504040204" pitchFamily="34" charset="-120"/>
              <a:ea typeface="Microsoft JhengHei" panose="020B0604030504040204" pitchFamily="34" charset="-120"/>
            </a:endParaRPr>
          </a:p>
        </p:txBody>
      </p:sp>
      <p:sp>
        <p:nvSpPr>
          <p:cNvPr id="39" name="Rectangle: Rounded Corners 38">
            <a:extLst>
              <a:ext uri="{FF2B5EF4-FFF2-40B4-BE49-F238E27FC236}">
                <a16:creationId xmlns:a16="http://schemas.microsoft.com/office/drawing/2014/main" id="{0251329E-622B-6B71-B980-2C3BBB05D6D7}"/>
              </a:ext>
            </a:extLst>
          </p:cNvPr>
          <p:cNvSpPr/>
          <p:nvPr/>
        </p:nvSpPr>
        <p:spPr>
          <a:xfrm>
            <a:off x="6020997" y="4448672"/>
            <a:ext cx="1227131" cy="608532"/>
          </a:xfrm>
          <a:prstGeom prst="roundRect">
            <a:avLst/>
          </a:prstGeom>
          <a:solidFill>
            <a:srgbClr val="D92F2F"/>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latin typeface="Microsoft JhengHei" panose="020B0604030504040204" pitchFamily="34" charset="-120"/>
                <a:ea typeface="Microsoft JhengHei" panose="020B0604030504040204" pitchFamily="34" charset="-120"/>
              </a:rPr>
              <a:t>Stress and Strain results</a:t>
            </a:r>
            <a:endParaRPr lang="en-GB" sz="1200" b="1" dirty="0">
              <a:solidFill>
                <a:schemeClr val="bg1"/>
              </a:solidFill>
              <a:latin typeface="Microsoft JhengHei" panose="020B0604030504040204" pitchFamily="34" charset="-120"/>
              <a:ea typeface="Microsoft JhengHei" panose="020B0604030504040204" pitchFamily="34" charset="-120"/>
            </a:endParaRPr>
          </a:p>
        </p:txBody>
      </p:sp>
      <p:sp>
        <p:nvSpPr>
          <p:cNvPr id="40" name="Rectangle: Rounded Corners 39">
            <a:extLst>
              <a:ext uri="{FF2B5EF4-FFF2-40B4-BE49-F238E27FC236}">
                <a16:creationId xmlns:a16="http://schemas.microsoft.com/office/drawing/2014/main" id="{27D1AA1A-48F0-8661-3DBA-132E46B63D54}"/>
              </a:ext>
            </a:extLst>
          </p:cNvPr>
          <p:cNvSpPr/>
          <p:nvPr/>
        </p:nvSpPr>
        <p:spPr>
          <a:xfrm>
            <a:off x="6028668" y="5496004"/>
            <a:ext cx="1188185" cy="608532"/>
          </a:xfrm>
          <a:prstGeom prst="roundRect">
            <a:avLst/>
          </a:prstGeom>
          <a:solidFill>
            <a:srgbClr val="D92F2F"/>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latin typeface="Microsoft JhengHei" panose="020B0604030504040204" pitchFamily="34" charset="-120"/>
                <a:ea typeface="Microsoft JhengHei" panose="020B0604030504040204" pitchFamily="34" charset="-120"/>
              </a:rPr>
              <a:t>Fatigue analysis</a:t>
            </a:r>
            <a:endParaRPr lang="en-GB" sz="1200" b="1" dirty="0">
              <a:solidFill>
                <a:schemeClr val="bg1"/>
              </a:solidFill>
              <a:latin typeface="Microsoft JhengHei" panose="020B0604030504040204" pitchFamily="34" charset="-120"/>
              <a:ea typeface="Microsoft JhengHei" panose="020B0604030504040204" pitchFamily="34" charset="-120"/>
            </a:endParaRPr>
          </a:p>
        </p:txBody>
      </p:sp>
      <p:sp>
        <p:nvSpPr>
          <p:cNvPr id="46" name="Arrow: Down 45">
            <a:extLst>
              <a:ext uri="{FF2B5EF4-FFF2-40B4-BE49-F238E27FC236}">
                <a16:creationId xmlns:a16="http://schemas.microsoft.com/office/drawing/2014/main" id="{23CB0894-D8FC-D9C4-80E2-866B1B1D5BB1}"/>
              </a:ext>
            </a:extLst>
          </p:cNvPr>
          <p:cNvSpPr/>
          <p:nvPr/>
        </p:nvSpPr>
        <p:spPr>
          <a:xfrm rot="16200000">
            <a:off x="5417481" y="2986826"/>
            <a:ext cx="428338" cy="531571"/>
          </a:xfrm>
          <a:prstGeom prst="downArrow">
            <a:avLst>
              <a:gd name="adj1" fmla="val 48458"/>
              <a:gd name="adj2" fmla="val 57649"/>
            </a:avLst>
          </a:prstGeom>
          <a:solidFill>
            <a:srgbClr val="FF7C80"/>
          </a:solid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wrap="none" lIns="54000" rIns="54000" rtlCol="0" anchor="ctr"/>
          <a:lstStyle/>
          <a:p>
            <a:pPr algn="ctr"/>
            <a:endParaRPr lang="en-GB" sz="1200" dirty="0">
              <a:solidFill>
                <a:sysClr val="windowText" lastClr="000000"/>
              </a:solidFill>
              <a:latin typeface="Microsoft JhengHei" panose="020B0604030504040204" pitchFamily="34" charset="-120"/>
              <a:ea typeface="Microsoft JhengHei" panose="020B0604030504040204" pitchFamily="34" charset="-120"/>
            </a:endParaRPr>
          </a:p>
        </p:txBody>
      </p:sp>
      <p:sp>
        <p:nvSpPr>
          <p:cNvPr id="11" name="Arrow: Down 10">
            <a:extLst>
              <a:ext uri="{FF2B5EF4-FFF2-40B4-BE49-F238E27FC236}">
                <a16:creationId xmlns:a16="http://schemas.microsoft.com/office/drawing/2014/main" id="{12986F5F-E870-2376-F97F-77643B16235D}"/>
              </a:ext>
            </a:extLst>
          </p:cNvPr>
          <p:cNvSpPr/>
          <p:nvPr/>
        </p:nvSpPr>
        <p:spPr>
          <a:xfrm>
            <a:off x="3494949" y="3996354"/>
            <a:ext cx="552920" cy="401824"/>
          </a:xfrm>
          <a:prstGeom prst="downArrow">
            <a:avLst>
              <a:gd name="adj1" fmla="val 60340"/>
              <a:gd name="adj2" fmla="val 50735"/>
            </a:avLst>
          </a:prstGeom>
          <a:solidFill>
            <a:srgbClr val="FFC000"/>
          </a:solid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wrap="none" lIns="54000" rIns="54000" rtlCol="0" anchor="ctr"/>
          <a:lstStyle/>
          <a:p>
            <a:pPr algn="ctr"/>
            <a:r>
              <a:rPr lang="en-US" sz="1200" dirty="0">
                <a:solidFill>
                  <a:sysClr val="windowText" lastClr="000000"/>
                </a:solidFill>
                <a:latin typeface="Microsoft JhengHei" panose="020B0604030504040204" pitchFamily="34" charset="-120"/>
                <a:ea typeface="Microsoft JhengHei" panose="020B0604030504040204" pitchFamily="34" charset="-120"/>
              </a:rPr>
              <a:t>                                       Transient </a:t>
            </a:r>
          </a:p>
          <a:p>
            <a:pPr algn="ctr"/>
            <a:r>
              <a:rPr lang="en-US" sz="1200" dirty="0">
                <a:solidFill>
                  <a:sysClr val="windowText" lastClr="000000"/>
                </a:solidFill>
                <a:latin typeface="Microsoft JhengHei" panose="020B0604030504040204" pitchFamily="34" charset="-120"/>
                <a:ea typeface="Microsoft JhengHei" panose="020B0604030504040204" pitchFamily="34" charset="-120"/>
              </a:rPr>
              <a:t>                                            temperature</a:t>
            </a:r>
            <a:endParaRPr lang="en-GB" sz="1200" dirty="0">
              <a:solidFill>
                <a:sysClr val="windowText" lastClr="000000"/>
              </a:solidFill>
              <a:latin typeface="Microsoft JhengHei" panose="020B0604030504040204" pitchFamily="34" charset="-120"/>
              <a:ea typeface="Microsoft JhengHei" panose="020B0604030504040204" pitchFamily="34" charset="-120"/>
            </a:endParaRPr>
          </a:p>
        </p:txBody>
      </p:sp>
      <p:sp>
        <p:nvSpPr>
          <p:cNvPr id="17" name="Arrow: Down 16">
            <a:extLst>
              <a:ext uri="{FF2B5EF4-FFF2-40B4-BE49-F238E27FC236}">
                <a16:creationId xmlns:a16="http://schemas.microsoft.com/office/drawing/2014/main" id="{37AFFA04-C0F7-9AD0-0367-D07F3C562CAE}"/>
              </a:ext>
            </a:extLst>
          </p:cNvPr>
          <p:cNvSpPr/>
          <p:nvPr/>
        </p:nvSpPr>
        <p:spPr>
          <a:xfrm>
            <a:off x="3505213" y="5094180"/>
            <a:ext cx="552920" cy="401824"/>
          </a:xfrm>
          <a:prstGeom prst="downArrow">
            <a:avLst>
              <a:gd name="adj1" fmla="val 60340"/>
              <a:gd name="adj2" fmla="val 50735"/>
            </a:avLst>
          </a:prstGeom>
          <a:solidFill>
            <a:srgbClr val="FFC000"/>
          </a:solid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wrap="none" lIns="54000" rIns="54000" rtlCol="0" anchor="b" anchorCtr="0"/>
          <a:lstStyle/>
          <a:p>
            <a:pPr algn="ctr"/>
            <a:r>
              <a:rPr lang="en-US" sz="1200" dirty="0">
                <a:solidFill>
                  <a:sysClr val="windowText" lastClr="000000"/>
                </a:solidFill>
                <a:latin typeface="Microsoft JhengHei" panose="020B0604030504040204" pitchFamily="34" charset="-120"/>
                <a:ea typeface="Microsoft JhengHei" panose="020B0604030504040204" pitchFamily="34" charset="-120"/>
              </a:rPr>
              <a:t>                                         Stress Cycles</a:t>
            </a:r>
            <a:endParaRPr lang="en-GB" sz="1200" dirty="0">
              <a:solidFill>
                <a:sysClr val="windowText" lastClr="000000"/>
              </a:solidFill>
              <a:latin typeface="Microsoft JhengHei" panose="020B0604030504040204" pitchFamily="34" charset="-120"/>
              <a:ea typeface="Microsoft JhengHei" panose="020B0604030504040204" pitchFamily="34" charset="-120"/>
            </a:endParaRPr>
          </a:p>
        </p:txBody>
      </p:sp>
      <p:sp>
        <p:nvSpPr>
          <p:cNvPr id="19" name="Arrow: Down 18">
            <a:extLst>
              <a:ext uri="{FF2B5EF4-FFF2-40B4-BE49-F238E27FC236}">
                <a16:creationId xmlns:a16="http://schemas.microsoft.com/office/drawing/2014/main" id="{782D3491-8BFA-334A-89F6-187AEC605EC4}"/>
              </a:ext>
            </a:extLst>
          </p:cNvPr>
          <p:cNvSpPr/>
          <p:nvPr/>
        </p:nvSpPr>
        <p:spPr>
          <a:xfrm rot="16200000">
            <a:off x="5453142" y="4487153"/>
            <a:ext cx="428338" cy="531571"/>
          </a:xfrm>
          <a:prstGeom prst="downArrow">
            <a:avLst>
              <a:gd name="adj1" fmla="val 48458"/>
              <a:gd name="adj2" fmla="val 57649"/>
            </a:avLst>
          </a:prstGeom>
          <a:solidFill>
            <a:srgbClr val="FF7C80"/>
          </a:solid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wrap="none" lIns="54000" rIns="54000" rtlCol="0" anchor="ctr"/>
          <a:lstStyle/>
          <a:p>
            <a:pPr algn="ctr"/>
            <a:endParaRPr lang="en-GB" sz="1200" dirty="0">
              <a:solidFill>
                <a:sysClr val="windowText" lastClr="000000"/>
              </a:solidFill>
              <a:latin typeface="Microsoft JhengHei" panose="020B0604030504040204" pitchFamily="34" charset="-120"/>
              <a:ea typeface="Microsoft JhengHei" panose="020B0604030504040204" pitchFamily="34" charset="-120"/>
            </a:endParaRPr>
          </a:p>
        </p:txBody>
      </p:sp>
      <p:sp>
        <p:nvSpPr>
          <p:cNvPr id="26" name="Arrow: Right 25">
            <a:extLst>
              <a:ext uri="{FF2B5EF4-FFF2-40B4-BE49-F238E27FC236}">
                <a16:creationId xmlns:a16="http://schemas.microsoft.com/office/drawing/2014/main" id="{D5E46DEF-D38F-B3E2-02F8-BAC07E57BD99}"/>
              </a:ext>
            </a:extLst>
          </p:cNvPr>
          <p:cNvSpPr/>
          <p:nvPr/>
        </p:nvSpPr>
        <p:spPr>
          <a:xfrm>
            <a:off x="1791839" y="1124344"/>
            <a:ext cx="945491" cy="751910"/>
          </a:xfrm>
          <a:prstGeom prst="rightArrow">
            <a:avLst>
              <a:gd name="adj1" fmla="val 55570"/>
              <a:gd name="adj2" fmla="val 50000"/>
            </a:avLst>
          </a:prstGeom>
          <a:solidFill>
            <a:srgbClr val="FFC000"/>
          </a:solid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lIns="54000" rIns="0" rtlCol="0" anchor="ctr"/>
          <a:lstStyle/>
          <a:p>
            <a:pPr algn="ctr"/>
            <a:r>
              <a:rPr lang="en-US" sz="1200" dirty="0">
                <a:solidFill>
                  <a:sysClr val="windowText" lastClr="000000"/>
                </a:solidFill>
                <a:latin typeface="Microsoft JhengHei" panose="020B0604030504040204" pitchFamily="34" charset="-120"/>
                <a:ea typeface="Microsoft JhengHei" panose="020B0604030504040204" pitchFamily="34" charset="-120"/>
              </a:rPr>
              <a:t>HTC, Not Varying</a:t>
            </a:r>
            <a:r>
              <a:rPr lang="en-US" sz="1200" b="1" dirty="0">
                <a:solidFill>
                  <a:srgbClr val="FF0000"/>
                </a:solidFill>
                <a:latin typeface="Microsoft JhengHei" panose="020B0604030504040204" pitchFamily="34" charset="-120"/>
                <a:ea typeface="Microsoft JhengHei" panose="020B0604030504040204" pitchFamily="34" charset="-120"/>
              </a:rPr>
              <a:t>*</a:t>
            </a:r>
            <a:endParaRPr lang="en-GB" sz="1200" b="1" dirty="0">
              <a:solidFill>
                <a:srgbClr val="FF0000"/>
              </a:solidFill>
              <a:latin typeface="Microsoft JhengHei" panose="020B0604030504040204" pitchFamily="34" charset="-120"/>
              <a:ea typeface="Microsoft JhengHei" panose="020B0604030504040204" pitchFamily="34" charset="-120"/>
            </a:endParaRPr>
          </a:p>
        </p:txBody>
      </p:sp>
      <p:sp>
        <p:nvSpPr>
          <p:cNvPr id="27" name="Arrow: Up-Down 26">
            <a:extLst>
              <a:ext uri="{FF2B5EF4-FFF2-40B4-BE49-F238E27FC236}">
                <a16:creationId xmlns:a16="http://schemas.microsoft.com/office/drawing/2014/main" id="{481C6E97-A3ED-C10B-CA70-A15EEAC9DABD}"/>
              </a:ext>
            </a:extLst>
          </p:cNvPr>
          <p:cNvSpPr/>
          <p:nvPr/>
        </p:nvSpPr>
        <p:spPr>
          <a:xfrm>
            <a:off x="380848" y="1876254"/>
            <a:ext cx="897043" cy="539310"/>
          </a:xfrm>
          <a:prstGeom prst="upDownArrow">
            <a:avLst>
              <a:gd name="adj1" fmla="val 58495"/>
              <a:gd name="adj2" fmla="val 25678"/>
            </a:avLst>
          </a:prstGeom>
          <a:solidFill>
            <a:srgbClr val="FFC000"/>
          </a:solid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wrap="none" lIns="54000" rIns="54000" rtlCol="0" anchor="ctr"/>
          <a:lstStyle/>
          <a:p>
            <a:pPr algn="ctr"/>
            <a:r>
              <a:rPr lang="en-US" sz="1200" dirty="0">
                <a:solidFill>
                  <a:sysClr val="windowText" lastClr="000000"/>
                </a:solidFill>
                <a:latin typeface="Microsoft JhengHei" panose="020B0604030504040204" pitchFamily="34" charset="-120"/>
                <a:ea typeface="Microsoft JhengHei" panose="020B0604030504040204" pitchFamily="34" charset="-120"/>
              </a:rPr>
              <a:t>Check</a:t>
            </a:r>
            <a:endParaRPr lang="en-GB" sz="1200" dirty="0">
              <a:solidFill>
                <a:sysClr val="windowText" lastClr="000000"/>
              </a:solidFill>
              <a:latin typeface="Microsoft JhengHei" panose="020B0604030504040204" pitchFamily="34" charset="-120"/>
              <a:ea typeface="Microsoft JhengHei" panose="020B0604030504040204" pitchFamily="34" charset="-120"/>
            </a:endParaRPr>
          </a:p>
        </p:txBody>
      </p:sp>
      <p:grpSp>
        <p:nvGrpSpPr>
          <p:cNvPr id="44" name="Group 43">
            <a:extLst>
              <a:ext uri="{FF2B5EF4-FFF2-40B4-BE49-F238E27FC236}">
                <a16:creationId xmlns:a16="http://schemas.microsoft.com/office/drawing/2014/main" id="{6A128C0B-9039-01C1-51A6-CAC45CE98E7F}"/>
              </a:ext>
            </a:extLst>
          </p:cNvPr>
          <p:cNvGrpSpPr/>
          <p:nvPr/>
        </p:nvGrpSpPr>
        <p:grpSpPr>
          <a:xfrm>
            <a:off x="263352" y="3816399"/>
            <a:ext cx="1968182" cy="2324414"/>
            <a:chOff x="455411" y="4120665"/>
            <a:chExt cx="1968182" cy="2018936"/>
          </a:xfrm>
        </p:grpSpPr>
        <p:sp>
          <p:nvSpPr>
            <p:cNvPr id="43" name="Rectangle: Rounded Corners 42">
              <a:extLst>
                <a:ext uri="{FF2B5EF4-FFF2-40B4-BE49-F238E27FC236}">
                  <a16:creationId xmlns:a16="http://schemas.microsoft.com/office/drawing/2014/main" id="{F5B7BF45-CE0D-F3ED-D93F-D4B8664C7DF6}"/>
                </a:ext>
              </a:extLst>
            </p:cNvPr>
            <p:cNvSpPr/>
            <p:nvPr/>
          </p:nvSpPr>
          <p:spPr>
            <a:xfrm>
              <a:off x="455411" y="4120665"/>
              <a:ext cx="1968182" cy="2018936"/>
            </a:xfrm>
            <a:prstGeom prst="roundRect">
              <a:avLst>
                <a:gd name="adj" fmla="val 10440"/>
              </a:avLst>
            </a:prstGeom>
            <a:solidFill>
              <a:schemeClr val="bg1"/>
            </a:solid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dirty="0">
                <a:solidFill>
                  <a:sysClr val="windowText" lastClr="000000"/>
                </a:solidFill>
                <a:latin typeface="Microsoft JhengHei" panose="020B0604030504040204" pitchFamily="34" charset="-120"/>
                <a:ea typeface="Microsoft JhengHei" panose="020B0604030504040204" pitchFamily="34" charset="-120"/>
              </a:endParaRPr>
            </a:p>
          </p:txBody>
        </p:sp>
        <p:sp>
          <p:nvSpPr>
            <p:cNvPr id="28" name="Rectangle: Rounded Corners 27">
              <a:extLst>
                <a:ext uri="{FF2B5EF4-FFF2-40B4-BE49-F238E27FC236}">
                  <a16:creationId xmlns:a16="http://schemas.microsoft.com/office/drawing/2014/main" id="{BA608E4C-CBAB-3318-7278-4D3D7AFCFCFD}"/>
                </a:ext>
              </a:extLst>
            </p:cNvPr>
            <p:cNvSpPr/>
            <p:nvPr/>
          </p:nvSpPr>
          <p:spPr>
            <a:xfrm>
              <a:off x="1784061" y="4511318"/>
              <a:ext cx="382019" cy="343072"/>
            </a:xfrm>
            <a:prstGeom prst="roundRect">
              <a:avLst/>
            </a:prstGeom>
            <a:solidFill>
              <a:srgbClr val="F9DFD6"/>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b="1" dirty="0">
                <a:solidFill>
                  <a:sysClr val="windowText" lastClr="000000"/>
                </a:solidFill>
                <a:latin typeface="Microsoft JhengHei" panose="020B0604030504040204" pitchFamily="34" charset="-120"/>
                <a:ea typeface="Microsoft JhengHei" panose="020B0604030504040204" pitchFamily="34" charset="-120"/>
              </a:endParaRPr>
            </a:p>
          </p:txBody>
        </p:sp>
        <p:sp>
          <p:nvSpPr>
            <p:cNvPr id="29" name="Arrow: Right 28">
              <a:extLst>
                <a:ext uri="{FF2B5EF4-FFF2-40B4-BE49-F238E27FC236}">
                  <a16:creationId xmlns:a16="http://schemas.microsoft.com/office/drawing/2014/main" id="{CBB4834A-E00A-BD31-8004-CB4AF34A1A5E}"/>
                </a:ext>
              </a:extLst>
            </p:cNvPr>
            <p:cNvSpPr/>
            <p:nvPr/>
          </p:nvSpPr>
          <p:spPr>
            <a:xfrm>
              <a:off x="1751874" y="4952020"/>
              <a:ext cx="382019" cy="343072"/>
            </a:xfrm>
            <a:prstGeom prst="rightArrow">
              <a:avLst/>
            </a:prstGeom>
            <a:solidFill>
              <a:srgbClr val="FFC000"/>
            </a:solid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lIns="54000" rIns="0" rtlCol="0" anchor="ctr"/>
            <a:lstStyle/>
            <a:p>
              <a:pPr algn="ctr"/>
              <a:endParaRPr lang="en-GB" sz="1200" dirty="0">
                <a:solidFill>
                  <a:sysClr val="windowText" lastClr="000000"/>
                </a:solidFill>
                <a:latin typeface="Microsoft JhengHei" panose="020B0604030504040204" pitchFamily="34" charset="-120"/>
                <a:ea typeface="Microsoft JhengHei" panose="020B0604030504040204" pitchFamily="34" charset="-120"/>
              </a:endParaRPr>
            </a:p>
          </p:txBody>
        </p:sp>
        <p:sp>
          <p:nvSpPr>
            <p:cNvPr id="33" name="Rectangle: Rounded Corners 32">
              <a:extLst>
                <a:ext uri="{FF2B5EF4-FFF2-40B4-BE49-F238E27FC236}">
                  <a16:creationId xmlns:a16="http://schemas.microsoft.com/office/drawing/2014/main" id="{D8EEB78B-0D05-77B9-07E0-4A45AA4B2CBA}"/>
                </a:ext>
              </a:extLst>
            </p:cNvPr>
            <p:cNvSpPr/>
            <p:nvPr/>
          </p:nvSpPr>
          <p:spPr>
            <a:xfrm>
              <a:off x="1766150" y="5750821"/>
              <a:ext cx="336975" cy="276115"/>
            </a:xfrm>
            <a:prstGeom prst="roundRect">
              <a:avLst/>
            </a:prstGeom>
            <a:solidFill>
              <a:srgbClr val="D92F2F"/>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b="1" dirty="0">
                <a:solidFill>
                  <a:schemeClr val="bg1"/>
                </a:solidFill>
                <a:latin typeface="Microsoft JhengHei" panose="020B0604030504040204" pitchFamily="34" charset="-120"/>
                <a:ea typeface="Microsoft JhengHei" panose="020B0604030504040204" pitchFamily="34" charset="-120"/>
              </a:endParaRPr>
            </a:p>
          </p:txBody>
        </p:sp>
        <p:sp>
          <p:nvSpPr>
            <p:cNvPr id="35" name="Text Placeholder 2">
              <a:extLst>
                <a:ext uri="{FF2B5EF4-FFF2-40B4-BE49-F238E27FC236}">
                  <a16:creationId xmlns:a16="http://schemas.microsoft.com/office/drawing/2014/main" id="{5CF9D1ED-F49A-7EC2-4D10-C80AFF26FE34}"/>
                </a:ext>
              </a:extLst>
            </p:cNvPr>
            <p:cNvSpPr txBox="1">
              <a:spLocks/>
            </p:cNvSpPr>
            <p:nvPr/>
          </p:nvSpPr>
          <p:spPr>
            <a:xfrm>
              <a:off x="609071" y="4254292"/>
              <a:ext cx="1017961" cy="1776200"/>
            </a:xfrm>
            <a:prstGeom prst="rect">
              <a:avLst/>
            </a:prstGeom>
          </p:spPr>
          <p:txBody>
            <a:bodyPr vert="horz" lIns="0" tIns="0" rIns="0" bIns="0" rtlCol="0" anchor="t" anchorCtr="0">
              <a:normAutofit lnSpcReduction="10000"/>
            </a:bodyPr>
            <a:lstStyle>
              <a:lvl1pPr marL="0" indent="0" algn="l" defTabSz="914400" rtl="0" eaLnBrk="1" latinLnBrk="0" hangingPunct="1">
                <a:lnSpc>
                  <a:spcPct val="90000"/>
                </a:lnSpc>
                <a:spcBef>
                  <a:spcPts val="1000"/>
                </a:spcBef>
                <a:spcAft>
                  <a:spcPts val="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pPr algn="r">
                <a:spcBef>
                  <a:spcPts val="1400"/>
                </a:spcBef>
              </a:pPr>
              <a:r>
                <a:rPr lang="en-US" sz="1300" dirty="0">
                  <a:solidFill>
                    <a:schemeClr val="tx2"/>
                  </a:solidFill>
                </a:rPr>
                <a:t>Key</a:t>
              </a:r>
            </a:p>
            <a:p>
              <a:pPr algn="r">
                <a:spcBef>
                  <a:spcPts val="1400"/>
                </a:spcBef>
              </a:pPr>
              <a:r>
                <a:rPr lang="en-US" sz="1300" b="0" dirty="0">
                  <a:solidFill>
                    <a:schemeClr val="tx2"/>
                  </a:solidFill>
                </a:rPr>
                <a:t>Simulations &amp; calculations</a:t>
              </a:r>
            </a:p>
            <a:p>
              <a:pPr algn="r">
                <a:spcBef>
                  <a:spcPts val="1400"/>
                </a:spcBef>
              </a:pPr>
              <a:r>
                <a:rPr lang="en-US" sz="1300" b="0" dirty="0">
                  <a:solidFill>
                    <a:schemeClr val="tx2"/>
                  </a:solidFill>
                </a:rPr>
                <a:t>Inputs / outputs</a:t>
              </a:r>
            </a:p>
            <a:p>
              <a:pPr algn="r">
                <a:spcBef>
                  <a:spcPts val="1400"/>
                </a:spcBef>
              </a:pPr>
              <a:r>
                <a:rPr lang="en-US" sz="1300" b="0" dirty="0">
                  <a:solidFill>
                    <a:schemeClr val="tx2"/>
                  </a:solidFill>
                </a:rPr>
                <a:t>FLUKA outputs</a:t>
              </a:r>
            </a:p>
            <a:p>
              <a:pPr algn="r">
                <a:spcBef>
                  <a:spcPts val="1400"/>
                </a:spcBef>
              </a:pPr>
              <a:r>
                <a:rPr lang="en-US" sz="1300" b="0" dirty="0">
                  <a:solidFill>
                    <a:schemeClr val="tx2"/>
                  </a:solidFill>
                </a:rPr>
                <a:t>Results</a:t>
              </a:r>
              <a:endParaRPr lang="en-GB" sz="1300" b="0" dirty="0">
                <a:solidFill>
                  <a:schemeClr val="bg2">
                    <a:lumMod val="10000"/>
                  </a:schemeClr>
                </a:solidFill>
              </a:endParaRPr>
            </a:p>
            <a:p>
              <a:pPr marL="342900" indent="-342900" algn="r">
                <a:spcBef>
                  <a:spcPts val="1400"/>
                </a:spcBef>
                <a:buFont typeface="Arial" panose="020B0604020202020204" pitchFamily="34" charset="0"/>
                <a:buChar char="•"/>
              </a:pPr>
              <a:endParaRPr lang="en-US" sz="1300" dirty="0">
                <a:solidFill>
                  <a:schemeClr val="tx2"/>
                </a:solidFill>
              </a:endParaRPr>
            </a:p>
          </p:txBody>
        </p:sp>
      </p:grpSp>
      <p:grpSp>
        <p:nvGrpSpPr>
          <p:cNvPr id="163" name="Group 162">
            <a:extLst>
              <a:ext uri="{FF2B5EF4-FFF2-40B4-BE49-F238E27FC236}">
                <a16:creationId xmlns:a16="http://schemas.microsoft.com/office/drawing/2014/main" id="{01290F54-7C3B-7CF8-9C81-672FB95EC9F6}"/>
              </a:ext>
            </a:extLst>
          </p:cNvPr>
          <p:cNvGrpSpPr/>
          <p:nvPr/>
        </p:nvGrpSpPr>
        <p:grpSpPr>
          <a:xfrm>
            <a:off x="9366008" y="1757080"/>
            <a:ext cx="2675869" cy="1488691"/>
            <a:chOff x="7389056" y="84274"/>
            <a:chExt cx="3014650" cy="1677169"/>
          </a:xfrm>
        </p:grpSpPr>
        <p:sp>
          <p:nvSpPr>
            <p:cNvPr id="157" name="Rectangle: Rounded Corners 156">
              <a:extLst>
                <a:ext uri="{FF2B5EF4-FFF2-40B4-BE49-F238E27FC236}">
                  <a16:creationId xmlns:a16="http://schemas.microsoft.com/office/drawing/2014/main" id="{C37927EF-7E55-A719-F9DF-98E99978E9B9}"/>
                </a:ext>
              </a:extLst>
            </p:cNvPr>
            <p:cNvSpPr/>
            <p:nvPr/>
          </p:nvSpPr>
          <p:spPr>
            <a:xfrm>
              <a:off x="7465475" y="84274"/>
              <a:ext cx="2938231" cy="1677169"/>
            </a:xfrm>
            <a:prstGeom prst="roundRect">
              <a:avLst>
                <a:gd name="adj" fmla="val 10440"/>
              </a:avLst>
            </a:prstGeom>
            <a:solidFill>
              <a:schemeClr val="bg1"/>
            </a:solid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dirty="0">
                <a:solidFill>
                  <a:sysClr val="windowText" lastClr="000000"/>
                </a:solidFill>
                <a:latin typeface="Microsoft JhengHei" panose="020B0604030504040204" pitchFamily="34" charset="-120"/>
                <a:ea typeface="Microsoft JhengHei" panose="020B0604030504040204" pitchFamily="34" charset="-120"/>
              </a:endParaRPr>
            </a:p>
          </p:txBody>
        </p:sp>
        <p:grpSp>
          <p:nvGrpSpPr>
            <p:cNvPr id="140" name="Group 139">
              <a:extLst>
                <a:ext uri="{FF2B5EF4-FFF2-40B4-BE49-F238E27FC236}">
                  <a16:creationId xmlns:a16="http://schemas.microsoft.com/office/drawing/2014/main" id="{4E232A58-64E4-A497-76D0-BD12A6692843}"/>
                </a:ext>
              </a:extLst>
            </p:cNvPr>
            <p:cNvGrpSpPr/>
            <p:nvPr/>
          </p:nvGrpSpPr>
          <p:grpSpPr>
            <a:xfrm>
              <a:off x="8399534" y="605750"/>
              <a:ext cx="1117449" cy="1049378"/>
              <a:chOff x="8401254" y="2464961"/>
              <a:chExt cx="1685931" cy="1583231"/>
            </a:xfrm>
          </p:grpSpPr>
          <p:sp>
            <p:nvSpPr>
              <p:cNvPr id="141" name="Flowchart: Direct Access Storage 140">
                <a:extLst>
                  <a:ext uri="{FF2B5EF4-FFF2-40B4-BE49-F238E27FC236}">
                    <a16:creationId xmlns:a16="http://schemas.microsoft.com/office/drawing/2014/main" id="{E33B966E-4386-7B70-E0D0-FA2A43D911C3}"/>
                  </a:ext>
                </a:extLst>
              </p:cNvPr>
              <p:cNvSpPr/>
              <p:nvPr/>
            </p:nvSpPr>
            <p:spPr>
              <a:xfrm rot="10800000">
                <a:off x="9188475" y="2472035"/>
                <a:ext cx="898710" cy="1576157"/>
              </a:xfrm>
              <a:prstGeom prst="flowChartMagneticDrum">
                <a:avLst/>
              </a:prstGeom>
              <a:solidFill>
                <a:srgbClr val="FFC000"/>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142" name="Oval 141">
                <a:extLst>
                  <a:ext uri="{FF2B5EF4-FFF2-40B4-BE49-F238E27FC236}">
                    <a16:creationId xmlns:a16="http://schemas.microsoft.com/office/drawing/2014/main" id="{9EDF7880-5462-CDC3-D7AB-FE2CB1F231BD}"/>
                  </a:ext>
                </a:extLst>
              </p:cNvPr>
              <p:cNvSpPr/>
              <p:nvPr/>
            </p:nvSpPr>
            <p:spPr>
              <a:xfrm>
                <a:off x="9188475" y="2472034"/>
                <a:ext cx="299834" cy="1570650"/>
              </a:xfrm>
              <a:prstGeom prst="ellipse">
                <a:avLst/>
              </a:prstGeom>
              <a:solidFill>
                <a:srgbClr val="92D050"/>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143" name="Flowchart: Direct Access Storage 142">
                <a:extLst>
                  <a:ext uri="{FF2B5EF4-FFF2-40B4-BE49-F238E27FC236}">
                    <a16:creationId xmlns:a16="http://schemas.microsoft.com/office/drawing/2014/main" id="{6346C37F-FD63-2E23-F0BA-168F3E201107}"/>
                  </a:ext>
                </a:extLst>
              </p:cNvPr>
              <p:cNvSpPr/>
              <p:nvPr/>
            </p:nvSpPr>
            <p:spPr>
              <a:xfrm rot="10800000">
                <a:off x="8401254" y="2464963"/>
                <a:ext cx="898710" cy="1576157"/>
              </a:xfrm>
              <a:prstGeom prst="flowChartMagneticDrum">
                <a:avLst/>
              </a:prstGeom>
              <a:solidFill>
                <a:srgbClr val="FFC000"/>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
            <p:nvSpPr>
              <p:cNvPr id="144" name="Oval 143">
                <a:extLst>
                  <a:ext uri="{FF2B5EF4-FFF2-40B4-BE49-F238E27FC236}">
                    <a16:creationId xmlns:a16="http://schemas.microsoft.com/office/drawing/2014/main" id="{70C9D67A-7C50-2CA4-B693-78FEB322602D}"/>
                  </a:ext>
                </a:extLst>
              </p:cNvPr>
              <p:cNvSpPr/>
              <p:nvPr/>
            </p:nvSpPr>
            <p:spPr>
              <a:xfrm>
                <a:off x="8401254" y="2464961"/>
                <a:ext cx="299834" cy="1570650"/>
              </a:xfrm>
              <a:prstGeom prst="ellipse">
                <a:avLst/>
              </a:prstGeom>
              <a:solidFill>
                <a:srgbClr val="92D050"/>
              </a:solidFill>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grpSp>
        <p:sp>
          <p:nvSpPr>
            <p:cNvPr id="145" name="TextBox 144">
              <a:extLst>
                <a:ext uri="{FF2B5EF4-FFF2-40B4-BE49-F238E27FC236}">
                  <a16:creationId xmlns:a16="http://schemas.microsoft.com/office/drawing/2014/main" id="{51196512-85A0-0BEB-E1A8-49D7BEDFDBFC}"/>
                </a:ext>
              </a:extLst>
            </p:cNvPr>
            <p:cNvSpPr txBox="1"/>
            <p:nvPr/>
          </p:nvSpPr>
          <p:spPr>
            <a:xfrm>
              <a:off x="9614619" y="640829"/>
              <a:ext cx="734676" cy="970880"/>
            </a:xfrm>
            <a:prstGeom prst="rect">
              <a:avLst/>
            </a:prstGeom>
            <a:noFill/>
          </p:spPr>
          <p:txBody>
            <a:bodyPr wrap="square" lIns="0" tIns="0" rIns="0" bIns="0" rtlCol="0">
              <a:spAutoFit/>
            </a:bodyPr>
            <a:lstStyle/>
            <a:p>
              <a:pPr algn="l"/>
              <a:r>
                <a:rPr lang="en-US" sz="1400" b="1" dirty="0">
                  <a:solidFill>
                    <a:srgbClr val="FFC000"/>
                  </a:solidFill>
                </a:rPr>
                <a:t>200 W/m</a:t>
              </a:r>
              <a:r>
                <a:rPr lang="en-US" sz="1400" b="1" baseline="30000" dirty="0">
                  <a:solidFill>
                    <a:srgbClr val="FFC000"/>
                  </a:solidFill>
                </a:rPr>
                <a:t>2</a:t>
              </a:r>
              <a:r>
                <a:rPr lang="en-US" sz="1400" b="1" dirty="0">
                  <a:solidFill>
                    <a:srgbClr val="FFC000"/>
                  </a:solidFill>
                </a:rPr>
                <a:t>.K curved faces</a:t>
              </a:r>
              <a:endParaRPr lang="en-GB" sz="1400" b="1" dirty="0">
                <a:solidFill>
                  <a:srgbClr val="FFC000"/>
                </a:solidFill>
              </a:endParaRPr>
            </a:p>
          </p:txBody>
        </p:sp>
        <p:sp>
          <p:nvSpPr>
            <p:cNvPr id="146" name="TextBox 145">
              <a:extLst>
                <a:ext uri="{FF2B5EF4-FFF2-40B4-BE49-F238E27FC236}">
                  <a16:creationId xmlns:a16="http://schemas.microsoft.com/office/drawing/2014/main" id="{C0CBAC73-38C1-8FF6-8F30-C0D2CFFD269D}"/>
                </a:ext>
              </a:extLst>
            </p:cNvPr>
            <p:cNvSpPr txBox="1"/>
            <p:nvPr/>
          </p:nvSpPr>
          <p:spPr>
            <a:xfrm>
              <a:off x="7389056" y="646375"/>
              <a:ext cx="866279" cy="861774"/>
            </a:xfrm>
            <a:prstGeom prst="rect">
              <a:avLst/>
            </a:prstGeom>
            <a:noFill/>
          </p:spPr>
          <p:txBody>
            <a:bodyPr wrap="square" lIns="0" tIns="0" rIns="0" bIns="0" rtlCol="0">
              <a:spAutoFit/>
            </a:bodyPr>
            <a:lstStyle/>
            <a:p>
              <a:pPr algn="r"/>
              <a:r>
                <a:rPr lang="en-US" sz="1400" b="1" dirty="0">
                  <a:solidFill>
                    <a:srgbClr val="00B050"/>
                  </a:solidFill>
                </a:rPr>
                <a:t>2000</a:t>
              </a:r>
            </a:p>
            <a:p>
              <a:pPr algn="r"/>
              <a:r>
                <a:rPr lang="en-US" sz="1400" b="1" dirty="0">
                  <a:solidFill>
                    <a:srgbClr val="00B050"/>
                  </a:solidFill>
                </a:rPr>
                <a:t>W/m</a:t>
              </a:r>
              <a:r>
                <a:rPr lang="en-US" sz="1400" b="1" baseline="30000" dirty="0">
                  <a:solidFill>
                    <a:srgbClr val="00B050"/>
                  </a:solidFill>
                </a:rPr>
                <a:t>2</a:t>
              </a:r>
              <a:r>
                <a:rPr lang="en-US" sz="1400" b="1" dirty="0">
                  <a:solidFill>
                    <a:srgbClr val="00B050"/>
                  </a:solidFill>
                </a:rPr>
                <a:t>.K on flat faces</a:t>
              </a:r>
              <a:endParaRPr lang="en-GB" sz="1400" b="1" dirty="0">
                <a:solidFill>
                  <a:srgbClr val="00B050"/>
                </a:solidFill>
              </a:endParaRPr>
            </a:p>
          </p:txBody>
        </p:sp>
        <p:sp>
          <p:nvSpPr>
            <p:cNvPr id="147" name="TextBox 146">
              <a:extLst>
                <a:ext uri="{FF2B5EF4-FFF2-40B4-BE49-F238E27FC236}">
                  <a16:creationId xmlns:a16="http://schemas.microsoft.com/office/drawing/2014/main" id="{359A6A3E-1661-5272-59B0-5AFED72EDC26}"/>
                </a:ext>
              </a:extLst>
            </p:cNvPr>
            <p:cNvSpPr txBox="1"/>
            <p:nvPr/>
          </p:nvSpPr>
          <p:spPr>
            <a:xfrm>
              <a:off x="7859230" y="125601"/>
              <a:ext cx="2328782" cy="430887"/>
            </a:xfrm>
            <a:prstGeom prst="rect">
              <a:avLst/>
            </a:prstGeom>
            <a:noFill/>
          </p:spPr>
          <p:txBody>
            <a:bodyPr wrap="square" lIns="0" tIns="0" rIns="0" bIns="0" rtlCol="0">
              <a:spAutoFit/>
            </a:bodyPr>
            <a:lstStyle/>
            <a:p>
              <a:pPr algn="ctr"/>
              <a:r>
                <a:rPr lang="en-US" sz="1200" b="1" dirty="0">
                  <a:solidFill>
                    <a:srgbClr val="FF0000"/>
                  </a:solidFill>
                </a:rPr>
                <a:t>*</a:t>
              </a:r>
              <a:r>
                <a:rPr lang="en-US" sz="1200" dirty="0">
                  <a:solidFill>
                    <a:schemeClr val="tx2"/>
                  </a:solidFill>
                </a:rPr>
                <a:t>Schematic of heat transfer coefficient used in model</a:t>
              </a:r>
              <a:endParaRPr lang="en-GB" sz="1200" dirty="0">
                <a:solidFill>
                  <a:schemeClr val="tx2"/>
                </a:solidFill>
              </a:endParaRPr>
            </a:p>
          </p:txBody>
        </p:sp>
      </p:grpSp>
      <p:grpSp>
        <p:nvGrpSpPr>
          <p:cNvPr id="195" name="Group 194">
            <a:extLst>
              <a:ext uri="{FF2B5EF4-FFF2-40B4-BE49-F238E27FC236}">
                <a16:creationId xmlns:a16="http://schemas.microsoft.com/office/drawing/2014/main" id="{F50C2E99-B98A-EB45-1944-653D504168C8}"/>
              </a:ext>
            </a:extLst>
          </p:cNvPr>
          <p:cNvGrpSpPr/>
          <p:nvPr/>
        </p:nvGrpSpPr>
        <p:grpSpPr>
          <a:xfrm>
            <a:off x="6384031" y="136840"/>
            <a:ext cx="5415840" cy="1522781"/>
            <a:chOff x="4890014" y="769978"/>
            <a:chExt cx="6382573" cy="1794599"/>
          </a:xfrm>
        </p:grpSpPr>
        <p:sp>
          <p:nvSpPr>
            <p:cNvPr id="193" name="Rectangle: Rounded Corners 192">
              <a:extLst>
                <a:ext uri="{FF2B5EF4-FFF2-40B4-BE49-F238E27FC236}">
                  <a16:creationId xmlns:a16="http://schemas.microsoft.com/office/drawing/2014/main" id="{FEF05033-DE9B-D1E1-3052-DD7D3B542736}"/>
                </a:ext>
              </a:extLst>
            </p:cNvPr>
            <p:cNvSpPr/>
            <p:nvPr/>
          </p:nvSpPr>
          <p:spPr>
            <a:xfrm>
              <a:off x="4890014" y="769978"/>
              <a:ext cx="6382573" cy="1794599"/>
            </a:xfrm>
            <a:prstGeom prst="roundRect">
              <a:avLst>
                <a:gd name="adj" fmla="val 10440"/>
              </a:avLst>
            </a:prstGeom>
            <a:solidFill>
              <a:schemeClr val="bg1"/>
            </a:solid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400" dirty="0">
                <a:solidFill>
                  <a:sysClr val="windowText" lastClr="000000"/>
                </a:solidFill>
                <a:latin typeface="Microsoft JhengHei" panose="020B0604030504040204" pitchFamily="34" charset="-120"/>
                <a:ea typeface="Microsoft JhengHei" panose="020B0604030504040204" pitchFamily="34" charset="-120"/>
              </a:endParaRPr>
            </a:p>
          </p:txBody>
        </p:sp>
        <p:grpSp>
          <p:nvGrpSpPr>
            <p:cNvPr id="192" name="Group 191">
              <a:extLst>
                <a:ext uri="{FF2B5EF4-FFF2-40B4-BE49-F238E27FC236}">
                  <a16:creationId xmlns:a16="http://schemas.microsoft.com/office/drawing/2014/main" id="{230CA8A8-8153-E7BA-005F-35DB4BCA0655}"/>
                </a:ext>
              </a:extLst>
            </p:cNvPr>
            <p:cNvGrpSpPr/>
            <p:nvPr/>
          </p:nvGrpSpPr>
          <p:grpSpPr>
            <a:xfrm>
              <a:off x="5322107" y="833869"/>
              <a:ext cx="5950480" cy="1708616"/>
              <a:chOff x="6770257" y="-1621973"/>
              <a:chExt cx="5950480" cy="1708616"/>
            </a:xfrm>
          </p:grpSpPr>
          <p:sp>
            <p:nvSpPr>
              <p:cNvPr id="164" name="Rectangle 163">
                <a:extLst>
                  <a:ext uri="{FF2B5EF4-FFF2-40B4-BE49-F238E27FC236}">
                    <a16:creationId xmlns:a16="http://schemas.microsoft.com/office/drawing/2014/main" id="{09EB2B6C-8000-635D-7F04-79D3011C1201}"/>
                  </a:ext>
                </a:extLst>
              </p:cNvPr>
              <p:cNvSpPr/>
              <p:nvPr/>
            </p:nvSpPr>
            <p:spPr>
              <a:xfrm>
                <a:off x="7003376" y="-1305411"/>
                <a:ext cx="1078923" cy="1118630"/>
              </a:xfrm>
              <a:prstGeom prst="rect">
                <a:avLst/>
              </a:prstGeom>
              <a:solidFill>
                <a:srgbClr val="33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5" name="Rectangle 164">
                <a:extLst>
                  <a:ext uri="{FF2B5EF4-FFF2-40B4-BE49-F238E27FC236}">
                    <a16:creationId xmlns:a16="http://schemas.microsoft.com/office/drawing/2014/main" id="{50DD584C-6F8A-282D-9744-A3887BE3969B}"/>
                  </a:ext>
                </a:extLst>
              </p:cNvPr>
              <p:cNvSpPr/>
              <p:nvPr/>
            </p:nvSpPr>
            <p:spPr>
              <a:xfrm>
                <a:off x="8079080" y="-271609"/>
                <a:ext cx="79748" cy="10852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6" name="Rectangle 165">
                <a:extLst>
                  <a:ext uri="{FF2B5EF4-FFF2-40B4-BE49-F238E27FC236}">
                    <a16:creationId xmlns:a16="http://schemas.microsoft.com/office/drawing/2014/main" id="{8F4F75FA-9305-2AE9-6B65-0ACC9913F567}"/>
                  </a:ext>
                </a:extLst>
              </p:cNvPr>
              <p:cNvSpPr/>
              <p:nvPr/>
            </p:nvSpPr>
            <p:spPr>
              <a:xfrm>
                <a:off x="8031975" y="-1312811"/>
                <a:ext cx="938478" cy="1131001"/>
              </a:xfrm>
              <a:prstGeom prst="rect">
                <a:avLst/>
              </a:prstGeom>
              <a:solidFill>
                <a:srgbClr val="F9EA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7" name="Rectangle 166">
                <a:extLst>
                  <a:ext uri="{FF2B5EF4-FFF2-40B4-BE49-F238E27FC236}">
                    <a16:creationId xmlns:a16="http://schemas.microsoft.com/office/drawing/2014/main" id="{9BD02BBF-C054-DE2C-4356-5B3E86F03AA0}"/>
                  </a:ext>
                </a:extLst>
              </p:cNvPr>
              <p:cNvSpPr/>
              <p:nvPr/>
            </p:nvSpPr>
            <p:spPr>
              <a:xfrm rot="5400000">
                <a:off x="7725204" y="-789355"/>
                <a:ext cx="1012535" cy="69476"/>
              </a:xfrm>
              <a:prstGeom prst="rect">
                <a:avLst/>
              </a:prstGeom>
              <a:solidFill>
                <a:srgbClr val="F9EA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8" name="Rectangle 167">
                <a:extLst>
                  <a:ext uri="{FF2B5EF4-FFF2-40B4-BE49-F238E27FC236}">
                    <a16:creationId xmlns:a16="http://schemas.microsoft.com/office/drawing/2014/main" id="{E040C105-78BB-A40A-BC34-72246825849D}"/>
                  </a:ext>
                </a:extLst>
              </p:cNvPr>
              <p:cNvSpPr/>
              <p:nvPr/>
            </p:nvSpPr>
            <p:spPr>
              <a:xfrm>
                <a:off x="8955900" y="-1312811"/>
                <a:ext cx="3764837" cy="1126030"/>
              </a:xfrm>
              <a:prstGeom prst="rect">
                <a:avLst/>
              </a:prstGeom>
              <a:solidFill>
                <a:srgbClr val="EB5E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9" name="Rectangle 168">
                <a:extLst>
                  <a:ext uri="{FF2B5EF4-FFF2-40B4-BE49-F238E27FC236}">
                    <a16:creationId xmlns:a16="http://schemas.microsoft.com/office/drawing/2014/main" id="{B656A717-2536-FF06-9BE7-90EA2E558001}"/>
                  </a:ext>
                </a:extLst>
              </p:cNvPr>
              <p:cNvSpPr/>
              <p:nvPr/>
            </p:nvSpPr>
            <p:spPr>
              <a:xfrm>
                <a:off x="8161119" y="-287820"/>
                <a:ext cx="773240" cy="108526"/>
              </a:xfrm>
              <a:prstGeom prst="rect">
                <a:avLst/>
              </a:prstGeom>
              <a:solidFill>
                <a:srgbClr val="F9EA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0" name="Rectangle 169">
                <a:extLst>
                  <a:ext uri="{FF2B5EF4-FFF2-40B4-BE49-F238E27FC236}">
                    <a16:creationId xmlns:a16="http://schemas.microsoft.com/office/drawing/2014/main" id="{50FE78E6-203A-1D7E-B315-17F30F6198C1}"/>
                  </a:ext>
                </a:extLst>
              </p:cNvPr>
              <p:cNvSpPr/>
              <p:nvPr/>
            </p:nvSpPr>
            <p:spPr>
              <a:xfrm rot="5400000">
                <a:off x="7948151" y="-779692"/>
                <a:ext cx="1012535" cy="69476"/>
              </a:xfrm>
              <a:prstGeom prst="rect">
                <a:avLst/>
              </a:prstGeom>
              <a:solidFill>
                <a:srgbClr val="F9EA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1" name="Rectangle 170">
                <a:extLst>
                  <a:ext uri="{FF2B5EF4-FFF2-40B4-BE49-F238E27FC236}">
                    <a16:creationId xmlns:a16="http://schemas.microsoft.com/office/drawing/2014/main" id="{CAF519F1-452A-0F9D-FBEC-9FE2C30AE467}"/>
                  </a:ext>
                </a:extLst>
              </p:cNvPr>
              <p:cNvSpPr/>
              <p:nvPr/>
            </p:nvSpPr>
            <p:spPr>
              <a:xfrm>
                <a:off x="10152547" y="-318866"/>
                <a:ext cx="839325" cy="132085"/>
              </a:xfrm>
              <a:prstGeom prst="rect">
                <a:avLst/>
              </a:prstGeom>
              <a:solidFill>
                <a:srgbClr val="EB5E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2" name="Rectangle: Rounded Corners 171">
                <a:extLst>
                  <a:ext uri="{FF2B5EF4-FFF2-40B4-BE49-F238E27FC236}">
                    <a16:creationId xmlns:a16="http://schemas.microsoft.com/office/drawing/2014/main" id="{9695BA09-C3F9-E9CC-CC76-630E9EE76B18}"/>
                  </a:ext>
                </a:extLst>
              </p:cNvPr>
              <p:cNvSpPr/>
              <p:nvPr/>
            </p:nvSpPr>
            <p:spPr>
              <a:xfrm>
                <a:off x="7073880" y="-1242234"/>
                <a:ext cx="5646857" cy="990949"/>
              </a:xfrm>
              <a:prstGeom prst="roundRect">
                <a:avLst>
                  <a:gd name="adj" fmla="val 0"/>
                </a:avLst>
              </a:prstGeom>
              <a:solidFill>
                <a:schemeClr val="tx2">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bIns="72000" rtlCol="0" anchor="ctr"/>
              <a:lstStyle/>
              <a:p>
                <a:pPr algn="ctr"/>
                <a:r>
                  <a:rPr lang="en-US" dirty="0"/>
                  <a:t>			   W    </a:t>
                </a:r>
                <a:endParaRPr lang="en-GB" dirty="0"/>
              </a:p>
            </p:txBody>
          </p:sp>
          <p:sp>
            <p:nvSpPr>
              <p:cNvPr id="173" name="Rectangle 172">
                <a:extLst>
                  <a:ext uri="{FF2B5EF4-FFF2-40B4-BE49-F238E27FC236}">
                    <a16:creationId xmlns:a16="http://schemas.microsoft.com/office/drawing/2014/main" id="{C7B35A05-9C8D-E79B-C21A-1DA04785F4E0}"/>
                  </a:ext>
                </a:extLst>
              </p:cNvPr>
              <p:cNvSpPr/>
              <p:nvPr/>
            </p:nvSpPr>
            <p:spPr>
              <a:xfrm>
                <a:off x="7462937" y="-1272154"/>
                <a:ext cx="79748" cy="1054126"/>
              </a:xfrm>
              <a:prstGeom prst="rect">
                <a:avLst/>
              </a:prstGeom>
              <a:solidFill>
                <a:srgbClr val="33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4" name="Rectangle 173">
                <a:extLst>
                  <a:ext uri="{FF2B5EF4-FFF2-40B4-BE49-F238E27FC236}">
                    <a16:creationId xmlns:a16="http://schemas.microsoft.com/office/drawing/2014/main" id="{32F6B14B-D54A-B048-18E5-AFD378F7F62C}"/>
                  </a:ext>
                </a:extLst>
              </p:cNvPr>
              <p:cNvSpPr/>
              <p:nvPr/>
            </p:nvSpPr>
            <p:spPr>
              <a:xfrm>
                <a:off x="7708685" y="-1274309"/>
                <a:ext cx="79748" cy="1054126"/>
              </a:xfrm>
              <a:prstGeom prst="rect">
                <a:avLst/>
              </a:prstGeom>
              <a:solidFill>
                <a:srgbClr val="33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5" name="Rectangle 174">
                <a:extLst>
                  <a:ext uri="{FF2B5EF4-FFF2-40B4-BE49-F238E27FC236}">
                    <a16:creationId xmlns:a16="http://schemas.microsoft.com/office/drawing/2014/main" id="{EC9F36BD-A566-DD20-C931-3E46E2B4E575}"/>
                  </a:ext>
                </a:extLst>
              </p:cNvPr>
              <p:cNvSpPr/>
              <p:nvPr/>
            </p:nvSpPr>
            <p:spPr>
              <a:xfrm>
                <a:off x="9183318" y="-1282677"/>
                <a:ext cx="79748" cy="1054126"/>
              </a:xfrm>
              <a:prstGeom prst="rect">
                <a:avLst/>
              </a:prstGeom>
              <a:solidFill>
                <a:srgbClr val="EB5E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6" name="Rectangle 175">
                <a:extLst>
                  <a:ext uri="{FF2B5EF4-FFF2-40B4-BE49-F238E27FC236}">
                    <a16:creationId xmlns:a16="http://schemas.microsoft.com/office/drawing/2014/main" id="{4DCA7F6B-AF21-1384-0DFB-E6DA1381942E}"/>
                  </a:ext>
                </a:extLst>
              </p:cNvPr>
              <p:cNvSpPr/>
              <p:nvPr/>
            </p:nvSpPr>
            <p:spPr>
              <a:xfrm>
                <a:off x="9505270" y="-1281494"/>
                <a:ext cx="79748" cy="1054126"/>
              </a:xfrm>
              <a:prstGeom prst="rect">
                <a:avLst/>
              </a:prstGeom>
              <a:solidFill>
                <a:srgbClr val="EB5E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7" name="Rectangle 176">
                <a:extLst>
                  <a:ext uri="{FF2B5EF4-FFF2-40B4-BE49-F238E27FC236}">
                    <a16:creationId xmlns:a16="http://schemas.microsoft.com/office/drawing/2014/main" id="{AD0106DB-FE3F-E709-E82F-8DBBA2CF613F}"/>
                  </a:ext>
                </a:extLst>
              </p:cNvPr>
              <p:cNvSpPr/>
              <p:nvPr/>
            </p:nvSpPr>
            <p:spPr>
              <a:xfrm>
                <a:off x="9848513" y="-1267662"/>
                <a:ext cx="79748" cy="1054126"/>
              </a:xfrm>
              <a:prstGeom prst="rect">
                <a:avLst/>
              </a:prstGeom>
              <a:solidFill>
                <a:srgbClr val="EB5E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8" name="Rectangle 177">
                <a:extLst>
                  <a:ext uri="{FF2B5EF4-FFF2-40B4-BE49-F238E27FC236}">
                    <a16:creationId xmlns:a16="http://schemas.microsoft.com/office/drawing/2014/main" id="{BB0E137C-067E-2EB8-08EC-985D9B80389E}"/>
                  </a:ext>
                </a:extLst>
              </p:cNvPr>
              <p:cNvSpPr/>
              <p:nvPr/>
            </p:nvSpPr>
            <p:spPr>
              <a:xfrm>
                <a:off x="10202720" y="-1240966"/>
                <a:ext cx="79748" cy="1054126"/>
              </a:xfrm>
              <a:prstGeom prst="rect">
                <a:avLst/>
              </a:prstGeom>
              <a:solidFill>
                <a:srgbClr val="EB5E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0" name="Rectangle 179">
                <a:extLst>
                  <a:ext uri="{FF2B5EF4-FFF2-40B4-BE49-F238E27FC236}">
                    <a16:creationId xmlns:a16="http://schemas.microsoft.com/office/drawing/2014/main" id="{30D9BEFA-DC51-457F-E2FD-10B2A7CC58B5}"/>
                  </a:ext>
                </a:extLst>
              </p:cNvPr>
              <p:cNvSpPr/>
              <p:nvPr/>
            </p:nvSpPr>
            <p:spPr>
              <a:xfrm rot="5400000">
                <a:off x="8417850" y="-773639"/>
                <a:ext cx="1012535" cy="69476"/>
              </a:xfrm>
              <a:prstGeom prst="rect">
                <a:avLst/>
              </a:prstGeom>
              <a:solidFill>
                <a:srgbClr val="F9EA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1" name="Rectangle 180">
                <a:extLst>
                  <a:ext uri="{FF2B5EF4-FFF2-40B4-BE49-F238E27FC236}">
                    <a16:creationId xmlns:a16="http://schemas.microsoft.com/office/drawing/2014/main" id="{EF604CE6-FB74-4A33-8D78-D54F59001F73}"/>
                  </a:ext>
                </a:extLst>
              </p:cNvPr>
              <p:cNvSpPr/>
              <p:nvPr/>
            </p:nvSpPr>
            <p:spPr>
              <a:xfrm>
                <a:off x="7949085" y="-1277383"/>
                <a:ext cx="79748" cy="1054126"/>
              </a:xfrm>
              <a:prstGeom prst="rect">
                <a:avLst/>
              </a:prstGeom>
              <a:solidFill>
                <a:srgbClr val="3399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2" name="Rectangle 181">
                <a:extLst>
                  <a:ext uri="{FF2B5EF4-FFF2-40B4-BE49-F238E27FC236}">
                    <a16:creationId xmlns:a16="http://schemas.microsoft.com/office/drawing/2014/main" id="{CE5D3B0F-E202-FBA2-6C37-804461283161}"/>
                  </a:ext>
                </a:extLst>
              </p:cNvPr>
              <p:cNvSpPr/>
              <p:nvPr/>
            </p:nvSpPr>
            <p:spPr>
              <a:xfrm rot="5400000">
                <a:off x="7722226" y="-779830"/>
                <a:ext cx="1012535" cy="69476"/>
              </a:xfrm>
              <a:prstGeom prst="rect">
                <a:avLst/>
              </a:prstGeom>
              <a:solidFill>
                <a:srgbClr val="F9EA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3" name="Rectangle 182">
                <a:extLst>
                  <a:ext uri="{FF2B5EF4-FFF2-40B4-BE49-F238E27FC236}">
                    <a16:creationId xmlns:a16="http://schemas.microsoft.com/office/drawing/2014/main" id="{79F41C4B-6039-036B-6CD2-BA9397B2E27F}"/>
                  </a:ext>
                </a:extLst>
              </p:cNvPr>
              <p:cNvSpPr/>
              <p:nvPr/>
            </p:nvSpPr>
            <p:spPr>
              <a:xfrm rot="5400000">
                <a:off x="7955244" y="-787051"/>
                <a:ext cx="1012535" cy="69476"/>
              </a:xfrm>
              <a:prstGeom prst="rect">
                <a:avLst/>
              </a:prstGeom>
              <a:solidFill>
                <a:srgbClr val="F9EA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4" name="Rectangle 183">
                <a:extLst>
                  <a:ext uri="{FF2B5EF4-FFF2-40B4-BE49-F238E27FC236}">
                    <a16:creationId xmlns:a16="http://schemas.microsoft.com/office/drawing/2014/main" id="{19B9B470-101C-C1F4-EC29-2B5F9F03939E}"/>
                  </a:ext>
                </a:extLst>
              </p:cNvPr>
              <p:cNvSpPr/>
              <p:nvPr/>
            </p:nvSpPr>
            <p:spPr>
              <a:xfrm rot="5400000">
                <a:off x="8205085" y="-779830"/>
                <a:ext cx="1012535" cy="69476"/>
              </a:xfrm>
              <a:prstGeom prst="rect">
                <a:avLst/>
              </a:prstGeom>
              <a:solidFill>
                <a:srgbClr val="F9EA7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5" name="Rectangle 184">
                <a:extLst>
                  <a:ext uri="{FF2B5EF4-FFF2-40B4-BE49-F238E27FC236}">
                    <a16:creationId xmlns:a16="http://schemas.microsoft.com/office/drawing/2014/main" id="{74EBEFDE-1D30-1C5A-5398-CC731C02EE51}"/>
                  </a:ext>
                </a:extLst>
              </p:cNvPr>
              <p:cNvSpPr/>
              <p:nvPr/>
            </p:nvSpPr>
            <p:spPr>
              <a:xfrm>
                <a:off x="11167079" y="-1269888"/>
                <a:ext cx="79748" cy="1054126"/>
              </a:xfrm>
              <a:prstGeom prst="rect">
                <a:avLst/>
              </a:prstGeom>
              <a:solidFill>
                <a:srgbClr val="EB5E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6" name="Rectangle 185">
                <a:extLst>
                  <a:ext uri="{FF2B5EF4-FFF2-40B4-BE49-F238E27FC236}">
                    <a16:creationId xmlns:a16="http://schemas.microsoft.com/office/drawing/2014/main" id="{2FFBC4AB-1B7F-6C7C-B346-E9F58A9EAC3C}"/>
                  </a:ext>
                </a:extLst>
              </p:cNvPr>
              <p:cNvSpPr/>
              <p:nvPr/>
            </p:nvSpPr>
            <p:spPr>
              <a:xfrm>
                <a:off x="11842353" y="-1279344"/>
                <a:ext cx="79748" cy="1054126"/>
              </a:xfrm>
              <a:prstGeom prst="rect">
                <a:avLst/>
              </a:prstGeom>
              <a:solidFill>
                <a:srgbClr val="EB5E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7" name="Rectangle 186">
                <a:extLst>
                  <a:ext uri="{FF2B5EF4-FFF2-40B4-BE49-F238E27FC236}">
                    <a16:creationId xmlns:a16="http://schemas.microsoft.com/office/drawing/2014/main" id="{BBC88CF5-8958-C7B8-9BDE-AB6F8A9A0B7C}"/>
                  </a:ext>
                </a:extLst>
              </p:cNvPr>
              <p:cNvSpPr/>
              <p:nvPr/>
            </p:nvSpPr>
            <p:spPr>
              <a:xfrm>
                <a:off x="10629786" y="-1250424"/>
                <a:ext cx="79748" cy="1054126"/>
              </a:xfrm>
              <a:prstGeom prst="rect">
                <a:avLst/>
              </a:prstGeom>
              <a:solidFill>
                <a:srgbClr val="EB5E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8" name="TextBox 187">
                <a:extLst>
                  <a:ext uri="{FF2B5EF4-FFF2-40B4-BE49-F238E27FC236}">
                    <a16:creationId xmlns:a16="http://schemas.microsoft.com/office/drawing/2014/main" id="{56E2EC26-8EB4-0AAD-5E9E-C4764FDABBE7}"/>
                  </a:ext>
                </a:extLst>
              </p:cNvPr>
              <p:cNvSpPr txBox="1"/>
              <p:nvPr/>
            </p:nvSpPr>
            <p:spPr>
              <a:xfrm>
                <a:off x="7344607" y="-181218"/>
                <a:ext cx="641305" cy="253901"/>
              </a:xfrm>
              <a:prstGeom prst="rect">
                <a:avLst/>
              </a:prstGeom>
              <a:noFill/>
            </p:spPr>
            <p:txBody>
              <a:bodyPr wrap="square" lIns="0" tIns="0" rIns="0" bIns="0" rtlCol="0">
                <a:spAutoFit/>
              </a:bodyPr>
              <a:lstStyle/>
              <a:p>
                <a:pPr algn="l"/>
                <a:r>
                  <a:rPr lang="en-US" sz="1400" b="1" dirty="0">
                    <a:solidFill>
                      <a:schemeClr val="tx1">
                        <a:lumMod val="60000"/>
                        <a:lumOff val="40000"/>
                      </a:schemeClr>
                    </a:solidFill>
                  </a:rPr>
                  <a:t>30°C</a:t>
                </a:r>
                <a:endParaRPr lang="en-GB" sz="1400" b="1" dirty="0">
                  <a:solidFill>
                    <a:schemeClr val="tx1">
                      <a:lumMod val="60000"/>
                      <a:lumOff val="40000"/>
                    </a:schemeClr>
                  </a:solidFill>
                </a:endParaRPr>
              </a:p>
            </p:txBody>
          </p:sp>
          <p:sp>
            <p:nvSpPr>
              <p:cNvPr id="189" name="TextBox 188">
                <a:extLst>
                  <a:ext uri="{FF2B5EF4-FFF2-40B4-BE49-F238E27FC236}">
                    <a16:creationId xmlns:a16="http://schemas.microsoft.com/office/drawing/2014/main" id="{7C48ABB8-477E-3704-87CE-8B6EDCBF4760}"/>
                  </a:ext>
                </a:extLst>
              </p:cNvPr>
              <p:cNvSpPr txBox="1"/>
              <p:nvPr/>
            </p:nvSpPr>
            <p:spPr>
              <a:xfrm>
                <a:off x="8313657" y="-170471"/>
                <a:ext cx="620702" cy="253901"/>
              </a:xfrm>
              <a:prstGeom prst="rect">
                <a:avLst/>
              </a:prstGeom>
              <a:noFill/>
            </p:spPr>
            <p:txBody>
              <a:bodyPr wrap="square" lIns="0" tIns="0" rIns="0" bIns="0" rtlCol="0">
                <a:spAutoFit/>
              </a:bodyPr>
              <a:lstStyle/>
              <a:p>
                <a:pPr algn="l"/>
                <a:r>
                  <a:rPr lang="en-US" sz="1400" b="1" dirty="0">
                    <a:solidFill>
                      <a:srgbClr val="FFC000"/>
                    </a:solidFill>
                  </a:rPr>
                  <a:t>87°C</a:t>
                </a:r>
                <a:endParaRPr lang="en-GB" sz="1400" b="1" dirty="0">
                  <a:solidFill>
                    <a:srgbClr val="FFC000"/>
                  </a:solidFill>
                </a:endParaRPr>
              </a:p>
            </p:txBody>
          </p:sp>
          <p:sp>
            <p:nvSpPr>
              <p:cNvPr id="190" name="TextBox 189">
                <a:extLst>
                  <a:ext uri="{FF2B5EF4-FFF2-40B4-BE49-F238E27FC236}">
                    <a16:creationId xmlns:a16="http://schemas.microsoft.com/office/drawing/2014/main" id="{5258C312-D4B2-7C55-6D88-1FBA586730AC}"/>
                  </a:ext>
                </a:extLst>
              </p:cNvPr>
              <p:cNvSpPr txBox="1"/>
              <p:nvPr/>
            </p:nvSpPr>
            <p:spPr>
              <a:xfrm>
                <a:off x="10293612" y="-167258"/>
                <a:ext cx="839325" cy="253901"/>
              </a:xfrm>
              <a:prstGeom prst="rect">
                <a:avLst/>
              </a:prstGeom>
              <a:noFill/>
            </p:spPr>
            <p:txBody>
              <a:bodyPr wrap="square" lIns="0" tIns="0" rIns="0" bIns="0" rtlCol="0">
                <a:spAutoFit/>
              </a:bodyPr>
              <a:lstStyle/>
              <a:p>
                <a:pPr algn="l"/>
                <a:r>
                  <a:rPr lang="en-US" sz="1400" b="1" dirty="0">
                    <a:solidFill>
                      <a:srgbClr val="FF0000"/>
                    </a:solidFill>
                  </a:rPr>
                  <a:t>143°C</a:t>
                </a:r>
                <a:endParaRPr lang="en-GB" sz="1400" b="1" dirty="0">
                  <a:solidFill>
                    <a:srgbClr val="FF0000"/>
                  </a:solidFill>
                </a:endParaRPr>
              </a:p>
            </p:txBody>
          </p:sp>
          <p:sp>
            <p:nvSpPr>
              <p:cNvPr id="191" name="TextBox 190">
                <a:extLst>
                  <a:ext uri="{FF2B5EF4-FFF2-40B4-BE49-F238E27FC236}">
                    <a16:creationId xmlns:a16="http://schemas.microsoft.com/office/drawing/2014/main" id="{68CE8966-385D-3C78-38D7-9145C8D1621B}"/>
                  </a:ext>
                </a:extLst>
              </p:cNvPr>
              <p:cNvSpPr txBox="1"/>
              <p:nvPr/>
            </p:nvSpPr>
            <p:spPr>
              <a:xfrm>
                <a:off x="6770257" y="-1621973"/>
                <a:ext cx="5950480" cy="217629"/>
              </a:xfrm>
              <a:prstGeom prst="rect">
                <a:avLst/>
              </a:prstGeom>
              <a:noFill/>
            </p:spPr>
            <p:txBody>
              <a:bodyPr wrap="square" lIns="0" tIns="0" rIns="0" bIns="0" rtlCol="0">
                <a:spAutoFit/>
              </a:bodyPr>
              <a:lstStyle/>
              <a:p>
                <a:pPr algn="ctr"/>
                <a:r>
                  <a:rPr lang="en-US" sz="1200" dirty="0">
                    <a:solidFill>
                      <a:schemeClr val="tx2"/>
                    </a:solidFill>
                  </a:rPr>
                  <a:t>Schematic of Temperatures of helium on Block Surfaces used in model</a:t>
                </a:r>
                <a:endParaRPr lang="en-GB" sz="1200" dirty="0">
                  <a:solidFill>
                    <a:schemeClr val="tx2"/>
                  </a:solidFill>
                </a:endParaRPr>
              </a:p>
            </p:txBody>
          </p:sp>
        </p:grpSp>
      </p:grpSp>
      <p:sp>
        <p:nvSpPr>
          <p:cNvPr id="196" name="Arrow: Down 195">
            <a:extLst>
              <a:ext uri="{FF2B5EF4-FFF2-40B4-BE49-F238E27FC236}">
                <a16:creationId xmlns:a16="http://schemas.microsoft.com/office/drawing/2014/main" id="{5D70D488-5574-BE68-AE5F-0D9305A09A69}"/>
              </a:ext>
            </a:extLst>
          </p:cNvPr>
          <p:cNvSpPr/>
          <p:nvPr/>
        </p:nvSpPr>
        <p:spPr>
          <a:xfrm rot="16200000">
            <a:off x="5439176" y="5550537"/>
            <a:ext cx="428338" cy="531571"/>
          </a:xfrm>
          <a:prstGeom prst="downArrow">
            <a:avLst>
              <a:gd name="adj1" fmla="val 48458"/>
              <a:gd name="adj2" fmla="val 57649"/>
            </a:avLst>
          </a:prstGeom>
          <a:solidFill>
            <a:srgbClr val="FF7C80"/>
          </a:solid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wrap="none" lIns="54000" rIns="54000" rtlCol="0" anchor="ctr"/>
          <a:lstStyle/>
          <a:p>
            <a:pPr algn="ctr"/>
            <a:endParaRPr lang="en-GB" sz="1200" dirty="0">
              <a:solidFill>
                <a:sysClr val="windowText" lastClr="000000"/>
              </a:solidFill>
              <a:latin typeface="Microsoft JhengHei" panose="020B0604030504040204" pitchFamily="34" charset="-120"/>
              <a:ea typeface="Microsoft JhengHei" panose="020B0604030504040204" pitchFamily="34" charset="-120"/>
            </a:endParaRPr>
          </a:p>
        </p:txBody>
      </p:sp>
      <p:sp>
        <p:nvSpPr>
          <p:cNvPr id="13" name="Text Placeholder 2">
            <a:extLst>
              <a:ext uri="{FF2B5EF4-FFF2-40B4-BE49-F238E27FC236}">
                <a16:creationId xmlns:a16="http://schemas.microsoft.com/office/drawing/2014/main" id="{AE075009-7D58-7E6F-11DD-2BE9538DD8F1}"/>
              </a:ext>
            </a:extLst>
          </p:cNvPr>
          <p:cNvSpPr txBox="1">
            <a:spLocks/>
          </p:cNvSpPr>
          <p:nvPr/>
        </p:nvSpPr>
        <p:spPr>
          <a:xfrm>
            <a:off x="7445625" y="3362775"/>
            <a:ext cx="4570577" cy="1044433"/>
          </a:xfrm>
          <a:prstGeom prst="rect">
            <a:avLst/>
          </a:prstGeom>
        </p:spPr>
        <p:txBody>
          <a:bodyPr vert="horz" lIns="0" tIns="0" rIns="0" bIns="0" rtlCol="0" anchor="t" anchorCtr="0">
            <a:normAutofit/>
          </a:bodyPr>
          <a:lstStyle>
            <a:lvl1pPr marL="0" indent="0" algn="l" defTabSz="914400" rtl="0" eaLnBrk="1" latinLnBrk="0" hangingPunct="1">
              <a:lnSpc>
                <a:spcPct val="90000"/>
              </a:lnSpc>
              <a:spcBef>
                <a:spcPts val="1000"/>
              </a:spcBef>
              <a:spcAft>
                <a:spcPts val="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en-US" sz="2000" dirty="0"/>
              <a:t>Assumptions used in models so far</a:t>
            </a:r>
            <a:endParaRPr lang="en-US" sz="1600" dirty="0">
              <a:solidFill>
                <a:schemeClr val="tx2"/>
              </a:solidFill>
            </a:endParaRPr>
          </a:p>
        </p:txBody>
      </p:sp>
      <p:sp>
        <p:nvSpPr>
          <p:cNvPr id="22" name="Rectangle: Rounded Corners 21">
            <a:extLst>
              <a:ext uri="{FF2B5EF4-FFF2-40B4-BE49-F238E27FC236}">
                <a16:creationId xmlns:a16="http://schemas.microsoft.com/office/drawing/2014/main" id="{994B2648-C63F-0B2B-3B6A-7E7B84C00518}"/>
              </a:ext>
            </a:extLst>
          </p:cNvPr>
          <p:cNvSpPr/>
          <p:nvPr/>
        </p:nvSpPr>
        <p:spPr>
          <a:xfrm>
            <a:off x="1966344" y="2532331"/>
            <a:ext cx="759498" cy="751911"/>
          </a:xfrm>
          <a:prstGeom prst="roundRect">
            <a:avLst/>
          </a:prstGeom>
          <a:solidFill>
            <a:srgbClr val="F9DFD6"/>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solidFill>
                  <a:sysClr val="windowText" lastClr="000000"/>
                </a:solidFill>
                <a:latin typeface="Microsoft JhengHei" panose="020B0604030504040204" pitchFamily="34" charset="-120"/>
                <a:ea typeface="Microsoft JhengHei" panose="020B0604030504040204" pitchFamily="34" charset="-120"/>
              </a:rPr>
              <a:t>FLUKA</a:t>
            </a:r>
            <a:endParaRPr lang="en-GB" sz="1200" b="1" dirty="0">
              <a:solidFill>
                <a:sysClr val="windowText" lastClr="000000"/>
              </a:solidFill>
              <a:latin typeface="Microsoft JhengHei" panose="020B0604030504040204" pitchFamily="34" charset="-120"/>
              <a:ea typeface="Microsoft JhengHei" panose="020B0604030504040204" pitchFamily="34" charset="-120"/>
            </a:endParaRPr>
          </a:p>
        </p:txBody>
      </p:sp>
      <p:sp>
        <p:nvSpPr>
          <p:cNvPr id="24" name="Arrow: Left 23">
            <a:extLst>
              <a:ext uri="{FF2B5EF4-FFF2-40B4-BE49-F238E27FC236}">
                <a16:creationId xmlns:a16="http://schemas.microsoft.com/office/drawing/2014/main" id="{F355D1E9-0F5F-7E39-BDBC-D346E97EB78E}"/>
              </a:ext>
            </a:extLst>
          </p:cNvPr>
          <p:cNvSpPr/>
          <p:nvPr/>
        </p:nvSpPr>
        <p:spPr>
          <a:xfrm>
            <a:off x="1237387" y="2646220"/>
            <a:ext cx="600964" cy="539310"/>
          </a:xfrm>
          <a:prstGeom prst="leftArrow">
            <a:avLst>
              <a:gd name="adj1" fmla="val 71194"/>
              <a:gd name="adj2" fmla="val 50000"/>
            </a:avLst>
          </a:prstGeom>
          <a:solidFill>
            <a:srgbClr val="FFFF66"/>
          </a:solid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lIns="54000" rIns="0" rtlCol="0" anchor="ctr"/>
          <a:lstStyle/>
          <a:p>
            <a:pPr algn="ctr"/>
            <a:r>
              <a:rPr lang="en-US" sz="1100" dirty="0">
                <a:solidFill>
                  <a:sysClr val="windowText" lastClr="000000"/>
                </a:solidFill>
                <a:latin typeface="Microsoft JhengHei" panose="020B0604030504040204" pitchFamily="34" charset="-120"/>
                <a:ea typeface="Microsoft JhengHei" panose="020B0604030504040204" pitchFamily="34" charset="-120"/>
              </a:rPr>
              <a:t>Heat map</a:t>
            </a:r>
            <a:endParaRPr lang="en-GB" sz="1100" dirty="0">
              <a:solidFill>
                <a:sysClr val="windowText" lastClr="000000"/>
              </a:solidFill>
              <a:latin typeface="Microsoft JhengHei" panose="020B0604030504040204" pitchFamily="34" charset="-120"/>
              <a:ea typeface="Microsoft JhengHei" panose="020B0604030504040204" pitchFamily="34" charset="-120"/>
            </a:endParaRPr>
          </a:p>
        </p:txBody>
      </p:sp>
      <p:sp>
        <p:nvSpPr>
          <p:cNvPr id="25" name="Arrow: Right 24">
            <a:extLst>
              <a:ext uri="{FF2B5EF4-FFF2-40B4-BE49-F238E27FC236}">
                <a16:creationId xmlns:a16="http://schemas.microsoft.com/office/drawing/2014/main" id="{AACDD2B0-853A-7B44-5259-F27B5EE0AC81}"/>
              </a:ext>
            </a:extLst>
          </p:cNvPr>
          <p:cNvSpPr/>
          <p:nvPr/>
        </p:nvSpPr>
        <p:spPr>
          <a:xfrm rot="18630352">
            <a:off x="2783538" y="1932665"/>
            <a:ext cx="609922" cy="607100"/>
          </a:xfrm>
          <a:prstGeom prst="rightArrow">
            <a:avLst>
              <a:gd name="adj1" fmla="val 55570"/>
              <a:gd name="adj2" fmla="val 50000"/>
            </a:avLst>
          </a:prstGeom>
          <a:solidFill>
            <a:srgbClr val="FFFF66"/>
          </a:solid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lIns="54000" rIns="0" rtlCol="0" anchor="ctr"/>
          <a:lstStyle/>
          <a:p>
            <a:pPr algn="ctr"/>
            <a:r>
              <a:rPr lang="en-US" sz="1100" dirty="0">
                <a:solidFill>
                  <a:sysClr val="windowText" lastClr="000000"/>
                </a:solidFill>
                <a:latin typeface="Microsoft JhengHei" panose="020B0604030504040204" pitchFamily="34" charset="-120"/>
                <a:ea typeface="Microsoft JhengHei" panose="020B0604030504040204" pitchFamily="34" charset="-120"/>
              </a:rPr>
              <a:t>Heat map</a:t>
            </a:r>
            <a:endParaRPr lang="en-GB" sz="1100" b="1" dirty="0">
              <a:solidFill>
                <a:srgbClr val="FF0000"/>
              </a:solidFill>
              <a:latin typeface="Microsoft JhengHei" panose="020B0604030504040204" pitchFamily="34" charset="-120"/>
              <a:ea typeface="Microsoft JhengHei" panose="020B0604030504040204" pitchFamily="34" charset="-120"/>
            </a:endParaRPr>
          </a:p>
        </p:txBody>
      </p:sp>
      <p:sp>
        <p:nvSpPr>
          <p:cNvPr id="30" name="Arrow: Right 29">
            <a:extLst>
              <a:ext uri="{FF2B5EF4-FFF2-40B4-BE49-F238E27FC236}">
                <a16:creationId xmlns:a16="http://schemas.microsoft.com/office/drawing/2014/main" id="{9F7BD8AA-DB98-6CD5-5BBD-5006B03C6266}"/>
              </a:ext>
            </a:extLst>
          </p:cNvPr>
          <p:cNvSpPr/>
          <p:nvPr/>
        </p:nvSpPr>
        <p:spPr>
          <a:xfrm>
            <a:off x="2790875" y="2604736"/>
            <a:ext cx="510457" cy="607100"/>
          </a:xfrm>
          <a:prstGeom prst="rightArrow">
            <a:avLst>
              <a:gd name="adj1" fmla="val 55570"/>
              <a:gd name="adj2" fmla="val 50000"/>
            </a:avLst>
          </a:prstGeom>
          <a:solidFill>
            <a:srgbClr val="FFFF66"/>
          </a:solid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lIns="54000" rIns="0" rtlCol="0" anchor="ctr"/>
          <a:lstStyle/>
          <a:p>
            <a:pPr algn="ctr"/>
            <a:r>
              <a:rPr lang="en-US" sz="1100" dirty="0">
                <a:solidFill>
                  <a:sysClr val="windowText" lastClr="000000"/>
                </a:solidFill>
                <a:latin typeface="Microsoft JhengHei" panose="020B0604030504040204" pitchFamily="34" charset="-120"/>
                <a:ea typeface="Microsoft JhengHei" panose="020B0604030504040204" pitchFamily="34" charset="-120"/>
              </a:rPr>
              <a:t>Heat map</a:t>
            </a:r>
            <a:endParaRPr lang="en-GB" sz="1100" b="1" dirty="0">
              <a:solidFill>
                <a:srgbClr val="FF0000"/>
              </a:solidFill>
              <a:latin typeface="Microsoft JhengHei" panose="020B0604030504040204" pitchFamily="34" charset="-120"/>
              <a:ea typeface="Microsoft JhengHei" panose="020B0604030504040204" pitchFamily="34" charset="-120"/>
            </a:endParaRPr>
          </a:p>
        </p:txBody>
      </p:sp>
      <p:sp>
        <p:nvSpPr>
          <p:cNvPr id="32" name="Arrow: Right 31">
            <a:extLst>
              <a:ext uri="{FF2B5EF4-FFF2-40B4-BE49-F238E27FC236}">
                <a16:creationId xmlns:a16="http://schemas.microsoft.com/office/drawing/2014/main" id="{4EB14BC4-CF1A-DEF1-E0BC-625EDE9FC4A7}"/>
              </a:ext>
            </a:extLst>
          </p:cNvPr>
          <p:cNvSpPr/>
          <p:nvPr/>
        </p:nvSpPr>
        <p:spPr>
          <a:xfrm rot="1239651">
            <a:off x="2633963" y="5261765"/>
            <a:ext cx="639184" cy="607100"/>
          </a:xfrm>
          <a:prstGeom prst="rightArrow">
            <a:avLst>
              <a:gd name="adj1" fmla="val 55570"/>
              <a:gd name="adj2" fmla="val 50000"/>
            </a:avLst>
          </a:prstGeom>
          <a:solidFill>
            <a:srgbClr val="FFFF66"/>
          </a:solid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lIns="54000" rIns="0" rtlCol="0" anchor="ctr"/>
          <a:lstStyle/>
          <a:p>
            <a:pPr algn="ctr"/>
            <a:r>
              <a:rPr lang="en-US" sz="1100" dirty="0">
                <a:solidFill>
                  <a:sysClr val="windowText" lastClr="000000"/>
                </a:solidFill>
                <a:latin typeface="Microsoft JhengHei" panose="020B0604030504040204" pitchFamily="34" charset="-120"/>
                <a:ea typeface="Microsoft JhengHei" panose="020B0604030504040204" pitchFamily="34" charset="-120"/>
              </a:rPr>
              <a:t>dpa map</a:t>
            </a:r>
            <a:endParaRPr lang="en-GB" sz="1100" b="1" dirty="0">
              <a:solidFill>
                <a:srgbClr val="FF0000"/>
              </a:solidFill>
              <a:latin typeface="Microsoft JhengHei" panose="020B0604030504040204" pitchFamily="34" charset="-120"/>
              <a:ea typeface="Microsoft JhengHei" panose="020B0604030504040204" pitchFamily="34" charset="-120"/>
            </a:endParaRPr>
          </a:p>
        </p:txBody>
      </p:sp>
      <p:sp>
        <p:nvSpPr>
          <p:cNvPr id="34" name="Arrow: Right 33">
            <a:extLst>
              <a:ext uri="{FF2B5EF4-FFF2-40B4-BE49-F238E27FC236}">
                <a16:creationId xmlns:a16="http://schemas.microsoft.com/office/drawing/2014/main" id="{F257ED65-DAED-1508-E0A5-195289C7FDE4}"/>
              </a:ext>
            </a:extLst>
          </p:cNvPr>
          <p:cNvSpPr/>
          <p:nvPr/>
        </p:nvSpPr>
        <p:spPr>
          <a:xfrm>
            <a:off x="1559815" y="5223304"/>
            <a:ext cx="382019" cy="394981"/>
          </a:xfrm>
          <a:prstGeom prst="rightArrow">
            <a:avLst/>
          </a:prstGeom>
          <a:solidFill>
            <a:srgbClr val="FFFF66"/>
          </a:solid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lIns="54000" rIns="0" rtlCol="0" anchor="ctr"/>
          <a:lstStyle/>
          <a:p>
            <a:pPr algn="ctr"/>
            <a:endParaRPr lang="en-GB" sz="1200" dirty="0">
              <a:solidFill>
                <a:sysClr val="windowText" lastClr="000000"/>
              </a:solidFill>
              <a:latin typeface="Microsoft JhengHei" panose="020B0604030504040204" pitchFamily="34" charset="-120"/>
              <a:ea typeface="Microsoft JhengHei" panose="020B0604030504040204" pitchFamily="34" charset="-120"/>
            </a:endParaRPr>
          </a:p>
        </p:txBody>
      </p:sp>
      <p:cxnSp>
        <p:nvCxnSpPr>
          <p:cNvPr id="37" name="Straight Connector 36">
            <a:extLst>
              <a:ext uri="{FF2B5EF4-FFF2-40B4-BE49-F238E27FC236}">
                <a16:creationId xmlns:a16="http://schemas.microsoft.com/office/drawing/2014/main" id="{21839DA0-F187-C454-43DC-98AF9ECF60A9}"/>
              </a:ext>
            </a:extLst>
          </p:cNvPr>
          <p:cNvCxnSpPr>
            <a:cxnSpLocks/>
          </p:cNvCxnSpPr>
          <p:nvPr/>
        </p:nvCxnSpPr>
        <p:spPr>
          <a:xfrm flipH="1">
            <a:off x="6453659" y="799760"/>
            <a:ext cx="452771" cy="0"/>
          </a:xfrm>
          <a:prstGeom prst="line">
            <a:avLst/>
          </a:prstGeom>
          <a:ln w="34925" cap="rnd">
            <a:solidFill>
              <a:srgbClr val="C00000"/>
            </a:solidFill>
            <a:prstDash val="solid"/>
            <a:round/>
            <a:headEnd type="triangle" w="med" len="lg"/>
            <a:tailEnd type="none" w="med" len="lg"/>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F599C4D-9E3C-FD8C-2C89-BD8E0424B66F}"/>
              </a:ext>
            </a:extLst>
          </p:cNvPr>
          <p:cNvCxnSpPr>
            <a:cxnSpLocks/>
          </p:cNvCxnSpPr>
          <p:nvPr/>
        </p:nvCxnSpPr>
        <p:spPr>
          <a:xfrm flipH="1">
            <a:off x="6453659" y="1124344"/>
            <a:ext cx="452771" cy="0"/>
          </a:xfrm>
          <a:prstGeom prst="line">
            <a:avLst/>
          </a:prstGeom>
          <a:ln w="34925" cap="rnd">
            <a:solidFill>
              <a:srgbClr val="C00000"/>
            </a:solidFill>
            <a:prstDash val="solid"/>
            <a:round/>
            <a:headEnd type="triangle" w="med" len="lg"/>
            <a:tailEnd type="none" w="med"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2585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95"/>
                                        </p:tgtEl>
                                        <p:attrNameLst>
                                          <p:attrName>style.visibility</p:attrName>
                                        </p:attrNameLst>
                                      </p:cBhvr>
                                      <p:to>
                                        <p:strVal val="visible"/>
                                      </p:to>
                                    </p:set>
                                    <p:animEffect transition="in" filter="fade">
                                      <p:cBhvr>
                                        <p:cTn id="35" dur="500"/>
                                        <p:tgtEl>
                                          <p:spTgt spid="195"/>
                                        </p:tgtEl>
                                      </p:cBhvr>
                                    </p:animEffect>
                                  </p:childTnLst>
                                </p:cTn>
                              </p:par>
                              <p:par>
                                <p:cTn id="36" presetID="10" presetClass="entr" presetSubtype="0" fill="hold" nodeType="withEffect">
                                  <p:stCondLst>
                                    <p:cond delay="0"/>
                                  </p:stCondLst>
                                  <p:childTnLst>
                                    <p:set>
                                      <p:cBhvr>
                                        <p:cTn id="37" dur="1" fill="hold">
                                          <p:stCondLst>
                                            <p:cond delay="0"/>
                                          </p:stCondLst>
                                        </p:cTn>
                                        <p:tgtEl>
                                          <p:spTgt spid="163"/>
                                        </p:tgtEl>
                                        <p:attrNameLst>
                                          <p:attrName>style.visibility</p:attrName>
                                        </p:attrNameLst>
                                      </p:cBhvr>
                                      <p:to>
                                        <p:strVal val="visible"/>
                                      </p:to>
                                    </p:set>
                                    <p:animEffect transition="in" filter="fade">
                                      <p:cBhvr>
                                        <p:cTn id="38" dur="500"/>
                                        <p:tgtEl>
                                          <p:spTgt spid="163"/>
                                        </p:tgtEl>
                                      </p:cBhvr>
                                    </p:animEffect>
                                  </p:childTnLst>
                                </p:cTn>
                              </p:par>
                              <p:par>
                                <p:cTn id="39" presetID="1" presetClass="entr" presetSubtype="0" fill="hold" nodeType="withEffect">
                                  <p:stCondLst>
                                    <p:cond delay="0"/>
                                  </p:stCondLst>
                                  <p:childTnLst>
                                    <p:set>
                                      <p:cBhvr>
                                        <p:cTn id="40" dur="1" fill="hold">
                                          <p:stCondLst>
                                            <p:cond delay="0"/>
                                          </p:stCondLst>
                                        </p:cTn>
                                        <p:tgtEl>
                                          <p:spTgt spid="37"/>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1"/>
                                        </p:tgtEl>
                                        <p:attrNameLst>
                                          <p:attrName>style.visibility</p:attrName>
                                        </p:attrNameLst>
                                      </p:cBhvr>
                                      <p:to>
                                        <p:strVal val="visible"/>
                                      </p:to>
                                    </p:set>
                                  </p:childTnLst>
                                </p:cTn>
                              </p:par>
                              <p:par>
                                <p:cTn id="43" presetID="10"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fade">
                                      <p:cBhvr>
                                        <p:cTn id="51" dur="500"/>
                                        <p:tgtEl>
                                          <p:spTgt spid="4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500"/>
                                        <p:tgtEl>
                                          <p:spTgt spid="30"/>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500"/>
                                        <p:tgtEl>
                                          <p:spTgt spid="1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fade">
                                      <p:cBhvr>
                                        <p:cTn id="65" dur="500"/>
                                        <p:tgtEl>
                                          <p:spTgt spid="42"/>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500"/>
                                        <p:tgtEl>
                                          <p:spTgt spid="1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500"/>
                                        <p:tgtEl>
                                          <p:spTgt spid="39"/>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40"/>
                                        </p:tgtEl>
                                        <p:attrNameLst>
                                          <p:attrName>style.visibility</p:attrName>
                                        </p:attrNameLst>
                                      </p:cBhvr>
                                      <p:to>
                                        <p:strVal val="visible"/>
                                      </p:to>
                                    </p:set>
                                    <p:animEffect transition="in" filter="fade">
                                      <p:cBhvr>
                                        <p:cTn id="76" dur="500"/>
                                        <p:tgtEl>
                                          <p:spTgt spid="40"/>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fade">
                                      <p:cBhvr>
                                        <p:cTn id="79" dur="500"/>
                                        <p:tgtEl>
                                          <p:spTgt spid="20"/>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fade">
                                      <p:cBhvr>
                                        <p:cTn id="82" dur="500"/>
                                        <p:tgtEl>
                                          <p:spTgt spid="1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96"/>
                                        </p:tgtEl>
                                        <p:attrNameLst>
                                          <p:attrName>style.visibility</p:attrName>
                                        </p:attrNameLst>
                                      </p:cBhvr>
                                      <p:to>
                                        <p:strVal val="visible"/>
                                      </p:to>
                                    </p:set>
                                    <p:animEffect transition="in" filter="fade">
                                      <p:cBhvr>
                                        <p:cTn id="85" dur="500"/>
                                        <p:tgtEl>
                                          <p:spTgt spid="19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500"/>
                                        <p:tgtEl>
                                          <p:spTgt spid="32"/>
                                        </p:tgtEl>
                                      </p:cBhvr>
                                    </p:animEffec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nodeType="clickEffect">
                                  <p:stCondLst>
                                    <p:cond delay="0"/>
                                  </p:stCondLst>
                                  <p:childTnLst>
                                    <p:set>
                                      <p:cBhvr>
                                        <p:cTn id="92" dur="1" fill="hold">
                                          <p:stCondLst>
                                            <p:cond delay="0"/>
                                          </p:stCondLst>
                                        </p:cTn>
                                        <p:tgtEl>
                                          <p:spTgt spid="13">
                                            <p:txEl>
                                              <p:pRg st="0" end="0"/>
                                            </p:txEl>
                                          </p:spTgt>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21"/>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7" grpId="0" animBg="1"/>
      <p:bldP spid="8" grpId="0" animBg="1"/>
      <p:bldP spid="10" grpId="0" animBg="1"/>
      <p:bldP spid="20" grpId="0" animBg="1"/>
      <p:bldP spid="31" grpId="0" animBg="1"/>
      <p:bldP spid="42" grpId="0" animBg="1"/>
      <p:bldP spid="15" grpId="0" animBg="1"/>
      <p:bldP spid="38" grpId="0" animBg="1"/>
      <p:bldP spid="39" grpId="0" animBg="1"/>
      <p:bldP spid="40" grpId="0" animBg="1"/>
      <p:bldP spid="46" grpId="0" animBg="1"/>
      <p:bldP spid="11" grpId="0" animBg="1"/>
      <p:bldP spid="17" grpId="0" animBg="1"/>
      <p:bldP spid="19" grpId="0" animBg="1"/>
      <p:bldP spid="26" grpId="0" animBg="1"/>
      <p:bldP spid="27" grpId="0" animBg="1"/>
      <p:bldP spid="196" grpId="0" animBg="1"/>
      <p:bldP spid="22" grpId="0" animBg="1"/>
      <p:bldP spid="24" grpId="0" animBg="1"/>
      <p:bldP spid="25" grpId="0" animBg="1"/>
      <p:bldP spid="30" grpId="0" animBg="1"/>
      <p:bldP spid="3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22C667-8FAC-8011-3F86-5D92AD271811}"/>
            </a:ext>
          </a:extLst>
        </p:cNvPr>
        <p:cNvGrpSpPr/>
        <p:nvPr/>
      </p:nvGrpSpPr>
      <p:grpSpPr>
        <a:xfrm>
          <a:off x="0" y="0"/>
          <a:ext cx="0" cy="0"/>
          <a:chOff x="0" y="0"/>
          <a:chExt cx="0" cy="0"/>
        </a:xfrm>
      </p:grpSpPr>
      <p:sp>
        <p:nvSpPr>
          <p:cNvPr id="41" name="Rectangle: Rounded Corners 40">
            <a:extLst>
              <a:ext uri="{FF2B5EF4-FFF2-40B4-BE49-F238E27FC236}">
                <a16:creationId xmlns:a16="http://schemas.microsoft.com/office/drawing/2014/main" id="{A854B472-2538-B3C4-FFF8-82264D5E6380}"/>
              </a:ext>
            </a:extLst>
          </p:cNvPr>
          <p:cNvSpPr/>
          <p:nvPr/>
        </p:nvSpPr>
        <p:spPr>
          <a:xfrm>
            <a:off x="2547633" y="3935186"/>
            <a:ext cx="4302525" cy="2036108"/>
          </a:xfrm>
          <a:prstGeom prst="roundRect">
            <a:avLst/>
          </a:prstGeom>
          <a:solidFill>
            <a:srgbClr val="F9DFD6"/>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endParaRPr lang="en-US" sz="1600" dirty="0">
              <a:solidFill>
                <a:schemeClr val="bg2">
                  <a:lumMod val="25000"/>
                </a:schemeClr>
              </a:solidFill>
            </a:endParaRPr>
          </a:p>
        </p:txBody>
      </p:sp>
      <p:sp>
        <p:nvSpPr>
          <p:cNvPr id="2" name="Title 1">
            <a:extLst>
              <a:ext uri="{FF2B5EF4-FFF2-40B4-BE49-F238E27FC236}">
                <a16:creationId xmlns:a16="http://schemas.microsoft.com/office/drawing/2014/main" id="{203FF6CD-2731-BF1B-AA42-1E5DC43408FF}"/>
              </a:ext>
            </a:extLst>
          </p:cNvPr>
          <p:cNvSpPr>
            <a:spLocks noGrp="1"/>
          </p:cNvSpPr>
          <p:nvPr>
            <p:ph type="title"/>
          </p:nvPr>
        </p:nvSpPr>
        <p:spPr>
          <a:xfrm>
            <a:off x="407988" y="203662"/>
            <a:ext cx="11380812" cy="668337"/>
          </a:xfrm>
        </p:spPr>
        <p:txBody>
          <a:bodyPr/>
          <a:lstStyle/>
          <a:p>
            <a:r>
              <a:rPr lang="en-US" dirty="0"/>
              <a:t>Design methodology</a:t>
            </a:r>
            <a:endParaRPr lang="en-GB" dirty="0"/>
          </a:p>
        </p:txBody>
      </p:sp>
      <p:sp>
        <p:nvSpPr>
          <p:cNvPr id="3" name="Text Placeholder 2">
            <a:extLst>
              <a:ext uri="{FF2B5EF4-FFF2-40B4-BE49-F238E27FC236}">
                <a16:creationId xmlns:a16="http://schemas.microsoft.com/office/drawing/2014/main" id="{40E320C9-8C21-4ECF-EA38-AB4561ACB7F0}"/>
              </a:ext>
            </a:extLst>
          </p:cNvPr>
          <p:cNvSpPr>
            <a:spLocks noGrp="1"/>
          </p:cNvSpPr>
          <p:nvPr>
            <p:ph type="body" idx="1"/>
          </p:nvPr>
        </p:nvSpPr>
        <p:spPr>
          <a:xfrm>
            <a:off x="522751" y="3134163"/>
            <a:ext cx="5032009" cy="741625"/>
          </a:xfrm>
        </p:spPr>
        <p:txBody>
          <a:bodyPr>
            <a:normAutofit/>
          </a:bodyPr>
          <a:lstStyle/>
          <a:p>
            <a:r>
              <a:rPr lang="en-US" dirty="0"/>
              <a:t>Design limits chosen: </a:t>
            </a:r>
          </a:p>
          <a:p>
            <a:endParaRPr lang="en-GB" sz="1800" b="0" dirty="0">
              <a:solidFill>
                <a:schemeClr val="bg2">
                  <a:lumMod val="25000"/>
                </a:schemeClr>
              </a:solidFill>
            </a:endParaRPr>
          </a:p>
        </p:txBody>
      </p:sp>
      <p:sp>
        <p:nvSpPr>
          <p:cNvPr id="6" name="Slide Number Placeholder 5">
            <a:extLst>
              <a:ext uri="{FF2B5EF4-FFF2-40B4-BE49-F238E27FC236}">
                <a16:creationId xmlns:a16="http://schemas.microsoft.com/office/drawing/2014/main" id="{1F03588F-5EFF-D8ED-8A2D-95C339426256}"/>
              </a:ext>
            </a:extLst>
          </p:cNvPr>
          <p:cNvSpPr>
            <a:spLocks noGrp="1"/>
          </p:cNvSpPr>
          <p:nvPr>
            <p:ph type="sldNum" sz="quarter" idx="17"/>
          </p:nvPr>
        </p:nvSpPr>
        <p:spPr/>
        <p:txBody>
          <a:bodyPr/>
          <a:lstStyle/>
          <a:p>
            <a:pPr>
              <a:defRPr/>
            </a:pPr>
            <a:fld id="{36B5EA5A-BC32-A742-B11B-8E7414D5B535}" type="slidenum">
              <a:rPr lang="en-US" smtClean="0"/>
              <a:t>9</a:t>
            </a:fld>
            <a:endParaRPr lang="en-US"/>
          </a:p>
        </p:txBody>
      </p:sp>
      <p:sp>
        <p:nvSpPr>
          <p:cNvPr id="4" name="Date Placeholder 3">
            <a:extLst>
              <a:ext uri="{FF2B5EF4-FFF2-40B4-BE49-F238E27FC236}">
                <a16:creationId xmlns:a16="http://schemas.microsoft.com/office/drawing/2014/main" id="{FE5371F6-43B9-A4E3-B164-94B3ED285107}"/>
              </a:ext>
            </a:extLst>
          </p:cNvPr>
          <p:cNvSpPr>
            <a:spLocks noGrp="1"/>
          </p:cNvSpPr>
          <p:nvPr>
            <p:ph type="dt" sz="half" idx="10"/>
          </p:nvPr>
        </p:nvSpPr>
        <p:spPr/>
        <p:txBody>
          <a:bodyPr/>
          <a:lstStyle/>
          <a:p>
            <a:r>
              <a:rPr lang="en-US"/>
              <a:t>HI-ECN3 Target System Advisory Commitee #1,  04/03/2025</a:t>
            </a:r>
            <a:endParaRPr lang="en-US" dirty="0"/>
          </a:p>
        </p:txBody>
      </p:sp>
      <p:sp>
        <p:nvSpPr>
          <p:cNvPr id="5" name="Footer Placeholder 4">
            <a:extLst>
              <a:ext uri="{FF2B5EF4-FFF2-40B4-BE49-F238E27FC236}">
                <a16:creationId xmlns:a16="http://schemas.microsoft.com/office/drawing/2014/main" id="{2080D6CE-A98C-3088-3CFC-29B86F5F785D}"/>
              </a:ext>
            </a:extLst>
          </p:cNvPr>
          <p:cNvSpPr>
            <a:spLocks noGrp="1"/>
          </p:cNvSpPr>
          <p:nvPr>
            <p:ph type="ftr" sz="quarter" idx="11"/>
          </p:nvPr>
        </p:nvSpPr>
        <p:spPr/>
        <p:txBody>
          <a:bodyPr/>
          <a:lstStyle/>
          <a:p>
            <a:r>
              <a:rPr lang="en-GB"/>
              <a:t>Mike Parkin | Target Conceptual Design</a:t>
            </a:r>
            <a:endParaRPr lang="en-US" dirty="0"/>
          </a:p>
        </p:txBody>
      </p:sp>
      <p:sp>
        <p:nvSpPr>
          <p:cNvPr id="26" name="Text Placeholder 2">
            <a:extLst>
              <a:ext uri="{FF2B5EF4-FFF2-40B4-BE49-F238E27FC236}">
                <a16:creationId xmlns:a16="http://schemas.microsoft.com/office/drawing/2014/main" id="{FFEEC800-7F92-FD57-A1B1-946DAE37A470}"/>
              </a:ext>
            </a:extLst>
          </p:cNvPr>
          <p:cNvSpPr txBox="1">
            <a:spLocks/>
          </p:cNvSpPr>
          <p:nvPr/>
        </p:nvSpPr>
        <p:spPr>
          <a:xfrm>
            <a:off x="319789" y="3747399"/>
            <a:ext cx="2791857" cy="2345793"/>
          </a:xfrm>
          <a:prstGeom prst="rect">
            <a:avLst/>
          </a:prstGeom>
        </p:spPr>
        <p:txBody>
          <a:bodyPr vert="horz" lIns="0" tIns="0" rIns="0" bIns="0" rtlCol="0" anchor="t" anchorCtr="0">
            <a:normAutofit/>
          </a:bodyPr>
          <a:lstStyle>
            <a:lvl1pPr marL="0" indent="0" algn="l" defTabSz="914400" rtl="0" eaLnBrk="1" latinLnBrk="0" hangingPunct="1">
              <a:lnSpc>
                <a:spcPct val="90000"/>
              </a:lnSpc>
              <a:spcBef>
                <a:spcPts val="1000"/>
              </a:spcBef>
              <a:spcAft>
                <a:spcPts val="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pPr marL="342900" indent="-342900">
              <a:buFont typeface="Arial" panose="020B0604020202020204" pitchFamily="34" charset="0"/>
              <a:buChar char="•"/>
            </a:pPr>
            <a:endParaRPr lang="en-US" sz="2100" dirty="0">
              <a:solidFill>
                <a:schemeClr val="bg2">
                  <a:lumMod val="25000"/>
                </a:schemeClr>
              </a:solidFill>
            </a:endParaRPr>
          </a:p>
          <a:p>
            <a:endParaRPr lang="en-GB" sz="2000" b="0" dirty="0">
              <a:solidFill>
                <a:schemeClr val="bg2">
                  <a:lumMod val="25000"/>
                </a:schemeClr>
              </a:solidFill>
            </a:endParaRPr>
          </a:p>
        </p:txBody>
      </p:sp>
      <p:sp>
        <p:nvSpPr>
          <p:cNvPr id="13" name="Rectangle: Rounded Corners 12">
            <a:extLst>
              <a:ext uri="{FF2B5EF4-FFF2-40B4-BE49-F238E27FC236}">
                <a16:creationId xmlns:a16="http://schemas.microsoft.com/office/drawing/2014/main" id="{62D550DF-8CA2-8DB0-B84C-F4047AF14B62}"/>
              </a:ext>
            </a:extLst>
          </p:cNvPr>
          <p:cNvSpPr/>
          <p:nvPr/>
        </p:nvSpPr>
        <p:spPr>
          <a:xfrm>
            <a:off x="240260" y="3913728"/>
            <a:ext cx="2071213" cy="2057566"/>
          </a:xfrm>
          <a:prstGeom prst="roundRect">
            <a:avLst/>
          </a:prstGeom>
          <a:solidFill>
            <a:srgbClr val="F9DFD6"/>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endParaRPr lang="en-US" sz="1600" dirty="0">
              <a:solidFill>
                <a:schemeClr val="bg2">
                  <a:lumMod val="25000"/>
                </a:schemeClr>
              </a:solidFill>
            </a:endParaRPr>
          </a:p>
        </p:txBody>
      </p:sp>
      <p:graphicFrame>
        <p:nvGraphicFramePr>
          <p:cNvPr id="16" name="Table 15">
            <a:extLst>
              <a:ext uri="{FF2B5EF4-FFF2-40B4-BE49-F238E27FC236}">
                <a16:creationId xmlns:a16="http://schemas.microsoft.com/office/drawing/2014/main" id="{92717D27-EF16-3C71-531F-C6D2A469BF91}"/>
              </a:ext>
            </a:extLst>
          </p:cNvPr>
          <p:cNvGraphicFramePr>
            <a:graphicFrameLocks noGrp="1"/>
          </p:cNvGraphicFramePr>
          <p:nvPr>
            <p:extLst>
              <p:ext uri="{D42A27DB-BD31-4B8C-83A1-F6EECF244321}">
                <p14:modId xmlns:p14="http://schemas.microsoft.com/office/powerpoint/2010/main" val="1185885028"/>
              </p:ext>
            </p:extLst>
          </p:nvPr>
        </p:nvGraphicFramePr>
        <p:xfrm>
          <a:off x="289443" y="4026570"/>
          <a:ext cx="2029314" cy="1805986"/>
        </p:xfrm>
        <a:graphic>
          <a:graphicData uri="http://schemas.openxmlformats.org/drawingml/2006/table">
            <a:tbl>
              <a:tblPr firstRow="1" bandRow="1">
                <a:tableStyleId>{5940675A-B579-460E-94D1-54222C63F5DA}</a:tableStyleId>
              </a:tblPr>
              <a:tblGrid>
                <a:gridCol w="2029314">
                  <a:extLst>
                    <a:ext uri="{9D8B030D-6E8A-4147-A177-3AD203B41FA5}">
                      <a16:colId xmlns:a16="http://schemas.microsoft.com/office/drawing/2014/main" val="3599417804"/>
                    </a:ext>
                  </a:extLst>
                </a:gridCol>
              </a:tblGrid>
              <a:tr h="470738">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sz="1400" dirty="0">
                          <a:solidFill>
                            <a:schemeClr val="bg2">
                              <a:lumMod val="25000"/>
                            </a:schemeClr>
                          </a:solidFill>
                        </a:rPr>
                        <a:t>Oxidation/ Corrosion</a:t>
                      </a:r>
                    </a:p>
                  </a:txBody>
                  <a:tcPr marL="64712" marR="64712" marT="32356" marB="32356"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36668179"/>
                  </a:ext>
                </a:extLst>
              </a:tr>
              <a:tr h="393642">
                <a:tc>
                  <a:txBody>
                    <a:bodyPr/>
                    <a:lstStyle/>
                    <a:p>
                      <a:pPr marL="285750" indent="-285750">
                        <a:buFont typeface="Wingdings" panose="05000000000000000000" pitchFamily="2" charset="2"/>
                        <a:buChar char="q"/>
                      </a:pPr>
                      <a:r>
                        <a:rPr lang="en-US" sz="1400" dirty="0">
                          <a:solidFill>
                            <a:schemeClr val="bg2">
                              <a:lumMod val="25000"/>
                            </a:schemeClr>
                          </a:solidFill>
                        </a:rPr>
                        <a:t>Stress</a:t>
                      </a:r>
                    </a:p>
                  </a:txBody>
                  <a:tcPr marL="64712" marR="64712" marT="32356" marB="32356"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13826711"/>
                  </a:ext>
                </a:extLst>
              </a:tr>
              <a:tr h="360040">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sz="1400" dirty="0">
                          <a:solidFill>
                            <a:schemeClr val="bg2">
                              <a:lumMod val="25000"/>
                            </a:schemeClr>
                          </a:solidFill>
                        </a:rPr>
                        <a:t>Fatigue limit</a:t>
                      </a:r>
                    </a:p>
                  </a:txBody>
                  <a:tcPr marL="64712" marR="64712" marT="32356" marB="32356"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21068308"/>
                  </a:ext>
                </a:extLst>
              </a:tr>
              <a:tr h="560872">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sz="1400" dirty="0">
                          <a:solidFill>
                            <a:schemeClr val="bg2">
                              <a:lumMod val="25000"/>
                            </a:schemeClr>
                          </a:solidFill>
                        </a:rPr>
                        <a:t>Stress in brittle material</a:t>
                      </a:r>
                    </a:p>
                  </a:txBody>
                  <a:tcPr marL="64712" marR="64712" marT="32356" marB="32356"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26810534"/>
                  </a:ext>
                </a:extLst>
              </a:tr>
            </a:tbl>
          </a:graphicData>
        </a:graphic>
      </p:graphicFrame>
      <p:graphicFrame>
        <p:nvGraphicFramePr>
          <p:cNvPr id="17" name="Table 16">
            <a:extLst>
              <a:ext uri="{FF2B5EF4-FFF2-40B4-BE49-F238E27FC236}">
                <a16:creationId xmlns:a16="http://schemas.microsoft.com/office/drawing/2014/main" id="{4920591B-68B5-7A60-0718-275F90B19305}"/>
              </a:ext>
            </a:extLst>
          </p:cNvPr>
          <p:cNvGraphicFramePr>
            <a:graphicFrameLocks noGrp="1"/>
          </p:cNvGraphicFramePr>
          <p:nvPr>
            <p:extLst>
              <p:ext uri="{D42A27DB-BD31-4B8C-83A1-F6EECF244321}">
                <p14:modId xmlns:p14="http://schemas.microsoft.com/office/powerpoint/2010/main" val="1855144972"/>
              </p:ext>
            </p:extLst>
          </p:nvPr>
        </p:nvGraphicFramePr>
        <p:xfrm>
          <a:off x="2769743" y="3866194"/>
          <a:ext cx="2452112" cy="2127352"/>
        </p:xfrm>
        <a:graphic>
          <a:graphicData uri="http://schemas.openxmlformats.org/drawingml/2006/table">
            <a:tbl>
              <a:tblPr firstRow="1" bandRow="1">
                <a:tableStyleId>{5940675A-B579-460E-94D1-54222C63F5DA}</a:tableStyleId>
              </a:tblPr>
              <a:tblGrid>
                <a:gridCol w="2452112">
                  <a:extLst>
                    <a:ext uri="{9D8B030D-6E8A-4147-A177-3AD203B41FA5}">
                      <a16:colId xmlns:a16="http://schemas.microsoft.com/office/drawing/2014/main" val="3599417804"/>
                    </a:ext>
                  </a:extLst>
                </a:gridCol>
              </a:tblGrid>
              <a:tr h="613402">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sz="1400" dirty="0">
                          <a:solidFill>
                            <a:schemeClr val="bg2">
                              <a:lumMod val="25000"/>
                            </a:schemeClr>
                          </a:solidFill>
                        </a:rPr>
                        <a:t>Surface temperature limit</a:t>
                      </a:r>
                    </a:p>
                  </a:txBody>
                  <a:tcPr marL="64712" marR="64712" marT="3600" marB="360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36668179"/>
                  </a:ext>
                </a:extLst>
              </a:tr>
              <a:tr h="432048">
                <a:tc>
                  <a:txBody>
                    <a:bodyPr/>
                    <a:lstStyle/>
                    <a:p>
                      <a:pPr marL="285750" indent="-285750">
                        <a:buFont typeface="Wingdings" panose="05000000000000000000" pitchFamily="2" charset="2"/>
                        <a:buChar char="q"/>
                      </a:pPr>
                      <a:r>
                        <a:rPr lang="en-US" sz="1400" kern="1200" dirty="0">
                          <a:solidFill>
                            <a:schemeClr val="bg2">
                              <a:lumMod val="25000"/>
                            </a:schemeClr>
                          </a:solidFill>
                          <a:latin typeface="+mn-lt"/>
                          <a:ea typeface="+mn-ea"/>
                          <a:cs typeface="+mn-cs"/>
                        </a:rPr>
                        <a:t>UTS limit</a:t>
                      </a:r>
                    </a:p>
                  </a:txBody>
                  <a:tcPr marL="64712" marR="64712" marT="3600" marB="360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13826711"/>
                  </a:ext>
                </a:extLst>
              </a:tr>
              <a:tr h="504056">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sz="1400" dirty="0">
                          <a:solidFill>
                            <a:schemeClr val="bg2">
                              <a:lumMod val="25000"/>
                            </a:schemeClr>
                          </a:solidFill>
                        </a:rPr>
                        <a:t>Goodman equivalent at 1e7 cycles</a:t>
                      </a:r>
                    </a:p>
                  </a:txBody>
                  <a:tcPr marL="64712" marR="64712" marT="3600" marB="360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21068308"/>
                  </a:ext>
                </a:extLst>
              </a:tr>
              <a:tr h="577846">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sz="1400" dirty="0">
                          <a:solidFill>
                            <a:schemeClr val="bg2">
                              <a:lumMod val="25000"/>
                            </a:schemeClr>
                          </a:solidFill>
                        </a:rPr>
                        <a:t>Christensen criterion</a:t>
                      </a:r>
                      <a:endParaRPr lang="en-GB" sz="1400" dirty="0"/>
                    </a:p>
                  </a:txBody>
                  <a:tcPr marL="64712" marR="64712" marT="3600" marB="360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26810534"/>
                  </a:ext>
                </a:extLst>
              </a:tr>
            </a:tbl>
          </a:graphicData>
        </a:graphic>
      </p:graphicFrame>
      <p:sp>
        <p:nvSpPr>
          <p:cNvPr id="36" name="TextBox 35">
            <a:extLst>
              <a:ext uri="{FF2B5EF4-FFF2-40B4-BE49-F238E27FC236}">
                <a16:creationId xmlns:a16="http://schemas.microsoft.com/office/drawing/2014/main" id="{62FEF4AF-0612-4C51-0DC1-A2F3BC7A3CBA}"/>
              </a:ext>
            </a:extLst>
          </p:cNvPr>
          <p:cNvSpPr txBox="1"/>
          <p:nvPr/>
        </p:nvSpPr>
        <p:spPr bwMode="auto">
          <a:xfrm>
            <a:off x="9192344" y="-9994"/>
            <a:ext cx="2999655" cy="2446824"/>
          </a:xfrm>
          <a:prstGeom prst="rect">
            <a:avLst/>
          </a:prstGeom>
          <a:noFill/>
        </p:spPr>
        <p:txBody>
          <a:bodyPr wrap="square" rtlCol="0">
            <a:spAutoFit/>
          </a:bodyPr>
          <a:lstStyle/>
          <a:p>
            <a:pPr lvl="0" indent="-180000" algn="ctr"/>
            <a:r>
              <a:rPr lang="en-GB" sz="900" b="1" i="1" dirty="0">
                <a:solidFill>
                  <a:schemeClr val="tx2"/>
                </a:solidFill>
                <a:latin typeface="Aptos" panose="020B0004020202020204" pitchFamily="34" charset="0"/>
              </a:rPr>
              <a:t>References</a:t>
            </a:r>
            <a:r>
              <a:rPr lang="en-GB" sz="900" i="1" dirty="0">
                <a:solidFill>
                  <a:schemeClr val="tx2"/>
                </a:solidFill>
                <a:latin typeface="Aptos" panose="020B0004020202020204" pitchFamily="34" charset="0"/>
              </a:rPr>
              <a:t>:</a:t>
            </a:r>
          </a:p>
          <a:p>
            <a:pPr marL="342900" lvl="0" indent="-180000">
              <a:buFont typeface="Symbol" panose="05050102010706020507" pitchFamily="18" charset="2"/>
              <a:buChar char=""/>
            </a:pPr>
            <a:r>
              <a:rPr lang="en-GB" sz="900" i="1" dirty="0">
                <a:solidFill>
                  <a:schemeClr val="tx2"/>
                </a:solidFill>
                <a:latin typeface="Aptos" panose="020B0004020202020204" pitchFamily="34" charset="0"/>
              </a:rPr>
              <a:t>[1]CERN EDMS 2648378 </a:t>
            </a:r>
          </a:p>
          <a:p>
            <a:pPr marL="342900" lvl="0" indent="-180000">
              <a:buFont typeface="Symbol" panose="05050102010706020507" pitchFamily="18" charset="2"/>
              <a:buChar char=""/>
            </a:pPr>
            <a:r>
              <a:rPr lang="en-GB" sz="900" i="1" dirty="0">
                <a:solidFill>
                  <a:schemeClr val="tx2"/>
                </a:solidFill>
                <a:effectLst/>
                <a:latin typeface="Aptos" panose="020B0004020202020204" pitchFamily="34" charset="0"/>
                <a:ea typeface="Calibri" panose="020F0502020204030204" pitchFamily="34" charset="0"/>
                <a:cs typeface="Aptos" panose="020B0004020202020204" pitchFamily="34" charset="0"/>
              </a:rPr>
              <a:t>[2]“Vaporization of tungsten in flowing steam at high temperatures”, G.A Greene and C.C. </a:t>
            </a:r>
            <a:r>
              <a:rPr lang="en-GB" sz="900" i="1" dirty="0" err="1">
                <a:solidFill>
                  <a:schemeClr val="tx2"/>
                </a:solidFill>
                <a:effectLst/>
                <a:latin typeface="Aptos" panose="020B0004020202020204" pitchFamily="34" charset="0"/>
                <a:ea typeface="Calibri" panose="020F0502020204030204" pitchFamily="34" charset="0"/>
                <a:cs typeface="Aptos" panose="020B0004020202020204" pitchFamily="34" charset="0"/>
              </a:rPr>
              <a:t>Finfrock</a:t>
            </a:r>
            <a:r>
              <a:rPr lang="en-GB" sz="900" i="1" dirty="0">
                <a:solidFill>
                  <a:schemeClr val="tx2"/>
                </a:solidFill>
                <a:effectLst/>
                <a:latin typeface="Aptos" panose="020B0004020202020204" pitchFamily="34" charset="0"/>
                <a:ea typeface="Calibri" panose="020F0502020204030204" pitchFamily="34" charset="0"/>
                <a:cs typeface="Aptos" panose="020B0004020202020204" pitchFamily="34" charset="0"/>
              </a:rPr>
              <a:t>, Experimental Thermal and Fluid Science, 2001 </a:t>
            </a:r>
            <a:r>
              <a:rPr lang="en-GB" sz="900" i="1" u="none" strike="noStrike" dirty="0">
                <a:solidFill>
                  <a:schemeClr val="tx2"/>
                </a:solidFill>
                <a:effectLst/>
                <a:latin typeface="Aptos" panose="020B0004020202020204" pitchFamily="34" charset="0"/>
                <a:ea typeface="Calibri" panose="020F0502020204030204" pitchFamily="34" charset="0"/>
                <a:cs typeface="Aptos" panose="020B0004020202020204" pitchFamily="34" charset="0"/>
                <a:hlinkClick r:id="rId2">
                  <a:extLst>
                    <a:ext uri="{A12FA001-AC4F-418D-AE19-62706E023703}">
                      <ahyp:hlinkClr xmlns:ahyp="http://schemas.microsoft.com/office/drawing/2018/hyperlinkcolor" val="tx"/>
                    </a:ext>
                  </a:extLst>
                </a:hlinkClick>
              </a:rPr>
              <a:t>https://doi.org/10.1016/S0894-1777(01)00063-2</a:t>
            </a:r>
            <a:endParaRPr lang="en-GB" sz="900" i="1" dirty="0">
              <a:solidFill>
                <a:schemeClr val="tx2"/>
              </a:solidFill>
              <a:effectLst/>
              <a:latin typeface="Aptos" panose="020B0004020202020204" pitchFamily="34" charset="0"/>
              <a:ea typeface="Calibri" panose="020F0502020204030204" pitchFamily="34" charset="0"/>
              <a:cs typeface="Aptos" panose="020B0004020202020204" pitchFamily="34" charset="0"/>
            </a:endParaRPr>
          </a:p>
          <a:p>
            <a:pPr marL="342900" lvl="0" indent="-180000">
              <a:buFont typeface="Symbol" panose="05050102010706020507" pitchFamily="18" charset="2"/>
              <a:buChar char=""/>
            </a:pPr>
            <a:r>
              <a:rPr lang="en-GB" sz="900" i="1" u="none" strike="noStrike" dirty="0">
                <a:solidFill>
                  <a:schemeClr val="tx2"/>
                </a:solidFill>
                <a:effectLst/>
                <a:latin typeface="Aptos" panose="020B0004020202020204" pitchFamily="34" charset="0"/>
                <a:ea typeface="Calibri" panose="020F0502020204030204" pitchFamily="34" charset="0"/>
                <a:cs typeface="Aptos" panose="020B0004020202020204" pitchFamily="34" charset="0"/>
                <a:hlinkClick r:id="rId3" tooltip="Persistent link using digital object identifier">
                  <a:extLst>
                    <a:ext uri="{A12FA001-AC4F-418D-AE19-62706E023703}">
                      <ahyp:hlinkClr xmlns:ahyp="http://schemas.microsoft.com/office/drawing/2018/hyperlinkcolor" val="tx"/>
                    </a:ext>
                  </a:extLst>
                </a:hlinkClick>
              </a:rPr>
              <a:t>[3]https://doi.org/10.1016/j.jnucmat.2017.12.018</a:t>
            </a:r>
            <a:endParaRPr lang="en-GB" sz="900" i="1" u="none" strike="noStrike" dirty="0">
              <a:solidFill>
                <a:schemeClr val="tx2"/>
              </a:solidFill>
              <a:effectLst/>
              <a:latin typeface="Aptos" panose="020B0004020202020204" pitchFamily="34" charset="0"/>
              <a:ea typeface="Calibri" panose="020F0502020204030204" pitchFamily="34" charset="0"/>
              <a:cs typeface="Aptos" panose="020B0004020202020204" pitchFamily="34" charset="0"/>
            </a:endParaRPr>
          </a:p>
          <a:p>
            <a:pPr marL="342900" lvl="0" indent="-180000">
              <a:buFont typeface="Symbol" panose="05050102010706020507" pitchFamily="18" charset="2"/>
              <a:buChar char=""/>
            </a:pPr>
            <a:r>
              <a:rPr lang="en-GB" sz="900" i="1" dirty="0">
                <a:solidFill>
                  <a:schemeClr val="tx2"/>
                </a:solidFill>
                <a:effectLst/>
                <a:latin typeface="Aptos" panose="020B0004020202020204" pitchFamily="34" charset="0"/>
                <a:ea typeface="Calibri" panose="020F0502020204030204" pitchFamily="34" charset="0"/>
                <a:cs typeface="Aptos" panose="020B0004020202020204" pitchFamily="34" charset="0"/>
              </a:rPr>
              <a:t>[4] J. </a:t>
            </a:r>
            <a:r>
              <a:rPr lang="en-GB" sz="900" i="1" dirty="0" err="1">
                <a:solidFill>
                  <a:schemeClr val="tx2"/>
                </a:solidFill>
                <a:effectLst/>
                <a:latin typeface="Aptos" panose="020B0004020202020204" pitchFamily="34" charset="0"/>
                <a:ea typeface="Calibri" panose="020F0502020204030204" pitchFamily="34" charset="0"/>
                <a:cs typeface="Aptos" panose="020B0004020202020204" pitchFamily="34" charset="0"/>
              </a:rPr>
              <a:t>Habainy</a:t>
            </a:r>
            <a:r>
              <a:rPr lang="en-GB" sz="900" i="1" dirty="0">
                <a:solidFill>
                  <a:schemeClr val="tx2"/>
                </a:solidFill>
                <a:effectLst/>
                <a:latin typeface="Aptos" panose="020B0004020202020204" pitchFamily="34" charset="0"/>
                <a:ea typeface="Calibri" panose="020F0502020204030204" pitchFamily="34" charset="0"/>
                <a:cs typeface="Aptos" panose="020B0004020202020204" pitchFamily="34" charset="0"/>
              </a:rPr>
              <a:t> et al., “Mechanical properties of tungsten irradiated with high-energy protons and spallation neutrons,” J</a:t>
            </a:r>
            <a:r>
              <a:rPr lang="en-GB" sz="900" i="1" dirty="0">
                <a:solidFill>
                  <a:schemeClr val="tx2"/>
                </a:solidFill>
                <a:latin typeface="Aptos" panose="020B0004020202020204" pitchFamily="34" charset="0"/>
                <a:ea typeface="Calibri" panose="020F0502020204030204" pitchFamily="34" charset="0"/>
                <a:cs typeface="Aptos" panose="020B0004020202020204" pitchFamily="34" charset="0"/>
              </a:rPr>
              <a:t>n </a:t>
            </a:r>
            <a:r>
              <a:rPr lang="en-GB" sz="900" i="1" dirty="0">
                <a:solidFill>
                  <a:schemeClr val="tx2"/>
                </a:solidFill>
                <a:effectLst/>
                <a:latin typeface="Aptos" panose="020B0004020202020204" pitchFamily="34" charset="0"/>
                <a:ea typeface="Calibri" panose="020F0502020204030204" pitchFamily="34" charset="0"/>
                <a:cs typeface="Aptos" panose="020B0004020202020204" pitchFamily="34" charset="0"/>
              </a:rPr>
              <a:t>Nuclear Mat. vol. 514,(2019) 189-195</a:t>
            </a:r>
          </a:p>
          <a:p>
            <a:pPr marL="342900" lvl="0" indent="-180000">
              <a:buFont typeface="Symbol" panose="05050102010706020507" pitchFamily="18" charset="2"/>
              <a:buChar char=""/>
            </a:pPr>
            <a:r>
              <a:rPr lang="en-GB" sz="900" i="1" dirty="0">
                <a:solidFill>
                  <a:schemeClr val="tx2"/>
                </a:solidFill>
                <a:latin typeface="Aptos" panose="020B0004020202020204" pitchFamily="34" charset="0"/>
                <a:ea typeface="Calibri" panose="020F0502020204030204" pitchFamily="34" charset="0"/>
                <a:cs typeface="Aptos" panose="020B0004020202020204" pitchFamily="34" charset="0"/>
              </a:rPr>
              <a:t>[5] </a:t>
            </a:r>
            <a:r>
              <a:rPr lang="en-GB" sz="900" i="1" dirty="0">
                <a:solidFill>
                  <a:schemeClr val="tx2"/>
                </a:solidFill>
                <a:effectLst/>
                <a:latin typeface="Aptos" panose="020B0004020202020204" pitchFamily="34" charset="0"/>
                <a:ea typeface="Calibri" panose="020F0502020204030204" pitchFamily="34" charset="0"/>
                <a:cs typeface="Aptos" panose="020B0004020202020204" pitchFamily="34" charset="0"/>
              </a:rPr>
              <a:t>J. </a:t>
            </a:r>
            <a:r>
              <a:rPr lang="en-GB" sz="900" i="1" dirty="0" err="1">
                <a:solidFill>
                  <a:schemeClr val="tx2"/>
                </a:solidFill>
                <a:effectLst/>
                <a:latin typeface="Aptos" panose="020B0004020202020204" pitchFamily="34" charset="0"/>
                <a:ea typeface="Calibri" panose="020F0502020204030204" pitchFamily="34" charset="0"/>
                <a:cs typeface="Aptos" panose="020B0004020202020204" pitchFamily="34" charset="0"/>
              </a:rPr>
              <a:t>Habainy</a:t>
            </a:r>
            <a:r>
              <a:rPr lang="en-GB" sz="900" i="1" dirty="0">
                <a:solidFill>
                  <a:schemeClr val="tx2"/>
                </a:solidFill>
                <a:effectLst/>
                <a:latin typeface="Aptos" panose="020B0004020202020204" pitchFamily="34" charset="0"/>
                <a:ea typeface="Calibri" panose="020F0502020204030204" pitchFamily="34" charset="0"/>
                <a:cs typeface="Aptos" panose="020B0004020202020204" pitchFamily="34" charset="0"/>
              </a:rPr>
              <a:t> et al., “</a:t>
            </a:r>
            <a:r>
              <a:rPr lang="en-GB" sz="900" i="1" dirty="0">
                <a:solidFill>
                  <a:schemeClr val="tx2"/>
                </a:solidFill>
                <a:latin typeface="Aptos" panose="020B0004020202020204" pitchFamily="34" charset="0"/>
                <a:ea typeface="Calibri" panose="020F0502020204030204" pitchFamily="34" charset="0"/>
                <a:cs typeface="Aptos" panose="020B0004020202020204" pitchFamily="34" charset="0"/>
              </a:rPr>
              <a:t>Fatigue properties of Tungsten from two different processing routes,” Jn Nuclear Mat. vol 506 (2018) 83-91 </a:t>
            </a:r>
            <a:endParaRPr lang="en-GB" sz="900" i="1" dirty="0">
              <a:solidFill>
                <a:schemeClr val="tx2"/>
              </a:solidFill>
              <a:effectLst/>
              <a:latin typeface="Aptos" panose="020B0004020202020204" pitchFamily="34" charset="0"/>
              <a:ea typeface="Calibri" panose="020F0502020204030204" pitchFamily="34" charset="0"/>
              <a:cs typeface="Aptos" panose="020B0004020202020204" pitchFamily="34" charset="0"/>
            </a:endParaRPr>
          </a:p>
          <a:p>
            <a:pPr marL="342900" lvl="0" indent="-342900">
              <a:buFont typeface="Symbol" panose="05050102010706020507" pitchFamily="18" charset="2"/>
              <a:buChar char=""/>
            </a:pPr>
            <a:endParaRPr lang="en-GB" sz="900" dirty="0">
              <a:solidFill>
                <a:schemeClr val="tx2"/>
              </a:solidFill>
              <a:effectLst/>
              <a:latin typeface="Aptos" panose="020B0004020202020204" pitchFamily="34" charset="0"/>
              <a:ea typeface="Calibri" panose="020F0502020204030204" pitchFamily="34" charset="0"/>
              <a:cs typeface="Aptos" panose="020B0004020202020204" pitchFamily="34" charset="0"/>
            </a:endParaRPr>
          </a:p>
          <a:p>
            <a:endParaRPr lang="en-GB" sz="900" dirty="0">
              <a:solidFill>
                <a:schemeClr val="tx2"/>
              </a:solidFill>
            </a:endParaRPr>
          </a:p>
        </p:txBody>
      </p:sp>
      <p:grpSp>
        <p:nvGrpSpPr>
          <p:cNvPr id="18" name="Group 17">
            <a:extLst>
              <a:ext uri="{FF2B5EF4-FFF2-40B4-BE49-F238E27FC236}">
                <a16:creationId xmlns:a16="http://schemas.microsoft.com/office/drawing/2014/main" id="{CB7ED2F2-0623-31A5-E43D-1E5F3291E6D3}"/>
              </a:ext>
            </a:extLst>
          </p:cNvPr>
          <p:cNvGrpSpPr/>
          <p:nvPr/>
        </p:nvGrpSpPr>
        <p:grpSpPr>
          <a:xfrm>
            <a:off x="1382891" y="4045972"/>
            <a:ext cx="1287095" cy="1744524"/>
            <a:chOff x="1382891" y="4045972"/>
            <a:chExt cx="1287095" cy="1744524"/>
          </a:xfrm>
        </p:grpSpPr>
        <p:sp>
          <p:nvSpPr>
            <p:cNvPr id="23" name="Arrow: Right 22">
              <a:extLst>
                <a:ext uri="{FF2B5EF4-FFF2-40B4-BE49-F238E27FC236}">
                  <a16:creationId xmlns:a16="http://schemas.microsoft.com/office/drawing/2014/main" id="{012CFC0F-085F-7986-CB55-5568C765F848}"/>
                </a:ext>
              </a:extLst>
            </p:cNvPr>
            <p:cNvSpPr/>
            <p:nvPr/>
          </p:nvSpPr>
          <p:spPr>
            <a:xfrm>
              <a:off x="1700584" y="4045972"/>
              <a:ext cx="969401" cy="234859"/>
            </a:xfrm>
            <a:prstGeom prst="rightArrow">
              <a:avLst>
                <a:gd name="adj1" fmla="val 50000"/>
                <a:gd name="adj2" fmla="val 151588"/>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42" name="Arrow: Right 41">
              <a:extLst>
                <a:ext uri="{FF2B5EF4-FFF2-40B4-BE49-F238E27FC236}">
                  <a16:creationId xmlns:a16="http://schemas.microsoft.com/office/drawing/2014/main" id="{CB390DA4-C1A5-7973-91A3-08058FF40AFE}"/>
                </a:ext>
              </a:extLst>
            </p:cNvPr>
            <p:cNvSpPr/>
            <p:nvPr/>
          </p:nvSpPr>
          <p:spPr>
            <a:xfrm>
              <a:off x="1382891" y="4617594"/>
              <a:ext cx="1287095" cy="234859"/>
            </a:xfrm>
            <a:prstGeom prst="rightArrow">
              <a:avLst>
                <a:gd name="adj1" fmla="val 50000"/>
                <a:gd name="adj2" fmla="val 151588"/>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43" name="Arrow: Right 42">
              <a:extLst>
                <a:ext uri="{FF2B5EF4-FFF2-40B4-BE49-F238E27FC236}">
                  <a16:creationId xmlns:a16="http://schemas.microsoft.com/office/drawing/2014/main" id="{6D4A7554-5820-7861-B40D-FB49822CADF4}"/>
                </a:ext>
              </a:extLst>
            </p:cNvPr>
            <p:cNvSpPr/>
            <p:nvPr/>
          </p:nvSpPr>
          <p:spPr>
            <a:xfrm>
              <a:off x="1854610" y="5037755"/>
              <a:ext cx="815376" cy="234859"/>
            </a:xfrm>
            <a:prstGeom prst="rightArrow">
              <a:avLst>
                <a:gd name="adj1" fmla="val 50000"/>
                <a:gd name="adj2" fmla="val 151588"/>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44" name="Arrow: Right 43">
              <a:extLst>
                <a:ext uri="{FF2B5EF4-FFF2-40B4-BE49-F238E27FC236}">
                  <a16:creationId xmlns:a16="http://schemas.microsoft.com/office/drawing/2014/main" id="{3C302B85-46CC-5207-39D4-D0414A74B378}"/>
                </a:ext>
              </a:extLst>
            </p:cNvPr>
            <p:cNvSpPr/>
            <p:nvPr/>
          </p:nvSpPr>
          <p:spPr>
            <a:xfrm>
              <a:off x="2078974" y="5555637"/>
              <a:ext cx="591011" cy="234859"/>
            </a:xfrm>
            <a:prstGeom prst="rightArrow">
              <a:avLst>
                <a:gd name="adj1" fmla="val 50000"/>
                <a:gd name="adj2" fmla="val 151588"/>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grpSp>
      <p:sp>
        <p:nvSpPr>
          <p:cNvPr id="45" name="Rectangle: Rounded Corners 44">
            <a:extLst>
              <a:ext uri="{FF2B5EF4-FFF2-40B4-BE49-F238E27FC236}">
                <a16:creationId xmlns:a16="http://schemas.microsoft.com/office/drawing/2014/main" id="{DD86DA60-1B78-7B6B-1A26-9B720EA54125}"/>
              </a:ext>
            </a:extLst>
          </p:cNvPr>
          <p:cNvSpPr/>
          <p:nvPr/>
        </p:nvSpPr>
        <p:spPr>
          <a:xfrm>
            <a:off x="7246268" y="3939884"/>
            <a:ext cx="4752528" cy="2031410"/>
          </a:xfrm>
          <a:prstGeom prst="roundRect">
            <a:avLst/>
          </a:prstGeom>
          <a:solidFill>
            <a:srgbClr val="F9DFD6"/>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endParaRPr lang="en-US" sz="1600" dirty="0">
              <a:solidFill>
                <a:schemeClr val="bg2">
                  <a:lumMod val="25000"/>
                </a:schemeClr>
              </a:solidFill>
            </a:endParaRPr>
          </a:p>
        </p:txBody>
      </p:sp>
      <p:sp>
        <p:nvSpPr>
          <p:cNvPr id="54" name="TextBox 53">
            <a:extLst>
              <a:ext uri="{FF2B5EF4-FFF2-40B4-BE49-F238E27FC236}">
                <a16:creationId xmlns:a16="http://schemas.microsoft.com/office/drawing/2014/main" id="{D86016ED-DD60-F26F-27D8-C78306155D41}"/>
              </a:ext>
            </a:extLst>
          </p:cNvPr>
          <p:cNvSpPr txBox="1"/>
          <p:nvPr/>
        </p:nvSpPr>
        <p:spPr>
          <a:xfrm>
            <a:off x="10088917" y="2936392"/>
            <a:ext cx="1909879" cy="923330"/>
          </a:xfrm>
          <a:prstGeom prst="rect">
            <a:avLst/>
          </a:prstGeom>
          <a:noFill/>
        </p:spPr>
        <p:txBody>
          <a:bodyPr wrap="square">
            <a:spAutoFit/>
          </a:bodyPr>
          <a:lstStyle/>
          <a:p>
            <a:pPr algn="ctr"/>
            <a:r>
              <a:rPr lang="en-US" sz="1800" dirty="0">
                <a:solidFill>
                  <a:schemeClr val="accent3"/>
                </a:solidFill>
              </a:rPr>
              <a:t>**More on fatigue methods in later slides!</a:t>
            </a:r>
            <a:endParaRPr lang="en-GB" dirty="0">
              <a:solidFill>
                <a:schemeClr val="accent3"/>
              </a:solidFill>
            </a:endParaRPr>
          </a:p>
        </p:txBody>
      </p:sp>
      <p:sp>
        <p:nvSpPr>
          <p:cNvPr id="57" name="Arrow: Right 56">
            <a:extLst>
              <a:ext uri="{FF2B5EF4-FFF2-40B4-BE49-F238E27FC236}">
                <a16:creationId xmlns:a16="http://schemas.microsoft.com/office/drawing/2014/main" id="{EA636C91-5D32-A1F4-6C01-DD7D67C7BFC4}"/>
              </a:ext>
            </a:extLst>
          </p:cNvPr>
          <p:cNvSpPr/>
          <p:nvPr/>
        </p:nvSpPr>
        <p:spPr>
          <a:xfrm flipH="1">
            <a:off x="6696326" y="4072760"/>
            <a:ext cx="621620" cy="234859"/>
          </a:xfrm>
          <a:prstGeom prst="rightArrow">
            <a:avLst>
              <a:gd name="adj1" fmla="val 50000"/>
              <a:gd name="adj2" fmla="val 151588"/>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59" name="Arrow: Right 58">
            <a:extLst>
              <a:ext uri="{FF2B5EF4-FFF2-40B4-BE49-F238E27FC236}">
                <a16:creationId xmlns:a16="http://schemas.microsoft.com/office/drawing/2014/main" id="{12E7D162-EDA9-C205-A836-1BF074CB43F8}"/>
              </a:ext>
            </a:extLst>
          </p:cNvPr>
          <p:cNvSpPr/>
          <p:nvPr/>
        </p:nvSpPr>
        <p:spPr>
          <a:xfrm flipH="1">
            <a:off x="6696326" y="4504309"/>
            <a:ext cx="621620" cy="234859"/>
          </a:xfrm>
          <a:prstGeom prst="rightArrow">
            <a:avLst>
              <a:gd name="adj1" fmla="val 50000"/>
              <a:gd name="adj2" fmla="val 151588"/>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dirty="0"/>
          </a:p>
        </p:txBody>
      </p:sp>
      <p:sp>
        <p:nvSpPr>
          <p:cNvPr id="60" name="Arrow: Right 59">
            <a:extLst>
              <a:ext uri="{FF2B5EF4-FFF2-40B4-BE49-F238E27FC236}">
                <a16:creationId xmlns:a16="http://schemas.microsoft.com/office/drawing/2014/main" id="{CCBA6447-9737-E343-CA6C-4D04FE81C3ED}"/>
              </a:ext>
            </a:extLst>
          </p:cNvPr>
          <p:cNvSpPr/>
          <p:nvPr/>
        </p:nvSpPr>
        <p:spPr>
          <a:xfrm flipH="1">
            <a:off x="6736768" y="5037154"/>
            <a:ext cx="621620" cy="234859"/>
          </a:xfrm>
          <a:prstGeom prst="rightArrow">
            <a:avLst>
              <a:gd name="adj1" fmla="val 50000"/>
              <a:gd name="adj2" fmla="val 151588"/>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61" name="Arrow: Right 60">
            <a:extLst>
              <a:ext uri="{FF2B5EF4-FFF2-40B4-BE49-F238E27FC236}">
                <a16:creationId xmlns:a16="http://schemas.microsoft.com/office/drawing/2014/main" id="{CF715E53-634F-CC4D-4453-62984BDA87EA}"/>
              </a:ext>
            </a:extLst>
          </p:cNvPr>
          <p:cNvSpPr/>
          <p:nvPr/>
        </p:nvSpPr>
        <p:spPr>
          <a:xfrm flipH="1">
            <a:off x="6722650" y="5532971"/>
            <a:ext cx="621620" cy="234859"/>
          </a:xfrm>
          <a:prstGeom prst="rightArrow">
            <a:avLst>
              <a:gd name="adj1" fmla="val 50000"/>
              <a:gd name="adj2" fmla="val 151588"/>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a:p>
        </p:txBody>
      </p:sp>
      <p:grpSp>
        <p:nvGrpSpPr>
          <p:cNvPr id="11" name="Group 10">
            <a:extLst>
              <a:ext uri="{FF2B5EF4-FFF2-40B4-BE49-F238E27FC236}">
                <a16:creationId xmlns:a16="http://schemas.microsoft.com/office/drawing/2014/main" id="{ACAD395B-8F57-5C95-AA98-7F8343EF9028}"/>
              </a:ext>
            </a:extLst>
          </p:cNvPr>
          <p:cNvGrpSpPr/>
          <p:nvPr/>
        </p:nvGrpSpPr>
        <p:grpSpPr>
          <a:xfrm>
            <a:off x="204391" y="3577620"/>
            <a:ext cx="9311430" cy="293405"/>
            <a:chOff x="189916" y="1557001"/>
            <a:chExt cx="9311430" cy="293405"/>
          </a:xfrm>
        </p:grpSpPr>
        <p:sp>
          <p:nvSpPr>
            <p:cNvPr id="7" name="TextBox 6">
              <a:extLst>
                <a:ext uri="{FF2B5EF4-FFF2-40B4-BE49-F238E27FC236}">
                  <a16:creationId xmlns:a16="http://schemas.microsoft.com/office/drawing/2014/main" id="{867AB6A8-E4E1-B371-0331-E8E7178A2BC0}"/>
                </a:ext>
              </a:extLst>
            </p:cNvPr>
            <p:cNvSpPr txBox="1"/>
            <p:nvPr/>
          </p:nvSpPr>
          <p:spPr>
            <a:xfrm>
              <a:off x="189916" y="1557001"/>
              <a:ext cx="1758449" cy="246221"/>
            </a:xfrm>
            <a:prstGeom prst="rect">
              <a:avLst/>
            </a:prstGeom>
            <a:noFill/>
          </p:spPr>
          <p:txBody>
            <a:bodyPr wrap="square" lIns="0" tIns="0" rIns="0" bIns="0" rtlCol="0">
              <a:spAutoFit/>
            </a:bodyPr>
            <a:lstStyle/>
            <a:p>
              <a:pPr algn="ctr"/>
              <a:r>
                <a:rPr lang="en-US" sz="1600" b="1" dirty="0">
                  <a:solidFill>
                    <a:schemeClr val="tx2"/>
                  </a:solidFill>
                </a:rPr>
                <a:t>Property</a:t>
              </a:r>
              <a:endParaRPr lang="en-GB" sz="1600" b="1" dirty="0">
                <a:solidFill>
                  <a:schemeClr val="tx2"/>
                </a:solidFill>
              </a:endParaRPr>
            </a:p>
          </p:txBody>
        </p:sp>
        <p:sp>
          <p:nvSpPr>
            <p:cNvPr id="8" name="TextBox 7">
              <a:extLst>
                <a:ext uri="{FF2B5EF4-FFF2-40B4-BE49-F238E27FC236}">
                  <a16:creationId xmlns:a16="http://schemas.microsoft.com/office/drawing/2014/main" id="{D271B7E9-722C-8CF5-D3F7-0A035BBF5D01}"/>
                </a:ext>
              </a:extLst>
            </p:cNvPr>
            <p:cNvSpPr txBox="1"/>
            <p:nvPr/>
          </p:nvSpPr>
          <p:spPr>
            <a:xfrm>
              <a:off x="2760649" y="1604185"/>
              <a:ext cx="1758449" cy="246221"/>
            </a:xfrm>
            <a:prstGeom prst="rect">
              <a:avLst/>
            </a:prstGeom>
            <a:noFill/>
          </p:spPr>
          <p:txBody>
            <a:bodyPr wrap="square" lIns="0" tIns="0" rIns="0" bIns="0" rtlCol="0">
              <a:spAutoFit/>
            </a:bodyPr>
            <a:lstStyle/>
            <a:p>
              <a:pPr algn="ctr"/>
              <a:r>
                <a:rPr lang="en-US" sz="1600" b="1" dirty="0">
                  <a:solidFill>
                    <a:schemeClr val="tx2"/>
                  </a:solidFill>
                </a:rPr>
                <a:t>Limit description</a:t>
              </a:r>
              <a:endParaRPr lang="en-GB" sz="1600" b="1" dirty="0">
                <a:solidFill>
                  <a:schemeClr val="tx2"/>
                </a:solidFill>
              </a:endParaRPr>
            </a:p>
          </p:txBody>
        </p:sp>
        <p:sp>
          <p:nvSpPr>
            <p:cNvPr id="9" name="TextBox 8">
              <a:extLst>
                <a:ext uri="{FF2B5EF4-FFF2-40B4-BE49-F238E27FC236}">
                  <a16:creationId xmlns:a16="http://schemas.microsoft.com/office/drawing/2014/main" id="{CE4E07D8-CFF5-8155-B364-568D893258BD}"/>
                </a:ext>
              </a:extLst>
            </p:cNvPr>
            <p:cNvSpPr txBox="1"/>
            <p:nvPr/>
          </p:nvSpPr>
          <p:spPr>
            <a:xfrm>
              <a:off x="7357072" y="1567314"/>
              <a:ext cx="2144274" cy="246221"/>
            </a:xfrm>
            <a:prstGeom prst="rect">
              <a:avLst/>
            </a:prstGeom>
            <a:noFill/>
          </p:spPr>
          <p:txBody>
            <a:bodyPr wrap="square" lIns="0" tIns="0" rIns="0" bIns="0" rtlCol="0">
              <a:spAutoFit/>
            </a:bodyPr>
            <a:lstStyle/>
            <a:p>
              <a:pPr algn="ctr"/>
              <a:r>
                <a:rPr lang="en-US" sz="1600" b="1" dirty="0">
                  <a:solidFill>
                    <a:schemeClr val="tx2"/>
                  </a:solidFill>
                </a:rPr>
                <a:t>Limit logic used</a:t>
              </a:r>
              <a:endParaRPr lang="en-GB" sz="1600" b="1" dirty="0">
                <a:solidFill>
                  <a:schemeClr val="tx2"/>
                </a:solidFill>
              </a:endParaRPr>
            </a:p>
          </p:txBody>
        </p:sp>
        <p:sp>
          <p:nvSpPr>
            <p:cNvPr id="10" name="TextBox 9">
              <a:extLst>
                <a:ext uri="{FF2B5EF4-FFF2-40B4-BE49-F238E27FC236}">
                  <a16:creationId xmlns:a16="http://schemas.microsoft.com/office/drawing/2014/main" id="{E490B225-3FD0-4144-C382-7966AD282F84}"/>
                </a:ext>
              </a:extLst>
            </p:cNvPr>
            <p:cNvSpPr txBox="1"/>
            <p:nvPr/>
          </p:nvSpPr>
          <p:spPr>
            <a:xfrm>
              <a:off x="4861966" y="1587047"/>
              <a:ext cx="1915446" cy="246221"/>
            </a:xfrm>
            <a:prstGeom prst="rect">
              <a:avLst/>
            </a:prstGeom>
            <a:noFill/>
          </p:spPr>
          <p:txBody>
            <a:bodyPr wrap="square" lIns="0" tIns="0" rIns="0" bIns="0" rtlCol="0">
              <a:spAutoFit/>
            </a:bodyPr>
            <a:lstStyle/>
            <a:p>
              <a:pPr algn="ctr"/>
              <a:r>
                <a:rPr lang="en-US" sz="1600" b="1" dirty="0">
                  <a:solidFill>
                    <a:schemeClr val="tx2"/>
                  </a:solidFill>
                </a:rPr>
                <a:t>Values</a:t>
              </a:r>
              <a:endParaRPr lang="en-GB" sz="1600" b="1" dirty="0">
                <a:solidFill>
                  <a:schemeClr val="tx2"/>
                </a:solidFill>
              </a:endParaRPr>
            </a:p>
          </p:txBody>
        </p:sp>
      </p:grpSp>
      <p:sp>
        <p:nvSpPr>
          <p:cNvPr id="15" name="TextBox 14">
            <a:extLst>
              <a:ext uri="{FF2B5EF4-FFF2-40B4-BE49-F238E27FC236}">
                <a16:creationId xmlns:a16="http://schemas.microsoft.com/office/drawing/2014/main" id="{8AAB7B81-65FC-5000-CA85-AC1B2A97D31C}"/>
              </a:ext>
            </a:extLst>
          </p:cNvPr>
          <p:cNvSpPr txBox="1"/>
          <p:nvPr/>
        </p:nvSpPr>
        <p:spPr>
          <a:xfrm>
            <a:off x="269659" y="1192521"/>
            <a:ext cx="9264248" cy="1600438"/>
          </a:xfrm>
          <a:prstGeom prst="rect">
            <a:avLst/>
          </a:prstGeom>
          <a:noFill/>
        </p:spPr>
        <p:txBody>
          <a:bodyPr wrap="square" lIns="0" tIns="0" rIns="0" bIns="0" rtlCol="0">
            <a:spAutoFit/>
          </a:bodyPr>
          <a:lstStyle/>
          <a:p>
            <a:pPr marL="0" lvl="1">
              <a:spcBef>
                <a:spcPts val="600"/>
              </a:spcBef>
              <a:spcAft>
                <a:spcPts val="600"/>
              </a:spcAft>
            </a:pPr>
            <a:r>
              <a:rPr lang="en-US" sz="2000" b="1" dirty="0">
                <a:solidFill>
                  <a:schemeClr val="accent2"/>
                </a:solidFill>
              </a:rPr>
              <a:t>Light optimisation was performed to obtain a model that was then used for investigations &amp; sensitivity studies. </a:t>
            </a:r>
          </a:p>
          <a:p>
            <a:pPr marL="180000" lvl="1" indent="-285750">
              <a:spcBef>
                <a:spcPts val="200"/>
              </a:spcBef>
              <a:buFont typeface="Wingdings" panose="05000000000000000000" pitchFamily="2" charset="2"/>
              <a:buChar char="q"/>
            </a:pPr>
            <a:r>
              <a:rPr lang="en-US" b="0" dirty="0">
                <a:solidFill>
                  <a:schemeClr val="bg2">
                    <a:lumMod val="25000"/>
                  </a:schemeClr>
                </a:solidFill>
              </a:rPr>
              <a:t>16mm beam </a:t>
            </a:r>
            <a:r>
              <a:rPr lang="el-GR" b="0" dirty="0">
                <a:solidFill>
                  <a:schemeClr val="bg2">
                    <a:lumMod val="25000"/>
                  </a:schemeClr>
                </a:solidFill>
              </a:rPr>
              <a:t>σ</a:t>
            </a:r>
            <a:r>
              <a:rPr lang="en-US" b="0" dirty="0">
                <a:solidFill>
                  <a:schemeClr val="bg2">
                    <a:lumMod val="25000"/>
                  </a:schemeClr>
                </a:solidFill>
              </a:rPr>
              <a:t> was used </a:t>
            </a:r>
          </a:p>
          <a:p>
            <a:pPr marL="180000" lvl="1" indent="-285750">
              <a:spcBef>
                <a:spcPts val="200"/>
              </a:spcBef>
              <a:buFont typeface="Wingdings" panose="05000000000000000000" pitchFamily="2" charset="2"/>
              <a:buChar char="q"/>
            </a:pPr>
            <a:r>
              <a:rPr lang="en-GB" b="0" dirty="0">
                <a:solidFill>
                  <a:schemeClr val="accent3"/>
                </a:solidFill>
              </a:rPr>
              <a:t>This geometry was then used for the simulations in this talk, </a:t>
            </a:r>
            <a:r>
              <a:rPr lang="en-GB" b="1" dirty="0">
                <a:solidFill>
                  <a:schemeClr val="accent3"/>
                </a:solidFill>
              </a:rPr>
              <a:t>including for 8mm beam</a:t>
            </a:r>
          </a:p>
          <a:p>
            <a:pPr marL="180000" lvl="1" indent="-285750">
              <a:spcBef>
                <a:spcPts val="200"/>
              </a:spcBef>
              <a:buFont typeface="Wingdings" panose="05000000000000000000" pitchFamily="2" charset="2"/>
              <a:buChar char="q"/>
            </a:pPr>
            <a:r>
              <a:rPr lang="en-GB" dirty="0">
                <a:solidFill>
                  <a:schemeClr val="accent3"/>
                </a:solidFill>
              </a:rPr>
              <a:t>Optimisation will be reperformed w</a:t>
            </a:r>
            <a:r>
              <a:rPr lang="en-GB" b="0" dirty="0">
                <a:solidFill>
                  <a:schemeClr val="accent3"/>
                </a:solidFill>
              </a:rPr>
              <a:t>hen initial </a:t>
            </a:r>
            <a:r>
              <a:rPr lang="en-GB" dirty="0">
                <a:solidFill>
                  <a:schemeClr val="accent3"/>
                </a:solidFill>
              </a:rPr>
              <a:t>material testing / HIP results are available</a:t>
            </a:r>
            <a:endParaRPr lang="en-GB" b="0" dirty="0">
              <a:solidFill>
                <a:schemeClr val="accent3"/>
              </a:solidFill>
            </a:endParaRPr>
          </a:p>
        </p:txBody>
      </p:sp>
      <p:graphicFrame>
        <p:nvGraphicFramePr>
          <p:cNvPr id="19" name="Table 18">
            <a:extLst>
              <a:ext uri="{FF2B5EF4-FFF2-40B4-BE49-F238E27FC236}">
                <a16:creationId xmlns:a16="http://schemas.microsoft.com/office/drawing/2014/main" id="{2AAD9242-C33D-D2F7-B447-9828D433D536}"/>
              </a:ext>
            </a:extLst>
          </p:cNvPr>
          <p:cNvGraphicFramePr>
            <a:graphicFrameLocks noGrp="1"/>
          </p:cNvGraphicFramePr>
          <p:nvPr>
            <p:extLst>
              <p:ext uri="{D42A27DB-BD31-4B8C-83A1-F6EECF244321}">
                <p14:modId xmlns:p14="http://schemas.microsoft.com/office/powerpoint/2010/main" val="3008519347"/>
              </p:ext>
            </p:extLst>
          </p:nvPr>
        </p:nvGraphicFramePr>
        <p:xfrm>
          <a:off x="5220771" y="3866580"/>
          <a:ext cx="1512168" cy="2127352"/>
        </p:xfrm>
        <a:graphic>
          <a:graphicData uri="http://schemas.openxmlformats.org/drawingml/2006/table">
            <a:tbl>
              <a:tblPr firstRow="1" bandRow="1">
                <a:tableStyleId>{5940675A-B579-460E-94D1-54222C63F5DA}</a:tableStyleId>
              </a:tblPr>
              <a:tblGrid>
                <a:gridCol w="1512168">
                  <a:extLst>
                    <a:ext uri="{9D8B030D-6E8A-4147-A177-3AD203B41FA5}">
                      <a16:colId xmlns:a16="http://schemas.microsoft.com/office/drawing/2014/main" val="4119993529"/>
                    </a:ext>
                  </a:extLst>
                </a:gridCol>
              </a:tblGrid>
              <a:tr h="613402">
                <a:tc>
                  <a:txBody>
                    <a:bodyPr/>
                    <a:lstStyle/>
                    <a:p>
                      <a:pPr marL="285750" indent="-285750" algn="l">
                        <a:buFont typeface="Wingdings" panose="05000000000000000000" pitchFamily="2" charset="2"/>
                        <a:buChar char="Ø"/>
                      </a:pPr>
                      <a:endParaRPr lang="en-US" sz="1500" dirty="0">
                        <a:solidFill>
                          <a:schemeClr val="bg2">
                            <a:lumMod val="25000"/>
                          </a:schemeClr>
                        </a:solidFill>
                      </a:endParaRPr>
                    </a:p>
                  </a:txBody>
                  <a:tcPr marL="64712" marR="64712" marT="3600" marB="360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36668179"/>
                  </a:ext>
                </a:extLst>
              </a:tr>
              <a:tr h="432048">
                <a:tc>
                  <a:txBody>
                    <a:bodyPr/>
                    <a:lstStyle/>
                    <a:p>
                      <a:pPr marL="285750" marR="0" lvl="0" indent="-285750" algn="l"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lang="en-GB" sz="1500" dirty="0"/>
                    </a:p>
                  </a:txBody>
                  <a:tcPr marL="64712" marR="64712" marT="3600" marB="360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13826711"/>
                  </a:ext>
                </a:extLst>
              </a:tr>
              <a:tr h="504056">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lang="en-US" sz="1500" dirty="0">
                        <a:solidFill>
                          <a:schemeClr val="accent3"/>
                        </a:solidFill>
                      </a:endParaRPr>
                    </a:p>
                  </a:txBody>
                  <a:tcPr marL="64712" marR="64712" marT="3600" marB="360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12700" cap="flat" cmpd="sng" algn="ctr">
                      <a:solidFill>
                        <a:schemeClr val="bg2">
                          <a:lumMod val="2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21068308"/>
                  </a:ext>
                </a:extLst>
              </a:tr>
              <a:tr h="577846">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lang="en-GB" sz="1400" dirty="0"/>
                    </a:p>
                  </a:txBody>
                  <a:tcPr marL="64712" marR="64712" marT="3600" marB="360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12700" cap="flat" cmpd="sng" algn="ctr">
                      <a:solidFill>
                        <a:schemeClr val="bg2">
                          <a:lumMod val="25000"/>
                        </a:schemeClr>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26810534"/>
                  </a:ext>
                </a:extLst>
              </a:tr>
            </a:tbl>
          </a:graphicData>
        </a:graphic>
      </p:graphicFrame>
      <p:sp>
        <p:nvSpPr>
          <p:cNvPr id="20" name="TextBox 19">
            <a:extLst>
              <a:ext uri="{FF2B5EF4-FFF2-40B4-BE49-F238E27FC236}">
                <a16:creationId xmlns:a16="http://schemas.microsoft.com/office/drawing/2014/main" id="{9090C934-7599-505C-AFEF-C24985416D40}"/>
              </a:ext>
            </a:extLst>
          </p:cNvPr>
          <p:cNvSpPr txBox="1"/>
          <p:nvPr/>
        </p:nvSpPr>
        <p:spPr>
          <a:xfrm>
            <a:off x="7434592" y="4076464"/>
            <a:ext cx="4474099" cy="1661993"/>
          </a:xfrm>
          <a:prstGeom prst="rect">
            <a:avLst/>
          </a:prstGeom>
          <a:noFill/>
        </p:spPr>
        <p:txBody>
          <a:bodyPr wrap="square" lIns="0" tIns="0" rIns="0" bIns="0" rtlCol="0">
            <a:spAutoFit/>
          </a:bodyPr>
          <a:lstStyle/>
          <a:p>
            <a:pPr marL="283464" indent="-283464" algn="l" rtl="0" eaLnBrk="1" fontAlgn="ctr" latinLnBrk="0" hangingPunct="1">
              <a:spcAft>
                <a:spcPts val="300"/>
              </a:spcAft>
              <a:buClrTx/>
              <a:buSzPts val="1400"/>
              <a:buFont typeface="Wingdings" panose="05000000000000000000" pitchFamily="2" charset="2"/>
              <a:buChar char="q"/>
            </a:pPr>
            <a:r>
              <a:rPr lang="en-US" sz="1400" b="0" i="0" u="none" strike="noStrike" kern="1200" dirty="0">
                <a:solidFill>
                  <a:srgbClr val="3E3E3E"/>
                </a:solidFill>
                <a:effectLst/>
                <a:latin typeface="Arial" panose="020B0604020202020204" pitchFamily="34" charset="0"/>
              </a:rPr>
              <a:t>50°C under formation of oxide WO</a:t>
            </a:r>
            <a:r>
              <a:rPr lang="en-US" sz="1400" b="0" i="0" u="none" strike="noStrike" kern="1200" baseline="-25000" dirty="0">
                <a:solidFill>
                  <a:srgbClr val="3E3E3E"/>
                </a:solidFill>
                <a:effectLst/>
                <a:latin typeface="Arial" panose="020B0604020202020204" pitchFamily="34" charset="0"/>
              </a:rPr>
              <a:t>2</a:t>
            </a:r>
            <a:r>
              <a:rPr lang="en-US" sz="1400" b="0" i="0" u="none" strike="noStrike" kern="1200" dirty="0">
                <a:solidFill>
                  <a:srgbClr val="3E3E3E"/>
                </a:solidFill>
                <a:effectLst/>
                <a:latin typeface="Arial" panose="020B0604020202020204" pitchFamily="34" charset="0"/>
              </a:rPr>
              <a:t> @ 400°C.  [1-3]</a:t>
            </a:r>
          </a:p>
          <a:p>
            <a:pPr marL="283464" indent="-283464" algn="l" rtl="0" eaLnBrk="1" fontAlgn="ctr" latinLnBrk="0" hangingPunct="1">
              <a:spcAft>
                <a:spcPts val="300"/>
              </a:spcAft>
              <a:buClrTx/>
              <a:buSzPts val="1400"/>
              <a:buFont typeface="Wingdings" panose="05000000000000000000" pitchFamily="2" charset="2"/>
              <a:buChar char="q"/>
            </a:pPr>
            <a:endParaRPr lang="en-US" sz="1400" b="0" i="0" u="none" strike="noStrike" kern="1200" dirty="0">
              <a:solidFill>
                <a:srgbClr val="3E3E3E"/>
              </a:solidFill>
              <a:effectLst/>
              <a:latin typeface="Arial" panose="020B0604020202020204" pitchFamily="34" charset="0"/>
            </a:endParaRPr>
          </a:p>
          <a:p>
            <a:pPr marL="283464" indent="-283464" algn="l" rtl="0" eaLnBrk="1" fontAlgn="ctr" latinLnBrk="0" hangingPunct="1">
              <a:spcAft>
                <a:spcPts val="300"/>
              </a:spcAft>
              <a:buClrTx/>
              <a:buSzPts val="1400"/>
              <a:buFont typeface="Wingdings" panose="05000000000000000000" pitchFamily="2" charset="2"/>
              <a:buChar char="q"/>
            </a:pPr>
            <a:r>
              <a:rPr lang="en-US" sz="1400" b="0" i="0" u="none" strike="noStrike" kern="1200" dirty="0">
                <a:solidFill>
                  <a:srgbClr val="3E3E3E"/>
                </a:solidFill>
                <a:effectLst/>
                <a:latin typeface="Arial" panose="020B0604020202020204" pitchFamily="34" charset="0"/>
              </a:rPr>
              <a:t>Factor ×2 under UTS of 1cm cross rolled W plate at 2dpa [4]</a:t>
            </a:r>
          </a:p>
          <a:p>
            <a:pPr marL="283464" indent="-283464" algn="l" rtl="0" eaLnBrk="1" fontAlgn="ctr" latinLnBrk="0" hangingPunct="1">
              <a:spcAft>
                <a:spcPts val="300"/>
              </a:spcAft>
              <a:buClrTx/>
              <a:buSzPts val="1400"/>
              <a:buFont typeface="Wingdings" panose="05000000000000000000" pitchFamily="2" charset="2"/>
              <a:buChar char="q"/>
            </a:pPr>
            <a:r>
              <a:rPr lang="en-US" sz="1400" b="0" i="0" u="none" strike="noStrike" kern="1200" dirty="0">
                <a:solidFill>
                  <a:srgbClr val="3E3E3E"/>
                </a:solidFill>
                <a:effectLst/>
                <a:latin typeface="Arial" panose="020B0604020202020204" pitchFamily="34" charset="0"/>
              </a:rPr>
              <a:t>Back calculated equivalent stress from [5], extrapolated to 1e7c, reduced ×2 for irradiation</a:t>
            </a:r>
            <a:r>
              <a:rPr lang="en-US" sz="1400" b="0" i="0" u="none" strike="noStrike" kern="1200" dirty="0">
                <a:solidFill>
                  <a:srgbClr val="E15E32"/>
                </a:solidFill>
                <a:effectLst/>
                <a:latin typeface="Arial" panose="020B0604020202020204" pitchFamily="34" charset="0"/>
              </a:rPr>
              <a:t>**</a:t>
            </a:r>
            <a:endParaRPr lang="en-GB" sz="1400" dirty="0">
              <a:latin typeface="Arial" panose="020B0604020202020204" pitchFamily="34" charset="0"/>
            </a:endParaRPr>
          </a:p>
          <a:p>
            <a:pPr marL="283464" indent="-283464" algn="l" rtl="0" eaLnBrk="1" fontAlgn="ctr" latinLnBrk="0" hangingPunct="1">
              <a:spcAft>
                <a:spcPts val="300"/>
              </a:spcAft>
              <a:buClrTx/>
              <a:buSzPts val="1400"/>
              <a:buFont typeface="Wingdings" panose="05000000000000000000" pitchFamily="2" charset="2"/>
              <a:buChar char="q"/>
            </a:pPr>
            <a:r>
              <a:rPr lang="en-US" sz="1400" b="0" i="0" u="none" strike="noStrike" kern="1200" dirty="0">
                <a:solidFill>
                  <a:srgbClr val="3E3E3E"/>
                </a:solidFill>
                <a:effectLst/>
                <a:latin typeface="Arial" panose="020B0604020202020204" pitchFamily="34" charset="0"/>
              </a:rPr>
              <a:t>&lt;0.5 in blocks 1-14. </a:t>
            </a:r>
            <a:endParaRPr lang="en-GB" sz="1400" b="0" i="0" u="none" strike="noStrike" dirty="0">
              <a:effectLst/>
              <a:latin typeface="Arial" panose="020B0604020202020204" pitchFamily="34" charset="0"/>
            </a:endParaRPr>
          </a:p>
        </p:txBody>
      </p:sp>
      <p:sp>
        <p:nvSpPr>
          <p:cNvPr id="22" name="TextBox 21">
            <a:extLst>
              <a:ext uri="{FF2B5EF4-FFF2-40B4-BE49-F238E27FC236}">
                <a16:creationId xmlns:a16="http://schemas.microsoft.com/office/drawing/2014/main" id="{AEF53D64-430C-5BE1-8F36-282312E971C8}"/>
              </a:ext>
            </a:extLst>
          </p:cNvPr>
          <p:cNvSpPr txBox="1"/>
          <p:nvPr/>
        </p:nvSpPr>
        <p:spPr>
          <a:xfrm>
            <a:off x="5132326" y="4123236"/>
            <a:ext cx="1518839" cy="2318583"/>
          </a:xfrm>
          <a:prstGeom prst="rect">
            <a:avLst/>
          </a:prstGeom>
          <a:noFill/>
        </p:spPr>
        <p:txBody>
          <a:bodyPr wrap="square" lIns="0" tIns="0" rIns="0" bIns="0" rtlCol="0">
            <a:spAutoFit/>
          </a:bodyPr>
          <a:lstStyle/>
          <a:p>
            <a:pPr marL="342900" indent="-180000" fontAlgn="ctr">
              <a:spcBef>
                <a:spcPts val="800"/>
              </a:spcBef>
              <a:spcAft>
                <a:spcPts val="1200"/>
              </a:spcAft>
              <a:buSzPts val="1400"/>
              <a:buFont typeface="Wingdings" panose="05000000000000000000" pitchFamily="2" charset="2"/>
              <a:buChar char="Ø"/>
            </a:pPr>
            <a:r>
              <a:rPr lang="en-US" sz="1400" dirty="0">
                <a:solidFill>
                  <a:srgbClr val="3E3E3E"/>
                </a:solidFill>
                <a:latin typeface="Arial" panose="020B0604020202020204" pitchFamily="34" charset="0"/>
              </a:rPr>
              <a:t>350°C</a:t>
            </a:r>
            <a:endParaRPr lang="en-GB" sz="1400" dirty="0">
              <a:solidFill>
                <a:srgbClr val="3E3E3E"/>
              </a:solidFill>
              <a:latin typeface="Arial" panose="020B0604020202020204" pitchFamily="34" charset="0"/>
            </a:endParaRPr>
          </a:p>
          <a:p>
            <a:pPr marL="342900" indent="-180000" fontAlgn="ctr">
              <a:spcBef>
                <a:spcPts val="800"/>
              </a:spcBef>
              <a:spcAft>
                <a:spcPts val="1200"/>
              </a:spcAft>
              <a:buSzPts val="1400"/>
              <a:buFont typeface="Wingdings" panose="05000000000000000000" pitchFamily="2" charset="2"/>
              <a:buChar char="Ø"/>
            </a:pPr>
            <a:r>
              <a:rPr lang="en-US" sz="1400" dirty="0">
                <a:solidFill>
                  <a:srgbClr val="3E3E3E"/>
                </a:solidFill>
                <a:latin typeface="Arial" panose="020B0604020202020204" pitchFamily="34" charset="0"/>
              </a:rPr>
              <a:t>150MPa</a:t>
            </a:r>
            <a:endParaRPr lang="en-GB" sz="1400" dirty="0">
              <a:solidFill>
                <a:srgbClr val="3E3E3E"/>
              </a:solidFill>
              <a:latin typeface="Arial" panose="020B0604020202020204" pitchFamily="34" charset="0"/>
            </a:endParaRPr>
          </a:p>
          <a:p>
            <a:pPr marL="342900" indent="-180000" fontAlgn="ctr">
              <a:spcBef>
                <a:spcPts val="800"/>
              </a:spcBef>
              <a:spcAft>
                <a:spcPts val="1200"/>
              </a:spcAft>
              <a:buSzPts val="1400"/>
              <a:buFont typeface="Wingdings" panose="05000000000000000000" pitchFamily="2" charset="2"/>
              <a:buChar char="Ø"/>
            </a:pPr>
            <a:r>
              <a:rPr lang="en-US" sz="1400" dirty="0">
                <a:solidFill>
                  <a:srgbClr val="3E3E3E"/>
                </a:solidFill>
                <a:latin typeface="Arial" panose="020B0604020202020204" pitchFamily="34" charset="0"/>
              </a:rPr>
              <a:t>≤164MPa</a:t>
            </a:r>
            <a:r>
              <a:rPr lang="en-US" sz="1400" dirty="0">
                <a:solidFill>
                  <a:schemeClr val="accent3"/>
                </a:solidFill>
                <a:latin typeface="Arial" panose="020B0604020202020204" pitchFamily="34" charset="0"/>
              </a:rPr>
              <a:t>**</a:t>
            </a:r>
            <a:endParaRPr lang="en-GB" sz="1400" dirty="0">
              <a:solidFill>
                <a:schemeClr val="accent3"/>
              </a:solidFill>
              <a:latin typeface="Arial" panose="020B0604020202020204" pitchFamily="34" charset="0"/>
            </a:endParaRPr>
          </a:p>
          <a:p>
            <a:pPr marL="342900" indent="-180000" fontAlgn="ctr">
              <a:spcBef>
                <a:spcPts val="800"/>
              </a:spcBef>
              <a:spcAft>
                <a:spcPts val="1200"/>
              </a:spcAft>
              <a:buSzPts val="1400"/>
              <a:buFont typeface="Wingdings" panose="05000000000000000000" pitchFamily="2" charset="2"/>
              <a:buChar char="Ø"/>
            </a:pPr>
            <a:r>
              <a:rPr lang="en-US" sz="1400" dirty="0">
                <a:solidFill>
                  <a:srgbClr val="3E3E3E"/>
                </a:solidFill>
                <a:latin typeface="Arial" panose="020B0604020202020204" pitchFamily="34" charset="0"/>
              </a:rPr>
              <a:t>From mech’ testing results</a:t>
            </a:r>
            <a:endParaRPr lang="en-GB" sz="1400" dirty="0">
              <a:solidFill>
                <a:srgbClr val="3E3E3E"/>
              </a:solidFill>
              <a:latin typeface="Arial" panose="020B0604020202020204" pitchFamily="34" charset="0"/>
            </a:endParaRPr>
          </a:p>
          <a:p>
            <a:pPr indent="-180000" algn="l">
              <a:spcBef>
                <a:spcPts val="800"/>
              </a:spcBef>
              <a:spcAft>
                <a:spcPts val="1200"/>
              </a:spcAft>
            </a:pPr>
            <a:endParaRPr lang="en-GB" sz="1400" dirty="0"/>
          </a:p>
        </p:txBody>
      </p:sp>
    </p:spTree>
    <p:extLst>
      <p:ext uri="{BB962C8B-B14F-4D97-AF65-F5344CB8AC3E}">
        <p14:creationId xmlns:p14="http://schemas.microsoft.com/office/powerpoint/2010/main" val="2830721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0">
                                            <p:txEl>
                                              <p:pRg st="2" end="2"/>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59"/>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2">
                                            <p:txEl>
                                              <p:pRg st="1" end="1"/>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0">
                                            <p:txEl>
                                              <p:pRg st="3" end="3"/>
                                            </p:txEl>
                                          </p:spTgt>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54"/>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60"/>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22">
                                            <p:txEl>
                                              <p:pRg st="2" end="2"/>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0">
                                            <p:txEl>
                                              <p:pRg st="4" end="4"/>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61"/>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2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3" grpId="0" build="p"/>
      <p:bldP spid="13" grpId="0" animBg="1"/>
      <p:bldP spid="45" grpId="0" animBg="1"/>
      <p:bldP spid="54" grpId="0"/>
      <p:bldP spid="57" grpId="0" animBg="1"/>
      <p:bldP spid="59" grpId="0" animBg="1"/>
      <p:bldP spid="60" grpId="0" animBg="1"/>
      <p:bldP spid="61" grpId="0" animBg="1"/>
    </p:bldLst>
  </p:timing>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HI-ECN3 template 2  -  Read-Only" id="{AD48440F-1954-4194-BFE0-4975825A1B9C}" vid="{491FB092-3D62-4DE7-81A9-A8C361E8D9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54461</TotalTime>
  <Words>5703</Words>
  <Application>Microsoft Office PowerPoint</Application>
  <PresentationFormat>Widescreen</PresentationFormat>
  <Paragraphs>1149</Paragraphs>
  <Slides>38</Slides>
  <Notes>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38</vt:i4>
      </vt:variant>
    </vt:vector>
  </HeadingPairs>
  <TitlesOfParts>
    <vt:vector size="50" baseType="lpstr">
      <vt:lpstr>Microsoft JhengHei</vt:lpstr>
      <vt:lpstr>Aharoni</vt:lpstr>
      <vt:lpstr>Aptos</vt:lpstr>
      <vt:lpstr>Arial</vt:lpstr>
      <vt:lpstr>Calibri</vt:lpstr>
      <vt:lpstr>Courier New</vt:lpstr>
      <vt:lpstr>Helvetica Neue</vt:lpstr>
      <vt:lpstr>Roboto</vt:lpstr>
      <vt:lpstr>Symbol</vt:lpstr>
      <vt:lpstr>Times New Roman</vt:lpstr>
      <vt:lpstr>Wingdings</vt:lpstr>
      <vt:lpstr>Office Theme</vt:lpstr>
      <vt:lpstr>PowerPoint Presentation</vt:lpstr>
      <vt:lpstr>Target conceptual design Beam Dump Facility (BDF) Targetry Systems Advisory Committee (TSAC) #1 https://indico.cern.ch/event/1488161/  </vt:lpstr>
      <vt:lpstr>Specific questions for the Committee</vt:lpstr>
      <vt:lpstr>Contents</vt:lpstr>
      <vt:lpstr>In search of an alternative design Main motivations</vt:lpstr>
      <vt:lpstr>W material</vt:lpstr>
      <vt:lpstr>Helium Target Modelling </vt:lpstr>
      <vt:lpstr>He simulation Overview</vt:lpstr>
      <vt:lpstr>Design methodology</vt:lpstr>
      <vt:lpstr>Helium Target Results</vt:lpstr>
      <vt:lpstr>Simulation Results</vt:lpstr>
      <vt:lpstr>Simulation Results</vt:lpstr>
      <vt:lpstr>PowerPoint Presentation</vt:lpstr>
      <vt:lpstr>Target diameter &amp;  Beam size</vt:lpstr>
      <vt:lpstr>Intensity &amp;  Beam size</vt:lpstr>
      <vt:lpstr>Radiation reduced Thermal conductivity</vt:lpstr>
      <vt:lpstr>Radiation degraded conductivity – Helium target</vt:lpstr>
      <vt:lpstr>Goodman diagrams</vt:lpstr>
      <vt:lpstr>DPA fatigue damage approach</vt:lpstr>
      <vt:lpstr>Target Fatigue - Helium</vt:lpstr>
      <vt:lpstr>Target Fatigue - Helium</vt:lpstr>
      <vt:lpstr>Comparison  of Helium &amp; Water Target</vt:lpstr>
      <vt:lpstr>PowerPoint Presentation</vt:lpstr>
      <vt:lpstr>H20 &amp; He Targets comparison – Results table</vt:lpstr>
      <vt:lpstr>Target baseline selection</vt:lpstr>
      <vt:lpstr>Target Selection Decision</vt:lpstr>
      <vt:lpstr>Backup options, failure modes &amp; Future work</vt:lpstr>
      <vt:lpstr>Backup target design options</vt:lpstr>
      <vt:lpstr>FMEA</vt:lpstr>
      <vt:lpstr>Target failure scenarios</vt:lpstr>
      <vt:lpstr>Further work ongoing </vt:lpstr>
      <vt:lpstr>Summary – Key takeaways (TLDR!)</vt:lpstr>
      <vt:lpstr>PowerPoint Presentation</vt:lpstr>
      <vt:lpstr>Comments on verbal questions at TSAC</vt:lpstr>
      <vt:lpstr>Thermocouple location at various depths</vt:lpstr>
      <vt:lpstr>1/8th pie slices target pictures</vt:lpstr>
      <vt:lpstr>TDR to protype target stress states</vt:lpstr>
      <vt:lpstr>1/8 slices target has different stress state.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Matthew Alexander Fraser</dc:creator>
  <cp:lastModifiedBy>Mike Parkin</cp:lastModifiedBy>
  <cp:revision>1688</cp:revision>
  <cp:lastPrinted>2020-01-30T13:49:18Z</cp:lastPrinted>
  <dcterms:created xsi:type="dcterms:W3CDTF">2024-07-23T07:46:26Z</dcterms:created>
  <dcterms:modified xsi:type="dcterms:W3CDTF">2025-03-06T08:19:39Z</dcterms:modified>
</cp:coreProperties>
</file>