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9" r:id="rId3"/>
    <p:sldId id="294" r:id="rId4"/>
    <p:sldId id="296" r:id="rId5"/>
    <p:sldId id="297" r:id="rId6"/>
    <p:sldId id="290" r:id="rId7"/>
    <p:sldId id="1805" r:id="rId8"/>
    <p:sldId id="298" r:id="rId9"/>
    <p:sldId id="1773" r:id="rId10"/>
    <p:sldId id="1775" r:id="rId11"/>
    <p:sldId id="279" r:id="rId12"/>
    <p:sldId id="300" r:id="rId13"/>
    <p:sldId id="1806" r:id="rId14"/>
    <p:sldId id="299" r:id="rId15"/>
    <p:sldId id="1803" r:id="rId16"/>
    <p:sldId id="1808" r:id="rId17"/>
    <p:sldId id="1804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4899"/>
    <a:srgbClr val="FFFFCC"/>
    <a:srgbClr val="E7E9F0"/>
    <a:srgbClr val="A8B8DC"/>
    <a:srgbClr val="0070C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24"/>
    <p:restoredTop sz="96966"/>
  </p:normalViewPr>
  <p:slideViewPr>
    <p:cSldViewPr snapToObjects="1">
      <p:cViewPr varScale="1">
        <p:scale>
          <a:sx n="111" d="100"/>
          <a:sy n="111" d="100"/>
        </p:scale>
        <p:origin x="924" y="96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51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925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HI-ECN3 Project, Beam Dump Facility TSAC #1, 4th March 2025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Rui F. Ximenes et al. | Beam Target tests in TCC2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3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HI-ECN3 Project, Beam Dump Facility TSAC #1, 4th March 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Rui F. Ximenes et al. | Beam Target tests in TCC2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  <p:sldLayoutId id="2147483680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Relationship Id="rId6" Type="http://schemas.microsoft.com/office/2007/relationships/hdphoto" Target="../media/hdphoto2.wdp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62F0B6-3C24-5A7F-9A4C-AB4DAC062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Prototype Target(s)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65D3D-E17E-C52C-A27E-2A0A71C85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Rui F. Ximenes et al. | Beam Target tests in TCC2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FABEC-745B-7593-7B55-9DDF7BEC6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44" name="Content Placeholder 1">
            <a:extLst>
              <a:ext uri="{FF2B5EF4-FFF2-40B4-BE49-F238E27FC236}">
                <a16:creationId xmlns:a16="http://schemas.microsoft.com/office/drawing/2014/main" id="{087A12C4-AC8D-EA12-4D3B-12671299D9CE}"/>
              </a:ext>
            </a:extLst>
          </p:cNvPr>
          <p:cNvSpPr txBox="1">
            <a:spLocks/>
          </p:cNvSpPr>
          <p:nvPr/>
        </p:nvSpPr>
        <p:spPr bwMode="auto">
          <a:xfrm>
            <a:off x="335360" y="1340768"/>
            <a:ext cx="5665195" cy="50672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</a:rPr>
              <a:t>Thermo-mechanical conditions</a:t>
            </a:r>
            <a:endParaRPr lang="en-GB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800" b="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800" b="0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GB" sz="18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FB542F-3B61-B62D-970B-F35DE9399642}"/>
              </a:ext>
            </a:extLst>
          </p:cNvPr>
          <p:cNvGrpSpPr/>
          <p:nvPr/>
        </p:nvGrpSpPr>
        <p:grpSpPr>
          <a:xfrm>
            <a:off x="6000555" y="244721"/>
            <a:ext cx="5820446" cy="1964113"/>
            <a:chOff x="5571203" y="4161103"/>
            <a:chExt cx="5820446" cy="196411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E7E9BA2-E744-4352-6B39-BF64A7A30F79}"/>
                </a:ext>
              </a:extLst>
            </p:cNvPr>
            <p:cNvSpPr txBox="1"/>
            <p:nvPr/>
          </p:nvSpPr>
          <p:spPr bwMode="auto">
            <a:xfrm>
              <a:off x="5571203" y="4161104"/>
              <a:ext cx="1944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Temperature (°C)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38E895-8D6A-C932-53F3-9B0E05C5DDD8}"/>
                </a:ext>
              </a:extLst>
            </p:cNvPr>
            <p:cNvSpPr txBox="1"/>
            <p:nvPr/>
          </p:nvSpPr>
          <p:spPr bwMode="auto">
            <a:xfrm>
              <a:off x="8585019" y="4161103"/>
              <a:ext cx="1944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2"/>
                  </a:solidFill>
                </a:rPr>
                <a:t>Max P stress (MPa)</a:t>
              </a: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B9600B35-3D90-EF7E-3B5A-4ED3AD7BD8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3159" r="85447" b="20511"/>
            <a:stretch/>
          </p:blipFill>
          <p:spPr>
            <a:xfrm>
              <a:off x="5717921" y="4468881"/>
              <a:ext cx="815805" cy="1656335"/>
            </a:xfrm>
            <a:prstGeom prst="rect">
              <a:avLst/>
            </a:prstGeom>
          </p:spPr>
        </p:pic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0AE2F9D-670E-B27B-7CD9-DCABD4FB1A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8960" r="86434" b="30620"/>
            <a:stretch/>
          </p:blipFill>
          <p:spPr>
            <a:xfrm>
              <a:off x="8823793" y="4569569"/>
              <a:ext cx="786775" cy="146736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E4D44F19-1B41-1866-EA2B-826C810FA4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8755"/>
            <a:stretch/>
          </p:blipFill>
          <p:spPr>
            <a:xfrm>
              <a:off x="9478748" y="4378287"/>
              <a:ext cx="1912901" cy="1680676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E963D32C-14B7-6067-6C35-DC6A1FB923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3074"/>
            <a:stretch/>
          </p:blipFill>
          <p:spPr>
            <a:xfrm>
              <a:off x="6336541" y="4426364"/>
              <a:ext cx="1942644" cy="1610572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8FEC836-E476-788F-DC09-CBE255D90790}"/>
              </a:ext>
            </a:extLst>
          </p:cNvPr>
          <p:cNvGrpSpPr/>
          <p:nvPr/>
        </p:nvGrpSpPr>
        <p:grpSpPr>
          <a:xfrm>
            <a:off x="5831316" y="1988840"/>
            <a:ext cx="6154189" cy="2255069"/>
            <a:chOff x="5779591" y="1722119"/>
            <a:chExt cx="6154189" cy="2255069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EBE2B439-4B1C-277B-AE02-3CB13FFC19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6431" r="94401" b="39533"/>
            <a:stretch/>
          </p:blipFill>
          <p:spPr>
            <a:xfrm>
              <a:off x="5779591" y="2185033"/>
              <a:ext cx="723262" cy="1541630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D00ADE84-95B3-53F1-4C9A-E09B8BF32F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870" b="90957" l="488" r="95549">
                          <a14:foregroundMark x1="89939" y1="22261" x2="92195" y2="1391"/>
                          <a14:foregroundMark x1="94207" y1="26087" x2="95549" y2="18783"/>
                          <a14:foregroundMark x1="21280" y1="69913" x2="16220" y2="86609"/>
                          <a14:foregroundMark x1="16220" y1="86609" x2="20854" y2="81565"/>
                          <a14:foregroundMark x1="13354" y1="77739" x2="12439" y2="84696"/>
                          <a14:foregroundMark x1="17927" y1="91826" x2="15183" y2="85739"/>
                          <a14:foregroundMark x1="1037" y1="53217" x2="1524" y2="32348"/>
                          <a14:foregroundMark x1="2134" y1="56348" x2="2622" y2="31826"/>
                          <a14:foregroundMark x1="2622" y1="31826" x2="732" y2="54087"/>
                          <a14:foregroundMark x1="732" y1="54087" x2="793" y2="54087"/>
                          <a14:foregroundMark x1="2744" y1="54087" x2="2683" y2="29217"/>
                          <a14:foregroundMark x1="2683" y1="29217" x2="2744" y2="28870"/>
                          <a14:foregroundMark x1="3354" y1="34609" x2="3049" y2="56348"/>
                          <a14:foregroundMark x1="3049" y1="56348" x2="671" y2="33217"/>
                          <a14:foregroundMark x1="671" y1="33217" x2="1524" y2="37217"/>
                          <a14:foregroundMark x1="2866" y1="33217" x2="1707" y2="32696"/>
                          <a14:foregroundMark x1="3232" y1="30087" x2="2927" y2="28522"/>
                          <a14:foregroundMark x1="1646" y1="28522" x2="4756" y2="28348"/>
                          <a14:foregroundMark x1="2622" y1="29217" x2="610" y2="52870"/>
                          <a14:foregroundMark x1="610" y1="52870" x2="3354" y2="54609"/>
                          <a14:foregroundMark x1="2622" y1="57565" x2="2622" y2="53391"/>
                          <a14:foregroundMark x1="3110" y1="33217" x2="3232" y2="30609"/>
                          <a14:foregroundMark x1="1098" y1="29739" x2="915" y2="36174"/>
                          <a14:foregroundMark x1="488" y1="55130" x2="915" y2="49913"/>
                        </a14:backgroundRemoval>
                      </a14:imgEffect>
                    </a14:imgLayer>
                  </a14:imgProps>
                </a:ext>
              </a:extLst>
            </a:blip>
            <a:srcRect l="10662"/>
            <a:stretch/>
          </p:blipFill>
          <p:spPr>
            <a:xfrm>
              <a:off x="6271879" y="1722119"/>
              <a:ext cx="5600231" cy="2197832"/>
            </a:xfrm>
            <a:prstGeom prst="rect">
              <a:avLst/>
            </a:prstGeom>
          </p:spPr>
        </p:pic>
        <p:sp>
          <p:nvSpPr>
            <p:cNvPr id="62" name="Text Placeholder 4">
              <a:extLst>
                <a:ext uri="{FF2B5EF4-FFF2-40B4-BE49-F238E27FC236}">
                  <a16:creationId xmlns:a16="http://schemas.microsoft.com/office/drawing/2014/main" id="{0F6717B6-BE1B-F31B-2F23-4CC08308DFA6}"/>
                </a:ext>
              </a:extLst>
            </p:cNvPr>
            <p:cNvSpPr txBox="1">
              <a:spLocks/>
            </p:cNvSpPr>
            <p:nvPr/>
          </p:nvSpPr>
          <p:spPr>
            <a:xfrm>
              <a:off x="9606258" y="3022685"/>
              <a:ext cx="2327522" cy="655634"/>
            </a:xfrm>
            <a:prstGeom prst="rect">
              <a:avLst/>
            </a:prstGeom>
          </p:spPr>
          <p:txBody>
            <a:bodyPr/>
            <a:lstStyle>
              <a:lvl1pPr marL="0" indent="0" algn="l" defTabSz="914400" eaLnBrk="1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Font typeface="Arial"/>
                <a:buNone/>
                <a:defRPr sz="28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eaLnBrk="1" hangingPunct="1">
                <a:lnSpc>
                  <a:spcPct val="100000"/>
                </a:lnSpc>
                <a:spcBef>
                  <a:spcPts val="400"/>
                </a:spcBef>
                <a:spcAft>
                  <a:spcPts val="200"/>
                </a:spcAft>
                <a:buFont typeface="Arial"/>
                <a:buChar char="•"/>
                <a:defRPr sz="2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eaLnBrk="1" hangingPunct="1">
                <a:lnSpc>
                  <a:spcPct val="100000"/>
                </a:lnSpc>
                <a:spcBef>
                  <a:spcPts val="400"/>
                </a:spcBef>
                <a:spcAft>
                  <a:spcPts val="200"/>
                </a:spcAft>
                <a:buFont typeface="Arial"/>
                <a:buChar char="•"/>
                <a:defRPr sz="2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eaLnBrk="1" hangingPunct="1">
                <a:lnSpc>
                  <a:spcPct val="100000"/>
                </a:lnSpc>
                <a:spcBef>
                  <a:spcPts val="400"/>
                </a:spcBef>
                <a:spcAft>
                  <a:spcPts val="200"/>
                </a:spcAft>
                <a:buFont typeface="Arial"/>
                <a:buChar char="•"/>
                <a:defRPr sz="2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solidFill>
                    <a:schemeClr val="accent2"/>
                  </a:solidFill>
                  <a:highlight>
                    <a:srgbClr val="FFFF00"/>
                  </a:highlight>
                </a:rPr>
                <a:t>HTC = 10 W/m</a:t>
              </a:r>
              <a:r>
                <a:rPr lang="en-US" sz="1400" baseline="30000" dirty="0">
                  <a:solidFill>
                    <a:schemeClr val="accent2"/>
                  </a:solidFill>
                  <a:highlight>
                    <a:srgbClr val="FFFF00"/>
                  </a:highlight>
                </a:rPr>
                <a:t>2</a:t>
              </a:r>
              <a:r>
                <a:rPr lang="en-US" sz="1400" dirty="0">
                  <a:solidFill>
                    <a:schemeClr val="accent2"/>
                  </a:solidFill>
                  <a:highlight>
                    <a:srgbClr val="FFFF00"/>
                  </a:highlight>
                </a:rPr>
                <a:t>/K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chemeClr val="accent2"/>
                  </a:solidFill>
                  <a:highlight>
                    <a:srgbClr val="FFFF00"/>
                  </a:highlight>
                </a:rPr>
                <a:t>1.3e12ppp. 720s/c</a:t>
              </a:r>
            </a:p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chemeClr val="accent2"/>
                  </a:solidFill>
                  <a:highlight>
                    <a:srgbClr val="FFFF00"/>
                  </a:highlight>
                </a:rPr>
                <a:t>Sigma?</a:t>
              </a:r>
              <a:endParaRPr lang="en-GB" sz="1400" dirty="0">
                <a:solidFill>
                  <a:schemeClr val="accent2"/>
                </a:solidFill>
                <a:highlight>
                  <a:srgbClr val="FFFF00"/>
                </a:highlight>
              </a:endParaRPr>
            </a:p>
            <a:p>
              <a:endParaRPr lang="en-GB" sz="1400" dirty="0">
                <a:solidFill>
                  <a:schemeClr val="accent2"/>
                </a:solidFill>
              </a:endParaRP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945A3A34-980F-52C0-04C1-D48E6F9708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22808" y="1843824"/>
              <a:ext cx="2321780" cy="1330452"/>
            </a:xfrm>
            <a:prstGeom prst="straightConnector1">
              <a:avLst/>
            </a:prstGeom>
            <a:ln w="38100">
              <a:solidFill>
                <a:schemeClr val="accent3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699DA52B-16C9-78EB-B574-E1F939AE84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08048" y="1987078"/>
              <a:ext cx="165928" cy="1187198"/>
            </a:xfrm>
            <a:prstGeom prst="straightConnector1">
              <a:avLst/>
            </a:prstGeom>
            <a:ln w="38100">
              <a:solidFill>
                <a:schemeClr val="accent3"/>
              </a:solidFill>
              <a:headEnd type="oval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22B6ECD-3900-2C58-BBEC-4102C74E4F50}"/>
                </a:ext>
              </a:extLst>
            </p:cNvPr>
            <p:cNvSpPr txBox="1"/>
            <p:nvPr/>
          </p:nvSpPr>
          <p:spPr bwMode="auto">
            <a:xfrm>
              <a:off x="5940793" y="3715578"/>
              <a:ext cx="37567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C00000"/>
                  </a:solidFill>
                </a:rPr>
                <a:t>P+</a:t>
              </a:r>
              <a:endParaRPr lang="en-GB" sz="11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596641EB-1802-736D-62BC-22B7B958A1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24564" y="3601734"/>
              <a:ext cx="408128" cy="11384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2" name="Picture 71">
            <a:extLst>
              <a:ext uri="{FF2B5EF4-FFF2-40B4-BE49-F238E27FC236}">
                <a16:creationId xmlns:a16="http://schemas.microsoft.com/office/drawing/2014/main" id="{ACDE2541-7407-66F3-7C2A-FD47A37770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95237" y="1707289"/>
            <a:ext cx="5750640" cy="2562129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C80AAD29-21F5-4529-FEAC-C95FE3509685}"/>
              </a:ext>
            </a:extLst>
          </p:cNvPr>
          <p:cNvSpPr/>
          <p:nvPr/>
        </p:nvSpPr>
        <p:spPr>
          <a:xfrm>
            <a:off x="683690" y="1888561"/>
            <a:ext cx="803798" cy="167340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3F6EEA2-FDF6-981E-BCCE-4475EEB17FE2}"/>
              </a:ext>
            </a:extLst>
          </p:cNvPr>
          <p:cNvGrpSpPr/>
          <p:nvPr/>
        </p:nvGrpSpPr>
        <p:grpSpPr>
          <a:xfrm>
            <a:off x="554508" y="4417536"/>
            <a:ext cx="3922725" cy="1547275"/>
            <a:chOff x="879577" y="4631853"/>
            <a:chExt cx="3176389" cy="1252891"/>
          </a:xfrm>
        </p:grpSpPr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A9D0A9AA-83F7-AB53-7197-9762BB9C5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79577" y="4631853"/>
              <a:ext cx="3176389" cy="1252891"/>
            </a:xfrm>
            <a:prstGeom prst="rect">
              <a:avLst/>
            </a:prstGeom>
          </p:spPr>
        </p:pic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F08B4D5-F76C-AEE8-D5E0-3501D156FA9C}"/>
                </a:ext>
              </a:extLst>
            </p:cNvPr>
            <p:cNvSpPr/>
            <p:nvPr/>
          </p:nvSpPr>
          <p:spPr>
            <a:xfrm>
              <a:off x="879577" y="5023524"/>
              <a:ext cx="3144710" cy="195546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C3981C1E-7DCC-1D59-83E2-D6E439E4409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0039" t="13441" r="28763" b="64573"/>
          <a:stretch/>
        </p:blipFill>
        <p:spPr>
          <a:xfrm>
            <a:off x="4727848" y="4293096"/>
            <a:ext cx="7165456" cy="163816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A1BE055-6E7F-60EB-D367-550F5FB3FBC2}"/>
              </a:ext>
            </a:extLst>
          </p:cNvPr>
          <p:cNvSpPr/>
          <p:nvPr/>
        </p:nvSpPr>
        <p:spPr>
          <a:xfrm>
            <a:off x="1555736" y="1875800"/>
            <a:ext cx="803798" cy="1673400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C786DE-2EB0-ED4F-9C96-C3CBE1F71FF8}"/>
              </a:ext>
            </a:extLst>
          </p:cNvPr>
          <p:cNvSpPr/>
          <p:nvPr/>
        </p:nvSpPr>
        <p:spPr>
          <a:xfrm>
            <a:off x="3979202" y="1881758"/>
            <a:ext cx="803798" cy="1673400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A44E59-D690-E35D-174C-9DCAA52D8E41}"/>
              </a:ext>
            </a:extLst>
          </p:cNvPr>
          <p:cNvSpPr txBox="1"/>
          <p:nvPr/>
        </p:nvSpPr>
        <p:spPr>
          <a:xfrm>
            <a:off x="697978" y="3608145"/>
            <a:ext cx="80379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Final Target</a:t>
            </a:r>
            <a:endParaRPr lang="en-GB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CA52D9-7DE2-B399-E59F-B710BEC8E462}"/>
              </a:ext>
            </a:extLst>
          </p:cNvPr>
          <p:cNvSpPr txBox="1"/>
          <p:nvPr/>
        </p:nvSpPr>
        <p:spPr>
          <a:xfrm>
            <a:off x="1422926" y="3848832"/>
            <a:ext cx="80379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2025 proto</a:t>
            </a:r>
            <a:endParaRPr lang="en-GB" sz="14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35ECA4C-C029-6FFD-7A40-BF021000ED53}"/>
              </a:ext>
            </a:extLst>
          </p:cNvPr>
          <p:cNvSpPr txBox="1"/>
          <p:nvPr/>
        </p:nvSpPr>
        <p:spPr>
          <a:xfrm>
            <a:off x="4001766" y="3598900"/>
            <a:ext cx="80379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~2026 proto</a:t>
            </a:r>
            <a:endParaRPr lang="en-GB" sz="1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D59E0D5-8892-6AB9-32F5-AF9726A6208A}"/>
              </a:ext>
            </a:extLst>
          </p:cNvPr>
          <p:cNvSpPr/>
          <p:nvPr/>
        </p:nvSpPr>
        <p:spPr>
          <a:xfrm>
            <a:off x="6396342" y="4293096"/>
            <a:ext cx="1845678" cy="1728950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B415D71-D1DF-10BA-AC4A-A16B72B64CE1}"/>
              </a:ext>
            </a:extLst>
          </p:cNvPr>
          <p:cNvSpPr/>
          <p:nvPr/>
        </p:nvSpPr>
        <p:spPr>
          <a:xfrm>
            <a:off x="8242020" y="4293096"/>
            <a:ext cx="2736304" cy="1728950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3AF572-8152-87AA-D13C-1A7BDCBC2074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1843715" y="3549200"/>
            <a:ext cx="113920" cy="259461"/>
          </a:xfrm>
          <a:prstGeom prst="straightConnector1">
            <a:avLst/>
          </a:prstGeom>
          <a:ln w="38100">
            <a:solidFill>
              <a:schemeClr val="accent3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65C0AF9-176A-4B23-693C-E2AC3848D52E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1519980" y="4279719"/>
            <a:ext cx="304845" cy="621516"/>
          </a:xfrm>
          <a:prstGeom prst="straightConnector1">
            <a:avLst/>
          </a:prstGeom>
          <a:ln w="38100">
            <a:solidFill>
              <a:schemeClr val="accent3"/>
            </a:solidFill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23C9432-A70F-0282-52D5-4A8F30CFC078}"/>
              </a:ext>
            </a:extLst>
          </p:cNvPr>
          <p:cNvSpPr txBox="1"/>
          <p:nvPr/>
        </p:nvSpPr>
        <p:spPr bwMode="auto">
          <a:xfrm>
            <a:off x="5842319" y="5887650"/>
            <a:ext cx="7474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c1      c2    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b1</a:t>
            </a:r>
            <a:r>
              <a:rPr lang="en-US" dirty="0"/>
              <a:t>      </a:t>
            </a:r>
            <a:r>
              <a:rPr lang="en-US" dirty="0">
                <a:solidFill>
                  <a:schemeClr val="accent2"/>
                </a:solidFill>
              </a:rPr>
              <a:t>a1</a:t>
            </a:r>
            <a:r>
              <a:rPr lang="en-US" dirty="0"/>
              <a:t>      </a:t>
            </a:r>
            <a:r>
              <a:rPr lang="en-US" dirty="0">
                <a:solidFill>
                  <a:schemeClr val="accent3"/>
                </a:solidFill>
              </a:rPr>
              <a:t>c3</a:t>
            </a:r>
            <a:r>
              <a:rPr lang="en-US" dirty="0"/>
              <a:t>      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b2</a:t>
            </a:r>
            <a:r>
              <a:rPr lang="en-US" dirty="0"/>
              <a:t>           </a:t>
            </a:r>
            <a:r>
              <a:rPr lang="en-US" dirty="0">
                <a:solidFill>
                  <a:schemeClr val="accent2"/>
                </a:solidFill>
              </a:rPr>
              <a:t>a2</a:t>
            </a:r>
            <a:r>
              <a:rPr lang="en-US" dirty="0"/>
              <a:t>             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b3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FCB8E8-C4D3-1C30-4977-3E587388C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HI-ECN3 Project, Beam Dump Facility TSAC #1, 4th March 2025</a:t>
            </a:r>
          </a:p>
        </p:txBody>
      </p:sp>
    </p:spTree>
    <p:extLst>
      <p:ext uri="{BB962C8B-B14F-4D97-AF65-F5344CB8AC3E}">
        <p14:creationId xmlns:p14="http://schemas.microsoft.com/office/powerpoint/2010/main" val="52452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19" grpId="0" animBg="1"/>
      <p:bldP spid="20" grpId="0" animBg="1"/>
      <p:bldP spid="21" grpId="0"/>
      <p:bldP spid="22" grpId="0"/>
      <p:bldP spid="23" grpId="0"/>
      <p:bldP spid="24" grpId="0" animBg="1"/>
      <p:bldP spid="25" grpId="0" animBg="1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E42A0C4-A8F6-5CB4-9526-3D9E90A7A34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r="6692" b="37708"/>
          <a:stretch/>
        </p:blipFill>
        <p:spPr>
          <a:xfrm>
            <a:off x="580395" y="2771999"/>
            <a:ext cx="11376024" cy="18813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2C2F255-6467-FCB8-C354-7215876FD60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rcRect l="26775" t="26572" r="28763" b="67775"/>
          <a:stretch/>
        </p:blipFill>
        <p:spPr>
          <a:xfrm>
            <a:off x="1001284" y="4024725"/>
            <a:ext cx="6643680" cy="449703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BEC54D5F-2EDE-3A9F-46A9-1854D46F305C}"/>
              </a:ext>
            </a:extLst>
          </p:cNvPr>
          <p:cNvSpPr txBox="1">
            <a:spLocks/>
          </p:cNvSpPr>
          <p:nvPr/>
        </p:nvSpPr>
        <p:spPr bwMode="auto">
          <a:xfrm>
            <a:off x="335360" y="1340768"/>
            <a:ext cx="5328592" cy="10302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</a:rPr>
              <a:t>Core combinations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3 block types &amp; 2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Can probe multiple temperature and stress levels along the target’s length</a:t>
            </a:r>
            <a:endParaRPr lang="en-GB" sz="1800" dirty="0">
              <a:solidFill>
                <a:schemeClr val="accent2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3076" y="4623158"/>
            <a:ext cx="2851975" cy="365125"/>
          </a:xfrm>
        </p:spPr>
        <p:txBody>
          <a:bodyPr/>
          <a:lstStyle/>
          <a:p>
            <a:r>
              <a:rPr lang="en-US" sz="1100" b="0" i="1" dirty="0"/>
              <a:t>Drawing from </a:t>
            </a:r>
            <a:r>
              <a:rPr lang="en-GB" sz="1100" b="0" i="1" dirty="0"/>
              <a:t>BDFTARBDP0231  30/1/25</a:t>
            </a:r>
            <a:endParaRPr lang="en-US" sz="1100" b="0" i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DE9D895-67DB-AED6-9DD1-4DE853DB21CF}"/>
              </a:ext>
            </a:extLst>
          </p:cNvPr>
          <p:cNvGrpSpPr/>
          <p:nvPr/>
        </p:nvGrpSpPr>
        <p:grpSpPr>
          <a:xfrm>
            <a:off x="5736374" y="116460"/>
            <a:ext cx="6217148" cy="2382620"/>
            <a:chOff x="5217294" y="56053"/>
            <a:chExt cx="6217148" cy="2592461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E1FAF45-688B-43EC-188D-06A9F56FA8BA}"/>
                </a:ext>
              </a:extLst>
            </p:cNvPr>
            <p:cNvSpPr/>
            <p:nvPr/>
          </p:nvSpPr>
          <p:spPr>
            <a:xfrm>
              <a:off x="8002791" y="88550"/>
              <a:ext cx="974285" cy="653084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B792FA5-5549-68E2-2916-CDF28B53BDB9}"/>
                </a:ext>
              </a:extLst>
            </p:cNvPr>
            <p:cNvSpPr/>
            <p:nvPr/>
          </p:nvSpPr>
          <p:spPr>
            <a:xfrm>
              <a:off x="9482839" y="76423"/>
              <a:ext cx="995714" cy="653084"/>
            </a:xfrm>
            <a:prstGeom prst="rect">
              <a:avLst/>
            </a:prstGeom>
            <a:solidFill>
              <a:srgbClr val="E98B69"/>
            </a:solid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8DA9FDD7-C5E0-F127-F5E3-7F8FBC36BF09}"/>
                </a:ext>
              </a:extLst>
            </p:cNvPr>
            <p:cNvSpPr/>
            <p:nvPr/>
          </p:nvSpPr>
          <p:spPr>
            <a:xfrm>
              <a:off x="6459528" y="76423"/>
              <a:ext cx="1148640" cy="646823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34DF56B-C413-EA28-291A-4268A651DF2C}"/>
                </a:ext>
              </a:extLst>
            </p:cNvPr>
            <p:cNvSpPr/>
            <p:nvPr/>
          </p:nvSpPr>
          <p:spPr>
            <a:xfrm>
              <a:off x="6456040" y="811566"/>
              <a:ext cx="1152128" cy="1800200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4A1C6BA-8549-4B91-2DD1-D9C659D92E82}"/>
                </a:ext>
              </a:extLst>
            </p:cNvPr>
            <p:cNvSpPr/>
            <p:nvPr/>
          </p:nvSpPr>
          <p:spPr>
            <a:xfrm>
              <a:off x="6528048" y="883574"/>
              <a:ext cx="982117" cy="1656184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4C49617-9681-B215-0C85-3AEAF4EF3BAB}"/>
                </a:ext>
              </a:extLst>
            </p:cNvPr>
            <p:cNvCxnSpPr>
              <a:cxnSpLocks/>
            </p:cNvCxnSpPr>
            <p:nvPr/>
          </p:nvCxnSpPr>
          <p:spPr>
            <a:xfrm>
              <a:off x="6614344" y="878812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C237830-9FF7-4348-499C-CDE63D796A00}"/>
                </a:ext>
              </a:extLst>
            </p:cNvPr>
            <p:cNvCxnSpPr>
              <a:cxnSpLocks/>
            </p:cNvCxnSpPr>
            <p:nvPr/>
          </p:nvCxnSpPr>
          <p:spPr>
            <a:xfrm>
              <a:off x="6704831" y="883574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94DDB36-2A12-6AA7-289E-1AEC77EEA686}"/>
                </a:ext>
              </a:extLst>
            </p:cNvPr>
            <p:cNvCxnSpPr>
              <a:cxnSpLocks/>
            </p:cNvCxnSpPr>
            <p:nvPr/>
          </p:nvCxnSpPr>
          <p:spPr>
            <a:xfrm>
              <a:off x="6528048" y="883574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28ACA04-EB30-DA1B-12A8-EE18AADA9D2D}"/>
                </a:ext>
              </a:extLst>
            </p:cNvPr>
            <p:cNvCxnSpPr>
              <a:cxnSpLocks/>
            </p:cNvCxnSpPr>
            <p:nvPr/>
          </p:nvCxnSpPr>
          <p:spPr>
            <a:xfrm>
              <a:off x="6879134" y="876431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CAC092D-37AE-DDC8-C3E9-2E0CCD0E7882}"/>
                </a:ext>
              </a:extLst>
            </p:cNvPr>
            <p:cNvCxnSpPr>
              <a:cxnSpLocks/>
            </p:cNvCxnSpPr>
            <p:nvPr/>
          </p:nvCxnSpPr>
          <p:spPr>
            <a:xfrm>
              <a:off x="6969621" y="881193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E34F5FC-E5E0-B539-21CE-F44082DA3EE7}"/>
                </a:ext>
              </a:extLst>
            </p:cNvPr>
            <p:cNvCxnSpPr>
              <a:cxnSpLocks/>
            </p:cNvCxnSpPr>
            <p:nvPr/>
          </p:nvCxnSpPr>
          <p:spPr>
            <a:xfrm>
              <a:off x="6792838" y="881193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4B17F8F-EF6F-F3F2-6EE3-96A194A7E0A9}"/>
                </a:ext>
              </a:extLst>
            </p:cNvPr>
            <p:cNvCxnSpPr>
              <a:cxnSpLocks/>
            </p:cNvCxnSpPr>
            <p:nvPr/>
          </p:nvCxnSpPr>
          <p:spPr>
            <a:xfrm>
              <a:off x="7154888" y="876431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424FDE7-E924-C10C-7D21-6FBC3667976C}"/>
                </a:ext>
              </a:extLst>
            </p:cNvPr>
            <p:cNvCxnSpPr>
              <a:cxnSpLocks/>
            </p:cNvCxnSpPr>
            <p:nvPr/>
          </p:nvCxnSpPr>
          <p:spPr>
            <a:xfrm>
              <a:off x="7245375" y="881193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B0DA203-E6EE-719A-CF75-D7C145E9AAA7}"/>
                </a:ext>
              </a:extLst>
            </p:cNvPr>
            <p:cNvCxnSpPr>
              <a:cxnSpLocks/>
            </p:cNvCxnSpPr>
            <p:nvPr/>
          </p:nvCxnSpPr>
          <p:spPr>
            <a:xfrm>
              <a:off x="7068592" y="881193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7020E25-D8B2-F788-A992-1EDED4A0D1E1}"/>
                </a:ext>
              </a:extLst>
            </p:cNvPr>
            <p:cNvCxnSpPr>
              <a:cxnSpLocks/>
            </p:cNvCxnSpPr>
            <p:nvPr/>
          </p:nvCxnSpPr>
          <p:spPr>
            <a:xfrm>
              <a:off x="7419678" y="874050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2859789-16B3-03C3-E628-FB96EC3EA6CD}"/>
                </a:ext>
              </a:extLst>
            </p:cNvPr>
            <p:cNvCxnSpPr>
              <a:cxnSpLocks/>
            </p:cNvCxnSpPr>
            <p:nvPr/>
          </p:nvCxnSpPr>
          <p:spPr>
            <a:xfrm>
              <a:off x="7510165" y="878812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31C3C3B-98C8-8F7C-8A20-C3861E1BA645}"/>
                </a:ext>
              </a:extLst>
            </p:cNvPr>
            <p:cNvCxnSpPr>
              <a:cxnSpLocks/>
            </p:cNvCxnSpPr>
            <p:nvPr/>
          </p:nvCxnSpPr>
          <p:spPr>
            <a:xfrm>
              <a:off x="7333382" y="878812"/>
              <a:ext cx="0" cy="1656184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1" name="Callout: Bent Line with No Border 20">
              <a:extLst>
                <a:ext uri="{FF2B5EF4-FFF2-40B4-BE49-F238E27FC236}">
                  <a16:creationId xmlns:a16="http://schemas.microsoft.com/office/drawing/2014/main" id="{A3CF0C3D-3C17-DA76-DC16-C6281ED32851}"/>
                </a:ext>
              </a:extLst>
            </p:cNvPr>
            <p:cNvSpPr/>
            <p:nvPr/>
          </p:nvSpPr>
          <p:spPr>
            <a:xfrm flipH="1">
              <a:off x="5337656" y="453611"/>
              <a:ext cx="937592" cy="288032"/>
            </a:xfrm>
            <a:prstGeom prst="callout2">
              <a:avLst>
                <a:gd name="adj1" fmla="val 43552"/>
                <a:gd name="adj2" fmla="val -7721"/>
                <a:gd name="adj3" fmla="val 43552"/>
                <a:gd name="adj4" fmla="val -14833"/>
                <a:gd name="adj5" fmla="val 174505"/>
                <a:gd name="adj6" fmla="val -50128"/>
              </a:avLst>
            </a:prstGeom>
            <a:noFill/>
            <a:ln>
              <a:tailEnd type="arrow" w="sm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Tungsten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22" name="Callout: Bent Line with No Border 21">
              <a:extLst>
                <a:ext uri="{FF2B5EF4-FFF2-40B4-BE49-F238E27FC236}">
                  <a16:creationId xmlns:a16="http://schemas.microsoft.com/office/drawing/2014/main" id="{788ACB9E-60B6-B890-4DF1-528400376E69}"/>
                </a:ext>
              </a:extLst>
            </p:cNvPr>
            <p:cNvSpPr/>
            <p:nvPr/>
          </p:nvSpPr>
          <p:spPr>
            <a:xfrm flipH="1">
              <a:off x="5277917" y="1605739"/>
              <a:ext cx="905394" cy="288032"/>
            </a:xfrm>
            <a:prstGeom prst="callout2">
              <a:avLst>
                <a:gd name="adj1" fmla="val 43552"/>
                <a:gd name="adj2" fmla="val -7721"/>
                <a:gd name="adj3" fmla="val 43552"/>
                <a:gd name="adj4" fmla="val -14833"/>
                <a:gd name="adj5" fmla="val 103681"/>
                <a:gd name="adj6" fmla="val -30436"/>
              </a:avLst>
            </a:prstGeom>
            <a:noFill/>
            <a:ln>
              <a:tailEnd type="arrow" w="sm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Tantalum</a:t>
              </a:r>
            </a:p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cladding 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23" name="Callout: Bent Line with No Border 22">
              <a:extLst>
                <a:ext uri="{FF2B5EF4-FFF2-40B4-BE49-F238E27FC236}">
                  <a16:creationId xmlns:a16="http://schemas.microsoft.com/office/drawing/2014/main" id="{0B1DE46C-6361-3724-9EA3-2510041ABDD3}"/>
                </a:ext>
              </a:extLst>
            </p:cNvPr>
            <p:cNvSpPr/>
            <p:nvPr/>
          </p:nvSpPr>
          <p:spPr>
            <a:xfrm flipH="1">
              <a:off x="5217294" y="958961"/>
              <a:ext cx="1009477" cy="288032"/>
            </a:xfrm>
            <a:prstGeom prst="callout2">
              <a:avLst>
                <a:gd name="adj1" fmla="val 43552"/>
                <a:gd name="adj2" fmla="val -7721"/>
                <a:gd name="adj3" fmla="val 43552"/>
                <a:gd name="adj4" fmla="val -14833"/>
                <a:gd name="adj5" fmla="val 106988"/>
                <a:gd name="adj6" fmla="val -29903"/>
              </a:avLst>
            </a:prstGeom>
            <a:noFill/>
            <a:ln>
              <a:tailEnd type="arrow" w="sm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Tantalum</a:t>
              </a:r>
            </a:p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foils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C377D29-013D-0152-81BF-561530E3426E}"/>
                </a:ext>
              </a:extLst>
            </p:cNvPr>
            <p:cNvSpPr/>
            <p:nvPr/>
          </p:nvSpPr>
          <p:spPr>
            <a:xfrm>
              <a:off x="7994368" y="822056"/>
              <a:ext cx="982712" cy="1797819"/>
            </a:xfrm>
            <a:prstGeom prst="rect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37D3ED2-4D8C-19C1-1BA3-CD56571C613A}"/>
                </a:ext>
              </a:extLst>
            </p:cNvPr>
            <p:cNvSpPr/>
            <p:nvPr/>
          </p:nvSpPr>
          <p:spPr>
            <a:xfrm>
              <a:off x="7994964" y="894064"/>
              <a:ext cx="982117" cy="1653993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14A21518-3A33-6F9A-9A3E-706FBB80620A}"/>
                </a:ext>
              </a:extLst>
            </p:cNvPr>
            <p:cNvCxnSpPr>
              <a:cxnSpLocks/>
            </p:cNvCxnSpPr>
            <p:nvPr/>
          </p:nvCxnSpPr>
          <p:spPr>
            <a:xfrm>
              <a:off x="8081260" y="889302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DCAB6C6-FC81-6513-4421-E9E9C9C5A6BD}"/>
                </a:ext>
              </a:extLst>
            </p:cNvPr>
            <p:cNvCxnSpPr>
              <a:cxnSpLocks/>
            </p:cNvCxnSpPr>
            <p:nvPr/>
          </p:nvCxnSpPr>
          <p:spPr>
            <a:xfrm>
              <a:off x="8171747" y="894064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66A04B3-1E47-873C-93B7-D322A6D4B904}"/>
                </a:ext>
              </a:extLst>
            </p:cNvPr>
            <p:cNvCxnSpPr>
              <a:cxnSpLocks/>
            </p:cNvCxnSpPr>
            <p:nvPr/>
          </p:nvCxnSpPr>
          <p:spPr>
            <a:xfrm>
              <a:off x="7994964" y="894064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40CED22-EFD2-0DA6-8398-CFB02FE2DCF7}"/>
                </a:ext>
              </a:extLst>
            </p:cNvPr>
            <p:cNvCxnSpPr>
              <a:cxnSpLocks/>
            </p:cNvCxnSpPr>
            <p:nvPr/>
          </p:nvCxnSpPr>
          <p:spPr>
            <a:xfrm>
              <a:off x="8346050" y="886921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E4118EA-046D-DC27-64ED-F949715D93BF}"/>
                </a:ext>
              </a:extLst>
            </p:cNvPr>
            <p:cNvCxnSpPr>
              <a:cxnSpLocks/>
            </p:cNvCxnSpPr>
            <p:nvPr/>
          </p:nvCxnSpPr>
          <p:spPr>
            <a:xfrm>
              <a:off x="8436537" y="891683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E3FBAD-C347-8C41-8DA1-49ECE4A63557}"/>
                </a:ext>
              </a:extLst>
            </p:cNvPr>
            <p:cNvCxnSpPr>
              <a:cxnSpLocks/>
            </p:cNvCxnSpPr>
            <p:nvPr/>
          </p:nvCxnSpPr>
          <p:spPr>
            <a:xfrm>
              <a:off x="8259754" y="891683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B37185B-074F-3A67-2DFB-AD92F77968A7}"/>
                </a:ext>
              </a:extLst>
            </p:cNvPr>
            <p:cNvCxnSpPr>
              <a:cxnSpLocks/>
            </p:cNvCxnSpPr>
            <p:nvPr/>
          </p:nvCxnSpPr>
          <p:spPr>
            <a:xfrm>
              <a:off x="8621804" y="886921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87039A4-DA01-3195-315F-F036AFC35D98}"/>
                </a:ext>
              </a:extLst>
            </p:cNvPr>
            <p:cNvCxnSpPr>
              <a:cxnSpLocks/>
            </p:cNvCxnSpPr>
            <p:nvPr/>
          </p:nvCxnSpPr>
          <p:spPr>
            <a:xfrm>
              <a:off x="8712291" y="891683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4C90E2D-529D-E83D-EE4A-DF779E1C5BED}"/>
                </a:ext>
              </a:extLst>
            </p:cNvPr>
            <p:cNvCxnSpPr>
              <a:cxnSpLocks/>
            </p:cNvCxnSpPr>
            <p:nvPr/>
          </p:nvCxnSpPr>
          <p:spPr>
            <a:xfrm>
              <a:off x="8535508" y="891683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9E84CB5-DE93-626B-6DD8-A591E2D4445A}"/>
                </a:ext>
              </a:extLst>
            </p:cNvPr>
            <p:cNvCxnSpPr>
              <a:cxnSpLocks/>
            </p:cNvCxnSpPr>
            <p:nvPr/>
          </p:nvCxnSpPr>
          <p:spPr>
            <a:xfrm>
              <a:off x="8886594" y="884540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5626506-4B38-43D2-95AB-C824785B7C63}"/>
                </a:ext>
              </a:extLst>
            </p:cNvPr>
            <p:cNvCxnSpPr>
              <a:cxnSpLocks/>
            </p:cNvCxnSpPr>
            <p:nvPr/>
          </p:nvCxnSpPr>
          <p:spPr>
            <a:xfrm>
              <a:off x="8977081" y="889302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133FF90-9AA9-A527-40EA-E62152CA771F}"/>
                </a:ext>
              </a:extLst>
            </p:cNvPr>
            <p:cNvCxnSpPr>
              <a:cxnSpLocks/>
            </p:cNvCxnSpPr>
            <p:nvPr/>
          </p:nvCxnSpPr>
          <p:spPr>
            <a:xfrm>
              <a:off x="8800298" y="889302"/>
              <a:ext cx="0" cy="1653993"/>
            </a:xfrm>
            <a:prstGeom prst="line">
              <a:avLst/>
            </a:prstGeom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B7755E5-515C-4680-EBD6-140871140B1C}"/>
                </a:ext>
              </a:extLst>
            </p:cNvPr>
            <p:cNvSpPr/>
            <p:nvPr/>
          </p:nvSpPr>
          <p:spPr>
            <a:xfrm>
              <a:off x="9496436" y="819676"/>
              <a:ext cx="982117" cy="1798008"/>
            </a:xfrm>
            <a:prstGeom prst="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01E7423-A00D-8F5C-E5D6-B776E30B331C}"/>
                </a:ext>
              </a:extLst>
            </p:cNvPr>
            <p:cNvGrpSpPr/>
            <p:nvPr/>
          </p:nvGrpSpPr>
          <p:grpSpPr>
            <a:xfrm>
              <a:off x="9496436" y="810151"/>
              <a:ext cx="982117" cy="1807533"/>
              <a:chOff x="5808564" y="899196"/>
              <a:chExt cx="982117" cy="1735525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BFB8A78A-53E1-BFEF-EF95-C31A9D1E50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94860" y="903958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C0E50814-AE77-7BE6-B11C-EF049D8E6C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85347" y="908720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E2C86638-8E6B-F26D-EAC7-EFD8E700D7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08564" y="908720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530A67E8-2289-07DF-35A2-7FD08E4398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9650" y="901577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3982F0D3-D114-3612-CE15-B6F9EF17F6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50137" y="906339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327C5B32-1F7B-C81A-4230-CA0F0E2169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73354" y="906339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0D6FCA94-6256-92F3-BDF5-D2675CE52D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35404" y="901577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E34E0A3F-5068-F52F-DD87-4944303750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25891" y="906339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BD74F3BD-A2CF-DA9F-0467-D67F7F7AA4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9108" y="906339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9D289487-0868-BCCE-ACBD-1CC222E020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00194" y="899196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B8DF4AA4-7F59-092F-454F-824E6843E2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90681" y="903958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0788E7E1-694F-44E9-7099-47EE08D843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13898" y="903958"/>
                <a:ext cx="0" cy="1726001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12F1D154-99A5-C776-9AA9-DB6090082CAC}"/>
                </a:ext>
              </a:extLst>
            </p:cNvPr>
            <p:cNvSpPr txBox="1"/>
            <p:nvPr/>
          </p:nvSpPr>
          <p:spPr bwMode="auto">
            <a:xfrm>
              <a:off x="6421741" y="59948"/>
              <a:ext cx="12382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Cladding type a</a:t>
              </a:r>
              <a:endParaRPr lang="en-GB" dirty="0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1DE5C7EA-E886-64D9-3A4E-11EAEBD775A0}"/>
                </a:ext>
              </a:extLst>
            </p:cNvPr>
            <p:cNvSpPr txBox="1"/>
            <p:nvPr/>
          </p:nvSpPr>
          <p:spPr bwMode="auto">
            <a:xfrm>
              <a:off x="7880136" y="59925"/>
              <a:ext cx="12382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Cladding type b</a:t>
              </a:r>
              <a:endParaRPr lang="en-GB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AAB416A-0CD1-C34E-486C-5CA0F6EF73CF}"/>
                </a:ext>
              </a:extLst>
            </p:cNvPr>
            <p:cNvSpPr txBox="1"/>
            <p:nvPr/>
          </p:nvSpPr>
          <p:spPr bwMode="auto">
            <a:xfrm>
              <a:off x="9387510" y="56053"/>
              <a:ext cx="12382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Cladding type c</a:t>
              </a:r>
              <a:endParaRPr lang="en-GB" dirty="0"/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A70B63A3-F8DE-C82B-BA0B-A777CC0DA3BD}"/>
                </a:ext>
              </a:extLst>
            </p:cNvPr>
            <p:cNvCxnSpPr/>
            <p:nvPr/>
          </p:nvCxnSpPr>
          <p:spPr>
            <a:xfrm>
              <a:off x="6421741" y="1716298"/>
              <a:ext cx="4348011" cy="0"/>
            </a:xfrm>
            <a:prstGeom prst="line">
              <a:avLst/>
            </a:prstGeom>
            <a:ln w="19050">
              <a:solidFill>
                <a:schemeClr val="tx2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933D575B-A89C-6D78-76E4-3872B8BB3F3D}"/>
                </a:ext>
              </a:extLst>
            </p:cNvPr>
            <p:cNvCxnSpPr>
              <a:cxnSpLocks/>
            </p:cNvCxnSpPr>
            <p:nvPr/>
          </p:nvCxnSpPr>
          <p:spPr>
            <a:xfrm>
              <a:off x="9055650" y="817590"/>
              <a:ext cx="345950" cy="0"/>
            </a:xfrm>
            <a:prstGeom prst="line">
              <a:avLst/>
            </a:prstGeom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C4D8B98C-11E6-56D1-6BCE-B04AAF42CF29}"/>
                </a:ext>
              </a:extLst>
            </p:cNvPr>
            <p:cNvCxnSpPr>
              <a:cxnSpLocks/>
            </p:cNvCxnSpPr>
            <p:nvPr/>
          </p:nvCxnSpPr>
          <p:spPr>
            <a:xfrm>
              <a:off x="10537110" y="817590"/>
              <a:ext cx="808706" cy="0"/>
            </a:xfrm>
            <a:prstGeom prst="line">
              <a:avLst/>
            </a:prstGeom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5B5E1B2C-6916-3A24-9CBA-66348EC41138}"/>
                </a:ext>
              </a:extLst>
            </p:cNvPr>
            <p:cNvCxnSpPr>
              <a:cxnSpLocks/>
            </p:cNvCxnSpPr>
            <p:nvPr/>
          </p:nvCxnSpPr>
          <p:spPr>
            <a:xfrm>
              <a:off x="10625736" y="2648514"/>
              <a:ext cx="808706" cy="0"/>
            </a:xfrm>
            <a:prstGeom prst="line">
              <a:avLst/>
            </a:prstGeom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F9382A7B-9668-2888-ABAA-FC409F94A14C}"/>
                </a:ext>
              </a:extLst>
            </p:cNvPr>
            <p:cNvCxnSpPr>
              <a:cxnSpLocks/>
            </p:cNvCxnSpPr>
            <p:nvPr/>
          </p:nvCxnSpPr>
          <p:spPr>
            <a:xfrm>
              <a:off x="9041560" y="2607765"/>
              <a:ext cx="345950" cy="0"/>
            </a:xfrm>
            <a:prstGeom prst="line">
              <a:avLst/>
            </a:prstGeom>
            <a:ln w="12700">
              <a:solidFill>
                <a:schemeClr val="tx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7965F06F-3C5C-E8DE-1401-64BC5586E3A5}"/>
                </a:ext>
              </a:extLst>
            </p:cNvPr>
            <p:cNvCxnSpPr/>
            <p:nvPr/>
          </p:nvCxnSpPr>
          <p:spPr>
            <a:xfrm>
              <a:off x="11273808" y="810151"/>
              <a:ext cx="0" cy="1797614"/>
            </a:xfrm>
            <a:prstGeom prst="straightConnector1">
              <a:avLst/>
            </a:prstGeom>
            <a:ln w="12700">
              <a:solidFill>
                <a:schemeClr val="tx2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D5165041-EB85-7E6D-79FA-B23A1D0F43FF}"/>
                </a:ext>
              </a:extLst>
            </p:cNvPr>
            <p:cNvSpPr txBox="1"/>
            <p:nvPr/>
          </p:nvSpPr>
          <p:spPr bwMode="auto">
            <a:xfrm rot="16200000">
              <a:off x="10549881" y="1339546"/>
              <a:ext cx="11484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50mm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E616161F-8B31-BABC-3D3D-6BCE7878A2CC}"/>
              </a:ext>
            </a:extLst>
          </p:cNvPr>
          <p:cNvSpPr/>
          <p:nvPr/>
        </p:nvSpPr>
        <p:spPr>
          <a:xfrm>
            <a:off x="1030662" y="3650346"/>
            <a:ext cx="792088" cy="864096"/>
          </a:xfrm>
          <a:prstGeom prst="rect">
            <a:avLst/>
          </a:prstGeom>
          <a:solidFill>
            <a:srgbClr val="E98B69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1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67FF4E4-CF24-E518-2A68-1A87890DC6ED}"/>
              </a:ext>
            </a:extLst>
          </p:cNvPr>
          <p:cNvSpPr/>
          <p:nvPr/>
        </p:nvSpPr>
        <p:spPr>
          <a:xfrm>
            <a:off x="1894758" y="3650346"/>
            <a:ext cx="521205" cy="864096"/>
          </a:xfrm>
          <a:prstGeom prst="rect">
            <a:avLst/>
          </a:prstGeom>
          <a:solidFill>
            <a:srgbClr val="E98B69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2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73C5797-5CEE-D8ED-39F7-076126C5CD5E}"/>
              </a:ext>
            </a:extLst>
          </p:cNvPr>
          <p:cNvSpPr/>
          <p:nvPr/>
        </p:nvSpPr>
        <p:spPr>
          <a:xfrm>
            <a:off x="2480171" y="3650346"/>
            <a:ext cx="521205" cy="864096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3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5736AEA-4EB1-94CD-0E0A-E394036F01BC}"/>
              </a:ext>
            </a:extLst>
          </p:cNvPr>
          <p:cNvSpPr/>
          <p:nvPr/>
        </p:nvSpPr>
        <p:spPr>
          <a:xfrm>
            <a:off x="3091677" y="3650346"/>
            <a:ext cx="627454" cy="864096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4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3D8C6A3-87C9-2152-4E90-A8B9871CA311}"/>
              </a:ext>
            </a:extLst>
          </p:cNvPr>
          <p:cNvSpPr/>
          <p:nvPr/>
        </p:nvSpPr>
        <p:spPr>
          <a:xfrm>
            <a:off x="6662904" y="3642541"/>
            <a:ext cx="884963" cy="864096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8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637B538-9106-569B-F0D4-0CD6A46F8591}"/>
              </a:ext>
            </a:extLst>
          </p:cNvPr>
          <p:cNvSpPr/>
          <p:nvPr/>
        </p:nvSpPr>
        <p:spPr>
          <a:xfrm>
            <a:off x="5404105" y="3642541"/>
            <a:ext cx="1193906" cy="864096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7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401A8C9-8030-F532-90B6-2A044B72745D}"/>
              </a:ext>
            </a:extLst>
          </p:cNvPr>
          <p:cNvSpPr/>
          <p:nvPr/>
        </p:nvSpPr>
        <p:spPr>
          <a:xfrm>
            <a:off x="3792825" y="3650346"/>
            <a:ext cx="612700" cy="864096"/>
          </a:xfrm>
          <a:prstGeom prst="rect">
            <a:avLst/>
          </a:prstGeom>
          <a:solidFill>
            <a:srgbClr val="E98B69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5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12CAAAA-7FC3-ABF8-0CF7-42FF04246C63}"/>
              </a:ext>
            </a:extLst>
          </p:cNvPr>
          <p:cNvSpPr/>
          <p:nvPr/>
        </p:nvSpPr>
        <p:spPr>
          <a:xfrm>
            <a:off x="4470418" y="3642541"/>
            <a:ext cx="823050" cy="864096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6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A1FC8D8-5AFD-40CA-B516-13E0274DD9BC}"/>
              </a:ext>
            </a:extLst>
          </p:cNvPr>
          <p:cNvSpPr/>
          <p:nvPr/>
        </p:nvSpPr>
        <p:spPr>
          <a:xfrm>
            <a:off x="7644964" y="3629743"/>
            <a:ext cx="3804549" cy="864096"/>
          </a:xfrm>
          <a:prstGeom prst="rect">
            <a:avLst/>
          </a:prstGeom>
          <a:solidFill>
            <a:srgbClr val="C37373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9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187BD7D6-A196-3DFB-6586-FD2B1B4C19DE}"/>
              </a:ext>
            </a:extLst>
          </p:cNvPr>
          <p:cNvGrpSpPr/>
          <p:nvPr/>
        </p:nvGrpSpPr>
        <p:grpSpPr>
          <a:xfrm>
            <a:off x="118160" y="2519606"/>
            <a:ext cx="12549555" cy="1410098"/>
            <a:chOff x="118160" y="2519606"/>
            <a:chExt cx="12549555" cy="141009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DD2399D-49FA-9978-5386-DEEE116DB35D}"/>
                </a:ext>
              </a:extLst>
            </p:cNvPr>
            <p:cNvSpPr txBox="1"/>
            <p:nvPr/>
          </p:nvSpPr>
          <p:spPr bwMode="auto">
            <a:xfrm>
              <a:off x="118160" y="2519606"/>
              <a:ext cx="125495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Cladding :  c1      c2      b1      a1      c3        b2              a2              b3            aluminum </a:t>
              </a:r>
              <a:r>
                <a:rPr lang="en-US" sz="1200" dirty="0"/>
                <a:t>(buffer space to add extra blocks)</a:t>
              </a:r>
            </a:p>
            <a:p>
              <a:r>
                <a:rPr lang="en-US" dirty="0"/>
                <a:t>type</a:t>
              </a:r>
              <a:endParaRPr lang="en-GB" dirty="0"/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5D427D04-670F-A0EF-17F3-0960FF4D6249}"/>
                </a:ext>
              </a:extLst>
            </p:cNvPr>
            <p:cNvCxnSpPr/>
            <p:nvPr/>
          </p:nvCxnSpPr>
          <p:spPr>
            <a:xfrm>
              <a:off x="1462710" y="2877182"/>
              <a:ext cx="0" cy="991562"/>
            </a:xfrm>
            <a:prstGeom prst="straightConnector1">
              <a:avLst/>
            </a:prstGeom>
            <a:ln w="19050"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23F40B7-8C86-474C-BF53-5600BC6BD69D}"/>
                </a:ext>
              </a:extLst>
            </p:cNvPr>
            <p:cNvCxnSpPr/>
            <p:nvPr/>
          </p:nvCxnSpPr>
          <p:spPr>
            <a:xfrm>
              <a:off x="2064690" y="2907662"/>
              <a:ext cx="0" cy="991562"/>
            </a:xfrm>
            <a:prstGeom prst="straightConnector1">
              <a:avLst/>
            </a:prstGeom>
            <a:ln w="19050"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D4330B79-521B-127A-8076-E0FB526645EE}"/>
                </a:ext>
              </a:extLst>
            </p:cNvPr>
            <p:cNvCxnSpPr/>
            <p:nvPr/>
          </p:nvCxnSpPr>
          <p:spPr>
            <a:xfrm>
              <a:off x="2697150" y="2892422"/>
              <a:ext cx="0" cy="991562"/>
            </a:xfrm>
            <a:prstGeom prst="straightConnector1">
              <a:avLst/>
            </a:prstGeom>
            <a:ln w="19050"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5A56D073-726A-A633-4CCB-197CF368F685}"/>
                </a:ext>
              </a:extLst>
            </p:cNvPr>
            <p:cNvCxnSpPr/>
            <p:nvPr/>
          </p:nvCxnSpPr>
          <p:spPr>
            <a:xfrm>
              <a:off x="3340606" y="2889374"/>
              <a:ext cx="0" cy="991562"/>
            </a:xfrm>
            <a:prstGeom prst="straightConnector1">
              <a:avLst/>
            </a:prstGeom>
            <a:ln w="19050"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A6376C8B-E8C1-EBC3-2314-9C1B6355991A}"/>
                </a:ext>
              </a:extLst>
            </p:cNvPr>
            <p:cNvCxnSpPr/>
            <p:nvPr/>
          </p:nvCxnSpPr>
          <p:spPr>
            <a:xfrm>
              <a:off x="4023358" y="2895470"/>
              <a:ext cx="0" cy="991562"/>
            </a:xfrm>
            <a:prstGeom prst="straightConnector1">
              <a:avLst/>
            </a:prstGeom>
            <a:ln w="19050"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812C5088-9895-77EE-92DB-7234E3E586C9}"/>
                </a:ext>
              </a:extLst>
            </p:cNvPr>
            <p:cNvCxnSpPr/>
            <p:nvPr/>
          </p:nvCxnSpPr>
          <p:spPr>
            <a:xfrm>
              <a:off x="4785358" y="2907662"/>
              <a:ext cx="0" cy="991562"/>
            </a:xfrm>
            <a:prstGeom prst="straightConnector1">
              <a:avLst/>
            </a:prstGeom>
            <a:ln w="19050"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A90D6708-7422-85E4-6AA2-AFFE6FE65625}"/>
                </a:ext>
              </a:extLst>
            </p:cNvPr>
            <p:cNvCxnSpPr/>
            <p:nvPr/>
          </p:nvCxnSpPr>
          <p:spPr>
            <a:xfrm>
              <a:off x="5925310" y="2938142"/>
              <a:ext cx="0" cy="991562"/>
            </a:xfrm>
            <a:prstGeom prst="straightConnector1">
              <a:avLst/>
            </a:prstGeom>
            <a:ln w="19050"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E6515058-DE9C-1143-CBE9-74D66D7957DB}"/>
                </a:ext>
              </a:extLst>
            </p:cNvPr>
            <p:cNvCxnSpPr/>
            <p:nvPr/>
          </p:nvCxnSpPr>
          <p:spPr>
            <a:xfrm>
              <a:off x="7077454" y="2925950"/>
              <a:ext cx="0" cy="991562"/>
            </a:xfrm>
            <a:prstGeom prst="straightConnector1">
              <a:avLst/>
            </a:prstGeom>
            <a:ln w="19050"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640E732E-B4BD-C83F-CA71-321137E58AFB}"/>
                </a:ext>
              </a:extLst>
            </p:cNvPr>
            <p:cNvCxnSpPr/>
            <p:nvPr/>
          </p:nvCxnSpPr>
          <p:spPr>
            <a:xfrm>
              <a:off x="8381998" y="2919854"/>
              <a:ext cx="0" cy="991562"/>
            </a:xfrm>
            <a:prstGeom prst="straightConnector1">
              <a:avLst/>
            </a:prstGeom>
            <a:ln w="19050">
              <a:headEnd type="none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itle 48">
            <a:extLst>
              <a:ext uri="{FF2B5EF4-FFF2-40B4-BE49-F238E27FC236}">
                <a16:creationId xmlns:a16="http://schemas.microsoft.com/office/drawing/2014/main" id="{73F0CC22-CDA5-B9AA-2F16-FBD843D77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Prototype Target(s)</a:t>
            </a:r>
            <a:endParaRPr lang="en-GB" dirty="0"/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201AA110-021D-19EB-3C27-73F3BAEC684C}"/>
              </a:ext>
            </a:extLst>
          </p:cNvPr>
          <p:cNvGrpSpPr/>
          <p:nvPr/>
        </p:nvGrpSpPr>
        <p:grpSpPr>
          <a:xfrm>
            <a:off x="1666671" y="5117764"/>
            <a:ext cx="3908270" cy="257252"/>
            <a:chOff x="1666671" y="5117764"/>
            <a:chExt cx="3908270" cy="257252"/>
          </a:xfrm>
        </p:grpSpPr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4E65A01D-A57C-CEC1-3DC4-5C160C0DC2E5}"/>
                </a:ext>
              </a:extLst>
            </p:cNvPr>
            <p:cNvGrpSpPr/>
            <p:nvPr/>
          </p:nvGrpSpPr>
          <p:grpSpPr>
            <a:xfrm>
              <a:off x="1666671" y="5159171"/>
              <a:ext cx="662482" cy="176367"/>
              <a:chOff x="1666671" y="5159171"/>
              <a:chExt cx="662482" cy="176367"/>
            </a:xfrm>
          </p:grpSpPr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543C1121-5EF9-FBED-8728-CCC47B4011A8}"/>
                  </a:ext>
                </a:extLst>
              </p:cNvPr>
              <p:cNvSpPr/>
              <p:nvPr/>
            </p:nvSpPr>
            <p:spPr>
              <a:xfrm>
                <a:off x="1666671" y="5159171"/>
                <a:ext cx="174438" cy="174438"/>
              </a:xfrm>
              <a:prstGeom prst="rect">
                <a:avLst/>
              </a:prstGeom>
              <a:solidFill>
                <a:srgbClr val="E98B69"/>
              </a:solid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C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4C061BDE-46E3-9CEB-945E-7DC5E40C35DF}"/>
                  </a:ext>
                </a:extLst>
              </p:cNvPr>
              <p:cNvSpPr/>
              <p:nvPr/>
            </p:nvSpPr>
            <p:spPr>
              <a:xfrm>
                <a:off x="1910693" y="5161100"/>
                <a:ext cx="174438" cy="174438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B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884B9784-6037-8FB0-40D7-5B192AE1C5E5}"/>
                  </a:ext>
                </a:extLst>
              </p:cNvPr>
              <p:cNvSpPr/>
              <p:nvPr/>
            </p:nvSpPr>
            <p:spPr>
              <a:xfrm>
                <a:off x="2154715" y="5159171"/>
                <a:ext cx="174438" cy="174438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A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92FE48C6-1B2A-7B38-8692-835C63066BCE}"/>
                </a:ext>
              </a:extLst>
            </p:cNvPr>
            <p:cNvSpPr/>
            <p:nvPr/>
          </p:nvSpPr>
          <p:spPr>
            <a:xfrm>
              <a:off x="2401396" y="5117764"/>
              <a:ext cx="3173545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Stress &amp; temperature </a:t>
              </a:r>
              <a:r>
                <a:rPr lang="en-US" sz="1400" b="1" dirty="0">
                  <a:solidFill>
                    <a:schemeClr val="tx2"/>
                  </a:solidFill>
                </a:rPr>
                <a:t>==</a:t>
              </a:r>
              <a:r>
                <a:rPr lang="en-US" sz="1400" dirty="0">
                  <a:solidFill>
                    <a:schemeClr val="tx2"/>
                  </a:solidFill>
                </a:rPr>
                <a:t> Final Target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F408DF3C-E109-86C5-20E7-69FF360E00D3}"/>
              </a:ext>
            </a:extLst>
          </p:cNvPr>
          <p:cNvGrpSpPr/>
          <p:nvPr/>
        </p:nvGrpSpPr>
        <p:grpSpPr>
          <a:xfrm>
            <a:off x="1666671" y="5335538"/>
            <a:ext cx="3746432" cy="257252"/>
            <a:chOff x="1666671" y="5335538"/>
            <a:chExt cx="3746432" cy="257252"/>
          </a:xfrm>
        </p:grpSpPr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7BB241EE-2CFB-7798-5EA1-9C629CBA02DD}"/>
                </a:ext>
              </a:extLst>
            </p:cNvPr>
            <p:cNvGrpSpPr/>
            <p:nvPr/>
          </p:nvGrpSpPr>
          <p:grpSpPr>
            <a:xfrm>
              <a:off x="1666671" y="5385311"/>
              <a:ext cx="662482" cy="176367"/>
              <a:chOff x="1666671" y="5385311"/>
              <a:chExt cx="662482" cy="176367"/>
            </a:xfrm>
          </p:grpSpPr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ADB4AF27-0DE9-896C-8B56-0586CFFE3DE1}"/>
                  </a:ext>
                </a:extLst>
              </p:cNvPr>
              <p:cNvSpPr/>
              <p:nvPr/>
            </p:nvSpPr>
            <p:spPr>
              <a:xfrm>
                <a:off x="1666671" y="5385311"/>
                <a:ext cx="174438" cy="174438"/>
              </a:xfrm>
              <a:prstGeom prst="rect">
                <a:avLst/>
              </a:prstGeom>
              <a:solidFill>
                <a:srgbClr val="E98B69"/>
              </a:solid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C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EFDF6889-8F80-5D4B-1562-92D684E59F96}"/>
                  </a:ext>
                </a:extLst>
              </p:cNvPr>
              <p:cNvSpPr/>
              <p:nvPr/>
            </p:nvSpPr>
            <p:spPr>
              <a:xfrm>
                <a:off x="1910693" y="5387240"/>
                <a:ext cx="174438" cy="174438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B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2B3EED5C-DB86-5D0B-4DA6-54727B90EE93}"/>
                  </a:ext>
                </a:extLst>
              </p:cNvPr>
              <p:cNvSpPr/>
              <p:nvPr/>
            </p:nvSpPr>
            <p:spPr>
              <a:xfrm>
                <a:off x="2154715" y="5385311"/>
                <a:ext cx="174438" cy="174438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A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ABD1A45B-6658-4AF5-4A83-025EBB08C493}"/>
                </a:ext>
              </a:extLst>
            </p:cNvPr>
            <p:cNvSpPr/>
            <p:nvPr/>
          </p:nvSpPr>
          <p:spPr>
            <a:xfrm>
              <a:off x="2401397" y="5335538"/>
              <a:ext cx="3011706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Stress &amp; temperature </a:t>
              </a:r>
              <a:r>
                <a:rPr lang="en-US" sz="1400" b="1" dirty="0">
                  <a:solidFill>
                    <a:schemeClr val="tx2"/>
                  </a:solidFill>
                </a:rPr>
                <a:t>&lt;</a:t>
              </a:r>
              <a:r>
                <a:rPr lang="en-US" sz="1400" dirty="0">
                  <a:solidFill>
                    <a:schemeClr val="tx2"/>
                  </a:solidFill>
                </a:rPr>
                <a:t> Final Target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3528694F-A416-60B0-D768-640D1BE1EAAF}"/>
              </a:ext>
            </a:extLst>
          </p:cNvPr>
          <p:cNvGrpSpPr/>
          <p:nvPr/>
        </p:nvGrpSpPr>
        <p:grpSpPr>
          <a:xfrm>
            <a:off x="1651657" y="5745190"/>
            <a:ext cx="4161714" cy="257252"/>
            <a:chOff x="1651657" y="5745190"/>
            <a:chExt cx="4161714" cy="257252"/>
          </a:xfrm>
        </p:grpSpPr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4C29D633-722D-921E-2B70-E345695016EB}"/>
                </a:ext>
              </a:extLst>
            </p:cNvPr>
            <p:cNvGrpSpPr/>
            <p:nvPr/>
          </p:nvGrpSpPr>
          <p:grpSpPr>
            <a:xfrm>
              <a:off x="1651657" y="5823127"/>
              <a:ext cx="662482" cy="176367"/>
              <a:chOff x="1651657" y="5823127"/>
              <a:chExt cx="662482" cy="176367"/>
            </a:xfrm>
          </p:grpSpPr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46AF4A58-0E5E-3902-2E23-A012B93BECB1}"/>
                  </a:ext>
                </a:extLst>
              </p:cNvPr>
              <p:cNvSpPr/>
              <p:nvPr/>
            </p:nvSpPr>
            <p:spPr>
              <a:xfrm>
                <a:off x="1651657" y="5823127"/>
                <a:ext cx="174438" cy="174438"/>
              </a:xfrm>
              <a:prstGeom prst="rect">
                <a:avLst/>
              </a:prstGeom>
              <a:solidFill>
                <a:srgbClr val="E98B69"/>
              </a:solid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C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4BC8C619-AF57-4D3E-B4BE-72993647ADD3}"/>
                  </a:ext>
                </a:extLst>
              </p:cNvPr>
              <p:cNvSpPr/>
              <p:nvPr/>
            </p:nvSpPr>
            <p:spPr>
              <a:xfrm>
                <a:off x="1895679" y="5825056"/>
                <a:ext cx="174438" cy="174438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B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3BCF4BA3-791F-02F6-709F-2174F7220527}"/>
                  </a:ext>
                </a:extLst>
              </p:cNvPr>
              <p:cNvSpPr/>
              <p:nvPr/>
            </p:nvSpPr>
            <p:spPr>
              <a:xfrm>
                <a:off x="2139701" y="5823127"/>
                <a:ext cx="174438" cy="174438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A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E7C9E82E-4C44-74C1-0CAF-7B32F37D93FF}"/>
                </a:ext>
              </a:extLst>
            </p:cNvPr>
            <p:cNvSpPr/>
            <p:nvPr/>
          </p:nvSpPr>
          <p:spPr>
            <a:xfrm>
              <a:off x="2425418" y="5745190"/>
              <a:ext cx="3387953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Stress &amp; temperature </a:t>
              </a:r>
              <a:r>
                <a:rPr lang="en-US" sz="1400" b="1" dirty="0">
                  <a:solidFill>
                    <a:schemeClr val="tx2"/>
                  </a:solidFill>
                </a:rPr>
                <a:t>&gt; (x2)</a:t>
              </a:r>
              <a:r>
                <a:rPr lang="en-US" sz="1400" dirty="0">
                  <a:solidFill>
                    <a:schemeClr val="tx2"/>
                  </a:solidFill>
                </a:rPr>
                <a:t> Final Target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4BEFF5F8-56C6-B444-0DE5-063F0EEFB6A4}"/>
              </a:ext>
            </a:extLst>
          </p:cNvPr>
          <p:cNvGrpSpPr/>
          <p:nvPr/>
        </p:nvGrpSpPr>
        <p:grpSpPr>
          <a:xfrm>
            <a:off x="1651657" y="5993746"/>
            <a:ext cx="5453721" cy="257252"/>
            <a:chOff x="1651657" y="5993746"/>
            <a:chExt cx="5453721" cy="257252"/>
          </a:xfrm>
        </p:grpSpPr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4AC984AA-DE35-2BC6-638B-FEBF27B73C08}"/>
                </a:ext>
              </a:extLst>
            </p:cNvPr>
            <p:cNvGrpSpPr/>
            <p:nvPr/>
          </p:nvGrpSpPr>
          <p:grpSpPr>
            <a:xfrm>
              <a:off x="1651657" y="6049267"/>
              <a:ext cx="662482" cy="176367"/>
              <a:chOff x="1651657" y="6049267"/>
              <a:chExt cx="662482" cy="176367"/>
            </a:xfrm>
          </p:grpSpPr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803447DF-A79F-C84A-6AE3-6AC2292BA9E6}"/>
                  </a:ext>
                </a:extLst>
              </p:cNvPr>
              <p:cNvSpPr/>
              <p:nvPr/>
            </p:nvSpPr>
            <p:spPr>
              <a:xfrm>
                <a:off x="1651657" y="6049267"/>
                <a:ext cx="174438" cy="174438"/>
              </a:xfrm>
              <a:prstGeom prst="rect">
                <a:avLst/>
              </a:prstGeom>
              <a:solidFill>
                <a:srgbClr val="E98B69"/>
              </a:solidFill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C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37B39120-260F-5A3D-3356-46478CDD5AFF}"/>
                  </a:ext>
                </a:extLst>
              </p:cNvPr>
              <p:cNvSpPr/>
              <p:nvPr/>
            </p:nvSpPr>
            <p:spPr>
              <a:xfrm>
                <a:off x="1895679" y="6051196"/>
                <a:ext cx="174438" cy="174438"/>
              </a:xfrm>
              <a:prstGeom prst="rect">
                <a:avLst/>
              </a:prstGeom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B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850ECAD8-2AB2-E940-644A-7B31D3BAF6F4}"/>
                  </a:ext>
                </a:extLst>
              </p:cNvPr>
              <p:cNvSpPr/>
              <p:nvPr/>
            </p:nvSpPr>
            <p:spPr>
              <a:xfrm>
                <a:off x="2139701" y="6049267"/>
                <a:ext cx="174438" cy="174438"/>
              </a:xfrm>
              <a:prstGeom prst="rect">
                <a:avLst/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2"/>
                    </a:solidFill>
                  </a:rPr>
                  <a:t>A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1B6117CE-87F5-5201-ECBB-A58132A3097D}"/>
                </a:ext>
              </a:extLst>
            </p:cNvPr>
            <p:cNvSpPr/>
            <p:nvPr/>
          </p:nvSpPr>
          <p:spPr>
            <a:xfrm>
              <a:off x="2413392" y="5993746"/>
              <a:ext cx="4691986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Final Target </a:t>
              </a:r>
              <a:r>
                <a:rPr lang="en-US" sz="1400" b="1" dirty="0">
                  <a:solidFill>
                    <a:schemeClr val="tx2"/>
                  </a:solidFill>
                </a:rPr>
                <a:t>&lt;</a:t>
              </a:r>
              <a:r>
                <a:rPr lang="en-US" sz="1400" dirty="0">
                  <a:solidFill>
                    <a:schemeClr val="tx2"/>
                  </a:solidFill>
                </a:rPr>
                <a:t> Stress &amp; temperature </a:t>
              </a:r>
              <a:r>
                <a:rPr lang="en-US" sz="1400" b="1" dirty="0">
                  <a:solidFill>
                    <a:schemeClr val="tx2"/>
                  </a:solidFill>
                </a:rPr>
                <a:t>&lt; (x2) </a:t>
              </a:r>
              <a:r>
                <a:rPr lang="en-US" sz="1400" dirty="0">
                  <a:solidFill>
                    <a:schemeClr val="tx2"/>
                  </a:solidFill>
                </a:rPr>
                <a:t>Final Target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C96CF78C-A6AD-0F00-14C9-53B0250D72F9}"/>
              </a:ext>
            </a:extLst>
          </p:cNvPr>
          <p:cNvGrpSpPr/>
          <p:nvPr/>
        </p:nvGrpSpPr>
        <p:grpSpPr>
          <a:xfrm>
            <a:off x="159086" y="5148290"/>
            <a:ext cx="1268941" cy="409288"/>
            <a:chOff x="159086" y="5148290"/>
            <a:chExt cx="1268941" cy="409288"/>
          </a:xfrm>
        </p:grpSpPr>
        <p:sp>
          <p:nvSpPr>
            <p:cNvPr id="154" name="Rectangle: Rounded Corners 153">
              <a:extLst>
                <a:ext uri="{FF2B5EF4-FFF2-40B4-BE49-F238E27FC236}">
                  <a16:creationId xmlns:a16="http://schemas.microsoft.com/office/drawing/2014/main" id="{095A4126-F6CC-01F8-888D-2D751ED3FAF9}"/>
                </a:ext>
              </a:extLst>
            </p:cNvPr>
            <p:cNvSpPr/>
            <p:nvPr/>
          </p:nvSpPr>
          <p:spPr>
            <a:xfrm>
              <a:off x="159086" y="5246390"/>
              <a:ext cx="1081845" cy="25725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Target #1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69" name="Left Brace 168">
              <a:extLst>
                <a:ext uri="{FF2B5EF4-FFF2-40B4-BE49-F238E27FC236}">
                  <a16:creationId xmlns:a16="http://schemas.microsoft.com/office/drawing/2014/main" id="{62305D0B-C6EF-700E-EAC0-ECCE5681C04C}"/>
                </a:ext>
              </a:extLst>
            </p:cNvPr>
            <p:cNvSpPr/>
            <p:nvPr/>
          </p:nvSpPr>
          <p:spPr>
            <a:xfrm>
              <a:off x="1232893" y="5148290"/>
              <a:ext cx="195134" cy="40928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F0B4C7AB-8F76-91FB-9517-043052A04588}"/>
              </a:ext>
            </a:extLst>
          </p:cNvPr>
          <p:cNvGrpSpPr/>
          <p:nvPr/>
        </p:nvGrpSpPr>
        <p:grpSpPr>
          <a:xfrm>
            <a:off x="159086" y="5794850"/>
            <a:ext cx="1289006" cy="409288"/>
            <a:chOff x="159086" y="5794850"/>
            <a:chExt cx="1289006" cy="409288"/>
          </a:xfrm>
        </p:grpSpPr>
        <p:sp>
          <p:nvSpPr>
            <p:cNvPr id="155" name="Rectangle: Rounded Corners 154">
              <a:extLst>
                <a:ext uri="{FF2B5EF4-FFF2-40B4-BE49-F238E27FC236}">
                  <a16:creationId xmlns:a16="http://schemas.microsoft.com/office/drawing/2014/main" id="{A89AC080-5E56-831D-743D-2ABF49C274E4}"/>
                </a:ext>
              </a:extLst>
            </p:cNvPr>
            <p:cNvSpPr/>
            <p:nvPr/>
          </p:nvSpPr>
          <p:spPr>
            <a:xfrm>
              <a:off x="159086" y="5868939"/>
              <a:ext cx="1081845" cy="25725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Target #2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70" name="Left Brace 169">
              <a:extLst>
                <a:ext uri="{FF2B5EF4-FFF2-40B4-BE49-F238E27FC236}">
                  <a16:creationId xmlns:a16="http://schemas.microsoft.com/office/drawing/2014/main" id="{1EDF8017-6E81-ED1E-ABD9-C8C134EA634A}"/>
                </a:ext>
              </a:extLst>
            </p:cNvPr>
            <p:cNvSpPr/>
            <p:nvPr/>
          </p:nvSpPr>
          <p:spPr>
            <a:xfrm>
              <a:off x="1252958" y="5794850"/>
              <a:ext cx="195134" cy="40928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000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05C77DB7-7263-995B-2B64-14BA99B5CA00}"/>
              </a:ext>
            </a:extLst>
          </p:cNvPr>
          <p:cNvGrpSpPr/>
          <p:nvPr/>
        </p:nvGrpSpPr>
        <p:grpSpPr>
          <a:xfrm>
            <a:off x="5498677" y="5226001"/>
            <a:ext cx="2702936" cy="278683"/>
            <a:chOff x="5498677" y="5226001"/>
            <a:chExt cx="2702936" cy="278683"/>
          </a:xfrm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9E2CB7C5-6A33-3791-C72F-FBDF3AEAF8F3}"/>
                </a:ext>
              </a:extLst>
            </p:cNvPr>
            <p:cNvSpPr/>
            <p:nvPr/>
          </p:nvSpPr>
          <p:spPr>
            <a:xfrm>
              <a:off x="5879976" y="5276778"/>
              <a:ext cx="174438" cy="174438"/>
            </a:xfrm>
            <a:prstGeom prst="rect">
              <a:avLst/>
            </a:prstGeom>
            <a:solidFill>
              <a:srgbClr val="E98B69"/>
            </a:solid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C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76C0AEE3-F227-48BC-A5F4-665917D2D501}"/>
                </a:ext>
              </a:extLst>
            </p:cNvPr>
            <p:cNvSpPr/>
            <p:nvPr/>
          </p:nvSpPr>
          <p:spPr>
            <a:xfrm>
              <a:off x="6102587" y="5247432"/>
              <a:ext cx="2099026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Stress &amp; temperature  </a:t>
              </a:r>
              <a:r>
                <a:rPr lang="en-US" sz="1400" b="1" dirty="0">
                  <a:solidFill>
                    <a:schemeClr val="tx2"/>
                  </a:solidFill>
                </a:rPr>
                <a:t>==</a:t>
              </a:r>
              <a:r>
                <a:rPr lang="en-US" sz="1400" dirty="0">
                  <a:solidFill>
                    <a:schemeClr val="tx2"/>
                  </a:solidFill>
                </a:rPr>
                <a:t> 1</a:t>
              </a:r>
              <a:r>
                <a:rPr lang="en-US" sz="1400" baseline="30000" dirty="0">
                  <a:solidFill>
                    <a:schemeClr val="tx2"/>
                  </a:solidFill>
                </a:rPr>
                <a:t>st</a:t>
              </a:r>
              <a:r>
                <a:rPr lang="en-US" sz="1400" dirty="0">
                  <a:solidFill>
                    <a:schemeClr val="tx2"/>
                  </a:solidFill>
                </a:rPr>
                <a:t> block final Target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59C34ADC-FA77-B372-1A69-C12B20B70DFA}"/>
                </a:ext>
              </a:extLst>
            </p:cNvPr>
            <p:cNvSpPr/>
            <p:nvPr/>
          </p:nvSpPr>
          <p:spPr>
            <a:xfrm>
              <a:off x="5498677" y="5226001"/>
              <a:ext cx="309291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+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FF4FDE84-0E62-6F0D-BF49-9B8F4A4EDA23}"/>
              </a:ext>
            </a:extLst>
          </p:cNvPr>
          <p:cNvGrpSpPr/>
          <p:nvPr/>
        </p:nvGrpSpPr>
        <p:grpSpPr>
          <a:xfrm>
            <a:off x="6813292" y="5825056"/>
            <a:ext cx="2790397" cy="279223"/>
            <a:chOff x="6813292" y="5825056"/>
            <a:chExt cx="2790397" cy="279223"/>
          </a:xfrm>
        </p:grpSpPr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67F9E268-2185-6369-21A0-66354D877396}"/>
                </a:ext>
              </a:extLst>
            </p:cNvPr>
            <p:cNvSpPr/>
            <p:nvPr/>
          </p:nvSpPr>
          <p:spPr>
            <a:xfrm>
              <a:off x="7184346" y="5869601"/>
              <a:ext cx="174438" cy="174438"/>
            </a:xfrm>
            <a:prstGeom prst="rect">
              <a:avLst/>
            </a:prstGeom>
            <a:solidFill>
              <a:srgbClr val="E98B69"/>
            </a:solidFill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C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ACE7C2E8-BC73-77EC-C917-FFA6C4308968}"/>
                </a:ext>
              </a:extLst>
            </p:cNvPr>
            <p:cNvSpPr/>
            <p:nvPr/>
          </p:nvSpPr>
          <p:spPr>
            <a:xfrm>
              <a:off x="7373085" y="5825056"/>
              <a:ext cx="2230604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Stress &amp; temperature </a:t>
              </a:r>
              <a:r>
                <a:rPr lang="en-US" sz="1400" b="1" dirty="0">
                  <a:solidFill>
                    <a:schemeClr val="tx2"/>
                  </a:solidFill>
                </a:rPr>
                <a:t>&lt;(x2)</a:t>
              </a:r>
              <a:r>
                <a:rPr lang="en-US" sz="1400" dirty="0">
                  <a:solidFill>
                    <a:schemeClr val="tx2"/>
                  </a:solidFill>
                </a:rPr>
                <a:t> 1</a:t>
              </a:r>
              <a:r>
                <a:rPr lang="en-US" sz="1400" baseline="30000" dirty="0">
                  <a:solidFill>
                    <a:schemeClr val="tx2"/>
                  </a:solidFill>
                </a:rPr>
                <a:t>st</a:t>
              </a:r>
              <a:r>
                <a:rPr lang="en-US" sz="1400" dirty="0">
                  <a:solidFill>
                    <a:schemeClr val="tx2"/>
                  </a:solidFill>
                </a:rPr>
                <a:t> block final Target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62C6FFA4-6869-122F-2B09-4ED5BB1F3894}"/>
                </a:ext>
              </a:extLst>
            </p:cNvPr>
            <p:cNvSpPr/>
            <p:nvPr/>
          </p:nvSpPr>
          <p:spPr>
            <a:xfrm>
              <a:off x="6813292" y="5847027"/>
              <a:ext cx="309291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+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7698168C-EA91-3FEE-05E5-B3F133BFD6FB}"/>
              </a:ext>
            </a:extLst>
          </p:cNvPr>
          <p:cNvGrpSpPr/>
          <p:nvPr/>
        </p:nvGrpSpPr>
        <p:grpSpPr>
          <a:xfrm>
            <a:off x="8086227" y="5232877"/>
            <a:ext cx="2546277" cy="258157"/>
            <a:chOff x="8086227" y="5232877"/>
            <a:chExt cx="2546277" cy="258157"/>
          </a:xfrm>
        </p:grpSpPr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4392700E-6483-541E-0AFF-E623C0A1E671}"/>
                </a:ext>
              </a:extLst>
            </p:cNvPr>
            <p:cNvSpPr/>
            <p:nvPr/>
          </p:nvSpPr>
          <p:spPr>
            <a:xfrm>
              <a:off x="8086227" y="5233782"/>
              <a:ext cx="309291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+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A9BE3EBA-EC31-82CA-E978-1472E8476FA1}"/>
                </a:ext>
              </a:extLst>
            </p:cNvPr>
            <p:cNvSpPr/>
            <p:nvPr/>
          </p:nvSpPr>
          <p:spPr>
            <a:xfrm>
              <a:off x="8432254" y="5280376"/>
              <a:ext cx="174438" cy="174438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B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AE2D0EBD-FF6F-E08B-9EE8-2367996EF8AC}"/>
                </a:ext>
              </a:extLst>
            </p:cNvPr>
            <p:cNvSpPr/>
            <p:nvPr/>
          </p:nvSpPr>
          <p:spPr>
            <a:xfrm>
              <a:off x="8724531" y="5232877"/>
              <a:ext cx="1907973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Stress &amp; temperature  </a:t>
              </a:r>
              <a:r>
                <a:rPr lang="en-US" sz="1400" b="1" dirty="0">
                  <a:solidFill>
                    <a:schemeClr val="tx2"/>
                  </a:solidFill>
                </a:rPr>
                <a:t>&lt;&lt;</a:t>
              </a:r>
              <a:r>
                <a:rPr lang="en-US" sz="1400" dirty="0">
                  <a:solidFill>
                    <a:schemeClr val="tx2"/>
                  </a:solidFill>
                </a:rPr>
                <a:t> Final Target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8BEE44F6-DA68-0A23-3E77-F7D4DE24DC77}"/>
              </a:ext>
            </a:extLst>
          </p:cNvPr>
          <p:cNvGrpSpPr/>
          <p:nvPr/>
        </p:nvGrpSpPr>
        <p:grpSpPr>
          <a:xfrm>
            <a:off x="9523320" y="5831373"/>
            <a:ext cx="2765368" cy="261692"/>
            <a:chOff x="9523320" y="5831373"/>
            <a:chExt cx="2765368" cy="261692"/>
          </a:xfrm>
        </p:grpSpPr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B34B46BE-A4FF-13CA-E2F5-0DAB43858D99}"/>
                </a:ext>
              </a:extLst>
            </p:cNvPr>
            <p:cNvSpPr/>
            <p:nvPr/>
          </p:nvSpPr>
          <p:spPr>
            <a:xfrm>
              <a:off x="9523320" y="5831373"/>
              <a:ext cx="309291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+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B18DBF0B-CAE6-D8A6-A0D6-9D90B1CA719D}"/>
                </a:ext>
              </a:extLst>
            </p:cNvPr>
            <p:cNvSpPr/>
            <p:nvPr/>
          </p:nvSpPr>
          <p:spPr>
            <a:xfrm>
              <a:off x="9832611" y="5877220"/>
              <a:ext cx="174438" cy="174438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B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BD4D56C4-4C8B-1C3B-A92B-D36A033C943F}"/>
                </a:ext>
              </a:extLst>
            </p:cNvPr>
            <p:cNvSpPr/>
            <p:nvPr/>
          </p:nvSpPr>
          <p:spPr>
            <a:xfrm>
              <a:off x="10179621" y="5835813"/>
              <a:ext cx="2109067" cy="25725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2"/>
                  </a:solidFill>
                </a:rPr>
                <a:t>Stress &amp; temperature  </a:t>
              </a:r>
              <a:r>
                <a:rPr lang="en-US" sz="1400" b="1" dirty="0">
                  <a:solidFill>
                    <a:schemeClr val="tx2"/>
                  </a:solidFill>
                </a:rPr>
                <a:t>&gt;=</a:t>
              </a:r>
              <a:r>
                <a:rPr lang="en-US" sz="1400" dirty="0">
                  <a:solidFill>
                    <a:schemeClr val="tx2"/>
                  </a:solidFill>
                </a:rPr>
                <a:t> Final Target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193" name="Content Placeholder 1">
            <a:extLst>
              <a:ext uri="{FF2B5EF4-FFF2-40B4-BE49-F238E27FC236}">
                <a16:creationId xmlns:a16="http://schemas.microsoft.com/office/drawing/2014/main" id="{AFAE1FF5-20A7-3720-565D-ECF55E1A8073}"/>
              </a:ext>
            </a:extLst>
          </p:cNvPr>
          <p:cNvSpPr txBox="1">
            <a:spLocks/>
          </p:cNvSpPr>
          <p:nvPr/>
        </p:nvSpPr>
        <p:spPr bwMode="auto">
          <a:xfrm>
            <a:off x="335359" y="4789019"/>
            <a:ext cx="7992889" cy="17668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Testing strategy </a:t>
            </a: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schemeClr val="accent2"/>
                </a:solidFill>
              </a:rPr>
              <a:t>by playing with pulse intensity &amp; multi-target setup</a:t>
            </a:r>
            <a:endParaRPr lang="en-GB" sz="1800" dirty="0">
              <a:solidFill>
                <a:schemeClr val="accent2"/>
              </a:solidFill>
            </a:endParaRPr>
          </a:p>
        </p:txBody>
      </p:sp>
      <p:sp>
        <p:nvSpPr>
          <p:cNvPr id="39" name="Date Placeholder 38">
            <a:extLst>
              <a:ext uri="{FF2B5EF4-FFF2-40B4-BE49-F238E27FC236}">
                <a16:creationId xmlns:a16="http://schemas.microsoft.com/office/drawing/2014/main" id="{38AEB1A1-5277-D94B-E132-482913D2F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HI-ECN3 Project, Beam Dump Facility TSAC #1, 4th March 2025</a:t>
            </a:r>
          </a:p>
        </p:txBody>
      </p:sp>
      <p:sp>
        <p:nvSpPr>
          <p:cNvPr id="72" name="Footer Placeholder 71">
            <a:extLst>
              <a:ext uri="{FF2B5EF4-FFF2-40B4-BE49-F238E27FC236}">
                <a16:creationId xmlns:a16="http://schemas.microsoft.com/office/drawing/2014/main" id="{6378EFEA-AB76-EBF7-FE05-CE6DD8706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Rui F. Ximenes et al. | Beam Target tests in TCC2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4" grpId="0" animBg="1"/>
      <p:bldP spid="1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E46845-3267-5805-BD99-60C608386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B99F73-785E-1D14-EEDD-334D6304A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840139" cy="4357017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Planning dates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/>
              <a:t>Fixed SX setup refurbished &amp; re-cabled – </a:t>
            </a:r>
            <a:r>
              <a:rPr lang="en-US" sz="2400" dirty="0">
                <a:solidFill>
                  <a:srgbClr val="00B050"/>
                </a:solidFill>
              </a:rPr>
              <a:t>done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/>
              <a:t>Water skid re-commissioning – </a:t>
            </a:r>
            <a:r>
              <a:rPr lang="en-US" sz="2400" dirty="0">
                <a:solidFill>
                  <a:srgbClr val="00B050"/>
                </a:solidFill>
              </a:rPr>
              <a:t>ongoing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/>
              <a:t>Target table re-used and adapted – </a:t>
            </a:r>
            <a:r>
              <a:rPr lang="en-US" sz="2400" dirty="0">
                <a:solidFill>
                  <a:srgbClr val="00B050"/>
                </a:solidFill>
              </a:rPr>
              <a:t>almost done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/>
              <a:t>BTV setup preparation – </a:t>
            </a:r>
            <a:r>
              <a:rPr lang="en-US" sz="2400" dirty="0">
                <a:solidFill>
                  <a:srgbClr val="00B050"/>
                </a:solidFill>
              </a:rPr>
              <a:t>end YETS24/45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/>
              <a:t>Pre-alignment – </a:t>
            </a:r>
            <a:r>
              <a:rPr lang="en-US" sz="2400" dirty="0">
                <a:solidFill>
                  <a:srgbClr val="00B050"/>
                </a:solidFill>
              </a:rPr>
              <a:t>ongoing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/>
              <a:t>Target vessel in production – </a:t>
            </a:r>
            <a:r>
              <a:rPr lang="en-US" sz="2400" dirty="0">
                <a:solidFill>
                  <a:srgbClr val="00B050"/>
                </a:solidFill>
              </a:rPr>
              <a:t>April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/>
              <a:t>Core blocks procurement – </a:t>
            </a:r>
            <a:r>
              <a:rPr lang="en-US" sz="2400" dirty="0">
                <a:solidFill>
                  <a:srgbClr val="FFC000"/>
                </a:solidFill>
              </a:rPr>
              <a:t>now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/>
              <a:t>Core blocks manufacturing – </a:t>
            </a:r>
            <a:r>
              <a:rPr lang="en-US" sz="2400" dirty="0">
                <a:solidFill>
                  <a:srgbClr val="FF0000"/>
                </a:solidFill>
              </a:rPr>
              <a:t>~May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/>
              <a:t>Instrumentation &amp; assembly – </a:t>
            </a:r>
            <a:r>
              <a:rPr lang="en-US" sz="2400" dirty="0">
                <a:solidFill>
                  <a:srgbClr val="FF0000"/>
                </a:solidFill>
              </a:rPr>
              <a:t>June</a:t>
            </a:r>
            <a:endParaRPr lang="en-US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/>
              <a:t>Target and BTV installation – </a:t>
            </a:r>
            <a:r>
              <a:rPr lang="en-US" sz="2400" dirty="0">
                <a:solidFill>
                  <a:schemeClr val="tx1"/>
                </a:solidFill>
                <a:highlight>
                  <a:srgbClr val="FFFF00"/>
                </a:highlight>
              </a:rPr>
              <a:t>24</a:t>
            </a:r>
            <a:r>
              <a:rPr lang="en-US" sz="2400" baseline="30000" dirty="0">
                <a:solidFill>
                  <a:schemeClr val="tx1"/>
                </a:solidFill>
                <a:highlight>
                  <a:srgbClr val="FFFF00"/>
                </a:highlight>
              </a:rPr>
              <a:t>th</a:t>
            </a:r>
            <a:r>
              <a:rPr lang="en-US" sz="2400" dirty="0">
                <a:solidFill>
                  <a:schemeClr val="tx1"/>
                </a:solidFill>
                <a:highlight>
                  <a:srgbClr val="FFFF00"/>
                </a:highlight>
              </a:rPr>
              <a:t> of June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2"/>
                </a:solidFill>
              </a:rPr>
              <a:t>Installation backup – </a:t>
            </a:r>
            <a:r>
              <a:rPr lang="en-US" sz="2400" dirty="0">
                <a:solidFill>
                  <a:schemeClr val="tx1"/>
                </a:solidFill>
              </a:rPr>
              <a:t>16</a:t>
            </a:r>
            <a:r>
              <a:rPr lang="en-US" sz="2400" baseline="30000" dirty="0">
                <a:solidFill>
                  <a:schemeClr val="tx1"/>
                </a:solidFill>
              </a:rPr>
              <a:t>th</a:t>
            </a:r>
            <a:r>
              <a:rPr lang="en-US" sz="2400" dirty="0">
                <a:solidFill>
                  <a:schemeClr val="tx1"/>
                </a:solidFill>
              </a:rPr>
              <a:t> of July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2"/>
                </a:solidFill>
              </a:rPr>
              <a:t>Beam Tests MDs – </a:t>
            </a:r>
            <a:r>
              <a:rPr lang="en-US" sz="2400" dirty="0">
                <a:solidFill>
                  <a:schemeClr val="tx1"/>
                </a:solidFill>
              </a:rPr>
              <a:t>23/7, 13/8, 24/9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chemeClr val="tx2"/>
                </a:solidFill>
              </a:rPr>
              <a:t>Removal and “light” inspection – </a:t>
            </a:r>
            <a:r>
              <a:rPr lang="en-US" sz="2400" dirty="0">
                <a:solidFill>
                  <a:schemeClr val="tx1"/>
                </a:solidFill>
              </a:rPr>
              <a:t>YETS25/26</a:t>
            </a:r>
            <a:endParaRPr lang="en-US" sz="2400" b="0" dirty="0">
              <a:solidFill>
                <a:schemeClr val="tx2"/>
              </a:solidFill>
            </a:endParaRPr>
          </a:p>
          <a:p>
            <a:endParaRPr lang="en-GB" sz="2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BC810D-CF20-8655-8D1F-38B86D902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Prototype Target(s) - Status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34A6F-2B8B-153F-324E-CCCD9A339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HI-ECN3 Project, Beam Dump Facility TSAC #1, 4th 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7E19B-A39D-5DEA-0BE5-5A93FC1B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Rui F. Ximenes et al. | Beam Target tests in TCC2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435E16-6D81-29C3-38C2-0E8FECE45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37" name="Picture 36" descr="A machine in a room&#10;&#10;AI-generated content may be incorrect.">
            <a:extLst>
              <a:ext uri="{FF2B5EF4-FFF2-40B4-BE49-F238E27FC236}">
                <a16:creationId xmlns:a16="http://schemas.microsoft.com/office/drawing/2014/main" id="{F3579BDA-B950-047B-B5F2-06FA291AE7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436" t="17826" r="25815" b="23375"/>
          <a:stretch/>
        </p:blipFill>
        <p:spPr bwMode="auto">
          <a:xfrm rot="5400000">
            <a:off x="7106583" y="1531801"/>
            <a:ext cx="5291311" cy="4040638"/>
          </a:xfrm>
          <a:prstGeom prst="rect">
            <a:avLst/>
          </a:prstGeom>
        </p:spPr>
      </p:pic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073ADADA-3EA3-4B81-B64D-535B6A95E0D3}"/>
              </a:ext>
            </a:extLst>
          </p:cNvPr>
          <p:cNvSpPr txBox="1">
            <a:spLocks/>
          </p:cNvSpPr>
          <p:nvPr/>
        </p:nvSpPr>
        <p:spPr bwMode="auto">
          <a:xfrm>
            <a:off x="1055440" y="5927147"/>
            <a:ext cx="5860346" cy="46020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tabLst/>
              <a:defRPr lang="en-US" sz="2800" b="1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tabLst/>
              <a:defRPr lang="en-US" sz="2800" b="0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tabLst/>
              <a:defRPr lang="en-US" sz="2800" b="0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tabLst/>
              <a:defRPr lang="en-US" sz="2800" b="0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0" i="1" dirty="0">
                <a:solidFill>
                  <a:schemeClr val="tx1"/>
                </a:solidFill>
              </a:rPr>
              <a:t>Planning criticality: </a:t>
            </a:r>
            <a:r>
              <a:rPr lang="en-GB" sz="2000" b="0" i="1" dirty="0">
                <a:solidFill>
                  <a:srgbClr val="00B050"/>
                </a:solidFill>
              </a:rPr>
              <a:t>OK</a:t>
            </a:r>
            <a:r>
              <a:rPr lang="en-GB" sz="2000" b="0" i="1" dirty="0">
                <a:solidFill>
                  <a:schemeClr val="tx1"/>
                </a:solidFill>
              </a:rPr>
              <a:t>, </a:t>
            </a:r>
            <a:r>
              <a:rPr lang="en-GB" sz="2000" b="0" i="1" dirty="0">
                <a:solidFill>
                  <a:srgbClr val="FFC000"/>
                </a:solidFill>
              </a:rPr>
              <a:t>Critical</a:t>
            </a:r>
            <a:r>
              <a:rPr lang="en-GB" sz="2000" b="0" i="1" dirty="0">
                <a:solidFill>
                  <a:schemeClr val="tx1"/>
                </a:solidFill>
              </a:rPr>
              <a:t>, </a:t>
            </a:r>
            <a:r>
              <a:rPr lang="en-GB" sz="2000" b="0" i="1" dirty="0">
                <a:solidFill>
                  <a:srgbClr val="FF0000"/>
                </a:solidFill>
              </a:rPr>
              <a:t>Very Critical</a:t>
            </a:r>
          </a:p>
        </p:txBody>
      </p:sp>
    </p:spTree>
    <p:extLst>
      <p:ext uri="{BB962C8B-B14F-4D97-AF65-F5344CB8AC3E}">
        <p14:creationId xmlns:p14="http://schemas.microsoft.com/office/powerpoint/2010/main" val="2164354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D4861-CE11-1F7F-25B9-601541E2B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89128B1-35EA-81A2-2B80-950C27330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2026 Prototype Target</a:t>
            </a:r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45F32369-20B3-DD4D-2540-A14ED5662F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2D2E7-68B4-CEF3-837E-4E3083A62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HI-ECN3 Project, Beam Dump Facility TSAC #1, 4th 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1423F9-CB7B-B3FF-D18C-89F29301B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Rui F. Ximenes et al. | Beam Target tests in TCC2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E2294-02FE-4AE2-1A9B-29C8CABEC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81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83EF5-F608-B173-1BF6-FCC1629558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632EA7-A832-F901-F449-4EAD0A867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416203" cy="460851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Full W, He-cooled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Design – </a:t>
            </a:r>
            <a:r>
              <a:rPr lang="en-US" sz="1800" b="0" dirty="0">
                <a:solidFill>
                  <a:schemeClr val="accent3"/>
                </a:solidFill>
              </a:rPr>
              <a:t>work in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1x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Small-scale. Design as close as possible to final He-cooled concept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Likely same core/cladding configuration as 2025 target(s)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Possibly beam parameters tunned for slightly above/below temperature &amp; stress 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High POT, O(1000s) pulses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(main) Objectives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Benchmark of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He skid operational experience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Material testing build-up on top of 2025 tests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Followed by more extended PIE (possibly together with 2025 blocks)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7B951A-0BD8-CCCD-2180-24D6AFAD0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2026 target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E76E4-9FFF-AAA2-AF9E-30A8F0B11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HI-ECN3 Project, Beam Dump Facility TSAC #1, 4th 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70018-170F-3779-272B-6B1A1A5AF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Rui F. Ximenes et al. | Beam Target tests in TCC2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590E8-48B2-2D6F-AE90-B7125F235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A blue and white machine&#10;&#10;AI-generated content may be incorrect.">
            <a:extLst>
              <a:ext uri="{FF2B5EF4-FFF2-40B4-BE49-F238E27FC236}">
                <a16:creationId xmlns:a16="http://schemas.microsoft.com/office/drawing/2014/main" id="{540477F8-2E89-9039-A24F-3E0064CB38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826" t="1773" r="22831" b="5657"/>
          <a:stretch/>
        </p:blipFill>
        <p:spPr>
          <a:xfrm>
            <a:off x="7824192" y="-9667"/>
            <a:ext cx="3705590" cy="3026755"/>
          </a:xfrm>
          <a:prstGeom prst="rect">
            <a:avLst/>
          </a:prstGeom>
        </p:spPr>
      </p:pic>
      <p:pic>
        <p:nvPicPr>
          <p:cNvPr id="8" name="Picture 7" descr="A machine with boxes on it&#10;&#10;AI-generated content may be incorrect.">
            <a:extLst>
              <a:ext uri="{FF2B5EF4-FFF2-40B4-BE49-F238E27FC236}">
                <a16:creationId xmlns:a16="http://schemas.microsoft.com/office/drawing/2014/main" id="{2EE71B9C-1B4A-9351-5237-163AC6A33E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97" t="14386" r="7104" b="14515"/>
          <a:stretch/>
        </p:blipFill>
        <p:spPr>
          <a:xfrm>
            <a:off x="7824192" y="3177689"/>
            <a:ext cx="4041015" cy="1532435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74F96D2-21DF-233D-23C2-57CEF0141C55}"/>
              </a:ext>
            </a:extLst>
          </p:cNvPr>
          <p:cNvSpPr txBox="1">
            <a:spLocks/>
          </p:cNvSpPr>
          <p:nvPr/>
        </p:nvSpPr>
        <p:spPr bwMode="auto">
          <a:xfrm>
            <a:off x="8832304" y="4830247"/>
            <a:ext cx="2794065" cy="1008112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tabLst/>
              <a:defRPr lang="en-US" sz="2800" b="1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tabLst/>
              <a:defRPr lang="en-US" sz="2800" b="0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tabLst/>
              <a:defRPr lang="en-US" sz="2800" b="0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tabLst/>
              <a:defRPr lang="en-US" sz="2800" b="0" kern="120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0" i="1" dirty="0">
                <a:solidFill>
                  <a:schemeClr val="accent5"/>
                </a:solidFill>
              </a:rPr>
              <a:t>More details in Luca’s presentation, to make parallel with Final target design</a:t>
            </a:r>
          </a:p>
        </p:txBody>
      </p:sp>
    </p:spTree>
    <p:extLst>
      <p:ext uri="{BB962C8B-B14F-4D97-AF65-F5344CB8AC3E}">
        <p14:creationId xmlns:p14="http://schemas.microsoft.com/office/powerpoint/2010/main" val="106427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13C6AC-C552-9197-7177-C115A46E6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950D3C-835D-EE35-D844-2E31F07D3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4895924" cy="1065742"/>
          </a:xfrm>
        </p:spPr>
        <p:txBody>
          <a:bodyPr/>
          <a:lstStyle/>
          <a:p>
            <a:r>
              <a:rPr lang="en-US" dirty="0"/>
              <a:t>Layout BDF prototype setup in 2026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0B59CB-A99F-43F6-E894-D980D8949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7721" y="0"/>
            <a:ext cx="6298959" cy="6858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533FAB6-9CCC-BBC2-F9B5-20591680141C}"/>
              </a:ext>
            </a:extLst>
          </p:cNvPr>
          <p:cNvSpPr txBox="1"/>
          <p:nvPr/>
        </p:nvSpPr>
        <p:spPr bwMode="auto">
          <a:xfrm>
            <a:off x="6711763" y="1333073"/>
            <a:ext cx="85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highlight>
                  <a:srgbClr val="FFFF00"/>
                </a:highlight>
              </a:rPr>
              <a:t>TCC2</a:t>
            </a:r>
            <a:endParaRPr lang="en-GB" b="1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FBE51D-72AA-E20C-CF98-533BDFA6C9AC}"/>
              </a:ext>
            </a:extLst>
          </p:cNvPr>
          <p:cNvSpPr txBox="1"/>
          <p:nvPr/>
        </p:nvSpPr>
        <p:spPr bwMode="auto">
          <a:xfrm>
            <a:off x="8516472" y="4437112"/>
            <a:ext cx="110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highlight>
                  <a:srgbClr val="FFFF00"/>
                </a:highlight>
              </a:rPr>
              <a:t>TA801</a:t>
            </a:r>
            <a:endParaRPr lang="en-GB" b="1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D546D8-5761-1E25-0904-8DAFF230BB7C}"/>
              </a:ext>
            </a:extLst>
          </p:cNvPr>
          <p:cNvSpPr txBox="1"/>
          <p:nvPr/>
        </p:nvSpPr>
        <p:spPr bwMode="auto">
          <a:xfrm>
            <a:off x="11253301" y="4653136"/>
            <a:ext cx="1101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highlight>
                  <a:srgbClr val="FFFF00"/>
                </a:highlight>
              </a:rPr>
              <a:t>BA80</a:t>
            </a:r>
            <a:endParaRPr lang="en-GB" b="1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DDD471-E43B-2533-3782-40532B61608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757"/>
          <a:stretch/>
        </p:blipFill>
        <p:spPr>
          <a:xfrm>
            <a:off x="209449" y="1650919"/>
            <a:ext cx="5639233" cy="37943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71EB59-59B1-5195-57C7-882663CF737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6266"/>
          <a:stretch/>
        </p:blipFill>
        <p:spPr>
          <a:xfrm>
            <a:off x="9070059" y="1875310"/>
            <a:ext cx="2930287" cy="1452539"/>
          </a:xfrm>
          <a:prstGeom prst="rect">
            <a:avLst/>
          </a:prstGeom>
        </p:spPr>
      </p:pic>
      <p:sp>
        <p:nvSpPr>
          <p:cNvPr id="6" name="Star: 5 Points 5">
            <a:extLst>
              <a:ext uri="{FF2B5EF4-FFF2-40B4-BE49-F238E27FC236}">
                <a16:creationId xmlns:a16="http://schemas.microsoft.com/office/drawing/2014/main" id="{6EE47F27-899E-8443-1C90-684ABB47E1B8}"/>
              </a:ext>
            </a:extLst>
          </p:cNvPr>
          <p:cNvSpPr/>
          <p:nvPr/>
        </p:nvSpPr>
        <p:spPr>
          <a:xfrm>
            <a:off x="10535202" y="3062377"/>
            <a:ext cx="172154" cy="169674"/>
          </a:xfrm>
          <a:prstGeom prst="star5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A5626600-E710-D59E-14F3-D34C2681297B}"/>
              </a:ext>
            </a:extLst>
          </p:cNvPr>
          <p:cNvSpPr/>
          <p:nvPr/>
        </p:nvSpPr>
        <p:spPr>
          <a:xfrm>
            <a:off x="8760296" y="162472"/>
            <a:ext cx="428414" cy="422242"/>
          </a:xfrm>
          <a:prstGeom prst="star5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A1C511AB-C4FB-A532-343E-28AE4DD48350}"/>
              </a:ext>
            </a:extLst>
          </p:cNvPr>
          <p:cNvSpPr/>
          <p:nvPr/>
        </p:nvSpPr>
        <p:spPr>
          <a:xfrm>
            <a:off x="407987" y="3811682"/>
            <a:ext cx="172154" cy="169674"/>
          </a:xfrm>
          <a:prstGeom prst="star5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31EC3AE-C315-1CEB-134D-D048BF2C1B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968923" y="5338048"/>
            <a:ext cx="2052082" cy="9467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F06831-DCC6-D441-5D0C-D585CE517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5A2A6CF-45FA-3CCD-EBFF-C1245C5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4D2B10B-7994-42E5-EB5C-02940338D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601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CF7659-4C08-9719-8509-C7DEE3CC7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D84136E-8A48-B8AE-2103-7AFAAF2DD2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1783C6AE-C212-C3C4-F1EB-E2F653826B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2B9B3-4FE3-1378-1CE7-28DF8C7A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HI-ECN3 Project, Beam Dump Facility TSAC #1, 4th 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67ECE1-A90E-0A9F-F170-4F422F9D6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Rui F. Ximenes et al. | Beam Target tests in TCC2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2C34E-1E27-19DF-1FE6-B5476DB61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293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E4A4DF-741E-7750-8CF4-AB8B28227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932015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/>
              <a:t>Staged testing choice requires extra resources </a:t>
            </a:r>
            <a:r>
              <a:rPr lang="en-US" sz="2000" u="sng" dirty="0"/>
              <a:t>but</a:t>
            </a:r>
            <a:r>
              <a:rPr lang="en-US" sz="2000" dirty="0"/>
              <a:t> provides valuable &amp; highly complementary data while mitigating risks on both prototype runs (2025 &amp; 2026)</a:t>
            </a:r>
          </a:p>
          <a:p>
            <a:r>
              <a:rPr lang="en-US" sz="2000" dirty="0">
                <a:solidFill>
                  <a:schemeClr val="tx1"/>
                </a:solidFill>
              </a:rPr>
              <a:t>2025 prototype(s)</a:t>
            </a:r>
          </a:p>
          <a:p>
            <a:pPr lvl="1"/>
            <a:r>
              <a:rPr lang="en-US" sz="1600" dirty="0"/>
              <a:t>2025 prototype(s) aim at scanning stress &amp; temperature conditions, both above and below design values.</a:t>
            </a:r>
          </a:p>
          <a:p>
            <a:pPr lvl="1"/>
            <a:r>
              <a:rPr lang="en-US" sz="1600" dirty="0"/>
              <a:t>Mostly a beam material testing campaign of the different core manufacturing ideas </a:t>
            </a:r>
          </a:p>
          <a:p>
            <a:pPr lvl="1"/>
            <a:r>
              <a:rPr lang="en-US" sz="1600" dirty="0"/>
              <a:t>Design done with production ongoing but in the </a:t>
            </a:r>
            <a:r>
              <a:rPr lang="en-US" sz="1600" u="sng" dirty="0"/>
              <a:t>(very) critical path</a:t>
            </a:r>
          </a:p>
          <a:p>
            <a:pPr marL="366712" lvl="1" indent="0">
              <a:buNone/>
            </a:pPr>
            <a:r>
              <a:rPr lang="en-US" sz="1600" b="1" dirty="0">
                <a:solidFill>
                  <a:schemeClr val="accent3"/>
                </a:solidFill>
              </a:rPr>
              <a:t>What if we cannot make it on time?</a:t>
            </a:r>
          </a:p>
          <a:p>
            <a:pPr lvl="1"/>
            <a:r>
              <a:rPr lang="en-US" sz="1600" dirty="0"/>
              <a:t>Blocks can be used in 2026 and in offline material characterization campaigns.</a:t>
            </a:r>
          </a:p>
          <a:p>
            <a:pPr lvl="1"/>
            <a:r>
              <a:rPr lang="en-US" sz="1600" dirty="0"/>
              <a:t>Upgrades and refurbishment of the SX testbench are applicable to 2026, as well as BTV and cabling.</a:t>
            </a:r>
          </a:p>
          <a:p>
            <a:r>
              <a:rPr lang="en-US" sz="2000" dirty="0">
                <a:solidFill>
                  <a:schemeClr val="tx1"/>
                </a:solidFill>
              </a:rPr>
              <a:t>2026 prototype</a:t>
            </a:r>
          </a:p>
          <a:p>
            <a:pPr lvl="1"/>
            <a:r>
              <a:rPr lang="en-US" sz="1600" dirty="0"/>
              <a:t>Builds on top of 2025 material testing with higher POT</a:t>
            </a:r>
          </a:p>
          <a:p>
            <a:pPr lvl="1"/>
            <a:r>
              <a:rPr lang="en-US" sz="1600" dirty="0"/>
              <a:t>Brings a much closer to final target design, operational experience with He cooling systems. Allows exhaustive FEA benchmark and possibly RP studies.</a:t>
            </a:r>
          </a:p>
          <a:p>
            <a:pPr lvl="1"/>
            <a:r>
              <a:rPr lang="en-GB" sz="1600" dirty="0"/>
              <a:t>Currently designing (</a:t>
            </a:r>
            <a:r>
              <a:rPr lang="en-GB" sz="1600" u="sng" dirty="0"/>
              <a:t>tight timeline</a:t>
            </a:r>
            <a:r>
              <a:rPr lang="en-GB" sz="1600" dirty="0"/>
              <a:t>!) &amp; cooling skid procurement ongoing</a:t>
            </a:r>
          </a:p>
          <a:p>
            <a:pPr marL="366712" lvl="1" indent="0">
              <a:buNone/>
            </a:pPr>
            <a:r>
              <a:rPr lang="en-GB" sz="1600" b="1" dirty="0">
                <a:solidFill>
                  <a:schemeClr val="accent3"/>
                </a:solidFill>
              </a:rPr>
              <a:t>What if we cannot make it on time? </a:t>
            </a:r>
            <a:r>
              <a:rPr lang="en-GB" sz="1600" dirty="0"/>
              <a:t>(e.g. either planning or risks associated to having a short 6 months run)</a:t>
            </a:r>
          </a:p>
          <a:p>
            <a:pPr lvl="1"/>
            <a:r>
              <a:rPr lang="en-GB" sz="1600" dirty="0"/>
              <a:t>Skid can be used for offline testing &amp; can be employed as economy/safety skid for the final facility</a:t>
            </a:r>
          </a:p>
          <a:p>
            <a:pPr lvl="1"/>
            <a:r>
              <a:rPr lang="en-GB" sz="1600" dirty="0"/>
              <a:t>Target manufacturing exercise will provide valuable experience in all cases</a:t>
            </a:r>
          </a:p>
          <a:p>
            <a:pPr marL="0" indent="0">
              <a:buNone/>
            </a:pPr>
            <a:r>
              <a:rPr lang="en-GB" sz="1900" dirty="0">
                <a:solidFill>
                  <a:srgbClr val="C00000"/>
                </a:solidFill>
              </a:rPr>
              <a:t>What if non of the </a:t>
            </a:r>
            <a:r>
              <a:rPr lang="en-GB" sz="1900">
                <a:solidFill>
                  <a:srgbClr val="C00000"/>
                </a:solidFill>
              </a:rPr>
              <a:t>tests happen? </a:t>
            </a:r>
            <a:endParaRPr lang="en-GB" sz="1900" dirty="0">
              <a:solidFill>
                <a:srgbClr val="C00000"/>
              </a:solidFill>
            </a:endParaRPr>
          </a:p>
          <a:p>
            <a:pPr lvl="1"/>
            <a:r>
              <a:rPr lang="en-GB" sz="1600" b="0" dirty="0"/>
              <a:t>We would likely have to test at the start of Run4 and “try” to workout the planning to have a change to feed the lessons learnt into the final design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7A789D-E459-E217-4CAA-AF9FCC53D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US" dirty="0"/>
              <a:t>Conclusions &amp; </a:t>
            </a:r>
            <a:r>
              <a:rPr lang="en-US" dirty="0">
                <a:solidFill>
                  <a:schemeClr val="accent3"/>
                </a:solidFill>
              </a:rPr>
              <a:t>brief comments on risks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1D3712-0369-7B1C-619C-7A94D0914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198DE-655C-77A1-39BF-AFFA31907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B0C0BC-50D5-D288-71FE-79CFEAFCF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43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92EE78AE-7341-087D-BD28-8DB71999FC6E}"/>
              </a:ext>
            </a:extLst>
          </p:cNvPr>
          <p:cNvSpPr txBox="1">
            <a:spLocks/>
          </p:cNvSpPr>
          <p:nvPr/>
        </p:nvSpPr>
        <p:spPr>
          <a:xfrm>
            <a:off x="1524000" y="1046163"/>
            <a:ext cx="9144000" cy="2387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/>
              <a:t>Thank you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084" y="5158178"/>
            <a:ext cx="11376026" cy="2232248"/>
          </a:xfrm>
        </p:spPr>
        <p:txBody>
          <a:bodyPr/>
          <a:lstStyle/>
          <a:p>
            <a:r>
              <a:rPr lang="en-US" dirty="0"/>
              <a:t>Rui F. Ximenes on behalf of WP3 &amp; HI-ECN3 Project team </a:t>
            </a:r>
          </a:p>
          <a:p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04/03/2025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17AAB99-E974-0108-0604-7EE666DE7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8771" y="3717032"/>
            <a:ext cx="11448653" cy="1082092"/>
          </a:xfrm>
        </p:spPr>
        <p:txBody>
          <a:bodyPr/>
          <a:lstStyle/>
          <a:p>
            <a: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target tests in TCC2</a:t>
            </a:r>
            <a:br>
              <a:rPr lang="en-GB" sz="36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1st Beam Dump Facility (BDF) </a:t>
            </a:r>
            <a:r>
              <a:rPr lang="en-GB" sz="2400" dirty="0" err="1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Systems Advisory Committee (TSAC)</a:t>
            </a:r>
            <a:b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2400" baseline="30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6</a:t>
            </a:r>
            <a:r>
              <a:rPr lang="en-GB" sz="2400" baseline="300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March 2025</a:t>
            </a:r>
            <a:endParaRPr lang="en-GB" sz="3600" b="0" dirty="0">
              <a:solidFill>
                <a:srgbClr val="0048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4DB277-2C41-5B6D-A2F8-95E2F268E821}"/>
              </a:ext>
            </a:extLst>
          </p:cNvPr>
          <p:cNvSpPr txBox="1"/>
          <p:nvPr/>
        </p:nvSpPr>
        <p:spPr>
          <a:xfrm>
            <a:off x="9048328" y="6381328"/>
            <a:ext cx="7475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https://hiecn3.web.cern.ch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624C3A1-AB36-988F-7B61-EFB6D89415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4527"/>
            <a:ext cx="9144000" cy="1874314"/>
          </a:xfrm>
        </p:spPr>
        <p:txBody>
          <a:bodyPr/>
          <a:lstStyle/>
          <a:p>
            <a:r>
              <a:rPr lang="en-US" sz="5400" dirty="0"/>
              <a:t>Take-home objectives of this talk</a:t>
            </a:r>
            <a:endParaRPr lang="en-GB" sz="5400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79EBDD3-BCE6-94B0-E27A-8E76D0A3C2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1844824"/>
            <a:ext cx="11381432" cy="3412976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q"/>
            </a:pPr>
            <a:endParaRPr lang="en-US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Recap material challenges and pair importance of material characterization w/ beam tests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Show when (&amp; why), where (&amp; why) we will do beam tests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Present the strategy and motivation for staged testing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Overview of the 2025 prototypes </a:t>
            </a:r>
            <a:r>
              <a:rPr lang="en-US" b="0" dirty="0"/>
              <a:t>target design &amp; scope of testing (&amp; PIE). What will we learn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Overview of the 2026 prototype </a:t>
            </a:r>
            <a:r>
              <a:rPr lang="en-US" b="0" dirty="0"/>
              <a:t>target testing &amp; scope of testing (&amp; PIE). What more will we learn</a:t>
            </a:r>
            <a:endParaRPr lang="en-US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dirty="0"/>
              <a:t>Reflection if more (or different) beam tests should be carried out </a:t>
            </a:r>
            <a:r>
              <a:rPr lang="en-US" b="0" dirty="0"/>
              <a:t>(e.g. post LS3) particularly </a:t>
            </a:r>
            <a:r>
              <a:rPr lang="en-US" dirty="0"/>
              <a:t>balancing the risks </a:t>
            </a:r>
            <a:r>
              <a:rPr lang="en-US" b="0" dirty="0"/>
              <a:t>in the current timeline </a:t>
            </a:r>
            <a:endParaRPr lang="en-US" u="sng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1659C6-9C3F-B0EA-8071-E8410A04D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DDD6D3-5269-6B6E-42A7-A6FED3522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49871D-E7B6-9545-7DFC-319B43B49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801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411FF4C-1415-E383-E2DA-C486149F3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CERN’s accelerator schedule &amp; Timeline constrain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200A2-5459-562C-FE48-C4E8C2B42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3E165-6D11-3CBE-B350-EC9797003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6980C6-AE9A-E8F2-18EB-FE305E16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D62AB7B-40BF-64C1-6E78-600D8114CE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4831121"/>
            <a:ext cx="11376024" cy="136965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Only time-compatible opportunity to test prototypes with beam at CERN and feed lessons learnt into final design is in Run3 </a:t>
            </a:r>
            <a:r>
              <a:rPr lang="en-US" b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b="0" dirty="0">
                <a:solidFill>
                  <a:schemeClr val="tx1"/>
                </a:solidFill>
              </a:rPr>
              <a:t> 2025 &amp;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Given that the project was approved in March 2024, timeline for beam testing is very challenging!</a:t>
            </a:r>
            <a:endParaRPr lang="en-GB" b="0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19D2D0F-3ACE-43CB-3A31-AAA5919FFEA1}"/>
              </a:ext>
            </a:extLst>
          </p:cNvPr>
          <p:cNvGrpSpPr/>
          <p:nvPr/>
        </p:nvGrpSpPr>
        <p:grpSpPr>
          <a:xfrm>
            <a:off x="0" y="1414689"/>
            <a:ext cx="11778147" cy="1607383"/>
            <a:chOff x="5864" y="1509715"/>
            <a:chExt cx="13218928" cy="1804009"/>
          </a:xfrm>
        </p:grpSpPr>
        <p:pic>
          <p:nvPicPr>
            <p:cNvPr id="9" name="Picture 8" descr="A chart of a schedule&#10;&#10;Description automatically generated with medium confidence">
              <a:extLst>
                <a:ext uri="{FF2B5EF4-FFF2-40B4-BE49-F238E27FC236}">
                  <a16:creationId xmlns:a16="http://schemas.microsoft.com/office/drawing/2014/main" id="{26B2FA6F-6A75-AABB-1EB7-FCFE938B8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26" t="11334" r="527" b="59089"/>
            <a:stretch/>
          </p:blipFill>
          <p:spPr>
            <a:xfrm>
              <a:off x="437912" y="1509715"/>
              <a:ext cx="7726523" cy="1512168"/>
            </a:xfrm>
            <a:prstGeom prst="rect">
              <a:avLst/>
            </a:prstGeom>
          </p:spPr>
        </p:pic>
        <p:pic>
          <p:nvPicPr>
            <p:cNvPr id="11" name="Picture 10" descr="A chart of a schedule&#10;&#10;Description automatically generated with medium confidence">
              <a:extLst>
                <a:ext uri="{FF2B5EF4-FFF2-40B4-BE49-F238E27FC236}">
                  <a16:creationId xmlns:a16="http://schemas.microsoft.com/office/drawing/2014/main" id="{D8B90131-9877-C9F5-6DD2-989867AE42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34" r="95015" b="59089"/>
            <a:stretch/>
          </p:blipFill>
          <p:spPr>
            <a:xfrm>
              <a:off x="5864" y="1550894"/>
              <a:ext cx="432048" cy="1512168"/>
            </a:xfrm>
            <a:prstGeom prst="rect">
              <a:avLst/>
            </a:prstGeom>
          </p:spPr>
        </p:pic>
        <p:pic>
          <p:nvPicPr>
            <p:cNvPr id="12" name="Picture 11" descr="A chart of a schedule&#10;&#10;Description automatically generated with medium confidence">
              <a:extLst>
                <a:ext uri="{FF2B5EF4-FFF2-40B4-BE49-F238E27FC236}">
                  <a16:creationId xmlns:a16="http://schemas.microsoft.com/office/drawing/2014/main" id="{25FB4F44-7C35-D9DE-C9B0-23DB67467D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26" t="91612" r="24040" b="2040"/>
            <a:stretch/>
          </p:blipFill>
          <p:spPr>
            <a:xfrm>
              <a:off x="3863752" y="2989155"/>
              <a:ext cx="5688632" cy="324569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FC0E314-9B0E-9735-2B5F-2C4AD71F0829}"/>
                </a:ext>
              </a:extLst>
            </p:cNvPr>
            <p:cNvGrpSpPr/>
            <p:nvPr/>
          </p:nvGrpSpPr>
          <p:grpSpPr>
            <a:xfrm>
              <a:off x="8040216" y="1533239"/>
              <a:ext cx="5184576" cy="1488644"/>
              <a:chOff x="3863752" y="4085081"/>
              <a:chExt cx="5184576" cy="1488644"/>
            </a:xfrm>
          </p:grpSpPr>
          <p:pic>
            <p:nvPicPr>
              <p:cNvPr id="13" name="Picture 12" descr="A chart of a schedule&#10;&#10;Description automatically generated with medium confidence">
                <a:extLst>
                  <a:ext uri="{FF2B5EF4-FFF2-40B4-BE49-F238E27FC236}">
                    <a16:creationId xmlns:a16="http://schemas.microsoft.com/office/drawing/2014/main" id="{7F180066-471E-BEED-3A82-2E839C5945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607" t="49355" r="29574" b="28413"/>
              <a:stretch/>
            </p:blipFill>
            <p:spPr>
              <a:xfrm>
                <a:off x="3863752" y="4437112"/>
                <a:ext cx="5184576" cy="1136613"/>
              </a:xfrm>
              <a:prstGeom prst="rect">
                <a:avLst/>
              </a:prstGeom>
            </p:spPr>
          </p:pic>
          <p:pic>
            <p:nvPicPr>
              <p:cNvPr id="10" name="Picture 9" descr="A chart of a schedule&#10;&#10;Description automatically generated with medium confidence">
                <a:extLst>
                  <a:ext uri="{FF2B5EF4-FFF2-40B4-BE49-F238E27FC236}">
                    <a16:creationId xmlns:a16="http://schemas.microsoft.com/office/drawing/2014/main" id="{48C93EE6-5EA0-C740-E19D-1BD17F82C2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607" t="40845" r="29574" b="51366"/>
              <a:stretch/>
            </p:blipFill>
            <p:spPr>
              <a:xfrm>
                <a:off x="3863752" y="4085081"/>
                <a:ext cx="5184576" cy="398205"/>
              </a:xfrm>
              <a:prstGeom prst="rect">
                <a:avLst/>
              </a:prstGeom>
            </p:spPr>
          </p:pic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A639D30-8159-77B8-91DB-D65704A7D604}"/>
              </a:ext>
            </a:extLst>
          </p:cNvPr>
          <p:cNvGrpSpPr/>
          <p:nvPr/>
        </p:nvGrpSpPr>
        <p:grpSpPr>
          <a:xfrm>
            <a:off x="1420764" y="1790452"/>
            <a:ext cx="721282" cy="1759212"/>
            <a:chOff x="1420764" y="1790452"/>
            <a:chExt cx="721282" cy="1759212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22257A9-7196-AC06-1DA7-6AA02C1F2145}"/>
                </a:ext>
              </a:extLst>
            </p:cNvPr>
            <p:cNvCxnSpPr>
              <a:cxnSpLocks/>
            </p:cNvCxnSpPr>
            <p:nvPr/>
          </p:nvCxnSpPr>
          <p:spPr>
            <a:xfrm>
              <a:off x="1703512" y="1790452"/>
              <a:ext cx="0" cy="1422524"/>
            </a:xfrm>
            <a:prstGeom prst="line">
              <a:avLst/>
            </a:prstGeom>
            <a:ln w="28575">
              <a:solidFill>
                <a:srgbClr val="00B050"/>
              </a:solidFill>
              <a:headEnd type="oval" w="sm" len="sm"/>
            </a:ln>
            <a:effectLst>
              <a:glow rad="63500">
                <a:schemeClr val="bg1"/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773CDE4-DAD5-57F5-7757-9805FDADB0DF}"/>
                </a:ext>
              </a:extLst>
            </p:cNvPr>
            <p:cNvSpPr txBox="1"/>
            <p:nvPr/>
          </p:nvSpPr>
          <p:spPr>
            <a:xfrm>
              <a:off x="1420764" y="3272665"/>
              <a:ext cx="72128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i="1" dirty="0">
                  <a:solidFill>
                    <a:srgbClr val="00B050"/>
                  </a:solidFill>
                </a:rPr>
                <a:t>Today</a:t>
              </a:r>
              <a:endParaRPr lang="en-GB" b="1" i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C257907-2FFB-D6A2-A83A-4C22E663383F}"/>
              </a:ext>
            </a:extLst>
          </p:cNvPr>
          <p:cNvGrpSpPr/>
          <p:nvPr/>
        </p:nvGrpSpPr>
        <p:grpSpPr>
          <a:xfrm>
            <a:off x="3431704" y="1981969"/>
            <a:ext cx="2896793" cy="2001029"/>
            <a:chOff x="3431704" y="1981969"/>
            <a:chExt cx="2896793" cy="2001029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0CAE7FC-F11E-EEA6-FF0D-1A93C7C17037}"/>
                </a:ext>
              </a:extLst>
            </p:cNvPr>
            <p:cNvSpPr/>
            <p:nvPr/>
          </p:nvSpPr>
          <p:spPr>
            <a:xfrm>
              <a:off x="3431704" y="1981969"/>
              <a:ext cx="2896793" cy="158725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6F4091F-1D8B-54D3-2DC1-8D139E4AECD6}"/>
                </a:ext>
              </a:extLst>
            </p:cNvPr>
            <p:cNvCxnSpPr>
              <a:cxnSpLocks/>
            </p:cNvCxnSpPr>
            <p:nvPr/>
          </p:nvCxnSpPr>
          <p:spPr>
            <a:xfrm>
              <a:off x="4799856" y="2140694"/>
              <a:ext cx="0" cy="1177248"/>
            </a:xfrm>
            <a:prstGeom prst="line">
              <a:avLst/>
            </a:prstGeom>
            <a:ln w="28575">
              <a:solidFill>
                <a:schemeClr val="tx1"/>
              </a:solidFill>
              <a:headEnd type="oval" w="sm" len="sm"/>
            </a:ln>
            <a:effectLst>
              <a:glow rad="63500">
                <a:schemeClr val="bg1"/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CECF873-9AC4-AABF-0295-330FD7B1C3B8}"/>
                </a:ext>
              </a:extLst>
            </p:cNvPr>
            <p:cNvSpPr txBox="1"/>
            <p:nvPr/>
          </p:nvSpPr>
          <p:spPr>
            <a:xfrm>
              <a:off x="3761536" y="3429000"/>
              <a:ext cx="2052226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Beamline upgrades for HI-ECN3</a:t>
              </a:r>
              <a:endParaRPr lang="en-GB" dirty="0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EEBFFD-D003-6B63-9B41-6B889B54877D}"/>
              </a:ext>
            </a:extLst>
          </p:cNvPr>
          <p:cNvGrpSpPr/>
          <p:nvPr/>
        </p:nvGrpSpPr>
        <p:grpSpPr>
          <a:xfrm>
            <a:off x="6456040" y="1979188"/>
            <a:ext cx="2271702" cy="2260406"/>
            <a:chOff x="6456040" y="1979188"/>
            <a:chExt cx="2271702" cy="226040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95472B7-F039-FCED-8BF2-32D096FE97E6}"/>
                </a:ext>
              </a:extLst>
            </p:cNvPr>
            <p:cNvSpPr/>
            <p:nvPr/>
          </p:nvSpPr>
          <p:spPr>
            <a:xfrm>
              <a:off x="6456040" y="1979188"/>
              <a:ext cx="2271702" cy="161506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09BC340-BE98-269F-2E32-7E0475C337AD}"/>
                </a:ext>
              </a:extLst>
            </p:cNvPr>
            <p:cNvCxnSpPr>
              <a:cxnSpLocks/>
            </p:cNvCxnSpPr>
            <p:nvPr/>
          </p:nvCxnSpPr>
          <p:spPr>
            <a:xfrm>
              <a:off x="7392144" y="2140694"/>
              <a:ext cx="0" cy="1177248"/>
            </a:xfrm>
            <a:prstGeom prst="line">
              <a:avLst/>
            </a:prstGeom>
            <a:ln w="28575">
              <a:solidFill>
                <a:schemeClr val="tx1"/>
              </a:solidFill>
              <a:headEnd type="oval" w="sm" len="sm"/>
            </a:ln>
            <a:effectLst>
              <a:glow rad="63500">
                <a:schemeClr val="bg1"/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0BFB414-B0FE-737E-9692-5429C5D7D61D}"/>
                </a:ext>
              </a:extLst>
            </p:cNvPr>
            <p:cNvSpPr txBox="1"/>
            <p:nvPr/>
          </p:nvSpPr>
          <p:spPr>
            <a:xfrm>
              <a:off x="6479008" y="3408597"/>
              <a:ext cx="1826272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SPS &amp; NA commissioning for HI-ECN3</a:t>
              </a:r>
              <a:endParaRPr lang="en-GB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777D701-D07B-29E9-203F-B68B404676F3}"/>
              </a:ext>
            </a:extLst>
          </p:cNvPr>
          <p:cNvGrpSpPr/>
          <p:nvPr/>
        </p:nvGrpSpPr>
        <p:grpSpPr>
          <a:xfrm>
            <a:off x="8290838" y="1979188"/>
            <a:ext cx="1668241" cy="2006197"/>
            <a:chOff x="8290838" y="1979188"/>
            <a:chExt cx="1668241" cy="200619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988A6C1-E588-7D84-C0EE-0B8A80C54161}"/>
                </a:ext>
              </a:extLst>
            </p:cNvPr>
            <p:cNvSpPr/>
            <p:nvPr/>
          </p:nvSpPr>
          <p:spPr>
            <a:xfrm>
              <a:off x="8850550" y="1979188"/>
              <a:ext cx="576064" cy="161506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9B04DF8A-6319-D7D5-CDEB-C869375419A0}"/>
                </a:ext>
              </a:extLst>
            </p:cNvPr>
            <p:cNvCxnSpPr>
              <a:cxnSpLocks/>
            </p:cNvCxnSpPr>
            <p:nvPr/>
          </p:nvCxnSpPr>
          <p:spPr>
            <a:xfrm>
              <a:off x="9120336" y="2140694"/>
              <a:ext cx="0" cy="1177248"/>
            </a:xfrm>
            <a:prstGeom prst="line">
              <a:avLst/>
            </a:prstGeom>
            <a:ln w="28575">
              <a:solidFill>
                <a:schemeClr val="tx1"/>
              </a:solidFill>
              <a:headEnd type="oval" w="sm" len="sm"/>
            </a:ln>
            <a:effectLst>
              <a:glow rad="63500">
                <a:schemeClr val="bg1"/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3E87A67-A88F-78CD-E64C-8ADD2AF6D0F0}"/>
                </a:ext>
              </a:extLst>
            </p:cNvPr>
            <p:cNvSpPr txBox="1"/>
            <p:nvPr/>
          </p:nvSpPr>
          <p:spPr>
            <a:xfrm>
              <a:off x="8290838" y="3431387"/>
              <a:ext cx="166824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BDF commissioning</a:t>
              </a:r>
              <a:endParaRPr lang="en-GB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B91E557-4DF9-CA19-C2B3-A942B966E8FF}"/>
              </a:ext>
            </a:extLst>
          </p:cNvPr>
          <p:cNvGrpSpPr/>
          <p:nvPr/>
        </p:nvGrpSpPr>
        <p:grpSpPr>
          <a:xfrm>
            <a:off x="9681700" y="1979188"/>
            <a:ext cx="2281979" cy="2260406"/>
            <a:chOff x="9681700" y="1979188"/>
            <a:chExt cx="2281979" cy="226040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D70ABD1-9BB8-0F93-5C04-7058AE28C2B4}"/>
                </a:ext>
              </a:extLst>
            </p:cNvPr>
            <p:cNvSpPr/>
            <p:nvPr/>
          </p:nvSpPr>
          <p:spPr>
            <a:xfrm>
              <a:off x="9681700" y="1979188"/>
              <a:ext cx="817775" cy="161506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A7004BF-3695-50D6-8CC4-AA7F6AFA751A}"/>
                </a:ext>
              </a:extLst>
            </p:cNvPr>
            <p:cNvCxnSpPr>
              <a:cxnSpLocks/>
            </p:cNvCxnSpPr>
            <p:nvPr/>
          </p:nvCxnSpPr>
          <p:spPr>
            <a:xfrm>
              <a:off x="10416480" y="2173416"/>
              <a:ext cx="0" cy="1177248"/>
            </a:xfrm>
            <a:prstGeom prst="line">
              <a:avLst/>
            </a:prstGeom>
            <a:ln w="28575">
              <a:solidFill>
                <a:schemeClr val="tx1"/>
              </a:solidFill>
              <a:headEnd type="oval" w="sm" len="sm"/>
            </a:ln>
            <a:effectLst>
              <a:glow rad="63500">
                <a:schemeClr val="bg1"/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BC9A8A2-DBC3-EDA1-2575-18627082BA32}"/>
                </a:ext>
              </a:extLst>
            </p:cNvPr>
            <p:cNvSpPr txBox="1"/>
            <p:nvPr/>
          </p:nvSpPr>
          <p:spPr>
            <a:xfrm>
              <a:off x="10137407" y="3408597"/>
              <a:ext cx="1826272" cy="830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 err="1"/>
                <a:t>SHiP</a:t>
              </a:r>
              <a:r>
                <a:rPr lang="en-US" dirty="0"/>
                <a:t> commissioning &amp; intensity ramp-up</a:t>
              </a:r>
              <a:endParaRPr lang="en-GB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01433A4-6CA2-75DC-F7AF-F639B7579B27}"/>
              </a:ext>
            </a:extLst>
          </p:cNvPr>
          <p:cNvGrpSpPr/>
          <p:nvPr/>
        </p:nvGrpSpPr>
        <p:grpSpPr>
          <a:xfrm>
            <a:off x="1339610" y="1916556"/>
            <a:ext cx="2421926" cy="2477941"/>
            <a:chOff x="1339610" y="1916556"/>
            <a:chExt cx="2421926" cy="2477941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C33A497-F6BD-BC29-E257-9B6B8387FCB6}"/>
                </a:ext>
              </a:extLst>
            </p:cNvPr>
            <p:cNvSpPr/>
            <p:nvPr/>
          </p:nvSpPr>
          <p:spPr>
            <a:xfrm>
              <a:off x="1593749" y="1916556"/>
              <a:ext cx="1909964" cy="331983"/>
            </a:xfrm>
            <a:prstGeom prst="ellipse">
              <a:avLst/>
            </a:prstGeom>
            <a:solidFill>
              <a:srgbClr val="FFFF00">
                <a:alpha val="20000"/>
              </a:srgbClr>
            </a:solidFill>
            <a:ln w="38100">
              <a:solidFill>
                <a:schemeClr val="accent3"/>
              </a:solidFill>
            </a:ln>
            <a:effectLst>
              <a:glow rad="63500">
                <a:schemeClr val="bg1">
                  <a:alpha val="66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6C4D2CC-2133-DFF7-9625-BF97D664F1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48731" y="2233916"/>
              <a:ext cx="8781" cy="1506646"/>
            </a:xfrm>
            <a:prstGeom prst="line">
              <a:avLst/>
            </a:prstGeom>
            <a:ln w="28575">
              <a:solidFill>
                <a:schemeClr val="accent3"/>
              </a:solidFill>
              <a:headEnd type="oval" w="sm" len="sm"/>
            </a:ln>
            <a:effectLst>
              <a:glow rad="63500">
                <a:schemeClr val="bg1"/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BD77CED-D5D3-FF11-28EA-D44F1DD1A166}"/>
                </a:ext>
              </a:extLst>
            </p:cNvPr>
            <p:cNvSpPr txBox="1"/>
            <p:nvPr/>
          </p:nvSpPr>
          <p:spPr>
            <a:xfrm>
              <a:off x="1339610" y="3840499"/>
              <a:ext cx="2421926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3"/>
                  </a:solidFill>
                </a:rPr>
                <a:t>Remaining beam time in CERN’s Run 3</a:t>
              </a:r>
              <a:endParaRPr lang="en-GB" b="1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015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C6C44-6C9E-B6EA-9D9B-1DB76BF41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048052" cy="1065742"/>
          </a:xfrm>
        </p:spPr>
        <p:txBody>
          <a:bodyPr/>
          <a:lstStyle/>
          <a:p>
            <a:r>
              <a:rPr lang="en-US" dirty="0"/>
              <a:t>North Area </a:t>
            </a:r>
            <a:r>
              <a:rPr lang="en-US" dirty="0">
                <a:solidFill>
                  <a:srgbClr val="C00000"/>
                </a:solidFill>
              </a:rPr>
              <a:t>S</a:t>
            </a:r>
            <a:r>
              <a:rPr lang="en-US" dirty="0"/>
              <a:t>low-</a:t>
            </a:r>
            <a:r>
              <a:rPr lang="en-US" dirty="0" err="1"/>
              <a:t>e</a:t>
            </a:r>
            <a:r>
              <a:rPr lang="en-US" dirty="0" err="1">
                <a:solidFill>
                  <a:srgbClr val="C00000"/>
                </a:solidFill>
              </a:rPr>
              <a:t>X</a:t>
            </a:r>
            <a:r>
              <a:rPr lang="en-US" dirty="0" err="1"/>
              <a:t>traction</a:t>
            </a:r>
            <a:r>
              <a:rPr lang="en-US" dirty="0"/>
              <a:t> Test-bench</a:t>
            </a:r>
            <a:br>
              <a:rPr lang="en-US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E4F3F6-6989-EF34-9AF0-BB359C8C5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HI-ECN3 Project, Beam Dump Facility TSAC #1, 4th March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41DE8F-DC5F-5C29-D779-431918D21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Rui F. Ximenes et al. | Beam Target tests in TCC2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5747A2-A1DB-4024-699E-B29CECFB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5A746EF-B18F-00DA-2FF4-C5EBB7AFFE3B}"/>
              </a:ext>
            </a:extLst>
          </p:cNvPr>
          <p:cNvGrpSpPr/>
          <p:nvPr/>
        </p:nvGrpSpPr>
        <p:grpSpPr>
          <a:xfrm>
            <a:off x="227659" y="1190223"/>
            <a:ext cx="3700387" cy="1834276"/>
            <a:chOff x="5663952" y="1215792"/>
            <a:chExt cx="2930287" cy="145253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6BC1E26-102F-3CA6-4271-EF0AD366D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b="6266"/>
            <a:stretch/>
          </p:blipFill>
          <p:spPr>
            <a:xfrm>
              <a:off x="5663952" y="1215792"/>
              <a:ext cx="2930287" cy="1452539"/>
            </a:xfrm>
            <a:prstGeom prst="rect">
              <a:avLst/>
            </a:prstGeom>
          </p:spPr>
        </p:pic>
        <p:sp>
          <p:nvSpPr>
            <p:cNvPr id="10" name="Star: 5 Points 9">
              <a:extLst>
                <a:ext uri="{FF2B5EF4-FFF2-40B4-BE49-F238E27FC236}">
                  <a16:creationId xmlns:a16="http://schemas.microsoft.com/office/drawing/2014/main" id="{D5B7D3CB-6C96-D870-5074-95ECB313E7E4}"/>
                </a:ext>
              </a:extLst>
            </p:cNvPr>
            <p:cNvSpPr/>
            <p:nvPr/>
          </p:nvSpPr>
          <p:spPr>
            <a:xfrm>
              <a:off x="7129095" y="2402859"/>
              <a:ext cx="172154" cy="169674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5E17D50-E4DD-E5D6-15E7-7DF586ADED33}"/>
              </a:ext>
            </a:extLst>
          </p:cNvPr>
          <p:cNvSpPr txBox="1"/>
          <p:nvPr/>
        </p:nvSpPr>
        <p:spPr>
          <a:xfrm>
            <a:off x="227659" y="3014873"/>
            <a:ext cx="5076253" cy="3231654"/>
          </a:xfrm>
          <a:prstGeom prst="rect">
            <a:avLst/>
          </a:prstGeom>
          <a:solidFill>
            <a:srgbClr val="FFFFCC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u="sng" dirty="0"/>
              <a:t>T6 </a:t>
            </a:r>
            <a:r>
              <a:rPr lang="en-US" b="1" u="sng" dirty="0">
                <a:solidFill>
                  <a:srgbClr val="C00000"/>
                </a:solidFill>
              </a:rPr>
              <a:t>SX</a:t>
            </a:r>
            <a:r>
              <a:rPr lang="en-US" b="1" u="sng" dirty="0"/>
              <a:t> test-bench</a:t>
            </a:r>
          </a:p>
          <a:p>
            <a:r>
              <a:rPr lang="en-US" sz="1600" b="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600" b="1" dirty="0"/>
              <a:t>Ease with beam parameters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400GeV/c</a:t>
            </a:r>
            <a:r>
              <a:rPr lang="en-US" sz="1600" b="0" dirty="0">
                <a:solidFill>
                  <a:schemeClr val="tx2"/>
                </a:solidFill>
              </a:rPr>
              <a:t> beam as for BDF.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Slow-extracted</a:t>
            </a:r>
            <a:r>
              <a:rPr lang="en-US" sz="1600" b="0" dirty="0">
                <a:solidFill>
                  <a:schemeClr val="tx2"/>
                </a:solidFill>
              </a:rPr>
              <a:t> with </a:t>
            </a:r>
            <a:r>
              <a:rPr lang="en-US" sz="1600" b="1" dirty="0">
                <a:solidFill>
                  <a:schemeClr val="tx2"/>
                </a:solidFill>
              </a:rPr>
              <a:t>same spill/cycle</a:t>
            </a:r>
            <a:r>
              <a:rPr lang="en-US" sz="1600" b="0" dirty="0">
                <a:solidFill>
                  <a:schemeClr val="tx2"/>
                </a:solidFill>
              </a:rPr>
              <a:t> time 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Small and undiluted beam </a:t>
            </a:r>
            <a:r>
              <a:rPr lang="en-US" sz="1600" dirty="0">
                <a:solidFill>
                  <a:schemeClr val="tx2"/>
                </a:solidFill>
              </a:rPr>
              <a:t>to match energy density</a:t>
            </a:r>
            <a:endParaRPr lang="en-US" sz="1600" b="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High pulse intensity </a:t>
            </a:r>
            <a:r>
              <a:rPr lang="en-US" sz="1600" b="0" dirty="0">
                <a:solidFill>
                  <a:schemeClr val="tx2"/>
                </a:solidFill>
              </a:rPr>
              <a:t>(up to 1.5e13) </a:t>
            </a:r>
            <a:r>
              <a:rPr lang="en-US" sz="1600" b="1" dirty="0">
                <a:solidFill>
                  <a:schemeClr val="tx2"/>
                </a:solidFill>
              </a:rPr>
              <a:t>and average power </a:t>
            </a:r>
            <a:r>
              <a:rPr lang="en-US" sz="1600" b="0" dirty="0">
                <a:solidFill>
                  <a:schemeClr val="tx2"/>
                </a:solidFill>
              </a:rPr>
              <a:t>(~15kW w/ current water skid).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High number of shots</a:t>
            </a:r>
            <a:r>
              <a:rPr lang="en-US" sz="1600" b="0" dirty="0">
                <a:solidFill>
                  <a:schemeClr val="tx2"/>
                </a:solidFill>
              </a:rPr>
              <a:t>, 10000(O) (depending on MD).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b="1" dirty="0">
                <a:sym typeface="Wingdings" panose="05000000000000000000" pitchFamily="2" charset="2"/>
              </a:rPr>
              <a:t>Existing test-bench adapted to BDF-like prototypes.</a:t>
            </a:r>
            <a:endParaRPr lang="en-GB" sz="16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87BD4A-1646-65BA-A05D-91EC6216CA78}"/>
              </a:ext>
            </a:extLst>
          </p:cNvPr>
          <p:cNvSpPr txBox="1"/>
          <p:nvPr/>
        </p:nvSpPr>
        <p:spPr>
          <a:xfrm>
            <a:off x="5375920" y="3492361"/>
            <a:ext cx="6639148" cy="2739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u="sng" dirty="0" err="1"/>
              <a:t>e.g</a:t>
            </a:r>
            <a:r>
              <a:rPr lang="en-US" b="1" u="sng" dirty="0"/>
              <a:t> </a:t>
            </a:r>
            <a:r>
              <a:rPr lang="en-US" b="1" u="sng" dirty="0" err="1"/>
              <a:t>HiRadMat</a:t>
            </a:r>
            <a:endParaRPr lang="en-US" b="1" u="sng" dirty="0"/>
          </a:p>
          <a:p>
            <a:r>
              <a:rPr lang="en-US" sz="1600" b="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600" b="1" dirty="0">
                <a:sym typeface="Wingdings" panose="05000000000000000000" pitchFamily="2" charset="2"/>
              </a:rPr>
              <a:t>Non-ideal b</a:t>
            </a:r>
            <a:r>
              <a:rPr lang="en-US" sz="1600" b="1" dirty="0"/>
              <a:t>eam parameters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440GeV/c</a:t>
            </a:r>
            <a:r>
              <a:rPr lang="en-US" sz="1600" b="0" dirty="0">
                <a:solidFill>
                  <a:schemeClr val="tx2"/>
                </a:solidFill>
              </a:rPr>
              <a:t> beam as for BDF.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High pulse intensity &amp; fast extraction </a:t>
            </a:r>
            <a:r>
              <a:rPr lang="en-US" sz="1600" dirty="0">
                <a:solidFill>
                  <a:schemeClr val="tx2"/>
                </a:solidFill>
              </a:rPr>
              <a:t>(288 b @ 2.1e11ppb in 8us) </a:t>
            </a:r>
            <a:r>
              <a:rPr lang="en-US" sz="1600" b="1" dirty="0">
                <a:solidFill>
                  <a:schemeClr val="tx2"/>
                </a:solidFill>
              </a:rPr>
              <a:t>&amp; small beam </a:t>
            </a:r>
            <a:r>
              <a:rPr lang="en-US" sz="1600" b="1" dirty="0" err="1">
                <a:solidFill>
                  <a:schemeClr val="tx2"/>
                </a:solidFill>
              </a:rPr>
              <a:t>spotsize</a:t>
            </a:r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(~1mm)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Matching energy density would be easy, but would </a:t>
            </a:r>
            <a:r>
              <a:rPr lang="en-US" sz="1600" b="1" dirty="0">
                <a:solidFill>
                  <a:schemeClr val="tx2"/>
                </a:solidFill>
              </a:rPr>
              <a:t>induce dynamic effects </a:t>
            </a:r>
            <a:r>
              <a:rPr lang="en-US" sz="1600" b="1" dirty="0">
                <a:solidFill>
                  <a:schemeClr val="tx2"/>
                </a:solidFill>
                <a:sym typeface="Wingdings" panose="05000000000000000000" pitchFamily="2" charset="2"/>
              </a:rPr>
              <a:t> BDF has no </a:t>
            </a:r>
            <a:r>
              <a:rPr lang="en-US" sz="1600" dirty="0">
                <a:solidFill>
                  <a:schemeClr val="tx2"/>
                </a:solidFill>
                <a:sym typeface="Wingdings" panose="05000000000000000000" pitchFamily="2" charset="2"/>
              </a:rPr>
              <a:t>dynamic stresses</a:t>
            </a:r>
            <a:endParaRPr lang="en-US" sz="16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Small nr of shots 10(O) &amp; low frequency rate </a:t>
            </a:r>
            <a:r>
              <a:rPr lang="en-US" sz="1600" b="1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chemeClr val="tx2"/>
                </a:solidFill>
              </a:rPr>
              <a:t>cannot reach steady-state conditions</a:t>
            </a:r>
            <a:endParaRPr lang="en-US" sz="1600" b="0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b="1" dirty="0">
                <a:sym typeface="Wingdings" panose="05000000000000000000" pitchFamily="2" charset="2"/>
              </a:rPr>
              <a:t>Multi-purpose tanks, but would require substantially more design work to adapt</a:t>
            </a:r>
            <a:endParaRPr lang="en-GB" sz="16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C2684FA-0E9B-A5D3-9D1D-5578C4DE55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0" b="15759"/>
          <a:stretch/>
        </p:blipFill>
        <p:spPr bwMode="auto">
          <a:xfrm>
            <a:off x="3926366" y="1287901"/>
            <a:ext cx="4473890" cy="16834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981F7713-13E8-DC3E-2FA5-A8DA493C1178}"/>
              </a:ext>
            </a:extLst>
          </p:cNvPr>
          <p:cNvSpPr/>
          <p:nvPr/>
        </p:nvSpPr>
        <p:spPr>
          <a:xfrm>
            <a:off x="7318763" y="2132856"/>
            <a:ext cx="217397" cy="214265"/>
          </a:xfrm>
          <a:prstGeom prst="star5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CBD3761-1BF6-53F8-9ED9-05BD82AB0DE7}"/>
              </a:ext>
            </a:extLst>
          </p:cNvPr>
          <p:cNvSpPr/>
          <p:nvPr/>
        </p:nvSpPr>
        <p:spPr>
          <a:xfrm>
            <a:off x="2058925" y="1427145"/>
            <a:ext cx="472648" cy="1532053"/>
          </a:xfrm>
          <a:prstGeom prst="rect">
            <a:avLst/>
          </a:prstGeom>
          <a:solidFill>
            <a:srgbClr val="004899">
              <a:alpha val="20000"/>
            </a:srgbClr>
          </a:solidFill>
          <a:ln w="19050">
            <a:solidFill>
              <a:schemeClr val="tx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11DD739-38E5-91AC-C3AA-CC1200749B4D}"/>
              </a:ext>
            </a:extLst>
          </p:cNvPr>
          <p:cNvGrpSpPr/>
          <p:nvPr/>
        </p:nvGrpSpPr>
        <p:grpSpPr>
          <a:xfrm>
            <a:off x="7431812" y="270800"/>
            <a:ext cx="4655264" cy="2657103"/>
            <a:chOff x="7431812" y="270800"/>
            <a:chExt cx="4655264" cy="2657103"/>
          </a:xfrm>
        </p:grpSpPr>
        <p:sp>
          <p:nvSpPr>
            <p:cNvPr id="20" name="Rectangle 36">
              <a:extLst>
                <a:ext uri="{FF2B5EF4-FFF2-40B4-BE49-F238E27FC236}">
                  <a16:creationId xmlns:a16="http://schemas.microsoft.com/office/drawing/2014/main" id="{9E0DCEF6-5358-C071-AD7D-76BE5A7C4032}"/>
                </a:ext>
              </a:extLst>
            </p:cNvPr>
            <p:cNvSpPr/>
            <p:nvPr/>
          </p:nvSpPr>
          <p:spPr>
            <a:xfrm rot="5400000">
              <a:off x="6695495" y="1007118"/>
              <a:ext cx="2657102" cy="1184467"/>
            </a:xfrm>
            <a:custGeom>
              <a:avLst/>
              <a:gdLst>
                <a:gd name="connsiteX0" fmla="*/ 0 w 2451222"/>
                <a:gd name="connsiteY0" fmla="*/ 0 h 2850093"/>
                <a:gd name="connsiteX1" fmla="*/ 2451222 w 2451222"/>
                <a:gd name="connsiteY1" fmla="*/ 0 h 2850093"/>
                <a:gd name="connsiteX2" fmla="*/ 2451222 w 2451222"/>
                <a:gd name="connsiteY2" fmla="*/ 2850093 h 2850093"/>
                <a:gd name="connsiteX3" fmla="*/ 0 w 2451222"/>
                <a:gd name="connsiteY3" fmla="*/ 2850093 h 2850093"/>
                <a:gd name="connsiteX4" fmla="*/ 0 w 2451222"/>
                <a:gd name="connsiteY4" fmla="*/ 0 h 2850093"/>
                <a:gd name="connsiteX0" fmla="*/ 0 w 2554739"/>
                <a:gd name="connsiteY0" fmla="*/ 0 h 2927730"/>
                <a:gd name="connsiteX1" fmla="*/ 2554739 w 2554739"/>
                <a:gd name="connsiteY1" fmla="*/ 77637 h 2927730"/>
                <a:gd name="connsiteX2" fmla="*/ 2554739 w 2554739"/>
                <a:gd name="connsiteY2" fmla="*/ 2927730 h 2927730"/>
                <a:gd name="connsiteX3" fmla="*/ 103517 w 2554739"/>
                <a:gd name="connsiteY3" fmla="*/ 2927730 h 2927730"/>
                <a:gd name="connsiteX4" fmla="*/ 0 w 2554739"/>
                <a:gd name="connsiteY4" fmla="*/ 0 h 2927730"/>
                <a:gd name="connsiteX0" fmla="*/ 0 w 2554739"/>
                <a:gd name="connsiteY0" fmla="*/ 0 h 3005367"/>
                <a:gd name="connsiteX1" fmla="*/ 2554739 w 2554739"/>
                <a:gd name="connsiteY1" fmla="*/ 77637 h 3005367"/>
                <a:gd name="connsiteX2" fmla="*/ 1683471 w 2554739"/>
                <a:gd name="connsiteY2" fmla="*/ 3005367 h 3005367"/>
                <a:gd name="connsiteX3" fmla="*/ 103517 w 2554739"/>
                <a:gd name="connsiteY3" fmla="*/ 2927730 h 3005367"/>
                <a:gd name="connsiteX4" fmla="*/ 0 w 2554739"/>
                <a:gd name="connsiteY4" fmla="*/ 0 h 3005367"/>
                <a:gd name="connsiteX0" fmla="*/ 0 w 2554739"/>
                <a:gd name="connsiteY0" fmla="*/ 0 h 3013994"/>
                <a:gd name="connsiteX1" fmla="*/ 2554739 w 2554739"/>
                <a:gd name="connsiteY1" fmla="*/ 77637 h 3013994"/>
                <a:gd name="connsiteX2" fmla="*/ 1683471 w 2554739"/>
                <a:gd name="connsiteY2" fmla="*/ 3005367 h 3013994"/>
                <a:gd name="connsiteX3" fmla="*/ 914400 w 2554739"/>
                <a:gd name="connsiteY3" fmla="*/ 3013994 h 3013994"/>
                <a:gd name="connsiteX4" fmla="*/ 0 w 2554739"/>
                <a:gd name="connsiteY4" fmla="*/ 0 h 3013994"/>
                <a:gd name="connsiteX0" fmla="*/ 0 w 2520234"/>
                <a:gd name="connsiteY0" fmla="*/ 17254 h 3031248"/>
                <a:gd name="connsiteX1" fmla="*/ 2520234 w 2520234"/>
                <a:gd name="connsiteY1" fmla="*/ 0 h 3031248"/>
                <a:gd name="connsiteX2" fmla="*/ 1683471 w 2520234"/>
                <a:gd name="connsiteY2" fmla="*/ 3022621 h 3031248"/>
                <a:gd name="connsiteX3" fmla="*/ 914400 w 2520234"/>
                <a:gd name="connsiteY3" fmla="*/ 3031248 h 3031248"/>
                <a:gd name="connsiteX4" fmla="*/ 0 w 2520234"/>
                <a:gd name="connsiteY4" fmla="*/ 17254 h 3031248"/>
                <a:gd name="connsiteX0" fmla="*/ 0 w 2520234"/>
                <a:gd name="connsiteY0" fmla="*/ 17254 h 3031248"/>
                <a:gd name="connsiteX1" fmla="*/ 2520234 w 2520234"/>
                <a:gd name="connsiteY1" fmla="*/ 0 h 3031248"/>
                <a:gd name="connsiteX2" fmla="*/ 1910064 w 2520234"/>
                <a:gd name="connsiteY2" fmla="*/ 2980747 h 3031248"/>
                <a:gd name="connsiteX3" fmla="*/ 914400 w 2520234"/>
                <a:gd name="connsiteY3" fmla="*/ 3031248 h 3031248"/>
                <a:gd name="connsiteX4" fmla="*/ 0 w 2520234"/>
                <a:gd name="connsiteY4" fmla="*/ 17254 h 3031248"/>
                <a:gd name="connsiteX0" fmla="*/ 0 w 2520234"/>
                <a:gd name="connsiteY0" fmla="*/ 17254 h 3010311"/>
                <a:gd name="connsiteX1" fmla="*/ 2520234 w 2520234"/>
                <a:gd name="connsiteY1" fmla="*/ 0 h 3010311"/>
                <a:gd name="connsiteX2" fmla="*/ 1910064 w 2520234"/>
                <a:gd name="connsiteY2" fmla="*/ 2980747 h 3010311"/>
                <a:gd name="connsiteX3" fmla="*/ 1836396 w 2520234"/>
                <a:gd name="connsiteY3" fmla="*/ 3010310 h 3010311"/>
                <a:gd name="connsiteX4" fmla="*/ 0 w 2520234"/>
                <a:gd name="connsiteY4" fmla="*/ 17254 h 3010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20234" h="3010311">
                  <a:moveTo>
                    <a:pt x="0" y="17254"/>
                  </a:moveTo>
                  <a:lnTo>
                    <a:pt x="2520234" y="0"/>
                  </a:lnTo>
                  <a:lnTo>
                    <a:pt x="1910064" y="2980747"/>
                  </a:lnTo>
                  <a:lnTo>
                    <a:pt x="1836396" y="3010310"/>
                  </a:lnTo>
                  <a:lnTo>
                    <a:pt x="0" y="17254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alpha val="50000"/>
                  </a:schemeClr>
                </a:gs>
                <a:gs pos="0">
                  <a:srgbClr val="FFFF00">
                    <a:alpha val="50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A close-up of a machine&#10;&#10;Description automatically generated">
              <a:extLst>
                <a:ext uri="{FF2B5EF4-FFF2-40B4-BE49-F238E27FC236}">
                  <a16:creationId xmlns:a16="http://schemas.microsoft.com/office/drawing/2014/main" id="{A771622C-CDC9-A749-EA51-0EB98FCF27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44272" y="270800"/>
              <a:ext cx="3542804" cy="2657102"/>
            </a:xfrm>
            <a:prstGeom prst="rect">
              <a:avLst/>
            </a:prstGeom>
            <a:ln w="38100">
              <a:solidFill>
                <a:srgbClr val="FFFF00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87286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537DA8-8D22-D6AB-2ABD-03D4462E70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545" y="1376288"/>
            <a:ext cx="9637887" cy="50317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Tested in </a:t>
            </a:r>
            <a:r>
              <a:rPr lang="en-GB" sz="2000" b="0" dirty="0"/>
              <a:t>NA T6 on the existing SX test-stand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Staged approach with tests in 2025 and then 2026: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US" sz="1800" b="0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800" b="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69BCDA-B75B-B4C0-0EDD-1B7DBB8CB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1" cy="679143"/>
          </a:xfrm>
        </p:spPr>
        <p:txBody>
          <a:bodyPr/>
          <a:lstStyle/>
          <a:p>
            <a:r>
              <a:rPr lang="en-US" sz="2800" dirty="0"/>
              <a:t>BDF Prototype Target &amp; importance of beam testing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EEFA7D-B056-9882-816C-5BA3EA14D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C28358B3-F748-7682-A4E0-115ABD4AAB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8407" y="37029"/>
            <a:ext cx="2568822" cy="192661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3492CB2-39B8-4C54-AADE-C7839FCD1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Rui F. Ximenes et al. | Beam Target tests in TCC2</a:t>
            </a:r>
            <a:endParaRPr lang="en-US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4E594AF-11FE-CE6B-94E1-2702FB8A02FE}"/>
              </a:ext>
            </a:extLst>
          </p:cNvPr>
          <p:cNvSpPr txBox="1">
            <a:spLocks/>
          </p:cNvSpPr>
          <p:nvPr/>
        </p:nvSpPr>
        <p:spPr bwMode="auto">
          <a:xfrm>
            <a:off x="652383" y="2088747"/>
            <a:ext cx="4294270" cy="29776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u="sng" dirty="0">
                <a:solidFill>
                  <a:schemeClr val="tx1"/>
                </a:solidFill>
              </a:rPr>
              <a:t>2025 – </a:t>
            </a:r>
            <a:r>
              <a:rPr lang="en-US" sz="1800" u="sng" dirty="0">
                <a:solidFill>
                  <a:schemeClr val="tx1"/>
                </a:solidFill>
              </a:rPr>
              <a:t>Static He, 2x W Targets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Few O(50) shots/target </a:t>
            </a:r>
            <a:r>
              <a:rPr lang="en-US" sz="1800" b="0" dirty="0">
                <a:solidFill>
                  <a:schemeClr val="tx2"/>
                </a:solidFill>
                <a:latin typeface="Arial Narrow" panose="020B0606020202030204" pitchFamily="34" charset="0"/>
              </a:rPr>
              <a:t>→</a:t>
            </a:r>
            <a:r>
              <a:rPr lang="en-US" sz="1800" b="0" dirty="0">
                <a:solidFill>
                  <a:schemeClr val="tx2"/>
                </a:solidFill>
              </a:rPr>
              <a:t> pulse temperature &amp; stress conditions. Low activation.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W-W integrity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Thermocouples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FEM benchmark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(possibly) outgassing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2"/>
                </a:solidFill>
              </a:rPr>
              <a:t>Light PIE in YETS25/26</a:t>
            </a:r>
            <a:endParaRPr lang="en-US" sz="1800" b="0" dirty="0">
              <a:solidFill>
                <a:schemeClr val="tx2"/>
              </a:solidFill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C6E78B04-CE78-A617-51D7-F7559814109D}"/>
              </a:ext>
            </a:extLst>
          </p:cNvPr>
          <p:cNvSpPr txBox="1">
            <a:spLocks/>
          </p:cNvSpPr>
          <p:nvPr/>
        </p:nvSpPr>
        <p:spPr bwMode="auto">
          <a:xfrm>
            <a:off x="6168008" y="2088746"/>
            <a:ext cx="5581304" cy="29924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u="sng" dirty="0">
                <a:solidFill>
                  <a:schemeClr val="tx1"/>
                </a:solidFill>
              </a:rPr>
              <a:t>2026 – Actively </a:t>
            </a:r>
            <a:r>
              <a:rPr lang="en-US" sz="1800" u="sng" dirty="0">
                <a:solidFill>
                  <a:schemeClr val="tx1"/>
                </a:solidFill>
              </a:rPr>
              <a:t>He-cooled, W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O(2000-3000) shots</a:t>
            </a:r>
            <a:r>
              <a:rPr lang="en-US" sz="1800" b="0" dirty="0">
                <a:solidFill>
                  <a:schemeClr val="tx2"/>
                </a:solidFill>
                <a:latin typeface="Arial Narrow" panose="020B0606020202030204" pitchFamily="34" charset="0"/>
              </a:rPr>
              <a:t>→</a:t>
            </a:r>
            <a:r>
              <a:rPr lang="en-US" sz="1800" b="0" dirty="0">
                <a:solidFill>
                  <a:schemeClr val="tx2"/>
                </a:solidFill>
              </a:rPr>
              <a:t> SS + pulse temperature &amp; stress conditions. More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W-W integrity (complementary, building up on 2025 tests &amp; material R&amp;D). Low cycle fatigue.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He skid operational experience.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High speed He +Temperature effects on 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FEM/CFD benchmark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Outgassing/contamination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2"/>
                </a:solidFill>
              </a:rPr>
              <a:t>Comprehensive PIE &gt;2026</a:t>
            </a:r>
            <a:endParaRPr lang="en-GB" sz="1800" b="0" dirty="0">
              <a:solidFill>
                <a:schemeClr val="tx2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1431551-E848-8C2F-6FC3-1251A4961805}"/>
              </a:ext>
            </a:extLst>
          </p:cNvPr>
          <p:cNvGrpSpPr/>
          <p:nvPr/>
        </p:nvGrpSpPr>
        <p:grpSpPr>
          <a:xfrm>
            <a:off x="191344" y="2088744"/>
            <a:ext cx="11737304" cy="4292584"/>
            <a:chOff x="191344" y="2219469"/>
            <a:chExt cx="11737304" cy="4292584"/>
          </a:xfrm>
        </p:grpSpPr>
        <p:sp>
          <p:nvSpPr>
            <p:cNvPr id="14" name="Content Placeholder 1">
              <a:extLst>
                <a:ext uri="{FF2B5EF4-FFF2-40B4-BE49-F238E27FC236}">
                  <a16:creationId xmlns:a16="http://schemas.microsoft.com/office/drawing/2014/main" id="{F3AB0DB3-73C7-9AA8-0F09-69669F09A09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1344" y="5301208"/>
              <a:ext cx="11737304" cy="121084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tx1"/>
              </a:solidFill>
            </a:ln>
          </p:spPr>
          <p:txBody>
            <a:bodyPr vert="horz" lIns="0" tIns="0" rIns="0" bIns="0" rtlCol="0">
              <a:noAutofit/>
            </a:bodyPr>
            <a:lstStyle>
              <a:lvl1pPr marL="0" indent="0" algn="l" defTabSz="914400" eaLnBrk="1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Font typeface="Arial"/>
                <a:buNone/>
                <a:defRPr lang="en-US" sz="2800" b="1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eaLnBrk="1" hangingPunct="1">
                <a:lnSpc>
                  <a:spcPct val="100000"/>
                </a:lnSpc>
                <a:spcBef>
                  <a:spcPts val="400"/>
                </a:spcBef>
                <a:spcAft>
                  <a:spcPts val="200"/>
                </a:spcAft>
                <a:buFont typeface="Arial"/>
                <a:buChar char="•"/>
                <a:defRPr lang="en-US" sz="2800" b="0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eaLnBrk="1" hangingPunct="1">
                <a:lnSpc>
                  <a:spcPct val="100000"/>
                </a:lnSpc>
                <a:spcBef>
                  <a:spcPts val="400"/>
                </a:spcBef>
                <a:spcAft>
                  <a:spcPts val="200"/>
                </a:spcAft>
                <a:buSzPct val="100000"/>
                <a:buFont typeface="Arial"/>
                <a:buChar char="•"/>
                <a:defRPr lang="en-US" sz="2800" b="0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eaLnBrk="1" hangingPunct="1">
                <a:lnSpc>
                  <a:spcPct val="100000"/>
                </a:lnSpc>
                <a:spcBef>
                  <a:spcPts val="400"/>
                </a:spcBef>
                <a:spcAft>
                  <a:spcPts val="200"/>
                </a:spcAft>
                <a:buSzPct val="100000"/>
                <a:buFont typeface="Arial"/>
                <a:buChar char="•"/>
                <a:defRPr lang="en-US" sz="2800" b="0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eaLnBrk="1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800" b="0" dirty="0">
                  <a:solidFill>
                    <a:schemeClr val="tx2"/>
                  </a:solidFill>
                </a:rPr>
                <a:t>2025 provides pre-validation and earlier inputs for technical specification &amp; ensures at least some level of testing is done (2026 is a short run!)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800" b="0" dirty="0">
                  <a:solidFill>
                    <a:schemeClr val="tx2"/>
                  </a:solidFill>
                </a:rPr>
                <a:t>2026 builds on top of 2025 material R&amp;D and beam tests. Provides a comprehensive testing/validation of the target core &amp; cooling system</a:t>
              </a:r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C3326084-668E-0A14-871C-B8782469B787}"/>
                </a:ext>
              </a:extLst>
            </p:cNvPr>
            <p:cNvSpPr/>
            <p:nvPr/>
          </p:nvSpPr>
          <p:spPr>
            <a:xfrm rot="5400000">
              <a:off x="3594039" y="3591338"/>
              <a:ext cx="3081735" cy="338010"/>
            </a:xfrm>
            <a:prstGeom prst="triangle">
              <a:avLst>
                <a:gd name="adj" fmla="val 10000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51FFC285-5581-57E5-6F84-9679F84167D2}"/>
                </a:ext>
              </a:extLst>
            </p:cNvPr>
            <p:cNvSpPr/>
            <p:nvPr/>
          </p:nvSpPr>
          <p:spPr>
            <a:xfrm rot="16200000">
              <a:off x="4448425" y="3591332"/>
              <a:ext cx="3081736" cy="338010"/>
            </a:xfrm>
            <a:prstGeom prst="triangle">
              <a:avLst>
                <a:gd name="adj" fmla="val 0"/>
              </a:avLst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AE32D04B-2A27-7C2F-9FA0-98729A39909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6266"/>
          <a:stretch/>
        </p:blipFill>
        <p:spPr>
          <a:xfrm>
            <a:off x="5820288" y="19547"/>
            <a:ext cx="2930287" cy="1452539"/>
          </a:xfrm>
          <a:prstGeom prst="rect">
            <a:avLst/>
          </a:prstGeom>
        </p:spPr>
      </p:pic>
      <p:sp>
        <p:nvSpPr>
          <p:cNvPr id="6" name="Star: 5 Points 5">
            <a:extLst>
              <a:ext uri="{FF2B5EF4-FFF2-40B4-BE49-F238E27FC236}">
                <a16:creationId xmlns:a16="http://schemas.microsoft.com/office/drawing/2014/main" id="{8E5AE504-21EC-34AB-C495-6A06DDD46A16}"/>
              </a:ext>
            </a:extLst>
          </p:cNvPr>
          <p:cNvSpPr/>
          <p:nvPr/>
        </p:nvSpPr>
        <p:spPr>
          <a:xfrm>
            <a:off x="7285431" y="1206614"/>
            <a:ext cx="172154" cy="169674"/>
          </a:xfrm>
          <a:prstGeom prst="star5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ED65AD-1B4D-F0BA-DBDC-11C178AA19EC}"/>
              </a:ext>
            </a:extLst>
          </p:cNvPr>
          <p:cNvSpPr txBox="1"/>
          <p:nvPr/>
        </p:nvSpPr>
        <p:spPr bwMode="auto">
          <a:xfrm>
            <a:off x="10768705" y="1633781"/>
            <a:ext cx="375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C00000"/>
                </a:solidFill>
              </a:rPr>
              <a:t>P+</a:t>
            </a:r>
            <a:endParaRPr lang="en-GB" sz="1100" b="1" dirty="0">
              <a:solidFill>
                <a:srgbClr val="C0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854B7FF-0407-B5DD-BFCE-2D8E98381E11}"/>
              </a:ext>
            </a:extLst>
          </p:cNvPr>
          <p:cNvCxnSpPr>
            <a:cxnSpLocks/>
          </p:cNvCxnSpPr>
          <p:nvPr/>
        </p:nvCxnSpPr>
        <p:spPr>
          <a:xfrm flipH="1" flipV="1">
            <a:off x="10866872" y="1414108"/>
            <a:ext cx="594898" cy="512467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595391B-B3FD-392B-BD14-5E7AC497A894}"/>
              </a:ext>
            </a:extLst>
          </p:cNvPr>
          <p:cNvSpPr txBox="1"/>
          <p:nvPr/>
        </p:nvSpPr>
        <p:spPr bwMode="auto">
          <a:xfrm>
            <a:off x="9198407" y="57890"/>
            <a:ext cx="37567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FFFFFF"/>
                </a:solidFill>
              </a:rPr>
              <a:t>T6</a:t>
            </a:r>
            <a:endParaRPr lang="en-GB" sz="1100" b="1" dirty="0">
              <a:solidFill>
                <a:srgbClr val="FFFFFF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15A8120-11C8-23E3-6DB8-E9D881C6E6EB}"/>
              </a:ext>
            </a:extLst>
          </p:cNvPr>
          <p:cNvCxnSpPr>
            <a:cxnSpLocks/>
          </p:cNvCxnSpPr>
          <p:nvPr/>
        </p:nvCxnSpPr>
        <p:spPr>
          <a:xfrm flipH="1" flipV="1">
            <a:off x="9088793" y="132390"/>
            <a:ext cx="594898" cy="512467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7AB4C6B-456D-1E9D-4463-9CE2A8E00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HI-ECN3 Project, Beam Dump Facility TSAC #1, 4th March 2025</a:t>
            </a:r>
          </a:p>
        </p:txBody>
      </p:sp>
    </p:spTree>
    <p:extLst>
      <p:ext uri="{BB962C8B-B14F-4D97-AF65-F5344CB8AC3E}">
        <p14:creationId xmlns:p14="http://schemas.microsoft.com/office/powerpoint/2010/main" val="139205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980022E-7F69-617D-3E9A-F1960582C7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2025 Prototype Target(s)</a:t>
            </a:r>
            <a:endParaRPr lang="en-GB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752DF520-37A7-5938-0965-2ED40BF7D3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696FB-2864-E4BF-4E40-344BE1F74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HI-ECN3 Project, Beam Dump Facility TSAC #1, 4th 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6961AE-CDEE-F2EA-4404-5AD3EBF22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Rui F. Ximenes et al. | Beam Target tests in TCC2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970172-B7AE-355D-B17E-AE3257DA3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15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5615FCE-13BF-6751-9C7A-5A355715B248}"/>
              </a:ext>
            </a:extLst>
          </p:cNvPr>
          <p:cNvGrpSpPr/>
          <p:nvPr/>
        </p:nvGrpSpPr>
        <p:grpSpPr>
          <a:xfrm>
            <a:off x="127993" y="979831"/>
            <a:ext cx="6365686" cy="5310802"/>
            <a:chOff x="7389232" y="2330459"/>
            <a:chExt cx="4647814" cy="3877606"/>
          </a:xfrm>
        </p:grpSpPr>
        <p:sp>
          <p:nvSpPr>
            <p:cNvPr id="8" name="Arrow: Left-Right 7">
              <a:extLst>
                <a:ext uri="{FF2B5EF4-FFF2-40B4-BE49-F238E27FC236}">
                  <a16:creationId xmlns:a16="http://schemas.microsoft.com/office/drawing/2014/main" id="{58921E3E-8765-E2C9-B599-DD90786164E2}"/>
                </a:ext>
              </a:extLst>
            </p:cNvPr>
            <p:cNvSpPr/>
            <p:nvPr/>
          </p:nvSpPr>
          <p:spPr>
            <a:xfrm rot="19700223">
              <a:off x="8624510" y="4759704"/>
              <a:ext cx="2843639" cy="406391"/>
            </a:xfrm>
            <a:prstGeom prst="leftRightArrow">
              <a:avLst/>
            </a:prstGeom>
            <a:gradFill>
              <a:gsLst>
                <a:gs pos="22000">
                  <a:schemeClr val="accent1">
                    <a:lumMod val="5000"/>
                    <a:lumOff val="95000"/>
                    <a:alpha val="50000"/>
                  </a:schemeClr>
                </a:gs>
                <a:gs pos="0">
                  <a:schemeClr val="tx2">
                    <a:lumMod val="50000"/>
                    <a:lumOff val="50000"/>
                  </a:schemeClr>
                </a:gs>
                <a:gs pos="77000">
                  <a:schemeClr val="accent1">
                    <a:lumMod val="5000"/>
                    <a:lumOff val="95000"/>
                    <a:alpha val="5000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06D3BB3-C37D-F2A0-A3E7-AD4E45513776}"/>
                </a:ext>
              </a:extLst>
            </p:cNvPr>
            <p:cNvGrpSpPr/>
            <p:nvPr/>
          </p:nvGrpSpPr>
          <p:grpSpPr>
            <a:xfrm>
              <a:off x="7389232" y="2330459"/>
              <a:ext cx="4647814" cy="3877606"/>
              <a:chOff x="7477728" y="2550819"/>
              <a:chExt cx="4647814" cy="3877606"/>
            </a:xfrm>
          </p:grpSpPr>
          <p:pic>
            <p:nvPicPr>
              <p:cNvPr id="10" name="Picture 9" descr="A blue and silver machine&#10;&#10;Description automatically generated with medium confidence">
                <a:extLst>
                  <a:ext uri="{FF2B5EF4-FFF2-40B4-BE49-F238E27FC236}">
                    <a16:creationId xmlns:a16="http://schemas.microsoft.com/office/drawing/2014/main" id="{D87047DB-E33E-6C30-6F6B-580781C0FC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3559" b="94069" l="3235" r="97782">
                            <a14:foregroundMark x1="59519" y1="69039" x2="56285" y2="85172"/>
                            <a14:foregroundMark x1="56285" y1="85172" x2="66728" y2="92171"/>
                            <a14:foregroundMark x1="66728" y1="92171" x2="92699" y2="90985"/>
                            <a14:foregroundMark x1="92699" y1="90985" x2="83179" y2="82562"/>
                            <a14:foregroundMark x1="87431" y1="87189" x2="93438" y2="86714"/>
                            <a14:foregroundMark x1="97874" y1="88375" x2="96765" y2="88849"/>
                            <a14:foregroundMark x1="63309" y1="90985" x2="58965" y2="94306"/>
                            <a14:foregroundMark x1="12569" y1="51364" x2="3327" y2="46263"/>
                            <a14:foregroundMark x1="35397" y1="14709" x2="36969" y2="3559"/>
                            <a14:foregroundMark x1="68669" y1="34875" x2="73475" y2="31554"/>
                            <a14:foregroundMark x1="66359" y1="41044" x2="65527" y2="49822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541480" y="2706054"/>
                <a:ext cx="4284422" cy="3338048"/>
              </a:xfrm>
              <a:prstGeom prst="rect">
                <a:avLst/>
              </a:prstGeom>
            </p:spPr>
          </p:pic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27F44E9A-B2E1-4A75-3217-7364148BFCC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656282" y="3156843"/>
                <a:ext cx="362607" cy="30447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D546BE86-3246-5086-A3F0-C07F8AC534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40706" y="2921488"/>
                <a:ext cx="442985" cy="8993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25BF2D1C-B19D-B404-1ED9-D3AAC61772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48451" y="2921488"/>
                <a:ext cx="735240" cy="11188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02141BDA-9AE1-E31C-2887-6CDB983E1C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70807" y="5359366"/>
                <a:ext cx="708525" cy="1101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96369A3B-B743-86E0-D53C-F559603E22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89372" y="3102993"/>
                <a:ext cx="194008" cy="26817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1D306B13-D8B7-006F-A3EB-910F80DCA70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39882" y="4928226"/>
                <a:ext cx="401288" cy="33751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0E72629C-3CEB-BF2F-27EE-CE2FB33F42A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775134" y="4345695"/>
                <a:ext cx="264748" cy="9397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04DD37CD-EF46-DAAB-1AE9-D5AEDFD8739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032355" y="4571015"/>
                <a:ext cx="7527" cy="71442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63A9260-533C-DCDC-F118-49EEB915A0BD}"/>
                  </a:ext>
                </a:extLst>
              </p:cNvPr>
              <p:cNvSpPr txBox="1"/>
              <p:nvPr/>
            </p:nvSpPr>
            <p:spPr bwMode="auto">
              <a:xfrm>
                <a:off x="9328598" y="2550819"/>
                <a:ext cx="17437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/>
                  <a:t>Target heads</a:t>
                </a:r>
                <a:endParaRPr lang="en-GB" sz="1200" i="1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F6055F5-2CA6-327D-53EE-334ABC9DF5A3}"/>
                  </a:ext>
                </a:extLst>
              </p:cNvPr>
              <p:cNvSpPr txBox="1"/>
              <p:nvPr/>
            </p:nvSpPr>
            <p:spPr bwMode="auto">
              <a:xfrm>
                <a:off x="9840416" y="2879844"/>
                <a:ext cx="174371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/>
                  <a:t>Lifting fixture</a:t>
                </a:r>
                <a:endParaRPr lang="en-GB" sz="1200" i="1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AAB811C-F146-76FD-1C04-03865AFACE5E}"/>
                  </a:ext>
                </a:extLst>
              </p:cNvPr>
              <p:cNvSpPr txBox="1"/>
              <p:nvPr/>
            </p:nvSpPr>
            <p:spPr bwMode="auto">
              <a:xfrm>
                <a:off x="10381826" y="3265163"/>
                <a:ext cx="17437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/>
                  <a:t>Cooling &amp; electric plugin-connections</a:t>
                </a:r>
                <a:endParaRPr lang="en-GB" sz="1200" i="1" dirty="0"/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FDDDD752-C0F3-C3BC-66E5-88BD7320B5FB}"/>
                  </a:ext>
                </a:extLst>
              </p:cNvPr>
              <p:cNvCxnSpPr>
                <a:cxnSpLocks/>
                <a:stCxn id="21" idx="1"/>
              </p:cNvCxnSpPr>
              <p:nvPr/>
            </p:nvCxnSpPr>
            <p:spPr>
              <a:xfrm flipH="1">
                <a:off x="9502387" y="3495996"/>
                <a:ext cx="879439" cy="23321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44DBAD6-6CED-B0C0-1BBB-4BCCAE5225F8}"/>
                  </a:ext>
                </a:extLst>
              </p:cNvPr>
              <p:cNvSpPr txBox="1"/>
              <p:nvPr/>
            </p:nvSpPr>
            <p:spPr bwMode="auto">
              <a:xfrm>
                <a:off x="7720484" y="5236555"/>
                <a:ext cx="9678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/>
                  <a:t>Water cooling</a:t>
                </a:r>
                <a:endParaRPr lang="en-GB" sz="1200" i="1" dirty="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FEF72DC-452A-1D15-1EA8-02CB4A69E691}"/>
                  </a:ext>
                </a:extLst>
              </p:cNvPr>
              <p:cNvSpPr txBox="1"/>
              <p:nvPr/>
            </p:nvSpPr>
            <p:spPr bwMode="auto">
              <a:xfrm>
                <a:off x="8501340" y="5218702"/>
                <a:ext cx="87585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/>
                  <a:t>Base plate</a:t>
                </a:r>
                <a:endParaRPr lang="en-GB" sz="1200" i="1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BB3986C-026A-3732-6D36-F2561DF40D3B}"/>
                  </a:ext>
                </a:extLst>
              </p:cNvPr>
              <p:cNvSpPr txBox="1"/>
              <p:nvPr/>
            </p:nvSpPr>
            <p:spPr bwMode="auto">
              <a:xfrm>
                <a:off x="8148331" y="5966760"/>
                <a:ext cx="350146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/>
                  <a:t>Prototype plugin table (lower table allows transversal horizontal movement)</a:t>
                </a:r>
                <a:endParaRPr lang="en-GB" sz="1200" i="1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2AB79F0-AA4E-38F2-FE89-BD0784E2BC70}"/>
                  </a:ext>
                </a:extLst>
              </p:cNvPr>
              <p:cNvSpPr txBox="1"/>
              <p:nvPr/>
            </p:nvSpPr>
            <p:spPr bwMode="auto">
              <a:xfrm>
                <a:off x="7864081" y="2641328"/>
                <a:ext cx="12163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/>
                  <a:t>Static He pinch-off</a:t>
                </a:r>
                <a:endParaRPr lang="en-GB" sz="1200" i="1" dirty="0"/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55E4D364-E744-E3C9-01A7-A877A36B393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86810" y="3121835"/>
                <a:ext cx="102562" cy="49076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C6F995F0-4AC5-346B-C734-90BB850B58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835201" y="3654529"/>
                <a:ext cx="2661399" cy="152348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"/>
                <a:headEnd type="none" w="med" len="med"/>
                <a:tailEnd type="none" w="med" len="med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796527C4-DA02-0C6E-46C5-468CE5F030E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577336" y="3910563"/>
                <a:ext cx="2643452" cy="1465364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"/>
                <a:headEnd type="none" w="med" len="med"/>
                <a:tailEnd type="none" w="med" len="med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6E2B5361-64CA-A931-2774-B21ECCA05D1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615412" y="3662102"/>
                <a:ext cx="3347008" cy="1897560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prstDash val="dash"/>
                <a:headEnd type="none" w="med" len="med"/>
                <a:tailEnd type="none" w="med" len="med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90AED9B-723C-922E-1E98-15384C4C430E}"/>
                  </a:ext>
                </a:extLst>
              </p:cNvPr>
              <p:cNvSpPr txBox="1"/>
              <p:nvPr/>
            </p:nvSpPr>
            <p:spPr bwMode="auto">
              <a:xfrm>
                <a:off x="7477728" y="3308613"/>
                <a:ext cx="759086" cy="3370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solidFill>
                      <a:srgbClr val="FFC000"/>
                    </a:solidFill>
                  </a:rPr>
                  <a:t>Out-beam axis</a:t>
                </a:r>
                <a:endParaRPr lang="en-GB" sz="1200" i="1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421F224-9CED-8BC2-1A0E-B3F5F37B7203}"/>
                  </a:ext>
                </a:extLst>
              </p:cNvPr>
              <p:cNvSpPr txBox="1"/>
              <p:nvPr/>
            </p:nvSpPr>
            <p:spPr bwMode="auto">
              <a:xfrm>
                <a:off x="11296783" y="4706153"/>
                <a:ext cx="769764" cy="3370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solidFill>
                      <a:srgbClr val="C00000"/>
                    </a:solidFill>
                  </a:rPr>
                  <a:t>T#1 &amp; T#2 in-beam axis</a:t>
                </a:r>
                <a:endParaRPr lang="en-GB" sz="1200" i="1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079C2835-555D-64F4-18EE-10539D7896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524266" y="5205554"/>
                <a:ext cx="457400" cy="26183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headEnd type="none" w="med" len="med"/>
                <a:tailEnd type="arrow" w="med" len="med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1271DCBD-2480-FE1A-AA7C-838214DA5D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264562" y="5417387"/>
                <a:ext cx="457400" cy="26183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olid"/>
                <a:headEnd type="none" w="med" len="med"/>
                <a:tailEnd type="arrow" w="med" len="med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3A319A76-45F2-2827-3140-5BA544A30F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0988242" y="5593606"/>
                <a:ext cx="457400" cy="261833"/>
              </a:xfrm>
              <a:prstGeom prst="straightConnector1">
                <a:avLst/>
              </a:prstGeom>
              <a:ln w="19050">
                <a:solidFill>
                  <a:srgbClr val="FFC000"/>
                </a:solidFill>
                <a:prstDash val="solid"/>
                <a:headEnd type="none" w="med" len="med"/>
                <a:tailEnd type="arrow" w="med" len="med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F8CD60BA-A0CE-875A-F6AB-71B81C101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Prototype Target(s)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1604B6-41B0-D886-6FD1-B30CF6159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HI-ECN3 Project, Beam Dump Facility TSAC #1, 4th 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8D970-2C9A-E5CB-6FE4-F85EBA14E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Rui F. Ximenes et al. | Beam Target tests in TCC2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D9F78-9670-D43D-D255-A762DA169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8" name="Table 37">
                <a:extLst>
                  <a:ext uri="{FF2B5EF4-FFF2-40B4-BE49-F238E27FC236}">
                    <a16:creationId xmlns:a16="http://schemas.microsoft.com/office/drawing/2014/main" id="{21A16A87-770E-628D-C639-1F94B1D3C8C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50955702"/>
                  </p:ext>
                </p:extLst>
              </p:nvPr>
            </p:nvGraphicFramePr>
            <p:xfrm>
              <a:off x="6774457" y="1853511"/>
              <a:ext cx="4849713" cy="36878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303594">
                      <a:extLst>
                        <a:ext uri="{9D8B030D-6E8A-4147-A177-3AD203B41FA5}">
                          <a16:colId xmlns:a16="http://schemas.microsoft.com/office/drawing/2014/main" val="1893247492"/>
                        </a:ext>
                      </a:extLst>
                    </a:gridCol>
                    <a:gridCol w="2546119">
                      <a:extLst>
                        <a:ext uri="{9D8B030D-6E8A-4147-A177-3AD203B41FA5}">
                          <a16:colId xmlns:a16="http://schemas.microsoft.com/office/drawing/2014/main" val="242835373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Parameters</a:t>
                          </a:r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Nominal (</a:t>
                          </a:r>
                          <a:r>
                            <a:rPr lang="en-GB" sz="1200" u="sng" dirty="0"/>
                            <a:t>per target</a:t>
                          </a:r>
                          <a:r>
                            <a:rPr lang="en-GB" sz="1200" dirty="0"/>
                            <a:t>)</a:t>
                          </a:r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28451005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Beamline</a:t>
                          </a:r>
                          <a:endParaRPr lang="en-GB" sz="1200" b="1" dirty="0"/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/>
                            <a:t>North Area T6</a:t>
                          </a:r>
                          <a:endParaRPr lang="en-GB" sz="1200" b="0" dirty="0"/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102501179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Particle &amp; momentum</a:t>
                          </a:r>
                          <a:endParaRPr lang="en-GB" sz="1200" b="1" dirty="0"/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/>
                            <a:t>400 GeV/c protons</a:t>
                          </a:r>
                          <a:endParaRPr lang="en-GB" sz="1200" b="0" dirty="0"/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34094279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1200" b="1" dirty="0"/>
                            <a:t>Spill intensity [e10 </a:t>
                          </a:r>
                          <a:r>
                            <a:rPr lang="en-GB" sz="1200" b="1" dirty="0" err="1"/>
                            <a:t>ppp</a:t>
                          </a:r>
                          <a:r>
                            <a:rPr lang="en-GB" sz="1200" b="1" dirty="0"/>
                            <a:t>]</a:t>
                          </a:r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0" dirty="0"/>
                            <a:t>150 – 450</a:t>
                          </a:r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161570018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Spill </a:t>
                          </a:r>
                          <a:r>
                            <a:rPr lang="en-US" sz="1200" b="1" dirty="0" err="1"/>
                            <a:t>lenght</a:t>
                          </a:r>
                          <a:r>
                            <a:rPr lang="en-US" sz="1200" b="1" dirty="0"/>
                            <a:t> [s]</a:t>
                          </a:r>
                          <a:endParaRPr lang="en-GB" sz="1200" b="1" dirty="0"/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1.0</a:t>
                          </a:r>
                          <a:endParaRPr lang="en-GB" sz="1200" b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426479426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GB" sz="1200" b="1" dirty="0"/>
                            <a:t>Beam size [</a:t>
                          </a:r>
                          <a14:m>
                            <m:oMath xmlns:m="http://schemas.openxmlformats.org/officeDocument/2006/math">
                              <m:r>
                                <a:rPr lang="en-GB" sz="12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r>
                            <a:rPr lang="en-GB" sz="1200" b="1" dirty="0"/>
                            <a:t>, mm] </a:t>
                          </a:r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0" dirty="0"/>
                            <a:t>~1 </a:t>
                          </a:r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2544078858"/>
                      </a:ext>
                    </a:extLst>
                  </a:tr>
                  <a:tr h="131312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Time between shots [min] (minimum)</a:t>
                          </a:r>
                          <a:endParaRPr lang="en-GB" sz="1200" b="1" dirty="0"/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baseline="0" dirty="0"/>
                            <a:t>~ 5-10 (can be longer! </a:t>
                          </a:r>
                          <a:r>
                            <a:rPr lang="en-GB" sz="1200" b="0" baseline="0"/>
                            <a:t>E.g.1h)</a:t>
                          </a:r>
                          <a:endParaRPr lang="en-GB" sz="1200" b="0" baseline="30000" dirty="0"/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2420505628"/>
                      </a:ext>
                    </a:extLst>
                  </a:tr>
                  <a:tr h="120512">
                    <a:tc>
                      <a:txBody>
                        <a:bodyPr/>
                        <a:lstStyle/>
                        <a:p>
                          <a:r>
                            <a:rPr lang="en-GB" sz="1200" b="1" dirty="0"/>
                            <a:t>POT [e13] / (Nr of shots) / Total time</a:t>
                          </a:r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baseline="0" dirty="0"/>
                            <a:t>7.5 – 45 / (50-100) / 8-17h</a:t>
                          </a:r>
                          <a:endParaRPr lang="en-GB" sz="1200" b="0" baseline="30000" dirty="0"/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250529342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MD slots (dedicated MDs but shared with other </a:t>
                          </a:r>
                          <a:r>
                            <a:rPr lang="en-US" sz="1200" b="1" dirty="0" err="1"/>
                            <a:t>SHiP</a:t>
                          </a:r>
                          <a:r>
                            <a:rPr lang="en-US" sz="1200" b="1" dirty="0"/>
                            <a:t> related studies)</a:t>
                          </a:r>
                          <a:endParaRPr lang="en-GB" sz="1200" b="1" dirty="0"/>
                        </a:p>
                      </a:txBody>
                      <a:tcPr marL="46800" marR="45720" marT="18000" marB="18000"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0" dirty="0"/>
                            <a:t>MD 1</a:t>
                          </a:r>
                          <a:r>
                            <a:rPr lang="en-GB" sz="1200" b="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GB" sz="1200" b="0" dirty="0"/>
                            <a:t>July 23rd</a:t>
                          </a:r>
                        </a:p>
                        <a:p>
                          <a:pPr algn="ctr"/>
                          <a:r>
                            <a:rPr lang="en-GB" sz="1200" b="0" dirty="0"/>
                            <a:t>MD 2</a:t>
                          </a:r>
                          <a:r>
                            <a:rPr lang="en-GB" sz="1200" b="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GB" sz="1200" b="0" dirty="0"/>
                            <a:t>August 13th</a:t>
                          </a:r>
                        </a:p>
                        <a:p>
                          <a:pPr algn="ctr"/>
                          <a:r>
                            <a:rPr lang="en-GB" sz="1200" b="0" dirty="0"/>
                            <a:t>MD 3</a:t>
                          </a:r>
                          <a:r>
                            <a:rPr lang="en-GB" sz="1200" b="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GB" sz="1200" b="0" dirty="0"/>
                            <a:t> September 24</a:t>
                          </a:r>
                          <a:r>
                            <a:rPr lang="en-GB" sz="1200" b="0" baseline="30000" dirty="0"/>
                            <a:t>th</a:t>
                          </a:r>
                          <a:endParaRPr lang="en-GB" sz="1200" b="0" dirty="0"/>
                        </a:p>
                      </a:txBody>
                      <a:tcPr marL="46800" marR="45720" marT="18000" marB="18000"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4247997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endParaRPr lang="en-GB" sz="1200" b="1" dirty="0"/>
                        </a:p>
                      </a:txBody>
                      <a:tcPr marL="46800" marR="45720" marT="18000" marB="18000"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2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marL="46800" marR="45720" marT="18000" marB="18000"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08785545"/>
                      </a:ext>
                    </a:extLst>
                  </a:tr>
                  <a:tr h="133584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Installation</a:t>
                          </a:r>
                          <a:endParaRPr lang="en-GB" sz="1200" b="1" dirty="0"/>
                        </a:p>
                      </a:txBody>
                      <a:tcPr marL="46800" marR="45720" marT="18000" marB="1800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/>
                            <a:t>June 24</a:t>
                          </a:r>
                          <a:r>
                            <a:rPr lang="en-GB" sz="1200" b="1" baseline="30000" dirty="0"/>
                            <a:t>th</a:t>
                          </a:r>
                          <a:r>
                            <a:rPr lang="en-GB" sz="1200" b="1" dirty="0"/>
                            <a:t> Technical Stop</a:t>
                          </a:r>
                          <a:r>
                            <a:rPr lang="en-GB" sz="1200" dirty="0"/>
                            <a:t> </a:t>
                          </a:r>
                          <a:r>
                            <a:rPr lang="en-GB" sz="120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GB" sz="1200" dirty="0"/>
                            <a:t> Prototype </a:t>
                          </a:r>
                          <a:r>
                            <a:rPr lang="en-GB" sz="1200" b="1" dirty="0"/>
                            <a:t>installation</a:t>
                          </a:r>
                          <a:r>
                            <a:rPr lang="en-GB" sz="1200" dirty="0"/>
                            <a:t>, BTV screen and any other pending item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July 16th  --&gt;&gt; Backup</a:t>
                          </a:r>
                        </a:p>
                      </a:txBody>
                      <a:tcPr marL="46800" marR="45720" marT="18000" marB="1800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8082025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8" name="Table 37">
                <a:extLst>
                  <a:ext uri="{FF2B5EF4-FFF2-40B4-BE49-F238E27FC236}">
                    <a16:creationId xmlns:a16="http://schemas.microsoft.com/office/drawing/2014/main" id="{21A16A87-770E-628D-C639-1F94B1D3C8C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50955702"/>
                  </p:ext>
                </p:extLst>
              </p:nvPr>
            </p:nvGraphicFramePr>
            <p:xfrm>
              <a:off x="6774457" y="1853511"/>
              <a:ext cx="4849713" cy="36878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303594">
                      <a:extLst>
                        <a:ext uri="{9D8B030D-6E8A-4147-A177-3AD203B41FA5}">
                          <a16:colId xmlns:a16="http://schemas.microsoft.com/office/drawing/2014/main" val="1893247492"/>
                        </a:ext>
                      </a:extLst>
                    </a:gridCol>
                    <a:gridCol w="2546119">
                      <a:extLst>
                        <a:ext uri="{9D8B030D-6E8A-4147-A177-3AD203B41FA5}">
                          <a16:colId xmlns:a16="http://schemas.microsoft.com/office/drawing/2014/main" val="242835373"/>
                        </a:ext>
                      </a:extLst>
                    </a:gridCol>
                  </a:tblGrid>
                  <a:tr h="2188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Parameters</a:t>
                          </a:r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dirty="0"/>
                            <a:t>Nominal (</a:t>
                          </a:r>
                          <a:r>
                            <a:rPr lang="en-GB" sz="1200" u="sng" dirty="0"/>
                            <a:t>per target</a:t>
                          </a:r>
                          <a:r>
                            <a:rPr lang="en-GB" sz="1200" dirty="0"/>
                            <a:t>)</a:t>
                          </a:r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284510055"/>
                      </a:ext>
                    </a:extLst>
                  </a:tr>
                  <a:tr h="218880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Beamline</a:t>
                          </a:r>
                          <a:endParaRPr lang="en-GB" sz="1200" b="1" dirty="0"/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/>
                            <a:t>North Area T6</a:t>
                          </a:r>
                          <a:endParaRPr lang="en-GB" sz="1200" b="0" dirty="0"/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1025011794"/>
                      </a:ext>
                    </a:extLst>
                  </a:tr>
                  <a:tr h="218880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Particle &amp; momentum</a:t>
                          </a:r>
                          <a:endParaRPr lang="en-GB" sz="1200" b="1" dirty="0"/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/>
                            <a:t>400 GeV/c protons</a:t>
                          </a:r>
                          <a:endParaRPr lang="en-GB" sz="1200" b="0" dirty="0"/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340942799"/>
                      </a:ext>
                    </a:extLst>
                  </a:tr>
                  <a:tr h="218880">
                    <a:tc>
                      <a:txBody>
                        <a:bodyPr/>
                        <a:lstStyle/>
                        <a:p>
                          <a:r>
                            <a:rPr lang="en-GB" sz="1200" b="1" dirty="0"/>
                            <a:t>Spill intensity [e10 </a:t>
                          </a:r>
                          <a:r>
                            <a:rPr lang="en-GB" sz="1200" b="1" dirty="0" err="1"/>
                            <a:t>ppp</a:t>
                          </a:r>
                          <a:r>
                            <a:rPr lang="en-GB" sz="1200" b="1" dirty="0"/>
                            <a:t>]</a:t>
                          </a:r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0" dirty="0"/>
                            <a:t>150 – 450</a:t>
                          </a:r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1615700186"/>
                      </a:ext>
                    </a:extLst>
                  </a:tr>
                  <a:tr h="218880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Spill </a:t>
                          </a:r>
                          <a:r>
                            <a:rPr lang="en-US" sz="1200" b="1" dirty="0" err="1"/>
                            <a:t>lenght</a:t>
                          </a:r>
                          <a:r>
                            <a:rPr lang="en-US" sz="1200" b="1" dirty="0"/>
                            <a:t> [s]</a:t>
                          </a:r>
                          <a:endParaRPr lang="en-GB" sz="1200" b="1" dirty="0"/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1.0</a:t>
                          </a:r>
                          <a:endParaRPr lang="en-GB" sz="1200" b="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4264794263"/>
                      </a:ext>
                    </a:extLst>
                  </a:tr>
                  <a:tr h="218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46800" marR="45720" marT="18000" marB="18000">
                        <a:blipFill>
                          <a:blip r:embed="rId4"/>
                          <a:stretch>
                            <a:fillRect t="-516667" r="-111111" b="-1113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0" dirty="0"/>
                            <a:t>~1 </a:t>
                          </a:r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2544078858"/>
                      </a:ext>
                    </a:extLst>
                  </a:tr>
                  <a:tr h="401760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Time between shots [min] (minimum)</a:t>
                          </a:r>
                          <a:endParaRPr lang="en-GB" sz="1200" b="1" dirty="0"/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baseline="0" dirty="0"/>
                            <a:t>~ 5-10 (can be longer! </a:t>
                          </a:r>
                          <a:r>
                            <a:rPr lang="en-GB" sz="1200" b="0" baseline="0"/>
                            <a:t>E.g.1h)</a:t>
                          </a:r>
                          <a:endParaRPr lang="en-GB" sz="1200" b="0" baseline="30000" dirty="0"/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2420505628"/>
                      </a:ext>
                    </a:extLst>
                  </a:tr>
                  <a:tr h="401760">
                    <a:tc>
                      <a:txBody>
                        <a:bodyPr/>
                        <a:lstStyle/>
                        <a:p>
                          <a:r>
                            <a:rPr lang="en-GB" sz="1200" b="1" dirty="0"/>
                            <a:t>POT [e13] / (Nr of shots) / Total time</a:t>
                          </a:r>
                        </a:p>
                      </a:txBody>
                      <a:tcPr marL="46800" marR="45720" marT="18000" marB="1800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0" baseline="0" dirty="0"/>
                            <a:t>7.5 – 45 / (50-100) / 8-17h</a:t>
                          </a:r>
                          <a:endParaRPr lang="en-GB" sz="1200" b="0" baseline="30000" dirty="0"/>
                        </a:p>
                      </a:txBody>
                      <a:tcPr marL="46800" marR="45720" marT="18000" marB="18000"/>
                    </a:tc>
                    <a:extLst>
                      <a:ext uri="{0D108BD9-81ED-4DB2-BD59-A6C34878D82A}">
                        <a16:rowId xmlns:a16="http://schemas.microsoft.com/office/drawing/2014/main" val="2505293429"/>
                      </a:ext>
                    </a:extLst>
                  </a:tr>
                  <a:tr h="584640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MD slots (dedicated MDs but shared with other </a:t>
                          </a:r>
                          <a:r>
                            <a:rPr lang="en-US" sz="1200" b="1" dirty="0" err="1"/>
                            <a:t>SHiP</a:t>
                          </a:r>
                          <a:r>
                            <a:rPr lang="en-US" sz="1200" b="1" dirty="0"/>
                            <a:t> related studies)</a:t>
                          </a:r>
                          <a:endParaRPr lang="en-GB" sz="1200" b="1" dirty="0"/>
                        </a:p>
                      </a:txBody>
                      <a:tcPr marL="46800" marR="45720" marT="18000" marB="18000"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0" dirty="0"/>
                            <a:t>MD 1</a:t>
                          </a:r>
                          <a:r>
                            <a:rPr lang="en-GB" sz="1200" b="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GB" sz="1200" b="0" dirty="0"/>
                            <a:t>July 23rd</a:t>
                          </a:r>
                        </a:p>
                        <a:p>
                          <a:pPr algn="ctr"/>
                          <a:r>
                            <a:rPr lang="en-GB" sz="1200" b="0" dirty="0"/>
                            <a:t>MD 2</a:t>
                          </a:r>
                          <a:r>
                            <a:rPr lang="en-GB" sz="1200" b="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GB" sz="1200" b="0" dirty="0"/>
                            <a:t>August 13th</a:t>
                          </a:r>
                        </a:p>
                        <a:p>
                          <a:pPr algn="ctr"/>
                          <a:r>
                            <a:rPr lang="en-GB" sz="1200" b="0" dirty="0"/>
                            <a:t>MD 3</a:t>
                          </a:r>
                          <a:r>
                            <a:rPr lang="en-GB" sz="1200" b="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GB" sz="1200" b="0" dirty="0"/>
                            <a:t> September 24</a:t>
                          </a:r>
                          <a:r>
                            <a:rPr lang="en-GB" sz="1200" b="0" baseline="30000" dirty="0"/>
                            <a:t>th</a:t>
                          </a:r>
                          <a:endParaRPr lang="en-GB" sz="1200" b="0" dirty="0"/>
                        </a:p>
                      </a:txBody>
                      <a:tcPr marL="46800" marR="45720" marT="18000" marB="18000"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42479970"/>
                      </a:ext>
                    </a:extLst>
                  </a:tr>
                  <a:tr h="218880">
                    <a:tc>
                      <a:txBody>
                        <a:bodyPr/>
                        <a:lstStyle/>
                        <a:p>
                          <a:endParaRPr lang="en-GB" sz="1200" b="1" dirty="0"/>
                        </a:p>
                      </a:txBody>
                      <a:tcPr marL="46800" marR="45720" marT="18000" marB="18000"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200" b="1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marL="46800" marR="45720" marT="18000" marB="18000">
                        <a:lnT>
                          <a:noFill/>
                        </a:lnT>
                        <a:lnB>
                          <a:noFill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008785545"/>
                      </a:ext>
                    </a:extLst>
                  </a:tr>
                  <a:tr h="767520">
                    <a:tc>
                      <a:txBody>
                        <a:bodyPr/>
                        <a:lstStyle/>
                        <a:p>
                          <a:r>
                            <a:rPr lang="en-US" sz="1200" b="1" dirty="0"/>
                            <a:t>Installation</a:t>
                          </a:r>
                          <a:endParaRPr lang="en-GB" sz="1200" b="1" dirty="0"/>
                        </a:p>
                      </a:txBody>
                      <a:tcPr marL="46800" marR="45720" marT="18000" marB="1800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/>
                            <a:t>June 24</a:t>
                          </a:r>
                          <a:r>
                            <a:rPr lang="en-GB" sz="1200" b="1" baseline="30000" dirty="0"/>
                            <a:t>th</a:t>
                          </a:r>
                          <a:r>
                            <a:rPr lang="en-GB" sz="1200" b="1" dirty="0"/>
                            <a:t> Technical Stop</a:t>
                          </a:r>
                          <a:r>
                            <a:rPr lang="en-GB" sz="1200" dirty="0"/>
                            <a:t> </a:t>
                          </a:r>
                          <a:r>
                            <a:rPr lang="en-GB" sz="1200" dirty="0">
                              <a:sym typeface="Wingdings" panose="05000000000000000000" pitchFamily="2" charset="2"/>
                            </a:rPr>
                            <a:t></a:t>
                          </a:r>
                          <a:r>
                            <a:rPr lang="en-GB" sz="1200" dirty="0"/>
                            <a:t> Prototype </a:t>
                          </a:r>
                          <a:r>
                            <a:rPr lang="en-GB" sz="1200" b="1" dirty="0"/>
                            <a:t>installation</a:t>
                          </a:r>
                          <a:r>
                            <a:rPr lang="en-GB" sz="1200" dirty="0"/>
                            <a:t>, BTV screen and any other pending item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July 16th  --&gt;&gt; Backup</a:t>
                          </a:r>
                        </a:p>
                      </a:txBody>
                      <a:tcPr marL="46800" marR="45720" marT="18000" marB="18000">
                        <a:lnL>
                          <a:noFill/>
                        </a:lnL>
                        <a:lnR>
                          <a:noFill/>
                        </a:lnR>
                        <a:lnT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80820259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9919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5738EB9-84EE-A32A-C3FF-5D253516D5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378"/>
          <a:stretch/>
        </p:blipFill>
        <p:spPr>
          <a:xfrm>
            <a:off x="5855343" y="9379"/>
            <a:ext cx="6240016" cy="293909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162F0B6-3C24-5A7F-9A4C-AB4DAC062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2025 Prototype Target(s)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65D3D-E17E-C52C-A27E-2A0A71C85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Rui F. Ximenes et al. | Beam Target tests in TCC2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1FABEC-745B-7593-7B55-9DDF7BEC6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BB3499-2FC3-F193-E4FD-080975DEC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6805" y="2083745"/>
            <a:ext cx="1520924" cy="149496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4FBC49C-819C-3821-26EC-AA75F780D418}"/>
              </a:ext>
            </a:extLst>
          </p:cNvPr>
          <p:cNvGrpSpPr/>
          <p:nvPr/>
        </p:nvGrpSpPr>
        <p:grpSpPr>
          <a:xfrm>
            <a:off x="6874383" y="3818310"/>
            <a:ext cx="5493454" cy="2413515"/>
            <a:chOff x="1138631" y="1725207"/>
            <a:chExt cx="5493454" cy="241351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A2E94BD-2F69-51A1-1A79-7EA6341A03DB}"/>
                </a:ext>
              </a:extLst>
            </p:cNvPr>
            <p:cNvGrpSpPr/>
            <p:nvPr/>
          </p:nvGrpSpPr>
          <p:grpSpPr>
            <a:xfrm>
              <a:off x="1138631" y="1725207"/>
              <a:ext cx="5493454" cy="2136660"/>
              <a:chOff x="3071664" y="2254407"/>
              <a:chExt cx="5493454" cy="213666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9FD4E99-B8D1-5C87-28B3-BAC34834A578}"/>
                  </a:ext>
                </a:extLst>
              </p:cNvPr>
              <p:cNvSpPr/>
              <p:nvPr/>
            </p:nvSpPr>
            <p:spPr>
              <a:xfrm>
                <a:off x="3071664" y="3068960"/>
                <a:ext cx="3744416" cy="125187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EDFFECE1-F64E-0EB6-E9A7-4CD3A6D9FC1C}"/>
                  </a:ext>
                </a:extLst>
              </p:cNvPr>
              <p:cNvSpPr/>
              <p:nvPr/>
            </p:nvSpPr>
            <p:spPr>
              <a:xfrm>
                <a:off x="3071664" y="3158449"/>
                <a:ext cx="3744416" cy="107066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83C9A5D-725F-A682-A6BD-B5F5683AA20C}"/>
                  </a:ext>
                </a:extLst>
              </p:cNvPr>
              <p:cNvSpPr txBox="1"/>
              <p:nvPr/>
            </p:nvSpPr>
            <p:spPr>
              <a:xfrm>
                <a:off x="7078630" y="3526782"/>
                <a:ext cx="14864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25000"/>
                      </a:schemeClr>
                    </a:solidFill>
                    <a:latin typeface="+mj-lt"/>
                  </a:rPr>
                  <a:t>Core ø50mm </a:t>
                </a:r>
                <a:endParaRPr lang="en-GB" sz="1400" dirty="0">
                  <a:solidFill>
                    <a:schemeClr val="bg2">
                      <a:lumMod val="25000"/>
                    </a:schemeClr>
                  </a:solidFill>
                  <a:latin typeface="+mj-lt"/>
                </a:endParaRP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7473CA0B-2957-CC09-13E2-433DD16F29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88666" y="3339179"/>
                <a:ext cx="0" cy="695034"/>
              </a:xfrm>
              <a:prstGeom prst="straightConnector1">
                <a:avLst/>
              </a:prstGeom>
              <a:ln w="12700">
                <a:solidFill>
                  <a:srgbClr val="535359"/>
                </a:solidFill>
                <a:headEnd type="triangle"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3AD73859-6133-C9D6-E89B-6792B3F32E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7512" y="3339179"/>
                <a:ext cx="263162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947FF44-BC97-D780-D524-B152EBFA15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97512" y="4040928"/>
                <a:ext cx="263162" cy="0"/>
              </a:xfrm>
              <a:prstGeom prst="line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B0CC155-9D87-C8FB-8473-41625C0EA4C2}"/>
                  </a:ext>
                </a:extLst>
              </p:cNvPr>
              <p:cNvSpPr/>
              <p:nvPr/>
            </p:nvSpPr>
            <p:spPr>
              <a:xfrm>
                <a:off x="3155323" y="3218319"/>
                <a:ext cx="3609068" cy="92470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1B12E2A9-9B28-CE47-621B-BFAAC0619B1D}"/>
                  </a:ext>
                </a:extLst>
              </p:cNvPr>
              <p:cNvSpPr/>
              <p:nvPr/>
            </p:nvSpPr>
            <p:spPr>
              <a:xfrm>
                <a:off x="3282712" y="3324423"/>
                <a:ext cx="3349690" cy="709790"/>
              </a:xfrm>
              <a:prstGeom prst="roundRect">
                <a:avLst>
                  <a:gd name="adj" fmla="val 0"/>
                </a:avLst>
              </a:prstGeom>
              <a:solidFill>
                <a:schemeClr val="tx2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latin typeface="+mj-lt"/>
                  </a:rPr>
                  <a:t>                  W</a:t>
                </a:r>
                <a:endParaRPr lang="en-GB" dirty="0">
                  <a:latin typeface="+mj-lt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61DED21-2648-5423-7ADD-C9A8D4433417}"/>
                  </a:ext>
                </a:extLst>
              </p:cNvPr>
              <p:cNvSpPr/>
              <p:nvPr/>
            </p:nvSpPr>
            <p:spPr>
              <a:xfrm>
                <a:off x="3476205" y="3303465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DA094CE-3A6B-AF36-6322-34288067680E}"/>
                  </a:ext>
                </a:extLst>
              </p:cNvPr>
              <p:cNvSpPr/>
              <p:nvPr/>
            </p:nvSpPr>
            <p:spPr>
              <a:xfrm>
                <a:off x="3598425" y="3301310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98FBEFE-6894-7031-E24C-278C25ECACE2}"/>
                  </a:ext>
                </a:extLst>
              </p:cNvPr>
              <p:cNvSpPr/>
              <p:nvPr/>
            </p:nvSpPr>
            <p:spPr>
              <a:xfrm>
                <a:off x="3722263" y="3303973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D8423643-96A5-DF66-3C0F-5FDF829371D2}"/>
                  </a:ext>
                </a:extLst>
              </p:cNvPr>
              <p:cNvSpPr/>
              <p:nvPr/>
            </p:nvSpPr>
            <p:spPr>
              <a:xfrm>
                <a:off x="3839289" y="3320645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634ADC3-436F-C136-4079-0F188159721D}"/>
                  </a:ext>
                </a:extLst>
              </p:cNvPr>
              <p:cNvSpPr/>
              <p:nvPr/>
            </p:nvSpPr>
            <p:spPr>
              <a:xfrm>
                <a:off x="3949758" y="3298425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+mj-lt"/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4BABD5DD-939F-7CB1-1AB3-4A015042B886}"/>
                  </a:ext>
                </a:extLst>
              </p:cNvPr>
              <p:cNvSpPr/>
              <p:nvPr/>
            </p:nvSpPr>
            <p:spPr>
              <a:xfrm>
                <a:off x="4077668" y="3314734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321470CE-545D-C219-B803-533339147E42}"/>
                  </a:ext>
                </a:extLst>
              </p:cNvPr>
              <p:cNvSpPr/>
              <p:nvPr/>
            </p:nvSpPr>
            <p:spPr>
              <a:xfrm>
                <a:off x="4230535" y="3314734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E059D5B-8452-A404-43D0-4E0B308DD5F1}"/>
                  </a:ext>
                </a:extLst>
              </p:cNvPr>
              <p:cNvSpPr/>
              <p:nvPr/>
            </p:nvSpPr>
            <p:spPr>
              <a:xfrm>
                <a:off x="4389933" y="3300907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69BC1FF-3EFD-9621-9C1F-7BA40AEE81A5}"/>
                  </a:ext>
                </a:extLst>
              </p:cNvPr>
              <p:cNvSpPr/>
              <p:nvPr/>
            </p:nvSpPr>
            <p:spPr>
              <a:xfrm>
                <a:off x="4551314" y="3296244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4CE5781F-2760-06D7-BCAC-1EF1C99F35A9}"/>
                  </a:ext>
                </a:extLst>
              </p:cNvPr>
              <p:cNvSpPr/>
              <p:nvPr/>
            </p:nvSpPr>
            <p:spPr>
              <a:xfrm>
                <a:off x="4774189" y="3303465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3943ED37-4385-0A3F-5BFE-93228B64934B}"/>
                  </a:ext>
                </a:extLst>
              </p:cNvPr>
              <p:cNvSpPr/>
              <p:nvPr/>
            </p:nvSpPr>
            <p:spPr>
              <a:xfrm>
                <a:off x="5129364" y="3314733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AAB56FA3-12FC-19E4-59A6-AE6F3C3F9978}"/>
                  </a:ext>
                </a:extLst>
              </p:cNvPr>
              <p:cNvSpPr/>
              <p:nvPr/>
            </p:nvSpPr>
            <p:spPr>
              <a:xfrm>
                <a:off x="6022730" y="3289470"/>
                <a:ext cx="39662" cy="755044"/>
              </a:xfrm>
              <a:prstGeom prst="rect">
                <a:avLst/>
              </a:prstGeom>
              <a:solidFill>
                <a:srgbClr val="3399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925CA569-B974-A533-9C4E-99D69358855E}"/>
                  </a:ext>
                </a:extLst>
              </p:cNvPr>
              <p:cNvSpPr/>
              <p:nvPr/>
            </p:nvSpPr>
            <p:spPr>
              <a:xfrm>
                <a:off x="4794485" y="4313333"/>
                <a:ext cx="39662" cy="777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40" name="TextBox 44">
                <a:extLst>
                  <a:ext uri="{FF2B5EF4-FFF2-40B4-BE49-F238E27FC236}">
                    <a16:creationId xmlns:a16="http://schemas.microsoft.com/office/drawing/2014/main" id="{11190775-2E8D-6F8E-13E5-60C6A7D9C70E}"/>
                  </a:ext>
                </a:extLst>
              </p:cNvPr>
              <p:cNvSpPr txBox="1"/>
              <p:nvPr/>
            </p:nvSpPr>
            <p:spPr>
              <a:xfrm>
                <a:off x="4590976" y="2254407"/>
                <a:ext cx="1940363" cy="46446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90000"/>
                        <a:lumOff val="10000"/>
                      </a:schemeClr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Coolant: flowing water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1400" dirty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+mj-lt"/>
                  </a:rPr>
                  <a:t>Steel can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90000"/>
                        <a:lumOff val="10000"/>
                      </a:schemeClr>
                    </a:solidFill>
                    <a:effectLst/>
                    <a:uLnTx/>
                    <a:uFillTx/>
                    <a:latin typeface="+mj-lt"/>
                    <a:ea typeface="+mn-ea"/>
                    <a:cs typeface="+mn-cs"/>
                  </a:rPr>
                  <a:t>Static helium</a:t>
                </a: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45AF06DB-631D-FAE2-443E-1BBF7DD558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65287" y="2413538"/>
                <a:ext cx="878138" cy="679442"/>
              </a:xfrm>
              <a:prstGeom prst="straightConnector1">
                <a:avLst/>
              </a:prstGeom>
              <a:ln w="15875">
                <a:solidFill>
                  <a:schemeClr val="tx2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B545557F-8FE9-7C4D-F5F1-9F34CCA3349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39289" y="2636912"/>
                <a:ext cx="700106" cy="541693"/>
              </a:xfrm>
              <a:prstGeom prst="straightConnector1">
                <a:avLst/>
              </a:prstGeom>
              <a:ln w="15875">
                <a:solidFill>
                  <a:schemeClr val="tx2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5E12E799-7749-A77B-1FF2-26692221669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90489" y="2840903"/>
                <a:ext cx="552119" cy="427191"/>
              </a:xfrm>
              <a:prstGeom prst="straightConnector1">
                <a:avLst/>
              </a:prstGeom>
              <a:ln w="15875">
                <a:solidFill>
                  <a:schemeClr val="tx2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FA1BC2E-F9A2-DB40-7617-F4A4B3EBE2AD}"/>
                </a:ext>
              </a:extLst>
            </p:cNvPr>
            <p:cNvCxnSpPr>
              <a:cxnSpLocks/>
            </p:cNvCxnSpPr>
            <p:nvPr/>
          </p:nvCxnSpPr>
          <p:spPr>
            <a:xfrm>
              <a:off x="1138631" y="3824616"/>
              <a:ext cx="0" cy="276855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0D5FA6C-4937-0CB0-0A00-B13DB6051323}"/>
                </a:ext>
              </a:extLst>
            </p:cNvPr>
            <p:cNvCxnSpPr>
              <a:cxnSpLocks/>
            </p:cNvCxnSpPr>
            <p:nvPr/>
          </p:nvCxnSpPr>
          <p:spPr>
            <a:xfrm>
              <a:off x="4886273" y="3861867"/>
              <a:ext cx="0" cy="276855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63D8424-B50A-F2F2-4D49-41C6761CC1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8631" y="4047428"/>
              <a:ext cx="3744416" cy="0"/>
            </a:xfrm>
            <a:prstGeom prst="straightConnector1">
              <a:avLst/>
            </a:prstGeom>
            <a:ln w="12700">
              <a:solidFill>
                <a:srgbClr val="535359"/>
              </a:solidFill>
              <a:headEnd type="triangl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3C27B23-AE60-35AC-3D69-78C5E5754ADA}"/>
                </a:ext>
              </a:extLst>
            </p:cNvPr>
            <p:cNvSpPr txBox="1"/>
            <p:nvPr/>
          </p:nvSpPr>
          <p:spPr>
            <a:xfrm>
              <a:off x="2520960" y="3766589"/>
              <a:ext cx="14864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  <a:latin typeface="+mj-lt"/>
                </a:rPr>
                <a:t>~600mm</a:t>
              </a:r>
              <a:endParaRPr lang="en-GB" sz="1400" dirty="0">
                <a:solidFill>
                  <a:schemeClr val="bg2">
                    <a:lumMod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44" name="Content Placeholder 1">
            <a:extLst>
              <a:ext uri="{FF2B5EF4-FFF2-40B4-BE49-F238E27FC236}">
                <a16:creationId xmlns:a16="http://schemas.microsoft.com/office/drawing/2014/main" id="{087A12C4-AC8D-EA12-4D3B-12671299D9CE}"/>
              </a:ext>
            </a:extLst>
          </p:cNvPr>
          <p:cNvSpPr txBox="1">
            <a:spLocks/>
          </p:cNvSpPr>
          <p:nvPr/>
        </p:nvSpPr>
        <p:spPr bwMode="auto">
          <a:xfrm>
            <a:off x="335360" y="1340768"/>
            <a:ext cx="6273479" cy="50672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Font typeface="Arial"/>
              <a:buNone/>
              <a:defRPr lang="en-US" sz="28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SzPct val="100000"/>
              <a:buFont typeface="Arial"/>
              <a:buChar char="•"/>
              <a:defRPr lang="en-US" sz="28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tx1"/>
                </a:solidFill>
              </a:rPr>
              <a:t>Full W, Static Helium, indirect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</a:rPr>
              <a:t>Design</a:t>
            </a:r>
            <a:r>
              <a:rPr lang="en-US" sz="1600" b="0" dirty="0"/>
              <a:t> 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sz="1600" b="0" dirty="0">
                <a:sym typeface="Wingdings" panose="05000000000000000000" pitchFamily="2" charset="2"/>
              </a:rPr>
              <a:t> </a:t>
            </a:r>
            <a:r>
              <a:rPr lang="en-US" sz="1600" b="0" dirty="0"/>
              <a:t>W in static Helium. 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 Indirectly c</a:t>
            </a:r>
            <a:r>
              <a:rPr lang="en-US" sz="1600" b="0" dirty="0"/>
              <a:t>ooled with a water jacket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 </a:t>
            </a:r>
            <a:r>
              <a:rPr lang="en-GB" sz="1600" dirty="0"/>
              <a:t>3 Thermocouples per Target (+1 extra)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600" b="0" dirty="0">
                <a:sym typeface="Wingdings" panose="05000000000000000000" pitchFamily="2" charset="2"/>
              </a:rPr>
              <a:t> </a:t>
            </a:r>
            <a:r>
              <a:rPr lang="en-GB" sz="1600" b="0" dirty="0"/>
              <a:t>Block spacing defined to match maximum stresses and temperatures and stress type.</a:t>
            </a:r>
          </a:p>
          <a:p>
            <a:pPr marL="933750" lvl="2" indent="-28575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chemeClr val="tx2"/>
                </a:solidFill>
              </a:rPr>
              <a:t>Beam σ 1 – 3 mm, Intensity 5e11 - 2e13 </a:t>
            </a:r>
            <a:r>
              <a:rPr lang="en-GB" sz="1600" b="0" dirty="0" err="1">
                <a:solidFill>
                  <a:schemeClr val="tx2"/>
                </a:solidFill>
              </a:rPr>
              <a:t>ppp</a:t>
            </a:r>
            <a:endParaRPr lang="en-GB" sz="1600" b="0" dirty="0"/>
          </a:p>
          <a:p>
            <a:pPr marL="933750" lvl="3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600" b="0" dirty="0"/>
              <a:t>Poor cooling </a:t>
            </a:r>
            <a:r>
              <a:rPr lang="en-GB" sz="1600" b="0" dirty="0">
                <a:sym typeface="Wingdings" panose="05000000000000000000" pitchFamily="2" charset="2"/>
              </a:rPr>
              <a:t> </a:t>
            </a:r>
            <a:r>
              <a:rPr lang="en-GB" sz="1600" b="0" dirty="0"/>
              <a:t>low pulse frequency and</a:t>
            </a:r>
            <a:r>
              <a:rPr lang="en-GB" sz="1600" dirty="0"/>
              <a:t> POT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2"/>
                </a:solidFill>
              </a:rPr>
              <a:t>Main objective 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600" b="0" dirty="0">
                <a:sym typeface="Wingdings" panose="05000000000000000000" pitchFamily="2" charset="2"/>
              </a:rPr>
              <a:t></a:t>
            </a:r>
            <a:r>
              <a:rPr lang="en-GB" sz="1600" b="0" dirty="0"/>
              <a:t> W-W Interface &amp; cladding test @ different stress/temperature conditions </a:t>
            </a:r>
            <a:r>
              <a:rPr lang="en-GB" sz="1600" b="1" dirty="0">
                <a:solidFill>
                  <a:schemeClr val="tx1"/>
                </a:solidFill>
                <a:sym typeface="Wingdings" panose="05000000000000000000" pitchFamily="2" charset="2"/>
              </a:rPr>
              <a:t>+</a:t>
            </a:r>
            <a:r>
              <a:rPr lang="en-GB" sz="1600" dirty="0">
                <a:solidFill>
                  <a:schemeClr val="tx1"/>
                </a:solidFill>
                <a:sym typeface="Wingdings" panose="05000000000000000000" pitchFamily="2" charset="2"/>
              </a:rPr>
              <a:t> “Light” PIE / visual inspection</a:t>
            </a:r>
            <a:endParaRPr lang="en-GB" sz="1600" dirty="0">
              <a:solidFill>
                <a:schemeClr val="tx1"/>
              </a:solidFill>
            </a:endParaRP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sz="1600" b="0" dirty="0"/>
              <a:t>3 different core block combinations</a:t>
            </a:r>
          </a:p>
          <a:p>
            <a:pPr marL="2857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GB" sz="1600" b="0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600" b="0" dirty="0"/>
          </a:p>
          <a:p>
            <a:endParaRPr lang="en-US" sz="1600" b="0" dirty="0"/>
          </a:p>
          <a:p>
            <a:endParaRPr lang="en-US" sz="1600" b="0" dirty="0"/>
          </a:p>
          <a:p>
            <a:endParaRPr lang="en-GB" sz="160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CAB024E-2DE9-89B1-E33D-361DED0149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616288" y="1868257"/>
            <a:ext cx="1626915" cy="1701899"/>
          </a:xfr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D34F29F-DA9A-656D-9E80-25EF1BB893E3}"/>
              </a:ext>
            </a:extLst>
          </p:cNvPr>
          <p:cNvGrpSpPr/>
          <p:nvPr/>
        </p:nvGrpSpPr>
        <p:grpSpPr>
          <a:xfrm>
            <a:off x="1031160" y="5270756"/>
            <a:ext cx="5200843" cy="951813"/>
            <a:chOff x="6721466" y="5142278"/>
            <a:chExt cx="5200843" cy="95181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B3907C5-7B1A-6E3F-1730-4B0B73437301}"/>
                </a:ext>
              </a:extLst>
            </p:cNvPr>
            <p:cNvGrpSpPr/>
            <p:nvPr/>
          </p:nvGrpSpPr>
          <p:grpSpPr>
            <a:xfrm>
              <a:off x="6721466" y="5142278"/>
              <a:ext cx="4022143" cy="951813"/>
              <a:chOff x="6912888" y="5124665"/>
              <a:chExt cx="4022143" cy="951813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7A1D2DFE-E27C-F2D3-2A4F-22AADF3008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3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6912888" y="5129186"/>
                <a:ext cx="615161" cy="944073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B20CCF8A-CA20-8A39-DB40-096F240937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8711167" y="5132405"/>
                <a:ext cx="615161" cy="944073"/>
              </a:xfrm>
              <a:prstGeom prst="rect">
                <a:avLst/>
              </a:pr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6C0D826F-0EA1-660D-09E2-3510EB3EA9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358967" y="5124665"/>
                <a:ext cx="528707" cy="944073"/>
              </a:xfrm>
              <a:prstGeom prst="rect">
                <a:avLst/>
              </a:prstGeom>
              <a:ln w="381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733C0BC1-5E1B-383A-97A3-AE22B585F2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319870" y="5126541"/>
                <a:ext cx="615161" cy="944073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FC17DE4-0925-C603-0A93-C17F86D4A853}"/>
                </a:ext>
              </a:extLst>
            </p:cNvPr>
            <p:cNvSpPr txBox="1"/>
            <p:nvPr/>
          </p:nvSpPr>
          <p:spPr bwMode="auto">
            <a:xfrm>
              <a:off x="7287238" y="5363005"/>
              <a:ext cx="12121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Hiped</a:t>
              </a:r>
              <a:r>
                <a:rPr lang="en-US" sz="1100" dirty="0"/>
                <a:t> W plates (no-clad)</a:t>
              </a:r>
              <a:endParaRPr lang="en-GB" sz="11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11C035C-F9AF-7D63-B4D0-9721EB1E10F7}"/>
                </a:ext>
              </a:extLst>
            </p:cNvPr>
            <p:cNvSpPr txBox="1"/>
            <p:nvPr/>
          </p:nvSpPr>
          <p:spPr bwMode="auto">
            <a:xfrm>
              <a:off x="9133646" y="5367383"/>
              <a:ext cx="12121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Hiped</a:t>
              </a:r>
              <a:r>
                <a:rPr lang="en-US" sz="1100" dirty="0"/>
                <a:t> W w/ cladding</a:t>
              </a:r>
              <a:endParaRPr lang="en-GB" sz="1100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A668A90-9E1E-D304-A61D-4037946E804B}"/>
                </a:ext>
              </a:extLst>
            </p:cNvPr>
            <p:cNvSpPr txBox="1"/>
            <p:nvPr/>
          </p:nvSpPr>
          <p:spPr bwMode="auto">
            <a:xfrm>
              <a:off x="10710147" y="5336773"/>
              <a:ext cx="121216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Hiped</a:t>
              </a:r>
              <a:r>
                <a:rPr lang="en-US" sz="1100" dirty="0"/>
                <a:t> W w/ partial cladding</a:t>
              </a:r>
              <a:endParaRPr lang="en-GB" sz="1100" dirty="0"/>
            </a:p>
          </p:txBody>
        </p:sp>
      </p:grp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B81FA87-6694-AE50-B92F-216CD11E0828}"/>
              </a:ext>
            </a:extLst>
          </p:cNvPr>
          <p:cNvCxnSpPr>
            <a:cxnSpLocks/>
          </p:cNvCxnSpPr>
          <p:nvPr/>
        </p:nvCxnSpPr>
        <p:spPr>
          <a:xfrm flipV="1">
            <a:off x="5749193" y="1649730"/>
            <a:ext cx="659124" cy="61919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4C7EBC46-8E46-9666-6B53-43EAA02DCA26}"/>
              </a:ext>
            </a:extLst>
          </p:cNvPr>
          <p:cNvSpPr txBox="1"/>
          <p:nvPr/>
        </p:nvSpPr>
        <p:spPr bwMode="auto">
          <a:xfrm>
            <a:off x="5717859" y="1461119"/>
            <a:ext cx="378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C00000"/>
                </a:solidFill>
              </a:rPr>
              <a:t>P+</a:t>
            </a:r>
            <a:endParaRPr lang="en-GB" sz="1200" i="1" dirty="0">
              <a:solidFill>
                <a:srgbClr val="C00000"/>
              </a:solidFill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31C849E-6883-FED7-E384-40F6EB907AE8}"/>
              </a:ext>
            </a:extLst>
          </p:cNvPr>
          <p:cNvGrpSpPr/>
          <p:nvPr/>
        </p:nvGrpSpPr>
        <p:grpSpPr>
          <a:xfrm>
            <a:off x="6403984" y="121511"/>
            <a:ext cx="5724439" cy="3872271"/>
            <a:chOff x="6403984" y="121511"/>
            <a:chExt cx="5724439" cy="3872271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D4EA1118-9EF4-4F70-2DCD-9989D362AB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73945" y="3232945"/>
              <a:ext cx="357473" cy="147576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E9C32FA4-F812-E315-D151-9980E30481CF}"/>
                </a:ext>
              </a:extLst>
            </p:cNvPr>
            <p:cNvCxnSpPr>
              <a:cxnSpLocks/>
              <a:stCxn id="70" idx="3"/>
            </p:cNvCxnSpPr>
            <p:nvPr/>
          </p:nvCxnSpPr>
          <p:spPr>
            <a:xfrm flipV="1">
              <a:off x="8538901" y="2983426"/>
              <a:ext cx="529427" cy="81522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8B24A96A-5B77-7FDC-EFA9-66A4DB6D7E01}"/>
                </a:ext>
              </a:extLst>
            </p:cNvPr>
            <p:cNvCxnSpPr>
              <a:cxnSpLocks/>
            </p:cNvCxnSpPr>
            <p:nvPr/>
          </p:nvCxnSpPr>
          <p:spPr>
            <a:xfrm>
              <a:off x="8518605" y="2783708"/>
              <a:ext cx="536221" cy="26553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C6250125-DCFF-F728-F3C6-801C3EC4215E}"/>
                </a:ext>
              </a:extLst>
            </p:cNvPr>
            <p:cNvCxnSpPr>
              <a:cxnSpLocks/>
            </p:cNvCxnSpPr>
            <p:nvPr/>
          </p:nvCxnSpPr>
          <p:spPr>
            <a:xfrm>
              <a:off x="8518605" y="2396097"/>
              <a:ext cx="715369" cy="256893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33C64678-15CD-6B42-9EE2-42F521A0A6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05124" y="295427"/>
              <a:ext cx="331436" cy="129111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EB6DE186-C9DF-BCB8-E529-3923A855A2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2738" y="2411756"/>
              <a:ext cx="193406" cy="81735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75745076-0B98-3539-6AE7-7579B214C1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242858" y="2928827"/>
              <a:ext cx="199087" cy="797619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697BBDCA-0FBC-FCBD-4F3E-0EAE9334140A}"/>
                </a:ext>
              </a:extLst>
            </p:cNvPr>
            <p:cNvCxnSpPr>
              <a:cxnSpLocks/>
              <a:stCxn id="75" idx="2"/>
            </p:cNvCxnSpPr>
            <p:nvPr/>
          </p:nvCxnSpPr>
          <p:spPr>
            <a:xfrm flipH="1">
              <a:off x="11421487" y="1967822"/>
              <a:ext cx="57013" cy="670999"/>
            </a:xfrm>
            <a:prstGeom prst="straightConnector1">
              <a:avLst/>
            </a:prstGeom>
            <a:ln w="15875">
              <a:solidFill>
                <a:schemeClr val="tx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44">
              <a:extLst>
                <a:ext uri="{FF2B5EF4-FFF2-40B4-BE49-F238E27FC236}">
                  <a16:creationId xmlns:a16="http://schemas.microsoft.com/office/drawing/2014/main" id="{77C67F0C-8A4B-23A4-9207-78CFBBA41C65}"/>
                </a:ext>
              </a:extLst>
            </p:cNvPr>
            <p:cNvSpPr txBox="1"/>
            <p:nvPr/>
          </p:nvSpPr>
          <p:spPr>
            <a:xfrm>
              <a:off x="7579321" y="2223480"/>
              <a:ext cx="1032658" cy="24065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Core blocks</a:t>
              </a:r>
            </a:p>
          </p:txBody>
        </p:sp>
        <p:sp>
          <p:nvSpPr>
            <p:cNvPr id="69" name="TextBox 44">
              <a:extLst>
                <a:ext uri="{FF2B5EF4-FFF2-40B4-BE49-F238E27FC236}">
                  <a16:creationId xmlns:a16="http://schemas.microsoft.com/office/drawing/2014/main" id="{5587A7AD-2BA4-056D-9CAF-D1B4C955B4A6}"/>
                </a:ext>
              </a:extLst>
            </p:cNvPr>
            <p:cNvSpPr txBox="1"/>
            <p:nvPr/>
          </p:nvSpPr>
          <p:spPr>
            <a:xfrm>
              <a:off x="7697479" y="2518492"/>
              <a:ext cx="974561" cy="46279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+mj-lt"/>
                </a:rPr>
                <a:t>C</a:t>
              </a:r>
              <a:r>
                <a:rPr lang="en-GB" sz="1200" kern="0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+mj-lt"/>
                </a:rPr>
                <a:t>entering washers</a:t>
              </a:r>
              <a:endParaRPr kumimoji="0" lang="en-GB" sz="120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70" name="TextBox 44">
              <a:extLst>
                <a:ext uri="{FF2B5EF4-FFF2-40B4-BE49-F238E27FC236}">
                  <a16:creationId xmlns:a16="http://schemas.microsoft.com/office/drawing/2014/main" id="{2BC90D97-8621-68C5-84E5-3021E8E61785}"/>
                </a:ext>
              </a:extLst>
            </p:cNvPr>
            <p:cNvSpPr txBox="1"/>
            <p:nvPr/>
          </p:nvSpPr>
          <p:spPr>
            <a:xfrm>
              <a:off x="7713039" y="2944620"/>
              <a:ext cx="825862" cy="24065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Static He</a:t>
              </a:r>
            </a:p>
          </p:txBody>
        </p:sp>
        <p:sp>
          <p:nvSpPr>
            <p:cNvPr id="71" name="TextBox 44">
              <a:extLst>
                <a:ext uri="{FF2B5EF4-FFF2-40B4-BE49-F238E27FC236}">
                  <a16:creationId xmlns:a16="http://schemas.microsoft.com/office/drawing/2014/main" id="{A3853E59-4C82-1389-AED9-C8E2D489CF1A}"/>
                </a:ext>
              </a:extLst>
            </p:cNvPr>
            <p:cNvSpPr txBox="1"/>
            <p:nvPr/>
          </p:nvSpPr>
          <p:spPr>
            <a:xfrm>
              <a:off x="7933714" y="3218089"/>
              <a:ext cx="1088335" cy="24065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kern="0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+mj-lt"/>
                </a:rPr>
                <a:t>Indirect water cooling</a:t>
              </a:r>
              <a:endParaRPr kumimoji="0" lang="en-GB" sz="120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75" name="TextBox 44">
              <a:extLst>
                <a:ext uri="{FF2B5EF4-FFF2-40B4-BE49-F238E27FC236}">
                  <a16:creationId xmlns:a16="http://schemas.microsoft.com/office/drawing/2014/main" id="{65863BFD-4AC6-CA73-7BE1-105CD9702434}"/>
                </a:ext>
              </a:extLst>
            </p:cNvPr>
            <p:cNvSpPr txBox="1"/>
            <p:nvPr/>
          </p:nvSpPr>
          <p:spPr>
            <a:xfrm>
              <a:off x="10828577" y="1532530"/>
              <a:ext cx="1299846" cy="43529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+mj-lt"/>
                </a:rPr>
                <a:t>Thermocouples feedthrough</a:t>
              </a:r>
              <a:endParaRPr kumimoji="0" lang="en-GB" sz="120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77" name="TextBox 44">
              <a:extLst>
                <a:ext uri="{FF2B5EF4-FFF2-40B4-BE49-F238E27FC236}">
                  <a16:creationId xmlns:a16="http://schemas.microsoft.com/office/drawing/2014/main" id="{9CFF1EE8-F057-A5DB-E19C-1BAB81C457B2}"/>
                </a:ext>
              </a:extLst>
            </p:cNvPr>
            <p:cNvSpPr txBox="1"/>
            <p:nvPr/>
          </p:nvSpPr>
          <p:spPr>
            <a:xfrm>
              <a:off x="11024373" y="3686005"/>
              <a:ext cx="1070986" cy="3077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>
                  <a:solidFill>
                    <a:schemeClr val="tx2">
                      <a:lumMod val="90000"/>
                      <a:lumOff val="10000"/>
                    </a:schemeClr>
                  </a:solidFill>
                  <a:latin typeface="+mj-lt"/>
                </a:rPr>
                <a:t>He pinch-off</a:t>
              </a:r>
              <a:endParaRPr kumimoji="0" lang="en-GB" sz="120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  <p:sp>
          <p:nvSpPr>
            <p:cNvPr id="81" name="TextBox 44">
              <a:extLst>
                <a:ext uri="{FF2B5EF4-FFF2-40B4-BE49-F238E27FC236}">
                  <a16:creationId xmlns:a16="http://schemas.microsoft.com/office/drawing/2014/main" id="{DCE98909-D094-97EF-B1CF-F2FE66E4A43A}"/>
                </a:ext>
              </a:extLst>
            </p:cNvPr>
            <p:cNvSpPr txBox="1"/>
            <p:nvPr/>
          </p:nvSpPr>
          <p:spPr>
            <a:xfrm>
              <a:off x="11083790" y="121511"/>
              <a:ext cx="844858" cy="24065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Water outlet</a:t>
              </a:r>
            </a:p>
          </p:txBody>
        </p:sp>
        <p:sp>
          <p:nvSpPr>
            <p:cNvPr id="82" name="TextBox 44">
              <a:extLst>
                <a:ext uri="{FF2B5EF4-FFF2-40B4-BE49-F238E27FC236}">
                  <a16:creationId xmlns:a16="http://schemas.microsoft.com/office/drawing/2014/main" id="{CAC717B1-03D6-744B-FD41-858689BB6BF1}"/>
                </a:ext>
              </a:extLst>
            </p:cNvPr>
            <p:cNvSpPr txBox="1"/>
            <p:nvPr/>
          </p:nvSpPr>
          <p:spPr>
            <a:xfrm>
              <a:off x="6403984" y="2246743"/>
              <a:ext cx="844858" cy="24065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90000"/>
                      <a:lumOff val="1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Water inlet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0D04BD-7463-82F0-6F6B-EC8A689E0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HI-ECN3 Project, Beam Dump Facility TSAC #1, 4th March 2025</a:t>
            </a:r>
          </a:p>
        </p:txBody>
      </p:sp>
    </p:spTree>
    <p:extLst>
      <p:ext uri="{BB962C8B-B14F-4D97-AF65-F5344CB8AC3E}">
        <p14:creationId xmlns:p14="http://schemas.microsoft.com/office/powerpoint/2010/main" val="280875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35983</TotalTime>
  <Words>2027</Words>
  <Application>Microsoft Office PowerPoint</Application>
  <PresentationFormat>Widescreen</PresentationFormat>
  <Paragraphs>304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Arial Narrow</vt:lpstr>
      <vt:lpstr>Calibri</vt:lpstr>
      <vt:lpstr>Cambria Math</vt:lpstr>
      <vt:lpstr>Wingdings</vt:lpstr>
      <vt:lpstr>Office Theme</vt:lpstr>
      <vt:lpstr>PowerPoint Presentation</vt:lpstr>
      <vt:lpstr>Beam target tests in TCC2 1st Beam Dump Facility (BDF) Targetry Systems Advisory Committee (TSAC) 4th – 6th March 2025</vt:lpstr>
      <vt:lpstr>Take-home objectives of this talk</vt:lpstr>
      <vt:lpstr>CERN’s accelerator schedule &amp; Timeline constrain</vt:lpstr>
      <vt:lpstr>North Area Slow-eXtraction Test-bench </vt:lpstr>
      <vt:lpstr>BDF Prototype Target &amp; importance of beam testing</vt:lpstr>
      <vt:lpstr>2025 Prototype Target(s)</vt:lpstr>
      <vt:lpstr>2025 Prototype Target(s)</vt:lpstr>
      <vt:lpstr>2025 Prototype Target(s)</vt:lpstr>
      <vt:lpstr>2025 Prototype Target(s)</vt:lpstr>
      <vt:lpstr>2025 Prototype Target(s)</vt:lpstr>
      <vt:lpstr>2025 Prototype Target(s) - Status</vt:lpstr>
      <vt:lpstr>2026 Prototype Target</vt:lpstr>
      <vt:lpstr>2026 target</vt:lpstr>
      <vt:lpstr>Layout BDF prototype setup in 2026</vt:lpstr>
      <vt:lpstr>Conclusions</vt:lpstr>
      <vt:lpstr>Conclusions &amp; brief comments on risks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Rui Franqueira Ximenes</cp:lastModifiedBy>
  <cp:revision>1472</cp:revision>
  <cp:lastPrinted>2020-01-30T13:49:18Z</cp:lastPrinted>
  <dcterms:created xsi:type="dcterms:W3CDTF">2024-07-23T07:46:26Z</dcterms:created>
  <dcterms:modified xsi:type="dcterms:W3CDTF">2025-03-04T10:55:56Z</dcterms:modified>
</cp:coreProperties>
</file>