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9" r:id="rId3"/>
    <p:sldId id="289" r:id="rId4"/>
    <p:sldId id="290" r:id="rId5"/>
    <p:sldId id="305" r:id="rId6"/>
    <p:sldId id="293" r:id="rId7"/>
    <p:sldId id="291" r:id="rId8"/>
    <p:sldId id="292" r:id="rId9"/>
    <p:sldId id="294" r:id="rId10"/>
    <p:sldId id="295" r:id="rId11"/>
    <p:sldId id="296" r:id="rId12"/>
    <p:sldId id="297" r:id="rId13"/>
    <p:sldId id="306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E7E9F0"/>
    <a:srgbClr val="A8B8DC"/>
    <a:srgbClr val="004899"/>
    <a:srgbClr val="0070C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24"/>
    <p:restoredTop sz="96966"/>
  </p:normalViewPr>
  <p:slideViewPr>
    <p:cSldViewPr snapToObjects="1">
      <p:cViewPr varScale="1">
        <p:scale>
          <a:sx n="118" d="100"/>
          <a:sy n="118" d="100"/>
        </p:scale>
        <p:origin x="120" y="163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 fatigue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2"/>
          <c:tx>
            <c:strRef>
              <c:f>Fatigue!$H$20</c:f>
              <c:strCache>
                <c:ptCount val="1"/>
                <c:pt idx="0">
                  <c:v>Rolled Tian-Long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Fatigue!$D$20</c:f>
              <c:numCache>
                <c:formatCode>0.00E+00</c:formatCode>
                <c:ptCount val="1"/>
                <c:pt idx="0">
                  <c:v>2000000</c:v>
                </c:pt>
              </c:numCache>
            </c:numRef>
          </c:xVal>
          <c:yVal>
            <c:numRef>
              <c:f>Fatigue!$C$20</c:f>
              <c:numCache>
                <c:formatCode>General</c:formatCode>
                <c:ptCount val="1"/>
                <c:pt idx="0">
                  <c:v>237.5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91C-46FE-ACCE-1BE9F0E90931}"/>
            </c:ext>
          </c:extLst>
        </c:ser>
        <c:ser>
          <c:idx val="3"/>
          <c:order val="3"/>
          <c:tx>
            <c:strRef>
              <c:f>Fatigue!$H$21</c:f>
              <c:strCache>
                <c:ptCount val="1"/>
                <c:pt idx="0">
                  <c:v>Rolled  Tian-Long 280C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Fatigue!$D$21</c:f>
              <c:numCache>
                <c:formatCode>0.00E+00</c:formatCode>
                <c:ptCount val="1"/>
                <c:pt idx="0">
                  <c:v>2000001</c:v>
                </c:pt>
              </c:numCache>
            </c:numRef>
          </c:xVal>
          <c:yVal>
            <c:numRef>
              <c:f>Fatigue!$C$21</c:f>
              <c:numCache>
                <c:formatCode>General</c:formatCode>
                <c:ptCount val="1"/>
                <c:pt idx="0">
                  <c:v>252.5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91C-46FE-ACCE-1BE9F0E90931}"/>
            </c:ext>
          </c:extLst>
        </c:ser>
        <c:ser>
          <c:idx val="4"/>
          <c:order val="4"/>
          <c:tx>
            <c:strRef>
              <c:f>Fatigue!$H$22</c:f>
              <c:strCache>
                <c:ptCount val="1"/>
                <c:pt idx="0">
                  <c:v>forget Tian-Long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Fatigue!$D$22</c:f>
              <c:numCache>
                <c:formatCode>0.00E+00</c:formatCode>
                <c:ptCount val="1"/>
                <c:pt idx="0">
                  <c:v>2000001</c:v>
                </c:pt>
              </c:numCache>
            </c:numRef>
          </c:xVal>
          <c:yVal>
            <c:numRef>
              <c:f>Fatigue!$C$22</c:f>
              <c:numCache>
                <c:formatCode>General</c:formatCode>
                <c:ptCount val="1"/>
                <c:pt idx="0">
                  <c:v>125.6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91C-46FE-ACCE-1BE9F0E90931}"/>
            </c:ext>
          </c:extLst>
        </c:ser>
        <c:ser>
          <c:idx val="5"/>
          <c:order val="5"/>
          <c:tx>
            <c:strRef>
              <c:f>Fatigue!$H$23</c:f>
              <c:strCache>
                <c:ptCount val="1"/>
                <c:pt idx="0">
                  <c:v>rolled Plansee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Fatigue!$D$23</c:f>
              <c:numCache>
                <c:formatCode>0.00E+00</c:formatCode>
                <c:ptCount val="1"/>
                <c:pt idx="0">
                  <c:v>2000001</c:v>
                </c:pt>
              </c:numCache>
            </c:numRef>
          </c:xVal>
          <c:yVal>
            <c:numRef>
              <c:f>Fatigue!$C$23</c:f>
              <c:numCache>
                <c:formatCode>General</c:formatCode>
                <c:ptCount val="1"/>
                <c:pt idx="0">
                  <c:v>371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91C-46FE-ACCE-1BE9F0E90931}"/>
            </c:ext>
          </c:extLst>
        </c:ser>
        <c:ser>
          <c:idx val="6"/>
          <c:order val="6"/>
          <c:tx>
            <c:strRef>
              <c:f>Fatigue!$H$24</c:f>
              <c:strCache>
                <c:ptCount val="1"/>
                <c:pt idx="0">
                  <c:v>HIP+Sintered Plansee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Fatigue!$D$24</c:f>
              <c:numCache>
                <c:formatCode>0.00E+00</c:formatCode>
                <c:ptCount val="1"/>
                <c:pt idx="0">
                  <c:v>2000001</c:v>
                </c:pt>
              </c:numCache>
            </c:numRef>
          </c:xVal>
          <c:yVal>
            <c:numRef>
              <c:f>Fatigue!$C$24</c:f>
              <c:numCache>
                <c:formatCode>General</c:formatCode>
                <c:ptCount val="1"/>
                <c:pt idx="0">
                  <c:v>185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91C-46FE-ACCE-1BE9F0E90931}"/>
            </c:ext>
          </c:extLst>
        </c:ser>
        <c:ser>
          <c:idx val="7"/>
          <c:order val="7"/>
          <c:tx>
            <c:strRef>
              <c:f>Fatigue!$I$26</c:f>
              <c:strCache>
                <c:ptCount val="1"/>
                <c:pt idx="0">
                  <c:v>SH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>
                    <a:lumMod val="60000"/>
                  </a:schemeClr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xVal>
            <c:numRef>
              <c:f>Fatigue!$D$26:$D$41</c:f>
              <c:numCache>
                <c:formatCode>General</c:formatCode>
                <c:ptCount val="16"/>
                <c:pt idx="0" formatCode="0.00E+00">
                  <c:v>2000001</c:v>
                </c:pt>
                <c:pt idx="1">
                  <c:v>2013</c:v>
                </c:pt>
                <c:pt idx="2">
                  <c:v>112514</c:v>
                </c:pt>
                <c:pt idx="3">
                  <c:v>170053</c:v>
                </c:pt>
                <c:pt idx="4">
                  <c:v>85874</c:v>
                </c:pt>
                <c:pt idx="5">
                  <c:v>108398</c:v>
                </c:pt>
                <c:pt idx="6" formatCode="0.00E+00">
                  <c:v>2000001</c:v>
                </c:pt>
                <c:pt idx="7" formatCode="0.00E+00">
                  <c:v>2000001</c:v>
                </c:pt>
                <c:pt idx="8">
                  <c:v>75370</c:v>
                </c:pt>
                <c:pt idx="9" formatCode="0.00E+00">
                  <c:v>2000001</c:v>
                </c:pt>
                <c:pt idx="10">
                  <c:v>310985</c:v>
                </c:pt>
                <c:pt idx="11" formatCode="0.00E+00">
                  <c:v>2000001</c:v>
                </c:pt>
                <c:pt idx="12">
                  <c:v>51097</c:v>
                </c:pt>
                <c:pt idx="13">
                  <c:v>444943</c:v>
                </c:pt>
                <c:pt idx="14">
                  <c:v>104094</c:v>
                </c:pt>
                <c:pt idx="15">
                  <c:v>63725</c:v>
                </c:pt>
              </c:numCache>
            </c:numRef>
          </c:xVal>
          <c:yVal>
            <c:numRef>
              <c:f>Fatigue!$C$26:$C$41</c:f>
              <c:numCache>
                <c:formatCode>General</c:formatCode>
                <c:ptCount val="16"/>
                <c:pt idx="0">
                  <c:v>180</c:v>
                </c:pt>
                <c:pt idx="1">
                  <c:v>230</c:v>
                </c:pt>
                <c:pt idx="2">
                  <c:v>220</c:v>
                </c:pt>
                <c:pt idx="3">
                  <c:v>210</c:v>
                </c:pt>
                <c:pt idx="4">
                  <c:v>200</c:v>
                </c:pt>
                <c:pt idx="5">
                  <c:v>190</c:v>
                </c:pt>
                <c:pt idx="6">
                  <c:v>190</c:v>
                </c:pt>
                <c:pt idx="7">
                  <c:v>200</c:v>
                </c:pt>
                <c:pt idx="8">
                  <c:v>210</c:v>
                </c:pt>
                <c:pt idx="9">
                  <c:v>200</c:v>
                </c:pt>
                <c:pt idx="10">
                  <c:v>210</c:v>
                </c:pt>
                <c:pt idx="11">
                  <c:v>200</c:v>
                </c:pt>
                <c:pt idx="12">
                  <c:v>210</c:v>
                </c:pt>
                <c:pt idx="13">
                  <c:v>200</c:v>
                </c:pt>
                <c:pt idx="14">
                  <c:v>190</c:v>
                </c:pt>
                <c:pt idx="15">
                  <c:v>220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91C-46FE-ACCE-1BE9F0E90931}"/>
            </c:ext>
          </c:extLst>
        </c:ser>
        <c:ser>
          <c:idx val="8"/>
          <c:order val="8"/>
          <c:tx>
            <c:strRef>
              <c:f>Fatigue!$I$42</c:f>
              <c:strCache>
                <c:ptCount val="1"/>
                <c:pt idx="0">
                  <c:v>RA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60000"/>
                  </a:schemeClr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xVal>
            <c:numRef>
              <c:f>Fatigue!$D$42:$D$50</c:f>
              <c:numCache>
                <c:formatCode>0.00E+00</c:formatCode>
                <c:ptCount val="9"/>
                <c:pt idx="0">
                  <c:v>2000001</c:v>
                </c:pt>
                <c:pt idx="1">
                  <c:v>2000001</c:v>
                </c:pt>
                <c:pt idx="2" formatCode="General">
                  <c:v>18</c:v>
                </c:pt>
                <c:pt idx="3">
                  <c:v>2000001</c:v>
                </c:pt>
                <c:pt idx="4">
                  <c:v>2000001</c:v>
                </c:pt>
                <c:pt idx="5" formatCode="General">
                  <c:v>44</c:v>
                </c:pt>
                <c:pt idx="6" formatCode="General">
                  <c:v>78020</c:v>
                </c:pt>
                <c:pt idx="7">
                  <c:v>2000001</c:v>
                </c:pt>
                <c:pt idx="8">
                  <c:v>2000001</c:v>
                </c:pt>
              </c:numCache>
            </c:numRef>
          </c:xVal>
          <c:yVal>
            <c:numRef>
              <c:f>Fatigue!$C$42:$C$50</c:f>
              <c:numCache>
                <c:formatCode>General</c:formatCode>
                <c:ptCount val="9"/>
                <c:pt idx="0">
                  <c:v>325</c:v>
                </c:pt>
                <c:pt idx="1">
                  <c:v>350</c:v>
                </c:pt>
                <c:pt idx="2">
                  <c:v>375</c:v>
                </c:pt>
                <c:pt idx="3">
                  <c:v>350</c:v>
                </c:pt>
                <c:pt idx="4">
                  <c:v>375</c:v>
                </c:pt>
                <c:pt idx="5">
                  <c:v>400</c:v>
                </c:pt>
                <c:pt idx="6">
                  <c:v>375</c:v>
                </c:pt>
                <c:pt idx="7">
                  <c:v>350</c:v>
                </c:pt>
                <c:pt idx="8">
                  <c:v>375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F91C-46FE-ACCE-1BE9F0E909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6375536"/>
        <c:axId val="1376372656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Fatigue!$H$4</c15:sqref>
                        </c15:formulaRef>
                      </c:ext>
                    </c:extLst>
                    <c:strCache>
                      <c:ptCount val="1"/>
                      <c:pt idx="0">
                        <c:v>Sintered + HIP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Fatigue!$D$4</c15:sqref>
                        </c15:formulaRef>
                      </c:ext>
                    </c:extLst>
                    <c:numCache>
                      <c:formatCode>0.00E+00</c:formatCode>
                      <c:ptCount val="1"/>
                      <c:pt idx="0">
                        <c:v>2000000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Fatigue!$C$4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180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9-F91C-46FE-ACCE-1BE9F0E90931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Fatigue!$H$5</c15:sqref>
                        </c15:formulaRef>
                      </c:ext>
                    </c:extLst>
                    <c:strCache>
                      <c:ptCount val="1"/>
                      <c:pt idx="0">
                        <c:v>Rolled + Anneled</c:v>
                      </c:pt>
                    </c:strCache>
                  </c:strRef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Fatigue!$D$5</c15:sqref>
                        </c15:formulaRef>
                      </c:ext>
                    </c:extLst>
                    <c:numCache>
                      <c:formatCode>0.00E+00</c:formatCode>
                      <c:ptCount val="1"/>
                      <c:pt idx="0">
                        <c:v>2000000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Fatigue!$C$5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350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F91C-46FE-ACCE-1BE9F0E90931}"/>
                  </c:ext>
                </c:extLst>
              </c15:ser>
            </c15:filteredScatterSeries>
          </c:ext>
        </c:extLst>
      </c:scatterChart>
      <c:valAx>
        <c:axId val="1376375536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Cycles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6372656"/>
        <c:crosses val="autoZero"/>
        <c:crossBetween val="midCat"/>
      </c:valAx>
      <c:valAx>
        <c:axId val="1376372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Fatigue</a:t>
                </a:r>
                <a:r>
                  <a:rPr lang="en-GB" baseline="0"/>
                  <a:t> limit (MPa)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6375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Matthew FRASER | HI-ECN3 Study Project: status report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5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S. Sgobba, K.E. Buchanan, P. Curran et al. - BDF-TSAC1 - 04-06.03.2025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Matthew FRASER | HI-ECN3 Study Project: status report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hyperlink" Target="https://doi.org/10.1016/j.jnucmat.2017.10.061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i.org/10.1016/j.jnucmat.2015.06.032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7566/JPSCP.28.031004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022311517301836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hyperlink" Target="https://arxiv.org/pdf/2410.01964" TargetMode="External"/><Relationship Id="rId4" Type="http://schemas.openxmlformats.org/officeDocument/2006/relationships/hyperlink" Target="https://www.researchgate.net/publication/335058564_Application_of_Hot_Isostatic_Pressing_HIP_technology_to_diffusion_bond_refractory_metals_for_proton_beam_targets_and_absorbers_at_CERN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image" Target="../media/image4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i.org/10.1016/j.nme.2024.101858" TargetMode="External"/><Relationship Id="rId4" Type="http://schemas.openxmlformats.org/officeDocument/2006/relationships/hyperlink" Target="https://doi.org/10.1016/j.jnucmat.2021.15320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iecn3.web.cern.ch/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google.com/url?sa=t&amp;source=web&amp;rct=j&amp;opi=89978449&amp;url=https://dl.asminternational.org/handbooks/pages/BooksByTitle&amp;ved=2ahUKEwjwy4Tq_M-LAxUN3AIHHQ2sEgcQFnoECBsQAQ&amp;usg=AOvVaw3sjbvZSsK7glzF6c7BMcT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g"/><Relationship Id="rId7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3237640/1" TargetMode="External"/><Relationship Id="rId5" Type="http://schemas.openxmlformats.org/officeDocument/2006/relationships/image" Target="../media/image16.png"/><Relationship Id="rId10" Type="http://schemas.openxmlformats.org/officeDocument/2006/relationships/hyperlink" Target="https://edms.cern.ch/document/3180443/1" TargetMode="External"/><Relationship Id="rId4" Type="http://schemas.openxmlformats.org/officeDocument/2006/relationships/image" Target="../media/image15.png"/><Relationship Id="rId9" Type="http://schemas.openxmlformats.org/officeDocument/2006/relationships/hyperlink" Target="https://edms.cern.ch/document/3190589/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google.com/url?sa=t&amp;source=web&amp;rct=j&amp;opi=89978449&amp;url=https://dl.asminternational.org/handbooks/pages/BooksByTitle&amp;ved=2ahUKEwjwy4Tq_M-LAxUN3AIHHQ2sEgcQFnoECBsQAQ&amp;usg=AOvVaw3sjbvZSsK7glzF6c7BMcTZ" TargetMode="External"/><Relationship Id="rId5" Type="http://schemas.openxmlformats.org/officeDocument/2006/relationships/hyperlink" Target="https://indico.cern.ch/event/1480601/" TargetMode="Externa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F32E69-229E-4FF8-DB36-FD58F739F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5F2AAD0-8BD4-12D3-EB3F-B802838F8F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5A90732-2B7D-31F2-8D74-AAAB9370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E114A2D-2746-1E7B-C8FC-BB62DD01E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68497" cy="373949"/>
          </a:xfrm>
        </p:spPr>
        <p:txBody>
          <a:bodyPr wrap="none">
            <a:spAutoFit/>
          </a:bodyPr>
          <a:lstStyle/>
          <a:p>
            <a:r>
              <a:rPr lang="en-GB" sz="2700" dirty="0"/>
              <a:t>Ongoing and required material R&amp;D to meet the project requirements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C5EA25FA-9CCF-8E52-472F-6B7F5C7168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336" y="800708"/>
            <a:ext cx="4356484" cy="780727"/>
          </a:xfrm>
          <a:solidFill>
            <a:schemeClr val="bg1"/>
          </a:solidFill>
        </p:spPr>
        <p:txBody>
          <a:bodyPr vert="horz" wrap="none" lIns="0" tIns="0" rIns="0" bIns="0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Limited mechanical properties in SH material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tx1"/>
                </a:solidFill>
              </a:rPr>
              <a:t>Limited fatigue endurance limit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tx1"/>
                </a:solidFill>
              </a:rPr>
              <a:t>Limited yield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F967A12-77CE-2807-A32F-378DADF92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443" y="800708"/>
            <a:ext cx="4976203" cy="386310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6E4E4CD-E5E7-FD97-75DD-26FA42A5735F}"/>
              </a:ext>
            </a:extLst>
          </p:cNvPr>
          <p:cNvCxnSpPr>
            <a:cxnSpLocks/>
          </p:cNvCxnSpPr>
          <p:nvPr/>
        </p:nvCxnSpPr>
        <p:spPr>
          <a:xfrm>
            <a:off x="10019815" y="3082479"/>
            <a:ext cx="15481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723668-D60D-CB2B-E459-1ED5D9A98355}"/>
              </a:ext>
            </a:extLst>
          </p:cNvPr>
          <p:cNvCxnSpPr>
            <a:cxnSpLocks/>
          </p:cNvCxnSpPr>
          <p:nvPr/>
        </p:nvCxnSpPr>
        <p:spPr>
          <a:xfrm>
            <a:off x="10272464" y="2126832"/>
            <a:ext cx="129552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DCF2743-BC7A-F968-098C-046B471D77BF}"/>
              </a:ext>
            </a:extLst>
          </p:cNvPr>
          <p:cNvSpPr txBox="1"/>
          <p:nvPr/>
        </p:nvSpPr>
        <p:spPr>
          <a:xfrm>
            <a:off x="9011703" y="2780039"/>
            <a:ext cx="1008112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150 MPa</a:t>
            </a:r>
          </a:p>
          <a:p>
            <a:pPr algn="l"/>
            <a:r>
              <a:rPr lang="en-GB" dirty="0"/>
              <a:t>In service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E8517A-3E15-335A-EB20-63D3A4A83077}"/>
              </a:ext>
            </a:extLst>
          </p:cNvPr>
          <p:cNvSpPr txBox="1"/>
          <p:nvPr/>
        </p:nvSpPr>
        <p:spPr>
          <a:xfrm>
            <a:off x="7823571" y="1814307"/>
            <a:ext cx="2304256" cy="553998"/>
          </a:xfrm>
          <a:prstGeom prst="rect">
            <a:avLst/>
          </a:prstGeom>
          <a:noFill/>
          <a:ln>
            <a:solidFill>
              <a:srgbClr val="004899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300 MPa </a:t>
            </a:r>
            <a:br>
              <a:rPr lang="en-GB" dirty="0"/>
            </a:br>
            <a:r>
              <a:rPr lang="en-GB" dirty="0"/>
              <a:t>Safety factor = 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4032F3-2F81-F5A7-7A72-2B18F9DFB60C}"/>
              </a:ext>
            </a:extLst>
          </p:cNvPr>
          <p:cNvSpPr txBox="1"/>
          <p:nvPr/>
        </p:nvSpPr>
        <p:spPr>
          <a:xfrm>
            <a:off x="7458032" y="989631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RT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A2D5D9D-7193-5D9E-7816-A86825BEE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760" y="1688677"/>
            <a:ext cx="3870653" cy="2928455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89B6B45-B6A5-9B45-9223-41187B251761}"/>
              </a:ext>
            </a:extLst>
          </p:cNvPr>
          <p:cNvCxnSpPr>
            <a:cxnSpLocks/>
          </p:cNvCxnSpPr>
          <p:nvPr/>
        </p:nvCxnSpPr>
        <p:spPr>
          <a:xfrm>
            <a:off x="1126827" y="3454857"/>
            <a:ext cx="230487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6E2BFF7-186C-6842-7649-FE91BCDF0AD8}"/>
              </a:ext>
            </a:extLst>
          </p:cNvPr>
          <p:cNvSpPr txBox="1"/>
          <p:nvPr/>
        </p:nvSpPr>
        <p:spPr>
          <a:xfrm>
            <a:off x="4223791" y="3211241"/>
            <a:ext cx="2327820" cy="553998"/>
          </a:xfrm>
          <a:prstGeom prst="rect">
            <a:avLst/>
          </a:prstGeom>
          <a:noFill/>
          <a:ln>
            <a:solidFill>
              <a:srgbClr val="004899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300 MPa </a:t>
            </a:r>
            <a:br>
              <a:rPr lang="en-GB" dirty="0"/>
            </a:br>
            <a:r>
              <a:rPr lang="en-GB" dirty="0"/>
              <a:t>Safety factor = 2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42CD9C7-7995-8AB9-5B35-C95FE4EA5B20}"/>
              </a:ext>
            </a:extLst>
          </p:cNvPr>
          <p:cNvCxnSpPr>
            <a:cxnSpLocks/>
          </p:cNvCxnSpPr>
          <p:nvPr/>
        </p:nvCxnSpPr>
        <p:spPr>
          <a:xfrm>
            <a:off x="1126827" y="3909804"/>
            <a:ext cx="23048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1A80FB4-D3CD-4B68-2AA4-1B2FC1E22B1A}"/>
              </a:ext>
            </a:extLst>
          </p:cNvPr>
          <p:cNvSpPr txBox="1"/>
          <p:nvPr/>
        </p:nvSpPr>
        <p:spPr>
          <a:xfrm>
            <a:off x="4223791" y="3799474"/>
            <a:ext cx="2327819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150 MPa in service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0710A67-654A-1FE2-45C3-B1CF5BF94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8886" y="4653913"/>
            <a:ext cx="4013406" cy="2209914"/>
          </a:xfrm>
          <a:prstGeom prst="rect">
            <a:avLst/>
          </a:prstGeom>
          <a:ln>
            <a:solidFill>
              <a:srgbClr val="004899"/>
            </a:solidFill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7A29165-B68D-9EB6-30F4-78A111931D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2088" y="4657089"/>
            <a:ext cx="4013406" cy="2203563"/>
          </a:xfrm>
          <a:prstGeom prst="rect">
            <a:avLst/>
          </a:prstGeom>
          <a:ln>
            <a:solidFill>
              <a:srgbClr val="004899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826213-B3D0-CDE6-6533-2CC13A7673C1}"/>
              </a:ext>
            </a:extLst>
          </p:cNvPr>
          <p:cNvSpPr txBox="1"/>
          <p:nvPr/>
        </p:nvSpPr>
        <p:spPr>
          <a:xfrm>
            <a:off x="719933" y="5543427"/>
            <a:ext cx="3009157" cy="430887"/>
          </a:xfrm>
          <a:prstGeom prst="rect">
            <a:avLst/>
          </a:prstGeom>
          <a:solidFill>
            <a:srgbClr val="FFFF00">
              <a:alpha val="44000"/>
            </a:srgbClr>
          </a:solidFill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100" i="1"/>
            </a:lvl1pPr>
          </a:lstStyle>
          <a:p>
            <a:r>
              <a:rPr lang="en-GB" dirty="0"/>
              <a:t>J. </a:t>
            </a:r>
            <a:r>
              <a:rPr lang="en-GB" dirty="0" err="1"/>
              <a:t>Habainy</a:t>
            </a:r>
            <a:r>
              <a:rPr lang="en-GB" dirty="0"/>
              <a:t>, Y. Lee, Y. Dai, S. Iyengar,</a:t>
            </a:r>
          </a:p>
          <a:p>
            <a:r>
              <a:rPr lang="en-GB" dirty="0">
                <a:hlinkClick r:id="rId6"/>
              </a:rPr>
              <a:t>https://doi.org/10.1016/j.jnucmat.2015.06.032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16A44B-82AB-2045-8BC3-3C2C532088DE}"/>
              </a:ext>
            </a:extLst>
          </p:cNvPr>
          <p:cNvSpPr txBox="1"/>
          <p:nvPr/>
        </p:nvSpPr>
        <p:spPr>
          <a:xfrm>
            <a:off x="3840963" y="1150548"/>
            <a:ext cx="3009157" cy="430887"/>
          </a:xfrm>
          <a:prstGeom prst="rect">
            <a:avLst/>
          </a:prstGeom>
          <a:solidFill>
            <a:srgbClr val="FFFF00">
              <a:alpha val="44000"/>
            </a:srgbClr>
          </a:solidFill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1100" i="1"/>
            </a:lvl1pPr>
          </a:lstStyle>
          <a:p>
            <a:r>
              <a:rPr lang="en-GB" dirty="0"/>
              <a:t>J. </a:t>
            </a:r>
            <a:r>
              <a:rPr lang="en-GB" dirty="0" err="1"/>
              <a:t>Habainy</a:t>
            </a:r>
            <a:r>
              <a:rPr lang="en-GB" dirty="0"/>
              <a:t>, S. Iyengar, </a:t>
            </a:r>
            <a:r>
              <a:rPr lang="en-GB" dirty="0" err="1"/>
              <a:t>Y.Lee</a:t>
            </a:r>
            <a:r>
              <a:rPr lang="en-GB" dirty="0"/>
              <a:t>, </a:t>
            </a:r>
            <a:r>
              <a:rPr lang="en-GB" dirty="0" err="1"/>
              <a:t>Y.Dai</a:t>
            </a:r>
            <a:r>
              <a:rPr lang="en-GB" dirty="0"/>
              <a:t>.</a:t>
            </a:r>
          </a:p>
          <a:p>
            <a:r>
              <a:rPr lang="en-GB" dirty="0">
                <a:hlinkClick r:id="rId7"/>
              </a:rPr>
              <a:t>https://doi.org/10.1016/j.jnucmat.2017.10.061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65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AEA6E-4FB8-48B1-F332-8317FA658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93ED6EB-C3FB-BB15-D326-7B4B155BFE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4D09347-3891-EA3B-8711-50E843945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9E44D0C-B196-FE54-9DF3-11B64D9D7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68497" cy="373949"/>
          </a:xfrm>
        </p:spPr>
        <p:txBody>
          <a:bodyPr wrap="none">
            <a:spAutoFit/>
          </a:bodyPr>
          <a:lstStyle/>
          <a:p>
            <a:r>
              <a:rPr lang="en-GB" sz="2700" dirty="0"/>
              <a:t>Ongoing and required material R&amp;D to meet the project requirements</a:t>
            </a:r>
          </a:p>
        </p:txBody>
      </p: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BE31BEF1-FAF5-0E39-F573-A789CA64B5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214980"/>
              </p:ext>
            </p:extLst>
          </p:nvPr>
        </p:nvGraphicFramePr>
        <p:xfrm>
          <a:off x="3035660" y="908720"/>
          <a:ext cx="6588732" cy="3708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Text Placeholder 5">
            <a:extLst>
              <a:ext uri="{FF2B5EF4-FFF2-40B4-BE49-F238E27FC236}">
                <a16:creationId xmlns:a16="http://schemas.microsoft.com/office/drawing/2014/main" id="{00CB844B-4C73-3300-16D0-96D892C8D0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336" y="4617132"/>
            <a:ext cx="4968552" cy="996170"/>
          </a:xfr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Axial forging is possible but there is a limitation: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tx1"/>
                </a:solidFill>
              </a:rPr>
              <a:t>Maximum of 110 mm </a:t>
            </a:r>
            <a:r>
              <a:rPr lang="en-GB" sz="1400" dirty="0" err="1">
                <a:solidFill>
                  <a:schemeClr val="tx1"/>
                </a:solidFill>
              </a:rPr>
              <a:t>heigth</a:t>
            </a:r>
            <a:r>
              <a:rPr lang="en-GB" sz="1400" dirty="0">
                <a:solidFill>
                  <a:schemeClr val="tx1"/>
                </a:solidFill>
              </a:rPr>
              <a:t> with 260 mm diameter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chemeClr val="tx1"/>
                </a:solidFill>
              </a:rPr>
              <a:t>From this dimensions reduced mechanical properties as no more axial nor radial deformation can be done.</a:t>
            </a:r>
          </a:p>
        </p:txBody>
      </p:sp>
      <p:sp>
        <p:nvSpPr>
          <p:cNvPr id="37" name="Text Placeholder 5">
            <a:extLst>
              <a:ext uri="{FF2B5EF4-FFF2-40B4-BE49-F238E27FC236}">
                <a16:creationId xmlns:a16="http://schemas.microsoft.com/office/drawing/2014/main" id="{01278A2E-05A9-D610-D419-C588C1D635F2}"/>
              </a:ext>
            </a:extLst>
          </p:cNvPr>
          <p:cNvSpPr txBox="1">
            <a:spLocks/>
          </p:cNvSpPr>
          <p:nvPr/>
        </p:nvSpPr>
        <p:spPr>
          <a:xfrm>
            <a:off x="5222542" y="4617132"/>
            <a:ext cx="6969457" cy="220162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685800" lvl="1" indent="-2286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1400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dirty="0"/>
              <a:t>Rolled tungsten:</a:t>
            </a:r>
          </a:p>
          <a:p>
            <a:pPr lvl="1"/>
            <a:r>
              <a:rPr lang="en-GB" dirty="0"/>
              <a:t>Shows superior fatigue properties than forged and PM </a:t>
            </a:r>
            <a:r>
              <a:rPr lang="en-GB" dirty="0" err="1"/>
              <a:t>HIPed</a:t>
            </a:r>
            <a:r>
              <a:rPr lang="en-GB" dirty="0"/>
              <a:t> tungsten</a:t>
            </a:r>
          </a:p>
          <a:p>
            <a:pPr lvl="1"/>
            <a:r>
              <a:rPr lang="en-GB" dirty="0"/>
              <a:t>However, it has nearly zero ductility at room temperature and is highly anisotropic</a:t>
            </a:r>
          </a:p>
          <a:p>
            <a:pPr lvl="1"/>
            <a:r>
              <a:rPr lang="en-GB" dirty="0"/>
              <a:t>The orientation of the rolled tungsten bricks with respect to the proton beam needs to be carefully considered.</a:t>
            </a:r>
          </a:p>
          <a:p>
            <a:pPr lvl="1"/>
            <a:r>
              <a:rPr lang="en-GB" dirty="0"/>
              <a:t>The post-pulse maximum stress should be below 100 MPa, and the post-pulse peak stress amplitude lower than 50 MPa (see J. </a:t>
            </a:r>
            <a:r>
              <a:rPr lang="en-GB" dirty="0" err="1"/>
              <a:t>Habainy</a:t>
            </a:r>
            <a:r>
              <a:rPr lang="en-GB" dirty="0"/>
              <a:t>, Y. Lee, Y. Dai, S. Iyengar, </a:t>
            </a:r>
            <a:r>
              <a:rPr lang="en-GB" dirty="0">
                <a:hlinkClick r:id="rId3"/>
              </a:rPr>
              <a:t>https://doi.org/10.7566/JPSCP.28.031004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30974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F5AB7-2505-63C3-8553-9E9AF27C7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8D73265-CC32-9531-5675-B8F8087EA2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14E2342-73B2-516F-2E31-8B19370D2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A4C8E4D-EF75-DAF3-E43E-5A22E3F97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886774" cy="373949"/>
          </a:xfrm>
        </p:spPr>
        <p:txBody>
          <a:bodyPr wrap="none">
            <a:spAutoFit/>
          </a:bodyPr>
          <a:lstStyle/>
          <a:p>
            <a:r>
              <a:rPr lang="en-GB" sz="2700" dirty="0"/>
              <a:t>Palette of tests for the material target – and why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F1748-7410-4221-5D57-A3EE506F0B74}"/>
              </a:ext>
            </a:extLst>
          </p:cNvPr>
          <p:cNvSpPr txBox="1"/>
          <p:nvPr/>
        </p:nvSpPr>
        <p:spPr>
          <a:xfrm>
            <a:off x="407988" y="908720"/>
            <a:ext cx="5041198" cy="226574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685800" lvl="1" indent="-2286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1400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Mechanical testing:</a:t>
            </a:r>
          </a:p>
          <a:p>
            <a:pPr lvl="1"/>
            <a:r>
              <a:rPr lang="en-US" dirty="0"/>
              <a:t>Charpy impact toughness testing of the base material, from RT to 600 ºC  </a:t>
            </a:r>
          </a:p>
          <a:p>
            <a:pPr lvl="1"/>
            <a:r>
              <a:rPr lang="en-US" dirty="0"/>
              <a:t>RT &amp; high T tensile testing with possibility of an inert or vacuum atmosphere</a:t>
            </a:r>
          </a:p>
          <a:p>
            <a:pPr lvl="1"/>
            <a:r>
              <a:rPr lang="en-US" dirty="0"/>
              <a:t>As above, fatigue testing</a:t>
            </a:r>
          </a:p>
          <a:p>
            <a:pPr lvl="1"/>
            <a:r>
              <a:rPr lang="en-US" dirty="0"/>
              <a:t>Tensile testing of the adhesion strength of the HIP bonded plates W-W &amp; W-Ta-W.</a:t>
            </a:r>
          </a:p>
          <a:p>
            <a:pPr lvl="1"/>
            <a:r>
              <a:rPr lang="en-US" dirty="0"/>
              <a:t>Material hardness (as a function of T?)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933581-1FF7-68EA-B2E6-787B328AEC3B}"/>
              </a:ext>
            </a:extLst>
          </p:cNvPr>
          <p:cNvSpPr txBox="1"/>
          <p:nvPr/>
        </p:nvSpPr>
        <p:spPr>
          <a:xfrm>
            <a:off x="8394222" y="979612"/>
            <a:ext cx="2467022" cy="22159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685800" lvl="1" indent="-2286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1400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Material characterization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6736F-919C-4D1F-24D5-4F6D52ED62E5}"/>
              </a:ext>
            </a:extLst>
          </p:cNvPr>
          <p:cNvSpPr txBox="1"/>
          <p:nvPr/>
        </p:nvSpPr>
        <p:spPr>
          <a:xfrm>
            <a:off x="407988" y="3348424"/>
            <a:ext cx="5041198" cy="183486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685800" lvl="1" indent="-2286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1400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0" lvl="1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600" b="1" dirty="0"/>
              <a:t>Ongoing in house on HR plates:</a:t>
            </a:r>
          </a:p>
          <a:p>
            <a:pPr lvl="1"/>
            <a:r>
              <a:rPr lang="en-US" dirty="0"/>
              <a:t>A complete grain size analysis</a:t>
            </a:r>
          </a:p>
          <a:p>
            <a:pPr lvl="1"/>
            <a:r>
              <a:rPr lang="en-US" dirty="0"/>
              <a:t>Grain orientation analysis </a:t>
            </a:r>
          </a:p>
          <a:p>
            <a:pPr lvl="1"/>
            <a:r>
              <a:rPr lang="en-US" dirty="0"/>
              <a:t>Recast layer analysis &amp; post cut processing  </a:t>
            </a:r>
          </a:p>
          <a:p>
            <a:pPr lvl="1"/>
            <a:r>
              <a:rPr lang="en-US" dirty="0"/>
              <a:t>Density evaluation</a:t>
            </a:r>
          </a:p>
          <a:p>
            <a:pPr lvl="1"/>
            <a:r>
              <a:rPr lang="en-US" dirty="0"/>
              <a:t>Microstructural changes of the base material during the heating exposure/</a:t>
            </a:r>
            <a:r>
              <a:rPr lang="en-US" dirty="0" err="1"/>
              <a:t>HIPing</a:t>
            </a:r>
            <a:r>
              <a:rPr lang="en-US" dirty="0"/>
              <a:t> process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98F28C-0408-B5C2-DC8A-04327F36DAD3}"/>
              </a:ext>
            </a:extLst>
          </p:cNvPr>
          <p:cNvCxnSpPr>
            <a:cxnSpLocks/>
          </p:cNvCxnSpPr>
          <p:nvPr/>
        </p:nvCxnSpPr>
        <p:spPr>
          <a:xfrm>
            <a:off x="5608807" y="713553"/>
            <a:ext cx="47807" cy="5451751"/>
          </a:xfrm>
          <a:prstGeom prst="line">
            <a:avLst/>
          </a:prstGeom>
          <a:ln>
            <a:solidFill>
              <a:srgbClr val="30303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A77C5F2-C358-CC4D-DFEA-B80DD5578738}"/>
              </a:ext>
            </a:extLst>
          </p:cNvPr>
          <p:cNvSpPr txBox="1"/>
          <p:nvPr/>
        </p:nvSpPr>
        <p:spPr>
          <a:xfrm>
            <a:off x="5816234" y="3266560"/>
            <a:ext cx="1721625" cy="22159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685800" lvl="1" indent="-2286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1400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Metrology &amp; NDT 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72BC23-E2D7-0BD9-5620-E025D0D6B813}"/>
              </a:ext>
            </a:extLst>
          </p:cNvPr>
          <p:cNvCxnSpPr>
            <a:cxnSpLocks/>
          </p:cNvCxnSpPr>
          <p:nvPr/>
        </p:nvCxnSpPr>
        <p:spPr>
          <a:xfrm flipH="1">
            <a:off x="5755104" y="3040649"/>
            <a:ext cx="5971194" cy="0"/>
          </a:xfrm>
          <a:prstGeom prst="line">
            <a:avLst/>
          </a:prstGeom>
          <a:ln>
            <a:solidFill>
              <a:srgbClr val="30303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E808B17-9F65-6676-0C0D-7E8115B9AF0D}"/>
              </a:ext>
            </a:extLst>
          </p:cNvPr>
          <p:cNvSpPr txBox="1"/>
          <p:nvPr/>
        </p:nvSpPr>
        <p:spPr>
          <a:xfrm>
            <a:off x="5776055" y="3583626"/>
            <a:ext cx="2996824" cy="120545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0" lvl="1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Courier New" panose="02070309020205020404" pitchFamily="49" charset="0"/>
              <a:buNone/>
              <a:tabLst/>
              <a:defRPr sz="1600" b="1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685800" lvl="1" indent="-228600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1400" b="0" dirty="0"/>
              <a:t>Immersion UT of all incoming plates EN 4050-4</a:t>
            </a:r>
          </a:p>
          <a:p>
            <a:pPr marL="685800" lvl="1" indent="-228600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1400" b="0" dirty="0"/>
              <a:t>Flatness evaluation ASTM B760-07</a:t>
            </a:r>
          </a:p>
          <a:p>
            <a:pPr marL="685800" lvl="1" indent="-228600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1400" b="0" dirty="0"/>
              <a:t>Roughness evaluation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E0C02DA-C015-A301-E50C-DC6B7C293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6340" y="3214650"/>
            <a:ext cx="2996824" cy="34019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471EB08-72C0-311D-B972-642A2F1BA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234" y="935295"/>
            <a:ext cx="2404001" cy="18089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CAB82E-846C-79DD-C0AE-442FBAF7A8E9}"/>
              </a:ext>
            </a:extLst>
          </p:cNvPr>
          <p:cNvSpPr txBox="1"/>
          <p:nvPr/>
        </p:nvSpPr>
        <p:spPr>
          <a:xfrm>
            <a:off x="407988" y="5377524"/>
            <a:ext cx="5041198" cy="78072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0" lvl="1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Courier New" panose="02070309020205020404" pitchFamily="49" charset="0"/>
              <a:buNone/>
              <a:tabLst/>
              <a:defRPr sz="1600" b="1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lvl="1"/>
            <a:r>
              <a:rPr lang="en-US" dirty="0"/>
              <a:t>Oxidation studies:</a:t>
            </a:r>
          </a:p>
          <a:p>
            <a:pPr marL="685800" lvl="1" indent="-228600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1400" b="0" dirty="0"/>
              <a:t>in relation to NDT</a:t>
            </a:r>
          </a:p>
          <a:p>
            <a:pPr marL="685800" lvl="1" indent="-228600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1400" b="0" dirty="0"/>
              <a:t>and operating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2159924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2E0F2-4336-8343-94E1-85D905656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94425A7-30FE-4B86-E3B9-0CDFE9C237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959C71-59C5-9A92-4562-8F6B8FF3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87AC4D3-B578-9FDB-F1DA-889AD70B5825}"/>
              </a:ext>
            </a:extLst>
          </p:cNvPr>
          <p:cNvGrpSpPr/>
          <p:nvPr/>
        </p:nvGrpSpPr>
        <p:grpSpPr>
          <a:xfrm>
            <a:off x="6276020" y="152636"/>
            <a:ext cx="5816679" cy="6576169"/>
            <a:chOff x="6276020" y="224644"/>
            <a:chExt cx="5816679" cy="65761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26F5F43-53F3-509A-0FA0-0498F1A79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85"/>
            <a:stretch/>
          </p:blipFill>
          <p:spPr>
            <a:xfrm>
              <a:off x="6276020" y="224644"/>
              <a:ext cx="5816679" cy="6576169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A89011B-7900-BD19-8228-389C4C45D621}"/>
                </a:ext>
              </a:extLst>
            </p:cNvPr>
            <p:cNvSpPr/>
            <p:nvPr/>
          </p:nvSpPr>
          <p:spPr>
            <a:xfrm>
              <a:off x="7111102" y="260648"/>
              <a:ext cx="2765318" cy="324036"/>
            </a:xfrm>
            <a:prstGeom prst="rect">
              <a:avLst/>
            </a:prstGeom>
            <a:solidFill>
              <a:schemeClr val="bg1"/>
            </a:solidFill>
            <a:ln w="349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AE08A6F-4869-314A-39AD-A55998AF5A8D}"/>
                </a:ext>
              </a:extLst>
            </p:cNvPr>
            <p:cNvSpPr/>
            <p:nvPr/>
          </p:nvSpPr>
          <p:spPr>
            <a:xfrm>
              <a:off x="10200456" y="281598"/>
              <a:ext cx="1786896" cy="324036"/>
            </a:xfrm>
            <a:prstGeom prst="rect">
              <a:avLst/>
            </a:prstGeom>
            <a:solidFill>
              <a:schemeClr val="bg1"/>
            </a:solidFill>
            <a:ln w="3492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00A1B2A1-3722-8BAF-524E-CD37BA4B2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28" y="184633"/>
            <a:ext cx="5724016" cy="373949"/>
          </a:xfrm>
        </p:spPr>
        <p:txBody>
          <a:bodyPr wrap="square">
            <a:spAutoFit/>
          </a:bodyPr>
          <a:lstStyle/>
          <a:p>
            <a:r>
              <a:rPr lang="en-GB" sz="2700" dirty="0"/>
              <a:t>Palette of tests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B2349E-2019-4FCB-CFF2-6CEE0E1A34D8}"/>
              </a:ext>
            </a:extLst>
          </p:cNvPr>
          <p:cNvSpPr txBox="1"/>
          <p:nvPr/>
        </p:nvSpPr>
        <p:spPr>
          <a:xfrm>
            <a:off x="69713" y="1093407"/>
            <a:ext cx="2218824" cy="473770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0" lvl="1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Courier New" panose="02070309020205020404" pitchFamily="49" charset="0"/>
              <a:buNone/>
              <a:tabLst/>
              <a:defRPr sz="1600" b="1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lvl="1"/>
            <a:r>
              <a:rPr lang="en-US" sz="1400" dirty="0"/>
              <a:t>Oxidation studies vs. operating environment</a:t>
            </a:r>
          </a:p>
          <a:p>
            <a:pPr marL="180000" indent="-228600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1400" b="0" dirty="0"/>
              <a:t>similar </a:t>
            </a:r>
            <a:r>
              <a:rPr lang="en-US" sz="1400" b="0" dirty="0" err="1"/>
              <a:t>behaviour</a:t>
            </a:r>
            <a:r>
              <a:rPr lang="en-US" sz="1400" b="0" dirty="0"/>
              <a:t> expected as reported for Mo </a:t>
            </a:r>
            <a:r>
              <a:rPr lang="en-US" sz="1400" b="0" dirty="0">
                <a:sym typeface="Symbol" panose="05050102010706020507" pitchFamily="18" charset="2"/>
              </a:rPr>
              <a:t></a:t>
            </a:r>
            <a:endParaRPr lang="en-US" sz="1400" b="0" dirty="0"/>
          </a:p>
          <a:p>
            <a:pPr marL="180000" indent="-228600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GB" sz="1400" b="0" dirty="0"/>
              <a:t>cleaning of W is desirable to remove compounds that could cause carbon contamination during exposure to a heat cycle</a:t>
            </a:r>
          </a:p>
          <a:p>
            <a:pPr marL="180000" indent="-228600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GB" sz="1400" b="0" dirty="0"/>
              <a:t>a variety of cleaning agents may be used to remove oils and hydrocarbons (vapor degreasing and hand or automatic washing with detergent solutions)</a:t>
            </a:r>
          </a:p>
          <a:p>
            <a:pPr marL="180000" indent="-228600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1400" b="0" dirty="0"/>
              <a:t>chemical cleaning only needed for heavily </a:t>
            </a:r>
            <a:r>
              <a:rPr lang="en-US" sz="1400" b="0" dirty="0" err="1"/>
              <a:t>oxidised</a:t>
            </a:r>
            <a:r>
              <a:rPr lang="en-US" sz="1400" b="0" dirty="0"/>
              <a:t> surfaces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ACFDE0-025F-D4F7-A49E-126A7720D739}"/>
              </a:ext>
            </a:extLst>
          </p:cNvPr>
          <p:cNvSpPr/>
          <p:nvPr/>
        </p:nvSpPr>
        <p:spPr>
          <a:xfrm>
            <a:off x="6384032" y="5373216"/>
            <a:ext cx="5616624" cy="72008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6EB8E6-B449-F9C9-7A74-269E596164B8}"/>
              </a:ext>
            </a:extLst>
          </p:cNvPr>
          <p:cNvSpPr/>
          <p:nvPr/>
        </p:nvSpPr>
        <p:spPr>
          <a:xfrm>
            <a:off x="6384032" y="6093296"/>
            <a:ext cx="5616624" cy="593224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3021E3E-19FB-F036-7B52-FBE4F0E989CE}"/>
              </a:ext>
            </a:extLst>
          </p:cNvPr>
          <p:cNvSpPr/>
          <p:nvPr/>
        </p:nvSpPr>
        <p:spPr>
          <a:xfrm>
            <a:off x="6376047" y="548680"/>
            <a:ext cx="5616624" cy="972108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C1E7D5-96F6-70E8-6DE6-C508ABE0B6B8}"/>
              </a:ext>
            </a:extLst>
          </p:cNvPr>
          <p:cNvSpPr txBox="1"/>
          <p:nvPr/>
        </p:nvSpPr>
        <p:spPr>
          <a:xfrm>
            <a:off x="2396549" y="1052736"/>
            <a:ext cx="3915475" cy="517064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100" i="1"/>
            </a:lvl1pPr>
          </a:lstStyle>
          <a:p>
            <a:r>
              <a:rPr lang="en-GB" dirty="0">
                <a:highlight>
                  <a:srgbClr val="FFFF00"/>
                </a:highlight>
              </a:rPr>
              <a:t>See </a:t>
            </a:r>
            <a:r>
              <a:rPr lang="en-GB" dirty="0">
                <a:highlight>
                  <a:srgbClr val="FFFF00"/>
                </a:highlight>
                <a:hlinkClick r:id="rId3"/>
              </a:rPr>
              <a:t>J. </a:t>
            </a:r>
            <a:r>
              <a:rPr lang="en-GB" dirty="0" err="1">
                <a:highlight>
                  <a:srgbClr val="FFFF00"/>
                </a:highlight>
                <a:hlinkClick r:id="rId3"/>
              </a:rPr>
              <a:t>Habainy</a:t>
            </a:r>
            <a:r>
              <a:rPr lang="en-GB" dirty="0">
                <a:highlight>
                  <a:srgbClr val="FFFF00"/>
                </a:highlight>
                <a:hlinkClick r:id="rId3"/>
              </a:rPr>
              <a:t> et al., Formation of oxide layers on tungsten at low oxygen partial pressures</a:t>
            </a:r>
            <a:r>
              <a:rPr lang="en-GB" dirty="0">
                <a:highlight>
                  <a:srgbClr val="FFFF00"/>
                </a:highlight>
              </a:rPr>
              <a:t>:</a:t>
            </a:r>
          </a:p>
          <a:p>
            <a:endParaRPr lang="en-GB" dirty="0"/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b="1" i="0" dirty="0"/>
              <a:t>In </a:t>
            </a:r>
            <a:r>
              <a:rPr lang="en-GB" b="1" i="0" dirty="0" err="1"/>
              <a:t>Ar</a:t>
            </a:r>
            <a:r>
              <a:rPr lang="en-GB" b="1" i="0" dirty="0"/>
              <a:t> gas with a maximum oxygen partial pressure of 5 ppm, a thin and adherent oxide film was observed to form on the surface of tungsten specimens </a:t>
            </a:r>
            <a:r>
              <a:rPr lang="en-GB" b="1" i="0" u="sng" dirty="0"/>
              <a:t>even at 500 °C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i="0" dirty="0"/>
              <a:t>For the operation of the ESS spallation facility, it is important to note </a:t>
            </a:r>
            <a:r>
              <a:rPr lang="en-GB" b="1" i="0" dirty="0"/>
              <a:t>that tungsten can be oxidized in environments with low oxygen partial pressures at T as low as 400 °C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b="1" i="0" dirty="0"/>
              <a:t>Below 500 °C it is expected that the oxide formed will be of the protective type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b="1" i="0" dirty="0"/>
              <a:t>However</a:t>
            </a:r>
            <a:r>
              <a:rPr lang="en-GB" i="0" dirty="0"/>
              <a:t>, considering that the tungsten will be cooled by a massive helium flow with a flux of 3 kg/s at 1.1 MPa, </a:t>
            </a:r>
            <a:r>
              <a:rPr lang="en-GB" b="1" i="0" dirty="0"/>
              <a:t>surface erosion of the oxide scale was a concern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i="0" dirty="0"/>
              <a:t>Erosion experiments were performed to study the adhesion of the oxide formed on tungsten at 500 °C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i="0" dirty="0"/>
              <a:t>The sample, pre-oxidized for 1 h in a He-0.5%O2 gas mixture, showed no signs of erosion caused by the helium jet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i="0" dirty="0"/>
              <a:t>Still, the </a:t>
            </a:r>
            <a:r>
              <a:rPr lang="en-GB" b="1" i="0" dirty="0"/>
              <a:t>spalling of the oxide layer </a:t>
            </a:r>
            <a:r>
              <a:rPr lang="en-GB" i="0" dirty="0"/>
              <a:t>due to beam pulse and beam trip induced thermal cycling, and fatigue, during five years of target lifetime, </a:t>
            </a:r>
            <a:r>
              <a:rPr lang="en-GB" b="1" i="0" dirty="0"/>
              <a:t>remains an issue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i="0" dirty="0"/>
              <a:t>Also of concern is the possibility of tungsten oxide sublimation in accidental cases such as over-focused beam combined with loss of helium confinement.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b="1" i="0" dirty="0"/>
              <a:t>To minimize such risks, the target primary cooling loop will be purified and the impurity levels will be monitored during operation.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0DCA6CC-C237-C3D8-EFED-03F8643B6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2005006"/>
            <a:ext cx="5612664" cy="2936162"/>
          </a:xfrm>
          <a:prstGeom prst="rect">
            <a:avLst/>
          </a:prstGeom>
          <a:ln>
            <a:noFill/>
          </a:ln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860B7125-A299-4796-C3AB-BBF4DA99FE36}"/>
              </a:ext>
            </a:extLst>
          </p:cNvPr>
          <p:cNvSpPr/>
          <p:nvPr/>
        </p:nvSpPr>
        <p:spPr>
          <a:xfrm>
            <a:off x="6351809" y="1962721"/>
            <a:ext cx="5629737" cy="2929646"/>
          </a:xfrm>
          <a:prstGeom prst="rect">
            <a:avLst/>
          </a:prstGeom>
          <a:solidFill>
            <a:srgbClr val="FFFF00">
              <a:alpha val="33000"/>
            </a:srgbClr>
          </a:solidFill>
          <a:ln w="349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9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29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B9AF6-391C-AEBD-BFD8-5DEA213DEC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6F9DC07-68FB-A809-C326-51060A9675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929953-06B7-2381-A6F7-53DC0F3E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605B9DD-4673-DF43-E235-E9788A75C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4731"/>
            <a:ext cx="7886774" cy="373949"/>
          </a:xfrm>
        </p:spPr>
        <p:txBody>
          <a:bodyPr wrap="none">
            <a:spAutoFit/>
          </a:bodyPr>
          <a:lstStyle/>
          <a:p>
            <a:r>
              <a:rPr lang="en-GB" sz="2700" dirty="0"/>
              <a:t>Palette of tests for the material target – and why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234067E-4B7D-9AE1-B4FB-73CAFB8BE248}"/>
              </a:ext>
            </a:extLst>
          </p:cNvPr>
          <p:cNvGraphicFramePr>
            <a:graphicFrameLocks noGrp="1"/>
          </p:cNvGraphicFramePr>
          <p:nvPr/>
        </p:nvGraphicFramePr>
        <p:xfrm>
          <a:off x="1" y="1373314"/>
          <a:ext cx="12090657" cy="5374217"/>
        </p:xfrm>
        <a:graphic>
          <a:graphicData uri="http://schemas.openxmlformats.org/drawingml/2006/table">
            <a:tbl>
              <a:tblPr firstRow="1" bandRow="1"/>
              <a:tblGrid>
                <a:gridCol w="911423">
                  <a:extLst>
                    <a:ext uri="{9D8B030D-6E8A-4147-A177-3AD203B41FA5}">
                      <a16:colId xmlns:a16="http://schemas.microsoft.com/office/drawing/2014/main" val="1214366498"/>
                    </a:ext>
                  </a:extLst>
                </a:gridCol>
                <a:gridCol w="1599293">
                  <a:extLst>
                    <a:ext uri="{9D8B030D-6E8A-4147-A177-3AD203B41FA5}">
                      <a16:colId xmlns:a16="http://schemas.microsoft.com/office/drawing/2014/main" val="579482647"/>
                    </a:ext>
                  </a:extLst>
                </a:gridCol>
                <a:gridCol w="1707225">
                  <a:extLst>
                    <a:ext uri="{9D8B030D-6E8A-4147-A177-3AD203B41FA5}">
                      <a16:colId xmlns:a16="http://schemas.microsoft.com/office/drawing/2014/main" val="310275451"/>
                    </a:ext>
                  </a:extLst>
                </a:gridCol>
                <a:gridCol w="1707225">
                  <a:extLst>
                    <a:ext uri="{9D8B030D-6E8A-4147-A177-3AD203B41FA5}">
                      <a16:colId xmlns:a16="http://schemas.microsoft.com/office/drawing/2014/main" val="165001080"/>
                    </a:ext>
                  </a:extLst>
                </a:gridCol>
                <a:gridCol w="2251575">
                  <a:extLst>
                    <a:ext uri="{9D8B030D-6E8A-4147-A177-3AD203B41FA5}">
                      <a16:colId xmlns:a16="http://schemas.microsoft.com/office/drawing/2014/main" val="151307321"/>
                    </a:ext>
                  </a:extLst>
                </a:gridCol>
                <a:gridCol w="1956958">
                  <a:extLst>
                    <a:ext uri="{9D8B030D-6E8A-4147-A177-3AD203B41FA5}">
                      <a16:colId xmlns:a16="http://schemas.microsoft.com/office/drawing/2014/main" val="284209774"/>
                    </a:ext>
                  </a:extLst>
                </a:gridCol>
                <a:gridCol w="1956958">
                  <a:extLst>
                    <a:ext uri="{9D8B030D-6E8A-4147-A177-3AD203B41FA5}">
                      <a16:colId xmlns:a16="http://schemas.microsoft.com/office/drawing/2014/main" val="3727491599"/>
                    </a:ext>
                  </a:extLst>
                </a:gridCol>
              </a:tblGrid>
              <a:tr h="378008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</a:pP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en-GB" sz="1400" b="1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NLR</a:t>
                      </a:r>
                      <a:endParaRPr lang="en-GB" sz="32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i="0" u="none" strike="noStrike" kern="100" dirty="0" err="1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Lucideon</a:t>
                      </a:r>
                      <a:endParaRPr lang="en-GB" sz="32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i="0" u="none" strike="noStrike" kern="100" dirty="0" err="1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SincoTec</a:t>
                      </a:r>
                      <a:endParaRPr lang="en-GB" sz="32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Amentum</a:t>
                      </a:r>
                      <a:endParaRPr lang="en-GB" sz="32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i="0" u="none" strike="noStrike" kern="100" dirty="0" err="1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Nordmetall</a:t>
                      </a:r>
                      <a:endParaRPr lang="en-GB" sz="1400" b="1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227888"/>
                  </a:ext>
                </a:extLst>
              </a:tr>
              <a:tr h="33625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Country 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Switzerland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Netherlands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United States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Germany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United Kingdom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Germany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634947"/>
                  </a:ext>
                </a:extLst>
              </a:tr>
              <a:tr h="33625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Test types 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Tensile test &amp; Fatigue test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Tensile, Fatigue &amp; Density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Fatigue &amp; Tensile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Fatigue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Fatigue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Charpy impact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717632"/>
                  </a:ext>
                </a:extLst>
              </a:tr>
              <a:tr h="853309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Samples 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Open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 Samples 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7472" indent="-347472"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7200" algn="l"/>
                        </a:tabLs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2x Tensile 2x Fatigue 2x Density 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 Samples 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7472" indent="-347472"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7200" algn="l"/>
                        </a:tabLs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2x Tensile (RT &amp;HT), 6 x Fatigue (3x air 3x argon)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 samples 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7472" indent="-347472"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RT &amp; HT, spread TBD by CERN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20 samples 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347472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46 Samples </a:t>
                      </a:r>
                    </a:p>
                    <a:p>
                      <a:pPr marL="0" indent="-347472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6x Reference </a:t>
                      </a:r>
                    </a:p>
                    <a:p>
                      <a:pPr marL="0" indent="-347472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40x Room –&gt; high temperature (~600˚C)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745549"/>
                  </a:ext>
                </a:extLst>
              </a:tr>
              <a:tr h="99316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Sample geometry 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Fatigue- L- 135 mm, W 100 mm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7200" algn="l"/>
                        </a:tabLs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Tensile - L100 mm, G 25 mm, W 6 mm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Fatigue - L 134 mm, Density- 10 mm x 10 mm x 5 mm (L x W x T)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TBD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7200" algn="l"/>
                        </a:tabLs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 160 mm, W  30 mm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7200" algn="l"/>
                        </a:tabLs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16 per plate  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L- 134 mm, W30 mm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57200" algn="l"/>
                        </a:tabLs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10 mm x 10 mm x 55 mm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8055150"/>
                  </a:ext>
                </a:extLst>
              </a:tr>
              <a:tr h="33625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Machining </a:t>
                      </a:r>
                      <a:endParaRPr lang="en-US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EDM-CERN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EDM-CERN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EDM-CERN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Machined-</a:t>
                      </a:r>
                      <a:r>
                        <a:rPr lang="en-US" sz="1000" b="0" i="0" u="none" strike="noStrike" kern="100" dirty="0" err="1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SincoTec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EDM-CERN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EDM-CERN</a:t>
                      </a: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7315085"/>
                  </a:ext>
                </a:extLst>
              </a:tr>
              <a:tr h="692409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Machine parameters </a:t>
                      </a:r>
                      <a:endParaRPr lang="en-US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Testing up to </a:t>
                      </a: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20 Hz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highlight>
                          <a:srgbClr val="FFFF00"/>
                        </a:highlight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Testing up to </a:t>
                      </a: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100 Hz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Frequency to be determined 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Testing up to </a:t>
                      </a: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80Hz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Testing up to </a:t>
                      </a: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20 Hz 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Testing in increasing increments from room temperature to 600 ˚C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201220"/>
                  </a:ext>
                </a:extLst>
              </a:tr>
              <a:tr h="746097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Heating &amp; atmosphere 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Room temperature only in atmosphere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Furnace heated in argon oven 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(Experienced in this testing) 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Information not given 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Induction heating in argon test chamber.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(Experience in this testing)</a:t>
                      </a:r>
                      <a:endParaRPr lang="en-GB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Furnace heated (including grips) Static argon during test (no experience in this testing)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Information not given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8473518"/>
                  </a:ext>
                </a:extLst>
              </a:tr>
              <a:tr h="33625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Duration 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6 days per sample fatigue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12 days </a:t>
                      </a:r>
                      <a:endParaRPr lang="en-US" sz="1800" b="0" i="0" u="none" strike="noStrike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11-12 weeks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~ 6-7 weeks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17 weeks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4 weeks </a:t>
                      </a: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630238"/>
                  </a:ext>
                </a:extLst>
              </a:tr>
              <a:tr h="33625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Price </a:t>
                      </a:r>
                      <a:endParaRPr lang="en-US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cs typeface="Times New Roman" panose="02020603050405020304" pitchFamily="18" charset="0"/>
                        </a:rPr>
                        <a:t>EDM cost only 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€40, 400.00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£23,280.00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€51,786.00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£104,681.11</a:t>
                      </a:r>
                      <a:endParaRPr lang="en-GB" sz="180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604" marR="89604" marT="44802" marB="4480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i="0" u="none" strike="noStrike" kern="100" dirty="0">
                          <a:solidFill>
                            <a:srgbClr val="303030"/>
                          </a:solidFill>
                          <a:effectLst/>
                          <a:highlight>
                            <a:srgbClr val="FFFF00"/>
                          </a:highlight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€4,600.00</a:t>
                      </a:r>
                      <a:endParaRPr lang="en-GB" sz="1000" b="0" i="0" u="none" strike="noStrike" kern="100" dirty="0">
                        <a:solidFill>
                          <a:srgbClr val="303030"/>
                        </a:solidFill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34" marR="9334" marT="933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827347"/>
                  </a:ext>
                </a:extLst>
              </a:tr>
            </a:tbl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17ADDE5-FDAF-6604-0107-322199C29A16}"/>
              </a:ext>
            </a:extLst>
          </p:cNvPr>
          <p:cNvSpPr/>
          <p:nvPr/>
        </p:nvSpPr>
        <p:spPr>
          <a:xfrm>
            <a:off x="911424" y="1021572"/>
            <a:ext cx="9162512" cy="3510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7D28A4-167B-5CEA-3493-0F9C17EF3DFA}"/>
              </a:ext>
            </a:extLst>
          </p:cNvPr>
          <p:cNvSpPr txBox="1"/>
          <p:nvPr/>
        </p:nvSpPr>
        <p:spPr>
          <a:xfrm flipH="1">
            <a:off x="1199456" y="1058628"/>
            <a:ext cx="9136167" cy="2769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Fatigue testing 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2F162AA-0706-AF86-9CFB-6BD6B53821E0}"/>
              </a:ext>
            </a:extLst>
          </p:cNvPr>
          <p:cNvGrpSpPr/>
          <p:nvPr/>
        </p:nvGrpSpPr>
        <p:grpSpPr>
          <a:xfrm>
            <a:off x="911424" y="620243"/>
            <a:ext cx="5040562" cy="351094"/>
            <a:chOff x="983430" y="620692"/>
            <a:chExt cx="5040562" cy="351094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F38E2BD-02A5-7FA2-D5E5-18E875AB6A96}"/>
                </a:ext>
              </a:extLst>
            </p:cNvPr>
            <p:cNvSpPr/>
            <p:nvPr/>
          </p:nvSpPr>
          <p:spPr>
            <a:xfrm>
              <a:off x="983432" y="620692"/>
              <a:ext cx="5040560" cy="351094"/>
            </a:xfrm>
            <a:prstGeom prst="round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BC42032-440A-9899-1203-9EFE6AA9DFA4}"/>
                </a:ext>
              </a:extLst>
            </p:cNvPr>
            <p:cNvSpPr txBox="1"/>
            <p:nvPr/>
          </p:nvSpPr>
          <p:spPr>
            <a:xfrm flipH="1">
              <a:off x="983430" y="657739"/>
              <a:ext cx="504056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Tensile testing 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5A4C155-C338-75BF-5E46-69F3D11D2035}"/>
              </a:ext>
            </a:extLst>
          </p:cNvPr>
          <p:cNvSpPr/>
          <p:nvPr/>
        </p:nvSpPr>
        <p:spPr>
          <a:xfrm>
            <a:off x="10194673" y="997310"/>
            <a:ext cx="1895983" cy="3510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9AAF78-185B-3A08-ECAE-544861418A25}"/>
              </a:ext>
            </a:extLst>
          </p:cNvPr>
          <p:cNvSpPr txBox="1"/>
          <p:nvPr/>
        </p:nvSpPr>
        <p:spPr>
          <a:xfrm flipH="1">
            <a:off x="10194672" y="1020942"/>
            <a:ext cx="18959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Charpy testing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D53F070-92B5-E18C-645B-E8F31B4D2DFF}"/>
              </a:ext>
            </a:extLst>
          </p:cNvPr>
          <p:cNvSpPr/>
          <p:nvPr/>
        </p:nvSpPr>
        <p:spPr>
          <a:xfrm>
            <a:off x="907311" y="1444228"/>
            <a:ext cx="1588289" cy="5299245"/>
          </a:xfrm>
          <a:prstGeom prst="rect">
            <a:avLst/>
          </a:prstGeom>
          <a:solidFill>
            <a:schemeClr val="tx1">
              <a:alpha val="10000"/>
            </a:schemeClr>
          </a:solidFill>
          <a:ln w="349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72981E1-DE8D-EEF9-A466-8BDE8BD60671}"/>
              </a:ext>
            </a:extLst>
          </p:cNvPr>
          <p:cNvSpPr/>
          <p:nvPr/>
        </p:nvSpPr>
        <p:spPr>
          <a:xfrm>
            <a:off x="2510647" y="1448286"/>
            <a:ext cx="9580009" cy="529924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10000"/>
                </a:schemeClr>
              </a:gs>
              <a:gs pos="87000">
                <a:srgbClr val="FF0000">
                  <a:alpha val="10000"/>
                </a:srgbClr>
              </a:gs>
              <a:gs pos="69920">
                <a:srgbClr val="FF0000">
                  <a:alpha val="10000"/>
                </a:srgbClr>
              </a:gs>
              <a:gs pos="59000">
                <a:srgbClr val="FF0000">
                  <a:alpha val="10000"/>
                </a:srgbClr>
              </a:gs>
              <a:gs pos="100000">
                <a:srgbClr val="FF0000">
                  <a:alpha val="10000"/>
                </a:srgbClr>
              </a:gs>
            </a:gsLst>
            <a:lin ang="5400000" scaled="1"/>
            <a:tileRect/>
          </a:gradFill>
          <a:ln w="349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212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683DF-C478-D03A-8523-879A81168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2013BF-15C7-EA96-288E-F6C86401C3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21F4EFD-7FE3-5704-DEC6-D6E535F7B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747C1A82-5355-C5FB-F14F-826C1BBE8F56}"/>
              </a:ext>
            </a:extLst>
          </p:cNvPr>
          <p:cNvSpPr txBox="1">
            <a:spLocks/>
          </p:cNvSpPr>
          <p:nvPr/>
        </p:nvSpPr>
        <p:spPr>
          <a:xfrm>
            <a:off x="407988" y="246739"/>
            <a:ext cx="7886774" cy="373949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/>
              <a:t>Palette of tests for the material target – and why</a:t>
            </a: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DFC196DC-732E-3534-6DF7-3122CD5D2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364" y="1739994"/>
            <a:ext cx="7761355" cy="154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/>
              <a:t>Homogeneous bonding </a:t>
            </a:r>
          </a:p>
          <a:p>
            <a:pPr marL="685800" lvl="1" indent="-228600" fontAlgn="base">
              <a:spcBef>
                <a:spcPts val="5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GB" sz="1400" dirty="0"/>
              <a:t>With stronger interfaces and theoretical thermal conductivities were achieved in Ta-TZM, Ta-W, and Ta2.5W-TZM. Ta2.5W-W showed 70% of the cladding material's strength [1] [2]</a:t>
            </a:r>
            <a:endParaRPr lang="en-US" altLang="en-US" sz="1400" dirty="0"/>
          </a:p>
          <a:p>
            <a:pPr marL="685800" lvl="1" indent="-228600" fontAlgn="base">
              <a:spcBef>
                <a:spcPts val="5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GB" sz="1400" dirty="0"/>
              <a:t>Checked by NDT, microstructural and mechanical characterization on unirradiated and irradiated components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E36119-D5F7-34CB-65D7-CC650A71D27E}"/>
              </a:ext>
            </a:extLst>
          </p:cNvPr>
          <p:cNvSpPr txBox="1"/>
          <p:nvPr/>
        </p:nvSpPr>
        <p:spPr>
          <a:xfrm>
            <a:off x="8839198" y="3333022"/>
            <a:ext cx="3225799" cy="110799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Ta-cladding by </a:t>
            </a:r>
            <a:r>
              <a:rPr lang="en-US" dirty="0" err="1">
                <a:solidFill>
                  <a:schemeClr val="bg1"/>
                </a:solidFill>
              </a:rPr>
              <a:t>HIPing</a:t>
            </a:r>
            <a:r>
              <a:rPr lang="en-US" dirty="0">
                <a:solidFill>
                  <a:schemeClr val="bg1"/>
                </a:solidFill>
              </a:rPr>
              <a:t> exhibited reliable and good bonding quality (Ta to W with and without foils and W/Ta/W)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1CFA213-3344-5EC1-5D22-72244CCB2E5C}"/>
              </a:ext>
            </a:extLst>
          </p:cNvPr>
          <p:cNvSpPr/>
          <p:nvPr/>
        </p:nvSpPr>
        <p:spPr>
          <a:xfrm>
            <a:off x="8178800" y="3750884"/>
            <a:ext cx="513078" cy="365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EE3A04-6B99-FFD4-5DAF-8CB6003657BD}"/>
              </a:ext>
            </a:extLst>
          </p:cNvPr>
          <p:cNvSpPr txBox="1"/>
          <p:nvPr/>
        </p:nvSpPr>
        <p:spPr>
          <a:xfrm>
            <a:off x="8839196" y="1986700"/>
            <a:ext cx="3225800" cy="9233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HIP cladding </a:t>
            </a:r>
            <a:r>
              <a:rPr lang="en-GB" dirty="0">
                <a:solidFill>
                  <a:schemeClr val="bg1"/>
                </a:solidFill>
                <a:sym typeface="Symbol" panose="05050102010706020507" pitchFamily="18" charset="2"/>
              </a:rPr>
              <a:t>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Other methods like CVD and sleeve-in were unsuccessful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A816F97-2C5F-DB7C-D3A0-BEDB65D7D55B}"/>
              </a:ext>
            </a:extLst>
          </p:cNvPr>
          <p:cNvSpPr/>
          <p:nvPr/>
        </p:nvSpPr>
        <p:spPr>
          <a:xfrm rot="5400000">
            <a:off x="10206328" y="2916142"/>
            <a:ext cx="491536" cy="365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CF1ECA9F-0F1C-3992-A37F-5A0FF55D945B}"/>
              </a:ext>
            </a:extLst>
          </p:cNvPr>
          <p:cNvSpPr/>
          <p:nvPr/>
        </p:nvSpPr>
        <p:spPr>
          <a:xfrm>
            <a:off x="8178801" y="2127304"/>
            <a:ext cx="513078" cy="365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F80FAF-DD2A-DB14-22B5-6F98385156D9}"/>
              </a:ext>
            </a:extLst>
          </p:cNvPr>
          <p:cNvSpPr txBox="1"/>
          <p:nvPr/>
        </p:nvSpPr>
        <p:spPr>
          <a:xfrm>
            <a:off x="371364" y="732811"/>
            <a:ext cx="7942242" cy="1024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ts val="1000"/>
              </a:spcBef>
            </a:pPr>
            <a:r>
              <a:rPr lang="en-US" sz="1600" b="1" dirty="0"/>
              <a:t>Previous work: </a:t>
            </a:r>
            <a:r>
              <a:rPr lang="en-GB" sz="1600" b="1" dirty="0"/>
              <a:t>Cladding</a:t>
            </a:r>
          </a:p>
          <a:p>
            <a:pPr marL="685800" lvl="1" indent="-228600" fontAlgn="base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GB" sz="1400" dirty="0"/>
              <a:t>HIP has been proven as a valid technique to bond W to Ta and W to W (through a Ta </a:t>
            </a:r>
            <a:r>
              <a:rPr lang="en-GB" sz="1400" dirty="0" err="1"/>
              <a:t>interfoil</a:t>
            </a:r>
            <a:r>
              <a:rPr lang="en-GB" sz="1400" dirty="0"/>
              <a:t>): erosion-corrosion resistant claddings in representative geometries of the ﬁnal target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71AA51A-0532-ADB7-6C44-F88C74AE86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8072"/>
          <a:stretch/>
        </p:blipFill>
        <p:spPr>
          <a:xfrm>
            <a:off x="83332" y="3537012"/>
            <a:ext cx="5843678" cy="199181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A7650A2-E07D-5612-C8DF-046AA875C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3228" y="312971"/>
            <a:ext cx="2377736" cy="16262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56107C1-3CC0-7476-2A8E-327EEF45B45E}"/>
              </a:ext>
            </a:extLst>
          </p:cNvPr>
          <p:cNvSpPr txBox="1"/>
          <p:nvPr/>
        </p:nvSpPr>
        <p:spPr>
          <a:xfrm>
            <a:off x="8839196" y="4577818"/>
            <a:ext cx="3225801" cy="55399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Robust heat transfer from core to cooling water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89FE373-D97C-3FEF-8CF0-45277F087ED8}"/>
              </a:ext>
            </a:extLst>
          </p:cNvPr>
          <p:cNvSpPr/>
          <p:nvPr/>
        </p:nvSpPr>
        <p:spPr>
          <a:xfrm rot="5400000">
            <a:off x="10206327" y="5271479"/>
            <a:ext cx="491536" cy="365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F5317-AE11-B448-06D6-2D3DE53617A5}"/>
              </a:ext>
            </a:extLst>
          </p:cNvPr>
          <p:cNvSpPr txBox="1"/>
          <p:nvPr/>
        </p:nvSpPr>
        <p:spPr>
          <a:xfrm>
            <a:off x="8839198" y="5690029"/>
            <a:ext cx="3225801" cy="83099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More studies are needed to complete assessment mechanical strength</a:t>
            </a:r>
          </a:p>
        </p:txBody>
      </p:sp>
      <p:sp>
        <p:nvSpPr>
          <p:cNvPr id="23" name="Title 6">
            <a:extLst>
              <a:ext uri="{FF2B5EF4-FFF2-40B4-BE49-F238E27FC236}">
                <a16:creationId xmlns:a16="http://schemas.microsoft.com/office/drawing/2014/main" id="{2D1FAF96-72D1-8324-707A-C6C431033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32" y="5780264"/>
            <a:ext cx="8052950" cy="457048"/>
          </a:xfrm>
          <a:solidFill>
            <a:srgbClr val="FFFF00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GB" sz="1100" b="0" i="1" dirty="0">
                <a:latin typeface="+mn-lt"/>
                <a:ea typeface="+mn-ea"/>
                <a:cs typeface="+mn-cs"/>
              </a:rPr>
              <a:t>[1] 2018 </a:t>
            </a:r>
            <a:r>
              <a:rPr lang="en-GB" sz="1100" b="0" i="1" dirty="0"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GB" sz="1100" b="0" i="1" dirty="0">
                <a:latin typeface="+mn-lt"/>
                <a:ea typeface="+mn-ea"/>
                <a:cs typeface="+mn-cs"/>
              </a:rPr>
              <a:t>Recent developments on the application of Hot Isostatic Pressing (HIP) technologies for proton beam targets at CERN with Fraunhofer </a:t>
            </a:r>
            <a:r>
              <a:rPr lang="en-GB" sz="1100" b="0" i="1" dirty="0"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 Busom et al. </a:t>
            </a:r>
            <a:br>
              <a:rPr lang="en-GB" sz="1100" b="0" i="1" dirty="0">
                <a:latin typeface="+mn-lt"/>
                <a:ea typeface="+mn-ea"/>
                <a:cs typeface="+mn-cs"/>
              </a:rPr>
            </a:br>
            <a:r>
              <a:rPr lang="en-GB" sz="1100" b="0" i="1" dirty="0">
                <a:latin typeface="+mn-lt"/>
                <a:ea typeface="+mn-ea"/>
                <a:cs typeface="+mn-cs"/>
              </a:rPr>
              <a:t>[2] 2024 </a:t>
            </a:r>
            <a:r>
              <a:rPr lang="en-GB" sz="1100" b="0" i="1" dirty="0"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GB" sz="1100" b="0" i="1" dirty="0">
                <a:latin typeface="+mn-lt"/>
                <a:ea typeface="+mn-ea"/>
                <a:cs typeface="+mn-cs"/>
              </a:rPr>
              <a:t>PIE of a prototype tantalum-clad target in collaboration with Framatome </a:t>
            </a:r>
            <a:r>
              <a:rPr lang="en-GB" sz="1100" b="0" i="1" dirty="0">
                <a:latin typeface="+mn-lt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T. Griesemer et al. </a:t>
            </a:r>
            <a:endParaRPr lang="en-GB" sz="1100" b="0" i="1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FEA273-F362-D5F7-7B5F-47B7DDF867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0833" y="3537012"/>
            <a:ext cx="2722219" cy="215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550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76F3C-CBFB-BA93-A7C2-2C5B4DAE8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8186636-FBAD-34CC-4FEA-4F454DA85A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8AE881B-3330-7FC6-9F6B-7AB80D8EF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5D8C2096-6058-4D86-29D2-7F0DDBFCEE0A}"/>
              </a:ext>
            </a:extLst>
          </p:cNvPr>
          <p:cNvSpPr txBox="1">
            <a:spLocks/>
          </p:cNvSpPr>
          <p:nvPr/>
        </p:nvSpPr>
        <p:spPr>
          <a:xfrm>
            <a:off x="407988" y="246739"/>
            <a:ext cx="7886774" cy="373949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/>
              <a:t>Palette of tests for the material target – and why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A203F074-76F7-3B31-F507-7011E21520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8581" y="854762"/>
            <a:ext cx="6439507" cy="2574238"/>
          </a:xfrm>
        </p:spPr>
        <p:txBody>
          <a:bodyPr>
            <a:normAutofit/>
          </a:bodyPr>
          <a:lstStyle/>
          <a:p>
            <a:pPr marL="0" lvl="1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600" b="1" dirty="0">
                <a:solidFill>
                  <a:schemeClr val="tx1"/>
                </a:solidFill>
              </a:rPr>
              <a:t>In-situ proposal </a:t>
            </a:r>
          </a:p>
          <a:p>
            <a:pPr marL="685800" lvl="1" indent="-228600" fontAlgn="base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Collaboration with the University of Manchester, experts in this field</a:t>
            </a:r>
          </a:p>
          <a:p>
            <a:pPr marL="685800" lvl="1" indent="-228600" fontAlgn="base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Mechanical testing inside SEM</a:t>
            </a:r>
          </a:p>
          <a:p>
            <a:pPr marL="685800" lvl="1" indent="-228600" fontAlgn="base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Well adapted to test interfaces (W/Ta/W)</a:t>
            </a:r>
          </a:p>
          <a:p>
            <a:pPr marL="685800" lvl="1" indent="-228600" fontAlgn="base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b="1" dirty="0">
                <a:solidFill>
                  <a:schemeClr val="tx1"/>
                </a:solidFill>
              </a:rPr>
              <a:t>RT and high temperature in-situ</a:t>
            </a:r>
          </a:p>
          <a:p>
            <a:pPr marL="685800" lvl="1" indent="-228600" fontAlgn="base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b="1" dirty="0">
                <a:solidFill>
                  <a:schemeClr val="tx1"/>
                </a:solidFill>
              </a:rPr>
              <a:t>SEM vacuum environment</a:t>
            </a:r>
          </a:p>
          <a:p>
            <a:pPr marL="685800" lvl="1" indent="-228600" fontAlgn="base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Cost: ≈ 6000 CHF per test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3" name="Picture 2" descr="A picture containing romper&#10;&#10;Description automatically generated">
            <a:extLst>
              <a:ext uri="{FF2B5EF4-FFF2-40B4-BE49-F238E27FC236}">
                <a16:creationId xmlns:a16="http://schemas.microsoft.com/office/drawing/2014/main" id="{3E26531A-6425-79BD-ED25-70B67AF3E0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" t="3303" r="997" b="3400"/>
          <a:stretch/>
        </p:blipFill>
        <p:spPr>
          <a:xfrm>
            <a:off x="6759472" y="1706694"/>
            <a:ext cx="4567235" cy="1516365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BA9FB101-6B78-5EB6-B592-BD0D0D94BD7E}"/>
              </a:ext>
            </a:extLst>
          </p:cNvPr>
          <p:cNvSpPr/>
          <p:nvPr/>
        </p:nvSpPr>
        <p:spPr>
          <a:xfrm>
            <a:off x="11345809" y="1988850"/>
            <a:ext cx="795220" cy="867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1854A155-3EA0-7034-209D-5A458F525C6E}"/>
              </a:ext>
            </a:extLst>
          </p:cNvPr>
          <p:cNvSpPr/>
          <p:nvPr/>
        </p:nvSpPr>
        <p:spPr>
          <a:xfrm rot="10800000">
            <a:off x="5944061" y="1980085"/>
            <a:ext cx="795220" cy="867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98A7D7-ECF2-1C68-B6B6-3F54A05748F9}"/>
              </a:ext>
            </a:extLst>
          </p:cNvPr>
          <p:cNvSpPr/>
          <p:nvPr/>
        </p:nvSpPr>
        <p:spPr>
          <a:xfrm>
            <a:off x="8823449" y="2422645"/>
            <a:ext cx="144016" cy="1440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9CF20D-68E0-5BE8-953F-E13A2CC0B369}"/>
              </a:ext>
            </a:extLst>
          </p:cNvPr>
          <p:cNvCxnSpPr>
            <a:cxnSpLocks/>
          </p:cNvCxnSpPr>
          <p:nvPr/>
        </p:nvCxnSpPr>
        <p:spPr>
          <a:xfrm flipV="1">
            <a:off x="8406737" y="2413880"/>
            <a:ext cx="416710" cy="9328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5446EF-26F2-0BC3-F0CD-6A79DB653CAB}"/>
              </a:ext>
            </a:extLst>
          </p:cNvPr>
          <p:cNvCxnSpPr>
            <a:cxnSpLocks/>
          </p:cNvCxnSpPr>
          <p:nvPr/>
        </p:nvCxnSpPr>
        <p:spPr>
          <a:xfrm flipH="1" flipV="1">
            <a:off x="8975847" y="2566280"/>
            <a:ext cx="2767572" cy="32712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E3D155-F894-C924-4DEB-309A21C21036}"/>
              </a:ext>
            </a:extLst>
          </p:cNvPr>
          <p:cNvCxnSpPr>
            <a:cxnSpLocks/>
          </p:cNvCxnSpPr>
          <p:nvPr/>
        </p:nvCxnSpPr>
        <p:spPr>
          <a:xfrm flipH="1" flipV="1">
            <a:off x="8975847" y="2413880"/>
            <a:ext cx="2767572" cy="9328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793BEA-DA87-8FE4-15AC-F20B6DD80B29}"/>
              </a:ext>
            </a:extLst>
          </p:cNvPr>
          <p:cNvCxnSpPr>
            <a:cxnSpLocks/>
          </p:cNvCxnSpPr>
          <p:nvPr/>
        </p:nvCxnSpPr>
        <p:spPr>
          <a:xfrm flipV="1">
            <a:off x="8430133" y="2575426"/>
            <a:ext cx="429003" cy="32997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B5757199-057D-6F63-EB5E-704D0A0E0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0135" y="3346710"/>
            <a:ext cx="3313284" cy="249083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6" name="Content Placeholder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F4AF05B3-8B6D-40B2-9EC2-AC9C03039C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2"/>
          <a:stretch/>
        </p:blipFill>
        <p:spPr>
          <a:xfrm>
            <a:off x="5011773" y="3223059"/>
            <a:ext cx="2809122" cy="33798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C895D7-23C3-22BC-C362-9B9E03BE11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666" y="3798104"/>
            <a:ext cx="3523265" cy="264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22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82587-7898-22F6-7D5E-5F5B84015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9BF987A-38A5-8D2E-C215-5704D82220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868300-2C7F-091D-F3F7-2A0B401F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DF9667AB-64CF-471A-9082-16286D1F1261}"/>
              </a:ext>
            </a:extLst>
          </p:cNvPr>
          <p:cNvSpPr txBox="1">
            <a:spLocks/>
          </p:cNvSpPr>
          <p:nvPr/>
        </p:nvSpPr>
        <p:spPr>
          <a:xfrm>
            <a:off x="407988" y="246739"/>
            <a:ext cx="7886774" cy="373949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/>
              <a:t>Palette of tests for the material target – and why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0CAD30F6-4FB9-DD14-2C9B-513134BEEF55}"/>
              </a:ext>
            </a:extLst>
          </p:cNvPr>
          <p:cNvSpPr txBox="1">
            <a:spLocks/>
          </p:cNvSpPr>
          <p:nvPr/>
        </p:nvSpPr>
        <p:spPr>
          <a:xfrm>
            <a:off x="407988" y="4473116"/>
            <a:ext cx="11380812" cy="1764196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800" indent="-228600" fontAlgn="base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900" b="0" dirty="0">
                <a:solidFill>
                  <a:schemeClr val="tx1"/>
                </a:solidFill>
              </a:rPr>
              <a:t>The system allows obtaining stress–strain curves (up to uniform elongation) </a:t>
            </a:r>
            <a:r>
              <a:rPr lang="en-US" sz="1900" dirty="0">
                <a:solidFill>
                  <a:schemeClr val="tx1"/>
                </a:solidFill>
              </a:rPr>
              <a:t>based on indentation + profilometry data</a:t>
            </a:r>
          </a:p>
          <a:p>
            <a:pPr marL="361800" indent="-228600" fontAlgn="base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900" b="0" dirty="0">
                <a:solidFill>
                  <a:schemeClr val="tx1"/>
                </a:solidFill>
              </a:rPr>
              <a:t>We (EN-MME) have benchmarked it with a ‘blind test’ on a variety of materials (stainless steel P506, Nb RRR 300, electroformed Cu) with very consistent results (difference in Rp</a:t>
            </a:r>
            <a:r>
              <a:rPr lang="en-US" sz="1900" b="0" baseline="-25000" dirty="0">
                <a:solidFill>
                  <a:schemeClr val="tx1"/>
                </a:solidFill>
              </a:rPr>
              <a:t>0.2</a:t>
            </a:r>
            <a:r>
              <a:rPr lang="en-US" sz="1900" b="0" dirty="0">
                <a:solidFill>
                  <a:schemeClr val="tx1"/>
                </a:solidFill>
              </a:rPr>
              <a:t> and Rm &lt; 10%)</a:t>
            </a:r>
          </a:p>
          <a:p>
            <a:pPr marL="361800" indent="-228600" fontAlgn="base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900" b="0" dirty="0">
                <a:solidFill>
                  <a:schemeClr val="tx1"/>
                </a:solidFill>
              </a:rPr>
              <a:t>The HT option has been validated for pure tungsten up to 800°C</a:t>
            </a:r>
          </a:p>
          <a:p>
            <a:pPr marL="361800" indent="-228600" fontAlgn="base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900" dirty="0">
                <a:solidFill>
                  <a:schemeClr val="tx1"/>
                </a:solidFill>
              </a:rPr>
              <a:t>Estimated 131 </a:t>
            </a:r>
            <a:r>
              <a:rPr lang="en-US" sz="1900" dirty="0" err="1">
                <a:solidFill>
                  <a:schemeClr val="tx1"/>
                </a:solidFill>
              </a:rPr>
              <a:t>kCHF</a:t>
            </a:r>
            <a:endParaRPr lang="en-US" sz="1900" dirty="0">
              <a:solidFill>
                <a:schemeClr val="tx1"/>
              </a:solidFill>
            </a:endParaRPr>
          </a:p>
          <a:p>
            <a:pPr marL="361800" indent="-228600" fontAlgn="base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900" b="0" dirty="0">
                <a:solidFill>
                  <a:schemeClr val="tx1"/>
                </a:solidFill>
              </a:rPr>
              <a:t>In-SEM also being evaluated for specific tests (collaboration Prof. </a:t>
            </a:r>
            <a:r>
              <a:rPr lang="en-US" sz="1900" b="0" dirty="0" err="1">
                <a:solidFill>
                  <a:schemeClr val="tx1"/>
                </a:solidFill>
              </a:rPr>
              <a:t>Kermouche</a:t>
            </a:r>
            <a:r>
              <a:rPr lang="en-US" sz="1900" b="0" dirty="0">
                <a:solidFill>
                  <a:schemeClr val="tx1"/>
                </a:solidFill>
              </a:rPr>
              <a:t> / Ecole des Mines de Saint Etienne) and own equipment (200 </a:t>
            </a:r>
            <a:r>
              <a:rPr lang="en-US" sz="1900" b="0" dirty="0" err="1">
                <a:solidFill>
                  <a:schemeClr val="tx1"/>
                </a:solidFill>
              </a:rPr>
              <a:t>kCHF</a:t>
            </a:r>
            <a:r>
              <a:rPr lang="en-US" sz="1900" b="0" dirty="0">
                <a:solidFill>
                  <a:schemeClr val="tx1"/>
                </a:solidFill>
              </a:rPr>
              <a:t>)</a:t>
            </a:r>
            <a:endParaRPr lang="en-US" sz="1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1" name="Picture 1">
            <a:extLst>
              <a:ext uri="{FF2B5EF4-FFF2-40B4-BE49-F238E27FC236}">
                <a16:creationId xmlns:a16="http://schemas.microsoft.com/office/drawing/2014/main" id="{45806A56-68CD-6AC3-F783-E2BFE4ABF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59" y="800708"/>
            <a:ext cx="5040561" cy="354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31C8BE99-87F6-5C24-1D7A-3B2C06470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291" y="800708"/>
            <a:ext cx="4569584" cy="221599"/>
          </a:xfrm>
        </p:spPr>
        <p:txBody>
          <a:bodyPr wrap="square" anchor="t">
            <a:spAutoFit/>
          </a:bodyPr>
          <a:lstStyle/>
          <a:p>
            <a:pPr marL="0" lvl="1" indent="0" algn="l">
              <a:lnSpc>
                <a:spcPct val="90000"/>
              </a:lnSpc>
              <a:buNone/>
            </a:pPr>
            <a:r>
              <a:rPr lang="en-US" sz="1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Profilometry – based indentation </a:t>
            </a:r>
            <a:r>
              <a:rPr lang="en-US" sz="16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plastometry</a:t>
            </a:r>
            <a:endParaRPr lang="en-US" sz="20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63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50600-5DE6-9F40-B7CE-8757A8CB4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A866A35-1EE5-314F-2735-78B2F5183F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CEF8873-A1C9-FA42-8D89-946AE5D2F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887AE310-8B8E-8F04-E63A-1503FE584EF5}"/>
              </a:ext>
            </a:extLst>
          </p:cNvPr>
          <p:cNvSpPr txBox="1">
            <a:spLocks/>
          </p:cNvSpPr>
          <p:nvPr/>
        </p:nvSpPr>
        <p:spPr>
          <a:xfrm>
            <a:off x="407988" y="246739"/>
            <a:ext cx="7886774" cy="373949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/>
              <a:t>Palette of tests for the material target – and why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1C946B3E-F3A9-5D0F-881C-615D4619F499}"/>
              </a:ext>
            </a:extLst>
          </p:cNvPr>
          <p:cNvSpPr txBox="1">
            <a:spLocks/>
          </p:cNvSpPr>
          <p:nvPr/>
        </p:nvSpPr>
        <p:spPr>
          <a:xfrm>
            <a:off x="341772" y="4869160"/>
            <a:ext cx="5616575" cy="137900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sz="1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A machine in a room&#10;&#10;Description automatically generated">
            <a:extLst>
              <a:ext uri="{FF2B5EF4-FFF2-40B4-BE49-F238E27FC236}">
                <a16:creationId xmlns:a16="http://schemas.microsoft.com/office/drawing/2014/main" id="{354BE560-F477-307F-C607-F67046BA6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064" y="980728"/>
            <a:ext cx="5040560" cy="5040560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806E55-219E-89AF-43CC-EC59F0F495B7}"/>
              </a:ext>
            </a:extLst>
          </p:cNvPr>
          <p:cNvSpPr txBox="1"/>
          <p:nvPr/>
        </p:nvSpPr>
        <p:spPr>
          <a:xfrm>
            <a:off x="407988" y="980728"/>
            <a:ext cx="5868032" cy="445557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685800" lvl="1" indent="-2286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1400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sz="1800" dirty="0"/>
              <a:t>High T (1200°C) + vacuum Universal Testing System</a:t>
            </a:r>
            <a:endParaRPr lang="en-US" sz="1800" dirty="0"/>
          </a:p>
          <a:p>
            <a:pPr lvl="1"/>
            <a:r>
              <a:rPr lang="en-GB" sz="1600" dirty="0"/>
              <a:t>Scarce availability</a:t>
            </a:r>
          </a:p>
          <a:p>
            <a:pPr lvl="1"/>
            <a:r>
              <a:rPr lang="en-GB" sz="1600" dirty="0"/>
              <a:t>High (and highly scattered) cost of high cycle fatigue testing at high temperature under vacuum or protective atmosphere</a:t>
            </a:r>
          </a:p>
          <a:p>
            <a:pPr lvl="1"/>
            <a:r>
              <a:rPr lang="en-GB" sz="1600" dirty="0"/>
              <a:t>Equip ourselves with state–of–the–art HT fatigue testing device?</a:t>
            </a:r>
          </a:p>
          <a:p>
            <a:pPr lvl="1"/>
            <a:r>
              <a:rPr lang="en-GB" sz="1600" dirty="0"/>
              <a:t>Two potential suppliers: Instron /UK &amp; MTS/USA</a:t>
            </a:r>
          </a:p>
          <a:p>
            <a:pPr lvl="1"/>
            <a:r>
              <a:rPr lang="en-GB" sz="1600" dirty="0"/>
              <a:t>Both suppliers work with a French partner which is a reference of vacuum furnaces: AET</a:t>
            </a:r>
          </a:p>
          <a:p>
            <a:pPr lvl="1"/>
            <a:r>
              <a:rPr lang="en-GB" sz="1600" dirty="0"/>
              <a:t>Seamless integration with the unit, vacuum environment to avoid oxidation, and the whole specimen is at HT</a:t>
            </a:r>
          </a:p>
          <a:p>
            <a:pPr lvl="1"/>
            <a:r>
              <a:rPr lang="en-GB" sz="1600" dirty="0"/>
              <a:t>The system could eventually be installed in an extension of our current mechanical testing laboratory</a:t>
            </a:r>
          </a:p>
          <a:p>
            <a:pPr lvl="1"/>
            <a:r>
              <a:rPr lang="en-GB" sz="1600" dirty="0"/>
              <a:t>Both machine and vacuum furnace would be in the range of </a:t>
            </a:r>
            <a:r>
              <a:rPr lang="en-GB" sz="1600" b="1" dirty="0"/>
              <a:t>550 – 600 </a:t>
            </a:r>
            <a:r>
              <a:rPr lang="en-GB" sz="1600" b="1" dirty="0" err="1"/>
              <a:t>kCHF</a:t>
            </a:r>
            <a:r>
              <a:rPr lang="en-GB" sz="1600" dirty="0"/>
              <a:t>, including grips and extensometers</a:t>
            </a:r>
          </a:p>
        </p:txBody>
      </p:sp>
    </p:spTree>
    <p:extLst>
      <p:ext uri="{BB962C8B-B14F-4D97-AF65-F5344CB8AC3E}">
        <p14:creationId xmlns:p14="http://schemas.microsoft.com/office/powerpoint/2010/main" val="2535796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B02C1-0145-14CF-88F5-BF38B318A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381553C-A67B-3B13-3ECB-F26A69D041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BDD2DA7-EC13-D1C7-F6D0-3B6405C19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3DDF0434-4998-9E6F-42EE-696EBD8AAA9C}"/>
              </a:ext>
            </a:extLst>
          </p:cNvPr>
          <p:cNvSpPr txBox="1">
            <a:spLocks/>
          </p:cNvSpPr>
          <p:nvPr/>
        </p:nvSpPr>
        <p:spPr>
          <a:xfrm>
            <a:off x="407988" y="246739"/>
            <a:ext cx="10060446" cy="373949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/>
              <a:t>Radiation damage considerations on materials – do we care?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B6540E-B107-64B6-772E-71BD6322A396}"/>
              </a:ext>
            </a:extLst>
          </p:cNvPr>
          <p:cNvSpPr txBox="1"/>
          <p:nvPr/>
        </p:nvSpPr>
        <p:spPr>
          <a:xfrm>
            <a:off x="-14342" y="1124744"/>
            <a:ext cx="10755466" cy="1703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b="1" dirty="0"/>
              <a:t>General outcome: increase in the DBTT of irradiated samples</a:t>
            </a:r>
          </a:p>
          <a:p>
            <a:pPr marL="685800" lvl="1" indent="-22860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GB" sz="1400" dirty="0"/>
              <a:t>The increase of the DBTT depends on fluence and irradiation temperature &amp; it is pronounced even for doses as low as ~1 dpa</a:t>
            </a:r>
          </a:p>
          <a:p>
            <a:pPr marL="685800" lvl="1" indent="-22860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GB" sz="1400" dirty="0"/>
              <a:t>Early works report DBTT of sintered unirradiated W ~ 400°C and of irradiated W ~ 600°C (ITER Materials Assessment Report (MAR), ITER Doc. G 74 MA 10 01-07-11 W0.3)</a:t>
            </a:r>
          </a:p>
          <a:p>
            <a:pPr marL="685800" lvl="1" indent="-22860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GB" sz="1400" dirty="0"/>
              <a:t>Recent works confirm that irradiation strongly impacts the fracture-mechanical behaviour of wrought W irradiated to 1 dpa</a:t>
            </a:r>
          </a:p>
          <a:p>
            <a:pPr marL="685800" lvl="1" indent="-228600"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GB" sz="1400" dirty="0"/>
              <a:t>Depending on the irradiation temperature, the DBTT increases by about 650 °C or even higher</a:t>
            </a:r>
            <a:endParaRPr lang="en-GB" sz="18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2A03F3-61C5-AA92-96CB-2A0334098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2888940"/>
            <a:ext cx="4176464" cy="21889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1826EE-3B6A-83F5-1728-3BEC9DD00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900" y="2890459"/>
            <a:ext cx="3011949" cy="2285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7EBA165-DCD2-768E-3655-20F4BD2A31C1}"/>
              </a:ext>
            </a:extLst>
          </p:cNvPr>
          <p:cNvSpPr txBox="1"/>
          <p:nvPr/>
        </p:nvSpPr>
        <p:spPr>
          <a:xfrm>
            <a:off x="8112224" y="2961365"/>
            <a:ext cx="3888432" cy="769441"/>
          </a:xfrm>
          <a:prstGeom prst="rect">
            <a:avLst/>
          </a:prstGeom>
          <a:solidFill>
            <a:srgbClr val="FFFF00">
              <a:alpha val="44000"/>
            </a:srgb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100" i="1"/>
            </a:lvl1pPr>
          </a:lstStyle>
          <a:p>
            <a:r>
              <a:rPr lang="en-GB" dirty="0" err="1"/>
              <a:t>Gaganidze</a:t>
            </a:r>
            <a:r>
              <a:rPr lang="en-GB" dirty="0"/>
              <a:t> E., et al (2021). Effect of irradiation temperature on the fracture-mechanical behaviour of tungsten irradiated to 1 dpa, Journal of Nuclear Materials, 556 </a:t>
            </a:r>
            <a:r>
              <a:rPr lang="en-GB" dirty="0">
                <a:hlinkClick r:id="rId4"/>
              </a:rPr>
              <a:t>https://doi.org/10.1016/j.jnucmat.2021.153200</a:t>
            </a:r>
            <a:r>
              <a:rPr lang="en-GB" dirty="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4D8BB6-2770-F7F4-BD54-7844539890E2}"/>
              </a:ext>
            </a:extLst>
          </p:cNvPr>
          <p:cNvSpPr txBox="1"/>
          <p:nvPr/>
        </p:nvSpPr>
        <p:spPr>
          <a:xfrm>
            <a:off x="69773" y="5211497"/>
            <a:ext cx="11378400" cy="698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lvl="1" indent="-228600">
              <a:lnSpc>
                <a:spcPct val="15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US" sz="1400" dirty="0"/>
              <a:t>Tungsten wires irradiated at 0.2, 1, and 10 dpa and tested at RT. No significant change in the ductility of both irradiated and non-irradiated wires was found - </a:t>
            </a:r>
            <a:r>
              <a:rPr lang="en-GB" sz="1400" dirty="0" err="1"/>
              <a:t>Lürbke</a:t>
            </a:r>
            <a:r>
              <a:rPr lang="en-GB" sz="1400" dirty="0"/>
              <a:t>, R. et al. (2025), </a:t>
            </a:r>
            <a:r>
              <a:rPr lang="en-GB" sz="1400" dirty="0">
                <a:hlinkClick r:id="rId5"/>
              </a:rPr>
              <a:t>https://doi.org/10.1016/j.nme.2024.101858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539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330717"/>
            <a:ext cx="11376026" cy="834587"/>
          </a:xfrm>
        </p:spPr>
        <p:txBody>
          <a:bodyPr>
            <a:spAutoFit/>
          </a:bodyPr>
          <a:lstStyle/>
          <a:p>
            <a:r>
              <a:rPr lang="en-US" dirty="0"/>
              <a:t>Stefano Sgobba, Katie Elizabeth Buchanan, Patrick Michael Curran, Enrique Rodriguez Castro, Ignacio Aviles Santillana, Ana Teresa Perez Fontenla, Marlini Simoes</a:t>
            </a: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04/03/2025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290442"/>
            <a:ext cx="11775901" cy="498598"/>
          </a:xfrm>
          <a:solidFill>
            <a:schemeClr val="bg1">
              <a:alpha val="90000"/>
            </a:schemeClr>
          </a:solidFill>
        </p:spPr>
        <p:txBody>
          <a:bodyPr>
            <a:spAutoFit/>
          </a:bodyPr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materials R&amp;D &amp; procurement</a:t>
            </a:r>
            <a:endParaRPr lang="en-GB" sz="3600" b="0" dirty="0">
              <a:solidFill>
                <a:srgbClr val="0048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2880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https://hiecn3.web.cern.ch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A72F24-34E9-4339-CC45-3F88C723641A}"/>
              </a:ext>
            </a:extLst>
          </p:cNvPr>
          <p:cNvSpPr txBox="1"/>
          <p:nvPr/>
        </p:nvSpPr>
        <p:spPr>
          <a:xfrm>
            <a:off x="4082752" y="6500592"/>
            <a:ext cx="3767057" cy="130805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850"/>
            </a:lvl1pPr>
          </a:lstStyle>
          <a:p>
            <a:pPr algn="ctr"/>
            <a:r>
              <a:rPr lang="en-GB" dirty="0"/>
              <a:t>1st Beam Dump Facility (BDF) </a:t>
            </a:r>
            <a:r>
              <a:rPr lang="en-GB" dirty="0" err="1"/>
              <a:t>Targetry</a:t>
            </a:r>
            <a:r>
              <a:rPr lang="en-GB" dirty="0"/>
              <a:t> Systems Advisory Committee (TSAC)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884787-B5FD-D135-B9B6-740034940891}"/>
              </a:ext>
            </a:extLst>
          </p:cNvPr>
          <p:cNvSpPr txBox="1"/>
          <p:nvPr/>
        </p:nvSpPr>
        <p:spPr>
          <a:xfrm>
            <a:off x="1012499" y="4021270"/>
            <a:ext cx="7711793" cy="1077218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/>
              <a:t>Ongoing and required material R&amp;D to meet the project requirements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/>
              <a:t>Palette of tests for the material target – and why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/>
              <a:t>Explain the choice of hot rolled W as baseline, procurement considerations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/>
              <a:t>Radiation damage considerations on materials – do we care?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82475-09DE-104F-FAAB-A8839BEC0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08AE6C3-0B36-E85B-770A-1D77DD49BF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D338EB9-217C-5700-5A89-D1683C441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A7197431-3FBB-812E-7466-8841EFF55FF4}"/>
              </a:ext>
            </a:extLst>
          </p:cNvPr>
          <p:cNvSpPr txBox="1">
            <a:spLocks/>
          </p:cNvSpPr>
          <p:nvPr/>
        </p:nvSpPr>
        <p:spPr>
          <a:xfrm>
            <a:off x="407988" y="246739"/>
            <a:ext cx="2077492" cy="373949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/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FBE756-3913-B161-A3A2-1385EC7D4E36}"/>
              </a:ext>
            </a:extLst>
          </p:cNvPr>
          <p:cNvSpPr txBox="1"/>
          <p:nvPr/>
        </p:nvSpPr>
        <p:spPr>
          <a:xfrm>
            <a:off x="424954" y="1232756"/>
            <a:ext cx="10836584" cy="431451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600" b="1"/>
            </a:lvl1pPr>
            <a:lvl2pPr marL="685800" lvl="1" indent="-2286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1400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b="0" dirty="0"/>
              <a:t>The selected metallurgical route, form of product (HR plates), HIP diffusion bonding techniques are promising, based on previous assessments and ongoing tests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b="0" dirty="0"/>
              <a:t>However, an extensive material characterisation and assessment of mechanical properties at intermediate temperature is still needed to support this material choice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b="0" dirty="0"/>
              <a:t>Testing campaigns are extensive, complex and costly </a:t>
            </a:r>
            <a:r>
              <a:rPr lang="en-GB" sz="1800" b="0" dirty="0">
                <a:sym typeface="Symbol" panose="05050102010706020507" pitchFamily="18" charset="2"/>
              </a:rPr>
              <a:t> consider developing in-house test facilities</a:t>
            </a:r>
            <a:endParaRPr lang="en-GB" sz="1800" b="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b="0" dirty="0"/>
              <a:t>Critical points are the limitation of the thickness: a HIP cycle required, equivalent to an annealing, that might raise the DBTT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b="0" dirty="0"/>
              <a:t>Irradiation hardening and embrittlement are potential concerns (primary degradation phenomena of W):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sz="1600" b="0" dirty="0"/>
              <a:t>hardness and yield strength increase, ductility loss at high doses, shift of DBTT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sz="1600" b="0" dirty="0"/>
              <a:t>Large DBTT shift expected even at a low dose of 1 dpa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B</a:t>
            </a:r>
            <a:r>
              <a:rPr lang="en-GB" sz="1600" b="0" dirty="0"/>
              <a:t>rittle regime in all tem</a:t>
            </a:r>
            <a:r>
              <a:rPr lang="en-GB" sz="1600" dirty="0"/>
              <a:t>perature range eventually expected, </a:t>
            </a:r>
            <a:r>
              <a:rPr lang="en-GB" sz="1600" b="0" dirty="0"/>
              <a:t>no self-recovery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b="0" dirty="0"/>
              <a:t>Thermomechanical processing techniques, such as rolling and forging and/or additives/dopants can reduce the DBTT of W, even down to RT. Nevertheless, both approaches have proven to be less effective when W is subjected to high-temperature annealing or irradiation</a:t>
            </a:r>
          </a:p>
        </p:txBody>
      </p:sp>
    </p:spTree>
    <p:extLst>
      <p:ext uri="{BB962C8B-B14F-4D97-AF65-F5344CB8AC3E}">
        <p14:creationId xmlns:p14="http://schemas.microsoft.com/office/powerpoint/2010/main" val="357326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663751-5834-CAC4-DC53-3706BA1E0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Pure W - </a:t>
            </a:r>
            <a:r>
              <a:rPr lang="fr-CH" dirty="0" err="1"/>
              <a:t>Metallurgy</a:t>
            </a:r>
            <a:r>
              <a:rPr lang="fr-CH" dirty="0"/>
              <a:t> and </a:t>
            </a:r>
            <a:r>
              <a:rPr lang="fr-CH" dirty="0" err="1"/>
              <a:t>processing</a:t>
            </a:r>
            <a:r>
              <a:rPr lang="fr-CH" dirty="0"/>
              <a:t> background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DE09B3-A502-C70E-5C3B-9BEC59718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124744"/>
            <a:ext cx="6780882" cy="376458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31C912C-F2FA-1EB7-4F6A-564D5E54B2AC}"/>
              </a:ext>
            </a:extLst>
          </p:cNvPr>
          <p:cNvSpPr/>
          <p:nvPr/>
        </p:nvSpPr>
        <p:spPr>
          <a:xfrm>
            <a:off x="3287688" y="3356992"/>
            <a:ext cx="3816424" cy="792088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C3E751-0F08-5859-04AF-DF78D5E816B2}"/>
              </a:ext>
            </a:extLst>
          </p:cNvPr>
          <p:cNvSpPr/>
          <p:nvPr/>
        </p:nvSpPr>
        <p:spPr>
          <a:xfrm>
            <a:off x="335071" y="2636912"/>
            <a:ext cx="3960440" cy="72008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07B544-E61A-2D7F-08C9-EE1FDE779373}"/>
              </a:ext>
            </a:extLst>
          </p:cNvPr>
          <p:cNvSpPr txBox="1"/>
          <p:nvPr/>
        </p:nvSpPr>
        <p:spPr>
          <a:xfrm>
            <a:off x="7417876" y="1043151"/>
            <a:ext cx="4582780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Tungsten mill products divided into three distinct groups on the basis of recrystallization </a:t>
            </a:r>
            <a:r>
              <a:rPr lang="en-GB" sz="1200" dirty="0" err="1"/>
              <a:t>behavior</a:t>
            </a:r>
            <a:r>
              <a:rPr lang="en-GB" sz="1200" dirty="0"/>
              <a:t>:</a:t>
            </a:r>
          </a:p>
          <a:p>
            <a:endParaRPr lang="en-GB" sz="300" dirty="0"/>
          </a:p>
          <a:p>
            <a:pPr marL="228600" indent="-228600">
              <a:buAutoNum type="arabicParenR"/>
            </a:pPr>
            <a:r>
              <a:rPr lang="en-GB" sz="1200" dirty="0"/>
              <a:t>EB-melted, zone-refined, or arc-melted unalloyed tungsten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200" dirty="0"/>
              <a:t>Exhibit equiaxed grain structures upon primary recrystallization. 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200" dirty="0"/>
              <a:t>Recrystallization T and grain size both decrease with increasing deformation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200" dirty="0"/>
              <a:t>In EB-melted tungsten wire, the recrystallization T can be 900 °C or lower</a:t>
            </a:r>
          </a:p>
          <a:p>
            <a:pPr marL="228600" indent="-228600">
              <a:buFont typeface="+mj-lt"/>
              <a:buAutoNum type="arabicParenR"/>
            </a:pPr>
            <a:r>
              <a:rPr lang="en-GB" sz="1200" dirty="0"/>
              <a:t>Commercial grade or undoped P/M tungsten, sensitive to purity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200" dirty="0"/>
              <a:t>Like the first group, these materials exhibit equiaxed grain structures, but their recrystallization temperatures are higher than those of the first-group materials. 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200" dirty="0"/>
              <a:t>Also, these materials do not necessarily exhibit decreases in recrystallization temperature and grain size with increasing deformation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GB" sz="1200" dirty="0"/>
              <a:t>In commercially pure (undoped) tungsten Recrystallization T can be as high as 1205 to 1400 °C </a:t>
            </a:r>
          </a:p>
          <a:p>
            <a:r>
              <a:rPr lang="en-GB" sz="1200" dirty="0"/>
              <a:t>3) The third group of materials consists of doped tungsten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33D430-A07D-B4C6-24DD-46DA8E103CA8}"/>
              </a:ext>
            </a:extLst>
          </p:cNvPr>
          <p:cNvSpPr/>
          <p:nvPr/>
        </p:nvSpPr>
        <p:spPr>
          <a:xfrm>
            <a:off x="7449504" y="2780928"/>
            <a:ext cx="4479144" cy="36004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813AC16-E261-C6F8-9B2D-5A46EC0402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0016" y="6378349"/>
            <a:ext cx="4501108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E9D8C66-49FA-59F9-560A-054A891D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7B15F4-6D74-FF8A-86BC-E5B3FDC8E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38" y="5207554"/>
            <a:ext cx="10812524" cy="10657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6A9895-7695-8C83-4662-E0D273B90C31}"/>
              </a:ext>
            </a:extLst>
          </p:cNvPr>
          <p:cNvSpPr txBox="1"/>
          <p:nvPr/>
        </p:nvSpPr>
        <p:spPr>
          <a:xfrm>
            <a:off x="335071" y="3753036"/>
            <a:ext cx="1697901" cy="261610"/>
          </a:xfrm>
          <a:prstGeom prst="rect">
            <a:avLst/>
          </a:prstGeom>
          <a:solidFill>
            <a:srgbClr val="FFFF00">
              <a:alpha val="44000"/>
            </a:srgbClr>
          </a:solidFill>
        </p:spPr>
        <p:txBody>
          <a:bodyPr wrap="none">
            <a:spAutoFit/>
          </a:bodyPr>
          <a:lstStyle/>
          <a:p>
            <a:r>
              <a:rPr lang="en-GB" sz="1100" i="1" dirty="0"/>
              <a:t>Source: ASM Handbook</a:t>
            </a:r>
            <a:endParaRPr lang="en-GB" sz="1100" i="1" dirty="0">
              <a:hlinkClick r:id="rId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8C4B68-3D6A-8B0F-4C59-E10307AA32C1}"/>
              </a:ext>
            </a:extLst>
          </p:cNvPr>
          <p:cNvSpPr txBox="1"/>
          <p:nvPr/>
        </p:nvSpPr>
        <p:spPr>
          <a:xfrm>
            <a:off x="335071" y="5049180"/>
            <a:ext cx="1681871" cy="261610"/>
          </a:xfrm>
          <a:prstGeom prst="rect">
            <a:avLst/>
          </a:prstGeom>
          <a:solidFill>
            <a:srgbClr val="FFFF00">
              <a:alpha val="44000"/>
            </a:srgbClr>
          </a:solidFill>
        </p:spPr>
        <p:txBody>
          <a:bodyPr wrap="none">
            <a:spAutoFit/>
          </a:bodyPr>
          <a:lstStyle/>
          <a:p>
            <a:r>
              <a:rPr lang="en-GB" sz="1100" i="1" dirty="0"/>
              <a:t>Courtesy of </a:t>
            </a:r>
            <a:r>
              <a:rPr lang="en-GB" sz="1100" i="1" dirty="0" err="1"/>
              <a:t>Plansee</a:t>
            </a:r>
            <a:r>
              <a:rPr lang="en-GB" sz="1100" i="1" dirty="0"/>
              <a:t> SE</a:t>
            </a:r>
            <a:endParaRPr lang="en-GB" sz="1100" i="1" dirty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1444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29459-1134-3AD6-FED1-0AC5D6B25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875019D-8023-F928-5FCA-CA22896A5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Pure W - </a:t>
            </a:r>
            <a:r>
              <a:rPr lang="fr-CH" dirty="0" err="1"/>
              <a:t>Metallurgy</a:t>
            </a:r>
            <a:r>
              <a:rPr lang="fr-CH" dirty="0"/>
              <a:t> and </a:t>
            </a:r>
            <a:r>
              <a:rPr lang="fr-CH" dirty="0" err="1"/>
              <a:t>processing</a:t>
            </a:r>
            <a:r>
              <a:rPr lang="fr-CH" dirty="0"/>
              <a:t> background</a:t>
            </a:r>
            <a:endParaRPr lang="en-GB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4EB9836-0823-98B3-5389-356006276A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0752" y="6378349"/>
            <a:ext cx="423037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E442D3-F090-8D96-F031-742DF1712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92B719-58AC-1F6E-F21B-8A17A0A0E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312" y="852996"/>
            <a:ext cx="5040560" cy="536229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9BC5FDC-0D2B-CE96-AD54-416E0A73802E}"/>
              </a:ext>
            </a:extLst>
          </p:cNvPr>
          <p:cNvSpPr/>
          <p:nvPr/>
        </p:nvSpPr>
        <p:spPr>
          <a:xfrm>
            <a:off x="2351584" y="1700808"/>
            <a:ext cx="684076" cy="4354578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4633AC-68FD-4EDF-E4FB-8AE313B34865}"/>
              </a:ext>
            </a:extLst>
          </p:cNvPr>
          <p:cNvGrpSpPr/>
          <p:nvPr/>
        </p:nvGrpSpPr>
        <p:grpSpPr>
          <a:xfrm>
            <a:off x="3035660" y="887418"/>
            <a:ext cx="4392488" cy="5327876"/>
            <a:chOff x="3035660" y="887418"/>
            <a:chExt cx="4392488" cy="532787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6E5A815-D500-8B6A-6C94-E028213F7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83732" y="887418"/>
              <a:ext cx="3744416" cy="5327876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F3BB1A1-D788-EAB9-609A-DD17D83D3DCC}"/>
                </a:ext>
              </a:extLst>
            </p:cNvPr>
            <p:cNvSpPr/>
            <p:nvPr/>
          </p:nvSpPr>
          <p:spPr>
            <a:xfrm>
              <a:off x="5213902" y="2206333"/>
              <a:ext cx="684076" cy="2482807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EE7B5CE-6BB9-62EA-A683-8056952111A1}"/>
                </a:ext>
              </a:extLst>
            </p:cNvPr>
            <p:cNvCxnSpPr>
              <a:cxnSpLocks/>
            </p:cNvCxnSpPr>
            <p:nvPr/>
          </p:nvCxnSpPr>
          <p:spPr>
            <a:xfrm>
              <a:off x="3035660" y="2206333"/>
              <a:ext cx="217824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EA2DA2D-8967-FA2B-E5F9-9214B23CA5F3}"/>
              </a:ext>
            </a:extLst>
          </p:cNvPr>
          <p:cNvGrpSpPr/>
          <p:nvPr/>
        </p:nvGrpSpPr>
        <p:grpSpPr>
          <a:xfrm>
            <a:off x="5870975" y="1055033"/>
            <a:ext cx="6072989" cy="4102159"/>
            <a:chOff x="5870975" y="1055033"/>
            <a:chExt cx="6072989" cy="410215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4B3133A-9B98-AFD1-0A90-C40A18F999F0}"/>
                </a:ext>
              </a:extLst>
            </p:cNvPr>
            <p:cNvGrpSpPr/>
            <p:nvPr/>
          </p:nvGrpSpPr>
          <p:grpSpPr>
            <a:xfrm>
              <a:off x="7713592" y="1055033"/>
              <a:ext cx="4230372" cy="4102159"/>
              <a:chOff x="7713592" y="2113135"/>
              <a:chExt cx="4230372" cy="410215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FAC073E0-2960-B8AE-274F-DBFECC4D86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13592" y="4434085"/>
                <a:ext cx="4230372" cy="1781209"/>
              </a:xfrm>
              <a:prstGeom prst="rect">
                <a:avLst/>
              </a:prstGeom>
              <a:ln w="22225">
                <a:solidFill>
                  <a:srgbClr val="FF0000"/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8ABE3326-108D-CBA3-EA6F-4F4EC01187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13592" y="2113135"/>
                <a:ext cx="4160452" cy="2148546"/>
              </a:xfrm>
              <a:prstGeom prst="rect">
                <a:avLst/>
              </a:prstGeom>
              <a:ln w="22225">
                <a:solidFill>
                  <a:srgbClr val="FF0000"/>
                </a:solidFill>
              </a:ln>
            </p:spPr>
          </p:pic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2744FC9-2CDE-4558-CDFE-D290D66C9D7A}"/>
                </a:ext>
              </a:extLst>
            </p:cNvPr>
            <p:cNvCxnSpPr>
              <a:cxnSpLocks/>
            </p:cNvCxnSpPr>
            <p:nvPr/>
          </p:nvCxnSpPr>
          <p:spPr>
            <a:xfrm>
              <a:off x="5870975" y="2206333"/>
              <a:ext cx="184261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E5A91F3-2DD7-7BD9-BFC1-C90904992405}"/>
              </a:ext>
            </a:extLst>
          </p:cNvPr>
          <p:cNvSpPr/>
          <p:nvPr/>
        </p:nvSpPr>
        <p:spPr>
          <a:xfrm>
            <a:off x="10488488" y="2780928"/>
            <a:ext cx="972108" cy="15170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DCD43FF5-352E-4A5F-55FA-D498916D51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30224" y="5301208"/>
            <a:ext cx="4713740" cy="925894"/>
          </a:xfrm>
          <a:solidFill>
            <a:schemeClr val="bg1"/>
          </a:solidFill>
        </p:spPr>
        <p:txBody>
          <a:bodyPr wrap="square">
            <a:spAutoFit/>
          </a:bodyPr>
          <a:lstStyle/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HR product ordered in 5 mm and 17 mm thickness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Limited availability in heavy gauges with guaranteed properties - due to a minimum reduction to be provided to achieve final properties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05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FBF0D9-76B2-94CA-BD7E-D31F5ABA4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E71AFB6-B4B8-DFE7-4CC8-C2E9E0917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0760" y="184671"/>
            <a:ext cx="6289596" cy="775597"/>
          </a:xfrm>
        </p:spPr>
        <p:txBody>
          <a:bodyPr wrap="square">
            <a:spAutoFit/>
          </a:bodyPr>
          <a:lstStyle/>
          <a:p>
            <a:r>
              <a:rPr lang="fr-CH" sz="2800" dirty="0"/>
              <a:t>Pure W - </a:t>
            </a:r>
            <a:r>
              <a:rPr lang="fr-CH" sz="2800" dirty="0" err="1"/>
              <a:t>Metallurgy</a:t>
            </a:r>
            <a:r>
              <a:rPr lang="fr-CH" sz="2800" dirty="0"/>
              <a:t> and </a:t>
            </a:r>
            <a:r>
              <a:rPr lang="fr-CH" sz="2800" dirty="0" err="1"/>
              <a:t>processing</a:t>
            </a:r>
            <a:r>
              <a:rPr lang="fr-CH" sz="2800" dirty="0"/>
              <a:t> background</a:t>
            </a:r>
            <a:endParaRPr lang="en-GB" sz="28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ECC3F2C-C8B5-7E55-68D6-C45452FFC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0752" y="6378349"/>
            <a:ext cx="423037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E9892E6-7234-7644-7AE6-2C35397A0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30BBF4A-27E8-B012-10C2-8E7D02A05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567" y="1088740"/>
            <a:ext cx="3779801" cy="5039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CC6D687-7D79-5109-2B3E-BE2A80DC29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43572" y="3008321"/>
            <a:ext cx="3312368" cy="646331"/>
          </a:xfr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lvl="1" indent="0" algn="r">
              <a:buNone/>
            </a:pPr>
            <a:r>
              <a:rPr lang="en-US" sz="1400" b="1" dirty="0">
                <a:solidFill>
                  <a:schemeClr val="tx1"/>
                </a:solidFill>
              </a:rPr>
              <a:t>HR 5 mm 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 </a:t>
            </a:r>
            <a:r>
              <a:rPr lang="en-US" sz="1400" b="1" dirty="0">
                <a:solidFill>
                  <a:schemeClr val="tx1"/>
                </a:solidFill>
              </a:rPr>
              <a:t>and 17 mm thick 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</a:t>
            </a:r>
            <a:r>
              <a:rPr lang="en-US" sz="1400" b="1" dirty="0">
                <a:solidFill>
                  <a:schemeClr val="tx1"/>
                </a:solidFill>
              </a:rPr>
              <a:t> plates ordered and received from </a:t>
            </a:r>
            <a:r>
              <a:rPr lang="en-US" sz="1400" b="1" dirty="0" err="1">
                <a:solidFill>
                  <a:schemeClr val="tx1"/>
                </a:solidFill>
              </a:rPr>
              <a:t>Plansee</a:t>
            </a:r>
            <a:endParaRPr lang="en-GB" sz="1600" b="1" dirty="0">
              <a:solidFill>
                <a:schemeClr val="tx1"/>
              </a:solidFill>
            </a:endParaRPr>
          </a:p>
        </p:txBody>
      </p:sp>
      <p:pic>
        <p:nvPicPr>
          <p:cNvPr id="18" name="Picture 17" descr="A piece of metal on a table&#10;&#10;AI-generated content may be incorrect.">
            <a:extLst>
              <a:ext uri="{FF2B5EF4-FFF2-40B4-BE49-F238E27FC236}">
                <a16:creationId xmlns:a16="http://schemas.microsoft.com/office/drawing/2014/main" id="{3C080216-6CB1-A455-CF37-BA5765BF50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801" r="31100"/>
          <a:stretch/>
        </p:blipFill>
        <p:spPr>
          <a:xfrm>
            <a:off x="2711624" y="3753036"/>
            <a:ext cx="3024337" cy="3088822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AA76628-7F6B-57C8-F2B7-AF07E0841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9980" y="188640"/>
            <a:ext cx="2620354" cy="279800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0865E5E-7536-BAC6-BC28-7646CF4831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5860" y="3142031"/>
            <a:ext cx="1808595" cy="1997341"/>
          </a:xfrm>
          <a:prstGeom prst="rect">
            <a:avLst/>
          </a:prstGeom>
        </p:spPr>
      </p:pic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AABCAAEA-2FCD-5439-755F-CADC63522FE8}"/>
              </a:ext>
            </a:extLst>
          </p:cNvPr>
          <p:cNvSpPr txBox="1">
            <a:spLocks/>
          </p:cNvSpPr>
          <p:nvPr/>
        </p:nvSpPr>
        <p:spPr>
          <a:xfrm>
            <a:off x="9372364" y="5198076"/>
            <a:ext cx="2567608" cy="92333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charset="0"/>
              <a:buNone/>
            </a:pPr>
            <a:r>
              <a:rPr lang="en-US" sz="1200" b="1" dirty="0">
                <a:solidFill>
                  <a:schemeClr val="tx1"/>
                </a:solidFill>
                <a:sym typeface="Symbol" panose="05050102010706020507" pitchFamily="18" charset="2"/>
              </a:rPr>
              <a:t> </a:t>
            </a:r>
            <a:r>
              <a:rPr lang="en-US" sz="1200" b="1" dirty="0">
                <a:solidFill>
                  <a:schemeClr val="tx1"/>
                </a:solidFill>
              </a:rPr>
              <a:t>UT results on the 17 mm plate: excellent homogeneity and high acceptance level (to 0.8 mm FBH equivalent), </a:t>
            </a:r>
            <a:r>
              <a:rPr lang="en-US" sz="1200" b="1" dirty="0">
                <a:solidFill>
                  <a:schemeClr val="tx1"/>
                </a:solidFill>
                <a:hlinkClick r:id="rId6"/>
              </a:rPr>
              <a:t>EDMS 3237640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endParaRPr lang="en-GB" sz="1400" b="1" dirty="0">
              <a:solidFill>
                <a:schemeClr val="tx1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6FE8ACC-555E-73C8-3944-3B374112F90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35100"/>
          <a:stretch/>
        </p:blipFill>
        <p:spPr>
          <a:xfrm>
            <a:off x="52541" y="8620"/>
            <a:ext cx="2875107" cy="83059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9CBE9ED-6663-CB33-F75C-69BA5DB165E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5746"/>
          <a:stretch/>
        </p:blipFill>
        <p:spPr>
          <a:xfrm>
            <a:off x="416098" y="915544"/>
            <a:ext cx="2147993" cy="4894039"/>
          </a:xfrm>
          <a:prstGeom prst="rect">
            <a:avLst/>
          </a:prstGeom>
        </p:spPr>
      </p:pic>
      <p:sp>
        <p:nvSpPr>
          <p:cNvPr id="34" name="Text Placeholder 5">
            <a:extLst>
              <a:ext uri="{FF2B5EF4-FFF2-40B4-BE49-F238E27FC236}">
                <a16:creationId xmlns:a16="http://schemas.microsoft.com/office/drawing/2014/main" id="{4CB34840-458C-EBD1-9FED-ACF1381C126B}"/>
              </a:ext>
            </a:extLst>
          </p:cNvPr>
          <p:cNvSpPr txBox="1">
            <a:spLocks/>
          </p:cNvSpPr>
          <p:nvPr/>
        </p:nvSpPr>
        <p:spPr>
          <a:xfrm>
            <a:off x="22404" y="5890046"/>
            <a:ext cx="2567608" cy="92333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charset="0"/>
              <a:buNone/>
            </a:pPr>
            <a:r>
              <a:rPr lang="en-US" sz="1200" b="1" dirty="0">
                <a:solidFill>
                  <a:schemeClr val="tx1"/>
                </a:solidFill>
                <a:sym typeface="Symbol" panose="05050102010706020507" pitchFamily="18" charset="2"/>
              </a:rPr>
              <a:t> </a:t>
            </a:r>
            <a:r>
              <a:rPr lang="en-US" sz="1200" b="1" dirty="0">
                <a:solidFill>
                  <a:schemeClr val="tx1"/>
                </a:solidFill>
              </a:rPr>
              <a:t>UT results on the 5 mm plate: excellent homogeneity and high acceptance level (to 1.2 mm FBH equivalent), </a:t>
            </a:r>
            <a:r>
              <a:rPr lang="en-US" sz="1200" b="1" dirty="0">
                <a:solidFill>
                  <a:schemeClr val="tx1"/>
                </a:solidFill>
                <a:hlinkClick r:id="rId9"/>
              </a:rPr>
              <a:t>EDMS 3190589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04E762B2-E9DA-576E-55B9-4C166C364B6A}"/>
              </a:ext>
            </a:extLst>
          </p:cNvPr>
          <p:cNvSpPr txBox="1">
            <a:spLocks/>
          </p:cNvSpPr>
          <p:nvPr/>
        </p:nvSpPr>
        <p:spPr>
          <a:xfrm>
            <a:off x="2886292" y="1312271"/>
            <a:ext cx="2567608" cy="92333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charset="0"/>
              <a:buNone/>
            </a:pPr>
            <a:r>
              <a:rPr lang="en-US" sz="1200" b="1" dirty="0">
                <a:solidFill>
                  <a:schemeClr val="tx1"/>
                </a:solidFill>
                <a:sym typeface="Symbol" panose="05050102010706020507" pitchFamily="18" charset="2"/>
              </a:rPr>
              <a:t>To the extent of the inspections performed, dimensions and tolerances conforming to ASTM B760, see </a:t>
            </a:r>
            <a:r>
              <a:rPr lang="en-US" sz="1200" b="1" dirty="0">
                <a:solidFill>
                  <a:schemeClr val="tx1"/>
                </a:solidFill>
                <a:sym typeface="Symbol" panose="05050102010706020507" pitchFamily="18" charset="2"/>
                <a:hlinkClick r:id="rId10"/>
              </a:rPr>
              <a:t>EDMS 3180443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22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DE224-27FC-19A2-4D91-0608D0127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8E70C2-AE12-A270-A4F0-8A5C13057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Pure W - </a:t>
            </a:r>
            <a:r>
              <a:rPr lang="fr-CH" dirty="0" err="1"/>
              <a:t>Metallurgy</a:t>
            </a:r>
            <a:r>
              <a:rPr lang="fr-CH" dirty="0"/>
              <a:t> and </a:t>
            </a:r>
            <a:r>
              <a:rPr lang="fr-CH" dirty="0" err="1"/>
              <a:t>processing</a:t>
            </a:r>
            <a:r>
              <a:rPr lang="fr-CH" dirty="0"/>
              <a:t> background</a:t>
            </a:r>
            <a:endParaRPr lang="en-GB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1615302-A991-84CB-5335-893F36034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92CE64-0213-255D-5B2C-C262557AE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7F473B-47C7-F9CA-8CAD-885878CD1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906464"/>
            <a:ext cx="3717685" cy="5157192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E2E070D-85FB-AF83-275B-62A170CC84A5}"/>
              </a:ext>
            </a:extLst>
          </p:cNvPr>
          <p:cNvGrpSpPr/>
          <p:nvPr/>
        </p:nvGrpSpPr>
        <p:grpSpPr>
          <a:xfrm>
            <a:off x="911424" y="970904"/>
            <a:ext cx="7002680" cy="1781209"/>
            <a:chOff x="911424" y="970904"/>
            <a:chExt cx="7002680" cy="178120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7654C3F-3489-9217-A0A9-F669D0864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83732" y="970904"/>
              <a:ext cx="4230372" cy="1781209"/>
            </a:xfrm>
            <a:prstGeom prst="rect">
              <a:avLst/>
            </a:prstGeom>
            <a:ln w="22225">
              <a:noFill/>
            </a:ln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249BEC-796D-43DA-7022-7ED6395C8C6C}"/>
                </a:ext>
              </a:extLst>
            </p:cNvPr>
            <p:cNvSpPr/>
            <p:nvPr/>
          </p:nvSpPr>
          <p:spPr>
            <a:xfrm>
              <a:off x="3679360" y="1110647"/>
              <a:ext cx="2524652" cy="180021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D8A87B0-B9C0-4C90-6DD1-87E14E546672}"/>
                </a:ext>
              </a:extLst>
            </p:cNvPr>
            <p:cNvSpPr/>
            <p:nvPr/>
          </p:nvSpPr>
          <p:spPr>
            <a:xfrm flipV="1">
              <a:off x="911424" y="1916830"/>
              <a:ext cx="2524652" cy="45719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0423E0E-C1DE-2F19-935E-7A1387DE9C40}"/>
              </a:ext>
            </a:extLst>
          </p:cNvPr>
          <p:cNvGrpSpPr/>
          <p:nvPr/>
        </p:nvGrpSpPr>
        <p:grpSpPr>
          <a:xfrm>
            <a:off x="3899756" y="2894994"/>
            <a:ext cx="8157309" cy="3903287"/>
            <a:chOff x="3899756" y="2894994"/>
            <a:chExt cx="8157309" cy="39032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01BBA83-A2BE-4107-FC3F-414C7D207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87988" y="2894994"/>
              <a:ext cx="6069077" cy="390328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CEB49FB-7B6D-3047-B123-FC575D96F304}"/>
                </a:ext>
              </a:extLst>
            </p:cNvPr>
            <p:cNvSpPr txBox="1"/>
            <p:nvPr/>
          </p:nvSpPr>
          <p:spPr>
            <a:xfrm>
              <a:off x="3899756" y="5452301"/>
              <a:ext cx="2718363" cy="430887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en-GB" sz="1100" i="1" dirty="0"/>
                <a:t>Benjamin Corbett, </a:t>
              </a:r>
              <a:r>
                <a:rPr lang="en-GB" sz="1100" i="1" dirty="0">
                  <a:hlinkClick r:id="rId5"/>
                </a:rPr>
                <a:t>https://indico.cern.ch/event/1480601/</a:t>
              </a:r>
              <a:r>
                <a:rPr lang="en-GB" sz="1100" i="1" dirty="0"/>
                <a:t> </a:t>
              </a:r>
              <a:endParaRPr lang="en-GB" sz="1100" i="1" dirty="0">
                <a:hlinkClick r:id="rId6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2900690-2CBF-FDD1-CE56-525C03BA8543}"/>
                </a:ext>
              </a:extLst>
            </p:cNvPr>
            <p:cNvSpPr/>
            <p:nvPr/>
          </p:nvSpPr>
          <p:spPr>
            <a:xfrm>
              <a:off x="6816080" y="5985284"/>
              <a:ext cx="828092" cy="648072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5F5387D-E94D-746B-656D-E058ED71877E}"/>
              </a:ext>
            </a:extLst>
          </p:cNvPr>
          <p:cNvGrpSpPr/>
          <p:nvPr/>
        </p:nvGrpSpPr>
        <p:grpSpPr>
          <a:xfrm>
            <a:off x="915266" y="1376770"/>
            <a:ext cx="2524652" cy="585780"/>
            <a:chOff x="915266" y="1376770"/>
            <a:chExt cx="2524652" cy="585780"/>
          </a:xfrm>
        </p:grpSpPr>
        <p:sp>
          <p:nvSpPr>
            <p:cNvPr id="15" name="Arrow: Up 14">
              <a:extLst>
                <a:ext uri="{FF2B5EF4-FFF2-40B4-BE49-F238E27FC236}">
                  <a16:creationId xmlns:a16="http://schemas.microsoft.com/office/drawing/2014/main" id="{4B0ECA03-1291-BB02-4A91-D68448FCE117}"/>
                </a:ext>
              </a:extLst>
            </p:cNvPr>
            <p:cNvSpPr/>
            <p:nvPr/>
          </p:nvSpPr>
          <p:spPr>
            <a:xfrm>
              <a:off x="2027548" y="1376771"/>
              <a:ext cx="252028" cy="585779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50E839B-1478-E64B-FB90-784C53A9EA3C}"/>
                </a:ext>
              </a:extLst>
            </p:cNvPr>
            <p:cNvSpPr/>
            <p:nvPr/>
          </p:nvSpPr>
          <p:spPr>
            <a:xfrm flipV="1">
              <a:off x="915266" y="1376770"/>
              <a:ext cx="2524652" cy="585780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9152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E0E80-E432-691A-2333-D450DAFC2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57CD59D-3B63-7D95-E926-53639FB7D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Pure W - </a:t>
            </a:r>
            <a:r>
              <a:rPr lang="fr-CH" dirty="0" err="1"/>
              <a:t>Metallurgy</a:t>
            </a:r>
            <a:r>
              <a:rPr lang="fr-CH" dirty="0"/>
              <a:t> and </a:t>
            </a:r>
            <a:r>
              <a:rPr lang="fr-CH" dirty="0" err="1"/>
              <a:t>processing</a:t>
            </a:r>
            <a:r>
              <a:rPr lang="fr-CH" dirty="0"/>
              <a:t> background</a:t>
            </a:r>
            <a:endParaRPr lang="en-GB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D7786BB-2DF9-D0BC-8EE9-4808C6588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8A3784-636E-127D-8403-600FC04E9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C84102-FE29-C59D-3C2C-33512127B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44" y="965815"/>
            <a:ext cx="6510952" cy="601783"/>
          </a:xfrm>
          <a:prstGeom prst="rect">
            <a:avLst/>
          </a:prstGeom>
          <a:ln w="41275">
            <a:solidFill>
              <a:srgbClr val="FF000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8E68E1A-DDE9-C6E0-C6BF-F061FDCBA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4172" y="-22131"/>
            <a:ext cx="4254759" cy="6858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CD4062C-7188-6800-F30F-136A870082E5}"/>
              </a:ext>
            </a:extLst>
          </p:cNvPr>
          <p:cNvSpPr txBox="1"/>
          <p:nvPr/>
        </p:nvSpPr>
        <p:spPr>
          <a:xfrm>
            <a:off x="335360" y="1916832"/>
            <a:ext cx="7344816" cy="33239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/>
            </a:lvl1pPr>
            <a:lvl2pPr marL="685800" lvl="1" indent="-228600">
              <a:buFont typeface="Courier New" panose="02070309020205020404" pitchFamily="49" charset="0"/>
              <a:buChar char="o"/>
              <a:defRPr sz="1200"/>
            </a:lvl2pPr>
          </a:lstStyle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sz="1400" b="1" dirty="0"/>
              <a:t>Recrystallized tungsten </a:t>
            </a:r>
            <a:r>
              <a:rPr lang="en-GB" sz="1400" dirty="0"/>
              <a:t>undergoes a ductile-to-brittle transition</a:t>
            </a:r>
            <a:r>
              <a:rPr lang="en-GB" sz="1400" b="1" dirty="0"/>
              <a:t> above 205 °C </a:t>
            </a:r>
            <a:r>
              <a:rPr lang="en-GB" sz="1400" dirty="0"/>
              <a:t>.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sz="1400" dirty="0"/>
              <a:t>Only by </a:t>
            </a:r>
            <a:r>
              <a:rPr lang="en-GB" sz="1400" b="1" dirty="0"/>
              <a:t>heavy warm or cold working is the DBTT lowered to below room temperature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sz="1400" b="1" dirty="0"/>
              <a:t>Annealing raises the DBTT of cold-worked tungsten until it approaches that of recrystallized material</a:t>
            </a:r>
          </a:p>
          <a:p>
            <a:endParaRPr lang="en-GB" sz="1400" dirty="0"/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sz="1400" dirty="0"/>
              <a:t>The exact ductile-to-brittle transition temperature is influenced by many factors, including </a:t>
            </a:r>
            <a:r>
              <a:rPr lang="en-GB" sz="1400" b="1" dirty="0"/>
              <a:t>grain size</a:t>
            </a:r>
            <a:r>
              <a:rPr lang="en-GB" sz="1400" dirty="0"/>
              <a:t>, strain rate, and </a:t>
            </a:r>
            <a:r>
              <a:rPr lang="en-GB" sz="1400" b="1" dirty="0"/>
              <a:t>impurity levels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sz="1400" dirty="0"/>
              <a:t>The DBTT </a:t>
            </a:r>
            <a:r>
              <a:rPr lang="en-GB" sz="1400" b="1" dirty="0"/>
              <a:t>decreases with grain size unless the grains are larger than 1 mm</a:t>
            </a:r>
            <a:r>
              <a:rPr lang="en-GB" sz="1400" dirty="0"/>
              <a:t> in diameter.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sz="1400" dirty="0"/>
              <a:t>The DBTT also drops with increases in strain rate, but it </a:t>
            </a:r>
            <a:r>
              <a:rPr lang="en-GB" sz="1400" b="1" dirty="0"/>
              <a:t>climbs rapidly as impurity levels increase</a:t>
            </a:r>
            <a:r>
              <a:rPr lang="en-GB" sz="1400" dirty="0"/>
              <a:t>.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GB" sz="1400" dirty="0"/>
              <a:t>Like all brittle metals, </a:t>
            </a:r>
            <a:r>
              <a:rPr lang="en-GB" sz="1400" b="1" dirty="0"/>
              <a:t>tungsten is very notch sensitive. Therefore, removal of even minute surface flaws by grinding</a:t>
            </a:r>
            <a:r>
              <a:rPr lang="en-GB" sz="1400" dirty="0"/>
              <a:t>, oxidizing, or </a:t>
            </a:r>
            <a:r>
              <a:rPr lang="en-GB" sz="1400" b="1" dirty="0"/>
              <a:t>electrolytic polishing </a:t>
            </a:r>
            <a:r>
              <a:rPr lang="en-GB" sz="1400" dirty="0"/>
              <a:t>prior to service improves ductility and lowers the DBTT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D7CE02-CE0B-B952-99F5-B15729F9EA81}"/>
              </a:ext>
            </a:extLst>
          </p:cNvPr>
          <p:cNvSpPr txBox="1"/>
          <p:nvPr/>
        </p:nvSpPr>
        <p:spPr>
          <a:xfrm>
            <a:off x="10488488" y="378093"/>
            <a:ext cx="1703512" cy="1077218"/>
          </a:xfrm>
          <a:prstGeom prst="rect">
            <a:avLst/>
          </a:prstGeom>
          <a:solidFill>
            <a:schemeClr val="tx1">
              <a:lumMod val="40000"/>
              <a:lumOff val="60000"/>
              <a:alpha val="37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1" i="0" u="none" strike="noStrike" baseline="0" dirty="0">
                <a:solidFill>
                  <a:srgbClr val="303030"/>
                </a:solidFill>
                <a:latin typeface="FrutigerLTCom-Bold"/>
              </a:rPr>
              <a:t>Previous tests on </a:t>
            </a:r>
            <a:r>
              <a:rPr lang="en-GB" sz="1600" b="1" i="0" u="none" strike="noStrike" baseline="0" dirty="0" err="1">
                <a:solidFill>
                  <a:srgbClr val="303030"/>
                </a:solidFill>
                <a:latin typeface="FrutigerLTCom-Bold"/>
              </a:rPr>
              <a:t>HIPed</a:t>
            </a:r>
            <a:r>
              <a:rPr lang="en-GB" sz="1600" b="1" i="0" u="none" strike="noStrike" baseline="0" dirty="0">
                <a:solidFill>
                  <a:srgbClr val="303030"/>
                </a:solidFill>
                <a:latin typeface="FrutigerLTCom-Bold"/>
              </a:rPr>
              <a:t> W: </a:t>
            </a:r>
          </a:p>
          <a:p>
            <a:r>
              <a:rPr lang="en-GB" sz="1600" b="1" i="0" u="none" strike="noStrike" baseline="0" dirty="0">
                <a:solidFill>
                  <a:srgbClr val="303030"/>
                </a:solidFill>
                <a:latin typeface="FrutigerLTCom-Bold"/>
              </a:rPr>
              <a:t>DBTT between 350 °C and 450 °C</a:t>
            </a:r>
            <a:endParaRPr lang="en-GB" sz="1600" dirty="0">
              <a:solidFill>
                <a:srgbClr val="303030"/>
              </a:solidFill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16D78D56-73F2-5AB5-3AD4-EF2B275B71DD}"/>
              </a:ext>
            </a:extLst>
          </p:cNvPr>
          <p:cNvSpPr/>
          <p:nvPr/>
        </p:nvSpPr>
        <p:spPr>
          <a:xfrm>
            <a:off x="10812524" y="1439335"/>
            <a:ext cx="1224136" cy="365126"/>
          </a:xfrm>
          <a:prstGeom prst="rightArrow">
            <a:avLst/>
          </a:prstGeom>
          <a:solidFill>
            <a:schemeClr val="tx1">
              <a:lumMod val="40000"/>
              <a:lumOff val="60000"/>
              <a:alpha val="37000"/>
            </a:schemeClr>
          </a:solidFill>
        </p:spPr>
        <p:txBody>
          <a:bodyPr wrap="square">
            <a:noAutofit/>
          </a:bodyPr>
          <a:lstStyle/>
          <a:p>
            <a:endParaRPr lang="en-GB" sz="1600" b="1">
              <a:solidFill>
                <a:srgbClr val="303030"/>
              </a:solidFill>
              <a:latin typeface="FrutigerLTCom-Bold"/>
            </a:endParaRPr>
          </a:p>
        </p:txBody>
      </p:sp>
    </p:spTree>
    <p:extLst>
      <p:ext uri="{BB962C8B-B14F-4D97-AF65-F5344CB8AC3E}">
        <p14:creationId xmlns:p14="http://schemas.microsoft.com/office/powerpoint/2010/main" val="299738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6433B-B096-5121-B3A0-786279065D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F007930-ECF9-9425-DB51-58E21680DF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FFD7310-C218-029D-5AB8-B82F2FF5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F13A36A-600C-C09E-1AB3-EB5F45EAE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Pure W flat </a:t>
            </a:r>
            <a:r>
              <a:rPr lang="fr-CH" dirty="0" err="1"/>
              <a:t>products</a:t>
            </a:r>
            <a:r>
              <a:rPr lang="fr-CH" dirty="0"/>
              <a:t> – Standard </a:t>
            </a:r>
            <a:r>
              <a:rPr lang="fr-CH" dirty="0" err="1"/>
              <a:t>framework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1FB6BD-E076-5C37-752F-E31B08D86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907925"/>
            <a:ext cx="7441717" cy="23410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9A0D41-A638-EFF7-E09C-7F598980B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348" y="3605264"/>
            <a:ext cx="4820323" cy="164805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653C0CC-94BB-977F-F5A0-3EF364E8369C}"/>
              </a:ext>
            </a:extLst>
          </p:cNvPr>
          <p:cNvSpPr/>
          <p:nvPr/>
        </p:nvSpPr>
        <p:spPr>
          <a:xfrm>
            <a:off x="191344" y="4221088"/>
            <a:ext cx="4968552" cy="51613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6C3E503-BA8C-5CE7-999E-23BC2B15C2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0670" y="927040"/>
            <a:ext cx="4068452" cy="235219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834849D-7A2C-4627-0721-D717606E19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0670" y="3411123"/>
            <a:ext cx="4188101" cy="26522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44D900A2-C3C2-524C-DE76-E9EB20D75C3E}"/>
              </a:ext>
            </a:extLst>
          </p:cNvPr>
          <p:cNvSpPr/>
          <p:nvPr/>
        </p:nvSpPr>
        <p:spPr>
          <a:xfrm>
            <a:off x="7716180" y="4113076"/>
            <a:ext cx="4356484" cy="56984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35E4302-0926-D8FE-AAA3-9BF30BB8DE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0670" y="6195212"/>
            <a:ext cx="4654002" cy="476181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F257389-EE0F-FD76-1842-41EF65EF4701}"/>
              </a:ext>
            </a:extLst>
          </p:cNvPr>
          <p:cNvSpPr/>
          <p:nvPr/>
        </p:nvSpPr>
        <p:spPr>
          <a:xfrm>
            <a:off x="7716180" y="6173632"/>
            <a:ext cx="4428492" cy="56984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01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6F090D-A3BC-81B4-8C0A-8B3B6CA16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87F7469-67D6-E956-AB19-BD18B59936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04012" y="6378349"/>
            <a:ext cx="4537112" cy="365125"/>
          </a:xfrm>
        </p:spPr>
        <p:txBody>
          <a:bodyPr/>
          <a:lstStyle/>
          <a:p>
            <a:r>
              <a:rPr lang="en-US" dirty="0"/>
              <a:t>S. Sgobba, K.E. Buchanan, P. Curran et al. - BDF-TSAC1 - 04-06.03.2025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35FBD58-22B8-FD13-5C78-A5007F81F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9AF3CFF-03C4-001D-974F-A79362900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68497" cy="373949"/>
          </a:xfrm>
        </p:spPr>
        <p:txBody>
          <a:bodyPr wrap="none">
            <a:spAutoFit/>
          </a:bodyPr>
          <a:lstStyle/>
          <a:p>
            <a:r>
              <a:rPr lang="en-GB" sz="2700" dirty="0"/>
              <a:t>Ongoing and required material R&amp;D to meet the project requirements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DFC82C8-76BD-185D-630E-F82032E018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364" y="912578"/>
            <a:ext cx="11376024" cy="2768450"/>
          </a:xfr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Operating conditions: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RT to 400°C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Stresses: -100 MPa to 150 MPa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Fatigue life of 10</a:t>
            </a:r>
            <a:r>
              <a:rPr lang="en-US" sz="1400" baseline="30000" dirty="0">
                <a:solidFill>
                  <a:schemeClr val="tx1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cycles</a:t>
            </a:r>
            <a:endParaRPr lang="en-GB" sz="1400" dirty="0">
              <a:solidFill>
                <a:schemeClr val="tx1"/>
              </a:solidFill>
            </a:endParaRP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Irradiation: approximately 1.2 - 1.6 dpa (&lt; 2 dpa)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Individual block height: 17 mm (as HR?) to 350 mm (as </a:t>
            </a:r>
            <a:r>
              <a:rPr lang="en-US" sz="1400" dirty="0" err="1">
                <a:solidFill>
                  <a:schemeClr val="tx1"/>
                </a:solidFill>
              </a:rPr>
              <a:t>HIPed</a:t>
            </a:r>
            <a:r>
              <a:rPr lang="en-US" sz="1400" dirty="0">
                <a:solidFill>
                  <a:schemeClr val="tx1"/>
                </a:solidFill>
              </a:rPr>
              <a:t>) thick and 250 mm diameter (present baseline) 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Chemical additions from He: 143-220 ppm(at)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Beam Parameters: sigma 8 mm (possibly 16 mm)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As HR and HR + </a:t>
            </a:r>
            <a:r>
              <a:rPr lang="en-US" sz="1400" dirty="0" err="1">
                <a:solidFill>
                  <a:schemeClr val="tx1"/>
                </a:solidFill>
              </a:rPr>
              <a:t>HIPed</a:t>
            </a:r>
            <a:r>
              <a:rPr lang="en-US" sz="1400" dirty="0">
                <a:solidFill>
                  <a:schemeClr val="tx1"/>
                </a:solidFill>
              </a:rPr>
              <a:t> properties are relevant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/>
                </a:solidFill>
              </a:rPr>
              <a:t>HR product form looks a reasonable choice – availability in heavy gauges with guaranteed properties limited</a:t>
            </a:r>
            <a:endParaRPr lang="en-GB" sz="1600" dirty="0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74A410-01C2-A404-2DE7-9833079AA33E}"/>
              </a:ext>
            </a:extLst>
          </p:cNvPr>
          <p:cNvGrpSpPr/>
          <p:nvPr/>
        </p:nvGrpSpPr>
        <p:grpSpPr>
          <a:xfrm>
            <a:off x="155340" y="3729475"/>
            <a:ext cx="12036660" cy="2471833"/>
            <a:chOff x="155340" y="3729475"/>
            <a:chExt cx="12036660" cy="247183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7F7A4CE-4737-A83A-2CFF-411AA89EC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340" y="3729475"/>
              <a:ext cx="3725479" cy="245810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DEB50BC-0A0C-5D3D-23EB-870615B5D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003" y="4279483"/>
              <a:ext cx="4013406" cy="192182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0751564-0D67-8024-1272-755D2BE693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78594" y="4509120"/>
              <a:ext cx="4013406" cy="1620180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D9024CE-EA82-1B96-69BD-5B61898F5C9C}"/>
              </a:ext>
            </a:extLst>
          </p:cNvPr>
          <p:cNvSpPr/>
          <p:nvPr/>
        </p:nvSpPr>
        <p:spPr>
          <a:xfrm>
            <a:off x="767408" y="3691472"/>
            <a:ext cx="2484276" cy="277588"/>
          </a:xfrm>
          <a:prstGeom prst="rect">
            <a:avLst/>
          </a:prstGeom>
          <a:solidFill>
            <a:srgbClr val="FFFF00">
              <a:alpha val="10000"/>
            </a:srgbClr>
          </a:solidFill>
          <a:ln w="349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45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36525</TotalTime>
  <Words>3004</Words>
  <Application>Microsoft Office PowerPoint</Application>
  <PresentationFormat>Widescreen</PresentationFormat>
  <Paragraphs>294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FrutigerLTCom-Bold</vt:lpstr>
      <vt:lpstr>Aptos</vt:lpstr>
      <vt:lpstr>Arial</vt:lpstr>
      <vt:lpstr>Calibri</vt:lpstr>
      <vt:lpstr>Courier New</vt:lpstr>
      <vt:lpstr>Symbol</vt:lpstr>
      <vt:lpstr>Office Theme</vt:lpstr>
      <vt:lpstr>PowerPoint Presentation</vt:lpstr>
      <vt:lpstr>Target materials R&amp;D &amp; procurement</vt:lpstr>
      <vt:lpstr>Pure W - Metallurgy and processing background</vt:lpstr>
      <vt:lpstr>Pure W - Metallurgy and processing background</vt:lpstr>
      <vt:lpstr>Pure W - Metallurgy and processing background</vt:lpstr>
      <vt:lpstr>Pure W - Metallurgy and processing background</vt:lpstr>
      <vt:lpstr>Pure W - Metallurgy and processing background</vt:lpstr>
      <vt:lpstr>Pure W flat products – Standard framework</vt:lpstr>
      <vt:lpstr>Ongoing and required material R&amp;D to meet the project requirements</vt:lpstr>
      <vt:lpstr>Ongoing and required material R&amp;D to meet the project requirements</vt:lpstr>
      <vt:lpstr>Ongoing and required material R&amp;D to meet the project requirements</vt:lpstr>
      <vt:lpstr>Palette of tests for the material target – and why</vt:lpstr>
      <vt:lpstr>Palette of tests</vt:lpstr>
      <vt:lpstr>Palette of tests for the material target – and why</vt:lpstr>
      <vt:lpstr>[1] 2018  Recent developments on the application of Hot Isostatic Pressing (HIP) technologies for proton beam targets at CERN with Fraunhofer J. Busom et al.  [2] 2024  PIE of a prototype tantalum-clad target in collaboration with Framatome T. Griesemer et al. </vt:lpstr>
      <vt:lpstr>PowerPoint Presentation</vt:lpstr>
      <vt:lpstr>Profilometry – based indentation plastometry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Stefano Sgobba</cp:lastModifiedBy>
  <cp:revision>1429</cp:revision>
  <cp:lastPrinted>2020-01-30T13:49:18Z</cp:lastPrinted>
  <dcterms:created xsi:type="dcterms:W3CDTF">2024-07-23T07:46:26Z</dcterms:created>
  <dcterms:modified xsi:type="dcterms:W3CDTF">2025-02-25T12:18:05Z</dcterms:modified>
</cp:coreProperties>
</file>