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9" r:id="rId2"/>
    <p:sldId id="289" r:id="rId3"/>
    <p:sldId id="290" r:id="rId4"/>
    <p:sldId id="291" r:id="rId5"/>
    <p:sldId id="698" r:id="rId6"/>
    <p:sldId id="702" r:id="rId7"/>
    <p:sldId id="703" r:id="rId8"/>
    <p:sldId id="679" r:id="rId9"/>
    <p:sldId id="692" r:id="rId10"/>
    <p:sldId id="689" r:id="rId11"/>
    <p:sldId id="691" r:id="rId12"/>
    <p:sldId id="678" r:id="rId13"/>
    <p:sldId id="685" r:id="rId14"/>
    <p:sldId id="694" r:id="rId15"/>
    <p:sldId id="687" r:id="rId16"/>
    <p:sldId id="680" r:id="rId17"/>
    <p:sldId id="704" r:id="rId18"/>
    <p:sldId id="696" r:id="rId19"/>
    <p:sldId id="695" r:id="rId20"/>
    <p:sldId id="292" r:id="rId21"/>
    <p:sldId id="700" r:id="rId22"/>
    <p:sldId id="699" r:id="rId23"/>
    <p:sldId id="705" r:id="rId24"/>
    <p:sldId id="28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00FF"/>
    <a:srgbClr val="008000"/>
    <a:srgbClr val="4169E1"/>
    <a:srgbClr val="F7FBF7"/>
    <a:srgbClr val="000000"/>
    <a:srgbClr val="E7E9F0"/>
    <a:srgbClr val="A8B8DC"/>
    <a:srgbClr val="004899"/>
    <a:srgbClr val="0070C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64" autoAdjust="0"/>
    <p:restoredTop sz="96966"/>
  </p:normalViewPr>
  <p:slideViewPr>
    <p:cSldViewPr snapToObjects="1">
      <p:cViewPr>
        <p:scale>
          <a:sx n="75" d="100"/>
          <a:sy n="75" d="100"/>
        </p:scale>
        <p:origin x="1722" y="882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5" d="100"/>
          <a:sy n="95" d="100"/>
        </p:scale>
        <p:origin x="40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04.03.2025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5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6" y="1245527"/>
            <a:ext cx="10968567" cy="5028279"/>
          </a:xfrm>
        </p:spPr>
        <p:txBody>
          <a:bodyPr/>
          <a:lstStyle>
            <a:lvl2pPr>
              <a:defRPr sz="1351" baseline="0"/>
            </a:lvl2pPr>
            <a:lvl3pPr>
              <a:defRPr sz="1351"/>
            </a:lvl3pPr>
            <a:lvl4pPr>
              <a:defRPr sz="1125"/>
            </a:lvl4pPr>
            <a:lvl5pPr>
              <a:defRPr sz="112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CV-PJ - F. Dragoni, N. Zaric - 20.09.2024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4B842-B5BD-46EE-B0D7-3798652E1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425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pic>
        <p:nvPicPr>
          <p:cNvPr id="7" name="Picture 6" descr="A blue and white logo&#10;&#10;Description automatically generated">
            <a:extLst>
              <a:ext uri="{FF2B5EF4-FFF2-40B4-BE49-F238E27FC236}">
                <a16:creationId xmlns:a16="http://schemas.microsoft.com/office/drawing/2014/main" id="{55AE9A80-C1BC-919F-46D9-0C5EC2FF6C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09799" y="658166"/>
            <a:ext cx="7772400" cy="245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04/03/2025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084" y="5158178"/>
            <a:ext cx="11376026" cy="2232248"/>
          </a:xfrm>
        </p:spPr>
        <p:txBody>
          <a:bodyPr/>
          <a:lstStyle/>
          <a:p>
            <a:r>
              <a:rPr lang="en-US" dirty="0"/>
              <a:t>F. Dragoni</a:t>
            </a:r>
          </a:p>
          <a:p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04/03/2025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7AAB99-E974-0108-0604-7EE666DE74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8771" y="3717032"/>
            <a:ext cx="11448653" cy="1082092"/>
          </a:xfrm>
        </p:spPr>
        <p:txBody>
          <a:bodyPr/>
          <a:lstStyle/>
          <a:p>
            <a:r>
              <a:rPr lang="en-GB" sz="36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br>
              <a:rPr lang="en-GB" sz="36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24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24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endParaRPr lang="en-GB" sz="3600" b="0" dirty="0">
              <a:solidFill>
                <a:srgbClr val="0048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4DB277-2C41-5B6D-A2F8-95E2F268E821}"/>
              </a:ext>
            </a:extLst>
          </p:cNvPr>
          <p:cNvSpPr txBox="1"/>
          <p:nvPr/>
        </p:nvSpPr>
        <p:spPr>
          <a:xfrm>
            <a:off x="9048328" y="6381328"/>
            <a:ext cx="7475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https://hiecn3.web.cern.ch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76D5EB-EB9F-B07F-44D9-7C4DFDF492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2C272-2378-F2CE-C22E-D9C3AF33B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Water Cooling – Water purification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183B0B-3164-1079-DC2A-4C81B590D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B47396F-C36C-9276-AF59-E112381CFE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090931"/>
            <a:ext cx="6552107" cy="4608512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Ion Exchange Cartridges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Max cartridge flow rate: 8 m</a:t>
            </a:r>
            <a:r>
              <a:rPr lang="en-GB" sz="2000" b="0" baseline="30000" dirty="0">
                <a:sym typeface="Wingdings" panose="05000000000000000000" pitchFamily="2" charset="2"/>
              </a:rPr>
              <a:t>3</a:t>
            </a:r>
            <a:r>
              <a:rPr lang="en-GB" sz="2000" b="0" dirty="0">
                <a:sym typeface="Wingdings" panose="05000000000000000000" pitchFamily="2" charset="2"/>
              </a:rPr>
              <a:t>/h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Number of cartridges: 6+1 (target) / 1+1 (proximity)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Nuclear grade resin: </a:t>
            </a:r>
            <a:r>
              <a:rPr lang="en-GB" sz="2000" b="0" dirty="0" err="1">
                <a:sym typeface="Wingdings" panose="05000000000000000000" pitchFamily="2" charset="2"/>
              </a:rPr>
              <a:t>AmberLite</a:t>
            </a:r>
            <a:r>
              <a:rPr lang="en-GB" sz="2000" b="0" baseline="30000" dirty="0">
                <a:sym typeface="Wingdings" panose="05000000000000000000" pitchFamily="2" charset="2"/>
              </a:rPr>
              <a:t>®</a:t>
            </a:r>
            <a:r>
              <a:rPr lang="en-GB" sz="2000" b="0" dirty="0">
                <a:sym typeface="Wingdings" panose="05000000000000000000" pitchFamily="2" charset="2"/>
              </a:rPr>
              <a:t> IRN9882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High activation expected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Technology 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Mixed bed: 40% cation resin 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60% </a:t>
            </a:r>
            <a:r>
              <a:rPr lang="en-GB" sz="1600" dirty="0" err="1">
                <a:sym typeface="Wingdings" panose="05000000000000000000" pitchFamily="2" charset="2"/>
              </a:rPr>
              <a:t>AmberLite</a:t>
            </a:r>
            <a:r>
              <a:rPr lang="en-GB" sz="1600" dirty="0">
                <a:sym typeface="Wingdings" panose="05000000000000000000" pitchFamily="2" charset="2"/>
              </a:rPr>
              <a:t> ® IRN9766 OH resin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Manufacturer: Dupont</a:t>
            </a:r>
            <a:r>
              <a:rPr lang="en-GB" sz="2000" b="0" baseline="30000" dirty="0">
                <a:sym typeface="Wingdings" panose="05000000000000000000" pitchFamily="2" charset="2"/>
              </a:rPr>
              <a:t>®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7F088647-C6E9-B540-BB10-47E8994A97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AA1FC520-1919-4E3F-C044-A5813491E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040F52-9EF7-5BA3-C361-56C97200C7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1984" y="3429000"/>
            <a:ext cx="2191225" cy="1643419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882B895-A9CA-F5B2-2A86-C0FC86F8A1B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6240" y="431591"/>
            <a:ext cx="3678323" cy="560730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EF02AC5-91AC-6892-B8D5-E6A0AD79D909}"/>
              </a:ext>
            </a:extLst>
          </p:cNvPr>
          <p:cNvSpPr/>
          <p:nvPr/>
        </p:nvSpPr>
        <p:spPr>
          <a:xfrm>
            <a:off x="9807369" y="2780928"/>
            <a:ext cx="288032" cy="197852"/>
          </a:xfrm>
          <a:prstGeom prst="rect">
            <a:avLst/>
          </a:prstGeom>
          <a:solidFill>
            <a:srgbClr val="92D050"/>
          </a:solidFill>
          <a:ln w="254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8E5C46-123D-D7C8-0877-4A28EE0A8889}"/>
              </a:ext>
            </a:extLst>
          </p:cNvPr>
          <p:cNvCxnSpPr>
            <a:cxnSpLocks/>
            <a:stCxn id="7" idx="3"/>
            <a:endCxn id="12" idx="1"/>
          </p:cNvCxnSpPr>
          <p:nvPr/>
        </p:nvCxnSpPr>
        <p:spPr>
          <a:xfrm flipV="1">
            <a:off x="8143209" y="2879854"/>
            <a:ext cx="1664160" cy="137085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106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A6D82B-30FD-8BB5-21FC-BD8538B1B7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730CEC-C611-ED33-A09F-8753FB701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Helium Cooling – Technical Solution – P&amp;ID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B9AC2B-020E-31E5-389B-D3F6BB0C6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6036CFF-B7EE-95AF-C59D-27C65096FD63}"/>
              </a:ext>
            </a:extLst>
          </p:cNvPr>
          <p:cNvSpPr txBox="1">
            <a:spLocks/>
          </p:cNvSpPr>
          <p:nvPr/>
        </p:nvSpPr>
        <p:spPr>
          <a:xfrm>
            <a:off x="609606" y="1160342"/>
            <a:ext cx="6541152" cy="4847537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0000"/>
                </a:solidFill>
                <a:sym typeface="Wingdings" panose="05000000000000000000" pitchFamily="2" charset="2"/>
              </a:rPr>
              <a:t>1 cooling circuit for target and proximity shielding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00B050"/>
                </a:solidFill>
                <a:sym typeface="Wingdings" panose="05000000000000000000" pitchFamily="2" charset="2"/>
              </a:rPr>
              <a:t>Compressor skids - 12/15 bar(g) 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7030A0"/>
                </a:solidFill>
                <a:sym typeface="Wingdings" panose="05000000000000000000" pitchFamily="2" charset="2"/>
              </a:rPr>
              <a:t>3 heat exchangers (Water/He</a:t>
            </a:r>
            <a:r>
              <a:rPr lang="en-GB" b="0" baseline="-25000" dirty="0">
                <a:solidFill>
                  <a:srgbClr val="7030A0"/>
                </a:solidFill>
                <a:sym typeface="Wingdings" panose="05000000000000000000" pitchFamily="2" charset="2"/>
              </a:rPr>
              <a:t>(g)</a:t>
            </a:r>
            <a:r>
              <a:rPr lang="en-GB" b="0" dirty="0">
                <a:solidFill>
                  <a:srgbClr val="7030A0"/>
                </a:solidFill>
                <a:sym typeface="Wingdings" panose="05000000000000000000" pitchFamily="2" charset="2"/>
              </a:rPr>
              <a:t>)</a:t>
            </a:r>
          </a:p>
          <a:p>
            <a:pPr marL="666743" lvl="1" indent="-342900"/>
            <a:r>
              <a:rPr lang="en-GB" sz="1600" b="0" dirty="0">
                <a:sym typeface="Wingdings" panose="05000000000000000000" pitchFamily="2" charset="2"/>
              </a:rPr>
              <a:t>Shell and tube construction – safety type</a:t>
            </a:r>
          </a:p>
          <a:p>
            <a:pPr marL="666743" lvl="1" indent="-342900"/>
            <a:r>
              <a:rPr lang="en-GB" sz="1600" dirty="0">
                <a:sym typeface="Wingdings" panose="05000000000000000000" pitchFamily="2" charset="2"/>
              </a:rPr>
              <a:t>Demineralised water on primary side</a:t>
            </a:r>
            <a:endParaRPr lang="en-GB" sz="1600" b="0" dirty="0">
              <a:sym typeface="Wingdings" panose="05000000000000000000" pitchFamily="2" charset="2"/>
            </a:endParaRP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0070C0"/>
                </a:solidFill>
                <a:sym typeface="Wingdings" panose="05000000000000000000" pitchFamily="2" charset="2"/>
              </a:rPr>
              <a:t>Filtration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HEPA gas filters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Chemical getters for impurities absorption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accent3">
                    <a:lumMod val="75000"/>
                  </a:schemeClr>
                </a:solidFill>
                <a:sym typeface="Wingdings" panose="05000000000000000000" pitchFamily="2" charset="2"/>
              </a:rPr>
              <a:t>Filling and pressure maintenance system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Helium bottle racks with precision pressure reducers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FFC000"/>
                </a:solidFill>
                <a:sym typeface="Wingdings" panose="05000000000000000000" pitchFamily="2" charset="2"/>
              </a:rPr>
              <a:t>Inline gas spectrometer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Continuous sampling machine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000000"/>
                </a:solidFill>
                <a:sym typeface="Wingdings" panose="05000000000000000000" pitchFamily="2" charset="2"/>
              </a:rPr>
              <a:t>Vacuum pumps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To remove air from the circuit for subsequent filling</a:t>
            </a:r>
            <a:endParaRPr lang="en-GB" b="0" dirty="0">
              <a:sym typeface="Wingdings" panose="05000000000000000000" pitchFamily="2" charset="2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F92431C-BBB5-8138-BD37-C4FDD2B39B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6679" y="1439335"/>
            <a:ext cx="6052750" cy="4568544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FE0E8E9-E081-E689-AE64-95D822C3BCDD}"/>
              </a:ext>
            </a:extLst>
          </p:cNvPr>
          <p:cNvSpPr/>
          <p:nvPr/>
        </p:nvSpPr>
        <p:spPr>
          <a:xfrm>
            <a:off x="10061563" y="2295713"/>
            <a:ext cx="593208" cy="413207"/>
          </a:xfrm>
          <a:prstGeom prst="roundRect">
            <a:avLst/>
          </a:prstGeom>
          <a:solidFill>
            <a:srgbClr val="00B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B51FDCB-D244-84CA-4510-8411233D644E}"/>
              </a:ext>
            </a:extLst>
          </p:cNvPr>
          <p:cNvSpPr/>
          <p:nvPr/>
        </p:nvSpPr>
        <p:spPr>
          <a:xfrm>
            <a:off x="6816080" y="1947696"/>
            <a:ext cx="1769402" cy="477616"/>
          </a:xfrm>
          <a:prstGeom prst="roundRect">
            <a:avLst/>
          </a:prstGeom>
          <a:solidFill>
            <a:schemeClr val="accent3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E1441D7-E28E-7886-5882-696FCA3F8C6A}"/>
              </a:ext>
            </a:extLst>
          </p:cNvPr>
          <p:cNvSpPr/>
          <p:nvPr/>
        </p:nvSpPr>
        <p:spPr>
          <a:xfrm>
            <a:off x="10577640" y="3196448"/>
            <a:ext cx="1000532" cy="578213"/>
          </a:xfrm>
          <a:prstGeom prst="roundRect">
            <a:avLst/>
          </a:prstGeom>
          <a:solidFill>
            <a:srgbClr val="7030A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830376FA-19F4-0223-427F-01AC854EE1AB}"/>
              </a:ext>
            </a:extLst>
          </p:cNvPr>
          <p:cNvSpPr/>
          <p:nvPr/>
        </p:nvSpPr>
        <p:spPr>
          <a:xfrm>
            <a:off x="6600056" y="3283634"/>
            <a:ext cx="1000532" cy="477616"/>
          </a:xfrm>
          <a:prstGeom prst="roundRect">
            <a:avLst/>
          </a:prstGeom>
          <a:solidFill>
            <a:srgbClr val="7030A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055F39CD-087F-71E6-4842-FC25212243FE}"/>
              </a:ext>
            </a:extLst>
          </p:cNvPr>
          <p:cNvSpPr/>
          <p:nvPr/>
        </p:nvSpPr>
        <p:spPr>
          <a:xfrm>
            <a:off x="8085216" y="5317699"/>
            <a:ext cx="819096" cy="578213"/>
          </a:xfrm>
          <a:prstGeom prst="roundRect">
            <a:avLst/>
          </a:prstGeom>
          <a:solidFill>
            <a:srgbClr val="7030A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B223929B-6355-BFC4-39FC-8F45CC11F727}"/>
              </a:ext>
            </a:extLst>
          </p:cNvPr>
          <p:cNvSpPr/>
          <p:nvPr/>
        </p:nvSpPr>
        <p:spPr>
          <a:xfrm>
            <a:off x="6212944" y="2902743"/>
            <a:ext cx="870066" cy="292482"/>
          </a:xfrm>
          <a:prstGeom prst="round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74FE4E8-E36F-28D8-94A0-8673924F0A69}"/>
              </a:ext>
            </a:extLst>
          </p:cNvPr>
          <p:cNvSpPr/>
          <p:nvPr/>
        </p:nvSpPr>
        <p:spPr>
          <a:xfrm>
            <a:off x="10963530" y="2499018"/>
            <a:ext cx="533070" cy="578213"/>
          </a:xfrm>
          <a:prstGeom prst="round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ED9CEFCD-1507-7CE9-6556-738ABD962DF7}"/>
              </a:ext>
            </a:extLst>
          </p:cNvPr>
          <p:cNvSpPr/>
          <p:nvPr/>
        </p:nvSpPr>
        <p:spPr>
          <a:xfrm>
            <a:off x="9594408" y="2295713"/>
            <a:ext cx="467155" cy="413207"/>
          </a:xfrm>
          <a:prstGeom prst="round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E01F467-5D4C-B2BE-9D4D-3B81FEDAD1FB}"/>
              </a:ext>
            </a:extLst>
          </p:cNvPr>
          <p:cNvSpPr/>
          <p:nvPr/>
        </p:nvSpPr>
        <p:spPr>
          <a:xfrm>
            <a:off x="8889361" y="5164171"/>
            <a:ext cx="519007" cy="425069"/>
          </a:xfrm>
          <a:prstGeom prst="round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74A9D7E5-3E37-66EB-97E5-5274030BA272}"/>
              </a:ext>
            </a:extLst>
          </p:cNvPr>
          <p:cNvSpPr/>
          <p:nvPr/>
        </p:nvSpPr>
        <p:spPr>
          <a:xfrm>
            <a:off x="9174790" y="1463867"/>
            <a:ext cx="2609223" cy="793887"/>
          </a:xfrm>
          <a:prstGeom prst="round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31" name="Date Placeholder 2">
            <a:extLst>
              <a:ext uri="{FF2B5EF4-FFF2-40B4-BE49-F238E27FC236}">
                <a16:creationId xmlns:a16="http://schemas.microsoft.com/office/drawing/2014/main" id="{218D0B9F-609F-DF09-0C99-34BDA9D3E7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32" name="Footer Placeholder 3">
            <a:extLst>
              <a:ext uri="{FF2B5EF4-FFF2-40B4-BE49-F238E27FC236}">
                <a16:creationId xmlns:a16="http://schemas.microsoft.com/office/drawing/2014/main" id="{5D813046-0171-036C-F03C-A0D98E30A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611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DC711-E02A-5B73-D2B3-15D3436A4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Helium Cooling – Compressor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AAAE84-FC03-C63C-921A-C7128F800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6835028-D02B-F73E-22CC-1D0D6A370B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255376"/>
            <a:ext cx="6193267" cy="4981936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ym typeface="Wingdings" panose="05000000000000000000" pitchFamily="2" charset="2"/>
              </a:rPr>
              <a:t>Rotary lobe compressor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ym typeface="Wingdings" panose="05000000000000000000" pitchFamily="2" charset="2"/>
              </a:rPr>
              <a:t>Pressure regime : </a:t>
            </a:r>
            <a:r>
              <a:rPr lang="en-GB" sz="1800" b="0" u="sng" dirty="0">
                <a:solidFill>
                  <a:srgbClr val="000000"/>
                </a:solidFill>
                <a:sym typeface="Wingdings" panose="05000000000000000000" pitchFamily="2" charset="2"/>
              </a:rPr>
              <a:t>13.0/16.0 bar(a)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ym typeface="Wingdings" panose="05000000000000000000" pitchFamily="2" charset="2"/>
              </a:rPr>
              <a:t>Working pressure range: -1/80 bar(g)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ym typeface="Wingdings" panose="05000000000000000000" pitchFamily="2" charset="2"/>
              </a:rPr>
              <a:t>Helium leak tightness: &lt;10</a:t>
            </a:r>
            <a:r>
              <a:rPr lang="en-GB" sz="1800" b="0" baseline="30000" dirty="0">
                <a:sym typeface="Wingdings" panose="05000000000000000000" pitchFamily="2" charset="2"/>
              </a:rPr>
              <a:t>-6</a:t>
            </a:r>
            <a:r>
              <a:rPr lang="en-GB" sz="1800" b="0" dirty="0">
                <a:sym typeface="Wingdings" panose="05000000000000000000" pitchFamily="2" charset="2"/>
              </a:rPr>
              <a:t> mbar/(l × s)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ym typeface="Wingdings" panose="05000000000000000000" pitchFamily="2" charset="2"/>
              </a:rPr>
              <a:t>Shaft seal options 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r>
              <a:rPr lang="en-GB" sz="1400" b="0" dirty="0">
                <a:sym typeface="Wingdings" panose="05000000000000000000" pitchFamily="2" charset="2"/>
              </a:rPr>
              <a:t>Magnetic coupling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r>
              <a:rPr lang="en-GB" sz="1400" dirty="0">
                <a:sym typeface="Wingdings" panose="05000000000000000000" pitchFamily="2" charset="2"/>
              </a:rPr>
              <a:t>Hermetic solution</a:t>
            </a:r>
            <a:endParaRPr lang="en-GB" sz="1400" b="0" dirty="0">
              <a:sym typeface="Wingdings" panose="05000000000000000000" pitchFamily="2" charset="2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ym typeface="Wingdings" panose="05000000000000000000" pitchFamily="2" charset="2"/>
              </a:rPr>
              <a:t>Oil lubrication: Oil free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ym typeface="Wingdings" panose="05000000000000000000" pitchFamily="2" charset="2"/>
              </a:rPr>
              <a:t>Pulsation dampened via silencer on outlet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ym typeface="Wingdings" panose="05000000000000000000" pitchFamily="2" charset="2"/>
              </a:rPr>
              <a:t>Manufacturers: Roots (UK)</a:t>
            </a:r>
            <a:endParaRPr lang="en-GB" sz="100" b="0" dirty="0">
              <a:sym typeface="Wingdings" panose="05000000000000000000" pitchFamily="2" charset="2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ym typeface="Wingdings" panose="05000000000000000000" pitchFamily="2" charset="2"/>
              </a:rPr>
              <a:t>Other contacted manufacturer: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r>
              <a:rPr lang="en-GB" sz="1400" b="0" dirty="0" err="1">
                <a:sym typeface="Wingdings" panose="05000000000000000000" pitchFamily="2" charset="2"/>
              </a:rPr>
              <a:t>Aerzen</a:t>
            </a:r>
            <a:r>
              <a:rPr lang="en-GB" sz="1400" b="0" dirty="0">
                <a:sym typeface="Wingdings" panose="05000000000000000000" pitchFamily="2" charset="2"/>
              </a:rPr>
              <a:t> (DE) – dry </a:t>
            </a:r>
            <a:r>
              <a:rPr lang="en-GB" sz="1400" dirty="0">
                <a:sym typeface="Wingdings" panose="05000000000000000000" pitchFamily="2" charset="2"/>
              </a:rPr>
              <a:t>screw </a:t>
            </a:r>
            <a:r>
              <a:rPr lang="en-GB" sz="1400" b="0" dirty="0">
                <a:sym typeface="Wingdings" panose="05000000000000000000" pitchFamily="2" charset="2"/>
              </a:rPr>
              <a:t>comp</a:t>
            </a:r>
            <a:r>
              <a:rPr lang="en-GB" sz="1400" dirty="0">
                <a:sym typeface="Wingdings" panose="05000000000000000000" pitchFamily="2" charset="2"/>
              </a:rPr>
              <a:t>ressor – used at ESS – big footprint – the roots machine is more compact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r>
              <a:rPr lang="en-GB" sz="1400" dirty="0" err="1">
                <a:sym typeface="Wingdings" panose="05000000000000000000" pitchFamily="2" charset="2"/>
              </a:rPr>
              <a:t>Ateko</a:t>
            </a:r>
            <a:r>
              <a:rPr lang="en-GB" sz="1400" dirty="0">
                <a:sym typeface="Wingdings" panose="05000000000000000000" pitchFamily="2" charset="2"/>
              </a:rPr>
              <a:t> (CZ) - two-stage turbo-circulator equipped with radial and axial air bearings – used at ESS – however our maintenance team prefers to remain in low range of rotation speed 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r>
              <a:rPr lang="en-GB" sz="1400" dirty="0">
                <a:sym typeface="Wingdings" panose="05000000000000000000" pitchFamily="2" charset="2"/>
              </a:rPr>
              <a:t>Kaeser (DE) – screw compressor derived from production line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2770491-B8F1-4590-B1C7-3BEBBA6F9B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780" y="1412776"/>
            <a:ext cx="4711345" cy="252731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2435B91-7364-474E-0FA0-72C2DFE15BB7}"/>
              </a:ext>
            </a:extLst>
          </p:cNvPr>
          <p:cNvSpPr txBox="1"/>
          <p:nvPr/>
        </p:nvSpPr>
        <p:spPr bwMode="auto">
          <a:xfrm>
            <a:off x="6456040" y="994112"/>
            <a:ext cx="5132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B050"/>
                </a:solidFill>
              </a:rPr>
              <a:t>13.0/16.0 bar(a) – 160 kW – 6.9m x 3.2m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2FE1B78-55A8-391B-5936-4B96FA347E15}"/>
              </a:ext>
            </a:extLst>
          </p:cNvPr>
          <p:cNvGrpSpPr/>
          <p:nvPr/>
        </p:nvGrpSpPr>
        <p:grpSpPr>
          <a:xfrm>
            <a:off x="7074812" y="4139865"/>
            <a:ext cx="4240658" cy="1917595"/>
            <a:chOff x="6642949" y="4249623"/>
            <a:chExt cx="4240658" cy="191759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C13DDAC-01F1-E4D5-656A-8C95B7B05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315642" y="4428264"/>
              <a:ext cx="2327618" cy="1651995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063F892-57F5-C38E-152C-190B69A2D84F}"/>
                </a:ext>
              </a:extLst>
            </p:cNvPr>
            <p:cNvSpPr/>
            <p:nvPr/>
          </p:nvSpPr>
          <p:spPr>
            <a:xfrm>
              <a:off x="6642949" y="4249623"/>
              <a:ext cx="4240658" cy="1917595"/>
            </a:xfrm>
            <a:prstGeom prst="rect">
              <a:avLst/>
            </a:prstGeom>
            <a:noFill/>
            <a:ln w="254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26A7C82-9625-BE8B-4EC5-67D6F4A8662A}"/>
              </a:ext>
            </a:extLst>
          </p:cNvPr>
          <p:cNvSpPr/>
          <p:nvPr/>
        </p:nvSpPr>
        <p:spPr>
          <a:xfrm>
            <a:off x="8514972" y="2261816"/>
            <a:ext cx="865693" cy="59112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E6E64-59A4-A9CE-B46F-E6F7C95CE3FD}"/>
              </a:ext>
            </a:extLst>
          </p:cNvPr>
          <p:cNvCxnSpPr>
            <a:cxnSpLocks/>
            <a:stCxn id="15" idx="2"/>
            <a:endCxn id="14" idx="0"/>
          </p:cNvCxnSpPr>
          <p:nvPr/>
        </p:nvCxnSpPr>
        <p:spPr>
          <a:xfrm>
            <a:off x="8947819" y="2852936"/>
            <a:ext cx="247322" cy="1286929"/>
          </a:xfrm>
          <a:prstGeom prst="line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23" name="Picture 22" descr="A drawing of a mechanical device&#10;&#10;Description automatically generated">
            <a:extLst>
              <a:ext uri="{FF2B5EF4-FFF2-40B4-BE49-F238E27FC236}">
                <a16:creationId xmlns:a16="http://schemas.microsoft.com/office/drawing/2014/main" id="{88497559-3B8A-B74E-8614-A0EFFA1FCC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900" t="6951" r="15702" b="2750"/>
          <a:stretch/>
        </p:blipFill>
        <p:spPr>
          <a:xfrm>
            <a:off x="7329177" y="4348821"/>
            <a:ext cx="1185795" cy="149968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F340E6B-CC38-F427-9C12-DD5A74D82AC0}"/>
              </a:ext>
            </a:extLst>
          </p:cNvPr>
          <p:cNvSpPr txBox="1"/>
          <p:nvPr/>
        </p:nvSpPr>
        <p:spPr bwMode="auto">
          <a:xfrm>
            <a:off x="7261131" y="3981206"/>
            <a:ext cx="1810349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00B050"/>
                </a:solidFill>
              </a:rPr>
              <a:t>Lobe compressor</a:t>
            </a: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ECCCF146-6AD9-6644-296B-D1B8732332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83C9F4E-1E17-0B5D-99C6-8648C07BA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690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DC711-E02A-5B73-D2B3-15D3436A4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Helium Cooling – Heat exchangers and Filters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6835028-D02B-F73E-22CC-1D0D6A370B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263893"/>
            <a:ext cx="5543997" cy="3101211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Shell/Tube type – common design for all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Temperature rating: up to 250 C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Pressure rating: PN25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Single pass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Double wall - Safety configuration</a:t>
            </a:r>
          </a:p>
          <a:p>
            <a:pPr marL="66675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>
                <a:sym typeface="Wingdings" panose="05000000000000000000" pitchFamily="2" charset="2"/>
              </a:rPr>
              <a:t>Helium as interstitial gas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Pressure drop (gas side): 0.05 bar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Manufacturers: Funke (DE), ETS(CH), MTA(IT)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2000" b="0" dirty="0">
              <a:sym typeface="Wingdings" panose="05000000000000000000" pitchFamily="2" charset="2"/>
            </a:endParaRPr>
          </a:p>
          <a:p>
            <a:pPr lvl="1" indent="0">
              <a:buNone/>
            </a:pPr>
            <a:endParaRPr lang="en-GB" b="0" dirty="0">
              <a:sym typeface="Wingdings" panose="05000000000000000000" pitchFamily="2" charset="2"/>
            </a:endParaRPr>
          </a:p>
          <a:p>
            <a:pPr lvl="1" indent="0">
              <a:buNone/>
            </a:pPr>
            <a:endParaRPr lang="en-GB" b="0" dirty="0">
              <a:sym typeface="Wingdings" panose="05000000000000000000" pitchFamily="2" charset="2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727DAF0B-7639-7F3A-A634-165CE12A57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263893"/>
            <a:ext cx="5611813" cy="3173219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Cartridge filter type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Welded construction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Filtration: 0.1 µm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Pressure rating: PN25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Pressure drop: 0.05 bar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Flange connections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Manufacturer: Bollfilter (DE)</a:t>
            </a:r>
          </a:p>
          <a:p>
            <a:endParaRPr lang="en-GB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AAAE84-FC03-C63C-921A-C7128F800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22361F29-5025-F4AE-5CDD-3A37ED661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E8B4FF5A-8D5C-47C6-EF72-229B59A55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F41645B-FC2E-C13B-902E-B6A1A0B07596}"/>
              </a:ext>
            </a:extLst>
          </p:cNvPr>
          <p:cNvGrpSpPr/>
          <p:nvPr/>
        </p:nvGrpSpPr>
        <p:grpSpPr>
          <a:xfrm>
            <a:off x="278246" y="4437112"/>
            <a:ext cx="5529723" cy="1435293"/>
            <a:chOff x="1487488" y="3830514"/>
            <a:chExt cx="9620058" cy="249697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10277AF-6704-6E02-6975-DDAD09924C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95413" y="3830514"/>
              <a:ext cx="8412133" cy="249697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BCA6132-315F-D497-7890-D001D9B5B9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87488" y="4488999"/>
              <a:ext cx="1045257" cy="1642547"/>
            </a:xfrm>
            <a:prstGeom prst="rect">
              <a:avLst/>
            </a:prstGeom>
          </p:spPr>
        </p:pic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B6608197-F1D7-AF54-9CF5-A84FCFCAFA9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742" r="8915" b="30587"/>
          <a:stretch/>
        </p:blipFill>
        <p:spPr>
          <a:xfrm>
            <a:off x="10113051" y="2238434"/>
            <a:ext cx="1743589" cy="404871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078E90D-65E6-355C-BBB4-C1C09792023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742" t="78438" r="11554"/>
          <a:stretch/>
        </p:blipFill>
        <p:spPr>
          <a:xfrm>
            <a:off x="10113051" y="1039676"/>
            <a:ext cx="1670961" cy="1257706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AB1D2F0-C8DD-A735-C431-F69268F1B3CB}"/>
              </a:ext>
            </a:extLst>
          </p:cNvPr>
          <p:cNvCxnSpPr/>
          <p:nvPr/>
        </p:nvCxnSpPr>
        <p:spPr>
          <a:xfrm>
            <a:off x="5879976" y="1196752"/>
            <a:ext cx="0" cy="468052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5075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21453E-8D15-E064-4285-A7A60BB286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A73FA-B3C1-1E8C-B61D-40D1F4595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Helium Cooling – Helium purification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437099-1CED-3782-C446-DE1F0589E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0506795-4623-771E-054D-B1847F80B6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090931"/>
            <a:ext cx="6552107" cy="4608512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Gas purifier IX Media – same solution used at ESS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Technology 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Absorption by chemical media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Impurities permanently trapped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Achieved purity: </a:t>
            </a:r>
            <a:r>
              <a:rPr lang="pt-BR" sz="1600" dirty="0"/>
              <a:t>H</a:t>
            </a:r>
            <a:r>
              <a:rPr lang="pt-BR" sz="1600" baseline="-25000" dirty="0"/>
              <a:t>2</a:t>
            </a:r>
            <a:r>
              <a:rPr lang="pt-BR" sz="1600" dirty="0"/>
              <a:t>O, O</a:t>
            </a:r>
            <a:r>
              <a:rPr lang="pt-BR" sz="1600" baseline="-25000" dirty="0"/>
              <a:t>2</a:t>
            </a:r>
            <a:r>
              <a:rPr lang="pt-BR" sz="1600" dirty="0"/>
              <a:t>, CO, CO</a:t>
            </a:r>
            <a:r>
              <a:rPr lang="pt-BR" sz="1600" baseline="-25000" dirty="0"/>
              <a:t>2</a:t>
            </a:r>
            <a:r>
              <a:rPr lang="pt-BR" sz="1600" dirty="0"/>
              <a:t>, H</a:t>
            </a:r>
            <a:r>
              <a:rPr lang="pt-BR" sz="1600" baseline="-25000" dirty="0"/>
              <a:t>2</a:t>
            </a:r>
            <a:r>
              <a:rPr lang="pt-BR" sz="1600" dirty="0"/>
              <a:t> (&lt;100 pptV each), Sulfur Compounds (&lt;1 ppbV)</a:t>
            </a:r>
            <a:endParaRPr lang="en-GB" sz="1600" dirty="0">
              <a:sym typeface="Wingdings" panose="05000000000000000000" pitchFamily="2" charset="2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2% overall flow rate circulated through them</a:t>
            </a:r>
          </a:p>
          <a:p>
            <a:pPr marL="342900" lvl="1" indent="-3429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Manufacturer: </a:t>
            </a:r>
            <a:r>
              <a:rPr lang="en-GB" sz="2000" dirty="0" err="1">
                <a:sym typeface="Wingdings" panose="05000000000000000000" pitchFamily="2" charset="2"/>
              </a:rPr>
              <a:t>Entegris</a:t>
            </a:r>
            <a:r>
              <a:rPr lang="en-GB" sz="2000" baseline="30000" dirty="0">
                <a:sym typeface="Wingdings" panose="05000000000000000000" pitchFamily="2" charset="2"/>
              </a:rPr>
              <a:t>®</a:t>
            </a:r>
          </a:p>
          <a:p>
            <a:pPr lvl="1" indent="0">
              <a:buNone/>
            </a:pPr>
            <a:endParaRPr lang="en-GB" b="0" dirty="0">
              <a:sym typeface="Wingdings" panose="05000000000000000000" pitchFamily="2" charset="2"/>
            </a:endParaRP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B6C902E9-CB66-7322-AC25-796B7B7068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312A59E9-D52A-F6FE-8140-87B649516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C03104-0F2F-D09D-DD09-D8E1192E2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5228" y="1912993"/>
            <a:ext cx="3600400" cy="360807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A2B133C-D427-A05D-1E5B-E4D3B6F05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432" y="3717032"/>
            <a:ext cx="5760640" cy="214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908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DC711-E02A-5B73-D2B3-15D3436A4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Helium Cooling – Pipework, flanges and fittings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AAAE84-FC03-C63C-921A-C7128F800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6835028-D02B-F73E-22CC-1D0D6A370B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090931"/>
            <a:ext cx="6552107" cy="4608512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Pipework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TIG butt-welded stainless steel pipework (AISI 304L)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u="sng" dirty="0">
                <a:sym typeface="Wingdings" panose="05000000000000000000" pitchFamily="2" charset="2"/>
              </a:rPr>
              <a:t>Warm target outlet</a:t>
            </a:r>
            <a:r>
              <a:rPr lang="en-GB" sz="1600" dirty="0">
                <a:sym typeface="Wingdings" panose="05000000000000000000" pitchFamily="2" charset="2"/>
              </a:rPr>
              <a:t>: vacuum insulated pipe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Degreased and cleaned for rough vacuum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Flanges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EN 1092-1 B2 flanges. Two choices of gaskets:</a:t>
            </a:r>
          </a:p>
          <a:p>
            <a:pPr marL="990893" lvl="2" indent="-342900">
              <a:spcBef>
                <a:spcPts val="0"/>
              </a:spcBef>
            </a:pPr>
            <a:r>
              <a:rPr lang="en-GB" sz="1500" dirty="0"/>
              <a:t>Spiral wound gasket (</a:t>
            </a:r>
            <a:r>
              <a:rPr lang="en-GB" sz="1500" dirty="0" err="1"/>
              <a:t>Flexitallic</a:t>
            </a:r>
            <a:r>
              <a:rPr lang="en-GB" sz="1500" dirty="0"/>
              <a:t>®)</a:t>
            </a:r>
          </a:p>
          <a:p>
            <a:pPr marL="990893" lvl="2" indent="-342900">
              <a:spcBef>
                <a:spcPts val="0"/>
              </a:spcBef>
            </a:pPr>
            <a:r>
              <a:rPr lang="en-GB" sz="1500" dirty="0"/>
              <a:t>Captive gaskets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ISO 10423 (API 6A) Flanges with metal gasket (</a:t>
            </a:r>
            <a:r>
              <a:rPr lang="en-GB" sz="1600" dirty="0" err="1"/>
              <a:t>Helikoflex</a:t>
            </a:r>
            <a:r>
              <a:rPr lang="en-GB" sz="1600" dirty="0"/>
              <a:t>®)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Valves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Globe valves with </a:t>
            </a:r>
            <a:r>
              <a:rPr lang="en-GB" sz="1600" u="sng" dirty="0">
                <a:sym typeface="Wingdings" panose="05000000000000000000" pitchFamily="2" charset="2"/>
              </a:rPr>
              <a:t>bellow inserts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Good variety of pressure and temperature ratings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Flanged or welded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Manufacturers: Samson</a:t>
            </a:r>
            <a:r>
              <a:rPr lang="en-GB" sz="1600" dirty="0"/>
              <a:t>®</a:t>
            </a:r>
            <a:r>
              <a:rPr lang="en-GB" sz="1600" dirty="0">
                <a:sym typeface="Wingdings" panose="05000000000000000000" pitchFamily="2" charset="2"/>
              </a:rPr>
              <a:t>/Flowserve</a:t>
            </a:r>
            <a:r>
              <a:rPr lang="en-GB" sz="1600" dirty="0"/>
              <a:t>®</a:t>
            </a:r>
            <a:endParaRPr lang="en-GB" sz="1600" dirty="0">
              <a:sym typeface="Wingdings" panose="05000000000000000000" pitchFamily="2" charset="2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2000" b="0" dirty="0">
              <a:sym typeface="Wingdings" panose="05000000000000000000" pitchFamily="2" charset="2"/>
            </a:endParaRPr>
          </a:p>
          <a:p>
            <a:pPr lvl="1" indent="0">
              <a:buNone/>
            </a:pPr>
            <a:endParaRPr lang="en-GB" b="0" dirty="0">
              <a:sym typeface="Wingdings" panose="05000000000000000000" pitchFamily="2" charset="2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4AE4CD6-02CA-CC2C-DEBC-6C849DA745A2}"/>
              </a:ext>
            </a:extLst>
          </p:cNvPr>
          <p:cNvGrpSpPr/>
          <p:nvPr/>
        </p:nvGrpSpPr>
        <p:grpSpPr>
          <a:xfrm>
            <a:off x="7219143" y="850509"/>
            <a:ext cx="4630782" cy="2422774"/>
            <a:chOff x="7495023" y="1081949"/>
            <a:chExt cx="3701213" cy="193643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063F892-57F5-C38E-152C-190B69A2D84F}"/>
                </a:ext>
              </a:extLst>
            </p:cNvPr>
            <p:cNvSpPr/>
            <p:nvPr/>
          </p:nvSpPr>
          <p:spPr>
            <a:xfrm>
              <a:off x="7495023" y="1240608"/>
              <a:ext cx="3701213" cy="1777775"/>
            </a:xfrm>
            <a:prstGeom prst="rect">
              <a:avLst/>
            </a:prstGeom>
            <a:noFill/>
            <a:ln w="254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F340E6B-CC38-F427-9C12-DD5A74D82AC0}"/>
                </a:ext>
              </a:extLst>
            </p:cNvPr>
            <p:cNvSpPr txBox="1"/>
            <p:nvPr/>
          </p:nvSpPr>
          <p:spPr bwMode="auto">
            <a:xfrm>
              <a:off x="7787306" y="1081949"/>
              <a:ext cx="163134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B050"/>
                  </a:solidFill>
                </a:rPr>
                <a:t>Flange gaskets</a:t>
              </a:r>
            </a:p>
          </p:txBody>
        </p:sp>
        <p:pic>
          <p:nvPicPr>
            <p:cNvPr id="7" name="Picture 6" descr="A circular metal object on a surface&#10;&#10;Description automatically generated">
              <a:extLst>
                <a:ext uri="{FF2B5EF4-FFF2-40B4-BE49-F238E27FC236}">
                  <a16:creationId xmlns:a16="http://schemas.microsoft.com/office/drawing/2014/main" id="{E67BE338-E713-92C1-3DB9-55F8F10928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626" t="25227" r="11565" b="14288"/>
            <a:stretch/>
          </p:blipFill>
          <p:spPr>
            <a:xfrm>
              <a:off x="7719288" y="1611351"/>
              <a:ext cx="1325584" cy="1294449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D1F7714-A675-EFB1-3A12-892F53E7AAF5}"/>
              </a:ext>
            </a:extLst>
          </p:cNvPr>
          <p:cNvGrpSpPr/>
          <p:nvPr/>
        </p:nvGrpSpPr>
        <p:grpSpPr>
          <a:xfrm>
            <a:off x="7232835" y="3310427"/>
            <a:ext cx="4617090" cy="2859552"/>
            <a:chOff x="7495023" y="3233744"/>
            <a:chExt cx="4617090" cy="2859552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EAED022-EF9D-AC40-9BC1-B9BAAFDF5800}"/>
                </a:ext>
              </a:extLst>
            </p:cNvPr>
            <p:cNvSpPr/>
            <p:nvPr/>
          </p:nvSpPr>
          <p:spPr>
            <a:xfrm>
              <a:off x="7495023" y="3392403"/>
              <a:ext cx="4617090" cy="2700893"/>
            </a:xfrm>
            <a:prstGeom prst="rect">
              <a:avLst/>
            </a:prstGeom>
            <a:noFill/>
            <a:ln w="2540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8074842-72D6-8E80-2B6A-B573A3ED3348}"/>
                </a:ext>
              </a:extLst>
            </p:cNvPr>
            <p:cNvSpPr txBox="1"/>
            <p:nvPr/>
          </p:nvSpPr>
          <p:spPr bwMode="auto">
            <a:xfrm>
              <a:off x="9420429" y="3233744"/>
              <a:ext cx="248570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Valves with Bellow seals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CA85ABA-4780-0480-30D2-890CBAF033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32020" y="3459123"/>
              <a:ext cx="1051978" cy="2527313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A334F67-CDC8-B0B7-05ED-C9C73C9B85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1788" t="47047" r="10829" b="9752"/>
            <a:stretch/>
          </p:blipFill>
          <p:spPr>
            <a:xfrm>
              <a:off x="9945850" y="3795625"/>
              <a:ext cx="1257930" cy="1980426"/>
            </a:xfrm>
            <a:prstGeom prst="rect">
              <a:avLst/>
            </a:prstGeom>
            <a:ln w="25400">
              <a:solidFill>
                <a:schemeClr val="accent5">
                  <a:lumMod val="40000"/>
                  <a:lumOff val="60000"/>
                </a:schemeClr>
              </a:solidFill>
            </a:ln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16A4980-504D-D577-B3FB-C2198EDBBE54}"/>
                </a:ext>
              </a:extLst>
            </p:cNvPr>
            <p:cNvSpPr/>
            <p:nvPr/>
          </p:nvSpPr>
          <p:spPr>
            <a:xfrm>
              <a:off x="8879626" y="4729860"/>
              <a:ext cx="355642" cy="910764"/>
            </a:xfrm>
            <a:prstGeom prst="rect">
              <a:avLst/>
            </a:prstGeom>
            <a:noFill/>
            <a:ln w="254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26F3032-1EDC-081A-591C-D32858B6D5CA}"/>
                </a:ext>
              </a:extLst>
            </p:cNvPr>
            <p:cNvCxnSpPr>
              <a:cxnSpLocks/>
              <a:stCxn id="22" idx="3"/>
              <a:endCxn id="21" idx="1"/>
            </p:cNvCxnSpPr>
            <p:nvPr/>
          </p:nvCxnSpPr>
          <p:spPr>
            <a:xfrm flipV="1">
              <a:off x="9235268" y="4785838"/>
              <a:ext cx="710582" cy="399404"/>
            </a:xfrm>
            <a:prstGeom prst="line">
              <a:avLst/>
            </a:prstGeom>
            <a:noFill/>
            <a:ln w="254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AA8BCA67-3880-63D6-8D1C-00FF25B4E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AD858416-BFC4-D826-B3CC-E435838B5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B44CC21-0CF1-841D-D339-C647D4C99FC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786" t="9732" r="18383" b="11281"/>
          <a:stretch/>
        </p:blipFill>
        <p:spPr>
          <a:xfrm>
            <a:off x="9327829" y="1575087"/>
            <a:ext cx="2522096" cy="135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8026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24EE3-B149-5C3D-FF97-CB67717F7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Helium Cooling – Additional considerations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8CCB0D-5700-D8A7-7C0A-E0FD27050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64577-8B8D-C7C4-1584-26807F2654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90" y="1123641"/>
            <a:ext cx="5566160" cy="493201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Circuit Filling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Create vacuum in circuit (10</a:t>
            </a:r>
            <a:r>
              <a:rPr lang="en-GB" sz="1600" baseline="30000" dirty="0"/>
              <a:t>-3</a:t>
            </a:r>
            <a:r>
              <a:rPr lang="en-GB" sz="1600" dirty="0"/>
              <a:t> mbar)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Series of rough vacuum and turbomolecular pumps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Helium filling from bottles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Inline gas spectrometer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HIDEN HPR-20 Gas analyser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Inlet pressure range -0.9/2bar(g)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PPB precision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Already installed at CERN</a:t>
            </a:r>
          </a:p>
          <a:p>
            <a:pPr marL="342893" indent="-34290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342893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He recovery skid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Oil-free diaphragm pumps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Helium from circuit sent to secondary storage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Used both in operations and when stopped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Manufacturers: Sera</a:t>
            </a:r>
            <a:r>
              <a:rPr lang="en-GB" sz="1600" baseline="30000" dirty="0">
                <a:sym typeface="Wingdings" panose="05000000000000000000" pitchFamily="2" charset="2"/>
              </a:rPr>
              <a:t>®</a:t>
            </a:r>
            <a:r>
              <a:rPr lang="en-GB" sz="1600" dirty="0">
                <a:sym typeface="Wingdings" panose="05000000000000000000" pitchFamily="2" charset="2"/>
              </a:rPr>
              <a:t>, Hofer</a:t>
            </a:r>
            <a:r>
              <a:rPr lang="en-GB" sz="1600" baseline="30000" dirty="0">
                <a:sym typeface="Wingdings" panose="05000000000000000000" pitchFamily="2" charset="2"/>
              </a:rPr>
              <a:t>®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666743" lvl="1" indent="-34290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2533AE3-B390-7731-8DD4-95A045C89723}"/>
              </a:ext>
            </a:extLst>
          </p:cNvPr>
          <p:cNvGrpSpPr/>
          <p:nvPr/>
        </p:nvGrpSpPr>
        <p:grpSpPr>
          <a:xfrm>
            <a:off x="4367808" y="2046207"/>
            <a:ext cx="5756813" cy="1841152"/>
            <a:chOff x="4863619" y="2026651"/>
            <a:chExt cx="5756813" cy="184115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2F1EDAF-6B05-52B7-546A-DAC54C2706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63619" y="2026651"/>
              <a:ext cx="2030144" cy="184115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9B2AB72-6B5D-9232-E05E-BA67F168F4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41379"/>
            <a:stretch/>
          </p:blipFill>
          <p:spPr>
            <a:xfrm>
              <a:off x="6744072" y="2189383"/>
              <a:ext cx="3876360" cy="1514392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0BEACC79-74E7-A33D-99A5-E84512CFC8D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43398" y="38033"/>
            <a:ext cx="2511262" cy="2253034"/>
          </a:xfrm>
          <a:prstGeom prst="rect">
            <a:avLst/>
          </a:prstGeom>
        </p:spPr>
      </p:pic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33D163FD-F771-CD1C-CCE7-C9272BA67C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A93745B0-5856-8ED2-B302-123D6307B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FD70A9-8D38-A37F-C5B1-3BC9944252D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0578" y="4422786"/>
            <a:ext cx="2498250" cy="206828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5C2184F-3DC2-D9BE-B683-C93E1E945169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80176" y="3818515"/>
            <a:ext cx="3956221" cy="234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2429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AEC31-4E80-ECDE-26BF-1D06582C95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78C14E-6E6A-7567-9F44-9B830B31D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Helium Cooling – Initial Integration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584411-1B1E-C68B-1220-8C01D9DC7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31" name="Date Placeholder 2">
            <a:extLst>
              <a:ext uri="{FF2B5EF4-FFF2-40B4-BE49-F238E27FC236}">
                <a16:creationId xmlns:a16="http://schemas.microsoft.com/office/drawing/2014/main" id="{8478A6EC-9435-E83A-A450-2891AB8F25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32" name="Footer Placeholder 3">
            <a:extLst>
              <a:ext uri="{FF2B5EF4-FFF2-40B4-BE49-F238E27FC236}">
                <a16:creationId xmlns:a16="http://schemas.microsoft.com/office/drawing/2014/main" id="{F2D940B4-F91C-3401-793F-55BD735CC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  <p:pic>
        <p:nvPicPr>
          <p:cNvPr id="4" name="Picture 3" descr="A machine with blue tanks&#10;&#10;AI-generated content may be incorrect.">
            <a:extLst>
              <a:ext uri="{FF2B5EF4-FFF2-40B4-BE49-F238E27FC236}">
                <a16:creationId xmlns:a16="http://schemas.microsoft.com/office/drawing/2014/main" id="{E3DC771C-21C3-BEC6-7715-31EE2301E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336" y="1916832"/>
            <a:ext cx="10875328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4078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CDB827-325D-46AB-A4EA-64013EEC3C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6BB65-1CB3-E9F8-C7A2-1C4510EFB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68337"/>
          </a:xfrm>
        </p:spPr>
        <p:txBody>
          <a:bodyPr/>
          <a:lstStyle/>
          <a:p>
            <a:r>
              <a:rPr lang="en-GB" dirty="0"/>
              <a:t>Operation consideration: Water vs Helium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B8DF922-AD79-AEFC-782A-833FB0FE91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112041"/>
            <a:ext cx="5616575" cy="668337"/>
          </a:xfrm>
        </p:spPr>
        <p:txBody>
          <a:bodyPr/>
          <a:lstStyle/>
          <a:p>
            <a:pPr algn="ctr"/>
            <a:r>
              <a:rPr lang="en-GB" dirty="0"/>
              <a:t>Demineralised Water Cooling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6BD576B-93DB-F6F2-609B-AEFE639438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6155" y="1628800"/>
            <a:ext cx="5683821" cy="457197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Advantages</a:t>
            </a:r>
          </a:p>
          <a:p>
            <a:pPr lvl="2"/>
            <a:r>
              <a:rPr lang="en-GB" b="0" dirty="0"/>
              <a:t>Known architecture: years of operational experience</a:t>
            </a:r>
          </a:p>
          <a:p>
            <a:pPr lvl="2"/>
            <a:r>
              <a:rPr lang="en-GB" b="0" dirty="0"/>
              <a:t>Lower differential temperature – no need of vacuum insulated pipework</a:t>
            </a:r>
          </a:p>
          <a:p>
            <a:pPr lvl="2"/>
            <a:r>
              <a:rPr lang="en-GB" dirty="0"/>
              <a:t>Easier leak tightness</a:t>
            </a:r>
            <a:endParaRPr lang="en-GB" b="0" dirty="0"/>
          </a:p>
          <a:p>
            <a:pPr lvl="1"/>
            <a:endParaRPr lang="en-GB" b="1" dirty="0"/>
          </a:p>
          <a:p>
            <a:pPr marL="324000" lv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100" b="1" dirty="0"/>
              <a:t>Disadvantages</a:t>
            </a:r>
          </a:p>
          <a:p>
            <a:pPr lvl="2"/>
            <a:r>
              <a:rPr lang="en-GB" dirty="0"/>
              <a:t>Higher supply pressure: 22 bar(g)</a:t>
            </a:r>
          </a:p>
          <a:p>
            <a:pPr lvl="2"/>
            <a:r>
              <a:rPr lang="en-GB" dirty="0"/>
              <a:t>Water activation/tritium production</a:t>
            </a:r>
          </a:p>
          <a:p>
            <a:pPr lvl="2"/>
            <a:r>
              <a:rPr lang="en-GB" dirty="0"/>
              <a:t>Higher level of radioactive waste (ion exchange cartridges, resins)</a:t>
            </a:r>
          </a:p>
          <a:p>
            <a:pPr lvl="2"/>
            <a:r>
              <a:rPr lang="en-GB" dirty="0"/>
              <a:t>Need space in TTC8 outside target shielding to store filters and all cartridges (in-line configuration)</a:t>
            </a:r>
          </a:p>
          <a:p>
            <a:pPr lvl="2"/>
            <a:r>
              <a:rPr lang="en-GB" dirty="0"/>
              <a:t>Leaks will require decontamination</a:t>
            </a:r>
          </a:p>
          <a:p>
            <a:pPr lvl="2"/>
            <a:r>
              <a:rPr lang="en-GB" dirty="0"/>
              <a:t>Requires H</a:t>
            </a:r>
            <a:r>
              <a:rPr lang="en-GB" baseline="-25000" dirty="0"/>
              <a:t>2</a:t>
            </a:r>
            <a:r>
              <a:rPr lang="en-GB" dirty="0"/>
              <a:t> recombination system</a:t>
            </a:r>
          </a:p>
          <a:p>
            <a:pPr lvl="2"/>
            <a:endParaRPr lang="en-GB" dirty="0"/>
          </a:p>
          <a:p>
            <a:pPr marL="0" lvl="1" indent="0">
              <a:buNone/>
            </a:pPr>
            <a:endParaRPr lang="en-GB" b="0" dirty="0"/>
          </a:p>
          <a:p>
            <a:endParaRPr lang="en-GB" b="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3D42558-1964-D49A-878C-B5E3D22BFC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124744"/>
            <a:ext cx="5616600" cy="655634"/>
          </a:xfrm>
        </p:spPr>
        <p:txBody>
          <a:bodyPr/>
          <a:lstStyle/>
          <a:p>
            <a:pPr algn="ctr"/>
            <a:r>
              <a:rPr lang="en-GB" dirty="0"/>
              <a:t>Helium Gas Cooling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49EB5A22-2614-2881-6D3C-5C19E7CFDA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1809" y="1663477"/>
            <a:ext cx="5836840" cy="4571975"/>
          </a:xfrm>
        </p:spPr>
        <p:txBody>
          <a:bodyPr>
            <a:normAutofit/>
          </a:bodyPr>
          <a:lstStyle/>
          <a:p>
            <a:r>
              <a:rPr lang="en-GB" dirty="0"/>
              <a:t>Advantages</a:t>
            </a:r>
          </a:p>
          <a:p>
            <a:pPr lvl="2"/>
            <a:r>
              <a:rPr lang="en-GB" dirty="0"/>
              <a:t>Easy removal of H</a:t>
            </a:r>
            <a:r>
              <a:rPr lang="en-GB" baseline="-25000" dirty="0"/>
              <a:t>2</a:t>
            </a:r>
            <a:r>
              <a:rPr lang="en-GB" dirty="0"/>
              <a:t>, CO, CO</a:t>
            </a:r>
            <a:r>
              <a:rPr lang="en-GB" baseline="-25000" dirty="0"/>
              <a:t>2</a:t>
            </a:r>
            <a:r>
              <a:rPr lang="en-GB" dirty="0"/>
              <a:t>, O</a:t>
            </a:r>
            <a:r>
              <a:rPr lang="en-GB" baseline="-25000" dirty="0"/>
              <a:t>2</a:t>
            </a:r>
            <a:endParaRPr lang="en-GB" dirty="0"/>
          </a:p>
          <a:p>
            <a:pPr lvl="2"/>
            <a:r>
              <a:rPr lang="en-GB" b="0" dirty="0"/>
              <a:t>Lower supply pressure: 16 bar(a)</a:t>
            </a:r>
          </a:p>
          <a:p>
            <a:pPr lvl="2"/>
            <a:r>
              <a:rPr lang="en-GB" b="0" dirty="0"/>
              <a:t>Helium leaks in dynamic confinement and can be monitored</a:t>
            </a:r>
          </a:p>
          <a:p>
            <a:pPr marL="324000" lv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100" b="1" dirty="0"/>
              <a:t>Disadvantages</a:t>
            </a:r>
          </a:p>
          <a:p>
            <a:pPr lvl="2">
              <a:lnSpc>
                <a:spcPct val="110000"/>
              </a:lnSpc>
            </a:pPr>
            <a:r>
              <a:rPr lang="en-GB" dirty="0"/>
              <a:t>No operational experience (Helium skid will help)</a:t>
            </a:r>
          </a:p>
          <a:p>
            <a:pPr lvl="2"/>
            <a:r>
              <a:rPr lang="en-GB" dirty="0"/>
              <a:t>Tritium production/outgassing</a:t>
            </a:r>
          </a:p>
          <a:p>
            <a:pPr lvl="2"/>
            <a:r>
              <a:rPr lang="en-GB" dirty="0"/>
              <a:t>Need specialist maintenance on lobe compressor</a:t>
            </a:r>
          </a:p>
          <a:p>
            <a:pPr lvl="2"/>
            <a:r>
              <a:rPr lang="en-GB" dirty="0"/>
              <a:t>Need of vacuum insulated pipework between target outlet and heat exchanger installed in TCC8</a:t>
            </a:r>
          </a:p>
          <a:p>
            <a:pPr lvl="2"/>
            <a:r>
              <a:rPr lang="en-GB" dirty="0"/>
              <a:t>Need space in TCC8 outside target shielding to store filter and heat exchanger</a:t>
            </a:r>
          </a:p>
          <a:p>
            <a:pPr lvl="2"/>
            <a:r>
              <a:rPr lang="en-GB" dirty="0"/>
              <a:t>More challenging leak tightness</a:t>
            </a:r>
          </a:p>
          <a:p>
            <a:pPr lvl="2"/>
            <a:endParaRPr lang="en-GB" dirty="0"/>
          </a:p>
          <a:p>
            <a:pPr lvl="2"/>
            <a:endParaRPr lang="en-GB" b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209D50-0EEF-10A0-0388-D7B199D8A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74B103-D1D4-D274-2835-FF084219B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06A359-4D89-CC88-2CE7-C8A379B0F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5E527D2-06D5-ADB7-1590-332EB5C6BA7B}"/>
              </a:ext>
            </a:extLst>
          </p:cNvPr>
          <p:cNvCxnSpPr/>
          <p:nvPr/>
        </p:nvCxnSpPr>
        <p:spPr>
          <a:xfrm>
            <a:off x="5951984" y="1196752"/>
            <a:ext cx="0" cy="468052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26658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4C6B1-3ABB-561B-1C27-F10FA8F2B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784012" cy="1065742"/>
          </a:xfrm>
        </p:spPr>
        <p:txBody>
          <a:bodyPr/>
          <a:lstStyle/>
          <a:p>
            <a:r>
              <a:rPr lang="en-GB" dirty="0"/>
              <a:t>Operation considerations: Helium gas leaktigthness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7BA05F-B968-69F6-6C0C-20F338D13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1B3F44-69A0-773C-717D-1263D2F63C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268760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Design for minimal leak paths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Maximise welded joints (100% X-rays in critical areas)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Globe valves with bellows, VCR</a:t>
            </a:r>
            <a:r>
              <a:rPr lang="en-GB" baseline="30000" dirty="0"/>
              <a:t>®</a:t>
            </a:r>
            <a:r>
              <a:rPr lang="en-GB" dirty="0"/>
              <a:t> fittings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Metallic gaskets for flanged joints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Leak testing in vacuum and pressurised conditions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Outside-in (vacuum inside, helium spray on outside joints) at 10</a:t>
            </a:r>
            <a:r>
              <a:rPr lang="en-GB" baseline="30000" dirty="0"/>
              <a:t>-4</a:t>
            </a:r>
            <a:r>
              <a:rPr lang="en-GB" dirty="0"/>
              <a:t> mbar(a)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Inside-out (pressure inside, filled with helium) at 15 bar(g)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Pressure testing at 1.43 x Nominal pressure</a:t>
            </a:r>
          </a:p>
          <a:p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C1F6CFD-6816-8944-A8D4-F40550434A6D}"/>
              </a:ext>
            </a:extLst>
          </p:cNvPr>
          <p:cNvSpPr/>
          <p:nvPr/>
        </p:nvSpPr>
        <p:spPr>
          <a:xfrm>
            <a:off x="695400" y="4645016"/>
            <a:ext cx="10585176" cy="1224136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Max leak rate joint&lt; 10</a:t>
            </a:r>
            <a:r>
              <a:rPr lang="en-GB" sz="2400" baseline="30000" dirty="0"/>
              <a:t>-6</a:t>
            </a:r>
            <a:r>
              <a:rPr lang="en-GB" sz="2400" dirty="0"/>
              <a:t> mbar l/s </a:t>
            </a:r>
            <a:r>
              <a:rPr lang="en-GB" sz="2400" dirty="0">
                <a:sym typeface="Wingdings" panose="05000000000000000000" pitchFamily="2" charset="2"/>
              </a:rPr>
              <a:t> 3.6 x 10</a:t>
            </a:r>
            <a:r>
              <a:rPr lang="en-GB" sz="2400" baseline="30000" dirty="0">
                <a:sym typeface="Wingdings" panose="05000000000000000000" pitchFamily="2" charset="2"/>
              </a:rPr>
              <a:t>-6</a:t>
            </a:r>
            <a:r>
              <a:rPr lang="en-GB" sz="2400" dirty="0">
                <a:sym typeface="Wingdings" panose="05000000000000000000" pitchFamily="2" charset="2"/>
              </a:rPr>
              <a:t> L/h  6.4 x 10</a:t>
            </a:r>
            <a:r>
              <a:rPr lang="en-GB" sz="2400" baseline="30000" dirty="0">
                <a:sym typeface="Wingdings" panose="05000000000000000000" pitchFamily="2" charset="2"/>
              </a:rPr>
              <a:t>-7</a:t>
            </a:r>
            <a:r>
              <a:rPr lang="en-GB" sz="2400" dirty="0">
                <a:sym typeface="Wingdings" panose="05000000000000000000" pitchFamily="2" charset="2"/>
              </a:rPr>
              <a:t> g/h joint</a:t>
            </a:r>
          </a:p>
          <a:p>
            <a:pPr algn="ctr"/>
            <a:r>
              <a:rPr lang="en-GB" sz="2400" dirty="0">
                <a:sym typeface="Wingdings" panose="05000000000000000000" pitchFamily="2" charset="2"/>
              </a:rPr>
              <a:t>Assuming 50 flanged joints  0.28 g/year</a:t>
            </a:r>
            <a:endParaRPr lang="en-GB" sz="2400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DDD816F0-6502-28E3-9561-5921C0F49F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0CBA0BE6-83F8-2F18-83AD-16653E61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06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5663751-5834-CAC4-DC53-3706BA1E0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E790109-B65E-7FC7-F4B9-CDF988C273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BDF Target/Proximity Shielding Cooling requirements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Water vs Helium – cooling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Operational considerations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BDF Prototype Helium Skid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Conclusions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4435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953CE-D183-1AD6-763A-81A5BC9F2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Helium skid – BDF Prototype in TCC2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4EF5A4-56FB-84F0-20BE-F03374346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6B614736-AFC5-1B31-5A19-C39AB07F20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DD94CF72-63DD-E1FA-C8EF-49F508386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D85089E-79B6-CFC6-A473-A413EDF0A5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090930"/>
            <a:ext cx="6552107" cy="6010477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Test skid – representative elements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Compressor: piston compressor (different technology however same pressure range 13/16 bar(a))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Filters: same as target station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Heat exchangers: non safety but similar type shell/tube (cannot validate HX leak detection)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Chemical getters and gas purification: same as target station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Flanges: EN 1092-1 B2 with captive gaskets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Valves: welded valves + globe valves with bellows + VCR® fittings in helium purification circuit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Vacuum pumps: scroll pump (same vacuum range)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Instrumentation: same as target station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Cold source: same as target station (demineralised water)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Control system: same as target station</a:t>
            </a:r>
          </a:p>
          <a:p>
            <a:pPr marL="342893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900" dirty="0">
                <a:sym typeface="Wingdings" panose="05000000000000000000" pitchFamily="2" charset="2"/>
              </a:rPr>
              <a:t>Test skid – non-representative elements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No helium recuperation skid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No regulation on heat exchanger downstream the target</a:t>
            </a:r>
          </a:p>
          <a:p>
            <a:pPr marL="342893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900" dirty="0">
                <a:sym typeface="Wingdings" panose="05000000000000000000" pitchFamily="2" charset="2"/>
              </a:rPr>
              <a:t>Skid Test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100% VT and X-rays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Leak rate tests: vacuum test and pressure test 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Pressure test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600" dirty="0">
              <a:sym typeface="Wingdings" panose="05000000000000000000" pitchFamily="2" charset="2"/>
            </a:endParaRP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600" dirty="0">
              <a:sym typeface="Wingdings" panose="05000000000000000000" pitchFamily="2" charset="2"/>
            </a:endParaRP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600" dirty="0">
              <a:sym typeface="Wingdings" panose="05000000000000000000" pitchFamily="2" charset="2"/>
            </a:endParaRP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600" dirty="0">
              <a:sym typeface="Wingdings" panose="05000000000000000000" pitchFamily="2" charset="2"/>
            </a:endParaRP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600" dirty="0">
              <a:sym typeface="Wingdings" panose="05000000000000000000" pitchFamily="2" charset="2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2000" b="0" dirty="0">
              <a:sym typeface="Wingdings" panose="05000000000000000000" pitchFamily="2" charset="2"/>
            </a:endParaRPr>
          </a:p>
          <a:p>
            <a:pPr lvl="1" indent="0">
              <a:buNone/>
            </a:pPr>
            <a:endParaRPr lang="en-GB" b="0" dirty="0">
              <a:sym typeface="Wingdings" panose="05000000000000000000" pitchFamily="2" charset="2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810911E-1229-93CE-9429-6F5B04229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0136" y="3465975"/>
            <a:ext cx="4128037" cy="25501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CD67318-CC91-6BFB-E909-B8D93DDF7D3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40216" y="957245"/>
            <a:ext cx="2490294" cy="2333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7530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6AF129-F865-4C34-7787-7E925B3595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07683-5EDF-A3AE-4AF8-C46F731AA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Helium skid – BDF Prototype in TCC2 – P&amp;ID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E00BD2-A6A6-E331-8092-BB5888C1C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E18703F5-9FDB-CBB6-A1B6-25280BE206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924BEBF-4086-9438-89B6-C83FFB9DE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03911A-E46E-E524-5B0A-2D322A3963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08" y="1052736"/>
            <a:ext cx="9984432" cy="4888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7674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93C42-9D65-D964-3715-ED17563A7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and open questions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C5C822-5CE5-74C6-D204-75921245A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NA-CONS / HI-ECN3 Steering Committee Meeting #2, 8 August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66CFEE-2923-6957-5F13-36A72D189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Matthew FRASER | HI-ECN3 Study Project: status report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61B596-9D45-E680-0003-88D2FA28B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B730E65-B6B1-0EEC-A2FF-73B58E39DD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124744"/>
            <a:ext cx="11376024" cy="518457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Target and proximity cooling station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3 technical solutions possible and quite well defined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Equipment selection</a:t>
            </a:r>
          </a:p>
          <a:p>
            <a:pPr marL="990900" lvl="2" indent="-342900"/>
            <a:r>
              <a:rPr lang="en-GB" dirty="0"/>
              <a:t>Demineralised water cooling: on CERN long operational experience</a:t>
            </a:r>
          </a:p>
          <a:p>
            <a:pPr marL="990900" lvl="2" indent="-342900"/>
            <a:r>
              <a:rPr lang="en-GB" dirty="0"/>
              <a:t>Helium gas cooling: based on similar facilities at ESS and KIT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Helium skid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Technical solution defined currently in procurement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Representative of most technological solutions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Possibility to reuse as backup in final station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7609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5D154C-9C16-1603-5F14-FE4A47A744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F1E62-1CF1-748C-AD58-3591768E4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and open questions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998056-C25C-FBBC-F0F5-E071157CB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FF6BEAA-F8D6-450E-C7CF-E1E65A654D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124744"/>
            <a:ext cx="11376024" cy="518457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Safety valve release: need for additional extraction flow rate?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Small confined volume kept in underpressure with high flow rate?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Flanged joints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Any suggestion beyond what is proposed?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Contamination risks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Permeability of Tritium through SS 304L at 30/200 °C and low partial pressure can be estimated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HT, T2 or HTO dominant?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Any recommendation on SS treatment post installation? Baking and purge after installation?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045F6A7C-4F94-5FE1-2D33-E0FD3B525C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EC22DA7-31FE-16F1-B27D-40D3BA592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1168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9AE23D-D37C-2234-029F-7509BBD6D6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796A12A-FCDE-81E4-FBBF-D5837FB0C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BDF Target/Proximity Shielding - Requirements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47C1DC-374E-3919-8207-2511FE17233A}"/>
              </a:ext>
            </a:extLst>
          </p:cNvPr>
          <p:cNvSpPr txBox="1">
            <a:spLocks/>
          </p:cNvSpPr>
          <p:nvPr/>
        </p:nvSpPr>
        <p:spPr>
          <a:xfrm>
            <a:off x="479376" y="1100337"/>
            <a:ext cx="6562765" cy="516303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3 equipment requiring cooling:</a:t>
            </a:r>
          </a:p>
          <a:p>
            <a:pPr marL="342750" lvl="1" indent="-342900">
              <a:buFont typeface="+mj-lt"/>
              <a:buAutoNum type="arabicPeriod"/>
            </a:pPr>
            <a:r>
              <a:rPr lang="en-GB" dirty="0"/>
              <a:t>Target </a:t>
            </a:r>
          </a:p>
          <a:p>
            <a:pPr marL="342750" lvl="1" indent="-342900">
              <a:buFont typeface="+mj-lt"/>
              <a:buAutoNum type="arabicPeriod"/>
            </a:pPr>
            <a:r>
              <a:rPr lang="en-GB" dirty="0"/>
              <a:t>Proximity shielding</a:t>
            </a:r>
          </a:p>
          <a:p>
            <a:pPr marL="342750" lvl="1" indent="-342900">
              <a:buFont typeface="+mj-lt"/>
              <a:buAutoNum type="arabicPeriod"/>
            </a:pPr>
            <a:r>
              <a:rPr lang="en-GB" dirty="0"/>
              <a:t>Hadron stopper (5 kW – outside shielding)</a:t>
            </a:r>
          </a:p>
          <a:p>
            <a:pPr>
              <a:spcBef>
                <a:spcPts val="600"/>
              </a:spcBef>
            </a:pPr>
            <a:r>
              <a:rPr lang="en-GB" dirty="0"/>
              <a:t>Target user requirements</a:t>
            </a:r>
          </a:p>
          <a:p>
            <a:pPr lvl="1"/>
            <a:r>
              <a:rPr lang="en-GB" dirty="0"/>
              <a:t>Target deposited power: 305 kW </a:t>
            </a:r>
          </a:p>
          <a:p>
            <a:pPr lvl="1"/>
            <a:r>
              <a:rPr lang="en-GB" dirty="0"/>
              <a:t>Cooling medium inlet temperature: 30 °C + 3 K</a:t>
            </a:r>
          </a:p>
          <a:p>
            <a:pPr lvl="1"/>
            <a:r>
              <a:rPr lang="en-GB" dirty="0"/>
              <a:t>Pressure rating: 10</a:t>
            </a:r>
            <a:r>
              <a:rPr lang="en-GB" baseline="30000" dirty="0"/>
              <a:t>-4</a:t>
            </a:r>
            <a:r>
              <a:rPr lang="en-GB" dirty="0"/>
              <a:t> mbar(a) to PN25</a:t>
            </a:r>
          </a:p>
          <a:p>
            <a:pPr>
              <a:spcBef>
                <a:spcPts val="600"/>
              </a:spcBef>
            </a:pPr>
            <a:r>
              <a:rPr lang="en-GB" dirty="0"/>
              <a:t>Proximity shielding user requirements</a:t>
            </a:r>
          </a:p>
          <a:p>
            <a:pPr lvl="1"/>
            <a:r>
              <a:rPr lang="en-GB" dirty="0"/>
              <a:t>Deposited power: 20 kW </a:t>
            </a:r>
          </a:p>
          <a:p>
            <a:pPr lvl="1"/>
            <a:r>
              <a:rPr lang="en-GB" dirty="0"/>
              <a:t>Cooling medium inlet temperature: 30 °C + 3 K</a:t>
            </a:r>
          </a:p>
          <a:p>
            <a:pPr lvl="1"/>
            <a:r>
              <a:rPr lang="en-GB" dirty="0"/>
              <a:t>Pressure rating: 10</a:t>
            </a:r>
            <a:r>
              <a:rPr lang="en-GB" baseline="30000" dirty="0"/>
              <a:t>-4</a:t>
            </a:r>
            <a:r>
              <a:rPr lang="en-GB" dirty="0"/>
              <a:t> mbar(a) to PN25</a:t>
            </a:r>
          </a:p>
          <a:p>
            <a:pPr>
              <a:spcBef>
                <a:spcPts val="600"/>
              </a:spcBef>
            </a:pPr>
            <a:r>
              <a:rPr lang="en-GB" dirty="0"/>
              <a:t>Functional requirements</a:t>
            </a:r>
          </a:p>
          <a:p>
            <a:pPr lvl="1"/>
            <a:r>
              <a:rPr lang="en-GB" dirty="0"/>
              <a:t>Compressor redundancy (pending)</a:t>
            </a:r>
          </a:p>
          <a:p>
            <a:pPr lvl="1"/>
            <a:r>
              <a:rPr lang="en-GB" dirty="0"/>
              <a:t>Operation 24/7 for 365 days – reduced mode during YETS</a:t>
            </a:r>
          </a:p>
          <a:p>
            <a:pPr lvl="1"/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3DE4FA8-4B06-5FDC-596A-A54F6BCA06D4}"/>
              </a:ext>
            </a:extLst>
          </p:cNvPr>
          <p:cNvGrpSpPr/>
          <p:nvPr/>
        </p:nvGrpSpPr>
        <p:grpSpPr>
          <a:xfrm>
            <a:off x="6384032" y="925893"/>
            <a:ext cx="5264689" cy="5248026"/>
            <a:chOff x="5538097" y="896023"/>
            <a:chExt cx="5462552" cy="544526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A16399A-7BD3-A287-AA72-BFE8F3C7EBB6}"/>
                </a:ext>
              </a:extLst>
            </p:cNvPr>
            <p:cNvGrpSpPr/>
            <p:nvPr/>
          </p:nvGrpSpPr>
          <p:grpSpPr>
            <a:xfrm>
              <a:off x="6528048" y="3675457"/>
              <a:ext cx="4360393" cy="2665829"/>
              <a:chOff x="7742055" y="626158"/>
              <a:chExt cx="3533422" cy="2160241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FCA69E0F-5A78-965B-C556-CB6C84C0BAC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1468" t="1928" r="12022" b="11895"/>
              <a:stretch/>
            </p:blipFill>
            <p:spPr>
              <a:xfrm>
                <a:off x="7891101" y="626158"/>
                <a:ext cx="3384376" cy="2160241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A3E0C428-5AAA-536F-65F5-7CF5AC82AB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933417" y="986199"/>
                <a:ext cx="3150698" cy="1749984"/>
              </a:xfrm>
              <a:prstGeom prst="rect">
                <a:avLst/>
              </a:prstGeom>
              <a:ln>
                <a:noFill/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80B427F-6DD4-5F0B-273E-5CE575B11AE3}"/>
                  </a:ext>
                </a:extLst>
              </p:cNvPr>
              <p:cNvSpPr txBox="1"/>
              <p:nvPr/>
            </p:nvSpPr>
            <p:spPr>
              <a:xfrm>
                <a:off x="7742055" y="691070"/>
                <a:ext cx="130378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3"/>
                    </a:solidFill>
                    <a:highlight>
                      <a:srgbClr val="FFFF00"/>
                    </a:highlight>
                  </a:rPr>
                  <a:t>350 kW-class Target</a:t>
                </a:r>
                <a:endParaRPr lang="en-CH" sz="1400" baseline="30000" dirty="0">
                  <a:solidFill>
                    <a:schemeClr val="accent3"/>
                  </a:solidFill>
                  <a:highlight>
                    <a:srgbClr val="FFFF00"/>
                  </a:highlight>
                </a:endParaRPr>
              </a:p>
            </p:txBody>
          </p:sp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A18A16C1-710B-3362-2BD6-320EFE019D5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/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7126" b="95487" l="20221" r="95470">
                            <a14:foregroundMark x1="23867" y1="74109" x2="21326" y2="73397"/>
                            <a14:foregroundMark x1="26077" y1="69121" x2="30055" y2="83373"/>
                            <a14:foregroundMark x1="89392" y1="39905" x2="90055" y2="30641"/>
                            <a14:foregroundMark x1="87293" y1="15914" x2="89834" y2="7126"/>
                            <a14:foregroundMark x1="90939" y1="36580" x2="95580" y2="29216"/>
                            <a14:foregroundMark x1="23646" y1="83848" x2="20331" y2="68884"/>
                            <a14:foregroundMark x1="23757" y1="93349" x2="25635" y2="95487"/>
                          </a14:backgroundRemoval>
                        </a14:imgEffect>
                      </a14:imgLayer>
                    </a14:imgProps>
                  </a:ext>
                </a:extLst>
              </a:blip>
              <a:srcRect l="15529"/>
              <a:stretch/>
            </p:blipFill>
            <p:spPr bwMode="auto">
              <a:xfrm rot="395342">
                <a:off x="8307106" y="962929"/>
                <a:ext cx="2650889" cy="1348583"/>
              </a:xfrm>
              <a:prstGeom prst="rect">
                <a:avLst/>
              </a:prstGeom>
            </p:spPr>
          </p:pic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A95AD44-53CD-3A90-2E97-A08902EE5B2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538097" y="896023"/>
              <a:ext cx="5462552" cy="2526679"/>
            </a:xfrm>
            <a:prstGeom prst="rect">
              <a:avLst/>
            </a:prstGeom>
            <a:ln w="285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8F5F959-22F4-17EE-A07B-CE4D1EC398F4}"/>
                </a:ext>
              </a:extLst>
            </p:cNvPr>
            <p:cNvSpPr/>
            <p:nvPr/>
          </p:nvSpPr>
          <p:spPr>
            <a:xfrm>
              <a:off x="8708244" y="2337381"/>
              <a:ext cx="546351" cy="315556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643BD94-956D-10DF-3809-D5BA75AB2A0E}"/>
                </a:ext>
              </a:extLst>
            </p:cNvPr>
            <p:cNvSpPr/>
            <p:nvPr/>
          </p:nvSpPr>
          <p:spPr>
            <a:xfrm>
              <a:off x="6609548" y="3637068"/>
              <a:ext cx="4391101" cy="2642249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79E222E-7DD3-238A-7257-B9BEF0B8B045}"/>
                </a:ext>
              </a:extLst>
            </p:cNvPr>
            <p:cNvCxnSpPr>
              <a:stCxn id="8" idx="2"/>
              <a:endCxn id="9" idx="0"/>
            </p:cNvCxnSpPr>
            <p:nvPr/>
          </p:nvCxnSpPr>
          <p:spPr>
            <a:xfrm flipH="1">
              <a:off x="8805099" y="2652937"/>
              <a:ext cx="176321" cy="984131"/>
            </a:xfrm>
            <a:prstGeom prst="line">
              <a:avLst/>
            </a:prstGeom>
            <a:noFill/>
            <a:ln w="38100">
              <a:solidFill>
                <a:schemeClr val="accent3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904538E9-D394-9324-33E8-129001ADD0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111ED439-BA06-8F6A-6592-2E52672A8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243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6764A-2FAE-EBB1-3E43-C8AA958EC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68337"/>
          </a:xfrm>
        </p:spPr>
        <p:txBody>
          <a:bodyPr/>
          <a:lstStyle/>
          <a:p>
            <a:r>
              <a:rPr lang="en-GB" dirty="0"/>
              <a:t>Cooling possibilities: Water vs Helium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0643D58-87BC-E6D9-1456-6A0071A4A1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112041"/>
            <a:ext cx="5616575" cy="668337"/>
          </a:xfrm>
        </p:spPr>
        <p:txBody>
          <a:bodyPr/>
          <a:lstStyle/>
          <a:p>
            <a:pPr algn="ctr"/>
            <a:r>
              <a:rPr lang="en-GB" dirty="0"/>
              <a:t>Demineralised Water Cooling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F9D21A8-CFC4-6ADA-9D1B-01CAF196FA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6155" y="1628800"/>
            <a:ext cx="5683821" cy="457197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Main parameters</a:t>
            </a:r>
          </a:p>
          <a:p>
            <a:pPr lvl="2"/>
            <a:r>
              <a:rPr lang="en-GB" b="0" dirty="0"/>
              <a:t>Water supply temperature: 30 °C ± 3 K</a:t>
            </a:r>
          </a:p>
          <a:p>
            <a:pPr lvl="2"/>
            <a:r>
              <a:rPr lang="en-GB" b="0" dirty="0"/>
              <a:t>Water flow rate: 45 m</a:t>
            </a:r>
            <a:r>
              <a:rPr lang="en-GB" b="0" baseline="30000" dirty="0"/>
              <a:t>3</a:t>
            </a:r>
            <a:r>
              <a:rPr lang="en-GB" b="0" dirty="0"/>
              <a:t>/h (target) + 6 m</a:t>
            </a:r>
            <a:r>
              <a:rPr lang="en-GB" b="0" baseline="30000" dirty="0"/>
              <a:t>3</a:t>
            </a:r>
            <a:r>
              <a:rPr lang="en-GB" b="0" dirty="0"/>
              <a:t>/h (proximity)</a:t>
            </a:r>
          </a:p>
          <a:p>
            <a:pPr lvl="2"/>
            <a:r>
              <a:rPr lang="en-GB" b="0" dirty="0"/>
              <a:t>Pressure rating: PN25</a:t>
            </a:r>
          </a:p>
          <a:p>
            <a:pPr lvl="1"/>
            <a:endParaRPr lang="en-GB" b="1" dirty="0"/>
          </a:p>
          <a:p>
            <a:pPr marL="324000" lv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100" b="1" dirty="0"/>
              <a:t>Characteristics</a:t>
            </a:r>
          </a:p>
          <a:p>
            <a:pPr lvl="2"/>
            <a:r>
              <a:rPr lang="en-GB" dirty="0"/>
              <a:t>Supply pressure: 22 bar(g) (target) / 5 bar(g) (proximity)</a:t>
            </a:r>
          </a:p>
          <a:p>
            <a:pPr lvl="2"/>
            <a:r>
              <a:rPr lang="en-GB" dirty="0"/>
              <a:t>Differential temperature (after/before user): &lt; 10K</a:t>
            </a:r>
          </a:p>
          <a:p>
            <a:pPr lvl="2"/>
            <a:r>
              <a:rPr lang="en-GB" dirty="0"/>
              <a:t>1 heat exchanger</a:t>
            </a:r>
          </a:p>
          <a:p>
            <a:pPr lvl="2"/>
            <a:r>
              <a:rPr lang="en-GB" dirty="0"/>
              <a:t>Water activation + tritium production + potential water contamination if cladding is damaged + water radiolysis</a:t>
            </a:r>
          </a:p>
          <a:p>
            <a:pPr lvl="2"/>
            <a:r>
              <a:rPr lang="en-GB" dirty="0"/>
              <a:t>9 ion exchanger cartridges (6+1 for target and 1+1 for proximity shielding)</a:t>
            </a:r>
          </a:p>
          <a:p>
            <a:pPr lvl="2"/>
            <a:endParaRPr lang="en-GB" dirty="0"/>
          </a:p>
          <a:p>
            <a:pPr lvl="1"/>
            <a:endParaRPr lang="en-GB" b="0" dirty="0"/>
          </a:p>
          <a:p>
            <a:endParaRPr lang="en-GB" b="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3C1CD79-0DF2-7FA3-A24E-463C879A23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124744"/>
            <a:ext cx="5616600" cy="655634"/>
          </a:xfrm>
        </p:spPr>
        <p:txBody>
          <a:bodyPr/>
          <a:lstStyle/>
          <a:p>
            <a:pPr algn="ctr"/>
            <a:r>
              <a:rPr lang="en-GB" dirty="0"/>
              <a:t>Helium Gas Cooling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A6E0CE47-C2D8-34B1-C9BF-CDA7D7505C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628800"/>
            <a:ext cx="5611813" cy="4571975"/>
          </a:xfrm>
        </p:spPr>
        <p:txBody>
          <a:bodyPr/>
          <a:lstStyle/>
          <a:p>
            <a:r>
              <a:rPr lang="en-GB" dirty="0"/>
              <a:t>Main parameters</a:t>
            </a:r>
          </a:p>
          <a:p>
            <a:pPr lvl="2"/>
            <a:r>
              <a:rPr lang="en-GB" b="0" dirty="0"/>
              <a:t>He(g) supply temperature: 30 °C ± 3 K</a:t>
            </a:r>
          </a:p>
          <a:p>
            <a:pPr lvl="2"/>
            <a:r>
              <a:rPr lang="en-GB" b="0" dirty="0"/>
              <a:t>He(g) flow rate: 400 g/s (target + proximity)</a:t>
            </a:r>
          </a:p>
          <a:p>
            <a:pPr lvl="2"/>
            <a:r>
              <a:rPr lang="en-GB" b="0" dirty="0"/>
              <a:t>Pressure rating: PN25</a:t>
            </a:r>
          </a:p>
          <a:p>
            <a:pPr lvl="2"/>
            <a:r>
              <a:rPr lang="en-GB" dirty="0"/>
              <a:t>Helium purity: &gt; 99.9999% (Helium 60)</a:t>
            </a:r>
            <a:endParaRPr lang="en-GB" b="0" dirty="0"/>
          </a:p>
          <a:p>
            <a:pPr lvl="2"/>
            <a:endParaRPr lang="en-GB" dirty="0"/>
          </a:p>
          <a:p>
            <a:pPr marL="324000" lv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100" b="1" dirty="0"/>
              <a:t>Characteristics</a:t>
            </a:r>
          </a:p>
          <a:p>
            <a:pPr lvl="2"/>
            <a:r>
              <a:rPr lang="en-GB" dirty="0"/>
              <a:t>Supply pressure: 16 bar(a)</a:t>
            </a:r>
          </a:p>
          <a:p>
            <a:pPr lvl="2"/>
            <a:r>
              <a:rPr lang="en-GB" dirty="0"/>
              <a:t>Differential temperature (after/before user): 170 K</a:t>
            </a:r>
          </a:p>
          <a:p>
            <a:pPr lvl="2"/>
            <a:r>
              <a:rPr lang="en-GB" dirty="0"/>
              <a:t>3 heat exchangers</a:t>
            </a:r>
          </a:p>
          <a:p>
            <a:pPr lvl="2"/>
            <a:r>
              <a:rPr lang="en-GB" dirty="0"/>
              <a:t>Tritium produced + possible outgassing (H</a:t>
            </a:r>
            <a:r>
              <a:rPr lang="en-GB" baseline="-25000" dirty="0"/>
              <a:t>2</a:t>
            </a:r>
            <a:r>
              <a:rPr lang="en-GB" dirty="0"/>
              <a:t>O, CO, CO</a:t>
            </a:r>
            <a:r>
              <a:rPr lang="en-GB" baseline="-25000" dirty="0"/>
              <a:t>2</a:t>
            </a:r>
            <a:r>
              <a:rPr lang="en-GB" dirty="0"/>
              <a:t>, O</a:t>
            </a:r>
            <a:r>
              <a:rPr lang="en-GB" baseline="-25000" dirty="0"/>
              <a:t>2 </a:t>
            </a:r>
            <a:r>
              <a:rPr lang="en-GB" dirty="0"/>
              <a:t>, H</a:t>
            </a:r>
            <a:r>
              <a:rPr lang="en-GB" baseline="-25000" dirty="0"/>
              <a:t>2</a:t>
            </a:r>
            <a:r>
              <a:rPr lang="en-GB" dirty="0"/>
              <a:t>)</a:t>
            </a:r>
          </a:p>
          <a:p>
            <a:pPr lvl="2"/>
            <a:endParaRPr lang="en-GB" b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D02E92-C3A0-8F6D-00D3-7F2836997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41F9C7-AE04-4F2C-F806-768BD768C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5EF45A-1568-E781-7916-948CA15A0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150B603-DC35-73F0-48AE-940D6E5B4F30}"/>
              </a:ext>
            </a:extLst>
          </p:cNvPr>
          <p:cNvCxnSpPr/>
          <p:nvPr/>
        </p:nvCxnSpPr>
        <p:spPr>
          <a:xfrm>
            <a:off x="5951984" y="1196752"/>
            <a:ext cx="0" cy="468052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9606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776CE18C-886F-6C83-025A-5665A3C6F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617" y="2506225"/>
            <a:ext cx="7752184" cy="347499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F9EAF-7DB6-551E-7802-DE6DB56DE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5245" y="2611108"/>
            <a:ext cx="3100427" cy="3205645"/>
          </a:xfrm>
          <a:prstGeom prst="rect">
            <a:avLst/>
          </a:prstGeom>
          <a:ln w="28575">
            <a:solidFill>
              <a:srgbClr val="8F00FF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511D00-1845-04A3-2928-D84FA4410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Cooling possibilities: 3 configurations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A4EAB1-8166-77D5-9DF3-7F810E8C2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BF98A9A-4F83-3CAD-2896-F519EC50EBF7}"/>
              </a:ext>
            </a:extLst>
          </p:cNvPr>
          <p:cNvSpPr/>
          <p:nvPr/>
        </p:nvSpPr>
        <p:spPr>
          <a:xfrm>
            <a:off x="191344" y="1127398"/>
            <a:ext cx="3848348" cy="1029282"/>
          </a:xfrm>
          <a:prstGeom prst="roundRect">
            <a:avLst/>
          </a:prstGeom>
          <a:solidFill>
            <a:srgbClr val="8F00FF">
              <a:alpha val="70000"/>
            </a:srgbClr>
          </a:solidFill>
          <a:ln>
            <a:solidFill>
              <a:srgbClr val="8F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Configuration #1</a:t>
            </a:r>
          </a:p>
          <a:p>
            <a:pPr algn="ctr"/>
            <a:r>
              <a:rPr lang="en-GB" sz="2000" dirty="0"/>
              <a:t>Target: water cooled</a:t>
            </a:r>
          </a:p>
          <a:p>
            <a:pPr algn="ctr"/>
            <a:r>
              <a:rPr lang="en-GB" sz="2000" dirty="0"/>
              <a:t>Proximity: water cooled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7E5A394-55C4-C4B3-792F-7162E9E39764}"/>
              </a:ext>
            </a:extLst>
          </p:cNvPr>
          <p:cNvSpPr/>
          <p:nvPr/>
        </p:nvSpPr>
        <p:spPr>
          <a:xfrm>
            <a:off x="4171826" y="1124744"/>
            <a:ext cx="3848348" cy="1029282"/>
          </a:xfrm>
          <a:prstGeom prst="roundRect">
            <a:avLst/>
          </a:prstGeom>
          <a:solidFill>
            <a:srgbClr val="4169E1">
              <a:alpha val="10000"/>
            </a:srgbClr>
          </a:solidFill>
          <a:ln>
            <a:solidFill>
              <a:schemeClr val="tx1">
                <a:lumMod val="60000"/>
                <a:lumOff val="40000"/>
                <a:alpha val="2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Configuration #2</a:t>
            </a:r>
          </a:p>
          <a:p>
            <a:pPr algn="ctr"/>
            <a:r>
              <a:rPr lang="en-GB" sz="2000" dirty="0"/>
              <a:t>Target: helium cooled</a:t>
            </a:r>
          </a:p>
          <a:p>
            <a:pPr algn="ctr"/>
            <a:r>
              <a:rPr lang="en-GB" sz="2000" dirty="0"/>
              <a:t>Proximity: water cooled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F0B790A-5CC3-AB58-D5A7-D4ACCDF7B9FC}"/>
              </a:ext>
            </a:extLst>
          </p:cNvPr>
          <p:cNvSpPr/>
          <p:nvPr/>
        </p:nvSpPr>
        <p:spPr>
          <a:xfrm>
            <a:off x="8152308" y="1137983"/>
            <a:ext cx="3848400" cy="1029282"/>
          </a:xfrm>
          <a:prstGeom prst="roundRect">
            <a:avLst/>
          </a:prstGeom>
          <a:solidFill>
            <a:srgbClr val="008000">
              <a:alpha val="10000"/>
            </a:srgbClr>
          </a:solidFill>
          <a:ln>
            <a:solidFill>
              <a:srgbClr val="008000">
                <a:alpha val="2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Configuration #3</a:t>
            </a:r>
          </a:p>
          <a:p>
            <a:pPr algn="ctr"/>
            <a:r>
              <a:rPr lang="en-GB" sz="2000" dirty="0"/>
              <a:t>Target: helium cooled</a:t>
            </a:r>
          </a:p>
          <a:p>
            <a:pPr algn="ctr"/>
            <a:r>
              <a:rPr lang="en-GB" sz="2000" dirty="0"/>
              <a:t>Proximity: helium cooled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A5F3AC6-7B69-2C10-859A-73CBA9CA1123}"/>
              </a:ext>
            </a:extLst>
          </p:cNvPr>
          <p:cNvSpPr/>
          <p:nvPr/>
        </p:nvSpPr>
        <p:spPr>
          <a:xfrm>
            <a:off x="2567608" y="3645023"/>
            <a:ext cx="2016224" cy="2171729"/>
          </a:xfrm>
          <a:prstGeom prst="rect">
            <a:avLst/>
          </a:prstGeom>
          <a:noFill/>
          <a:ln w="28575">
            <a:solidFill>
              <a:srgbClr val="8F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7F605D45-05CB-6231-B0D3-6F92071D01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1C1B32F0-75B6-38EB-9244-FCA48FF5F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106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210449-FF51-D72F-57F5-E174568682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234F944-2B40-1D9E-C6C1-A4F93CCE45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2506225"/>
            <a:ext cx="8153529" cy="36050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6EC7B1C-3F59-701B-17C5-22C6CFEE96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8534" y="2508879"/>
            <a:ext cx="3384376" cy="3313446"/>
          </a:xfrm>
          <a:prstGeom prst="rect">
            <a:avLst/>
          </a:prstGeom>
          <a:ln w="28575">
            <a:solidFill>
              <a:schemeClr val="tx1">
                <a:lumMod val="60000"/>
                <a:lumOff val="40000"/>
              </a:schemeClr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9BBB6E-4B2D-8AE9-6C6C-D4BCA385A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Cooling possibilities: 3 configurations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12A163-5E15-9FE0-C92A-3C8EA1CD3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62539C5-1C1D-F628-BA83-C6A9E33C1FFF}"/>
              </a:ext>
            </a:extLst>
          </p:cNvPr>
          <p:cNvSpPr/>
          <p:nvPr/>
        </p:nvSpPr>
        <p:spPr>
          <a:xfrm>
            <a:off x="191344" y="1127398"/>
            <a:ext cx="3848348" cy="1029282"/>
          </a:xfrm>
          <a:prstGeom prst="roundRect">
            <a:avLst/>
          </a:prstGeom>
          <a:solidFill>
            <a:srgbClr val="8F00FF">
              <a:alpha val="10000"/>
            </a:srgbClr>
          </a:solidFill>
          <a:ln>
            <a:solidFill>
              <a:srgbClr val="8F00FF">
                <a:alpha val="2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Configuration #1</a:t>
            </a:r>
          </a:p>
          <a:p>
            <a:pPr algn="ctr"/>
            <a:r>
              <a:rPr lang="en-GB" sz="2000" dirty="0"/>
              <a:t>Target: water cooled</a:t>
            </a:r>
          </a:p>
          <a:p>
            <a:pPr algn="ctr"/>
            <a:r>
              <a:rPr lang="en-GB" sz="2000" dirty="0"/>
              <a:t>Proximity: water cooled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2092D75-4FAC-B660-701B-6D30A1B1ED40}"/>
              </a:ext>
            </a:extLst>
          </p:cNvPr>
          <p:cNvSpPr/>
          <p:nvPr/>
        </p:nvSpPr>
        <p:spPr>
          <a:xfrm>
            <a:off x="4171826" y="1124744"/>
            <a:ext cx="3848348" cy="1029282"/>
          </a:xfrm>
          <a:prstGeom prst="roundRect">
            <a:avLst/>
          </a:prstGeom>
          <a:solidFill>
            <a:srgbClr val="4169E1">
              <a:alpha val="70000"/>
            </a:srgb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Configuration #2</a:t>
            </a:r>
          </a:p>
          <a:p>
            <a:pPr algn="ctr"/>
            <a:r>
              <a:rPr lang="en-GB" sz="2000" dirty="0"/>
              <a:t>Target: helium cooled</a:t>
            </a:r>
          </a:p>
          <a:p>
            <a:pPr algn="ctr"/>
            <a:r>
              <a:rPr lang="en-GB" sz="2000" dirty="0"/>
              <a:t>Proximity: water cooled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D3F1348-4931-A8E9-32BF-11B98EB3D735}"/>
              </a:ext>
            </a:extLst>
          </p:cNvPr>
          <p:cNvSpPr/>
          <p:nvPr/>
        </p:nvSpPr>
        <p:spPr>
          <a:xfrm>
            <a:off x="8152308" y="1137983"/>
            <a:ext cx="3848400" cy="1029282"/>
          </a:xfrm>
          <a:prstGeom prst="roundRect">
            <a:avLst/>
          </a:prstGeom>
          <a:solidFill>
            <a:srgbClr val="008000">
              <a:alpha val="10000"/>
            </a:srgbClr>
          </a:solidFill>
          <a:ln>
            <a:solidFill>
              <a:srgbClr val="008000">
                <a:alpha val="2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Configuration #3</a:t>
            </a:r>
          </a:p>
          <a:p>
            <a:pPr algn="ctr"/>
            <a:r>
              <a:rPr lang="en-GB" sz="2000" dirty="0"/>
              <a:t>Target: helium cooled</a:t>
            </a:r>
          </a:p>
          <a:p>
            <a:pPr algn="ctr"/>
            <a:r>
              <a:rPr lang="en-GB" sz="2000" dirty="0"/>
              <a:t>Proximity: helium cooled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561E5B-6FB2-25C0-9342-FBED3D5B2FB1}"/>
              </a:ext>
            </a:extLst>
          </p:cNvPr>
          <p:cNvSpPr/>
          <p:nvPr/>
        </p:nvSpPr>
        <p:spPr>
          <a:xfrm>
            <a:off x="2135560" y="3429000"/>
            <a:ext cx="2160240" cy="2016224"/>
          </a:xfrm>
          <a:prstGeom prst="rect">
            <a:avLst/>
          </a:prstGeom>
          <a:noFill/>
          <a:ln w="2857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B7AAB874-F0E1-97FE-6D1C-700D4154CD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D6DD9667-655A-009A-8AD5-A72E4D69F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583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84AA73-770B-6E02-FE76-FB16AABEBB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BE4D7-5DEC-9196-933E-D9DD1092B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Cooling possibilities: 3 configurations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E8BB0F-1184-D522-D79E-D86BCDB3D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73F573E-1A20-BED3-18E6-108C084FE6B8}"/>
              </a:ext>
            </a:extLst>
          </p:cNvPr>
          <p:cNvSpPr/>
          <p:nvPr/>
        </p:nvSpPr>
        <p:spPr>
          <a:xfrm>
            <a:off x="191344" y="1127398"/>
            <a:ext cx="3848348" cy="1029282"/>
          </a:xfrm>
          <a:prstGeom prst="roundRect">
            <a:avLst/>
          </a:prstGeom>
          <a:solidFill>
            <a:srgbClr val="8F00FF">
              <a:alpha val="10000"/>
            </a:srgbClr>
          </a:solidFill>
          <a:ln>
            <a:solidFill>
              <a:srgbClr val="8F00FF">
                <a:alpha val="2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Configuration #1</a:t>
            </a:r>
          </a:p>
          <a:p>
            <a:pPr algn="ctr"/>
            <a:r>
              <a:rPr lang="en-GB" sz="2000" dirty="0"/>
              <a:t>Target: water cooled</a:t>
            </a:r>
          </a:p>
          <a:p>
            <a:pPr algn="ctr"/>
            <a:r>
              <a:rPr lang="en-GB" sz="2000" dirty="0"/>
              <a:t>Proximity: water cooled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EE7BB5A-27D9-D62F-AC6C-0DA761AA6219}"/>
              </a:ext>
            </a:extLst>
          </p:cNvPr>
          <p:cNvSpPr/>
          <p:nvPr/>
        </p:nvSpPr>
        <p:spPr>
          <a:xfrm>
            <a:off x="4171826" y="1124744"/>
            <a:ext cx="3848348" cy="1029282"/>
          </a:xfrm>
          <a:prstGeom prst="roundRect">
            <a:avLst/>
          </a:prstGeom>
          <a:solidFill>
            <a:srgbClr val="4169E1">
              <a:alpha val="10000"/>
            </a:srgbClr>
          </a:solidFill>
          <a:ln>
            <a:solidFill>
              <a:schemeClr val="tx1">
                <a:lumMod val="60000"/>
                <a:lumOff val="40000"/>
                <a:alpha val="2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Configuration #2</a:t>
            </a:r>
          </a:p>
          <a:p>
            <a:pPr algn="ctr"/>
            <a:r>
              <a:rPr lang="en-GB" sz="2000" dirty="0"/>
              <a:t>Target: helium cooled</a:t>
            </a:r>
          </a:p>
          <a:p>
            <a:pPr algn="ctr"/>
            <a:r>
              <a:rPr lang="en-GB" sz="2000" dirty="0"/>
              <a:t>Proximity: water cooled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E559CAB-FFBB-2DFF-2407-0265292A10A2}"/>
              </a:ext>
            </a:extLst>
          </p:cNvPr>
          <p:cNvSpPr/>
          <p:nvPr/>
        </p:nvSpPr>
        <p:spPr>
          <a:xfrm>
            <a:off x="8152308" y="1137983"/>
            <a:ext cx="3848400" cy="1029282"/>
          </a:xfrm>
          <a:prstGeom prst="roundRect">
            <a:avLst/>
          </a:prstGeom>
          <a:solidFill>
            <a:srgbClr val="008000">
              <a:alpha val="70000"/>
            </a:srgb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Configuration #3</a:t>
            </a:r>
          </a:p>
          <a:p>
            <a:pPr algn="ctr"/>
            <a:r>
              <a:rPr lang="en-GB" sz="2000" dirty="0"/>
              <a:t>Target: helium cooled</a:t>
            </a:r>
          </a:p>
          <a:p>
            <a:pPr algn="ctr"/>
            <a:r>
              <a:rPr lang="en-GB" sz="2000" dirty="0"/>
              <a:t>Proximity: helium cooled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86B5C04-7625-1636-0DB1-8B84D2F6CD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712" y="2508879"/>
            <a:ext cx="7824192" cy="3527856"/>
          </a:xfrm>
          <a:prstGeom prst="rect">
            <a:avLst/>
          </a:prstGeom>
          <a:ln w="28575">
            <a:noFill/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D1C7D7E-4C76-1592-D8AE-3672ED0FECBD}"/>
              </a:ext>
            </a:extLst>
          </p:cNvPr>
          <p:cNvSpPr/>
          <p:nvPr/>
        </p:nvSpPr>
        <p:spPr>
          <a:xfrm>
            <a:off x="2423592" y="3645024"/>
            <a:ext cx="2160240" cy="1872208"/>
          </a:xfrm>
          <a:prstGeom prst="rect">
            <a:avLst/>
          </a:prstGeom>
          <a:noFill/>
          <a:ln w="28575">
            <a:solidFill>
              <a:srgbClr val="008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2476E48-177E-8E1A-C3F2-C57228E3F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5637" y="2795073"/>
            <a:ext cx="3270171" cy="292494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6E4E961-B645-BCEC-82DB-04363638D6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255003AC-5CC2-1AE8-A474-2E59A9E2B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229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85DA366-FAB9-5D64-4B5F-54B017209F9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2483"/>
          <a:stretch/>
        </p:blipFill>
        <p:spPr>
          <a:xfrm>
            <a:off x="523315" y="3717032"/>
            <a:ext cx="11237974" cy="252293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D6B114D-DD9A-C8FB-6A5B-2316A51FA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Water Cooling – Technical Solution – P&amp;ID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90B509-7F86-8DBF-EC0A-7EFE96E2E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943FF75-A6C9-F1EF-AFF6-683410B57AFC}"/>
              </a:ext>
            </a:extLst>
          </p:cNvPr>
          <p:cNvSpPr txBox="1">
            <a:spLocks/>
          </p:cNvSpPr>
          <p:nvPr/>
        </p:nvSpPr>
        <p:spPr>
          <a:xfrm>
            <a:off x="609606" y="1004972"/>
            <a:ext cx="11246220" cy="2539730"/>
          </a:xfrm>
          <a:prstGeom prst="rect">
            <a:avLst/>
          </a:prstGeom>
        </p:spPr>
        <p:txBody>
          <a:bodyPr numCol="2"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0000"/>
                </a:solidFill>
                <a:sym typeface="Wingdings" panose="05000000000000000000" pitchFamily="2" charset="2"/>
              </a:rPr>
              <a:t>1 cooling circuit for target and 1 circuit for proximity shielding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00B050"/>
                </a:solidFill>
                <a:sym typeface="Wingdings" panose="05000000000000000000" pitchFamily="2" charset="2"/>
              </a:rPr>
              <a:t>Pumping group – 1+1 redundancy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7030A0"/>
                </a:solidFill>
                <a:sym typeface="Wingdings" panose="05000000000000000000" pitchFamily="2" charset="2"/>
              </a:rPr>
              <a:t>1 Heat exchangers (Water/Water)</a:t>
            </a:r>
          </a:p>
          <a:p>
            <a:pPr marL="666743" lvl="1" indent="-342900"/>
            <a:r>
              <a:rPr lang="en-GB" sz="1600" b="0" dirty="0">
                <a:sym typeface="Wingdings" panose="05000000000000000000" pitchFamily="2" charset="2"/>
              </a:rPr>
              <a:t>Gasketed Plate Heat– safety type</a:t>
            </a:r>
          </a:p>
          <a:p>
            <a:pPr marL="666743" lvl="1" indent="-342900"/>
            <a:r>
              <a:rPr lang="en-GB" sz="1600" dirty="0">
                <a:sym typeface="Wingdings" panose="05000000000000000000" pitchFamily="2" charset="2"/>
              </a:rPr>
              <a:t>Demineralised water on primary side</a:t>
            </a:r>
            <a:endParaRPr lang="en-GB" sz="1600" b="0" dirty="0">
              <a:sym typeface="Wingdings" panose="05000000000000000000" pitchFamily="2" charset="2"/>
            </a:endParaRP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b="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0070C0"/>
                </a:solidFill>
                <a:sym typeface="Wingdings" panose="05000000000000000000" pitchFamily="2" charset="2"/>
              </a:rPr>
              <a:t>Filtration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Cartridge filters 20/50 µm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FFC000"/>
                </a:solidFill>
                <a:sym typeface="Wingdings" panose="05000000000000000000" pitchFamily="2" charset="2"/>
              </a:rPr>
              <a:t>Ion Exchange Cartridge – 200 L 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6+1 cartridges (target)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1+ 1 cartridges (proximity shielding)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Nuclear grade resin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accent3">
                    <a:lumMod val="75000"/>
                  </a:schemeClr>
                </a:solidFill>
                <a:sym typeface="Wingdings" panose="05000000000000000000" pitchFamily="2" charset="2"/>
              </a:rPr>
              <a:t>Filling and pressure maintenance system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Helium bottle racks with precision pressure reducers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8F0DF27-E793-D2BE-E26B-45DC0B94F5D7}"/>
              </a:ext>
            </a:extLst>
          </p:cNvPr>
          <p:cNvSpPr/>
          <p:nvPr/>
        </p:nvSpPr>
        <p:spPr>
          <a:xfrm>
            <a:off x="5383790" y="4534310"/>
            <a:ext cx="1872208" cy="1129589"/>
          </a:xfrm>
          <a:prstGeom prst="roundRect">
            <a:avLst/>
          </a:prstGeom>
          <a:solidFill>
            <a:srgbClr val="00B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127C47E-1B15-44E2-A02A-AD4E5D8013C0}"/>
              </a:ext>
            </a:extLst>
          </p:cNvPr>
          <p:cNvSpPr/>
          <p:nvPr/>
        </p:nvSpPr>
        <p:spPr>
          <a:xfrm>
            <a:off x="7281809" y="4719638"/>
            <a:ext cx="4540452" cy="1536672"/>
          </a:xfrm>
          <a:custGeom>
            <a:avLst/>
            <a:gdLst>
              <a:gd name="connsiteX0" fmla="*/ 0 w 4535690"/>
              <a:gd name="connsiteY0" fmla="*/ 255199 h 1531165"/>
              <a:gd name="connsiteX1" fmla="*/ 255199 w 4535690"/>
              <a:gd name="connsiteY1" fmla="*/ 0 h 1531165"/>
              <a:gd name="connsiteX2" fmla="*/ 4280491 w 4535690"/>
              <a:gd name="connsiteY2" fmla="*/ 0 h 1531165"/>
              <a:gd name="connsiteX3" fmla="*/ 4535690 w 4535690"/>
              <a:gd name="connsiteY3" fmla="*/ 255199 h 1531165"/>
              <a:gd name="connsiteX4" fmla="*/ 4535690 w 4535690"/>
              <a:gd name="connsiteY4" fmla="*/ 1275966 h 1531165"/>
              <a:gd name="connsiteX5" fmla="*/ 4280491 w 4535690"/>
              <a:gd name="connsiteY5" fmla="*/ 1531165 h 1531165"/>
              <a:gd name="connsiteX6" fmla="*/ 255199 w 4535690"/>
              <a:gd name="connsiteY6" fmla="*/ 1531165 h 1531165"/>
              <a:gd name="connsiteX7" fmla="*/ 0 w 4535690"/>
              <a:gd name="connsiteY7" fmla="*/ 1275966 h 1531165"/>
              <a:gd name="connsiteX8" fmla="*/ 0 w 4535690"/>
              <a:gd name="connsiteY8" fmla="*/ 255199 h 1531165"/>
              <a:gd name="connsiteX0" fmla="*/ 0 w 4535690"/>
              <a:gd name="connsiteY0" fmla="*/ 260705 h 1536671"/>
              <a:gd name="connsiteX1" fmla="*/ 255199 w 4535690"/>
              <a:gd name="connsiteY1" fmla="*/ 5506 h 1536671"/>
              <a:gd name="connsiteX2" fmla="*/ 752529 w 4535690"/>
              <a:gd name="connsiteY2" fmla="*/ 0 h 1536671"/>
              <a:gd name="connsiteX3" fmla="*/ 4280491 w 4535690"/>
              <a:gd name="connsiteY3" fmla="*/ 5506 h 1536671"/>
              <a:gd name="connsiteX4" fmla="*/ 4535690 w 4535690"/>
              <a:gd name="connsiteY4" fmla="*/ 260705 h 1536671"/>
              <a:gd name="connsiteX5" fmla="*/ 4535690 w 4535690"/>
              <a:gd name="connsiteY5" fmla="*/ 1281472 h 1536671"/>
              <a:gd name="connsiteX6" fmla="*/ 4280491 w 4535690"/>
              <a:gd name="connsiteY6" fmla="*/ 1536671 h 1536671"/>
              <a:gd name="connsiteX7" fmla="*/ 255199 w 4535690"/>
              <a:gd name="connsiteY7" fmla="*/ 1536671 h 1536671"/>
              <a:gd name="connsiteX8" fmla="*/ 0 w 4535690"/>
              <a:gd name="connsiteY8" fmla="*/ 1281472 h 1536671"/>
              <a:gd name="connsiteX9" fmla="*/ 0 w 4535690"/>
              <a:gd name="connsiteY9" fmla="*/ 260705 h 1536671"/>
              <a:gd name="connsiteX0" fmla="*/ 0 w 4535690"/>
              <a:gd name="connsiteY0" fmla="*/ 260705 h 1536671"/>
              <a:gd name="connsiteX1" fmla="*/ 255199 w 4535690"/>
              <a:gd name="connsiteY1" fmla="*/ 5506 h 1536671"/>
              <a:gd name="connsiteX2" fmla="*/ 752529 w 4535690"/>
              <a:gd name="connsiteY2" fmla="*/ 0 h 1536671"/>
              <a:gd name="connsiteX3" fmla="*/ 1214491 w 4535690"/>
              <a:gd name="connsiteY3" fmla="*/ 4762 h 1536671"/>
              <a:gd name="connsiteX4" fmla="*/ 4280491 w 4535690"/>
              <a:gd name="connsiteY4" fmla="*/ 5506 h 1536671"/>
              <a:gd name="connsiteX5" fmla="*/ 4535690 w 4535690"/>
              <a:gd name="connsiteY5" fmla="*/ 260705 h 1536671"/>
              <a:gd name="connsiteX6" fmla="*/ 4535690 w 4535690"/>
              <a:gd name="connsiteY6" fmla="*/ 1281472 h 1536671"/>
              <a:gd name="connsiteX7" fmla="*/ 4280491 w 4535690"/>
              <a:gd name="connsiteY7" fmla="*/ 1536671 h 1536671"/>
              <a:gd name="connsiteX8" fmla="*/ 255199 w 4535690"/>
              <a:gd name="connsiteY8" fmla="*/ 1536671 h 1536671"/>
              <a:gd name="connsiteX9" fmla="*/ 0 w 4535690"/>
              <a:gd name="connsiteY9" fmla="*/ 1281472 h 1536671"/>
              <a:gd name="connsiteX10" fmla="*/ 0 w 4535690"/>
              <a:gd name="connsiteY10" fmla="*/ 260705 h 1536671"/>
              <a:gd name="connsiteX0" fmla="*/ 0 w 4535690"/>
              <a:gd name="connsiteY0" fmla="*/ 260707 h 1536673"/>
              <a:gd name="connsiteX1" fmla="*/ 255199 w 4535690"/>
              <a:gd name="connsiteY1" fmla="*/ 5508 h 1536673"/>
              <a:gd name="connsiteX2" fmla="*/ 752529 w 4535690"/>
              <a:gd name="connsiteY2" fmla="*/ 2 h 1536673"/>
              <a:gd name="connsiteX3" fmla="*/ 1214491 w 4535690"/>
              <a:gd name="connsiteY3" fmla="*/ 4764 h 1536673"/>
              <a:gd name="connsiteX4" fmla="*/ 4280491 w 4535690"/>
              <a:gd name="connsiteY4" fmla="*/ 5508 h 1536673"/>
              <a:gd name="connsiteX5" fmla="*/ 4535690 w 4535690"/>
              <a:gd name="connsiteY5" fmla="*/ 260707 h 1536673"/>
              <a:gd name="connsiteX6" fmla="*/ 4535690 w 4535690"/>
              <a:gd name="connsiteY6" fmla="*/ 1281474 h 1536673"/>
              <a:gd name="connsiteX7" fmla="*/ 4280491 w 4535690"/>
              <a:gd name="connsiteY7" fmla="*/ 1536673 h 1536673"/>
              <a:gd name="connsiteX8" fmla="*/ 255199 w 4535690"/>
              <a:gd name="connsiteY8" fmla="*/ 1536673 h 1536673"/>
              <a:gd name="connsiteX9" fmla="*/ 0 w 4535690"/>
              <a:gd name="connsiteY9" fmla="*/ 1281474 h 1536673"/>
              <a:gd name="connsiteX10" fmla="*/ 0 w 4535690"/>
              <a:gd name="connsiteY10" fmla="*/ 260707 h 1536673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4280491 w 4535690"/>
              <a:gd name="connsiteY4" fmla="*/ 5507 h 1536672"/>
              <a:gd name="connsiteX5" fmla="*/ 4535690 w 4535690"/>
              <a:gd name="connsiteY5" fmla="*/ 260706 h 1536672"/>
              <a:gd name="connsiteX6" fmla="*/ 4535690 w 4535690"/>
              <a:gd name="connsiteY6" fmla="*/ 1281473 h 1536672"/>
              <a:gd name="connsiteX7" fmla="*/ 4280491 w 4535690"/>
              <a:gd name="connsiteY7" fmla="*/ 1536672 h 1536672"/>
              <a:gd name="connsiteX8" fmla="*/ 255199 w 4535690"/>
              <a:gd name="connsiteY8" fmla="*/ 1536672 h 1536672"/>
              <a:gd name="connsiteX9" fmla="*/ 0 w 4535690"/>
              <a:gd name="connsiteY9" fmla="*/ 1281473 h 1536672"/>
              <a:gd name="connsiteX10" fmla="*/ 0 w 4535690"/>
              <a:gd name="connsiteY10" fmla="*/ 260706 h 1536672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4280491 w 4535690"/>
              <a:gd name="connsiteY4" fmla="*/ 5507 h 1536672"/>
              <a:gd name="connsiteX5" fmla="*/ 4535690 w 4535690"/>
              <a:gd name="connsiteY5" fmla="*/ 260706 h 1536672"/>
              <a:gd name="connsiteX6" fmla="*/ 4535690 w 4535690"/>
              <a:gd name="connsiteY6" fmla="*/ 1281473 h 1536672"/>
              <a:gd name="connsiteX7" fmla="*/ 4280491 w 4535690"/>
              <a:gd name="connsiteY7" fmla="*/ 1536672 h 1536672"/>
              <a:gd name="connsiteX8" fmla="*/ 255199 w 4535690"/>
              <a:gd name="connsiteY8" fmla="*/ 1536672 h 1536672"/>
              <a:gd name="connsiteX9" fmla="*/ 0 w 4535690"/>
              <a:gd name="connsiteY9" fmla="*/ 1281473 h 1536672"/>
              <a:gd name="connsiteX10" fmla="*/ 0 w 4535690"/>
              <a:gd name="connsiteY10" fmla="*/ 260706 h 1536672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4280491 w 4535690"/>
              <a:gd name="connsiteY4" fmla="*/ 5507 h 1536672"/>
              <a:gd name="connsiteX5" fmla="*/ 4535690 w 4535690"/>
              <a:gd name="connsiteY5" fmla="*/ 260706 h 1536672"/>
              <a:gd name="connsiteX6" fmla="*/ 4535690 w 4535690"/>
              <a:gd name="connsiteY6" fmla="*/ 1281473 h 1536672"/>
              <a:gd name="connsiteX7" fmla="*/ 4280491 w 4535690"/>
              <a:gd name="connsiteY7" fmla="*/ 1536672 h 1536672"/>
              <a:gd name="connsiteX8" fmla="*/ 255199 w 4535690"/>
              <a:gd name="connsiteY8" fmla="*/ 1536672 h 1536672"/>
              <a:gd name="connsiteX9" fmla="*/ 0 w 4535690"/>
              <a:gd name="connsiteY9" fmla="*/ 1281473 h 1536672"/>
              <a:gd name="connsiteX10" fmla="*/ 0 w 4535690"/>
              <a:gd name="connsiteY10" fmla="*/ 260706 h 1536672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4280491 w 4535690"/>
              <a:gd name="connsiteY4" fmla="*/ 5507 h 1536672"/>
              <a:gd name="connsiteX5" fmla="*/ 4530927 w 4535690"/>
              <a:gd name="connsiteY5" fmla="*/ 1151293 h 1536672"/>
              <a:gd name="connsiteX6" fmla="*/ 4535690 w 4535690"/>
              <a:gd name="connsiteY6" fmla="*/ 1281473 h 1536672"/>
              <a:gd name="connsiteX7" fmla="*/ 4280491 w 4535690"/>
              <a:gd name="connsiteY7" fmla="*/ 1536672 h 1536672"/>
              <a:gd name="connsiteX8" fmla="*/ 255199 w 4535690"/>
              <a:gd name="connsiteY8" fmla="*/ 1536672 h 1536672"/>
              <a:gd name="connsiteX9" fmla="*/ 0 w 4535690"/>
              <a:gd name="connsiteY9" fmla="*/ 1281473 h 1536672"/>
              <a:gd name="connsiteX10" fmla="*/ 0 w 4535690"/>
              <a:gd name="connsiteY10" fmla="*/ 260706 h 1536672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4237629 w 4535690"/>
              <a:gd name="connsiteY4" fmla="*/ 986582 h 1536672"/>
              <a:gd name="connsiteX5" fmla="*/ 4530927 w 4535690"/>
              <a:gd name="connsiteY5" fmla="*/ 1151293 h 1536672"/>
              <a:gd name="connsiteX6" fmla="*/ 4535690 w 4535690"/>
              <a:gd name="connsiteY6" fmla="*/ 1281473 h 1536672"/>
              <a:gd name="connsiteX7" fmla="*/ 4280491 w 4535690"/>
              <a:gd name="connsiteY7" fmla="*/ 1536672 h 1536672"/>
              <a:gd name="connsiteX8" fmla="*/ 255199 w 4535690"/>
              <a:gd name="connsiteY8" fmla="*/ 1536672 h 1536672"/>
              <a:gd name="connsiteX9" fmla="*/ 0 w 4535690"/>
              <a:gd name="connsiteY9" fmla="*/ 1281473 h 1536672"/>
              <a:gd name="connsiteX10" fmla="*/ 0 w 4535690"/>
              <a:gd name="connsiteY10" fmla="*/ 260706 h 1536672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1285929 w 4535690"/>
              <a:gd name="connsiteY4" fmla="*/ 642937 h 1536672"/>
              <a:gd name="connsiteX5" fmla="*/ 4237629 w 4535690"/>
              <a:gd name="connsiteY5" fmla="*/ 986582 h 1536672"/>
              <a:gd name="connsiteX6" fmla="*/ 4530927 w 4535690"/>
              <a:gd name="connsiteY6" fmla="*/ 1151293 h 1536672"/>
              <a:gd name="connsiteX7" fmla="*/ 4535690 w 4535690"/>
              <a:gd name="connsiteY7" fmla="*/ 1281473 h 1536672"/>
              <a:gd name="connsiteX8" fmla="*/ 4280491 w 4535690"/>
              <a:gd name="connsiteY8" fmla="*/ 1536672 h 1536672"/>
              <a:gd name="connsiteX9" fmla="*/ 255199 w 4535690"/>
              <a:gd name="connsiteY9" fmla="*/ 1536672 h 1536672"/>
              <a:gd name="connsiteX10" fmla="*/ 0 w 4535690"/>
              <a:gd name="connsiteY10" fmla="*/ 1281473 h 1536672"/>
              <a:gd name="connsiteX11" fmla="*/ 0 w 4535690"/>
              <a:gd name="connsiteY11" fmla="*/ 260706 h 1536672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1285929 w 4535690"/>
              <a:gd name="connsiteY4" fmla="*/ 642937 h 1536672"/>
              <a:gd name="connsiteX5" fmla="*/ 1886004 w 4535690"/>
              <a:gd name="connsiteY5" fmla="*/ 719137 h 1536672"/>
              <a:gd name="connsiteX6" fmla="*/ 4237629 w 4535690"/>
              <a:gd name="connsiteY6" fmla="*/ 986582 h 1536672"/>
              <a:gd name="connsiteX7" fmla="*/ 4530927 w 4535690"/>
              <a:gd name="connsiteY7" fmla="*/ 1151293 h 1536672"/>
              <a:gd name="connsiteX8" fmla="*/ 4535690 w 4535690"/>
              <a:gd name="connsiteY8" fmla="*/ 1281473 h 1536672"/>
              <a:gd name="connsiteX9" fmla="*/ 4280491 w 4535690"/>
              <a:gd name="connsiteY9" fmla="*/ 1536672 h 1536672"/>
              <a:gd name="connsiteX10" fmla="*/ 255199 w 4535690"/>
              <a:gd name="connsiteY10" fmla="*/ 1536672 h 1536672"/>
              <a:gd name="connsiteX11" fmla="*/ 0 w 4535690"/>
              <a:gd name="connsiteY11" fmla="*/ 1281473 h 1536672"/>
              <a:gd name="connsiteX12" fmla="*/ 0 w 4535690"/>
              <a:gd name="connsiteY12" fmla="*/ 260706 h 1536672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1028754 w 4535690"/>
              <a:gd name="connsiteY4" fmla="*/ 995362 h 1536672"/>
              <a:gd name="connsiteX5" fmla="*/ 1886004 w 4535690"/>
              <a:gd name="connsiteY5" fmla="*/ 719137 h 1536672"/>
              <a:gd name="connsiteX6" fmla="*/ 4237629 w 4535690"/>
              <a:gd name="connsiteY6" fmla="*/ 986582 h 1536672"/>
              <a:gd name="connsiteX7" fmla="*/ 4530927 w 4535690"/>
              <a:gd name="connsiteY7" fmla="*/ 1151293 h 1536672"/>
              <a:gd name="connsiteX8" fmla="*/ 4535690 w 4535690"/>
              <a:gd name="connsiteY8" fmla="*/ 1281473 h 1536672"/>
              <a:gd name="connsiteX9" fmla="*/ 4280491 w 4535690"/>
              <a:gd name="connsiteY9" fmla="*/ 1536672 h 1536672"/>
              <a:gd name="connsiteX10" fmla="*/ 255199 w 4535690"/>
              <a:gd name="connsiteY10" fmla="*/ 1536672 h 1536672"/>
              <a:gd name="connsiteX11" fmla="*/ 0 w 4535690"/>
              <a:gd name="connsiteY11" fmla="*/ 1281473 h 1536672"/>
              <a:gd name="connsiteX12" fmla="*/ 0 w 4535690"/>
              <a:gd name="connsiteY12" fmla="*/ 260706 h 1536672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1028754 w 4535690"/>
              <a:gd name="connsiteY4" fmla="*/ 995362 h 1536672"/>
              <a:gd name="connsiteX5" fmla="*/ 1886004 w 4535690"/>
              <a:gd name="connsiteY5" fmla="*/ 719137 h 1536672"/>
              <a:gd name="connsiteX6" fmla="*/ 4237629 w 4535690"/>
              <a:gd name="connsiteY6" fmla="*/ 986582 h 1536672"/>
              <a:gd name="connsiteX7" fmla="*/ 4530927 w 4535690"/>
              <a:gd name="connsiteY7" fmla="*/ 1151293 h 1536672"/>
              <a:gd name="connsiteX8" fmla="*/ 4535690 w 4535690"/>
              <a:gd name="connsiteY8" fmla="*/ 1281473 h 1536672"/>
              <a:gd name="connsiteX9" fmla="*/ 4280491 w 4535690"/>
              <a:gd name="connsiteY9" fmla="*/ 1536672 h 1536672"/>
              <a:gd name="connsiteX10" fmla="*/ 255199 w 4535690"/>
              <a:gd name="connsiteY10" fmla="*/ 1536672 h 1536672"/>
              <a:gd name="connsiteX11" fmla="*/ 0 w 4535690"/>
              <a:gd name="connsiteY11" fmla="*/ 1281473 h 1536672"/>
              <a:gd name="connsiteX12" fmla="*/ 0 w 4535690"/>
              <a:gd name="connsiteY12" fmla="*/ 260706 h 1536672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1033516 w 4535690"/>
              <a:gd name="connsiteY4" fmla="*/ 900112 h 1536672"/>
              <a:gd name="connsiteX5" fmla="*/ 1886004 w 4535690"/>
              <a:gd name="connsiteY5" fmla="*/ 719137 h 1536672"/>
              <a:gd name="connsiteX6" fmla="*/ 4237629 w 4535690"/>
              <a:gd name="connsiteY6" fmla="*/ 986582 h 1536672"/>
              <a:gd name="connsiteX7" fmla="*/ 4530927 w 4535690"/>
              <a:gd name="connsiteY7" fmla="*/ 1151293 h 1536672"/>
              <a:gd name="connsiteX8" fmla="*/ 4535690 w 4535690"/>
              <a:gd name="connsiteY8" fmla="*/ 1281473 h 1536672"/>
              <a:gd name="connsiteX9" fmla="*/ 4280491 w 4535690"/>
              <a:gd name="connsiteY9" fmla="*/ 1536672 h 1536672"/>
              <a:gd name="connsiteX10" fmla="*/ 255199 w 4535690"/>
              <a:gd name="connsiteY10" fmla="*/ 1536672 h 1536672"/>
              <a:gd name="connsiteX11" fmla="*/ 0 w 4535690"/>
              <a:gd name="connsiteY11" fmla="*/ 1281473 h 1536672"/>
              <a:gd name="connsiteX12" fmla="*/ 0 w 4535690"/>
              <a:gd name="connsiteY12" fmla="*/ 260706 h 1536672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1033516 w 4535690"/>
              <a:gd name="connsiteY4" fmla="*/ 900112 h 1536672"/>
              <a:gd name="connsiteX5" fmla="*/ 1343079 w 4535690"/>
              <a:gd name="connsiteY5" fmla="*/ 1066799 h 1536672"/>
              <a:gd name="connsiteX6" fmla="*/ 4237629 w 4535690"/>
              <a:gd name="connsiteY6" fmla="*/ 986582 h 1536672"/>
              <a:gd name="connsiteX7" fmla="*/ 4530927 w 4535690"/>
              <a:gd name="connsiteY7" fmla="*/ 1151293 h 1536672"/>
              <a:gd name="connsiteX8" fmla="*/ 4535690 w 4535690"/>
              <a:gd name="connsiteY8" fmla="*/ 1281473 h 1536672"/>
              <a:gd name="connsiteX9" fmla="*/ 4280491 w 4535690"/>
              <a:gd name="connsiteY9" fmla="*/ 1536672 h 1536672"/>
              <a:gd name="connsiteX10" fmla="*/ 255199 w 4535690"/>
              <a:gd name="connsiteY10" fmla="*/ 1536672 h 1536672"/>
              <a:gd name="connsiteX11" fmla="*/ 0 w 4535690"/>
              <a:gd name="connsiteY11" fmla="*/ 1281473 h 1536672"/>
              <a:gd name="connsiteX12" fmla="*/ 0 w 4535690"/>
              <a:gd name="connsiteY12" fmla="*/ 260706 h 1536672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1033516 w 4535690"/>
              <a:gd name="connsiteY4" fmla="*/ 900112 h 1536672"/>
              <a:gd name="connsiteX5" fmla="*/ 1343079 w 4535690"/>
              <a:gd name="connsiteY5" fmla="*/ 1066799 h 1536672"/>
              <a:gd name="connsiteX6" fmla="*/ 4266204 w 4535690"/>
              <a:gd name="connsiteY6" fmla="*/ 1053257 h 1536672"/>
              <a:gd name="connsiteX7" fmla="*/ 4530927 w 4535690"/>
              <a:gd name="connsiteY7" fmla="*/ 1151293 h 1536672"/>
              <a:gd name="connsiteX8" fmla="*/ 4535690 w 4535690"/>
              <a:gd name="connsiteY8" fmla="*/ 1281473 h 1536672"/>
              <a:gd name="connsiteX9" fmla="*/ 4280491 w 4535690"/>
              <a:gd name="connsiteY9" fmla="*/ 1536672 h 1536672"/>
              <a:gd name="connsiteX10" fmla="*/ 255199 w 4535690"/>
              <a:gd name="connsiteY10" fmla="*/ 1536672 h 1536672"/>
              <a:gd name="connsiteX11" fmla="*/ 0 w 4535690"/>
              <a:gd name="connsiteY11" fmla="*/ 1281473 h 1536672"/>
              <a:gd name="connsiteX12" fmla="*/ 0 w 4535690"/>
              <a:gd name="connsiteY12" fmla="*/ 260706 h 1536672"/>
              <a:gd name="connsiteX0" fmla="*/ 0 w 4540452"/>
              <a:gd name="connsiteY0" fmla="*/ 260706 h 1536672"/>
              <a:gd name="connsiteX1" fmla="*/ 255199 w 4540452"/>
              <a:gd name="connsiteY1" fmla="*/ 5507 h 1536672"/>
              <a:gd name="connsiteX2" fmla="*/ 752529 w 4540452"/>
              <a:gd name="connsiteY2" fmla="*/ 1 h 1536672"/>
              <a:gd name="connsiteX3" fmla="*/ 1043041 w 4540452"/>
              <a:gd name="connsiteY3" fmla="*/ 276226 h 1536672"/>
              <a:gd name="connsiteX4" fmla="*/ 1033516 w 4540452"/>
              <a:gd name="connsiteY4" fmla="*/ 900112 h 1536672"/>
              <a:gd name="connsiteX5" fmla="*/ 1343079 w 4540452"/>
              <a:gd name="connsiteY5" fmla="*/ 1066799 h 1536672"/>
              <a:gd name="connsiteX6" fmla="*/ 4266204 w 4540452"/>
              <a:gd name="connsiteY6" fmla="*/ 1053257 h 1536672"/>
              <a:gd name="connsiteX7" fmla="*/ 4530927 w 4540452"/>
              <a:gd name="connsiteY7" fmla="*/ 1151293 h 1536672"/>
              <a:gd name="connsiteX8" fmla="*/ 4540452 w 4540452"/>
              <a:gd name="connsiteY8" fmla="*/ 1352911 h 1536672"/>
              <a:gd name="connsiteX9" fmla="*/ 4280491 w 4540452"/>
              <a:gd name="connsiteY9" fmla="*/ 1536672 h 1536672"/>
              <a:gd name="connsiteX10" fmla="*/ 255199 w 4540452"/>
              <a:gd name="connsiteY10" fmla="*/ 1536672 h 1536672"/>
              <a:gd name="connsiteX11" fmla="*/ 0 w 4540452"/>
              <a:gd name="connsiteY11" fmla="*/ 1281473 h 1536672"/>
              <a:gd name="connsiteX12" fmla="*/ 0 w 4540452"/>
              <a:gd name="connsiteY12" fmla="*/ 260706 h 1536672"/>
              <a:gd name="connsiteX0" fmla="*/ 0 w 4540452"/>
              <a:gd name="connsiteY0" fmla="*/ 260706 h 1536672"/>
              <a:gd name="connsiteX1" fmla="*/ 255199 w 4540452"/>
              <a:gd name="connsiteY1" fmla="*/ 5507 h 1536672"/>
              <a:gd name="connsiteX2" fmla="*/ 752529 w 4540452"/>
              <a:gd name="connsiteY2" fmla="*/ 1 h 1536672"/>
              <a:gd name="connsiteX3" fmla="*/ 1043041 w 4540452"/>
              <a:gd name="connsiteY3" fmla="*/ 276226 h 1536672"/>
              <a:gd name="connsiteX4" fmla="*/ 1033516 w 4540452"/>
              <a:gd name="connsiteY4" fmla="*/ 900112 h 1536672"/>
              <a:gd name="connsiteX5" fmla="*/ 1343079 w 4540452"/>
              <a:gd name="connsiteY5" fmla="*/ 1066799 h 1536672"/>
              <a:gd name="connsiteX6" fmla="*/ 4266204 w 4540452"/>
              <a:gd name="connsiteY6" fmla="*/ 1053257 h 1536672"/>
              <a:gd name="connsiteX7" fmla="*/ 4535689 w 4540452"/>
              <a:gd name="connsiteY7" fmla="*/ 1232255 h 1536672"/>
              <a:gd name="connsiteX8" fmla="*/ 4540452 w 4540452"/>
              <a:gd name="connsiteY8" fmla="*/ 1352911 h 1536672"/>
              <a:gd name="connsiteX9" fmla="*/ 4280491 w 4540452"/>
              <a:gd name="connsiteY9" fmla="*/ 1536672 h 1536672"/>
              <a:gd name="connsiteX10" fmla="*/ 255199 w 4540452"/>
              <a:gd name="connsiteY10" fmla="*/ 1536672 h 1536672"/>
              <a:gd name="connsiteX11" fmla="*/ 0 w 4540452"/>
              <a:gd name="connsiteY11" fmla="*/ 1281473 h 1536672"/>
              <a:gd name="connsiteX12" fmla="*/ 0 w 4540452"/>
              <a:gd name="connsiteY12" fmla="*/ 260706 h 1536672"/>
              <a:gd name="connsiteX0" fmla="*/ 0 w 4540452"/>
              <a:gd name="connsiteY0" fmla="*/ 260706 h 1536672"/>
              <a:gd name="connsiteX1" fmla="*/ 255199 w 4540452"/>
              <a:gd name="connsiteY1" fmla="*/ 5507 h 1536672"/>
              <a:gd name="connsiteX2" fmla="*/ 752529 w 4540452"/>
              <a:gd name="connsiteY2" fmla="*/ 1 h 1536672"/>
              <a:gd name="connsiteX3" fmla="*/ 1043041 w 4540452"/>
              <a:gd name="connsiteY3" fmla="*/ 276226 h 1536672"/>
              <a:gd name="connsiteX4" fmla="*/ 1033516 w 4540452"/>
              <a:gd name="connsiteY4" fmla="*/ 900112 h 1536672"/>
              <a:gd name="connsiteX5" fmla="*/ 1343079 w 4540452"/>
              <a:gd name="connsiteY5" fmla="*/ 1066799 h 1536672"/>
              <a:gd name="connsiteX6" fmla="*/ 4266204 w 4540452"/>
              <a:gd name="connsiteY6" fmla="*/ 1053257 h 1536672"/>
              <a:gd name="connsiteX7" fmla="*/ 4535689 w 4540452"/>
              <a:gd name="connsiteY7" fmla="*/ 1232255 h 1536672"/>
              <a:gd name="connsiteX8" fmla="*/ 4540452 w 4540452"/>
              <a:gd name="connsiteY8" fmla="*/ 1352911 h 1536672"/>
              <a:gd name="connsiteX9" fmla="*/ 4280491 w 4540452"/>
              <a:gd name="connsiteY9" fmla="*/ 1536672 h 1536672"/>
              <a:gd name="connsiteX10" fmla="*/ 255199 w 4540452"/>
              <a:gd name="connsiteY10" fmla="*/ 1536672 h 1536672"/>
              <a:gd name="connsiteX11" fmla="*/ 0 w 4540452"/>
              <a:gd name="connsiteY11" fmla="*/ 1281473 h 1536672"/>
              <a:gd name="connsiteX12" fmla="*/ 0 w 4540452"/>
              <a:gd name="connsiteY12" fmla="*/ 260706 h 1536672"/>
              <a:gd name="connsiteX0" fmla="*/ 0 w 4540452"/>
              <a:gd name="connsiteY0" fmla="*/ 260706 h 1536672"/>
              <a:gd name="connsiteX1" fmla="*/ 255199 w 4540452"/>
              <a:gd name="connsiteY1" fmla="*/ 5507 h 1536672"/>
              <a:gd name="connsiteX2" fmla="*/ 752529 w 4540452"/>
              <a:gd name="connsiteY2" fmla="*/ 1 h 1536672"/>
              <a:gd name="connsiteX3" fmla="*/ 1043041 w 4540452"/>
              <a:gd name="connsiteY3" fmla="*/ 276226 h 1536672"/>
              <a:gd name="connsiteX4" fmla="*/ 1033516 w 4540452"/>
              <a:gd name="connsiteY4" fmla="*/ 900112 h 1536672"/>
              <a:gd name="connsiteX5" fmla="*/ 1343079 w 4540452"/>
              <a:gd name="connsiteY5" fmla="*/ 1066799 h 1536672"/>
              <a:gd name="connsiteX6" fmla="*/ 4266204 w 4540452"/>
              <a:gd name="connsiteY6" fmla="*/ 1053257 h 1536672"/>
              <a:gd name="connsiteX7" fmla="*/ 4535689 w 4540452"/>
              <a:gd name="connsiteY7" fmla="*/ 1232255 h 1536672"/>
              <a:gd name="connsiteX8" fmla="*/ 4540452 w 4540452"/>
              <a:gd name="connsiteY8" fmla="*/ 1352911 h 1536672"/>
              <a:gd name="connsiteX9" fmla="*/ 4280491 w 4540452"/>
              <a:gd name="connsiteY9" fmla="*/ 1536672 h 1536672"/>
              <a:gd name="connsiteX10" fmla="*/ 255199 w 4540452"/>
              <a:gd name="connsiteY10" fmla="*/ 1536672 h 1536672"/>
              <a:gd name="connsiteX11" fmla="*/ 0 w 4540452"/>
              <a:gd name="connsiteY11" fmla="*/ 1281473 h 1536672"/>
              <a:gd name="connsiteX12" fmla="*/ 0 w 4540452"/>
              <a:gd name="connsiteY12" fmla="*/ 260706 h 1536672"/>
              <a:gd name="connsiteX0" fmla="*/ 0 w 4540452"/>
              <a:gd name="connsiteY0" fmla="*/ 260706 h 1536672"/>
              <a:gd name="connsiteX1" fmla="*/ 255199 w 4540452"/>
              <a:gd name="connsiteY1" fmla="*/ 5507 h 1536672"/>
              <a:gd name="connsiteX2" fmla="*/ 752529 w 4540452"/>
              <a:gd name="connsiteY2" fmla="*/ 1 h 1536672"/>
              <a:gd name="connsiteX3" fmla="*/ 1043041 w 4540452"/>
              <a:gd name="connsiteY3" fmla="*/ 276226 h 1536672"/>
              <a:gd name="connsiteX4" fmla="*/ 1033516 w 4540452"/>
              <a:gd name="connsiteY4" fmla="*/ 900112 h 1536672"/>
              <a:gd name="connsiteX5" fmla="*/ 1343079 w 4540452"/>
              <a:gd name="connsiteY5" fmla="*/ 1066799 h 1536672"/>
              <a:gd name="connsiteX6" fmla="*/ 4266204 w 4540452"/>
              <a:gd name="connsiteY6" fmla="*/ 1053257 h 1536672"/>
              <a:gd name="connsiteX7" fmla="*/ 4535689 w 4540452"/>
              <a:gd name="connsiteY7" fmla="*/ 1232255 h 1536672"/>
              <a:gd name="connsiteX8" fmla="*/ 4540452 w 4540452"/>
              <a:gd name="connsiteY8" fmla="*/ 1352911 h 1536672"/>
              <a:gd name="connsiteX9" fmla="*/ 4280491 w 4540452"/>
              <a:gd name="connsiteY9" fmla="*/ 1536672 h 1536672"/>
              <a:gd name="connsiteX10" fmla="*/ 255199 w 4540452"/>
              <a:gd name="connsiteY10" fmla="*/ 1536672 h 1536672"/>
              <a:gd name="connsiteX11" fmla="*/ 0 w 4540452"/>
              <a:gd name="connsiteY11" fmla="*/ 1281473 h 1536672"/>
              <a:gd name="connsiteX12" fmla="*/ 0 w 4540452"/>
              <a:gd name="connsiteY12" fmla="*/ 260706 h 1536672"/>
              <a:gd name="connsiteX0" fmla="*/ 0 w 4540452"/>
              <a:gd name="connsiteY0" fmla="*/ 260706 h 1536672"/>
              <a:gd name="connsiteX1" fmla="*/ 255199 w 4540452"/>
              <a:gd name="connsiteY1" fmla="*/ 5507 h 1536672"/>
              <a:gd name="connsiteX2" fmla="*/ 752529 w 4540452"/>
              <a:gd name="connsiteY2" fmla="*/ 1 h 1536672"/>
              <a:gd name="connsiteX3" fmla="*/ 1043041 w 4540452"/>
              <a:gd name="connsiteY3" fmla="*/ 276226 h 1536672"/>
              <a:gd name="connsiteX4" fmla="*/ 1033516 w 4540452"/>
              <a:gd name="connsiteY4" fmla="*/ 900112 h 1536672"/>
              <a:gd name="connsiteX5" fmla="*/ 1343079 w 4540452"/>
              <a:gd name="connsiteY5" fmla="*/ 1066799 h 1536672"/>
              <a:gd name="connsiteX6" fmla="*/ 4266204 w 4540452"/>
              <a:gd name="connsiteY6" fmla="*/ 1053257 h 1536672"/>
              <a:gd name="connsiteX7" fmla="*/ 4535689 w 4540452"/>
              <a:gd name="connsiteY7" fmla="*/ 1232255 h 1536672"/>
              <a:gd name="connsiteX8" fmla="*/ 4540452 w 4540452"/>
              <a:gd name="connsiteY8" fmla="*/ 1352911 h 1536672"/>
              <a:gd name="connsiteX9" fmla="*/ 4280491 w 4540452"/>
              <a:gd name="connsiteY9" fmla="*/ 1536672 h 1536672"/>
              <a:gd name="connsiteX10" fmla="*/ 255199 w 4540452"/>
              <a:gd name="connsiteY10" fmla="*/ 1536672 h 1536672"/>
              <a:gd name="connsiteX11" fmla="*/ 0 w 4540452"/>
              <a:gd name="connsiteY11" fmla="*/ 1281473 h 1536672"/>
              <a:gd name="connsiteX12" fmla="*/ 0 w 4540452"/>
              <a:gd name="connsiteY12" fmla="*/ 260706 h 1536672"/>
              <a:gd name="connsiteX0" fmla="*/ 0 w 4540452"/>
              <a:gd name="connsiteY0" fmla="*/ 260706 h 1536672"/>
              <a:gd name="connsiteX1" fmla="*/ 255199 w 4540452"/>
              <a:gd name="connsiteY1" fmla="*/ 5507 h 1536672"/>
              <a:gd name="connsiteX2" fmla="*/ 752529 w 4540452"/>
              <a:gd name="connsiteY2" fmla="*/ 1 h 1536672"/>
              <a:gd name="connsiteX3" fmla="*/ 1043041 w 4540452"/>
              <a:gd name="connsiteY3" fmla="*/ 276226 h 1536672"/>
              <a:gd name="connsiteX4" fmla="*/ 1052566 w 4540452"/>
              <a:gd name="connsiteY4" fmla="*/ 904875 h 1536672"/>
              <a:gd name="connsiteX5" fmla="*/ 1343079 w 4540452"/>
              <a:gd name="connsiteY5" fmla="*/ 1066799 h 1536672"/>
              <a:gd name="connsiteX6" fmla="*/ 4266204 w 4540452"/>
              <a:gd name="connsiteY6" fmla="*/ 1053257 h 1536672"/>
              <a:gd name="connsiteX7" fmla="*/ 4535689 w 4540452"/>
              <a:gd name="connsiteY7" fmla="*/ 1232255 h 1536672"/>
              <a:gd name="connsiteX8" fmla="*/ 4540452 w 4540452"/>
              <a:gd name="connsiteY8" fmla="*/ 1352911 h 1536672"/>
              <a:gd name="connsiteX9" fmla="*/ 4280491 w 4540452"/>
              <a:gd name="connsiteY9" fmla="*/ 1536672 h 1536672"/>
              <a:gd name="connsiteX10" fmla="*/ 255199 w 4540452"/>
              <a:gd name="connsiteY10" fmla="*/ 1536672 h 1536672"/>
              <a:gd name="connsiteX11" fmla="*/ 0 w 4540452"/>
              <a:gd name="connsiteY11" fmla="*/ 1281473 h 1536672"/>
              <a:gd name="connsiteX12" fmla="*/ 0 w 4540452"/>
              <a:gd name="connsiteY12" fmla="*/ 260706 h 1536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540452" h="1536672">
                <a:moveTo>
                  <a:pt x="0" y="260706"/>
                </a:moveTo>
                <a:cubicBezTo>
                  <a:pt x="0" y="119763"/>
                  <a:pt x="114256" y="5507"/>
                  <a:pt x="255199" y="5507"/>
                </a:cubicBezTo>
                <a:lnTo>
                  <a:pt x="752529" y="1"/>
                </a:lnTo>
                <a:cubicBezTo>
                  <a:pt x="912411" y="-123"/>
                  <a:pt x="1045597" y="75283"/>
                  <a:pt x="1043041" y="276226"/>
                </a:cubicBezTo>
                <a:lnTo>
                  <a:pt x="1052566" y="904875"/>
                </a:lnTo>
                <a:cubicBezTo>
                  <a:pt x="1054947" y="1083470"/>
                  <a:pt x="1084492" y="1066675"/>
                  <a:pt x="1343079" y="1066799"/>
                </a:cubicBezTo>
                <a:lnTo>
                  <a:pt x="4266204" y="1053257"/>
                </a:lnTo>
                <a:cubicBezTo>
                  <a:pt x="4407147" y="1053257"/>
                  <a:pt x="4535689" y="1091312"/>
                  <a:pt x="4535689" y="1232255"/>
                </a:cubicBezTo>
                <a:lnTo>
                  <a:pt x="4540452" y="1352911"/>
                </a:lnTo>
                <a:cubicBezTo>
                  <a:pt x="4540452" y="1493854"/>
                  <a:pt x="4421434" y="1536672"/>
                  <a:pt x="4280491" y="1536672"/>
                </a:cubicBezTo>
                <a:lnTo>
                  <a:pt x="255199" y="1536672"/>
                </a:lnTo>
                <a:cubicBezTo>
                  <a:pt x="114256" y="1536672"/>
                  <a:pt x="0" y="1422416"/>
                  <a:pt x="0" y="1281473"/>
                </a:cubicBezTo>
                <a:lnTo>
                  <a:pt x="0" y="260706"/>
                </a:lnTo>
                <a:close/>
              </a:path>
            </a:pathLst>
          </a:custGeom>
          <a:solidFill>
            <a:schemeClr val="accent3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749A54F-DFB6-38B5-6646-35DF7BAB83C1}"/>
              </a:ext>
            </a:extLst>
          </p:cNvPr>
          <p:cNvSpPr/>
          <p:nvPr/>
        </p:nvSpPr>
        <p:spPr>
          <a:xfrm>
            <a:off x="2290312" y="4057741"/>
            <a:ext cx="966461" cy="413207"/>
          </a:xfrm>
          <a:prstGeom prst="round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Date Placeholder 2">
            <a:extLst>
              <a:ext uri="{FF2B5EF4-FFF2-40B4-BE49-F238E27FC236}">
                <a16:creationId xmlns:a16="http://schemas.microsoft.com/office/drawing/2014/main" id="{B705ED6E-6B5A-4FC1-C811-F308DF57AA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32" name="Footer Placeholder 3">
            <a:extLst>
              <a:ext uri="{FF2B5EF4-FFF2-40B4-BE49-F238E27FC236}">
                <a16:creationId xmlns:a16="http://schemas.microsoft.com/office/drawing/2014/main" id="{1B44D36C-6619-ECC9-2219-30EEF55CA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70E792C-E9AC-DDAC-21C8-9419884D993C}"/>
              </a:ext>
            </a:extLst>
          </p:cNvPr>
          <p:cNvSpPr/>
          <p:nvPr/>
        </p:nvSpPr>
        <p:spPr>
          <a:xfrm>
            <a:off x="4987746" y="4102687"/>
            <a:ext cx="676206" cy="413207"/>
          </a:xfrm>
          <a:prstGeom prst="round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E949107-17CF-18B6-0867-9FC09899ADDB}"/>
              </a:ext>
            </a:extLst>
          </p:cNvPr>
          <p:cNvSpPr/>
          <p:nvPr/>
        </p:nvSpPr>
        <p:spPr>
          <a:xfrm>
            <a:off x="2135560" y="4954323"/>
            <a:ext cx="720080" cy="413207"/>
          </a:xfrm>
          <a:prstGeom prst="round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FAE8539-7E09-9449-BEF1-4092D59B0BA1}"/>
              </a:ext>
            </a:extLst>
          </p:cNvPr>
          <p:cNvSpPr/>
          <p:nvPr/>
        </p:nvSpPr>
        <p:spPr>
          <a:xfrm>
            <a:off x="8576634" y="4028077"/>
            <a:ext cx="2330682" cy="1129589"/>
          </a:xfrm>
          <a:prstGeom prst="roundRect">
            <a:avLst/>
          </a:prstGeom>
          <a:solidFill>
            <a:srgbClr val="7030A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750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4FFA99-F7EF-5AEC-A33D-6A951FEF09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2102C-2989-10D5-EA8C-85889B551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Water Cooling – Pump, heat exchanger, filters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0590D0-BE12-ABF8-3398-C54C55CC2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E73979E8-79C8-BDA2-D03F-218AAF9F2E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7A5CBDE0-13C8-1E45-965D-CED5D14B4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7933743-3D42-A498-DD2C-234CCA8CE3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090931"/>
            <a:ext cx="6552107" cy="4608512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Pumps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Magnetic Drive Centrifugal Pumps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Stainless steel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Hydro-lubricated bearings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Manufacturer: CP Pump</a:t>
            </a:r>
            <a:r>
              <a:rPr lang="en-GB" sz="1600" baseline="30000" dirty="0">
                <a:sym typeface="Wingdings" panose="05000000000000000000" pitchFamily="2" charset="2"/>
              </a:rPr>
              <a:t>®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2000" dirty="0">
              <a:sym typeface="Wingdings" panose="05000000000000000000" pitchFamily="2" charset="2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Heat exchanger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Gasketed plate heat exchanger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Double wall construction possible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Flanged connections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Manufacturer: Alfa Laval</a:t>
            </a:r>
            <a:r>
              <a:rPr lang="en-GB" sz="1600" baseline="30000" dirty="0"/>
              <a:t>®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2000" dirty="0">
              <a:sym typeface="Wingdings" panose="05000000000000000000" pitchFamily="2" charset="2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Filter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Multi cartridge type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Filtration grade: 20/50 µm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Manufacturers: Bollfilter</a:t>
            </a:r>
            <a:r>
              <a:rPr lang="en-GB" sz="1600" baseline="30000" dirty="0"/>
              <a:t>®</a:t>
            </a:r>
          </a:p>
          <a:p>
            <a:pPr lvl="1" indent="0">
              <a:buNone/>
            </a:pPr>
            <a:endParaRPr lang="en-GB" b="0" dirty="0">
              <a:sym typeface="Wingdings" panose="05000000000000000000" pitchFamily="2" charset="2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C5B9319-9978-F2EF-E384-E18FB170E740}"/>
              </a:ext>
            </a:extLst>
          </p:cNvPr>
          <p:cNvGrpSpPr/>
          <p:nvPr/>
        </p:nvGrpSpPr>
        <p:grpSpPr>
          <a:xfrm>
            <a:off x="6006255" y="887993"/>
            <a:ext cx="4018213" cy="1919610"/>
            <a:chOff x="6595937" y="838811"/>
            <a:chExt cx="4670404" cy="223118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54BA95C-1725-D436-36AD-A813DC0A9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95937" y="838811"/>
              <a:ext cx="2730290" cy="2146176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ECEEDA5-DF51-66C9-D30E-7ED0BCBC7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88286" y="851836"/>
              <a:ext cx="1478055" cy="2218155"/>
            </a:xfrm>
            <a:prstGeom prst="rect">
              <a:avLst/>
            </a:prstGeom>
          </p:spPr>
        </p:pic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6D4A8272-814C-12D8-E731-20FF541A9DE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3122" t="1670" r="20882"/>
          <a:stretch/>
        </p:blipFill>
        <p:spPr>
          <a:xfrm>
            <a:off x="4275026" y="2117781"/>
            <a:ext cx="1418999" cy="265775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54945CB-BCB7-D264-3486-90F76C1B8F9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742" r="8915" b="30587"/>
          <a:stretch/>
        </p:blipFill>
        <p:spPr>
          <a:xfrm>
            <a:off x="6952295" y="3108766"/>
            <a:ext cx="1380509" cy="320562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4B256D5-9685-1636-6976-BAD01314FE0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742" t="78438" r="11554"/>
          <a:stretch/>
        </p:blipFill>
        <p:spPr>
          <a:xfrm>
            <a:off x="8699028" y="4581128"/>
            <a:ext cx="1670961" cy="1257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352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45213</TotalTime>
  <Words>2198</Words>
  <Application>Microsoft Office PowerPoint</Application>
  <PresentationFormat>Widescreen</PresentationFormat>
  <Paragraphs>364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Wingdings</vt:lpstr>
      <vt:lpstr>Office Theme</vt:lpstr>
      <vt:lpstr>BDF target cooling concepts BDF Targetry Systems Advisory Committee - TSAC</vt:lpstr>
      <vt:lpstr>Agenda</vt:lpstr>
      <vt:lpstr>BDF Target/Proximity Shielding - Requirements</vt:lpstr>
      <vt:lpstr>Cooling possibilities: Water vs Helium</vt:lpstr>
      <vt:lpstr>Cooling possibilities: 3 configurations</vt:lpstr>
      <vt:lpstr>Cooling possibilities: 3 configurations</vt:lpstr>
      <vt:lpstr>Cooling possibilities: 3 configurations</vt:lpstr>
      <vt:lpstr>Water Cooling – Technical Solution – P&amp;ID</vt:lpstr>
      <vt:lpstr>Water Cooling – Pump, heat exchanger, filters</vt:lpstr>
      <vt:lpstr>Water Cooling – Water purification</vt:lpstr>
      <vt:lpstr>Helium Cooling – Technical Solution – P&amp;ID</vt:lpstr>
      <vt:lpstr>Helium Cooling – Compressor</vt:lpstr>
      <vt:lpstr>Helium Cooling – Heat exchangers and Filters</vt:lpstr>
      <vt:lpstr>Helium Cooling – Helium purification</vt:lpstr>
      <vt:lpstr>Helium Cooling – Pipework, flanges and fittings</vt:lpstr>
      <vt:lpstr>Helium Cooling – Additional considerations</vt:lpstr>
      <vt:lpstr>Helium Cooling – Initial Integration </vt:lpstr>
      <vt:lpstr>Operation consideration: Water vs Helium</vt:lpstr>
      <vt:lpstr>Operation considerations: Helium gas leaktigthness </vt:lpstr>
      <vt:lpstr>Helium skid – BDF Prototype in TCC2</vt:lpstr>
      <vt:lpstr>Helium skid – BDF Prototype in TCC2 – P&amp;ID</vt:lpstr>
      <vt:lpstr>Conclusions and open questions</vt:lpstr>
      <vt:lpstr>Conclusions and open questions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Francesco Dragoni</cp:lastModifiedBy>
  <cp:revision>1447</cp:revision>
  <cp:lastPrinted>2020-01-30T13:49:18Z</cp:lastPrinted>
  <dcterms:created xsi:type="dcterms:W3CDTF">2024-07-23T07:46:26Z</dcterms:created>
  <dcterms:modified xsi:type="dcterms:W3CDTF">2025-03-04T14:58:01Z</dcterms:modified>
</cp:coreProperties>
</file>