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94" r:id="rId4"/>
    <p:sldId id="295" r:id="rId5"/>
    <p:sldId id="297" r:id="rId6"/>
    <p:sldId id="293" r:id="rId7"/>
    <p:sldId id="288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F282"/>
    <a:srgbClr val="FFDF62"/>
    <a:srgbClr val="F9DFD6"/>
    <a:srgbClr val="F4F9B5"/>
    <a:srgbClr val="DFF3F6"/>
    <a:srgbClr val="FCEFEA"/>
    <a:srgbClr val="FAFCE0"/>
    <a:srgbClr val="FFCCCC"/>
    <a:srgbClr val="F6FBFC"/>
    <a:srgbClr val="FF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87" autoAdjust="0"/>
    <p:restoredTop sz="96966"/>
  </p:normalViewPr>
  <p:slideViewPr>
    <p:cSldViewPr snapToObjects="1">
      <p:cViewPr varScale="1">
        <p:scale>
          <a:sx n="96" d="100"/>
          <a:sy n="96" d="100"/>
        </p:scale>
        <p:origin x="499" y="101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10078A7-01AD-E493-B7D1-E0B7FAC55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Target System Advisory Commitee #1,  04/03/2025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A7C8C52-B8FD-8F64-333B-650E01828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0AD4C52-DBEA-F05B-6B0F-99813F2D7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HI-ECN3 Target System Advisory Commitee #1,  04/03/2025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Mike Parkin | Target Instrumentation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6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HI-ECN3 Target System Advisory Commitee #1,  04/03/2025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Mike Parkin | Target Instrumentation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9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Mike Parkin, Rui Franqueira Ximenes, Alvaro Romero Francia, Truls Kolstad</a:t>
            </a:r>
          </a:p>
          <a:p>
            <a:r>
              <a:rPr lang="en-US" dirty="0"/>
              <a:t>With contributions from many others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/Mar/2025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534" y="3140968"/>
            <a:ext cx="11448653" cy="900100"/>
          </a:xfrm>
        </p:spPr>
        <p:txBody>
          <a:bodyPr/>
          <a:lstStyle/>
          <a:p>
            <a:r>
              <a:rPr lang="en-GB" sz="3600" dirty="0"/>
              <a:t>Target Instrumentation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/>
              <a:t>Beam Dump Facility (BDF)</a:t>
            </a:r>
            <a:br>
              <a:rPr lang="en-GB" sz="2400" dirty="0"/>
            </a:br>
            <a:r>
              <a:rPr lang="en-GB" sz="2400" dirty="0" err="1"/>
              <a:t>Targetry</a:t>
            </a:r>
            <a:r>
              <a:rPr lang="en-GB" sz="2400" dirty="0"/>
              <a:t> Systems Advisory Committee (TSAC) #1</a:t>
            </a:r>
            <a:br>
              <a:rPr lang="en-GB" sz="2400" dirty="0"/>
            </a:br>
            <a:r>
              <a:rPr lang="en-GB" sz="2400" i="1" dirty="0"/>
              <a:t>https://indico.cern.ch/event/1488161/ </a:t>
            </a:r>
            <a:br>
              <a:rPr lang="en-GB" sz="2400" dirty="0"/>
            </a:br>
            <a:endParaRPr lang="en-GB" sz="2400" b="0" i="1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222FBD-B219-A306-B406-F2B4DAFAC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Instrumentation for TARGET health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0A87D-48A0-D183-E9DF-426F7375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7226644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HI-ECN3 Target System Advisory </a:t>
            </a:r>
            <a:r>
              <a:rPr lang="en-US" dirty="0" err="1"/>
              <a:t>Commitee</a:t>
            </a:r>
            <a:r>
              <a:rPr lang="en-US" dirty="0"/>
              <a:t> #1,  04/03/2025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75001-3F92-1B84-7FA2-DC649E3C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Mike Parkin | Target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AC318-28C3-0402-31B7-3153EAC4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47AE68-35AF-3D69-AC12-A5A7A8B5A894}"/>
              </a:ext>
            </a:extLst>
          </p:cNvPr>
          <p:cNvSpPr txBox="1"/>
          <p:nvPr/>
        </p:nvSpPr>
        <p:spPr>
          <a:xfrm>
            <a:off x="486996" y="954864"/>
            <a:ext cx="1106455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B</a:t>
            </a:r>
            <a:r>
              <a:rPr lang="en-US" sz="1800" dirty="0">
                <a:solidFill>
                  <a:schemeClr val="tx2"/>
                </a:solidFill>
              </a:rPr>
              <a:t>eam monitoring for physics and </a:t>
            </a:r>
            <a:r>
              <a:rPr lang="en-US" dirty="0">
                <a:solidFill>
                  <a:schemeClr val="tx2"/>
                </a:solidFill>
              </a:rPr>
              <a:t>non-target equipment damage are not covered </a:t>
            </a:r>
            <a:r>
              <a:rPr lang="en-US" sz="1800" dirty="0">
                <a:solidFill>
                  <a:schemeClr val="tx2"/>
                </a:solidFill>
              </a:rPr>
              <a:t>in this talk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Sensors used for: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Beam Interlocks </a:t>
            </a:r>
            <a:r>
              <a:rPr lang="en-US" dirty="0">
                <a:solidFill>
                  <a:schemeClr val="tx2"/>
                </a:solidFill>
              </a:rPr>
              <a:t>(machine protection)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Alarms</a:t>
            </a:r>
            <a:r>
              <a:rPr lang="en-US" dirty="0">
                <a:solidFill>
                  <a:schemeClr val="tx2"/>
                </a:solidFill>
              </a:rPr>
              <a:t> (Operation team, Equipment owner, Piquet team)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Logging</a:t>
            </a:r>
            <a:r>
              <a:rPr lang="en-US" dirty="0">
                <a:solidFill>
                  <a:schemeClr val="tx2"/>
                </a:solidFill>
              </a:rPr>
              <a:t>  (Online &amp; Offline monitoring of target health &amp; conditions)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3"/>
                </a:solidFill>
              </a:rPr>
              <a:t>The design in these slides is preliminary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Formal FMEA being performed is foreseen to generate additional monitoring requirements or backups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In 2025, planned work includes investigating and comparing the approach and sensors to ESS, ISIS-I TS1, ISIS-II, SNS.</a:t>
            </a:r>
            <a:r>
              <a:rPr lang="en-GB" b="0" dirty="0">
                <a:solidFill>
                  <a:srgbClr val="777777"/>
                </a:solidFill>
                <a:latin typeface="Roboto" panose="02000000000000000000" pitchFamily="2" charset="0"/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AFC44CB0-EB1B-B662-0F11-F2D69DC3CCEA}"/>
              </a:ext>
            </a:extLst>
          </p:cNvPr>
          <p:cNvSpPr txBox="1">
            <a:spLocks/>
          </p:cNvSpPr>
          <p:nvPr/>
        </p:nvSpPr>
        <p:spPr>
          <a:xfrm>
            <a:off x="205513" y="1439335"/>
            <a:ext cx="5616575" cy="2953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Sensor strategy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FCE7A49-52CE-D57B-C0DE-B211F623B55C}"/>
              </a:ext>
            </a:extLst>
          </p:cNvPr>
          <p:cNvSpPr/>
          <p:nvPr/>
        </p:nvSpPr>
        <p:spPr>
          <a:xfrm>
            <a:off x="1306359" y="3184080"/>
            <a:ext cx="2906276" cy="1757087"/>
          </a:xfrm>
          <a:prstGeom prst="roundRect">
            <a:avLst>
              <a:gd name="adj" fmla="val 25737"/>
            </a:avLst>
          </a:prstGeom>
          <a:solidFill>
            <a:srgbClr val="DFF3F6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b="1" u="sng" dirty="0">
                <a:solidFill>
                  <a:sysClr val="windowText" lastClr="000000"/>
                </a:solidFill>
              </a:rPr>
              <a:t>Primary monitoring</a:t>
            </a:r>
            <a:r>
              <a:rPr lang="en-US" sz="1600" b="1" dirty="0">
                <a:solidFill>
                  <a:sysClr val="windowText" lastClr="000000"/>
                </a:solidFill>
              </a:rPr>
              <a:t> (direct)</a:t>
            </a:r>
          </a:p>
          <a:p>
            <a:pPr algn="ctr"/>
            <a:endParaRPr lang="en-US" sz="1600" b="1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Temperature of target.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TCs on Target Core Blocks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8FEF6AD-B59D-0E6F-5278-2A54B504CFBC}"/>
              </a:ext>
            </a:extLst>
          </p:cNvPr>
          <p:cNvSpPr/>
          <p:nvPr/>
        </p:nvSpPr>
        <p:spPr>
          <a:xfrm>
            <a:off x="4452720" y="3184080"/>
            <a:ext cx="3414930" cy="1757087"/>
          </a:xfrm>
          <a:prstGeom prst="roundRect">
            <a:avLst>
              <a:gd name="adj" fmla="val 28761"/>
            </a:avLst>
          </a:prstGeom>
          <a:solidFill>
            <a:srgbClr val="F4F9B5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" rIns="3600" rtlCol="0" anchor="t" anchorCtr="0"/>
          <a:lstStyle/>
          <a:p>
            <a:pPr algn="ctr"/>
            <a:r>
              <a:rPr lang="en-US" sz="1600" b="1" u="sng" dirty="0">
                <a:solidFill>
                  <a:sysClr val="windowText" lastClr="000000"/>
                </a:solidFill>
              </a:rPr>
              <a:t>Secondary monitoring</a:t>
            </a:r>
            <a:r>
              <a:rPr lang="en-US" sz="1600" b="1" dirty="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(indirect) </a:t>
            </a:r>
          </a:p>
          <a:p>
            <a:pPr algn="ctr"/>
            <a:endParaRPr lang="en-GB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Helium conditions:</a:t>
            </a:r>
          </a:p>
          <a:p>
            <a:pPr marL="468000" indent="-342900">
              <a:buFont typeface="+mj-lt"/>
              <a:buAutoNum type="arabicPeriod"/>
            </a:pPr>
            <a:r>
              <a:rPr lang="en-GB" sz="1600" dirty="0">
                <a:solidFill>
                  <a:sysClr val="windowText" lastClr="000000"/>
                </a:solidFill>
              </a:rPr>
              <a:t>Detrimental to target </a:t>
            </a:r>
          </a:p>
          <a:p>
            <a:pPr marL="468000" indent="-342900">
              <a:buFont typeface="+mj-lt"/>
              <a:buAutoNum type="arabicPeriod"/>
            </a:pPr>
            <a:r>
              <a:rPr lang="en-GB" sz="1600" dirty="0">
                <a:solidFill>
                  <a:sysClr val="windowText" lastClr="000000"/>
                </a:solidFill>
              </a:rPr>
              <a:t>Indicative of target damage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8982E40-086E-661A-E5C2-94B59AB62A5A}"/>
              </a:ext>
            </a:extLst>
          </p:cNvPr>
          <p:cNvSpPr/>
          <p:nvPr/>
        </p:nvSpPr>
        <p:spPr>
          <a:xfrm>
            <a:off x="8149133" y="3184080"/>
            <a:ext cx="2880100" cy="1757087"/>
          </a:xfrm>
          <a:prstGeom prst="roundRect">
            <a:avLst>
              <a:gd name="adj" fmla="val 31280"/>
            </a:avLst>
          </a:prstGeom>
          <a:solidFill>
            <a:srgbClr val="F9DFD6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b="1" u="sng" dirty="0">
                <a:solidFill>
                  <a:sysClr val="windowText" lastClr="000000"/>
                </a:solidFill>
              </a:rPr>
              <a:t>Beam monitoring</a:t>
            </a:r>
          </a:p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(monitored for multiple hardware)</a:t>
            </a:r>
          </a:p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 </a:t>
            </a:r>
            <a:endParaRPr lang="en-GB" sz="1600" b="1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Several beam parameters monitored</a:t>
            </a:r>
            <a:endParaRPr lang="en-GB" sz="1600" dirty="0">
              <a:solidFill>
                <a:sysClr val="windowText" lastClr="0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7B47D4-5F8D-7DF1-1ADF-CB230470D3A0}"/>
              </a:ext>
            </a:extLst>
          </p:cNvPr>
          <p:cNvSpPr txBox="1"/>
          <p:nvPr/>
        </p:nvSpPr>
        <p:spPr>
          <a:xfrm>
            <a:off x="10463393" y="1047616"/>
            <a:ext cx="1634841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See talk: Beam delivery to target (inc. final focus system: </a:t>
            </a:r>
            <a:r>
              <a:rPr lang="en-GB" sz="1400" b="1" dirty="0">
                <a:solidFill>
                  <a:srgbClr val="1A63A0"/>
                </a:solidFill>
                <a:latin typeface="Roboto" panose="02000000000000000000" pitchFamily="2" charset="0"/>
              </a:rPr>
              <a:t>instrumentation and dilution), Laurie </a:t>
            </a:r>
            <a:r>
              <a:rPr lang="en-GB" sz="1400" b="1" dirty="0" err="1">
                <a:solidFill>
                  <a:srgbClr val="1A63A0"/>
                </a:solidFill>
                <a:latin typeface="Roboto" panose="02000000000000000000" pitchFamily="2" charset="0"/>
              </a:rPr>
              <a:t>Nevay</a:t>
            </a:r>
            <a:endParaRPr lang="en-GB" sz="1400" b="1" dirty="0">
              <a:solidFill>
                <a:srgbClr val="1A63A0"/>
              </a:solidFill>
              <a:latin typeface="Roboto" panose="02000000000000000000" pitchFamily="2" charset="0"/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41C1948B-FC72-ACD7-8048-89FC2D78BCBD}"/>
              </a:ext>
            </a:extLst>
          </p:cNvPr>
          <p:cNvSpPr/>
          <p:nvPr/>
        </p:nvSpPr>
        <p:spPr>
          <a:xfrm>
            <a:off x="10116671" y="1110582"/>
            <a:ext cx="288032" cy="97675"/>
          </a:xfrm>
          <a:prstGeom prst="rightArrow">
            <a:avLst>
              <a:gd name="adj1" fmla="val 45122"/>
              <a:gd name="adj2" fmla="val 12069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02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7" grpId="0" animBg="1"/>
      <p:bldP spid="38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433962-11E7-014B-F000-873C2C11D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C37C012A-568F-6F81-6823-9C5E258DF1E8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2" t="21106" r="17390" b="10513"/>
          <a:stretch/>
        </p:blipFill>
        <p:spPr bwMode="auto">
          <a:xfrm>
            <a:off x="5645947" y="3703971"/>
            <a:ext cx="1426231" cy="22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8CA6A3B-7149-10EA-0364-038929BA52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" r="4931"/>
          <a:stretch/>
        </p:blipFill>
        <p:spPr bwMode="auto">
          <a:xfrm>
            <a:off x="145260" y="4066819"/>
            <a:ext cx="2699879" cy="178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9250801-0F75-977B-91E0-D9CB5EBA58F1}"/>
              </a:ext>
            </a:extLst>
          </p:cNvPr>
          <p:cNvSpPr txBox="1">
            <a:spLocks/>
          </p:cNvSpPr>
          <p:nvPr/>
        </p:nvSpPr>
        <p:spPr>
          <a:xfrm>
            <a:off x="191344" y="3372227"/>
            <a:ext cx="4789694" cy="2953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Self Powered Neutron Devices (SPND)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709AA8-7715-4B57-4ED0-C5263AD4DE8F}"/>
              </a:ext>
            </a:extLst>
          </p:cNvPr>
          <p:cNvSpPr txBox="1"/>
          <p:nvPr/>
        </p:nvSpPr>
        <p:spPr>
          <a:xfrm>
            <a:off x="2958851" y="4061499"/>
            <a:ext cx="2633093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600" dirty="0"/>
              <a:t>Measure neutron fluence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600" dirty="0"/>
              <a:t>To be placed around the external target vessel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600" dirty="0"/>
              <a:t>We have agreement with DONES to develop them with competence to perform data analysis.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A4F13B-680F-922A-F240-1A9C6A173E33}"/>
              </a:ext>
            </a:extLst>
          </p:cNvPr>
          <p:cNvSpPr txBox="1"/>
          <p:nvPr/>
        </p:nvSpPr>
        <p:spPr>
          <a:xfrm>
            <a:off x="4975506" y="5961574"/>
            <a:ext cx="23457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SPNDs on </a:t>
            </a:r>
            <a:r>
              <a:rPr lang="en-US" sz="1400" i="1" dirty="0" err="1">
                <a:solidFill>
                  <a:schemeClr val="tx2"/>
                </a:solidFill>
              </a:rPr>
              <a:t>n_ToF</a:t>
            </a:r>
            <a:r>
              <a:rPr lang="en-US" sz="1400" i="1" dirty="0">
                <a:solidFill>
                  <a:schemeClr val="tx2"/>
                </a:solidFill>
              </a:rPr>
              <a:t> target</a:t>
            </a:r>
            <a:endParaRPr lang="en-GB" sz="1400" i="1" dirty="0">
              <a:solidFill>
                <a:schemeClr val="tx2"/>
              </a:solidFill>
            </a:endParaRPr>
          </a:p>
        </p:txBody>
      </p:sp>
      <p:pic>
        <p:nvPicPr>
          <p:cNvPr id="12" name="Picture Placeholder 10">
            <a:extLst>
              <a:ext uri="{FF2B5EF4-FFF2-40B4-BE49-F238E27FC236}">
                <a16:creationId xmlns:a16="http://schemas.microsoft.com/office/drawing/2014/main" id="{41B68491-201B-A9A7-C5AC-462B43ECEF4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9271" b="9271"/>
          <a:stretch/>
        </p:blipFill>
        <p:spPr>
          <a:xfrm>
            <a:off x="7401123" y="4131444"/>
            <a:ext cx="2692522" cy="1812011"/>
          </a:xfr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91F59D-67D1-903A-E4CB-44A20EB26567}"/>
              </a:ext>
            </a:extLst>
          </p:cNvPr>
          <p:cNvSpPr txBox="1">
            <a:spLocks/>
          </p:cNvSpPr>
          <p:nvPr/>
        </p:nvSpPr>
        <p:spPr>
          <a:xfrm>
            <a:off x="7420443" y="3325685"/>
            <a:ext cx="4368357" cy="2953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Target position thermometer (TPT) device concept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DA51D4-E07D-FEBE-62DB-717F2695B7F1}"/>
              </a:ext>
            </a:extLst>
          </p:cNvPr>
          <p:cNvSpPr txBox="1"/>
          <p:nvPr/>
        </p:nvSpPr>
        <p:spPr>
          <a:xfrm>
            <a:off x="10319374" y="4083625"/>
            <a:ext cx="177552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600" dirty="0"/>
              <a:t>TCs on rods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Long characteristic timescale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Prototypic and under analysis whether is needed or not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B7660-1C69-6C5D-D40C-6312A4892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103903"/>
            <a:ext cx="11380812" cy="1084263"/>
          </a:xfrm>
        </p:spPr>
        <p:txBody>
          <a:bodyPr/>
          <a:lstStyle/>
          <a:p>
            <a:r>
              <a:rPr lang="en-GB" dirty="0"/>
              <a:t>Target monitoring requirements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3DF54-5C81-520B-DFF7-68A40DA1500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C9E27-5FDB-B34F-F19A-1D143E9BA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F5142-A262-B610-9AF5-523C47E30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E69DC36-4A0E-9090-EA5B-AA38199B07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91500"/>
              </p:ext>
            </p:extLst>
          </p:nvPr>
        </p:nvGraphicFramePr>
        <p:xfrm>
          <a:off x="47328" y="637080"/>
          <a:ext cx="12094050" cy="247359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  <a:tr h="109831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 blocks temperature</a:t>
                      </a: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Inconel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or 3 per block.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per block embedded in hole from curved outer face, embedded deep into block. One per outer curved face of block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temperatures.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 on T(°C) dependent stress, strain limits.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large cracks, blocked cooling channel.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health: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radiation damage, micro cracks, thermal conductivity.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 temperatures.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1mm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~2s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401296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Neutronic production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Powered Neutron Detector (SPND)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Situated to side of target.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Monitors change in fluence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loss of material, large cracks, blocked cooling channel.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1%. 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157220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 distribution in target 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TPT type device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beam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upstream &amp; close to target. Continuously in beam.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 distribution in target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timescale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Optional. Very preliminary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&gt;30s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729539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97873C07-D1EB-E387-CEB3-0694700DA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520096"/>
              </p:ext>
            </p:extLst>
          </p:nvPr>
        </p:nvGraphicFramePr>
        <p:xfrm>
          <a:off x="47328" y="639944"/>
          <a:ext cx="12094050" cy="57195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AD7E26-8FEF-67F8-EF3B-05D3128C7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478840"/>
              </p:ext>
            </p:extLst>
          </p:nvPr>
        </p:nvGraphicFramePr>
        <p:xfrm>
          <a:off x="9192344" y="116632"/>
          <a:ext cx="2929311" cy="43204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76437">
                  <a:extLst>
                    <a:ext uri="{9D8B030D-6E8A-4147-A177-3AD203B41FA5}">
                      <a16:colId xmlns:a16="http://schemas.microsoft.com/office/drawing/2014/main" val="2010255949"/>
                    </a:ext>
                  </a:extLst>
                </a:gridCol>
                <a:gridCol w="976437">
                  <a:extLst>
                    <a:ext uri="{9D8B030D-6E8A-4147-A177-3AD203B41FA5}">
                      <a16:colId xmlns:a16="http://schemas.microsoft.com/office/drawing/2014/main" val="392778246"/>
                    </a:ext>
                  </a:extLst>
                </a:gridCol>
                <a:gridCol w="976437">
                  <a:extLst>
                    <a:ext uri="{9D8B030D-6E8A-4147-A177-3AD203B41FA5}">
                      <a16:colId xmlns:a16="http://schemas.microsoft.com/office/drawing/2014/main" val="58879448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on Target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on Cooling Station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detecting Beam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7106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24DE0821-95E1-B45C-70B6-F05620E93212}"/>
              </a:ext>
            </a:extLst>
          </p:cNvPr>
          <p:cNvSpPr txBox="1"/>
          <p:nvPr/>
        </p:nvSpPr>
        <p:spPr>
          <a:xfrm>
            <a:off x="7392144" y="147990"/>
            <a:ext cx="19409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Preliminary</a:t>
            </a:r>
            <a:endParaRPr lang="en-GB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8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0F6C91-FFA5-1AAF-3C17-86A087AAF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76D7E2DF-2464-7C56-ADCF-2DD9C146E4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236891"/>
              </p:ext>
            </p:extLst>
          </p:nvPr>
        </p:nvGraphicFramePr>
        <p:xfrm>
          <a:off x="47328" y="611130"/>
          <a:ext cx="12094050" cy="615130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  <a:tr h="109831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 blocks temperature</a:t>
                      </a: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Inconel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or 3 per block.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per block embedded in hole from curved outer face, embedded near centre of block. One per outer curved face of block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temperatures.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 on T(°C) dependent stress, strain limits.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large cracks, blocked cooling channel.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health: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radiation damage, micro cracks, thermal conductivity.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 temperatures.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1mm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~2s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401296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Neutronic production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Powered Neutron Detector (SPND)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Situated to side of target.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Monitors change in fluence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loss of material, large cracks, blocked cooling channel.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1%. 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157220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TPT type device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beam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upstream &amp; close to target. Continuously in beam.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spot size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sweep location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drift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timescale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&gt;30s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729539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Downstream helium temperature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SS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In downstream helium flow</a:t>
                      </a:r>
                      <a:r>
                        <a:rPr lang="en-US" sz="1000" b="0" dirty="0"/>
                        <a:t>; in pipework external to vacuum vessel.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Change to heat transfer rates due to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damage. 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2.5°C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490323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Inlet Helium temperature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SS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In upstream helium flow</a:t>
                      </a:r>
                      <a:r>
                        <a:rPr lang="en-US" sz="1000" b="0" dirty="0"/>
                        <a:t>; in pipework external to vacuum vessel.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65850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l-GR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across target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Pressure sensors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Upstream and downstream of target </a:t>
                      </a:r>
                      <a:r>
                        <a:rPr lang="en-US" sz="1000" b="0" dirty="0"/>
                        <a:t>helium flow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pressure drop or elevated pressure drop caused by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Channel blockage, delamination.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mbar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63622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Helium flow rate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flow meter, e.g. wire meter.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In compressor room.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cooling. Large blockage caused by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damage.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3g/s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61332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of helium circuit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sensor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In compressor room.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cooling. 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mbar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399925"/>
                  </a:ext>
                </a:extLst>
              </a:tr>
              <a:tr h="63387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05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Impurities in Helium system. 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spectrometer in Helium circuit.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 Tungsten Oxides 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system. 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Oxidation/degradation of Tungsten blocks via presence of </a:t>
                      </a:r>
                      <a:r>
                        <a:rPr lang="en-US" sz="1000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</a:t>
                      </a:r>
                      <a:r>
                        <a:rPr lang="en-US" sz="1000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surface temperature.</a:t>
                      </a:r>
                      <a:endParaRPr lang="en-GB" sz="1000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 (</a:t>
                      </a:r>
                      <a:r>
                        <a:rPr lang="en-US" sz="1000" b="1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</a:t>
                      </a:r>
                      <a:r>
                        <a:rPr lang="en-US" sz="1000" b="1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000" b="1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likely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en-US" sz="1000" b="1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gettered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heat exchanger.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1appm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1min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745656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meters</a:t>
                      </a:r>
                    </a:p>
                  </a:txBody>
                  <a:tcPr marL="720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check on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dilution system magnets</a:t>
                      </a:r>
                      <a:endParaRPr lang="en-US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spot size </a:t>
                      </a:r>
                      <a:r>
                        <a:rPr lang="en-US" sz="1000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damaging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target.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sweep </a:t>
                      </a:r>
                      <a:r>
                        <a:rPr lang="en-US" sz="1000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 damaging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target. </a:t>
                      </a: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Requires study.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1mm?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±5mm?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0.05s?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=0.1s?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" marR="7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28313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Harp / Grid / Emittance monitor TBC</a:t>
                      </a:r>
                    </a:p>
                  </a:txBody>
                  <a:tcPr marL="720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beam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upstream of target. Continuously in beam. </a:t>
                      </a: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spot size </a:t>
                      </a:r>
                      <a:r>
                        <a:rPr lang="en-US" sz="1000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damaging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target.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sweep </a:t>
                      </a:r>
                      <a:r>
                        <a:rPr lang="en-US" sz="1000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 damaging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target.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Information for monitoring </a:t>
                      </a:r>
                      <a:r>
                        <a:rPr lang="en-US" sz="10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health </a:t>
                      </a:r>
                      <a:r>
                        <a:rPr lang="en-US" sz="1000" b="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 time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 of target Required.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DS optional.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Requires study.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1mm?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±5mm?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0.05s?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Delay =0.1s?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" marR="7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43806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D79CC81-D135-85B3-1091-A173AEBB7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103903"/>
            <a:ext cx="11380812" cy="1084263"/>
          </a:xfrm>
        </p:spPr>
        <p:txBody>
          <a:bodyPr/>
          <a:lstStyle/>
          <a:p>
            <a:r>
              <a:rPr lang="en-GB" dirty="0"/>
              <a:t>Target monitoring requirements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17A50C5-A5E4-5679-A021-666751A322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116991"/>
              </p:ext>
            </p:extLst>
          </p:nvPr>
        </p:nvGraphicFramePr>
        <p:xfrm>
          <a:off x="47328" y="637080"/>
          <a:ext cx="12094050" cy="519317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  <a:tr h="109831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 blocks temperature</a:t>
                      </a: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Inconel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or 3 per block.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per block embedded in hole from curved outer face, embedded near centre of block. One per outer curved face of block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temperatures.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 on T(°C) dependent stress, strain limits.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large cracks, blocked cooling channel.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health: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radiation damage, micro cracks, thermal conductivity.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 temperatures.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1mm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~2s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401296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Neutronic production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Powered Neutron Detector (SPND)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Situated to side of target.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Monitors change in fluence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loss of material, large cracks, blocked cooling channel.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1%. 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157220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TPT type device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beam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upstream &amp; close to target. Continuously in beam.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spot size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sweep location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drift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timescale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&gt;30s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729539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Downstream helium temperature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SS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In downstream helium flow</a:t>
                      </a:r>
                      <a:r>
                        <a:rPr lang="en-US" sz="1000" b="0" dirty="0"/>
                        <a:t>; in pipework external to vacuum vessel.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Change to heat transfer rates due to </a:t>
                      </a: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damage. </a:t>
                      </a:r>
                      <a:endParaRPr lang="en-GB" sz="1000" b="1" kern="12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2.5°C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Yes?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490323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Inlet Helium temperature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SS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In upstream helium flow</a:t>
                      </a:r>
                      <a:r>
                        <a:rPr lang="en-US" sz="1000" b="0" dirty="0"/>
                        <a:t>; in pipework external to vacuum vessel.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No?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65850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l-GR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across target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Pressure sensors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Upstream and downstream of target </a:t>
                      </a:r>
                      <a:r>
                        <a:rPr lang="en-US" sz="1000" b="0" dirty="0"/>
                        <a:t>helium flow</a:t>
                      </a:r>
                      <a:endParaRPr lang="en-GB" sz="1000" b="0" dirty="0"/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pressure drop or elevated pressure drop caused by </a:t>
                      </a: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Channel blockage, delamination.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mbar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63622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Helium flow rate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flow meter, e.g. wire meter.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In compressor room.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Large blockage caused by </a:t>
                      </a: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damage.</a:t>
                      </a:r>
                      <a:endParaRPr lang="en-GB" sz="1000" b="1" kern="12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3g/s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61332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of helium circuit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sensor</a:t>
                      </a: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In compressor room.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target cooling</a:t>
                      </a:r>
                      <a:r>
                        <a:rPr lang="en-US" sz="100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10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mbar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399925"/>
                  </a:ext>
                </a:extLst>
              </a:tr>
              <a:tr h="63387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05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Impurities in Helium system. 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spectrometer in Helium circuit.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 Tungsten Oxides 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helium system. 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Oxidation/degradation of Tungsten blocks </a:t>
                      </a:r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 presence of </a:t>
                      </a:r>
                      <a:r>
                        <a:rPr lang="en-US" sz="1000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</a:t>
                      </a:r>
                      <a:r>
                        <a:rPr lang="en-US" sz="1000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000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surface temperature.</a:t>
                      </a:r>
                      <a:endParaRPr lang="en-GB" sz="1000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 (</a:t>
                      </a:r>
                      <a:r>
                        <a:rPr lang="en-US" sz="1000" b="1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</a:t>
                      </a:r>
                      <a:r>
                        <a:rPr lang="en-US" sz="1000" b="1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000" b="1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likely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en-US" sz="1000" b="1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gettered</a:t>
                      </a:r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heat exchanger.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1appm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1min</a:t>
                      </a:r>
                      <a:endParaRPr lang="en-GB" sz="1000" i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4F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745656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A0FD3E56-D452-7C54-9050-C12739DFC6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0640"/>
              </p:ext>
            </p:extLst>
          </p:nvPr>
        </p:nvGraphicFramePr>
        <p:xfrm>
          <a:off x="9192344" y="116632"/>
          <a:ext cx="2929311" cy="43204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76437">
                  <a:extLst>
                    <a:ext uri="{9D8B030D-6E8A-4147-A177-3AD203B41FA5}">
                      <a16:colId xmlns:a16="http://schemas.microsoft.com/office/drawing/2014/main" val="2010255949"/>
                    </a:ext>
                  </a:extLst>
                </a:gridCol>
                <a:gridCol w="976437">
                  <a:extLst>
                    <a:ext uri="{9D8B030D-6E8A-4147-A177-3AD203B41FA5}">
                      <a16:colId xmlns:a16="http://schemas.microsoft.com/office/drawing/2014/main" val="392778246"/>
                    </a:ext>
                  </a:extLst>
                </a:gridCol>
                <a:gridCol w="976437">
                  <a:extLst>
                    <a:ext uri="{9D8B030D-6E8A-4147-A177-3AD203B41FA5}">
                      <a16:colId xmlns:a16="http://schemas.microsoft.com/office/drawing/2014/main" val="58879448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on Target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on Cooling Station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4F9B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Sensors detecting Beam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7106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39FD3E7E-372E-200D-B7C5-8C63428453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339123"/>
              </p:ext>
            </p:extLst>
          </p:nvPr>
        </p:nvGraphicFramePr>
        <p:xfrm>
          <a:off x="47328" y="637080"/>
          <a:ext cx="12094050" cy="247359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  <a:tr h="109831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 blocks temperature</a:t>
                      </a: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Thermocouples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(K type, Inconel sheath)</a:t>
                      </a:r>
                      <a:endParaRPr lang="en-GB" sz="1000" b="1" dirty="0"/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or 3 per block.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per block embedded in hole from curved outer face, embedded deep into block. One per outer curved face of block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W temperatures.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Margin on T(°C) dependent stress, strain limits.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large cracks, blocked cooling channel.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health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radiation damage, micro cracks, thermal conductivity.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Oxidation temperatures.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5°C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± 1mm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~2s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401296"/>
                  </a:ext>
                </a:extLst>
              </a:tr>
              <a:tr h="479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Neutronic production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Powered Neutron Detector (SPND)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Situated to side of target. 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Monitors change in fluence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scenarios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delamination, loss of material, large cracks, blocked cooling channel.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1%. 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TBD. Requires study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157220"/>
                  </a:ext>
                </a:extLst>
              </a:tr>
              <a:tr h="3242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 distribution in target 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TPT type device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beam</a:t>
                      </a: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upstream &amp; close to target. Continuously in beam.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 distribution in target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timescale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Optional. Very preliminary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 Requires study. </a:t>
                      </a: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&gt;30s</a:t>
                      </a:r>
                      <a:endParaRPr lang="en-GB" sz="10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729539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F456314-B27B-052D-4104-58E8CA6367AB}"/>
              </a:ext>
            </a:extLst>
          </p:cNvPr>
          <p:cNvGraphicFramePr>
            <a:graphicFrameLocks noGrp="1"/>
          </p:cNvGraphicFramePr>
          <p:nvPr/>
        </p:nvGraphicFramePr>
        <p:xfrm>
          <a:off x="47328" y="639944"/>
          <a:ext cx="12094050" cy="57195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6138">
                  <a:extLst>
                    <a:ext uri="{9D8B030D-6E8A-4147-A177-3AD203B41FA5}">
                      <a16:colId xmlns:a16="http://schemas.microsoft.com/office/drawing/2014/main" val="3077792611"/>
                    </a:ext>
                  </a:extLst>
                </a:gridCol>
                <a:gridCol w="960728">
                  <a:extLst>
                    <a:ext uri="{9D8B030D-6E8A-4147-A177-3AD203B41FA5}">
                      <a16:colId xmlns:a16="http://schemas.microsoft.com/office/drawing/2014/main" val="1446465452"/>
                    </a:ext>
                  </a:extLst>
                </a:gridCol>
                <a:gridCol w="1205222">
                  <a:extLst>
                    <a:ext uri="{9D8B030D-6E8A-4147-A177-3AD203B41FA5}">
                      <a16:colId xmlns:a16="http://schemas.microsoft.com/office/drawing/2014/main" val="2030292810"/>
                    </a:ext>
                  </a:extLst>
                </a:gridCol>
                <a:gridCol w="1819114">
                  <a:extLst>
                    <a:ext uri="{9D8B030D-6E8A-4147-A177-3AD203B41FA5}">
                      <a16:colId xmlns:a16="http://schemas.microsoft.com/office/drawing/2014/main" val="424924754"/>
                    </a:ext>
                  </a:extLst>
                </a:gridCol>
                <a:gridCol w="3162569">
                  <a:extLst>
                    <a:ext uri="{9D8B030D-6E8A-4147-A177-3AD203B41FA5}">
                      <a16:colId xmlns:a16="http://schemas.microsoft.com/office/drawing/2014/main" val="2732803001"/>
                    </a:ext>
                  </a:extLst>
                </a:gridCol>
                <a:gridCol w="1059139">
                  <a:extLst>
                    <a:ext uri="{9D8B030D-6E8A-4147-A177-3AD203B41FA5}">
                      <a16:colId xmlns:a16="http://schemas.microsoft.com/office/drawing/2014/main" val="942686104"/>
                    </a:ext>
                  </a:extLst>
                </a:gridCol>
                <a:gridCol w="947112">
                  <a:extLst>
                    <a:ext uri="{9D8B030D-6E8A-4147-A177-3AD203B41FA5}">
                      <a16:colId xmlns:a16="http://schemas.microsoft.com/office/drawing/2014/main" val="3189525857"/>
                    </a:ext>
                  </a:extLst>
                </a:gridCol>
                <a:gridCol w="951860">
                  <a:extLst>
                    <a:ext uri="{9D8B030D-6E8A-4147-A177-3AD203B41FA5}">
                      <a16:colId xmlns:a16="http://schemas.microsoft.com/office/drawing/2014/main" val="63119138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652647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36130201"/>
                    </a:ext>
                  </a:extLst>
                </a:gridCol>
              </a:tblGrid>
              <a:tr h="571954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description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ff-normal states to detect</a:t>
                      </a: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monitored units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x,y,z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in time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Inter-lock to beam?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/>
                </a:tc>
                <a:extLst>
                  <a:ext uri="{0D108BD9-81ED-4DB2-BD59-A6C34878D82A}">
                    <a16:rowId xmlns:a16="http://schemas.microsoft.com/office/drawing/2014/main" val="207397252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CFEB82F-C6C2-3584-A0FA-50374E38F3A3}"/>
              </a:ext>
            </a:extLst>
          </p:cNvPr>
          <p:cNvSpPr txBox="1"/>
          <p:nvPr/>
        </p:nvSpPr>
        <p:spPr>
          <a:xfrm>
            <a:off x="7392144" y="147990"/>
            <a:ext cx="19409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Preliminary</a:t>
            </a:r>
            <a:endParaRPr lang="en-GB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AC0F-773A-1DD1-5334-02B9A1288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0FDC4E-2C15-B310-628C-CFAEC7C87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14" y="4320712"/>
            <a:ext cx="3687006" cy="1850203"/>
          </a:xfrm>
        </p:spPr>
        <p:txBody>
          <a:bodyPr anchor="ctr" anchorCtr="0">
            <a:normAutofit/>
          </a:bodyPr>
          <a:lstStyle/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1400" b="0" dirty="0"/>
              <a:t>Drilling tests performed on prototype blocks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1400" b="0" dirty="0"/>
              <a:t>Holes:    Ø2mm | depth 25mm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1400" b="0" dirty="0"/>
              <a:t>Drilling unsuccessful &gt; 5mm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1400" b="0" dirty="0"/>
              <a:t>Die sinking successful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1400" b="0" dirty="0"/>
              <a:t>Work is ongoing to characterise the profile shape of the holes.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CC00A6-6B6E-C027-C8AA-DD3D81994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7172"/>
          </a:xfrm>
        </p:spPr>
        <p:txBody>
          <a:bodyPr/>
          <a:lstStyle/>
          <a:p>
            <a:r>
              <a:rPr lang="en-US" dirty="0"/>
              <a:t>R&amp;D of Target Thermocouples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E37CF-251F-7083-4889-4C1EDD5DD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2A58F-A53D-30AE-617D-DBD39E5B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03205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HI-ECN3 Target System Advisory </a:t>
            </a:r>
            <a:r>
              <a:rPr lang="en-US" dirty="0" err="1"/>
              <a:t>Commitee</a:t>
            </a:r>
            <a:r>
              <a:rPr lang="en-US" dirty="0"/>
              <a:t> #1,  04/03/2025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7288BA-91DF-0938-9529-B1D94295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Mike Parkin | Target Instrumentation</a:t>
            </a:r>
          </a:p>
        </p:txBody>
      </p:sp>
      <p:pic>
        <p:nvPicPr>
          <p:cNvPr id="8" name="Picture 7" descr="A round metal cylinder with writing on it&#10;&#10;AI-generated content may be incorrect.">
            <a:extLst>
              <a:ext uri="{FF2B5EF4-FFF2-40B4-BE49-F238E27FC236}">
                <a16:creationId xmlns:a16="http://schemas.microsoft.com/office/drawing/2014/main" id="{8B0251AE-0AAA-3862-9FBB-84C7EE33F7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73" t="24825" r="30074" b="13446"/>
          <a:stretch/>
        </p:blipFill>
        <p:spPr>
          <a:xfrm rot="5400000">
            <a:off x="1006728" y="1468784"/>
            <a:ext cx="2697470" cy="2753666"/>
          </a:xfrm>
          <a:prstGeom prst="rect">
            <a:avLst/>
          </a:prstGeom>
        </p:spPr>
      </p:pic>
      <p:pic>
        <p:nvPicPr>
          <p:cNvPr id="30" name="Picture 29" descr="A diagram of a device&#10;&#10;AI-generated content may be incorrect.">
            <a:extLst>
              <a:ext uri="{FF2B5EF4-FFF2-40B4-BE49-F238E27FC236}">
                <a16:creationId xmlns:a16="http://schemas.microsoft.com/office/drawing/2014/main" id="{822E6CD8-2BD0-8802-F742-8B3C4FE4AE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657" t="12410" r="39942" b="23793"/>
          <a:stretch/>
        </p:blipFill>
        <p:spPr>
          <a:xfrm>
            <a:off x="8808217" y="1525338"/>
            <a:ext cx="2330244" cy="266774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FB4AAE3-086E-8CEB-A91C-AFE7D59D256C}"/>
              </a:ext>
            </a:extLst>
          </p:cNvPr>
          <p:cNvSpPr txBox="1"/>
          <p:nvPr/>
        </p:nvSpPr>
        <p:spPr>
          <a:xfrm>
            <a:off x="942371" y="1032300"/>
            <a:ext cx="32466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Drilling tests - Prototypes</a:t>
            </a:r>
            <a:endParaRPr lang="en-GB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EC3656-A724-9934-F5C7-0393570B0EB6}"/>
              </a:ext>
            </a:extLst>
          </p:cNvPr>
          <p:cNvSpPr txBox="1"/>
          <p:nvPr/>
        </p:nvSpPr>
        <p:spPr>
          <a:xfrm>
            <a:off x="5013195" y="1750672"/>
            <a:ext cx="26999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Drilling tests – full target</a:t>
            </a:r>
            <a:endParaRPr lang="en-GB" b="1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28585D4-1152-2D87-DA18-FEB542F668B2}"/>
              </a:ext>
            </a:extLst>
          </p:cNvPr>
          <p:cNvSpPr txBox="1"/>
          <p:nvPr/>
        </p:nvSpPr>
        <p:spPr>
          <a:xfrm>
            <a:off x="8773892" y="1025569"/>
            <a:ext cx="23988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Fixation design</a:t>
            </a:r>
            <a:endParaRPr lang="en-GB" b="1" dirty="0"/>
          </a:p>
        </p:txBody>
      </p:sp>
      <p:sp>
        <p:nvSpPr>
          <p:cNvPr id="82" name="Content Placeholder 1">
            <a:extLst>
              <a:ext uri="{FF2B5EF4-FFF2-40B4-BE49-F238E27FC236}">
                <a16:creationId xmlns:a16="http://schemas.microsoft.com/office/drawing/2014/main" id="{43965143-B881-3954-E206-593AE17D9540}"/>
              </a:ext>
            </a:extLst>
          </p:cNvPr>
          <p:cNvSpPr txBox="1">
            <a:spLocks/>
          </p:cNvSpPr>
          <p:nvPr/>
        </p:nvSpPr>
        <p:spPr bwMode="auto">
          <a:xfrm>
            <a:off x="4727848" y="2237086"/>
            <a:ext cx="3328310" cy="126392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342900" indent="-34290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/>
              <a:defRPr sz="1400" b="0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dirty="0"/>
              <a:t>Drilling tests to be performed on full size blocks (die sink)</a:t>
            </a:r>
          </a:p>
          <a:p>
            <a:pPr lvl="2"/>
            <a:r>
              <a:rPr lang="en-GB" sz="1400" dirty="0"/>
              <a:t>Company contacted </a:t>
            </a:r>
          </a:p>
          <a:p>
            <a:r>
              <a:rPr lang="en-GB"/>
              <a:t>Holes: </a:t>
            </a:r>
            <a:r>
              <a:rPr lang="en-GB" dirty="0"/>
              <a:t>Ø2mm</a:t>
            </a:r>
          </a:p>
        </p:txBody>
      </p:sp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24E11D60-22F8-66D7-069E-97AD2ED5B1F7}"/>
              </a:ext>
            </a:extLst>
          </p:cNvPr>
          <p:cNvSpPr txBox="1">
            <a:spLocks/>
          </p:cNvSpPr>
          <p:nvPr/>
        </p:nvSpPr>
        <p:spPr bwMode="auto">
          <a:xfrm>
            <a:off x="8256240" y="4254317"/>
            <a:ext cx="3600400" cy="1982995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/>
              <a:defRPr sz="1400" b="0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Sprung fixations for TCs on side of blocks.</a:t>
            </a:r>
          </a:p>
          <a:p>
            <a:r>
              <a:rPr lang="en-GB" i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Further work to be done on similar design for TCs at centre of blocks. </a:t>
            </a:r>
          </a:p>
          <a:p>
            <a:r>
              <a:rPr lang="en-GB" dirty="0"/>
              <a:t>For water cooled concept, hole will need to be clad (similar to ISIS) </a:t>
            </a:r>
          </a:p>
          <a:p>
            <a:r>
              <a:rPr lang="en-GB" dirty="0"/>
              <a:t>For helium design with or without cladding, hole can potentially be unclad.  </a:t>
            </a:r>
          </a:p>
        </p:txBody>
      </p:sp>
    </p:spTree>
    <p:extLst>
      <p:ext uri="{BB962C8B-B14F-4D97-AF65-F5344CB8AC3E}">
        <p14:creationId xmlns:p14="http://schemas.microsoft.com/office/powerpoint/2010/main" val="183008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3" grpId="0"/>
      <p:bldP spid="34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FB0364-3A1F-4140-257E-E2FBE99666A7}"/>
              </a:ext>
            </a:extLst>
          </p:cNvPr>
          <p:cNvSpPr txBox="1"/>
          <p:nvPr/>
        </p:nvSpPr>
        <p:spPr>
          <a:xfrm>
            <a:off x="4367808" y="1124744"/>
            <a:ext cx="3960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800" i="1" dirty="0"/>
              <a:t>Many thanks</a:t>
            </a:r>
            <a:endParaRPr lang="en-GB" sz="4800" i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C788C-A0CA-1C17-085B-A04C0A714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81C2F-DF83-0C68-A6B1-1C7657662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80812" cy="1084263"/>
          </a:xfrm>
        </p:spPr>
        <p:txBody>
          <a:bodyPr/>
          <a:lstStyle/>
          <a:p>
            <a:r>
              <a:rPr lang="en-GB" dirty="0"/>
              <a:t>Sensor loss [Backup Slide]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0A93C-93F1-FDD2-B010-1AA8B538044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8F990-6527-8C6A-A783-B9526472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9A96AE2-5DD2-342C-FF57-BE7656B0D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 Parkin | Target Instrumentation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2AFC690-401B-F2C4-0477-867E3A4A9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487144"/>
              </p:ext>
            </p:extLst>
          </p:nvPr>
        </p:nvGraphicFramePr>
        <p:xfrm>
          <a:off x="140304" y="804245"/>
          <a:ext cx="11914972" cy="596238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46002">
                  <a:extLst>
                    <a:ext uri="{9D8B030D-6E8A-4147-A177-3AD203B41FA5}">
                      <a16:colId xmlns:a16="http://schemas.microsoft.com/office/drawing/2014/main" val="1295018243"/>
                    </a:ext>
                  </a:extLst>
                </a:gridCol>
                <a:gridCol w="973190">
                  <a:extLst>
                    <a:ext uri="{9D8B030D-6E8A-4147-A177-3AD203B41FA5}">
                      <a16:colId xmlns:a16="http://schemas.microsoft.com/office/drawing/2014/main" val="188086564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5438942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22228057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9410688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64225969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4990253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24337406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238734154"/>
                    </a:ext>
                  </a:extLst>
                </a:gridCol>
                <a:gridCol w="2862932">
                  <a:extLst>
                    <a:ext uri="{9D8B030D-6E8A-4147-A177-3AD203B41FA5}">
                      <a16:colId xmlns:a16="http://schemas.microsoft.com/office/drawing/2014/main" val="1030700145"/>
                    </a:ext>
                  </a:extLst>
                </a:gridCol>
              </a:tblGrid>
              <a:tr h="475313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num’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to monitor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Fault</a:t>
                      </a:r>
                      <a:endParaRPr lang="en-GB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Probability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1=very unlikely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5=highly likely</a:t>
                      </a:r>
                    </a:p>
                  </a:txBody>
                  <a:tcPr marL="7200" marR="72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1=minor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5=Severe</a:t>
                      </a:r>
                    </a:p>
                  </a:txBody>
                  <a:tcPr marL="7200" marR="72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Severity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1=minor</a:t>
                      </a:r>
                    </a:p>
                    <a:p>
                      <a:pPr algn="ctr"/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5=Severe</a:t>
                      </a:r>
                    </a:p>
                  </a:txBody>
                  <a:tcPr marL="7200" marR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  <a:endParaRPr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Duration of intervention</a:t>
                      </a:r>
                      <a:endParaRPr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" marR="7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Preventative action</a:t>
                      </a:r>
                      <a:endParaRPr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7375898"/>
                  </a:ext>
                </a:extLst>
              </a:tr>
              <a:tr h="55036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 blocks temperature</a:t>
                      </a:r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Thermocouples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(K type, Inconel sheath)</a:t>
                      </a:r>
                      <a:endParaRPr lang="en-GB" sz="1000" dirty="0"/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Inaccurate reading. Dead TC. TC moved.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redundancy from multiple TCs per block. Sensor replacement not possible on highly activated target. </a:t>
                      </a:r>
                    </a:p>
                  </a:txBody>
                  <a:tcPr marL="68580" marR="68580" marT="0" marB="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TCs per block gives redundancy.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of TC mounting method.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Construction by checklist.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TC readings after construction.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6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801470"/>
                  </a:ext>
                </a:extLst>
              </a:tr>
              <a:tr h="2619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Neutronic production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Powered Neutron Detector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3?</a:t>
                      </a:r>
                    </a:p>
                  </a:txBody>
                  <a:tcPr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88136"/>
                  </a:ext>
                </a:extLst>
              </a:tr>
              <a:tr h="2619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TPT type device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loss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6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48041"/>
                  </a:ext>
                </a:extLst>
              </a:tr>
              <a:tr h="62541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Downstream helium temperature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(K type, SS sheath)</a:t>
                      </a:r>
                      <a:endParaRPr lang="en-GB" sz="1000" dirty="0"/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loss.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redundancy from #1,#2,#5.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Cross reference to helium circuit readings. Replace TC.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hours, wait for access could be weeks?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multiple TCs for redundancy. Replace sensors after X years.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386613"/>
                  </a:ext>
                </a:extLst>
              </a:tr>
              <a:tr h="3502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Inlet Helium temperature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Thermocouple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(K type, SS sheath)</a:t>
                      </a:r>
                      <a:endParaRPr lang="en-GB" sz="1000" dirty="0"/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loss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Cross reference to helium circuit readings. Replace TC.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sensors after X years.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339418"/>
                  </a:ext>
                </a:extLst>
              </a:tr>
              <a:tr h="4127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l-G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across target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Pressure sensors</a:t>
                      </a:r>
                      <a:endParaRPr lang="en-GB" sz="1000" dirty="0"/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Inaccurate reading / Sensor loss.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redundancy from #1,#3. Cross reference to helium circuit readings. Replace TC.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sensors after X years.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132759"/>
                  </a:ext>
                </a:extLst>
              </a:tr>
              <a:tr h="55036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Helium flow rate</a:t>
                      </a: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flow meter, e.g. wire meter.</a:t>
                      </a: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Inaccurate reading.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flutter. Sensor loss.</a:t>
                      </a: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redundancy from #7. Cross reference to helium circuit readings. Replace TC.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 both #6 and #7.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sensors after X years.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898624"/>
                  </a:ext>
                </a:extLst>
              </a:tr>
              <a:tr h="4127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of helium circuit</a:t>
                      </a: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sensor</a:t>
                      </a: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Inaccurate reading. Sensor loss.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redundancy from #6, Cross reference to helium circuit readings. Replace TC.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 both #6 and #7.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sensors after X years.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219278"/>
                  </a:ext>
                </a:extLst>
              </a:tr>
              <a:tr h="4127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Impurities in Helium system. </a:t>
                      </a:r>
                      <a:endParaRPr lang="en-GB" sz="1000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 spectrometer in Helium circuit.</a:t>
                      </a:r>
                      <a:endParaRPr lang="en-GB" sz="1000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</a:t>
                      </a:r>
                      <a:r>
                        <a:rPr lang="en-US" sz="1100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plates HX, not reaching spectrometer.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Obtain mass spectrometer sensitive to &lt;1appm.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AFC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634396"/>
                  </a:ext>
                </a:extLst>
              </a:tr>
              <a:tr h="3870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meters</a:t>
                      </a:r>
                    </a:p>
                  </a:txBody>
                  <a:tcPr marL="72000" marR="25200" marT="7200" marB="7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loss.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Stop beam, replace monitor.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days?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/ test sensor yearly.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946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25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size &amp; location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25200" marT="7200" marB="7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TBC. Harp </a:t>
                      </a:r>
                      <a:r>
                        <a:rPr lang="en-US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Grid / Emittance monitor</a:t>
                      </a:r>
                    </a:p>
                  </a:txBody>
                  <a:tcPr marL="72000" marR="25200" marT="7200" marB="720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loss.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B7F28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868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DF6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Stop beam, replace sensor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days?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/ test monitor yearly. 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CEF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49190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10952DA-E3AF-96A0-BF7C-55B2367C187D}"/>
              </a:ext>
            </a:extLst>
          </p:cNvPr>
          <p:cNvSpPr txBox="1"/>
          <p:nvPr/>
        </p:nvSpPr>
        <p:spPr>
          <a:xfrm>
            <a:off x="6960096" y="325391"/>
            <a:ext cx="69847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Sensor loss is part of ongoing FMEA exercise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652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I-ECN3 template 2  -  Read-Only" id="{AD48440F-1954-4194-BFE0-4975825A1B9C}" vid="{491FB092-3D62-4DE7-81A9-A8C361E8D9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46742</TotalTime>
  <Words>2503</Words>
  <Application>Microsoft Office PowerPoint</Application>
  <PresentationFormat>Widescreen</PresentationFormat>
  <Paragraphs>570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Roboto</vt:lpstr>
      <vt:lpstr>Wingdings</vt:lpstr>
      <vt:lpstr>Office Theme</vt:lpstr>
      <vt:lpstr>PowerPoint Presentation</vt:lpstr>
      <vt:lpstr>Target Instrumentation Beam Dump Facility (BDF) Targetry Systems Advisory Committee (TSAC) #1 https://indico.cern.ch/event/1488161/  </vt:lpstr>
      <vt:lpstr>Summary – Instrumentation for TARGET health</vt:lpstr>
      <vt:lpstr>Target monitoring requirements</vt:lpstr>
      <vt:lpstr>Target monitoring requirements</vt:lpstr>
      <vt:lpstr>R&amp;D of Target Thermocouples</vt:lpstr>
      <vt:lpstr>PowerPoint Presentation</vt:lpstr>
      <vt:lpstr>Sensor loss [Backup Slide]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Mike Parkin</cp:lastModifiedBy>
  <cp:revision>1490</cp:revision>
  <cp:lastPrinted>2020-01-30T13:49:18Z</cp:lastPrinted>
  <dcterms:created xsi:type="dcterms:W3CDTF">2024-07-23T07:46:26Z</dcterms:created>
  <dcterms:modified xsi:type="dcterms:W3CDTF">2025-03-05T12:08:53Z</dcterms:modified>
</cp:coreProperties>
</file>