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1348" r:id="rId3"/>
    <p:sldId id="1367" r:id="rId4"/>
    <p:sldId id="1373" r:id="rId5"/>
    <p:sldId id="1371" r:id="rId6"/>
    <p:sldId id="1368" r:id="rId7"/>
    <p:sldId id="1374" r:id="rId8"/>
    <p:sldId id="560" r:id="rId9"/>
    <p:sldId id="1375" r:id="rId10"/>
    <p:sldId id="1376" r:id="rId11"/>
    <p:sldId id="1369" r:id="rId12"/>
    <p:sldId id="1370" r:id="rId13"/>
    <p:sldId id="1364" r:id="rId14"/>
    <p:sldId id="1355" r:id="rId15"/>
    <p:sldId id="1354" r:id="rId16"/>
    <p:sldId id="1363" r:id="rId17"/>
    <p:sldId id="1365" r:id="rId18"/>
    <p:sldId id="1372" r:id="rId19"/>
    <p:sldId id="288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2F2F2F"/>
    <a:srgbClr val="990000"/>
    <a:srgbClr val="A0BFE5"/>
    <a:srgbClr val="CC6600"/>
    <a:srgbClr val="0033CC"/>
    <a:srgbClr val="004821"/>
    <a:srgbClr val="303030"/>
    <a:srgbClr val="6FCAD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86"/>
  </p:normalViewPr>
  <p:slideViewPr>
    <p:cSldViewPr snapToGrid="0" snapToObjects="1">
      <p:cViewPr varScale="1">
        <p:scale>
          <a:sx n="53" d="100"/>
          <a:sy n="53" d="100"/>
        </p:scale>
        <p:origin x="25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00528" y="6505034"/>
            <a:ext cx="1415860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743200" y="6505034"/>
            <a:ext cx="1373188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755392" y="6505034"/>
            <a:ext cx="1360996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773680" y="6505034"/>
            <a:ext cx="1310486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791968" y="6505034"/>
            <a:ext cx="1324420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834640" y="6505034"/>
            <a:ext cx="1281748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798064" y="6505034"/>
            <a:ext cx="1318324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816352" y="6505034"/>
            <a:ext cx="1300036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27376" y="6492875"/>
            <a:ext cx="1396753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96896" y="6505034"/>
            <a:ext cx="1519492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35936" y="6505034"/>
            <a:ext cx="1580452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88336" y="6505034"/>
            <a:ext cx="1428052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43200" y="6505034"/>
            <a:ext cx="1373188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22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19984" y="6505034"/>
            <a:ext cx="1196404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70048" y="6505034"/>
            <a:ext cx="1446340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4704" y="6505034"/>
            <a:ext cx="1531684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7376" y="6505034"/>
            <a:ext cx="1489012" cy="238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miniRetreat - Resources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2032" y="6505034"/>
            <a:ext cx="1574356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1280" y="6505034"/>
            <a:ext cx="1495108" cy="238440"/>
          </a:xfrm>
        </p:spPr>
        <p:txBody>
          <a:bodyPr/>
          <a:lstStyle/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miniRetreat - Resources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February 9th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BE-EA miniRetreat - Resources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93" r:id="rId23"/>
    <p:sldLayoutId id="2147483694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12525"/>
            <a:ext cx="11376026" cy="1000222"/>
          </a:xfrm>
        </p:spPr>
        <p:txBody>
          <a:bodyPr/>
          <a:lstStyle/>
          <a:p>
            <a:pPr algn="l"/>
            <a:r>
              <a:rPr lang="en-US" sz="1800" dirty="0"/>
              <a:t>François BUTIN  BE-EA </a:t>
            </a:r>
          </a:p>
          <a:p>
            <a:pPr algn="l"/>
            <a:r>
              <a:rPr lang="en-US" sz="1800" dirty="0"/>
              <a:t>Credits to G. Humphreys, B. Martinez, C. Ahdida, L. Esposito, JL Grenard, R. Jacobson, M. Lazzaroni</a:t>
            </a:r>
          </a:p>
        </p:txBody>
      </p:sp>
      <p:pic>
        <p:nvPicPr>
          <p:cNvPr id="59" name="Picture 58" descr="2014-10-13 12.55.00.jpg">
            <a:extLst>
              <a:ext uri="{FF2B5EF4-FFF2-40B4-BE49-F238E27FC236}">
                <a16:creationId xmlns:a16="http://schemas.microsoft.com/office/drawing/2014/main" id="{128DF846-0B9D-4231-B654-B6172E36A7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95" y="2463255"/>
            <a:ext cx="2535022" cy="190126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7FEB92-D7DF-4902-9A4E-C258880D23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4614" y="2463255"/>
            <a:ext cx="2850855" cy="190126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0267C19-BBF6-4CCF-8D63-E8561D85549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766" y="2468304"/>
            <a:ext cx="2818529" cy="1880977"/>
          </a:xfrm>
          <a:prstGeom prst="rect">
            <a:avLst/>
          </a:prstGeom>
        </p:spPr>
      </p:pic>
      <p:pic>
        <p:nvPicPr>
          <p:cNvPr id="62" name="Picture 61" descr="H4_repage_Gif++ 024.jpg">
            <a:extLst>
              <a:ext uri="{FF2B5EF4-FFF2-40B4-BE49-F238E27FC236}">
                <a16:creationId xmlns:a16="http://schemas.microsoft.com/office/drawing/2014/main" id="{3CE3F7DD-3476-43CC-AD27-A6074FC67D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389" y="2468304"/>
            <a:ext cx="2716967" cy="188097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DEC532D-B48F-42EA-BBDC-77272B1E66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4017557" y="2466148"/>
            <a:ext cx="2639458" cy="189409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B517ACE-EE68-4552-AB70-EEC0F0B40B6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7" y="2474296"/>
            <a:ext cx="1509232" cy="1888411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15EAB37C-003E-419A-820E-019C817B1E05}"/>
              </a:ext>
            </a:extLst>
          </p:cNvPr>
          <p:cNvSpPr/>
          <p:nvPr/>
        </p:nvSpPr>
        <p:spPr>
          <a:xfrm>
            <a:off x="124994" y="2474295"/>
            <a:ext cx="11887199" cy="1874986"/>
          </a:xfrm>
          <a:prstGeom prst="rect">
            <a:avLst/>
          </a:prstGeom>
          <a:solidFill>
            <a:srgbClr val="FFFFFF">
              <a:alpha val="25000"/>
            </a:srgbClr>
          </a:solidFill>
          <a:ln w="19050" cap="flat" cmpd="sng" algn="ctr">
            <a:solidFill>
              <a:srgbClr val="0C377B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8C9E4F5E-35DA-4CF8-B24C-5CA1F34938DD}"/>
              </a:ext>
            </a:extLst>
          </p:cNvPr>
          <p:cNvSpPr txBox="1">
            <a:spLocks/>
          </p:cNvSpPr>
          <p:nvPr/>
        </p:nvSpPr>
        <p:spPr bwMode="auto">
          <a:xfrm>
            <a:off x="124995" y="2461843"/>
            <a:ext cx="11887198" cy="264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fontAlgn="base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5400" b="1" i="0" u="none" strike="noStrike" kern="1200" cap="none" spc="0" normalizeH="0" baseline="0" noProof="0" dirty="0">
                <a:ln w="12700">
                  <a:noFill/>
                  <a:prstDash val="solid"/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j-ea"/>
              </a:rPr>
              <a:t> HI-ECN3 Target station </a:t>
            </a:r>
            <a:r>
              <a:rPr kumimoji="0" lang="fr-CH" sz="5400" b="1" i="0" u="none" strike="noStrike" kern="1200" cap="none" spc="0" normalizeH="0" baseline="0" noProof="0" dirty="0" err="1">
                <a:ln w="12700">
                  <a:noFill/>
                  <a:prstDash val="solid"/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j-ea"/>
              </a:rPr>
              <a:t>shielding</a:t>
            </a:r>
            <a:endParaRPr kumimoji="0" lang="fr-CH" sz="54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rbel" panose="020B0503020204020204"/>
              <a:ea typeface="+mj-e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5400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Requirements</a:t>
            </a:r>
            <a:r>
              <a:rPr lang="fr-CH" sz="54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, design, </a:t>
            </a:r>
            <a:r>
              <a:rPr lang="fr-CH" sz="5400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sustainability</a:t>
            </a:r>
            <a:endParaRPr kumimoji="0" lang="en-GB" sz="54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rbel" panose="020B0503020204020204"/>
              <a:ea typeface="+mj-e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0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rbel" panose="020B0503020204020204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0C2DE8-D84D-D715-83FC-2F634D97A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6645954" cy="5304665"/>
          </a:xfrm>
        </p:spPr>
        <p:txBody>
          <a:bodyPr/>
          <a:lstStyle/>
          <a:p>
            <a:r>
              <a:rPr lang="en-GB" dirty="0"/>
              <a:t>Main source is recovery from decommissioned projects:</a:t>
            </a:r>
          </a:p>
          <a:p>
            <a:r>
              <a:rPr lang="en-GB" dirty="0"/>
              <a:t>-Stocks of clean / slightly activated iron and concrete blocks are centrally managed at CERN. </a:t>
            </a:r>
            <a:br>
              <a:rPr lang="en-GB" dirty="0"/>
            </a:br>
            <a:r>
              <a:rPr lang="en-GB" dirty="0"/>
              <a:t>Limited quantities can be made available at a cost</a:t>
            </a:r>
          </a:p>
          <a:p>
            <a:r>
              <a:rPr lang="en-GB" dirty="0"/>
              <a:t>-Other recovery possibilities: </a:t>
            </a:r>
          </a:p>
          <a:p>
            <a:r>
              <a:rPr lang="en-GB" dirty="0"/>
              <a:t>Shielding / dump assemblies exist throughout CERN, that can be interesting to recover after decommissioning or reconfiguration:</a:t>
            </a:r>
            <a:br>
              <a:rPr lang="en-GB" dirty="0"/>
            </a:br>
            <a:r>
              <a:rPr lang="en-GB" dirty="0"/>
              <a:t>CNGS target, TCC2, TT7 dump, T10 shielding etc.</a:t>
            </a:r>
          </a:p>
          <a:p>
            <a:r>
              <a:rPr lang="en-GB" dirty="0"/>
              <a:t>-Purchase for special cases: Specific dimensions / shapes / large quantities etc.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2AF3EA-7D46-4926-6865-5471842A0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Considered</a:t>
            </a:r>
            <a:r>
              <a:rPr lang="fr-CH" dirty="0"/>
              <a:t> </a:t>
            </a:r>
            <a:r>
              <a:rPr lang="fr-CH" dirty="0" err="1"/>
              <a:t>shielding</a:t>
            </a:r>
            <a:r>
              <a:rPr lang="fr-CH" dirty="0"/>
              <a:t> </a:t>
            </a:r>
            <a:r>
              <a:rPr lang="fr-CH" dirty="0" err="1"/>
              <a:t>supply</a:t>
            </a:r>
            <a:r>
              <a:rPr lang="fr-CH" dirty="0"/>
              <a:t> sources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A4937-B227-1CF8-E314-66331633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76FFB-4316-3F43-145D-9E4BCC4CA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7172" y="2015838"/>
            <a:ext cx="4298289" cy="32078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38BCCA-4C85-6A03-35C4-8937255BBF2D}"/>
              </a:ext>
            </a:extLst>
          </p:cNvPr>
          <p:cNvSpPr txBox="1"/>
          <p:nvPr/>
        </p:nvSpPr>
        <p:spPr>
          <a:xfrm>
            <a:off x="7480664" y="5223662"/>
            <a:ext cx="46038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CNGS </a:t>
            </a:r>
            <a:r>
              <a:rPr lang="fr-CH" dirty="0" err="1"/>
              <a:t>target</a:t>
            </a:r>
            <a:r>
              <a:rPr lang="fr-CH" dirty="0"/>
              <a:t> blocks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possibly</a:t>
            </a:r>
            <a:r>
              <a:rPr lang="fr-CH" dirty="0"/>
              <a:t> </a:t>
            </a:r>
            <a:r>
              <a:rPr lang="fr-CH" dirty="0" err="1"/>
              <a:t>recovered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257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44591E-601B-C2FA-74B1-C8289B5A3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11376024" cy="5438863"/>
          </a:xfrm>
        </p:spPr>
        <p:txBody>
          <a:bodyPr/>
          <a:lstStyle/>
          <a:p>
            <a:r>
              <a:rPr lang="en-US" sz="2000" dirty="0"/>
              <a:t>Strong effort to </a:t>
            </a:r>
            <a:r>
              <a:rPr lang="en-US" dirty="0"/>
              <a:t>re-use existing activated blocks (economical / environmental interest)</a:t>
            </a:r>
          </a:p>
          <a:p>
            <a:r>
              <a:rPr lang="en-US" sz="1800" dirty="0">
                <a:solidFill>
                  <a:srgbClr val="FF0000"/>
                </a:solidFill>
              </a:rPr>
              <a:t>Financial aspect: </a:t>
            </a:r>
            <a:r>
              <a:rPr lang="en-US" sz="1800" dirty="0"/>
              <a:t>limit number of new blocks to be purchased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Sustainability aspect: </a:t>
            </a:r>
            <a:r>
              <a:rPr lang="en-US" sz="1800" dirty="0"/>
              <a:t>avoid generating more future activated </a:t>
            </a:r>
            <a:br>
              <a:rPr lang="en-US" sz="1800" dirty="0"/>
            </a:br>
            <a:r>
              <a:rPr lang="en-US" sz="1800" dirty="0"/>
              <a:t>waste by re-using already slightly activated blocks</a:t>
            </a:r>
          </a:p>
          <a:p>
            <a:r>
              <a:rPr lang="en-US" sz="1800" dirty="0"/>
              <a:t>Intelligent arrangement «hiding» the more activated blocks</a:t>
            </a:r>
          </a:p>
          <a:p>
            <a:r>
              <a:rPr lang="en-US" dirty="0"/>
              <a:t>Main sources for BDF project: Recover ancient blocks from decommissioned project:</a:t>
            </a:r>
            <a:r>
              <a:rPr lang="en-US" sz="1600" dirty="0"/>
              <a:t>		-TT7 neutrino beam line dump (iron)</a:t>
            </a:r>
          </a:p>
          <a:p>
            <a:r>
              <a:rPr lang="en-US" sz="1600" dirty="0"/>
              <a:t>	-T10 target station in TCC8 (concrete + iron)</a:t>
            </a:r>
          </a:p>
          <a:p>
            <a:r>
              <a:rPr lang="en-US" sz="1600" dirty="0"/>
              <a:t>	-TCC2 (iron, quantity TBC)</a:t>
            </a:r>
          </a:p>
          <a:p>
            <a:r>
              <a:rPr lang="en-US" sz="1600" dirty="0"/>
              <a:t> 	-CNGS target (concrete + marble)</a:t>
            </a:r>
          </a:p>
          <a:p>
            <a:r>
              <a:rPr lang="en-US" sz="1600" dirty="0"/>
              <a:t>	-Radio-active waste recovery</a:t>
            </a:r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3BA057-5CE7-C6A3-5A17-BC904E7A7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of the </a:t>
            </a:r>
            <a:r>
              <a:rPr lang="en-US" dirty="0" err="1"/>
              <a:t>projet</a:t>
            </a:r>
            <a:r>
              <a:rPr lang="en-US" dirty="0"/>
              <a:t>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67CA9-050E-E525-616A-47209042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A pie chart with numbers and text&#10;&#10;AI-generated content may be incorrect.">
            <a:extLst>
              <a:ext uri="{FF2B5EF4-FFF2-40B4-BE49-F238E27FC236}">
                <a16:creationId xmlns:a16="http://schemas.microsoft.com/office/drawing/2014/main" id="{CCFDF189-03EB-68C6-C7F4-FA35F9BC0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6844" y="1532709"/>
            <a:ext cx="2961704" cy="18404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4D962F-3592-E767-1604-704ED6336FF4}"/>
              </a:ext>
            </a:extLst>
          </p:cNvPr>
          <p:cNvSpPr txBox="1"/>
          <p:nvPr/>
        </p:nvSpPr>
        <p:spPr>
          <a:xfrm>
            <a:off x="7593875" y="4624251"/>
            <a:ext cx="3648435" cy="1107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fr-CH" dirty="0"/>
              <a:t> </a:t>
            </a:r>
            <a:r>
              <a:rPr lang="fr-CH" dirty="0" err="1"/>
              <a:t>Expected</a:t>
            </a:r>
            <a:r>
              <a:rPr lang="fr-CH" dirty="0"/>
              <a:t> </a:t>
            </a:r>
            <a:r>
              <a:rPr lang="fr-CH" dirty="0" err="1"/>
              <a:t>savings</a:t>
            </a:r>
            <a:r>
              <a:rPr lang="fr-CH" dirty="0"/>
              <a:t>, </a:t>
            </a:r>
            <a:r>
              <a:rPr lang="fr-CH" dirty="0" err="1"/>
              <a:t>still</a:t>
            </a:r>
            <a:r>
              <a:rPr lang="fr-CH" dirty="0"/>
              <a:t> tentative: </a:t>
            </a:r>
          </a:p>
          <a:p>
            <a:r>
              <a:rPr lang="fr-CH" dirty="0"/>
              <a:t> ~150 m3 out of 180 m3 of </a:t>
            </a:r>
            <a:r>
              <a:rPr lang="fr-CH" dirty="0" err="1"/>
              <a:t>iron</a:t>
            </a:r>
            <a:endParaRPr lang="fr-CH" dirty="0"/>
          </a:p>
          <a:p>
            <a:r>
              <a:rPr lang="fr-CH" dirty="0"/>
              <a:t> ~350 m3 out of 400 m3 of </a:t>
            </a:r>
            <a:r>
              <a:rPr lang="fr-CH" dirty="0" err="1"/>
              <a:t>concrete</a:t>
            </a:r>
            <a:endParaRPr lang="fr-CH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123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B8CE40-E0C5-2E4A-D738-2891916C2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6471782" cy="5304665"/>
          </a:xfrm>
        </p:spPr>
        <p:txBody>
          <a:bodyPr/>
          <a:lstStyle/>
          <a:p>
            <a:r>
              <a:rPr lang="en-US" dirty="0"/>
              <a:t>~15 m³ </a:t>
            </a:r>
            <a:r>
              <a:rPr lang="en-US" sz="2400" b="0" dirty="0"/>
              <a:t>of </a:t>
            </a:r>
            <a:r>
              <a:rPr lang="en-US" sz="2400" dirty="0"/>
              <a:t>standard</a:t>
            </a:r>
            <a:r>
              <a:rPr lang="en-US" b="0" dirty="0"/>
              <a:t> </a:t>
            </a:r>
            <a:r>
              <a:rPr lang="en-US" sz="2400" b="0" dirty="0"/>
              <a:t>cast iron blocks (activated)</a:t>
            </a:r>
          </a:p>
          <a:p>
            <a:r>
              <a:rPr lang="en-US" dirty="0"/>
              <a:t>~400 m³</a:t>
            </a:r>
            <a:r>
              <a:rPr lang="en-US" sz="2400" dirty="0"/>
              <a:t> </a:t>
            </a:r>
            <a:r>
              <a:rPr lang="en-US" sz="2400" b="0" dirty="0"/>
              <a:t>of </a:t>
            </a:r>
            <a:r>
              <a:rPr lang="en-US" sz="2400" dirty="0"/>
              <a:t>standard</a:t>
            </a:r>
            <a:r>
              <a:rPr lang="en-US" sz="2400" b="0" dirty="0"/>
              <a:t> concrete blocks (activated)</a:t>
            </a:r>
            <a:br>
              <a:rPr lang="en-US" sz="2400" b="0" dirty="0"/>
            </a:br>
            <a:r>
              <a:rPr lang="en-US" sz="2400" b="0" dirty="0"/>
              <a:t>Not all can be re-used (special shales needed). </a:t>
            </a:r>
          </a:p>
          <a:p>
            <a:r>
              <a:rPr lang="en-US" b="0" dirty="0"/>
              <a:t>Max dose rate 160 </a:t>
            </a:r>
            <a:r>
              <a:rPr lang="en-US" b="0" dirty="0">
                <a:latin typeface="Symbol" panose="05050102010706020507" pitchFamily="18" charset="2"/>
              </a:rPr>
              <a:t>m</a:t>
            </a:r>
            <a:r>
              <a:rPr lang="en-US" b="0" dirty="0"/>
              <a:t>Sv/h.</a:t>
            </a:r>
          </a:p>
          <a:p>
            <a:r>
              <a:rPr lang="en-US" b="0" dirty="0"/>
              <a:t>Most will be re-used in situ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52E0A4-4A90-515C-42D9-F8D94C81A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Recovery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T10 </a:t>
            </a:r>
            <a:r>
              <a:rPr lang="fr-CH" dirty="0" err="1"/>
              <a:t>target</a:t>
            </a:r>
            <a:r>
              <a:rPr lang="fr-CH"/>
              <a:t> station (TCC8)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D156C-F2E0-E40D-7BBC-FD32FBC2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DB04BA-AF07-D48C-F81A-0F4EE7A5F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311" y="1097817"/>
            <a:ext cx="4111489" cy="2570686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B22474A-BDEF-9961-7787-AC5C2C259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032" y="3797130"/>
            <a:ext cx="4747671" cy="2400508"/>
          </a:xfrm>
          <a:prstGeom prst="rect">
            <a:avLst/>
          </a:prstGeom>
        </p:spPr>
      </p:pic>
      <p:pic>
        <p:nvPicPr>
          <p:cNvPr id="9" name="Picture 8" descr="A computer generated illustration of a factory&#10;&#10;AI-generated content may be incorrect.">
            <a:extLst>
              <a:ext uri="{FF2B5EF4-FFF2-40B4-BE49-F238E27FC236}">
                <a16:creationId xmlns:a16="http://schemas.microsoft.com/office/drawing/2014/main" id="{E7820593-BD2B-037A-3FC1-03F33B639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6830" y="3797130"/>
            <a:ext cx="5321970" cy="2579205"/>
          </a:xfrm>
          <a:prstGeom prst="rect">
            <a:avLst/>
          </a:prstGeom>
        </p:spPr>
      </p:pic>
      <p:pic>
        <p:nvPicPr>
          <p:cNvPr id="11" name="Picture 10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BB4CD94F-D7DA-4AEC-794B-58EDF081DC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6703" y="4170784"/>
            <a:ext cx="2225233" cy="191766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438280-4496-503E-C15B-6B98C15BE691}"/>
              </a:ext>
            </a:extLst>
          </p:cNvPr>
          <p:cNvSpPr txBox="1"/>
          <p:nvPr/>
        </p:nvSpPr>
        <p:spPr>
          <a:xfrm>
            <a:off x="407986" y="3797130"/>
            <a:ext cx="9361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highlight>
                  <a:srgbClr val="FFFF00"/>
                </a:highlight>
              </a:rPr>
              <a:t>Concrete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16F340-68E5-9835-D9B8-DD6F152EBF0D}"/>
              </a:ext>
            </a:extLst>
          </p:cNvPr>
          <p:cNvSpPr txBox="1"/>
          <p:nvPr/>
        </p:nvSpPr>
        <p:spPr>
          <a:xfrm>
            <a:off x="5026703" y="4137474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highlight>
                  <a:srgbClr val="FFFF00"/>
                </a:highlight>
              </a:rPr>
              <a:t>Iron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70392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9C9AC5-F62D-F3A4-38DB-3255F70F5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TT7 dump recovery project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BF28B-FD02-A65D-A62D-8C3CA47D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0132B6-CC14-9CE3-C985-84A4B3E50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906" y="2199288"/>
            <a:ext cx="8112153" cy="41110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4C7FA2-82BB-B2D9-CFAD-888B6C969D08}"/>
              </a:ext>
            </a:extLst>
          </p:cNvPr>
          <p:cNvSpPr txBox="1"/>
          <p:nvPr/>
        </p:nvSpPr>
        <p:spPr>
          <a:xfrm>
            <a:off x="407986" y="1210666"/>
            <a:ext cx="11479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Unused shielding blocks left on “old” CERN locations, among which TT7 dump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4D881E-8928-13FA-80FD-FADF7E6D519E}"/>
              </a:ext>
            </a:extLst>
          </p:cNvPr>
          <p:cNvSpPr txBox="1"/>
          <p:nvPr/>
        </p:nvSpPr>
        <p:spPr bwMode="auto">
          <a:xfrm>
            <a:off x="2710449" y="4817806"/>
            <a:ext cx="120468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/>
              <a:t>TT7 PS neutrino facility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FD896B6-F752-8CEA-695E-EBA974713DB9}"/>
              </a:ext>
            </a:extLst>
          </p:cNvPr>
          <p:cNvSpPr/>
          <p:nvPr/>
        </p:nvSpPr>
        <p:spPr>
          <a:xfrm>
            <a:off x="3915134" y="4817806"/>
            <a:ext cx="784686" cy="37362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97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2B982-4F98-6B8D-79A1-B6693B1B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What to expect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95B93-005C-9F90-1808-51673844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205FFF-8061-52BC-6094-DD5E8ADC2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34" y="1006278"/>
            <a:ext cx="5186079" cy="52462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0516E2-1695-D806-3F6E-3D3638725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214" y="1017695"/>
            <a:ext cx="5150586" cy="523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39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2B982-4F98-6B8D-79A1-B6693B1B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What to expect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95B93-005C-9F90-1808-51673844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B4AAE7-2CF2-6193-63B9-32FDC0A84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029472"/>
            <a:ext cx="5226908" cy="52936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A2A6E0-2EDB-FA78-FCFD-CF420560B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654" y="1029472"/>
            <a:ext cx="5235146" cy="523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56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E814E6-B253-A778-D804-C2E192D9C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517" y="1002845"/>
            <a:ext cx="7477483" cy="5304665"/>
          </a:xfrm>
        </p:spPr>
        <p:txBody>
          <a:bodyPr/>
          <a:lstStyle/>
          <a:p>
            <a:r>
              <a:rPr lang="en-GB" sz="2400" dirty="0"/>
              <a:t>100m³ </a:t>
            </a:r>
            <a:r>
              <a:rPr lang="en-GB" sz="2400" b="0" dirty="0"/>
              <a:t>of </a:t>
            </a:r>
            <a:r>
              <a:rPr lang="en-GB" sz="2400" dirty="0"/>
              <a:t>standard</a:t>
            </a:r>
            <a:r>
              <a:rPr lang="en-GB" sz="2400" b="0" dirty="0"/>
              <a:t> cast iron blocks (+</a:t>
            </a:r>
            <a:r>
              <a:rPr lang="en-GB" sz="2400" dirty="0"/>
              <a:t>non-standard</a:t>
            </a:r>
            <a:r>
              <a:rPr lang="en-GB" sz="2400" b="0" dirty="0"/>
              <a:t> cast iron blocks)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000" b="0" dirty="0"/>
              <a:t>Activated blocks (dose rate TBC after extraction, expected to be rather low for vast majority of blocks)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000" b="0" dirty="0"/>
              <a:t>Excavation of backfill mound required + rerouting of networks; recovery of the blocks + transport to NA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000" b="0" dirty="0"/>
              <a:t>Scraping + painting process to be finalized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02B982-4F98-6B8D-79A1-B6693B1B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The scope of the TT7 recovery project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95B93-005C-9F90-1808-51673844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DD4F1E1E-DE0C-C5A2-A5C1-7DFA298063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22"/>
          <a:stretch/>
        </p:blipFill>
        <p:spPr>
          <a:xfrm>
            <a:off x="478971" y="4334400"/>
            <a:ext cx="6988078" cy="1986166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8A85CED5-1974-9F6C-C815-13F7152BAEA7}"/>
              </a:ext>
            </a:extLst>
          </p:cNvPr>
          <p:cNvSpPr/>
          <p:nvPr/>
        </p:nvSpPr>
        <p:spPr>
          <a:xfrm>
            <a:off x="7620000" y="4825386"/>
            <a:ext cx="452846" cy="10276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07AA89-F5F3-DA6B-161E-9B645B6C702D}"/>
              </a:ext>
            </a:extLst>
          </p:cNvPr>
          <p:cNvSpPr txBox="1"/>
          <p:nvPr/>
        </p:nvSpPr>
        <p:spPr>
          <a:xfrm>
            <a:off x="8299269" y="5218109"/>
            <a:ext cx="33598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TBC </a:t>
            </a:r>
            <a:r>
              <a:rPr lang="fr-CH" dirty="0" err="1"/>
              <a:t>after</a:t>
            </a:r>
            <a:r>
              <a:rPr lang="fr-CH" dirty="0"/>
              <a:t> extraction (end 2025) !</a:t>
            </a:r>
            <a:endParaRPr lang="en-GB" dirty="0"/>
          </a:p>
        </p:txBody>
      </p:sp>
      <p:pic>
        <p:nvPicPr>
          <p:cNvPr id="9" name="Picture 8" descr="A screenshot of a diagram&#10;&#10;AI-generated content may be incorrect.">
            <a:extLst>
              <a:ext uri="{FF2B5EF4-FFF2-40B4-BE49-F238E27FC236}">
                <a16:creationId xmlns:a16="http://schemas.microsoft.com/office/drawing/2014/main" id="{1CDCF20A-938A-DDFA-F824-C043AB604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719" y="1002845"/>
            <a:ext cx="2601744" cy="421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4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yellow and black striped pattern&#10;&#10;AI-generated content may be incorrect.">
            <a:extLst>
              <a:ext uri="{FF2B5EF4-FFF2-40B4-BE49-F238E27FC236}">
                <a16:creationId xmlns:a16="http://schemas.microsoft.com/office/drawing/2014/main" id="{332B3E42-DDED-A11E-1B0F-9D614FCE9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262" y="2307772"/>
            <a:ext cx="10577477" cy="367501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5C3884-E928-CB1A-1632-97137C552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/ planning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DC477-83A6-FFF5-7995-71F8810D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DA1FDB-F3B3-9E5D-F8C7-A7A891CD5C50}"/>
              </a:ext>
            </a:extLst>
          </p:cNvPr>
          <p:cNvSpPr/>
          <p:nvPr/>
        </p:nvSpPr>
        <p:spPr>
          <a:xfrm>
            <a:off x="8849032" y="5899355"/>
            <a:ext cx="2472160" cy="3736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Courtesy</a:t>
            </a:r>
            <a:r>
              <a:rPr lang="fr-CH" dirty="0"/>
              <a:t> Tamara Bud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7BE00B-CD64-37CA-815C-9F8352C0699F}"/>
              </a:ext>
            </a:extLst>
          </p:cNvPr>
          <p:cNvSpPr txBox="1"/>
          <p:nvPr/>
        </p:nvSpPr>
        <p:spPr>
          <a:xfrm>
            <a:off x="265658" y="1020860"/>
            <a:ext cx="1179810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Objective : Project completed before LS3 – Number + condition + dimension of blocks to be known before end 2025</a:t>
            </a:r>
          </a:p>
          <a:p>
            <a:r>
              <a:rPr lang="en-US" dirty="0"/>
              <a:t>Budget secured</a:t>
            </a:r>
          </a:p>
          <a:p>
            <a:pPr algn="l"/>
            <a:r>
              <a:rPr lang="en-US" dirty="0"/>
              <a:t>Tender document produced, in approval loop before being sent out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3FCA44-15C9-46F0-372B-75EE58AE28AF}"/>
              </a:ext>
            </a:extLst>
          </p:cNvPr>
          <p:cNvCxnSpPr/>
          <p:nvPr/>
        </p:nvCxnSpPr>
        <p:spPr>
          <a:xfrm>
            <a:off x="7106194" y="2307772"/>
            <a:ext cx="0" cy="37533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761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054BD6-65F3-AF4C-3E5C-097385E67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462744-48FD-5F8D-DE40-D2032E51A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E209C-BD41-EC82-FA3E-C3652F81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A3C8B81-D72D-D3B6-E761-43615FD786A4}"/>
              </a:ext>
            </a:extLst>
          </p:cNvPr>
          <p:cNvSpPr txBox="1">
            <a:spLocks/>
          </p:cNvSpPr>
          <p:nvPr/>
        </p:nvSpPr>
        <p:spPr>
          <a:xfrm>
            <a:off x="142517" y="1002845"/>
            <a:ext cx="1164149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0" dirty="0"/>
              <a:t>About 180m³ of cast iron and 400 m</a:t>
            </a:r>
            <a:r>
              <a:rPr lang="en-GB" sz="2800" b="0" baseline="30000" dirty="0"/>
              <a:t>3</a:t>
            </a:r>
            <a:r>
              <a:rPr lang="en-GB" sz="2800" b="0" dirty="0"/>
              <a:t> of concrete / marble shielding block will be required for the BDF target station</a:t>
            </a:r>
          </a:p>
          <a:p>
            <a:r>
              <a:rPr lang="en-GB" sz="2800" b="0" dirty="0"/>
              <a:t>Most of the required blocks will be retrieved from existing stocks and ancient facilities (TCC8, TT7, CNGS target, TCC2), essentially already activated</a:t>
            </a:r>
          </a:p>
          <a:p>
            <a:r>
              <a:rPr lang="en-GB" sz="2800" b="0" dirty="0"/>
              <a:t>This will result in large savings in terms of money but also in terms of future radioactive wastes for the future</a:t>
            </a:r>
          </a:p>
          <a:p>
            <a:r>
              <a:rPr lang="en-GB" sz="2800" b="0" dirty="0"/>
              <a:t>The fraction to be purchased (essentially non-standard blocks) remains to be clearly defined, linked to the detail design of the shielding layout, yet to be finalized</a:t>
            </a:r>
          </a:p>
        </p:txBody>
      </p:sp>
    </p:spTree>
    <p:extLst>
      <p:ext uri="{BB962C8B-B14F-4D97-AF65-F5344CB8AC3E}">
        <p14:creationId xmlns:p14="http://schemas.microsoft.com/office/powerpoint/2010/main" val="36982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E814E6-B253-A778-D804-C2E192D9C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0" dirty="0"/>
              <a:t>New target station installed in TCC8 for BDF/SHIP requires large amount of shielding (cast iron, concrete and marble)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02B982-4F98-6B8D-79A1-B6693B1B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Introduction: what for ?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95B93-005C-9F90-1808-51673844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98C002DE-7D9E-8FF3-5DDB-A9A870FD98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134746" y="2784055"/>
            <a:ext cx="10972800" cy="407394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CE3CDF-55E8-D4E7-F111-ED0FEFAD5801}"/>
              </a:ext>
            </a:extLst>
          </p:cNvPr>
          <p:cNvCxnSpPr>
            <a:cxnSpLocks/>
          </p:cNvCxnSpPr>
          <p:nvPr/>
        </p:nvCxnSpPr>
        <p:spPr>
          <a:xfrm>
            <a:off x="2865120" y="6140882"/>
            <a:ext cx="4423954" cy="66148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060168A-2377-0AA1-B310-6F5227EEB030}"/>
              </a:ext>
            </a:extLst>
          </p:cNvPr>
          <p:cNvSpPr txBox="1"/>
          <p:nvPr/>
        </p:nvSpPr>
        <p:spPr bwMode="auto">
          <a:xfrm>
            <a:off x="3868089" y="6394136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40542D0-BA9B-5592-EF85-23EFE33AB8BD}"/>
              </a:ext>
            </a:extLst>
          </p:cNvPr>
          <p:cNvCxnSpPr>
            <a:cxnSpLocks/>
          </p:cNvCxnSpPr>
          <p:nvPr/>
        </p:nvCxnSpPr>
        <p:spPr>
          <a:xfrm flipH="1">
            <a:off x="8351520" y="5174601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02E6C2-E540-6AF7-3805-FD49346E45C7}"/>
              </a:ext>
            </a:extLst>
          </p:cNvPr>
          <p:cNvSpPr txBox="1"/>
          <p:nvPr/>
        </p:nvSpPr>
        <p:spPr bwMode="auto">
          <a:xfrm>
            <a:off x="8685503" y="6423303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3C10D9E-1DD6-0178-F215-ADC1A735AEBE}"/>
              </a:ext>
            </a:extLst>
          </p:cNvPr>
          <p:cNvCxnSpPr>
            <a:cxnSpLocks/>
          </p:cNvCxnSpPr>
          <p:nvPr/>
        </p:nvCxnSpPr>
        <p:spPr>
          <a:xfrm>
            <a:off x="3257469" y="4188823"/>
            <a:ext cx="0" cy="178668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868F136-20BF-9344-28FB-B6C6CF0F23A7}"/>
              </a:ext>
            </a:extLst>
          </p:cNvPr>
          <p:cNvSpPr txBox="1"/>
          <p:nvPr/>
        </p:nvSpPr>
        <p:spPr bwMode="auto">
          <a:xfrm>
            <a:off x="3260711" y="4860074"/>
            <a:ext cx="9533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E00E18-F72F-B504-0608-30D944726D2C}"/>
              </a:ext>
            </a:extLst>
          </p:cNvPr>
          <p:cNvSpPr txBox="1"/>
          <p:nvPr/>
        </p:nvSpPr>
        <p:spPr>
          <a:xfrm>
            <a:off x="5617029" y="2155273"/>
            <a:ext cx="65749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~180 m³ </a:t>
            </a:r>
            <a:r>
              <a:rPr lang="en-GB" sz="2400" b="0" dirty="0"/>
              <a:t>of cast iron + US1010 (magnetic iron)</a:t>
            </a:r>
            <a:endParaRPr lang="en-US" sz="2400" dirty="0"/>
          </a:p>
          <a:p>
            <a:r>
              <a:rPr lang="en-GB" sz="2400" dirty="0"/>
              <a:t>~400 m³ </a:t>
            </a:r>
            <a:r>
              <a:rPr lang="en-GB" sz="2400" b="0" dirty="0"/>
              <a:t>of concrete / marble</a:t>
            </a:r>
          </a:p>
        </p:txBody>
      </p:sp>
    </p:spTree>
    <p:extLst>
      <p:ext uri="{BB962C8B-B14F-4D97-AF65-F5344CB8AC3E}">
        <p14:creationId xmlns:p14="http://schemas.microsoft.com/office/powerpoint/2010/main" val="78066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52EDD4-81BD-19E4-C36B-EB1657AB6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5644468" cy="5304665"/>
          </a:xfrm>
        </p:spPr>
        <p:txBody>
          <a:bodyPr/>
          <a:lstStyle/>
          <a:p>
            <a:r>
              <a:rPr lang="en-US" dirty="0"/>
              <a:t>1. Experiments requirements</a:t>
            </a:r>
          </a:p>
          <a:p>
            <a:r>
              <a:rPr lang="en-US" dirty="0"/>
              <a:t>Keep the flux of particles emerging from the target station into the detector as low as possible (complex optimum to be reached)</a:t>
            </a:r>
          </a:p>
          <a:p>
            <a:r>
              <a:rPr lang="en-US" dirty="0"/>
              <a:t>Limit the flux into (possibly) super conducting magnets of the magnetic muon shield</a:t>
            </a:r>
          </a:p>
          <a:p>
            <a:endParaRPr lang="fr-CH" dirty="0"/>
          </a:p>
          <a:p>
            <a:r>
              <a:rPr lang="fr-CH" dirty="0"/>
              <a:t>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92E9E8-5461-C1C7-D381-E1F240BA0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Shielding Requirements - 1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9CFBE-FCB6-EFE9-EC9A-8BA989D30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1F424A72-5279-4566-2D8A-C8C65AB84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369" y="3503346"/>
            <a:ext cx="4511431" cy="2872989"/>
          </a:xfrm>
          <a:prstGeom prst="rect">
            <a:avLst/>
          </a:prstGeom>
        </p:spPr>
      </p:pic>
      <p:pic>
        <p:nvPicPr>
          <p:cNvPr id="8" name="Picture 7" descr="A close-up of a diagram&#10;&#10;AI-generated content may be incorrect.">
            <a:extLst>
              <a:ext uri="{FF2B5EF4-FFF2-40B4-BE49-F238E27FC236}">
                <a16:creationId xmlns:a16="http://schemas.microsoft.com/office/drawing/2014/main" id="{7729F900-A217-4DAF-8795-9B44FAF31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539" y="942973"/>
            <a:ext cx="5317044" cy="2389272"/>
          </a:xfrm>
          <a:prstGeom prst="rect">
            <a:avLst/>
          </a:prstGeom>
        </p:spPr>
      </p:pic>
      <p:pic>
        <p:nvPicPr>
          <p:cNvPr id="9" name="Picture 8" descr="A diagram of a room with text and words&#10;&#10;Description automatically generated with medium confidence">
            <a:extLst>
              <a:ext uri="{FF2B5EF4-FFF2-40B4-BE49-F238E27FC236}">
                <a16:creationId xmlns:a16="http://schemas.microsoft.com/office/drawing/2014/main" id="{D0F7FEAA-DD64-C00C-AF62-0687A2A70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362" y="3763763"/>
            <a:ext cx="3945516" cy="26125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452369-D06E-3650-533D-37D021AB56BF}"/>
              </a:ext>
            </a:extLst>
          </p:cNvPr>
          <p:cNvSpPr txBox="1"/>
          <p:nvPr/>
        </p:nvSpPr>
        <p:spPr>
          <a:xfrm>
            <a:off x="8142514" y="6372033"/>
            <a:ext cx="28982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Ref</a:t>
            </a:r>
            <a:r>
              <a:rPr lang="fr-CH" dirty="0"/>
              <a:t>: </a:t>
            </a:r>
            <a:r>
              <a:rPr lang="en-GB" dirty="0"/>
              <a:t>CERN-SPSC-2023-033</a:t>
            </a:r>
          </a:p>
        </p:txBody>
      </p:sp>
    </p:spTree>
    <p:extLst>
      <p:ext uri="{BB962C8B-B14F-4D97-AF65-F5344CB8AC3E}">
        <p14:creationId xmlns:p14="http://schemas.microsoft.com/office/powerpoint/2010/main" val="419373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A1FB21-B54B-A845-1F15-570C80A95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5026160" cy="5304665"/>
          </a:xfrm>
        </p:spPr>
        <p:txBody>
          <a:bodyPr/>
          <a:lstStyle/>
          <a:p>
            <a:r>
              <a:rPr lang="en-GB" dirty="0"/>
              <a:t>2. RP requirements</a:t>
            </a:r>
          </a:p>
          <a:p>
            <a:r>
              <a:rPr lang="en-GB" dirty="0"/>
              <a:t>Keep surface within non-designated limits (2.5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Sv/h) during operation</a:t>
            </a:r>
          </a:p>
          <a:p>
            <a:r>
              <a:rPr lang="en-GB" dirty="0"/>
              <a:t>Keep residual radiation downstream target station (</a:t>
            </a:r>
            <a:r>
              <a:rPr lang="en-GB" dirty="0" err="1"/>
              <a:t>SHiP</a:t>
            </a:r>
            <a:r>
              <a:rPr lang="en-GB" dirty="0"/>
              <a:t> environment) within supervised area limit (15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Sv/h)</a:t>
            </a:r>
          </a:p>
          <a:p>
            <a:r>
              <a:rPr lang="en-GB" dirty="0"/>
              <a:t>Limit environmental impact (soil + air activation)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BCBF5F-DD74-6FAB-3B5F-6DC8225D0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Shielding Requirements- 2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F98F4-18ED-D4B4-9B03-966E8B517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close-up of a diagram&#10;&#10;Description automatically generated">
            <a:extLst>
              <a:ext uri="{FF2B5EF4-FFF2-40B4-BE49-F238E27FC236}">
                <a16:creationId xmlns:a16="http://schemas.microsoft.com/office/drawing/2014/main" id="{683334F5-E27B-E823-ABEB-DFBC9DEF6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134" y="1071670"/>
            <a:ext cx="6214908" cy="2943904"/>
          </a:xfrm>
          <a:prstGeom prst="rect">
            <a:avLst/>
          </a:prstGeom>
        </p:spPr>
      </p:pic>
      <p:pic>
        <p:nvPicPr>
          <p:cNvPr id="7" name="Picture 6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B4E2C590-8338-5C0B-4229-9E7DBF4AB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462" y="4090741"/>
            <a:ext cx="3304387" cy="2658232"/>
          </a:xfrm>
          <a:prstGeom prst="rect">
            <a:avLst/>
          </a:prstGeom>
        </p:spPr>
      </p:pic>
      <p:pic>
        <p:nvPicPr>
          <p:cNvPr id="9" name="Picture 8" descr="A drawing of a room with a floor shielding&#10;&#10;AI-generated content may be incorrect.">
            <a:extLst>
              <a:ext uri="{FF2B5EF4-FFF2-40B4-BE49-F238E27FC236}">
                <a16:creationId xmlns:a16="http://schemas.microsoft.com/office/drawing/2014/main" id="{D2C64E46-ABF6-2735-EA40-DC619A4C5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7948" y="4152470"/>
            <a:ext cx="3057814" cy="22238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E4AE42-12DE-EB3A-E633-101B383B6FAD}"/>
              </a:ext>
            </a:extLst>
          </p:cNvPr>
          <p:cNvSpPr/>
          <p:nvPr/>
        </p:nvSpPr>
        <p:spPr>
          <a:xfrm>
            <a:off x="275161" y="5665802"/>
            <a:ext cx="3730782" cy="2845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See</a:t>
            </a:r>
            <a:r>
              <a:rPr lang="fr-CH" dirty="0"/>
              <a:t> C. </a:t>
            </a:r>
            <a:r>
              <a:rPr lang="fr-CH" dirty="0" err="1"/>
              <a:t>Ahdida’s</a:t>
            </a:r>
            <a:r>
              <a:rPr lang="fr-CH" dirty="0"/>
              <a:t> talk for RP </a:t>
            </a:r>
            <a:r>
              <a:rPr lang="fr-CH" dirty="0" err="1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758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B0E5BDFD-A576-C2F8-515A-092BB0BDF8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254" y="2607849"/>
            <a:ext cx="5966977" cy="223285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EB5A5C1-B6C6-4E14-93B3-55F72B620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Shielding Requirements- 3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4108A-AE92-A832-E5BC-4E68AE48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290F705B-DFCF-8A17-EF92-A3E5EDAFE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9023" y="942973"/>
            <a:ext cx="4423245" cy="3331291"/>
          </a:xfrm>
          <a:prstGeom prst="rect">
            <a:avLst/>
          </a:prstGeom>
        </p:spPr>
      </p:pic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BDD01E62-C7B2-8F29-97F3-27C4AE299F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841" y="3956566"/>
            <a:ext cx="4129427" cy="290143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492641-7395-E73D-D06B-F013187819F4}"/>
              </a:ext>
            </a:extLst>
          </p:cNvPr>
          <p:cNvSpPr txBox="1">
            <a:spLocks/>
          </p:cNvSpPr>
          <p:nvPr/>
        </p:nvSpPr>
        <p:spPr>
          <a:xfrm>
            <a:off x="407989" y="1071670"/>
            <a:ext cx="5026160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3. R2E requirements</a:t>
            </a:r>
          </a:p>
          <a:p>
            <a:r>
              <a:rPr lang="en-US" dirty="0"/>
              <a:t>Keep radiation dose within limits of «standard electronics» limits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Credit: Luigi Esposito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B4D98D-3289-9F34-B9E9-03508F7C8F27}"/>
              </a:ext>
            </a:extLst>
          </p:cNvPr>
          <p:cNvSpPr/>
          <p:nvPr/>
        </p:nvSpPr>
        <p:spPr>
          <a:xfrm>
            <a:off x="2065282" y="4599263"/>
            <a:ext cx="775663" cy="286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72D6BF95-3F41-AD05-D367-AD3807C98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6277" y="4994580"/>
            <a:ext cx="3986564" cy="16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12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B24BF-122F-CE58-B4B8-C94DE3DD0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71670"/>
            <a:ext cx="3706811" cy="400079"/>
          </a:xfrm>
        </p:spPr>
        <p:txBody>
          <a:bodyPr/>
          <a:lstStyle/>
          <a:p>
            <a:r>
              <a:rPr lang="en-US" dirty="0"/>
              <a:t>Concrete blocks: ~400 m3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691B8A-87D8-6837-5D46-DF5077F8D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Required Shielding blocks listing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0B2F3-4FB9-646F-3C14-7787D1F32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E64EB9C-608E-B15E-B4AD-ECF438940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506" y="1752449"/>
            <a:ext cx="5936494" cy="347502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F247DC0E-A585-5A40-733F-09F1A43EDC98}"/>
              </a:ext>
            </a:extLst>
          </p:cNvPr>
          <p:cNvSpPr txBox="1">
            <a:spLocks/>
          </p:cNvSpPr>
          <p:nvPr/>
        </p:nvSpPr>
        <p:spPr>
          <a:xfrm>
            <a:off x="6390776" y="1071670"/>
            <a:ext cx="3387705" cy="4000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Iron blocks: ~180 m3</a:t>
            </a:r>
          </a:p>
        </p:txBody>
      </p:sp>
      <p:pic>
        <p:nvPicPr>
          <p:cNvPr id="14" name="Picture 13" descr="A screenshot of a data sheet&#10;&#10;AI-generated content may be incorrect.">
            <a:extLst>
              <a:ext uri="{FF2B5EF4-FFF2-40B4-BE49-F238E27FC236}">
                <a16:creationId xmlns:a16="http://schemas.microsoft.com/office/drawing/2014/main" id="{E0E4BD0D-8537-103C-5780-8BF9CFDE5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3" y="1752449"/>
            <a:ext cx="5921253" cy="36655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A6B3F6D-91B7-DA1A-32BC-E8C8F0B2CEE8}"/>
              </a:ext>
            </a:extLst>
          </p:cNvPr>
          <p:cNvSpPr txBox="1"/>
          <p:nvPr/>
        </p:nvSpPr>
        <p:spPr>
          <a:xfrm>
            <a:off x="157952" y="5660963"/>
            <a:ext cx="92566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Special blocks: holes, round shape, specific dimensions etc. : to be produced on demand</a:t>
            </a:r>
          </a:p>
          <a:p>
            <a:r>
              <a:rPr lang="en-US" dirty="0"/>
              <a:t>Installation layout not finalized yet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8AD039-B71E-863B-D7DD-E5746F93B758}"/>
              </a:ext>
            </a:extLst>
          </p:cNvPr>
          <p:cNvSpPr/>
          <p:nvPr/>
        </p:nvSpPr>
        <p:spPr>
          <a:xfrm>
            <a:off x="157952" y="4267199"/>
            <a:ext cx="4414048" cy="3222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13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F1E885-165E-1DA7-4731-9AB2BABE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012530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CERN Standard </a:t>
            </a:r>
            <a:r>
              <a:rPr lang="fr-CH" dirty="0" err="1"/>
              <a:t>shielding</a:t>
            </a:r>
            <a:r>
              <a:rPr lang="fr-CH" dirty="0"/>
              <a:t> blocks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122C75-EF3F-3455-1E81-687A658D1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887" y="1010193"/>
            <a:ext cx="6274075" cy="308253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GB" sz="1600" dirty="0"/>
              <a:t>Raw material specs:</a:t>
            </a:r>
          </a:p>
          <a:p>
            <a:r>
              <a:rPr lang="en-GB" sz="1600" dirty="0">
                <a:ea typeface="Aptos" panose="020B0004020202020204" pitchFamily="34" charset="0"/>
                <a:cs typeface="Aptos" panose="020B0004020202020204" pitchFamily="34" charset="0"/>
              </a:rPr>
              <a:t>    </a:t>
            </a:r>
            <a:r>
              <a:rPr lang="en-GB" sz="1600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Concrete</a:t>
            </a:r>
            <a:r>
              <a:rPr lang="en-GB" sz="16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: according to the standard EN 206</a:t>
            </a:r>
            <a:br>
              <a:rPr lang="en-GB" sz="1600" dirty="0"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sz="1600" dirty="0">
                <a:ea typeface="Aptos" panose="020B0004020202020204" pitchFamily="34" charset="0"/>
                <a:cs typeface="Aptos" panose="020B0004020202020204" pitchFamily="34" charset="0"/>
              </a:rPr>
              <a:t>Limit to absolute minimum Natrium, Manganese, Magnesium, Cobalt, Europium, Caesium, Hafnium, Iridium, Silver, and Scandium</a:t>
            </a:r>
            <a:endParaRPr lang="en-GB" sz="1600" dirty="0"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600" dirty="0"/>
              <a:t>    </a:t>
            </a:r>
            <a:r>
              <a:rPr lang="en-GB" sz="1600" dirty="0">
                <a:solidFill>
                  <a:srgbClr val="FF0000"/>
                </a:solidFill>
              </a:rPr>
              <a:t>Cast iron</a:t>
            </a:r>
            <a:r>
              <a:rPr lang="en-GB" sz="1600" dirty="0"/>
              <a:t>: 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spheroid-graphite cast iron EN-GJS-400-18U-RT: Better resilience than Laminal Graphite cast iron. </a:t>
            </a:r>
            <a:b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Maximum cobalt content below 0.10%</a:t>
            </a:r>
            <a:endParaRPr lang="en-GB" sz="1600" dirty="0"/>
          </a:p>
          <a:p>
            <a:r>
              <a:rPr lang="en-GB" sz="1600" dirty="0"/>
              <a:t>All </a:t>
            </a:r>
            <a:r>
              <a:rPr lang="en-GB" sz="1600" dirty="0">
                <a:solidFill>
                  <a:srgbClr val="FF0000"/>
                </a:solidFill>
              </a:rPr>
              <a:t>iron blocks need to be painted </a:t>
            </a:r>
            <a:r>
              <a:rPr lang="en-GB" sz="1600" dirty="0"/>
              <a:t>(corrosion protection) and identified</a:t>
            </a:r>
          </a:p>
          <a:p>
            <a:endParaRPr lang="fr-CH" sz="1500" dirty="0"/>
          </a:p>
        </p:txBody>
      </p:sp>
      <p:pic>
        <p:nvPicPr>
          <p:cNvPr id="8" name="Picture 7" descr="A table with numbers and weights&#10;&#10;AI-generated content may be incorrect.">
            <a:extLst>
              <a:ext uri="{FF2B5EF4-FFF2-40B4-BE49-F238E27FC236}">
                <a16:creationId xmlns:a16="http://schemas.microsoft.com/office/drawing/2014/main" id="{98E1D414-8D21-1515-4E4F-662410053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040" y="1010193"/>
            <a:ext cx="5602960" cy="2745449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2601A-0DCA-35E8-E26E-FB19EB14BE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0" name="Picture 9" descr="A table with numbers and a weight&#10;&#10;AI-generated content may be incorrect.">
            <a:extLst>
              <a:ext uri="{FF2B5EF4-FFF2-40B4-BE49-F238E27FC236}">
                <a16:creationId xmlns:a16="http://schemas.microsoft.com/office/drawing/2014/main" id="{2E9B09D0-B974-CA23-BAFB-8FADC8CAF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433" y="4171406"/>
            <a:ext cx="5628567" cy="2577568"/>
          </a:xfrm>
          <a:prstGeom prst="rect">
            <a:avLst/>
          </a:prstGeom>
        </p:spPr>
      </p:pic>
      <p:pic>
        <p:nvPicPr>
          <p:cNvPr id="1026" name="6B4A1B41-5EA8-4D90-A076-FB2AA6EFD863" descr="IMG_5325.jpg">
            <a:extLst>
              <a:ext uri="{FF2B5EF4-FFF2-40B4-BE49-F238E27FC236}">
                <a16:creationId xmlns:a16="http://schemas.microsoft.com/office/drawing/2014/main" id="{6E9AD5A1-F7B3-E8F7-52E3-E60F453927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01" b="10579"/>
          <a:stretch/>
        </p:blipFill>
        <p:spPr bwMode="auto">
          <a:xfrm>
            <a:off x="736520" y="4035379"/>
            <a:ext cx="4793271" cy="2157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DAF56AE1-2ED5-D05C-4B19-2DA1689B21C2}"/>
              </a:ext>
            </a:extLst>
          </p:cNvPr>
          <p:cNvSpPr/>
          <p:nvPr/>
        </p:nvSpPr>
        <p:spPr>
          <a:xfrm>
            <a:off x="296391" y="5612524"/>
            <a:ext cx="1254935" cy="346842"/>
          </a:xfrm>
          <a:prstGeom prst="wedgeRoundRectCallout">
            <a:avLst>
              <a:gd name="adj1" fmla="val 53894"/>
              <a:gd name="adj2" fmla="val -155681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Unique 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209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EEF5C5-E3A2-AF81-AE1E-F5437800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3870"/>
          </a:xfrm>
        </p:spPr>
        <p:txBody>
          <a:bodyPr/>
          <a:lstStyle/>
          <a:p>
            <a:r>
              <a:rPr lang="fr-CH" dirty="0" err="1"/>
              <a:t>Stability</a:t>
            </a:r>
            <a:r>
              <a:rPr lang="fr-CH" dirty="0"/>
              <a:t> </a:t>
            </a:r>
            <a:r>
              <a:rPr lang="fr-CH" dirty="0" err="1"/>
              <a:t>assesment</a:t>
            </a:r>
            <a:r>
              <a:rPr lang="fr-CH" dirty="0"/>
              <a:t> of the </a:t>
            </a:r>
            <a:r>
              <a:rPr lang="fr-CH" dirty="0" err="1"/>
              <a:t>shielding</a:t>
            </a:r>
            <a:r>
              <a:rPr lang="fr-CH" dirty="0"/>
              <a:t> </a:t>
            </a:r>
            <a:r>
              <a:rPr lang="fr-CH" dirty="0" err="1"/>
              <a:t>assembly</a:t>
            </a:r>
            <a:br>
              <a:rPr lang="fr-CH" dirty="0"/>
            </a:br>
            <a:endParaRPr lang="fr-CH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67AD9-84C9-93DD-C625-C35368BBA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3802507-E8EC-464A-6B83-3176E6CBC236}"/>
              </a:ext>
            </a:extLst>
          </p:cNvPr>
          <p:cNvSpPr txBox="1">
            <a:spLocks/>
          </p:cNvSpPr>
          <p:nvPr/>
        </p:nvSpPr>
        <p:spPr bwMode="auto">
          <a:xfrm>
            <a:off x="8468498" y="6408000"/>
            <a:ext cx="867862" cy="365125"/>
          </a:xfrm>
          <a:prstGeom prst="rect">
            <a:avLst/>
          </a:prstGeom>
        </p:spPr>
        <p:txBody>
          <a:bodyPr tIns="10800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4AA670A-4447-47C0-8E9D-0B0D7FF27A21}" type="datetime1">
              <a:rPr lang="fr-CH" sz="1000" smtClean="0">
                <a:solidFill>
                  <a:schemeClr val="bg1"/>
                </a:solidFill>
              </a:rPr>
              <a:pPr>
                <a:defRPr/>
              </a:pPr>
              <a:t>04.03.2025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27FC6485-189F-7499-77DE-B8EDE3C61FAF}"/>
              </a:ext>
            </a:extLst>
          </p:cNvPr>
          <p:cNvSpPr txBox="1">
            <a:spLocks/>
          </p:cNvSpPr>
          <p:nvPr/>
        </p:nvSpPr>
        <p:spPr bwMode="auto">
          <a:xfrm>
            <a:off x="9479234" y="6408000"/>
            <a:ext cx="2017365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dirty="0">
                <a:solidFill>
                  <a:schemeClr val="bg1"/>
                </a:solidFill>
              </a:rPr>
              <a:t>M. Andreini</a:t>
            </a:r>
          </a:p>
        </p:txBody>
      </p:sp>
      <p:pic>
        <p:nvPicPr>
          <p:cNvPr id="2" name="EQ_3_SCF_0.5">
            <a:hlinkClick r:id="" action="ppaction://media"/>
            <a:extLst>
              <a:ext uri="{FF2B5EF4-FFF2-40B4-BE49-F238E27FC236}">
                <a16:creationId xmlns:a16="http://schemas.microsoft.com/office/drawing/2014/main" id="{F5021345-F109-A794-4EA4-1A5FBCE571D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011" t="28536" r="-1011" b="-1056"/>
          <a:stretch/>
        </p:blipFill>
        <p:spPr>
          <a:xfrm>
            <a:off x="162893" y="1572786"/>
            <a:ext cx="11089232" cy="48352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C8AE7A-B978-FC34-4A1F-A8B9EF065B3A}"/>
              </a:ext>
            </a:extLst>
          </p:cNvPr>
          <p:cNvSpPr txBox="1"/>
          <p:nvPr/>
        </p:nvSpPr>
        <p:spPr>
          <a:xfrm>
            <a:off x="3359293" y="5716438"/>
            <a:ext cx="498854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chemeClr val="accent2"/>
                </a:solidFill>
              </a:rPr>
              <a:t>Identification of the most vulnerable mechanisms</a:t>
            </a:r>
            <a:br>
              <a:rPr lang="en-US" sz="1800" dirty="0">
                <a:solidFill>
                  <a:schemeClr val="accent2"/>
                </a:solidFill>
              </a:rPr>
            </a:br>
            <a:r>
              <a:rPr lang="en-US" sz="1800" i="1" dirty="0">
                <a:solidFill>
                  <a:schemeClr val="accent2"/>
                </a:solidFill>
              </a:rPr>
              <a:t>EQ3 – PGA scaled to 0.5 g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86C54-81F1-3D65-BCCE-CB91FDE628F9}"/>
              </a:ext>
            </a:extLst>
          </p:cNvPr>
          <p:cNvSpPr txBox="1"/>
          <p:nvPr/>
        </p:nvSpPr>
        <p:spPr>
          <a:xfrm>
            <a:off x="0" y="989237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The assembly scheme will be subject to </a:t>
            </a:r>
            <a:r>
              <a:rPr lang="en-GB" sz="1800" dirty="0">
                <a:solidFill>
                  <a:srgbClr val="FF0000"/>
                </a:solidFill>
              </a:rPr>
              <a:t>Finite Element Analysis for seismic assessment </a:t>
            </a:r>
            <a:r>
              <a:rPr lang="en-GB" sz="1800" dirty="0"/>
              <a:t>by CERN safety department</a:t>
            </a:r>
            <a:br>
              <a:rPr lang="en-GB" sz="1800" dirty="0"/>
            </a:br>
            <a:r>
              <a:rPr lang="en-GB" sz="1800" dirty="0"/>
              <a:t>Complex calculation due to nature of pile-up (no mechanical link only friction)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4E696-52B4-8368-0FD3-892095E31939}"/>
              </a:ext>
            </a:extLst>
          </p:cNvPr>
          <p:cNvSpPr txBox="1"/>
          <p:nvPr/>
        </p:nvSpPr>
        <p:spPr>
          <a:xfrm>
            <a:off x="96170" y="2161243"/>
            <a:ext cx="24200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Example: AD-GBAR LINAC bunker Configuration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218178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AA3B1BDE-E7A8-4AFD-AFED-8A93D0BAE12F" descr="IMG_5278.jpg">
            <a:extLst>
              <a:ext uri="{FF2B5EF4-FFF2-40B4-BE49-F238E27FC236}">
                <a16:creationId xmlns:a16="http://schemas.microsoft.com/office/drawing/2014/main" id="{9C8F1DDB-E3A6-6181-49DF-EDEBC1545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338" y="1078524"/>
            <a:ext cx="2217727" cy="295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C83FB6-188B-69E4-59CB-9B9911896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Most </a:t>
            </a:r>
            <a:r>
              <a:rPr lang="fr-CH" dirty="0" err="1"/>
              <a:t>common</a:t>
            </a:r>
            <a:r>
              <a:rPr lang="fr-CH" dirty="0"/>
              <a:t> lifting </a:t>
            </a:r>
            <a:r>
              <a:rPr lang="fr-CH" dirty="0" err="1"/>
              <a:t>systems</a:t>
            </a:r>
            <a:r>
              <a:rPr lang="fr-CH" dirty="0"/>
              <a:t> (non exhaustive…)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04BCC-49D5-D5F6-AEBE-57C51CE74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6A9F10CC-8897-49E2-A017-CA0B2F006637" descr="IMG_5276.jpg">
            <a:extLst>
              <a:ext uri="{FF2B5EF4-FFF2-40B4-BE49-F238E27FC236}">
                <a16:creationId xmlns:a16="http://schemas.microsoft.com/office/drawing/2014/main" id="{3E0C8AC5-C9D5-C47B-32EA-0F54B757D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99192" y="3816718"/>
            <a:ext cx="2211195" cy="294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E3370AC-7A7E-4B65-967D-B272633FDE16" descr="IMG_5277.jpg">
            <a:extLst>
              <a:ext uri="{FF2B5EF4-FFF2-40B4-BE49-F238E27FC236}">
                <a16:creationId xmlns:a16="http://schemas.microsoft.com/office/drawing/2014/main" id="{5953CFE3-60A9-563C-3759-659C26FF6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705" y="3587932"/>
            <a:ext cx="3744685" cy="280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7" descr="A close-up of a zipper&#10;&#10;AI-generated content may be incorrect.">
            <a:extLst>
              <a:ext uri="{FF2B5EF4-FFF2-40B4-BE49-F238E27FC236}">
                <a16:creationId xmlns:a16="http://schemas.microsoft.com/office/drawing/2014/main" id="{58347869-5123-A8E4-6D03-901066E59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 rot="5400000">
            <a:off x="9455536" y="1320163"/>
            <a:ext cx="3017517" cy="2263137"/>
          </a:xfrm>
        </p:spPr>
      </p:pic>
      <p:pic>
        <p:nvPicPr>
          <p:cNvPr id="1029" name="89A684ED-DF8E-4EB3-9206-7E44993F4C4A" descr="IMG_5279.jpg">
            <a:extLst>
              <a:ext uri="{FF2B5EF4-FFF2-40B4-BE49-F238E27FC236}">
                <a16:creationId xmlns:a16="http://schemas.microsoft.com/office/drawing/2014/main" id="{398CADDB-2FFE-6542-503B-4D4509D06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50385" y="3304835"/>
            <a:ext cx="2586854" cy="344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8A8CA32-E47D-7FF0-188A-953AF595D470}"/>
              </a:ext>
            </a:extLst>
          </p:cNvPr>
          <p:cNvSpPr/>
          <p:nvPr/>
        </p:nvSpPr>
        <p:spPr>
          <a:xfrm>
            <a:off x="6004202" y="3488565"/>
            <a:ext cx="1657839" cy="6966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Cast-in </a:t>
            </a:r>
            <a:r>
              <a:rPr lang="fr-CH" dirty="0" err="1"/>
              <a:t>loop</a:t>
            </a:r>
            <a:r>
              <a:rPr lang="fr-CH" dirty="0"/>
              <a:t> (plus </a:t>
            </a:r>
            <a:r>
              <a:rPr lang="fr-CH" dirty="0" err="1"/>
              <a:t>shackle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ED1D05-9179-D156-957D-F953770967E7}"/>
              </a:ext>
            </a:extLst>
          </p:cNvPr>
          <p:cNvSpPr/>
          <p:nvPr/>
        </p:nvSpPr>
        <p:spPr>
          <a:xfrm>
            <a:off x="8497595" y="3412420"/>
            <a:ext cx="1556154" cy="8721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Spherical head anchors </a:t>
            </a:r>
            <a:endParaRPr lang="en-GB" dirty="0"/>
          </a:p>
        </p:txBody>
      </p:sp>
      <p:pic>
        <p:nvPicPr>
          <p:cNvPr id="10" name="Picture 9" descr="A rusty metal object with a hook&#10;&#10;AI-generated content may be incorrect.">
            <a:extLst>
              <a:ext uri="{FF2B5EF4-FFF2-40B4-BE49-F238E27FC236}">
                <a16:creationId xmlns:a16="http://schemas.microsoft.com/office/drawing/2014/main" id="{E8D4486B-C3B0-5560-B1C1-C1A80D185B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-163703" y="1755565"/>
            <a:ext cx="3501322" cy="26259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A05A31-FA11-7D59-33C0-F69D31D493B7}"/>
              </a:ext>
            </a:extLst>
          </p:cNvPr>
          <p:cNvSpPr/>
          <p:nvPr/>
        </p:nvSpPr>
        <p:spPr>
          <a:xfrm>
            <a:off x="108499" y="814026"/>
            <a:ext cx="1903181" cy="100774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Twist lock lifting </a:t>
            </a:r>
            <a:r>
              <a:rPr lang="fr-CH" dirty="0" err="1"/>
              <a:t>jig</a:t>
            </a:r>
            <a:r>
              <a:rPr lang="fr-CH" dirty="0"/>
              <a:t> (CERN </a:t>
            </a:r>
            <a:r>
              <a:rPr lang="fr-CH" dirty="0" err="1"/>
              <a:t>specific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D1C101-C7C6-FB3C-1052-0A2293A65D1F}"/>
              </a:ext>
            </a:extLst>
          </p:cNvPr>
          <p:cNvSpPr/>
          <p:nvPr/>
        </p:nvSpPr>
        <p:spPr>
          <a:xfrm>
            <a:off x="4942955" y="6510533"/>
            <a:ext cx="4201045" cy="2845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See</a:t>
            </a:r>
            <a:r>
              <a:rPr lang="fr-CH" dirty="0"/>
              <a:t> C. </a:t>
            </a:r>
            <a:r>
              <a:rPr lang="fr-CH" dirty="0" err="1"/>
              <a:t>Duran’s</a:t>
            </a:r>
            <a:r>
              <a:rPr lang="fr-CH" dirty="0"/>
              <a:t> talk for handling </a:t>
            </a:r>
            <a:r>
              <a:rPr lang="fr-CH" dirty="0" err="1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049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26652</TotalTime>
  <Words>993</Words>
  <Application>Microsoft Office PowerPoint</Application>
  <PresentationFormat>Widescreen</PresentationFormat>
  <Paragraphs>121</Paragraphs>
  <Slides>19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Aptos</vt:lpstr>
      <vt:lpstr>Arial</vt:lpstr>
      <vt:lpstr>Calibri</vt:lpstr>
      <vt:lpstr>Corbel</vt:lpstr>
      <vt:lpstr>Symbol</vt:lpstr>
      <vt:lpstr>Wingdings</vt:lpstr>
      <vt:lpstr>Office Theme</vt:lpstr>
      <vt:lpstr>PowerPoint Presentation</vt:lpstr>
      <vt:lpstr>Introduction: what for ?</vt:lpstr>
      <vt:lpstr>Shielding Requirements - 1</vt:lpstr>
      <vt:lpstr>Shielding Requirements- 2</vt:lpstr>
      <vt:lpstr>Shielding Requirements- 3</vt:lpstr>
      <vt:lpstr>Required Shielding blocks listing</vt:lpstr>
      <vt:lpstr>CERN Standard shielding blocks</vt:lpstr>
      <vt:lpstr>Stability assesment of the shielding assembly </vt:lpstr>
      <vt:lpstr>Most common lifting systems (non exhaustive…)</vt:lpstr>
      <vt:lpstr>Considered shielding supply sources</vt:lpstr>
      <vt:lpstr>Sustainability of the projet: </vt:lpstr>
      <vt:lpstr>Recovery from current T10 target station (TCC8)</vt:lpstr>
      <vt:lpstr>TT7 dump recovery project</vt:lpstr>
      <vt:lpstr>What to expect</vt:lpstr>
      <vt:lpstr>What to expect</vt:lpstr>
      <vt:lpstr>The scope of the TT7 recovery project</vt:lpstr>
      <vt:lpstr>Status / planning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Francois Butin</cp:lastModifiedBy>
  <cp:revision>982</cp:revision>
  <cp:lastPrinted>2021-01-21T08:53:54Z</cp:lastPrinted>
  <dcterms:created xsi:type="dcterms:W3CDTF">2021-01-11T13:55:30Z</dcterms:created>
  <dcterms:modified xsi:type="dcterms:W3CDTF">2025-03-04T15:44:55Z</dcterms:modified>
</cp:coreProperties>
</file>