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303" r:id="rId2"/>
    <p:sldId id="259" r:id="rId3"/>
    <p:sldId id="304" r:id="rId4"/>
    <p:sldId id="1755" r:id="rId5"/>
    <p:sldId id="1751" r:id="rId6"/>
    <p:sldId id="1756" r:id="rId7"/>
    <p:sldId id="1757" r:id="rId8"/>
    <p:sldId id="1758" r:id="rId9"/>
    <p:sldId id="1759" r:id="rId10"/>
    <p:sldId id="1784" r:id="rId11"/>
    <p:sldId id="1799" r:id="rId12"/>
    <p:sldId id="1786" r:id="rId13"/>
    <p:sldId id="1747" r:id="rId14"/>
    <p:sldId id="1787" r:id="rId15"/>
    <p:sldId id="1788" r:id="rId16"/>
    <p:sldId id="1779" r:id="rId17"/>
    <p:sldId id="1774" r:id="rId18"/>
    <p:sldId id="1768" r:id="rId19"/>
    <p:sldId id="1769" r:id="rId20"/>
    <p:sldId id="1782" r:id="rId21"/>
    <p:sldId id="1801" r:id="rId22"/>
    <p:sldId id="1794" r:id="rId23"/>
    <p:sldId id="1796" r:id="rId24"/>
    <p:sldId id="1793" r:id="rId25"/>
    <p:sldId id="1770" r:id="rId26"/>
    <p:sldId id="288" r:id="rId27"/>
    <p:sldId id="363" r:id="rId28"/>
    <p:sldId id="1778" r:id="rId29"/>
    <p:sldId id="1804" r:id="rId30"/>
    <p:sldId id="1780" r:id="rId31"/>
    <p:sldId id="1803" r:id="rId32"/>
    <p:sldId id="1781" r:id="rId33"/>
    <p:sldId id="1802" r:id="rId34"/>
    <p:sldId id="1748" r:id="rId35"/>
    <p:sldId id="1789" r:id="rId36"/>
    <p:sldId id="1792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/>
    <p:restoredTop sz="83455" autoAdjust="0"/>
  </p:normalViewPr>
  <p:slideViewPr>
    <p:cSldViewPr snapToObjects="1">
      <p:cViewPr>
        <p:scale>
          <a:sx n="63" d="100"/>
          <a:sy n="63" d="100"/>
        </p:scale>
        <p:origin x="788" y="-44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973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27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077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33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3444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98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82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19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91677-8FA1-D7B8-6932-5C28FC616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94FE517-91A6-05CE-9830-0F8903DB39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0F4829-83D3-5620-3194-55825FEAFD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D485C-3535-276E-00D7-6C773B742B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253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A0DCE-E034-8DCB-FB9D-31B98A8EC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90BED9-3E71-36D2-B96D-DF79F00CCF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0078DC-FB60-AED1-3D58-1FA4706D76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5E8534-D4C9-61B4-ECA9-9AF8F940799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503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1256A1-0EF1-9074-C06B-B9B40BF9DC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67C556-52E0-6076-E923-817B6F7F10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2B7051-38A0-625D-1B08-C4AA4FC726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2B371B-7B35-6766-E2E1-7C538CAA238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42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169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5966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3218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207CD1-4107-E44B-76C6-EBDC9DDFA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38C5F5-0131-3DA2-EDCF-5ACAF69CCE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273CA4-82D0-C016-B87D-B59134CE04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DA7A8-5090-B17D-CD8E-5D2C645954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009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EB0E3C-1682-BE4B-CA28-843C3D6100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D7E276D-3595-0B3E-2B43-C97FBA8262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CA8F211-43E5-0C4A-9C76-CB115B4D04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FE17D2-C398-D984-53A8-599885A7F8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896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00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475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40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4E58A-C004-B04C-D27A-5E46F999A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27FD53-8DD4-EB2E-0E2B-5144746E3A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D7B87D36-A48E-CAE5-281A-6FB09AF13EF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en-CH" dirty="0"/>
              </a:p>
            </p:txBody>
          </p:sp>
        </mc:Choice>
        <mc:Fallback xmlns="">
          <p:sp>
            <p:nvSpPr>
              <p:cNvPr id="3" name="Notes Placeholder 2">
                <a:extLst>
                  <a:ext uri="{FF2B5EF4-FFF2-40B4-BE49-F238E27FC236}">
                    <a16:creationId xmlns:a16="http://schemas.microsoft.com/office/drawing/2014/main" id="{D7B87D36-A48E-CAE5-281A-6FB09AF13EF0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270510" algn="just">
                  <a:lnSpc>
                    <a:spcPct val="115000"/>
                  </a:lnSpc>
                  <a:spcAft>
                    <a:spcPts val="600"/>
                  </a:spcAft>
                </a:pP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An activation study was performed to predict the amount and the characteristics of the radioactive material present in the </a:t>
                </a:r>
                <a:r>
                  <a:rPr lang="en-US" sz="1800" dirty="0" err="1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bdf</a:t>
                </a: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target area. To distinguish areas of radioactive material from conventional ones the liberation limits from the Swiss legislation [7] were used. To exempt a material containing a mixture of radionuclides of artificial origin from any further regulatory control, the following sum rule shall be respected 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∑1</a:t>
                </a:r>
                <a:r>
                  <a:rPr lang="en-US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_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en-US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𝑖=1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r>
                  <a:rPr lang="en-US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^𝑛▒〖𝑎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_</a:t>
                </a:r>
                <a:r>
                  <a:rPr lang="en-US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𝑖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/〖</a:t>
                </a:r>
                <a:r>
                  <a:rPr lang="en-US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𝐿𝐿</a:t>
                </a:r>
                <a:r>
                  <a:rPr lang="en-GB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〗_</a:t>
                </a:r>
                <a:r>
                  <a:rPr lang="en-US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𝑖 &lt;1〗</a:t>
                </a:r>
                <a:endParaRPr lang="en-GB" sz="1800" dirty="0">
                  <a:effectLst/>
                  <a:latin typeface="Verdana" panose="020B060403050404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270510" algn="just">
                  <a:lnSpc>
                    <a:spcPct val="115000"/>
                  </a:lnSpc>
                  <a:spcAft>
                    <a:spcPts val="600"/>
                  </a:spcAft>
                </a:pP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where </a:t>
                </a:r>
                <a:r>
                  <a:rPr lang="en-US" sz="1800" i="1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en-US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𝑖</a:t>
                </a: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specific activity (</a:t>
                </a:r>
                <a:r>
                  <a:rPr lang="en-US" sz="1800" dirty="0" err="1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Bq</a:t>
                </a: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/g)    of the </a:t>
                </a:r>
                <a:r>
                  <a:rPr lang="en-US" sz="1800" i="1" dirty="0" err="1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en-US" sz="1800" i="1" baseline="30000" dirty="0" err="1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</a:t>
                </a: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radionuclide of artificial origin in the material, </a:t>
                </a:r>
                <a:r>
                  <a:rPr lang="en-US" sz="1800" i="1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LL</a:t>
                </a:r>
                <a:r>
                  <a:rPr lang="en-US" sz="1800" i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𝑖</a:t>
                </a: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respective Swiss liberation limit for the radionuclide </a:t>
                </a:r>
                <a:r>
                  <a:rPr lang="en-US" sz="1800" i="1" dirty="0" err="1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</a:t>
                </a: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in the material and </a:t>
                </a:r>
                <a:r>
                  <a:rPr lang="en-US" sz="1800" i="1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</a:t>
                </a: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number of radionuclides present. If the sum rule is not fulfilled, the material is radioactive according to the Swiss legislation. </a:t>
                </a:r>
                <a:endParaRPr lang="en-GB" sz="1800" dirty="0">
                  <a:effectLst/>
                  <a:latin typeface="Verdana" panose="020B060403050404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l">
                  <a:spcAft>
                    <a:spcPts val="600"/>
                  </a:spcAft>
                </a:pP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Either this unit is wrong or a conversion factor is missing in the formula as the LL is given in </a:t>
                </a:r>
                <a:r>
                  <a:rPr lang="en-US" sz="1800" dirty="0" err="1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Bq</a:t>
                </a: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/g.</a:t>
                </a:r>
                <a:endParaRPr lang="en-GB" sz="1800" dirty="0">
                  <a:effectLst/>
                  <a:latin typeface="Verdana" panose="020B060403050404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l">
                  <a:spcAft>
                    <a:spcPts val="600"/>
                  </a:spcAft>
                </a:pP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I would also be careful talking about total activity as then the rule is different as one compares to a fraction of kilo-LL.</a:t>
                </a:r>
                <a:endParaRPr lang="en-GB" sz="1800" dirty="0">
                  <a:effectLst/>
                  <a:latin typeface="Verdana" panose="020B060403050404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l">
                  <a:spcAft>
                    <a:spcPts val="600"/>
                  </a:spcAft>
                </a:pP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Thanks for spotting. It was from an old document with LE (</a:t>
                </a:r>
                <a:r>
                  <a:rPr lang="en-US" sz="1800" dirty="0" err="1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Bq</a:t>
                </a:r>
                <a:r>
                  <a:rPr lang="en-US" sz="1800" dirty="0">
                    <a:effectLst/>
                    <a:latin typeface="Verdan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/kg).</a:t>
                </a:r>
                <a:endParaRPr lang="en-GB" sz="1800" dirty="0">
                  <a:effectLst/>
                  <a:latin typeface="Verdana" panose="020B060403050404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CH" dirty="0"/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C8B45F-5B33-66A9-B04D-813B5925CC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0800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76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7136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210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25" y="55061"/>
            <a:ext cx="11959688" cy="503420"/>
          </a:xfrm>
        </p:spPr>
        <p:txBody>
          <a:bodyPr>
            <a:noAutofit/>
          </a:bodyPr>
          <a:lstStyle>
            <a:lvl1pPr algn="l"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12192000" cy="5191431"/>
          </a:xfrm>
        </p:spPr>
        <p:txBody>
          <a:bodyPr/>
          <a:lstStyle>
            <a:lvl1pPr marL="357708" indent="-357708">
              <a:lnSpc>
                <a:spcPct val="100000"/>
              </a:lnSpc>
              <a:defRPr sz="2667"/>
            </a:lvl1pPr>
            <a:lvl2pPr marL="715415" indent="-357708">
              <a:buFont typeface="Arial" panose="020B0604020202020204" pitchFamily="34" charset="0"/>
              <a:buChar char="–"/>
              <a:defRPr sz="2133"/>
            </a:lvl2pPr>
            <a:lvl3pPr marL="1096406" indent="-380990">
              <a:buFont typeface="Arial" panose="020B0604020202020204" pitchFamily="34" charset="0"/>
              <a:buChar char="."/>
              <a:tabLst/>
              <a:defRPr sz="1733"/>
            </a:lvl3pPr>
            <a:lvl4pPr marL="1389853" indent="0">
              <a:buFontTx/>
              <a:buNone/>
              <a:defRPr sz="1067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624509"/>
            <a:ext cx="28448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625439"/>
            <a:ext cx="38608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38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1st BDF TSAC, 4-6 March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05/03/2025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2" r:id="rId2"/>
    <p:sldLayoutId id="2147483649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ntalum-niobium.com/niobium/nb-1zr-wire-rod.html" TargetMode="External"/><Relationship Id="rId2" Type="http://schemas.openxmlformats.org/officeDocument/2006/relationships/hyperlink" Target="https://www.navstarsteel.com/niobium-sheet.html" TargetMode="Externa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jpe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358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FEBA15-4CA6-BDE2-EEA7-AB34FF614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3F62C6-D2D7-D58C-EA15-F70C1B429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54BAAE40-25A3-A786-2265-9E417DAE0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D1143FA-A2FA-BABD-2475-CC60A8279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Radioactive waste production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ED54BF0-6284-91F7-AADE-9CBC778896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sp>
        <p:nvSpPr>
          <p:cNvPr id="2" name="CasellaDiTesto 9">
            <a:extLst>
              <a:ext uri="{FF2B5EF4-FFF2-40B4-BE49-F238E27FC236}">
                <a16:creationId xmlns:a16="http://schemas.microsoft.com/office/drawing/2014/main" id="{DFD412F0-2752-C013-A293-D75CF6C106E0}"/>
              </a:ext>
            </a:extLst>
          </p:cNvPr>
          <p:cNvSpPr txBox="1"/>
          <p:nvPr/>
        </p:nvSpPr>
        <p:spPr>
          <a:xfrm>
            <a:off x="430696" y="2073928"/>
            <a:ext cx="6161023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To distinguish areas of radioactive waste from conventional ones the 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Swiss clearance limits (LL)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were used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following sum rule was applied for material containing a mixture of radionuclides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it-IT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it-IT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it-IT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it-IT" sz="14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The most activated parts are the target and the iron shielding elements (also for 30 years of cooling)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dirty="0"/>
              <a:t>The minimisation of radioactive waste is being considered in the shielding design by having a modular shielding such that activated parts can easily be separated from </a:t>
            </a:r>
            <a:r>
              <a:rPr lang="en-US" sz="1400" dirty="0"/>
              <a:t>non-radioactive parts</a:t>
            </a: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it-IT" sz="1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it-IT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8CD1B7-F229-5AE6-9083-8F1EFAACF4D6}"/>
              </a:ext>
            </a:extLst>
          </p:cNvPr>
          <p:cNvSpPr/>
          <p:nvPr/>
        </p:nvSpPr>
        <p:spPr>
          <a:xfrm>
            <a:off x="6993035" y="1992235"/>
            <a:ext cx="29247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1400" b="1" dirty="0">
                <a:latin typeface="+mj-lt"/>
                <a:cs typeface="Arial" panose="020B0604020202020204" pitchFamily="34" charset="0"/>
              </a:rPr>
              <a:t>1 year of cooling (CDS design)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F0E0F6-FB09-FB0E-8B6D-3309F9CB24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62"/>
          <a:stretch/>
        </p:blipFill>
        <p:spPr>
          <a:xfrm>
            <a:off x="6644407" y="2515455"/>
            <a:ext cx="4959872" cy="270442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FB75806-7A7D-9501-A08D-45AC6DD810D0}"/>
              </a:ext>
            </a:extLst>
          </p:cNvPr>
          <p:cNvSpPr/>
          <p:nvPr/>
        </p:nvSpPr>
        <p:spPr>
          <a:xfrm>
            <a:off x="1324892" y="3858343"/>
            <a:ext cx="4592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Aft>
                <a:spcPts val="1200"/>
              </a:spcAft>
              <a:defRPr/>
            </a:pPr>
            <a:r>
              <a:rPr lang="en-GB" altLang="en-US" sz="1200" i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</a:t>
            </a:r>
            <a:r>
              <a:rPr lang="en-GB" altLang="en-US" sz="1200" i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GB" alt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- specific activity (</a:t>
            </a:r>
            <a:r>
              <a:rPr lang="en-GB" alt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Bq</a:t>
            </a:r>
            <a:r>
              <a:rPr lang="en-GB" alt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/g) of the </a:t>
            </a:r>
            <a:r>
              <a:rPr lang="en-GB" altLang="en-US" sz="1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GB" altLang="en-US" sz="1200" baseline="30000" dirty="0" err="1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</a:t>
            </a:r>
            <a:r>
              <a:rPr lang="en-GB" alt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radionuclide</a:t>
            </a:r>
            <a:br>
              <a:rPr lang="en-GB" alt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</a:br>
            <a:r>
              <a:rPr lang="en-GB" altLang="en-US" sz="1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LL</a:t>
            </a:r>
            <a:r>
              <a:rPr lang="en-GB" altLang="en-US" sz="1200" i="1" baseline="-25000" dirty="0" err="1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r>
              <a:rPr lang="en-GB" alt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- respective Swiss clearance limit for the radionuclide </a:t>
            </a:r>
            <a:r>
              <a:rPr lang="en-GB" altLang="en-US" sz="1200" i="1" dirty="0" err="1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</a:t>
            </a:r>
            <a:br>
              <a:rPr lang="en-GB" alt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</a:br>
            <a:r>
              <a:rPr lang="en-GB" altLang="en-US" sz="1200" i="1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GB" alt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- number of radionuclides present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690FCD-465C-C531-0619-D41AA4FA0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461" y="3133097"/>
            <a:ext cx="1319310" cy="698459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91F8FA0-7D2F-8D12-7512-EBA02FB5061B}"/>
              </a:ext>
            </a:extLst>
          </p:cNvPr>
          <p:cNvSpPr txBox="1"/>
          <p:nvPr/>
        </p:nvSpPr>
        <p:spPr>
          <a:xfrm>
            <a:off x="7099820" y="5296827"/>
            <a:ext cx="450445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>
                <a:solidFill>
                  <a:schemeClr val="tx1"/>
                </a:solidFill>
              </a:rPr>
              <a:t>SPS Beam Dump Facility - Comprehensive Design Study</a:t>
            </a:r>
            <a:r>
              <a:rPr lang="en-GB" sz="1000" dirty="0">
                <a:solidFill>
                  <a:schemeClr val="tx1"/>
                </a:solidFill>
              </a:rPr>
              <a:t>, CERN-2020-002</a:t>
            </a:r>
            <a:endParaRPr lang="en-CH" sz="1000" dirty="0"/>
          </a:p>
        </p:txBody>
      </p:sp>
    </p:spTree>
    <p:extLst>
      <p:ext uri="{BB962C8B-B14F-4D97-AF65-F5344CB8AC3E}">
        <p14:creationId xmlns:p14="http://schemas.microsoft.com/office/powerpoint/2010/main" val="8710659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DA2BF2-D682-0965-C2EC-A5CAC076A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pc="-1" dirty="0"/>
              <a:t>Soil and air activation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66D8C3-7A96-ACC8-8D85-2E611F880BBC}"/>
              </a:ext>
            </a:extLst>
          </p:cNvPr>
          <p:cNvSpPr txBox="1"/>
          <p:nvPr/>
        </p:nvSpPr>
        <p:spPr>
          <a:xfrm>
            <a:off x="427320" y="1687194"/>
            <a:ext cx="56772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Specific activity of </a:t>
            </a:r>
            <a:r>
              <a:rPr lang="en-US" sz="1600" b="1" baseline="30000" dirty="0"/>
              <a:t>3</a:t>
            </a:r>
            <a:r>
              <a:rPr lang="en-US" sz="1600" b="1" dirty="0"/>
              <a:t>H and </a:t>
            </a:r>
            <a:r>
              <a:rPr lang="en-US" sz="1600" b="1" baseline="30000" dirty="0"/>
              <a:t>22</a:t>
            </a:r>
            <a:r>
              <a:rPr lang="en-US" sz="1600" b="1" dirty="0"/>
              <a:t>Na in the soil below TCC8 </a:t>
            </a:r>
            <a:r>
              <a:rPr lang="en-US" sz="1600" dirty="0"/>
              <a:t>(most critical area)</a:t>
            </a:r>
          </a:p>
        </p:txBody>
      </p:sp>
      <p:pic>
        <p:nvPicPr>
          <p:cNvPr id="6" name="Picture 5" descr="A graph of a graph showing a number of different types of concrete&#10;&#10;Description automatically generated with medium confidence">
            <a:extLst>
              <a:ext uri="{FF2B5EF4-FFF2-40B4-BE49-F238E27FC236}">
                <a16:creationId xmlns:a16="http://schemas.microsoft.com/office/drawing/2014/main" id="{88E11E8D-6044-C6F3-F251-DEC6DF78FE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148" y="2302837"/>
            <a:ext cx="2816379" cy="2376000"/>
          </a:xfrm>
          <a:prstGeom prst="rect">
            <a:avLst/>
          </a:prstGeom>
        </p:spPr>
      </p:pic>
      <p:pic>
        <p:nvPicPr>
          <p:cNvPr id="13" name="Picture 12" descr="A graph of a graph showing a number of different levels&#10;&#10;Description automatically generated with medium confidence">
            <a:extLst>
              <a:ext uri="{FF2B5EF4-FFF2-40B4-BE49-F238E27FC236}">
                <a16:creationId xmlns:a16="http://schemas.microsoft.com/office/drawing/2014/main" id="{858CE124-274C-8564-272A-CAE609F977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20" y="2302837"/>
            <a:ext cx="2799194" cy="2376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4078555-C217-C22E-6403-86BE43AA6278}"/>
              </a:ext>
            </a:extLst>
          </p:cNvPr>
          <p:cNvSpPr txBox="1"/>
          <p:nvPr/>
        </p:nvSpPr>
        <p:spPr>
          <a:xfrm>
            <a:off x="954353" y="2633526"/>
            <a:ext cx="1059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baseline="30000" dirty="0">
                <a:solidFill>
                  <a:schemeClr val="bg1"/>
                </a:solidFill>
              </a:rPr>
              <a:t>3</a:t>
            </a:r>
            <a:r>
              <a:rPr lang="en-US" sz="1400" b="1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BDC01E-BD83-0216-1D86-875959A8F8C0}"/>
              </a:ext>
            </a:extLst>
          </p:cNvPr>
          <p:cNvSpPr txBox="1"/>
          <p:nvPr/>
        </p:nvSpPr>
        <p:spPr>
          <a:xfrm>
            <a:off x="3819119" y="2633526"/>
            <a:ext cx="735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baseline="30000" dirty="0">
                <a:solidFill>
                  <a:schemeClr val="bg1"/>
                </a:solidFill>
              </a:rPr>
              <a:t>22</a:t>
            </a:r>
            <a:r>
              <a:rPr lang="en-US" sz="1400" b="1" dirty="0">
                <a:solidFill>
                  <a:schemeClr val="bg1"/>
                </a:solidFill>
              </a:rPr>
              <a:t>Na</a:t>
            </a:r>
            <a:endParaRPr lang="en-GB" sz="1400" b="1" baseline="300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D86446-3620-BFAE-6163-6FCA77B4258F}"/>
              </a:ext>
            </a:extLst>
          </p:cNvPr>
          <p:cNvSpPr txBox="1"/>
          <p:nvPr/>
        </p:nvSpPr>
        <p:spPr>
          <a:xfrm>
            <a:off x="6653465" y="1687194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Air activation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FB43F8-2549-CF44-4D37-EA17048455BD}"/>
              </a:ext>
            </a:extLst>
          </p:cNvPr>
          <p:cNvSpPr txBox="1"/>
          <p:nvPr/>
        </p:nvSpPr>
        <p:spPr>
          <a:xfrm>
            <a:off x="222061" y="4757811"/>
            <a:ext cx="5873939" cy="136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Thanks to floor iron shielding, </a:t>
            </a:r>
            <a:r>
              <a:rPr lang="en-US" sz="1600" baseline="30000" dirty="0"/>
              <a:t>3</a:t>
            </a:r>
            <a:r>
              <a:rPr lang="en-US" sz="1600" dirty="0"/>
              <a:t>H and </a:t>
            </a:r>
            <a:r>
              <a:rPr lang="en-US" sz="1600" baseline="30000" dirty="0"/>
              <a:t>22</a:t>
            </a:r>
            <a:r>
              <a:rPr lang="en-US" sz="1600" dirty="0"/>
              <a:t>Na activity concentrations in the soil are below respective design limits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A </a:t>
            </a:r>
            <a:r>
              <a:rPr lang="en-GB" sz="1600" dirty="0"/>
              <a:t>hydro-geological study is underway, which will allow to refine the design limits and possibly allow to reduce the required shielding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4066B2-6ACC-0779-619E-B42B3CB24BC0}"/>
              </a:ext>
            </a:extLst>
          </p:cNvPr>
          <p:cNvSpPr txBox="1"/>
          <p:nvPr/>
        </p:nvSpPr>
        <p:spPr>
          <a:xfrm>
            <a:off x="427319" y="1386286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E977BD-550D-61C8-A42E-AB6F7D19FB47}"/>
              </a:ext>
            </a:extLst>
          </p:cNvPr>
          <p:cNvSpPr txBox="1"/>
          <p:nvPr/>
        </p:nvSpPr>
        <p:spPr>
          <a:xfrm>
            <a:off x="6653465" y="1386286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4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per year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067689F-76BB-1B3B-4899-27D96FCA97FC}"/>
              </a:ext>
            </a:extLst>
          </p:cNvPr>
          <p:cNvSpPr txBox="1"/>
          <p:nvPr/>
        </p:nvSpPr>
        <p:spPr>
          <a:xfrm>
            <a:off x="6339027" y="2131381"/>
            <a:ext cx="5852973" cy="869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Activation of air in target complex area were studied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Production of radionuclides evaluated with FLUKA in combination with </a:t>
            </a:r>
            <a:r>
              <a:rPr lang="en-GB" sz="1600" dirty="0" err="1"/>
              <a:t>ActiWiz</a:t>
            </a:r>
            <a:r>
              <a:rPr lang="en-GB" sz="1600" dirty="0"/>
              <a:t> [5]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DDE1B0-7FDB-F3C9-B773-B5A89A9C0141}"/>
              </a:ext>
            </a:extLst>
          </p:cNvPr>
          <p:cNvSpPr txBox="1"/>
          <p:nvPr/>
        </p:nvSpPr>
        <p:spPr>
          <a:xfrm>
            <a:off x="6681851" y="3784932"/>
            <a:ext cx="52880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Air recycling</a:t>
            </a:r>
            <a:r>
              <a:rPr lang="en-US" sz="1200" dirty="0"/>
              <a:t>: build-up of radionuclides during operation w/o air extraction and 30 min cooldown time before air release</a:t>
            </a:r>
          </a:p>
          <a:p>
            <a:r>
              <a:rPr lang="en-US" sz="1200" b="1" dirty="0"/>
              <a:t>Continuous release</a:t>
            </a:r>
            <a:r>
              <a:rPr lang="en-US" sz="1200" dirty="0"/>
              <a:t>: </a:t>
            </a:r>
            <a:r>
              <a:rPr lang="en-GB" sz="1200" dirty="0"/>
              <a:t>long-term continuous releases without delay </a:t>
            </a:r>
            <a:r>
              <a:rPr lang="en-US" sz="1200" dirty="0"/>
              <a:t>(very conservative for environmental impact)</a:t>
            </a:r>
            <a:endParaRPr lang="en-CH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9957959-8F8D-1880-7F47-D6E98B3B9A73}"/>
              </a:ext>
            </a:extLst>
          </p:cNvPr>
          <p:cNvSpPr txBox="1"/>
          <p:nvPr/>
        </p:nvSpPr>
        <p:spPr>
          <a:xfrm>
            <a:off x="6339027" y="4664580"/>
            <a:ext cx="5659298" cy="1115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Flush of target complex with fresh air before any access will further reduce specific airborne radioactivity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</a:rPr>
              <a:t>H-3 out-diffusion/ejection nor potential leakage of He-cooling system not yet considered here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5CBFEEA-10FD-A140-92DB-A3755D7A1DC2}"/>
              </a:ext>
            </a:extLst>
          </p:cNvPr>
          <p:cNvSpPr/>
          <p:nvPr/>
        </p:nvSpPr>
        <p:spPr>
          <a:xfrm>
            <a:off x="5824374" y="6004223"/>
            <a:ext cx="60356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/>
            <a:r>
              <a:rPr lang="it-IT" sz="10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Person working 40h/w, 50w/y with standard breathing rate in activated air with CA = 1 receives 20 mSv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37DB3F9-CE96-8CEC-41B7-96080E2D7A94}"/>
              </a:ext>
            </a:extLst>
          </p:cNvPr>
          <p:cNvGrpSpPr/>
          <p:nvPr/>
        </p:nvGrpSpPr>
        <p:grpSpPr>
          <a:xfrm>
            <a:off x="6681851" y="3041955"/>
            <a:ext cx="3762900" cy="695422"/>
            <a:chOff x="7444445" y="3040859"/>
            <a:chExt cx="3762900" cy="695422"/>
          </a:xfrm>
        </p:grpSpPr>
        <p:pic>
          <p:nvPicPr>
            <p:cNvPr id="9" name="Picture 8" descr="A black text on a white background&#10;&#10;AI-generated content may be incorrect.">
              <a:extLst>
                <a:ext uri="{FF2B5EF4-FFF2-40B4-BE49-F238E27FC236}">
                  <a16:creationId xmlns:a16="http://schemas.microsoft.com/office/drawing/2014/main" id="{5DC1537C-0C5D-0086-A36E-9B996AB746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44445" y="3040859"/>
              <a:ext cx="3762900" cy="695422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8BA2EDE-4963-5E46-512D-BD0A07706E83}"/>
                </a:ext>
              </a:extLst>
            </p:cNvPr>
            <p:cNvSpPr/>
            <p:nvPr/>
          </p:nvSpPr>
          <p:spPr>
            <a:xfrm>
              <a:off x="9408368" y="3226792"/>
              <a:ext cx="34888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800" baseline="30000" dirty="0"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1 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58DD2232-F991-C163-0A68-D820CE788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24392" y="112552"/>
            <a:ext cx="2567608" cy="12774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24BC66F-2D01-A878-13D4-62E26D78C64D}"/>
              </a:ext>
            </a:extLst>
          </p:cNvPr>
          <p:cNvSpPr/>
          <p:nvPr/>
        </p:nvSpPr>
        <p:spPr>
          <a:xfrm>
            <a:off x="11280576" y="620688"/>
            <a:ext cx="387566" cy="3395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 descr="A table with numbers and letters&#10;&#10;AI-generated content may be incorrect.">
            <a:extLst>
              <a:ext uri="{FF2B5EF4-FFF2-40B4-BE49-F238E27FC236}">
                <a16:creationId xmlns:a16="http://schemas.microsoft.com/office/drawing/2014/main" id="{208D841C-C39F-97A2-CB64-3500928483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44751" y="2715418"/>
            <a:ext cx="1699100" cy="1047528"/>
          </a:xfrm>
          <a:prstGeom prst="rect">
            <a:avLst/>
          </a:prstGeom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06D08424-C757-3044-ADB4-9CCFDAB55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9E1CB93C-37CC-1E3F-E58D-003219A004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07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6" grpId="0"/>
      <p:bldP spid="28" grpId="0"/>
      <p:bldP spid="29" grpId="0"/>
      <p:bldP spid="3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D48C52CE-913F-A5BD-A754-7A55741A64E9}"/>
              </a:ext>
            </a:extLst>
          </p:cNvPr>
          <p:cNvSpPr txBox="1"/>
          <p:nvPr/>
        </p:nvSpPr>
        <p:spPr>
          <a:xfrm>
            <a:off x="375777" y="4806718"/>
            <a:ext cx="6101491" cy="1931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Continuous air release yields 3 </a:t>
            </a:r>
            <a:r>
              <a:rPr lang="en-US" sz="1600" dirty="0" err="1">
                <a:solidFill>
                  <a:schemeClr val="accent1"/>
                </a:solidFill>
              </a:rPr>
              <a:t>nSv</a:t>
            </a:r>
            <a:r>
              <a:rPr lang="en-US" sz="1600" dirty="0">
                <a:solidFill>
                  <a:schemeClr val="accent1"/>
                </a:solidFill>
              </a:rPr>
              <a:t>/year (main contributors: N-13, Ar-41, C-11, O-15) and is thus well below the annual dose optimization objective of CERN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</a:rPr>
              <a:t>Additional contribution from H-3 out-diffusion/ejection and potential leakage of He-cooling system to be quantified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2DDA2BF2-D682-0965-C2EC-A5CAC076A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pc="-1" dirty="0"/>
              <a:t>Environmental impact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639C536-7D96-2548-55A2-0044FB5DE0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932" y="2376340"/>
            <a:ext cx="3528000" cy="271381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E29A511-A895-BCD7-5DD6-3EB97A385ED6}"/>
              </a:ext>
            </a:extLst>
          </p:cNvPr>
          <p:cNvSpPr txBox="1"/>
          <p:nvPr/>
        </p:nvSpPr>
        <p:spPr>
          <a:xfrm>
            <a:off x="10177873" y="3255008"/>
            <a:ext cx="1428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Prompt radiation aboveground downstream ECN3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2803E43-D806-BFBE-6482-15183547D9B8}"/>
              </a:ext>
            </a:extLst>
          </p:cNvPr>
          <p:cNvSpPr txBox="1"/>
          <p:nvPr/>
        </p:nvSpPr>
        <p:spPr>
          <a:xfrm>
            <a:off x="499244" y="1758918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Dose from air releases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BEC8AC-E49E-4053-2340-01AA240D6055}"/>
              </a:ext>
            </a:extLst>
          </p:cNvPr>
          <p:cNvSpPr txBox="1"/>
          <p:nvPr/>
        </p:nvSpPr>
        <p:spPr>
          <a:xfrm>
            <a:off x="503076" y="2237662"/>
            <a:ext cx="57772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Used max. dose coefficients from different age </a:t>
            </a:r>
            <a:r>
              <a:rPr lang="en-US" sz="1600" b="0" dirty="0"/>
              <a:t>groups [</a:t>
            </a:r>
            <a:r>
              <a:rPr lang="en-US" sz="1600" dirty="0"/>
              <a:t>6</a:t>
            </a:r>
            <a:r>
              <a:rPr lang="en-US" sz="1600" b="0" dirty="0"/>
              <a:t>]</a:t>
            </a:r>
            <a:endParaRPr lang="en-CH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32094A1-9212-E7F6-C502-EAFF6E3E6C2B}"/>
              </a:ext>
            </a:extLst>
          </p:cNvPr>
          <p:cNvSpPr/>
          <p:nvPr/>
        </p:nvSpPr>
        <p:spPr>
          <a:xfrm>
            <a:off x="3334151" y="2680331"/>
            <a:ext cx="31431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Positions of nearby population groups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477949C-CEC9-4C8D-DC23-DB5B50A50E87}"/>
              </a:ext>
            </a:extLst>
          </p:cNvPr>
          <p:cNvSpPr/>
          <p:nvPr/>
        </p:nvSpPr>
        <p:spPr>
          <a:xfrm>
            <a:off x="312596" y="2977342"/>
            <a:ext cx="31431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Effective dose estimates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8EB9B5-2C51-95F1-9826-59620EFC79F5}"/>
              </a:ext>
            </a:extLst>
          </p:cNvPr>
          <p:cNvSpPr txBox="1"/>
          <p:nvPr/>
        </p:nvSpPr>
        <p:spPr>
          <a:xfrm>
            <a:off x="6540442" y="1758918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Dose from stray radiation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6E11016-63B0-6139-EB18-734437F0A3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6522" y="2955520"/>
            <a:ext cx="2790465" cy="1706127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493759D-EDC6-89EC-0EB7-C82E0D48EC8F}"/>
              </a:ext>
            </a:extLst>
          </p:cNvPr>
          <p:cNvCxnSpPr>
            <a:cxnSpLocks/>
          </p:cNvCxnSpPr>
          <p:nvPr/>
        </p:nvCxnSpPr>
        <p:spPr>
          <a:xfrm flipH="1" flipV="1">
            <a:off x="3886106" y="3301937"/>
            <a:ext cx="144045" cy="13216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2737786-4A0F-4F7E-38DB-03123091E083}"/>
              </a:ext>
            </a:extLst>
          </p:cNvPr>
          <p:cNvSpPr txBox="1"/>
          <p:nvPr/>
        </p:nvSpPr>
        <p:spPr>
          <a:xfrm>
            <a:off x="3958128" y="3273656"/>
            <a:ext cx="726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1"/>
                </a:solidFill>
              </a:rPr>
              <a:t>Release point</a:t>
            </a:r>
            <a:endParaRPr lang="en-CH" sz="800" b="1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343D178-FB73-2C6D-519D-EDF0AA9BC8FD}"/>
              </a:ext>
            </a:extLst>
          </p:cNvPr>
          <p:cNvSpPr txBox="1"/>
          <p:nvPr/>
        </p:nvSpPr>
        <p:spPr>
          <a:xfrm>
            <a:off x="6564718" y="5048697"/>
            <a:ext cx="525150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Annual limit of Non-designated Area on CERN domain and at CERN fence (1 mSv/y) as well as dose optimization objective for members of the public (10 </a:t>
            </a:r>
            <a:r>
              <a:rPr lang="en-US" sz="1600" dirty="0" err="1">
                <a:solidFill>
                  <a:schemeClr val="accent1"/>
                </a:solidFill>
              </a:rPr>
              <a:t>uSv</a:t>
            </a:r>
            <a:r>
              <a:rPr lang="en-US" sz="1600" dirty="0">
                <a:solidFill>
                  <a:schemeClr val="accent1"/>
                </a:solidFill>
              </a:rPr>
              <a:t>/y) are by far met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277DBDF-C101-2EBE-1E1F-FAE189369096}"/>
              </a:ext>
            </a:extLst>
          </p:cNvPr>
          <p:cNvSpPr txBox="1"/>
          <p:nvPr/>
        </p:nvSpPr>
        <p:spPr>
          <a:xfrm rot="16200000">
            <a:off x="8597811" y="2895720"/>
            <a:ext cx="958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>
                    <a:lumMod val="10000"/>
                  </a:schemeClr>
                </a:solidFill>
              </a:rPr>
              <a:t>CERN fence</a:t>
            </a:r>
            <a:endParaRPr lang="en-CH" sz="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CDBE33A-7ACB-EF52-7988-39E3FCE2F400}"/>
              </a:ext>
            </a:extLst>
          </p:cNvPr>
          <p:cNvSpPr txBox="1"/>
          <p:nvPr/>
        </p:nvSpPr>
        <p:spPr>
          <a:xfrm>
            <a:off x="212147" y="3999752"/>
            <a:ext cx="310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H-3 release due to air activation of ~80 </a:t>
            </a:r>
            <a:r>
              <a:rPr lang="en-US" sz="1200" dirty="0" err="1"/>
              <a:t>kBq</a:t>
            </a:r>
            <a:r>
              <a:rPr lang="en-US" sz="1200" dirty="0"/>
              <a:t> (w/o out-diffusion)</a:t>
            </a:r>
            <a:endParaRPr lang="en-CH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00670DA-CACC-A61C-0CD5-8731FEB48024}"/>
              </a:ext>
            </a:extLst>
          </p:cNvPr>
          <p:cNvSpPr txBox="1"/>
          <p:nvPr/>
        </p:nvSpPr>
        <p:spPr>
          <a:xfrm>
            <a:off x="5795562" y="6034808"/>
            <a:ext cx="103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100 rem = 1Sv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798BF0-1F8F-FF83-3063-6F01593A7163}"/>
              </a:ext>
            </a:extLst>
          </p:cNvPr>
          <p:cNvSpPr txBox="1"/>
          <p:nvPr/>
        </p:nvSpPr>
        <p:spPr>
          <a:xfrm>
            <a:off x="499244" y="1420364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4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per year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2D18D8F-46ED-682F-FDBA-21FF0F894424}"/>
              </a:ext>
            </a:extLst>
          </p:cNvPr>
          <p:cNvSpPr/>
          <p:nvPr/>
        </p:nvSpPr>
        <p:spPr>
          <a:xfrm>
            <a:off x="6549484" y="2297002"/>
            <a:ext cx="416683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Annual effective dose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F80393F-3A09-F8C7-AB5E-69A3B8413835}"/>
              </a:ext>
            </a:extLst>
          </p:cNvPr>
          <p:cNvSpPr/>
          <p:nvPr/>
        </p:nvSpPr>
        <p:spPr>
          <a:xfrm>
            <a:off x="7176096" y="3453558"/>
            <a:ext cx="1200887" cy="306513"/>
          </a:xfrm>
          <a:prstGeom prst="rect">
            <a:avLst/>
          </a:prstGeom>
          <a:solidFill>
            <a:schemeClr val="bg1">
              <a:lumMod val="95000"/>
              <a:alpha val="58039"/>
            </a:schemeClr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21D390E4-A9E3-018D-843E-57D3C26009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485" y="3278788"/>
            <a:ext cx="3115110" cy="666843"/>
          </a:xfrm>
          <a:prstGeom prst="rect">
            <a:avLst/>
          </a:prstGeom>
        </p:spPr>
      </p:pic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B2FDF366-AF17-6A85-876C-3C9D3AC09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B0744D2F-0E37-71F9-82FC-FFE9DD67C7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56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4" grpId="0"/>
      <p:bldP spid="35" grpId="0"/>
      <p:bldP spid="40" grpId="0"/>
      <p:bldP spid="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DE1F23-4377-DF34-F2E1-83CC399DA0F1}"/>
              </a:ext>
            </a:extLst>
          </p:cNvPr>
          <p:cNvSpPr txBox="1"/>
          <p:nvPr/>
        </p:nvSpPr>
        <p:spPr>
          <a:xfrm>
            <a:off x="590526" y="2719090"/>
            <a:ext cx="1094521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i="1" dirty="0"/>
              <a:t>BDF Target Studies</a:t>
            </a:r>
            <a:endParaRPr lang="en-GB" sz="4400" i="1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04B17F5B-D056-9237-6AB7-EE08C5D99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251F599C-68B6-3A85-67CD-EE1A4492B4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445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937659-ABCD-C163-9911-229528DF0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867" y="1859831"/>
            <a:ext cx="5906892" cy="376454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FD65938-2803-571A-345D-54DF46D68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dirty="0"/>
              <a:t>CDS target design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77BA49-1740-C21D-1DA6-8ED2242468E0}"/>
              </a:ext>
            </a:extLst>
          </p:cNvPr>
          <p:cNvSpPr txBox="1"/>
          <p:nvPr/>
        </p:nvSpPr>
        <p:spPr bwMode="auto">
          <a:xfrm>
            <a:off x="10422707" y="2833813"/>
            <a:ext cx="1077876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D 250 mm</a:t>
            </a:r>
            <a:endParaRPr lang="en-GB" sz="1333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A1FB7CA-1C11-DC33-E270-4DD7BB299EF6}"/>
              </a:ext>
            </a:extLst>
          </p:cNvPr>
          <p:cNvCxnSpPr>
            <a:cxnSpLocks/>
          </p:cNvCxnSpPr>
          <p:nvPr/>
        </p:nvCxnSpPr>
        <p:spPr>
          <a:xfrm>
            <a:off x="10132431" y="2655026"/>
            <a:ext cx="1569" cy="65502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20A758F-86B4-F5B2-03C2-D1BA95B9CF17}"/>
              </a:ext>
            </a:extLst>
          </p:cNvPr>
          <p:cNvCxnSpPr>
            <a:cxnSpLocks/>
          </p:cNvCxnSpPr>
          <p:nvPr/>
        </p:nvCxnSpPr>
        <p:spPr>
          <a:xfrm flipH="1">
            <a:off x="6821393" y="2485211"/>
            <a:ext cx="3383046" cy="75690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360C658-2837-0064-0541-266101831F79}"/>
              </a:ext>
            </a:extLst>
          </p:cNvPr>
          <p:cNvSpPr txBox="1"/>
          <p:nvPr/>
        </p:nvSpPr>
        <p:spPr bwMode="auto">
          <a:xfrm>
            <a:off x="6676047" y="2557057"/>
            <a:ext cx="3175408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/>
              <a:t>~ 1500 mm</a:t>
            </a:r>
            <a:endParaRPr lang="en-GB" sz="1333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495D719-BBEB-FFE4-CF35-8033797FA9CA}"/>
              </a:ext>
            </a:extLst>
          </p:cNvPr>
          <p:cNvSpPr/>
          <p:nvPr/>
        </p:nvSpPr>
        <p:spPr>
          <a:xfrm>
            <a:off x="433269" y="1988840"/>
            <a:ext cx="5236598" cy="197301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Water-cooled W + TZM target (136 cm) cladded with Ta2.5W     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                           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Pursued during the comprehensive design phase → </a:t>
            </a:r>
            <a:r>
              <a:rPr lang="en-GB" dirty="0">
                <a:solidFill>
                  <a:schemeClr val="tx1"/>
                </a:solidFill>
              </a:rPr>
              <a:t>C. Ahdida et al., </a:t>
            </a:r>
            <a:r>
              <a:rPr lang="en-GB" i="1" dirty="0">
                <a:solidFill>
                  <a:schemeClr val="tx1"/>
                </a:solidFill>
              </a:rPr>
              <a:t>SPS Beam Dump Facility - Comprehensive Design Study</a:t>
            </a:r>
            <a:r>
              <a:rPr lang="en-GB" dirty="0">
                <a:solidFill>
                  <a:schemeClr val="tx1"/>
                </a:solidFill>
              </a:rPr>
              <a:t>, CERN-2020-002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Prototype + test with beam + post irradiation examination (see talk R. Ximenes)</a:t>
            </a:r>
          </a:p>
          <a:p>
            <a:pPr marL="285750" indent="-285750" algn="ctr">
              <a:buFontTx/>
              <a:buChar char="-"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4ECD0607-FAAF-1631-A7CE-42E9C0B8B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8BEEF107-596A-2C9A-ED40-1A124B6E6C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220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80F287-4C58-1CC8-A53F-29C59FE73119}"/>
              </a:ext>
            </a:extLst>
          </p:cNvPr>
          <p:cNvSpPr txBox="1"/>
          <p:nvPr/>
        </p:nvSpPr>
        <p:spPr>
          <a:xfrm>
            <a:off x="5299589" y="1613350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Longitudinal cut along the target</a:t>
            </a:r>
            <a:endParaRPr lang="en-GB" sz="1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92C6B1-6815-2F84-549B-D0CE14F6C28D}"/>
              </a:ext>
            </a:extLst>
          </p:cNvPr>
          <p:cNvSpPr txBox="1"/>
          <p:nvPr/>
        </p:nvSpPr>
        <p:spPr>
          <a:xfrm>
            <a:off x="363880" y="2048729"/>
            <a:ext cx="4651901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residual dose rates of the target were studied for 5 years of operation and different cool-down times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highest dose rates are in the order of </a:t>
            </a:r>
            <a:br>
              <a:rPr lang="en-US" sz="1600" dirty="0"/>
            </a:br>
            <a:r>
              <a:rPr lang="en-US" sz="1600" dirty="0"/>
              <a:t>100 </a:t>
            </a:r>
            <a:r>
              <a:rPr lang="en-US" sz="1600" dirty="0" err="1"/>
              <a:t>Sv</a:t>
            </a:r>
            <a:r>
              <a:rPr lang="en-US" sz="1600" dirty="0"/>
              <a:t>/h after 4 hours of cooling and a </a:t>
            </a:r>
            <a:br>
              <a:rPr lang="en-US" sz="1600" dirty="0"/>
            </a:br>
            <a:r>
              <a:rPr lang="en-US" sz="1600" b="1" dirty="0"/>
              <a:t>few </a:t>
            </a:r>
            <a:r>
              <a:rPr lang="en-US" sz="1600" b="1" dirty="0" err="1"/>
              <a:t>Sv</a:t>
            </a:r>
            <a:r>
              <a:rPr lang="en-US" sz="1600" b="1" dirty="0"/>
              <a:t>/h after 1 year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Even after 30 years, dose rates at 40 cm still of the order of a few mSv/h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Shielding cask for handling to be designed allowing to also contain potential contamination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Shielded storage area and service cell to be designed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Shielding further to be foreseen for transport and final disposal (&lt; 2 mSv/h)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77B374-C3CB-41DC-AF30-FD7801CB80C5}"/>
              </a:ext>
            </a:extLst>
          </p:cNvPr>
          <p:cNvSpPr txBox="1"/>
          <p:nvPr/>
        </p:nvSpPr>
        <p:spPr>
          <a:xfrm>
            <a:off x="5299589" y="130723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 descr="A group of images of a graph&#10;&#10;Description automatically generated with medium confidence">
            <a:extLst>
              <a:ext uri="{FF2B5EF4-FFF2-40B4-BE49-F238E27FC236}">
                <a16:creationId xmlns:a16="http://schemas.microsoft.com/office/drawing/2014/main" id="{447101EE-94EE-F8A5-7942-0E2410E811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86"/>
          <a:stretch/>
        </p:blipFill>
        <p:spPr>
          <a:xfrm>
            <a:off x="5136701" y="2106315"/>
            <a:ext cx="6695069" cy="1989128"/>
          </a:xfrm>
          <a:prstGeom prst="rect">
            <a:avLst/>
          </a:prstGeom>
        </p:spPr>
      </p:pic>
      <p:pic>
        <p:nvPicPr>
          <p:cNvPr id="11" name="Picture 10" descr="A group of images of a graph&#10;&#10;Description automatically generated with medium confidence">
            <a:extLst>
              <a:ext uri="{FF2B5EF4-FFF2-40B4-BE49-F238E27FC236}">
                <a16:creationId xmlns:a16="http://schemas.microsoft.com/office/drawing/2014/main" id="{1010F769-F262-3BFE-3315-966CF344E5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86"/>
          <a:stretch/>
        </p:blipFill>
        <p:spPr>
          <a:xfrm>
            <a:off x="5136701" y="4199069"/>
            <a:ext cx="6695069" cy="19891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FAB3B24-B386-F353-0522-CB28F4880972}"/>
              </a:ext>
            </a:extLst>
          </p:cNvPr>
          <p:cNvSpPr txBox="1"/>
          <p:nvPr/>
        </p:nvSpPr>
        <p:spPr>
          <a:xfrm>
            <a:off x="5552624" y="2358917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4 hours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5D33FE-A0A9-21E0-0615-587DC80B73D0}"/>
              </a:ext>
            </a:extLst>
          </p:cNvPr>
          <p:cNvSpPr txBox="1"/>
          <p:nvPr/>
        </p:nvSpPr>
        <p:spPr>
          <a:xfrm>
            <a:off x="5552624" y="4451883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year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111096-6649-CF8B-7DC3-C6BC7200D500}"/>
              </a:ext>
            </a:extLst>
          </p:cNvPr>
          <p:cNvSpPr txBox="1"/>
          <p:nvPr/>
        </p:nvSpPr>
        <p:spPr>
          <a:xfrm>
            <a:off x="8935904" y="4451883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30 years cool-down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3B1E97-D7FC-BDFE-59A5-1F73F949AD30}"/>
              </a:ext>
            </a:extLst>
          </p:cNvPr>
          <p:cNvSpPr txBox="1"/>
          <p:nvPr/>
        </p:nvSpPr>
        <p:spPr>
          <a:xfrm>
            <a:off x="8935904" y="2358917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day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3815304-22DA-9A4E-895A-1322688C8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1260756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CDS target – Residual radiation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F0F91FB7-8AE8-15E1-CA2B-ADFFAD1C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A5F51AD5-7F2E-89CD-0A7D-1F946300D2B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68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31B40E-1DA4-DA36-3344-6B244CBA1136}"/>
              </a:ext>
            </a:extLst>
          </p:cNvPr>
          <p:cNvSpPr txBox="1"/>
          <p:nvPr/>
        </p:nvSpPr>
        <p:spPr>
          <a:xfrm>
            <a:off x="427320" y="1793038"/>
            <a:ext cx="3611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LA multiples of CDS target materials</a:t>
            </a:r>
            <a:endParaRPr lang="en-GB" sz="1400" b="1" dirty="0"/>
          </a:p>
        </p:txBody>
      </p:sp>
      <p:pic>
        <p:nvPicPr>
          <p:cNvPr id="9" name="Picture 8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9CF6536E-5FDC-0DBC-3AE5-1BB18A9487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24"/>
          <a:stretch/>
        </p:blipFill>
        <p:spPr>
          <a:xfrm>
            <a:off x="7725776" y="2136267"/>
            <a:ext cx="4320000" cy="3343200"/>
          </a:xfrm>
          <a:prstGeom prst="rect">
            <a:avLst/>
          </a:prstGeom>
        </p:spPr>
      </p:pic>
      <p:pic>
        <p:nvPicPr>
          <p:cNvPr id="14" name="Picture 13" descr="A table with numbers and a few red text&#10;&#10;Description automatically generated with medium confidence">
            <a:extLst>
              <a:ext uri="{FF2B5EF4-FFF2-40B4-BE49-F238E27FC236}">
                <a16:creationId xmlns:a16="http://schemas.microsoft.com/office/drawing/2014/main" id="{A60816F2-0836-E8F3-CB5C-91CC687898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172"/>
          <a:stretch/>
        </p:blipFill>
        <p:spPr>
          <a:xfrm>
            <a:off x="58756" y="2498788"/>
            <a:ext cx="4320000" cy="1515010"/>
          </a:xfrm>
          <a:prstGeom prst="rect">
            <a:avLst/>
          </a:prstGeom>
        </p:spPr>
      </p:pic>
      <p:pic>
        <p:nvPicPr>
          <p:cNvPr id="16" name="Picture 15" descr="A white and black text with red numbers and black text&#10;&#10;Description automatically generated">
            <a:extLst>
              <a:ext uri="{FF2B5EF4-FFF2-40B4-BE49-F238E27FC236}">
                <a16:creationId xmlns:a16="http://schemas.microsoft.com/office/drawing/2014/main" id="{ABE11CF5-4CB9-1EA0-F518-5194BFCADA9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6" r="11682" b="39274"/>
          <a:stretch/>
        </p:blipFill>
        <p:spPr>
          <a:xfrm>
            <a:off x="4412209" y="2533821"/>
            <a:ext cx="3322101" cy="119110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3564D31-5C0B-3C12-84B0-FF78B81AD32D}"/>
              </a:ext>
            </a:extLst>
          </p:cNvPr>
          <p:cNvSpPr txBox="1"/>
          <p:nvPr/>
        </p:nvSpPr>
        <p:spPr>
          <a:xfrm>
            <a:off x="8163264" y="1859268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TZM</a:t>
            </a:r>
            <a:endParaRPr lang="en-GB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1B07FA-F093-226B-3680-A98871460D71}"/>
              </a:ext>
            </a:extLst>
          </p:cNvPr>
          <p:cNvSpPr txBox="1"/>
          <p:nvPr/>
        </p:nvSpPr>
        <p:spPr>
          <a:xfrm>
            <a:off x="4389463" y="2221789"/>
            <a:ext cx="86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 </a:t>
            </a:r>
            <a:endParaRPr lang="en-GB" sz="12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306F11-2B97-1274-C0B4-7B3023B31D99}"/>
              </a:ext>
            </a:extLst>
          </p:cNvPr>
          <p:cNvSpPr txBox="1"/>
          <p:nvPr/>
        </p:nvSpPr>
        <p:spPr>
          <a:xfrm>
            <a:off x="435121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</a:t>
            </a:r>
            <a:endParaRPr lang="en-GB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F9D85A-FD87-E701-484A-8ABB87842874}"/>
              </a:ext>
            </a:extLst>
          </p:cNvPr>
          <p:cNvSpPr txBox="1"/>
          <p:nvPr/>
        </p:nvSpPr>
        <p:spPr>
          <a:xfrm>
            <a:off x="396392" y="1452927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5 </a:t>
            </a:r>
            <a:r>
              <a:rPr lang="en-US" sz="1600" dirty="0" err="1">
                <a:solidFill>
                  <a:srgbClr val="FF0000"/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2CA69D-C582-3FC4-5682-F8A69943EEA1}"/>
              </a:ext>
            </a:extLst>
          </p:cNvPr>
          <p:cNvSpPr txBox="1"/>
          <p:nvPr/>
        </p:nvSpPr>
        <p:spPr>
          <a:xfrm>
            <a:off x="435121" y="1997348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D0AFB9-C81D-F2B6-205E-02216E4AD380}"/>
              </a:ext>
            </a:extLst>
          </p:cNvPr>
          <p:cNvSpPr txBox="1"/>
          <p:nvPr/>
        </p:nvSpPr>
        <p:spPr>
          <a:xfrm>
            <a:off x="4399581" y="3724926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C193F2F-1D8A-B1A6-9A48-4A34D4DFA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1581518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CDS target – Radionuclide inventories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2D30DE-CA61-4CC5-B5CA-F427B8CC016F}"/>
              </a:ext>
            </a:extLst>
          </p:cNvPr>
          <p:cNvSpPr txBox="1"/>
          <p:nvPr/>
        </p:nvSpPr>
        <p:spPr>
          <a:xfrm>
            <a:off x="435121" y="4405156"/>
            <a:ext cx="446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 + 1 month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89BBD2F-70D7-E334-7959-9CA39279D9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382703"/>
              </p:ext>
            </p:extLst>
          </p:nvPr>
        </p:nvGraphicFramePr>
        <p:xfrm>
          <a:off x="569105" y="4803129"/>
          <a:ext cx="7016628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9438">
                  <a:extLst>
                    <a:ext uri="{9D8B030D-6E8A-4147-A177-3AD203B41FA5}">
                      <a16:colId xmlns:a16="http://schemas.microsoft.com/office/drawing/2014/main" val="3915881759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1792608745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4265336536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1506445954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3666294970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4024559019"/>
                    </a:ext>
                  </a:extLst>
                </a:gridCol>
              </a:tblGrid>
              <a:tr h="245246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Target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Material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Mass [kg]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Multiple LL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Multiple LA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 [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Bq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796880"/>
                  </a:ext>
                </a:extLst>
              </a:tr>
              <a:tr h="245246">
                <a:tc row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CDS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695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1.9E+08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2.6E+08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9.2E+14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966545"/>
                  </a:ext>
                </a:extLst>
              </a:tr>
              <a:tr h="245246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TZM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271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1.1E+09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8.4E+07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1.8E+14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658725"/>
                  </a:ext>
                </a:extLst>
              </a:tr>
              <a:tr h="245246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Ta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1.7E+11*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6.9E+08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9.8E+14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488002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EC28E0D-C894-4557-5BBB-3A08C403DD73}"/>
              </a:ext>
            </a:extLst>
          </p:cNvPr>
          <p:cNvSpPr txBox="1"/>
          <p:nvPr/>
        </p:nvSpPr>
        <p:spPr>
          <a:xfrm>
            <a:off x="470299" y="6021288"/>
            <a:ext cx="4041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*Dominated (99.9%) by Ta-182 (115 d half-life)</a:t>
            </a:r>
            <a:endParaRPr lang="en-GB" sz="10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5D6B42-F6A8-3D82-18A8-D40794927A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D7E355-440C-F9AB-424A-D58FF379E79F}"/>
              </a:ext>
            </a:extLst>
          </p:cNvPr>
          <p:cNvSpPr txBox="1"/>
          <p:nvPr/>
        </p:nvSpPr>
        <p:spPr>
          <a:xfrm>
            <a:off x="7727838" y="5454719"/>
            <a:ext cx="4285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Authorization Limit (LA) </a:t>
            </a:r>
            <a:r>
              <a:rPr lang="en-GB" sz="1000" b="0" i="0" dirty="0">
                <a:effectLst/>
                <a:latin typeface="Frutiger Neue"/>
              </a:rPr>
              <a:t>means the value corresponding to the abs. activity level of a material above which </a:t>
            </a:r>
            <a:r>
              <a:rPr lang="en-GB" sz="1000" b="1" i="0" dirty="0">
                <a:effectLst/>
                <a:latin typeface="Frutiger Neue"/>
              </a:rPr>
              <a:t>handling</a:t>
            </a:r>
            <a:r>
              <a:rPr lang="en-GB" sz="1000" b="0" i="0" dirty="0">
                <a:effectLst/>
                <a:latin typeface="Frutiger Neue"/>
              </a:rPr>
              <a:t> of this material is subject to mandatory licensing. It is based on the risk of inhalation.</a:t>
            </a:r>
            <a:endParaRPr lang="en-GB" sz="1200" b="1" dirty="0"/>
          </a:p>
          <a:p>
            <a:r>
              <a:rPr lang="en-GB" sz="1200" b="1" dirty="0"/>
              <a:t>Clearance Limit (LL)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817125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a number of substances&#10;&#10;Description automatically generated with medium confidence">
            <a:extLst>
              <a:ext uri="{FF2B5EF4-FFF2-40B4-BE49-F238E27FC236}">
                <a16:creationId xmlns:a16="http://schemas.microsoft.com/office/drawing/2014/main" id="{A2739222-D223-32D9-BA42-F882265B3D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805" y="2069973"/>
            <a:ext cx="4005383" cy="300403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464EA4-68A3-65AC-3964-1CED5EECCD01}"/>
              </a:ext>
            </a:extLst>
          </p:cNvPr>
          <p:cNvSpPr txBox="1"/>
          <p:nvPr/>
        </p:nvSpPr>
        <p:spPr>
          <a:xfrm>
            <a:off x="430560" y="1401203"/>
            <a:ext cx="581784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Cladding materials</a:t>
            </a:r>
            <a:r>
              <a:rPr lang="en-US" dirty="0"/>
              <a:t>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Tantalum –16.6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err="1"/>
              <a:t>Nb</a:t>
            </a:r>
            <a:r>
              <a:rPr lang="en-US" sz="1600" dirty="0"/>
              <a:t> </a:t>
            </a:r>
            <a:r>
              <a:rPr lang="pt-BR" sz="1600" dirty="0"/>
              <a:t>(ASTM R04210 – Type 2)  – 8.6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BR" sz="1600" dirty="0"/>
              <a:t>Nb-1Zr (ASTM R04261 – Type 4) – 8.6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BR" sz="1600" dirty="0"/>
              <a:t>Nb-10Hf-1Ti (ASTM R04295)  – 8.86 g/cm3</a:t>
            </a:r>
            <a:endParaRPr lang="en-US" sz="1600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-"/>
            </a:pPr>
            <a:endParaRPr lang="en-US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D38BD8-B30D-5F60-0212-FD4ECEE6917D}"/>
              </a:ext>
            </a:extLst>
          </p:cNvPr>
          <p:cNvSpPr txBox="1"/>
          <p:nvPr/>
        </p:nvSpPr>
        <p:spPr>
          <a:xfrm>
            <a:off x="7194550" y="1445437"/>
            <a:ext cx="4159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), 1y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FF3BE1-B99D-1BAD-494A-A0C467AC73FA}"/>
              </a:ext>
            </a:extLst>
          </p:cNvPr>
          <p:cNvSpPr txBox="1"/>
          <p:nvPr/>
        </p:nvSpPr>
        <p:spPr>
          <a:xfrm>
            <a:off x="427320" y="2852936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0564D6-6416-124F-D536-54DFAB933F9D}"/>
              </a:ext>
            </a:extLst>
          </p:cNvPr>
          <p:cNvSpPr txBox="1"/>
          <p:nvPr/>
        </p:nvSpPr>
        <p:spPr>
          <a:xfrm>
            <a:off x="7194550" y="1743585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Residual dose rates (</a:t>
            </a:r>
            <a:r>
              <a:rPr lang="en-US" sz="1400" b="1" dirty="0" err="1"/>
              <a:t>uSv</a:t>
            </a:r>
            <a:r>
              <a:rPr lang="en-US" sz="1400" b="1" dirty="0"/>
              <a:t>/h)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DF25EA-308A-7B26-D50C-ABD08A8501E3}"/>
              </a:ext>
            </a:extLst>
          </p:cNvPr>
          <p:cNvSpPr txBox="1"/>
          <p:nvPr/>
        </p:nvSpPr>
        <p:spPr>
          <a:xfrm>
            <a:off x="7508066" y="5372918"/>
            <a:ext cx="4390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No difference in the residual dose rates for the various Nb claddings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B9DA3A-D81E-2D12-75F9-DA60687E00C1}"/>
              </a:ext>
            </a:extLst>
          </p:cNvPr>
          <p:cNvSpPr txBox="1"/>
          <p:nvPr/>
        </p:nvSpPr>
        <p:spPr>
          <a:xfrm>
            <a:off x="10704830" y="3215827"/>
            <a:ext cx="13684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Includes residual dose rates from surrounding material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907D2E0-BD5D-D108-6D35-622808BE7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44" y="3301138"/>
            <a:ext cx="6677171" cy="132556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E15AE32-7E56-C2DC-434E-355715BED855}"/>
              </a:ext>
            </a:extLst>
          </p:cNvPr>
          <p:cNvSpPr txBox="1"/>
          <p:nvPr/>
        </p:nvSpPr>
        <p:spPr>
          <a:xfrm>
            <a:off x="193674" y="4911162"/>
            <a:ext cx="7187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Waste classification as FA-MA</a:t>
            </a:r>
            <a:r>
              <a:rPr lang="en-US" baseline="30000" dirty="0"/>
              <a:t>1</a:t>
            </a:r>
            <a:r>
              <a:rPr lang="en-US" dirty="0"/>
              <a:t> waste to be disposed of in Switzerland (no open pathway so far for such activation of Ta/Nb)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920F47-1DC8-A45B-FCA9-995E196E5F07}"/>
              </a:ext>
            </a:extLst>
          </p:cNvPr>
          <p:cNvSpPr txBox="1"/>
          <p:nvPr/>
        </p:nvSpPr>
        <p:spPr>
          <a:xfrm>
            <a:off x="263352" y="5757639"/>
            <a:ext cx="964674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LMA: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</a:rPr>
              <a:t>Acceptance Activity Limits</a:t>
            </a:r>
            <a:r>
              <a:rPr lang="en-GB" sz="1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</a:rPr>
              <a:t>if activity levels &lt; LMA candidate for elimination in France</a:t>
            </a:r>
          </a:p>
          <a:p>
            <a:r>
              <a:rPr lang="en-US" sz="1400" baseline="30000" dirty="0">
                <a:latin typeface="Calibri" panose="020F0502020204030204" pitchFamily="34" charset="0"/>
                <a:ea typeface="Calibri" panose="020F0502020204030204" pitchFamily="34" charset="0"/>
              </a:rPr>
              <a:t>1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</a:rPr>
              <a:t> Low and intermediate activation waste for elimination in Switzerland</a:t>
            </a:r>
            <a:endParaRPr lang="en-CH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AAA9369-6125-B205-DAF5-E0B369269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1581518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CDS target – Alternative Claddings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2163FB-E751-AE24-51A0-04F3B3B955DA}"/>
              </a:ext>
            </a:extLst>
          </p:cNvPr>
          <p:cNvSpPr txBox="1"/>
          <p:nvPr/>
        </p:nvSpPr>
        <p:spPr>
          <a:xfrm>
            <a:off x="4973948" y="4653136"/>
            <a:ext cx="28556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tx2"/>
                </a:solidFill>
              </a:rPr>
              <a:t>Nb-94 half-life of 20300 yrs</a:t>
            </a:r>
            <a:endParaRPr lang="en-CH" sz="1200" dirty="0">
              <a:solidFill>
                <a:schemeClr val="tx2"/>
              </a:solidFill>
            </a:endParaRP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19CF5C11-F400-8149-299F-D86E42AE5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B1C515BE-FC69-CCCC-68F6-F70AB983CB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91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5" grpId="0"/>
      <p:bldP spid="27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AB55DDD-4885-9C1C-D11A-01A6D04D6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CDS target – Water activation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DE33980C-CF79-D0B3-8436-0BB78DE06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739FE1CE-FCCC-126E-7C25-CE4B5F7AEB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pic>
        <p:nvPicPr>
          <p:cNvPr id="11" name="Picture 10" descr="A white paper with black text&#10;&#10;Description automatically generated">
            <a:extLst>
              <a:ext uri="{FF2B5EF4-FFF2-40B4-BE49-F238E27FC236}">
                <a16:creationId xmlns:a16="http://schemas.microsoft.com/office/drawing/2014/main" id="{0A789732-188A-5830-7F9C-3B6906A6E3F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7" t="-1042" r="11567" b="44707"/>
          <a:stretch/>
        </p:blipFill>
        <p:spPr>
          <a:xfrm>
            <a:off x="6277209" y="3212976"/>
            <a:ext cx="5721115" cy="10446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9691AF5-88CE-CC23-3FF4-D4BC857A4452}"/>
              </a:ext>
            </a:extLst>
          </p:cNvPr>
          <p:cNvSpPr txBox="1"/>
          <p:nvPr/>
        </p:nvSpPr>
        <p:spPr>
          <a:xfrm>
            <a:off x="389905" y="1844824"/>
            <a:ext cx="5524887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Activation of water from cooling circuits was estimated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Shielding estimate around demineralization cartridges was performed assuming Be-7 to be stopped, but no target debris</a:t>
            </a:r>
          </a:p>
          <a:p>
            <a:pPr lvl="1">
              <a:spcAft>
                <a:spcPts val="1200"/>
              </a:spcAft>
            </a:pPr>
            <a:r>
              <a:rPr lang="en-US" sz="1600" dirty="0"/>
              <a:t>→ 50 cm cylindrical concrete shielding was foreseen and for the roof of the area 165 cm concrete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Remaining water in circuit mostly contains H-3 with a concentration of around 20 MBq/l per year of operation (~4000 </a:t>
            </a:r>
            <a:r>
              <a:rPr lang="en-US" sz="1600" dirty="0" err="1"/>
              <a:t>litres</a:t>
            </a:r>
            <a:r>
              <a:rPr lang="en-US" sz="1600" dirty="0"/>
              <a:t>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High production of H-3 in target materials (~15 </a:t>
            </a:r>
            <a:r>
              <a:rPr lang="en-US" sz="1600" dirty="0" err="1"/>
              <a:t>TBq</a:t>
            </a:r>
            <a:r>
              <a:rPr lang="en-US" sz="1600" dirty="0"/>
              <a:t> during 5 years of operation)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Quantification of out-diffusion/ejection with given operational conditions are crucial for evaluating the actual amount of H-3 activity in the cooling water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3AFB22-AD45-DFAE-431C-1B005713C89C}"/>
              </a:ext>
            </a:extLst>
          </p:cNvPr>
          <p:cNvSpPr txBox="1"/>
          <p:nvPr/>
        </p:nvSpPr>
        <p:spPr>
          <a:xfrm>
            <a:off x="6448732" y="2456791"/>
            <a:ext cx="4111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(1 yr), 4 hours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F1D50D-02C1-0845-E960-9104071892AD}"/>
              </a:ext>
            </a:extLst>
          </p:cNvPr>
          <p:cNvSpPr txBox="1"/>
          <p:nvPr/>
        </p:nvSpPr>
        <p:spPr>
          <a:xfrm>
            <a:off x="6431095" y="2794925"/>
            <a:ext cx="5209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Total Activity (</a:t>
            </a:r>
            <a:r>
              <a:rPr lang="en-US" sz="1400" b="1" dirty="0" err="1"/>
              <a:t>Bq</a:t>
            </a:r>
            <a:r>
              <a:rPr lang="en-US" sz="1400" b="1" dirty="0"/>
              <a:t>) for H-3 and Be-7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858B3C-1228-2480-AE5B-D99DCF1DC85D}"/>
              </a:ext>
            </a:extLst>
          </p:cNvPr>
          <p:cNvSpPr txBox="1"/>
          <p:nvPr/>
        </p:nvSpPr>
        <p:spPr>
          <a:xfrm>
            <a:off x="6488782" y="4414439"/>
            <a:ext cx="48914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Results above </a:t>
            </a:r>
            <a:r>
              <a:rPr lang="en-US" sz="1400" b="1" dirty="0"/>
              <a:t>do not take out-diffusion </a:t>
            </a:r>
            <a:r>
              <a:rPr lang="en-US" sz="1400" dirty="0"/>
              <a:t>from target / shielding into account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7359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109B29-ECBB-9FB2-C8A7-94182C47BA0A}"/>
              </a:ext>
            </a:extLst>
          </p:cNvPr>
          <p:cNvSpPr txBox="1"/>
          <p:nvPr/>
        </p:nvSpPr>
        <p:spPr>
          <a:xfrm>
            <a:off x="351790" y="1950864"/>
            <a:ext cx="5877266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Arial" panose="020B0604020202020204" pitchFamily="34" charset="0"/>
              </a:rPr>
              <a:t>BDF target prototype w/ in total 14 h irradiation in TCC2, leading to 2.4E16 </a:t>
            </a:r>
            <a:r>
              <a:rPr lang="en-US" sz="1600" b="0" i="0" dirty="0" err="1">
                <a:effectLst/>
                <a:latin typeface="Arial" panose="020B0604020202020204" pitchFamily="34" charset="0"/>
              </a:rPr>
              <a:t>PoT</a:t>
            </a:r>
            <a:endParaRPr lang="en-US" sz="16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Target activation </a:t>
            </a:r>
            <a:r>
              <a:rPr lang="en-US" sz="1600" dirty="0"/>
              <a:t>was measured and compared to </a:t>
            </a:r>
            <a:r>
              <a:rPr lang="en-US" sz="1600" b="1" dirty="0"/>
              <a:t>FLUKA</a:t>
            </a:r>
            <a:r>
              <a:rPr lang="en-US" sz="1600" dirty="0"/>
              <a:t> simulations showing </a:t>
            </a:r>
            <a:r>
              <a:rPr lang="en-US" sz="1600" b="1" dirty="0"/>
              <a:t>excellent agreement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Arial" panose="020B0604020202020204" pitchFamily="34" charset="0"/>
              </a:rPr>
              <a:t>Cooling water activation was estimated with FLUKA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Estimated </a:t>
            </a:r>
            <a:r>
              <a:rPr lang="en-US" sz="1600" b="1" dirty="0"/>
              <a:t>residual dose rate </a:t>
            </a:r>
            <a:r>
              <a:rPr lang="en-US" sz="1600" dirty="0"/>
              <a:t>after 1h of cooling at 40 cm from the </a:t>
            </a:r>
            <a:r>
              <a:rPr lang="en-US" sz="1600" b="1" dirty="0"/>
              <a:t>cartridge</a:t>
            </a:r>
            <a:r>
              <a:rPr lang="en-US" sz="1600" dirty="0"/>
              <a:t> is 18.7 mSv/h, while the PMI monitor measured 16.9 mSv/h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Arial" panose="020B0604020202020204" pitchFamily="34" charset="0"/>
              </a:rPr>
              <a:t>Both samples showed the presence of high-Z spallation products some of them could have been produced in the target materials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Water-cooling filter with debris was analysed via EDX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b="0" i="0" dirty="0">
                <a:effectLst/>
                <a:latin typeface="Arial" panose="020B0604020202020204" pitchFamily="34" charset="0"/>
              </a:rPr>
              <a:t>No peaks were found for Ta, W, Mo or Ti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b="0" i="0" dirty="0">
                <a:effectLst/>
                <a:latin typeface="Arial" panose="020B0604020202020204" pitchFamily="34" charset="0"/>
              </a:rPr>
              <a:t>Metallic particle (Al, Ca, Fe, Cl, Fe, Cr)</a:t>
            </a:r>
            <a:endParaRPr lang="en-US" sz="14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12" name="Picture 11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3BDF877B-C1ED-21BC-B82B-D01ADEC4F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056" y="1847734"/>
            <a:ext cx="4804704" cy="9760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9962775-0558-A924-80A6-A27B2A08D658}"/>
              </a:ext>
            </a:extLst>
          </p:cNvPr>
          <p:cNvSpPr txBox="1"/>
          <p:nvPr/>
        </p:nvSpPr>
        <p:spPr>
          <a:xfrm>
            <a:off x="6229056" y="1584905"/>
            <a:ext cx="4804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Benchmark of residual dose rates (mSv/h)</a:t>
            </a:r>
            <a:endParaRPr lang="en-GB" sz="1400" dirty="0"/>
          </a:p>
        </p:txBody>
      </p:sp>
      <p:pic>
        <p:nvPicPr>
          <p:cNvPr id="22" name="Picture 21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7F028C1D-2BFD-9378-BFDF-264ED15B17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058" y="3154898"/>
            <a:ext cx="3182241" cy="304778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3065472-DA99-A1C1-65F6-90CE2B3B36D1}"/>
              </a:ext>
            </a:extLst>
          </p:cNvPr>
          <p:cNvSpPr txBox="1"/>
          <p:nvPr/>
        </p:nvSpPr>
        <p:spPr>
          <a:xfrm>
            <a:off x="6229056" y="2887230"/>
            <a:ext cx="4804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Radionuclides in water samples</a:t>
            </a:r>
            <a:endParaRPr lang="en-GB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D655D4-5AB4-7B0D-3EF9-133857F256EF}"/>
              </a:ext>
            </a:extLst>
          </p:cNvPr>
          <p:cNvSpPr txBox="1"/>
          <p:nvPr/>
        </p:nvSpPr>
        <p:spPr>
          <a:xfrm>
            <a:off x="9691175" y="4122770"/>
            <a:ext cx="24671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Water samples were </a:t>
            </a:r>
            <a:r>
              <a:rPr lang="en-US" sz="1600" i="1" dirty="0" err="1"/>
              <a:t>analysed</a:t>
            </a:r>
            <a:r>
              <a:rPr lang="en-US" sz="1600" i="1" dirty="0"/>
              <a:t> by liquid scintillation and gamma spectrometry</a:t>
            </a:r>
          </a:p>
          <a:p>
            <a:endParaRPr lang="en-US" sz="1600" i="1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882DFA6-1823-809F-0E3F-927A1BFA5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CDS target – Prototype tests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C8A129-A4A1-DA84-9A88-C577F5256255}"/>
              </a:ext>
            </a:extLst>
          </p:cNvPr>
          <p:cNvSpPr/>
          <p:nvPr/>
        </p:nvSpPr>
        <p:spPr>
          <a:xfrm>
            <a:off x="8600873" y="2121463"/>
            <a:ext cx="720080" cy="179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" name="Picture 1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96A9D8A9-6911-5111-2256-E2D359D8E1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82" t="28352" r="3172" b="51475"/>
          <a:stretch/>
        </p:blipFill>
        <p:spPr>
          <a:xfrm>
            <a:off x="8631408" y="2138869"/>
            <a:ext cx="689288" cy="196896"/>
          </a:xfrm>
          <a:prstGeom prst="rect">
            <a:avLst/>
          </a:prstGeom>
        </p:spPr>
      </p:pic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C42AED86-9D0A-8D11-CF4B-541B778561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146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670873"/>
            <a:ext cx="11376026" cy="2153265"/>
          </a:xfrm>
        </p:spPr>
        <p:txBody>
          <a:bodyPr/>
          <a:lstStyle/>
          <a:p>
            <a:r>
              <a:rPr lang="en-GB" sz="4200" dirty="0">
                <a:latin typeface="Arial" panose="020B0604020202020204" pitchFamily="34" charset="0"/>
                <a:cs typeface="Arial" panose="020B0604020202020204" pitchFamily="34" charset="0"/>
              </a:rPr>
              <a:t>Radiation protection considerations for the target complex</a:t>
            </a:r>
            <a:br>
              <a:rPr lang="en-GB" dirty="0">
                <a:solidFill>
                  <a:srgbClr val="1A63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157192"/>
            <a:ext cx="11376026" cy="803787"/>
          </a:xfrm>
        </p:spPr>
        <p:txBody>
          <a:bodyPr/>
          <a:lstStyle/>
          <a:p>
            <a:r>
              <a:rPr lang="en-US" u="sng" dirty="0"/>
              <a:t>C. Ahdida</a:t>
            </a:r>
            <a:r>
              <a:rPr lang="en-US" dirty="0"/>
              <a:t>, P. Bertreix, G. Dumont, F. Malacrida, G. Mazzola, O. Pinto, C. Theis, Hl. Vincke, Hz. Vincke, P. Vojtyla</a:t>
            </a:r>
            <a:br>
              <a:rPr lang="en-US" dirty="0"/>
            </a:br>
            <a:endParaRPr lang="en-US" b="0" dirty="0"/>
          </a:p>
          <a:p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BDF </a:t>
            </a:r>
            <a:r>
              <a:rPr lang="en-GB" b="0" dirty="0" err="1">
                <a:latin typeface="Arial" panose="020B0604020202020204" pitchFamily="34" charset="0"/>
                <a:cs typeface="Arial" panose="020B0604020202020204" pitchFamily="34" charset="0"/>
              </a:rPr>
              <a:t>Targetry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Systems Advisory Committee (TSAC)</a:t>
            </a:r>
            <a:br>
              <a:rPr lang="en-GB" b="0" dirty="0"/>
            </a:b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4-6</a:t>
            </a:r>
            <a:r>
              <a:rPr lang="en-GB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March </a:t>
            </a:r>
            <a:r>
              <a:rPr lang="en-GB" b="0" dirty="0"/>
              <a:t>2025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ABC6EC1-CC1E-76BC-08B8-7D5CCF3323A9}"/>
              </a:ext>
            </a:extLst>
          </p:cNvPr>
          <p:cNvSpPr txBox="1">
            <a:spLocks/>
          </p:cNvSpPr>
          <p:nvPr/>
        </p:nvSpPr>
        <p:spPr>
          <a:xfrm>
            <a:off x="-2832992" y="1011518"/>
            <a:ext cx="9584592" cy="14064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7488243D-E28E-5AC6-8B08-10036127BEB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4190ED5-E970-CDE9-C1C7-F49175691B96}"/>
              </a:ext>
            </a:extLst>
          </p:cNvPr>
          <p:cNvGrpSpPr/>
          <p:nvPr/>
        </p:nvGrpSpPr>
        <p:grpSpPr>
          <a:xfrm>
            <a:off x="5155698" y="2034472"/>
            <a:ext cx="7026272" cy="3697592"/>
            <a:chOff x="7184331" y="955544"/>
            <a:chExt cx="4713805" cy="229686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425479-2590-1E29-60C3-977F9FD104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9124" t="4153" r="15524" b="18946"/>
            <a:stretch/>
          </p:blipFill>
          <p:spPr>
            <a:xfrm>
              <a:off x="7533261" y="955544"/>
              <a:ext cx="3220076" cy="1851804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D09E73D-39F0-B79D-AFEB-30F4445AFC8A}"/>
                </a:ext>
              </a:extLst>
            </p:cNvPr>
            <p:cNvGrpSpPr/>
            <p:nvPr/>
          </p:nvGrpSpPr>
          <p:grpSpPr>
            <a:xfrm>
              <a:off x="7749321" y="1845164"/>
              <a:ext cx="4148815" cy="1407245"/>
              <a:chOff x="7956376" y="1845499"/>
              <a:chExt cx="4148815" cy="1407245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B5562D92-A057-0732-EFE6-AD63FD804E80}"/>
                  </a:ext>
                </a:extLst>
              </p:cNvPr>
              <p:cNvGrpSpPr/>
              <p:nvPr/>
            </p:nvGrpSpPr>
            <p:grpSpPr>
              <a:xfrm>
                <a:off x="7956376" y="1845499"/>
                <a:ext cx="2955190" cy="1407245"/>
                <a:chOff x="4613056" y="4839159"/>
                <a:chExt cx="2233959" cy="1063799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42022DC-DCA4-2495-C366-3EA497963C05}"/>
                    </a:ext>
                  </a:extLst>
                </p:cNvPr>
                <p:cNvSpPr txBox="1"/>
                <p:nvPr/>
              </p:nvSpPr>
              <p:spPr bwMode="auto">
                <a:xfrm>
                  <a:off x="4613056" y="5577231"/>
                  <a:ext cx="2233959" cy="32572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/>
                    <a:t>19x W blocks (L1500 mm) (D250 mm)</a:t>
                  </a:r>
                  <a:endParaRPr lang="en-GB" sz="1100" b="1" dirty="0"/>
                </a:p>
                <a:p>
                  <a:pPr algn="ctr"/>
                  <a:endParaRPr lang="en-GB" sz="1100" b="1" dirty="0"/>
                </a:p>
              </p:txBody>
            </p:sp>
            <p:sp>
              <p:nvSpPr>
                <p:cNvPr id="18" name="Left Brace 17">
                  <a:extLst>
                    <a:ext uri="{FF2B5EF4-FFF2-40B4-BE49-F238E27FC236}">
                      <a16:creationId xmlns:a16="http://schemas.microsoft.com/office/drawing/2014/main" id="{EE4E5069-6D94-CC60-595A-1ABBA7982FB1}"/>
                    </a:ext>
                  </a:extLst>
                </p:cNvPr>
                <p:cNvSpPr/>
                <p:nvPr/>
              </p:nvSpPr>
              <p:spPr>
                <a:xfrm rot="4582543" flipH="1">
                  <a:off x="5639530" y="4126477"/>
                  <a:ext cx="148932" cy="1574295"/>
                </a:xfrm>
                <a:prstGeom prst="leftBrace">
                  <a:avLst>
                    <a:gd name="adj1" fmla="val 45491"/>
                    <a:gd name="adj2" fmla="val 50000"/>
                  </a:avLst>
                </a:prstGeom>
                <a:ln w="38100">
                  <a:solidFill>
                    <a:schemeClr val="accent1"/>
                  </a:solidFill>
                </a:ln>
                <a:effectLst>
                  <a:glow rad="38100">
                    <a:schemeClr val="bg1"/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1EF9A6C-E304-EBC2-4B14-634ECC36DDF4}"/>
                  </a:ext>
                </a:extLst>
              </p:cNvPr>
              <p:cNvSpPr txBox="1"/>
              <p:nvPr/>
            </p:nvSpPr>
            <p:spPr bwMode="auto">
              <a:xfrm>
                <a:off x="11085190" y="2087320"/>
                <a:ext cx="102000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/>
                  <a:t>He</a:t>
                </a:r>
              </a:p>
              <a:p>
                <a:pPr algn="ctr"/>
                <a:r>
                  <a:rPr lang="en-US" sz="1100" b="1" dirty="0"/>
                  <a:t>cooling</a:t>
                </a:r>
                <a:endParaRPr lang="en-GB" sz="1100" b="1" dirty="0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BAFB7E0D-DF13-7FD9-9072-2FB2ECC233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99913" y="2053427"/>
                <a:ext cx="429782" cy="156453"/>
              </a:xfrm>
              <a:prstGeom prst="straightConnector1">
                <a:avLst/>
              </a:prstGeom>
              <a:ln w="28575">
                <a:headEnd type="triangle"/>
                <a:tailEnd type="non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B5AC0794-9147-0A96-A425-A059B916B5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875895" y="2173148"/>
                <a:ext cx="418590" cy="154235"/>
              </a:xfrm>
              <a:prstGeom prst="straightConnector1">
                <a:avLst/>
              </a:prstGeom>
              <a:ln w="28575">
                <a:tailEnd type="triangle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C9F3392-5910-34E3-D21F-B801B325E926}"/>
                </a:ext>
              </a:extLst>
            </p:cNvPr>
            <p:cNvCxnSpPr>
              <a:cxnSpLocks/>
              <a:stCxn id="18" idx="1"/>
              <a:endCxn id="17" idx="0"/>
            </p:cNvCxnSpPr>
            <p:nvPr/>
          </p:nvCxnSpPr>
          <p:spPr>
            <a:xfrm flipH="1">
              <a:off x="9226916" y="2039405"/>
              <a:ext cx="1986" cy="782116"/>
            </a:xfrm>
            <a:prstGeom prst="line">
              <a:avLst/>
            </a:prstGeom>
            <a:ln w="28575">
              <a:headEnd type="oval"/>
            </a:ln>
            <a:effectLst>
              <a:glow rad="381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AB81CE77-5E6A-16B9-C92A-15415FBE8A5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79229" y="2099805"/>
              <a:ext cx="444913" cy="116769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arrow" w="med" len="med"/>
              <a:tailEnd type="none" w="med" len="med"/>
            </a:ln>
            <a:effectLst>
              <a:glow rad="38100">
                <a:schemeClr val="bg1"/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082B81B-F2C8-500B-1B22-B27A6469F75C}"/>
                </a:ext>
              </a:extLst>
            </p:cNvPr>
            <p:cNvSpPr txBox="1"/>
            <p:nvPr/>
          </p:nvSpPr>
          <p:spPr bwMode="auto">
            <a:xfrm>
              <a:off x="7184331" y="1988319"/>
              <a:ext cx="350959" cy="261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>
                  <a:solidFill>
                    <a:srgbClr val="C00000"/>
                  </a:solidFill>
                </a:rPr>
                <a:t>P</a:t>
              </a:r>
              <a:r>
                <a:rPr lang="en-US" sz="1100" b="1" baseline="30000" dirty="0">
                  <a:solidFill>
                    <a:srgbClr val="C00000"/>
                  </a:solidFill>
                </a:rPr>
                <a:t>+</a:t>
              </a:r>
              <a:endParaRPr lang="en-GB" sz="1100" b="1" baseline="30000" dirty="0">
                <a:solidFill>
                  <a:srgbClr val="C00000"/>
                </a:solidFill>
              </a:endParaRPr>
            </a:p>
          </p:txBody>
        </p:sp>
      </p:grpSp>
      <p:sp>
        <p:nvSpPr>
          <p:cNvPr id="19" name="Title 1">
            <a:extLst>
              <a:ext uri="{FF2B5EF4-FFF2-40B4-BE49-F238E27FC236}">
                <a16:creationId xmlns:a16="http://schemas.microsoft.com/office/drawing/2014/main" id="{629AC1B1-2F45-A3CE-FF08-31C7E1C37B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dirty="0"/>
              <a:t>W target design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0D27689-7208-5451-FFD5-346ED63AF270}"/>
              </a:ext>
            </a:extLst>
          </p:cNvPr>
          <p:cNvSpPr/>
          <p:nvPr/>
        </p:nvSpPr>
        <p:spPr>
          <a:xfrm>
            <a:off x="565187" y="1940567"/>
            <a:ext cx="4590511" cy="197301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b="1" dirty="0">
                <a:solidFill>
                  <a:schemeClr val="tx1"/>
                </a:solidFill>
              </a:rPr>
              <a:t>He-cooled, Pure W Core, potentially cladded (</a:t>
            </a:r>
            <a:r>
              <a:rPr lang="en-GB" sz="2000" b="1" dirty="0" err="1">
                <a:solidFill>
                  <a:schemeClr val="tx1"/>
                </a:solidFill>
              </a:rPr>
              <a:t>tbd</a:t>
            </a:r>
            <a:r>
              <a:rPr lang="en-GB" sz="2000" b="1" dirty="0">
                <a:solidFill>
                  <a:schemeClr val="tx1"/>
                </a:solidFill>
              </a:rPr>
              <a:t>)</a:t>
            </a:r>
          </a:p>
          <a:p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                           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Improved physics performance (see talk G. Mazzola)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Prototype and beam testing in 2025 and 2026 (see talk R. Ximenes)</a:t>
            </a:r>
          </a:p>
          <a:p>
            <a:pPr marL="285750" indent="-285750" algn="ctr">
              <a:buFontTx/>
              <a:buChar char="-"/>
            </a:pP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268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CC671E-9B24-1C38-F2ED-749A6ACA50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453DF-7071-A49A-8CEF-31352AE06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DBC112-652C-FD11-C80F-0A9B782F18F4}"/>
              </a:ext>
            </a:extLst>
          </p:cNvPr>
          <p:cNvSpPr txBox="1"/>
          <p:nvPr/>
        </p:nvSpPr>
        <p:spPr>
          <a:xfrm>
            <a:off x="427320" y="1793038"/>
            <a:ext cx="3611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LA multiples of W target</a:t>
            </a:r>
            <a:endParaRPr lang="en-GB" sz="14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7055469-3C55-B3CD-9F77-D9F2A72E1360}"/>
              </a:ext>
            </a:extLst>
          </p:cNvPr>
          <p:cNvSpPr txBox="1"/>
          <p:nvPr/>
        </p:nvSpPr>
        <p:spPr>
          <a:xfrm>
            <a:off x="396392" y="1452927"/>
            <a:ext cx="4331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5 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), 1 month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98941C-9511-7D70-B7A8-8B922856CB60}"/>
              </a:ext>
            </a:extLst>
          </p:cNvPr>
          <p:cNvSpPr txBox="1"/>
          <p:nvPr/>
        </p:nvSpPr>
        <p:spPr>
          <a:xfrm>
            <a:off x="435121" y="1997348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6E99FC-D166-1FD5-F0D4-E4B3049F1243}"/>
              </a:ext>
            </a:extLst>
          </p:cNvPr>
          <p:cNvSpPr txBox="1"/>
          <p:nvPr/>
        </p:nvSpPr>
        <p:spPr>
          <a:xfrm>
            <a:off x="432552" y="3717032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EE587D4-9C77-B207-BB57-D5E38EF28A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1581518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W target – Radionuclide inventories</a:t>
            </a:r>
            <a:endParaRPr lang="en-US" spc="-1" dirty="0">
              <a:solidFill>
                <a:srgbClr val="0055A0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14180C2-F382-7054-E64D-8F62AF3F96C3}"/>
              </a:ext>
            </a:extLst>
          </p:cNvPr>
          <p:cNvGraphicFramePr>
            <a:graphicFrameLocks noGrp="1"/>
          </p:cNvGraphicFramePr>
          <p:nvPr/>
        </p:nvGraphicFramePr>
        <p:xfrm>
          <a:off x="490612" y="2327806"/>
          <a:ext cx="3930796" cy="139192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1133097">
                  <a:extLst>
                    <a:ext uri="{9D8B030D-6E8A-4147-A177-3AD203B41FA5}">
                      <a16:colId xmlns:a16="http://schemas.microsoft.com/office/drawing/2014/main" val="3772990190"/>
                    </a:ext>
                  </a:extLst>
                </a:gridCol>
                <a:gridCol w="754892">
                  <a:extLst>
                    <a:ext uri="{9D8B030D-6E8A-4147-A177-3AD203B41FA5}">
                      <a16:colId xmlns:a16="http://schemas.microsoft.com/office/drawing/2014/main" val="1753453690"/>
                    </a:ext>
                  </a:extLst>
                </a:gridCol>
                <a:gridCol w="1223992">
                  <a:extLst>
                    <a:ext uri="{9D8B030D-6E8A-4147-A177-3AD203B41FA5}">
                      <a16:colId xmlns:a16="http://schemas.microsoft.com/office/drawing/2014/main" val="2765746249"/>
                    </a:ext>
                  </a:extLst>
                </a:gridCol>
                <a:gridCol w="818815">
                  <a:extLst>
                    <a:ext uri="{9D8B030D-6E8A-4147-A177-3AD203B41FA5}">
                      <a16:colId xmlns:a16="http://schemas.microsoft.com/office/drawing/2014/main" val="2494709589"/>
                    </a:ext>
                  </a:extLst>
                </a:gridCol>
              </a:tblGrid>
              <a:tr h="130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u="none" strike="noStrike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Radionuclide</a:t>
                      </a: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Half-life</a:t>
                      </a: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u="none" strike="noStrike" kern="12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Multiple of LA</a:t>
                      </a: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Contribution</a:t>
                      </a:r>
                      <a:endParaRPr lang="en-CH" sz="11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14257423"/>
                  </a:ext>
                </a:extLst>
              </a:tr>
              <a:tr h="130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Gd-148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dirty="0">
                          <a:solidFill>
                            <a:srgbClr val="FF0000"/>
                          </a:solidFill>
                        </a:rPr>
                        <a:t>74.60 y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4.8E+08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ptos Narrow" panose="020B0004020202020204" pitchFamily="34" charset="0"/>
                        </a:rPr>
                        <a:t>59%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51630854"/>
                  </a:ext>
                </a:extLst>
              </a:tr>
              <a:tr h="130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Hf-172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1.87 y</a:t>
                      </a:r>
                      <a:endParaRPr lang="en-US" sz="11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1.5E+08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18%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84809518"/>
                  </a:ext>
                </a:extLst>
              </a:tr>
              <a:tr h="130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W-185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75.1 d</a:t>
                      </a:r>
                      <a:endParaRPr lang="en-US" sz="1100" b="1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8.8E+07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b="1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11%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74302782"/>
                  </a:ext>
                </a:extLst>
              </a:tr>
              <a:tr h="130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Ta-182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114.7 d</a:t>
                      </a:r>
                      <a:endParaRPr lang="en-US" sz="11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2.7E+07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3%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853346251"/>
                  </a:ext>
                </a:extLst>
              </a:tr>
              <a:tr h="130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Yb-169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32.0 d</a:t>
                      </a:r>
                      <a:endParaRPr lang="en-US" sz="11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9.7E+06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1%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74464875"/>
                  </a:ext>
                </a:extLst>
              </a:tr>
              <a:tr h="130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Hf-175</a:t>
                      </a: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70.0 d</a:t>
                      </a:r>
                      <a:endParaRPr lang="en-US" sz="11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9.2E+06</a:t>
                      </a: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H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1%</a:t>
                      </a:r>
                    </a:p>
                  </a:txBody>
                  <a:tcPr marL="6350" marR="6350" marT="6350" marB="0" anchor="b"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423620"/>
                  </a:ext>
                </a:extLst>
              </a:tr>
              <a:tr h="13075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Sum of all</a:t>
                      </a: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Aptos Narrow" panose="020B0004020202020204" pitchFamily="34" charset="0"/>
                        </a:rPr>
                        <a:t>8.0E+08</a:t>
                      </a: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CH" sz="1100" b="0" i="0" u="none" strike="noStrike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>
                    <a:lnT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1574333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1053F651-1259-1613-5133-61E2009A7D17}"/>
              </a:ext>
            </a:extLst>
          </p:cNvPr>
          <p:cNvSpPr txBox="1"/>
          <p:nvPr/>
        </p:nvSpPr>
        <p:spPr>
          <a:xfrm>
            <a:off x="451795" y="4500691"/>
            <a:ext cx="39618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u="sng" dirty="0"/>
              <a:t>LA for short-cool-down times</a:t>
            </a:r>
            <a:r>
              <a:rPr lang="en-US" sz="1400" dirty="0"/>
              <a:t>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For 1h (4h), </a:t>
            </a:r>
            <a:r>
              <a:rPr lang="en-US" sz="1400" b="1" dirty="0"/>
              <a:t>Hf-178m</a:t>
            </a:r>
            <a:r>
              <a:rPr lang="en-US" sz="1400" dirty="0"/>
              <a:t> (4s half-life) produced via Ta-178m (2.36h half-life) is dominant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For 1d, </a:t>
            </a:r>
            <a:r>
              <a:rPr lang="en-US" sz="1400" b="1" dirty="0"/>
              <a:t>Gd-148</a:t>
            </a:r>
            <a:r>
              <a:rPr lang="en-US" sz="1400" dirty="0"/>
              <a:t> (74y half-life) becomes most important (as for 1 month)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60EED1-87C9-F5E1-6F0E-2BA698B575F2}"/>
              </a:ext>
            </a:extLst>
          </p:cNvPr>
          <p:cNvSpPr txBox="1"/>
          <p:nvPr/>
        </p:nvSpPr>
        <p:spPr>
          <a:xfrm>
            <a:off x="4908896" y="1997348"/>
            <a:ext cx="6915313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Arial" panose="020B0604020202020204" pitchFamily="34" charset="0"/>
              </a:rPr>
              <a:t>Investigation of </a:t>
            </a:r>
            <a:r>
              <a:rPr lang="en-US" sz="1600" b="1" i="0" dirty="0">
                <a:effectLst/>
                <a:latin typeface="Arial" panose="020B0604020202020204" pitchFamily="34" charset="0"/>
              </a:rPr>
              <a:t>outgassing of radionuclides </a:t>
            </a:r>
            <a:r>
              <a:rPr lang="en-US" sz="1600" b="0" i="0" dirty="0">
                <a:effectLst/>
                <a:latin typeface="Arial" panose="020B0604020202020204" pitchFamily="34" charset="0"/>
              </a:rPr>
              <a:t>(incl. H-3) and possible formation of </a:t>
            </a:r>
            <a:r>
              <a:rPr lang="en-US" sz="1600" b="1" i="0" dirty="0">
                <a:effectLst/>
                <a:latin typeface="Arial" panose="020B0604020202020204" pitchFamily="34" charset="0"/>
              </a:rPr>
              <a:t>volatile chemicals </a:t>
            </a:r>
            <a:r>
              <a:rPr lang="en-US" sz="1600" b="0" i="0" dirty="0">
                <a:effectLst/>
                <a:latin typeface="Arial" panose="020B0604020202020204" pitchFamily="34" charset="0"/>
              </a:rPr>
              <a:t>ongoing → important for understanding of radiological risks connected to He-cooling circuit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Measurements during </a:t>
            </a:r>
            <a:r>
              <a:rPr lang="en-US" sz="1600" b="1" dirty="0">
                <a:solidFill>
                  <a:srgbClr val="00B050"/>
                </a:solidFill>
                <a:latin typeface="Arial" panose="020B0604020202020204" pitchFamily="34" charset="0"/>
              </a:rPr>
              <a:t>prototype target tests </a:t>
            </a:r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</a:rPr>
              <a:t>(e.g. analysis of filters/cartridge, quantification of contamination, H-3 measurements, inline gas spectrometer, etc.) are to be defined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80AE53-2920-DDE5-5CF1-FE26564B89D0}"/>
              </a:ext>
            </a:extLst>
          </p:cNvPr>
          <p:cNvSpPr txBox="1"/>
          <p:nvPr/>
        </p:nvSpPr>
        <p:spPr>
          <a:xfrm>
            <a:off x="4844071" y="3722276"/>
            <a:ext cx="446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Comparison to CDS target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33663BAC-0328-E2BD-E2B5-3027BA9E78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082109"/>
              </p:ext>
            </p:extLst>
          </p:nvPr>
        </p:nvGraphicFramePr>
        <p:xfrm>
          <a:off x="4914237" y="4178697"/>
          <a:ext cx="7016628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9438">
                  <a:extLst>
                    <a:ext uri="{9D8B030D-6E8A-4147-A177-3AD203B41FA5}">
                      <a16:colId xmlns:a16="http://schemas.microsoft.com/office/drawing/2014/main" val="3915881759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1792608745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4265336536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1506445954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3666294970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4024559019"/>
                    </a:ext>
                  </a:extLst>
                </a:gridCol>
              </a:tblGrid>
              <a:tr h="245246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Target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Material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Mass [kg]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Multiple LL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Multiple LA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 [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Bq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796880"/>
                  </a:ext>
                </a:extLst>
              </a:tr>
              <a:tr h="245246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W target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W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1420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2.7E+08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8.0E+08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</a:rPr>
                        <a:t>2.6E+15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6500534"/>
                  </a:ext>
                </a:extLst>
              </a:tr>
              <a:tr h="245246">
                <a:tc row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CDS target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695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1.9E+08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2.6E+08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9.2E+14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966545"/>
                  </a:ext>
                </a:extLst>
              </a:tr>
              <a:tr h="245246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TZM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271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1.1E+09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8.4E+07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1.8E+14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658725"/>
                  </a:ext>
                </a:extLst>
              </a:tr>
              <a:tr h="245246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Ta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1.7E+11*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6.9E+08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9.8E+14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488002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7FAD34C2-0198-65EC-5080-680FBD639BD2}"/>
              </a:ext>
            </a:extLst>
          </p:cNvPr>
          <p:cNvSpPr txBox="1"/>
          <p:nvPr/>
        </p:nvSpPr>
        <p:spPr>
          <a:xfrm>
            <a:off x="4851644" y="5753396"/>
            <a:ext cx="4041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*Dominated (99.9%) by Ta-182 (115 d half-life)</a:t>
            </a:r>
            <a:endParaRPr lang="en-GB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621A058-2255-1597-A3D6-1C84704EC0CF}"/>
              </a:ext>
            </a:extLst>
          </p:cNvPr>
          <p:cNvSpPr txBox="1"/>
          <p:nvPr/>
        </p:nvSpPr>
        <p:spPr>
          <a:xfrm>
            <a:off x="9707893" y="5771676"/>
            <a:ext cx="24150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Authorization Limits (LA)</a:t>
            </a:r>
          </a:p>
          <a:p>
            <a:r>
              <a:rPr lang="en-GB" sz="1200" b="1" dirty="0"/>
              <a:t>Swiss Clearance Limits (LL)</a:t>
            </a:r>
            <a:endParaRPr lang="en-US" sz="1200" b="1" dirty="0"/>
          </a:p>
        </p:txBody>
      </p:sp>
      <p:sp>
        <p:nvSpPr>
          <p:cNvPr id="20" name="Footer Placeholder 2">
            <a:extLst>
              <a:ext uri="{FF2B5EF4-FFF2-40B4-BE49-F238E27FC236}">
                <a16:creationId xmlns:a16="http://schemas.microsoft.com/office/drawing/2014/main" id="{F691520E-34DB-E7B8-3687-D283789B9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01ABB904-2B43-554A-790D-8B635DEAC5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28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F63FB2-0E83-8B79-081E-247D5C4CA6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59749D-5866-C141-A15E-7533636B0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B12D07-98F4-9680-BAEF-32474B0E2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30992C-70E6-F3A5-E891-A809FDC535C0}"/>
              </a:ext>
            </a:extLst>
          </p:cNvPr>
          <p:cNvSpPr txBox="1"/>
          <p:nvPr/>
        </p:nvSpPr>
        <p:spPr>
          <a:xfrm>
            <a:off x="590526" y="2719090"/>
            <a:ext cx="1094521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i="1" dirty="0"/>
              <a:t>Surface building</a:t>
            </a:r>
            <a:endParaRPr lang="en-GB" sz="4400" i="1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686DE6E2-A887-BF45-84E5-C6DBD1AAF7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509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E07DCE-DBB6-09B8-99FE-C2846904D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D5CB11-CCF5-CCF9-A47E-F2D060828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8FDC6D16-033A-DC29-301C-53BA3D495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D8A031B-8A1B-DB97-993B-F9C31E16A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dirty="0"/>
              <a:t>RP considerations for service cell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6CC06216-6493-8F02-4871-8A8134F30E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224917-48BD-59B2-6EEA-562D85BA5D83}"/>
              </a:ext>
            </a:extLst>
          </p:cNvPr>
          <p:cNvSpPr txBox="1"/>
          <p:nvPr/>
        </p:nvSpPr>
        <p:spPr>
          <a:xfrm>
            <a:off x="407368" y="1628800"/>
            <a:ext cx="11381432" cy="18158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 HI-ECN3 </a:t>
            </a:r>
            <a:r>
              <a:rPr lang="en-GB" b="1" dirty="0"/>
              <a:t>service cell </a:t>
            </a:r>
            <a:r>
              <a:rPr lang="en-GB" dirty="0"/>
              <a:t>is crucial for </a:t>
            </a:r>
            <a:r>
              <a:rPr lang="en-GB" b="1" dirty="0"/>
              <a:t>safe packaging</a:t>
            </a:r>
            <a:r>
              <a:rPr lang="en-GB" dirty="0"/>
              <a:t> and </a:t>
            </a:r>
            <a:r>
              <a:rPr lang="en-GB" b="1" dirty="0"/>
              <a:t>disposal</a:t>
            </a:r>
            <a:r>
              <a:rPr lang="en-GB" dirty="0"/>
              <a:t> of highly radioactive equipment, as mandated by French and Swiss authorities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The only available disposal pathway for the BDF target currently involves cutting it to fit within a KC-T12 container designated for disposal in Switzerland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Alternatives such as transport to external facilities would require significant investments in transport casks and infrastructure, expected to cost several MCHF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966D08-2A12-0C06-DB25-59FA5C6511B6}"/>
              </a:ext>
            </a:extLst>
          </p:cNvPr>
          <p:cNvSpPr txBox="1"/>
          <p:nvPr/>
        </p:nvSpPr>
        <p:spPr>
          <a:xfrm>
            <a:off x="307340" y="3469021"/>
            <a:ext cx="7084804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/>
              <a:t>The cutting of the BDF target vessel requires a destructive technique (e.g. cable saw) causing contamination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dirty="0"/>
              <a:t>The total resuspended activity was estimated by assuming that </a:t>
            </a:r>
            <a:br>
              <a:rPr lang="en-GB" dirty="0"/>
            </a:br>
            <a:r>
              <a:rPr lang="en-GB" dirty="0"/>
              <a:t>4 cuts on the vessel (stainless steel/Inconel) removing ~7.8 kg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1A3387-43FC-AA5C-B12C-63EC8D683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160" y="3469021"/>
            <a:ext cx="4104456" cy="254476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70C77C-448F-51AE-8AFE-00D63D66571A}"/>
              </a:ext>
            </a:extLst>
          </p:cNvPr>
          <p:cNvSpPr txBox="1"/>
          <p:nvPr/>
        </p:nvSpPr>
        <p:spPr>
          <a:xfrm>
            <a:off x="582152" y="4915570"/>
            <a:ext cx="24175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Resuspended activity</a:t>
            </a:r>
            <a:endParaRPr lang="en-GB" sz="1600" b="1" dirty="0">
              <a:solidFill>
                <a:schemeClr val="bg1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yrs) + 1 y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1BE0FF1-67F4-3487-FC9D-EF8A08CB83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836161"/>
              </p:ext>
            </p:extLst>
          </p:nvPr>
        </p:nvGraphicFramePr>
        <p:xfrm>
          <a:off x="3319446" y="4984264"/>
          <a:ext cx="277655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8277">
                  <a:extLst>
                    <a:ext uri="{9D8B030D-6E8A-4147-A177-3AD203B41FA5}">
                      <a16:colId xmlns:a16="http://schemas.microsoft.com/office/drawing/2014/main" val="1792608745"/>
                    </a:ext>
                  </a:extLst>
                </a:gridCol>
                <a:gridCol w="1388277">
                  <a:extLst>
                    <a:ext uri="{9D8B030D-6E8A-4147-A177-3AD203B41FA5}">
                      <a16:colId xmlns:a16="http://schemas.microsoft.com/office/drawing/2014/main" val="36662949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Material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Multiple LA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7968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Inconel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1.2E+06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3607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Stainless steel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1.3E+05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966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523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995292-0CDA-884F-EDC1-75284060F9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D5E24-28CC-657B-A9D1-F7D81D2A4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6CE1064E-2F53-4AB3-FD8B-C969DC11F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2D2A158-2C13-1FC4-6278-6292782C0D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dirty="0"/>
              <a:t>Service building area classification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F9C9E20C-D82F-4F4E-7473-C4F19CED60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pic>
        <p:nvPicPr>
          <p:cNvPr id="47" name="Picture 46" descr="A blueprint of a building&#10;&#10;Description automatically generated">
            <a:extLst>
              <a:ext uri="{FF2B5EF4-FFF2-40B4-BE49-F238E27FC236}">
                <a16:creationId xmlns:a16="http://schemas.microsoft.com/office/drawing/2014/main" id="{50990748-1F2A-AF46-467B-A7BD5F7A7B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8" b="7667"/>
          <a:stretch/>
        </p:blipFill>
        <p:spPr>
          <a:xfrm>
            <a:off x="325475" y="1484784"/>
            <a:ext cx="7319599" cy="270108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419D7183-0AF7-39F0-258B-2A4F1DCD6D49}"/>
              </a:ext>
            </a:extLst>
          </p:cNvPr>
          <p:cNvSpPr/>
          <p:nvPr/>
        </p:nvSpPr>
        <p:spPr>
          <a:xfrm>
            <a:off x="2689961" y="2263127"/>
            <a:ext cx="1622312" cy="918237"/>
          </a:xfrm>
          <a:prstGeom prst="rect">
            <a:avLst/>
          </a:prstGeom>
          <a:solidFill>
            <a:srgbClr val="1C998E">
              <a:lumMod val="40000"/>
              <a:lumOff val="60000"/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CDA187BA-7D76-58D3-E12C-10B9C8B933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5048" y="4626980"/>
            <a:ext cx="3745128" cy="1572105"/>
          </a:xfrm>
          <a:prstGeom prst="rect">
            <a:avLst/>
          </a:prstGeom>
          <a:noFill/>
        </p:spPr>
      </p:pic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DC68DABC-1D13-F5EC-B509-4D28313A4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318798"/>
              </p:ext>
            </p:extLst>
          </p:nvPr>
        </p:nvGraphicFramePr>
        <p:xfrm>
          <a:off x="232100" y="4754404"/>
          <a:ext cx="3587881" cy="13716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1824">
                  <a:extLst>
                    <a:ext uri="{9D8B030D-6E8A-4147-A177-3AD203B41FA5}">
                      <a16:colId xmlns:a16="http://schemas.microsoft.com/office/drawing/2014/main" val="2025002354"/>
                    </a:ext>
                  </a:extLst>
                </a:gridCol>
                <a:gridCol w="2146057">
                  <a:extLst>
                    <a:ext uri="{9D8B030D-6E8A-4147-A177-3AD203B41FA5}">
                      <a16:colId xmlns:a16="http://schemas.microsoft.com/office/drawing/2014/main" val="3563761218"/>
                    </a:ext>
                  </a:extLst>
                </a:gridCol>
              </a:tblGrid>
              <a:tr h="1742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Work sector</a:t>
                      </a:r>
                      <a:endParaRPr lang="en-GB" sz="12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200" b="1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Maximum Activity</a:t>
                      </a:r>
                      <a:endParaRPr lang="en-GB" sz="1200" b="1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7879015"/>
                  </a:ext>
                </a:extLst>
              </a:tr>
              <a:tr h="1849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Normal</a:t>
                      </a:r>
                      <a:endParaRPr lang="en-GB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LA</a:t>
                      </a:r>
                      <a:endParaRPr lang="en-GB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4115993"/>
                  </a:ext>
                </a:extLst>
              </a:tr>
              <a:tr h="1849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Type C</a:t>
                      </a:r>
                      <a:endParaRPr lang="en-GB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998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1E+02 LA</a:t>
                      </a:r>
                      <a:endParaRPr lang="en-GB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99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645965"/>
                  </a:ext>
                </a:extLst>
              </a:tr>
              <a:tr h="1849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Type B</a:t>
                      </a:r>
                      <a:endParaRPr lang="en-GB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1E+04 LA</a:t>
                      </a:r>
                      <a:endParaRPr lang="en-GB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475407"/>
                  </a:ext>
                </a:extLst>
              </a:tr>
              <a:tr h="1849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Type A</a:t>
                      </a:r>
                      <a:endParaRPr lang="en-GB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998E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Depending on authorization</a:t>
                      </a:r>
                      <a:endParaRPr lang="en-GB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E7E6E6">
                          <a:lumMod val="1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C998E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396051"/>
                  </a:ext>
                </a:extLst>
              </a:tr>
            </a:tbl>
          </a:graphicData>
        </a:graphic>
      </p:graphicFrame>
      <p:sp>
        <p:nvSpPr>
          <p:cNvPr id="51" name="Oval 50">
            <a:extLst>
              <a:ext uri="{FF2B5EF4-FFF2-40B4-BE49-F238E27FC236}">
                <a16:creationId xmlns:a16="http://schemas.microsoft.com/office/drawing/2014/main" id="{72BFDC80-9BB4-C982-DBC9-AF575677CDB6}"/>
              </a:ext>
            </a:extLst>
          </p:cNvPr>
          <p:cNvSpPr/>
          <p:nvPr/>
        </p:nvSpPr>
        <p:spPr>
          <a:xfrm>
            <a:off x="3337286" y="2315755"/>
            <a:ext cx="360000" cy="360000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1C998E">
                <a:lumMod val="60000"/>
                <a:lumOff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822FDDD-444F-6BCB-0345-9F391BC28FE8}"/>
              </a:ext>
            </a:extLst>
          </p:cNvPr>
          <p:cNvSpPr/>
          <p:nvPr/>
        </p:nvSpPr>
        <p:spPr>
          <a:xfrm>
            <a:off x="1055956" y="2131559"/>
            <a:ext cx="1414360" cy="1947211"/>
          </a:xfrm>
          <a:prstGeom prst="rect">
            <a:avLst/>
          </a:prstGeom>
          <a:solidFill>
            <a:srgbClr val="1C998E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47B48B0-E4F7-7BF8-E253-0583B1DFBE92}"/>
              </a:ext>
            </a:extLst>
          </p:cNvPr>
          <p:cNvSpPr/>
          <p:nvPr/>
        </p:nvSpPr>
        <p:spPr>
          <a:xfrm>
            <a:off x="2470315" y="3388036"/>
            <a:ext cx="2499799" cy="690733"/>
          </a:xfrm>
          <a:prstGeom prst="rect">
            <a:avLst/>
          </a:prstGeom>
          <a:solidFill>
            <a:srgbClr val="1C998E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F8C2645-089D-1B67-B93D-E32A36A38CC9}"/>
              </a:ext>
            </a:extLst>
          </p:cNvPr>
          <p:cNvSpPr/>
          <p:nvPr/>
        </p:nvSpPr>
        <p:spPr>
          <a:xfrm>
            <a:off x="4538815" y="2131560"/>
            <a:ext cx="431299" cy="1256476"/>
          </a:xfrm>
          <a:prstGeom prst="rect">
            <a:avLst/>
          </a:prstGeom>
          <a:solidFill>
            <a:srgbClr val="1C998E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6943960-CAFF-8E23-4007-C904C162CCAB}"/>
              </a:ext>
            </a:extLst>
          </p:cNvPr>
          <p:cNvSpPr/>
          <p:nvPr/>
        </p:nvSpPr>
        <p:spPr>
          <a:xfrm>
            <a:off x="1503855" y="2495755"/>
            <a:ext cx="360000" cy="360000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1C998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B85F1B8-7A00-7880-54C7-D46A6958E542}"/>
              </a:ext>
            </a:extLst>
          </p:cNvPr>
          <p:cNvSpPr/>
          <p:nvPr/>
        </p:nvSpPr>
        <p:spPr>
          <a:xfrm>
            <a:off x="3263107" y="3692119"/>
            <a:ext cx="360000" cy="360000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1C998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5C3BAFA4-2906-5973-B33D-D6FBB3421C5C}"/>
              </a:ext>
            </a:extLst>
          </p:cNvPr>
          <p:cNvSpPr/>
          <p:nvPr/>
        </p:nvSpPr>
        <p:spPr>
          <a:xfrm>
            <a:off x="4573931" y="3278775"/>
            <a:ext cx="360000" cy="360000"/>
          </a:xfrm>
          <a:prstGeom prst="ellipse">
            <a:avLst/>
          </a:prstGeom>
          <a:solidFill>
            <a:srgbClr val="FFFFFF"/>
          </a:solidFill>
          <a:ln w="12700" cap="flat" cmpd="sng" algn="ctr">
            <a:solidFill>
              <a:srgbClr val="1C998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B301E48-6ABF-92AB-FF5F-52ED4ACC6211}"/>
              </a:ext>
            </a:extLst>
          </p:cNvPr>
          <p:cNvSpPr/>
          <p:nvPr/>
        </p:nvSpPr>
        <p:spPr>
          <a:xfrm>
            <a:off x="5092498" y="1638176"/>
            <a:ext cx="1206457" cy="2118251"/>
          </a:xfrm>
          <a:prstGeom prst="rect">
            <a:avLst/>
          </a:prstGeom>
          <a:solidFill>
            <a:srgbClr val="E95317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58BA8EF-BD10-2710-D1C1-3AF98C412C8B}"/>
              </a:ext>
            </a:extLst>
          </p:cNvPr>
          <p:cNvSpPr/>
          <p:nvPr/>
        </p:nvSpPr>
        <p:spPr>
          <a:xfrm>
            <a:off x="5180624" y="1901314"/>
            <a:ext cx="999919" cy="473646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E7E6E6">
                <a:lumMod val="1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Controlled Radiation Area with Contamination Risk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A2A9A99-6500-6000-DCFE-CD768EC3E799}"/>
              </a:ext>
            </a:extLst>
          </p:cNvPr>
          <p:cNvSpPr/>
          <p:nvPr/>
        </p:nvSpPr>
        <p:spPr>
          <a:xfrm>
            <a:off x="1021682" y="1638176"/>
            <a:ext cx="3948432" cy="444780"/>
          </a:xfrm>
          <a:prstGeom prst="rect">
            <a:avLst/>
          </a:prstGeom>
          <a:solidFill>
            <a:srgbClr val="FF6600">
              <a:alpha val="4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295288D-9596-3DF3-740B-DDABB5349664}"/>
              </a:ext>
            </a:extLst>
          </p:cNvPr>
          <p:cNvSpPr/>
          <p:nvPr/>
        </p:nvSpPr>
        <p:spPr>
          <a:xfrm>
            <a:off x="3647759" y="1667468"/>
            <a:ext cx="1286172" cy="38619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E7E6E6">
                <a:lumMod val="1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Simple Controlled or Limited Stay Radiation Area with Contamination Risk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11C5E55-9DD0-0B3A-6E0D-9D47670A7E4D}"/>
              </a:ext>
            </a:extLst>
          </p:cNvPr>
          <p:cNvSpPr/>
          <p:nvPr/>
        </p:nvSpPr>
        <p:spPr>
          <a:xfrm>
            <a:off x="5074747" y="3868261"/>
            <a:ext cx="1816266" cy="183858"/>
          </a:xfrm>
          <a:prstGeom prst="rect">
            <a:avLst/>
          </a:prstGeom>
          <a:solidFill>
            <a:srgbClr val="FF6600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ADE5932C-A1AC-B1C3-DE60-71AD0BBD6D57}"/>
              </a:ext>
            </a:extLst>
          </p:cNvPr>
          <p:cNvSpPr/>
          <p:nvPr/>
        </p:nvSpPr>
        <p:spPr>
          <a:xfrm>
            <a:off x="1207332" y="3363653"/>
            <a:ext cx="801194" cy="38619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E7E6E6">
                <a:lumMod val="1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required, dedicated room for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hotcell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61FBE91-4E8A-BE7D-5371-E4096433EF8E}"/>
              </a:ext>
            </a:extLst>
          </p:cNvPr>
          <p:cNvSpPr/>
          <p:nvPr/>
        </p:nvSpPr>
        <p:spPr>
          <a:xfrm>
            <a:off x="6415888" y="1648303"/>
            <a:ext cx="821451" cy="2173909"/>
          </a:xfrm>
          <a:prstGeom prst="rect">
            <a:avLst/>
          </a:prstGeom>
          <a:solidFill>
            <a:srgbClr val="FF6600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2064642-BB83-9542-87C7-73C4DCE27CAA}"/>
              </a:ext>
            </a:extLst>
          </p:cNvPr>
          <p:cNvSpPr/>
          <p:nvPr/>
        </p:nvSpPr>
        <p:spPr>
          <a:xfrm>
            <a:off x="6469220" y="2575834"/>
            <a:ext cx="732037" cy="827068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E7E6E6">
                <a:lumMod val="1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Simple Controlled or Limited Stay Radiation Area with 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Contamina-tion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Risk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7AC9FFA-9B50-A654-4CB3-118EC3BC48B9}"/>
              </a:ext>
            </a:extLst>
          </p:cNvPr>
          <p:cNvSpPr txBox="1"/>
          <p:nvPr/>
        </p:nvSpPr>
        <p:spPr>
          <a:xfrm>
            <a:off x="868189" y="4168209"/>
            <a:ext cx="6782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</a:rPr>
              <a:t>Class A and C working areas will in addition have a Controlled Radiation Area classification with contamination risk (Limited Stay or High Radiation Area)</a:t>
            </a:r>
            <a:endParaRPr kumimoji="0" lang="en-GB" sz="9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37B741F8-2E2F-951B-BFAB-29AD38FA7F90}"/>
              </a:ext>
            </a:extLst>
          </p:cNvPr>
          <p:cNvSpPr txBox="1"/>
          <p:nvPr/>
        </p:nvSpPr>
        <p:spPr>
          <a:xfrm>
            <a:off x="7772721" y="1468914"/>
            <a:ext cx="4285010" cy="45089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A</a:t>
            </a:r>
            <a:r>
              <a:rPr lang="en-GB" sz="1400" dirty="0"/>
              <a:t>t CERN, laboratories or working areas in which radioactive substances are manipulated are classified according to the </a:t>
            </a:r>
            <a:r>
              <a:rPr lang="en-GB" sz="1400" b="1" dirty="0"/>
              <a:t>Swiss Radiological Protection Ordinance </a:t>
            </a:r>
            <a:r>
              <a:rPr lang="en-GB" sz="1400" dirty="0"/>
              <a:t>(RPO)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This area classification is in addition to the standard CERN area classification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The </a:t>
            </a:r>
            <a:r>
              <a:rPr lang="en-GB" sz="1400" b="1" dirty="0"/>
              <a:t>work sector classification </a:t>
            </a:r>
            <a:r>
              <a:rPr lang="en-GB" sz="1400" dirty="0"/>
              <a:t>is based on the radionuclide dependent </a:t>
            </a:r>
            <a:r>
              <a:rPr lang="en-GB" sz="1400" b="1" dirty="0"/>
              <a:t>authorization limit LA</a:t>
            </a:r>
            <a:endParaRPr lang="en-GB" sz="1400" dirty="0"/>
          </a:p>
          <a:p>
            <a:pPr marL="263525">
              <a:spcAft>
                <a:spcPts val="600"/>
              </a:spcAft>
            </a:pPr>
            <a:r>
              <a:rPr lang="en-GB" sz="1400" dirty="0"/>
              <a:t>→ </a:t>
            </a:r>
            <a:r>
              <a:rPr lang="en-GB" sz="1400" b="1" dirty="0"/>
              <a:t>Specific working area requirements</a:t>
            </a:r>
            <a:r>
              <a:rPr lang="en-GB" sz="1400" dirty="0"/>
              <a:t>, e.g. ventilation, filters, fire resistance, </a:t>
            </a:r>
            <a:r>
              <a:rPr lang="en-GB" sz="1400" dirty="0" err="1"/>
              <a:t>decontami</a:t>
            </a:r>
            <a:r>
              <a:rPr lang="en-GB" sz="1400" dirty="0"/>
              <a:t>-nation possibilities, changing rooms, etc.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EN-CV service for cooling system:</a:t>
            </a:r>
          </a:p>
          <a:p>
            <a:pPr marL="536575" lvl="1" indent="-27305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400" b="1" dirty="0"/>
              <a:t>He-cooling: </a:t>
            </a:r>
            <a:r>
              <a:rPr lang="en-GB" sz="1400" dirty="0"/>
              <a:t>system with filters. In underground target area already HEPA filters + heat exchanger</a:t>
            </a:r>
          </a:p>
          <a:p>
            <a:pPr marL="536575" lvl="1" indent="-273050">
              <a:spcAft>
                <a:spcPts val="600"/>
              </a:spcAft>
              <a:buFont typeface="+mj-lt"/>
              <a:buAutoNum type="arabicPeriod"/>
              <a:defRPr/>
            </a:pPr>
            <a:r>
              <a:rPr lang="en-GB" sz="1400" b="1" dirty="0"/>
              <a:t>Water-cooling: </a:t>
            </a:r>
            <a:r>
              <a:rPr lang="en-GB" sz="1400" dirty="0"/>
              <a:t>ion exchanger cartridges w/ shielding underground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400" dirty="0">
                <a:solidFill>
                  <a:srgbClr val="00B050"/>
                </a:solidFill>
              </a:rPr>
              <a:t>Ongoing design definition together with FIRIA</a:t>
            </a:r>
          </a:p>
        </p:txBody>
      </p:sp>
    </p:spTree>
    <p:extLst>
      <p:ext uri="{BB962C8B-B14F-4D97-AF65-F5344CB8AC3E}">
        <p14:creationId xmlns:p14="http://schemas.microsoft.com/office/powerpoint/2010/main" val="170301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D6149B-4DBE-433D-22C4-4FA5C7816E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Conclusions and outlook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252FAF3A-A2DB-DF87-6272-01139BC5F6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64F8EDC-6F05-747C-6173-BF2BC6D87A8D}"/>
              </a:ext>
            </a:extLst>
          </p:cNvPr>
          <p:cNvSpPr txBox="1"/>
          <p:nvPr/>
        </p:nvSpPr>
        <p:spPr>
          <a:xfrm>
            <a:off x="375607" y="2060848"/>
            <a:ext cx="11317293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Main radiological aspects regarding an implementation of BDF/</a:t>
            </a:r>
            <a:r>
              <a:rPr lang="en-US" sz="2000" dirty="0" err="1"/>
              <a:t>SHiP</a:t>
            </a:r>
            <a:r>
              <a:rPr lang="en-US" sz="2000" dirty="0"/>
              <a:t> in ECN3 were investigated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First shielding design for an optimization of exposure of personnel to radiation and radiological impact on environment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B050"/>
                </a:solidFill>
                <a:sym typeface="Wingdings" panose="05000000000000000000" pitchFamily="2" charset="2"/>
              </a:rPr>
              <a:t>Further detailed studies and optimization in the Technical Design Phase including amongst others: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ym typeface="Wingdings" panose="05000000000000000000" pitchFamily="2" charset="2"/>
              </a:rPr>
              <a:t>BDF handling studies and target cask requirements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ym typeface="Wingdings" panose="05000000000000000000" pitchFamily="2" charset="2"/>
              </a:rPr>
              <a:t>Service building and service cell studies including shielding requirements (walls, storage, waste container, etc.)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r>
              <a:rPr lang="en-GB" sz="2000" dirty="0">
                <a:sym typeface="Wingdings" panose="05000000000000000000" pitchFamily="2" charset="2"/>
              </a:rPr>
              <a:t>Evaluation of risks related to H-3 out-diffusion/ejection, and volatile radionuclides in the He-cooling system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-"/>
            </a:pPr>
            <a:endParaRPr lang="en-GB" sz="2000" dirty="0">
              <a:sym typeface="Wingdings" panose="05000000000000000000" pitchFamily="2" charset="2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GB" sz="20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34050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7320" y="1467282"/>
            <a:ext cx="10942288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[1] Website: https://fluka.cern</a:t>
            </a: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[2] C. Ahdida, D. Bozzato, D. Calzolari, F. </a:t>
            </a:r>
            <a:r>
              <a:rPr lang="en-GB" sz="1600" b="0" dirty="0" err="1">
                <a:solidFill>
                  <a:schemeClr val="tx1"/>
                </a:solidFill>
              </a:rPr>
              <a:t>Cerutti</a:t>
            </a:r>
            <a:r>
              <a:rPr lang="en-GB" sz="1600" b="0" dirty="0">
                <a:solidFill>
                  <a:schemeClr val="tx1"/>
                </a:solidFill>
              </a:rPr>
              <a:t>, N. Charitonidis, A. Cimmino, A. </a:t>
            </a:r>
            <a:r>
              <a:rPr lang="en-GB" sz="1600" b="0" dirty="0" err="1">
                <a:solidFill>
                  <a:schemeClr val="tx1"/>
                </a:solidFill>
              </a:rPr>
              <a:t>Coronetti</a:t>
            </a:r>
            <a:r>
              <a:rPr lang="en-GB" sz="1600" b="0" dirty="0">
                <a:solidFill>
                  <a:schemeClr val="tx1"/>
                </a:solidFill>
              </a:rPr>
              <a:t>, G. L. D’Alessandro, A. </a:t>
            </a:r>
            <a:r>
              <a:rPr lang="en-GB" sz="1600" b="0" dirty="0" err="1">
                <a:solidFill>
                  <a:schemeClr val="tx1"/>
                </a:solidFill>
              </a:rPr>
              <a:t>Donadon</a:t>
            </a:r>
            <a:r>
              <a:rPr lang="en-GB" sz="1600" b="0" dirty="0">
                <a:solidFill>
                  <a:schemeClr val="tx1"/>
                </a:solidFill>
              </a:rPr>
              <a:t> </a:t>
            </a:r>
            <a:r>
              <a:rPr lang="en-GB" sz="1600" b="0" dirty="0" err="1">
                <a:solidFill>
                  <a:schemeClr val="tx1"/>
                </a:solidFill>
              </a:rPr>
              <a:t>Servelle</a:t>
            </a:r>
            <a:r>
              <a:rPr lang="en-GB" sz="1600" b="0" dirty="0">
                <a:solidFill>
                  <a:schemeClr val="tx1"/>
                </a:solidFill>
              </a:rPr>
              <a:t>, L. S. Esposito, R. Froeschl, R. García </a:t>
            </a:r>
            <a:r>
              <a:rPr lang="en-GB" sz="1600" b="0" dirty="0" err="1">
                <a:solidFill>
                  <a:schemeClr val="tx1"/>
                </a:solidFill>
              </a:rPr>
              <a:t>Alía</a:t>
            </a:r>
            <a:r>
              <a:rPr lang="en-GB" sz="1600" b="0" dirty="0">
                <a:solidFill>
                  <a:schemeClr val="tx1"/>
                </a:solidFill>
              </a:rPr>
              <a:t>, A. Gerbershagen, S. Gilardoni, D. </a:t>
            </a:r>
            <a:r>
              <a:rPr lang="en-GB" sz="1600" b="0" dirty="0" err="1">
                <a:solidFill>
                  <a:schemeClr val="tx1"/>
                </a:solidFill>
              </a:rPr>
              <a:t>Horváth</a:t>
            </a:r>
            <a:r>
              <a:rPr lang="en-GB" sz="1600" b="0" dirty="0">
                <a:solidFill>
                  <a:schemeClr val="tx1"/>
                </a:solidFill>
              </a:rPr>
              <a:t>, G. Hugo, A. Infantino, V. Kouskoura, A. Lechner, B. Lefebvre, G. Lerner, M. Magistris, A. </a:t>
            </a:r>
            <a:r>
              <a:rPr lang="en-GB" sz="1600" b="0" dirty="0" err="1">
                <a:solidFill>
                  <a:schemeClr val="tx1"/>
                </a:solidFill>
              </a:rPr>
              <a:t>Manousos</a:t>
            </a:r>
            <a:r>
              <a:rPr lang="en-GB" sz="1600" b="0" dirty="0">
                <a:solidFill>
                  <a:schemeClr val="tx1"/>
                </a:solidFill>
              </a:rPr>
              <a:t>, G. </a:t>
            </a:r>
            <a:r>
              <a:rPr lang="en-GB" sz="1600" b="0" dirty="0" err="1">
                <a:solidFill>
                  <a:schemeClr val="tx1"/>
                </a:solidFill>
              </a:rPr>
              <a:t>Moryc</a:t>
            </a:r>
            <a:r>
              <a:rPr lang="en-GB" sz="1600" b="0" dirty="0">
                <a:solidFill>
                  <a:schemeClr val="tx1"/>
                </a:solidFill>
              </a:rPr>
              <a:t>, F. Ogallar Ruiz, F. Pozzi, D. </a:t>
            </a:r>
            <a:r>
              <a:rPr lang="en-GB" sz="1600" b="0" dirty="0" err="1">
                <a:solidFill>
                  <a:schemeClr val="tx1"/>
                </a:solidFill>
              </a:rPr>
              <a:t>Prelipcean</a:t>
            </a:r>
            <a:r>
              <a:rPr lang="en-GB" sz="1600" b="0" dirty="0">
                <a:solidFill>
                  <a:schemeClr val="tx1"/>
                </a:solidFill>
              </a:rPr>
              <a:t>, S. Roesler, R. Rossi, M. </a:t>
            </a:r>
            <a:r>
              <a:rPr lang="en-GB" sz="1600" b="0" dirty="0" err="1">
                <a:solidFill>
                  <a:schemeClr val="tx1"/>
                </a:solidFill>
              </a:rPr>
              <a:t>Sabaté</a:t>
            </a:r>
            <a:r>
              <a:rPr lang="en-GB" sz="1600" b="0" dirty="0">
                <a:solidFill>
                  <a:schemeClr val="tx1"/>
                </a:solidFill>
              </a:rPr>
              <a:t> </a:t>
            </a:r>
            <a:r>
              <a:rPr lang="en-GB" sz="1600" b="0" dirty="0" err="1">
                <a:solidFill>
                  <a:schemeClr val="tx1"/>
                </a:solidFill>
              </a:rPr>
              <a:t>Gilarte</a:t>
            </a:r>
            <a:r>
              <a:rPr lang="en-GB" sz="1600" b="0" dirty="0">
                <a:solidFill>
                  <a:schemeClr val="tx1"/>
                </a:solidFill>
              </a:rPr>
              <a:t>, F. Salvat Pujol, P. </a:t>
            </a:r>
            <a:r>
              <a:rPr lang="en-GB" sz="1600" b="0" dirty="0" err="1">
                <a:solidFill>
                  <a:schemeClr val="tx1"/>
                </a:solidFill>
              </a:rPr>
              <a:t>Schoofs</a:t>
            </a:r>
            <a:r>
              <a:rPr lang="en-GB" sz="1600" b="0" dirty="0">
                <a:solidFill>
                  <a:schemeClr val="tx1"/>
                </a:solidFill>
              </a:rPr>
              <a:t>, V. </a:t>
            </a:r>
            <a:r>
              <a:rPr lang="en-GB" sz="1600" b="0" dirty="0" err="1">
                <a:solidFill>
                  <a:schemeClr val="tx1"/>
                </a:solidFill>
              </a:rPr>
              <a:t>Stránský</a:t>
            </a:r>
            <a:r>
              <a:rPr lang="en-GB" sz="1600" b="0" dirty="0">
                <a:solidFill>
                  <a:schemeClr val="tx1"/>
                </a:solidFill>
              </a:rPr>
              <a:t>, C. Theis, A. </a:t>
            </a:r>
            <a:r>
              <a:rPr lang="en-GB" sz="1600" b="0" dirty="0" err="1">
                <a:solidFill>
                  <a:schemeClr val="tx1"/>
                </a:solidFill>
              </a:rPr>
              <a:t>Tsinganis</a:t>
            </a:r>
            <a:r>
              <a:rPr lang="en-GB" sz="1600" b="0" dirty="0">
                <a:solidFill>
                  <a:schemeClr val="tx1"/>
                </a:solidFill>
              </a:rPr>
              <a:t>, R. </a:t>
            </a:r>
            <a:r>
              <a:rPr lang="en-GB" sz="1600" b="0" dirty="0" err="1">
                <a:solidFill>
                  <a:schemeClr val="tx1"/>
                </a:solidFill>
              </a:rPr>
              <a:t>Versaci</a:t>
            </a:r>
            <a:r>
              <a:rPr lang="en-GB" sz="1600" b="0" dirty="0">
                <a:solidFill>
                  <a:schemeClr val="tx1"/>
                </a:solidFill>
              </a:rPr>
              <a:t>, V. Vlachoudis, A. </a:t>
            </a:r>
            <a:r>
              <a:rPr lang="en-GB" sz="1600" b="0" dirty="0" err="1">
                <a:solidFill>
                  <a:schemeClr val="tx1"/>
                </a:solidFill>
              </a:rPr>
              <a:t>Waets</a:t>
            </a:r>
            <a:r>
              <a:rPr lang="en-GB" sz="1600" b="0" dirty="0">
                <a:solidFill>
                  <a:schemeClr val="tx1"/>
                </a:solidFill>
              </a:rPr>
              <a:t>, M. Widorski, </a:t>
            </a:r>
            <a:r>
              <a:rPr lang="en-GB" sz="1600" i="1" dirty="0">
                <a:solidFill>
                  <a:schemeClr val="tx1"/>
                </a:solidFill>
              </a:rPr>
              <a:t>New Capabilities of the FLUKA Multi-Purpose Code</a:t>
            </a:r>
            <a:r>
              <a:rPr lang="en-GB" sz="1600" b="0" i="1" dirty="0">
                <a:solidFill>
                  <a:schemeClr val="tx1"/>
                </a:solidFill>
              </a:rPr>
              <a:t>, </a:t>
            </a:r>
            <a:r>
              <a:rPr lang="en-GB" sz="1600" b="0" dirty="0">
                <a:solidFill>
                  <a:schemeClr val="tx1"/>
                </a:solidFill>
              </a:rPr>
              <a:t>Frontiers in Physics 9, 788253 (2022)</a:t>
            </a: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[3] G. </a:t>
            </a:r>
            <a:r>
              <a:rPr lang="en-GB" sz="1600" b="0" dirty="0" err="1">
                <a:solidFill>
                  <a:schemeClr val="tx1"/>
                </a:solidFill>
              </a:rPr>
              <a:t>Battistoni</a:t>
            </a:r>
            <a:r>
              <a:rPr lang="en-GB" sz="1600" b="0" dirty="0">
                <a:solidFill>
                  <a:schemeClr val="tx1"/>
                </a:solidFill>
              </a:rPr>
              <a:t>, T. </a:t>
            </a:r>
            <a:r>
              <a:rPr lang="en-GB" sz="1600" b="0" dirty="0" err="1">
                <a:solidFill>
                  <a:schemeClr val="tx1"/>
                </a:solidFill>
              </a:rPr>
              <a:t>Boehlen</a:t>
            </a:r>
            <a:r>
              <a:rPr lang="en-GB" sz="1600" b="0" dirty="0">
                <a:solidFill>
                  <a:schemeClr val="tx1"/>
                </a:solidFill>
              </a:rPr>
              <a:t>, F. </a:t>
            </a:r>
            <a:r>
              <a:rPr lang="en-GB" sz="1600" b="0" dirty="0" err="1">
                <a:solidFill>
                  <a:schemeClr val="tx1"/>
                </a:solidFill>
              </a:rPr>
              <a:t>Cerutti</a:t>
            </a:r>
            <a:r>
              <a:rPr lang="en-GB" sz="1600" b="0" dirty="0">
                <a:solidFill>
                  <a:schemeClr val="tx1"/>
                </a:solidFill>
              </a:rPr>
              <a:t>, P.W. Chin, L.S. Esposito, A. </a:t>
            </a:r>
            <a:r>
              <a:rPr lang="en-GB" sz="1600" b="0" dirty="0" err="1">
                <a:solidFill>
                  <a:schemeClr val="tx1"/>
                </a:solidFill>
              </a:rPr>
              <a:t>Fassò</a:t>
            </a:r>
            <a:r>
              <a:rPr lang="en-GB" sz="1600" b="0" dirty="0">
                <a:solidFill>
                  <a:schemeClr val="tx1"/>
                </a:solidFill>
              </a:rPr>
              <a:t>, A. Ferrari, A. Lechner, A. </a:t>
            </a:r>
            <a:r>
              <a:rPr lang="en-GB" sz="1600" b="0" dirty="0" err="1">
                <a:solidFill>
                  <a:schemeClr val="tx1"/>
                </a:solidFill>
              </a:rPr>
              <a:t>Empl</a:t>
            </a:r>
            <a:r>
              <a:rPr lang="en-GB" sz="1600" b="0" dirty="0">
                <a:solidFill>
                  <a:schemeClr val="tx1"/>
                </a:solidFill>
              </a:rPr>
              <a:t>, A. </a:t>
            </a:r>
            <a:r>
              <a:rPr lang="en-GB" sz="1600" b="0" dirty="0" err="1">
                <a:solidFill>
                  <a:schemeClr val="tx1"/>
                </a:solidFill>
              </a:rPr>
              <a:t>Mairani</a:t>
            </a:r>
            <a:r>
              <a:rPr lang="en-GB" sz="1600" b="0" dirty="0">
                <a:solidFill>
                  <a:schemeClr val="tx1"/>
                </a:solidFill>
              </a:rPr>
              <a:t>, A. </a:t>
            </a:r>
            <a:r>
              <a:rPr lang="en-GB" sz="1600" b="0" dirty="0" err="1">
                <a:solidFill>
                  <a:schemeClr val="tx1"/>
                </a:solidFill>
              </a:rPr>
              <a:t>Mereghetti</a:t>
            </a:r>
            <a:r>
              <a:rPr lang="en-GB" sz="1600" b="0" dirty="0">
                <a:solidFill>
                  <a:schemeClr val="tx1"/>
                </a:solidFill>
              </a:rPr>
              <a:t>, P. Garcia Ortega, J. </a:t>
            </a:r>
            <a:r>
              <a:rPr lang="en-GB" sz="1600" b="0" dirty="0" err="1">
                <a:solidFill>
                  <a:schemeClr val="tx1"/>
                </a:solidFill>
              </a:rPr>
              <a:t>Ranft</a:t>
            </a:r>
            <a:r>
              <a:rPr lang="en-GB" sz="1600" b="0" dirty="0">
                <a:solidFill>
                  <a:schemeClr val="tx1"/>
                </a:solidFill>
              </a:rPr>
              <a:t>, S. Roesler, P.R. Sala, V. Vlachoudis, G. Smirnov, </a:t>
            </a:r>
            <a:r>
              <a:rPr lang="en-GB" sz="1600" i="1" dirty="0">
                <a:solidFill>
                  <a:schemeClr val="tx1"/>
                </a:solidFill>
              </a:rPr>
              <a:t>Overview of the FLUKA code</a:t>
            </a:r>
            <a:r>
              <a:rPr lang="en-GB" sz="1600" b="0" dirty="0">
                <a:solidFill>
                  <a:schemeClr val="tx1"/>
                </a:solidFill>
              </a:rPr>
              <a:t>, Annals of Nuclear Energy 82, 10-18 (2015)</a:t>
            </a:r>
          </a:p>
          <a:p>
            <a:pPr marL="269875" indent="-269875">
              <a:spcBef>
                <a:spcPts val="600"/>
              </a:spcBef>
            </a:pPr>
            <a:r>
              <a:rPr lang="en-US" sz="1600" b="0" dirty="0">
                <a:solidFill>
                  <a:schemeClr val="tx1"/>
                </a:solidFill>
              </a:rPr>
              <a:t>[4] V. Vlachoudis, </a:t>
            </a:r>
            <a:r>
              <a:rPr lang="en-US" sz="1600" i="1" dirty="0">
                <a:solidFill>
                  <a:schemeClr val="tx1"/>
                </a:solidFill>
              </a:rPr>
              <a:t>FLAIR: A Powerful But User Friendly Graphical Interface For FLUKA</a:t>
            </a:r>
            <a:r>
              <a:rPr lang="en-US" sz="1600" b="0" dirty="0">
                <a:solidFill>
                  <a:schemeClr val="tx1"/>
                </a:solidFill>
              </a:rPr>
              <a:t>, in Proc. Int. Conf. on Mathematics, Computational Methods &amp; Reactor Physics (M&amp;C 2009), Saratoga Springs, New York (2009)</a:t>
            </a:r>
            <a:endParaRPr lang="en-GB" sz="1600" b="0" dirty="0">
              <a:solidFill>
                <a:schemeClr val="tx1"/>
              </a:solidFill>
            </a:endParaRP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[5] H. Vincke, C. Theis, </a:t>
            </a:r>
            <a:r>
              <a:rPr lang="en-GB" sz="1600" i="1" dirty="0" err="1">
                <a:solidFill>
                  <a:schemeClr val="tx1"/>
                </a:solidFill>
              </a:rPr>
              <a:t>ActiWiz</a:t>
            </a:r>
            <a:r>
              <a:rPr lang="en-GB" sz="1600" i="1" dirty="0">
                <a:solidFill>
                  <a:schemeClr val="tx1"/>
                </a:solidFill>
              </a:rPr>
              <a:t> – optimizing your nuclide inventory at proton accelerators with a computer code</a:t>
            </a:r>
            <a:r>
              <a:rPr lang="en-GB" sz="1600" b="0" i="1" dirty="0">
                <a:solidFill>
                  <a:schemeClr val="tx1"/>
                </a:solidFill>
              </a:rPr>
              <a:t>, </a:t>
            </a:r>
            <a:r>
              <a:rPr lang="en-GB" sz="1600" b="0" dirty="0">
                <a:solidFill>
                  <a:schemeClr val="tx1"/>
                </a:solidFill>
              </a:rPr>
              <a:t>Progress in Nuclear Science and Technology (2014)</a:t>
            </a: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[6] P. Vojtyla, </a:t>
            </a:r>
            <a:r>
              <a:rPr lang="en-GB" sz="1600" i="1" dirty="0">
                <a:solidFill>
                  <a:schemeClr val="tx1"/>
                </a:solidFill>
              </a:rPr>
              <a:t>Models for assessing the </a:t>
            </a:r>
            <a:r>
              <a:rPr lang="en-GB" sz="1600" i="1" dirty="0" err="1">
                <a:solidFill>
                  <a:schemeClr val="tx1"/>
                </a:solidFill>
              </a:rPr>
              <a:t>dosimetric</a:t>
            </a:r>
            <a:r>
              <a:rPr lang="en-GB" sz="1600" i="1" dirty="0">
                <a:solidFill>
                  <a:schemeClr val="tx1"/>
                </a:solidFill>
              </a:rPr>
              <a:t> impact of releases of radioactive substances from CERN facilities to the environment – Air</a:t>
            </a:r>
            <a:r>
              <a:rPr lang="en-GB" sz="1600" b="0" dirty="0">
                <a:solidFill>
                  <a:schemeClr val="tx1"/>
                </a:solidFill>
              </a:rPr>
              <a:t>, CERN Internal report (2021)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066A8BB-401E-38B1-7A8F-BF20BF0EFD8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05/03/2025</a:t>
            </a:fld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F4CB670-3763-33B0-67BD-AFA43862A1C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623EECC-607E-39AC-D55A-6FB5C4D511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27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6537FA0-C9BC-6D41-A4FE-7020CD9E4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pc="-1" dirty="0"/>
              <a:t>Bibliography</a:t>
            </a:r>
          </a:p>
        </p:txBody>
      </p:sp>
    </p:spTree>
    <p:extLst>
      <p:ext uri="{BB962C8B-B14F-4D97-AF65-F5344CB8AC3E}">
        <p14:creationId xmlns:p14="http://schemas.microsoft.com/office/powerpoint/2010/main" val="19838291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63B462-0921-57E2-7EB8-B7B6AA3CD9A3}"/>
              </a:ext>
            </a:extLst>
          </p:cNvPr>
          <p:cNvSpPr txBox="1"/>
          <p:nvPr/>
        </p:nvSpPr>
        <p:spPr>
          <a:xfrm>
            <a:off x="427319" y="1793038"/>
            <a:ext cx="4249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Activities of BDF target materials</a:t>
            </a:r>
            <a:endParaRPr lang="en-GB" sz="1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2EF881-A4B8-5E1F-FB2E-E8353520084C}"/>
              </a:ext>
            </a:extLst>
          </p:cNvPr>
          <p:cNvSpPr txBox="1"/>
          <p:nvPr/>
        </p:nvSpPr>
        <p:spPr>
          <a:xfrm>
            <a:off x="8270020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TZM</a:t>
            </a:r>
            <a:endParaRPr lang="en-GB" sz="1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521CC5-627D-F5F6-CDA6-E68604AFF41D}"/>
              </a:ext>
            </a:extLst>
          </p:cNvPr>
          <p:cNvSpPr txBox="1"/>
          <p:nvPr/>
        </p:nvSpPr>
        <p:spPr>
          <a:xfrm>
            <a:off x="4389463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</a:t>
            </a:r>
            <a:endParaRPr lang="en-GB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0F3D26-9BEB-0A1C-C35E-A6102D488D72}"/>
              </a:ext>
            </a:extLst>
          </p:cNvPr>
          <p:cNvSpPr txBox="1"/>
          <p:nvPr/>
        </p:nvSpPr>
        <p:spPr>
          <a:xfrm>
            <a:off x="435121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</a:t>
            </a:r>
            <a:endParaRPr lang="en-GB" sz="1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E6EAD5-0E3E-5B21-E764-3FF55B218A92}"/>
              </a:ext>
            </a:extLst>
          </p:cNvPr>
          <p:cNvSpPr txBox="1"/>
          <p:nvPr/>
        </p:nvSpPr>
        <p:spPr>
          <a:xfrm>
            <a:off x="396392" y="1452927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5 </a:t>
            </a:r>
            <a:r>
              <a:rPr lang="en-US" sz="1600" dirty="0" err="1">
                <a:solidFill>
                  <a:srgbClr val="FF0000"/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8B382F-8031-6F9B-7245-CD7F15ADC488}"/>
              </a:ext>
            </a:extLst>
          </p:cNvPr>
          <p:cNvSpPr txBox="1"/>
          <p:nvPr/>
        </p:nvSpPr>
        <p:spPr>
          <a:xfrm>
            <a:off x="512840" y="5777969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063C1B-EEFB-DACB-E0E8-039E51F95A72}"/>
              </a:ext>
            </a:extLst>
          </p:cNvPr>
          <p:cNvSpPr txBox="1"/>
          <p:nvPr/>
        </p:nvSpPr>
        <p:spPr>
          <a:xfrm>
            <a:off x="512840" y="5405073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pic>
        <p:nvPicPr>
          <p:cNvPr id="14" name="Picture 13" descr="A table of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3F18EFDF-EFBA-191A-BF3D-4292794AB4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448" b="17742"/>
          <a:stretch/>
        </p:blipFill>
        <p:spPr>
          <a:xfrm>
            <a:off x="7765697" y="2434557"/>
            <a:ext cx="4320000" cy="3608475"/>
          </a:xfrm>
          <a:prstGeom prst="rect">
            <a:avLst/>
          </a:prstGeom>
        </p:spPr>
      </p:pic>
      <p:pic>
        <p:nvPicPr>
          <p:cNvPr id="15" name="Picture 14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3F845791-3954-423F-B4C6-77521537D4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442" b="28577"/>
          <a:stretch/>
        </p:blipFill>
        <p:spPr>
          <a:xfrm>
            <a:off x="0" y="2435420"/>
            <a:ext cx="4320000" cy="2807746"/>
          </a:xfrm>
          <a:prstGeom prst="rect">
            <a:avLst/>
          </a:prstGeom>
        </p:spPr>
      </p:pic>
      <p:pic>
        <p:nvPicPr>
          <p:cNvPr id="16" name="Picture 15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6CCEC112-72DA-B3F0-0F6D-F9BD39D362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30" r="12066" b="24549"/>
          <a:stretch/>
        </p:blipFill>
        <p:spPr>
          <a:xfrm>
            <a:off x="4264673" y="2467852"/>
            <a:ext cx="3759764" cy="2504905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456EAD4F-FFFC-134B-87B6-8CC53398B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Activities multiples – CDS target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A0DE0038-8612-27C0-71AB-29575577C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810D846D-718E-0B2E-A07D-8FFA96D3690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5967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037266-1613-6F40-F50F-0201370763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3964481-2A23-8D7A-80ED-5CB4BB069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097" y="23824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Radionuclide inventory of W target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C346C7-19A8-B952-AFA7-D9BFA88DE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77755A-FBE2-21D8-097C-679DF204F1FA}"/>
              </a:ext>
            </a:extLst>
          </p:cNvPr>
          <p:cNvSpPr txBox="1"/>
          <p:nvPr/>
        </p:nvSpPr>
        <p:spPr>
          <a:xfrm>
            <a:off x="427320" y="1517625"/>
            <a:ext cx="446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 + 1 month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D0991ED-9706-8FEA-250D-C518EA939033}"/>
              </a:ext>
            </a:extLst>
          </p:cNvPr>
          <p:cNvSpPr txBox="1"/>
          <p:nvPr/>
        </p:nvSpPr>
        <p:spPr>
          <a:xfrm>
            <a:off x="427320" y="1897324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Total Activity (</a:t>
            </a:r>
            <a:r>
              <a:rPr lang="en-US" sz="1400" b="1" dirty="0" err="1"/>
              <a:t>Bq</a:t>
            </a:r>
            <a:r>
              <a:rPr lang="en-US" sz="1400" b="1" dirty="0"/>
              <a:t>) </a:t>
            </a:r>
            <a:endParaRPr lang="en-GB" sz="1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EE4B2A5-3621-9555-CBA1-0FAB954515B2}"/>
              </a:ext>
            </a:extLst>
          </p:cNvPr>
          <p:cNvSpPr txBox="1"/>
          <p:nvPr/>
        </p:nvSpPr>
        <p:spPr>
          <a:xfrm>
            <a:off x="4282273" y="1897324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Multiple of LL </a:t>
            </a:r>
            <a:endParaRPr lang="en-GB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6EFC22-4450-1761-4754-D903BA5CEF5A}"/>
              </a:ext>
            </a:extLst>
          </p:cNvPr>
          <p:cNvSpPr txBox="1"/>
          <p:nvPr/>
        </p:nvSpPr>
        <p:spPr>
          <a:xfrm>
            <a:off x="8572782" y="1897324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Multiple of LA</a:t>
            </a:r>
            <a:endParaRPr lang="en-GB" sz="1400" dirty="0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385E6D84-697F-F43A-8231-918A595AD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D6E11849-67A2-8480-B48A-9ACBA55983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6C8405-F11E-D401-7261-5AE1A60CF76B}"/>
              </a:ext>
            </a:extLst>
          </p:cNvPr>
          <p:cNvSpPr txBox="1"/>
          <p:nvPr/>
        </p:nvSpPr>
        <p:spPr>
          <a:xfrm>
            <a:off x="573478" y="953958"/>
            <a:ext cx="2930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D = 25 cm, L = 150 cm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5A1DD92-ECBD-0CAB-F905-C1702BB498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048215"/>
              </p:ext>
            </p:extLst>
          </p:nvPr>
        </p:nvGraphicFramePr>
        <p:xfrm>
          <a:off x="540933" y="2282660"/>
          <a:ext cx="2286000" cy="147320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30531">
                  <a:extLst>
                    <a:ext uri="{9D8B030D-6E8A-4147-A177-3AD203B41FA5}">
                      <a16:colId xmlns:a16="http://schemas.microsoft.com/office/drawing/2014/main" val="870662983"/>
                    </a:ext>
                  </a:extLst>
                </a:gridCol>
                <a:gridCol w="488669">
                  <a:extLst>
                    <a:ext uri="{9D8B030D-6E8A-4147-A177-3AD203B41FA5}">
                      <a16:colId xmlns:a16="http://schemas.microsoft.com/office/drawing/2014/main" val="114249826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59458423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H-3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2.23E+13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1021876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W-185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100" u="none" strike="noStrike">
                          <a:effectLst/>
                        </a:rPr>
                        <a:t>67%,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1.75E+15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9299608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W-181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100" u="none" strike="noStrike">
                          <a:effectLst/>
                        </a:rPr>
                        <a:t>13%,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3.49E+14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462495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Ta-178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100" u="none" strike="noStrike">
                          <a:effectLst/>
                        </a:rPr>
                        <a:t>3%,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8.80E+13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819205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W-178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100" u="none" strike="noStrike">
                          <a:effectLst/>
                        </a:rPr>
                        <a:t>3%,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8.79E+13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9929504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Ta-179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100" u="none" strike="noStrike">
                          <a:effectLst/>
                        </a:rPr>
                        <a:t>3%,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8.34E+13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263333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Hf-175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H" sz="1100" u="none" strike="noStrike">
                          <a:effectLst/>
                        </a:rPr>
                        <a:t>2%,</a:t>
                      </a:r>
                      <a:endParaRPr lang="en-CH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5.54E+13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5094521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Sum of all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2.60E+15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61125672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9656022-51CF-71BA-EA6E-21BDE95AEB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392331"/>
              </p:ext>
            </p:extLst>
          </p:nvPr>
        </p:nvGraphicFramePr>
        <p:xfrm>
          <a:off x="4367808" y="2282660"/>
          <a:ext cx="2286000" cy="239395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30531">
                  <a:extLst>
                    <a:ext uri="{9D8B030D-6E8A-4147-A177-3AD203B41FA5}">
                      <a16:colId xmlns:a16="http://schemas.microsoft.com/office/drawing/2014/main" val="870662983"/>
                    </a:ext>
                  </a:extLst>
                </a:gridCol>
                <a:gridCol w="493605">
                  <a:extLst>
                    <a:ext uri="{9D8B030D-6E8A-4147-A177-3AD203B41FA5}">
                      <a16:colId xmlns:a16="http://schemas.microsoft.com/office/drawing/2014/main" val="1142498261"/>
                    </a:ext>
                  </a:extLst>
                </a:gridCol>
                <a:gridCol w="1061864">
                  <a:extLst>
                    <a:ext uri="{9D8B030D-6E8A-4147-A177-3AD203B41FA5}">
                      <a16:colId xmlns:a16="http://schemas.microsoft.com/office/drawing/2014/main" val="159458423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H-3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1.57E+05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028114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Ta-182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49%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1.32E+08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1021876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Hf-175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3.90E+07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450494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W-181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2.45E+07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8187889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Lu-173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1.46E+07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438451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Lu-172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1.06E+07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9299608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Ta-178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6.19E+06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462495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W-178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6.19E+06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819205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Ta-179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5.87E+06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9929504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Re-184m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4.53E+06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263333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Eu-146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3.06E+06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5094521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Gd-146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2.77E+06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6112567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Sum of all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2.69E+08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5978038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962DA9C-6F5B-E8BF-81B0-01AFC4A1F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881552"/>
              </p:ext>
            </p:extLst>
          </p:nvPr>
        </p:nvGraphicFramePr>
        <p:xfrm>
          <a:off x="8688288" y="2282660"/>
          <a:ext cx="2286000" cy="1473200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730531">
                  <a:extLst>
                    <a:ext uri="{9D8B030D-6E8A-4147-A177-3AD203B41FA5}">
                      <a16:colId xmlns:a16="http://schemas.microsoft.com/office/drawing/2014/main" val="870662983"/>
                    </a:ext>
                  </a:extLst>
                </a:gridCol>
                <a:gridCol w="493605">
                  <a:extLst>
                    <a:ext uri="{9D8B030D-6E8A-4147-A177-3AD203B41FA5}">
                      <a16:colId xmlns:a16="http://schemas.microsoft.com/office/drawing/2014/main" val="1142498261"/>
                    </a:ext>
                  </a:extLst>
                </a:gridCol>
                <a:gridCol w="1061864">
                  <a:extLst>
                    <a:ext uri="{9D8B030D-6E8A-4147-A177-3AD203B41FA5}">
                      <a16:colId xmlns:a16="http://schemas.microsoft.com/office/drawing/2014/main" val="159458423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H-3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2.23E+05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028114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Gd-148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59%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4.78E+08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1021876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Hf-172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1.48E+08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450494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W-185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8.77E+07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8187889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Ta-182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2.68E+07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4384510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Yb-169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9.67E+06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9299608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Hf-175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9.23E+06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462495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Sum of all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CH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8.03E+08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59780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36958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31D964-C430-F8A8-BD13-ACB0E68A3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5730" y="2096853"/>
            <a:ext cx="11088612" cy="4212467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spcAft>
                <a:spcPts val="5400"/>
              </a:spcAft>
              <a:buFont typeface="+mj-lt"/>
              <a:buAutoNum type="arabicPeriod"/>
            </a:pPr>
            <a:r>
              <a:rPr lang="en-US" sz="2800" b="0" dirty="0">
                <a:solidFill>
                  <a:schemeClr val="tx1"/>
                </a:solidFill>
              </a:rPr>
              <a:t>Overview of RP Challenges at HI-ECN3</a:t>
            </a:r>
          </a:p>
          <a:p>
            <a:pPr marL="514350" indent="-514350">
              <a:spcAft>
                <a:spcPts val="5400"/>
              </a:spcAft>
              <a:buFont typeface="+mj-lt"/>
              <a:buAutoNum type="arabicPeriod"/>
            </a:pPr>
            <a:r>
              <a:rPr lang="en-US" sz="2800" b="0" dirty="0">
                <a:solidFill>
                  <a:schemeClr val="tx1"/>
                </a:solidFill>
              </a:rPr>
              <a:t>Target Complex Design Optimization</a:t>
            </a:r>
          </a:p>
          <a:p>
            <a:pPr marL="514350" indent="-514350">
              <a:spcAft>
                <a:spcPts val="5400"/>
              </a:spcAft>
              <a:buFont typeface="+mj-lt"/>
              <a:buAutoNum type="arabicPeriod"/>
            </a:pPr>
            <a:r>
              <a:rPr lang="en-US" sz="2800" b="0" dirty="0">
                <a:solidFill>
                  <a:schemeClr val="tx1"/>
                </a:solidFill>
              </a:rPr>
              <a:t>Target Studies</a:t>
            </a:r>
          </a:p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54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Service building considerations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14350" indent="-514350">
              <a:spcAft>
                <a:spcPts val="5400"/>
              </a:spcAft>
              <a:buFont typeface="+mj-lt"/>
              <a:buAutoNum type="arabicPeriod"/>
            </a:pPr>
            <a:endParaRPr lang="en-US" sz="2400" b="0" dirty="0">
              <a:solidFill>
                <a:schemeClr val="tx1"/>
              </a:solidFill>
            </a:endParaRPr>
          </a:p>
          <a:p>
            <a:pPr marL="0" indent="0">
              <a:spcAft>
                <a:spcPts val="5400"/>
              </a:spcAft>
              <a:buNone/>
            </a:pPr>
            <a:endParaRPr lang="en-US" sz="2800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933D72B-99D4-2870-8027-BC4B1A10F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720" y="6402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Outline</a:t>
            </a:r>
            <a:endParaRPr lang="en-US" spc="-1" dirty="0">
              <a:solidFill>
                <a:srgbClr val="0055A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F806A0-4C9C-A0E3-18C4-3EC6D59132AE}"/>
              </a:ext>
            </a:extLst>
          </p:cNvPr>
          <p:cNvCxnSpPr/>
          <p:nvPr/>
        </p:nvCxnSpPr>
        <p:spPr>
          <a:xfrm>
            <a:off x="579720" y="2852936"/>
            <a:ext cx="10513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7C4D127-55DD-CB8F-4532-5BD20FA3BC4E}"/>
              </a:ext>
            </a:extLst>
          </p:cNvPr>
          <p:cNvCxnSpPr/>
          <p:nvPr/>
        </p:nvCxnSpPr>
        <p:spPr>
          <a:xfrm>
            <a:off x="579720" y="3897052"/>
            <a:ext cx="10513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998C7832-60C5-46AD-FC4A-45622156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54B031DF-13A2-E77F-9BC9-18F97F5024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6118192-3CE0-CF59-E280-4B37896FC25C}"/>
              </a:ext>
            </a:extLst>
          </p:cNvPr>
          <p:cNvCxnSpPr/>
          <p:nvPr/>
        </p:nvCxnSpPr>
        <p:spPr>
          <a:xfrm>
            <a:off x="579720" y="4941168"/>
            <a:ext cx="10513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4897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31B40E-1DA4-DA36-3344-6B244CBA1136}"/>
              </a:ext>
            </a:extLst>
          </p:cNvPr>
          <p:cNvSpPr txBox="1"/>
          <p:nvPr/>
        </p:nvSpPr>
        <p:spPr>
          <a:xfrm>
            <a:off x="427320" y="1793038"/>
            <a:ext cx="3611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LL multiples of BDF target materials</a:t>
            </a:r>
            <a:endParaRPr lang="en-GB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564D31-5C0B-3C12-84B0-FF78B81AD32D}"/>
              </a:ext>
            </a:extLst>
          </p:cNvPr>
          <p:cNvSpPr txBox="1"/>
          <p:nvPr/>
        </p:nvSpPr>
        <p:spPr>
          <a:xfrm>
            <a:off x="8270020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TZM</a:t>
            </a:r>
            <a:endParaRPr lang="en-GB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1B07FA-F093-226B-3680-A98871460D71}"/>
              </a:ext>
            </a:extLst>
          </p:cNvPr>
          <p:cNvSpPr txBox="1"/>
          <p:nvPr/>
        </p:nvSpPr>
        <p:spPr>
          <a:xfrm>
            <a:off x="4389463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</a:t>
            </a:r>
            <a:endParaRPr lang="en-GB" sz="12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306F11-2B97-1274-C0B4-7B3023B31D99}"/>
              </a:ext>
            </a:extLst>
          </p:cNvPr>
          <p:cNvSpPr txBox="1"/>
          <p:nvPr/>
        </p:nvSpPr>
        <p:spPr>
          <a:xfrm>
            <a:off x="435121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</a:t>
            </a:r>
            <a:endParaRPr lang="en-GB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F9D85A-FD87-E701-484A-8ABB87842874}"/>
              </a:ext>
            </a:extLst>
          </p:cNvPr>
          <p:cNvSpPr txBox="1"/>
          <p:nvPr/>
        </p:nvSpPr>
        <p:spPr>
          <a:xfrm>
            <a:off x="396392" y="1452927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5 </a:t>
            </a:r>
            <a:r>
              <a:rPr lang="en-US" sz="1600" dirty="0" err="1">
                <a:solidFill>
                  <a:srgbClr val="FF0000"/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2CA69D-C582-3FC4-5682-F8A69943EEA1}"/>
              </a:ext>
            </a:extLst>
          </p:cNvPr>
          <p:cNvSpPr txBox="1"/>
          <p:nvPr/>
        </p:nvSpPr>
        <p:spPr>
          <a:xfrm>
            <a:off x="4389463" y="5747297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D0AFB9-C81D-F2B6-205E-02216E4AD380}"/>
              </a:ext>
            </a:extLst>
          </p:cNvPr>
          <p:cNvSpPr txBox="1"/>
          <p:nvPr/>
        </p:nvSpPr>
        <p:spPr>
          <a:xfrm>
            <a:off x="4389463" y="5374401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pic>
        <p:nvPicPr>
          <p:cNvPr id="5" name="Picture 4" descr="A table with numbers and a few letters&#10;&#10;Description automatically generated with medium confidence">
            <a:extLst>
              <a:ext uri="{FF2B5EF4-FFF2-40B4-BE49-F238E27FC236}">
                <a16:creationId xmlns:a16="http://schemas.microsoft.com/office/drawing/2014/main" id="{C8EFA8B7-940E-19C5-622A-63CB4F6B2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659" b="28266"/>
          <a:stretch/>
        </p:blipFill>
        <p:spPr>
          <a:xfrm>
            <a:off x="3950020" y="2520169"/>
            <a:ext cx="4320000" cy="2597880"/>
          </a:xfrm>
          <a:prstGeom prst="rect">
            <a:avLst/>
          </a:prstGeom>
        </p:spPr>
      </p:pic>
      <p:pic>
        <p:nvPicPr>
          <p:cNvPr id="10" name="Picture 9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7950A47B-A8EB-6A00-DD82-829EC6E1E8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28" r="7588" b="20051"/>
          <a:stretch/>
        </p:blipFill>
        <p:spPr>
          <a:xfrm>
            <a:off x="8166010" y="2459320"/>
            <a:ext cx="4010175" cy="3479520"/>
          </a:xfrm>
          <a:prstGeom prst="rect">
            <a:avLst/>
          </a:prstGeom>
        </p:spPr>
      </p:pic>
      <p:pic>
        <p:nvPicPr>
          <p:cNvPr id="12" name="Picture 11" descr="A table with numbers and lines&#10;&#10;Description automatically generated">
            <a:extLst>
              <a:ext uri="{FF2B5EF4-FFF2-40B4-BE49-F238E27FC236}">
                <a16:creationId xmlns:a16="http://schemas.microsoft.com/office/drawing/2014/main" id="{61A3FA9A-6C54-D0A7-2784-FE083A7EE2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786" b="18478"/>
          <a:stretch/>
        </p:blipFill>
        <p:spPr>
          <a:xfrm>
            <a:off x="0" y="2424629"/>
            <a:ext cx="4320000" cy="367188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F84B50D-F8E3-C3B4-896D-ACB649C78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Multiples of Swiss Clearance Limits (LL)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EC005A-824D-5497-08AB-4AA910568279}"/>
              </a:ext>
            </a:extLst>
          </p:cNvPr>
          <p:cNvSpPr txBox="1"/>
          <p:nvPr/>
        </p:nvSpPr>
        <p:spPr>
          <a:xfrm>
            <a:off x="8544273" y="948097"/>
            <a:ext cx="325133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Arial" panose="020B0604020202020204" pitchFamily="34" charset="0"/>
              </a:rPr>
              <a:t>CDS Target</a:t>
            </a:r>
            <a:endParaRPr lang="en-GB" sz="4000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Arial" panose="020B0604020202020204" pitchFamily="34" charset="0"/>
            </a:endParaRPr>
          </a:p>
        </p:txBody>
      </p:sp>
      <p:sp>
        <p:nvSpPr>
          <p:cNvPr id="2" name="Footer Placeholder 2">
            <a:extLst>
              <a:ext uri="{FF2B5EF4-FFF2-40B4-BE49-F238E27FC236}">
                <a16:creationId xmlns:a16="http://schemas.microsoft.com/office/drawing/2014/main" id="{3474861E-28B3-4087-7353-BE51B0BF1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79D4980C-5626-DFCE-8598-1255A24F1C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0071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D693C-E216-AB0F-FF9E-1633CB5BCE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F12A02-14A1-247D-C1E1-068EB0BBA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5FBA7C-35D9-9EBB-7DB6-D5405D0A97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CDS air and He activation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F1215F-FE1E-6170-94BA-2B474314A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20136460-81C4-C0AD-05F2-74F69AC525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DEEEB3-D54A-DEC3-FA4D-4FD9BF30A5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t="2381" r="67535" b="22325"/>
          <a:stretch/>
        </p:blipFill>
        <p:spPr>
          <a:xfrm>
            <a:off x="529976" y="2165872"/>
            <a:ext cx="2870488" cy="3203547"/>
          </a:xfrm>
          <a:prstGeom prst="rect">
            <a:avLst/>
          </a:prstGeom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BA68103-454F-144B-B7DA-A551A1B99995}"/>
              </a:ext>
            </a:extLst>
          </p:cNvPr>
          <p:cNvSpPr/>
          <p:nvPr/>
        </p:nvSpPr>
        <p:spPr>
          <a:xfrm>
            <a:off x="446080" y="5574423"/>
            <a:ext cx="3921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 helium purification system provides a purity of at least </a:t>
            </a:r>
            <a:r>
              <a:rPr lang="it-IT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99.9% He </a:t>
            </a: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(&lt;0.1% air contamination)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12FA0C-9DC2-7975-5A8A-FD86412A21D3}"/>
              </a:ext>
            </a:extLst>
          </p:cNvPr>
          <p:cNvSpPr/>
          <p:nvPr/>
        </p:nvSpPr>
        <p:spPr>
          <a:xfrm>
            <a:off x="430696" y="1571533"/>
            <a:ext cx="34871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latin typeface="+mj-lt"/>
                <a:cs typeface="Arial" panose="020B0604020202020204" pitchFamily="34" charset="0"/>
              </a:rPr>
              <a:t>Air and He regions in the target complex</a:t>
            </a:r>
            <a:endParaRPr lang="en-GB" altLang="en-US" sz="12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A37DB3-0F88-AEE6-D2F3-225DCC343272}"/>
              </a:ext>
            </a:extLst>
          </p:cNvPr>
          <p:cNvSpPr txBox="1"/>
          <p:nvPr/>
        </p:nvSpPr>
        <p:spPr>
          <a:xfrm>
            <a:off x="2612950" y="3129834"/>
            <a:ext cx="8739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He vessel</a:t>
            </a:r>
            <a:endParaRPr lang="en-GB" sz="105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5264F80-9B31-6ABD-F33C-AACCC82D2888}"/>
              </a:ext>
            </a:extLst>
          </p:cNvPr>
          <p:cNvCxnSpPr/>
          <p:nvPr/>
        </p:nvCxnSpPr>
        <p:spPr>
          <a:xfrm flipH="1">
            <a:off x="2537369" y="3289922"/>
            <a:ext cx="127909" cy="139292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A4F43A3-24E4-F070-4C34-2E0507EC6F5C}"/>
              </a:ext>
            </a:extLst>
          </p:cNvPr>
          <p:cNvSpPr txBox="1"/>
          <p:nvPr/>
        </p:nvSpPr>
        <p:spPr>
          <a:xfrm>
            <a:off x="788708" y="3129834"/>
            <a:ext cx="8739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Target pit</a:t>
            </a:r>
            <a:endParaRPr lang="en-GB" sz="105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9FF9611-1EB0-FDF5-A3DE-E5A9756A5CA2}"/>
              </a:ext>
            </a:extLst>
          </p:cNvPr>
          <p:cNvSpPr/>
          <p:nvPr/>
        </p:nvSpPr>
        <p:spPr>
          <a:xfrm>
            <a:off x="3719736" y="1571533"/>
            <a:ext cx="403244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Annual releases from the target pit and the He vessel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6B6CC59-57FF-4117-E7E8-4923FB033DD9}"/>
              </a:ext>
            </a:extLst>
          </p:cNvPr>
          <p:cNvSpPr/>
          <p:nvPr/>
        </p:nvSpPr>
        <p:spPr>
          <a:xfrm>
            <a:off x="7824192" y="1571533"/>
            <a:ext cx="34871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latin typeface="+mj-lt"/>
                <a:cs typeface="Arial" panose="020B0604020202020204" pitchFamily="34" charset="0"/>
              </a:rPr>
              <a:t>Effective dose to reference groups</a:t>
            </a:r>
            <a:endParaRPr lang="en-GB" altLang="en-US" sz="1200" b="1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6" name="Picture 15" descr="A table of maths&#10;&#10;AI-generated content may be incorrect.">
            <a:extLst>
              <a:ext uri="{FF2B5EF4-FFF2-40B4-BE49-F238E27FC236}">
                <a16:creationId xmlns:a16="http://schemas.microsoft.com/office/drawing/2014/main" id="{7542D579-2528-78D2-0CD7-C573EF578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6540" y="1848532"/>
            <a:ext cx="2023975" cy="4389464"/>
          </a:xfrm>
          <a:prstGeom prst="rect">
            <a:avLst/>
          </a:prstGeom>
        </p:spPr>
      </p:pic>
      <p:pic>
        <p:nvPicPr>
          <p:cNvPr id="18" name="Picture 17" descr="A table of numbers and symbols&#10;&#10;AI-generated content may be incorrect.">
            <a:extLst>
              <a:ext uri="{FF2B5EF4-FFF2-40B4-BE49-F238E27FC236}">
                <a16:creationId xmlns:a16="http://schemas.microsoft.com/office/drawing/2014/main" id="{1711AF14-4C13-7D37-3656-928CE188FD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0256" y="1848532"/>
            <a:ext cx="1884735" cy="440108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3BC6CD5-C99C-5044-016B-25E67A0BEFDA}"/>
              </a:ext>
            </a:extLst>
          </p:cNvPr>
          <p:cNvSpPr txBox="1"/>
          <p:nvPr/>
        </p:nvSpPr>
        <p:spPr>
          <a:xfrm>
            <a:off x="7033943" y="3359568"/>
            <a:ext cx="982884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/>
              <a:t>1.4 </a:t>
            </a:r>
            <a:r>
              <a:rPr lang="en-US" sz="1600" dirty="0" err="1"/>
              <a:t>GBq</a:t>
            </a:r>
            <a:r>
              <a:rPr lang="en-US" sz="1600" dirty="0"/>
              <a:t> H-3 released to the air would lead to 5 </a:t>
            </a:r>
            <a:r>
              <a:rPr lang="en-US" sz="1600" dirty="0" err="1"/>
              <a:t>nSv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35508081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E0F6C0-F872-D955-97F7-382C6014E1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Alternative cladding materials</a:t>
            </a:r>
            <a:endParaRPr lang="en-US" spc="-1" dirty="0">
              <a:solidFill>
                <a:srgbClr val="0055A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C790EF4-88E3-E383-BD6D-3CCA2443C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415437"/>
              </p:ext>
            </p:extLst>
          </p:nvPr>
        </p:nvGraphicFramePr>
        <p:xfrm>
          <a:off x="1631504" y="1325604"/>
          <a:ext cx="8496944" cy="4608518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994159">
                  <a:extLst>
                    <a:ext uri="{9D8B030D-6E8A-4147-A177-3AD203B41FA5}">
                      <a16:colId xmlns:a16="http://schemas.microsoft.com/office/drawing/2014/main" val="1559858167"/>
                    </a:ext>
                  </a:extLst>
                </a:gridCol>
                <a:gridCol w="994159">
                  <a:extLst>
                    <a:ext uri="{9D8B030D-6E8A-4147-A177-3AD203B41FA5}">
                      <a16:colId xmlns:a16="http://schemas.microsoft.com/office/drawing/2014/main" val="1103293287"/>
                    </a:ext>
                  </a:extLst>
                </a:gridCol>
                <a:gridCol w="1470525">
                  <a:extLst>
                    <a:ext uri="{9D8B030D-6E8A-4147-A177-3AD203B41FA5}">
                      <a16:colId xmlns:a16="http://schemas.microsoft.com/office/drawing/2014/main" val="948733772"/>
                    </a:ext>
                  </a:extLst>
                </a:gridCol>
                <a:gridCol w="1511947">
                  <a:extLst>
                    <a:ext uri="{9D8B030D-6E8A-4147-A177-3AD203B41FA5}">
                      <a16:colId xmlns:a16="http://schemas.microsoft.com/office/drawing/2014/main" val="12263588"/>
                    </a:ext>
                  </a:extLst>
                </a:gridCol>
                <a:gridCol w="1537836">
                  <a:extLst>
                    <a:ext uri="{9D8B030D-6E8A-4147-A177-3AD203B41FA5}">
                      <a16:colId xmlns:a16="http://schemas.microsoft.com/office/drawing/2014/main" val="1034792921"/>
                    </a:ext>
                  </a:extLst>
                </a:gridCol>
                <a:gridCol w="994159">
                  <a:extLst>
                    <a:ext uri="{9D8B030D-6E8A-4147-A177-3AD203B41FA5}">
                      <a16:colId xmlns:a16="http://schemas.microsoft.com/office/drawing/2014/main" val="3145278478"/>
                    </a:ext>
                  </a:extLst>
                </a:gridCol>
                <a:gridCol w="994159">
                  <a:extLst>
                    <a:ext uri="{9D8B030D-6E8A-4147-A177-3AD203B41FA5}">
                      <a16:colId xmlns:a16="http://schemas.microsoft.com/office/drawing/2014/main" val="4082713497"/>
                    </a:ext>
                  </a:extLst>
                </a:gridCol>
              </a:tblGrid>
              <a:tr h="187186">
                <a:tc rowSpan="3" gridSpan="2"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  <a:highlight>
                            <a:srgbClr val="FFFFFF"/>
                          </a:highlight>
                        </a:rPr>
                        <a:t>Material: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Niobium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Nb-1Zr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Nb-10Hf-1Ti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363294517"/>
                  </a:ext>
                </a:extLst>
              </a:tr>
              <a:tr h="187186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(ASTM R04210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 (ASTM R04261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"C103"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516463775"/>
                  </a:ext>
                </a:extLst>
              </a:tr>
              <a:tr h="187186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Type 2)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Type 4)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(ASTM R04295)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677363864"/>
                  </a:ext>
                </a:extLst>
              </a:tr>
              <a:tr h="18718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Density (g/cm3):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8.6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8.6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8.86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344727459"/>
                  </a:ext>
                </a:extLst>
              </a:tr>
              <a:tr h="33880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Composition: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C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992868763"/>
                  </a:ext>
                </a:extLst>
              </a:tr>
              <a:tr h="33880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Max Weight %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N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717071"/>
                        </a:solidFill>
                        <a:effectLst/>
                        <a:highlight>
                          <a:srgbClr val="FF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9359" marR="9359" marT="935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717071"/>
                        </a:solidFill>
                        <a:effectLst/>
                        <a:highlight>
                          <a:srgbClr val="FF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9359" marR="9359" marT="9359" marB="0"/>
                </a:tc>
                <a:extLst>
                  <a:ext uri="{0D108BD9-81ED-4DB2-BD59-A6C34878D82A}">
                    <a16:rowId xmlns:a16="http://schemas.microsoft.com/office/drawing/2014/main" val="734910541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O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754726220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H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066269487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Zr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0.8-12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3945843469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Ta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872141507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Fe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995409340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Si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94368129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W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952770871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Ni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  <a:highlight>
                            <a:srgbClr val="FFFFFF"/>
                          </a:highlight>
                        </a:rPr>
                        <a:t>by difference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11247463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Mo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3866599632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Hf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9-11"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886349419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Ti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0.7-1.3"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3186223340"/>
                  </a:ext>
                </a:extLst>
              </a:tr>
              <a:tr h="18718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Reference: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sng" strike="noStrike" dirty="0">
                          <a:effectLst/>
                          <a:highlight>
                            <a:srgbClr val="FFFFFF"/>
                          </a:highlight>
                          <a:hlinkClick r:id="rId2"/>
                        </a:rPr>
                        <a:t>[1]</a:t>
                      </a:r>
                      <a:endParaRPr lang="en-GB" sz="1100" b="0" i="0" u="sng" strike="noStrike" dirty="0">
                        <a:solidFill>
                          <a:srgbClr val="0563C1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highlight>
                            <a:srgbClr val="FFFFFF"/>
                          </a:highlight>
                        </a:rPr>
                        <a:t>[2]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[3]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31628164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sng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sng" strike="noStrike">
                        <a:solidFill>
                          <a:srgbClr val="0563C1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166308806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highlight>
                            <a:srgbClr val="FFFFFF"/>
                          </a:highlight>
                        </a:rPr>
                        <a:t>[1]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https://www.navstarsteel.com/niobium-sheet.html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586672262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highlight>
                            <a:srgbClr val="FFFFFF"/>
                          </a:highlight>
                        </a:rPr>
                        <a:t>[2]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100" u="sng" strike="noStrike">
                          <a:effectLst/>
                          <a:highlight>
                            <a:srgbClr val="FFFFFF"/>
                          </a:highlight>
                          <a:hlinkClick r:id="rId3"/>
                        </a:rPr>
                        <a:t>https://www.tantalum-niobium.com/niobium/nb-1zr-wire-rod.html</a:t>
                      </a:r>
                      <a:endParaRPr lang="en-GB" sz="1100" b="0" i="0" u="sng" strike="noStrike">
                        <a:solidFill>
                          <a:srgbClr val="0563C1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543144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[3]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Ximenes Franqueira R., Internal communication, (2021)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59859146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213610853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DF8543-1C52-153E-5A42-B63D62BAC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57B39252-54CB-1A6D-7118-2880E385BC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3385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5A4B95-9801-0B7B-A85B-E82494A04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6CA4D2-B50D-0649-551B-5ED0930C9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37EE7E-6FF0-8943-4BAF-E1C80D11B6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Target vessel materials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AB82EA6-0668-942C-C47C-7A475ED8E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BBD7426B-6631-E3FF-F004-9417467EE2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27E14EE-A65A-94D3-A2BC-3B3F705531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413992"/>
              </p:ext>
            </p:extLst>
          </p:nvPr>
        </p:nvGraphicFramePr>
        <p:xfrm>
          <a:off x="983432" y="1803400"/>
          <a:ext cx="2623542" cy="3251200"/>
        </p:xfrm>
        <a:graphic>
          <a:graphicData uri="http://schemas.openxmlformats.org/drawingml/2006/table">
            <a:tbl>
              <a:tblPr/>
              <a:tblGrid>
                <a:gridCol w="1186176">
                  <a:extLst>
                    <a:ext uri="{9D8B030D-6E8A-4147-A177-3AD203B41FA5}">
                      <a16:colId xmlns:a16="http://schemas.microsoft.com/office/drawing/2014/main" val="4155065487"/>
                    </a:ext>
                  </a:extLst>
                </a:gridCol>
                <a:gridCol w="1437366">
                  <a:extLst>
                    <a:ext uri="{9D8B030D-6E8A-4147-A177-3AD203B41FA5}">
                      <a16:colId xmlns:a16="http://schemas.microsoft.com/office/drawing/2014/main" val="399996553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Inconel - AW3.7 - 8.4 g/cm3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047989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ALUMINUM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1.15E-02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371847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BORON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6.00E-05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535269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CARBON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8.00E-04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270732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CHROMIUM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2.10E-01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711333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COBALT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1.00E-02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12228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COPPER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8.00E-03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473892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IRON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1.11E-01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712560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MANGANESE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3.50E-03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34023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MOLYBDENUM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3.30E-02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8976464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NICKEL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5.50E-01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417336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NIOBIUM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5.50E-02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38051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PHOSPHORUS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1.50E-04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140121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SILICON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3.50E-03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84642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SULFUR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1.50E-04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9768060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TITANIUM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3.00E-03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54244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30449E2-DCAA-D7FF-0F81-023DABBCF9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383552"/>
              </p:ext>
            </p:extLst>
          </p:nvPr>
        </p:nvGraphicFramePr>
        <p:xfrm>
          <a:off x="5138904" y="1803400"/>
          <a:ext cx="1790700" cy="2438400"/>
        </p:xfrm>
        <a:graphic>
          <a:graphicData uri="http://schemas.openxmlformats.org/drawingml/2006/table">
            <a:tbl>
              <a:tblPr/>
              <a:tblGrid>
                <a:gridCol w="809625">
                  <a:extLst>
                    <a:ext uri="{9D8B030D-6E8A-4147-A177-3AD203B41FA5}">
                      <a16:colId xmlns:a16="http://schemas.microsoft.com/office/drawing/2014/main" val="2689188261"/>
                    </a:ext>
                  </a:extLst>
                </a:gridCol>
                <a:gridCol w="981075">
                  <a:extLst>
                    <a:ext uri="{9D8B030D-6E8A-4147-A177-3AD203B41FA5}">
                      <a16:colId xmlns:a16="http://schemas.microsoft.com/office/drawing/2014/main" val="3950839601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SS316LN - AW3.7 - 8 g/cm3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79101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CARBON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3.00E-04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42543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COBALT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1.00E-03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8681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CHROMIUM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1.73E-01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89386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IRON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6.39E-01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8963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MANGANES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2.00E-02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34715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MOLYBDEN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2.50E-02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186089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NITROGEN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1.70E-03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169985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NICKEL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1.30E-01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955731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PHOSPHO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2.25E-04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055399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SULFUR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7.50E-05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41162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SILICON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1.00E-02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144592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56602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2848CD-1D3E-2B2F-0A44-45E2F39BE401}"/>
              </a:ext>
            </a:extLst>
          </p:cNvPr>
          <p:cNvSpPr txBox="1"/>
          <p:nvPr/>
        </p:nvSpPr>
        <p:spPr>
          <a:xfrm>
            <a:off x="267666" y="1555967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Beam transfer 	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2A5E91-A480-3E80-F058-094D5FBF9F41}"/>
              </a:ext>
            </a:extLst>
          </p:cNvPr>
          <p:cNvSpPr txBox="1"/>
          <p:nvPr/>
        </p:nvSpPr>
        <p:spPr>
          <a:xfrm>
            <a:off x="3882275" y="1555967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TT7 shielding recovery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E6D5B2-975C-18A8-3F01-05E2F2FE863D}"/>
              </a:ext>
            </a:extLst>
          </p:cNvPr>
          <p:cNvSpPr txBox="1"/>
          <p:nvPr/>
        </p:nvSpPr>
        <p:spPr>
          <a:xfrm>
            <a:off x="8204724" y="1555967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TCC8 dismantling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E5427A-84E2-8672-6A7F-34AC77EF058F}"/>
              </a:ext>
            </a:extLst>
          </p:cNvPr>
          <p:cNvSpPr txBox="1"/>
          <p:nvPr/>
        </p:nvSpPr>
        <p:spPr>
          <a:xfrm>
            <a:off x="3811942" y="1879760"/>
            <a:ext cx="4264479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Shielding recovery from discontinued CERN PS Neutrino Facility (PSNF)</a:t>
            </a:r>
            <a:endParaRPr lang="en-CH" sz="1400" dirty="0"/>
          </a:p>
          <a:p>
            <a:pPr marL="800100" lvl="1" indent="-342900">
              <a:spcAft>
                <a:spcPts val="300"/>
              </a:spcAft>
              <a:buFont typeface="+mj-lt"/>
              <a:buAutoNum type="arabicPeriod"/>
            </a:pPr>
            <a:endParaRPr lang="en-GB" sz="14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37E56C2-1E32-87A3-D363-63CC45713CC6}"/>
              </a:ext>
            </a:extLst>
          </p:cNvPr>
          <p:cNvCxnSpPr/>
          <p:nvPr/>
        </p:nvCxnSpPr>
        <p:spPr>
          <a:xfrm>
            <a:off x="3794952" y="1891266"/>
            <a:ext cx="0" cy="418267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F7390A-5B8C-C46A-4D21-9B55A235B877}"/>
              </a:ext>
            </a:extLst>
          </p:cNvPr>
          <p:cNvCxnSpPr/>
          <p:nvPr/>
        </p:nvCxnSpPr>
        <p:spPr>
          <a:xfrm>
            <a:off x="8034240" y="1891266"/>
            <a:ext cx="0" cy="418267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2F1619CC-0985-B714-7EBA-2FF1EDB368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21"/>
          <a:stretch/>
        </p:blipFill>
        <p:spPr>
          <a:xfrm>
            <a:off x="4030100" y="3503833"/>
            <a:ext cx="3878321" cy="950587"/>
          </a:xfrm>
          <a:prstGeom prst="rect">
            <a:avLst/>
          </a:prstGeom>
        </p:spPr>
      </p:pic>
      <p:pic>
        <p:nvPicPr>
          <p:cNvPr id="45" name="Picture 44" descr="A picture containing outdoor&#10;&#10;Description automatically generated">
            <a:extLst>
              <a:ext uri="{FF2B5EF4-FFF2-40B4-BE49-F238E27FC236}">
                <a16:creationId xmlns:a16="http://schemas.microsoft.com/office/drawing/2014/main" id="{78EFA0D7-0F9A-1613-CB94-37C641A0E3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370" b="4388"/>
          <a:stretch/>
        </p:blipFill>
        <p:spPr>
          <a:xfrm>
            <a:off x="4055219" y="2486438"/>
            <a:ext cx="1496448" cy="98376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0E9F2B5-03CF-0654-D715-E14945B892EB}"/>
              </a:ext>
            </a:extLst>
          </p:cNvPr>
          <p:cNvSpPr txBox="1"/>
          <p:nvPr/>
        </p:nvSpPr>
        <p:spPr>
          <a:xfrm>
            <a:off x="5551667" y="2636718"/>
            <a:ext cx="251278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US" sz="1200" dirty="0"/>
              <a:t>~100 m</a:t>
            </a:r>
            <a:r>
              <a:rPr lang="en-US" sz="1200" baseline="30000" dirty="0"/>
              <a:t>3</a:t>
            </a:r>
            <a:r>
              <a:rPr lang="en-US" sz="1200" dirty="0"/>
              <a:t> std. cast iron blocks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US" sz="1200" dirty="0"/>
              <a:t>~50</a:t>
            </a:r>
            <a:r>
              <a:rPr lang="en-US" sz="1200" baseline="30000" dirty="0"/>
              <a:t> </a:t>
            </a:r>
            <a:r>
              <a:rPr lang="en-US" sz="1200" dirty="0"/>
              <a:t>m</a:t>
            </a:r>
            <a:r>
              <a:rPr lang="en-US" sz="1200" baseline="30000" dirty="0"/>
              <a:t>3</a:t>
            </a:r>
            <a:r>
              <a:rPr lang="en-US" sz="1200" dirty="0"/>
              <a:t> non-std cast iron blocks</a:t>
            </a:r>
          </a:p>
          <a:p>
            <a:pPr marL="171450" indent="-1714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~3 MCHF, investment &lt;1/3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6487639-2ABC-A922-0E58-4FE62C9E1D95}"/>
              </a:ext>
            </a:extLst>
          </p:cNvPr>
          <p:cNvSpPr txBox="1"/>
          <p:nvPr/>
        </p:nvSpPr>
        <p:spPr>
          <a:xfrm>
            <a:off x="3973367" y="4528156"/>
            <a:ext cx="16797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Residual H*(10)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EF3D6C7-C0BC-C035-EDB5-C31178D13900}"/>
              </a:ext>
            </a:extLst>
          </p:cNvPr>
          <p:cNvSpPr txBox="1"/>
          <p:nvPr/>
        </p:nvSpPr>
        <p:spPr>
          <a:xfrm>
            <a:off x="5944181" y="4528156"/>
            <a:ext cx="21441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Radioactive waste zoning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F905D75-F5DA-97CF-1CCB-C74AAA5E4B87}"/>
              </a:ext>
            </a:extLst>
          </p:cNvPr>
          <p:cNvSpPr txBox="1"/>
          <p:nvPr/>
        </p:nvSpPr>
        <p:spPr>
          <a:xfrm>
            <a:off x="93968" y="1879760"/>
            <a:ext cx="36786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Several RP studies for the high intensity SPS-ECN3 beam transfer were performed</a:t>
            </a:r>
          </a:p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This includes studies for a bridge above the TDC85 transfer tunnel near ECN3</a:t>
            </a:r>
            <a:endParaRPr lang="en-CH" sz="1400" dirty="0"/>
          </a:p>
          <a:p>
            <a:pPr marL="800100" lvl="1" indent="-342900">
              <a:spcAft>
                <a:spcPts val="300"/>
              </a:spcAft>
              <a:buFont typeface="+mj-lt"/>
              <a:buAutoNum type="arabicPeriod"/>
            </a:pPr>
            <a:endParaRPr lang="en-GB" sz="1400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5970A812-8C3E-F8F6-FBD7-3E88991E8A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47"/>
          <a:stretch/>
        </p:blipFill>
        <p:spPr>
          <a:xfrm>
            <a:off x="28355" y="4722410"/>
            <a:ext cx="2630652" cy="1522228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9AC983B4-9D2C-E4AB-170A-39A73F5CF2E3}"/>
              </a:ext>
            </a:extLst>
          </p:cNvPr>
          <p:cNvSpPr txBox="1"/>
          <p:nvPr/>
        </p:nvSpPr>
        <p:spPr>
          <a:xfrm>
            <a:off x="217815" y="4484045"/>
            <a:ext cx="16797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Prompt H*(10)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A1F3589-9A7C-2217-B010-C33EE0FFC909}"/>
              </a:ext>
            </a:extLst>
          </p:cNvPr>
          <p:cNvSpPr txBox="1"/>
          <p:nvPr/>
        </p:nvSpPr>
        <p:spPr>
          <a:xfrm>
            <a:off x="2567210" y="5034892"/>
            <a:ext cx="1205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Various beamline and shielding configurations were investigated</a:t>
            </a:r>
            <a:endParaRPr lang="en-GB" sz="10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F3C11E1-8F96-CAFC-D64F-3EF9F8467050}"/>
              </a:ext>
            </a:extLst>
          </p:cNvPr>
          <p:cNvSpPr txBox="1"/>
          <p:nvPr/>
        </p:nvSpPr>
        <p:spPr>
          <a:xfrm>
            <a:off x="8054118" y="1879760"/>
            <a:ext cx="3944207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Dismantling of the highly radioactive TCC8 target area in 2026</a:t>
            </a:r>
          </a:p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Evaluation of residual dose rates and radio-nuclide inventories for operational RP as well as radioactive transport and waste studies</a:t>
            </a:r>
            <a:endParaRPr lang="en-GB" sz="1400" dirty="0"/>
          </a:p>
        </p:txBody>
      </p:sp>
      <p:pic>
        <p:nvPicPr>
          <p:cNvPr id="64" name="Picture 63" descr="A graph of a red triangle&#10;&#10;Description automatically generated with medium confidence">
            <a:extLst>
              <a:ext uri="{FF2B5EF4-FFF2-40B4-BE49-F238E27FC236}">
                <a16:creationId xmlns:a16="http://schemas.microsoft.com/office/drawing/2014/main" id="{494C924E-DC25-02A4-B156-DD699C6CE0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042" y="4771866"/>
            <a:ext cx="1642525" cy="1421833"/>
          </a:xfrm>
          <a:prstGeom prst="rect">
            <a:avLst/>
          </a:prstGeom>
        </p:spPr>
      </p:pic>
      <p:pic>
        <p:nvPicPr>
          <p:cNvPr id="66" name="Picture 65" descr="A colorful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0FE66B5F-9831-A2C6-D5CB-118ECBA7DC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705" y="4807855"/>
            <a:ext cx="1641600" cy="1385844"/>
          </a:xfrm>
          <a:prstGeom prst="rect">
            <a:avLst/>
          </a:prstGeom>
        </p:spPr>
      </p:pic>
      <p:pic>
        <p:nvPicPr>
          <p:cNvPr id="68" name="Picture 67" descr="A drawing of a television and a shelf&#10;&#10;Description automatically generated">
            <a:extLst>
              <a:ext uri="{FF2B5EF4-FFF2-40B4-BE49-F238E27FC236}">
                <a16:creationId xmlns:a16="http://schemas.microsoft.com/office/drawing/2014/main" id="{C3EA3EFB-9F05-56FF-02B7-CAD76D3A254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31"/>
          <a:stretch/>
        </p:blipFill>
        <p:spPr>
          <a:xfrm>
            <a:off x="540586" y="2978321"/>
            <a:ext cx="2441198" cy="1401732"/>
          </a:xfrm>
          <a:prstGeom prst="rect">
            <a:avLst/>
          </a:prstGeom>
        </p:spPr>
      </p:pic>
      <p:pic>
        <p:nvPicPr>
          <p:cNvPr id="70" name="Picture 69" descr="A colorful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52B5BB17-F270-EBA1-A51A-2D4017B8AFC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5" t="23940" r="7096" b="6794"/>
          <a:stretch/>
        </p:blipFill>
        <p:spPr>
          <a:xfrm>
            <a:off x="8174058" y="4488669"/>
            <a:ext cx="3900980" cy="171026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C25C6F6-D66E-D30C-7BAF-1B628B203C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9" t="33724" r="40091" b="31447"/>
          <a:stretch/>
        </p:blipFill>
        <p:spPr bwMode="auto">
          <a:xfrm>
            <a:off x="8885008" y="3147255"/>
            <a:ext cx="2605258" cy="98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632A7D43-4D74-A259-D131-E8F12CF9C984}"/>
              </a:ext>
            </a:extLst>
          </p:cNvPr>
          <p:cNvSpPr txBox="1"/>
          <p:nvPr/>
        </p:nvSpPr>
        <p:spPr>
          <a:xfrm>
            <a:off x="8981162" y="3328469"/>
            <a:ext cx="713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TCC8</a:t>
            </a:r>
            <a:endParaRPr lang="en-GB" sz="12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643EF62-4350-47F0-4854-0D8138CA0F68}"/>
              </a:ext>
            </a:extLst>
          </p:cNvPr>
          <p:cNvSpPr txBox="1"/>
          <p:nvPr/>
        </p:nvSpPr>
        <p:spPr>
          <a:xfrm>
            <a:off x="8332937" y="4177421"/>
            <a:ext cx="16797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Residual H*(10)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E24A1FD-4CA6-A3D2-25B5-C537AD960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Some additional studies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F29E4C-2902-A6B4-A3A0-15913EBD1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2D8A67E4-B2BD-D712-413A-6D732D3B4D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10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6" grpId="0"/>
      <p:bldP spid="18" grpId="0"/>
      <p:bldP spid="46" grpId="0"/>
      <p:bldP spid="51" grpId="0"/>
      <p:bldP spid="52" grpId="0"/>
      <p:bldP spid="61" grpId="0"/>
      <p:bldP spid="71" grpId="0"/>
      <p:bldP spid="7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838F67-5F61-43C2-4EA0-2AEFB065E7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 blue and orange machine&#10;&#10;AI-generated content may be incorrect.">
            <a:extLst>
              <a:ext uri="{FF2B5EF4-FFF2-40B4-BE49-F238E27FC236}">
                <a16:creationId xmlns:a16="http://schemas.microsoft.com/office/drawing/2014/main" id="{CBDF9069-5A80-0404-7379-822F264711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2911669"/>
            <a:ext cx="3225432" cy="2419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F7D0D9-FBE0-FD38-F6D4-567BBC2B6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9F603E68-F8B0-3EC1-4F2C-26DE803FB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1666ED4-5913-6425-621A-571B04961C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1CA3BB10-B409-5522-FB4C-2FF043D137EE}"/>
              </a:ext>
            </a:extLst>
          </p:cNvPr>
          <p:cNvSpPr/>
          <p:nvPr/>
        </p:nvSpPr>
        <p:spPr>
          <a:xfrm>
            <a:off x="10737410" y="646589"/>
            <a:ext cx="488887" cy="190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A3D1A36-8401-F6BF-156B-1F3228124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Optimization of MHS length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04522B47-53A2-B7B5-CE01-1EDC7081F4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5E6973-55B0-D328-FFBC-A169EA089AB7}"/>
              </a:ext>
            </a:extLst>
          </p:cNvPr>
          <p:cNvSpPr txBox="1"/>
          <p:nvPr/>
        </p:nvSpPr>
        <p:spPr>
          <a:xfrm>
            <a:off x="641955" y="1506815"/>
            <a:ext cx="86223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spcAft>
                <a:spcPts val="1200"/>
              </a:spcAft>
            </a:pPr>
            <a:r>
              <a:rPr lang="en-US" altLang="en-US" sz="1600" dirty="0">
                <a:cs typeface="Arial" panose="020B0604020202020204" pitchFamily="34" charset="0"/>
              </a:rPr>
              <a:t>Ongoing optimization of MHS length to enhance </a:t>
            </a:r>
            <a:r>
              <a:rPr lang="en-GB" altLang="en-US" sz="1600" dirty="0" err="1">
                <a:cs typeface="Arial" panose="020B0604020202020204" pitchFamily="34" charset="0"/>
              </a:rPr>
              <a:t>SHiP’s</a:t>
            </a:r>
            <a:r>
              <a:rPr lang="en-GB" altLang="en-US" sz="1600" dirty="0">
                <a:cs typeface="Arial" panose="020B0604020202020204" pitchFamily="34" charset="0"/>
              </a:rPr>
              <a:t> physics performance, while maintaining optimization goals for radiation (RP, radiation to material) in the downstream area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B72AF2-6B29-FF28-07F5-35C1EEBF34C6}"/>
              </a:ext>
            </a:extLst>
          </p:cNvPr>
          <p:cNvSpPr txBox="1"/>
          <p:nvPr/>
        </p:nvSpPr>
        <p:spPr>
          <a:xfrm>
            <a:off x="191344" y="2213575"/>
            <a:ext cx="3470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FLUKA model </a:t>
            </a:r>
            <a:br>
              <a:rPr lang="en-US" sz="1400" b="1" dirty="0"/>
            </a:br>
            <a:r>
              <a:rPr lang="en-US" sz="1400" b="1" dirty="0"/>
              <a:t>w/ reduced MHS length</a:t>
            </a:r>
            <a:endParaRPr lang="en-GB" sz="1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F65754-322C-6083-128C-6439EE94806F}"/>
              </a:ext>
            </a:extLst>
          </p:cNvPr>
          <p:cNvSpPr txBox="1"/>
          <p:nvPr/>
        </p:nvSpPr>
        <p:spPr>
          <a:xfrm>
            <a:off x="4381936" y="2517554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z-axis</a:t>
            </a:r>
            <a:endParaRPr lang="en-GB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1A29548-29A2-85A6-A817-AF0942992682}"/>
              </a:ext>
            </a:extLst>
          </p:cNvPr>
          <p:cNvSpPr txBox="1"/>
          <p:nvPr/>
        </p:nvSpPr>
        <p:spPr>
          <a:xfrm>
            <a:off x="8572529" y="2517554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z-axis</a:t>
            </a:r>
            <a:endParaRPr lang="en-GB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820890-5E20-0E28-2731-E9E02414DBE0}"/>
              </a:ext>
            </a:extLst>
          </p:cNvPr>
          <p:cNvSpPr txBox="1"/>
          <p:nvPr/>
        </p:nvSpPr>
        <p:spPr>
          <a:xfrm>
            <a:off x="4381936" y="2247111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Prompt radiation</a:t>
            </a:r>
            <a:endParaRPr lang="en-GB" sz="1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C0DDAE1-BAD7-A4F6-C6B5-2F53159B086D}"/>
              </a:ext>
            </a:extLst>
          </p:cNvPr>
          <p:cNvSpPr txBox="1"/>
          <p:nvPr/>
        </p:nvSpPr>
        <p:spPr>
          <a:xfrm>
            <a:off x="8572529" y="2253053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Residual radiation</a:t>
            </a:r>
            <a:endParaRPr lang="en-GB" sz="14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B0D9456-528B-2EF1-AD41-F0953B3B09CD}"/>
              </a:ext>
            </a:extLst>
          </p:cNvPr>
          <p:cNvSpPr txBox="1"/>
          <p:nvPr/>
        </p:nvSpPr>
        <p:spPr>
          <a:xfrm>
            <a:off x="353320" y="5713374"/>
            <a:ext cx="34709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cs typeface="Arial" panose="020B0604020202020204" pitchFamily="34" charset="0"/>
              </a:rPr>
              <a:t>MHS length and dump reduced from 4.5 m to 2.3 m with full W target and Cu plug</a:t>
            </a:r>
            <a:endParaRPr lang="en-GB" sz="1400" dirty="0"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C2CC3A-1360-086E-A362-0C48AC1AA8C7}"/>
              </a:ext>
            </a:extLst>
          </p:cNvPr>
          <p:cNvSpPr txBox="1"/>
          <p:nvPr/>
        </p:nvSpPr>
        <p:spPr>
          <a:xfrm>
            <a:off x="4578342" y="5698647"/>
            <a:ext cx="347091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ea typeface="+mn-lt"/>
                <a:cs typeface="+mn-lt"/>
              </a:rPr>
              <a:t>Prompt dose rate for the reduced length is ~7 times higher than for the longer version </a:t>
            </a:r>
            <a:endParaRPr lang="en-US" sz="1400" dirty="0">
              <a:cs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BD2E39-EC72-6182-705B-F792EAA762B2}"/>
              </a:ext>
            </a:extLst>
          </p:cNvPr>
          <p:cNvSpPr txBox="1"/>
          <p:nvPr/>
        </p:nvSpPr>
        <p:spPr>
          <a:xfrm>
            <a:off x="8635890" y="5605651"/>
            <a:ext cx="357229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cs typeface="Arial" panose="020B0604020202020204" pitchFamily="34" charset="0"/>
              </a:rPr>
              <a:t>Along beamline dose rates are compatible with Supervised Radiation area after 1 day. On sides expected to be lower</a:t>
            </a:r>
            <a:endParaRPr lang="en-GB" sz="1400" dirty="0">
              <a:cs typeface="Arial" panose="020B0604020202020204" pitchFamily="34" charset="0"/>
            </a:endParaRP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C4227941-4647-1418-3069-4401655D0A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254" y="2825331"/>
            <a:ext cx="4068000" cy="269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14905A2D-96BC-7C7F-11D9-AED94D259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24" y="2825331"/>
            <a:ext cx="4068000" cy="269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27F2D50-102E-C312-85CD-81EA7C32178B}"/>
              </a:ext>
            </a:extLst>
          </p:cNvPr>
          <p:cNvCxnSpPr>
            <a:cxnSpLocks/>
          </p:cNvCxnSpPr>
          <p:nvPr/>
        </p:nvCxnSpPr>
        <p:spPr>
          <a:xfrm>
            <a:off x="1631504" y="4103100"/>
            <a:ext cx="864096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BE563876-D890-BC9C-36EA-235620FBFF8D}"/>
              </a:ext>
            </a:extLst>
          </p:cNvPr>
          <p:cNvSpPr/>
          <p:nvPr/>
        </p:nvSpPr>
        <p:spPr>
          <a:xfrm>
            <a:off x="1901307" y="3901919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2.3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0665E12-3084-55DD-3A09-70020C2EC2B3}"/>
              </a:ext>
            </a:extLst>
          </p:cNvPr>
          <p:cNvCxnSpPr>
            <a:cxnSpLocks/>
          </p:cNvCxnSpPr>
          <p:nvPr/>
        </p:nvCxnSpPr>
        <p:spPr>
          <a:xfrm>
            <a:off x="879795" y="4088837"/>
            <a:ext cx="607693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D552116B-16B4-58FF-10D8-6C29A7EE046A}"/>
              </a:ext>
            </a:extLst>
          </p:cNvPr>
          <p:cNvSpPr/>
          <p:nvPr/>
        </p:nvSpPr>
        <p:spPr>
          <a:xfrm>
            <a:off x="977669" y="3887656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1.5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3E34651-E41E-9BD0-CCF3-EA90CF9A300B}"/>
              </a:ext>
            </a:extLst>
          </p:cNvPr>
          <p:cNvSpPr txBox="1"/>
          <p:nvPr/>
        </p:nvSpPr>
        <p:spPr>
          <a:xfrm>
            <a:off x="954519" y="4268452"/>
            <a:ext cx="1250982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800" dirty="0">
                <a:solidFill>
                  <a:schemeClr val="bg1"/>
                </a:solidFill>
                <a:latin typeface="+mj-lt"/>
              </a:rPr>
              <a:t>25 cm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A628BAA-6EC2-BA9D-0EA6-088F939912E9}"/>
              </a:ext>
            </a:extLst>
          </p:cNvPr>
          <p:cNvCxnSpPr>
            <a:cxnSpLocks/>
          </p:cNvCxnSpPr>
          <p:nvPr/>
        </p:nvCxnSpPr>
        <p:spPr>
          <a:xfrm flipH="1" flipV="1">
            <a:off x="1546205" y="4125902"/>
            <a:ext cx="33805" cy="18604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419E201-D6C0-406B-2CEC-9777A855984A}"/>
              </a:ext>
            </a:extLst>
          </p:cNvPr>
          <p:cNvSpPr txBox="1"/>
          <p:nvPr/>
        </p:nvSpPr>
        <p:spPr>
          <a:xfrm rot="16200000">
            <a:off x="10385173" y="3222222"/>
            <a:ext cx="107024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40 cm distance</a:t>
            </a:r>
            <a:endParaRPr lang="en-CH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D2846CA-37ED-914D-F181-838CD9869ACE}"/>
              </a:ext>
            </a:extLst>
          </p:cNvPr>
          <p:cNvSpPr txBox="1"/>
          <p:nvPr/>
        </p:nvSpPr>
        <p:spPr>
          <a:xfrm rot="19478613">
            <a:off x="6409174" y="4033691"/>
            <a:ext cx="16412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Preliminary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D08671C-DC3C-38ED-43A9-C706021C8459}"/>
              </a:ext>
            </a:extLst>
          </p:cNvPr>
          <p:cNvSpPr txBox="1"/>
          <p:nvPr/>
        </p:nvSpPr>
        <p:spPr>
          <a:xfrm rot="19478613">
            <a:off x="10766299" y="4033692"/>
            <a:ext cx="16412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50000"/>
                  </a:schemeClr>
                </a:solidFill>
              </a:rPr>
              <a:t>Preliminary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678B669-63F1-BE95-8DE0-4FDF223A8B9A}"/>
              </a:ext>
            </a:extLst>
          </p:cNvPr>
          <p:cNvSpPr txBox="1"/>
          <p:nvPr/>
        </p:nvSpPr>
        <p:spPr>
          <a:xfrm>
            <a:off x="4394801" y="2761476"/>
            <a:ext cx="198627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chemeClr val="bg2">
                    <a:lumMod val="10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&lt;X&gt; = [-12:12] cm, &lt;Y&gt; = [-20:15] cm</a:t>
            </a:r>
            <a:endParaRPr lang="en-CH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12AEE2D-F5FF-C9E4-0532-425BAF0A05A3}"/>
              </a:ext>
            </a:extLst>
          </p:cNvPr>
          <p:cNvSpPr txBox="1"/>
          <p:nvPr/>
        </p:nvSpPr>
        <p:spPr>
          <a:xfrm>
            <a:off x="8582738" y="2760885"/>
            <a:ext cx="198627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800" dirty="0">
                <a:solidFill>
                  <a:schemeClr val="bg2">
                    <a:lumMod val="10000"/>
                  </a:schemeClr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&lt;X&gt; = [-12:12] cm, &lt;Y&gt; = [-13:15] cm​</a:t>
            </a:r>
          </a:p>
        </p:txBody>
      </p:sp>
    </p:spTree>
    <p:extLst>
      <p:ext uri="{BB962C8B-B14F-4D97-AF65-F5344CB8AC3E}">
        <p14:creationId xmlns:p14="http://schemas.microsoft.com/office/powerpoint/2010/main" val="16026851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0A2B4C-E090-AD56-115B-C8B06211C9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E55B37-33F4-D4B4-01D5-B55CD01F0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2ED8C40-1151-EF83-6C97-CDC41E134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Radioactive Material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47670E-BFFA-4252-037B-26743526F0A5}"/>
              </a:ext>
            </a:extLst>
          </p:cNvPr>
          <p:cNvSpPr txBox="1"/>
          <p:nvPr/>
        </p:nvSpPr>
        <p:spPr>
          <a:xfrm>
            <a:off x="251520" y="1995686"/>
            <a:ext cx="807968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Narrow" panose="020B0606020202030204" pitchFamily="34" charset="0"/>
              </a:rPr>
              <a:t>Specific and total activity exceed clearance limits (LL values)</a:t>
            </a:r>
          </a:p>
          <a:p>
            <a:r>
              <a:rPr lang="en-US" sz="1600" dirty="0">
                <a:latin typeface="Arial Narrow" panose="020B0606020202030204" pitchFamily="34" charset="0"/>
              </a:rPr>
              <a:t>as given in the Annex of EDMS 942170 (adopted from Swiss legislation)</a:t>
            </a:r>
          </a:p>
          <a:p>
            <a:endParaRPr lang="en-US" sz="1600" dirty="0">
              <a:latin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</a:endParaRPr>
          </a:p>
          <a:p>
            <a:r>
              <a:rPr lang="en-US" sz="1600" dirty="0">
                <a:solidFill>
                  <a:srgbClr val="FF0000"/>
                </a:solidFill>
                <a:latin typeface="Arial Narrow" panose="020B0606020202030204" pitchFamily="34" charset="0"/>
              </a:rPr>
              <a:t>                                                          </a:t>
            </a:r>
            <a:r>
              <a:rPr lang="en-US" sz="2000" dirty="0">
                <a:solidFill>
                  <a:srgbClr val="FF0000"/>
                </a:solidFill>
                <a:latin typeface="Arial Narrow" panose="020B0606020202030204" pitchFamily="34" charset="0"/>
              </a:rPr>
              <a:t>OR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Net ambient dose equivalent rate &gt; 0.1 µ</a:t>
            </a:r>
            <a:r>
              <a:rPr lang="en-US" sz="2000" dirty="0" err="1">
                <a:latin typeface="Arial Narrow" panose="020B0606020202030204" pitchFamily="34" charset="0"/>
              </a:rPr>
              <a:t>Sv</a:t>
            </a:r>
            <a:r>
              <a:rPr lang="en-US" sz="2000" dirty="0">
                <a:latin typeface="Arial Narrow" panose="020B0606020202030204" pitchFamily="34" charset="0"/>
              </a:rPr>
              <a:t>/h in 10 cm distance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                                              </a:t>
            </a:r>
            <a:r>
              <a:rPr lang="en-US" sz="2000" dirty="0">
                <a:solidFill>
                  <a:srgbClr val="FF0000"/>
                </a:solidFill>
                <a:latin typeface="Arial Narrow" panose="020B0606020202030204" pitchFamily="34" charset="0"/>
              </a:rPr>
              <a:t>OR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Surface contamination exceeds limits </a:t>
            </a:r>
          </a:p>
          <a:p>
            <a:r>
              <a:rPr lang="en-US" sz="1600" dirty="0">
                <a:latin typeface="Arial Narrow" panose="020B0606020202030204" pitchFamily="34" charset="0"/>
              </a:rPr>
              <a:t>as given in the Annex of EDMS 942170 (&gt; 1 CS)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B1BE32-6C19-306D-FDA4-511183921595}"/>
              </a:ext>
            </a:extLst>
          </p:cNvPr>
          <p:cNvSpPr txBox="1"/>
          <p:nvPr/>
        </p:nvSpPr>
        <p:spPr>
          <a:xfrm>
            <a:off x="239508" y="1571613"/>
            <a:ext cx="6154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latin typeface="Arial Narrow" panose="020B0606020202030204" pitchFamily="34" charset="0"/>
              </a:rPr>
              <a:t>When is a material radioactive?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3215E64-E7BD-9925-3FE3-FFD0DD1F37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4537" y="1076638"/>
            <a:ext cx="3168395" cy="47047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718116-16EE-C406-0462-37249FCB42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94259" y="2952515"/>
            <a:ext cx="1378141" cy="9529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0EBBB4E-FCE2-56BE-CDFF-6DB2836A5409}"/>
              </a:ext>
            </a:extLst>
          </p:cNvPr>
          <p:cNvSpPr txBox="1"/>
          <p:nvPr/>
        </p:nvSpPr>
        <p:spPr>
          <a:xfrm>
            <a:off x="4495152" y="3170455"/>
            <a:ext cx="1787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accent5"/>
                </a:solidFill>
                <a:latin typeface="Arial Narrow" panose="020B0606020202030204" pitchFamily="34" charset="0"/>
              </a:rPr>
              <a:t>Sum rule </a:t>
            </a:r>
            <a:r>
              <a:rPr lang="en-GB" sz="1600" dirty="0">
                <a:solidFill>
                  <a:schemeClr val="accent5"/>
                </a:solidFill>
                <a:latin typeface="Arial Narrow" panose="020B0606020202030204" pitchFamily="34" charset="0"/>
              </a:rPr>
              <a:t>for mixture </a:t>
            </a:r>
          </a:p>
          <a:p>
            <a:r>
              <a:rPr lang="en-GB" sz="1600" dirty="0">
                <a:solidFill>
                  <a:schemeClr val="accent5"/>
                </a:solidFill>
                <a:latin typeface="Arial Narrow" panose="020B0606020202030204" pitchFamily="34" charset="0"/>
              </a:rPr>
              <a:t>of radionuclides: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9119380-269E-9432-744F-E89727D557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2961" y="5038318"/>
            <a:ext cx="1378141" cy="7950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E41AE32-D23F-5C0F-BFA5-74DA46E2EDD7}"/>
              </a:ext>
            </a:extLst>
          </p:cNvPr>
          <p:cNvSpPr txBox="1"/>
          <p:nvPr/>
        </p:nvSpPr>
        <p:spPr>
          <a:xfrm>
            <a:off x="4679028" y="5177108"/>
            <a:ext cx="1787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>
                <a:solidFill>
                  <a:schemeClr val="accent5"/>
                </a:solidFill>
                <a:latin typeface="Arial Narrow" panose="020B0606020202030204" pitchFamily="34" charset="0"/>
              </a:rPr>
              <a:t>Sum rule </a:t>
            </a:r>
            <a:r>
              <a:rPr lang="en-GB" sz="1600" dirty="0">
                <a:solidFill>
                  <a:schemeClr val="accent5"/>
                </a:solidFill>
                <a:latin typeface="Arial Narrow" panose="020B0606020202030204" pitchFamily="34" charset="0"/>
              </a:rPr>
              <a:t>for mixture </a:t>
            </a:r>
          </a:p>
          <a:p>
            <a:r>
              <a:rPr lang="en-GB" sz="1600" dirty="0">
                <a:solidFill>
                  <a:schemeClr val="accent5"/>
                </a:solidFill>
                <a:latin typeface="Arial Narrow" panose="020B0606020202030204" pitchFamily="34" charset="0"/>
              </a:rPr>
              <a:t>of radionuclides: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1FC2BC-81FD-83C3-158C-2460F78A3D4A}"/>
              </a:ext>
            </a:extLst>
          </p:cNvPr>
          <p:cNvSpPr txBox="1"/>
          <p:nvPr/>
        </p:nvSpPr>
        <p:spPr>
          <a:xfrm>
            <a:off x="4413753" y="2702207"/>
            <a:ext cx="43934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i="1" dirty="0">
                <a:latin typeface="Arial Narrow" panose="020B0606020202030204" pitchFamily="34" charset="0"/>
              </a:rPr>
              <a:t>Examples:</a:t>
            </a:r>
            <a:r>
              <a:rPr lang="en-GB" sz="1100" dirty="0">
                <a:latin typeface="Arial Narrow" panose="020B0606020202030204" pitchFamily="34" charset="0"/>
              </a:rPr>
              <a:t>      0.1 </a:t>
            </a:r>
            <a:r>
              <a:rPr lang="en-GB" sz="1100" dirty="0" err="1">
                <a:latin typeface="Arial Narrow" panose="020B0606020202030204" pitchFamily="34" charset="0"/>
              </a:rPr>
              <a:t>Bq</a:t>
            </a:r>
            <a:r>
              <a:rPr lang="en-GB" sz="1100" dirty="0">
                <a:latin typeface="Arial Narrow" panose="020B0606020202030204" pitchFamily="34" charset="0"/>
              </a:rPr>
              <a:t>/g for </a:t>
            </a:r>
            <a:r>
              <a:rPr lang="en-GB" sz="1100" baseline="30000" dirty="0">
                <a:latin typeface="Arial Narrow" panose="020B0606020202030204" pitchFamily="34" charset="0"/>
              </a:rPr>
              <a:t>22</a:t>
            </a:r>
            <a:r>
              <a:rPr lang="en-GB" sz="1100" dirty="0">
                <a:latin typeface="Arial Narrow" panose="020B0606020202030204" pitchFamily="34" charset="0"/>
              </a:rPr>
              <a:t>Na, </a:t>
            </a:r>
            <a:r>
              <a:rPr lang="en-GB" sz="1100" baseline="30000" dirty="0">
                <a:latin typeface="Arial Narrow" panose="020B0606020202030204" pitchFamily="34" charset="0"/>
              </a:rPr>
              <a:t>54</a:t>
            </a:r>
            <a:r>
              <a:rPr lang="en-GB" sz="1100" dirty="0">
                <a:latin typeface="Arial Narrow" panose="020B0606020202030204" pitchFamily="34" charset="0"/>
              </a:rPr>
              <a:t>Mn, </a:t>
            </a:r>
            <a:r>
              <a:rPr lang="en-GB" sz="1100" baseline="30000" dirty="0">
                <a:latin typeface="Arial Narrow" panose="020B0606020202030204" pitchFamily="34" charset="0"/>
              </a:rPr>
              <a:t>60</a:t>
            </a:r>
            <a:r>
              <a:rPr lang="en-GB" sz="1100" dirty="0">
                <a:latin typeface="Arial Narrow" panose="020B0606020202030204" pitchFamily="34" charset="0"/>
              </a:rPr>
              <a:t>Co</a:t>
            </a:r>
          </a:p>
          <a:p>
            <a:r>
              <a:rPr lang="en-GB" sz="1100" dirty="0">
                <a:latin typeface="Arial Narrow" panose="020B0606020202030204" pitchFamily="34" charset="0"/>
              </a:rPr>
              <a:t>                     1000 </a:t>
            </a:r>
            <a:r>
              <a:rPr lang="en-GB" sz="1100" dirty="0" err="1">
                <a:latin typeface="Arial Narrow" panose="020B0606020202030204" pitchFamily="34" charset="0"/>
              </a:rPr>
              <a:t>Bq</a:t>
            </a:r>
            <a:r>
              <a:rPr lang="en-GB" sz="1100" dirty="0">
                <a:latin typeface="Arial Narrow" panose="020B0606020202030204" pitchFamily="34" charset="0"/>
              </a:rPr>
              <a:t>/g for </a:t>
            </a:r>
            <a:r>
              <a:rPr lang="en-GB" sz="1100" baseline="30000" dirty="0">
                <a:latin typeface="Arial Narrow" panose="020B0606020202030204" pitchFamily="34" charset="0"/>
              </a:rPr>
              <a:t>55</a:t>
            </a:r>
            <a:r>
              <a:rPr lang="en-GB" sz="1100" dirty="0">
                <a:latin typeface="Arial Narrow" panose="020B0606020202030204" pitchFamily="34" charset="0"/>
              </a:rPr>
              <a:t>Fe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BA948865-C4D3-885D-D92E-A35479C8B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15" name="Date Placeholder 1">
            <a:extLst>
              <a:ext uri="{FF2B5EF4-FFF2-40B4-BE49-F238E27FC236}">
                <a16:creationId xmlns:a16="http://schemas.microsoft.com/office/drawing/2014/main" id="{D4851FD2-CADC-47E6-6A82-F1DD912B45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89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1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CF41B8-902B-0ED0-F5B8-D186E182F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8905D5-8BA4-3007-48B3-54C17D22F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8A173-7232-48B1-6DF2-5DAE69EF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455" name="TextBox 17454">
            <a:extLst>
              <a:ext uri="{FF2B5EF4-FFF2-40B4-BE49-F238E27FC236}">
                <a16:creationId xmlns:a16="http://schemas.microsoft.com/office/drawing/2014/main" id="{719019F5-A551-BB28-ACE8-372EB2B16506}"/>
              </a:ext>
            </a:extLst>
          </p:cNvPr>
          <p:cNvSpPr txBox="1"/>
          <p:nvPr/>
        </p:nvSpPr>
        <p:spPr>
          <a:xfrm>
            <a:off x="427320" y="1238606"/>
            <a:ext cx="2979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CERN’s SPS North Area</a:t>
            </a:r>
            <a:endParaRPr lang="en-GB" sz="1200" b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578EFD4-65A5-5680-D539-A500D8FC9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720" y="6402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HI-ECN3 at ECN3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51CF3F-0DB8-D757-92E3-81F63295D8CC}"/>
              </a:ext>
            </a:extLst>
          </p:cNvPr>
          <p:cNvSpPr/>
          <p:nvPr/>
        </p:nvSpPr>
        <p:spPr>
          <a:xfrm>
            <a:off x="8413482" y="1239070"/>
            <a:ext cx="29916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Key beam parameters of BDF/</a:t>
            </a:r>
            <a:r>
              <a:rPr lang="en-GB" altLang="en-US" sz="1200" b="1" dirty="0" err="1">
                <a:latin typeface="+mj-lt"/>
                <a:cs typeface="Arial" panose="020B0604020202020204" pitchFamily="34" charset="0"/>
              </a:rPr>
              <a:t>SHiP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FC94E76-D4FF-D801-32F0-A1B0987788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302723"/>
              </p:ext>
            </p:extLst>
          </p:nvPr>
        </p:nvGraphicFramePr>
        <p:xfrm>
          <a:off x="8387811" y="1862174"/>
          <a:ext cx="3305345" cy="20211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87265">
                  <a:extLst>
                    <a:ext uri="{9D8B030D-6E8A-4147-A177-3AD203B41FA5}">
                      <a16:colId xmlns:a16="http://schemas.microsoft.com/office/drawing/2014/main" val="4041514422"/>
                    </a:ext>
                  </a:extLst>
                </a:gridCol>
                <a:gridCol w="918080">
                  <a:extLst>
                    <a:ext uri="{9D8B030D-6E8A-4147-A177-3AD203B41FA5}">
                      <a16:colId xmlns:a16="http://schemas.microsoft.com/office/drawing/2014/main" val="1890206611"/>
                    </a:ext>
                  </a:extLst>
                </a:gridCol>
              </a:tblGrid>
              <a:tr h="17432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BDF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902438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Intensity (p/spill)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0" baseline="0" dirty="0"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0926741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Spill duration (s)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≥1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990085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 length (s)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≥7.2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403040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Avg. beam power (kW)</a:t>
                      </a: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356</a:t>
                      </a: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4345359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intensity (p/s)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>
                        <a:alpha val="1686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≤5.6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>
                        <a:alpha val="1686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720927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Annual POT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>
                        <a:alpha val="1686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>
                        <a:alpha val="1686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5093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Duration (years)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>
                        <a:alpha val="1686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>
                        <a:alpha val="1686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933477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POT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>
                        <a:alpha val="1686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>
                        <a:alpha val="16863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074116"/>
                  </a:ext>
                </a:extLst>
              </a:tr>
            </a:tbl>
          </a:graphicData>
        </a:graphic>
      </p:graphicFrame>
      <p:pic>
        <p:nvPicPr>
          <p:cNvPr id="50" name="Picture 49">
            <a:extLst>
              <a:ext uri="{FF2B5EF4-FFF2-40B4-BE49-F238E27FC236}">
                <a16:creationId xmlns:a16="http://schemas.microsoft.com/office/drawing/2014/main" id="{4748BF13-163D-0CF8-418F-755671CD1B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79" t="13074" r="32146" b="30714"/>
          <a:stretch/>
        </p:blipFill>
        <p:spPr>
          <a:xfrm>
            <a:off x="4321805" y="1596665"/>
            <a:ext cx="3353296" cy="263931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26801FC6-A0D8-9DEA-6DDC-4B8BA5BD6874}"/>
              </a:ext>
            </a:extLst>
          </p:cNvPr>
          <p:cNvSpPr txBox="1"/>
          <p:nvPr/>
        </p:nvSpPr>
        <p:spPr bwMode="auto">
          <a:xfrm rot="17864842">
            <a:off x="6209862" y="2042255"/>
            <a:ext cx="710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8m </a:t>
            </a:r>
            <a:r>
              <a:rPr lang="fr-CH" sz="1400" dirty="0" err="1"/>
              <a:t>soil</a:t>
            </a:r>
            <a:endParaRPr lang="en-GB" sz="14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DE1F53A-E52D-E92F-8E22-8C3BBBDA7E8C}"/>
              </a:ext>
            </a:extLst>
          </p:cNvPr>
          <p:cNvSpPr/>
          <p:nvPr/>
        </p:nvSpPr>
        <p:spPr>
          <a:xfrm>
            <a:off x="4252505" y="1259957"/>
            <a:ext cx="23128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TCC8 cross-section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7488" name="Picture 17487">
            <a:extLst>
              <a:ext uri="{FF2B5EF4-FFF2-40B4-BE49-F238E27FC236}">
                <a16:creationId xmlns:a16="http://schemas.microsoft.com/office/drawing/2014/main" id="{F572D6CC-68B7-F01F-F060-2B08BEE739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298"/>
          <a:stretch/>
        </p:blipFill>
        <p:spPr>
          <a:xfrm>
            <a:off x="498844" y="1542294"/>
            <a:ext cx="3242894" cy="2606786"/>
          </a:xfrm>
          <a:prstGeom prst="rect">
            <a:avLst/>
          </a:prstGeom>
        </p:spPr>
      </p:pic>
      <p:sp>
        <p:nvSpPr>
          <p:cNvPr id="17489" name="TextBox 17488">
            <a:extLst>
              <a:ext uri="{FF2B5EF4-FFF2-40B4-BE49-F238E27FC236}">
                <a16:creationId xmlns:a16="http://schemas.microsoft.com/office/drawing/2014/main" id="{C6B24F75-8F9A-0F0C-7225-D3ABD8AB9F02}"/>
              </a:ext>
            </a:extLst>
          </p:cNvPr>
          <p:cNvSpPr txBox="1"/>
          <p:nvPr/>
        </p:nvSpPr>
        <p:spPr>
          <a:xfrm>
            <a:off x="284263" y="4912062"/>
            <a:ext cx="516366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HI-ECN3: </a:t>
            </a:r>
            <a:r>
              <a:rPr lang="en-GB" sz="1400" dirty="0"/>
              <a:t>a state-of-the-art high intensity experimental facility in ECN3 with RP optimization for full lifecycle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/>
              <a:t>Advantage of underground cavern with shielding created by the soil and beam dump concept</a:t>
            </a:r>
          </a:p>
          <a:p>
            <a:pPr marL="533400" lvl="2" indent="-266700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GB" sz="1400" dirty="0"/>
          </a:p>
        </p:txBody>
      </p:sp>
      <p:sp>
        <p:nvSpPr>
          <p:cNvPr id="17491" name="TextBox 17490">
            <a:extLst>
              <a:ext uri="{FF2B5EF4-FFF2-40B4-BE49-F238E27FC236}">
                <a16:creationId xmlns:a16="http://schemas.microsoft.com/office/drawing/2014/main" id="{18CA32CD-68C1-EC59-34CF-3BBD38600407}"/>
              </a:ext>
            </a:extLst>
          </p:cNvPr>
          <p:cNvSpPr txBox="1"/>
          <p:nvPr/>
        </p:nvSpPr>
        <p:spPr>
          <a:xfrm>
            <a:off x="6476308" y="4626258"/>
            <a:ext cx="5216848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</a:rPr>
              <a:t>RP challenges</a:t>
            </a:r>
          </a:p>
          <a:p>
            <a:pPr marL="446088" lvl="2" indent="-26670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High beam energy and intensity as well as high POT leading to high prompt radiation and activation levels </a:t>
            </a:r>
          </a:p>
          <a:p>
            <a:pPr marL="446088" lvl="2" indent="-26670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Proximity to surface, experimental and public areas</a:t>
            </a:r>
          </a:p>
          <a:p>
            <a:pPr marL="446088" lvl="2" indent="-26670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Losses during beam transfer (not covered here)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3443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4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1B0EB7-B27C-59CB-602D-13947AFE7FE8}"/>
              </a:ext>
            </a:extLst>
          </p:cNvPr>
          <p:cNvSpPr txBox="1"/>
          <p:nvPr/>
        </p:nvSpPr>
        <p:spPr>
          <a:xfrm>
            <a:off x="590526" y="2719090"/>
            <a:ext cx="1094521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i="1" dirty="0"/>
              <a:t>Target Complex Optimization</a:t>
            </a:r>
            <a:endParaRPr lang="en-GB" sz="4400" i="1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652B9B-626A-14D3-342F-DD440A1903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505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CAC5A37-42C4-4572-ABBC-899755263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81" y="1400040"/>
            <a:ext cx="11039092" cy="4535624"/>
          </a:xfrm>
        </p:spPr>
        <p:txBody>
          <a:bodyPr>
            <a:normAutofit/>
          </a:bodyPr>
          <a:lstStyle/>
          <a:p>
            <a:pPr marL="285840" indent="-2858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55A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chemeClr val="tx1"/>
                </a:solidFill>
                <a:latin typeface="Arial"/>
              </a:rPr>
              <a:t>RP studies based on FLUKA MC simulations were performed for a design optimization of BDF/SHiP@HI-ECN3</a:t>
            </a:r>
            <a:endParaRPr lang="en-US" sz="1600" spc="-1" dirty="0">
              <a:solidFill>
                <a:schemeClr val="tx1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55A0"/>
              </a:buClr>
              <a:buFont typeface="Arial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ALARA approach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b="0" i="1" dirty="0">
                <a:solidFill>
                  <a:schemeClr val="tx1"/>
                </a:solidFill>
              </a:rPr>
              <a:t>Optimization required to ensure that exposure of personnel to radiation and radiological impact on environment are As Low As Reasonably Achievable</a:t>
            </a:r>
          </a:p>
          <a:p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1" name="TextBox 32"/>
          <p:cNvSpPr txBox="1"/>
          <p:nvPr/>
        </p:nvSpPr>
        <p:spPr bwMode="auto">
          <a:xfrm>
            <a:off x="1558103" y="2950680"/>
            <a:ext cx="551411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Prompt</a:t>
            </a:r>
            <a:r>
              <a:rPr lang="en-US" sz="1200" b="1" cap="all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radiation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prompt radiation to comply with </a:t>
            </a:r>
            <a:r>
              <a:rPr lang="en-US" sz="1200" b="1" dirty="0">
                <a:latin typeface="+mj-lt"/>
              </a:rPr>
              <a:t>radiation area classification </a:t>
            </a:r>
            <a:r>
              <a:rPr lang="en-US" sz="1200" dirty="0">
                <a:latin typeface="+mj-lt"/>
              </a:rPr>
              <a:t>in the surrounding accessible areas as well as the </a:t>
            </a:r>
            <a:r>
              <a:rPr lang="en-US" sz="1200" b="1" dirty="0">
                <a:latin typeface="+mj-lt"/>
              </a:rPr>
              <a:t>1 mSv limit </a:t>
            </a:r>
            <a:r>
              <a:rPr lang="en-US" sz="1200" dirty="0">
                <a:latin typeface="+mj-lt"/>
              </a:rPr>
              <a:t>at the </a:t>
            </a:r>
            <a:r>
              <a:rPr lang="en-US" sz="1200" b="1" dirty="0">
                <a:latin typeface="+mj-lt"/>
              </a:rPr>
              <a:t>CERN fence </a:t>
            </a:r>
            <a:r>
              <a:rPr lang="en-US" sz="1200" b="1" cap="all" dirty="0">
                <a:latin typeface="+mj-lt"/>
              </a:rPr>
              <a:t> </a:t>
            </a:r>
          </a:p>
        </p:txBody>
      </p:sp>
      <p:grpSp>
        <p:nvGrpSpPr>
          <p:cNvPr id="27" name="Group 9"/>
          <p:cNvGrpSpPr>
            <a:grpSpLocks noChangeAspect="1"/>
          </p:cNvGrpSpPr>
          <p:nvPr/>
        </p:nvGrpSpPr>
        <p:grpSpPr bwMode="auto">
          <a:xfrm>
            <a:off x="639567" y="2885679"/>
            <a:ext cx="618858" cy="684000"/>
            <a:chOff x="3294107" y="2233835"/>
            <a:chExt cx="452494" cy="500329"/>
          </a:xfrm>
        </p:grpSpPr>
        <p:pic>
          <p:nvPicPr>
            <p:cNvPr id="28" name="Picture 3" descr="\\cern.ch\dfs\Users\c\clstrabe\Desktop\imagesCAS65GKI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321801" y="2273006"/>
              <a:ext cx="424800" cy="42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3347864" y="2265479"/>
              <a:ext cx="280800" cy="7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0" name="Rectangle 41"/>
            <p:cNvSpPr>
              <a:spLocks noChangeArrowheads="1"/>
            </p:cNvSpPr>
            <p:nvPr/>
          </p:nvSpPr>
          <p:spPr bwMode="auto">
            <a:xfrm>
              <a:off x="3347864" y="2430000"/>
              <a:ext cx="2808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1" name="Rectangle 42"/>
            <p:cNvSpPr>
              <a:spLocks noChangeArrowheads="1"/>
            </p:cNvSpPr>
            <p:nvPr/>
          </p:nvSpPr>
          <p:spPr bwMode="auto">
            <a:xfrm>
              <a:off x="3347864" y="2618035"/>
              <a:ext cx="280800" cy="7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2" name="Isosceles Triangle 6"/>
            <p:cNvSpPr>
              <a:spLocks noChangeArrowheads="1"/>
            </p:cNvSpPr>
            <p:nvPr/>
          </p:nvSpPr>
          <p:spPr bwMode="auto">
            <a:xfrm rot="-5400000">
              <a:off x="3608456" y="2442502"/>
              <a:ext cx="172800" cy="7200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3" name="Rectangle 44"/>
            <p:cNvSpPr>
              <a:spLocks noChangeArrowheads="1"/>
            </p:cNvSpPr>
            <p:nvPr/>
          </p:nvSpPr>
          <p:spPr bwMode="auto">
            <a:xfrm>
              <a:off x="3294107" y="2233835"/>
              <a:ext cx="452494" cy="500329"/>
            </a:xfrm>
            <a:prstGeom prst="rect">
              <a:avLst/>
            </a:prstGeom>
            <a:solidFill>
              <a:schemeClr val="bg1">
                <a:alpha val="3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Group 47"/>
          <p:cNvGrpSpPr>
            <a:grpSpLocks noChangeAspect="1"/>
          </p:cNvGrpSpPr>
          <p:nvPr/>
        </p:nvGrpSpPr>
        <p:grpSpPr bwMode="auto">
          <a:xfrm>
            <a:off x="642029" y="3732249"/>
            <a:ext cx="613934" cy="612000"/>
            <a:chOff x="5291758" y="836712"/>
            <a:chExt cx="684000" cy="684000"/>
          </a:xfrm>
        </p:grpSpPr>
        <p:sp>
          <p:nvSpPr>
            <p:cNvPr id="40" name="Oval 40"/>
            <p:cNvSpPr>
              <a:spLocks noChangeArrowheads="1"/>
            </p:cNvSpPr>
            <p:nvPr/>
          </p:nvSpPr>
          <p:spPr bwMode="auto">
            <a:xfrm>
              <a:off x="5291758" y="836712"/>
              <a:ext cx="684000" cy="684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1" name="Oval 58"/>
            <p:cNvSpPr>
              <a:spLocks noChangeArrowheads="1"/>
            </p:cNvSpPr>
            <p:nvPr/>
          </p:nvSpPr>
          <p:spPr bwMode="auto">
            <a:xfrm>
              <a:off x="5327758" y="872712"/>
              <a:ext cx="612000" cy="612000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2" name="Isosceles Triangle 43"/>
            <p:cNvSpPr>
              <a:spLocks noChangeArrowheads="1"/>
            </p:cNvSpPr>
            <p:nvPr/>
          </p:nvSpPr>
          <p:spPr bwMode="auto">
            <a:xfrm rot="10800000">
              <a:off x="5480824" y="874703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3" name="Isosceles Triangle 60"/>
            <p:cNvSpPr>
              <a:spLocks noChangeArrowheads="1"/>
            </p:cNvSpPr>
            <p:nvPr/>
          </p:nvSpPr>
          <p:spPr bwMode="auto">
            <a:xfrm rot="-3600000">
              <a:off x="5612417" y="1096500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4" name="Isosceles Triangle 61"/>
            <p:cNvSpPr>
              <a:spLocks noChangeArrowheads="1"/>
            </p:cNvSpPr>
            <p:nvPr/>
          </p:nvSpPr>
          <p:spPr bwMode="auto">
            <a:xfrm rot="3600000">
              <a:off x="5349164" y="1096500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5" name="Oval 57"/>
            <p:cNvSpPr>
              <a:spLocks noChangeArrowheads="1"/>
            </p:cNvSpPr>
            <p:nvPr/>
          </p:nvSpPr>
          <p:spPr bwMode="auto">
            <a:xfrm>
              <a:off x="5561758" y="1106712"/>
              <a:ext cx="144000" cy="144000"/>
            </a:xfrm>
            <a:prstGeom prst="ellipse">
              <a:avLst/>
            </a:prstGeom>
            <a:solidFill>
              <a:srgbClr val="66666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8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54" name="TextBox 32"/>
          <p:cNvSpPr txBox="1"/>
          <p:nvPr/>
        </p:nvSpPr>
        <p:spPr bwMode="auto">
          <a:xfrm>
            <a:off x="1558103" y="3761250"/>
            <a:ext cx="5610027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residual</a:t>
            </a:r>
            <a:r>
              <a:rPr lang="en-US" sz="1200" b="1" cap="all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radiation</a:t>
            </a:r>
            <a:br>
              <a:rPr lang="en-US" sz="1200" b="1" cap="all" dirty="0">
                <a:latin typeface="+mj-lt"/>
              </a:rPr>
            </a:br>
            <a:r>
              <a:rPr lang="en-US" sz="1200" b="1" dirty="0">
                <a:latin typeface="+mj-lt"/>
              </a:rPr>
              <a:t>Limit activation </a:t>
            </a:r>
            <a:r>
              <a:rPr lang="en-US" sz="1200" dirty="0">
                <a:latin typeface="+mj-lt"/>
              </a:rPr>
              <a:t>of target and experimental area to reduce residual dose rates to be compatible with an adequate </a:t>
            </a:r>
            <a:r>
              <a:rPr lang="en-US" sz="1200" b="1" dirty="0">
                <a:latin typeface="+mj-lt"/>
              </a:rPr>
              <a:t>area classification</a:t>
            </a:r>
            <a:endParaRPr lang="en-US" sz="1200" b="1" cap="all" dirty="0">
              <a:latin typeface="+mj-lt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6" t="22607" r="84581" b="72537"/>
          <a:stretch>
            <a:fillRect/>
          </a:stretch>
        </p:blipFill>
        <p:spPr bwMode="auto">
          <a:xfrm>
            <a:off x="648540" y="4506819"/>
            <a:ext cx="600912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32"/>
          <p:cNvSpPr txBox="1"/>
          <p:nvPr/>
        </p:nvSpPr>
        <p:spPr bwMode="auto">
          <a:xfrm>
            <a:off x="1558104" y="4553820"/>
            <a:ext cx="5610026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Air and soil activation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activation of air and its releases into the environmental. Limit </a:t>
            </a:r>
            <a:r>
              <a:rPr lang="en-GB" sz="1200" dirty="0">
                <a:latin typeface="+mj-lt"/>
              </a:rPr>
              <a:t>soil activation 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H&lt;1000 Bq/kg, </a:t>
            </a:r>
            <a:r>
              <a:rPr lang="it-IT" alt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Na&lt;50 Bq/kg)</a:t>
            </a:r>
            <a:r>
              <a:rPr lang="en-GB" sz="1200" dirty="0">
                <a:latin typeface="+mj-lt"/>
              </a:rPr>
              <a:t> and transfer to groundwater</a:t>
            </a:r>
            <a:endParaRPr lang="en-US" sz="1200" cap="all" dirty="0">
              <a:latin typeface="+mj-lt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62" y="5317390"/>
            <a:ext cx="697469" cy="682550"/>
          </a:xfrm>
          <a:prstGeom prst="rect">
            <a:avLst/>
          </a:prstGeom>
        </p:spPr>
      </p:pic>
      <p:sp>
        <p:nvSpPr>
          <p:cNvPr id="56" name="TextBox 32"/>
          <p:cNvSpPr txBox="1"/>
          <p:nvPr/>
        </p:nvSpPr>
        <p:spPr bwMode="auto">
          <a:xfrm>
            <a:off x="1558103" y="5381666"/>
            <a:ext cx="5610027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Environmental impact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environmental impact from prompt radiation and releases of activated air to fulfill CERN’s </a:t>
            </a:r>
            <a:r>
              <a:rPr lang="en-US" sz="1200" b="1" dirty="0">
                <a:latin typeface="+mj-lt"/>
              </a:rPr>
              <a:t>dose optimization objective </a:t>
            </a:r>
            <a:r>
              <a:rPr lang="en-US" sz="1200" dirty="0">
                <a:latin typeface="+mj-lt"/>
              </a:rPr>
              <a:t>for the </a:t>
            </a:r>
            <a:r>
              <a:rPr lang="en-US" sz="1200" b="1" dirty="0">
                <a:latin typeface="+mj-lt"/>
              </a:rPr>
              <a:t>public</a:t>
            </a:r>
            <a:r>
              <a:rPr lang="en-US" sz="1200" dirty="0">
                <a:latin typeface="+mj-lt"/>
              </a:rPr>
              <a:t> of &lt;</a:t>
            </a:r>
            <a:r>
              <a:rPr lang="en-US" sz="1200" b="1" dirty="0">
                <a:latin typeface="+mj-lt"/>
              </a:rPr>
              <a:t>10 </a:t>
            </a:r>
            <a:r>
              <a:rPr lang="en-US" sz="1200" b="1" dirty="0" err="1">
                <a:latin typeface="+mj-lt"/>
              </a:rPr>
              <a:t>uSv</a:t>
            </a:r>
            <a:r>
              <a:rPr lang="en-US" sz="1200" b="1" dirty="0">
                <a:latin typeface="+mj-lt"/>
              </a:rPr>
              <a:t>/year</a:t>
            </a:r>
            <a:endParaRPr lang="en-US" sz="1200" b="1" cap="all" dirty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53912" y="2905239"/>
            <a:ext cx="30413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CERN’s radiation area classification</a:t>
            </a:r>
            <a:endParaRPr lang="en-GB" sz="12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1261" y="3460140"/>
            <a:ext cx="4347796" cy="216318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BE1F34B-B057-C587-15E5-36A6B4B34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320" y="639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BDF/</a:t>
            </a:r>
            <a:r>
              <a:rPr lang="en-US" dirty="0" err="1"/>
              <a:t>SHiP</a:t>
            </a:r>
            <a:r>
              <a:rPr lang="en-US" dirty="0"/>
              <a:t> design optimization</a:t>
            </a:r>
            <a:endParaRPr lang="en-US" spc="-1" dirty="0">
              <a:solidFill>
                <a:srgbClr val="0055A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4B43E9-F862-00CA-547F-117EDC8C5F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60532" y="130762"/>
            <a:ext cx="1038525" cy="870170"/>
          </a:xfrm>
          <a:prstGeom prst="rect">
            <a:avLst/>
          </a:prstGeom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AAD2AD49-643E-8763-4E09-B93CD3CCC7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2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4" grpId="0"/>
      <p:bldP spid="55" grpId="0"/>
      <p:bldP spid="56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FE4BCD-4A1C-68A5-090D-9E0BCEF860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90" y="2124238"/>
            <a:ext cx="4489924" cy="29722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C5A073-5B9B-4B11-6CA7-1CAFAF07F42C}"/>
              </a:ext>
            </a:extLst>
          </p:cNvPr>
          <p:cNvSpPr/>
          <p:nvPr/>
        </p:nvSpPr>
        <p:spPr>
          <a:xfrm>
            <a:off x="1107588" y="5304343"/>
            <a:ext cx="180000" cy="180000"/>
          </a:xfrm>
          <a:prstGeom prst="rect">
            <a:avLst/>
          </a:prstGeom>
          <a:solidFill>
            <a:srgbClr val="709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3CE386-4337-B39C-ADF3-8BE706EFF504}"/>
              </a:ext>
            </a:extLst>
          </p:cNvPr>
          <p:cNvSpPr/>
          <p:nvPr/>
        </p:nvSpPr>
        <p:spPr>
          <a:xfrm>
            <a:off x="1107588" y="5582061"/>
            <a:ext cx="180000" cy="180000"/>
          </a:xfrm>
          <a:prstGeom prst="rect">
            <a:avLst/>
          </a:prstGeom>
          <a:solidFill>
            <a:srgbClr val="AEA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7D37007-F236-D5E3-2395-9E6D9293BF10}"/>
              </a:ext>
            </a:extLst>
          </p:cNvPr>
          <p:cNvSpPr/>
          <p:nvPr/>
        </p:nvSpPr>
        <p:spPr>
          <a:xfrm>
            <a:off x="3071994" y="5346743"/>
            <a:ext cx="180000" cy="180000"/>
          </a:xfrm>
          <a:prstGeom prst="rect">
            <a:avLst/>
          </a:prstGeom>
          <a:solidFill>
            <a:srgbClr val="E27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8135145-8399-5F6E-E80E-2B2C6A3FFB6B}"/>
              </a:ext>
            </a:extLst>
          </p:cNvPr>
          <p:cNvSpPr txBox="1"/>
          <p:nvPr/>
        </p:nvSpPr>
        <p:spPr>
          <a:xfrm>
            <a:off x="1287587" y="5259809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Stainless steel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CBCEEF6-5E14-A8F2-66E5-861CED580C58}"/>
              </a:ext>
            </a:extLst>
          </p:cNvPr>
          <p:cNvSpPr txBox="1"/>
          <p:nvPr/>
        </p:nvSpPr>
        <p:spPr>
          <a:xfrm>
            <a:off x="1287587" y="5536808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Concrete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AF2BDC1-F8D5-1DF6-3051-8ADB1D868E9A}"/>
              </a:ext>
            </a:extLst>
          </p:cNvPr>
          <p:cNvSpPr txBox="1"/>
          <p:nvPr/>
        </p:nvSpPr>
        <p:spPr>
          <a:xfrm>
            <a:off x="3264026" y="5301490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US1010</a:t>
            </a:r>
            <a:endParaRPr lang="en-GB" sz="12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4ECE28D-5C69-BBCA-E1E5-6BA023B53F70}"/>
              </a:ext>
            </a:extLst>
          </p:cNvPr>
          <p:cNvSpPr/>
          <p:nvPr/>
        </p:nvSpPr>
        <p:spPr>
          <a:xfrm>
            <a:off x="1117001" y="5861850"/>
            <a:ext cx="180000" cy="180000"/>
          </a:xfrm>
          <a:prstGeom prst="rect">
            <a:avLst/>
          </a:prstGeom>
          <a:solidFill>
            <a:srgbClr val="7393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23F198-89A0-3174-651B-F74EA1F6FF22}"/>
              </a:ext>
            </a:extLst>
          </p:cNvPr>
          <p:cNvSpPr txBox="1"/>
          <p:nvPr/>
        </p:nvSpPr>
        <p:spPr>
          <a:xfrm>
            <a:off x="1309033" y="5818035"/>
            <a:ext cx="1070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Cast iron</a:t>
            </a:r>
            <a:endParaRPr lang="en-GB" sz="120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9193BA-1338-8E6A-95EA-929618B2B3E7}"/>
              </a:ext>
            </a:extLst>
          </p:cNvPr>
          <p:cNvGrpSpPr/>
          <p:nvPr/>
        </p:nvGrpSpPr>
        <p:grpSpPr>
          <a:xfrm>
            <a:off x="5039348" y="3623581"/>
            <a:ext cx="2819426" cy="1472990"/>
            <a:chOff x="5039348" y="3656239"/>
            <a:chExt cx="2819426" cy="1472990"/>
          </a:xfrm>
        </p:grpSpPr>
        <p:pic>
          <p:nvPicPr>
            <p:cNvPr id="47" name="Picture 46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12946E1B-2818-36FA-0483-73E84AF866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410"/>
            <a:stretch/>
          </p:blipFill>
          <p:spPr>
            <a:xfrm>
              <a:off x="5150866" y="3789010"/>
              <a:ext cx="2707908" cy="1340219"/>
            </a:xfrm>
            <a:prstGeom prst="rect">
              <a:avLst/>
            </a:prstGeom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7070F24-22D7-A635-431A-E0BCF5170303}"/>
                </a:ext>
              </a:extLst>
            </p:cNvPr>
            <p:cNvSpPr/>
            <p:nvPr/>
          </p:nvSpPr>
          <p:spPr>
            <a:xfrm>
              <a:off x="5126488" y="3731305"/>
              <a:ext cx="1527867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E773709-B61A-3CAC-298D-345FD39BD266}"/>
                </a:ext>
              </a:extLst>
            </p:cNvPr>
            <p:cNvSpPr/>
            <p:nvPr/>
          </p:nvSpPr>
          <p:spPr>
            <a:xfrm>
              <a:off x="5039348" y="3835550"/>
              <a:ext cx="914617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93D20F4-DC0A-706E-430A-D557339DBFC6}"/>
                </a:ext>
              </a:extLst>
            </p:cNvPr>
            <p:cNvSpPr/>
            <p:nvPr/>
          </p:nvSpPr>
          <p:spPr>
            <a:xfrm rot="19913628">
              <a:off x="5904908" y="3746871"/>
              <a:ext cx="419029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ECB4F31-0C73-2D5D-9E4B-8B769A99E60C}"/>
                </a:ext>
              </a:extLst>
            </p:cNvPr>
            <p:cNvSpPr/>
            <p:nvPr/>
          </p:nvSpPr>
          <p:spPr>
            <a:xfrm rot="19913628">
              <a:off x="6696361" y="3656239"/>
              <a:ext cx="214858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83FA638-DB6A-DBF6-2C7C-91E2DCC22D4F}"/>
                </a:ext>
              </a:extLst>
            </p:cNvPr>
            <p:cNvSpPr/>
            <p:nvPr/>
          </p:nvSpPr>
          <p:spPr>
            <a:xfrm>
              <a:off x="6348564" y="3681976"/>
              <a:ext cx="419029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0FBA66F-8CFF-AA5C-202D-457F49A5CC4E}"/>
              </a:ext>
            </a:extLst>
          </p:cNvPr>
          <p:cNvGrpSpPr/>
          <p:nvPr/>
        </p:nvGrpSpPr>
        <p:grpSpPr>
          <a:xfrm>
            <a:off x="4936925" y="1337016"/>
            <a:ext cx="3208354" cy="2189094"/>
            <a:chOff x="4936925" y="1337016"/>
            <a:chExt cx="3208354" cy="2189094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4992E19-33B7-D16C-B690-67BBA4A8F420}"/>
                </a:ext>
              </a:extLst>
            </p:cNvPr>
            <p:cNvGrpSpPr/>
            <p:nvPr/>
          </p:nvGrpSpPr>
          <p:grpSpPr>
            <a:xfrm>
              <a:off x="4936925" y="1337016"/>
              <a:ext cx="3208354" cy="2189094"/>
              <a:chOff x="4936925" y="1337016"/>
              <a:chExt cx="3208354" cy="2189094"/>
            </a:xfrm>
          </p:grpSpPr>
          <p:pic>
            <p:nvPicPr>
              <p:cNvPr id="45" name="Picture 44" descr="A screenshot of a video game&#10;&#10;Description automatically generated">
                <a:extLst>
                  <a:ext uri="{FF2B5EF4-FFF2-40B4-BE49-F238E27FC236}">
                    <a16:creationId xmlns:a16="http://schemas.microsoft.com/office/drawing/2014/main" id="{D67CBA3C-CB36-1EC6-7239-B97B200440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50866" y="1724912"/>
                <a:ext cx="2707908" cy="1801198"/>
              </a:xfrm>
              <a:prstGeom prst="rect">
                <a:avLst/>
              </a:prstGeom>
            </p:spPr>
          </p:pic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300CD5A2-33C7-BD93-5D5E-F19291CFB919}"/>
                  </a:ext>
                </a:extLst>
              </p:cNvPr>
              <p:cNvSpPr/>
              <p:nvPr/>
            </p:nvSpPr>
            <p:spPr>
              <a:xfrm rot="1585134">
                <a:off x="6738928" y="1521814"/>
                <a:ext cx="1406351" cy="6040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D26167D-AA0B-0085-A3EA-17CE354FF32C}"/>
                  </a:ext>
                </a:extLst>
              </p:cNvPr>
              <p:cNvSpPr/>
              <p:nvPr/>
            </p:nvSpPr>
            <p:spPr>
              <a:xfrm rot="20000996">
                <a:off x="4936925" y="1337016"/>
                <a:ext cx="1406351" cy="6040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A30AC126-19CC-E6FC-045D-D1AB5D794704}"/>
                  </a:ext>
                </a:extLst>
              </p:cNvPr>
              <p:cNvSpPr/>
              <p:nvPr/>
            </p:nvSpPr>
            <p:spPr>
              <a:xfrm>
                <a:off x="5837838" y="1575955"/>
                <a:ext cx="1406351" cy="2075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22185DC-244B-5861-3370-2116E958CB4A}"/>
                </a:ext>
              </a:extLst>
            </p:cNvPr>
            <p:cNvSpPr/>
            <p:nvPr/>
          </p:nvSpPr>
          <p:spPr>
            <a:xfrm rot="16200000">
              <a:off x="4950628" y="2249780"/>
              <a:ext cx="419029" cy="1194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2F098EA-E9F7-62A1-A16C-BC4A27444EF8}"/>
              </a:ext>
            </a:extLst>
          </p:cNvPr>
          <p:cNvSpPr txBox="1"/>
          <p:nvPr/>
        </p:nvSpPr>
        <p:spPr>
          <a:xfrm>
            <a:off x="427320" y="1758349"/>
            <a:ext cx="506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Target complex &amp; muon shield, </a:t>
            </a:r>
            <a:r>
              <a:rPr lang="en-US" sz="1400" dirty="0"/>
              <a:t>Created using FLAIR [4]</a:t>
            </a:r>
            <a:endParaRPr lang="en-GB" sz="14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66911-4010-08A3-1655-098A3F77A076}"/>
              </a:ext>
            </a:extLst>
          </p:cNvPr>
          <p:cNvSpPr/>
          <p:nvPr/>
        </p:nvSpPr>
        <p:spPr>
          <a:xfrm>
            <a:off x="3071994" y="5623023"/>
            <a:ext cx="180000" cy="180000"/>
          </a:xfrm>
          <a:prstGeom prst="rect">
            <a:avLst/>
          </a:prstGeom>
          <a:solidFill>
            <a:srgbClr val="603D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7385DE-B9E0-77C9-469F-CAEE454AA2A5}"/>
              </a:ext>
            </a:extLst>
          </p:cNvPr>
          <p:cNvSpPr txBox="1"/>
          <p:nvPr/>
        </p:nvSpPr>
        <p:spPr>
          <a:xfrm>
            <a:off x="3251993" y="5578489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Moraine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1946DB-2C1F-CC8D-1A56-4A20AB9B27CC}"/>
              </a:ext>
            </a:extLst>
          </p:cNvPr>
          <p:cNvSpPr txBox="1"/>
          <p:nvPr/>
        </p:nvSpPr>
        <p:spPr>
          <a:xfrm>
            <a:off x="2390005" y="2716303"/>
            <a:ext cx="1492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TCC8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87864D-8E83-66FC-8874-79366C3BF63B}"/>
              </a:ext>
            </a:extLst>
          </p:cNvPr>
          <p:cNvSpPr txBox="1"/>
          <p:nvPr/>
        </p:nvSpPr>
        <p:spPr>
          <a:xfrm flipH="1">
            <a:off x="2962152" y="3790541"/>
            <a:ext cx="764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  <a:latin typeface="+mj-lt"/>
              </a:rPr>
              <a:t>W-TZM target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B3F775-6A0B-4495-CA8D-40F1941CA023}"/>
              </a:ext>
            </a:extLst>
          </p:cNvPr>
          <p:cNvCxnSpPr>
            <a:cxnSpLocks/>
          </p:cNvCxnSpPr>
          <p:nvPr/>
        </p:nvCxnSpPr>
        <p:spPr>
          <a:xfrm flipH="1">
            <a:off x="2862119" y="3975075"/>
            <a:ext cx="179834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39ACC48-8DC0-BCE6-3250-57859DCAB8DD}"/>
              </a:ext>
            </a:extLst>
          </p:cNvPr>
          <p:cNvSpPr txBox="1"/>
          <p:nvPr/>
        </p:nvSpPr>
        <p:spPr>
          <a:xfrm>
            <a:off x="1024196" y="4238100"/>
            <a:ext cx="149216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Magnetised Hadron Stopper (MHS)</a:t>
            </a:r>
            <a:br>
              <a:rPr lang="it-IT" sz="1000" dirty="0">
                <a:solidFill>
                  <a:schemeClr val="bg1"/>
                </a:solidFill>
                <a:latin typeface="+mj-lt"/>
              </a:rPr>
            </a:br>
            <a:r>
              <a:rPr lang="it-IT" sz="1000" dirty="0">
                <a:solidFill>
                  <a:schemeClr val="bg1"/>
                </a:solidFill>
                <a:latin typeface="+mj-lt"/>
              </a:rPr>
              <a:t>1.6 T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5333E49-6288-F043-FE08-DAF74A3853BB}"/>
              </a:ext>
            </a:extLst>
          </p:cNvPr>
          <p:cNvCxnSpPr>
            <a:cxnSpLocks/>
          </p:cNvCxnSpPr>
          <p:nvPr/>
        </p:nvCxnSpPr>
        <p:spPr>
          <a:xfrm flipV="1">
            <a:off x="2063534" y="4029552"/>
            <a:ext cx="326471" cy="23232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B98171B-B119-6343-5D8D-863B2853E8A8}"/>
              </a:ext>
            </a:extLst>
          </p:cNvPr>
          <p:cNvCxnSpPr>
            <a:cxnSpLocks/>
          </p:cNvCxnSpPr>
          <p:nvPr/>
        </p:nvCxnSpPr>
        <p:spPr>
          <a:xfrm flipH="1">
            <a:off x="6294234" y="1783503"/>
            <a:ext cx="0" cy="621892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32852A1-6EA0-57F9-B3BB-4D82AD1EEBD0}"/>
              </a:ext>
            </a:extLst>
          </p:cNvPr>
          <p:cNvCxnSpPr>
            <a:cxnSpLocks/>
          </p:cNvCxnSpPr>
          <p:nvPr/>
        </p:nvCxnSpPr>
        <p:spPr>
          <a:xfrm>
            <a:off x="2246565" y="3526110"/>
            <a:ext cx="1118072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D4F75696-B36F-17C4-FD80-343A61AC86F5}"/>
              </a:ext>
            </a:extLst>
          </p:cNvPr>
          <p:cNvSpPr/>
          <p:nvPr/>
        </p:nvSpPr>
        <p:spPr>
          <a:xfrm>
            <a:off x="2551931" y="3284058"/>
            <a:ext cx="4138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11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5752BD-529E-9B12-8114-F4491F3CD3F0}"/>
              </a:ext>
            </a:extLst>
          </p:cNvPr>
          <p:cNvSpPr txBox="1"/>
          <p:nvPr/>
        </p:nvSpPr>
        <p:spPr>
          <a:xfrm>
            <a:off x="5330827" y="2097638"/>
            <a:ext cx="969895" cy="246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Moraine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986EC4F-76E8-4D2A-AA3F-07BB2CBE29B5}"/>
              </a:ext>
            </a:extLst>
          </p:cNvPr>
          <p:cNvCxnSpPr>
            <a:cxnSpLocks/>
          </p:cNvCxnSpPr>
          <p:nvPr/>
        </p:nvCxnSpPr>
        <p:spPr>
          <a:xfrm flipV="1">
            <a:off x="3931517" y="3407121"/>
            <a:ext cx="0" cy="94576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4A83C27-285F-2082-AA64-39A68A397816}"/>
              </a:ext>
            </a:extLst>
          </p:cNvPr>
          <p:cNvCxnSpPr>
            <a:cxnSpLocks/>
          </p:cNvCxnSpPr>
          <p:nvPr/>
        </p:nvCxnSpPr>
        <p:spPr>
          <a:xfrm>
            <a:off x="3391271" y="3764526"/>
            <a:ext cx="21600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557BA14-2901-D897-6F52-0784E9BB6299}"/>
              </a:ext>
            </a:extLst>
          </p:cNvPr>
          <p:cNvCxnSpPr>
            <a:cxnSpLocks/>
          </p:cNvCxnSpPr>
          <p:nvPr/>
        </p:nvCxnSpPr>
        <p:spPr>
          <a:xfrm>
            <a:off x="3632449" y="3517431"/>
            <a:ext cx="21600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5B225108-C602-D0B7-7BEC-F8BFB0CFF68B}"/>
              </a:ext>
            </a:extLst>
          </p:cNvPr>
          <p:cNvSpPr/>
          <p:nvPr/>
        </p:nvSpPr>
        <p:spPr>
          <a:xfrm>
            <a:off x="3565536" y="3258041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1.6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2D1C270-6E6A-882F-720F-AF035DBFF019}"/>
              </a:ext>
            </a:extLst>
          </p:cNvPr>
          <p:cNvSpPr/>
          <p:nvPr/>
        </p:nvSpPr>
        <p:spPr>
          <a:xfrm>
            <a:off x="3273024" y="3516401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1.6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6DEC734-3742-EEA0-230F-396A1FEC382B}"/>
              </a:ext>
            </a:extLst>
          </p:cNvPr>
          <p:cNvSpPr/>
          <p:nvPr/>
        </p:nvSpPr>
        <p:spPr>
          <a:xfrm>
            <a:off x="6323703" y="1979109"/>
            <a:ext cx="3561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8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7E816B5-9083-9F5F-0E81-F9556A75FED1}"/>
              </a:ext>
            </a:extLst>
          </p:cNvPr>
          <p:cNvSpPr txBox="1"/>
          <p:nvPr/>
        </p:nvSpPr>
        <p:spPr>
          <a:xfrm flipH="1">
            <a:off x="1530262" y="3124708"/>
            <a:ext cx="1180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Muon shield</a:t>
            </a:r>
            <a:br>
              <a:rPr lang="it-IT" sz="1000" dirty="0">
                <a:solidFill>
                  <a:schemeClr val="bg1"/>
                </a:solidFill>
                <a:latin typeface="+mj-lt"/>
              </a:rPr>
            </a:br>
            <a:r>
              <a:rPr lang="it-IT" sz="1000" dirty="0">
                <a:solidFill>
                  <a:schemeClr val="bg1"/>
                </a:solidFill>
                <a:latin typeface="+mj-lt"/>
              </a:rPr>
              <a:t>1.7 T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2595732-D47F-5D68-8FCF-F8318EDC5DA6}"/>
              </a:ext>
            </a:extLst>
          </p:cNvPr>
          <p:cNvCxnSpPr>
            <a:cxnSpLocks/>
          </p:cNvCxnSpPr>
          <p:nvPr/>
        </p:nvCxnSpPr>
        <p:spPr>
          <a:xfrm>
            <a:off x="2120686" y="3489622"/>
            <a:ext cx="0" cy="25200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F088AC4-74BB-75DD-9E8A-9831F16C7570}"/>
              </a:ext>
            </a:extLst>
          </p:cNvPr>
          <p:cNvSpPr txBox="1"/>
          <p:nvPr/>
        </p:nvSpPr>
        <p:spPr>
          <a:xfrm>
            <a:off x="6935727" y="4261880"/>
            <a:ext cx="10001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ECN3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3D0CAD-301B-F26F-AB0B-4A0770AAA1F8}"/>
              </a:ext>
            </a:extLst>
          </p:cNvPr>
          <p:cNvSpPr txBox="1"/>
          <p:nvPr/>
        </p:nvSpPr>
        <p:spPr>
          <a:xfrm>
            <a:off x="8037122" y="1728438"/>
            <a:ext cx="396120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A detailed BDF/SHiP target complex together with the muon shield was implemented in FLUKA [1-3]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Optimization </a:t>
            </a:r>
            <a:r>
              <a:rPr lang="en-GB" altLang="en-US" sz="1400" dirty="0">
                <a:cs typeface="Arial" panose="020B0604020202020204" pitchFamily="34" charset="0"/>
              </a:rPr>
              <a:t>of</a:t>
            </a:r>
            <a:r>
              <a:rPr lang="en-GB" altLang="en-US" sz="14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 BDF shielding </a:t>
            </a:r>
            <a:r>
              <a:rPr lang="en-GB" altLang="en-US" sz="1400" dirty="0">
                <a:cs typeface="Arial" panose="020B0604020202020204" pitchFamily="34" charset="0"/>
              </a:rPr>
              <a:t>and </a:t>
            </a:r>
            <a:r>
              <a:rPr lang="en-GB" altLang="en-US" sz="14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re-use </a:t>
            </a:r>
            <a:r>
              <a:rPr lang="en-GB" altLang="en-US" sz="1400" dirty="0">
                <a:cs typeface="Arial" panose="020B0604020202020204" pitchFamily="34" charset="0"/>
              </a:rPr>
              <a:t>of</a:t>
            </a:r>
            <a:r>
              <a:rPr lang="en-GB" altLang="en-US" sz="14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GB" altLang="en-US" sz="1400" dirty="0">
                <a:cs typeface="Arial" panose="020B0604020202020204" pitchFamily="34" charset="0"/>
              </a:rPr>
              <a:t>existing, already activated TCC8/TT7 shielding blocks, while maintaining SHiP physics performance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Shielding embedded in </a:t>
            </a:r>
            <a:r>
              <a:rPr lang="en-GB" altLang="en-US" sz="1400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vacuum vessel </a:t>
            </a:r>
            <a:r>
              <a:rPr lang="en-GB" altLang="en-US" sz="1400" dirty="0">
                <a:cs typeface="Arial" panose="020B0604020202020204" pitchFamily="34" charset="0"/>
              </a:rPr>
              <a:t>allowing to reduce air activation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Floor shielding reinforcement to limit soil activation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FLUKA </a:t>
            </a: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geometry includes the full underground TCC8/ECN3 cavern and surrounding galleries, tunnels, rooms, etc. </a:t>
            </a:r>
          </a:p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Ground profile data from CERN’s Geographic Information System and technical drawings were used to model the surrounding ground</a:t>
            </a:r>
            <a:endParaRPr lang="en-GB" altLang="en-US" sz="1400" dirty="0">
              <a:cs typeface="Arial" panose="020B0604020202020204" pitchFamily="34" charset="0"/>
            </a:endParaRP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3D493CEF-AC0C-FE01-0249-44D78F9CCF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0532" y="130762"/>
            <a:ext cx="1038525" cy="870170"/>
          </a:xfrm>
          <a:prstGeom prst="rect">
            <a:avLst/>
          </a:pr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FA22493F-089E-E874-31AD-70C759FE4FAA}"/>
              </a:ext>
            </a:extLst>
          </p:cNvPr>
          <p:cNvSpPr/>
          <p:nvPr/>
        </p:nvSpPr>
        <p:spPr>
          <a:xfrm>
            <a:off x="7732651" y="1074110"/>
            <a:ext cx="4366433" cy="307777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r"/>
            <a:r>
              <a:rPr lang="en-GB" sz="1400" dirty="0"/>
              <a:t>FLUKA hosted by CERN [1-3]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2F00B25-2387-25EA-27A1-EDEE8AE20189}"/>
              </a:ext>
            </a:extLst>
          </p:cNvPr>
          <p:cNvSpPr/>
          <p:nvPr/>
        </p:nvSpPr>
        <p:spPr>
          <a:xfrm>
            <a:off x="3875676" y="3783554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4.8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7D495C1-0D58-FFAD-7CD1-3A6A9788B93B}"/>
              </a:ext>
            </a:extLst>
          </p:cNvPr>
          <p:cNvSpPr txBox="1"/>
          <p:nvPr/>
        </p:nvSpPr>
        <p:spPr>
          <a:xfrm>
            <a:off x="2314554" y="4564636"/>
            <a:ext cx="125098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Floor shielding (13.3 m</a:t>
            </a:r>
            <a:r>
              <a:rPr lang="it-IT" sz="1000" baseline="30000" dirty="0">
                <a:solidFill>
                  <a:schemeClr val="bg1"/>
                </a:solidFill>
                <a:latin typeface="+mj-lt"/>
              </a:rPr>
              <a:t>3</a:t>
            </a:r>
            <a:r>
              <a:rPr lang="it-IT" sz="1000" dirty="0">
                <a:solidFill>
                  <a:schemeClr val="bg1"/>
                </a:solidFill>
                <a:latin typeface="+mj-lt"/>
              </a:rPr>
              <a:t>)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5A6A7A11-9F07-DF13-D757-7E1BDD1D5EFD}"/>
              </a:ext>
            </a:extLst>
          </p:cNvPr>
          <p:cNvCxnSpPr>
            <a:cxnSpLocks/>
          </p:cNvCxnSpPr>
          <p:nvPr/>
        </p:nvCxnSpPr>
        <p:spPr>
          <a:xfrm flipH="1" flipV="1">
            <a:off x="2797187" y="4422086"/>
            <a:ext cx="33805" cy="18604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CDBC7749-7F4C-A90B-D22D-E200A72EB9F3}"/>
              </a:ext>
            </a:extLst>
          </p:cNvPr>
          <p:cNvCxnSpPr>
            <a:cxnSpLocks/>
          </p:cNvCxnSpPr>
          <p:nvPr/>
        </p:nvCxnSpPr>
        <p:spPr>
          <a:xfrm flipV="1">
            <a:off x="2650993" y="4205641"/>
            <a:ext cx="0" cy="16223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BC9A212-619B-478E-FE61-D2D8E4664AA3}"/>
              </a:ext>
            </a:extLst>
          </p:cNvPr>
          <p:cNvSpPr/>
          <p:nvPr/>
        </p:nvSpPr>
        <p:spPr>
          <a:xfrm>
            <a:off x="2622596" y="4172543"/>
            <a:ext cx="3561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C7BEB8-D407-3D3B-060A-673CB69D17A4}"/>
              </a:ext>
            </a:extLst>
          </p:cNvPr>
          <p:cNvSpPr txBox="1"/>
          <p:nvPr/>
        </p:nvSpPr>
        <p:spPr>
          <a:xfrm>
            <a:off x="6607792" y="3211679"/>
            <a:ext cx="125098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Vacuum vessel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E8B092-CE94-D88A-140A-3AF172384879}"/>
              </a:ext>
            </a:extLst>
          </p:cNvPr>
          <p:cNvCxnSpPr>
            <a:cxnSpLocks/>
          </p:cNvCxnSpPr>
          <p:nvPr/>
        </p:nvCxnSpPr>
        <p:spPr>
          <a:xfrm flipH="1" flipV="1">
            <a:off x="6480944" y="3200991"/>
            <a:ext cx="286649" cy="93657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3C0CF59-A38C-2C3E-09F5-EA72E4740B18}"/>
              </a:ext>
            </a:extLst>
          </p:cNvPr>
          <p:cNvSpPr txBox="1"/>
          <p:nvPr/>
        </p:nvSpPr>
        <p:spPr>
          <a:xfrm>
            <a:off x="5982301" y="4288834"/>
            <a:ext cx="125098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Muon shield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2E06F3B-4708-3E1F-C1F3-0B429D0DB8AE}"/>
              </a:ext>
            </a:extLst>
          </p:cNvPr>
          <p:cNvCxnSpPr>
            <a:cxnSpLocks/>
          </p:cNvCxnSpPr>
          <p:nvPr/>
        </p:nvCxnSpPr>
        <p:spPr>
          <a:xfrm>
            <a:off x="6607792" y="4562009"/>
            <a:ext cx="46563" cy="14373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AF16B53-AE10-811A-1AA6-C84C367337E0}"/>
              </a:ext>
            </a:extLst>
          </p:cNvPr>
          <p:cNvSpPr txBox="1"/>
          <p:nvPr/>
        </p:nvSpPr>
        <p:spPr>
          <a:xfrm>
            <a:off x="5216399" y="5316075"/>
            <a:ext cx="24580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~180 m³ of cast iron + US1010</a:t>
            </a:r>
          </a:p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~360 m³ of concrete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C51844-560C-3CA5-FE6F-733FCDF0A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BDF/</a:t>
            </a:r>
            <a:r>
              <a:rPr lang="en-US" altLang="en-US" dirty="0" err="1"/>
              <a:t>SHiP</a:t>
            </a:r>
            <a:r>
              <a:rPr lang="en-US" altLang="en-US" dirty="0"/>
              <a:t> FLUKA model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71C9B58D-6C3C-539C-C9B3-D99B88220E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493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pic>
        <p:nvPicPr>
          <p:cNvPr id="34" name="Picture 33" descr="A diagram of a square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A9EA334C-C153-897D-D1C5-E80868990B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97" y="2116416"/>
            <a:ext cx="3841715" cy="2988000"/>
          </a:xfrm>
          <a:prstGeom prst="rect">
            <a:avLst/>
          </a:prstGeom>
        </p:spPr>
      </p:pic>
      <p:pic>
        <p:nvPicPr>
          <p:cNvPr id="31" name="Picture 30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923D3C56-247C-B97D-3E0A-E53F6B203D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625" y="2093731"/>
            <a:ext cx="3787222" cy="2988000"/>
          </a:xfrm>
          <a:prstGeom prst="rect">
            <a:avLst/>
          </a:prstGeom>
        </p:spPr>
      </p:pic>
      <p:pic>
        <p:nvPicPr>
          <p:cNvPr id="21" name="Picture 20" descr="A graph of a ground level&#10;&#10;Description automatically generated with medium confidence">
            <a:extLst>
              <a:ext uri="{FF2B5EF4-FFF2-40B4-BE49-F238E27FC236}">
                <a16:creationId xmlns:a16="http://schemas.microsoft.com/office/drawing/2014/main" id="{F8B347B9-9A13-1827-99C4-13529E6926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024" y="2074170"/>
            <a:ext cx="3203327" cy="288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7321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view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63625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Side view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723759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y-axis</a:t>
            </a:r>
            <a:endParaRPr lang="en-GB" sz="1400" b="1" dirty="0"/>
          </a:p>
        </p:txBody>
      </p:sp>
      <p:cxnSp>
        <p:nvCxnSpPr>
          <p:cNvPr id="2" name="Straight Connector 1"/>
          <p:cNvCxnSpPr>
            <a:cxnSpLocks/>
          </p:cNvCxnSpPr>
          <p:nvPr/>
        </p:nvCxnSpPr>
        <p:spPr>
          <a:xfrm>
            <a:off x="6072876" y="2219060"/>
            <a:ext cx="0" cy="211217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93213" y="5285415"/>
            <a:ext cx="10747403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Shielding design is well optimized for the prompt radiation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B050"/>
                </a:solidFill>
              </a:rPr>
              <a:t>Annual limit of Non-designated Area on CERN domain</a:t>
            </a:r>
            <a:endParaRPr lang="en-GB" sz="1600" dirty="0">
              <a:solidFill>
                <a:schemeClr val="accent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94471C9-6528-0F74-902A-D34E365C6895}"/>
              </a:ext>
            </a:extLst>
          </p:cNvPr>
          <p:cNvSpPr/>
          <p:nvPr/>
        </p:nvSpPr>
        <p:spPr>
          <a:xfrm>
            <a:off x="10737410" y="461727"/>
            <a:ext cx="488887" cy="190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0930CB-953A-F2DD-CE1A-C6165C24C2A1}"/>
              </a:ext>
            </a:extLst>
          </p:cNvPr>
          <p:cNvSpPr txBox="1"/>
          <p:nvPr/>
        </p:nvSpPr>
        <p:spPr>
          <a:xfrm>
            <a:off x="444956" y="138157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Avg. intensity of 5.6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p/s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87ADF2-1644-5BCB-13F1-00824F639E4F}"/>
              </a:ext>
            </a:extLst>
          </p:cNvPr>
          <p:cNvSpPr txBox="1"/>
          <p:nvPr/>
        </p:nvSpPr>
        <p:spPr>
          <a:xfrm>
            <a:off x="10092271" y="2180815"/>
            <a:ext cx="14440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(-20 cm &lt; x &lt; 80 cm)</a:t>
            </a:r>
          </a:p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(13260 cm &lt; z &lt; 134380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E31E95-8CC2-2696-7360-242656312599}"/>
              </a:ext>
            </a:extLst>
          </p:cNvPr>
          <p:cNvSpPr txBox="1"/>
          <p:nvPr/>
        </p:nvSpPr>
        <p:spPr>
          <a:xfrm>
            <a:off x="5027955" y="4409711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(-20 cm </a:t>
            </a:r>
            <a:r>
              <a:rPr lang="en-US" sz="800" dirty="0">
                <a:solidFill>
                  <a:schemeClr val="bg1"/>
                </a:solidFill>
              </a:rPr>
              <a:t>&lt; x &lt; 80 cm)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E53237-04E7-3E7C-1E6F-4C799A9315BF}"/>
              </a:ext>
            </a:extLst>
          </p:cNvPr>
          <p:cNvSpPr txBox="1"/>
          <p:nvPr/>
        </p:nvSpPr>
        <p:spPr>
          <a:xfrm>
            <a:off x="893213" y="4453687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(13260 cm </a:t>
            </a:r>
            <a:r>
              <a:rPr lang="en-US" sz="800" dirty="0">
                <a:solidFill>
                  <a:schemeClr val="bg1"/>
                </a:solidFill>
              </a:rPr>
              <a:t>&lt; z &lt; 13380 cm)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D02F907-AC88-64A8-C0B5-0D4EECE52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Prompt radiation in target area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2234C3D4-E9D2-529D-D636-02DBCB6BD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720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1" name="Picture 40" descr="A diagram of a heat wave&#10;&#10;Description automatically generated">
            <a:extLst>
              <a:ext uri="{FF2B5EF4-FFF2-40B4-BE49-F238E27FC236}">
                <a16:creationId xmlns:a16="http://schemas.microsoft.com/office/drawing/2014/main" id="{49485211-BE68-F7FC-E12B-8DFA660EBA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576" y="2335960"/>
            <a:ext cx="2609250" cy="2092503"/>
          </a:xfrm>
          <a:prstGeom prst="rect">
            <a:avLst/>
          </a:prstGeom>
        </p:spPr>
      </p:pic>
      <p:pic>
        <p:nvPicPr>
          <p:cNvPr id="36" name="Picture 35" descr="A graph of a graph showing a graph of a mass of iron&#10;&#10;Description automatically generated with medium confidence">
            <a:extLst>
              <a:ext uri="{FF2B5EF4-FFF2-40B4-BE49-F238E27FC236}">
                <a16:creationId xmlns:a16="http://schemas.microsoft.com/office/drawing/2014/main" id="{9F27E7B7-6057-6D28-A817-6671EA0DCA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300" y="2078937"/>
            <a:ext cx="3382355" cy="2988000"/>
          </a:xfrm>
          <a:prstGeom prst="rect">
            <a:avLst/>
          </a:prstGeom>
        </p:spPr>
      </p:pic>
      <p:pic>
        <p:nvPicPr>
          <p:cNvPr id="16" name="Picture 15" descr="A diagram of a square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8E82E77D-ED4F-A766-FA86-C4D581AC09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1" y="2061135"/>
            <a:ext cx="3848637" cy="30960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7321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view, target level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63625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x-axis, working height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70967" y="1794997"/>
            <a:ext cx="45545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Upstream of vessel w/o upstream shielding</a:t>
            </a:r>
            <a:br>
              <a:rPr lang="en-US" sz="1400" b="1" dirty="0"/>
            </a:br>
            <a:r>
              <a:rPr lang="en-GB" sz="1400" dirty="0"/>
              <a:t>Preliminary worst case manual intervention scenario</a:t>
            </a:r>
          </a:p>
          <a:p>
            <a:endParaRPr lang="en-GB" sz="1400" b="1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6184232" y="4247382"/>
            <a:ext cx="0" cy="745958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4274" y="5176701"/>
            <a:ext cx="6974423" cy="11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The shielding design contains well the high residual dose rates reaching in the central target region several 10 </a:t>
            </a:r>
            <a:r>
              <a:rPr lang="en-US" sz="1600" dirty="0" err="1">
                <a:solidFill>
                  <a:schemeClr val="accent1"/>
                </a:solidFill>
              </a:rPr>
              <a:t>Sv</a:t>
            </a:r>
            <a:r>
              <a:rPr lang="en-US" sz="1600" dirty="0">
                <a:solidFill>
                  <a:schemeClr val="accent1"/>
                </a:solidFill>
              </a:rPr>
              <a:t>/h after 1 month of cool-down requiring remote handling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The residual dose rates outside the shielding are &lt; 1 </a:t>
            </a:r>
            <a:r>
              <a:rPr lang="en-US" sz="1600" dirty="0">
                <a:solidFill>
                  <a:schemeClr val="accent1"/>
                </a:solidFill>
                <a:latin typeface="Arial Narrow" panose="020B0606020202030204" pitchFamily="34" charset="0"/>
              </a:rPr>
              <a:t>µ</a:t>
            </a:r>
            <a:r>
              <a:rPr lang="en-US" sz="1600" dirty="0" err="1">
                <a:solidFill>
                  <a:schemeClr val="accent1"/>
                </a:solidFill>
              </a:rPr>
              <a:t>Sv</a:t>
            </a:r>
            <a:r>
              <a:rPr lang="en-US" sz="1600" dirty="0">
                <a:solidFill>
                  <a:schemeClr val="accent1"/>
                </a:solidFill>
              </a:rPr>
              <a:t>/h</a:t>
            </a:r>
            <a:endParaRPr lang="en-GB" sz="1600" dirty="0">
              <a:solidFill>
                <a:schemeClr val="accent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C8BFDB-C989-B5FE-B8BD-3D1C0AA7E298}"/>
              </a:ext>
            </a:extLst>
          </p:cNvPr>
          <p:cNvSpPr txBox="1"/>
          <p:nvPr/>
        </p:nvSpPr>
        <p:spPr>
          <a:xfrm>
            <a:off x="720146" y="2308044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month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524F33-0708-3DBD-AC9C-685B57189EED}"/>
              </a:ext>
            </a:extLst>
          </p:cNvPr>
          <p:cNvSpPr txBox="1"/>
          <p:nvPr/>
        </p:nvSpPr>
        <p:spPr>
          <a:xfrm>
            <a:off x="8620044" y="3619868"/>
            <a:ext cx="1489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x [0,40]</a:t>
            </a:r>
          </a:p>
          <a:p>
            <a:r>
              <a:rPr lang="en-US" sz="1200" dirty="0" err="1">
                <a:solidFill>
                  <a:schemeClr val="bg1"/>
                </a:solidFill>
              </a:rPr>
              <a:t>x_</a:t>
            </a:r>
            <a:r>
              <a:rPr lang="en-US" sz="800" i="0" dirty="0" err="1">
                <a:solidFill>
                  <a:schemeClr val="bg1"/>
                </a:solidFill>
                <a:latin typeface="+mj-lt"/>
              </a:rPr>
              <a:t>beam</a:t>
            </a:r>
            <a:r>
              <a:rPr lang="en-US" sz="1200" dirty="0">
                <a:solidFill>
                  <a:schemeClr val="bg1"/>
                </a:solidFill>
              </a:rPr>
              <a:t> = 26 cm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E58D609-7767-6EA9-FD7F-C2C6E00045E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1" t="14455" r="56498" b="18095"/>
          <a:stretch/>
        </p:blipFill>
        <p:spPr>
          <a:xfrm>
            <a:off x="7671328" y="2396951"/>
            <a:ext cx="1795940" cy="167294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92525E0-0C66-8D5F-2182-B9D4B230D067}"/>
              </a:ext>
            </a:extLst>
          </p:cNvPr>
          <p:cNvSpPr/>
          <p:nvPr/>
        </p:nvSpPr>
        <p:spPr>
          <a:xfrm>
            <a:off x="10029499" y="3175478"/>
            <a:ext cx="370843" cy="682034"/>
          </a:xfrm>
          <a:prstGeom prst="rect">
            <a:avLst/>
          </a:prstGeom>
          <a:noFill/>
          <a:ln w="19050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000000"/>
              </a:highlight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1C1852-AE82-0C8B-894A-901849CE67F9}"/>
              </a:ext>
            </a:extLst>
          </p:cNvPr>
          <p:cNvSpPr txBox="1"/>
          <p:nvPr/>
        </p:nvSpPr>
        <p:spPr>
          <a:xfrm>
            <a:off x="10330052" y="2843491"/>
            <a:ext cx="1282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>
                    <a:lumMod val="10000"/>
                  </a:schemeClr>
                </a:solidFill>
              </a:rPr>
              <a:t>Shielding removed</a:t>
            </a:r>
            <a:endParaRPr lang="en-GB" sz="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74A657B-D2C0-2BCD-9587-4626E59031D3}"/>
              </a:ext>
            </a:extLst>
          </p:cNvPr>
          <p:cNvCxnSpPr>
            <a:cxnSpLocks/>
          </p:cNvCxnSpPr>
          <p:nvPr/>
        </p:nvCxnSpPr>
        <p:spPr>
          <a:xfrm flipH="1">
            <a:off x="10330052" y="3042977"/>
            <a:ext cx="235072" cy="215444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headEnd w="med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8A2E7BD-5043-CC5B-91BE-4D5B423CFD63}"/>
              </a:ext>
            </a:extLst>
          </p:cNvPr>
          <p:cNvSpPr txBox="1"/>
          <p:nvPr/>
        </p:nvSpPr>
        <p:spPr>
          <a:xfrm>
            <a:off x="7588766" y="4460128"/>
            <a:ext cx="4326997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After removal of the </a:t>
            </a:r>
            <a:r>
              <a:rPr lang="en-US" sz="1600" dirty="0"/>
              <a:t>shielding upstream of the vessel, residual dose rates of several 100 µ</a:t>
            </a:r>
            <a:r>
              <a:rPr lang="en-US" sz="1600" dirty="0" err="1"/>
              <a:t>Sv</a:t>
            </a:r>
            <a:r>
              <a:rPr lang="en-US" sz="1600" dirty="0"/>
              <a:t>/h are expected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Supervised Radiation Area on the sides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Further optimization by movable shielding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1600" dirty="0">
                <a:solidFill>
                  <a:srgbClr val="1C998E"/>
                </a:solidFill>
                <a:latin typeface="Arial" panose="020B0604020202020204" pitchFamily="34" charset="0"/>
              </a:rPr>
              <a:t>Future detailed handling studies planned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C998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04E2A9-6773-E8DB-5974-4DE2CBE25B6F}"/>
              </a:ext>
            </a:extLst>
          </p:cNvPr>
          <p:cNvSpPr txBox="1"/>
          <p:nvPr/>
        </p:nvSpPr>
        <p:spPr>
          <a:xfrm>
            <a:off x="444956" y="138157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(15 years)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22A3CE7-35D4-E502-63BC-0B8ACEAB6C34}"/>
              </a:ext>
            </a:extLst>
          </p:cNvPr>
          <p:cNvCxnSpPr>
            <a:cxnSpLocks/>
          </p:cNvCxnSpPr>
          <p:nvPr/>
        </p:nvCxnSpPr>
        <p:spPr>
          <a:xfrm flipH="1">
            <a:off x="653657" y="4218807"/>
            <a:ext cx="2556268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08AA971-164A-BDBC-B3A6-8D8FD851F1E9}"/>
              </a:ext>
            </a:extLst>
          </p:cNvPr>
          <p:cNvSpPr txBox="1"/>
          <p:nvPr/>
        </p:nvSpPr>
        <p:spPr>
          <a:xfrm>
            <a:off x="802056" y="2524557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(13240 cm &lt; z &lt; 13390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9986E48-2949-5012-0EC5-2A5741DE3423}"/>
              </a:ext>
            </a:extLst>
          </p:cNvPr>
          <p:cNvSpPr txBox="1"/>
          <p:nvPr/>
        </p:nvSpPr>
        <p:spPr>
          <a:xfrm>
            <a:off x="5828740" y="2605667"/>
            <a:ext cx="14440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(15 cm &lt; y &lt; 45 cm)</a:t>
            </a:r>
          </a:p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(13240 cm &lt; z &lt; 13390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39762D8-4179-B0CB-7066-F9325CCAD6DC}"/>
              </a:ext>
            </a:extLst>
          </p:cNvPr>
          <p:cNvSpPr txBox="1"/>
          <p:nvPr/>
        </p:nvSpPr>
        <p:spPr>
          <a:xfrm>
            <a:off x="9863761" y="2488844"/>
            <a:ext cx="17636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1 month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9FAA26-8DAF-13BF-2E1F-E492EACC1E7A}"/>
              </a:ext>
            </a:extLst>
          </p:cNvPr>
          <p:cNvSpPr txBox="1"/>
          <p:nvPr/>
        </p:nvSpPr>
        <p:spPr>
          <a:xfrm>
            <a:off x="10656807" y="2550842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(-15 cm &lt; x &lt; 80 cm)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DA2BF2-D682-0965-C2EC-A5CAC076A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Residual radiation in target area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A783F2-B665-0723-9DB3-EF123E2100C5}"/>
              </a:ext>
            </a:extLst>
          </p:cNvPr>
          <p:cNvSpPr txBox="1"/>
          <p:nvPr/>
        </p:nvSpPr>
        <p:spPr>
          <a:xfrm>
            <a:off x="6550749" y="6043965"/>
            <a:ext cx="103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100 rem = 1Sv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CD61A640-FC40-B603-1A79-C19A21FB1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</a:t>
            </a:r>
            <a:r>
              <a:rPr lang="en-GB" dirty="0"/>
              <a:t>| RP considerations for the target complex</a:t>
            </a:r>
            <a:endParaRPr lang="en-US" dirty="0"/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C6B73C05-4AB6-2CD3-91EB-25E304C2FC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BDF TSAC, 4-6 March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607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2" grpId="0" animBg="1"/>
      <p:bldP spid="35" grpId="0"/>
      <p:bldP spid="42" grpId="0"/>
      <p:bldP spid="43" grpId="0"/>
      <p:bldP spid="45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20119</TotalTime>
  <Words>4893</Words>
  <Application>Microsoft Office PowerPoint</Application>
  <PresentationFormat>Widescreen</PresentationFormat>
  <Paragraphs>882</Paragraphs>
  <Slides>36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Aptos</vt:lpstr>
      <vt:lpstr>Aptos Narrow</vt:lpstr>
      <vt:lpstr>Arial</vt:lpstr>
      <vt:lpstr>Arial Narrow</vt:lpstr>
      <vt:lpstr>Calibri</vt:lpstr>
      <vt:lpstr>Frutiger Neue</vt:lpstr>
      <vt:lpstr>Times New Roman</vt:lpstr>
      <vt:lpstr>Wingdings</vt:lpstr>
      <vt:lpstr>Office Theme</vt:lpstr>
      <vt:lpstr>PowerPoint Presentation</vt:lpstr>
      <vt:lpstr>Radiation protection considerations for the target complex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Claudia Ahdida</cp:lastModifiedBy>
  <cp:revision>325</cp:revision>
  <cp:lastPrinted>2020-01-30T13:49:18Z</cp:lastPrinted>
  <dcterms:created xsi:type="dcterms:W3CDTF">2024-07-23T07:46:26Z</dcterms:created>
  <dcterms:modified xsi:type="dcterms:W3CDTF">2025-03-05T14:35:00Z</dcterms:modified>
</cp:coreProperties>
</file>