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59" r:id="rId2"/>
    <p:sldId id="2147469125" r:id="rId3"/>
    <p:sldId id="2147469126" r:id="rId4"/>
    <p:sldId id="2147469132" r:id="rId5"/>
    <p:sldId id="2147469133" r:id="rId6"/>
    <p:sldId id="2147469127" r:id="rId7"/>
    <p:sldId id="2147469134" r:id="rId8"/>
    <p:sldId id="214746913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5FB289-21DF-7D46-978B-6C681D32A4AC}" v="18" dt="2025-03-06T09:52:40.974"/>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64"/>
    <p:restoredTop sz="96327"/>
  </p:normalViewPr>
  <p:slideViewPr>
    <p:cSldViewPr snapToObjects="1">
      <p:cViewPr varScale="1">
        <p:scale>
          <a:sx n="119" d="100"/>
          <a:sy n="119" d="100"/>
        </p:scale>
        <p:origin x="1216"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60" d="100"/>
          <a:sy n="160" d="100"/>
        </p:scale>
        <p:origin x="443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kard Linander" userId="4eac616e-365b-4710-ad4a-88ce11abf050" providerId="ADAL" clId="{AD230E06-4CE2-F743-A692-CB3E640E3B21}"/>
    <pc:docChg chg="delSld">
      <pc:chgData name="Rikard Linander" userId="4eac616e-365b-4710-ad4a-88ce11abf050" providerId="ADAL" clId="{AD230E06-4CE2-F743-A692-CB3E640E3B21}" dt="2025-03-06T10:17:52.714" v="3" actId="2696"/>
      <pc:docMkLst>
        <pc:docMk/>
      </pc:docMkLst>
      <pc:sldChg chg="del">
        <pc:chgData name="Rikard Linander" userId="4eac616e-365b-4710-ad4a-88ce11abf050" providerId="ADAL" clId="{AD230E06-4CE2-F743-A692-CB3E640E3B21}" dt="2025-03-06T10:17:52.667" v="0" actId="2696"/>
        <pc:sldMkLst>
          <pc:docMk/>
          <pc:sldMk cId="3438093262" sldId="2147469128"/>
        </pc:sldMkLst>
      </pc:sldChg>
      <pc:sldChg chg="del">
        <pc:chgData name="Rikard Linander" userId="4eac616e-365b-4710-ad4a-88ce11abf050" providerId="ADAL" clId="{AD230E06-4CE2-F743-A692-CB3E640E3B21}" dt="2025-03-06T10:17:52.695" v="2" actId="2696"/>
        <pc:sldMkLst>
          <pc:docMk/>
          <pc:sldMk cId="3103826930" sldId="2147469129"/>
        </pc:sldMkLst>
      </pc:sldChg>
      <pc:sldChg chg="del">
        <pc:chgData name="Rikard Linander" userId="4eac616e-365b-4710-ad4a-88ce11abf050" providerId="ADAL" clId="{AD230E06-4CE2-F743-A692-CB3E640E3B21}" dt="2025-03-06T10:17:52.714" v="3" actId="2696"/>
        <pc:sldMkLst>
          <pc:docMk/>
          <pc:sldMk cId="3635566886" sldId="2147469130"/>
        </pc:sldMkLst>
      </pc:sldChg>
      <pc:sldChg chg="del">
        <pc:chgData name="Rikard Linander" userId="4eac616e-365b-4710-ad4a-88ce11abf050" providerId="ADAL" clId="{AD230E06-4CE2-F743-A692-CB3E640E3B21}" dt="2025-03-06T10:17:52.668" v="1" actId="2696"/>
        <pc:sldMkLst>
          <pc:docMk/>
          <pc:sldMk cId="4194396667" sldId="214746913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
        <p:nvSpPr>
          <p:cNvPr id="6" name="Date Placeholder 5">
            <a:extLst>
              <a:ext uri="{FF2B5EF4-FFF2-40B4-BE49-F238E27FC236}">
                <a16:creationId xmlns:a16="http://schemas.microsoft.com/office/drawing/2014/main" id="{49AACBEE-1F5F-A242-9461-88BB695B0E8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E65D2D-4186-9C49-B34A-947803128A62}" type="datetimeFigureOut">
              <a:rPr lang="en-GB" smtClean="0"/>
              <a:t>06/03/2025</a:t>
            </a:fld>
            <a:endParaRPr lang="en-GB"/>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1D231E-767E-634F-9905-0246A339F36B}"/>
              </a:ext>
            </a:extLst>
          </p:cNvPr>
          <p:cNvPicPr>
            <a:picLocks noChangeAspect="1"/>
          </p:cNvPicPr>
          <p:nvPr userDrawn="1"/>
        </p:nvPicPr>
        <p:blipFill>
          <a:blip r:embed="rId2"/>
          <a:stretch>
            <a:fillRect/>
          </a:stretch>
        </p:blipFill>
        <p:spPr>
          <a:xfrm>
            <a:off x="4367808" y="1484784"/>
            <a:ext cx="3470382" cy="3470382"/>
          </a:xfrm>
          <a:prstGeom prst="rect">
            <a:avLst/>
          </a:prstGeom>
        </p:spPr>
      </p:pic>
    </p:spTree>
    <p:extLst>
      <p:ext uri="{BB962C8B-B14F-4D97-AF65-F5344CB8AC3E}">
        <p14:creationId xmlns:p14="http://schemas.microsoft.com/office/powerpoint/2010/main" val="1295105382"/>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sv-SE"/>
              <a:t>4-6 March 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BDF-TSAC1 Response to charge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sv-SE"/>
              <a:t>4-6 March 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BDF-TSAC1 Response to charge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transition>
    <p:fade/>
  </p:transition>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sv-SE"/>
              <a:t>4-6 March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BDF-TSAC1 Response to charge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sv-SE"/>
              <a:t>4-6 March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BDF-TSAC1 Response to charge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sv-SE"/>
              <a:t>4-6 March 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BDF-TSAC1 Response to charge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sv-SE"/>
              <a:t>4-6 March 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BDF-TSAC1 Response to charge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lumMod val="40000"/>
                <a:lumOff val="60000"/>
              </a:schemeClr>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transition>
    <p:fade/>
  </p:transition>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lumMod val="40000"/>
                <a:lumOff val="60000"/>
              </a:schemeClr>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sv-SE"/>
              <a:t>4-6 March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BDF-TSAC1 Response to charge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transition>
    <p:fade/>
  </p:transition>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sv-SE"/>
              <a:t>4-6 March 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BDF-TSAC1 Response to charge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transition>
    <p:fade/>
  </p:transition>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sv-SE"/>
              <a:t>4-6 March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BDF-TSAC1 Response to charge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transition>
    <p:fade/>
  </p:transition>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sv-SE"/>
              <a:t>4-6 March 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BDF-TSAC1 Response to charge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transition>
    <p:fade/>
  </p:transition>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Logo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FDF3717-1751-F341-9C1D-CD804E5E64E6}"/>
              </a:ext>
            </a:extLst>
          </p:cNvPr>
          <p:cNvPicPr>
            <a:picLocks noChangeAspect="1"/>
          </p:cNvPicPr>
          <p:nvPr userDrawn="1"/>
        </p:nvPicPr>
        <p:blipFill>
          <a:blip r:embed="rId2"/>
          <a:stretch>
            <a:fillRect/>
          </a:stretch>
        </p:blipFill>
        <p:spPr>
          <a:xfrm>
            <a:off x="2567608" y="1569699"/>
            <a:ext cx="6901465" cy="2889334"/>
          </a:xfrm>
          <a:prstGeom prst="rect">
            <a:avLst/>
          </a:prstGeom>
        </p:spPr>
      </p:pic>
    </p:spTree>
    <p:extLst>
      <p:ext uri="{BB962C8B-B14F-4D97-AF65-F5344CB8AC3E}">
        <p14:creationId xmlns:p14="http://schemas.microsoft.com/office/powerpoint/2010/main" val="964661315"/>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sv-SE"/>
              <a:t>4-6 March 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BDF-TSAC1 Response to charge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sv-SE"/>
              <a:t>4-6 March 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BDF-TSAC1 Response to charge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8" name="Picture 7">
            <a:extLst>
              <a:ext uri="{FF2B5EF4-FFF2-40B4-BE49-F238E27FC236}">
                <a16:creationId xmlns:a16="http://schemas.microsoft.com/office/drawing/2014/main" id="{4B97828F-1500-6F4F-934B-DE2EE637CD34}"/>
              </a:ext>
            </a:extLst>
          </p:cNvPr>
          <p:cNvPicPr>
            <a:picLocks noChangeAspect="1"/>
          </p:cNvPicPr>
          <p:nvPr userDrawn="1"/>
        </p:nvPicPr>
        <p:blipFill>
          <a:blip r:embed="rId2"/>
          <a:stretch>
            <a:fillRect/>
          </a:stretch>
        </p:blipFill>
        <p:spPr>
          <a:xfrm>
            <a:off x="5375920" y="4330154"/>
            <a:ext cx="1440160" cy="1440160"/>
          </a:xfrm>
          <a:prstGeom prst="rect">
            <a:avLst/>
          </a:prstGeom>
        </p:spPr>
      </p:pic>
    </p:spTree>
    <p:extLst>
      <p:ext uri="{BB962C8B-B14F-4D97-AF65-F5344CB8AC3E}">
        <p14:creationId xmlns:p14="http://schemas.microsoft.com/office/powerpoint/2010/main" val="101587365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5791-4F91-34B2-5F77-014A7A421E14}"/>
              </a:ext>
            </a:extLst>
          </p:cNvPr>
          <p:cNvSpPr>
            <a:spLocks noGrp="1"/>
          </p:cNvSpPr>
          <p:nvPr>
            <p:ph type="title" hasCustomPrompt="1"/>
          </p:nvPr>
        </p:nvSpPr>
        <p:spPr>
          <a:xfrm>
            <a:off x="314692" y="365125"/>
            <a:ext cx="11492432" cy="886397"/>
          </a:xfrm>
        </p:spPr>
        <p:txBody>
          <a:bodyPr/>
          <a:lstStyle/>
          <a:p>
            <a:r>
              <a:rPr lang="en-US"/>
              <a:t>One-sentence headline stating the main takeaway message for the slide; no longer than two lines </a:t>
            </a:r>
          </a:p>
        </p:txBody>
      </p:sp>
      <p:sp>
        <p:nvSpPr>
          <p:cNvPr id="3" name="Content Placeholder 2">
            <a:extLst>
              <a:ext uri="{FF2B5EF4-FFF2-40B4-BE49-F238E27FC236}">
                <a16:creationId xmlns:a16="http://schemas.microsoft.com/office/drawing/2014/main" id="{1268E7B4-2380-B18C-C8C1-09BD437D6B16}"/>
              </a:ext>
            </a:extLst>
          </p:cNvPr>
          <p:cNvSpPr>
            <a:spLocks noGrp="1"/>
          </p:cNvSpPr>
          <p:nvPr>
            <p:ph idx="1" hasCustomPrompt="1"/>
          </p:nvPr>
        </p:nvSpPr>
        <p:spPr>
          <a:xfrm>
            <a:off x="314692" y="1825625"/>
            <a:ext cx="11315194" cy="4061829"/>
          </a:xfrm>
        </p:spPr>
        <p:txBody>
          <a:bodyPr/>
          <a:lstStyle>
            <a:lvl1pPr marL="0" indent="0">
              <a:buNone/>
              <a:defRPr sz="1800"/>
            </a:lvl1pPr>
          </a:lstStyle>
          <a:p>
            <a:r>
              <a:rPr lang="en-US"/>
              <a:t>Supporting point 1</a:t>
            </a:r>
            <a:br>
              <a:rPr lang="en-US"/>
            </a:br>
            <a:r>
              <a:rPr lang="en-US"/>
              <a:t>Supporting point 2</a:t>
            </a:r>
            <a:br>
              <a:rPr lang="en-US"/>
            </a:br>
            <a:r>
              <a:rPr lang="en-US"/>
              <a:t>Supporting point 3</a:t>
            </a:r>
          </a:p>
        </p:txBody>
      </p:sp>
    </p:spTree>
    <p:extLst>
      <p:ext uri="{BB962C8B-B14F-4D97-AF65-F5344CB8AC3E}">
        <p14:creationId xmlns:p14="http://schemas.microsoft.com/office/powerpoint/2010/main" val="513241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sv-SE"/>
              <a:t>4-6 March 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BDF-TSAC1 Response to charge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8" name="Picture 7">
            <a:extLst>
              <a:ext uri="{FF2B5EF4-FFF2-40B4-BE49-F238E27FC236}">
                <a16:creationId xmlns:a16="http://schemas.microsoft.com/office/drawing/2014/main" id="{CD595CA1-AF45-FE43-AA7D-34E0D9581EAF}"/>
              </a:ext>
            </a:extLst>
          </p:cNvPr>
          <p:cNvPicPr>
            <a:picLocks noChangeAspect="1"/>
          </p:cNvPicPr>
          <p:nvPr userDrawn="1"/>
        </p:nvPicPr>
        <p:blipFill>
          <a:blip r:embed="rId2"/>
          <a:stretch>
            <a:fillRect/>
          </a:stretch>
        </p:blipFill>
        <p:spPr>
          <a:xfrm>
            <a:off x="3467859" y="621214"/>
            <a:ext cx="5004405" cy="2095121"/>
          </a:xfrm>
          <a:prstGeom prst="rect">
            <a:avLst/>
          </a:prstGeom>
        </p:spPr>
      </p:pic>
    </p:spTree>
    <p:extLst>
      <p:ext uri="{BB962C8B-B14F-4D97-AF65-F5344CB8AC3E}">
        <p14:creationId xmlns:p14="http://schemas.microsoft.com/office/powerpoint/2010/main" val="3351894295"/>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844825"/>
            <a:ext cx="11376024" cy="4355950"/>
          </a:xfrm>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1302992"/>
          </a:xfrm>
        </p:spPr>
        <p:txBody>
          <a:bodyPr/>
          <a:lstStyle>
            <a:lvl1pPr>
              <a:defRPr sz="2400"/>
            </a:lvl1pPr>
          </a:lstStyle>
          <a:p>
            <a:r>
              <a:rPr lang="en-GB" dirty="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sv-SE"/>
              <a:t>4-6 March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8800" y="6378349"/>
            <a:ext cx="4285010" cy="365125"/>
          </a:xfrm>
        </p:spPr>
        <p:txBody>
          <a:bodyPr/>
          <a:lstStyle>
            <a:lvl1pPr algn="l">
              <a:defRPr/>
            </a:lvl1pPr>
          </a:lstStyle>
          <a:p>
            <a:r>
              <a:rPr lang="en-US"/>
              <a:t>BDF-TSAC1 Response to charge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extBox 1">
            <a:extLst>
              <a:ext uri="{FF2B5EF4-FFF2-40B4-BE49-F238E27FC236}">
                <a16:creationId xmlns:a16="http://schemas.microsoft.com/office/drawing/2014/main" id="{876E632A-6ADE-CF4D-9038-D2B674A5B348}"/>
              </a:ext>
            </a:extLst>
          </p:cNvPr>
          <p:cNvSpPr txBox="1"/>
          <p:nvPr userDrawn="1"/>
        </p:nvSpPr>
        <p:spPr>
          <a:xfrm>
            <a:off x="6216502" y="6634716"/>
            <a:ext cx="65" cy="276999"/>
          </a:xfrm>
          <a:prstGeom prst="rect">
            <a:avLst/>
          </a:prstGeom>
          <a:noFill/>
        </p:spPr>
        <p:txBody>
          <a:bodyPr wrap="none" lIns="0" tIns="0" rIns="0" bIns="0" rtlCol="0">
            <a:spAutoFit/>
          </a:bodyPr>
          <a:lstStyle/>
          <a:p>
            <a:pPr algn="l"/>
            <a:endParaRPr lang="en-GB" dirty="0"/>
          </a:p>
        </p:txBody>
      </p:sp>
    </p:spTree>
    <p:extLst>
      <p:ext uri="{BB962C8B-B14F-4D97-AF65-F5344CB8AC3E}">
        <p14:creationId xmlns:p14="http://schemas.microsoft.com/office/powerpoint/2010/main" val="187236771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sv-SE"/>
              <a:t>4-6 March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BDF-TSAC1 Response to charge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sv-SE"/>
              <a:t>4-6 March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BDF-TSAC1 Response to charge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lumMod val="40000"/>
                <a:lumOff val="60000"/>
              </a:schemeClr>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sv-SE"/>
              <a:t>4-6 March 2025</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BDF-TSAC1 Response to charge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lumMod val="40000"/>
                <a:lumOff val="60000"/>
              </a:schemeClr>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sv-SE"/>
              <a:t>4-6 March 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48000" y="6378349"/>
            <a:ext cx="4285010" cy="365125"/>
          </a:xfrm>
        </p:spPr>
        <p:txBody>
          <a:bodyPr/>
          <a:lstStyle/>
          <a:p>
            <a:r>
              <a:rPr lang="en-US"/>
              <a:t>BDF-TSAC1 Response to charge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00">
                <a:solidFill>
                  <a:schemeClr val="tx1"/>
                </a:solidFill>
              </a:defRPr>
            </a:lvl1pPr>
          </a:lstStyle>
          <a:p>
            <a:r>
              <a:rPr lang="sv-SE"/>
              <a:t>4-6 March 2025</a:t>
            </a:r>
            <a:endParaRPr lang="en-GB" dirty="0"/>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0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950">
                <a:solidFill>
                  <a:schemeClr val="tx1"/>
                </a:solidFill>
              </a:defRPr>
            </a:lvl1pPr>
          </a:lstStyle>
          <a:p>
            <a:r>
              <a:rPr lang="en-US"/>
              <a:t>BDF-TSAC1 Response to charge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C7EBEC76-D86C-2743-8338-8B8D3B304552}"/>
              </a:ext>
            </a:extLst>
          </p:cNvPr>
          <p:cNvPicPr>
            <a:picLocks noChangeAspect="1"/>
          </p:cNvPicPr>
          <p:nvPr userDrawn="1"/>
        </p:nvPicPr>
        <p:blipFill>
          <a:blip r:embed="rId25"/>
          <a:stretch>
            <a:fillRect/>
          </a:stretch>
        </p:blipFill>
        <p:spPr>
          <a:xfrm>
            <a:off x="407368" y="6309320"/>
            <a:ext cx="1152128" cy="484832"/>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78" r:id="rId2"/>
    <p:sldLayoutId id="2147483649" r:id="rId3"/>
    <p:sldLayoutId id="2147483662" r:id="rId4"/>
    <p:sldLayoutId id="2147483650" r:id="rId5"/>
    <p:sldLayoutId id="2147483665" r:id="rId6"/>
    <p:sldLayoutId id="2147483668" r:id="rId7"/>
    <p:sldLayoutId id="2147483677" r:id="rId8"/>
    <p:sldLayoutId id="2147483674" r:id="rId9"/>
    <p:sldLayoutId id="2147483652" r:id="rId10"/>
    <p:sldLayoutId id="2147483653" r:id="rId11"/>
    <p:sldLayoutId id="2147483661" r:id="rId12"/>
    <p:sldLayoutId id="2147483666" r:id="rId13"/>
    <p:sldLayoutId id="2147483667" r:id="rId14"/>
    <p:sldLayoutId id="2147483658" r:id="rId15"/>
    <p:sldLayoutId id="2147483659" r:id="rId16"/>
    <p:sldLayoutId id="2147483673" r:id="rId17"/>
    <p:sldLayoutId id="2147483660" r:id="rId18"/>
    <p:sldLayoutId id="2147483671" r:id="rId19"/>
    <p:sldLayoutId id="2147483651" r:id="rId20"/>
    <p:sldLayoutId id="2147483669" r:id="rId21"/>
    <p:sldLayoutId id="2147483655" r:id="rId22"/>
    <p:sldLayoutId id="2147483679" r:id="rId23"/>
  </p:sldLayoutIdLst>
  <p:transition>
    <p:fade/>
  </p:transition>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068960"/>
            <a:ext cx="11376025" cy="1576531"/>
          </a:xfrm>
        </p:spPr>
        <p:txBody>
          <a:bodyPr/>
          <a:lstStyle/>
          <a:p>
            <a:pPr>
              <a:lnSpc>
                <a:spcPct val="100000"/>
              </a:lnSpc>
            </a:pPr>
            <a:r>
              <a:rPr lang="en-US" sz="5400" dirty="0"/>
              <a:t>BDF-TSAC1</a:t>
            </a:r>
            <a:br>
              <a:rPr lang="en-US" sz="5400" dirty="0"/>
            </a:br>
            <a:r>
              <a:rPr lang="en-US" sz="5400" dirty="0"/>
              <a:t>Response to charge</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4797152"/>
            <a:ext cx="9936484" cy="1576531"/>
          </a:xfrm>
        </p:spPr>
        <p:txBody>
          <a:bodyPr/>
          <a:lstStyle/>
          <a:p>
            <a:pPr algn="l"/>
            <a:r>
              <a:rPr lang="en-US" sz="2800" dirty="0"/>
              <a:t>Stephen Gallimore, Katsuhiro Haga, Patrick </a:t>
            </a:r>
            <a:r>
              <a:rPr lang="en-US" sz="2800" dirty="0" err="1"/>
              <a:t>Hurh</a:t>
            </a:r>
            <a:r>
              <a:rPr lang="en-US" sz="2800" dirty="0"/>
              <a:t>, Michael </a:t>
            </a:r>
            <a:r>
              <a:rPr lang="en-US" sz="2800" dirty="0" err="1"/>
              <a:t>Larmann</a:t>
            </a:r>
            <a:r>
              <a:rPr lang="en-US" sz="2800" dirty="0"/>
              <a:t>, </a:t>
            </a:r>
            <a:r>
              <a:rPr lang="en-US" sz="2800" dirty="0" err="1"/>
              <a:t>Yongjoong</a:t>
            </a:r>
            <a:r>
              <a:rPr lang="en-US" sz="2800" dirty="0"/>
              <a:t> Lee and Rikard </a:t>
            </a:r>
            <a:r>
              <a:rPr lang="en-US" sz="2800" dirty="0" err="1"/>
              <a:t>Linander</a:t>
            </a:r>
            <a:endParaRPr lang="en-US" sz="2800" dirty="0"/>
          </a:p>
          <a:p>
            <a:pPr algn="l"/>
            <a:r>
              <a:rPr lang="en-US" sz="2400" dirty="0"/>
              <a:t>4-6 March 2025</a:t>
            </a:r>
          </a:p>
        </p:txBody>
      </p:sp>
      <p:pic>
        <p:nvPicPr>
          <p:cNvPr id="5" name="Picture 4" descr="A blue and white logo&#10;&#10;Description automatically generated">
            <a:extLst>
              <a:ext uri="{FF2B5EF4-FFF2-40B4-BE49-F238E27FC236}">
                <a16:creationId xmlns:a16="http://schemas.microsoft.com/office/drawing/2014/main" id="{9895DD8F-A522-9C6F-4773-17BCADB9E14D}"/>
              </a:ext>
            </a:extLst>
          </p:cNvPr>
          <p:cNvPicPr>
            <a:picLocks noChangeAspect="1"/>
          </p:cNvPicPr>
          <p:nvPr/>
        </p:nvPicPr>
        <p:blipFill>
          <a:blip r:embed="rId2"/>
          <a:stretch>
            <a:fillRect/>
          </a:stretch>
        </p:blipFill>
        <p:spPr>
          <a:xfrm>
            <a:off x="8000217" y="5486059"/>
            <a:ext cx="4191783" cy="1327317"/>
          </a:xfrm>
          <a:prstGeom prst="rect">
            <a:avLst/>
          </a:prstGeom>
        </p:spPr>
      </p:pic>
    </p:spTree>
    <p:extLst>
      <p:ext uri="{BB962C8B-B14F-4D97-AF65-F5344CB8AC3E}">
        <p14:creationId xmlns:p14="http://schemas.microsoft.com/office/powerpoint/2010/main" val="215994394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26FA83A-FF12-DBC5-1D3C-238CE3ABFF62}"/>
              </a:ext>
            </a:extLst>
          </p:cNvPr>
          <p:cNvSpPr>
            <a:spLocks noGrp="1"/>
          </p:cNvSpPr>
          <p:nvPr>
            <p:ph type="dt" sz="half" idx="10"/>
          </p:nvPr>
        </p:nvSpPr>
        <p:spPr/>
        <p:txBody>
          <a:bodyPr/>
          <a:lstStyle/>
          <a:p>
            <a:r>
              <a:rPr lang="sv-SE"/>
              <a:t>4-6 March 2025</a:t>
            </a:r>
            <a:endParaRPr lang="en-US" dirty="0"/>
          </a:p>
        </p:txBody>
      </p:sp>
      <p:sp>
        <p:nvSpPr>
          <p:cNvPr id="3" name="Content Placeholder 2">
            <a:extLst>
              <a:ext uri="{FF2B5EF4-FFF2-40B4-BE49-F238E27FC236}">
                <a16:creationId xmlns:a16="http://schemas.microsoft.com/office/drawing/2014/main" id="{2BEA0A82-FE92-43E7-E904-D9A38AD7A5A4}"/>
              </a:ext>
            </a:extLst>
          </p:cNvPr>
          <p:cNvSpPr>
            <a:spLocks noGrp="1"/>
          </p:cNvSpPr>
          <p:nvPr>
            <p:ph idx="1"/>
          </p:nvPr>
        </p:nvSpPr>
        <p:spPr>
          <a:xfrm>
            <a:off x="407989" y="2204863"/>
            <a:ext cx="11376024" cy="3995911"/>
          </a:xfrm>
        </p:spPr>
        <p:txBody>
          <a:bodyPr>
            <a:normAutofit/>
          </a:bodyPr>
          <a:lstStyle/>
          <a:p>
            <a:pPr lvl="1"/>
            <a:r>
              <a:rPr lang="en-US" dirty="0"/>
              <a:t>The TSAC is impressed by the progress that the project team is able to present less than one year after the selection and approval of the BDF/</a:t>
            </a:r>
            <a:r>
              <a:rPr lang="en-US" dirty="0" err="1"/>
              <a:t>SHiP</a:t>
            </a:r>
            <a:r>
              <a:rPr lang="en-US" dirty="0"/>
              <a:t>. </a:t>
            </a:r>
          </a:p>
          <a:p>
            <a:pPr lvl="1"/>
            <a:r>
              <a:rPr lang="en-US" dirty="0"/>
              <a:t>We found that the history, scientific goal, project scope, budget and operational expectations were presented in a clear context.</a:t>
            </a:r>
          </a:p>
          <a:p>
            <a:pPr lvl="1"/>
            <a:r>
              <a:rPr lang="en-US" dirty="0"/>
              <a:t>The primary objective of the 1st BDF-TSAC to educate and introduce the committee members to the scientific basis and background as well as to the current design is more than fulfilled.</a:t>
            </a:r>
          </a:p>
        </p:txBody>
      </p:sp>
      <p:sp>
        <p:nvSpPr>
          <p:cNvPr id="2" name="Title 1">
            <a:extLst>
              <a:ext uri="{FF2B5EF4-FFF2-40B4-BE49-F238E27FC236}">
                <a16:creationId xmlns:a16="http://schemas.microsoft.com/office/drawing/2014/main" id="{1C96F326-EE60-A346-A26D-557B9E5DE20B}"/>
              </a:ext>
            </a:extLst>
          </p:cNvPr>
          <p:cNvSpPr>
            <a:spLocks noGrp="1"/>
          </p:cNvSpPr>
          <p:nvPr>
            <p:ph type="title"/>
          </p:nvPr>
        </p:nvSpPr>
        <p:spPr>
          <a:xfrm>
            <a:off x="407988" y="373592"/>
            <a:ext cx="11376025" cy="1471233"/>
          </a:xfrm>
        </p:spPr>
        <p:txBody>
          <a:bodyPr/>
          <a:lstStyle/>
          <a:p>
            <a:r>
              <a:rPr lang="en-US" sz="2000" dirty="0"/>
              <a:t>The primary objective of the 1st BDF-TSAC is to make sure the members have a clear understanding of the design choices, specifications and history of the project. This includes the BDF/</a:t>
            </a:r>
            <a:r>
              <a:rPr lang="en-US" sz="2000" dirty="0" err="1"/>
              <a:t>SHiP</a:t>
            </a:r>
            <a:r>
              <a:rPr lang="en-US" sz="2000" dirty="0"/>
              <a:t> project scope, operational expectations and design of the various relevant subsystems, including the respective interfaces. This also includes aspects associated with radiation protection, remote handling and maintenance scenarios.</a:t>
            </a:r>
          </a:p>
        </p:txBody>
      </p:sp>
      <p:sp>
        <p:nvSpPr>
          <p:cNvPr id="5" name="Footer Placeholder 4">
            <a:extLst>
              <a:ext uri="{FF2B5EF4-FFF2-40B4-BE49-F238E27FC236}">
                <a16:creationId xmlns:a16="http://schemas.microsoft.com/office/drawing/2014/main" id="{B2A55226-1046-B178-7179-D9D5DCB62ECF}"/>
              </a:ext>
            </a:extLst>
          </p:cNvPr>
          <p:cNvSpPr>
            <a:spLocks noGrp="1"/>
          </p:cNvSpPr>
          <p:nvPr>
            <p:ph type="ftr" sz="quarter" idx="11"/>
          </p:nvPr>
        </p:nvSpPr>
        <p:spPr/>
        <p:txBody>
          <a:bodyPr/>
          <a:lstStyle/>
          <a:p>
            <a:r>
              <a:rPr lang="en-US"/>
              <a:t>BDF-TSAC1 Response to charge</a:t>
            </a:r>
            <a:endParaRPr lang="en-US" dirty="0"/>
          </a:p>
        </p:txBody>
      </p:sp>
      <p:sp>
        <p:nvSpPr>
          <p:cNvPr id="6" name="Slide Number Placeholder 5">
            <a:extLst>
              <a:ext uri="{FF2B5EF4-FFF2-40B4-BE49-F238E27FC236}">
                <a16:creationId xmlns:a16="http://schemas.microsoft.com/office/drawing/2014/main" id="{94A4BEBC-6DCC-9ADC-0BEF-11991B8ECCC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40773719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C6EF52-D68F-1D7E-1D92-05FD45E526E6}"/>
              </a:ext>
            </a:extLst>
          </p:cNvPr>
          <p:cNvSpPr>
            <a:spLocks noGrp="1"/>
          </p:cNvSpPr>
          <p:nvPr>
            <p:ph idx="1"/>
          </p:nvPr>
        </p:nvSpPr>
        <p:spPr/>
        <p:txBody>
          <a:bodyPr/>
          <a:lstStyle/>
          <a:p>
            <a:pPr lvl="2"/>
            <a:r>
              <a:rPr lang="en-US" dirty="0"/>
              <a:t>It is </a:t>
            </a:r>
            <a:r>
              <a:rPr lang="en-US" dirty="0" err="1"/>
              <a:t>recognised</a:t>
            </a:r>
            <a:r>
              <a:rPr lang="en-US" dirty="0"/>
              <a:t> that a large amount of high quality design and analysis work has been performed</a:t>
            </a:r>
          </a:p>
          <a:p>
            <a:pPr lvl="2"/>
            <a:r>
              <a:rPr lang="en-US" dirty="0"/>
              <a:t>He-cooled solution is appropriate and that the design is progressing well</a:t>
            </a:r>
          </a:p>
          <a:p>
            <a:pPr lvl="2"/>
            <a:r>
              <a:rPr lang="en-US" dirty="0"/>
              <a:t>Still some fairly fundamental technical questions that are yet to be answered</a:t>
            </a:r>
          </a:p>
          <a:p>
            <a:pPr lvl="2"/>
            <a:r>
              <a:rPr lang="en-US" dirty="0"/>
              <a:t>‘Step back' and refocus on the core requirements (</a:t>
            </a:r>
            <a:r>
              <a:rPr lang="en-US" dirty="0" err="1"/>
              <a:t>categorising</a:t>
            </a:r>
            <a:r>
              <a:rPr lang="en-US" dirty="0"/>
              <a:t> them into essential, desired etc.)</a:t>
            </a:r>
          </a:p>
          <a:p>
            <a:pPr lvl="2"/>
            <a:r>
              <a:rPr lang="en-US" dirty="0"/>
              <a:t>Provide </a:t>
            </a:r>
            <a:r>
              <a:rPr lang="en-US" dirty="0" err="1"/>
              <a:t>prioritisation</a:t>
            </a:r>
            <a:r>
              <a:rPr lang="en-US" dirty="0"/>
              <a:t> for the remaining months prior to the TDR</a:t>
            </a:r>
          </a:p>
          <a:p>
            <a:pPr lvl="2"/>
            <a:r>
              <a:rPr lang="en-US" dirty="0"/>
              <a:t>The He-cooled design is not yet mature enough</a:t>
            </a:r>
          </a:p>
          <a:p>
            <a:pPr lvl="2"/>
            <a:r>
              <a:rPr lang="en-US" dirty="0"/>
              <a:t>Testing this year will be essential in order to get the He-cooled TDR level ready</a:t>
            </a:r>
          </a:p>
          <a:p>
            <a:pPr lvl="2"/>
            <a:r>
              <a:rPr lang="en-US" dirty="0"/>
              <a:t>The rest of this year must be “all-in” on the He-cooled design</a:t>
            </a:r>
          </a:p>
          <a:p>
            <a:pPr lvl="2"/>
            <a:r>
              <a:rPr lang="en-US" dirty="0"/>
              <a:t>Prior to the TDR it is essential to have a defined decision milestone on the design to carry forward</a:t>
            </a:r>
          </a:p>
          <a:p>
            <a:pPr lvl="2"/>
            <a:endParaRPr lang="en-US" dirty="0"/>
          </a:p>
          <a:p>
            <a:pPr lvl="2"/>
            <a:endParaRPr lang="en-US" dirty="0"/>
          </a:p>
        </p:txBody>
      </p:sp>
      <p:sp>
        <p:nvSpPr>
          <p:cNvPr id="2" name="Title 1">
            <a:extLst>
              <a:ext uri="{FF2B5EF4-FFF2-40B4-BE49-F238E27FC236}">
                <a16:creationId xmlns:a16="http://schemas.microsoft.com/office/drawing/2014/main" id="{3076618A-6124-B886-D45B-0992D123472E}"/>
              </a:ext>
            </a:extLst>
          </p:cNvPr>
          <p:cNvSpPr>
            <a:spLocks noGrp="1"/>
          </p:cNvSpPr>
          <p:nvPr>
            <p:ph type="title"/>
          </p:nvPr>
        </p:nvSpPr>
        <p:spPr/>
        <p:txBody>
          <a:bodyPr/>
          <a:lstStyle/>
          <a:p>
            <a:r>
              <a:rPr lang="en-US" dirty="0"/>
              <a:t>Additional objectives</a:t>
            </a:r>
            <a:br>
              <a:rPr lang="en-US" dirty="0"/>
            </a:br>
            <a:r>
              <a:rPr lang="en-US" dirty="0"/>
              <a:t>Comment on the project’s current design and on its state of maturity relative to the objective of delivering a Technical Design Report in early 2026.</a:t>
            </a:r>
          </a:p>
        </p:txBody>
      </p:sp>
      <p:sp>
        <p:nvSpPr>
          <p:cNvPr id="4" name="Date Placeholder 3">
            <a:extLst>
              <a:ext uri="{FF2B5EF4-FFF2-40B4-BE49-F238E27FC236}">
                <a16:creationId xmlns:a16="http://schemas.microsoft.com/office/drawing/2014/main" id="{28D46BE0-F9AE-4668-87A3-1F59102DA8A8}"/>
              </a:ext>
            </a:extLst>
          </p:cNvPr>
          <p:cNvSpPr>
            <a:spLocks noGrp="1"/>
          </p:cNvSpPr>
          <p:nvPr>
            <p:ph type="dt" sz="half" idx="10"/>
          </p:nvPr>
        </p:nvSpPr>
        <p:spPr/>
        <p:txBody>
          <a:bodyPr/>
          <a:lstStyle/>
          <a:p>
            <a:r>
              <a:rPr lang="sv-SE"/>
              <a:t>4-6 March 2025</a:t>
            </a:r>
            <a:endParaRPr lang="en-US" dirty="0"/>
          </a:p>
        </p:txBody>
      </p:sp>
      <p:sp>
        <p:nvSpPr>
          <p:cNvPr id="5" name="Footer Placeholder 4">
            <a:extLst>
              <a:ext uri="{FF2B5EF4-FFF2-40B4-BE49-F238E27FC236}">
                <a16:creationId xmlns:a16="http://schemas.microsoft.com/office/drawing/2014/main" id="{1937BEB0-C0CD-933E-9C88-1103FCF681EF}"/>
              </a:ext>
            </a:extLst>
          </p:cNvPr>
          <p:cNvSpPr>
            <a:spLocks noGrp="1"/>
          </p:cNvSpPr>
          <p:nvPr>
            <p:ph type="ftr" sz="quarter" idx="11"/>
          </p:nvPr>
        </p:nvSpPr>
        <p:spPr/>
        <p:txBody>
          <a:bodyPr/>
          <a:lstStyle/>
          <a:p>
            <a:r>
              <a:rPr lang="en-US"/>
              <a:t>BDF-TSAC1 Response to charge</a:t>
            </a:r>
            <a:endParaRPr lang="en-US" dirty="0"/>
          </a:p>
        </p:txBody>
      </p:sp>
      <p:sp>
        <p:nvSpPr>
          <p:cNvPr id="6" name="Slide Number Placeholder 5">
            <a:extLst>
              <a:ext uri="{FF2B5EF4-FFF2-40B4-BE49-F238E27FC236}">
                <a16:creationId xmlns:a16="http://schemas.microsoft.com/office/drawing/2014/main" id="{611DCFA4-7679-47E2-8FB0-F116DBA28F2C}"/>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281193812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75821-28EF-6AB3-F922-AC1C1BE8076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BF6F56-7890-0692-26AA-F3B1E32FCD2E}"/>
              </a:ext>
            </a:extLst>
          </p:cNvPr>
          <p:cNvSpPr>
            <a:spLocks noGrp="1"/>
          </p:cNvSpPr>
          <p:nvPr>
            <p:ph idx="1"/>
          </p:nvPr>
        </p:nvSpPr>
        <p:spPr/>
        <p:txBody>
          <a:bodyPr>
            <a:normAutofit lnSpcReduction="10000"/>
          </a:bodyPr>
          <a:lstStyle/>
          <a:p>
            <a:pPr lvl="1"/>
            <a:r>
              <a:rPr lang="en-US" dirty="0"/>
              <a:t>Water cooled target</a:t>
            </a:r>
          </a:p>
          <a:p>
            <a:pPr lvl="2"/>
            <a:r>
              <a:rPr lang="en-US" dirty="0"/>
              <a:t>The presented study demonstrates a high technical feasibility of the design</a:t>
            </a:r>
          </a:p>
          <a:p>
            <a:pPr lvl="3"/>
            <a:r>
              <a:rPr lang="en-US" dirty="0"/>
              <a:t>Manufacturing R&amp;D on Ta cladding of TZM and W discs have been performed that demonstrates the good diffusion bonding of the paired materials with identified HIP conditions.</a:t>
            </a:r>
          </a:p>
          <a:p>
            <a:pPr lvl="3"/>
            <a:r>
              <a:rPr lang="en-US" dirty="0"/>
              <a:t>Structural and fatigue analyses shows a high survivability of the target for the 5-year design lifetime. For detailed comments see </a:t>
            </a:r>
            <a:r>
              <a:rPr lang="en-US" b="1" dirty="0"/>
              <a:t>Specific questions for the BDF-TSAC 1</a:t>
            </a:r>
          </a:p>
          <a:p>
            <a:pPr lvl="3"/>
            <a:r>
              <a:rPr lang="en-US" dirty="0">
                <a:solidFill>
                  <a:srgbClr val="2F2F2F"/>
                </a:solidFill>
              </a:rPr>
              <a:t>Experience with this concept in operation at other facilities is valuable, although it also reveals several disadvantages (e.g., decay heat and LOCA scenarios)</a:t>
            </a:r>
          </a:p>
          <a:p>
            <a:pPr lvl="1"/>
            <a:r>
              <a:rPr lang="en-US" dirty="0"/>
              <a:t>Helium cooled target</a:t>
            </a:r>
          </a:p>
          <a:p>
            <a:pPr lvl="2"/>
            <a:r>
              <a:rPr lang="en-US" dirty="0"/>
              <a:t> The presented study demonstrates a reasonable technical feasibility of the design</a:t>
            </a:r>
          </a:p>
          <a:p>
            <a:pPr lvl="3"/>
            <a:r>
              <a:rPr lang="en-US" dirty="0"/>
              <a:t>Continued R&amp;D is advised to address the technical challenges mentioned in other parts of this report to reach the design maturity level comparable to that of the water-cooled target. For detailed comments see </a:t>
            </a:r>
            <a:r>
              <a:rPr lang="en-US" b="1" dirty="0"/>
              <a:t>Specific questions for the BDF-TSAC 1</a:t>
            </a:r>
          </a:p>
          <a:p>
            <a:pPr lvl="3"/>
            <a:r>
              <a:rPr lang="en-US" dirty="0"/>
              <a:t>Note that the level of experience will never be reached with this concept in time to influence the decision. This inherent risk must be systematically balanced against the benefits to the physics, safety, and reliability of the system.</a:t>
            </a:r>
          </a:p>
          <a:p>
            <a:pPr lvl="2"/>
            <a:endParaRPr lang="en-US" dirty="0"/>
          </a:p>
          <a:p>
            <a:pPr lvl="2"/>
            <a:endParaRPr lang="en-US" dirty="0"/>
          </a:p>
        </p:txBody>
      </p:sp>
      <p:sp>
        <p:nvSpPr>
          <p:cNvPr id="2" name="Title 1">
            <a:extLst>
              <a:ext uri="{FF2B5EF4-FFF2-40B4-BE49-F238E27FC236}">
                <a16:creationId xmlns:a16="http://schemas.microsoft.com/office/drawing/2014/main" id="{851110D6-1228-CAED-38D3-765C485657FA}"/>
              </a:ext>
            </a:extLst>
          </p:cNvPr>
          <p:cNvSpPr>
            <a:spLocks noGrp="1"/>
          </p:cNvSpPr>
          <p:nvPr>
            <p:ph type="title"/>
          </p:nvPr>
        </p:nvSpPr>
        <p:spPr/>
        <p:txBody>
          <a:bodyPr/>
          <a:lstStyle/>
          <a:p>
            <a:r>
              <a:rPr lang="en-US" dirty="0"/>
              <a:t>Additional objectives</a:t>
            </a:r>
            <a:br>
              <a:rPr lang="en-US" dirty="0"/>
            </a:br>
            <a:r>
              <a:rPr lang="en-US" dirty="0"/>
              <a:t>Evaluate the preliminary design of the target assembly, specifically for the two concepts being investigated in parallel.</a:t>
            </a:r>
          </a:p>
        </p:txBody>
      </p:sp>
      <p:sp>
        <p:nvSpPr>
          <p:cNvPr id="4" name="Date Placeholder 3">
            <a:extLst>
              <a:ext uri="{FF2B5EF4-FFF2-40B4-BE49-F238E27FC236}">
                <a16:creationId xmlns:a16="http://schemas.microsoft.com/office/drawing/2014/main" id="{5D43CC9D-93A2-9AE6-5A89-4B436BB63241}"/>
              </a:ext>
            </a:extLst>
          </p:cNvPr>
          <p:cNvSpPr>
            <a:spLocks noGrp="1"/>
          </p:cNvSpPr>
          <p:nvPr>
            <p:ph type="dt" sz="half" idx="10"/>
          </p:nvPr>
        </p:nvSpPr>
        <p:spPr/>
        <p:txBody>
          <a:bodyPr/>
          <a:lstStyle/>
          <a:p>
            <a:r>
              <a:rPr lang="sv-SE"/>
              <a:t>4-6 March 2025</a:t>
            </a:r>
            <a:endParaRPr lang="en-US" dirty="0"/>
          </a:p>
        </p:txBody>
      </p:sp>
      <p:sp>
        <p:nvSpPr>
          <p:cNvPr id="5" name="Footer Placeholder 4">
            <a:extLst>
              <a:ext uri="{FF2B5EF4-FFF2-40B4-BE49-F238E27FC236}">
                <a16:creationId xmlns:a16="http://schemas.microsoft.com/office/drawing/2014/main" id="{B71E9D53-F2CC-9CE2-0EC5-8BD26C4E96C8}"/>
              </a:ext>
            </a:extLst>
          </p:cNvPr>
          <p:cNvSpPr>
            <a:spLocks noGrp="1"/>
          </p:cNvSpPr>
          <p:nvPr>
            <p:ph type="ftr" sz="quarter" idx="11"/>
          </p:nvPr>
        </p:nvSpPr>
        <p:spPr/>
        <p:txBody>
          <a:bodyPr/>
          <a:lstStyle/>
          <a:p>
            <a:r>
              <a:rPr lang="en-US"/>
              <a:t>BDF-TSAC1 Response to charge</a:t>
            </a:r>
            <a:endParaRPr lang="en-US" dirty="0"/>
          </a:p>
        </p:txBody>
      </p:sp>
      <p:sp>
        <p:nvSpPr>
          <p:cNvPr id="6" name="Slide Number Placeholder 5">
            <a:extLst>
              <a:ext uri="{FF2B5EF4-FFF2-40B4-BE49-F238E27FC236}">
                <a16:creationId xmlns:a16="http://schemas.microsoft.com/office/drawing/2014/main" id="{93CC333D-8384-EB76-AE7A-7727967358D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63711436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9A72E-5A8A-6190-3FEF-B960F86295DE}"/>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A7E46-2929-D0EC-AAEF-EC99298DB3EB}"/>
              </a:ext>
            </a:extLst>
          </p:cNvPr>
          <p:cNvSpPr>
            <a:spLocks noGrp="1"/>
          </p:cNvSpPr>
          <p:nvPr>
            <p:ph idx="1"/>
          </p:nvPr>
        </p:nvSpPr>
        <p:spPr/>
        <p:txBody>
          <a:bodyPr>
            <a:normAutofit fontScale="85000" lnSpcReduction="20000"/>
          </a:bodyPr>
          <a:lstStyle/>
          <a:p>
            <a:pPr lvl="2"/>
            <a:r>
              <a:rPr lang="en-US" dirty="0"/>
              <a:t>The design of the target complex and associated subsystems (infrastructure) is quite mature for most support systems</a:t>
            </a:r>
          </a:p>
          <a:p>
            <a:pPr lvl="3"/>
            <a:r>
              <a:rPr lang="en-US" dirty="0"/>
              <a:t>Design of helium plant and associated systems are not as mature due to presently unresolved uncertainties</a:t>
            </a:r>
          </a:p>
          <a:p>
            <a:pPr lvl="2"/>
            <a:r>
              <a:rPr lang="en-US" dirty="0"/>
              <a:t>It is not clear that the designs are based on well defined and vetted functional requirements. </a:t>
            </a:r>
          </a:p>
          <a:p>
            <a:pPr lvl="3"/>
            <a:r>
              <a:rPr lang="en-US" dirty="0"/>
              <a:t>Credible cost and schedule estimates?</a:t>
            </a:r>
          </a:p>
          <a:p>
            <a:pPr lvl="3"/>
            <a:r>
              <a:rPr lang="en-US" dirty="0"/>
              <a:t>Suggest documenting the requirements, cost and schedule projections with milestones for making design decisions</a:t>
            </a:r>
          </a:p>
          <a:p>
            <a:pPr lvl="2"/>
            <a:r>
              <a:rPr lang="en-US" dirty="0"/>
              <a:t>FMEA efforts are in the early stages, therefore:</a:t>
            </a:r>
          </a:p>
          <a:p>
            <a:pPr lvl="3"/>
            <a:r>
              <a:rPr lang="en-US" dirty="0"/>
              <a:t>Current preliminary design of the needed infrastructure may not include critical features and capabilities</a:t>
            </a:r>
          </a:p>
          <a:p>
            <a:pPr lvl="3"/>
            <a:r>
              <a:rPr lang="en-US" dirty="0"/>
              <a:t>Important requirements are still evolving (e.g. for fault tolerance, instrumentation/diagnostics, </a:t>
            </a:r>
            <a:r>
              <a:rPr lang="en-US" dirty="0" err="1"/>
              <a:t>etc</a:t>
            </a:r>
            <a:r>
              <a:rPr lang="en-US" dirty="0"/>
              <a:t>). </a:t>
            </a:r>
          </a:p>
          <a:p>
            <a:pPr lvl="3"/>
            <a:r>
              <a:rPr lang="en-US" dirty="0"/>
              <a:t>Exacerbated by pursuing the two design options in parallel.</a:t>
            </a:r>
          </a:p>
          <a:p>
            <a:pPr lvl="2"/>
            <a:r>
              <a:rPr lang="en-US" dirty="0"/>
              <a:t>Clearly, teams responsible for the safe and effective design and implementation of these systems have:</a:t>
            </a:r>
          </a:p>
          <a:p>
            <a:pPr lvl="3"/>
            <a:r>
              <a:rPr lang="en-US" dirty="0"/>
              <a:t>demonstrated a high-level of competency and experience in similar successful facilities</a:t>
            </a:r>
          </a:p>
          <a:p>
            <a:pPr lvl="3"/>
            <a:r>
              <a:rPr lang="en-US" dirty="0"/>
              <a:t>The needed tools and expertise</a:t>
            </a:r>
          </a:p>
          <a:p>
            <a:pPr lvl="3"/>
            <a:r>
              <a:rPr lang="en-US" dirty="0"/>
              <a:t>but need better defined and documented requirements, interface boundaries and interdependencies, and thorough FMEA results to tailor the facility design </a:t>
            </a:r>
          </a:p>
          <a:p>
            <a:pPr lvl="2"/>
            <a:r>
              <a:rPr lang="en-US" dirty="0"/>
              <a:t>It is recommended that a baseline target and beamline design be formally adopted as soon as possible.</a:t>
            </a:r>
          </a:p>
          <a:p>
            <a:pPr lvl="3"/>
            <a:r>
              <a:rPr lang="en-US" dirty="0"/>
              <a:t>Focus should be on what is needed to make that decision and when the decision must be made by.</a:t>
            </a:r>
          </a:p>
          <a:p>
            <a:pPr lvl="3"/>
            <a:r>
              <a:rPr lang="en-US" dirty="0"/>
              <a:t>A formal decision making strategy should be employed to ensure an objective decision is made resulting in an appropriate and accepted level of risk.</a:t>
            </a:r>
          </a:p>
        </p:txBody>
      </p:sp>
      <p:sp>
        <p:nvSpPr>
          <p:cNvPr id="2" name="Title 1">
            <a:extLst>
              <a:ext uri="{FF2B5EF4-FFF2-40B4-BE49-F238E27FC236}">
                <a16:creationId xmlns:a16="http://schemas.microsoft.com/office/drawing/2014/main" id="{B5B7FE93-424B-E68E-91D1-EFFF201B5FD8}"/>
              </a:ext>
            </a:extLst>
          </p:cNvPr>
          <p:cNvSpPr>
            <a:spLocks noGrp="1"/>
          </p:cNvSpPr>
          <p:nvPr>
            <p:ph type="title"/>
          </p:nvPr>
        </p:nvSpPr>
        <p:spPr/>
        <p:txBody>
          <a:bodyPr/>
          <a:lstStyle/>
          <a:p>
            <a:r>
              <a:rPr lang="en-US" dirty="0"/>
              <a:t>Additional objectives</a:t>
            </a:r>
            <a:br>
              <a:rPr lang="en-US" dirty="0"/>
            </a:br>
            <a:r>
              <a:rPr lang="en-US" dirty="0"/>
              <a:t>Evaluate the preliminary design of the target complex and associated subsystems, including integration, maintenance plans and handling aspects.</a:t>
            </a:r>
          </a:p>
        </p:txBody>
      </p:sp>
      <p:sp>
        <p:nvSpPr>
          <p:cNvPr id="4" name="Date Placeholder 3">
            <a:extLst>
              <a:ext uri="{FF2B5EF4-FFF2-40B4-BE49-F238E27FC236}">
                <a16:creationId xmlns:a16="http://schemas.microsoft.com/office/drawing/2014/main" id="{57524758-0733-9D6B-2200-E107F7417592}"/>
              </a:ext>
            </a:extLst>
          </p:cNvPr>
          <p:cNvSpPr>
            <a:spLocks noGrp="1"/>
          </p:cNvSpPr>
          <p:nvPr>
            <p:ph type="dt" sz="half" idx="10"/>
          </p:nvPr>
        </p:nvSpPr>
        <p:spPr/>
        <p:txBody>
          <a:bodyPr/>
          <a:lstStyle/>
          <a:p>
            <a:r>
              <a:rPr lang="sv-SE"/>
              <a:t>4-6 March 2025</a:t>
            </a:r>
            <a:endParaRPr lang="en-US" dirty="0"/>
          </a:p>
        </p:txBody>
      </p:sp>
      <p:sp>
        <p:nvSpPr>
          <p:cNvPr id="5" name="Footer Placeholder 4">
            <a:extLst>
              <a:ext uri="{FF2B5EF4-FFF2-40B4-BE49-F238E27FC236}">
                <a16:creationId xmlns:a16="http://schemas.microsoft.com/office/drawing/2014/main" id="{8259CC51-E7C6-4945-76FA-8701F4CE7259}"/>
              </a:ext>
            </a:extLst>
          </p:cNvPr>
          <p:cNvSpPr>
            <a:spLocks noGrp="1"/>
          </p:cNvSpPr>
          <p:nvPr>
            <p:ph type="ftr" sz="quarter" idx="11"/>
          </p:nvPr>
        </p:nvSpPr>
        <p:spPr/>
        <p:txBody>
          <a:bodyPr/>
          <a:lstStyle/>
          <a:p>
            <a:r>
              <a:rPr lang="en-US"/>
              <a:t>BDF-TSAC1 Response to charge</a:t>
            </a:r>
            <a:endParaRPr lang="en-US" dirty="0"/>
          </a:p>
        </p:txBody>
      </p:sp>
      <p:sp>
        <p:nvSpPr>
          <p:cNvPr id="6" name="Slide Number Placeholder 5">
            <a:extLst>
              <a:ext uri="{FF2B5EF4-FFF2-40B4-BE49-F238E27FC236}">
                <a16:creationId xmlns:a16="http://schemas.microsoft.com/office/drawing/2014/main" id="{DAC3F290-EB07-0AFF-9512-724738219D51}"/>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51390516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C3AD7D9-0BDE-31FB-63DD-2E89E24713BA}"/>
              </a:ext>
            </a:extLst>
          </p:cNvPr>
          <p:cNvSpPr>
            <a:spLocks noGrp="1"/>
          </p:cNvSpPr>
          <p:nvPr>
            <p:ph idx="1"/>
          </p:nvPr>
        </p:nvSpPr>
        <p:spPr/>
        <p:txBody>
          <a:bodyPr>
            <a:normAutofit/>
          </a:bodyPr>
          <a:lstStyle/>
          <a:p>
            <a:pPr lvl="1"/>
            <a:r>
              <a:rPr lang="en-US" dirty="0"/>
              <a:t>The TSAC agrees that there are obvious advantages with the helium-cooled tungsten target, e.g. </a:t>
            </a:r>
          </a:p>
          <a:p>
            <a:pPr lvl="2"/>
            <a:r>
              <a:rPr lang="en-US" dirty="0"/>
              <a:t>Optimized physics with higher particle yields with lower background</a:t>
            </a:r>
          </a:p>
          <a:p>
            <a:pPr lvl="2"/>
            <a:r>
              <a:rPr lang="en-US" dirty="0"/>
              <a:t>Cleaner operation conditions for the utility systems </a:t>
            </a:r>
          </a:p>
          <a:p>
            <a:pPr lvl="2"/>
            <a:r>
              <a:rPr lang="en-US" dirty="0"/>
              <a:t>Lesser radioactive inventory and residual heat. </a:t>
            </a:r>
          </a:p>
          <a:p>
            <a:pPr lvl="1"/>
            <a:r>
              <a:rPr lang="en-US" dirty="0"/>
              <a:t>However, it comes with some drawbacks in terms of higher system complexity and it </a:t>
            </a:r>
            <a:r>
              <a:rPr lang="en-US"/>
              <a:t>introduces new uncertainties </a:t>
            </a:r>
            <a:r>
              <a:rPr lang="en-US" dirty="0"/>
              <a:t>that need to be addressed and understood. </a:t>
            </a:r>
          </a:p>
          <a:p>
            <a:pPr lvl="1"/>
            <a:r>
              <a:rPr lang="en-US" dirty="0"/>
              <a:t>The committee deem the helium-cooled un-clad design to be a viable alternative, but recommends further focused engineering efforts, for bringing the technical solution to a comparable level with the water-cooled CDS design, before the ultimate selection is made.</a:t>
            </a:r>
          </a:p>
        </p:txBody>
      </p:sp>
      <p:sp>
        <p:nvSpPr>
          <p:cNvPr id="2" name="Title 1">
            <a:extLst>
              <a:ext uri="{FF2B5EF4-FFF2-40B4-BE49-F238E27FC236}">
                <a16:creationId xmlns:a16="http://schemas.microsoft.com/office/drawing/2014/main" id="{9784189B-5329-76CD-6B5B-51081DC65B11}"/>
              </a:ext>
            </a:extLst>
          </p:cNvPr>
          <p:cNvSpPr>
            <a:spLocks noGrp="1"/>
          </p:cNvSpPr>
          <p:nvPr>
            <p:ph type="title"/>
          </p:nvPr>
        </p:nvSpPr>
        <p:spPr/>
        <p:txBody>
          <a:bodyPr/>
          <a:lstStyle/>
          <a:p>
            <a:r>
              <a:rPr lang="en-US" dirty="0"/>
              <a:t>Additional objectives</a:t>
            </a:r>
            <a:br>
              <a:rPr lang="en-US" dirty="0"/>
            </a:br>
            <a:r>
              <a:rPr lang="en-US" dirty="0"/>
              <a:t>Address whether the proposal of a He-cooled full tungsten target is well justified.</a:t>
            </a:r>
          </a:p>
        </p:txBody>
      </p:sp>
      <p:sp>
        <p:nvSpPr>
          <p:cNvPr id="4" name="Date Placeholder 3">
            <a:extLst>
              <a:ext uri="{FF2B5EF4-FFF2-40B4-BE49-F238E27FC236}">
                <a16:creationId xmlns:a16="http://schemas.microsoft.com/office/drawing/2014/main" id="{26E9C07F-94F4-530B-4620-71BC06A8DE0C}"/>
              </a:ext>
            </a:extLst>
          </p:cNvPr>
          <p:cNvSpPr>
            <a:spLocks noGrp="1"/>
          </p:cNvSpPr>
          <p:nvPr>
            <p:ph type="dt" sz="half" idx="10"/>
          </p:nvPr>
        </p:nvSpPr>
        <p:spPr/>
        <p:txBody>
          <a:bodyPr/>
          <a:lstStyle/>
          <a:p>
            <a:r>
              <a:rPr lang="sv-SE"/>
              <a:t>4-6 March 2025</a:t>
            </a:r>
            <a:endParaRPr lang="en-US" dirty="0"/>
          </a:p>
        </p:txBody>
      </p:sp>
      <p:sp>
        <p:nvSpPr>
          <p:cNvPr id="5" name="Footer Placeholder 4">
            <a:extLst>
              <a:ext uri="{FF2B5EF4-FFF2-40B4-BE49-F238E27FC236}">
                <a16:creationId xmlns:a16="http://schemas.microsoft.com/office/drawing/2014/main" id="{468351BE-F150-8130-12A1-CE3D7CE07826}"/>
              </a:ext>
            </a:extLst>
          </p:cNvPr>
          <p:cNvSpPr>
            <a:spLocks noGrp="1"/>
          </p:cNvSpPr>
          <p:nvPr>
            <p:ph type="ftr" sz="quarter" idx="11"/>
          </p:nvPr>
        </p:nvSpPr>
        <p:spPr/>
        <p:txBody>
          <a:bodyPr/>
          <a:lstStyle/>
          <a:p>
            <a:r>
              <a:rPr lang="en-US"/>
              <a:t>BDF-TSAC1 Response to charge</a:t>
            </a:r>
            <a:endParaRPr lang="en-US" dirty="0"/>
          </a:p>
        </p:txBody>
      </p:sp>
      <p:sp>
        <p:nvSpPr>
          <p:cNvPr id="6" name="Slide Number Placeholder 5">
            <a:extLst>
              <a:ext uri="{FF2B5EF4-FFF2-40B4-BE49-F238E27FC236}">
                <a16:creationId xmlns:a16="http://schemas.microsoft.com/office/drawing/2014/main" id="{0D0AA5E5-DEC6-E6A1-6383-62755B74696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229705488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6A4C2B-8759-910E-A603-19D14DBB2EE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645D1E-6AB6-95AA-AEFC-38F1BE499D79}"/>
              </a:ext>
            </a:extLst>
          </p:cNvPr>
          <p:cNvSpPr>
            <a:spLocks noGrp="1"/>
          </p:cNvSpPr>
          <p:nvPr>
            <p:ph idx="1"/>
          </p:nvPr>
        </p:nvSpPr>
        <p:spPr/>
        <p:txBody>
          <a:bodyPr/>
          <a:lstStyle/>
          <a:p>
            <a:pPr lvl="2"/>
            <a:r>
              <a:rPr lang="en-US" dirty="0"/>
              <a:t>Any design will have its own constraints and critical considerations. </a:t>
            </a:r>
          </a:p>
          <a:p>
            <a:pPr lvl="2"/>
            <a:r>
              <a:rPr lang="en-US" dirty="0"/>
              <a:t>To allow for replacement in case of unexpected trouble, it is advisable to categorize components based on their level of importance and proceed with the evaluation starting from the highest-priority items.</a:t>
            </a:r>
          </a:p>
        </p:txBody>
      </p:sp>
      <p:sp>
        <p:nvSpPr>
          <p:cNvPr id="2" name="Title 1">
            <a:extLst>
              <a:ext uri="{FF2B5EF4-FFF2-40B4-BE49-F238E27FC236}">
                <a16:creationId xmlns:a16="http://schemas.microsoft.com/office/drawing/2014/main" id="{1118A1C6-CADF-9291-832D-AC8970850520}"/>
              </a:ext>
            </a:extLst>
          </p:cNvPr>
          <p:cNvSpPr>
            <a:spLocks noGrp="1"/>
          </p:cNvSpPr>
          <p:nvPr>
            <p:ph type="title"/>
          </p:nvPr>
        </p:nvSpPr>
        <p:spPr/>
        <p:txBody>
          <a:bodyPr/>
          <a:lstStyle/>
          <a:p>
            <a:r>
              <a:rPr lang="en-US" dirty="0"/>
              <a:t>Additional objectives</a:t>
            </a:r>
            <a:br>
              <a:rPr lang="en-US" dirty="0"/>
            </a:br>
            <a:r>
              <a:rPr lang="en-US" dirty="0"/>
              <a:t>Identify possible limitations and critical items in the current design phase, among which production techniques, cooling system, thermal </a:t>
            </a:r>
            <a:r>
              <a:rPr lang="en-US" dirty="0" err="1"/>
              <a:t>behaviour</a:t>
            </a:r>
            <a:r>
              <a:rPr lang="en-US" dirty="0"/>
              <a:t>, prototyping activities and other technical challenges ahead.</a:t>
            </a:r>
          </a:p>
        </p:txBody>
      </p:sp>
      <p:sp>
        <p:nvSpPr>
          <p:cNvPr id="4" name="Date Placeholder 3">
            <a:extLst>
              <a:ext uri="{FF2B5EF4-FFF2-40B4-BE49-F238E27FC236}">
                <a16:creationId xmlns:a16="http://schemas.microsoft.com/office/drawing/2014/main" id="{0A25D70A-8474-E377-395C-624D58C19607}"/>
              </a:ext>
            </a:extLst>
          </p:cNvPr>
          <p:cNvSpPr>
            <a:spLocks noGrp="1"/>
          </p:cNvSpPr>
          <p:nvPr>
            <p:ph type="dt" sz="half" idx="10"/>
          </p:nvPr>
        </p:nvSpPr>
        <p:spPr/>
        <p:txBody>
          <a:bodyPr/>
          <a:lstStyle/>
          <a:p>
            <a:r>
              <a:rPr lang="sv-SE"/>
              <a:t>4-6 March 2025</a:t>
            </a:r>
            <a:endParaRPr lang="en-US" dirty="0"/>
          </a:p>
        </p:txBody>
      </p:sp>
      <p:sp>
        <p:nvSpPr>
          <p:cNvPr id="5" name="Footer Placeholder 4">
            <a:extLst>
              <a:ext uri="{FF2B5EF4-FFF2-40B4-BE49-F238E27FC236}">
                <a16:creationId xmlns:a16="http://schemas.microsoft.com/office/drawing/2014/main" id="{19FA0F91-9B5C-C812-674E-9CDB2EAFB7C8}"/>
              </a:ext>
            </a:extLst>
          </p:cNvPr>
          <p:cNvSpPr>
            <a:spLocks noGrp="1"/>
          </p:cNvSpPr>
          <p:nvPr>
            <p:ph type="ftr" sz="quarter" idx="11"/>
          </p:nvPr>
        </p:nvSpPr>
        <p:spPr/>
        <p:txBody>
          <a:bodyPr/>
          <a:lstStyle/>
          <a:p>
            <a:r>
              <a:rPr lang="en-US"/>
              <a:t>BDF-TSAC1 Response to charge</a:t>
            </a:r>
            <a:endParaRPr lang="en-US" dirty="0"/>
          </a:p>
        </p:txBody>
      </p:sp>
      <p:sp>
        <p:nvSpPr>
          <p:cNvPr id="6" name="Slide Number Placeholder 5">
            <a:extLst>
              <a:ext uri="{FF2B5EF4-FFF2-40B4-BE49-F238E27FC236}">
                <a16:creationId xmlns:a16="http://schemas.microsoft.com/office/drawing/2014/main" id="{4A70713E-B59F-E4A2-241B-5A1CDD20F08F}"/>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78792037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8CCAF-EFFF-DDB3-7AEB-F239220AAB6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DAD18C-C301-2536-E1DF-23A7EF102DFF}"/>
              </a:ext>
            </a:extLst>
          </p:cNvPr>
          <p:cNvSpPr>
            <a:spLocks noGrp="1"/>
          </p:cNvSpPr>
          <p:nvPr>
            <p:ph idx="1"/>
          </p:nvPr>
        </p:nvSpPr>
        <p:spPr/>
        <p:txBody>
          <a:bodyPr/>
          <a:lstStyle/>
          <a:p>
            <a:pPr lvl="2"/>
            <a:r>
              <a:rPr lang="en-US" dirty="0"/>
              <a:t>The addition of a service cell would be appropriate and beneficial for ensuring the safe and reliable operation of the target systems. It will play a critical role in the size reduction of the target assembly and in the safe handling of waste materials</a:t>
            </a:r>
          </a:p>
          <a:p>
            <a:pPr lvl="2"/>
            <a:r>
              <a:rPr lang="en-US" dirty="0"/>
              <a:t>While the service cell will still allow "hands-on" access, incorporating features and equipment (such as PIE) in the future may prove challenging. It is advised to prepare a detailed requirements document that outlines all planned activities for the service cell including what PIE will be performed on each target assembly</a:t>
            </a:r>
          </a:p>
          <a:p>
            <a:pPr lvl="2"/>
            <a:r>
              <a:rPr lang="en-US" dirty="0"/>
              <a:t>This document should outline the necessary space and facility requirements for civil construction, ensuring that future features and equipment can be implemented efficiently</a:t>
            </a:r>
          </a:p>
        </p:txBody>
      </p:sp>
      <p:sp>
        <p:nvSpPr>
          <p:cNvPr id="2" name="Title 1">
            <a:extLst>
              <a:ext uri="{FF2B5EF4-FFF2-40B4-BE49-F238E27FC236}">
                <a16:creationId xmlns:a16="http://schemas.microsoft.com/office/drawing/2014/main" id="{5BED43EB-9909-4A8B-B1C7-C98650455991}"/>
              </a:ext>
            </a:extLst>
          </p:cNvPr>
          <p:cNvSpPr>
            <a:spLocks noGrp="1"/>
          </p:cNvSpPr>
          <p:nvPr>
            <p:ph type="title"/>
          </p:nvPr>
        </p:nvSpPr>
        <p:spPr/>
        <p:txBody>
          <a:bodyPr/>
          <a:lstStyle/>
          <a:p>
            <a:r>
              <a:rPr lang="en-US" dirty="0"/>
              <a:t>Additional objectives</a:t>
            </a:r>
            <a:br>
              <a:rPr lang="en-US" dirty="0"/>
            </a:br>
            <a:r>
              <a:rPr lang="en-US" dirty="0"/>
              <a:t>Comment on whether the addition of a service cell would be appropriate and useful for both the safe and reliable operation of the target systems and to appropriately manage radioactive waste.</a:t>
            </a:r>
          </a:p>
        </p:txBody>
      </p:sp>
      <p:sp>
        <p:nvSpPr>
          <p:cNvPr id="4" name="Date Placeholder 3">
            <a:extLst>
              <a:ext uri="{FF2B5EF4-FFF2-40B4-BE49-F238E27FC236}">
                <a16:creationId xmlns:a16="http://schemas.microsoft.com/office/drawing/2014/main" id="{F4CDFACB-7FA7-ADBC-D2CA-B0A9CC58A53A}"/>
              </a:ext>
            </a:extLst>
          </p:cNvPr>
          <p:cNvSpPr>
            <a:spLocks noGrp="1"/>
          </p:cNvSpPr>
          <p:nvPr>
            <p:ph type="dt" sz="half" idx="10"/>
          </p:nvPr>
        </p:nvSpPr>
        <p:spPr/>
        <p:txBody>
          <a:bodyPr/>
          <a:lstStyle/>
          <a:p>
            <a:r>
              <a:rPr lang="sv-SE"/>
              <a:t>4-6 March 2025</a:t>
            </a:r>
            <a:endParaRPr lang="en-US" dirty="0"/>
          </a:p>
        </p:txBody>
      </p:sp>
      <p:sp>
        <p:nvSpPr>
          <p:cNvPr id="5" name="Footer Placeholder 4">
            <a:extLst>
              <a:ext uri="{FF2B5EF4-FFF2-40B4-BE49-F238E27FC236}">
                <a16:creationId xmlns:a16="http://schemas.microsoft.com/office/drawing/2014/main" id="{06EF9FF3-339F-A4ED-77EE-5A2FBE92DA71}"/>
              </a:ext>
            </a:extLst>
          </p:cNvPr>
          <p:cNvSpPr>
            <a:spLocks noGrp="1"/>
          </p:cNvSpPr>
          <p:nvPr>
            <p:ph type="ftr" sz="quarter" idx="11"/>
          </p:nvPr>
        </p:nvSpPr>
        <p:spPr/>
        <p:txBody>
          <a:bodyPr/>
          <a:lstStyle/>
          <a:p>
            <a:r>
              <a:rPr lang="en-US"/>
              <a:t>BDF-TSAC1 Response to charge</a:t>
            </a:r>
            <a:endParaRPr lang="en-US" dirty="0"/>
          </a:p>
        </p:txBody>
      </p:sp>
      <p:sp>
        <p:nvSpPr>
          <p:cNvPr id="6" name="Slide Number Placeholder 5">
            <a:extLst>
              <a:ext uri="{FF2B5EF4-FFF2-40B4-BE49-F238E27FC236}">
                <a16:creationId xmlns:a16="http://schemas.microsoft.com/office/drawing/2014/main" id="{E4EF4559-5878-E36B-7213-BF8BF94BDD48}"/>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2418290729"/>
      </p:ext>
    </p:extLst>
  </p:cSld>
  <p:clrMapOvr>
    <a:masterClrMapping/>
  </p:clrMapOvr>
  <p:transition>
    <p:fade/>
  </p:transition>
</p:sld>
</file>

<file path=ppt/theme/theme1.xml><?xml version="1.0" encoding="utf-8"?>
<a:theme xmlns:a="http://schemas.openxmlformats.org/drawingml/2006/main" name="Office Theme">
  <a:themeElements>
    <a:clrScheme name="d0eafb">
      <a:dk1>
        <a:srgbClr val="0033A0"/>
      </a:dk1>
      <a:lt1>
        <a:srgbClr val="FFFFFF"/>
      </a:lt1>
      <a:dk2>
        <a:srgbClr val="2F2F2F"/>
      </a:dk2>
      <a:lt2>
        <a:srgbClr val="F8F8F8"/>
      </a:lt2>
      <a:accent1>
        <a:srgbClr val="174190"/>
      </a:accent1>
      <a:accent2>
        <a:srgbClr val="04B9E3"/>
      </a:accent2>
      <a:accent3>
        <a:srgbClr val="D0EAFB"/>
      </a:accent3>
      <a:accent4>
        <a:srgbClr val="706F6F"/>
      </a:accent4>
      <a:accent5>
        <a:srgbClr val="B2D179"/>
      </a:accent5>
      <a:accent6>
        <a:srgbClr val="66A596"/>
      </a:accent6>
      <a:hlink>
        <a:srgbClr val="04B9E4"/>
      </a:hlink>
      <a:folHlink>
        <a:srgbClr val="706E6E"/>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3" id="{AFBFDFC5-CDE1-004A-96F2-B05E55780139}" vid="{0EDDEE9E-259F-0549-9FCC-61B6447954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2319</TotalTime>
  <Words>1242</Words>
  <Application>Microsoft Macintosh PowerPoint</Application>
  <PresentationFormat>Widescreen</PresentationFormat>
  <Paragraphs>79</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BDF-TSAC1 Response to charge</vt:lpstr>
      <vt:lpstr>The primary objective of the 1st BDF-TSAC is to make sure the members have a clear understanding of the design choices, specifications and history of the project. This includes the BDF/SHiP project scope, operational expectations and design of the various relevant subsystems, including the respective interfaces. This also includes aspects associated with radiation protection, remote handling and maintenance scenarios.</vt:lpstr>
      <vt:lpstr>Additional objectives Comment on the project’s current design and on its state of maturity relative to the objective of delivering a Technical Design Report in early 2026.</vt:lpstr>
      <vt:lpstr>Additional objectives Evaluate the preliminary design of the target assembly, specifically for the two concepts being investigated in parallel.</vt:lpstr>
      <vt:lpstr>Additional objectives Evaluate the preliminary design of the target complex and associated subsystems, including integration, maintenance plans and handling aspects.</vt:lpstr>
      <vt:lpstr>Additional objectives Address whether the proposal of a He-cooled full tungsten target is well justified.</vt:lpstr>
      <vt:lpstr>Additional objectives Identify possible limitations and critical items in the current design phase, among which production techniques, cooling system, thermal behaviour, prototyping activities and other technical challenges ahead.</vt:lpstr>
      <vt:lpstr>Additional objectives Comment on whether the addition of a service cell would be appropriate and useful for both the safe and reliable operation of the target systems and to appropriately manage radioactive waste.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Marco Calviani</dc:creator>
  <cp:lastModifiedBy>Rikard Linander</cp:lastModifiedBy>
  <cp:revision>141</cp:revision>
  <cp:lastPrinted>2020-01-30T13:49:18Z</cp:lastPrinted>
  <dcterms:created xsi:type="dcterms:W3CDTF">2024-10-12T22:43:04Z</dcterms:created>
  <dcterms:modified xsi:type="dcterms:W3CDTF">2025-03-06T10:17:53Z</dcterms:modified>
</cp:coreProperties>
</file>