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9" r:id="rId3"/>
    <p:sldId id="293" r:id="rId4"/>
    <p:sldId id="295" r:id="rId5"/>
    <p:sldId id="299" r:id="rId6"/>
    <p:sldId id="296" r:id="rId7"/>
    <p:sldId id="300" r:id="rId8"/>
    <p:sldId id="290" r:id="rId9"/>
    <p:sldId id="313" r:id="rId10"/>
    <p:sldId id="291" r:id="rId11"/>
    <p:sldId id="302" r:id="rId12"/>
    <p:sldId id="307" r:id="rId13"/>
    <p:sldId id="289" r:id="rId14"/>
    <p:sldId id="312" r:id="rId15"/>
    <p:sldId id="314" r:id="rId16"/>
    <p:sldId id="308" r:id="rId17"/>
    <p:sldId id="309" r:id="rId18"/>
    <p:sldId id="310" r:id="rId19"/>
    <p:sldId id="311" r:id="rId20"/>
    <p:sldId id="303" r:id="rId21"/>
    <p:sldId id="304" r:id="rId22"/>
    <p:sldId id="305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DFD741"/>
    <a:srgbClr val="FFFF99"/>
    <a:srgbClr val="99FF99"/>
    <a:srgbClr val="004899"/>
    <a:srgbClr val="A8B8DC"/>
    <a:srgbClr val="E7E9F0"/>
    <a:srgbClr val="0070C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4"/>
    <p:restoredTop sz="96966"/>
  </p:normalViewPr>
  <p:slideViewPr>
    <p:cSldViewPr snapToObjects="1">
      <p:cViewPr varScale="1">
        <p:scale>
          <a:sx n="74" d="100"/>
          <a:sy n="74" d="100"/>
        </p:scale>
        <p:origin x="596" y="5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05.03.2025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05.03.2025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05/03/2025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7FD1B-635E-02E5-2E8E-5C27EF4FA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11B083-1361-5725-5DE3-D2297E289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5" y="2531963"/>
            <a:ext cx="9312701" cy="3705349"/>
          </a:xfrm>
          <a:prstGeom prst="rect">
            <a:avLst/>
          </a:prstGeom>
        </p:spPr>
      </p:pic>
      <p:pic>
        <p:nvPicPr>
          <p:cNvPr id="17" name="Picture 16" descr="A pink and white line&#10;&#10;AI-generated content may be incorrect.">
            <a:extLst>
              <a:ext uri="{FF2B5EF4-FFF2-40B4-BE49-F238E27FC236}">
                <a16:creationId xmlns:a16="http://schemas.microsoft.com/office/drawing/2014/main" id="{7D9D2AE8-DDC1-6228-C6C3-44C304D83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19" y="265369"/>
            <a:ext cx="4607891" cy="237154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606BAB7-BA9D-BB61-62F5-BCBC9B35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synoptics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66D754-FF9F-4098-EC31-1CFE30298A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937346"/>
            <a:ext cx="11376024" cy="141153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Service Cell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2,300 m3/h full fresh air supply unit 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Extractor rated at 400 ̊C /2h + </a:t>
            </a:r>
            <a:r>
              <a:rPr lang="en-US" sz="1400" dirty="0">
                <a:sym typeface="Wingdings" panose="05000000000000000000" pitchFamily="2" charset="2"/>
              </a:rPr>
              <a:t> maintenance of -50 Pa as required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  this system will be on Redundant power supply</a:t>
            </a:r>
            <a:endParaRPr lang="en-US" sz="14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Two level of exhaust air filtration </a:t>
            </a:r>
            <a:endParaRPr lang="en-GB" sz="14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A3F4EF-F5DC-FC83-A9CF-CF2CEFE72174}"/>
              </a:ext>
            </a:extLst>
          </p:cNvPr>
          <p:cNvSpPr/>
          <p:nvPr/>
        </p:nvSpPr>
        <p:spPr>
          <a:xfrm>
            <a:off x="1598821" y="2624014"/>
            <a:ext cx="2192923" cy="3055513"/>
          </a:xfrm>
          <a:custGeom>
            <a:avLst/>
            <a:gdLst>
              <a:gd name="connsiteX0" fmla="*/ 0 w 2510287"/>
              <a:gd name="connsiteY0" fmla="*/ 17253 h 3355676"/>
              <a:gd name="connsiteX1" fmla="*/ 0 w 2510287"/>
              <a:gd name="connsiteY1" fmla="*/ 3355676 h 3355676"/>
              <a:gd name="connsiteX2" fmla="*/ 1095555 w 2510287"/>
              <a:gd name="connsiteY2" fmla="*/ 3355676 h 3355676"/>
              <a:gd name="connsiteX3" fmla="*/ 1095555 w 2510287"/>
              <a:gd name="connsiteY3" fmla="*/ 2432649 h 3355676"/>
              <a:gd name="connsiteX4" fmla="*/ 2510287 w 2510287"/>
              <a:gd name="connsiteY4" fmla="*/ 2432649 h 3355676"/>
              <a:gd name="connsiteX5" fmla="*/ 2510287 w 2510287"/>
              <a:gd name="connsiteY5" fmla="*/ 983411 h 3355676"/>
              <a:gd name="connsiteX6" fmla="*/ 819510 w 2510287"/>
              <a:gd name="connsiteY6" fmla="*/ 983411 h 3355676"/>
              <a:gd name="connsiteX7" fmla="*/ 819510 w 2510287"/>
              <a:gd name="connsiteY7" fmla="*/ 0 h 3355676"/>
              <a:gd name="connsiteX8" fmla="*/ 0 w 2510287"/>
              <a:gd name="connsiteY8" fmla="*/ 17253 h 3355676"/>
              <a:gd name="connsiteX0" fmla="*/ 0 w 2510287"/>
              <a:gd name="connsiteY0" fmla="*/ 0 h 3338423"/>
              <a:gd name="connsiteX1" fmla="*/ 0 w 2510287"/>
              <a:gd name="connsiteY1" fmla="*/ 3338423 h 3338423"/>
              <a:gd name="connsiteX2" fmla="*/ 1095555 w 2510287"/>
              <a:gd name="connsiteY2" fmla="*/ 3338423 h 3338423"/>
              <a:gd name="connsiteX3" fmla="*/ 1095555 w 2510287"/>
              <a:gd name="connsiteY3" fmla="*/ 2415396 h 3338423"/>
              <a:gd name="connsiteX4" fmla="*/ 2510287 w 2510287"/>
              <a:gd name="connsiteY4" fmla="*/ 2415396 h 3338423"/>
              <a:gd name="connsiteX5" fmla="*/ 2510287 w 2510287"/>
              <a:gd name="connsiteY5" fmla="*/ 966158 h 3338423"/>
              <a:gd name="connsiteX6" fmla="*/ 819510 w 2510287"/>
              <a:gd name="connsiteY6" fmla="*/ 966158 h 3338423"/>
              <a:gd name="connsiteX7" fmla="*/ 819510 w 2510287"/>
              <a:gd name="connsiteY7" fmla="*/ 51758 h 3338423"/>
              <a:gd name="connsiteX8" fmla="*/ 0 w 2510287"/>
              <a:gd name="connsiteY8" fmla="*/ 0 h 3338423"/>
              <a:gd name="connsiteX0" fmla="*/ 0 w 2510287"/>
              <a:gd name="connsiteY0" fmla="*/ 1 h 3338424"/>
              <a:gd name="connsiteX1" fmla="*/ 0 w 2510287"/>
              <a:gd name="connsiteY1" fmla="*/ 3338424 h 3338424"/>
              <a:gd name="connsiteX2" fmla="*/ 1095555 w 2510287"/>
              <a:gd name="connsiteY2" fmla="*/ 3338424 h 3338424"/>
              <a:gd name="connsiteX3" fmla="*/ 1095555 w 2510287"/>
              <a:gd name="connsiteY3" fmla="*/ 2415397 h 3338424"/>
              <a:gd name="connsiteX4" fmla="*/ 2510287 w 2510287"/>
              <a:gd name="connsiteY4" fmla="*/ 2415397 h 3338424"/>
              <a:gd name="connsiteX5" fmla="*/ 2510287 w 2510287"/>
              <a:gd name="connsiteY5" fmla="*/ 966159 h 3338424"/>
              <a:gd name="connsiteX6" fmla="*/ 819510 w 2510287"/>
              <a:gd name="connsiteY6" fmla="*/ 966159 h 3338424"/>
              <a:gd name="connsiteX7" fmla="*/ 828137 w 2510287"/>
              <a:gd name="connsiteY7" fmla="*/ 0 h 3338424"/>
              <a:gd name="connsiteX8" fmla="*/ 0 w 2510287"/>
              <a:gd name="connsiteY8" fmla="*/ 1 h 3338424"/>
              <a:gd name="connsiteX0" fmla="*/ 0 w 2510287"/>
              <a:gd name="connsiteY0" fmla="*/ 1 h 3338424"/>
              <a:gd name="connsiteX1" fmla="*/ 0 w 2510287"/>
              <a:gd name="connsiteY1" fmla="*/ 3338424 h 3338424"/>
              <a:gd name="connsiteX2" fmla="*/ 1095555 w 2510287"/>
              <a:gd name="connsiteY2" fmla="*/ 3338424 h 3338424"/>
              <a:gd name="connsiteX3" fmla="*/ 1095555 w 2510287"/>
              <a:gd name="connsiteY3" fmla="*/ 2415397 h 3338424"/>
              <a:gd name="connsiteX4" fmla="*/ 2510287 w 2510287"/>
              <a:gd name="connsiteY4" fmla="*/ 2415397 h 3338424"/>
              <a:gd name="connsiteX5" fmla="*/ 2510287 w 2510287"/>
              <a:gd name="connsiteY5" fmla="*/ 966159 h 3338424"/>
              <a:gd name="connsiteX6" fmla="*/ 819510 w 2510287"/>
              <a:gd name="connsiteY6" fmla="*/ 966159 h 3338424"/>
              <a:gd name="connsiteX7" fmla="*/ 802257 w 2510287"/>
              <a:gd name="connsiteY7" fmla="*/ 0 h 3338424"/>
              <a:gd name="connsiteX8" fmla="*/ 0 w 2510287"/>
              <a:gd name="connsiteY8" fmla="*/ 1 h 3338424"/>
              <a:gd name="connsiteX0" fmla="*/ 0 w 2510287"/>
              <a:gd name="connsiteY0" fmla="*/ 1 h 3338424"/>
              <a:gd name="connsiteX1" fmla="*/ 0 w 2510287"/>
              <a:gd name="connsiteY1" fmla="*/ 3338424 h 3338424"/>
              <a:gd name="connsiteX2" fmla="*/ 1095555 w 2510287"/>
              <a:gd name="connsiteY2" fmla="*/ 3338424 h 3338424"/>
              <a:gd name="connsiteX3" fmla="*/ 1095555 w 2510287"/>
              <a:gd name="connsiteY3" fmla="*/ 2415397 h 3338424"/>
              <a:gd name="connsiteX4" fmla="*/ 2510287 w 2510287"/>
              <a:gd name="connsiteY4" fmla="*/ 2415397 h 3338424"/>
              <a:gd name="connsiteX5" fmla="*/ 2510287 w 2510287"/>
              <a:gd name="connsiteY5" fmla="*/ 966159 h 3338424"/>
              <a:gd name="connsiteX6" fmla="*/ 819510 w 2510287"/>
              <a:gd name="connsiteY6" fmla="*/ 966159 h 3338424"/>
              <a:gd name="connsiteX7" fmla="*/ 836762 w 2510287"/>
              <a:gd name="connsiteY7" fmla="*/ 0 h 3338424"/>
              <a:gd name="connsiteX8" fmla="*/ 0 w 2510287"/>
              <a:gd name="connsiteY8" fmla="*/ 1 h 3338424"/>
              <a:gd name="connsiteX0" fmla="*/ 0 w 2510287"/>
              <a:gd name="connsiteY0" fmla="*/ 0 h 3338423"/>
              <a:gd name="connsiteX1" fmla="*/ 0 w 2510287"/>
              <a:gd name="connsiteY1" fmla="*/ 3338423 h 3338423"/>
              <a:gd name="connsiteX2" fmla="*/ 1095555 w 2510287"/>
              <a:gd name="connsiteY2" fmla="*/ 3338423 h 3338423"/>
              <a:gd name="connsiteX3" fmla="*/ 1095555 w 2510287"/>
              <a:gd name="connsiteY3" fmla="*/ 2415396 h 3338423"/>
              <a:gd name="connsiteX4" fmla="*/ 2510287 w 2510287"/>
              <a:gd name="connsiteY4" fmla="*/ 2415396 h 3338423"/>
              <a:gd name="connsiteX5" fmla="*/ 2510287 w 2510287"/>
              <a:gd name="connsiteY5" fmla="*/ 966158 h 3338423"/>
              <a:gd name="connsiteX6" fmla="*/ 819510 w 2510287"/>
              <a:gd name="connsiteY6" fmla="*/ 966158 h 3338423"/>
              <a:gd name="connsiteX7" fmla="*/ 793630 w 2510287"/>
              <a:gd name="connsiteY7" fmla="*/ 17252 h 3338423"/>
              <a:gd name="connsiteX8" fmla="*/ 0 w 2510287"/>
              <a:gd name="connsiteY8" fmla="*/ 0 h 3338423"/>
              <a:gd name="connsiteX0" fmla="*/ 0 w 2510287"/>
              <a:gd name="connsiteY0" fmla="*/ 0 h 3338423"/>
              <a:gd name="connsiteX1" fmla="*/ 0 w 2510287"/>
              <a:gd name="connsiteY1" fmla="*/ 3338423 h 3338423"/>
              <a:gd name="connsiteX2" fmla="*/ 1095555 w 2510287"/>
              <a:gd name="connsiteY2" fmla="*/ 3338423 h 3338423"/>
              <a:gd name="connsiteX3" fmla="*/ 1095555 w 2510287"/>
              <a:gd name="connsiteY3" fmla="*/ 2415396 h 3338423"/>
              <a:gd name="connsiteX4" fmla="*/ 2510287 w 2510287"/>
              <a:gd name="connsiteY4" fmla="*/ 2415396 h 3338423"/>
              <a:gd name="connsiteX5" fmla="*/ 2510287 w 2510287"/>
              <a:gd name="connsiteY5" fmla="*/ 966158 h 3338423"/>
              <a:gd name="connsiteX6" fmla="*/ 819510 w 2510287"/>
              <a:gd name="connsiteY6" fmla="*/ 966158 h 3338423"/>
              <a:gd name="connsiteX7" fmla="*/ 836762 w 2510287"/>
              <a:gd name="connsiteY7" fmla="*/ 17252 h 3338423"/>
              <a:gd name="connsiteX8" fmla="*/ 0 w 2510287"/>
              <a:gd name="connsiteY8" fmla="*/ 0 h 3338423"/>
              <a:gd name="connsiteX0" fmla="*/ 0 w 2510287"/>
              <a:gd name="connsiteY0" fmla="*/ 0 h 3510951"/>
              <a:gd name="connsiteX1" fmla="*/ 0 w 2510287"/>
              <a:gd name="connsiteY1" fmla="*/ 3510951 h 3510951"/>
              <a:gd name="connsiteX2" fmla="*/ 1095555 w 2510287"/>
              <a:gd name="connsiteY2" fmla="*/ 3338423 h 3510951"/>
              <a:gd name="connsiteX3" fmla="*/ 1095555 w 2510287"/>
              <a:gd name="connsiteY3" fmla="*/ 2415396 h 3510951"/>
              <a:gd name="connsiteX4" fmla="*/ 2510287 w 2510287"/>
              <a:gd name="connsiteY4" fmla="*/ 2415396 h 3510951"/>
              <a:gd name="connsiteX5" fmla="*/ 2510287 w 2510287"/>
              <a:gd name="connsiteY5" fmla="*/ 966158 h 3510951"/>
              <a:gd name="connsiteX6" fmla="*/ 819510 w 2510287"/>
              <a:gd name="connsiteY6" fmla="*/ 966158 h 3510951"/>
              <a:gd name="connsiteX7" fmla="*/ 836762 w 2510287"/>
              <a:gd name="connsiteY7" fmla="*/ 17252 h 3510951"/>
              <a:gd name="connsiteX8" fmla="*/ 0 w 2510287"/>
              <a:gd name="connsiteY8" fmla="*/ 0 h 3510951"/>
              <a:gd name="connsiteX0" fmla="*/ 0 w 2510287"/>
              <a:gd name="connsiteY0" fmla="*/ 0 h 3519578"/>
              <a:gd name="connsiteX1" fmla="*/ 0 w 2510287"/>
              <a:gd name="connsiteY1" fmla="*/ 3510951 h 3519578"/>
              <a:gd name="connsiteX2" fmla="*/ 1104182 w 2510287"/>
              <a:gd name="connsiteY2" fmla="*/ 3519578 h 3519578"/>
              <a:gd name="connsiteX3" fmla="*/ 1095555 w 2510287"/>
              <a:gd name="connsiteY3" fmla="*/ 2415396 h 3519578"/>
              <a:gd name="connsiteX4" fmla="*/ 2510287 w 2510287"/>
              <a:gd name="connsiteY4" fmla="*/ 2415396 h 3519578"/>
              <a:gd name="connsiteX5" fmla="*/ 2510287 w 2510287"/>
              <a:gd name="connsiteY5" fmla="*/ 966158 h 3519578"/>
              <a:gd name="connsiteX6" fmla="*/ 819510 w 2510287"/>
              <a:gd name="connsiteY6" fmla="*/ 966158 h 3519578"/>
              <a:gd name="connsiteX7" fmla="*/ 836762 w 2510287"/>
              <a:gd name="connsiteY7" fmla="*/ 17252 h 3519578"/>
              <a:gd name="connsiteX8" fmla="*/ 0 w 2510287"/>
              <a:gd name="connsiteY8" fmla="*/ 0 h 351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0287" h="3519578">
                <a:moveTo>
                  <a:pt x="0" y="0"/>
                </a:moveTo>
                <a:lnTo>
                  <a:pt x="0" y="3510951"/>
                </a:lnTo>
                <a:lnTo>
                  <a:pt x="1104182" y="3519578"/>
                </a:lnTo>
                <a:cubicBezTo>
                  <a:pt x="1101306" y="3151517"/>
                  <a:pt x="1098431" y="2783457"/>
                  <a:pt x="1095555" y="2415396"/>
                </a:cubicBezTo>
                <a:lnTo>
                  <a:pt x="2510287" y="2415396"/>
                </a:lnTo>
                <a:lnTo>
                  <a:pt x="2510287" y="966158"/>
                </a:lnTo>
                <a:lnTo>
                  <a:pt x="819510" y="966158"/>
                </a:lnTo>
                <a:cubicBezTo>
                  <a:pt x="822386" y="644105"/>
                  <a:pt x="833886" y="339305"/>
                  <a:pt x="836762" y="1725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computer servers connected to a green pipe&#10;&#10;AI-generated content may be incorrect.">
            <a:extLst>
              <a:ext uri="{FF2B5EF4-FFF2-40B4-BE49-F238E27FC236}">
                <a16:creationId xmlns:a16="http://schemas.microsoft.com/office/drawing/2014/main" id="{22275C42-683D-FB51-AB24-089E5DC1A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6360" y="2522694"/>
            <a:ext cx="2868582" cy="3507722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271C8D8-E7CE-4B90-E8C7-5B94A3817578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2FC42CB-4E49-7FC0-9976-9FF7C7770BFE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4BE19B-9555-9D1F-43C8-F78DA63DEB78}"/>
              </a:ext>
            </a:extLst>
          </p:cNvPr>
          <p:cNvSpPr txBox="1"/>
          <p:nvPr/>
        </p:nvSpPr>
        <p:spPr>
          <a:xfrm>
            <a:off x="9840416" y="836712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(Smoke)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extractors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8B4298-5C09-B428-436E-0A6E1016A221}"/>
              </a:ext>
            </a:extLst>
          </p:cNvPr>
          <p:cNvSpPr txBox="1"/>
          <p:nvPr/>
        </p:nvSpPr>
        <p:spPr>
          <a:xfrm>
            <a:off x="7832576" y="1429243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1</a:t>
            </a:r>
            <a:r>
              <a:rPr lang="en-US" baseline="30000" dirty="0">
                <a:solidFill>
                  <a:srgbClr val="2F2F2F"/>
                </a:solidFill>
              </a:rPr>
              <a:t>st</a:t>
            </a:r>
            <a:r>
              <a:rPr lang="en-US" dirty="0">
                <a:solidFill>
                  <a:srgbClr val="2F2F2F"/>
                </a:solidFill>
              </a:rPr>
              <a:t> level of filtration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E1D399-BF5F-6860-DB9D-B210DD8A72AC}"/>
              </a:ext>
            </a:extLst>
          </p:cNvPr>
          <p:cNvSpPr txBox="1"/>
          <p:nvPr/>
        </p:nvSpPr>
        <p:spPr>
          <a:xfrm>
            <a:off x="11137181" y="1866890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2</a:t>
            </a:r>
            <a:r>
              <a:rPr lang="en-US" baseline="30000" dirty="0">
                <a:solidFill>
                  <a:srgbClr val="2F2F2F"/>
                </a:solidFill>
              </a:rPr>
              <a:t>nd</a:t>
            </a:r>
            <a:r>
              <a:rPr lang="en-US" dirty="0">
                <a:solidFill>
                  <a:srgbClr val="2F2F2F"/>
                </a:solidFill>
              </a:rPr>
              <a:t> level 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of filtration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6422B8-9175-9ABE-E108-86635FCBD654}"/>
              </a:ext>
            </a:extLst>
          </p:cNvPr>
          <p:cNvSpPr txBox="1"/>
          <p:nvPr/>
        </p:nvSpPr>
        <p:spPr>
          <a:xfrm>
            <a:off x="10123811" y="2628269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Fresh air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intake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2F102F-BB25-907F-3B09-F56EFD6BC6F4}"/>
              </a:ext>
            </a:extLst>
          </p:cNvPr>
          <p:cNvSpPr txBox="1"/>
          <p:nvPr/>
        </p:nvSpPr>
        <p:spPr>
          <a:xfrm>
            <a:off x="11124014" y="5301208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AHUs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D67C15-90F9-2F52-4353-FC946F3DA48C}"/>
              </a:ext>
            </a:extLst>
          </p:cNvPr>
          <p:cNvSpPr txBox="1"/>
          <p:nvPr/>
        </p:nvSpPr>
        <p:spPr>
          <a:xfrm>
            <a:off x="10300893" y="5858992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S-1 supply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7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A454F-25C9-85FC-689C-D1E6763C4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08780A-7ED6-66F0-B8E8-EA20FD9CB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80928"/>
            <a:ext cx="8496470" cy="3380585"/>
          </a:xfrm>
          <a:prstGeom prst="rect">
            <a:avLst/>
          </a:prstGeom>
        </p:spPr>
      </p:pic>
      <p:pic>
        <p:nvPicPr>
          <p:cNvPr id="3" name="Picture 2" descr="A colorful pipes with a red box&#10;&#10;AI-generated content may be incorrect.">
            <a:extLst>
              <a:ext uri="{FF2B5EF4-FFF2-40B4-BE49-F238E27FC236}">
                <a16:creationId xmlns:a16="http://schemas.microsoft.com/office/drawing/2014/main" id="{57DAFB15-1DC7-19A7-5C3C-19153374FF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787"/>
          <a:stretch/>
        </p:blipFill>
        <p:spPr>
          <a:xfrm>
            <a:off x="8486200" y="2607180"/>
            <a:ext cx="3658472" cy="1397884"/>
          </a:xfrm>
          <a:prstGeom prst="rect">
            <a:avLst/>
          </a:prstGeom>
        </p:spPr>
      </p:pic>
      <p:pic>
        <p:nvPicPr>
          <p:cNvPr id="7" name="Picture 6" descr="A purple sticks with a red and black top&#10;&#10;AI-generated content may be incorrect.">
            <a:extLst>
              <a:ext uri="{FF2B5EF4-FFF2-40B4-BE49-F238E27FC236}">
                <a16:creationId xmlns:a16="http://schemas.microsoft.com/office/drawing/2014/main" id="{97F7D1C6-B9BF-D9E6-2CF4-F03EA6A89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813" y="260648"/>
            <a:ext cx="4786603" cy="244827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6762C01-5A41-B035-FE99-CC5549D2F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synoptics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8FD312-A72A-F960-684E-9B58C24680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906464"/>
            <a:ext cx="11376024" cy="141153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ALL OTHER ROOMS except Control room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12,660 m3/h full fresh air unit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Recirculation of air possible for some rooms </a:t>
            </a:r>
            <a:r>
              <a:rPr lang="en-US" sz="1400" dirty="0">
                <a:sym typeface="Wingdings" panose="05000000000000000000" pitchFamily="2" charset="2"/>
              </a:rPr>
              <a:t> using less energy for treating fresh air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Smoke extraction for some zones, e</a:t>
            </a:r>
            <a:r>
              <a:rPr lang="en-US" sz="1400" dirty="0"/>
              <a:t>xtractors rated at 400 ̊C /2h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One level of exhaust air filtration </a:t>
            </a:r>
            <a:endParaRPr lang="en-GB" sz="14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3E95BF5-72C9-CB2D-6679-ED04F4F1A0AA}"/>
              </a:ext>
            </a:extLst>
          </p:cNvPr>
          <p:cNvSpPr/>
          <p:nvPr/>
        </p:nvSpPr>
        <p:spPr>
          <a:xfrm>
            <a:off x="2279576" y="2850870"/>
            <a:ext cx="5957487" cy="2728316"/>
          </a:xfrm>
          <a:custGeom>
            <a:avLst/>
            <a:gdLst>
              <a:gd name="connsiteX0" fmla="*/ 1621766 w 7548113"/>
              <a:gd name="connsiteY0" fmla="*/ 17253 h 3450566"/>
              <a:gd name="connsiteX1" fmla="*/ 1621766 w 7548113"/>
              <a:gd name="connsiteY1" fmla="*/ 2441276 h 3450566"/>
              <a:gd name="connsiteX2" fmla="*/ 0 w 7548113"/>
              <a:gd name="connsiteY2" fmla="*/ 2441276 h 3450566"/>
              <a:gd name="connsiteX3" fmla="*/ 0 w 7548113"/>
              <a:gd name="connsiteY3" fmla="*/ 3450566 h 3450566"/>
              <a:gd name="connsiteX4" fmla="*/ 7548113 w 7548113"/>
              <a:gd name="connsiteY4" fmla="*/ 3450566 h 3450566"/>
              <a:gd name="connsiteX5" fmla="*/ 7548113 w 7548113"/>
              <a:gd name="connsiteY5" fmla="*/ 1725283 h 3450566"/>
              <a:gd name="connsiteX6" fmla="*/ 5132717 w 7548113"/>
              <a:gd name="connsiteY6" fmla="*/ 1725283 h 3450566"/>
              <a:gd name="connsiteX7" fmla="*/ 5132717 w 7548113"/>
              <a:gd name="connsiteY7" fmla="*/ 0 h 3450566"/>
              <a:gd name="connsiteX8" fmla="*/ 1621766 w 7548113"/>
              <a:gd name="connsiteY8" fmla="*/ 17253 h 3450566"/>
              <a:gd name="connsiteX0" fmla="*/ 1647645 w 7548113"/>
              <a:gd name="connsiteY0" fmla="*/ 0 h 3459193"/>
              <a:gd name="connsiteX1" fmla="*/ 1621766 w 7548113"/>
              <a:gd name="connsiteY1" fmla="*/ 2449903 h 3459193"/>
              <a:gd name="connsiteX2" fmla="*/ 0 w 7548113"/>
              <a:gd name="connsiteY2" fmla="*/ 2449903 h 3459193"/>
              <a:gd name="connsiteX3" fmla="*/ 0 w 7548113"/>
              <a:gd name="connsiteY3" fmla="*/ 3459193 h 3459193"/>
              <a:gd name="connsiteX4" fmla="*/ 7548113 w 7548113"/>
              <a:gd name="connsiteY4" fmla="*/ 3459193 h 3459193"/>
              <a:gd name="connsiteX5" fmla="*/ 7548113 w 7548113"/>
              <a:gd name="connsiteY5" fmla="*/ 1733910 h 3459193"/>
              <a:gd name="connsiteX6" fmla="*/ 5132717 w 7548113"/>
              <a:gd name="connsiteY6" fmla="*/ 1733910 h 3459193"/>
              <a:gd name="connsiteX7" fmla="*/ 5132717 w 7548113"/>
              <a:gd name="connsiteY7" fmla="*/ 8627 h 3459193"/>
              <a:gd name="connsiteX8" fmla="*/ 1647645 w 7548113"/>
              <a:gd name="connsiteY8" fmla="*/ 0 h 3459193"/>
              <a:gd name="connsiteX0" fmla="*/ 1630392 w 7548113"/>
              <a:gd name="connsiteY0" fmla="*/ 17253 h 3450566"/>
              <a:gd name="connsiteX1" fmla="*/ 1621766 w 7548113"/>
              <a:gd name="connsiteY1" fmla="*/ 2441276 h 3450566"/>
              <a:gd name="connsiteX2" fmla="*/ 0 w 7548113"/>
              <a:gd name="connsiteY2" fmla="*/ 2441276 h 3450566"/>
              <a:gd name="connsiteX3" fmla="*/ 0 w 7548113"/>
              <a:gd name="connsiteY3" fmla="*/ 3450566 h 3450566"/>
              <a:gd name="connsiteX4" fmla="*/ 7548113 w 7548113"/>
              <a:gd name="connsiteY4" fmla="*/ 3450566 h 3450566"/>
              <a:gd name="connsiteX5" fmla="*/ 7548113 w 7548113"/>
              <a:gd name="connsiteY5" fmla="*/ 1725283 h 3450566"/>
              <a:gd name="connsiteX6" fmla="*/ 5132717 w 7548113"/>
              <a:gd name="connsiteY6" fmla="*/ 1725283 h 3450566"/>
              <a:gd name="connsiteX7" fmla="*/ 5132717 w 7548113"/>
              <a:gd name="connsiteY7" fmla="*/ 0 h 3450566"/>
              <a:gd name="connsiteX8" fmla="*/ 1630392 w 7548113"/>
              <a:gd name="connsiteY8" fmla="*/ 17253 h 3450566"/>
              <a:gd name="connsiteX0" fmla="*/ 1630392 w 7548113"/>
              <a:gd name="connsiteY0" fmla="*/ 0 h 3459192"/>
              <a:gd name="connsiteX1" fmla="*/ 1621766 w 7548113"/>
              <a:gd name="connsiteY1" fmla="*/ 2449902 h 3459192"/>
              <a:gd name="connsiteX2" fmla="*/ 0 w 7548113"/>
              <a:gd name="connsiteY2" fmla="*/ 2449902 h 3459192"/>
              <a:gd name="connsiteX3" fmla="*/ 0 w 7548113"/>
              <a:gd name="connsiteY3" fmla="*/ 3459192 h 3459192"/>
              <a:gd name="connsiteX4" fmla="*/ 7548113 w 7548113"/>
              <a:gd name="connsiteY4" fmla="*/ 3459192 h 3459192"/>
              <a:gd name="connsiteX5" fmla="*/ 7548113 w 7548113"/>
              <a:gd name="connsiteY5" fmla="*/ 1733909 h 3459192"/>
              <a:gd name="connsiteX6" fmla="*/ 5132717 w 7548113"/>
              <a:gd name="connsiteY6" fmla="*/ 1733909 h 3459192"/>
              <a:gd name="connsiteX7" fmla="*/ 5132717 w 7548113"/>
              <a:gd name="connsiteY7" fmla="*/ 8626 h 3459192"/>
              <a:gd name="connsiteX8" fmla="*/ 1630392 w 7548113"/>
              <a:gd name="connsiteY8" fmla="*/ 0 h 345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48113" h="3459192">
                <a:moveTo>
                  <a:pt x="1630392" y="0"/>
                </a:moveTo>
                <a:cubicBezTo>
                  <a:pt x="1627517" y="808008"/>
                  <a:pt x="1624641" y="1641894"/>
                  <a:pt x="1621766" y="2449902"/>
                </a:cubicBezTo>
                <a:lnTo>
                  <a:pt x="0" y="2449902"/>
                </a:lnTo>
                <a:lnTo>
                  <a:pt x="0" y="3459192"/>
                </a:lnTo>
                <a:lnTo>
                  <a:pt x="7548113" y="3459192"/>
                </a:lnTo>
                <a:lnTo>
                  <a:pt x="7548113" y="1733909"/>
                </a:lnTo>
                <a:lnTo>
                  <a:pt x="5132717" y="1733909"/>
                </a:lnTo>
                <a:lnTo>
                  <a:pt x="5132717" y="8626"/>
                </a:lnTo>
                <a:lnTo>
                  <a:pt x="1630392" y="0"/>
                </a:lnTo>
                <a:close/>
              </a:path>
            </a:pathLst>
          </a:custGeom>
          <a:solidFill>
            <a:srgbClr val="99FF99">
              <a:alpha val="3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red pipe with a couple of pink and purple pipes&#10;&#10;AI-generated content may be incorrect.">
            <a:extLst>
              <a:ext uri="{FF2B5EF4-FFF2-40B4-BE49-F238E27FC236}">
                <a16:creationId xmlns:a16="http://schemas.microsoft.com/office/drawing/2014/main" id="{D991D38D-3026-4E4B-724B-D1B51CB5D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328" y="3791760"/>
            <a:ext cx="1961372" cy="2373544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4DF0FD7-63F2-1517-403A-98BF1E939A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D42501ED-011D-2685-07C3-275E153E9257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C1505C-7BEE-B854-6F7F-A9279163493C}"/>
              </a:ext>
            </a:extLst>
          </p:cNvPr>
          <p:cNvSpPr txBox="1"/>
          <p:nvPr/>
        </p:nvSpPr>
        <p:spPr>
          <a:xfrm>
            <a:off x="10981291" y="3992750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Smoke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extractors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62964-83A5-C1BB-56E5-B641A5140BF0}"/>
              </a:ext>
            </a:extLst>
          </p:cNvPr>
          <p:cNvSpPr txBox="1"/>
          <p:nvPr/>
        </p:nvSpPr>
        <p:spPr>
          <a:xfrm>
            <a:off x="11460906" y="1631592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Filters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B710E4-3409-4F17-17DE-2B13A5A2557C}"/>
              </a:ext>
            </a:extLst>
          </p:cNvPr>
          <p:cNvSpPr txBox="1"/>
          <p:nvPr/>
        </p:nvSpPr>
        <p:spPr>
          <a:xfrm>
            <a:off x="8631538" y="2474197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Fresh air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intake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8D2439-D893-3B26-10D7-3564A9254A14}"/>
              </a:ext>
            </a:extLst>
          </p:cNvPr>
          <p:cNvSpPr txBox="1"/>
          <p:nvPr/>
        </p:nvSpPr>
        <p:spPr>
          <a:xfrm>
            <a:off x="9812490" y="2402189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AHU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C610C8-260E-C0FB-270E-4BC479A249FF}"/>
              </a:ext>
            </a:extLst>
          </p:cNvPr>
          <p:cNvSpPr txBox="1"/>
          <p:nvPr/>
        </p:nvSpPr>
        <p:spPr>
          <a:xfrm>
            <a:off x="10292844" y="5163686"/>
            <a:ext cx="136753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Smoke extraction system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D323A1-6A9B-F2F3-3A85-177F1E8F745F}"/>
              </a:ext>
            </a:extLst>
          </p:cNvPr>
          <p:cNvSpPr txBox="1"/>
          <p:nvPr/>
        </p:nvSpPr>
        <p:spPr>
          <a:xfrm>
            <a:off x="9507102" y="3623528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S-2 supply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820E8F-03F6-939F-55C9-E4C9371940EA}"/>
              </a:ext>
            </a:extLst>
          </p:cNvPr>
          <p:cNvSpPr txBox="1"/>
          <p:nvPr/>
        </p:nvSpPr>
        <p:spPr>
          <a:xfrm>
            <a:off x="11023407" y="2727780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S-2 return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4C74DB-898F-B297-5C5E-1AAAB12F77F6}"/>
              </a:ext>
            </a:extLst>
          </p:cNvPr>
          <p:cNvSpPr txBox="1"/>
          <p:nvPr/>
        </p:nvSpPr>
        <p:spPr>
          <a:xfrm>
            <a:off x="10858432" y="168602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Extractors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AAB2A9-107A-35E4-5B8F-C44A25AB0B19}"/>
              </a:ext>
            </a:extLst>
          </p:cNvPr>
          <p:cNvSpPr txBox="1"/>
          <p:nvPr/>
        </p:nvSpPr>
        <p:spPr>
          <a:xfrm>
            <a:off x="8684350" y="1109613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S-2 exhaust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995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A7FD6-B5D3-9661-5286-A38DAB895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box with yellow and blue tubes&#10;&#10;AI-generated content may be incorrect.">
            <a:extLst>
              <a:ext uri="{FF2B5EF4-FFF2-40B4-BE49-F238E27FC236}">
                <a16:creationId xmlns:a16="http://schemas.microsoft.com/office/drawing/2014/main" id="{7FA5844C-0B5C-3230-C97F-0765C930A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8288" y="980728"/>
            <a:ext cx="3412072" cy="2016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787B0E-0335-4766-4D76-C96748C01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042425"/>
            <a:ext cx="11023407" cy="420182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E3B1FF9-250F-4CF4-BDF2-4774FA17D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synoptics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630F4C-8E99-1EC8-55C3-D01102B9F0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793330"/>
            <a:ext cx="11376024" cy="141153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Control room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1,000 m3/h  unit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Recirculation of air </a:t>
            </a:r>
            <a:r>
              <a:rPr lang="en-US" sz="1400" dirty="0">
                <a:sym typeface="Wingdings" panose="05000000000000000000" pitchFamily="2" charset="2"/>
              </a:rPr>
              <a:t> using less energy for treating fresh air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No needs for mechanical smoke extraction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Only fresh air is filtrated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9123434-20C3-C02E-4D16-32C19DA54A75}"/>
              </a:ext>
            </a:extLst>
          </p:cNvPr>
          <p:cNvSpPr/>
          <p:nvPr/>
        </p:nvSpPr>
        <p:spPr>
          <a:xfrm>
            <a:off x="8272503" y="2204864"/>
            <a:ext cx="2504017" cy="1656184"/>
          </a:xfrm>
          <a:custGeom>
            <a:avLst/>
            <a:gdLst>
              <a:gd name="connsiteX0" fmla="*/ 0 w 2458529"/>
              <a:gd name="connsiteY0" fmla="*/ 0 h 1621766"/>
              <a:gd name="connsiteX1" fmla="*/ 0 w 2458529"/>
              <a:gd name="connsiteY1" fmla="*/ 1621766 h 1621766"/>
              <a:gd name="connsiteX2" fmla="*/ 2458529 w 2458529"/>
              <a:gd name="connsiteY2" fmla="*/ 1621766 h 1621766"/>
              <a:gd name="connsiteX3" fmla="*/ 2458529 w 2458529"/>
              <a:gd name="connsiteY3" fmla="*/ 1121434 h 1621766"/>
              <a:gd name="connsiteX4" fmla="*/ 2122099 w 2458529"/>
              <a:gd name="connsiteY4" fmla="*/ 1121434 h 1621766"/>
              <a:gd name="connsiteX5" fmla="*/ 2122099 w 2458529"/>
              <a:gd name="connsiteY5" fmla="*/ 34505 h 1621766"/>
              <a:gd name="connsiteX6" fmla="*/ 0 w 2458529"/>
              <a:gd name="connsiteY6" fmla="*/ 0 h 1621766"/>
              <a:gd name="connsiteX0" fmla="*/ 0 w 2458529"/>
              <a:gd name="connsiteY0" fmla="*/ 8627 h 1630393"/>
              <a:gd name="connsiteX1" fmla="*/ 0 w 2458529"/>
              <a:gd name="connsiteY1" fmla="*/ 1630393 h 1630393"/>
              <a:gd name="connsiteX2" fmla="*/ 2458529 w 2458529"/>
              <a:gd name="connsiteY2" fmla="*/ 1630393 h 1630393"/>
              <a:gd name="connsiteX3" fmla="*/ 2458529 w 2458529"/>
              <a:gd name="connsiteY3" fmla="*/ 1130061 h 1630393"/>
              <a:gd name="connsiteX4" fmla="*/ 2122099 w 2458529"/>
              <a:gd name="connsiteY4" fmla="*/ 1130061 h 1630393"/>
              <a:gd name="connsiteX5" fmla="*/ 2122099 w 2458529"/>
              <a:gd name="connsiteY5" fmla="*/ 0 h 1630393"/>
              <a:gd name="connsiteX6" fmla="*/ 0 w 2458529"/>
              <a:gd name="connsiteY6" fmla="*/ 8627 h 163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8529" h="1630393">
                <a:moveTo>
                  <a:pt x="0" y="8627"/>
                </a:moveTo>
                <a:lnTo>
                  <a:pt x="0" y="1630393"/>
                </a:lnTo>
                <a:lnTo>
                  <a:pt x="2458529" y="1630393"/>
                </a:lnTo>
                <a:lnTo>
                  <a:pt x="2458529" y="1130061"/>
                </a:lnTo>
                <a:lnTo>
                  <a:pt x="2122099" y="1130061"/>
                </a:lnTo>
                <a:lnTo>
                  <a:pt x="2122099" y="0"/>
                </a:lnTo>
                <a:lnTo>
                  <a:pt x="0" y="8627"/>
                </a:lnTo>
                <a:close/>
              </a:path>
            </a:pathLst>
          </a:custGeom>
          <a:solidFill>
            <a:srgbClr val="FFFF99">
              <a:alpha val="47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04206D3-9C79-3388-5117-15E1FD646CC5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8936E16-2794-4989-4CDB-ACE9721FF65B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DF91AF-D39E-6B3E-2C32-40DC11DB0BD9}"/>
              </a:ext>
            </a:extLst>
          </p:cNvPr>
          <p:cNvSpPr txBox="1"/>
          <p:nvPr/>
        </p:nvSpPr>
        <p:spPr>
          <a:xfrm>
            <a:off x="11100248" y="980728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AHU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D504EA-3A0D-CBE9-D0C2-C3935620CD06}"/>
              </a:ext>
            </a:extLst>
          </p:cNvPr>
          <p:cNvSpPr txBox="1"/>
          <p:nvPr/>
        </p:nvSpPr>
        <p:spPr>
          <a:xfrm>
            <a:off x="8832925" y="858778"/>
            <a:ext cx="1367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Fresh air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intake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D5B6D5-A514-F374-7633-00C2D71804B6}"/>
              </a:ext>
            </a:extLst>
          </p:cNvPr>
          <p:cNvSpPr txBox="1"/>
          <p:nvPr/>
        </p:nvSpPr>
        <p:spPr>
          <a:xfrm>
            <a:off x="8182255" y="1524883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S-3 supply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36413F-ED54-B9E2-B189-DB2813A47B67}"/>
              </a:ext>
            </a:extLst>
          </p:cNvPr>
          <p:cNvSpPr txBox="1"/>
          <p:nvPr/>
        </p:nvSpPr>
        <p:spPr>
          <a:xfrm>
            <a:off x="11023407" y="2841903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S-3 return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623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734F40-00C0-3F1B-032A-87B87A88B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676" y="764704"/>
            <a:ext cx="6679109" cy="274717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5663751-5834-CAC4-DC53-3706BA1E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ductwork and integration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62A3145-2A18-4B43-DBD0-88896D3102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541" r="4201"/>
          <a:stretch/>
        </p:blipFill>
        <p:spPr>
          <a:xfrm>
            <a:off x="1659928" y="2060848"/>
            <a:ext cx="1656184" cy="297008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B0A7EFA-655D-326E-E2FC-1C9309E5FDC4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32FC6BD3-A9E4-B2D2-08CA-7D762C1111FB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79EB93-1162-3643-03C9-08D8CCA29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872" y="3486177"/>
            <a:ext cx="6573601" cy="27511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684956-6F9B-E10B-EBF4-FE2E8A95B2E7}"/>
              </a:ext>
            </a:extLst>
          </p:cNvPr>
          <p:cNvSpPr txBox="1"/>
          <p:nvPr/>
        </p:nvSpPr>
        <p:spPr>
          <a:xfrm>
            <a:off x="3576341" y="4941168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2F2F2F"/>
                </a:solidFill>
              </a:rPr>
              <a:t>Groundfloor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2F30F-2439-8163-2C7D-AD69F4260218}"/>
              </a:ext>
            </a:extLst>
          </p:cNvPr>
          <p:cNvSpPr txBox="1"/>
          <p:nvPr/>
        </p:nvSpPr>
        <p:spPr>
          <a:xfrm>
            <a:off x="3576340" y="1946661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1</a:t>
            </a:r>
            <a:r>
              <a:rPr lang="en-US" baseline="30000" dirty="0">
                <a:solidFill>
                  <a:srgbClr val="2F2F2F"/>
                </a:solidFill>
              </a:rPr>
              <a:t>st</a:t>
            </a:r>
            <a:r>
              <a:rPr lang="en-US" dirty="0">
                <a:solidFill>
                  <a:srgbClr val="2F2F2F"/>
                </a:solidFill>
              </a:rPr>
              <a:t> floor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3DB5EB-7FF7-5ACF-4E39-1CA757185EAD}"/>
              </a:ext>
            </a:extLst>
          </p:cNvPr>
          <p:cNvSpPr txBox="1"/>
          <p:nvPr/>
        </p:nvSpPr>
        <p:spPr>
          <a:xfrm>
            <a:off x="747950" y="3717031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2nd floor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3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481B7-492B-C097-D5A5-BD264B7E5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45D5DF0-DE48-56BC-8BBE-8185B4AD2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ductwork and integration</a:t>
            </a:r>
            <a:endParaRPr lang="en-GB" dirty="0"/>
          </a:p>
        </p:txBody>
      </p:sp>
      <p:pic>
        <p:nvPicPr>
          <p:cNvPr id="3" name="Picture 2" descr="A colorful machine with a white background&#10;&#10;AI-generated content may be incorrect.">
            <a:extLst>
              <a:ext uri="{FF2B5EF4-FFF2-40B4-BE49-F238E27FC236}">
                <a16:creationId xmlns:a16="http://schemas.microsoft.com/office/drawing/2014/main" id="{C077DF65-97ED-F593-AA59-5D8CCE073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93" y="1628800"/>
            <a:ext cx="11716803" cy="4392488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B8E443-5DF3-FE78-A479-C73D99C9039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6E981-72C8-03AE-6747-2FD17567B46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B7CB1F-F30E-FD6C-6BBA-37A8AF658500}"/>
              </a:ext>
            </a:extLst>
          </p:cNvPr>
          <p:cNvSpPr txBox="1"/>
          <p:nvPr/>
        </p:nvSpPr>
        <p:spPr>
          <a:xfrm>
            <a:off x="6312024" y="1811647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S-2 AHU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302377-1538-8127-44E9-5B558A1453EB}"/>
              </a:ext>
            </a:extLst>
          </p:cNvPr>
          <p:cNvSpPr txBox="1"/>
          <p:nvPr/>
        </p:nvSpPr>
        <p:spPr>
          <a:xfrm>
            <a:off x="10704512" y="2348880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S-3 AHU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BC94F6-EFBD-CB95-E657-E0487B0974E0}"/>
              </a:ext>
            </a:extLst>
          </p:cNvPr>
          <p:cNvSpPr txBox="1"/>
          <p:nvPr/>
        </p:nvSpPr>
        <p:spPr>
          <a:xfrm>
            <a:off x="8801996" y="4869160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S-1 AHUs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E8602-8E8E-5614-0C45-258E65F8DDCA}"/>
              </a:ext>
            </a:extLst>
          </p:cNvPr>
          <p:cNvSpPr txBox="1"/>
          <p:nvPr/>
        </p:nvSpPr>
        <p:spPr>
          <a:xfrm>
            <a:off x="10416482" y="3901399"/>
            <a:ext cx="136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Filters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2DCA5E-BECC-4573-5E24-B2CE4BF6C826}"/>
              </a:ext>
            </a:extLst>
          </p:cNvPr>
          <p:cNvSpPr txBox="1"/>
          <p:nvPr/>
        </p:nvSpPr>
        <p:spPr>
          <a:xfrm>
            <a:off x="8976320" y="1941857"/>
            <a:ext cx="19442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Smoke extractors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93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023B2-E017-273D-62E1-719249F97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1AE368A-CE0B-619D-D481-8C599F7AD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ductwork and integration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5740629-6903-6E2D-3774-DFA2B5F7105D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2AB5B-6AF1-6AD7-EB3C-612E41F9629E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pic>
        <p:nvPicPr>
          <p:cNvPr id="12" name="Video 11">
            <a:hlinkClick r:id="" action="ppaction://media"/>
            <a:extLst>
              <a:ext uri="{FF2B5EF4-FFF2-40B4-BE49-F238E27FC236}">
                <a16:creationId xmlns:a16="http://schemas.microsoft.com/office/drawing/2014/main" id="{5C5CF9B8-6EF3-C0A3-7506-87AEA61640D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9496" y="1276561"/>
            <a:ext cx="9408368" cy="495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5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A27A4-A0EE-44B0-DB28-AE3FE10A8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339DE-196E-DDAC-DBD5-92124B9E0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Demineralized &amp; Chilled water synoptics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4C9302-8683-0405-44C7-A214F77E7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2354120"/>
            <a:ext cx="7448364" cy="3828694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DAEF12F-7B6B-9AC1-F57B-FB3FE48AF34E}"/>
              </a:ext>
            </a:extLst>
          </p:cNvPr>
          <p:cNvSpPr/>
          <p:nvPr/>
        </p:nvSpPr>
        <p:spPr>
          <a:xfrm>
            <a:off x="4943872" y="2470914"/>
            <a:ext cx="5093366" cy="2508137"/>
          </a:xfrm>
          <a:custGeom>
            <a:avLst/>
            <a:gdLst>
              <a:gd name="connsiteX0" fmla="*/ 0 w 7306573"/>
              <a:gd name="connsiteY0" fmla="*/ 2984739 h 4097547"/>
              <a:gd name="connsiteX1" fmla="*/ 1397479 w 7306573"/>
              <a:gd name="connsiteY1" fmla="*/ 3950898 h 4097547"/>
              <a:gd name="connsiteX2" fmla="*/ 2053086 w 7306573"/>
              <a:gd name="connsiteY2" fmla="*/ 3554083 h 4097547"/>
              <a:gd name="connsiteX3" fmla="*/ 3019245 w 7306573"/>
              <a:gd name="connsiteY3" fmla="*/ 4097547 h 4097547"/>
              <a:gd name="connsiteX4" fmla="*/ 7306573 w 7306573"/>
              <a:gd name="connsiteY4" fmla="*/ 1578634 h 4097547"/>
              <a:gd name="connsiteX5" fmla="*/ 5098211 w 7306573"/>
              <a:gd name="connsiteY5" fmla="*/ 0 h 4097547"/>
              <a:gd name="connsiteX6" fmla="*/ 0 w 7306573"/>
              <a:gd name="connsiteY6" fmla="*/ 2984739 h 409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06573" h="4097547">
                <a:moveTo>
                  <a:pt x="0" y="2984739"/>
                </a:moveTo>
                <a:lnTo>
                  <a:pt x="1397479" y="3950898"/>
                </a:lnTo>
                <a:lnTo>
                  <a:pt x="2053086" y="3554083"/>
                </a:lnTo>
                <a:lnTo>
                  <a:pt x="3019245" y="4097547"/>
                </a:lnTo>
                <a:lnTo>
                  <a:pt x="7306573" y="1578634"/>
                </a:lnTo>
                <a:lnTo>
                  <a:pt x="5098211" y="0"/>
                </a:lnTo>
                <a:lnTo>
                  <a:pt x="0" y="2984739"/>
                </a:lnTo>
                <a:close/>
              </a:path>
            </a:pathLst>
          </a:custGeom>
          <a:solidFill>
            <a:schemeClr val="tx1">
              <a:lumMod val="20000"/>
              <a:lumOff val="80000"/>
              <a:alpha val="2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002B514-E83A-456B-31C9-CAB0EC654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7694" y="1209319"/>
            <a:ext cx="9560713" cy="140362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service building: 250 kW load on chilled water for AHUs</a:t>
            </a:r>
            <a:br>
              <a:rPr lang="en-US" dirty="0"/>
            </a:b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F0CE5B-27CD-B586-A0FA-F73CEE9A8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908361"/>
            <a:ext cx="4835075" cy="238473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E347B12-AEB2-7110-2AA4-BEADA33C7BFF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7876E07-5BF0-FE4C-19E6-4E360F4BF4C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396861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DA9EB-1B50-CA69-DE40-F8F6E01A8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8CB92833-B4EF-BEB0-A95C-2E7C73D06CE1}"/>
              </a:ext>
            </a:extLst>
          </p:cNvPr>
          <p:cNvSpPr/>
          <p:nvPr/>
        </p:nvSpPr>
        <p:spPr>
          <a:xfrm>
            <a:off x="3611944" y="1753205"/>
            <a:ext cx="4168080" cy="2672680"/>
          </a:xfrm>
          <a:prstGeom prst="flowChartProcess">
            <a:avLst/>
          </a:prstGeom>
          <a:solidFill>
            <a:schemeClr val="lt1"/>
          </a:solidFill>
          <a:ln>
            <a:solidFill>
              <a:srgbClr val="0048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SERVICE CELL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8312D6-6C0E-8555-9BCA-2B4D0D7E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8093BFB-A162-5A0B-B007-7070B6B1EA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1310428"/>
            <a:ext cx="8784976" cy="1403623"/>
          </a:xfrm>
        </p:spPr>
        <p:txBody>
          <a:bodyPr/>
          <a:lstStyle/>
          <a:p>
            <a:r>
              <a:rPr lang="en-US" dirty="0"/>
              <a:t>Preliminary failure modes and impacts – Service cell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8BA5E193-E456-3892-FE88-5E10E92B1342}"/>
              </a:ext>
            </a:extLst>
          </p:cNvPr>
          <p:cNvSpPr/>
          <p:nvPr/>
        </p:nvSpPr>
        <p:spPr>
          <a:xfrm>
            <a:off x="487040" y="2767851"/>
            <a:ext cx="914400" cy="61264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AHU</a:t>
            </a:r>
            <a:endParaRPr lang="en-GB" dirty="0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1A4BB67D-E58C-286F-0B8F-236214261206}"/>
              </a:ext>
            </a:extLst>
          </p:cNvPr>
          <p:cNvSpPr/>
          <p:nvPr/>
        </p:nvSpPr>
        <p:spPr>
          <a:xfrm>
            <a:off x="487040" y="3541533"/>
            <a:ext cx="914400" cy="61264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AHU</a:t>
            </a:r>
            <a:endParaRPr lang="en-GB" dirty="0"/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5FB96AB4-EDB2-25E4-5324-89C277D4ECB7}"/>
              </a:ext>
            </a:extLst>
          </p:cNvPr>
          <p:cNvSpPr/>
          <p:nvPr/>
        </p:nvSpPr>
        <p:spPr>
          <a:xfrm>
            <a:off x="4021055" y="3378745"/>
            <a:ext cx="3384376" cy="91291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DYNAMIC CONFINEMENT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9D6602B-2376-376A-2340-3BB6725CEE25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401440" y="3074175"/>
            <a:ext cx="1209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38D87-6148-0352-B1E3-2F1E705DAA04}"/>
              </a:ext>
            </a:extLst>
          </p:cNvPr>
          <p:cNvCxnSpPr>
            <a:cxnSpLocks/>
          </p:cNvCxnSpPr>
          <p:nvPr/>
        </p:nvCxnSpPr>
        <p:spPr>
          <a:xfrm>
            <a:off x="1401440" y="3852865"/>
            <a:ext cx="1209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40E5F90-022E-B190-8851-7EFB44F656AE}"/>
              </a:ext>
            </a:extLst>
          </p:cNvPr>
          <p:cNvCxnSpPr>
            <a:cxnSpLocks/>
          </p:cNvCxnSpPr>
          <p:nvPr/>
        </p:nvCxnSpPr>
        <p:spPr>
          <a:xfrm>
            <a:off x="2611276" y="3074175"/>
            <a:ext cx="0" cy="778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F303DBBD-F508-4A0C-822F-CA61BA1FB5F0}"/>
              </a:ext>
            </a:extLst>
          </p:cNvPr>
          <p:cNvSpPr/>
          <p:nvPr/>
        </p:nvSpPr>
        <p:spPr>
          <a:xfrm>
            <a:off x="8688288" y="2090812"/>
            <a:ext cx="1402670" cy="929564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HANDLING HALL</a:t>
            </a:r>
            <a:endParaRPr lang="en-GB" dirty="0"/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4607703B-49AC-988C-8FC2-9636DBF97948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611276" y="3443198"/>
            <a:ext cx="1409779" cy="3920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Process 33">
            <a:extLst>
              <a:ext uri="{FF2B5EF4-FFF2-40B4-BE49-F238E27FC236}">
                <a16:creationId xmlns:a16="http://schemas.microsoft.com/office/drawing/2014/main" id="{2C9E0327-16BB-EEFC-C503-D5D44F9D4F20}"/>
              </a:ext>
            </a:extLst>
          </p:cNvPr>
          <p:cNvSpPr/>
          <p:nvPr/>
        </p:nvSpPr>
        <p:spPr>
          <a:xfrm>
            <a:off x="7780024" y="2090812"/>
            <a:ext cx="908264" cy="929564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21599994" rev="0"/>
              </a:camera>
              <a:lightRig rig="threePt" dir="t"/>
            </a:scene3d>
          </a:bodyPr>
          <a:lstStyle/>
          <a:p>
            <a:pPr algn="ctr"/>
            <a:r>
              <a:rPr lang="en-US" dirty="0"/>
              <a:t>DOOR</a:t>
            </a:r>
            <a:endParaRPr lang="en-GB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B2FDC7C3-3245-E502-84A5-60453F4F2E64}"/>
              </a:ext>
            </a:extLst>
          </p:cNvPr>
          <p:cNvCxnSpPr>
            <a:cxnSpLocks/>
            <a:stCxn id="34" idx="2"/>
          </p:cNvCxnSpPr>
          <p:nvPr/>
        </p:nvCxnSpPr>
        <p:spPr>
          <a:xfrm rot="5400000">
            <a:off x="7485691" y="2940119"/>
            <a:ext cx="668209" cy="8287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Process 47">
            <a:extLst>
              <a:ext uri="{FF2B5EF4-FFF2-40B4-BE49-F238E27FC236}">
                <a16:creationId xmlns:a16="http://schemas.microsoft.com/office/drawing/2014/main" id="{DCEEB305-7B41-DFAE-9606-D90EC5BFB6D8}"/>
              </a:ext>
            </a:extLst>
          </p:cNvPr>
          <p:cNvSpPr/>
          <p:nvPr/>
        </p:nvSpPr>
        <p:spPr>
          <a:xfrm>
            <a:off x="4583832" y="5596991"/>
            <a:ext cx="2232237" cy="612648"/>
          </a:xfrm>
          <a:prstGeom prst="flowChartProcess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REDUNTANT POWER SUPPLY</a:t>
            </a:r>
            <a:endParaRPr lang="en-GB" dirty="0"/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90BFAD8C-F613-CBE8-CF73-0C2386F921F5}"/>
              </a:ext>
            </a:extLst>
          </p:cNvPr>
          <p:cNvCxnSpPr>
            <a:cxnSpLocks/>
            <a:stCxn id="48" idx="1"/>
            <a:endCxn id="5" idx="1"/>
          </p:cNvCxnSpPr>
          <p:nvPr/>
        </p:nvCxnSpPr>
        <p:spPr>
          <a:xfrm rot="10800000">
            <a:off x="487040" y="3847857"/>
            <a:ext cx="4096792" cy="2055458"/>
          </a:xfrm>
          <a:prstGeom prst="bentConnector3">
            <a:avLst>
              <a:gd name="adj1" fmla="val 10558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219EE0E-19DC-9F49-89DA-E84D4CF1E10A}"/>
              </a:ext>
            </a:extLst>
          </p:cNvPr>
          <p:cNvCxnSpPr>
            <a:cxnSpLocks/>
          </p:cNvCxnSpPr>
          <p:nvPr/>
        </p:nvCxnSpPr>
        <p:spPr>
          <a:xfrm flipV="1">
            <a:off x="258702" y="3074175"/>
            <a:ext cx="0" cy="77869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3E47E3F-7AB9-5AF5-F998-E188964D14A8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58701" y="3074175"/>
            <a:ext cx="228339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Process 78">
            <a:extLst>
              <a:ext uri="{FF2B5EF4-FFF2-40B4-BE49-F238E27FC236}">
                <a16:creationId xmlns:a16="http://schemas.microsoft.com/office/drawing/2014/main" id="{36170EC2-C79A-E288-5595-31802639DA6F}"/>
              </a:ext>
            </a:extLst>
          </p:cNvPr>
          <p:cNvSpPr/>
          <p:nvPr/>
        </p:nvSpPr>
        <p:spPr>
          <a:xfrm>
            <a:off x="9840416" y="3284984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EXTRACTOR</a:t>
            </a:r>
            <a:endParaRPr lang="en-GB" dirty="0"/>
          </a:p>
        </p:txBody>
      </p:sp>
      <p:sp>
        <p:nvSpPr>
          <p:cNvPr id="80" name="Flowchart: Process 79">
            <a:extLst>
              <a:ext uri="{FF2B5EF4-FFF2-40B4-BE49-F238E27FC236}">
                <a16:creationId xmlns:a16="http://schemas.microsoft.com/office/drawing/2014/main" id="{4A3EDB61-813A-C3BA-1B17-DDF05423EF02}"/>
              </a:ext>
            </a:extLst>
          </p:cNvPr>
          <p:cNvSpPr/>
          <p:nvPr/>
        </p:nvSpPr>
        <p:spPr>
          <a:xfrm>
            <a:off x="9840416" y="4058666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EXTRACTOR</a:t>
            </a:r>
            <a:endParaRPr lang="en-GB" dirty="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011286C-ECCE-F3ED-CC9C-1EE40D241900}"/>
              </a:ext>
            </a:extLst>
          </p:cNvPr>
          <p:cNvSpPr/>
          <p:nvPr/>
        </p:nvSpPr>
        <p:spPr>
          <a:xfrm>
            <a:off x="9167302" y="3593079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7591299-5533-7B11-A9C5-E7D511722996}"/>
              </a:ext>
            </a:extLst>
          </p:cNvPr>
          <p:cNvSpPr/>
          <p:nvPr/>
        </p:nvSpPr>
        <p:spPr>
          <a:xfrm>
            <a:off x="9165652" y="4366026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B03CD4D-E3EF-870F-7136-D877D641BB00}"/>
              </a:ext>
            </a:extLst>
          </p:cNvPr>
          <p:cNvCxnSpPr>
            <a:cxnSpLocks/>
            <a:endCxn id="87" idx="1"/>
          </p:cNvCxnSpPr>
          <p:nvPr/>
        </p:nvCxnSpPr>
        <p:spPr>
          <a:xfrm flipV="1">
            <a:off x="9165652" y="3593079"/>
            <a:ext cx="1650" cy="7729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EEBFC2CC-5F50-1F73-B02D-0591AFA0F82C}"/>
              </a:ext>
            </a:extLst>
          </p:cNvPr>
          <p:cNvCxnSpPr>
            <a:cxnSpLocks/>
          </p:cNvCxnSpPr>
          <p:nvPr/>
        </p:nvCxnSpPr>
        <p:spPr>
          <a:xfrm rot="10800000">
            <a:off x="7405434" y="3816995"/>
            <a:ext cx="1761869" cy="37091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or: Elbow 102">
            <a:extLst>
              <a:ext uri="{FF2B5EF4-FFF2-40B4-BE49-F238E27FC236}">
                <a16:creationId xmlns:a16="http://schemas.microsoft.com/office/drawing/2014/main" id="{A7138ED9-8BF1-4CF5-D5B2-9FEF1F614520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6816069" y="4371875"/>
            <a:ext cx="4656773" cy="1531440"/>
          </a:xfrm>
          <a:prstGeom prst="bentConnector3">
            <a:avLst>
              <a:gd name="adj1" fmla="val 105018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7DF8819-C87F-4A7B-6DBA-E2F3E438F7FB}"/>
              </a:ext>
            </a:extLst>
          </p:cNvPr>
          <p:cNvCxnSpPr>
            <a:cxnSpLocks/>
          </p:cNvCxnSpPr>
          <p:nvPr/>
        </p:nvCxnSpPr>
        <p:spPr>
          <a:xfrm flipV="1">
            <a:off x="11707056" y="3586299"/>
            <a:ext cx="0" cy="77869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DF6D3CC8-A84C-4A8B-54B5-EF20141C3849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11472512" y="3586299"/>
            <a:ext cx="232448" cy="5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itle 5">
            <a:extLst>
              <a:ext uri="{FF2B5EF4-FFF2-40B4-BE49-F238E27FC236}">
                <a16:creationId xmlns:a16="http://schemas.microsoft.com/office/drawing/2014/main" id="{45EF319C-A8E9-1849-53B4-E373C2CE4ED3}"/>
              </a:ext>
            </a:extLst>
          </p:cNvPr>
          <p:cNvSpPr txBox="1">
            <a:spLocks/>
          </p:cNvSpPr>
          <p:nvPr/>
        </p:nvSpPr>
        <p:spPr>
          <a:xfrm>
            <a:off x="409836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New service building – ventilation system</a:t>
            </a:r>
            <a:endParaRPr lang="en-GB" dirty="0"/>
          </a:p>
        </p:txBody>
      </p:sp>
      <p:sp>
        <p:nvSpPr>
          <p:cNvPr id="119" name="Flowchart: Process 118">
            <a:extLst>
              <a:ext uri="{FF2B5EF4-FFF2-40B4-BE49-F238E27FC236}">
                <a16:creationId xmlns:a16="http://schemas.microsoft.com/office/drawing/2014/main" id="{96131CFF-6649-7307-94A4-679A47071F64}"/>
              </a:ext>
            </a:extLst>
          </p:cNvPr>
          <p:cNvSpPr/>
          <p:nvPr/>
        </p:nvSpPr>
        <p:spPr>
          <a:xfrm>
            <a:off x="4935670" y="4619102"/>
            <a:ext cx="1509794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POWER CUT</a:t>
            </a:r>
            <a:endParaRPr lang="en-GB" dirty="0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64F345E-751E-F23B-108E-F1EC4B8D0379}"/>
              </a:ext>
            </a:extLst>
          </p:cNvPr>
          <p:cNvCxnSpPr>
            <a:cxnSpLocks/>
          </p:cNvCxnSpPr>
          <p:nvPr/>
        </p:nvCxnSpPr>
        <p:spPr>
          <a:xfrm flipV="1">
            <a:off x="5159896" y="4291663"/>
            <a:ext cx="0" cy="3274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FD2C06-86CF-CFFE-41BD-D87D90C6DD87}"/>
              </a:ext>
            </a:extLst>
          </p:cNvPr>
          <p:cNvCxnSpPr>
            <a:cxnSpLocks/>
          </p:cNvCxnSpPr>
          <p:nvPr/>
        </p:nvCxnSpPr>
        <p:spPr>
          <a:xfrm>
            <a:off x="6096000" y="5231750"/>
            <a:ext cx="0" cy="3652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6FC9C4B-4233-A26B-B4C3-29AD89AD906A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04904A9-CD90-4D6C-95E0-B16962C987F2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253601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59D0F-335E-6E5D-3DDD-BA3FC55D8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7D015D1F-08F7-993D-645E-EA808E11314D}"/>
              </a:ext>
            </a:extLst>
          </p:cNvPr>
          <p:cNvSpPr/>
          <p:nvPr/>
        </p:nvSpPr>
        <p:spPr>
          <a:xfrm>
            <a:off x="2915952" y="1916832"/>
            <a:ext cx="4168080" cy="2672680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ROOMS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1533F8F-6AB7-67E5-9AC4-A575F4030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6CFFA1-BA7E-367C-BC8F-CAF67BB3D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1310428"/>
            <a:ext cx="11017224" cy="1403623"/>
          </a:xfrm>
        </p:spPr>
        <p:txBody>
          <a:bodyPr/>
          <a:lstStyle/>
          <a:p>
            <a:r>
              <a:rPr lang="en-US" dirty="0"/>
              <a:t>Preliminary failure modes and impacts – ALL OTHER </a:t>
            </a:r>
            <a:r>
              <a:rPr lang="en-GB" dirty="0"/>
              <a:t>ROOMS except Control room</a:t>
            </a:r>
          </a:p>
          <a:p>
            <a:endParaRPr 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1D2FE4D-6D70-E68C-4A02-7348DEE602F6}"/>
              </a:ext>
            </a:extLst>
          </p:cNvPr>
          <p:cNvSpPr/>
          <p:nvPr/>
        </p:nvSpPr>
        <p:spPr>
          <a:xfrm>
            <a:off x="904429" y="3692507"/>
            <a:ext cx="914400" cy="612648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AHU</a:t>
            </a:r>
            <a:endParaRPr lang="en-GB" dirty="0"/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29264FFF-E7DF-27E8-7571-2CF10966EAA9}"/>
              </a:ext>
            </a:extLst>
          </p:cNvPr>
          <p:cNvSpPr/>
          <p:nvPr/>
        </p:nvSpPr>
        <p:spPr>
          <a:xfrm>
            <a:off x="3325063" y="3542372"/>
            <a:ext cx="3384376" cy="912918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DYNAMIC CONFINEMENT</a:t>
            </a:r>
            <a:endParaRPr lang="en-GB" dirty="0"/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1071A238-7372-00FF-B181-E291A469B5C4}"/>
              </a:ext>
            </a:extLst>
          </p:cNvPr>
          <p:cNvSpPr/>
          <p:nvPr/>
        </p:nvSpPr>
        <p:spPr>
          <a:xfrm>
            <a:off x="7992296" y="1959867"/>
            <a:ext cx="1402670" cy="929564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BLD.911</a:t>
            </a:r>
            <a:endParaRPr lang="en-GB" dirty="0"/>
          </a:p>
        </p:txBody>
      </p:sp>
      <p:sp>
        <p:nvSpPr>
          <p:cNvPr id="34" name="Flowchart: Process 33">
            <a:extLst>
              <a:ext uri="{FF2B5EF4-FFF2-40B4-BE49-F238E27FC236}">
                <a16:creationId xmlns:a16="http://schemas.microsoft.com/office/drawing/2014/main" id="{C74F64A9-EFD5-25CD-2A57-1CC13ADEBA85}"/>
              </a:ext>
            </a:extLst>
          </p:cNvPr>
          <p:cNvSpPr/>
          <p:nvPr/>
        </p:nvSpPr>
        <p:spPr>
          <a:xfrm>
            <a:off x="7084032" y="1959867"/>
            <a:ext cx="908264" cy="929564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21599994" rev="0"/>
              </a:camera>
              <a:lightRig rig="threePt" dir="t"/>
            </a:scene3d>
          </a:bodyPr>
          <a:lstStyle/>
          <a:p>
            <a:pPr algn="ctr"/>
            <a:r>
              <a:rPr lang="en-US" dirty="0"/>
              <a:t>DOOR</a:t>
            </a:r>
            <a:br>
              <a:rPr lang="en-US" dirty="0"/>
            </a:br>
            <a:r>
              <a:rPr lang="en-US" sz="1600" dirty="0"/>
              <a:t>(4m x 5.5m)</a:t>
            </a:r>
            <a:endParaRPr lang="en-GB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EA6CA1BF-F260-A9C1-BEF7-FA5031B4827D}"/>
              </a:ext>
            </a:extLst>
          </p:cNvPr>
          <p:cNvCxnSpPr>
            <a:cxnSpLocks/>
            <a:stCxn id="34" idx="2"/>
          </p:cNvCxnSpPr>
          <p:nvPr/>
        </p:nvCxnSpPr>
        <p:spPr>
          <a:xfrm rot="5400000">
            <a:off x="6789699" y="2809174"/>
            <a:ext cx="668209" cy="828722"/>
          </a:xfrm>
          <a:prstGeom prst="bentConnector2">
            <a:avLst/>
          </a:prstGeom>
          <a:ln>
            <a:solidFill>
              <a:srgbClr val="DFD7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Process 78">
            <a:extLst>
              <a:ext uri="{FF2B5EF4-FFF2-40B4-BE49-F238E27FC236}">
                <a16:creationId xmlns:a16="http://schemas.microsoft.com/office/drawing/2014/main" id="{2DE81759-8AEF-DD05-8CDB-7C2C7B820307}"/>
              </a:ext>
            </a:extLst>
          </p:cNvPr>
          <p:cNvSpPr/>
          <p:nvPr/>
        </p:nvSpPr>
        <p:spPr>
          <a:xfrm>
            <a:off x="9144424" y="3039987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EXTRACTOR</a:t>
            </a:r>
            <a:endParaRPr lang="en-GB" dirty="0"/>
          </a:p>
        </p:txBody>
      </p:sp>
      <p:sp>
        <p:nvSpPr>
          <p:cNvPr id="80" name="Flowchart: Process 79">
            <a:extLst>
              <a:ext uri="{FF2B5EF4-FFF2-40B4-BE49-F238E27FC236}">
                <a16:creationId xmlns:a16="http://schemas.microsoft.com/office/drawing/2014/main" id="{C107D732-355B-3435-BEC4-A359A4C8A882}"/>
              </a:ext>
            </a:extLst>
          </p:cNvPr>
          <p:cNvSpPr/>
          <p:nvPr/>
        </p:nvSpPr>
        <p:spPr>
          <a:xfrm>
            <a:off x="9144424" y="3813669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EXTRACTOR</a:t>
            </a:r>
            <a:endParaRPr lang="en-GB" dirty="0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6CACF61-65B9-B9FC-33DE-4688F9C51F4A}"/>
              </a:ext>
            </a:extLst>
          </p:cNvPr>
          <p:cNvSpPr/>
          <p:nvPr/>
        </p:nvSpPr>
        <p:spPr>
          <a:xfrm>
            <a:off x="8471310" y="3348082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92D3517-4CBB-0D8C-B2DF-379D9602531A}"/>
              </a:ext>
            </a:extLst>
          </p:cNvPr>
          <p:cNvSpPr/>
          <p:nvPr/>
        </p:nvSpPr>
        <p:spPr>
          <a:xfrm>
            <a:off x="8469660" y="4121029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3349A91-213F-64EB-B974-9172AABE1E99}"/>
              </a:ext>
            </a:extLst>
          </p:cNvPr>
          <p:cNvCxnSpPr>
            <a:cxnSpLocks/>
            <a:endCxn id="87" idx="1"/>
          </p:cNvCxnSpPr>
          <p:nvPr/>
        </p:nvCxnSpPr>
        <p:spPr>
          <a:xfrm flipV="1">
            <a:off x="8469660" y="3348082"/>
            <a:ext cx="1650" cy="7729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846E871F-AFA3-DCCD-BD95-97DC218208F3}"/>
              </a:ext>
            </a:extLst>
          </p:cNvPr>
          <p:cNvCxnSpPr>
            <a:cxnSpLocks/>
          </p:cNvCxnSpPr>
          <p:nvPr/>
        </p:nvCxnSpPr>
        <p:spPr>
          <a:xfrm rot="10800000" flipV="1">
            <a:off x="6709443" y="3692507"/>
            <a:ext cx="1761868" cy="43142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itle 5">
            <a:extLst>
              <a:ext uri="{FF2B5EF4-FFF2-40B4-BE49-F238E27FC236}">
                <a16:creationId xmlns:a16="http://schemas.microsoft.com/office/drawing/2014/main" id="{767AE312-118D-1509-F298-B4771B57E04A}"/>
              </a:ext>
            </a:extLst>
          </p:cNvPr>
          <p:cNvSpPr txBox="1">
            <a:spLocks/>
          </p:cNvSpPr>
          <p:nvPr/>
        </p:nvSpPr>
        <p:spPr>
          <a:xfrm>
            <a:off x="409836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B81F53-CB5B-523E-792C-17DEE57476A5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1818829" y="3998831"/>
            <a:ext cx="1506234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BEF02AD5-11B4-2E1C-6CC5-1D77AE516AFC}"/>
              </a:ext>
            </a:extLst>
          </p:cNvPr>
          <p:cNvSpPr/>
          <p:nvPr/>
        </p:nvSpPr>
        <p:spPr>
          <a:xfrm>
            <a:off x="4239678" y="4725144"/>
            <a:ext cx="1509794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POWER CUT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830414-C3E0-6FE1-BB6D-547279B9E392}"/>
              </a:ext>
            </a:extLst>
          </p:cNvPr>
          <p:cNvCxnSpPr>
            <a:cxnSpLocks/>
          </p:cNvCxnSpPr>
          <p:nvPr/>
        </p:nvCxnSpPr>
        <p:spPr>
          <a:xfrm flipV="1">
            <a:off x="4463904" y="4455290"/>
            <a:ext cx="0" cy="3274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CA362CF1-F9C9-7FF8-C69E-FEC07E5963D9}"/>
              </a:ext>
            </a:extLst>
          </p:cNvPr>
          <p:cNvSpPr/>
          <p:nvPr/>
        </p:nvSpPr>
        <p:spPr>
          <a:xfrm>
            <a:off x="9144424" y="4465464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SMOKE EXTRACTOR</a:t>
            </a:r>
            <a:endParaRPr lang="en-GB" dirty="0"/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A5F79E3A-AE04-BD0A-4808-06D08E662CCD}"/>
              </a:ext>
            </a:extLst>
          </p:cNvPr>
          <p:cNvSpPr/>
          <p:nvPr/>
        </p:nvSpPr>
        <p:spPr>
          <a:xfrm>
            <a:off x="9144424" y="5239146"/>
            <a:ext cx="1632096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SMOKE EXTRACTOR</a:t>
            </a:r>
            <a:endParaRPr lang="en-GB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8167892-5568-8BC2-4DAA-836E5E342C21}"/>
              </a:ext>
            </a:extLst>
          </p:cNvPr>
          <p:cNvSpPr/>
          <p:nvPr/>
        </p:nvSpPr>
        <p:spPr>
          <a:xfrm>
            <a:off x="8471310" y="4773559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1B09853-9C45-6743-3C7C-63A54F41FD0C}"/>
              </a:ext>
            </a:extLst>
          </p:cNvPr>
          <p:cNvSpPr/>
          <p:nvPr/>
        </p:nvSpPr>
        <p:spPr>
          <a:xfrm>
            <a:off x="8469660" y="5546506"/>
            <a:ext cx="674764" cy="0"/>
          </a:xfrm>
          <a:custGeom>
            <a:avLst/>
            <a:gdLst>
              <a:gd name="connsiteX0" fmla="*/ 674764 w 674764"/>
              <a:gd name="connsiteY0" fmla="*/ 0 h 0"/>
              <a:gd name="connsiteX1" fmla="*/ 0 w 67476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4764">
                <a:moveTo>
                  <a:pt x="674764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A8CAE4-EC89-1C43-31A1-45BD3E158A43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8469660" y="4773559"/>
            <a:ext cx="1650" cy="7729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1E1114D7-E2C7-ACA0-DAAE-11D4A77A5D23}"/>
              </a:ext>
            </a:extLst>
          </p:cNvPr>
          <p:cNvCxnSpPr>
            <a:cxnSpLocks/>
          </p:cNvCxnSpPr>
          <p:nvPr/>
        </p:nvCxnSpPr>
        <p:spPr>
          <a:xfrm rot="10800000">
            <a:off x="6707790" y="4323651"/>
            <a:ext cx="1761868" cy="87069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Process 22">
            <a:extLst>
              <a:ext uri="{FF2B5EF4-FFF2-40B4-BE49-F238E27FC236}">
                <a16:creationId xmlns:a16="http://schemas.microsoft.com/office/drawing/2014/main" id="{569955EF-1033-340B-BCE5-0D9BCEF935F7}"/>
              </a:ext>
            </a:extLst>
          </p:cNvPr>
          <p:cNvSpPr/>
          <p:nvPr/>
        </p:nvSpPr>
        <p:spPr>
          <a:xfrm>
            <a:off x="4042549" y="5483502"/>
            <a:ext cx="2232237" cy="612648"/>
          </a:xfrm>
          <a:prstGeom prst="flowChartProcess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REDUNTANT POWER SUPPLY</a:t>
            </a:r>
            <a:endParaRPr lang="en-GB" dirty="0"/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D061AD64-9692-D4DB-2C0A-1E2780C76537}"/>
              </a:ext>
            </a:extLst>
          </p:cNvPr>
          <p:cNvCxnSpPr>
            <a:cxnSpLocks/>
            <a:endCxn id="79" idx="3"/>
          </p:cNvCxnSpPr>
          <p:nvPr/>
        </p:nvCxnSpPr>
        <p:spPr>
          <a:xfrm flipV="1">
            <a:off x="6274786" y="3346311"/>
            <a:ext cx="4501734" cy="2602969"/>
          </a:xfrm>
          <a:prstGeom prst="bentConnector3">
            <a:avLst>
              <a:gd name="adj1" fmla="val 105078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76D6FD-0525-9257-BAE4-2B59394BD3BC}"/>
              </a:ext>
            </a:extLst>
          </p:cNvPr>
          <p:cNvCxnSpPr>
            <a:cxnSpLocks/>
          </p:cNvCxnSpPr>
          <p:nvPr/>
        </p:nvCxnSpPr>
        <p:spPr>
          <a:xfrm>
            <a:off x="5554717" y="5118261"/>
            <a:ext cx="0" cy="3652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6C1E2C7-20AB-8F62-FE3C-037C69F8CC76}"/>
              </a:ext>
            </a:extLst>
          </p:cNvPr>
          <p:cNvCxnSpPr>
            <a:cxnSpLocks/>
          </p:cNvCxnSpPr>
          <p:nvPr/>
        </p:nvCxnSpPr>
        <p:spPr>
          <a:xfrm flipH="1">
            <a:off x="10764404" y="4104506"/>
            <a:ext cx="232448" cy="5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7249F75-1C64-111F-EB1F-21291C32F5A7}"/>
              </a:ext>
            </a:extLst>
          </p:cNvPr>
          <p:cNvCxnSpPr>
            <a:cxnSpLocks/>
          </p:cNvCxnSpPr>
          <p:nvPr/>
        </p:nvCxnSpPr>
        <p:spPr>
          <a:xfrm flipH="1">
            <a:off x="10764404" y="4751700"/>
            <a:ext cx="232448" cy="5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D71B3A1-AC2D-B8D7-908A-3882327FF4C3}"/>
              </a:ext>
            </a:extLst>
          </p:cNvPr>
          <p:cNvCxnSpPr>
            <a:cxnSpLocks/>
          </p:cNvCxnSpPr>
          <p:nvPr/>
        </p:nvCxnSpPr>
        <p:spPr>
          <a:xfrm flipH="1">
            <a:off x="10760096" y="5540461"/>
            <a:ext cx="232448" cy="5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634E7925-5C9E-5149-580A-DB2F21C0028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Slide Number Placeholder 4">
            <a:extLst>
              <a:ext uri="{FF2B5EF4-FFF2-40B4-BE49-F238E27FC236}">
                <a16:creationId xmlns:a16="http://schemas.microsoft.com/office/drawing/2014/main" id="{114C843F-38DB-8969-29C7-D6F9F95F2430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2535630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4C0EC-C00A-1FEC-67F1-747F2EF8C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33BE1ECF-8621-7B47-D306-0568AC71B7E9}"/>
              </a:ext>
            </a:extLst>
          </p:cNvPr>
          <p:cNvSpPr/>
          <p:nvPr/>
        </p:nvSpPr>
        <p:spPr>
          <a:xfrm>
            <a:off x="3539936" y="2161829"/>
            <a:ext cx="4168080" cy="2672680"/>
          </a:xfrm>
          <a:prstGeom prst="flowChartProcess">
            <a:avLst/>
          </a:prstGeom>
          <a:ln>
            <a:solidFill>
              <a:srgbClr val="DFD74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CONTROL ROOM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CE5B02-1928-5E2D-E9FE-F5E2B5FAA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E479F6F-C98C-F8A4-99F4-E3969A33A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1310428"/>
            <a:ext cx="9721080" cy="1403623"/>
          </a:xfrm>
        </p:spPr>
        <p:txBody>
          <a:bodyPr/>
          <a:lstStyle/>
          <a:p>
            <a:r>
              <a:rPr lang="en-US" dirty="0"/>
              <a:t>Preliminary failure modes and impacts – </a:t>
            </a:r>
            <a:r>
              <a:rPr lang="en-GB" dirty="0"/>
              <a:t>Control room</a:t>
            </a:r>
          </a:p>
          <a:p>
            <a:endParaRPr 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07D62D1A-4974-29A9-A557-11CAA6A19EC3}"/>
              </a:ext>
            </a:extLst>
          </p:cNvPr>
          <p:cNvSpPr/>
          <p:nvPr/>
        </p:nvSpPr>
        <p:spPr>
          <a:xfrm>
            <a:off x="1528413" y="3937504"/>
            <a:ext cx="914400" cy="612648"/>
          </a:xfrm>
          <a:prstGeom prst="flowChartProcess">
            <a:avLst/>
          </a:prstGeom>
          <a:ln>
            <a:solidFill>
              <a:srgbClr val="DFD74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AHU</a:t>
            </a:r>
            <a:endParaRPr lang="en-GB" dirty="0"/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646187E5-BA0B-E3D7-3663-99A5505A6AF5}"/>
              </a:ext>
            </a:extLst>
          </p:cNvPr>
          <p:cNvSpPr/>
          <p:nvPr/>
        </p:nvSpPr>
        <p:spPr>
          <a:xfrm>
            <a:off x="3949047" y="3787369"/>
            <a:ext cx="3384376" cy="912918"/>
          </a:xfrm>
          <a:prstGeom prst="flowChartProcess">
            <a:avLst/>
          </a:prstGeom>
          <a:ln>
            <a:solidFill>
              <a:srgbClr val="DFD74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DYNAMIC CONFINEMENT</a:t>
            </a:r>
            <a:endParaRPr lang="en-GB" dirty="0"/>
          </a:p>
        </p:txBody>
      </p:sp>
      <p:sp>
        <p:nvSpPr>
          <p:cNvPr id="112" name="Title 5">
            <a:extLst>
              <a:ext uri="{FF2B5EF4-FFF2-40B4-BE49-F238E27FC236}">
                <a16:creationId xmlns:a16="http://schemas.microsoft.com/office/drawing/2014/main" id="{33F9EF43-676A-E815-16B8-4EE302CD91F7}"/>
              </a:ext>
            </a:extLst>
          </p:cNvPr>
          <p:cNvSpPr txBox="1">
            <a:spLocks/>
          </p:cNvSpPr>
          <p:nvPr/>
        </p:nvSpPr>
        <p:spPr>
          <a:xfrm>
            <a:off x="409836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8E297C-7983-28A5-CFDB-7E5BAD53850B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2442813" y="4243828"/>
            <a:ext cx="1506234" cy="0"/>
          </a:xfrm>
          <a:prstGeom prst="straightConnector1">
            <a:avLst/>
          </a:prstGeom>
          <a:ln>
            <a:solidFill>
              <a:srgbClr val="DFD7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E4DFD703-66AD-72F0-975E-1B9BB40BBB71}"/>
              </a:ext>
            </a:extLst>
          </p:cNvPr>
          <p:cNvSpPr/>
          <p:nvPr/>
        </p:nvSpPr>
        <p:spPr>
          <a:xfrm>
            <a:off x="4863662" y="5027726"/>
            <a:ext cx="1509794" cy="61264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POWER CUT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E3067C-5250-E6A9-419B-AF4A45BA8C01}"/>
              </a:ext>
            </a:extLst>
          </p:cNvPr>
          <p:cNvCxnSpPr>
            <a:cxnSpLocks/>
          </p:cNvCxnSpPr>
          <p:nvPr/>
        </p:nvCxnSpPr>
        <p:spPr>
          <a:xfrm flipV="1">
            <a:off x="5087888" y="4700287"/>
            <a:ext cx="0" cy="3274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FAE1420-E5C1-51A1-C3B7-6B585F436606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43315ABC-E878-511D-96DC-C623206759FA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2606792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 err="1"/>
              <a:t>F.Dragoni</a:t>
            </a:r>
            <a:r>
              <a:rPr lang="en-US" dirty="0"/>
              <a:t>, </a:t>
            </a:r>
            <a:r>
              <a:rPr lang="en-US" dirty="0" err="1"/>
              <a:t>N.Zaric</a:t>
            </a:r>
            <a:endParaRPr lang="en-US" dirty="0"/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05/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Systems ventilation system integration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Beam Dump Facility (BDF) </a:t>
            </a:r>
            <a:r>
              <a:rPr lang="en-GB" sz="24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(TSAC)</a:t>
            </a:r>
            <a:b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9550C-8D4B-AB52-0D7C-80745B71F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D8A738-2676-F299-FA13-E7FAC2C56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Underground cavern – TCC8 &amp; ECN3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44B345-93F6-C105-C94C-D3765D95A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998866"/>
            <a:ext cx="7848872" cy="38029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89B349-8F73-2F11-BC6A-127501944C77}"/>
              </a:ext>
            </a:extLst>
          </p:cNvPr>
          <p:cNvSpPr txBox="1"/>
          <p:nvPr/>
        </p:nvSpPr>
        <p:spPr>
          <a:xfrm>
            <a:off x="-240704" y="870352"/>
            <a:ext cx="6094562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93" marR="0" lvl="1" indent="-285750" algn="l" defTabSz="914377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ECN3: Cooling capacity: 125kW</a:t>
            </a:r>
            <a:b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</a:b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              Flow rate: 30.000m3/h</a:t>
            </a:r>
          </a:p>
          <a:p>
            <a:pPr marL="609593" marR="0" lvl="1" indent="-285750" algn="l" defTabSz="914377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TCC8: Cooling capacity: 168kW</a:t>
            </a:r>
            <a:b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</a:b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              Flow rate: 20.000m3/h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BA7FC6-5B61-35F5-AC67-A4A099E63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8767" y="363374"/>
            <a:ext cx="2667623" cy="24626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4B6242-6848-E3B8-9F74-73E5566D2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1040" y="3461374"/>
            <a:ext cx="3829616" cy="27022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34A28EF-E525-434E-FDB9-0033E9215D6C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319B13AE-7F80-1100-DB3F-555310A13D34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1520380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DA215-BA77-D5EB-24C9-7DD82C750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06CD51-591B-EA0D-2E24-F67B4A6E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Underground cavern – TCC8 &amp; ECN3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9927EB-3F0E-1EC5-8E31-3F0C330D0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836712"/>
            <a:ext cx="11161240" cy="5407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E7C6C7A-1AAF-DF68-2354-37415914A0F3}"/>
              </a:ext>
            </a:extLst>
          </p:cNvPr>
          <p:cNvSpPr/>
          <p:nvPr/>
        </p:nvSpPr>
        <p:spPr>
          <a:xfrm>
            <a:off x="612475" y="862642"/>
            <a:ext cx="4951563" cy="2725947"/>
          </a:xfrm>
          <a:custGeom>
            <a:avLst/>
            <a:gdLst>
              <a:gd name="connsiteX0" fmla="*/ 0 w 4951563"/>
              <a:gd name="connsiteY0" fmla="*/ 2725947 h 2725947"/>
              <a:gd name="connsiteX1" fmla="*/ 4951563 w 4951563"/>
              <a:gd name="connsiteY1" fmla="*/ 2725947 h 2725947"/>
              <a:gd name="connsiteX2" fmla="*/ 4951563 w 4951563"/>
              <a:gd name="connsiteY2" fmla="*/ 0 h 2725947"/>
              <a:gd name="connsiteX3" fmla="*/ 2372265 w 4951563"/>
              <a:gd name="connsiteY3" fmla="*/ 0 h 2725947"/>
              <a:gd name="connsiteX4" fmla="*/ 2372265 w 4951563"/>
              <a:gd name="connsiteY4" fmla="*/ 1164566 h 2725947"/>
              <a:gd name="connsiteX5" fmla="*/ 34506 w 4951563"/>
              <a:gd name="connsiteY5" fmla="*/ 1164566 h 2725947"/>
              <a:gd name="connsiteX6" fmla="*/ 0 w 4951563"/>
              <a:gd name="connsiteY6" fmla="*/ 2725947 h 2725947"/>
              <a:gd name="connsiteX0" fmla="*/ 25879 w 4977442"/>
              <a:gd name="connsiteY0" fmla="*/ 2725947 h 2725947"/>
              <a:gd name="connsiteX1" fmla="*/ 4977442 w 4977442"/>
              <a:gd name="connsiteY1" fmla="*/ 2725947 h 2725947"/>
              <a:gd name="connsiteX2" fmla="*/ 4977442 w 4977442"/>
              <a:gd name="connsiteY2" fmla="*/ 0 h 2725947"/>
              <a:gd name="connsiteX3" fmla="*/ 2398144 w 4977442"/>
              <a:gd name="connsiteY3" fmla="*/ 0 h 2725947"/>
              <a:gd name="connsiteX4" fmla="*/ 2398144 w 4977442"/>
              <a:gd name="connsiteY4" fmla="*/ 1164566 h 2725947"/>
              <a:gd name="connsiteX5" fmla="*/ 0 w 4977442"/>
              <a:gd name="connsiteY5" fmla="*/ 1164566 h 2725947"/>
              <a:gd name="connsiteX6" fmla="*/ 25879 w 4977442"/>
              <a:gd name="connsiteY6" fmla="*/ 2725947 h 2725947"/>
              <a:gd name="connsiteX0" fmla="*/ 0 w 4951563"/>
              <a:gd name="connsiteY0" fmla="*/ 2725947 h 2725947"/>
              <a:gd name="connsiteX1" fmla="*/ 4951563 w 4951563"/>
              <a:gd name="connsiteY1" fmla="*/ 2725947 h 2725947"/>
              <a:gd name="connsiteX2" fmla="*/ 4951563 w 4951563"/>
              <a:gd name="connsiteY2" fmla="*/ 0 h 2725947"/>
              <a:gd name="connsiteX3" fmla="*/ 2372265 w 4951563"/>
              <a:gd name="connsiteY3" fmla="*/ 0 h 2725947"/>
              <a:gd name="connsiteX4" fmla="*/ 2372265 w 4951563"/>
              <a:gd name="connsiteY4" fmla="*/ 1164566 h 2725947"/>
              <a:gd name="connsiteX5" fmla="*/ 17253 w 4951563"/>
              <a:gd name="connsiteY5" fmla="*/ 1164566 h 2725947"/>
              <a:gd name="connsiteX6" fmla="*/ 0 w 4951563"/>
              <a:gd name="connsiteY6" fmla="*/ 2725947 h 272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1563" h="2725947">
                <a:moveTo>
                  <a:pt x="0" y="2725947"/>
                </a:moveTo>
                <a:lnTo>
                  <a:pt x="4951563" y="2725947"/>
                </a:lnTo>
                <a:lnTo>
                  <a:pt x="4951563" y="0"/>
                </a:lnTo>
                <a:lnTo>
                  <a:pt x="2372265" y="0"/>
                </a:lnTo>
                <a:lnTo>
                  <a:pt x="2372265" y="1164566"/>
                </a:lnTo>
                <a:lnTo>
                  <a:pt x="17253" y="1164566"/>
                </a:lnTo>
                <a:lnTo>
                  <a:pt x="0" y="2725947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E6CEDB8-3DDB-082E-A26B-D1F7AE937D94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13F80-6C6B-1609-B8A4-E69A6A423006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3746478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49737-3EE6-6896-7AC5-0C204A417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6BCE26-5574-B9B8-DD0A-6E4F55411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814076"/>
            <a:ext cx="10081120" cy="431373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DFF6CD-6652-2E88-32B6-D7C4B45C0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Underground cavern – TCC8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6621045-6263-D6DD-E964-9B22E920EE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906464"/>
            <a:ext cx="8424936" cy="1403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Fire rated smoke extraction ducts, up to 240 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Class “D” leakage rate ducts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Extractors will be placed on the roof of service building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FAB911F-E12F-648E-3662-63EDE094EB2A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B24F759-F4F6-6FED-53CA-D31D51ECFC2E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3018416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FD049-1EF3-7CDD-CEAA-5EB2BB169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C6B331-C480-DC50-FD85-12F2F8DB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606007-9A8B-EA75-942D-6B27745991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133" y="1124744"/>
            <a:ext cx="11219483" cy="288032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Review of confinement consumptions in ventilation systems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900" dirty="0"/>
              <a:t>Reference documents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New service building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900" dirty="0"/>
              <a:t>Ventilation systems &amp; pressure cascade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900" dirty="0"/>
              <a:t>Preliminary failure modes and impacts </a:t>
            </a:r>
            <a:endParaRPr lang="en-US" sz="2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Underground area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900" dirty="0"/>
              <a:t>Ventilation systems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2900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7E8C5E-D301-C1F5-DE21-01762C20580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BDCA1B0-CB3A-EFDE-CBF5-4EEA135611FD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248721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5E68E-3E92-B0AA-5D7D-D45C96622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C5C131-86D4-027F-C8F8-AFE7CCB5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9BB90A-778E-6FCB-B4F7-FC2267B1E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8141" y="1124744"/>
            <a:ext cx="6022050" cy="1403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RP input document: </a:t>
            </a:r>
            <a:r>
              <a:rPr lang="en-GB" sz="2000" dirty="0"/>
              <a:t>EDMS 3237086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5C101D-BCE1-99D2-4745-06DC5A2AA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88" y="1504783"/>
            <a:ext cx="11591024" cy="3848433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DAAA03B-15CA-3F53-233F-DA210551B2D4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50C06BB-EE33-4034-0B70-4926CD965712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158080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4706D-E318-2AD1-952E-62194634E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A3ABAD-1934-885F-6FDD-7C6933AD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4A416B-C616-EDA0-E568-F341728D38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3432" y="980728"/>
            <a:ext cx="10297144" cy="511256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RP input document: </a:t>
            </a:r>
            <a:r>
              <a:rPr lang="en-GB" sz="2000" dirty="0"/>
              <a:t>EDMS 3237086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Class A requirements:</a:t>
            </a:r>
            <a:br>
              <a:rPr lang="en-GB" sz="2000" dirty="0"/>
            </a:br>
            <a:r>
              <a:rPr lang="en-GB" sz="2000" dirty="0"/>
              <a:t>- min. fresh air: 5 ach</a:t>
            </a:r>
            <a:br>
              <a:rPr lang="en-GB" sz="2000" dirty="0"/>
            </a:br>
            <a:r>
              <a:rPr lang="en-GB" sz="2000" dirty="0"/>
              <a:t>- min. </a:t>
            </a:r>
            <a:r>
              <a:rPr lang="el-GR" sz="2000" dirty="0"/>
              <a:t>Δ</a:t>
            </a:r>
            <a:r>
              <a:rPr lang="en-US" sz="2000" dirty="0"/>
              <a:t>P: -50Pa </a:t>
            </a:r>
            <a:br>
              <a:rPr lang="en-US" sz="2000" dirty="0"/>
            </a:br>
            <a:r>
              <a:rPr lang="en-US" sz="2000" dirty="0"/>
              <a:t>- extraction must be </a:t>
            </a:r>
            <a:r>
              <a:rPr lang="en-GB" sz="20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guaranteed in case of power cut </a:t>
            </a:r>
            <a:r>
              <a:rPr lang="en-GB" sz="20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  <a:sym typeface="Wingdings" panose="05000000000000000000" pitchFamily="2" charset="2"/>
              </a:rPr>
              <a:t> Redundant power supply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Class C requirements:</a:t>
            </a:r>
            <a:b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</a:br>
            <a: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- no min. fresh air requirements</a:t>
            </a:r>
            <a:b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</a:br>
            <a: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- needs for </a:t>
            </a:r>
            <a:r>
              <a:rPr lang="en-GB" sz="2000" dirty="0" err="1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underpressure</a:t>
            </a:r>
            <a: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 level, but no min. requirements</a:t>
            </a:r>
            <a:b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</a:br>
            <a: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- no needs for redundant power supply</a:t>
            </a:r>
          </a:p>
          <a:p>
            <a:pPr lvl="1" indent="0">
              <a:buNone/>
            </a:pPr>
            <a:br>
              <a:rPr lang="en-GB" sz="2000" dirty="0">
                <a:solidFill>
                  <a:srgbClr val="3C4043"/>
                </a:solidFill>
                <a:latin typeface="Roboto" panose="02000000000000000000" pitchFamily="2" charset="0"/>
                <a:sym typeface="Wingdings" panose="05000000000000000000" pitchFamily="2" charset="2"/>
              </a:rPr>
            </a:br>
            <a:endParaRPr lang="en-GB" sz="2000" dirty="0">
              <a:solidFill>
                <a:srgbClr val="3C4043"/>
              </a:solidFill>
              <a:latin typeface="Roboto" panose="02000000000000000000" pitchFamily="2" charset="0"/>
              <a:sym typeface="Wingdings" panose="05000000000000000000" pitchFamily="2" charset="2"/>
            </a:endParaRPr>
          </a:p>
          <a:p>
            <a:pPr lvl="1" indent="0">
              <a:buNone/>
            </a:pPr>
            <a:endParaRPr lang="en-GB" sz="2000" dirty="0">
              <a:solidFill>
                <a:srgbClr val="3C4043"/>
              </a:solidFill>
              <a:highlight>
                <a:srgbClr val="FFFF00"/>
              </a:highlight>
              <a:latin typeface="Roboto" panose="02000000000000000000" pitchFamily="2" charset="0"/>
              <a:sym typeface="Wingdings" panose="05000000000000000000" pitchFamily="2" charset="2"/>
            </a:endParaRPr>
          </a:p>
          <a:p>
            <a:pPr marL="990900" lvl="2" indent="-342900"/>
            <a:endParaRPr lang="en-GB" sz="1900" dirty="0"/>
          </a:p>
          <a:p>
            <a:pPr marL="990900" lvl="2" indent="-342900"/>
            <a:endParaRPr lang="en-US" sz="19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3982B66-5FBD-D108-9A53-50CEE184566A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9CEBCDEA-52E9-030D-3D4F-2972A184E7B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458355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0A79B-A448-EF40-D82E-34D48473C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8091527-D862-D0A8-5D83-84FD8ED55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270EB5-20C1-563B-9622-5E61A95AF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09" y="3544876"/>
            <a:ext cx="7011008" cy="27205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EE79D9-F52C-F265-283A-167843E00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675" y="2060848"/>
            <a:ext cx="5087560" cy="2088232"/>
          </a:xfrm>
          <a:prstGeom prst="rect">
            <a:avLst/>
          </a:prstGeom>
        </p:spPr>
      </p:pic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82A2F78-8C05-708D-466B-520F0DAB52FD}"/>
              </a:ext>
            </a:extLst>
          </p:cNvPr>
          <p:cNvSpPr txBox="1">
            <a:spLocks/>
          </p:cNvSpPr>
          <p:nvPr/>
        </p:nvSpPr>
        <p:spPr>
          <a:xfrm>
            <a:off x="866038" y="1124744"/>
            <a:ext cx="6022050" cy="155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FIRIA input document: </a:t>
            </a:r>
            <a:r>
              <a:rPr lang="en-GB" sz="2400" dirty="0"/>
              <a:t>EDMS 3237086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Fire compartments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Smoke extraction zones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Filtration needed for CLASS A (service cell)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C26C3BF-7FD3-7554-0300-5F079591EAF3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DAD836E1-0999-AF35-57CB-5F633F22CB8F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3094151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A2A26-B692-2662-62EA-988B5C2D1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DA8283-F4FD-9900-DE91-1D09F41D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9785BA-F947-3343-F998-A36B1D4EB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64861" y="916283"/>
            <a:ext cx="5143821" cy="1403623"/>
          </a:xfrm>
        </p:spPr>
        <p:txBody>
          <a:bodyPr>
            <a:normAutofit/>
          </a:bodyPr>
          <a:lstStyle/>
          <a:p>
            <a:r>
              <a:rPr lang="en-US" sz="2000" dirty="0"/>
              <a:t>FIRIA input document: NANOLAB example</a:t>
            </a:r>
          </a:p>
          <a:p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884050-D2C1-847B-4AA4-3D08855A5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846753"/>
            <a:ext cx="6268819" cy="49585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BEBC970-0FA9-2540-5335-DAE6AB037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720" y="2695131"/>
            <a:ext cx="6003280" cy="311013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01C0A6C-AC1A-4BD7-B1D1-D01C6F52D34D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C1FDD-F962-0A3A-2EB3-741001517CBC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1494815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24CB6-0DF8-EF2B-C99F-E18FF9288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025E96D-C071-AD3F-377D-6F0705016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10" y="877144"/>
            <a:ext cx="5568287" cy="53068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9DDC36-3D95-271A-9DDF-077E9E4F5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905" y="3010198"/>
            <a:ext cx="2374335" cy="322711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A98AE45-08CA-6414-FE53-34E95E48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system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A353480-C141-CE90-8922-3F17FEA925E1}"/>
              </a:ext>
            </a:extLst>
          </p:cNvPr>
          <p:cNvGrpSpPr/>
          <p:nvPr/>
        </p:nvGrpSpPr>
        <p:grpSpPr>
          <a:xfrm>
            <a:off x="8526373" y="959000"/>
            <a:ext cx="3464131" cy="5125735"/>
            <a:chOff x="8767908" y="1336235"/>
            <a:chExt cx="3209376" cy="4185531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3DC5297-F9B4-3799-9706-B4819CAFA5BE}"/>
                </a:ext>
              </a:extLst>
            </p:cNvPr>
            <p:cNvSpPr/>
            <p:nvPr/>
          </p:nvSpPr>
          <p:spPr>
            <a:xfrm>
              <a:off x="8767908" y="4502588"/>
              <a:ext cx="3065359" cy="1019178"/>
            </a:xfrm>
            <a:prstGeom prst="roundRect">
              <a:avLst/>
            </a:prstGeom>
            <a:solidFill>
              <a:srgbClr val="FFFF9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1F3473D-F9A5-9DDC-322A-303AAF887F5F}"/>
                </a:ext>
              </a:extLst>
            </p:cNvPr>
            <p:cNvSpPr/>
            <p:nvPr/>
          </p:nvSpPr>
          <p:spPr>
            <a:xfrm>
              <a:off x="8767908" y="2962828"/>
              <a:ext cx="3065359" cy="1228669"/>
            </a:xfrm>
            <a:prstGeom prst="roundRect">
              <a:avLst/>
            </a:prstGeom>
            <a:solidFill>
              <a:srgbClr val="99FF9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8CFDB57-46BA-72B4-9757-7A86A9803029}"/>
                </a:ext>
              </a:extLst>
            </p:cNvPr>
            <p:cNvSpPr/>
            <p:nvPr/>
          </p:nvSpPr>
          <p:spPr>
            <a:xfrm>
              <a:off x="8767908" y="1336235"/>
              <a:ext cx="3065359" cy="1228669"/>
            </a:xfrm>
            <a:prstGeom prst="roundRect">
              <a:avLst/>
            </a:prstGeom>
            <a:solidFill>
              <a:srgbClr val="0048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36279FC5-18DE-DA92-0F75-3ECB9B9248C4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1336235"/>
              <a:ext cx="3179839" cy="1296144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chemeClr val="bg1"/>
                  </a:solidFill>
                </a:rPr>
                <a:t>S-1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Full fresh air ~ 2,300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N+1 redundancy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Filters nearby Service Cell and in filter room</a:t>
              </a:r>
              <a:endParaRPr lang="en-GB" sz="1400" b="1" i="0" dirty="0">
                <a:solidFill>
                  <a:schemeClr val="bg1"/>
                </a:solidFill>
                <a:effectLst/>
                <a:highlight>
                  <a:srgbClr val="FFFFFF"/>
                </a:highlight>
                <a:latin typeface="Work Sans" pitchFamily="2" charset="0"/>
              </a:endParaRP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4FDEBDD6-7EC6-5F14-000E-FCA377D952A9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2976974"/>
              <a:ext cx="3179839" cy="1214523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/>
                <a:t>S-2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Full fresh air ~ 12,660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No redundancy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Filters in filter room</a:t>
              </a:r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F4F09E4A-7B40-DB05-58E9-9F87DBD8EB61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4509033"/>
              <a:ext cx="2891807" cy="936191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/>
                <a:t>S-3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~ 1,000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No redundancy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80EEE4C-D906-C845-486E-93921D1FF941}"/>
              </a:ext>
            </a:extLst>
          </p:cNvPr>
          <p:cNvSpPr txBox="1"/>
          <p:nvPr/>
        </p:nvSpPr>
        <p:spPr>
          <a:xfrm>
            <a:off x="4163402" y="1999098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-20Pa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3F331EE-0948-DBDF-C82E-90ED45EBC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308" y="821790"/>
            <a:ext cx="1148780" cy="229107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ADA20F-D45B-BB18-00B6-A8B363B6FD27}"/>
              </a:ext>
            </a:extLst>
          </p:cNvPr>
          <p:cNvSpPr txBox="1"/>
          <p:nvPr/>
        </p:nvSpPr>
        <p:spPr>
          <a:xfrm>
            <a:off x="5163085" y="2001229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A78126-016E-7390-CAD9-5FC9ACE6251B}"/>
              </a:ext>
            </a:extLst>
          </p:cNvPr>
          <p:cNvSpPr txBox="1"/>
          <p:nvPr/>
        </p:nvSpPr>
        <p:spPr>
          <a:xfrm>
            <a:off x="6203347" y="1435767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8E752B-72F5-44CE-A36E-91B6C95456E9}"/>
              </a:ext>
            </a:extLst>
          </p:cNvPr>
          <p:cNvSpPr txBox="1"/>
          <p:nvPr/>
        </p:nvSpPr>
        <p:spPr>
          <a:xfrm>
            <a:off x="5195053" y="4938246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22E17A-FC0B-15B0-FC3F-802B29AF689F}"/>
              </a:ext>
            </a:extLst>
          </p:cNvPr>
          <p:cNvSpPr txBox="1"/>
          <p:nvPr/>
        </p:nvSpPr>
        <p:spPr>
          <a:xfrm>
            <a:off x="4989868" y="5718796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D741C7-1F6E-651C-3612-49724A70D63A}"/>
              </a:ext>
            </a:extLst>
          </p:cNvPr>
          <p:cNvSpPr txBox="1"/>
          <p:nvPr/>
        </p:nvSpPr>
        <p:spPr>
          <a:xfrm>
            <a:off x="3892647" y="5718796"/>
            <a:ext cx="6732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+30Pa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F7AF81-3A14-38C8-B908-91587E03CB57}"/>
              </a:ext>
            </a:extLst>
          </p:cNvPr>
          <p:cNvSpPr txBox="1"/>
          <p:nvPr/>
        </p:nvSpPr>
        <p:spPr>
          <a:xfrm>
            <a:off x="3407165" y="4565991"/>
            <a:ext cx="6155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i="1" dirty="0">
                <a:solidFill>
                  <a:srgbClr val="FF0000"/>
                </a:solidFill>
              </a:rPr>
              <a:t>-30Pa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1B0BD3-1993-6CF1-6C06-52192D2B45F8}"/>
              </a:ext>
            </a:extLst>
          </p:cNvPr>
          <p:cNvSpPr txBox="1"/>
          <p:nvPr/>
        </p:nvSpPr>
        <p:spPr>
          <a:xfrm>
            <a:off x="1415480" y="414908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0931BC-0919-0922-EF7F-7B4C310F9BE9}"/>
              </a:ext>
            </a:extLst>
          </p:cNvPr>
          <p:cNvSpPr txBox="1"/>
          <p:nvPr/>
        </p:nvSpPr>
        <p:spPr>
          <a:xfrm>
            <a:off x="2531229" y="4781435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-50Pa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2D5938-950E-B98F-8084-A710040E895E}"/>
              </a:ext>
            </a:extLst>
          </p:cNvPr>
          <p:cNvSpPr txBox="1"/>
          <p:nvPr/>
        </p:nvSpPr>
        <p:spPr>
          <a:xfrm>
            <a:off x="1163607" y="4914235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893627-9D03-E3F7-4FFD-A3200A3840F7}"/>
              </a:ext>
            </a:extLst>
          </p:cNvPr>
          <p:cNvSpPr txBox="1"/>
          <p:nvPr/>
        </p:nvSpPr>
        <p:spPr>
          <a:xfrm>
            <a:off x="1090446" y="567939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567D2E-1900-2D44-049A-53C80B511B67}"/>
              </a:ext>
            </a:extLst>
          </p:cNvPr>
          <p:cNvSpPr txBox="1"/>
          <p:nvPr/>
        </p:nvSpPr>
        <p:spPr>
          <a:xfrm>
            <a:off x="2286362" y="555441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8F2E25-6216-79C2-C98F-B64D48130CAD}"/>
              </a:ext>
            </a:extLst>
          </p:cNvPr>
          <p:cNvSpPr txBox="1"/>
          <p:nvPr/>
        </p:nvSpPr>
        <p:spPr>
          <a:xfrm>
            <a:off x="3383583" y="541591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CDBF6B-DAF1-8B58-CA49-5D5F56058C5B}"/>
              </a:ext>
            </a:extLst>
          </p:cNvPr>
          <p:cNvSpPr txBox="1"/>
          <p:nvPr/>
        </p:nvSpPr>
        <p:spPr>
          <a:xfrm>
            <a:off x="4118561" y="426823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-30Pa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4070979-6B91-2A4B-9F6C-93E1E101C87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ADD636A-3828-DC99-2F37-3A1177A0B4E3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</p:spTree>
    <p:extLst>
      <p:ext uri="{BB962C8B-B14F-4D97-AF65-F5344CB8AC3E}">
        <p14:creationId xmlns:p14="http://schemas.microsoft.com/office/powerpoint/2010/main" val="231597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A9686-84E8-7DE2-E537-487014453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62F598-A813-A2C2-E3A9-F252D8E77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building – ventilation synoptics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CA10B22-5D74-6956-7283-78E568E7DB1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Systems ventilation system integration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9DF8D46-8262-4EA8-670E-5249C6D640E7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4-6 March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62223A-665E-C077-26F6-D9E6C6610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1" y="1052737"/>
            <a:ext cx="1212557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81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37699</TotalTime>
  <Words>1030</Words>
  <Application>Microsoft Office PowerPoint</Application>
  <PresentationFormat>Widescreen</PresentationFormat>
  <Paragraphs>187</Paragraphs>
  <Slides>23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Roboto</vt:lpstr>
      <vt:lpstr>Source Sans Pro</vt:lpstr>
      <vt:lpstr>Wingdings</vt:lpstr>
      <vt:lpstr>Work Sans</vt:lpstr>
      <vt:lpstr>Office Theme</vt:lpstr>
      <vt:lpstr>PowerPoint Presentation</vt:lpstr>
      <vt:lpstr>Target Systems ventilation system integration 1st Beam Dump Facility (BDF) Targetry Systems Advisory Committee (TSAC) </vt:lpstr>
      <vt:lpstr>Agenda</vt:lpstr>
      <vt:lpstr>New service building – ventilation system</vt:lpstr>
      <vt:lpstr>New service building – ventilation system</vt:lpstr>
      <vt:lpstr>New service building – ventilation system</vt:lpstr>
      <vt:lpstr>New service building – ventilation system</vt:lpstr>
      <vt:lpstr>New service building – ventilation system</vt:lpstr>
      <vt:lpstr>New service building – ventilation synoptics</vt:lpstr>
      <vt:lpstr>New service building – ventilation synoptics</vt:lpstr>
      <vt:lpstr>New service building – ventilation synoptics</vt:lpstr>
      <vt:lpstr>New service building – ventilation synoptics</vt:lpstr>
      <vt:lpstr>New service building – ventilation ductwork and integration</vt:lpstr>
      <vt:lpstr>New service building – ventilation ductwork and integration</vt:lpstr>
      <vt:lpstr>New service building – ventilation ductwork and integration</vt:lpstr>
      <vt:lpstr>Demineralized &amp; Chilled water synoptics</vt:lpstr>
      <vt:lpstr>New service building – ventilation system</vt:lpstr>
      <vt:lpstr>New service building – ventilation system</vt:lpstr>
      <vt:lpstr>New service building – ventilation system</vt:lpstr>
      <vt:lpstr>Underground cavern – TCC8 &amp; ECN3</vt:lpstr>
      <vt:lpstr>Underground cavern – TCC8 &amp; ECN3</vt:lpstr>
      <vt:lpstr>Underground cavern – TCC8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Nikola Zaric</cp:lastModifiedBy>
  <cp:revision>1433</cp:revision>
  <cp:lastPrinted>2020-01-30T13:49:18Z</cp:lastPrinted>
  <dcterms:created xsi:type="dcterms:W3CDTF">2024-07-23T07:46:26Z</dcterms:created>
  <dcterms:modified xsi:type="dcterms:W3CDTF">2025-03-05T11:32:26Z</dcterms:modified>
</cp:coreProperties>
</file>