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7" r:id="rId4"/>
    <p:sldId id="279" r:id="rId5"/>
    <p:sldId id="258" r:id="rId6"/>
    <p:sldId id="259" r:id="rId7"/>
    <p:sldId id="260" r:id="rId8"/>
    <p:sldId id="261" r:id="rId9"/>
    <p:sldId id="262" r:id="rId10"/>
    <p:sldId id="265" r:id="rId11"/>
    <p:sldId id="266" r:id="rId12"/>
    <p:sldId id="268" r:id="rId13"/>
    <p:sldId id="269" r:id="rId14"/>
    <p:sldId id="280" r:id="rId15"/>
    <p:sldId id="270" r:id="rId16"/>
    <p:sldId id="276" r:id="rId17"/>
    <p:sldId id="282" r:id="rId18"/>
    <p:sldId id="271" r:id="rId19"/>
    <p:sldId id="273" r:id="rId20"/>
    <p:sldId id="275" r:id="rId21"/>
    <p:sldId id="281" r:id="rId22"/>
    <p:sldId id="283" r:id="rId23"/>
    <p:sldId id="272" r:id="rId24"/>
    <p:sldId id="274" r:id="rId25"/>
    <p:sldId id="267" r:id="rId26"/>
    <p:sldId id="28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5" autoAdjust="0"/>
    <p:restoredTop sz="88813" autoAdjust="0"/>
  </p:normalViewPr>
  <p:slideViewPr>
    <p:cSldViewPr>
      <p:cViewPr varScale="1">
        <p:scale>
          <a:sx n="86" d="100"/>
          <a:sy n="86" d="100"/>
        </p:scale>
        <p:origin x="-7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CB7B8F-04C8-460B-ADDE-12E60EF4960D}" type="datetimeFigureOut">
              <a:rPr lang="en-GB" smtClean="0"/>
              <a:pPr/>
              <a:t>22/11/2011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8DD97-8860-45F4-B4A8-28FD848EE6D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295728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To say:</a:t>
            </a:r>
            <a:r>
              <a:rPr lang="en-GB" baseline="0" dirty="0" smtClean="0"/>
              <a:t> </a:t>
            </a:r>
            <a:r>
              <a:rPr lang="en-GB" baseline="0" dirty="0" err="1" smtClean="0"/>
              <a:t>Fluence</a:t>
            </a:r>
            <a:r>
              <a:rPr lang="en-GB" baseline="0" dirty="0" smtClean="0"/>
              <a:t> value corresponding to a point in space (module) </a:t>
            </a:r>
            <a:r>
              <a:rPr lang="en-GB" baseline="0" dirty="0" smtClean="0"/>
              <a:t>which is </a:t>
            </a:r>
            <a:r>
              <a:rPr lang="en-GB" baseline="0" dirty="0" smtClean="0"/>
              <a:t>a </a:t>
            </a:r>
            <a:r>
              <a:rPr lang="en-GB" baseline="0" dirty="0" smtClean="0"/>
              <a:t>linear interpolation </a:t>
            </a:r>
            <a:r>
              <a:rPr lang="en-GB" baseline="0" dirty="0" smtClean="0"/>
              <a:t>from the FLUKA grid values of a granularity of 2.5x2.5 </a:t>
            </a:r>
            <a:r>
              <a:rPr lang="en-GB" baseline="0" dirty="0" smtClean="0"/>
              <a:t>cm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Say: Mind radiation damage and annealing happens simultaneously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8DD97-8860-45F4-B4A8-28FD848EE6DF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46215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8DD97-8860-45F4-B4A8-28FD848EE6DF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Mention comparison</a:t>
            </a:r>
            <a:r>
              <a:rPr lang="de-DE" baseline="0" dirty="0" smtClean="0"/>
              <a:t> to initial measurements!!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8DD97-8860-45F4-B4A8-28FD848EE6DF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 refer to 5fb comparison</a:t>
            </a:r>
            <a:r>
              <a:rPr lang="en-GB" baseline="0" dirty="0" smtClean="0"/>
              <a:t> done before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8DD97-8860-45F4-B4A8-28FD848EE6DF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BE878-7FAE-40BB-95CC-F91A7891527A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F172-D0A7-47DD-80A4-A99FED3C23B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0FE3-036C-458E-9C0C-3E4990A50BB3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F172-D0A7-47DD-80A4-A99FED3C23B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6C23B-2931-42C4-8960-4394D8D4F473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F172-D0A7-47DD-80A4-A99FED3C23B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8BDEA-E4AE-42D3-A775-1325BA0D172E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F172-D0A7-47DD-80A4-A99FED3C23B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C9941-08EC-481D-897A-002930E46F9F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147E-6612-431E-9BF4-952AEB29F67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6408712" cy="576064"/>
          </a:xfrm>
        </p:spPr>
        <p:txBody>
          <a:bodyPr>
            <a:noAutofit/>
          </a:bodyPr>
          <a:lstStyle>
            <a:lvl1pPr>
              <a:defRPr sz="3800" baseline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6F006-3F4A-4D0E-8FC6-22D776773305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6F3DB-1199-4C45-A459-F8FB91A78FE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cmsLogo.jpe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77357" y="0"/>
            <a:ext cx="766643" cy="764703"/>
          </a:xfrm>
          <a:prstGeom prst="rect">
            <a:avLst/>
          </a:prstGeom>
        </p:spPr>
      </p:pic>
      <p:pic>
        <p:nvPicPr>
          <p:cNvPr id="9" name="Picture 8" descr="kit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691680" cy="7843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AB33A-40BB-4AAB-809E-55FF634809CC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147E-6612-431E-9BF4-952AEB29F67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73320-C04C-48C0-B3DB-A42B9A66A83E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147E-6612-431E-9BF4-952AEB29F67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89FC2-261C-4228-9ECE-F7E2ABB100DC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147E-6612-431E-9BF4-952AEB29F67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F2CE6-7C00-45A8-A8E9-D0C33BC7172D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147E-6612-431E-9BF4-952AEB29F67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FE5B6-35B1-40D1-9B2B-5F9F9BDDEDCA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147E-6612-431E-9BF4-952AEB29F67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6408712" cy="576064"/>
          </a:xfrm>
        </p:spPr>
        <p:txBody>
          <a:bodyPr>
            <a:noAutofit/>
          </a:bodyPr>
          <a:lstStyle>
            <a:lvl1pPr>
              <a:defRPr sz="3800" baseline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0B2AA-D17E-400D-9771-B234610D758C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6F3DB-1199-4C45-A459-F8FB91A78FE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cmsLogo.jpe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77357" y="0"/>
            <a:ext cx="766643" cy="764703"/>
          </a:xfrm>
          <a:prstGeom prst="rect">
            <a:avLst/>
          </a:prstGeom>
        </p:spPr>
      </p:pic>
      <p:pic>
        <p:nvPicPr>
          <p:cNvPr id="9" name="Picture 8" descr="kit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691680" cy="7843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449C5-8D1F-4E21-BB94-F9BEEBBB7574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147E-6612-431E-9BF4-952AEB29F67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EBD45-75EA-4202-9253-33F4C415B286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147E-6612-431E-9BF4-952AEB29F67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761C-1BDF-4E11-8967-B3A0CA8C3311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147E-6612-431E-9BF4-952AEB29F67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D64CC-30E6-42ED-8F3B-2E596B97A7EA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147E-6612-431E-9BF4-952AEB29F67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D6D2B-CD8E-435B-BABF-A424BC0EA3B1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147E-6612-431E-9BF4-952AEB29F67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1C3C-4BD7-4B34-A1F2-317A174AD468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F172-D0A7-47DD-80A4-A99FED3C23B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kit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91680" cy="784326"/>
          </a:xfrm>
          <a:prstGeom prst="rect">
            <a:avLst/>
          </a:prstGeom>
        </p:spPr>
      </p:pic>
      <p:pic>
        <p:nvPicPr>
          <p:cNvPr id="9" name="Picture 8" descr="cmsLogo.jpe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377357" y="0"/>
            <a:ext cx="766643" cy="764703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 userDrawn="1"/>
        </p:nvSpPr>
        <p:spPr>
          <a:xfrm>
            <a:off x="1763688" y="116632"/>
            <a:ext cx="640871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3800" baseline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835696" y="116632"/>
            <a:ext cx="6408712" cy="576064"/>
          </a:xfrm>
        </p:spPr>
        <p:txBody>
          <a:bodyPr>
            <a:noAutofit/>
          </a:bodyPr>
          <a:lstStyle>
            <a:lvl1pPr>
              <a:defRPr sz="3800" baseline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49F37-646A-4168-BBF3-A93ED3D97121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F172-D0A7-47DD-80A4-A99FED3C23B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1F18A-F85B-42FE-A0CC-760D7E3E0FD6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F172-D0A7-47DD-80A4-A99FED3C23B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3B69-BBFB-4683-9AB8-251C19155D0E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F172-D0A7-47DD-80A4-A99FED3C23B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9391-C899-4C7E-970A-2973D1395D21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F172-D0A7-47DD-80A4-A99FED3C23B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A0ED1-CC54-4B38-B79B-C2C3748C3DA8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F172-D0A7-47DD-80A4-A99FED3C23B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C336B-5C0D-4A13-96F6-CF67A910654F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F172-D0A7-47DD-80A4-A99FED3C23B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05F7C-3E58-4B7F-979C-C6A6881F3E27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BF172-D0A7-47DD-80A4-A99FED3C23B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98B85-416B-456F-B697-58BF76FF9CE0}" type="datetime1">
              <a:rPr lang="en-GB" smtClean="0"/>
              <a:t>23/11/2011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3147E-6612-431E-9BF4-952AEB29F67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www-ekp.physik.uni-karlsruhe.de/~dierlamm/PhD_Dierlamm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7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SaveStuff\opaqtrack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4521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526927"/>
            <a:ext cx="7772400" cy="1470025"/>
          </a:xfrm>
        </p:spPr>
        <p:txBody>
          <a:bodyPr/>
          <a:lstStyle/>
          <a:p>
            <a:r>
              <a:rPr lang="en-GB" dirty="0" smtClean="0"/>
              <a:t>Radiation Damage in the CMS Strips Tracker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5373216"/>
            <a:ext cx="6400800" cy="985664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Christian Barth on behalf of the CMS Tracker Collaboration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0721" name="Picture 1" descr="C:\SaveStuff\kit_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486457" cy="1196752"/>
          </a:xfrm>
          <a:prstGeom prst="rect">
            <a:avLst/>
          </a:prstGeom>
          <a:noFill/>
        </p:spPr>
      </p:pic>
      <p:pic>
        <p:nvPicPr>
          <p:cNvPr id="30722" name="Picture 2" descr="C:\SaveStuff\cmsLogo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72400" y="0"/>
            <a:ext cx="1128068" cy="11252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4624"/>
            <a:ext cx="7931224" cy="778098"/>
          </a:xfrm>
        </p:spPr>
        <p:txBody>
          <a:bodyPr/>
          <a:lstStyle/>
          <a:p>
            <a:r>
              <a:rPr lang="en-GB" dirty="0" smtClean="0"/>
              <a:t>Principles of the Noise Method</a:t>
            </a:r>
            <a:endParaRPr lang="en-GB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943" y="980728"/>
            <a:ext cx="8492537" cy="5145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F172-D0A7-47DD-80A4-A99FED3C23BA}" type="slidenum">
              <a:rPr lang="en-GB" smtClean="0"/>
              <a:pPr/>
              <a:t>10</a:t>
            </a:fld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Signal Method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323528" y="1124744"/>
            <a:ext cx="4464496" cy="511256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276F3DB-1199-4C45-A459-F8FB91A78FE4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6" name="Picture 2" descr="C:\SaveStuff\florenceproceeding\SIG_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0855" y="1484784"/>
            <a:ext cx="4263145" cy="3152006"/>
          </a:xfrm>
          <a:prstGeom prst="rect">
            <a:avLst/>
          </a:prstGeom>
          <a:noFill/>
        </p:spPr>
      </p:pic>
      <p:pic>
        <p:nvPicPr>
          <p:cNvPr id="7" name="Picture 3" descr="C:\SaveStuff\Trigger_Timi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725144"/>
            <a:ext cx="2800855" cy="166350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092280" y="908720"/>
            <a:ext cx="1375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Only effect 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364088" y="1268760"/>
            <a:ext cx="1459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Effect 1 and 2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092280" y="3356992"/>
            <a:ext cx="1662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All three effects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7308304" y="1556792"/>
            <a:ext cx="5760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H="1">
            <a:off x="5796136" y="2132856"/>
            <a:ext cx="1152128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" idx="1"/>
          </p:cNvCxnSpPr>
          <p:nvPr/>
        </p:nvCxnSpPr>
        <p:spPr>
          <a:xfrm rot="10800000">
            <a:off x="6588224" y="3212976"/>
            <a:ext cx="504056" cy="3286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23528" y="1268760"/>
            <a:ext cx="457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None/>
            </a:pPr>
            <a:r>
              <a:rPr lang="en-GB" sz="2800" dirty="0" smtClean="0"/>
              <a:t>Three effects are taken into account with our model:</a:t>
            </a:r>
          </a:p>
          <a:p>
            <a:pPr indent="0">
              <a:buNone/>
            </a:pPr>
            <a:endParaRPr lang="en-GB" sz="2800" dirty="0" smtClean="0"/>
          </a:p>
          <a:p>
            <a:pPr marL="857250" indent="-514350">
              <a:buFont typeface="+mj-lt"/>
              <a:buAutoNum type="arabicPeriod"/>
            </a:pPr>
            <a:r>
              <a:rPr lang="en-GB" sz="2800" dirty="0" smtClean="0"/>
              <a:t> Variation of depletion zone width</a:t>
            </a:r>
          </a:p>
          <a:p>
            <a:pPr marL="857250" indent="-514350">
              <a:buFont typeface="+mj-lt"/>
              <a:buAutoNum type="arabicPeriod"/>
            </a:pPr>
            <a:r>
              <a:rPr lang="en-GB" sz="2800" dirty="0" smtClean="0"/>
              <a:t> Change in the mobility of charge carriers</a:t>
            </a:r>
          </a:p>
          <a:p>
            <a:pPr marL="857250" indent="-514350">
              <a:buFont typeface="+mj-lt"/>
              <a:buAutoNum type="arabicPeriod"/>
            </a:pPr>
            <a:r>
              <a:rPr lang="en-GB" sz="2800" dirty="0" smtClean="0"/>
              <a:t> Change in the load capacitance of the APV leading to a suboptimal sampling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Approach of the Signal Method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750" y="980728"/>
            <a:ext cx="8662721" cy="5656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C:\SaveStuff\cmsLogo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268760"/>
            <a:ext cx="420018" cy="41895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436096" y="6488668"/>
            <a:ext cx="3464410" cy="369332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/>
          <a:p>
            <a:r>
              <a:rPr lang="en-GB" dirty="0" smtClean="0"/>
              <a:t>                                                             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0232" y="6309320"/>
            <a:ext cx="2133600" cy="365125"/>
          </a:xfrm>
        </p:spPr>
        <p:txBody>
          <a:bodyPr/>
          <a:lstStyle/>
          <a:p>
            <a:fld id="{8276F3DB-1199-4C45-A459-F8FB91A78FE4}" type="slidenum">
              <a:rPr lang="en-GB" smtClean="0"/>
              <a:pPr/>
              <a:t>12</a:t>
            </a:fld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 Compatibility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805264"/>
            <a:ext cx="8373616" cy="936104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GB" dirty="0" smtClean="0"/>
              <a:t>	Correlation plot between the results of the signal method </a:t>
            </a:r>
            <a:r>
              <a:rPr lang="en-GB" dirty="0" err="1" smtClean="0"/>
              <a:t>vs</a:t>
            </a:r>
            <a:r>
              <a:rPr lang="en-GB" dirty="0" smtClean="0"/>
              <a:t> the noise method in the tracker outer barrel partition</a:t>
            </a:r>
            <a:r>
              <a:rPr lang="en-GB" dirty="0" smtClean="0"/>
              <a:t>.</a:t>
            </a:r>
          </a:p>
          <a:p>
            <a:pPr>
              <a:buNone/>
            </a:pPr>
            <a:r>
              <a:rPr lang="en-GB" dirty="0" smtClean="0"/>
              <a:t>	The </a:t>
            </a:r>
            <a:r>
              <a:rPr lang="en-GB" dirty="0" smtClean="0"/>
              <a:t>comparison between noise derived values or signal derived values also match quite well with the original lab (CV) measurements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15362" name="Picture 2" descr="C:\SaveStuff\florenceproceeding\SNcor_mas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764704"/>
            <a:ext cx="7472635" cy="508955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6F3DB-1199-4C45-A459-F8FB91A78FE4}" type="slidenum">
              <a:rPr lang="en-GB" smtClean="0"/>
              <a:pPr/>
              <a:t>13</a:t>
            </a:fld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Depletion Voltage 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276872"/>
            <a:ext cx="8229600" cy="345638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dirty="0"/>
              <a:t>	</a:t>
            </a:r>
            <a:r>
              <a:rPr lang="en-GB" dirty="0" smtClean="0"/>
              <a:t>So far there is no change in depletion voltage visible exceeding the accuracy of the measurement.</a:t>
            </a:r>
          </a:p>
          <a:p>
            <a:pPr>
              <a:buNone/>
            </a:pPr>
            <a:r>
              <a:rPr lang="en-GB" dirty="0"/>
              <a:t>	</a:t>
            </a:r>
            <a:r>
              <a:rPr lang="en-GB" dirty="0" smtClean="0"/>
              <a:t>From simulation we expect a change up to 5V for the 5fb</a:t>
            </a:r>
            <a:r>
              <a:rPr lang="en-GB" baseline="30000" dirty="0" smtClean="0"/>
              <a:t>-1</a:t>
            </a:r>
            <a:r>
              <a:rPr lang="en-GB" dirty="0" smtClean="0"/>
              <a:t> delivered so far</a:t>
            </a:r>
            <a:r>
              <a:rPr lang="en-GB" dirty="0" smtClean="0"/>
              <a:t>.</a:t>
            </a:r>
          </a:p>
          <a:p>
            <a:pPr>
              <a:buNone/>
            </a:pPr>
            <a:r>
              <a:rPr lang="en-GB" dirty="0" smtClean="0"/>
              <a:t>	Thus for strips we cannot yet validate the simulation with data. 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6F3DB-1199-4C45-A459-F8FB91A78FE4}" type="slidenum">
              <a:rPr lang="en-GB" smtClean="0"/>
              <a:pPr/>
              <a:t>14</a:t>
            </a:fld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Assumed Luminosity Profile</a:t>
            </a:r>
            <a:endParaRPr lang="en-GB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387492"/>
            <a:ext cx="8064896" cy="5470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9512" y="836712"/>
            <a:ext cx="7629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Agreed Scenario within the inter-experiment working group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6F3DB-1199-4C45-A459-F8FB91A78FE4}" type="slidenum">
              <a:rPr lang="en-GB" smtClean="0"/>
              <a:pPr/>
              <a:t>15</a:t>
            </a:fld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0"/>
            <a:ext cx="6408712" cy="692696"/>
          </a:xfrm>
        </p:spPr>
        <p:txBody>
          <a:bodyPr/>
          <a:lstStyle/>
          <a:p>
            <a:r>
              <a:rPr lang="en-GB" sz="2800" dirty="0" smtClean="0"/>
              <a:t>Tool to evaluate </a:t>
            </a:r>
            <a:br>
              <a:rPr lang="en-GB" sz="2800" dirty="0" smtClean="0"/>
            </a:br>
            <a:r>
              <a:rPr lang="en-GB" sz="2800" dirty="0" smtClean="0"/>
              <a:t>Future Evolution of Leakage Currents</a:t>
            </a:r>
            <a:endParaRPr lang="en-GB" sz="2800" dirty="0"/>
          </a:p>
        </p:txBody>
      </p:sp>
      <p:pic>
        <p:nvPicPr>
          <p:cNvPr id="41985" name="Picture 1" descr="C:\SaveStuff\RadWorkshop\Ileak_TOBL1_Tem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908720"/>
            <a:ext cx="4536504" cy="3452332"/>
          </a:xfrm>
          <a:prstGeom prst="rect">
            <a:avLst/>
          </a:prstGeom>
          <a:noFill/>
        </p:spPr>
      </p:pic>
      <p:pic>
        <p:nvPicPr>
          <p:cNvPr id="41986" name="Picture 2" descr="C:\SaveStuff\RadWorkshop\Ileak_zimm_TOBL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37761" y="878928"/>
            <a:ext cx="4506239" cy="355818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9512" y="4293096"/>
            <a:ext cx="8496944" cy="249299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We </a:t>
            </a:r>
            <a:r>
              <a:rPr lang="en-GB" sz="2000" dirty="0" smtClean="0"/>
              <a:t>developed a tool to evaluate different temperature scenarios throughout the lifetime of the CMS – understand shut down periods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The tool example shows the leakage Simulation for Tracker </a:t>
            </a:r>
            <a:r>
              <a:rPr lang="en-GB" sz="2000" i="1" dirty="0" smtClean="0"/>
              <a:t>Outer</a:t>
            </a:r>
            <a:r>
              <a:rPr lang="en-GB" sz="2000" dirty="0" smtClean="0"/>
              <a:t> Barrel Layer </a:t>
            </a:r>
            <a:r>
              <a:rPr lang="en-GB" sz="2000" dirty="0" smtClean="0"/>
              <a:t>1 (at around r=58.5cm):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dirty="0" smtClean="0"/>
              <a:t>One </a:t>
            </a:r>
            <a:r>
              <a:rPr lang="en-GB" dirty="0" smtClean="0"/>
              <a:t>can see the average (blue) and the </a:t>
            </a:r>
            <a:r>
              <a:rPr lang="en-GB" dirty="0" smtClean="0"/>
              <a:t>99% </a:t>
            </a:r>
            <a:r>
              <a:rPr lang="en-GB" dirty="0" err="1" smtClean="0"/>
              <a:t>quantile</a:t>
            </a:r>
            <a:r>
              <a:rPr lang="en-GB" dirty="0" smtClean="0"/>
              <a:t> cases </a:t>
            </a:r>
            <a:r>
              <a:rPr lang="en-GB" dirty="0" smtClean="0"/>
              <a:t>(red)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dirty="0" smtClean="0"/>
              <a:t>Current is shown for a two sensor module (Si volume: </a:t>
            </a:r>
            <a:r>
              <a:rPr lang="en-GB" dirty="0" smtClean="0"/>
              <a:t>18.6x9.36x0.05 cm</a:t>
            </a:r>
            <a:r>
              <a:rPr lang="en-GB" baseline="30000" dirty="0" smtClean="0"/>
              <a:t>3</a:t>
            </a:r>
            <a:r>
              <a:rPr lang="en-GB" dirty="0" smtClean="0"/>
              <a:t>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The tool also takes the radiation, annealing and also self-heating into account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We validated the tool with the 5fb</a:t>
            </a:r>
            <a:r>
              <a:rPr lang="en-GB" sz="2000" baseline="30000" dirty="0" smtClean="0"/>
              <a:t>-1</a:t>
            </a:r>
            <a:r>
              <a:rPr lang="en-GB" sz="2000" dirty="0" smtClean="0"/>
              <a:t> collected so </a:t>
            </a:r>
            <a:r>
              <a:rPr lang="en-GB" sz="2000" dirty="0" smtClean="0"/>
              <a:t>far -&gt; see slide 8</a:t>
            </a:r>
            <a:endParaRPr lang="en-GB" sz="2000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902896" y="6356350"/>
            <a:ext cx="2133600" cy="365125"/>
          </a:xfrm>
        </p:spPr>
        <p:txBody>
          <a:bodyPr/>
          <a:lstStyle/>
          <a:p>
            <a:fld id="{8276F3DB-1199-4C45-A459-F8FB91A78FE4}" type="slidenum">
              <a:rPr lang="en-GB" smtClean="0"/>
              <a:pPr/>
              <a:t>16</a:t>
            </a:fld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" descr="C:\SaveStuff\RadWorkshop\VDEP_TIBL1_dierlam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6303" y="764703"/>
            <a:ext cx="4717698" cy="338437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0"/>
            <a:ext cx="6408712" cy="692696"/>
          </a:xfrm>
        </p:spPr>
        <p:txBody>
          <a:bodyPr/>
          <a:lstStyle/>
          <a:p>
            <a:r>
              <a:rPr lang="en-GB" sz="2800" dirty="0" smtClean="0"/>
              <a:t>Tool to evaluate </a:t>
            </a:r>
            <a:br>
              <a:rPr lang="en-GB" sz="2800" dirty="0" smtClean="0"/>
            </a:br>
            <a:r>
              <a:rPr lang="en-GB" sz="2800" dirty="0" smtClean="0"/>
              <a:t>Future Evolution of Depletion Voltage</a:t>
            </a:r>
            <a:endParaRPr lang="en-GB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4221088"/>
            <a:ext cx="8280920" cy="25922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We developed a tool to evaluate different temperature scenarios throughout the lifetime of the CMS – understand shut down periods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dirty="0" smtClean="0"/>
              <a:t>The tool example shows the Simulation of depletion voltages for Tracker </a:t>
            </a:r>
            <a:r>
              <a:rPr lang="en-GB" i="1" dirty="0" smtClean="0"/>
              <a:t>Inner</a:t>
            </a:r>
            <a:r>
              <a:rPr lang="en-GB" dirty="0" smtClean="0"/>
              <a:t> Barrel Layer 1 ( closest to the </a:t>
            </a:r>
            <a:r>
              <a:rPr lang="en-GB" dirty="0" smtClean="0"/>
              <a:t>interaction at around r=24cm) </a:t>
            </a:r>
            <a:r>
              <a:rPr lang="en-GB" dirty="0" smtClean="0"/>
              <a:t>for the aforementioned scenario: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1600" dirty="0" smtClean="0"/>
              <a:t>One can see the average (blue) and the </a:t>
            </a:r>
            <a:r>
              <a:rPr lang="en-GB" sz="1600" dirty="0" smtClean="0"/>
              <a:t>99% </a:t>
            </a:r>
            <a:r>
              <a:rPr lang="en-GB" sz="1600" dirty="0" err="1" smtClean="0"/>
              <a:t>quantile</a:t>
            </a:r>
            <a:r>
              <a:rPr lang="en-GB" sz="1600" dirty="0" smtClean="0"/>
              <a:t> cases </a:t>
            </a:r>
            <a:r>
              <a:rPr lang="en-GB" sz="1600" dirty="0" smtClean="0"/>
              <a:t>(red) which lost cooling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dirty="0" smtClean="0"/>
              <a:t>We use CMS specific parameters, derived during the QA of construction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1600" dirty="0" smtClean="0"/>
              <a:t>The tool takes radiation and annealing effects into </a:t>
            </a:r>
            <a:r>
              <a:rPr lang="en-GB" sz="1600" dirty="0" smtClean="0"/>
              <a:t>account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1600" dirty="0" smtClean="0"/>
              <a:t>Tool </a:t>
            </a:r>
            <a:r>
              <a:rPr lang="en-GB" sz="1600" dirty="0" smtClean="0"/>
              <a:t>also gives beneficial, reverse annealing and stable damage part </a:t>
            </a:r>
            <a:r>
              <a:rPr lang="en-GB" sz="1600" dirty="0" smtClean="0"/>
              <a:t>separately</a:t>
            </a:r>
            <a:endParaRPr lang="en-GB" sz="1600" dirty="0" smtClean="0"/>
          </a:p>
        </p:txBody>
      </p:sp>
      <p:pic>
        <p:nvPicPr>
          <p:cNvPr id="9229" name="Picture 13" descr="C:\SaveStuff\RadWorkshop\NewVdepTIBL1_mo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6712"/>
            <a:ext cx="4538064" cy="3312368"/>
          </a:xfrm>
          <a:prstGeom prst="rect">
            <a:avLst/>
          </a:prstGeom>
          <a:noFill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902896" y="6356350"/>
            <a:ext cx="2133600" cy="365125"/>
          </a:xfrm>
        </p:spPr>
        <p:txBody>
          <a:bodyPr/>
          <a:lstStyle/>
          <a:p>
            <a:fld id="{8276F3DB-1199-4C45-A459-F8FB91A78FE4}" type="slidenum">
              <a:rPr lang="en-GB" smtClean="0"/>
              <a:pPr/>
              <a:t>17</a:t>
            </a:fld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en-GB" dirty="0" smtClean="0"/>
              <a:t>Tools have been developed to simulate leakage current and depletion voltage </a:t>
            </a:r>
          </a:p>
          <a:p>
            <a:pPr lvl="1"/>
            <a:r>
              <a:rPr lang="en-GB" dirty="0" smtClean="0"/>
              <a:t>Radiation damage, annealing, self-heating are taken into account</a:t>
            </a:r>
          </a:p>
          <a:p>
            <a:pPr lvl="1"/>
            <a:r>
              <a:rPr lang="en-GB" dirty="0" smtClean="0"/>
              <a:t>Tool uses historic daily information and the “integrates” on a day-by-day basis</a:t>
            </a:r>
          </a:p>
          <a:p>
            <a:r>
              <a:rPr lang="en-GB" dirty="0" smtClean="0"/>
              <a:t>We validated the tool against the measured leakage currents at 5fb</a:t>
            </a:r>
            <a:r>
              <a:rPr lang="en-GB" baseline="30000" dirty="0" smtClean="0"/>
              <a:t>-1</a:t>
            </a:r>
          </a:p>
          <a:p>
            <a:r>
              <a:rPr lang="en-GB" dirty="0" smtClean="0"/>
              <a:t>Work is on-going to validate also with the help of our LHC colleagues – see inter-experiment working group</a:t>
            </a:r>
          </a:p>
          <a:p>
            <a:r>
              <a:rPr lang="en-GB" dirty="0" smtClean="0"/>
              <a:t>We developed tools to determine the depletion voltages in-situ</a:t>
            </a:r>
          </a:p>
          <a:p>
            <a:pPr lvl="1"/>
            <a:r>
              <a:rPr lang="en-GB" dirty="0" err="1" smtClean="0"/>
              <a:t>Interfill</a:t>
            </a:r>
            <a:r>
              <a:rPr lang="en-GB" dirty="0" smtClean="0"/>
              <a:t> – Noise vs. bias</a:t>
            </a:r>
          </a:p>
          <a:p>
            <a:pPr lvl="1"/>
            <a:r>
              <a:rPr lang="en-GB" dirty="0" smtClean="0"/>
              <a:t>Stable Beam – Signal vs. bias</a:t>
            </a:r>
          </a:p>
          <a:p>
            <a:pPr lvl="1"/>
            <a:r>
              <a:rPr lang="en-GB" dirty="0" smtClean="0"/>
              <a:t>No comparison with data possible yet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30888" y="6356350"/>
            <a:ext cx="2133600" cy="365125"/>
          </a:xfrm>
        </p:spPr>
        <p:txBody>
          <a:bodyPr/>
          <a:lstStyle/>
          <a:p>
            <a:fld id="{8276F3DB-1199-4C45-A459-F8FB91A78FE4}" type="slidenum">
              <a:rPr lang="en-GB" smtClean="0"/>
              <a:pPr/>
              <a:t>18</a:t>
            </a:fld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29851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sz="4800" dirty="0" smtClean="0"/>
              <a:t>BACKUP</a:t>
            </a:r>
            <a:endParaRPr lang="en-GB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6F3DB-1199-4C45-A459-F8FB91A78FE4}" type="slidenum">
              <a:rPr lang="en-GB" smtClean="0"/>
              <a:pPr/>
              <a:t>19</a:t>
            </a:fld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SaveStuff\cms_tracker_3d_draw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6532" y="1412776"/>
            <a:ext cx="5427468" cy="36004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240160"/>
            <a:ext cx="3744416" cy="51411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GB" dirty="0" smtClean="0"/>
              <a:t>200 m</a:t>
            </a:r>
            <a:r>
              <a:rPr lang="en-GB" baseline="30000" dirty="0" smtClean="0"/>
              <a:t>2</a:t>
            </a:r>
            <a:r>
              <a:rPr lang="en-GB" dirty="0" smtClean="0"/>
              <a:t> active silicon sensor </a:t>
            </a:r>
            <a:r>
              <a:rPr lang="en-GB" dirty="0" smtClean="0"/>
              <a:t>area (p-on-n)</a:t>
            </a:r>
            <a:endParaRPr lang="en-GB" dirty="0" smtClean="0"/>
          </a:p>
          <a:p>
            <a:r>
              <a:rPr lang="en-GB" dirty="0" smtClean="0"/>
              <a:t>About 6000 sensors of </a:t>
            </a:r>
            <a:r>
              <a:rPr lang="en-GB" dirty="0" smtClean="0"/>
              <a:t>300µm </a:t>
            </a:r>
            <a:endParaRPr lang="en-GB" dirty="0" smtClean="0"/>
          </a:p>
          <a:p>
            <a:pPr>
              <a:buNone/>
            </a:pPr>
            <a:r>
              <a:rPr lang="en-GB" dirty="0"/>
              <a:t>	</a:t>
            </a:r>
            <a:r>
              <a:rPr lang="en-GB" dirty="0" smtClean="0"/>
              <a:t>20000 sensors of </a:t>
            </a:r>
          </a:p>
          <a:p>
            <a:pPr>
              <a:buNone/>
            </a:pPr>
            <a:r>
              <a:rPr lang="en-GB" dirty="0"/>
              <a:t>	</a:t>
            </a:r>
            <a:r>
              <a:rPr lang="en-GB" dirty="0" smtClean="0"/>
              <a:t>500µm</a:t>
            </a:r>
            <a:endParaRPr lang="en-GB" dirty="0" smtClean="0"/>
          </a:p>
          <a:p>
            <a:r>
              <a:rPr lang="en-GB" dirty="0" smtClean="0"/>
              <a:t>Currently </a:t>
            </a:r>
            <a:r>
              <a:rPr lang="en-GB" dirty="0"/>
              <a:t>o</a:t>
            </a:r>
            <a:r>
              <a:rPr lang="en-GB" dirty="0" smtClean="0"/>
              <a:t>perated at 300V bias voltage</a:t>
            </a:r>
          </a:p>
          <a:p>
            <a:r>
              <a:rPr lang="en-GB" dirty="0" smtClean="0"/>
              <a:t>Expected </a:t>
            </a:r>
            <a:r>
              <a:rPr lang="en-GB" dirty="0" err="1" smtClean="0"/>
              <a:t>fluence</a:t>
            </a:r>
            <a:r>
              <a:rPr lang="en-GB" dirty="0" smtClean="0"/>
              <a:t> exposure: up to </a:t>
            </a:r>
            <a:r>
              <a:rPr lang="en-GB" dirty="0" smtClean="0"/>
              <a:t>2</a:t>
            </a:r>
            <a:r>
              <a:rPr lang="en-GB" sz="2600" dirty="0" smtClean="0"/>
              <a:t>x</a:t>
            </a:r>
            <a:r>
              <a:rPr lang="en-GB" dirty="0" smtClean="0"/>
              <a:t>10</a:t>
            </a:r>
            <a:r>
              <a:rPr lang="en-GB" baseline="30000" dirty="0" smtClean="0"/>
              <a:t>14</a:t>
            </a:r>
            <a:r>
              <a:rPr lang="en-GB" dirty="0" smtClean="0"/>
              <a:t> </a:t>
            </a:r>
            <a:r>
              <a:rPr lang="en-GB" dirty="0" smtClean="0"/>
              <a:t>1MeV </a:t>
            </a:r>
            <a:r>
              <a:rPr lang="en-GB" dirty="0"/>
              <a:t>neutron </a:t>
            </a:r>
            <a:r>
              <a:rPr lang="en-GB" dirty="0" smtClean="0"/>
              <a:t>equivalent</a:t>
            </a:r>
          </a:p>
          <a:p>
            <a:endParaRPr lang="en-GB" dirty="0" smtClean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6408712" cy="576064"/>
          </a:xfrm>
        </p:spPr>
        <p:txBody>
          <a:bodyPr>
            <a:noAutofit/>
          </a:bodyPr>
          <a:lstStyle>
            <a:lvl1pPr>
              <a:defRPr sz="3800" baseline="0"/>
            </a:lvl1pPr>
          </a:lstStyle>
          <a:p>
            <a:r>
              <a:rPr lang="en-GB" dirty="0" smtClean="0"/>
              <a:t>The CMS Strips Tracker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F172-D0A7-47DD-80A4-A99FED3C23BA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Radial Dependency Tracker Map</a:t>
            </a:r>
            <a:endParaRPr lang="en-GB" sz="3600" dirty="0"/>
          </a:p>
        </p:txBody>
      </p:sp>
      <p:pic>
        <p:nvPicPr>
          <p:cNvPr id="4" name="Picture 2" descr="C:\Users\hartmanf\Desktop\last franz mail\Slopes_on_Map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50554" y="798008"/>
            <a:ext cx="9594554" cy="471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5805264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Tracker map of the leakage current change per fb</a:t>
            </a:r>
            <a:r>
              <a:rPr lang="de-DE" baseline="30000" dirty="0" smtClean="0"/>
              <a:t>-1</a:t>
            </a:r>
            <a:r>
              <a:rPr lang="de-DE" dirty="0" smtClean="0"/>
              <a:t> normalized to 1cm</a:t>
            </a:r>
            <a:r>
              <a:rPr lang="de-DE" baseline="30000" dirty="0" smtClean="0"/>
              <a:t>3</a:t>
            </a:r>
            <a:r>
              <a:rPr lang="de-DE" dirty="0" smtClean="0"/>
              <a:t> and to 20°C.</a:t>
            </a:r>
          </a:p>
          <a:p>
            <a:r>
              <a:rPr lang="de-DE" dirty="0" smtClean="0"/>
              <a:t>We can clearly see the radial dependency over the different layers.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6F3DB-1199-4C45-A459-F8FB91A78FE4}" type="slidenum">
              <a:rPr lang="en-GB" smtClean="0"/>
              <a:pPr/>
              <a:t>20</a:t>
            </a:fld>
            <a:endParaRPr lang="en-GB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Evolution of </a:t>
            </a:r>
            <a:r>
              <a:rPr lang="en-GB" dirty="0" err="1" smtClean="0"/>
              <a:t>Vdepletion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4221088"/>
            <a:ext cx="8496944" cy="25545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Simulation for Tracker Inner Barrel Layer 1 with:</a:t>
            </a:r>
          </a:p>
          <a:p>
            <a:pPr>
              <a:buFontTx/>
              <a:buChar char="-"/>
            </a:pPr>
            <a:r>
              <a:rPr lang="en-GB" sz="2000" b="1" dirty="0" smtClean="0"/>
              <a:t>High temperatures</a:t>
            </a:r>
          </a:p>
          <a:p>
            <a:pPr>
              <a:buFontTx/>
              <a:buChar char="-"/>
            </a:pPr>
            <a:r>
              <a:rPr lang="en-GB" sz="2000" b="1" dirty="0"/>
              <a:t>H</a:t>
            </a:r>
            <a:r>
              <a:rPr lang="en-GB" sz="2000" b="1" dirty="0" smtClean="0"/>
              <a:t>igh </a:t>
            </a:r>
            <a:r>
              <a:rPr lang="en-GB" sz="2000" b="1" dirty="0" err="1" smtClean="0"/>
              <a:t>fluence</a:t>
            </a:r>
            <a:r>
              <a:rPr lang="en-GB" sz="2000" b="1" dirty="0" smtClean="0"/>
              <a:t> exposure</a:t>
            </a:r>
            <a:r>
              <a:rPr lang="en-GB" sz="2000" dirty="0" smtClean="0"/>
              <a:t> (nearest to IP at r=24cm)</a:t>
            </a:r>
          </a:p>
          <a:p>
            <a:r>
              <a:rPr lang="en-GB" sz="2000" dirty="0" smtClean="0"/>
              <a:t>Using the aforementioned scenario with a total luminosity of 400fb</a:t>
            </a:r>
            <a:r>
              <a:rPr lang="en-GB" sz="2000" baseline="30000" dirty="0" smtClean="0"/>
              <a:t>-1</a:t>
            </a:r>
          </a:p>
          <a:p>
            <a:r>
              <a:rPr lang="en-GB" sz="2000" dirty="0" smtClean="0"/>
              <a:t>Using the model </a:t>
            </a:r>
            <a:r>
              <a:rPr lang="en-GB" sz="2000" dirty="0" smtClean="0"/>
              <a:t>&amp; constants proposed </a:t>
            </a:r>
            <a:r>
              <a:rPr lang="en-GB" sz="2000" dirty="0" smtClean="0"/>
              <a:t>in   M. Moll’s Ph.D. </a:t>
            </a:r>
            <a:r>
              <a:rPr lang="en-GB" sz="2000" dirty="0" smtClean="0"/>
              <a:t>Thesis </a:t>
            </a:r>
            <a:r>
              <a:rPr lang="en-GB" sz="2000" dirty="0" smtClean="0"/>
              <a:t>chap. 5</a:t>
            </a:r>
          </a:p>
          <a:p>
            <a:r>
              <a:rPr lang="en-GB" sz="2000" dirty="0" smtClean="0"/>
              <a:t>(</a:t>
            </a:r>
            <a:r>
              <a:rPr lang="en-GB" sz="2000" b="1" u="sng" dirty="0" smtClean="0"/>
              <a:t>DESY-THESIS-1999-040</a:t>
            </a:r>
            <a:r>
              <a:rPr lang="en-GB" sz="2000" dirty="0" smtClean="0"/>
              <a:t>, December 1999, ISSN 1435-8085</a:t>
            </a:r>
            <a:r>
              <a:rPr lang="en-GB" sz="2000" dirty="0" smtClean="0"/>
              <a:t>)</a:t>
            </a:r>
          </a:p>
          <a:p>
            <a:r>
              <a:rPr lang="en-GB" sz="2000" dirty="0" smtClean="0"/>
              <a:t>The </a:t>
            </a:r>
            <a:r>
              <a:rPr lang="en-GB" sz="2000" dirty="0" smtClean="0"/>
              <a:t>tracker specific constants </a:t>
            </a:r>
            <a:r>
              <a:rPr lang="en-GB" sz="2000" dirty="0" smtClean="0"/>
              <a:t>used in the plot on slide 16 is presented </a:t>
            </a:r>
            <a:r>
              <a:rPr lang="en-GB" sz="2000" dirty="0" smtClean="0"/>
              <a:t>in A. </a:t>
            </a:r>
            <a:r>
              <a:rPr lang="en-GB" sz="2000" dirty="0" err="1" smtClean="0"/>
              <a:t>Dierlamm’s</a:t>
            </a:r>
            <a:r>
              <a:rPr lang="en-GB" sz="2000" dirty="0" smtClean="0"/>
              <a:t> Ph.D. Thesis chap. 3 (</a:t>
            </a:r>
            <a:r>
              <a:rPr lang="en-GB" sz="2000" dirty="0" smtClean="0">
                <a:hlinkClick r:id="rId2"/>
              </a:rPr>
              <a:t>IEKP-KA/03-23</a:t>
            </a:r>
            <a:r>
              <a:rPr lang="en-GB" sz="2000" dirty="0" smtClean="0"/>
              <a:t>)</a:t>
            </a:r>
            <a:endParaRPr lang="en-GB" sz="2000" dirty="0"/>
          </a:p>
        </p:txBody>
      </p:sp>
      <p:pic>
        <p:nvPicPr>
          <p:cNvPr id="9229" name="Picture 13" descr="C:\SaveStuff\RadWorkshop\NewVdepTIBL1_mo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6712"/>
            <a:ext cx="4538064" cy="3312368"/>
          </a:xfrm>
          <a:prstGeom prst="rect">
            <a:avLst/>
          </a:prstGeom>
          <a:noFill/>
        </p:spPr>
      </p:pic>
      <p:pic>
        <p:nvPicPr>
          <p:cNvPr id="6" name="Picture 12" descr="C:\SaveStuff\RadWorkshop\NewVdepTIBL1_moll_Cu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5859" y="764704"/>
            <a:ext cx="4708141" cy="3456384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02896" y="6356350"/>
            <a:ext cx="2133600" cy="365125"/>
          </a:xfrm>
        </p:spPr>
        <p:txBody>
          <a:bodyPr/>
          <a:lstStyle/>
          <a:p>
            <a:fld id="{8276F3DB-1199-4C45-A459-F8FB91A78FE4}" type="slidenum">
              <a:rPr lang="en-GB" smtClean="0"/>
              <a:pPr/>
              <a:t>21</a:t>
            </a:fld>
            <a:endParaRPr lang="en-GB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6" name="Picture 16" descr="C:\SaveStuff\RadWorkshop\VDEP_TECR1_mo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959585"/>
            <a:ext cx="3528391" cy="2898415"/>
          </a:xfrm>
          <a:prstGeom prst="rect">
            <a:avLst/>
          </a:prstGeom>
          <a:noFill/>
        </p:spPr>
      </p:pic>
      <p:pic>
        <p:nvPicPr>
          <p:cNvPr id="10255" name="Picture 15" descr="C:\SaveStuff\RadWorkshop\VDEP_TOBL1_mo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33056"/>
            <a:ext cx="3366568" cy="2924944"/>
          </a:xfrm>
          <a:prstGeom prst="rect">
            <a:avLst/>
          </a:prstGeom>
          <a:noFill/>
        </p:spPr>
      </p:pic>
      <p:pic>
        <p:nvPicPr>
          <p:cNvPr id="10254" name="Picture 14" descr="C:\SaveStuff\RadWorkshop\VDEP_TIBL1_mo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52736"/>
            <a:ext cx="3374565" cy="280831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Evolution of </a:t>
            </a:r>
            <a:r>
              <a:rPr lang="en-GB" dirty="0" err="1" smtClean="0"/>
              <a:t>Vdepletion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403648" y="836712"/>
            <a:ext cx="1872208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/>
              <a:t>Tracker Inner Barrel Layer 2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11560" y="5229200"/>
            <a:ext cx="2232248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400" dirty="0" smtClean="0"/>
              <a:t>Tracker Outer Barrel Layer 1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3779912" y="5888305"/>
            <a:ext cx="1944216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/>
              <a:t>Tracker End Cap Wheel 1 R1</a:t>
            </a:r>
            <a:endParaRPr lang="en-GB" sz="1200" dirty="0"/>
          </a:p>
        </p:txBody>
      </p:sp>
      <p:pic>
        <p:nvPicPr>
          <p:cNvPr id="10252" name="Picture 12" descr="C:\SaveStuff\RadWorkshop\VDEP_TID_D1_R1_mol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2301" y="980728"/>
            <a:ext cx="3453955" cy="302433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004048" y="908720"/>
            <a:ext cx="1872208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/>
              <a:t>Tracker Inner Disk 1 Ring 1</a:t>
            </a:r>
            <a:endParaRPr lang="en-GB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2200" y="1124744"/>
            <a:ext cx="2771800" cy="547260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sz="2800" dirty="0" smtClean="0"/>
              <a:t>	Exemplary selection of full depletion voltage evolutions at different location within the tracker. Computed with the corresponding temperature distributions (not shown here).</a:t>
            </a:r>
            <a:endParaRPr lang="en-GB" sz="28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6F3DB-1199-4C45-A459-F8FB91A78FE4}" type="slidenum">
              <a:rPr lang="en-GB" smtClean="0"/>
              <a:pPr/>
              <a:t>22</a:t>
            </a:fld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Power Scan</a:t>
            </a:r>
            <a:endParaRPr lang="en-GB" dirty="0"/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40753820"/>
              </p:ext>
            </p:extLst>
          </p:nvPr>
        </p:nvGraphicFramePr>
        <p:xfrm>
          <a:off x="-36512" y="1412776"/>
          <a:ext cx="6320051" cy="3391247"/>
        </p:xfrm>
        <a:graphic>
          <a:graphicData uri="http://schemas.openxmlformats.org/presentationml/2006/ole">
            <p:oleObj spid="_x0000_s11270" name="Acrobat Document" r:id="rId3" imgW="3514503" imgH="1885911" progId="AcroExch.Document.7">
              <p:embed/>
            </p:oleObj>
          </a:graphicData>
        </a:graphic>
      </p:graphicFrame>
      <p:sp>
        <p:nvSpPr>
          <p:cNvPr id="8" name="Oval 7"/>
          <p:cNvSpPr/>
          <p:nvPr/>
        </p:nvSpPr>
        <p:spPr>
          <a:xfrm>
            <a:off x="1547664" y="1556792"/>
            <a:ext cx="504056" cy="50405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39752" y="908720"/>
            <a:ext cx="1739451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Thermal Contact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25" idx="1"/>
          </p:cNvCxnSpPr>
          <p:nvPr/>
        </p:nvCxnSpPr>
        <p:spPr>
          <a:xfrm rot="10800000" flipV="1">
            <a:off x="1835696" y="1525434"/>
            <a:ext cx="504056" cy="31939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283968" y="1268760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Hybrid</a:t>
            </a:r>
            <a:endParaRPr lang="en-GB" dirty="0"/>
          </a:p>
        </p:txBody>
      </p:sp>
      <p:sp>
        <p:nvSpPr>
          <p:cNvPr id="35" name="Oval 34"/>
          <p:cNvSpPr/>
          <p:nvPr/>
        </p:nvSpPr>
        <p:spPr>
          <a:xfrm>
            <a:off x="1547664" y="3429000"/>
            <a:ext cx="504056" cy="50405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4437112"/>
            <a:ext cx="8229600" cy="216024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Changing the power on the hybrid via VPSP results in a Temperature change on the hybrid</a:t>
            </a:r>
          </a:p>
          <a:p>
            <a:r>
              <a:rPr lang="en-GB" dirty="0" smtClean="0"/>
              <a:t>This </a:t>
            </a:r>
            <a:r>
              <a:rPr lang="en-GB" dirty="0" err="1" smtClean="0"/>
              <a:t>dT</a:t>
            </a:r>
            <a:r>
              <a:rPr lang="en-GB" dirty="0" smtClean="0"/>
              <a:t>/</a:t>
            </a:r>
            <a:r>
              <a:rPr lang="en-GB" dirty="0" err="1" smtClean="0"/>
              <a:t>dP</a:t>
            </a:r>
            <a:r>
              <a:rPr lang="en-GB" dirty="0" smtClean="0"/>
              <a:t> is taken as an approximation for the </a:t>
            </a:r>
            <a:r>
              <a:rPr lang="en-GB" dirty="0" err="1" smtClean="0"/>
              <a:t>dT</a:t>
            </a:r>
            <a:r>
              <a:rPr lang="en-GB" dirty="0" smtClean="0"/>
              <a:t>/</a:t>
            </a:r>
            <a:r>
              <a:rPr lang="en-GB" dirty="0" err="1" smtClean="0"/>
              <a:t>dP</a:t>
            </a:r>
            <a:r>
              <a:rPr lang="en-GB" dirty="0" smtClean="0"/>
              <a:t> of the sensor</a:t>
            </a:r>
          </a:p>
          <a:p>
            <a:r>
              <a:rPr lang="en-GB" dirty="0" smtClean="0"/>
              <a:t>FEA is planed to improve the approximation taking also the </a:t>
            </a:r>
            <a:r>
              <a:rPr lang="en-GB" dirty="0" err="1" smtClean="0"/>
              <a:t>Tsil</a:t>
            </a:r>
            <a:r>
              <a:rPr lang="en-GB" dirty="0" smtClean="0"/>
              <a:t> into account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2339752" y="1340768"/>
            <a:ext cx="700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k</a:t>
            </a:r>
            <a:r>
              <a:rPr lang="en-GB" baseline="-25000" dirty="0" err="1" smtClean="0"/>
              <a:t>sensor</a:t>
            </a:r>
            <a:endParaRPr lang="en-GB" baseline="-25000" dirty="0"/>
          </a:p>
        </p:txBody>
      </p:sp>
      <p:sp>
        <p:nvSpPr>
          <p:cNvPr id="26" name="Rectangle 25"/>
          <p:cNvSpPr/>
          <p:nvPr/>
        </p:nvSpPr>
        <p:spPr>
          <a:xfrm>
            <a:off x="3563888" y="1340768"/>
            <a:ext cx="6835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/>
              <a:t>k</a:t>
            </a:r>
            <a:r>
              <a:rPr lang="en-GB" baseline="-25000" dirty="0" err="1" smtClean="0"/>
              <a:t>hybrid</a:t>
            </a:r>
            <a:endParaRPr lang="en-GB" baseline="-25000" dirty="0"/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1043608" y="2348880"/>
            <a:ext cx="2088232" cy="5040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3995936" y="1700808"/>
            <a:ext cx="504056" cy="50405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4067944" y="3284984"/>
            <a:ext cx="504056" cy="50405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/>
          <p:cNvCxnSpPr>
            <a:stCxn id="26" idx="2"/>
          </p:cNvCxnSpPr>
          <p:nvPr/>
        </p:nvCxnSpPr>
        <p:spPr>
          <a:xfrm rot="16200000" flipH="1">
            <a:off x="3235358" y="2380390"/>
            <a:ext cx="1718900" cy="3783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6200000" flipH="1">
            <a:off x="4067944" y="1700808"/>
            <a:ext cx="216024" cy="7200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Down Arrow 38"/>
          <p:cNvSpPr/>
          <p:nvPr/>
        </p:nvSpPr>
        <p:spPr>
          <a:xfrm rot="20274663">
            <a:off x="4044061" y="3092749"/>
            <a:ext cx="216024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Down Arrow 39"/>
          <p:cNvSpPr/>
          <p:nvPr/>
        </p:nvSpPr>
        <p:spPr>
          <a:xfrm rot="12505375">
            <a:off x="4080732" y="2018031"/>
            <a:ext cx="216024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Down Arrow 40"/>
          <p:cNvSpPr/>
          <p:nvPr/>
        </p:nvSpPr>
        <p:spPr>
          <a:xfrm rot="5400000">
            <a:off x="3563888" y="2492896"/>
            <a:ext cx="216024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Down Arrow 43"/>
          <p:cNvSpPr/>
          <p:nvPr/>
        </p:nvSpPr>
        <p:spPr>
          <a:xfrm rot="1738427">
            <a:off x="2042363" y="3153904"/>
            <a:ext cx="128836" cy="291954"/>
          </a:xfrm>
          <a:prstGeom prst="downArrow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Down Arrow 44"/>
          <p:cNvSpPr/>
          <p:nvPr/>
        </p:nvSpPr>
        <p:spPr>
          <a:xfrm rot="8043004">
            <a:off x="2056222" y="2003747"/>
            <a:ext cx="160611" cy="280997"/>
          </a:xfrm>
          <a:prstGeom prst="downArrow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833" t="58598" r="24904"/>
          <a:stretch/>
        </p:blipFill>
        <p:spPr bwMode="auto">
          <a:xfrm>
            <a:off x="5850621" y="1514401"/>
            <a:ext cx="3263943" cy="574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616" t="55668" r="24373" b="22166"/>
          <a:stretch/>
        </p:blipFill>
        <p:spPr bwMode="auto">
          <a:xfrm>
            <a:off x="5714962" y="2672916"/>
            <a:ext cx="3451413" cy="449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72200" y="797803"/>
            <a:ext cx="691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TDR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7164288" y="1259468"/>
            <a:ext cx="93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End-cap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7148600" y="2231576"/>
            <a:ext cx="745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Barrel</a:t>
            </a:r>
            <a:endParaRPr lang="en-GB" dirty="0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F172-D0A7-47DD-80A4-A99FED3C23BA}" type="slidenum">
              <a:rPr lang="en-GB" smtClean="0"/>
              <a:pPr/>
              <a:t>23</a:t>
            </a:fld>
            <a:endParaRPr lang="en-GB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7" name="Picture 3" descr="C:\SaveStuff\RadWorkshop\NoiseFi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764704"/>
            <a:ext cx="6624736" cy="39719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Fitting </a:t>
            </a:r>
            <a:r>
              <a:rPr lang="en-GB" dirty="0" smtClean="0"/>
              <a:t>Noise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869160"/>
            <a:ext cx="8229600" cy="154503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GB" dirty="0" smtClean="0"/>
              <a:t>	The noise value is fitted with</a:t>
            </a:r>
          </a:p>
          <a:p>
            <a:pPr>
              <a:buNone/>
            </a:pPr>
            <a:r>
              <a:rPr lang="en-GB" dirty="0" smtClean="0"/>
              <a:t> </a:t>
            </a:r>
          </a:p>
          <a:p>
            <a:pPr>
              <a:buNone/>
            </a:pPr>
            <a:r>
              <a:rPr lang="en-GB" dirty="0" smtClean="0"/>
              <a:t>					     for V&lt;V</a:t>
            </a:r>
            <a:r>
              <a:rPr lang="en-GB" baseline="-25000" dirty="0" smtClean="0"/>
              <a:t>depl</a:t>
            </a:r>
            <a:r>
              <a:rPr lang="en-GB" dirty="0" smtClean="0"/>
              <a:t>; n=n</a:t>
            </a:r>
            <a:r>
              <a:rPr lang="en-GB" baseline="-25000" dirty="0" smtClean="0"/>
              <a:t>0</a:t>
            </a:r>
            <a:r>
              <a:rPr lang="en-GB" dirty="0" smtClean="0"/>
              <a:t> else.</a:t>
            </a:r>
            <a:r>
              <a:rPr lang="en-GB" dirty="0" smtClean="0"/>
              <a:t>	</a:t>
            </a:r>
            <a:endParaRPr lang="en-GB" dirty="0"/>
          </a:p>
        </p:txBody>
      </p:sp>
      <p:graphicFrame>
        <p:nvGraphicFramePr>
          <p:cNvPr id="52230" name="Object 6"/>
          <p:cNvGraphicFramePr>
            <a:graphicFrameLocks noChangeAspect="1"/>
          </p:cNvGraphicFramePr>
          <p:nvPr/>
        </p:nvGraphicFramePr>
        <p:xfrm>
          <a:off x="827584" y="5512801"/>
          <a:ext cx="3563888" cy="868527"/>
        </p:xfrm>
        <a:graphic>
          <a:graphicData uri="http://schemas.openxmlformats.org/presentationml/2006/ole">
            <p:oleObj spid="_x0000_s52230" name="Equation" r:id="rId4" imgW="2476440" imgH="711000" progId="Equation.3">
              <p:embed/>
            </p:oleObj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6F3DB-1199-4C45-A459-F8FB91A78FE4}" type="slidenum">
              <a:rPr lang="en-GB" smtClean="0"/>
              <a:pPr/>
              <a:t>24</a:t>
            </a:fld>
            <a:endParaRPr lang="en-GB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Depletion Voltage Measurements </a:t>
            </a:r>
            <a:r>
              <a:rPr lang="en-GB" sz="2800" dirty="0" err="1" smtClean="0"/>
              <a:t>vs</a:t>
            </a:r>
            <a:r>
              <a:rPr lang="en-GB" sz="2800" dirty="0" smtClean="0"/>
              <a:t> Production Measurements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09120"/>
            <a:ext cx="2962672" cy="1617043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53250" name="Picture 2" descr="C:\SaveStuff\BSTOBNRcor_ma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5089" y="2996952"/>
            <a:ext cx="5668911" cy="3861048"/>
          </a:xfrm>
          <a:prstGeom prst="rect">
            <a:avLst/>
          </a:prstGeom>
          <a:noFill/>
        </p:spPr>
      </p:pic>
      <p:pic>
        <p:nvPicPr>
          <p:cNvPr id="53251" name="Picture 3" descr="C:\SaveStuff\BSSRc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6712"/>
            <a:ext cx="4863322" cy="3312368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8276F3DB-1199-4C45-A459-F8FB91A78FE4}" type="slidenum">
              <a:rPr lang="en-GB" smtClean="0"/>
              <a:pPr/>
              <a:t>25</a:t>
            </a:fld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C:\SaveStuff\RadWorkshop\PotenzaTrackerWee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0839" y="1556792"/>
            <a:ext cx="4868863" cy="3789363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980728"/>
            <a:ext cx="4608512" cy="9361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sz="2800" dirty="0" smtClean="0"/>
              <a:t>	</a:t>
            </a:r>
            <a:r>
              <a:rPr lang="en-GB" sz="1800" dirty="0" smtClean="0"/>
              <a:t>DCU readout of the leakage current vs. the corresponding power supply measurements after </a:t>
            </a:r>
            <a:r>
              <a:rPr lang="en-GB" sz="1800" dirty="0" smtClean="0"/>
              <a:t>4.7fb</a:t>
            </a:r>
            <a:r>
              <a:rPr lang="en-GB" sz="1800" baseline="30000" dirty="0" smtClean="0"/>
              <a:t>-1</a:t>
            </a:r>
            <a:r>
              <a:rPr lang="en-GB" sz="1800" dirty="0" smtClean="0"/>
              <a:t>.</a:t>
            </a:r>
            <a:endParaRPr lang="en-GB" sz="2800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DCU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2204864"/>
            <a:ext cx="9302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DCU</a:t>
            </a:r>
          </a:p>
          <a:p>
            <a:r>
              <a:rPr lang="en-GB" dirty="0" smtClean="0"/>
              <a:t>readout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691680" y="4509120"/>
            <a:ext cx="2301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Power Supply Readout</a:t>
            </a:r>
            <a:endParaRPr lang="en-GB" dirty="0"/>
          </a:p>
        </p:txBody>
      </p:sp>
      <p:pic>
        <p:nvPicPr>
          <p:cNvPr id="7" name="Content Placeholder 10" descr="TIBmodu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954594"/>
            <a:ext cx="4145993" cy="22322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9552" y="5229200"/>
            <a:ext cx="8208912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Each high voltage line of our power supply system is connected to 3-12 modules, </a:t>
            </a:r>
            <a:r>
              <a:rPr lang="en-US" sz="2400" dirty="0" smtClean="0"/>
              <a:t>to </a:t>
            </a:r>
            <a:r>
              <a:rPr lang="en-US" sz="2400" dirty="0" smtClean="0"/>
              <a:t>achieve higher granularity we need to use the DCU information.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932040" y="2826802"/>
            <a:ext cx="3744416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smtClean="0"/>
              <a:t>The detector control unit is a ASIC sitting on each of the tracker modules, with the ability to measure the </a:t>
            </a:r>
            <a:r>
              <a:rPr lang="de-DE" u="sng" dirty="0" smtClean="0"/>
              <a:t>temperature</a:t>
            </a:r>
            <a:r>
              <a:rPr lang="de-DE" dirty="0" smtClean="0"/>
              <a:t> at different positions of the module as well as the </a:t>
            </a:r>
            <a:r>
              <a:rPr lang="de-DE" u="sng" dirty="0" smtClean="0"/>
              <a:t>leakage current </a:t>
            </a:r>
            <a:r>
              <a:rPr lang="de-DE" dirty="0" smtClean="0"/>
              <a:t>and </a:t>
            </a:r>
            <a:r>
              <a:rPr lang="de-DE" dirty="0" smtClean="0"/>
              <a:t>LV voltages </a:t>
            </a:r>
            <a:r>
              <a:rPr lang="de-DE" dirty="0" smtClean="0"/>
              <a:t>applied.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F172-D0A7-47DD-80A4-A99FED3C23BA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C:\SaveStuff\RadWorkshop\Ileak_radial_fi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1340768"/>
            <a:ext cx="7696011" cy="551723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0"/>
            <a:ext cx="6624736" cy="692696"/>
          </a:xfrm>
        </p:spPr>
        <p:txBody>
          <a:bodyPr>
            <a:noAutofit/>
          </a:bodyPr>
          <a:lstStyle/>
          <a:p>
            <a:r>
              <a:rPr lang="en-GB" sz="2400" dirty="0" smtClean="0"/>
              <a:t>Radial Dependency of Leakage Current Measurements</a:t>
            </a:r>
            <a:endParaRPr lang="en-GB" sz="2400" dirty="0"/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"/>
          </p:nvPr>
        </p:nvGraphicFramePr>
        <p:xfrm>
          <a:off x="5364088" y="4005064"/>
          <a:ext cx="1100138" cy="631825"/>
        </p:xfrm>
        <a:graphic>
          <a:graphicData uri="http://schemas.openxmlformats.org/presentationml/2006/ole">
            <p:oleObj spid="_x0000_s2056" name="Equation" r:id="rId4" imgW="685800" imgH="393480" progId="Equation.3">
              <p:embed/>
            </p:oleObj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6084168" y="1556792"/>
            <a:ext cx="3059832" cy="499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4288" y="2132856"/>
            <a:ext cx="1835696" cy="34563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The normalized leakage current is averaged within each bin of a given </a:t>
            </a:r>
            <a:r>
              <a:rPr lang="en-GB" sz="2400" dirty="0" smtClean="0"/>
              <a:t>radial distance </a:t>
            </a:r>
            <a:r>
              <a:rPr lang="en-GB" sz="2400" dirty="0" smtClean="0"/>
              <a:t>r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36377" y="1054477"/>
            <a:ext cx="5371727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Slope of leakage current increase per fb-1 after 4.7 fb-1</a:t>
            </a:r>
          </a:p>
          <a:p>
            <a:r>
              <a:rPr lang="en-GB" dirty="0"/>
              <a:t>n</a:t>
            </a:r>
            <a:r>
              <a:rPr lang="en-GB" dirty="0" smtClean="0"/>
              <a:t>ormalized to 1cm</a:t>
            </a:r>
            <a:r>
              <a:rPr lang="en-GB" baseline="30000" dirty="0" smtClean="0"/>
              <a:t>3</a:t>
            </a:r>
            <a:r>
              <a:rPr lang="en-GB" dirty="0" smtClean="0"/>
              <a:t> and 0</a:t>
            </a:r>
            <a:r>
              <a:rPr lang="de-DE" dirty="0" smtClean="0"/>
              <a:t>°C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F172-D0A7-47DD-80A4-A99FED3C23BA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" descr="C:\SaveStuff\RadWorkshop\Ileak_Fluence_fi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969" y="1412776"/>
            <a:ext cx="7010744" cy="460851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0"/>
            <a:ext cx="6624736" cy="836712"/>
          </a:xfrm>
        </p:spPr>
        <p:txBody>
          <a:bodyPr>
            <a:normAutofit fontScale="90000"/>
          </a:bodyPr>
          <a:lstStyle/>
          <a:p>
            <a:r>
              <a:rPr lang="en-GB" sz="2800" dirty="0" smtClean="0"/>
              <a:t>Normalized Leakage Current Measurements </a:t>
            </a:r>
            <a:br>
              <a:rPr lang="en-GB" sz="2800" dirty="0" smtClean="0"/>
            </a:br>
            <a:r>
              <a:rPr lang="en-GB" sz="2800" dirty="0" smtClean="0"/>
              <a:t>vs. </a:t>
            </a:r>
            <a:r>
              <a:rPr lang="en-GB" sz="2800" dirty="0" err="1" smtClean="0"/>
              <a:t>Fluence</a:t>
            </a:r>
            <a:r>
              <a:rPr lang="en-GB" sz="2800" dirty="0" smtClean="0"/>
              <a:t> Simulation</a:t>
            </a:r>
            <a:endParaRPr lang="en-GB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04248" y="1196752"/>
            <a:ext cx="2232248" cy="403244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126000">
              <a:buNone/>
            </a:pPr>
            <a:r>
              <a:rPr lang="en-GB" sz="2500" dirty="0" smtClean="0"/>
              <a:t>	The slope of the fit is a measure of the effective alpha factor (scaled to 0C). </a:t>
            </a:r>
          </a:p>
          <a:p>
            <a:pPr marL="126000">
              <a:buNone/>
            </a:pPr>
            <a:r>
              <a:rPr lang="de-DE" sz="2500" dirty="0"/>
              <a:t>	</a:t>
            </a:r>
            <a:r>
              <a:rPr lang="de-DE" sz="2500" dirty="0" smtClean="0"/>
              <a:t>Rescaled to 20°C this leads to 4.66 e-17 A/cm</a:t>
            </a:r>
            <a:endParaRPr lang="en-GB" sz="2500" dirty="0" smtClean="0"/>
          </a:p>
          <a:p>
            <a:pPr>
              <a:buNone/>
            </a:pPr>
            <a:endParaRPr lang="en-GB" sz="2500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908720"/>
            <a:ext cx="5371727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Slope of leakage current increase per fb-1 after 4.7 fb-1</a:t>
            </a:r>
          </a:p>
          <a:p>
            <a:r>
              <a:rPr lang="en-GB" dirty="0"/>
              <a:t>n</a:t>
            </a:r>
            <a:r>
              <a:rPr lang="en-GB" dirty="0" smtClean="0"/>
              <a:t>ormalized to 1cm</a:t>
            </a:r>
            <a:r>
              <a:rPr lang="en-GB" baseline="30000" dirty="0" smtClean="0"/>
              <a:t>3</a:t>
            </a:r>
            <a:r>
              <a:rPr lang="en-GB" dirty="0" smtClean="0"/>
              <a:t> and 0</a:t>
            </a:r>
            <a:r>
              <a:rPr lang="de-DE" dirty="0" smtClean="0"/>
              <a:t>°C</a:t>
            </a:r>
            <a:r>
              <a:rPr lang="en-GB" dirty="0" smtClean="0"/>
              <a:t> 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51520" y="1555051"/>
            <a:ext cx="504056" cy="2897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2048" y="6084004"/>
            <a:ext cx="795637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err="1" smtClean="0"/>
              <a:t>Fluence</a:t>
            </a:r>
            <a:r>
              <a:rPr lang="en-GB" dirty="0" smtClean="0"/>
              <a:t> derived from 7TeV FLUKA simulation scored to 1MeV neutron </a:t>
            </a:r>
            <a:r>
              <a:rPr lang="en-GB" dirty="0" smtClean="0"/>
              <a:t>equivalent. 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6444208" y="5589240"/>
            <a:ext cx="151216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F172-D0A7-47DD-80A4-A99FED3C23BA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0"/>
            <a:ext cx="6624736" cy="692696"/>
          </a:xfrm>
        </p:spPr>
        <p:txBody>
          <a:bodyPr>
            <a:noAutofit/>
          </a:bodyPr>
          <a:lstStyle/>
          <a:p>
            <a:r>
              <a:rPr lang="en-GB" sz="2400" dirty="0" smtClean="0"/>
              <a:t>Real Temperature Distribution within the Tracker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01208"/>
            <a:ext cx="9144000" cy="15567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1400" dirty="0" smtClean="0"/>
              <a:t>Quite high temperature spread within the tracker </a:t>
            </a:r>
            <a:r>
              <a:rPr lang="en-GB" sz="1200" dirty="0" smtClean="0"/>
              <a:t>(some elements un-cooled)</a:t>
            </a:r>
          </a:p>
          <a:p>
            <a:pPr>
              <a:buFont typeface="Wingdings"/>
              <a:buChar char="à"/>
            </a:pPr>
            <a:r>
              <a:rPr lang="en-GB" sz="1400" dirty="0" smtClean="0">
                <a:sym typeface="Wingdings" pitchFamily="2" charset="2"/>
              </a:rPr>
              <a:t>Current normalization is needed to allow comparison</a:t>
            </a:r>
            <a:endParaRPr lang="en-GB" sz="1400" dirty="0"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en-GB" sz="1400" dirty="0" smtClean="0"/>
              <a:t>Simulate the leakage current on module granularity</a:t>
            </a:r>
          </a:p>
          <a:p>
            <a:pPr>
              <a:buFont typeface="Wingdings"/>
              <a:buChar char="à"/>
            </a:pPr>
            <a:r>
              <a:rPr lang="en-GB" sz="1400" dirty="0" smtClean="0"/>
              <a:t>Radiation damage and annealing processes are simultaneously present</a:t>
            </a:r>
          </a:p>
          <a:p>
            <a:pPr marL="0" indent="0">
              <a:buNone/>
            </a:pPr>
            <a:r>
              <a:rPr lang="en-GB" sz="1400" dirty="0" smtClean="0">
                <a:sym typeface="Wingdings" pitchFamily="2" charset="2"/>
              </a:rPr>
              <a:t> </a:t>
            </a:r>
            <a:r>
              <a:rPr lang="en-GB" sz="1900" u="sng" dirty="0" smtClean="0">
                <a:sym typeface="Wingdings" pitchFamily="2" charset="2"/>
              </a:rPr>
              <a:t>develop a tool on module granularity and work on a day by day basis </a:t>
            </a:r>
            <a:r>
              <a:rPr lang="en-GB" sz="1900" u="sng" dirty="0">
                <a:sym typeface="Wingdings" pitchFamily="2" charset="2"/>
              </a:rPr>
              <a:t>in an integral way </a:t>
            </a:r>
            <a:endParaRPr lang="en-GB" sz="1900" u="sng" dirty="0"/>
          </a:p>
        </p:txBody>
      </p:sp>
      <p:pic>
        <p:nvPicPr>
          <p:cNvPr id="4099" name="Picture 3" descr="C:\SaveStuff\RadWorkshop\TKMap_Temp_for_Si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9070" y="836712"/>
            <a:ext cx="9223070" cy="4536504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02896" y="6376243"/>
            <a:ext cx="2133600" cy="365125"/>
          </a:xfrm>
        </p:spPr>
        <p:txBody>
          <a:bodyPr/>
          <a:lstStyle/>
          <a:p>
            <a:fld id="{A84BF172-D0A7-47DD-80A4-A99FED3C23BA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116632"/>
            <a:ext cx="7067128" cy="562074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Simulation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763688" y="39330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5" name="Picture 2" descr="C:\SaveStuff\I_leak\log\pixel\pixel_tem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789040"/>
            <a:ext cx="4726595" cy="3068960"/>
          </a:xfrm>
          <a:prstGeom prst="rect">
            <a:avLst/>
          </a:prstGeom>
          <a:noFill/>
        </p:spPr>
      </p:pic>
      <p:pic>
        <p:nvPicPr>
          <p:cNvPr id="6" name="Picture 3" descr="C:\SaveStuff\I_leak\log\pixel\pixel_fluenc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052736"/>
            <a:ext cx="4753439" cy="2682590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>
            <a:off x="5940152" y="1772816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076056" y="1412776"/>
            <a:ext cx="1456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Day x-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fluence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Right Brace 8"/>
          <p:cNvSpPr/>
          <p:nvPr/>
        </p:nvSpPr>
        <p:spPr>
          <a:xfrm rot="5400000">
            <a:off x="7236296" y="2276872"/>
            <a:ext cx="216024" cy="280831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991470" y="3717032"/>
            <a:ext cx="31525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Impact based on respective temperature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084168" y="4005064"/>
            <a:ext cx="21602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516216" y="4005064"/>
            <a:ext cx="14401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7164288" y="4005064"/>
            <a:ext cx="14401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380312" y="4149080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. . .</a:t>
            </a:r>
            <a:endParaRPr lang="en-GB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4499992" cy="60212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en-GB" sz="1800" dirty="0" smtClean="0"/>
              <a:t>Inputs:</a:t>
            </a:r>
          </a:p>
          <a:p>
            <a:r>
              <a:rPr lang="en-GB" sz="1800" dirty="0" err="1" smtClean="0"/>
              <a:t>Fluence</a:t>
            </a:r>
            <a:r>
              <a:rPr lang="en-GB" sz="1800" dirty="0" smtClean="0"/>
              <a:t> at the module position</a:t>
            </a:r>
          </a:p>
          <a:p>
            <a:pPr lvl="1"/>
            <a:r>
              <a:rPr lang="de-DE" sz="1400" dirty="0" smtClean="0"/>
              <a:t>Linear interpolation of Fluka grid </a:t>
            </a:r>
            <a:r>
              <a:rPr lang="de-DE" sz="1400" dirty="0" err="1" smtClean="0"/>
              <a:t>values</a:t>
            </a:r>
            <a:r>
              <a:rPr lang="de-DE" sz="1400" dirty="0" smtClean="0"/>
              <a:t> (&amp; </a:t>
            </a:r>
            <a:r>
              <a:rPr lang="de-DE" sz="1400" dirty="0" err="1" smtClean="0"/>
              <a:t>integrated</a:t>
            </a:r>
            <a:r>
              <a:rPr lang="de-DE" sz="1400" dirty="0" smtClean="0"/>
              <a:t> </a:t>
            </a:r>
            <a:r>
              <a:rPr lang="de-DE" sz="1400" dirty="0" err="1" smtClean="0"/>
              <a:t>luminosity</a:t>
            </a:r>
            <a:r>
              <a:rPr lang="de-DE" sz="1400" dirty="0" smtClean="0"/>
              <a:t>)</a:t>
            </a:r>
            <a:endParaRPr lang="en-GB" sz="1400" dirty="0" smtClean="0"/>
          </a:p>
          <a:p>
            <a:r>
              <a:rPr lang="en-GB" sz="1800" dirty="0" smtClean="0"/>
              <a:t>Temperature of the modules</a:t>
            </a:r>
          </a:p>
          <a:p>
            <a:pPr lvl="1"/>
            <a:r>
              <a:rPr lang="de-DE" sz="1400" dirty="0" smtClean="0"/>
              <a:t>Measured </a:t>
            </a:r>
            <a:r>
              <a:rPr lang="de-DE" sz="1400" dirty="0" err="1" smtClean="0"/>
              <a:t>by</a:t>
            </a:r>
            <a:r>
              <a:rPr lang="de-DE" sz="1400" dirty="0" smtClean="0"/>
              <a:t> DCU</a:t>
            </a:r>
            <a:endParaRPr lang="en-GB" sz="1400" dirty="0" smtClean="0"/>
          </a:p>
          <a:p>
            <a:pPr>
              <a:buNone/>
            </a:pPr>
            <a:r>
              <a:rPr lang="en-GB" sz="1800" dirty="0" smtClean="0"/>
              <a:t>Method/Tools:</a:t>
            </a:r>
          </a:p>
          <a:p>
            <a:r>
              <a:rPr lang="en-GB" sz="1600" dirty="0" smtClean="0"/>
              <a:t>Histograms filled with one bin per day for the temperatures and </a:t>
            </a:r>
            <a:r>
              <a:rPr lang="en-GB" sz="1600" dirty="0" err="1" smtClean="0"/>
              <a:t>fluences</a:t>
            </a:r>
            <a:endParaRPr lang="en-GB" sz="1600" dirty="0" smtClean="0"/>
          </a:p>
          <a:p>
            <a:r>
              <a:rPr lang="en-GB" sz="1600" dirty="0" smtClean="0"/>
              <a:t>Afterwards the impact of each day’s </a:t>
            </a:r>
            <a:r>
              <a:rPr lang="en-GB" sz="1600" dirty="0" err="1" smtClean="0"/>
              <a:t>fluence</a:t>
            </a:r>
            <a:r>
              <a:rPr lang="en-GB" sz="1600" dirty="0" smtClean="0"/>
              <a:t> to all consecutive days is computed with the annealing time constants based on the given temperature at the respective day.</a:t>
            </a:r>
          </a:p>
          <a:p>
            <a:r>
              <a:rPr lang="en-GB" sz="1600" dirty="0" smtClean="0"/>
              <a:t>The integrated sum over all days gives the result</a:t>
            </a:r>
          </a:p>
          <a:p>
            <a:pPr>
              <a:buNone/>
            </a:pPr>
            <a:r>
              <a:rPr lang="en-GB" sz="1800" dirty="0" smtClean="0"/>
              <a:t>Output</a:t>
            </a:r>
          </a:p>
          <a:p>
            <a:r>
              <a:rPr lang="en-GB" sz="1800" dirty="0" smtClean="0"/>
              <a:t>leakage current </a:t>
            </a:r>
          </a:p>
          <a:p>
            <a:pPr lvl="1"/>
            <a:r>
              <a:rPr lang="en-GB" sz="1400" dirty="0"/>
              <a:t>Leakage current of modules for comparison</a:t>
            </a:r>
          </a:p>
          <a:p>
            <a:pPr lvl="2"/>
            <a:r>
              <a:rPr lang="en-GB" sz="1200" dirty="0"/>
              <a:t>Measured by DCU, cross checked by </a:t>
            </a:r>
            <a:r>
              <a:rPr lang="en-GB" sz="1200" dirty="0" smtClean="0"/>
              <a:t>PS values</a:t>
            </a:r>
          </a:p>
          <a:p>
            <a:r>
              <a:rPr lang="en-GB" sz="1800" dirty="0"/>
              <a:t>Depletion </a:t>
            </a:r>
            <a:r>
              <a:rPr lang="en-GB" sz="1800" dirty="0" smtClean="0"/>
              <a:t>voltage</a:t>
            </a:r>
          </a:p>
          <a:p>
            <a:pPr lvl="1"/>
            <a:r>
              <a:rPr lang="en-GB" sz="1400" dirty="0" smtClean="0"/>
              <a:t>Tools to determine </a:t>
            </a:r>
            <a:r>
              <a:rPr lang="en-GB" sz="1400" dirty="0" err="1" smtClean="0"/>
              <a:t>Vdep</a:t>
            </a:r>
            <a:r>
              <a:rPr lang="en-GB" sz="1400" dirty="0" smtClean="0"/>
              <a:t> in-situ exists</a:t>
            </a:r>
          </a:p>
          <a:p>
            <a:pPr lvl="2"/>
            <a:r>
              <a:rPr lang="en-GB" sz="1200" dirty="0" smtClean="0"/>
              <a:t>Changes are still within measurement precision</a:t>
            </a:r>
            <a:endParaRPr lang="en-GB" sz="1200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6902896" y="6356350"/>
            <a:ext cx="2133600" cy="365125"/>
          </a:xfrm>
        </p:spPr>
        <p:txBody>
          <a:bodyPr/>
          <a:lstStyle/>
          <a:p>
            <a:fld id="{A84BF172-D0A7-47DD-80A4-A99FED3C23BA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Picture 9" descr="C:\SaveStuff\RadWorkshop\Correl_5f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912003"/>
            <a:ext cx="7200800" cy="438920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Cross Check the Simulations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797152"/>
            <a:ext cx="8435280" cy="1728192"/>
          </a:xfrm>
        </p:spPr>
        <p:txBody>
          <a:bodyPr/>
          <a:lstStyle/>
          <a:p>
            <a:pPr>
              <a:buNone/>
            </a:pPr>
            <a:r>
              <a:rPr lang="en-GB" dirty="0"/>
              <a:t>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5301208"/>
            <a:ext cx="7920880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dirty="0" smtClean="0"/>
              <a:t>The correlation plot shows in total a good agreement between simulation and measurement after 5fb</a:t>
            </a:r>
            <a:r>
              <a:rPr lang="en-GB" sz="2800" baseline="30000" dirty="0" smtClean="0"/>
              <a:t>-1</a:t>
            </a:r>
          </a:p>
          <a:p>
            <a:r>
              <a:rPr lang="en-GB" sz="2800" dirty="0" smtClean="0"/>
              <a:t>(red=TEC, green=TOB, teal=TID, purple=TIB)</a:t>
            </a:r>
            <a:endParaRPr lang="en-GB" sz="28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6165" name="Equation" r:id="rId5" imgW="391303" imgH="739129" progId="Equation.3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6166" name="Equation" r:id="rId6" imgW="391303" imgH="739129" progId="Equation.3">
              <p:embed/>
            </p:oleObj>
          </a:graphicData>
        </a:graphic>
      </p:graphicFrame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7758354" y="5013176"/>
          <a:ext cx="486054" cy="288032"/>
        </p:xfrm>
        <a:graphic>
          <a:graphicData uri="http://schemas.openxmlformats.org/presentationml/2006/ole">
            <p:oleObj spid="_x0000_s6167" name="Equation" r:id="rId7" imgW="342751" imgH="203112" progId="Equation.3">
              <p:embed/>
            </p:oleObj>
          </a:graphicData>
        </a:graphic>
      </p:graphicFrame>
      <p:graphicFrame>
        <p:nvGraphicFramePr>
          <p:cNvPr id="6152" name="Object 8"/>
          <p:cNvGraphicFramePr>
            <a:graphicFrameLocks noChangeAspect="1"/>
          </p:cNvGraphicFramePr>
          <p:nvPr/>
        </p:nvGraphicFramePr>
        <p:xfrm>
          <a:off x="1187624" y="908720"/>
          <a:ext cx="487363" cy="287337"/>
        </p:xfrm>
        <a:graphic>
          <a:graphicData uri="http://schemas.openxmlformats.org/presentationml/2006/ole">
            <p:oleObj spid="_x0000_s6168" name="Equation" r:id="rId8" imgW="342751" imgH="203112" progId="Equation.3">
              <p:embed/>
            </p:oleObj>
          </a:graphicData>
        </a:graphic>
      </p:graphicFrame>
      <p:cxnSp>
        <p:nvCxnSpPr>
          <p:cNvPr id="13" name="Straight Connector 12"/>
          <p:cNvCxnSpPr/>
          <p:nvPr/>
        </p:nvCxnSpPr>
        <p:spPr>
          <a:xfrm flipV="1">
            <a:off x="1691680" y="1340768"/>
            <a:ext cx="5976664" cy="3528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732240" y="6356350"/>
            <a:ext cx="2133600" cy="365125"/>
          </a:xfrm>
        </p:spPr>
        <p:txBody>
          <a:bodyPr/>
          <a:lstStyle/>
          <a:p>
            <a:fld id="{A84BF172-D0A7-47DD-80A4-A99FED3C23BA}" type="slidenum">
              <a:rPr lang="en-GB" smtClean="0"/>
              <a:pPr/>
              <a:t>8</a:t>
            </a:fld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55576" y="4149080"/>
            <a:ext cx="273630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0"/>
            <a:ext cx="7571184" cy="634082"/>
          </a:xfrm>
        </p:spPr>
        <p:txBody>
          <a:bodyPr/>
          <a:lstStyle/>
          <a:p>
            <a:r>
              <a:rPr lang="en-GB" dirty="0" err="1" smtClean="0"/>
              <a:t>Depletionvoltage</a:t>
            </a:r>
            <a:r>
              <a:rPr lang="en-GB" dirty="0" smtClean="0"/>
              <a:t> Measurements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755576" y="2780928"/>
            <a:ext cx="273630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5257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dirty="0" smtClean="0"/>
              <a:t>	CMS currently uses two different measurement types: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 smtClean="0"/>
              <a:t>	The Noise Scan		- performed during 					  </a:t>
            </a:r>
            <a:r>
              <a:rPr lang="en-GB" dirty="0" err="1" smtClean="0"/>
              <a:t>interfill</a:t>
            </a:r>
            <a:r>
              <a:rPr lang="en-GB" dirty="0" smtClean="0"/>
              <a:t> periods</a:t>
            </a:r>
            <a:endParaRPr lang="en-GB" dirty="0"/>
          </a:p>
          <a:p>
            <a:pPr>
              <a:buNone/>
            </a:pPr>
            <a:r>
              <a:rPr lang="en-GB" dirty="0" smtClean="0"/>
              <a:t>	</a:t>
            </a:r>
          </a:p>
          <a:p>
            <a:pPr>
              <a:buNone/>
            </a:pPr>
            <a:r>
              <a:rPr lang="en-GB" dirty="0"/>
              <a:t>	</a:t>
            </a:r>
            <a:r>
              <a:rPr lang="en-GB" dirty="0" smtClean="0"/>
              <a:t>The Signal Scan		- monthly performed for 5 				  power groups (37 modules 				  out of 15000)						- twice a year for the 					  whole tracker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F172-D0A7-47DD-80A4-A99FED3C23BA}" type="slidenum">
              <a:rPr lang="en-GB" smtClean="0"/>
              <a:pPr/>
              <a:t>9</a:t>
            </a:fld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5717</TotalTime>
  <Words>1043</Words>
  <Application>Microsoft Office PowerPoint</Application>
  <PresentationFormat>On-screen Show (4:3)</PresentationFormat>
  <Paragraphs>173</Paragraphs>
  <Slides>25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Office Theme</vt:lpstr>
      <vt:lpstr>1_Office Theme</vt:lpstr>
      <vt:lpstr>Equation</vt:lpstr>
      <vt:lpstr>Acrobat Document</vt:lpstr>
      <vt:lpstr>Microsoft Equation 3.0</vt:lpstr>
      <vt:lpstr>Radiation Damage in the CMS Strips Tracker</vt:lpstr>
      <vt:lpstr>The CMS Strips Tracker</vt:lpstr>
      <vt:lpstr>DCU</vt:lpstr>
      <vt:lpstr>Radial Dependency of Leakage Current Measurements</vt:lpstr>
      <vt:lpstr>Normalized Leakage Current Measurements  vs. Fluence Simulation</vt:lpstr>
      <vt:lpstr>Real Temperature Distribution within the Tracker</vt:lpstr>
      <vt:lpstr>Simulation</vt:lpstr>
      <vt:lpstr>Cross Check the Simulations</vt:lpstr>
      <vt:lpstr>Depletionvoltage Measurements</vt:lpstr>
      <vt:lpstr>Principles of the Noise Method</vt:lpstr>
      <vt:lpstr>The Signal Method</vt:lpstr>
      <vt:lpstr>Approach of the Signal Method</vt:lpstr>
      <vt:lpstr>Method Compatibility</vt:lpstr>
      <vt:lpstr>Depletion Voltage Changes</vt:lpstr>
      <vt:lpstr>Assumed Luminosity Profile</vt:lpstr>
      <vt:lpstr>Tool to evaluate  Future Evolution of Leakage Currents</vt:lpstr>
      <vt:lpstr>Tool to evaluate  Future Evolution of Depletion Voltage</vt:lpstr>
      <vt:lpstr>Summary</vt:lpstr>
      <vt:lpstr>Slide 19</vt:lpstr>
      <vt:lpstr>Radial Dependency Tracker Map</vt:lpstr>
      <vt:lpstr>Future Evolution of Vdepletion</vt:lpstr>
      <vt:lpstr>Future Evolution of Vdepletion</vt:lpstr>
      <vt:lpstr>Power Scan</vt:lpstr>
      <vt:lpstr>Fitting Noise Data</vt:lpstr>
      <vt:lpstr>Depletion Voltage Measurements vs Production Measurements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 Damage in the CMS Strips Tracker</dc:title>
  <dc:creator>cbarth</dc:creator>
  <cp:lastModifiedBy>cbarth</cp:lastModifiedBy>
  <cp:revision>425</cp:revision>
  <dcterms:created xsi:type="dcterms:W3CDTF">2011-11-19T12:23:20Z</dcterms:created>
  <dcterms:modified xsi:type="dcterms:W3CDTF">2011-11-23T12:25:33Z</dcterms:modified>
</cp:coreProperties>
</file>