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97" r:id="rId4"/>
    <p:sldId id="262" r:id="rId5"/>
    <p:sldId id="261" r:id="rId6"/>
    <p:sldId id="303" r:id="rId7"/>
    <p:sldId id="292" r:id="rId8"/>
    <p:sldId id="276" r:id="rId9"/>
    <p:sldId id="304" r:id="rId10"/>
    <p:sldId id="279" r:id="rId11"/>
    <p:sldId id="300" r:id="rId12"/>
    <p:sldId id="278" r:id="rId13"/>
    <p:sldId id="295" r:id="rId14"/>
    <p:sldId id="293" r:id="rId15"/>
    <p:sldId id="291" r:id="rId16"/>
    <p:sldId id="286" r:id="rId17"/>
    <p:sldId id="275" r:id="rId18"/>
    <p:sldId id="290" r:id="rId19"/>
    <p:sldId id="289" r:id="rId20"/>
    <p:sldId id="288" r:id="rId21"/>
    <p:sldId id="287" r:id="rId22"/>
    <p:sldId id="280" r:id="rId23"/>
    <p:sldId id="302" r:id="rId24"/>
    <p:sldId id="281" r:id="rId25"/>
    <p:sldId id="301" r:id="rId26"/>
    <p:sldId id="296" r:id="rId27"/>
    <p:sldId id="277" r:id="rId28"/>
    <p:sldId id="294" r:id="rId29"/>
  </p:sldIdLst>
  <p:sldSz cx="9144000" cy="6858000" type="screen4x3"/>
  <p:notesSz cx="7099300" cy="1023461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20000"/>
    <a:srgbClr val="CC3300"/>
    <a:srgbClr val="008000"/>
    <a:srgbClr val="72A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5183" autoAdjust="0"/>
  </p:normalViewPr>
  <p:slideViewPr>
    <p:cSldViewPr>
      <p:cViewPr>
        <p:scale>
          <a:sx n="80" d="100"/>
          <a:sy n="80" d="100"/>
        </p:scale>
        <p:origin x="-66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25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83"/>
        <p:guide pos="227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AB356-B71F-4B23-B5DB-6A8C63CD5151}" type="datetimeFigureOut">
              <a:rPr lang="de-DE" smtClean="0"/>
              <a:t>22.11.2011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4A51A-4B58-4013-AA93-466285D871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533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1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1"/>
            <a:ext cx="3077422" cy="51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021878" y="1"/>
            <a:ext cx="3075750" cy="5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91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8350"/>
            <a:ext cx="5106988" cy="383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6392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710432" y="4860002"/>
            <a:ext cx="5673422" cy="4598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0" y="9720005"/>
            <a:ext cx="3077422" cy="51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335" tIns="47668" rIns="95335" bIns="47668" anchor="ctr"/>
          <a:lstStyle/>
          <a:p>
            <a:endParaRPr lang="de-DE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021878" y="9718361"/>
            <a:ext cx="3070736" cy="504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89" tIns="49544" rIns="99089" bIns="49544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54738" algn="l"/>
                <a:tab pos="1509476" algn="l"/>
                <a:tab pos="2264214" algn="l"/>
                <a:tab pos="3018953" algn="l"/>
              </a:tabLst>
              <a:defRPr sz="1400">
                <a:solidFill>
                  <a:srgbClr val="000000"/>
                </a:solidFill>
                <a:latin typeface="Calibri" pitchFamily="32" charset="0"/>
                <a:cs typeface="DejaVu Sans" charset="0"/>
              </a:defRPr>
            </a:lvl1pPr>
          </a:lstStyle>
          <a:p>
            <a:fld id="{F76443A3-C8E2-4F74-A259-1BFB4AF7256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613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791F10-8C94-43A8-8B33-42182120AB95}" type="slidenum">
              <a:rPr lang="de-DE"/>
              <a:pPr/>
              <a:t>1</a:t>
            </a:fld>
            <a:endParaRPr lang="de-DE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4021878" y="9720005"/>
            <a:ext cx="3075750" cy="5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89" tIns="49544" rIns="99089" bIns="49544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B97CC696-363B-4A03-8F1E-926C4991550C}" type="slidenum">
              <a:rPr lang="de-DE" sz="1400">
                <a:latin typeface="Calibri" pitchFamily="32" charset="0"/>
                <a:cs typeface="DejaVu Sans" charset="0"/>
              </a:rPr>
              <a:pPr algn="r">
                <a:buClrTx/>
                <a:buFontTx/>
                <a:buNone/>
              </a:pPr>
              <a:t>1</a:t>
            </a:fld>
            <a:endParaRPr lang="de-DE" sz="1400">
              <a:latin typeface="Calibri" pitchFamily="32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168EBD-6472-47F0-AC25-A8F55FB89BE0}" type="slidenum">
              <a:rPr lang="de-DE"/>
              <a:pPr/>
              <a:t>2</a:t>
            </a:fld>
            <a:endParaRPr lang="de-DE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4021878" y="9720005"/>
            <a:ext cx="3075750" cy="5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89" tIns="49544" rIns="99089" bIns="49544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25D0D7E0-6CDF-425C-BF1C-7E7B6C84759C}" type="slidenum">
              <a:rPr lang="de-DE" sz="1400">
                <a:latin typeface="Calibri" pitchFamily="32" charset="0"/>
                <a:cs typeface="DejaVu Sans" charset="0"/>
              </a:rPr>
              <a:pPr algn="r">
                <a:buClrTx/>
                <a:buFontTx/>
                <a:buNone/>
              </a:pPr>
              <a:t>2</a:t>
            </a:fld>
            <a:endParaRPr lang="de-DE" sz="1400">
              <a:latin typeface="Calibri" pitchFamily="32" charset="0"/>
              <a:cs typeface="DejaVu Sans" charset="0"/>
            </a:endParaRPr>
          </a:p>
        </p:txBody>
      </p:sp>
      <p:sp>
        <p:nvSpPr>
          <p:cNvPr id="389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10432" y="4860003"/>
            <a:ext cx="5675093" cy="46018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2D87CF-25D7-4181-AC09-9C3133D32C72}" type="slidenum">
              <a:rPr lang="de-DE"/>
              <a:pPr/>
              <a:t>4</a:t>
            </a:fld>
            <a:endParaRPr lang="de-DE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4021878" y="9720005"/>
            <a:ext cx="3075750" cy="5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89" tIns="49544" rIns="99089" bIns="49544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41A4DB59-9AB4-47EF-AE35-49CDA11A60FD}" type="slidenum">
              <a:rPr lang="de-DE" sz="1400">
                <a:latin typeface="Calibri" pitchFamily="32" charset="0"/>
                <a:cs typeface="DejaVu Sans" charset="0"/>
              </a:rPr>
              <a:pPr algn="r">
                <a:buClrTx/>
                <a:buFontTx/>
                <a:buNone/>
              </a:pPr>
              <a:t>4</a:t>
            </a:fld>
            <a:endParaRPr lang="de-DE" sz="1400">
              <a:latin typeface="Calibri" pitchFamily="32" charset="0"/>
              <a:cs typeface="DejaVu Sans" charset="0"/>
            </a:endParaRPr>
          </a:p>
        </p:txBody>
      </p:sp>
      <p:sp>
        <p:nvSpPr>
          <p:cNvPr id="440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10432" y="4860003"/>
            <a:ext cx="5675093" cy="46018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90E14B-F9A7-4D84-8E07-BC7C0F74708A}" type="slidenum">
              <a:rPr lang="de-DE"/>
              <a:pPr/>
              <a:t>5</a:t>
            </a:fld>
            <a:endParaRPr lang="de-DE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10432" y="4860003"/>
            <a:ext cx="5675093" cy="46018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A80235-7889-4225-B7AB-5D2FDA9D26E0}" type="slidenum">
              <a:rPr lang="de-DE"/>
              <a:pPr/>
              <a:t>17</a:t>
            </a:fld>
            <a:endParaRPr lang="de-DE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4021878" y="9720005"/>
            <a:ext cx="3075750" cy="5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89" tIns="49544" rIns="99089" bIns="49544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F80E2A84-85A1-4DE7-83D8-4AD2AC63AB2B}" type="slidenum">
              <a:rPr lang="de-DE" sz="1400">
                <a:latin typeface="Calibri" pitchFamily="32" charset="0"/>
                <a:cs typeface="DejaVu Sans" charset="0"/>
              </a:rPr>
              <a:pPr algn="r">
                <a:buClrTx/>
                <a:buFontTx/>
                <a:buNone/>
              </a:pPr>
              <a:t>17</a:t>
            </a:fld>
            <a:endParaRPr lang="de-DE" sz="1400">
              <a:latin typeface="Calibri" pitchFamily="32" charset="0"/>
              <a:cs typeface="DejaVu Sans" charset="0"/>
            </a:endParaRPr>
          </a:p>
        </p:txBody>
      </p:sp>
      <p:sp>
        <p:nvSpPr>
          <p:cNvPr id="5734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10432" y="4860003"/>
            <a:ext cx="5675093" cy="46018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8" y="147638"/>
            <a:ext cx="7318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147638"/>
            <a:ext cx="105092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0" y="147638"/>
            <a:ext cx="731838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21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806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6388" y="1223963"/>
            <a:ext cx="2085975" cy="52403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5288" y="1223963"/>
            <a:ext cx="6108700" cy="52403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317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2874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971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288" y="1944688"/>
            <a:ext cx="4097337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944688"/>
            <a:ext cx="4097338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89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058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955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6442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41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2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620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71488" y="6443663"/>
            <a:ext cx="8672512" cy="414337"/>
          </a:xfrm>
          <a:prstGeom prst="rect">
            <a:avLst/>
          </a:prstGeom>
          <a:solidFill>
            <a:srgbClr val="8888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6426200"/>
            <a:ext cx="454025" cy="431800"/>
          </a:xfrm>
          <a:prstGeom prst="rect">
            <a:avLst/>
          </a:prstGeom>
          <a:solidFill>
            <a:srgbClr val="E2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71488" y="6426200"/>
            <a:ext cx="8672512" cy="46038"/>
          </a:xfrm>
          <a:prstGeom prst="rect">
            <a:avLst/>
          </a:prstGeom>
          <a:solidFill>
            <a:srgbClr val="E2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7858125" y="6318250"/>
            <a:ext cx="1588" cy="539750"/>
          </a:xfrm>
          <a:prstGeom prst="line">
            <a:avLst/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4143375" y="6318250"/>
            <a:ext cx="1588" cy="539750"/>
          </a:xfrm>
          <a:prstGeom prst="line">
            <a:avLst/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168775" y="6462713"/>
            <a:ext cx="340360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ts val="1350"/>
              </a:lnSpc>
              <a:buClrTx/>
              <a:buFontTx/>
              <a:buNone/>
            </a:pPr>
            <a:r>
              <a:rPr lang="de-DE" sz="1300" b="1" dirty="0" smtClean="0">
                <a:solidFill>
                  <a:srgbClr val="FFFFFF"/>
                </a:solidFill>
                <a:latin typeface="Calibri" pitchFamily="32" charset="0"/>
              </a:rPr>
              <a:t>Joachim </a:t>
            </a:r>
            <a:r>
              <a:rPr lang="de-DE" sz="1300" b="1" dirty="0" err="1" smtClean="0">
                <a:solidFill>
                  <a:srgbClr val="FFFFFF"/>
                </a:solidFill>
                <a:latin typeface="Calibri" pitchFamily="32" charset="0"/>
              </a:rPr>
              <a:t>Erfle</a:t>
            </a:r>
            <a:endParaRPr lang="de-DE" sz="1300" b="1" dirty="0">
              <a:solidFill>
                <a:srgbClr val="FFFFFF"/>
              </a:solidFill>
              <a:latin typeface="Calibri" pitchFamily="32" charset="0"/>
            </a:endParaRPr>
          </a:p>
          <a:p>
            <a:pPr>
              <a:buClrTx/>
              <a:buFontTx/>
              <a:buNone/>
            </a:pPr>
            <a:r>
              <a:rPr lang="de-DE" sz="900" b="1" dirty="0" smtClean="0">
                <a:solidFill>
                  <a:srgbClr val="FFFFFF"/>
                </a:solidFill>
                <a:latin typeface="Calibri" pitchFamily="32" charset="0"/>
              </a:rPr>
              <a:t>joachim.erfle@desy.de</a:t>
            </a:r>
            <a:endParaRPr lang="de-DE" sz="900" b="1" dirty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83767" y="116632"/>
            <a:ext cx="6552729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944688"/>
            <a:ext cx="8347075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500063" y="6413500"/>
            <a:ext cx="363696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5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300" b="1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en-US" dirty="0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7883525" y="6621463"/>
            <a:ext cx="11271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7883524" y="6388100"/>
            <a:ext cx="1080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+mn-lt"/>
                <a:cs typeface="DejaVu Sans" charset="0"/>
              </a:defRPr>
            </a:lvl1pPr>
          </a:lstStyle>
          <a:p>
            <a:r>
              <a:rPr lang="de-DE" dirty="0" err="1" smtClean="0"/>
              <a:t>page</a:t>
            </a:r>
            <a:r>
              <a:rPr lang="de-DE" dirty="0" smtClean="0"/>
              <a:t>  </a:t>
            </a:r>
            <a:fld id="{4DA00DD0-A112-4D57-8807-818F4CE5AEA4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00"/>
          </a:solidFill>
          <a:latin typeface="Calibri" pitchFamily="32" charset="0"/>
          <a:ea typeface="AR PL UMing HK" charset="0"/>
          <a:cs typeface="AR PL UMing HK" charset="0"/>
        </a:defRPr>
      </a:lvl9pPr>
    </p:titleStyle>
    <p:bodyStyle>
      <a:lvl1pPr marL="342900" indent="-342900" algn="l" defTabSz="457200" rtl="0" eaLnBrk="0" fontAlgn="base" hangingPunct="0">
        <a:lnSpc>
          <a:spcPts val="2563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7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ts val="21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ts val="19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ts val="16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ts val="16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ts val="16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ts val="16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ts val="165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07504" y="1612900"/>
            <a:ext cx="8856984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2600" b="1" dirty="0">
                <a:latin typeface="Calibri" pitchFamily="32" charset="0"/>
              </a:rPr>
              <a:t>S</a:t>
            </a:r>
            <a:r>
              <a:rPr lang="en-US" sz="2600" b="1" dirty="0" smtClean="0">
                <a:latin typeface="Calibri" pitchFamily="32" charset="0"/>
              </a:rPr>
              <a:t>ummary </a:t>
            </a:r>
            <a:r>
              <a:rPr lang="en-US" sz="2600" b="1" dirty="0">
                <a:latin typeface="Calibri" pitchFamily="32" charset="0"/>
              </a:rPr>
              <a:t>of measurements after first irradiation of HPK </a:t>
            </a:r>
            <a:r>
              <a:rPr lang="en-US" sz="2600" b="1" dirty="0" smtClean="0">
                <a:latin typeface="Calibri" pitchFamily="32" charset="0"/>
              </a:rPr>
              <a:t>samples</a:t>
            </a:r>
            <a:endParaRPr lang="en-US" sz="2600" b="1" dirty="0">
              <a:latin typeface="Calibri" pitchFamily="32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33388" y="3240088"/>
            <a:ext cx="8045450" cy="228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RD50 Workshop</a:t>
            </a:r>
          </a:p>
          <a:p>
            <a:pPr algn="ctr">
              <a:buClrTx/>
              <a:buFontTx/>
              <a:buNone/>
            </a:pPr>
            <a:r>
              <a:rPr lang="en-US" dirty="0" smtClean="0"/>
              <a:t>21-23 </a:t>
            </a:r>
            <a:r>
              <a:rPr lang="en-US" dirty="0"/>
              <a:t>November 2011 </a:t>
            </a:r>
            <a:r>
              <a:rPr lang="en-US" dirty="0" smtClean="0"/>
              <a:t>CERN</a:t>
            </a:r>
            <a:endParaRPr lang="en-US" dirty="0"/>
          </a:p>
          <a:p>
            <a:pPr algn="ctr">
              <a:buClrTx/>
              <a:buFontTx/>
              <a:buNone/>
            </a:pPr>
            <a:endParaRPr lang="en-US" dirty="0"/>
          </a:p>
          <a:p>
            <a:pPr algn="ctr">
              <a:buClrTx/>
              <a:buFontTx/>
              <a:buNone/>
            </a:pPr>
            <a:r>
              <a:rPr lang="en-US" dirty="0"/>
              <a:t>Joachim </a:t>
            </a:r>
            <a:r>
              <a:rPr lang="en-US" dirty="0" err="1"/>
              <a:t>Erfle</a:t>
            </a:r>
            <a:endParaRPr lang="en-US" dirty="0"/>
          </a:p>
          <a:p>
            <a:pPr algn="ctr">
              <a:buClrTx/>
              <a:buFontTx/>
              <a:buNone/>
            </a:pPr>
            <a:r>
              <a:rPr lang="en-US" dirty="0"/>
              <a:t>University of </a:t>
            </a:r>
            <a:r>
              <a:rPr lang="en-US" dirty="0" smtClean="0"/>
              <a:t>Hamburg</a:t>
            </a:r>
          </a:p>
          <a:p>
            <a:pPr algn="ctr">
              <a:buClrTx/>
              <a:buFontTx/>
              <a:buNone/>
            </a:pPr>
            <a:endParaRPr lang="en-US" dirty="0"/>
          </a:p>
          <a:p>
            <a:pPr algn="ctr">
              <a:buClrTx/>
              <a:buFontTx/>
              <a:buNone/>
            </a:pPr>
            <a:r>
              <a:rPr lang="en-US" dirty="0" smtClean="0"/>
              <a:t>On behalf of the CMS Tracker Collaboration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9" y="1301896"/>
            <a:ext cx="7134529" cy="356726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Annealing</a:t>
            </a:r>
            <a:r>
              <a:rPr lang="de-DE" dirty="0" smtClean="0"/>
              <a:t> </a:t>
            </a:r>
            <a:r>
              <a:rPr lang="de-DE" dirty="0" err="1" smtClean="0"/>
              <a:t>behaviour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6521455" y="499401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 </a:t>
            </a:r>
            <a:r>
              <a:rPr lang="de-DE" sz="1400" dirty="0" err="1" smtClean="0">
                <a:solidFill>
                  <a:schemeClr val="tx1"/>
                </a:solidFill>
              </a:rPr>
              <a:t>and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scaled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to</a:t>
            </a:r>
            <a:r>
              <a:rPr lang="de-DE" sz="1400" dirty="0" smtClean="0">
                <a:solidFill>
                  <a:schemeClr val="tx1"/>
                </a:solidFill>
              </a:rPr>
              <a:t> 20°C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02536" y="5840938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annealing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alpha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matches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expected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curve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from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M.Moll‘s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thesis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7345032" y="1301896"/>
                <a:ext cx="1777902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sSub>
                        <m:sSubPr>
                          <m:ctrlP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032" y="1301896"/>
                <a:ext cx="1777902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702536" y="1154334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p@3E14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521455" y="2312876"/>
            <a:ext cx="2592288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results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for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neutron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coming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soon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521455" y="4653716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313167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80°C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50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" y="2144466"/>
            <a:ext cx="3960000" cy="191049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" y="4124466"/>
            <a:ext cx="3960000" cy="1910499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</a:t>
            </a:r>
            <a:r>
              <a:rPr lang="de-DE" baseline="-25000" dirty="0" smtClean="0"/>
              <a:t>eff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different </a:t>
            </a:r>
            <a:r>
              <a:rPr lang="de-DE" dirty="0" err="1" smtClean="0"/>
              <a:t>materials</a:t>
            </a:r>
            <a:r>
              <a:rPr lang="de-DE" dirty="0" smtClean="0"/>
              <a:t> / </a:t>
            </a:r>
            <a:r>
              <a:rPr lang="de-DE" dirty="0" err="1" smtClean="0"/>
              <a:t>irradiations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745695" y="176090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n-type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355975" y="273321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355976" y="448091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902994" y="5805264"/>
            <a:ext cx="2493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capacitances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are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measured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at</a:t>
            </a:r>
            <a:r>
              <a:rPr lang="de-DE" sz="1200" dirty="0" smtClean="0">
                <a:solidFill>
                  <a:schemeClr val="tx1"/>
                </a:solidFill>
              </a:rPr>
              <a:t> 0°C, 1KHz after </a:t>
            </a:r>
            <a:r>
              <a:rPr lang="de-DE" sz="1200" dirty="0" err="1" smtClean="0">
                <a:solidFill>
                  <a:schemeClr val="tx1"/>
                </a:solidFill>
              </a:rPr>
              <a:t>annealing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of</a:t>
            </a:r>
            <a:r>
              <a:rPr lang="de-DE" sz="1200" dirty="0" smtClean="0">
                <a:solidFill>
                  <a:schemeClr val="tx1"/>
                </a:solidFill>
              </a:rPr>
              <a:t> 10min@60°C</a:t>
            </a:r>
            <a:endParaRPr lang="de-DE" sz="12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95" y="1852403"/>
            <a:ext cx="2396571" cy="880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3131840" y="5877272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174439" y="3886738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121049" y="3425073"/>
            <a:ext cx="3563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FZ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MCz</a:t>
            </a:r>
            <a:r>
              <a:rPr lang="de-DE" dirty="0" smtClean="0">
                <a:solidFill>
                  <a:schemeClr val="tx1"/>
                </a:solidFill>
              </a:rPr>
              <a:t> n-type </a:t>
            </a:r>
            <a:r>
              <a:rPr lang="de-DE" dirty="0" err="1" smtClean="0">
                <a:solidFill>
                  <a:schemeClr val="tx1"/>
                </a:solidFill>
              </a:rPr>
              <a:t>materials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type-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r>
              <a:rPr lang="de-DE" dirty="0" smtClean="0">
                <a:solidFill>
                  <a:schemeClr val="tx1"/>
                </a:solidFill>
              </a:rPr>
              <a:t> after </a:t>
            </a:r>
            <a:r>
              <a:rPr lang="de-DE" dirty="0" err="1" smtClean="0">
                <a:solidFill>
                  <a:schemeClr val="tx1"/>
                </a:solidFill>
              </a:rPr>
              <a:t>neutron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proton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irradiation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91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" y="2144466"/>
            <a:ext cx="3960000" cy="1910499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628" y="2144466"/>
            <a:ext cx="3960000" cy="1910499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628" y="4124466"/>
            <a:ext cx="3960000" cy="191049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" y="4124466"/>
            <a:ext cx="3960000" cy="1910499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</a:t>
            </a:r>
            <a:r>
              <a:rPr lang="de-DE" baseline="-25000" dirty="0"/>
              <a:t>eff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different </a:t>
            </a:r>
            <a:r>
              <a:rPr lang="de-DE" dirty="0" err="1" smtClean="0"/>
              <a:t>materials</a:t>
            </a:r>
            <a:r>
              <a:rPr lang="de-DE" dirty="0" smtClean="0"/>
              <a:t> / </a:t>
            </a:r>
            <a:r>
              <a:rPr lang="de-DE" dirty="0" err="1" smtClean="0"/>
              <a:t>irradiations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745695" y="176090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n-type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345695" y="176090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p-type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808579" y="273321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808580" y="448091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902994" y="5805264"/>
            <a:ext cx="2493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capacitances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are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measured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at</a:t>
            </a:r>
            <a:r>
              <a:rPr lang="de-DE" sz="1200" dirty="0" smtClean="0">
                <a:solidFill>
                  <a:schemeClr val="tx1"/>
                </a:solidFill>
              </a:rPr>
              <a:t> 0°C, 1KHz after </a:t>
            </a:r>
            <a:r>
              <a:rPr lang="de-DE" sz="1200" dirty="0" err="1" smtClean="0">
                <a:solidFill>
                  <a:schemeClr val="tx1"/>
                </a:solidFill>
              </a:rPr>
              <a:t>annealing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of</a:t>
            </a:r>
            <a:r>
              <a:rPr lang="de-DE" sz="1200" dirty="0" smtClean="0">
                <a:solidFill>
                  <a:schemeClr val="tx1"/>
                </a:solidFill>
              </a:rPr>
              <a:t> 10min@60°C</a:t>
            </a:r>
            <a:endParaRPr lang="de-DE" sz="12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641" y="1852403"/>
            <a:ext cx="1400225" cy="51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feld 18"/>
          <p:cNvSpPr txBox="1"/>
          <p:nvPr/>
        </p:nvSpPr>
        <p:spPr>
          <a:xfrm rot="16200000">
            <a:off x="7649949" y="5282446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7634257" y="3386921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131840" y="5877272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174439" y="3886738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-1372" y="6034965"/>
            <a:ext cx="314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MCz</a:t>
            </a:r>
            <a:r>
              <a:rPr lang="de-DE" dirty="0" smtClean="0">
                <a:solidFill>
                  <a:schemeClr val="tx1"/>
                </a:solidFill>
              </a:rPr>
              <a:t>: </a:t>
            </a:r>
            <a:r>
              <a:rPr lang="de-DE" dirty="0" err="1" smtClean="0">
                <a:solidFill>
                  <a:schemeClr val="tx1"/>
                </a:solidFill>
              </a:rPr>
              <a:t>lowest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increase</a:t>
            </a:r>
            <a:r>
              <a:rPr lang="de-DE" dirty="0" smtClean="0">
                <a:solidFill>
                  <a:schemeClr val="tx1"/>
                </a:solidFill>
              </a:rPr>
              <a:t> in N</a:t>
            </a:r>
            <a:r>
              <a:rPr lang="de-DE" baseline="-25000" dirty="0" smtClean="0">
                <a:solidFill>
                  <a:schemeClr val="tx1"/>
                </a:solidFill>
              </a:rPr>
              <a:t>eff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3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797" y="1412776"/>
            <a:ext cx="2904214" cy="13681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278350"/>
            <a:ext cx="8347075" cy="641350"/>
          </a:xfrm>
        </p:spPr>
        <p:txBody>
          <a:bodyPr/>
          <a:lstStyle/>
          <a:p>
            <a:r>
              <a:rPr lang="de-DE" sz="2400" dirty="0" smtClean="0"/>
              <a:t>Time </a:t>
            </a:r>
            <a:r>
              <a:rPr lang="de-DE" sz="2400" dirty="0" err="1" smtClean="0"/>
              <a:t>resolved</a:t>
            </a:r>
            <a:r>
              <a:rPr lang="de-DE" sz="2400" dirty="0" smtClean="0"/>
              <a:t> </a:t>
            </a:r>
            <a:r>
              <a:rPr lang="de-DE" sz="2400" dirty="0" err="1" smtClean="0"/>
              <a:t>charge</a:t>
            </a:r>
            <a:r>
              <a:rPr lang="de-DE" sz="2400" dirty="0" smtClean="0"/>
              <a:t> </a:t>
            </a:r>
            <a:r>
              <a:rPr lang="de-DE" sz="2400" dirty="0" err="1" smtClean="0"/>
              <a:t>collection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Transient </a:t>
            </a:r>
            <a:r>
              <a:rPr lang="de-DE" sz="2400" dirty="0" err="1" smtClean="0"/>
              <a:t>Current</a:t>
            </a:r>
            <a:r>
              <a:rPr lang="de-DE" sz="2400" dirty="0" smtClean="0"/>
              <a:t> </a:t>
            </a:r>
            <a:r>
              <a:rPr lang="de-DE" sz="2400" dirty="0" err="1" smtClean="0"/>
              <a:t>Technique</a:t>
            </a:r>
            <a:r>
              <a:rPr lang="de-DE" sz="2400" dirty="0" smtClean="0"/>
              <a:t> (TCT)</a:t>
            </a:r>
            <a:br>
              <a:rPr lang="de-DE" sz="2400" dirty="0" smtClean="0"/>
            </a:br>
            <a:r>
              <a:rPr lang="de-DE" sz="2400" dirty="0" smtClean="0"/>
              <a:t>TCT </a:t>
            </a:r>
            <a:r>
              <a:rPr lang="de-DE" sz="2400" dirty="0" err="1" smtClean="0"/>
              <a:t>curves</a:t>
            </a:r>
            <a:r>
              <a:rPr lang="de-DE" sz="2400" dirty="0" smtClean="0"/>
              <a:t> </a:t>
            </a:r>
            <a:r>
              <a:rPr lang="de-DE" sz="2400" dirty="0" err="1" smtClean="0"/>
              <a:t>show</a:t>
            </a:r>
            <a:r>
              <a:rPr lang="de-DE" sz="2400" dirty="0" smtClean="0"/>
              <a:t> type </a:t>
            </a:r>
            <a:r>
              <a:rPr lang="de-DE" sz="2400" dirty="0" err="1" smtClean="0"/>
              <a:t>inversion</a:t>
            </a:r>
            <a:endParaRPr lang="de-DE" sz="24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05424"/>
            <a:ext cx="3240000" cy="240968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850682" y="243675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FZ320P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993" y="2781142"/>
            <a:ext cx="3240000" cy="240968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572000" y="241180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FZ320N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99455" y="534521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not type 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448593" y="534521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type 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736540" y="336539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unirradiated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895237" y="3825601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p@3E14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 flipH="1">
            <a:off x="2123728" y="3550062"/>
            <a:ext cx="6128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4139488" y="3550062"/>
            <a:ext cx="86456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mit Pfeil 19"/>
          <p:cNvCxnSpPr>
            <a:stCxn id="14" idx="1"/>
          </p:cNvCxnSpPr>
          <p:nvPr/>
        </p:nvCxnSpPr>
        <p:spPr bwMode="auto">
          <a:xfrm flipH="1">
            <a:off x="1619672" y="4010267"/>
            <a:ext cx="127556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 Verbindung mit Pfeil 20"/>
          <p:cNvCxnSpPr>
            <a:stCxn id="8" idx="1"/>
          </p:cNvCxnSpPr>
          <p:nvPr/>
        </p:nvCxnSpPr>
        <p:spPr bwMode="auto">
          <a:xfrm flipV="1">
            <a:off x="4000993" y="3985985"/>
            <a:ext cx="1619999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feld 18"/>
          <p:cNvSpPr txBox="1"/>
          <p:nvPr/>
        </p:nvSpPr>
        <p:spPr>
          <a:xfrm>
            <a:off x="299456" y="5083107"/>
            <a:ext cx="1491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139488" y="5083107"/>
            <a:ext cx="1491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750621" y="241505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- </a:t>
            </a:r>
            <a:r>
              <a:rPr lang="de-DE" dirty="0" err="1" smtClean="0">
                <a:solidFill>
                  <a:schemeClr val="tx1"/>
                </a:solidFill>
              </a:rPr>
              <a:t>holes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472281" y="241505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- </a:t>
            </a:r>
            <a:r>
              <a:rPr lang="de-DE" dirty="0" err="1" smtClean="0">
                <a:solidFill>
                  <a:schemeClr val="tx1"/>
                </a:solidFill>
              </a:rPr>
              <a:t>electrons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221845" y="5345217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U=300V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257454" y="5345217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U=600V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884368" y="2781364"/>
            <a:ext cx="1116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J. Lange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022907" y="4188120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Laser: 672 </a:t>
            </a:r>
            <a:r>
              <a:rPr lang="de-DE" dirty="0" err="1" smtClean="0">
                <a:solidFill>
                  <a:schemeClr val="tx1"/>
                </a:solidFill>
              </a:rPr>
              <a:t>nm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red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748861" y="5730417"/>
            <a:ext cx="4810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type </a:t>
            </a:r>
            <a:r>
              <a:rPr lang="de-DE" dirty="0" err="1" smtClean="0">
                <a:solidFill>
                  <a:schemeClr val="tx1"/>
                </a:solidFill>
              </a:rPr>
              <a:t>inversion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FZ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MCz</a:t>
            </a:r>
            <a:r>
              <a:rPr lang="de-DE" dirty="0" smtClean="0">
                <a:solidFill>
                  <a:schemeClr val="tx1"/>
                </a:solidFill>
              </a:rPr>
              <a:t> n-type </a:t>
            </a:r>
            <a:r>
              <a:rPr lang="de-DE" dirty="0" err="1" smtClean="0">
                <a:solidFill>
                  <a:schemeClr val="tx1"/>
                </a:solidFill>
              </a:rPr>
              <a:t>materials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confirmed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by</a:t>
            </a:r>
            <a:r>
              <a:rPr lang="de-DE" dirty="0" smtClean="0">
                <a:solidFill>
                  <a:schemeClr val="tx1"/>
                </a:solidFill>
              </a:rPr>
              <a:t> TCT.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902994" y="5805264"/>
            <a:ext cx="2493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capacitances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are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measured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at</a:t>
            </a:r>
            <a:r>
              <a:rPr lang="de-DE" sz="1200" dirty="0" smtClean="0">
                <a:solidFill>
                  <a:schemeClr val="tx1"/>
                </a:solidFill>
              </a:rPr>
              <a:t> 0°C, 1KHz after </a:t>
            </a:r>
            <a:r>
              <a:rPr lang="de-DE" sz="1200" dirty="0" err="1" smtClean="0">
                <a:solidFill>
                  <a:schemeClr val="tx1"/>
                </a:solidFill>
              </a:rPr>
              <a:t>annealing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of</a:t>
            </a:r>
            <a:r>
              <a:rPr lang="de-DE" sz="1200" dirty="0" smtClean="0">
                <a:solidFill>
                  <a:schemeClr val="tx1"/>
                </a:solidFill>
              </a:rPr>
              <a:t> 10min@60°C</a:t>
            </a:r>
            <a:endParaRPr lang="de-D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3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174" y="1412776"/>
            <a:ext cx="7286282" cy="36431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</a:t>
            </a:r>
            <a:r>
              <a:rPr lang="de-DE" dirty="0" err="1" smtClean="0"/>
              <a:t>nnealing</a:t>
            </a:r>
            <a:r>
              <a:rPr lang="de-DE" dirty="0" smtClean="0"/>
              <a:t> </a:t>
            </a:r>
            <a:r>
              <a:rPr lang="de-DE" dirty="0" err="1" smtClean="0"/>
              <a:t>beaviour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N</a:t>
            </a:r>
            <a:r>
              <a:rPr lang="de-DE" baseline="-25000" dirty="0" smtClean="0"/>
              <a:t>eff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176011" y="5084210"/>
            <a:ext cx="5996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N</a:t>
            </a:r>
            <a:r>
              <a:rPr lang="de-DE" baseline="-25000" dirty="0" smtClean="0">
                <a:solidFill>
                  <a:schemeClr val="tx1"/>
                </a:solidFill>
              </a:rPr>
              <a:t>eff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changes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FZ320N </a:t>
            </a:r>
            <a:r>
              <a:rPr lang="de-DE" dirty="0" err="1" smtClean="0">
                <a:solidFill>
                  <a:schemeClr val="tx1"/>
                </a:solidFill>
              </a:rPr>
              <a:t>typical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for</a:t>
            </a:r>
            <a:r>
              <a:rPr lang="de-DE" dirty="0" smtClean="0">
                <a:solidFill>
                  <a:schemeClr val="tx1"/>
                </a:solidFill>
              </a:rPr>
              <a:t> type 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r>
              <a:rPr lang="de-DE" dirty="0" smtClean="0">
                <a:solidFill>
                  <a:schemeClr val="tx1"/>
                </a:solidFill>
              </a:rPr>
              <a:t> material. FZ320P </a:t>
            </a:r>
            <a:r>
              <a:rPr lang="de-DE" dirty="0" err="1" smtClean="0">
                <a:solidFill>
                  <a:schemeClr val="tx1"/>
                </a:solidFill>
              </a:rPr>
              <a:t>behaviour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looks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similar</a:t>
            </a:r>
            <a:r>
              <a:rPr lang="de-DE" dirty="0" smtClean="0">
                <a:solidFill>
                  <a:schemeClr val="tx1"/>
                </a:solidFill>
              </a:rPr>
              <a:t> but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not type 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r>
              <a:rPr lang="de-DE" dirty="0" smtClean="0">
                <a:solidFill>
                  <a:schemeClr val="tx1"/>
                </a:solidFill>
              </a:rPr>
              <a:t>: not </a:t>
            </a:r>
            <a:r>
              <a:rPr lang="de-DE" dirty="0" err="1" smtClean="0">
                <a:solidFill>
                  <a:schemeClr val="tx1"/>
                </a:solidFill>
              </a:rPr>
              <a:t>completely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understood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yet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423" y="5888657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 (1KHz)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1547664" y="3429000"/>
            <a:ext cx="79236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Gerade Verbindung mit Pfeil 21"/>
          <p:cNvCxnSpPr/>
          <p:nvPr/>
        </p:nvCxnSpPr>
        <p:spPr bwMode="auto">
          <a:xfrm>
            <a:off x="1547664" y="3573016"/>
            <a:ext cx="79208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feld 22"/>
          <p:cNvSpPr txBox="1"/>
          <p:nvPr/>
        </p:nvSpPr>
        <p:spPr>
          <a:xfrm>
            <a:off x="144716" y="321297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2"/>
                </a:solidFill>
              </a:rPr>
              <a:t>unirradiated</a:t>
            </a:r>
            <a:endParaRPr lang="de-DE" dirty="0">
              <a:solidFill>
                <a:schemeClr val="accent2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175" y="1111111"/>
            <a:ext cx="1400225" cy="51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2627784" y="1256405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p@3E14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388211" y="4581708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44716" y="34290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unirradiated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713338" y="218553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2"/>
                </a:solidFill>
              </a:rPr>
              <a:t>FZ320P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700514" y="383855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FZ320N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659175" y="383855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80°C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5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51161"/>
            <a:ext cx="6723901" cy="5060256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</a:t>
            </a:r>
            <a:r>
              <a:rPr lang="de-DE" dirty="0" smtClean="0"/>
              <a:t>ignal </a:t>
            </a:r>
            <a:r>
              <a:rPr lang="de-DE" dirty="0" err="1" smtClean="0"/>
              <a:t>of</a:t>
            </a:r>
            <a:r>
              <a:rPr lang="de-DE" dirty="0" smtClean="0"/>
              <a:t> FZ320P </a:t>
            </a:r>
            <a:r>
              <a:rPr lang="de-DE" dirty="0" err="1" smtClean="0"/>
              <a:t>baby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, </a:t>
            </a:r>
            <a:r>
              <a:rPr lang="de-DE" dirty="0"/>
              <a:t>after p@3E14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7178029" y="1772816"/>
            <a:ext cx="19659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s</a:t>
            </a:r>
            <a:r>
              <a:rPr lang="de-DE" sz="1400" dirty="0" err="1" smtClean="0">
                <a:solidFill>
                  <a:schemeClr val="tx1"/>
                </a:solidFill>
              </a:rPr>
              <a:t>ignal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induced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by</a:t>
            </a:r>
            <a:r>
              <a:rPr lang="de-DE" sz="1400" dirty="0" smtClean="0">
                <a:solidFill>
                  <a:schemeClr val="tx1"/>
                </a:solidFill>
              </a:rPr>
              <a:t> a </a:t>
            </a:r>
            <a:r>
              <a:rPr lang="de-DE" sz="1400" baseline="30000" dirty="0" smtClean="0">
                <a:solidFill>
                  <a:schemeClr val="tx1"/>
                </a:solidFill>
              </a:rPr>
              <a:t>90</a:t>
            </a:r>
            <a:r>
              <a:rPr lang="de-DE" sz="1400" dirty="0" smtClean="0">
                <a:solidFill>
                  <a:schemeClr val="tx1"/>
                </a:solidFill>
              </a:rPr>
              <a:t>Sr </a:t>
            </a:r>
            <a:r>
              <a:rPr lang="de-DE" sz="1400" dirty="0" err="1" smtClean="0">
                <a:solidFill>
                  <a:schemeClr val="tx1"/>
                </a:solidFill>
              </a:rPr>
              <a:t>source</a:t>
            </a:r>
            <a:r>
              <a:rPr lang="de-DE" sz="1400" dirty="0" smtClean="0">
                <a:solidFill>
                  <a:schemeClr val="tx1"/>
                </a:solidFill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</a:rPr>
              <a:t>readout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by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ALiBaVa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H="1" flipV="1">
            <a:off x="2640266" y="2328555"/>
            <a:ext cx="172648" cy="18466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feld 15"/>
          <p:cNvSpPr txBox="1"/>
          <p:nvPr/>
        </p:nvSpPr>
        <p:spPr>
          <a:xfrm>
            <a:off x="2740753" y="2454261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V</a:t>
            </a:r>
            <a:r>
              <a:rPr lang="de-DE" baseline="-25000" dirty="0" err="1" smtClean="0">
                <a:solidFill>
                  <a:schemeClr val="tx1"/>
                </a:solidFill>
              </a:rPr>
              <a:t>depl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3275856" y="2790220"/>
            <a:ext cx="288032" cy="20673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25"/>
          <p:cNvCxnSpPr/>
          <p:nvPr/>
        </p:nvCxnSpPr>
        <p:spPr bwMode="auto">
          <a:xfrm>
            <a:off x="2627784" y="1987279"/>
            <a:ext cx="0" cy="73563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Gerade Verbindung 26"/>
          <p:cNvCxnSpPr/>
          <p:nvPr/>
        </p:nvCxnSpPr>
        <p:spPr bwMode="auto">
          <a:xfrm>
            <a:off x="3563888" y="2680937"/>
            <a:ext cx="0" cy="73998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feld 19"/>
          <p:cNvSpPr txBox="1"/>
          <p:nvPr/>
        </p:nvSpPr>
        <p:spPr>
          <a:xfrm>
            <a:off x="1187624" y="5916304"/>
            <a:ext cx="14526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K. Hoffman, KIT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216040" y="4010654"/>
            <a:ext cx="2964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CCE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FZ320 p-type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about</a:t>
            </a:r>
            <a:r>
              <a:rPr lang="de-DE" dirty="0" smtClean="0">
                <a:solidFill>
                  <a:schemeClr val="tx1"/>
                </a:solidFill>
              </a:rPr>
              <a:t> 87% </a:t>
            </a:r>
            <a:r>
              <a:rPr lang="de-DE" dirty="0" err="1" smtClean="0">
                <a:solidFill>
                  <a:schemeClr val="tx1"/>
                </a:solidFill>
              </a:rPr>
              <a:t>at</a:t>
            </a:r>
            <a:r>
              <a:rPr lang="de-DE" dirty="0" smtClean="0">
                <a:solidFill>
                  <a:schemeClr val="tx1"/>
                </a:solidFill>
              </a:rPr>
              <a:t> p@3E14, </a:t>
            </a:r>
            <a:r>
              <a:rPr lang="de-DE" dirty="0" err="1" smtClean="0">
                <a:solidFill>
                  <a:schemeClr val="tx1"/>
                </a:solidFill>
              </a:rPr>
              <a:t>compared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non-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285688" y="5914808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473" y="1039760"/>
            <a:ext cx="2019527" cy="9513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86380"/>
            <a:ext cx="4164603" cy="347486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4" y="2186380"/>
            <a:ext cx="4182064" cy="3474868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CCE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diodes</a:t>
            </a:r>
            <a:r>
              <a:rPr lang="de-DE" dirty="0"/>
              <a:t>, after p@3E14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2771800" y="4067830"/>
            <a:ext cx="1146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2"/>
                </a:solidFill>
              </a:rPr>
              <a:t>p-type:</a:t>
            </a:r>
          </a:p>
          <a:p>
            <a:r>
              <a:rPr lang="de-DE" dirty="0" smtClean="0">
                <a:solidFill>
                  <a:schemeClr val="accent2"/>
                </a:solidFill>
              </a:rPr>
              <a:t>hole</a:t>
            </a:r>
          </a:p>
          <a:p>
            <a:r>
              <a:rPr lang="de-DE" dirty="0" err="1" smtClean="0">
                <a:solidFill>
                  <a:schemeClr val="accent2"/>
                </a:solidFill>
              </a:rPr>
              <a:t>collection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99592" y="4067830"/>
            <a:ext cx="1146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n-type: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electron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collection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34656" y="185309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tx1"/>
                </a:solidFill>
              </a:rPr>
              <a:t>i</a:t>
            </a:r>
            <a:r>
              <a:rPr lang="de-DE" dirty="0" err="1" smtClean="0">
                <a:solidFill>
                  <a:schemeClr val="tx1"/>
                </a:solidFill>
              </a:rPr>
              <a:t>nfrared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laser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06440" y="1806478"/>
            <a:ext cx="256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laser</a:t>
            </a:r>
            <a:r>
              <a:rPr lang="de-DE" dirty="0" smtClean="0">
                <a:solidFill>
                  <a:schemeClr val="tx1"/>
                </a:solidFill>
              </a:rPr>
              <a:t>, front </a:t>
            </a:r>
            <a:r>
              <a:rPr lang="de-DE" dirty="0" err="1" smtClean="0">
                <a:solidFill>
                  <a:schemeClr val="tx1"/>
                </a:solidFill>
              </a:rPr>
              <a:t>injection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420591" y="398546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2"/>
                </a:solidFill>
              </a:rPr>
              <a:t>p-type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435561" y="398546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n-type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2304" y="5598526"/>
            <a:ext cx="2408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chemeClr val="tx1"/>
                </a:solidFill>
              </a:rPr>
              <a:t>m</a:t>
            </a:r>
            <a:r>
              <a:rPr lang="de-DE" sz="1000" dirty="0" err="1" smtClean="0">
                <a:solidFill>
                  <a:schemeClr val="tx1"/>
                </a:solidFill>
              </a:rPr>
              <a:t>easurements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are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performed</a:t>
            </a:r>
            <a:r>
              <a:rPr lang="de-DE" sz="1000" dirty="0" smtClean="0">
                <a:solidFill>
                  <a:schemeClr val="tx1"/>
                </a:solidFill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</a:rPr>
              <a:t>at</a:t>
            </a:r>
            <a:r>
              <a:rPr lang="de-DE" sz="1000" dirty="0" smtClean="0">
                <a:solidFill>
                  <a:schemeClr val="tx1"/>
                </a:solidFill>
              </a:rPr>
              <a:t> 0°C </a:t>
            </a:r>
            <a:r>
              <a:rPr lang="de-DE" sz="1000" dirty="0" err="1" smtClean="0">
                <a:solidFill>
                  <a:schemeClr val="tx1"/>
                </a:solidFill>
              </a:rPr>
              <a:t>and</a:t>
            </a:r>
            <a:r>
              <a:rPr lang="de-DE" sz="1000" dirty="0" smtClean="0">
                <a:solidFill>
                  <a:schemeClr val="tx1"/>
                </a:solidFill>
              </a:rPr>
              <a:t> 600V, </a:t>
            </a:r>
            <a:r>
              <a:rPr lang="de-DE" sz="1000" dirty="0" err="1" smtClean="0">
                <a:solidFill>
                  <a:schemeClr val="tx1"/>
                </a:solidFill>
              </a:rPr>
              <a:t>with</a:t>
            </a:r>
            <a:r>
              <a:rPr lang="de-DE" sz="1000" dirty="0" smtClean="0">
                <a:solidFill>
                  <a:schemeClr val="tx1"/>
                </a:solidFill>
              </a:rPr>
              <a:t> 20ns </a:t>
            </a:r>
            <a:r>
              <a:rPr lang="de-DE" sz="1000" dirty="0" err="1" smtClean="0">
                <a:solidFill>
                  <a:schemeClr val="tx1"/>
                </a:solidFill>
              </a:rPr>
              <a:t>integration</a:t>
            </a:r>
            <a:r>
              <a:rPr lang="de-DE" sz="1000" dirty="0" smtClean="0">
                <a:solidFill>
                  <a:schemeClr val="tx1"/>
                </a:solidFill>
              </a:rPr>
              <a:t> time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923928" y="2132856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00B0F0"/>
                </a:solidFill>
              </a:rPr>
              <a:t>unirradiated</a:t>
            </a:r>
            <a:endParaRPr lang="de-DE" sz="1400" dirty="0">
              <a:solidFill>
                <a:srgbClr val="00B0F0"/>
              </a:solidFill>
            </a:endParaRPr>
          </a:p>
        </p:txBody>
      </p:sp>
      <p:cxnSp>
        <p:nvCxnSpPr>
          <p:cNvPr id="7" name="Gerade Verbindung 6"/>
          <p:cNvCxnSpPr/>
          <p:nvPr/>
        </p:nvCxnSpPr>
        <p:spPr bwMode="auto">
          <a:xfrm flipH="1">
            <a:off x="539552" y="2286744"/>
            <a:ext cx="3384376" cy="0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 bwMode="auto">
          <a:xfrm flipH="1">
            <a:off x="5179782" y="2286744"/>
            <a:ext cx="3384376" cy="0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 rot="16200000">
            <a:off x="7988528" y="4745247"/>
            <a:ext cx="1491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3286093" y="4807969"/>
            <a:ext cx="1491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947613" y="1989420"/>
            <a:ext cx="1116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J. Lange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538316" y="5660904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tx1"/>
                </a:solidFill>
              </a:rPr>
              <a:t>i</a:t>
            </a:r>
            <a:r>
              <a:rPr lang="de-DE" dirty="0" err="1" smtClean="0">
                <a:solidFill>
                  <a:schemeClr val="tx1"/>
                </a:solidFill>
              </a:rPr>
              <a:t>nfrared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laser</a:t>
            </a:r>
            <a:r>
              <a:rPr lang="de-DE" dirty="0" smtClean="0">
                <a:solidFill>
                  <a:schemeClr val="tx1"/>
                </a:solidFill>
              </a:rPr>
              <a:t>: CCE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about</a:t>
            </a:r>
            <a:r>
              <a:rPr lang="de-DE" dirty="0" smtClean="0">
                <a:solidFill>
                  <a:schemeClr val="tx1"/>
                </a:solidFill>
              </a:rPr>
              <a:t> 90%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826142" y="6047759"/>
            <a:ext cx="648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electrons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only</a:t>
            </a:r>
            <a:r>
              <a:rPr lang="de-DE" dirty="0" smtClean="0">
                <a:solidFill>
                  <a:schemeClr val="tx1"/>
                </a:solidFill>
              </a:rPr>
              <a:t>: CCE ~ 85%, </a:t>
            </a:r>
            <a:r>
              <a:rPr lang="de-DE" dirty="0" err="1" smtClean="0">
                <a:solidFill>
                  <a:schemeClr val="tx1"/>
                </a:solidFill>
              </a:rPr>
              <a:t>holes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collection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only</a:t>
            </a:r>
            <a:r>
              <a:rPr lang="de-DE" dirty="0" smtClean="0">
                <a:solidFill>
                  <a:schemeClr val="tx1"/>
                </a:solidFill>
              </a:rPr>
              <a:t>: CCE ~ 67%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5288" y="1944688"/>
            <a:ext cx="8353425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2" charset="0"/>
              </a:rPr>
              <a:t>CMS silicon measurement campaign is gaining </a:t>
            </a:r>
            <a:r>
              <a:rPr lang="en-US" sz="2000" dirty="0">
                <a:latin typeface="Calibri" pitchFamily="32" charset="0"/>
              </a:rPr>
              <a:t>speed, analysis tools are up and </a:t>
            </a:r>
            <a:r>
              <a:rPr lang="en-US" sz="2000" dirty="0" smtClean="0">
                <a:latin typeface="Calibri" pitchFamily="32" charset="0"/>
              </a:rPr>
              <a:t>running</a:t>
            </a: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latin typeface="Calibri" pitchFamily="32" charset="0"/>
              </a:rPr>
              <a:t>T</a:t>
            </a:r>
            <a:r>
              <a:rPr lang="en-US" sz="2000" dirty="0" smtClean="0">
                <a:latin typeface="Calibri" pitchFamily="32" charset="0"/>
              </a:rPr>
              <a:t>rying to understand material properties in detail</a:t>
            </a:r>
            <a:endParaRPr lang="en-US" sz="2000" dirty="0">
              <a:latin typeface="Calibri" pitchFamily="32" charset="0"/>
            </a:endParaRP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latin typeface="Calibri" pitchFamily="32" charset="0"/>
              </a:rPr>
              <a:t>C</a:t>
            </a:r>
            <a:r>
              <a:rPr lang="en-US" sz="2000" dirty="0" smtClean="0">
                <a:latin typeface="Calibri" pitchFamily="32" charset="0"/>
              </a:rPr>
              <a:t>omparison shows currents as expected -&gt; dose measurement ok</a:t>
            </a:r>
            <a:endParaRPr lang="en-US" sz="2000" dirty="0">
              <a:latin typeface="Calibri" pitchFamily="32" charset="0"/>
            </a:endParaRP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2" charset="0"/>
              </a:rPr>
              <a:t>N</a:t>
            </a:r>
            <a:r>
              <a:rPr lang="en-US" sz="2000" baseline="-25000" dirty="0" smtClean="0">
                <a:latin typeface="Calibri" pitchFamily="32" charset="0"/>
              </a:rPr>
              <a:t>eff</a:t>
            </a:r>
            <a:r>
              <a:rPr lang="en-US" sz="2000" dirty="0" smtClean="0">
                <a:latin typeface="Calibri" pitchFamily="32" charset="0"/>
              </a:rPr>
              <a:t> compared before and after irradiation</a:t>
            </a: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2" charset="0"/>
              </a:rPr>
              <a:t>CCE with baby sensors and diodes investigated</a:t>
            </a: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endParaRPr lang="en-US" sz="2000" dirty="0" smtClean="0">
              <a:latin typeface="Calibri" pitchFamily="32" charset="0"/>
            </a:endParaRP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endParaRPr lang="en-US" sz="2000" dirty="0">
              <a:latin typeface="Calibri" pitchFamily="32" charset="0"/>
            </a:endParaRP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latin typeface="Calibri" pitchFamily="32" charset="0"/>
              </a:rPr>
              <a:t>M</a:t>
            </a:r>
            <a:r>
              <a:rPr lang="en-US" sz="2000" dirty="0" smtClean="0">
                <a:latin typeface="Calibri" pitchFamily="32" charset="0"/>
              </a:rPr>
              <a:t>ore irradiations to come</a:t>
            </a: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000" dirty="0">
                <a:latin typeface="Calibri" pitchFamily="32" charset="0"/>
              </a:rPr>
              <a:t>F</a:t>
            </a:r>
            <a:r>
              <a:rPr lang="en-US" sz="2000" dirty="0" smtClean="0">
                <a:latin typeface="Calibri" pitchFamily="32" charset="0"/>
              </a:rPr>
              <a:t>ull annealing studies to be done</a:t>
            </a:r>
          </a:p>
          <a:p>
            <a:pPr>
              <a:lnSpc>
                <a:spcPts val="2563"/>
              </a:lnSpc>
              <a:spcBef>
                <a:spcPts val="600"/>
              </a:spcBef>
              <a:buFont typeface="Arial" charset="0"/>
              <a:buChar char="•"/>
            </a:pPr>
            <a:endParaRPr lang="en-US" sz="2000" dirty="0">
              <a:latin typeface="Calibri" pitchFamily="32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2" charset="0"/>
              </a:rPr>
              <a:t>Conclusions and </a:t>
            </a:r>
            <a:r>
              <a:rPr lang="en-US" dirty="0" smtClean="0">
                <a:latin typeface="Calibri" pitchFamily="32" charset="0"/>
              </a:rPr>
              <a:t>outlook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</a:t>
            </a:r>
            <a:r>
              <a:rPr lang="de-DE" dirty="0" smtClean="0"/>
              <a:t>ackup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54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CCE </a:t>
            </a:r>
            <a:r>
              <a:rPr lang="de-DE" dirty="0" err="1" smtClean="0"/>
              <a:t>of</a:t>
            </a:r>
            <a:r>
              <a:rPr lang="de-DE" dirty="0" smtClean="0"/>
              <a:t> FZ320 after </a:t>
            </a:r>
            <a:r>
              <a:rPr lang="de-DE" dirty="0" err="1" smtClean="0"/>
              <a:t>proton</a:t>
            </a:r>
            <a:r>
              <a:rPr lang="de-DE" dirty="0" smtClean="0"/>
              <a:t> </a:t>
            </a:r>
            <a:r>
              <a:rPr lang="de-DE" dirty="0" err="1" smtClean="0"/>
              <a:t>irradiation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99136"/>
            <a:ext cx="4486902" cy="376136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423" y="5888657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228162" y="5520284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773394"/>
            <a:ext cx="5426037" cy="33843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</a:t>
            </a:r>
            <a:r>
              <a:rPr lang="de-DE" dirty="0" err="1" smtClean="0"/>
              <a:t>verview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944688"/>
            <a:ext cx="8347075" cy="4519612"/>
          </a:xfrm>
        </p:spPr>
        <p:txBody>
          <a:bodyPr/>
          <a:lstStyle/>
          <a:p>
            <a:pPr>
              <a:buFont typeface="Symbol" charset="2"/>
              <a:buChar char=""/>
            </a:pPr>
            <a:r>
              <a:rPr lang="en-US" dirty="0" smtClean="0">
                <a:latin typeface="Calibri" pitchFamily="32" charset="0"/>
              </a:rPr>
              <a:t>introduction </a:t>
            </a:r>
            <a:r>
              <a:rPr lang="en-US" dirty="0">
                <a:latin typeface="Calibri" pitchFamily="32" charset="0"/>
              </a:rPr>
              <a:t>to the HPK-campaign</a:t>
            </a:r>
          </a:p>
          <a:p>
            <a:pPr>
              <a:buFont typeface="Symbol" charset="2"/>
              <a:buChar char=""/>
            </a:pPr>
            <a:r>
              <a:rPr lang="en-US" dirty="0">
                <a:latin typeface="Calibri" pitchFamily="32" charset="0"/>
              </a:rPr>
              <a:t>results of  first irradiations</a:t>
            </a:r>
          </a:p>
          <a:p>
            <a:pPr lvl="2">
              <a:buFont typeface="Symbol" charset="2"/>
              <a:buChar char=""/>
            </a:pPr>
            <a:r>
              <a:rPr lang="en-US" dirty="0">
                <a:latin typeface="Calibri" pitchFamily="32" charset="0"/>
              </a:rPr>
              <a:t>d</a:t>
            </a:r>
            <a:r>
              <a:rPr lang="en-US" dirty="0" smtClean="0">
                <a:latin typeface="Calibri" pitchFamily="32" charset="0"/>
              </a:rPr>
              <a:t>ark current</a:t>
            </a:r>
            <a:endParaRPr lang="en-US" dirty="0">
              <a:latin typeface="Calibri" pitchFamily="32" charset="0"/>
            </a:endParaRPr>
          </a:p>
          <a:p>
            <a:pPr lvl="2">
              <a:buFont typeface="Symbol" charset="2"/>
              <a:buChar char=""/>
            </a:pPr>
            <a:r>
              <a:rPr lang="en-US" dirty="0" smtClean="0">
                <a:latin typeface="Calibri" pitchFamily="32" charset="0"/>
              </a:rPr>
              <a:t>effective doping concentration</a:t>
            </a:r>
            <a:endParaRPr lang="en-US" dirty="0">
              <a:latin typeface="Calibri" pitchFamily="32" charset="0"/>
            </a:endParaRPr>
          </a:p>
          <a:p>
            <a:pPr lvl="2">
              <a:buFont typeface="Symbol" charset="2"/>
              <a:buChar char=""/>
            </a:pPr>
            <a:r>
              <a:rPr lang="en-US" dirty="0" smtClean="0">
                <a:latin typeface="Calibri" pitchFamily="32" charset="0"/>
              </a:rPr>
              <a:t>signal collection</a:t>
            </a:r>
          </a:p>
          <a:p>
            <a:pPr>
              <a:buFont typeface="Symbol" charset="2"/>
              <a:buChar char=""/>
            </a:pPr>
            <a:r>
              <a:rPr lang="en-US" dirty="0">
                <a:latin typeface="Calibri" pitchFamily="32" charset="0"/>
              </a:rPr>
              <a:t>conclusions</a:t>
            </a:r>
          </a:p>
          <a:p>
            <a:pPr lvl="2">
              <a:buFont typeface="Symbol" charset="2"/>
              <a:buChar char=""/>
            </a:pPr>
            <a:endParaRPr lang="en-US" dirty="0">
              <a:latin typeface="Calibri" pitchFamily="32" charset="0"/>
            </a:endParaRPr>
          </a:p>
          <a:p>
            <a:pPr>
              <a:buFont typeface="Symbol" charset="2"/>
              <a:buChar char=""/>
            </a:pPr>
            <a:endParaRPr lang="en-US" dirty="0" smtClean="0">
              <a:latin typeface="Calibri" pitchFamily="32" charset="0"/>
            </a:endParaRPr>
          </a:p>
          <a:p>
            <a:pPr lvl="2">
              <a:buFont typeface="Symbol" charset="2"/>
              <a:buChar char=""/>
            </a:pPr>
            <a:endParaRPr lang="en-US" dirty="0" smtClean="0">
              <a:latin typeface="Calibri" pitchFamily="32" charset="0"/>
            </a:endParaRPr>
          </a:p>
          <a:p>
            <a:pPr marL="0" indent="0"/>
            <a:endParaRPr lang="en-US" dirty="0">
              <a:latin typeface="Calibri" pitchFamily="32" charset="0"/>
            </a:endParaRP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656055" y="6165884"/>
            <a:ext cx="15007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A. </a:t>
            </a:r>
            <a:r>
              <a:rPr lang="de-DE" sz="800" dirty="0" err="1" smtClean="0">
                <a:solidFill>
                  <a:schemeClr val="tx1"/>
                </a:solidFill>
              </a:rPr>
              <a:t>Dierlamm</a:t>
            </a:r>
            <a:r>
              <a:rPr lang="de-DE" sz="800" dirty="0" smtClean="0">
                <a:solidFill>
                  <a:schemeClr val="tx1"/>
                </a:solidFill>
              </a:rPr>
              <a:t>, KIT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TCT </a:t>
            </a:r>
            <a:r>
              <a:rPr lang="de-DE" dirty="0" err="1" smtClean="0"/>
              <a:t>pulses</a:t>
            </a:r>
            <a:r>
              <a:rPr lang="de-DE" dirty="0" smtClean="0"/>
              <a:t> – p-type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77" y="2386800"/>
            <a:ext cx="3240000" cy="240968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79" y="2386798"/>
            <a:ext cx="3240000" cy="240968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16" y="2386799"/>
            <a:ext cx="3240000" cy="240968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086322" y="201813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FZ200P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171078" y="201813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FZ320P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86410" y="201813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MCZ200P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694965" y="5777065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not type 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666068" y="4796487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283968" y="4796485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073155" y="4796485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091725" y="51277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300V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262060" y="51277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600V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8221752" y="51277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250V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0" y="5777065"/>
            <a:ext cx="2790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0°C, </a:t>
            </a:r>
            <a:r>
              <a:rPr lang="de-DE" sz="1400" dirty="0" err="1" smtClean="0">
                <a:solidFill>
                  <a:schemeClr val="tx1"/>
                </a:solidFill>
              </a:rPr>
              <a:t>using</a:t>
            </a:r>
            <a:r>
              <a:rPr lang="de-DE" sz="1400" dirty="0" smtClean="0">
                <a:solidFill>
                  <a:schemeClr val="tx1"/>
                </a:solidFill>
              </a:rPr>
              <a:t> a </a:t>
            </a:r>
            <a:r>
              <a:rPr lang="de-DE" sz="1400" dirty="0" err="1" smtClean="0">
                <a:solidFill>
                  <a:schemeClr val="tx1"/>
                </a:solidFill>
              </a:rPr>
              <a:t>red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laser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7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TCT </a:t>
            </a:r>
            <a:r>
              <a:rPr lang="de-DE" dirty="0" err="1" smtClean="0"/>
              <a:t>pulses</a:t>
            </a:r>
            <a:r>
              <a:rPr lang="de-DE" dirty="0" smtClean="0"/>
              <a:t> – n-type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94" y="2387465"/>
            <a:ext cx="3240000" cy="240968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86322" y="201813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FZ200N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92" y="2387465"/>
            <a:ext cx="3240000" cy="240968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171078" y="201813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FZ320N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528" y="2387465"/>
            <a:ext cx="3240000" cy="240968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086410" y="201813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MCZ200N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974923" y="566934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type </a:t>
            </a:r>
            <a:r>
              <a:rPr lang="de-DE" dirty="0" err="1" smtClean="0">
                <a:solidFill>
                  <a:schemeClr val="tx1"/>
                </a:solidFill>
              </a:rPr>
              <a:t>inverted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0" y="5777065"/>
            <a:ext cx="2790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0°C, </a:t>
            </a:r>
            <a:r>
              <a:rPr lang="de-DE" sz="1400" dirty="0" err="1" smtClean="0">
                <a:solidFill>
                  <a:schemeClr val="tx1"/>
                </a:solidFill>
              </a:rPr>
              <a:t>using</a:t>
            </a:r>
            <a:r>
              <a:rPr lang="de-DE" sz="1400" dirty="0" smtClean="0">
                <a:solidFill>
                  <a:schemeClr val="tx1"/>
                </a:solidFill>
              </a:rPr>
              <a:t> a </a:t>
            </a:r>
            <a:r>
              <a:rPr lang="de-DE" sz="1400" dirty="0" err="1" smtClean="0">
                <a:solidFill>
                  <a:schemeClr val="tx1"/>
                </a:solidFill>
              </a:rPr>
              <a:t>red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laser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308304" y="4797152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074096" y="4797152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989339" y="4797152"/>
            <a:ext cx="1212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T. </a:t>
            </a:r>
            <a:r>
              <a:rPr lang="de-DE" sz="800" dirty="0" err="1" smtClean="0">
                <a:solidFill>
                  <a:schemeClr val="tx1"/>
                </a:solidFill>
              </a:rPr>
              <a:t>Pöhlsen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320508" y="511654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200V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364448" y="511654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300V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204867" y="511654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300V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7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31" y="2348880"/>
            <a:ext cx="6680737" cy="339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06026"/>
            <a:ext cx="3419872" cy="1234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</a:t>
            </a:r>
            <a:r>
              <a:rPr lang="de-DE" dirty="0" smtClean="0"/>
              <a:t>nterstrip </a:t>
            </a:r>
            <a:r>
              <a:rPr lang="de-DE" dirty="0" err="1" smtClean="0"/>
              <a:t>capacitance</a:t>
            </a:r>
            <a:r>
              <a:rPr lang="de-DE" dirty="0" smtClean="0"/>
              <a:t> on </a:t>
            </a:r>
            <a:r>
              <a:rPr lang="de-DE" dirty="0" err="1" smtClean="0"/>
              <a:t>teststructure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after </a:t>
            </a:r>
            <a:r>
              <a:rPr lang="de-DE" dirty="0" err="1" smtClean="0"/>
              <a:t>neutron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proton</a:t>
            </a:r>
            <a:r>
              <a:rPr lang="de-DE" dirty="0" smtClean="0"/>
              <a:t> </a:t>
            </a:r>
            <a:r>
              <a:rPr lang="de-DE" dirty="0" err="1" smtClean="0"/>
              <a:t>irradiation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349122" y="5944168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Interstrip </a:t>
            </a:r>
            <a:r>
              <a:rPr lang="de-DE" dirty="0" err="1" smtClean="0">
                <a:solidFill>
                  <a:schemeClr val="tx1"/>
                </a:solidFill>
              </a:rPr>
              <a:t>capacitance</a:t>
            </a:r>
            <a:r>
              <a:rPr lang="de-DE" dirty="0" smtClean="0">
                <a:solidFill>
                  <a:schemeClr val="tx1"/>
                </a:solidFill>
              </a:rPr>
              <a:t> also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stable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0" y="5867224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-20°C, 1MHz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324717" y="5445224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819595" y="3057993"/>
            <a:ext cx="112139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TS_CAP_AC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444208" y="1798657"/>
            <a:ext cx="485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low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611703" y="1798657"/>
            <a:ext cx="5606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low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028467" y="1798657"/>
            <a:ext cx="579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high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044466" y="3427325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8753980" y="2498412"/>
            <a:ext cx="57606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tx1"/>
                </a:solidFill>
              </a:rPr>
              <a:t>Bias</a:t>
            </a:r>
            <a:endParaRPr lang="de-DE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1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196" y="1420223"/>
            <a:ext cx="4533322" cy="164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</a:t>
            </a:r>
            <a:r>
              <a:rPr lang="de-DE" dirty="0" smtClean="0"/>
              <a:t>nterstrip </a:t>
            </a:r>
            <a:r>
              <a:rPr lang="de-DE" dirty="0" err="1" smtClean="0"/>
              <a:t>resistance</a:t>
            </a:r>
            <a:r>
              <a:rPr lang="de-DE" dirty="0" smtClean="0"/>
              <a:t> on </a:t>
            </a:r>
            <a:r>
              <a:rPr lang="de-DE" dirty="0" err="1" smtClean="0"/>
              <a:t>teststructure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423" y="5888657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</a:t>
            </a:r>
            <a:endParaRPr lang="de-DE" sz="1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erfle\Dropbox\important\upgradeweek\Maria\plots_neuer\rint_unirr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6" y="2276872"/>
            <a:ext cx="3960000" cy="217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82122" y="185650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unirradiated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 rot="16200000">
            <a:off x="2996129" y="3206501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4" name="Textfeld 3"/>
          <p:cNvSpPr txBox="1"/>
          <p:nvPr/>
        </p:nvSpPr>
        <p:spPr>
          <a:xfrm rot="16200000">
            <a:off x="-233151" y="264420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GOhm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083002" y="2785865"/>
            <a:ext cx="10887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TS_CAP_DC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860032" y="3809546"/>
            <a:ext cx="4168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interstrip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resistance</a:t>
            </a:r>
            <a:r>
              <a:rPr lang="de-DE" dirty="0" smtClean="0">
                <a:solidFill>
                  <a:schemeClr val="tx1"/>
                </a:solidFill>
              </a:rPr>
              <a:t> in </a:t>
            </a:r>
            <a:r>
              <a:rPr lang="de-DE" dirty="0" err="1" smtClean="0">
                <a:solidFill>
                  <a:schemeClr val="tx1"/>
                </a:solidFill>
              </a:rPr>
              <a:t>unirradiated</a:t>
            </a:r>
            <a:r>
              <a:rPr lang="de-DE" dirty="0" smtClean="0">
                <a:solidFill>
                  <a:schemeClr val="tx1"/>
                </a:solidFill>
              </a:rPr>
              <a:t> material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pretty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good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044466" y="3314223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3" name="Textfeld 2"/>
          <p:cNvSpPr txBox="1"/>
          <p:nvPr/>
        </p:nvSpPr>
        <p:spPr>
          <a:xfrm rot="16200000">
            <a:off x="8648781" y="2115977"/>
            <a:ext cx="57606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tx1"/>
                </a:solidFill>
              </a:rPr>
              <a:t>Bias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8816173" y="1420223"/>
            <a:ext cx="3428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V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764271" y="1607222"/>
            <a:ext cx="180000" cy="180000"/>
          </a:xfrm>
          <a:prstGeom prst="ellipse">
            <a:avLst/>
          </a:prstGeom>
          <a:solidFill>
            <a:schemeClr val="bg1"/>
          </a:solidFill>
          <a:ln w="19050"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V="1">
            <a:off x="6764271" y="1558723"/>
            <a:ext cx="230097" cy="228499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877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</a:t>
            </a:r>
            <a:r>
              <a:rPr lang="de-DE" dirty="0" smtClean="0"/>
              <a:t>trip </a:t>
            </a:r>
            <a:r>
              <a:rPr lang="de-DE" dirty="0" err="1" smtClean="0"/>
              <a:t>structures</a:t>
            </a:r>
            <a:r>
              <a:rPr lang="de-DE" dirty="0" smtClean="0"/>
              <a:t>: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0" y="5805264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-20°C, (1kHz)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868144" y="5085184"/>
            <a:ext cx="20681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Bernard-Schwarz, HEPHY</a:t>
            </a:r>
            <a:endParaRPr lang="de-DE" sz="8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910997"/>
              </p:ext>
            </p:extLst>
          </p:nvPr>
        </p:nvGraphicFramePr>
        <p:xfrm>
          <a:off x="906416" y="3212976"/>
          <a:ext cx="7034213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94917"/>
                <a:gridCol w="1946974"/>
                <a:gridCol w="1796161"/>
                <a:gridCol w="179616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material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unirradiated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p@3E14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n@4E14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aluminum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22 ± 2 </a:t>
                      </a:r>
                      <a:r>
                        <a:rPr lang="de-DE" dirty="0" err="1" smtClean="0"/>
                        <a:t>mOhm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 ± 1 </a:t>
                      </a:r>
                      <a:r>
                        <a:rPr lang="de-DE" dirty="0" err="1" smtClean="0"/>
                        <a:t>mOhm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22 ± 1 </a:t>
                      </a:r>
                      <a:r>
                        <a:rPr lang="de-DE" dirty="0" err="1" smtClean="0"/>
                        <a:t>mOhm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sq</a:t>
                      </a:r>
                      <a:endParaRPr lang="de-DE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poly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3.7 ± 0.8 </a:t>
                      </a:r>
                      <a:r>
                        <a:rPr lang="de-DE" dirty="0" err="1" smtClean="0"/>
                        <a:t>kOhm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3.9 ± 1 </a:t>
                      </a:r>
                      <a:r>
                        <a:rPr lang="de-DE" dirty="0" err="1" smtClean="0"/>
                        <a:t>kOhm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 ± 1.2 </a:t>
                      </a:r>
                      <a:r>
                        <a:rPr lang="de-DE" dirty="0" err="1" smtClean="0"/>
                        <a:t>kOhm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120 ± 10 Ohm/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160 ± 10 Ohm/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120 ± 10 Ohm/</a:t>
                      </a:r>
                      <a:r>
                        <a:rPr lang="de-DE" dirty="0" err="1" smtClean="0"/>
                        <a:t>sq</a:t>
                      </a:r>
                      <a:endParaRPr lang="de-DE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29 ± 2 Ohm/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26 ± 6 Ohm/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28 ± 2 Ohm/</a:t>
                      </a:r>
                      <a:r>
                        <a:rPr lang="de-DE" dirty="0" err="1" smtClean="0"/>
                        <a:t>sq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19051"/>
              </p:ext>
            </p:extLst>
          </p:nvPr>
        </p:nvGraphicFramePr>
        <p:xfrm>
          <a:off x="901058" y="1916832"/>
          <a:ext cx="6053012" cy="1107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85734"/>
                <a:gridCol w="1933639"/>
                <a:gridCol w="1933639"/>
              </a:tblGrid>
              <a:tr h="29883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characteristic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unirradiated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p@3E14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coupling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capacitance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43.4 ± 1.8 [</a:t>
                      </a:r>
                      <a:r>
                        <a:rPr lang="de-DE" dirty="0" err="1" smtClean="0"/>
                        <a:t>pF</a:t>
                      </a:r>
                      <a:r>
                        <a:rPr lang="de-DE" dirty="0" smtClean="0"/>
                        <a:t>/cm]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44.4 ± 0.7 [</a:t>
                      </a:r>
                      <a:r>
                        <a:rPr lang="de-DE" dirty="0" err="1" smtClean="0"/>
                        <a:t>pF</a:t>
                      </a:r>
                      <a:r>
                        <a:rPr lang="de-DE" dirty="0" smtClean="0"/>
                        <a:t>/cm]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dielectric</a:t>
                      </a:r>
                      <a:r>
                        <a:rPr lang="de-DE" dirty="0" smtClean="0"/>
                        <a:t> breakdown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249 ± 2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[V]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244 ± 6 [V]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3851920" y="5661248"/>
            <a:ext cx="5269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Basic </a:t>
            </a:r>
            <a:r>
              <a:rPr lang="de-DE" dirty="0" err="1" smtClean="0">
                <a:solidFill>
                  <a:schemeClr val="tx1"/>
                </a:solidFill>
              </a:rPr>
              <a:t>properties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don‘t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change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fluences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3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</a:t>
            </a:r>
            <a:r>
              <a:rPr lang="de-DE" dirty="0" smtClean="0"/>
              <a:t>nterstrip </a:t>
            </a:r>
            <a:r>
              <a:rPr lang="de-DE" dirty="0" err="1" smtClean="0"/>
              <a:t>resistance</a:t>
            </a:r>
            <a:r>
              <a:rPr lang="de-DE" dirty="0" smtClean="0"/>
              <a:t> on TS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423" y="5888657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</a:t>
            </a:r>
            <a:endParaRPr lang="de-DE" sz="1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erfle\Dropbox\important\upgradeweek\Maria\plots_neuer\rint_unirr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6" y="2276872"/>
            <a:ext cx="3960000" cy="217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erfle\Dropbox\important\upgradeweek\Maria\plots_neuer\rint_nirr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47916"/>
            <a:ext cx="3960000" cy="209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erfle\Dropbox\important\upgradeweek\Maria\plots_neuer\rint_pirr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71652"/>
            <a:ext cx="3960000" cy="209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82122" y="185650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unirradiated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336223" y="120232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272102" y="357858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4038" y="4895102"/>
            <a:ext cx="5032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interstrip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resistance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on </a:t>
            </a:r>
            <a:r>
              <a:rPr lang="de-DE" dirty="0" err="1" smtClean="0">
                <a:solidFill>
                  <a:schemeClr val="tx1"/>
                </a:solidFill>
              </a:rPr>
              <a:t>teststructures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drops</a:t>
            </a:r>
            <a:r>
              <a:rPr lang="de-DE" dirty="0" smtClean="0">
                <a:solidFill>
                  <a:schemeClr val="tx1"/>
                </a:solidFill>
              </a:rPr>
              <a:t>  </a:t>
            </a:r>
            <a:r>
              <a:rPr lang="de-DE" dirty="0" err="1" smtClean="0">
                <a:solidFill>
                  <a:schemeClr val="tx1"/>
                </a:solidFill>
              </a:rPr>
              <a:t>from</a:t>
            </a:r>
            <a:r>
              <a:rPr lang="de-DE" dirty="0" smtClean="0">
                <a:solidFill>
                  <a:schemeClr val="tx1"/>
                </a:solidFill>
              </a:rPr>
              <a:t> &gt;200GOhm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&lt;200MOhm after </a:t>
            </a:r>
            <a:r>
              <a:rPr lang="de-DE" dirty="0" err="1" smtClean="0">
                <a:solidFill>
                  <a:schemeClr val="tx1"/>
                </a:solidFill>
              </a:rPr>
              <a:t>irradiation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7796001" y="4787380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15" name="Textfeld 14"/>
          <p:cNvSpPr txBox="1"/>
          <p:nvPr/>
        </p:nvSpPr>
        <p:spPr>
          <a:xfrm rot="16200000">
            <a:off x="2996129" y="3206501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7760465" y="2370368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</a:t>
            </a:r>
            <a:r>
              <a:rPr lang="de-DE" sz="800" dirty="0">
                <a:solidFill>
                  <a:schemeClr val="tx1"/>
                </a:solidFill>
              </a:rPr>
              <a:t>Bernard-</a:t>
            </a:r>
            <a:r>
              <a:rPr lang="de-DE" sz="800" dirty="0" err="1">
                <a:solidFill>
                  <a:schemeClr val="tx1"/>
                </a:solidFill>
              </a:rPr>
              <a:t>Schwarzz</a:t>
            </a:r>
            <a:r>
              <a:rPr lang="de-DE" sz="800" dirty="0">
                <a:solidFill>
                  <a:schemeClr val="tx1"/>
                </a:solidFill>
              </a:rPr>
              <a:t>, HEPHY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32331" y="576600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resistances</a:t>
            </a:r>
            <a:r>
              <a:rPr lang="de-DE" dirty="0" smtClean="0">
                <a:solidFill>
                  <a:schemeClr val="tx1"/>
                </a:solidFill>
              </a:rPr>
              <a:t> on </a:t>
            </a:r>
            <a:r>
              <a:rPr lang="de-DE" dirty="0" err="1" smtClean="0">
                <a:solidFill>
                  <a:schemeClr val="tx1"/>
                </a:solidFill>
              </a:rPr>
              <a:t>baby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sensors</a:t>
            </a:r>
            <a:r>
              <a:rPr lang="de-DE" dirty="0" smtClean="0">
                <a:solidFill>
                  <a:schemeClr val="tx1"/>
                </a:solidFill>
              </a:rPr>
              <a:t> in </a:t>
            </a:r>
            <a:r>
              <a:rPr lang="de-DE" dirty="0" err="1" smtClean="0">
                <a:solidFill>
                  <a:schemeClr val="tx1"/>
                </a:solidFill>
              </a:rPr>
              <a:t>similar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range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 rot="16200000">
            <a:off x="-233151" y="264420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GOhm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4637475" y="423306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MOhm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 rot="16200000">
            <a:off x="4637475" y="18752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MOhm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9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oxygen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284956"/>
              </p:ext>
            </p:extLst>
          </p:nvPr>
        </p:nvGraphicFramePr>
        <p:xfrm>
          <a:off x="899592" y="2132856"/>
          <a:ext cx="6190933" cy="333756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032000"/>
                <a:gridCol w="2032000"/>
                <a:gridCol w="2126933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baseline="0" dirty="0">
                          <a:effectLst/>
                        </a:rPr>
                        <a:t>material</a:t>
                      </a:r>
                      <a:endParaRPr lang="de-DE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err="1">
                          <a:effectLst/>
                        </a:rPr>
                        <a:t>bulk</a:t>
                      </a:r>
                      <a:r>
                        <a:rPr lang="de-DE" baseline="0" dirty="0">
                          <a:effectLst/>
                        </a:rPr>
                        <a:t> </a:t>
                      </a:r>
                      <a:r>
                        <a:rPr lang="de-DE" baseline="0" dirty="0" err="1">
                          <a:effectLst/>
                        </a:rPr>
                        <a:t>resistivity</a:t>
                      </a:r>
                      <a:endParaRPr lang="de-DE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err="1">
                          <a:effectLst/>
                        </a:rPr>
                        <a:t>oxide</a:t>
                      </a:r>
                      <a:r>
                        <a:rPr lang="de-DE" baseline="0" dirty="0">
                          <a:effectLst/>
                        </a:rPr>
                        <a:t> </a:t>
                      </a:r>
                      <a:r>
                        <a:rPr lang="de-DE" baseline="0" dirty="0" err="1">
                          <a:effectLst/>
                        </a:rPr>
                        <a:t>concentration</a:t>
                      </a:r>
                      <a:endParaRPr lang="de-DE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FZ320P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3-8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3,50E+016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FZ200P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3-8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3,00E+017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FZ120P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>
                          <a:effectLst/>
                        </a:rPr>
                        <a:t>3-8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5,00E+017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>
                          <a:effectLst/>
                        </a:rPr>
                        <a:t>FZ320N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>
                          <a:effectLst/>
                        </a:rPr>
                        <a:t>1.2-2.4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1,80E+016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FZ200P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>
                          <a:effectLst/>
                        </a:rPr>
                        <a:t>1.2-2.4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3,00E+017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>
                          <a:effectLst/>
                        </a:rPr>
                        <a:t>FZ120P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>
                          <a:effectLst/>
                        </a:rPr>
                        <a:t>1.2-2.4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5,00E+017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MCZ200P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&gt;2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3,75E+017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>
                          <a:effectLst/>
                        </a:rPr>
                        <a:t>MCZ200N</a:t>
                      </a:r>
                      <a:endParaRPr lang="de-DE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&gt;0.5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3,00E+017</a:t>
                      </a:r>
                      <a:endParaRPr lang="de-DE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41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f</a:t>
            </a:r>
            <a:r>
              <a:rPr lang="de-DE" dirty="0" err="1" smtClean="0">
                <a:solidFill>
                  <a:schemeClr val="tx1"/>
                </a:solidFill>
              </a:rPr>
              <a:t>luence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computed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from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data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a </a:t>
            </a:r>
            <a:r>
              <a:rPr lang="de-DE" dirty="0" err="1">
                <a:solidFill>
                  <a:schemeClr val="tx1"/>
                </a:solidFill>
              </a:rPr>
              <a:t>fixed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alpha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44824"/>
            <a:ext cx="659056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927259" y="2337558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8000"/>
                </a:solidFill>
              </a:rPr>
              <a:t>neutrons</a:t>
            </a:r>
            <a:r>
              <a:rPr lang="de-DE" dirty="0" smtClean="0">
                <a:solidFill>
                  <a:srgbClr val="008000"/>
                </a:solidFill>
              </a:rPr>
              <a:t>, 4E14</a:t>
            </a:r>
            <a:endParaRPr lang="de-DE" dirty="0">
              <a:solidFill>
                <a:srgbClr val="008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927259" y="314096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920000"/>
                </a:solidFill>
              </a:rPr>
              <a:t>protons</a:t>
            </a:r>
            <a:r>
              <a:rPr lang="de-DE" dirty="0" smtClean="0">
                <a:solidFill>
                  <a:srgbClr val="920000"/>
                </a:solidFill>
              </a:rPr>
              <a:t>, 2.9E14</a:t>
            </a:r>
            <a:endParaRPr lang="de-DE" dirty="0">
              <a:solidFill>
                <a:srgbClr val="92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927259" y="471084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CC3300"/>
                </a:solidFill>
              </a:rPr>
              <a:t>neutrons</a:t>
            </a:r>
            <a:r>
              <a:rPr lang="de-DE" dirty="0" smtClean="0">
                <a:solidFill>
                  <a:srgbClr val="CC3300"/>
                </a:solidFill>
              </a:rPr>
              <a:t>, 1E14</a:t>
            </a:r>
            <a:endParaRPr lang="de-DE" dirty="0">
              <a:solidFill>
                <a:srgbClr val="CC33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927259" y="4365387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2"/>
                </a:solidFill>
              </a:rPr>
              <a:t>protons</a:t>
            </a:r>
            <a:r>
              <a:rPr lang="de-DE" dirty="0" smtClean="0">
                <a:solidFill>
                  <a:schemeClr val="accent2"/>
                </a:solidFill>
              </a:rPr>
              <a:t>, 1.1E14</a:t>
            </a:r>
            <a:endParaRPr lang="de-DE" dirty="0">
              <a:solidFill>
                <a:schemeClr val="accent2"/>
              </a:solidFill>
            </a:endParaRPr>
          </a:p>
        </p:txBody>
      </p:sp>
      <p:cxnSp>
        <p:nvCxnSpPr>
          <p:cNvPr id="12" name="Gerade Verbindung mit Pfeil 11"/>
          <p:cNvCxnSpPr>
            <a:stCxn id="4" idx="1"/>
          </p:cNvCxnSpPr>
          <p:nvPr/>
        </p:nvCxnSpPr>
        <p:spPr bwMode="auto">
          <a:xfrm flipH="1">
            <a:off x="6444207" y="2522224"/>
            <a:ext cx="468000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mit Pfeil 15"/>
          <p:cNvCxnSpPr/>
          <p:nvPr/>
        </p:nvCxnSpPr>
        <p:spPr bwMode="auto">
          <a:xfrm flipH="1">
            <a:off x="6459259" y="3356992"/>
            <a:ext cx="468000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92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mit Pfeil 16"/>
          <p:cNvCxnSpPr>
            <a:stCxn id="10" idx="1"/>
          </p:cNvCxnSpPr>
          <p:nvPr/>
        </p:nvCxnSpPr>
        <p:spPr bwMode="auto">
          <a:xfrm flipH="1">
            <a:off x="6444207" y="4550053"/>
            <a:ext cx="483052" cy="124117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>
            <a:stCxn id="9" idx="1"/>
          </p:cNvCxnSpPr>
          <p:nvPr/>
        </p:nvCxnSpPr>
        <p:spPr bwMode="auto">
          <a:xfrm flipH="1" flipV="1">
            <a:off x="6444207" y="4734719"/>
            <a:ext cx="483052" cy="160795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CC33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feld 14"/>
          <p:cNvSpPr txBox="1"/>
          <p:nvPr/>
        </p:nvSpPr>
        <p:spPr>
          <a:xfrm>
            <a:off x="6807670" y="5687670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currents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measured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 </a:t>
            </a:r>
            <a:r>
              <a:rPr lang="de-DE" sz="1400" dirty="0" err="1" smtClean="0">
                <a:solidFill>
                  <a:schemeClr val="tx1"/>
                </a:solidFill>
              </a:rPr>
              <a:t>and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scaled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to</a:t>
            </a:r>
            <a:r>
              <a:rPr lang="de-DE" sz="1400" dirty="0" smtClean="0">
                <a:solidFill>
                  <a:schemeClr val="tx1"/>
                </a:solidFill>
              </a:rPr>
              <a:t> 20°C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1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rfle\Dropbox\important\upgradeweek\kalle\joe\Rint_Ramp_ir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57504"/>
            <a:ext cx="4703906" cy="312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010256" y="2915652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FZ320P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010256" y="3789040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tx1"/>
                </a:solidFill>
              </a:rPr>
              <a:t>FZ320N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862569" y="1842937"/>
            <a:ext cx="2088232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79512" y="1700808"/>
            <a:ext cx="2327755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</a:t>
            </a:r>
            <a:r>
              <a:rPr lang="de-DE" dirty="0" err="1" smtClean="0"/>
              <a:t>nterstrip</a:t>
            </a:r>
            <a:r>
              <a:rPr lang="de-DE" dirty="0" smtClean="0"/>
              <a:t> </a:t>
            </a:r>
            <a:r>
              <a:rPr lang="de-DE" dirty="0" err="1" smtClean="0"/>
              <a:t>resistance</a:t>
            </a:r>
            <a:r>
              <a:rPr lang="de-DE" dirty="0" smtClean="0"/>
              <a:t> on </a:t>
            </a:r>
            <a:r>
              <a:rPr lang="de-DE" dirty="0" err="1"/>
              <a:t>b</a:t>
            </a:r>
            <a:r>
              <a:rPr lang="de-DE" dirty="0" err="1" smtClean="0"/>
              <a:t>aby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28</a:t>
            </a:fld>
            <a:endParaRPr lang="de-DE" dirty="0"/>
          </a:p>
        </p:txBody>
      </p:sp>
      <p:pic>
        <p:nvPicPr>
          <p:cNvPr id="6147" name="Picture 3" descr="C:\Users\erfle\Dropbox\important\upgradeweek\Maria\plots_neuer\rint_nirr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4302388"/>
            <a:ext cx="3960000" cy="209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erfle\Dropbox\important\upgradeweek\Maria\plots_neuer\rint_pirr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1926124"/>
            <a:ext cx="3960000" cy="209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6084167" y="1556792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20046" y="393305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599158" y="184482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-19426" y="5158933"/>
            <a:ext cx="4591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interstrip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resistance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drops</a:t>
            </a:r>
            <a:r>
              <a:rPr lang="de-DE" dirty="0" smtClean="0">
                <a:solidFill>
                  <a:schemeClr val="tx1"/>
                </a:solidFill>
              </a:rPr>
              <a:t> on </a:t>
            </a:r>
            <a:r>
              <a:rPr lang="de-DE" dirty="0" err="1" smtClean="0">
                <a:solidFill>
                  <a:schemeClr val="tx1"/>
                </a:solidFill>
              </a:rPr>
              <a:t>baby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sensors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from</a:t>
            </a:r>
            <a:r>
              <a:rPr lang="de-DE" dirty="0" smtClean="0">
                <a:solidFill>
                  <a:schemeClr val="tx1"/>
                </a:solidFill>
              </a:rPr>
              <a:t> &gt;100GOhm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&gt;100MOhm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423" y="5888657"/>
            <a:ext cx="2336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m</a:t>
            </a:r>
            <a:r>
              <a:rPr lang="de-DE" sz="1400" dirty="0" err="1" smtClean="0">
                <a:solidFill>
                  <a:schemeClr val="tx1"/>
                </a:solidFill>
              </a:rPr>
              <a:t>easurements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performed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525416" y="4874190"/>
            <a:ext cx="12923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K. Hoffmann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 rot="16200000">
            <a:off x="7812630" y="5301518"/>
            <a:ext cx="16562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Bernard-Schwarz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 rot="16200000">
            <a:off x="7740043" y="3062188"/>
            <a:ext cx="16562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 smtClean="0">
                <a:solidFill>
                  <a:schemeClr val="tx1"/>
                </a:solidFill>
              </a:rPr>
              <a:t> M. Bernard-Schwarz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67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HKP-</a:t>
            </a:r>
            <a:r>
              <a:rPr lang="de-DE" dirty="0" err="1"/>
              <a:t>c</a:t>
            </a:r>
            <a:r>
              <a:rPr lang="de-DE" dirty="0" err="1" smtClean="0"/>
              <a:t>ampaign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dirty="0"/>
              <a:t>T</a:t>
            </a:r>
            <a:r>
              <a:rPr lang="de-DE" dirty="0" smtClean="0"/>
              <a:t>he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HL-LHC will </a:t>
            </a:r>
            <a:r>
              <a:rPr lang="de-DE" dirty="0" err="1" smtClean="0"/>
              <a:t>be</a:t>
            </a:r>
            <a:r>
              <a:rPr lang="de-DE" dirty="0" smtClean="0"/>
              <a:t>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 smtClean="0"/>
          </a:p>
          <a:p>
            <a:pPr lvl="2">
              <a:buFont typeface="Arial" pitchFamily="34" charset="0"/>
              <a:buChar char="•"/>
            </a:pP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occupancy</a:t>
            </a:r>
            <a:endParaRPr lang="de-DE" dirty="0" smtClean="0"/>
          </a:p>
          <a:p>
            <a:pPr marL="0" indent="0"/>
            <a:r>
              <a:rPr lang="de-DE" dirty="0" err="1" smtClean="0"/>
              <a:t>therefore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suiting</a:t>
            </a:r>
            <a:r>
              <a:rPr lang="de-DE" dirty="0"/>
              <a:t> </a:t>
            </a:r>
            <a:r>
              <a:rPr lang="de-DE" dirty="0" smtClean="0"/>
              <a:t>material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layout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coming</a:t>
            </a:r>
            <a:r>
              <a:rPr lang="de-DE" dirty="0" smtClean="0"/>
              <a:t> </a:t>
            </a:r>
            <a:r>
              <a:rPr lang="de-DE" dirty="0" err="1" smtClean="0"/>
              <a:t>tracking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r>
              <a:rPr lang="de-DE" dirty="0" smtClean="0"/>
              <a:t>.</a:t>
            </a:r>
            <a:endParaRPr lang="de-DE" dirty="0"/>
          </a:p>
          <a:p>
            <a:pPr marL="0" indent="0"/>
            <a:endParaRPr lang="de-DE" dirty="0" smtClean="0"/>
          </a:p>
          <a:p>
            <a:pPr marL="0" indent="0"/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achieve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/>
              <a:t> </a:t>
            </a:r>
            <a:r>
              <a:rPr lang="de-DE" dirty="0" err="1" smtClean="0"/>
              <a:t>investigate</a:t>
            </a:r>
            <a:r>
              <a:rPr lang="de-DE" dirty="0" smtClean="0"/>
              <a:t> a large </a:t>
            </a:r>
            <a:r>
              <a:rPr lang="de-DE" dirty="0" err="1" smtClean="0"/>
              <a:t>variety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materials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irradiated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r>
              <a:rPr lang="de-DE" dirty="0" smtClean="0"/>
              <a:t>.</a:t>
            </a:r>
          </a:p>
          <a:p>
            <a:pPr marL="0" indent="0"/>
            <a:r>
              <a:rPr lang="de-DE" dirty="0" smtClean="0"/>
              <a:t>The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step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check,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fluences</a:t>
            </a:r>
            <a:r>
              <a:rPr lang="de-DE" dirty="0" smtClean="0"/>
              <a:t> </a:t>
            </a:r>
            <a:r>
              <a:rPr lang="de-DE" dirty="0" err="1" smtClean="0"/>
              <a:t>everything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compatible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. After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go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fluences</a:t>
            </a:r>
            <a:r>
              <a:rPr lang="de-DE" dirty="0" smtClean="0"/>
              <a:t>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85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1766888"/>
            <a:ext cx="457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3559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389037"/>
              </p:ext>
            </p:extLst>
          </p:nvPr>
        </p:nvGraphicFramePr>
        <p:xfrm>
          <a:off x="4452938" y="1579563"/>
          <a:ext cx="4664075" cy="4489949"/>
        </p:xfrm>
        <a:graphic>
          <a:graphicData uri="http://schemas.openxmlformats.org/drawingml/2006/table">
            <a:tbl>
              <a:tblPr/>
              <a:tblGrid>
                <a:gridCol w="2333625"/>
                <a:gridCol w="2330450"/>
              </a:tblGrid>
              <a:tr h="498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structure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4C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to study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4C4C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diodes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material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baby strip sensor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reference design / material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baby with integrated pitch adapter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design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pixel sensor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reference Design / material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multigeometry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 pixel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layout parameters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multigeometry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 strips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layout parameters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baby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strixel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AR PL UMing HK" charset="0"/>
                        <a:cs typeface="AR PL UMing HK" charset="0"/>
                      </a:endParaRPr>
                    </a:p>
                  </a:txBody>
                  <a:tcPr marL="90000" marR="90000" marT="12916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design</a:t>
                      </a:r>
                    </a:p>
                  </a:txBody>
                  <a:tcPr marL="90000" marR="90000" marT="12916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teststructures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AR PL UMing HK" charset="0"/>
                        <a:cs typeface="AR PL UMing HK" charset="0"/>
                      </a:endParaRP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AR PL UMing HK" charset="0"/>
                          <a:cs typeface="AR PL UMing HK" charset="0"/>
                        </a:rPr>
                        <a:t>process parameters</a:t>
                      </a:r>
                    </a:p>
                  </a:txBody>
                  <a:tcPr marL="90000" marR="90000" marT="8920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3578" name="Line 26"/>
          <p:cNvSpPr>
            <a:spLocks noChangeShapeType="1"/>
          </p:cNvSpPr>
          <p:nvPr/>
        </p:nvSpPr>
        <p:spPr bwMode="auto">
          <a:xfrm flipH="1">
            <a:off x="3260725" y="2276475"/>
            <a:ext cx="1190625" cy="6350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79" name="Line 27"/>
          <p:cNvSpPr>
            <a:spLocks noChangeShapeType="1"/>
          </p:cNvSpPr>
          <p:nvPr/>
        </p:nvSpPr>
        <p:spPr bwMode="auto">
          <a:xfrm flipH="1" flipV="1">
            <a:off x="2774950" y="2289175"/>
            <a:ext cx="1666875" cy="411163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80" name="Line 28"/>
          <p:cNvSpPr>
            <a:spLocks noChangeShapeType="1"/>
          </p:cNvSpPr>
          <p:nvPr/>
        </p:nvSpPr>
        <p:spPr bwMode="auto">
          <a:xfrm flipH="1" flipV="1">
            <a:off x="4022725" y="3267075"/>
            <a:ext cx="436563" cy="658813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81" name="Line 29"/>
          <p:cNvSpPr>
            <a:spLocks noChangeShapeType="1"/>
          </p:cNvSpPr>
          <p:nvPr/>
        </p:nvSpPr>
        <p:spPr bwMode="auto">
          <a:xfrm flipH="1" flipV="1">
            <a:off x="4167188" y="4464050"/>
            <a:ext cx="282575" cy="14763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 flipH="1" flipV="1">
            <a:off x="2513013" y="4716463"/>
            <a:ext cx="1927225" cy="285750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83" name="Line 31"/>
          <p:cNvSpPr>
            <a:spLocks noChangeShapeType="1"/>
          </p:cNvSpPr>
          <p:nvPr/>
        </p:nvSpPr>
        <p:spPr bwMode="auto">
          <a:xfrm flipH="1" flipV="1">
            <a:off x="3835400" y="3016250"/>
            <a:ext cx="585788" cy="519113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84" name="Line 32"/>
          <p:cNvSpPr>
            <a:spLocks noChangeShapeType="1"/>
          </p:cNvSpPr>
          <p:nvPr/>
        </p:nvSpPr>
        <p:spPr bwMode="auto">
          <a:xfrm flipH="1" flipV="1">
            <a:off x="1873250" y="5121275"/>
            <a:ext cx="2557463" cy="2428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85" name="Line 33"/>
          <p:cNvSpPr>
            <a:spLocks noChangeShapeType="1"/>
          </p:cNvSpPr>
          <p:nvPr/>
        </p:nvSpPr>
        <p:spPr bwMode="auto">
          <a:xfrm flipH="1" flipV="1">
            <a:off x="3730625" y="5383213"/>
            <a:ext cx="700088" cy="40957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2" charset="0"/>
              </a:rPr>
              <a:t>Wafer </a:t>
            </a:r>
            <a:r>
              <a:rPr lang="en-US" dirty="0" smtClean="0">
                <a:latin typeface="Calibri" pitchFamily="32" charset="0"/>
              </a:rPr>
              <a:t>overview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Ellipse 2"/>
          <p:cNvSpPr/>
          <p:nvPr/>
        </p:nvSpPr>
        <p:spPr bwMode="auto">
          <a:xfrm>
            <a:off x="4421188" y="2060848"/>
            <a:ext cx="870892" cy="433908"/>
          </a:xfrm>
          <a:prstGeom prst="ellipse">
            <a:avLst/>
          </a:prstGeom>
          <a:solidFill>
            <a:srgbClr val="00B8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4427984" y="2430202"/>
            <a:ext cx="1944216" cy="494742"/>
          </a:xfrm>
          <a:prstGeom prst="ellipse">
            <a:avLst/>
          </a:prstGeom>
          <a:solidFill>
            <a:srgbClr val="00B8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M</a:t>
            </a:r>
            <a:r>
              <a:rPr lang="en-US" dirty="0" smtClean="0"/>
              <a:t>aterial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15817"/>
              </p:ext>
            </p:extLst>
          </p:nvPr>
        </p:nvGraphicFramePr>
        <p:xfrm>
          <a:off x="1043608" y="2276872"/>
          <a:ext cx="6600056" cy="2225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008112"/>
                <a:gridCol w="1800200"/>
                <a:gridCol w="1872208"/>
                <a:gridCol w="191953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material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err="1">
                          <a:effectLst/>
                        </a:rPr>
                        <a:t>thinning</a:t>
                      </a:r>
                      <a:r>
                        <a:rPr lang="de-DE" dirty="0">
                          <a:effectLst/>
                        </a:rPr>
                        <a:t> </a:t>
                      </a:r>
                      <a:r>
                        <a:rPr lang="de-DE" dirty="0" err="1">
                          <a:effectLst/>
                        </a:rPr>
                        <a:t>method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err="1">
                          <a:effectLst/>
                        </a:rPr>
                        <a:t>active</a:t>
                      </a:r>
                      <a:r>
                        <a:rPr lang="de-DE" dirty="0">
                          <a:effectLst/>
                        </a:rPr>
                        <a:t> </a:t>
                      </a:r>
                      <a:r>
                        <a:rPr lang="de-DE" dirty="0" err="1">
                          <a:effectLst/>
                        </a:rPr>
                        <a:t>thickness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err="1">
                          <a:effectLst/>
                        </a:rPr>
                        <a:t>physical</a:t>
                      </a:r>
                      <a:r>
                        <a:rPr lang="de-DE" dirty="0">
                          <a:effectLst/>
                        </a:rPr>
                        <a:t> </a:t>
                      </a:r>
                      <a:r>
                        <a:rPr lang="de-DE" dirty="0" err="1">
                          <a:effectLst/>
                        </a:rPr>
                        <a:t>thickness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>
                          <a:effectLst/>
                        </a:rPr>
                        <a:t>deep diffusion</a:t>
                      </a:r>
                      <a:endParaRPr lang="de-DE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120,200,300</a:t>
                      </a:r>
                      <a:r>
                        <a:rPr lang="de-DE" baseline="0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320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---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200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200</a:t>
                      </a:r>
                      <a:r>
                        <a:rPr lang="de-DE" baseline="0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>
                          <a:effectLst/>
                        </a:rPr>
                        <a:t>FZ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>
                          <a:effectLst/>
                        </a:rPr>
                        <a:t>handling wafer</a:t>
                      </a:r>
                      <a:endParaRPr lang="de-DE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120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320</a:t>
                      </a:r>
                      <a:r>
                        <a:rPr lang="de-DE" baseline="0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err="1">
                          <a:effectLst/>
                        </a:rPr>
                        <a:t>MCz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>
                          <a:effectLst/>
                        </a:rPr>
                        <a:t>---</a:t>
                      </a:r>
                      <a:endParaRPr lang="de-DE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200</a:t>
                      </a:r>
                      <a:r>
                        <a:rPr lang="de-DE" baseline="0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200</a:t>
                      </a:r>
                      <a:r>
                        <a:rPr lang="de-DE" baseline="0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err="1">
                          <a:effectLst/>
                        </a:rPr>
                        <a:t>Epi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err="1">
                          <a:effectLst/>
                        </a:rPr>
                        <a:t>handling</a:t>
                      </a:r>
                      <a:r>
                        <a:rPr lang="de-DE" dirty="0">
                          <a:effectLst/>
                        </a:rPr>
                        <a:t> </a:t>
                      </a:r>
                      <a:r>
                        <a:rPr lang="de-DE" dirty="0" err="1">
                          <a:effectLst/>
                        </a:rPr>
                        <a:t>wafer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50,100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effectLst/>
                        </a:rPr>
                        <a:t>320</a:t>
                      </a:r>
                      <a:r>
                        <a:rPr lang="de-DE" baseline="0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μ</a:t>
                      </a:r>
                      <a:r>
                        <a:rPr lang="de-DE" dirty="0" smtClean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043608" y="4725144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each</a:t>
            </a:r>
            <a:r>
              <a:rPr lang="de-DE" dirty="0" smtClean="0">
                <a:solidFill>
                  <a:schemeClr val="tx1"/>
                </a:solidFill>
              </a:rPr>
              <a:t> material </a:t>
            </a:r>
            <a:r>
              <a:rPr lang="de-DE" dirty="0" err="1" smtClean="0">
                <a:solidFill>
                  <a:schemeClr val="tx1"/>
                </a:solidFill>
              </a:rPr>
              <a:t>there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3 different </a:t>
            </a:r>
            <a:r>
              <a:rPr lang="de-DE" dirty="0" err="1" smtClean="0">
                <a:solidFill>
                  <a:schemeClr val="tx1"/>
                </a:solidFill>
              </a:rPr>
              <a:t>types</a:t>
            </a:r>
            <a:r>
              <a:rPr lang="de-DE" dirty="0" smtClean="0">
                <a:solidFill>
                  <a:schemeClr val="tx1"/>
                </a:solidFill>
              </a:rPr>
              <a:t>:</a:t>
            </a:r>
          </a:p>
          <a:p>
            <a:pPr marL="1028700" lvl="1">
              <a:buFontTx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n-type (N)</a:t>
            </a:r>
          </a:p>
          <a:p>
            <a:pPr marL="1028700" lvl="1">
              <a:buFontTx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p-type </a:t>
            </a:r>
            <a:r>
              <a:rPr lang="de-DE" dirty="0" err="1" smtClean="0">
                <a:solidFill>
                  <a:schemeClr val="tx1"/>
                </a:solidFill>
              </a:rPr>
              <a:t>with</a:t>
            </a:r>
            <a:r>
              <a:rPr lang="de-DE" dirty="0" smtClean="0">
                <a:solidFill>
                  <a:schemeClr val="tx1"/>
                </a:solidFill>
              </a:rPr>
              <a:t> p-</a:t>
            </a:r>
            <a:r>
              <a:rPr lang="de-DE" dirty="0" err="1" smtClean="0">
                <a:solidFill>
                  <a:schemeClr val="tx1"/>
                </a:solidFill>
              </a:rPr>
              <a:t>stop</a:t>
            </a:r>
            <a:r>
              <a:rPr lang="de-DE" dirty="0" smtClean="0">
                <a:solidFill>
                  <a:schemeClr val="tx1"/>
                </a:solidFill>
              </a:rPr>
              <a:t> (P)</a:t>
            </a:r>
          </a:p>
          <a:p>
            <a:pPr marL="1028700" lvl="1">
              <a:buFontTx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p-type </a:t>
            </a:r>
            <a:r>
              <a:rPr lang="de-DE" dirty="0" err="1" smtClean="0">
                <a:solidFill>
                  <a:schemeClr val="tx1"/>
                </a:solidFill>
              </a:rPr>
              <a:t>with</a:t>
            </a:r>
            <a:r>
              <a:rPr lang="de-DE" dirty="0" smtClean="0">
                <a:solidFill>
                  <a:schemeClr val="tx1"/>
                </a:solidFill>
              </a:rPr>
              <a:t> p-spray (Y)</a:t>
            </a:r>
          </a:p>
          <a:p>
            <a:pPr marL="1028700" lvl="1">
              <a:buFontTx/>
              <a:buChar char="-"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3635896" y="2564904"/>
            <a:ext cx="2160239" cy="576064"/>
          </a:xfrm>
          <a:prstGeom prst="ellipse">
            <a:avLst/>
          </a:prstGeom>
          <a:solidFill>
            <a:srgbClr val="00B8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3563888" y="3717032"/>
            <a:ext cx="1426319" cy="494742"/>
          </a:xfrm>
          <a:prstGeom prst="ellipse">
            <a:avLst/>
          </a:prstGeom>
          <a:solidFill>
            <a:srgbClr val="00B8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2" charset="0"/>
              </a:rPr>
              <a:t>Material characteristics of thin FZ: deep diffusion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2163431"/>
            <a:ext cx="3600450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2143125"/>
            <a:ext cx="5715000" cy="328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088" y="1650999"/>
            <a:ext cx="1720850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0" y="5535066"/>
            <a:ext cx="1609725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691731" y="1781605"/>
            <a:ext cx="3779838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1313" indent="-331788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ts val="2563"/>
              </a:lnSpc>
              <a:spcBef>
                <a:spcPts val="600"/>
              </a:spcBef>
              <a:buClrTx/>
              <a:buFontTx/>
              <a:buNone/>
            </a:pPr>
            <a:r>
              <a:rPr lang="en-US" dirty="0">
                <a:latin typeface="Calibri" pitchFamily="32" charset="0"/>
              </a:rPr>
              <a:t>Concentration profile from </a:t>
            </a:r>
            <a:r>
              <a:rPr lang="en-US" dirty="0" smtClean="0">
                <a:latin typeface="Calibri" pitchFamily="32" charset="0"/>
              </a:rPr>
              <a:t>CV-curve:</a:t>
            </a:r>
            <a:endParaRPr lang="en-US" dirty="0">
              <a:latin typeface="Calibri" pitchFamily="32" charset="0"/>
            </a:endParaRPr>
          </a:p>
          <a:p>
            <a:pPr>
              <a:lnSpc>
                <a:spcPts val="2563"/>
              </a:lnSpc>
              <a:spcBef>
                <a:spcPts val="600"/>
              </a:spcBef>
              <a:buClrTx/>
              <a:buFontTx/>
              <a:buNone/>
            </a:pPr>
            <a:endParaRPr lang="en-US" dirty="0">
              <a:latin typeface="Calibri" pitchFamily="32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883025" y="5419725"/>
            <a:ext cx="14922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/>
              <a:t>front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4191000" y="5126038"/>
            <a:ext cx="4763" cy="36671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446963" y="3784600"/>
            <a:ext cx="968375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1400"/>
              <a:t>320-N </a:t>
            </a:r>
            <a:r>
              <a:rPr lang="en-US" sz="1400">
                <a:cs typeface="Arial" charset="0"/>
              </a:rPr>
              <a:t>µm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340475" y="3840163"/>
            <a:ext cx="968375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1400">
                <a:solidFill>
                  <a:srgbClr val="FF0000"/>
                </a:solidFill>
              </a:rPr>
              <a:t>120-N </a:t>
            </a:r>
            <a:r>
              <a:rPr lang="en-US" sz="1400">
                <a:solidFill>
                  <a:srgbClr val="FF0000"/>
                </a:solidFill>
                <a:cs typeface="Arial" charset="0"/>
              </a:rPr>
              <a:t>µm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619625" y="3862388"/>
            <a:ext cx="95885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1400">
                <a:solidFill>
                  <a:srgbClr val="0000FF"/>
                </a:solidFill>
              </a:rPr>
              <a:t>120-P </a:t>
            </a:r>
            <a:r>
              <a:rPr lang="en-US" sz="1400">
                <a:solidFill>
                  <a:srgbClr val="0000FF"/>
                </a:solidFill>
                <a:cs typeface="Arial" charset="0"/>
              </a:rPr>
              <a:t>µm</a:t>
            </a: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6102350" y="4017963"/>
            <a:ext cx="298450" cy="1587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5581650" y="4029075"/>
            <a:ext cx="234950" cy="1588"/>
          </a:xfrm>
          <a:prstGeom prst="line">
            <a:avLst/>
          </a:prstGeom>
          <a:noFill/>
          <a:ln w="9360">
            <a:solidFill>
              <a:srgbClr val="0000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8069263" y="4064000"/>
            <a:ext cx="222250" cy="2825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3175" y="4335463"/>
            <a:ext cx="3879850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dirty="0">
                <a:latin typeface="Calibri" pitchFamily="32" charset="0"/>
              </a:rPr>
              <a:t>Diodes </a:t>
            </a:r>
            <a:r>
              <a:rPr lang="de-DE" dirty="0" err="1">
                <a:latin typeface="Calibri" pitchFamily="32" charset="0"/>
              </a:rPr>
              <a:t>behave</a:t>
            </a:r>
            <a:r>
              <a:rPr lang="de-DE" dirty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like</a:t>
            </a:r>
            <a:r>
              <a:rPr lang="de-DE" dirty="0">
                <a:latin typeface="Calibri" pitchFamily="32" charset="0"/>
              </a:rPr>
              <a:t> parallel-</a:t>
            </a:r>
            <a:r>
              <a:rPr lang="de-DE" dirty="0" err="1">
                <a:latin typeface="Calibri" pitchFamily="32" charset="0"/>
              </a:rPr>
              <a:t>plate</a:t>
            </a:r>
            <a:r>
              <a:rPr lang="de-DE" dirty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capacitors</a:t>
            </a:r>
            <a:r>
              <a:rPr lang="de-DE" dirty="0">
                <a:latin typeface="Calibri" pitchFamily="32" charset="0"/>
              </a:rPr>
              <a:t> </a:t>
            </a:r>
          </a:p>
          <a:p>
            <a:pPr>
              <a:buClrTx/>
              <a:buFontTx/>
              <a:buNone/>
            </a:pPr>
            <a:r>
              <a:rPr lang="de-DE" dirty="0">
                <a:latin typeface="Calibri" pitchFamily="32" charset="0"/>
              </a:rPr>
              <a:t>→ 	</a:t>
            </a:r>
            <a:r>
              <a:rPr lang="de-DE" dirty="0" err="1">
                <a:latin typeface="Calibri" pitchFamily="32" charset="0"/>
              </a:rPr>
              <a:t>measure</a:t>
            </a:r>
            <a:r>
              <a:rPr lang="de-DE" dirty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capacitance</a:t>
            </a:r>
            <a:r>
              <a:rPr lang="de-DE" dirty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vs</a:t>
            </a:r>
            <a:r>
              <a:rPr lang="de-DE" dirty="0">
                <a:latin typeface="Calibri" pitchFamily="32" charset="0"/>
              </a:rPr>
              <a:t> 	</a:t>
            </a:r>
            <a:r>
              <a:rPr lang="de-DE" dirty="0" err="1" smtClean="0">
                <a:latin typeface="Calibri" pitchFamily="32" charset="0"/>
              </a:rPr>
              <a:t>voltage</a:t>
            </a:r>
            <a:r>
              <a:rPr lang="de-DE" dirty="0" smtClean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to</a:t>
            </a:r>
            <a:r>
              <a:rPr lang="de-DE" dirty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determine</a:t>
            </a:r>
            <a:r>
              <a:rPr lang="de-DE" dirty="0">
                <a:latin typeface="Calibri" pitchFamily="32" charset="0"/>
              </a:rPr>
              <a:t> </a:t>
            </a:r>
            <a:r>
              <a:rPr lang="de-DE" dirty="0" err="1" smtClean="0">
                <a:latin typeface="Calibri" pitchFamily="32" charset="0"/>
              </a:rPr>
              <a:t>depletion</a:t>
            </a:r>
            <a:r>
              <a:rPr lang="de-DE" dirty="0" smtClean="0">
                <a:latin typeface="Calibri" pitchFamily="32" charset="0"/>
              </a:rPr>
              <a:t> </a:t>
            </a:r>
            <a:r>
              <a:rPr lang="de-DE" dirty="0" err="1" smtClean="0">
                <a:latin typeface="Calibri" pitchFamily="32" charset="0"/>
              </a:rPr>
              <a:t>depth</a:t>
            </a:r>
            <a:r>
              <a:rPr lang="de-DE" dirty="0" smtClean="0">
                <a:latin typeface="Calibri" pitchFamily="32" charset="0"/>
              </a:rPr>
              <a:t> </a:t>
            </a:r>
            <a:r>
              <a:rPr lang="de-DE" dirty="0" err="1" smtClean="0">
                <a:latin typeface="Calibri" pitchFamily="32" charset="0"/>
              </a:rPr>
              <a:t>and</a:t>
            </a:r>
            <a:r>
              <a:rPr lang="de-DE" dirty="0" smtClean="0">
                <a:latin typeface="Calibri" pitchFamily="32" charset="0"/>
              </a:rPr>
              <a:t> </a:t>
            </a:r>
            <a:r>
              <a:rPr lang="de-DE" dirty="0" err="1" smtClean="0">
                <a:latin typeface="Calibri" pitchFamily="32" charset="0"/>
              </a:rPr>
              <a:t>charge</a:t>
            </a:r>
            <a:r>
              <a:rPr lang="de-DE" dirty="0" smtClean="0">
                <a:latin typeface="Calibri" pitchFamily="32" charset="0"/>
              </a:rPr>
              <a:t> </a:t>
            </a:r>
            <a:r>
              <a:rPr lang="de-DE" dirty="0" err="1">
                <a:latin typeface="Calibri" pitchFamily="32" charset="0"/>
              </a:rPr>
              <a:t>carrier</a:t>
            </a:r>
            <a:r>
              <a:rPr lang="de-DE" dirty="0">
                <a:latin typeface="Calibri" pitchFamily="32" charset="0"/>
              </a:rPr>
              <a:t> 	</a:t>
            </a:r>
            <a:r>
              <a:rPr lang="de-DE" dirty="0" err="1" smtClean="0">
                <a:latin typeface="Calibri" pitchFamily="32" charset="0"/>
              </a:rPr>
              <a:t>concentration</a:t>
            </a:r>
            <a:endParaRPr lang="de-DE" dirty="0">
              <a:latin typeface="Calibri" pitchFamily="32" charset="0"/>
            </a:endParaRP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flipH="1" flipV="1">
            <a:off x="5395913" y="4316413"/>
            <a:ext cx="366712" cy="12668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H="1" flipV="1">
            <a:off x="5395913" y="4856163"/>
            <a:ext cx="366712" cy="7270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4751388" y="5661025"/>
            <a:ext cx="34194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/>
              <a:t>Deep diffusion influences effective doping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483768" y="4149660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999928" y="5284630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16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</a:t>
            </a:r>
            <a:r>
              <a:rPr lang="de-DE" dirty="0" err="1" smtClean="0"/>
              <a:t>rradations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916832"/>
            <a:ext cx="8347075" cy="4519612"/>
          </a:xfrm>
        </p:spPr>
        <p:txBody>
          <a:bodyPr/>
          <a:lstStyle/>
          <a:p>
            <a:r>
              <a:rPr lang="de-DE" dirty="0" err="1" smtClean="0"/>
              <a:t>neutrons</a:t>
            </a:r>
            <a:r>
              <a:rPr lang="de-DE" dirty="0" smtClean="0"/>
              <a:t>: 1 </a:t>
            </a:r>
            <a:r>
              <a:rPr lang="de-DE" dirty="0" err="1" smtClean="0"/>
              <a:t>MeV</a:t>
            </a:r>
            <a:r>
              <a:rPr lang="de-DE" dirty="0" smtClean="0"/>
              <a:t> (TRIGA </a:t>
            </a:r>
            <a:r>
              <a:rPr lang="de-DE" dirty="0" err="1" smtClean="0"/>
              <a:t>Reactor</a:t>
            </a:r>
            <a:r>
              <a:rPr lang="de-DE" dirty="0" smtClean="0"/>
              <a:t> Ljubljana)</a:t>
            </a:r>
          </a:p>
          <a:p>
            <a:r>
              <a:rPr lang="de-DE" dirty="0" err="1" smtClean="0"/>
              <a:t>protons</a:t>
            </a:r>
            <a:r>
              <a:rPr lang="de-DE" dirty="0" smtClean="0"/>
              <a:t>: 25 </a:t>
            </a:r>
            <a:r>
              <a:rPr lang="de-DE" dirty="0" err="1" smtClean="0"/>
              <a:t>MeV</a:t>
            </a:r>
            <a:r>
              <a:rPr lang="de-DE" dirty="0" smtClean="0"/>
              <a:t> (Karlsruhe Synchrotron)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537819"/>
              </p:ext>
            </p:extLst>
          </p:nvPr>
        </p:nvGraphicFramePr>
        <p:xfrm>
          <a:off x="381640" y="4161368"/>
          <a:ext cx="8438832" cy="221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4451"/>
                <a:gridCol w="2022538"/>
                <a:gridCol w="2139061"/>
                <a:gridCol w="1732598"/>
                <a:gridCol w="1730184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 err="1">
                          <a:effectLst/>
                        </a:rPr>
                        <a:t>radius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</a:rPr>
                        <a:t>protons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Φ</a:t>
                      </a:r>
                      <a:r>
                        <a:rPr lang="de-DE" baseline="-25000" dirty="0" err="1" smtClean="0">
                          <a:effectLst/>
                        </a:rPr>
                        <a:t>eq</a:t>
                      </a:r>
                      <a:r>
                        <a:rPr lang="de-DE" dirty="0" smtClean="0">
                          <a:effectLst/>
                        </a:rPr>
                        <a:t> [</a:t>
                      </a:r>
                      <a:r>
                        <a:rPr lang="de-DE" baseline="0" dirty="0" smtClean="0">
                          <a:effectLst/>
                        </a:rPr>
                        <a:t>cm</a:t>
                      </a:r>
                      <a:r>
                        <a:rPr lang="de-DE" baseline="30000" dirty="0" smtClean="0">
                          <a:effectLst/>
                        </a:rPr>
                        <a:t>-2</a:t>
                      </a:r>
                      <a:r>
                        <a:rPr lang="de-DE" baseline="0" dirty="0" smtClean="0">
                          <a:effectLst/>
                        </a:rPr>
                        <a:t>]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</a:rPr>
                        <a:t>neutrons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Φ</a:t>
                      </a:r>
                      <a:r>
                        <a:rPr lang="de-DE" baseline="-25000" dirty="0" err="1" smtClean="0">
                          <a:effectLst/>
                        </a:rPr>
                        <a:t>eq</a:t>
                      </a:r>
                      <a:r>
                        <a:rPr lang="de-DE" dirty="0" smtClean="0">
                          <a:effectLst/>
                        </a:rPr>
                        <a:t> [</a:t>
                      </a:r>
                      <a:r>
                        <a:rPr lang="de-DE" baseline="0" dirty="0" smtClean="0">
                          <a:effectLst/>
                        </a:rPr>
                        <a:t>cm</a:t>
                      </a:r>
                      <a:r>
                        <a:rPr lang="de-DE" baseline="30000" dirty="0" smtClean="0">
                          <a:effectLst/>
                        </a:rPr>
                        <a:t>-2</a:t>
                      </a:r>
                      <a:r>
                        <a:rPr lang="de-DE" baseline="0" dirty="0" smtClean="0">
                          <a:effectLst/>
                        </a:rPr>
                        <a:t>]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total </a:t>
                      </a:r>
                      <a:r>
                        <a:rPr lang="el-GR" dirty="0" smtClean="0">
                          <a:effectLst/>
                        </a:rPr>
                        <a:t>Φ</a:t>
                      </a:r>
                      <a:r>
                        <a:rPr lang="de-DE" baseline="-25000" dirty="0" err="1" smtClean="0">
                          <a:effectLst/>
                        </a:rPr>
                        <a:t>eq</a:t>
                      </a:r>
                      <a:r>
                        <a:rPr lang="de-DE" dirty="0" smtClean="0">
                          <a:effectLst/>
                        </a:rPr>
                        <a:t> [</a:t>
                      </a:r>
                      <a:r>
                        <a:rPr lang="de-DE" baseline="0" dirty="0" smtClean="0">
                          <a:effectLst/>
                        </a:rPr>
                        <a:t>cm</a:t>
                      </a:r>
                      <a:r>
                        <a:rPr lang="de-DE" baseline="30000" dirty="0" smtClean="0">
                          <a:effectLst/>
                        </a:rPr>
                        <a:t>-2</a:t>
                      </a:r>
                      <a:r>
                        <a:rPr lang="de-DE" baseline="0" dirty="0" smtClean="0">
                          <a:effectLst/>
                        </a:rPr>
                        <a:t>]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</a:rPr>
                        <a:t>active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r>
                        <a:rPr lang="de-DE" dirty="0" err="1" smtClean="0">
                          <a:effectLst/>
                        </a:rPr>
                        <a:t>thickness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40 cm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3 ∙ 10</a:t>
                      </a:r>
                      <a:r>
                        <a:rPr lang="de-DE" baseline="30000" dirty="0" smtClean="0">
                          <a:effectLst/>
                        </a:rPr>
                        <a:t>14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4 ∙ 10</a:t>
                      </a:r>
                      <a:r>
                        <a:rPr lang="de-DE" baseline="30000" dirty="0" smtClean="0">
                          <a:effectLst/>
                        </a:rPr>
                        <a:t>14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7 ∙ 10</a:t>
                      </a:r>
                      <a:r>
                        <a:rPr lang="de-DE" baseline="30000" dirty="0" smtClean="0">
                          <a:effectLst/>
                        </a:rPr>
                        <a:t>14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effectLst/>
                        </a:rPr>
                        <a:t>≥ 200 μ</a:t>
                      </a:r>
                      <a:r>
                        <a:rPr lang="de-DE" dirty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20 cm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1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5 ∙ 10</a:t>
                      </a:r>
                      <a:r>
                        <a:rPr lang="de-DE" baseline="30000" dirty="0" smtClean="0">
                          <a:effectLst/>
                        </a:rPr>
                        <a:t>14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1.5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effectLst/>
                        </a:rPr>
                        <a:t>≥ 200 μ</a:t>
                      </a:r>
                      <a:r>
                        <a:rPr lang="de-DE" dirty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>
                          <a:effectLst/>
                        </a:rPr>
                        <a:t>15 cm</a:t>
                      </a:r>
                      <a:endParaRPr lang="de-DE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1.5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6 ∙ 10</a:t>
                      </a:r>
                      <a:r>
                        <a:rPr lang="de-DE" baseline="30000" dirty="0" smtClean="0">
                          <a:effectLst/>
                        </a:rPr>
                        <a:t>14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2.1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>
                          <a:effectLst/>
                        </a:rPr>
                        <a:t>≥ 200 μ</a:t>
                      </a:r>
                      <a:r>
                        <a:rPr lang="de-DE">
                          <a:effectLst/>
                        </a:rPr>
                        <a:t>m</a:t>
                      </a:r>
                      <a:endParaRPr lang="de-DE"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10 cm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3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7 ∙ 10</a:t>
                      </a:r>
                      <a:r>
                        <a:rPr lang="de-DE" baseline="30000" dirty="0" smtClean="0">
                          <a:effectLst/>
                        </a:rPr>
                        <a:t>14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3.7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effectLst/>
                        </a:rPr>
                        <a:t>≤ 200 μ</a:t>
                      </a:r>
                      <a:r>
                        <a:rPr lang="de-DE" dirty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>
                          <a:effectLst/>
                        </a:rPr>
                        <a:t>5 cm</a:t>
                      </a:r>
                      <a:endParaRPr lang="de-DE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1.3 ∙ 10</a:t>
                      </a:r>
                      <a:r>
                        <a:rPr lang="de-DE" baseline="30000" dirty="0" smtClean="0">
                          <a:effectLst/>
                        </a:rPr>
                        <a:t>16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1 ∙ 10</a:t>
                      </a:r>
                      <a:r>
                        <a:rPr lang="de-DE" baseline="30000" dirty="0" smtClean="0">
                          <a:effectLst/>
                        </a:rPr>
                        <a:t>15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1.4 ∙ 10</a:t>
                      </a:r>
                      <a:r>
                        <a:rPr lang="de-DE" baseline="30000" dirty="0" smtClean="0">
                          <a:effectLst/>
                        </a:rPr>
                        <a:t>16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effectLst/>
                        </a:rPr>
                        <a:t>&lt; 200 μ</a:t>
                      </a:r>
                      <a:r>
                        <a:rPr lang="de-DE" dirty="0">
                          <a:effectLst/>
                        </a:rPr>
                        <a:t>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6" name="Picture 2" descr="C:\Users\erfle\Dropbox\other documents\rd11\fluences_radii_ne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478" y="1365943"/>
            <a:ext cx="3715570" cy="278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mit Pfeil 8"/>
          <p:cNvCxnSpPr/>
          <p:nvPr/>
        </p:nvCxnSpPr>
        <p:spPr bwMode="auto">
          <a:xfrm flipV="1">
            <a:off x="5505315" y="3931399"/>
            <a:ext cx="0" cy="2160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V="1">
            <a:off x="5657715" y="3931399"/>
            <a:ext cx="0" cy="2160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/>
          <p:nvPr/>
        </p:nvCxnSpPr>
        <p:spPr bwMode="auto">
          <a:xfrm flipV="1">
            <a:off x="5940152" y="3931399"/>
            <a:ext cx="0" cy="2160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 Verbindung mit Pfeil 12"/>
          <p:cNvCxnSpPr/>
          <p:nvPr/>
        </p:nvCxnSpPr>
        <p:spPr bwMode="auto">
          <a:xfrm flipV="1">
            <a:off x="6516216" y="3933056"/>
            <a:ext cx="0" cy="2160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 flipV="1">
            <a:off x="5796136" y="3933056"/>
            <a:ext cx="0" cy="2160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Ellipse 14"/>
          <p:cNvSpPr/>
          <p:nvPr/>
        </p:nvSpPr>
        <p:spPr bwMode="auto">
          <a:xfrm>
            <a:off x="1533768" y="4458714"/>
            <a:ext cx="1426319" cy="494742"/>
          </a:xfrm>
          <a:prstGeom prst="ellipse">
            <a:avLst/>
          </a:prstGeom>
          <a:solidFill>
            <a:srgbClr val="00B8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Ellipse 15"/>
          <p:cNvSpPr/>
          <p:nvPr/>
        </p:nvSpPr>
        <p:spPr bwMode="auto">
          <a:xfrm>
            <a:off x="3549992" y="4458714"/>
            <a:ext cx="1426319" cy="494742"/>
          </a:xfrm>
          <a:prstGeom prst="ellipse">
            <a:avLst/>
          </a:prstGeom>
          <a:solidFill>
            <a:srgbClr val="00B8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497148" y="3933056"/>
            <a:ext cx="13420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smtClean="0">
                <a:solidFill>
                  <a:schemeClr val="tx1"/>
                </a:solidFill>
              </a:rPr>
              <a:t>S. Müller, KIT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688137" y="1052736"/>
            <a:ext cx="2455863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dirty="0"/>
              <a:t>HL-LHC: L</a:t>
            </a:r>
            <a:r>
              <a:rPr lang="en-US" baseline="-33000" dirty="0"/>
              <a:t>int</a:t>
            </a:r>
            <a:r>
              <a:rPr lang="en-US" dirty="0"/>
              <a:t>=3000 fb</a:t>
            </a:r>
            <a:r>
              <a:rPr lang="en-US" baseline="33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06105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32" y="1691516"/>
            <a:ext cx="7795449" cy="38977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</a:t>
            </a:r>
            <a:r>
              <a:rPr lang="de-DE" dirty="0" smtClean="0"/>
              <a:t>olume </a:t>
            </a:r>
            <a:r>
              <a:rPr lang="de-DE" dirty="0" err="1" smtClean="0"/>
              <a:t>current</a:t>
            </a:r>
            <a:r>
              <a:rPr lang="de-DE" dirty="0" smtClean="0"/>
              <a:t> versus </a:t>
            </a:r>
            <a:r>
              <a:rPr lang="de-DE" dirty="0" err="1" smtClean="0"/>
              <a:t>fluence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611560" y="5733256"/>
            <a:ext cx="8244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currents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match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expected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from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M.Moll‘s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thesis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within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uncerntainties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-&gt; dose </a:t>
            </a:r>
            <a:r>
              <a:rPr lang="de-DE" dirty="0" err="1" smtClean="0">
                <a:solidFill>
                  <a:schemeClr val="tx1"/>
                </a:solidFill>
              </a:rPr>
              <a:t>measurements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ok.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580111" y="4293096"/>
            <a:ext cx="3508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currents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measured</a:t>
            </a:r>
            <a:r>
              <a:rPr lang="de-DE" sz="1400" dirty="0" smtClean="0">
                <a:solidFill>
                  <a:schemeClr val="tx1"/>
                </a:solidFill>
              </a:rPr>
              <a:t> after </a:t>
            </a:r>
            <a:r>
              <a:rPr lang="de-DE" sz="1400" dirty="0" err="1" smtClean="0">
                <a:solidFill>
                  <a:schemeClr val="tx1"/>
                </a:solidFill>
              </a:rPr>
              <a:t>annealing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of</a:t>
            </a:r>
            <a:r>
              <a:rPr lang="de-DE" sz="1400" dirty="0" smtClean="0">
                <a:solidFill>
                  <a:schemeClr val="tx1"/>
                </a:solidFill>
              </a:rPr>
              <a:t> 10 min@ 60°C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0°C </a:t>
            </a:r>
            <a:r>
              <a:rPr lang="de-DE" sz="1400" dirty="0" err="1" smtClean="0">
                <a:solidFill>
                  <a:schemeClr val="tx1"/>
                </a:solidFill>
              </a:rPr>
              <a:t>and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scaled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to</a:t>
            </a:r>
            <a:r>
              <a:rPr lang="de-DE" sz="1400" dirty="0" smtClean="0">
                <a:solidFill>
                  <a:schemeClr val="tx1"/>
                </a:solidFill>
              </a:rPr>
              <a:t> 20°C</a:t>
            </a:r>
            <a:endParaRPr lang="de-DE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7769755" y="1556792"/>
                <a:ext cx="1316451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sSub>
                        <m:sSubPr>
                          <m:ctrlP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755" y="1556792"/>
                <a:ext cx="1316451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6796855" y="5229780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J. </a:t>
            </a:r>
            <a:r>
              <a:rPr lang="de-DE" sz="800" dirty="0" err="1" smtClean="0">
                <a:solidFill>
                  <a:schemeClr val="tx1"/>
                </a:solidFill>
              </a:rPr>
              <a:t>Erfle</a:t>
            </a:r>
            <a:r>
              <a:rPr lang="de-DE" sz="800" dirty="0" smtClean="0">
                <a:solidFill>
                  <a:schemeClr val="tx1"/>
                </a:solidFill>
              </a:rPr>
              <a:t>, UHH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03648" y="392376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483077" y="285293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987824" y="41084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860032" y="270490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protons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4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Volume </a:t>
            </a:r>
            <a:r>
              <a:rPr lang="de-DE" dirty="0" err="1" smtClean="0"/>
              <a:t>current</a:t>
            </a:r>
            <a:r>
              <a:rPr lang="de-DE" dirty="0" smtClean="0"/>
              <a:t> versus </a:t>
            </a:r>
            <a:r>
              <a:rPr lang="de-DE" dirty="0" err="1" smtClean="0"/>
              <a:t>fluence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Baby </a:t>
            </a:r>
            <a:r>
              <a:rPr lang="de-DE" dirty="0" err="1" smtClean="0"/>
              <a:t>sensors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" y="1196752"/>
            <a:ext cx="7324805" cy="5175611"/>
          </a:xfrm>
        </p:spPr>
      </p:pic>
      <p:sp>
        <p:nvSpPr>
          <p:cNvPr id="4" name="Fußzeilenplatzhalt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mtClean="0"/>
              <a:t>Summary of measurements after first irradiation of HPK samples for CMS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22/11/11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de-DE" smtClean="0"/>
              <a:t>page  </a:t>
            </a:r>
            <a:fld id="{4DA00DD0-A112-4D57-8807-818F4CE5AEA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002638" y="5656766"/>
            <a:ext cx="14927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courtesy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of</a:t>
            </a: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smtClean="0">
                <a:solidFill>
                  <a:schemeClr val="tx1"/>
                </a:solidFill>
              </a:rPr>
              <a:t>A. Nürnberg, KIT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777374" y="1268760"/>
            <a:ext cx="3366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First Baby </a:t>
            </a:r>
            <a:r>
              <a:rPr lang="de-DE" dirty="0" err="1" smtClean="0">
                <a:solidFill>
                  <a:schemeClr val="tx1"/>
                </a:solidFill>
              </a:rPr>
              <a:t>sensors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show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higher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currents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than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diodes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-&gt; </a:t>
            </a:r>
            <a:r>
              <a:rPr lang="de-DE" dirty="0" err="1" smtClean="0">
                <a:solidFill>
                  <a:schemeClr val="tx1"/>
                </a:solidFill>
              </a:rPr>
              <a:t>maybe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surface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effect</a:t>
            </a:r>
            <a:r>
              <a:rPr lang="de-DE" dirty="0" smtClean="0">
                <a:solidFill>
                  <a:schemeClr val="tx1"/>
                </a:solidFill>
              </a:rPr>
              <a:t>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430901" y="4792670"/>
            <a:ext cx="368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currents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are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measured</a:t>
            </a:r>
            <a:r>
              <a:rPr lang="de-DE" sz="1400" dirty="0" smtClean="0">
                <a:solidFill>
                  <a:schemeClr val="tx1"/>
                </a:solidFill>
              </a:rPr>
              <a:t> after </a:t>
            </a:r>
            <a:r>
              <a:rPr lang="de-DE" sz="1400" dirty="0" err="1" smtClean="0">
                <a:solidFill>
                  <a:schemeClr val="tx1"/>
                </a:solidFill>
              </a:rPr>
              <a:t>annealing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of</a:t>
            </a:r>
            <a:r>
              <a:rPr lang="de-DE" sz="1400" dirty="0" smtClean="0">
                <a:solidFill>
                  <a:schemeClr val="tx1"/>
                </a:solidFill>
              </a:rPr>
              <a:t> 10 min@ 60°C </a:t>
            </a:r>
            <a:r>
              <a:rPr lang="de-DE" sz="1400" dirty="0" err="1" smtClean="0">
                <a:solidFill>
                  <a:schemeClr val="tx1"/>
                </a:solidFill>
              </a:rPr>
              <a:t>at</a:t>
            </a:r>
            <a:r>
              <a:rPr lang="de-DE" sz="1400" dirty="0" smtClean="0">
                <a:solidFill>
                  <a:schemeClr val="tx1"/>
                </a:solidFill>
              </a:rPr>
              <a:t> -20°C </a:t>
            </a:r>
            <a:r>
              <a:rPr lang="de-DE" sz="1400" dirty="0" err="1" smtClean="0">
                <a:solidFill>
                  <a:schemeClr val="tx1"/>
                </a:solidFill>
              </a:rPr>
              <a:t>and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scaled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to</a:t>
            </a:r>
            <a:r>
              <a:rPr lang="de-DE" sz="1400" dirty="0" smtClean="0">
                <a:solidFill>
                  <a:schemeClr val="tx1"/>
                </a:solidFill>
              </a:rPr>
              <a:t> 20°C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501057" y="1250416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neutron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irradiated</a:t>
            </a:r>
            <a:r>
              <a:rPr lang="de-DE" dirty="0" smtClean="0">
                <a:solidFill>
                  <a:schemeClr val="tx1"/>
                </a:solidFill>
              </a:rPr>
              <a:t> Baby </a:t>
            </a:r>
            <a:r>
              <a:rPr lang="de-DE" dirty="0" err="1" smtClean="0">
                <a:solidFill>
                  <a:schemeClr val="tx1"/>
                </a:solidFill>
              </a:rPr>
              <a:t>sensors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3583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AR PL UMing HK"/>
        <a:cs typeface="AR PL UMing HK"/>
      </a:majorFont>
      <a:minorFont>
        <a:latin typeface="Calibri"/>
        <a:ea typeface="AR PL UMing HK"/>
        <a:cs typeface="AR PL UMing HK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1822</Words>
  <Application>Microsoft Office PowerPoint</Application>
  <PresentationFormat>Bildschirmpräsentation (4:3)</PresentationFormat>
  <Paragraphs>457</Paragraphs>
  <Slides>28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Larissa</vt:lpstr>
      <vt:lpstr>PowerPoint-Präsentation</vt:lpstr>
      <vt:lpstr>Overview</vt:lpstr>
      <vt:lpstr>Goals of the HKP-campaign</vt:lpstr>
      <vt:lpstr>Wafer overview</vt:lpstr>
      <vt:lpstr>Material</vt:lpstr>
      <vt:lpstr>Material characteristics of thin FZ: deep diffusion</vt:lpstr>
      <vt:lpstr>Irradations</vt:lpstr>
      <vt:lpstr>Volume current versus fluence:</vt:lpstr>
      <vt:lpstr>Volume current versus fluence: Baby sensors</vt:lpstr>
      <vt:lpstr>Annealing behaviour of dark current</vt:lpstr>
      <vt:lpstr>Neff for different materials / irradiations</vt:lpstr>
      <vt:lpstr>Neff for different materials / irradiations</vt:lpstr>
      <vt:lpstr>Time resolved charge collection measurement with Transient Current Technique (TCT) TCT curves show type inversion</vt:lpstr>
      <vt:lpstr>Annealing beaviour of Neff</vt:lpstr>
      <vt:lpstr>Signal of FZ320P baby sensor, after p@3E14</vt:lpstr>
      <vt:lpstr>CCE of diodes, after p@3E14</vt:lpstr>
      <vt:lpstr>Conclusions and outlook</vt:lpstr>
      <vt:lpstr>Backup</vt:lpstr>
      <vt:lpstr>CCE of FZ320 after proton irradiation </vt:lpstr>
      <vt:lpstr>TCT pulses – p-type</vt:lpstr>
      <vt:lpstr>TCT pulses – n-type</vt:lpstr>
      <vt:lpstr>Interstrip capacitance on teststructure after neutron and proton irradiation</vt:lpstr>
      <vt:lpstr>Interstrip resistance on teststructure</vt:lpstr>
      <vt:lpstr>Strip structures: measurement of basic properties</vt:lpstr>
      <vt:lpstr>Interstrip resistance on TS</vt:lpstr>
      <vt:lpstr>oxygen content</vt:lpstr>
      <vt:lpstr>fluence computed from data with a fixed alpha</vt:lpstr>
      <vt:lpstr>interstrip resistance on baby sensor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erfle</dc:creator>
  <cp:lastModifiedBy>erfle</cp:lastModifiedBy>
  <cp:revision>207</cp:revision>
  <cp:lastPrinted>2011-11-04T09:15:01Z</cp:lastPrinted>
  <dcterms:created xsi:type="dcterms:W3CDTF">2011-03-23T12:03:26Z</dcterms:created>
  <dcterms:modified xsi:type="dcterms:W3CDTF">2011-11-22T14:00:04Z</dcterms:modified>
</cp:coreProperties>
</file>