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63" r:id="rId5"/>
    <p:sldId id="265" r:id="rId6"/>
    <p:sldId id="268" r:id="rId7"/>
    <p:sldId id="270" r:id="rId8"/>
    <p:sldId id="271" r:id="rId9"/>
    <p:sldId id="272" r:id="rId10"/>
    <p:sldId id="266" r:id="rId11"/>
    <p:sldId id="274" r:id="rId12"/>
    <p:sldId id="277" r:id="rId13"/>
    <p:sldId id="276" r:id="rId14"/>
    <p:sldId id="281" r:id="rId15"/>
    <p:sldId id="278" r:id="rId16"/>
    <p:sldId id="279" r:id="rId17"/>
    <p:sldId id="280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8DEAB-EBBF-467F-895C-9C1FEA3C2672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54A37-0268-4CAE-ADDA-D327F211D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auth/Atlas/BenchmarkingAtTheLHC" TargetMode="External"/><Relationship Id="rId2" Type="http://schemas.openxmlformats.org/officeDocument/2006/relationships/hyperlink" Target="http://cdsweb.cern.ch/record/1322208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auth/Atlas/AtlasInDetRadMo" TargetMode="External"/><Relationship Id="rId2" Type="http://schemas.openxmlformats.org/officeDocument/2006/relationships/hyperlink" Target="http://indico.cern.ch/getFile.py/access?contribId=121&amp;sessionId=15&amp;resId=0&amp;materialId=paper&amp;confId=21985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260648"/>
            <a:ext cx="8424936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First Results from the Online Radiation Dose Monitoring System in ATLAS Experiment  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473" y="1268760"/>
            <a:ext cx="77001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 eaLnBrk="0" hangingPunct="0"/>
            <a:r>
              <a:rPr lang="en-US" sz="1600" u="sng" dirty="0" smtClean="0">
                <a:cs typeface="Times New Roman" pitchFamily="18" charset="0"/>
              </a:rPr>
              <a:t>I. </a:t>
            </a:r>
            <a:r>
              <a:rPr lang="en-US" sz="1600" u="sng" dirty="0" err="1" smtClean="0">
                <a:cs typeface="Times New Roman" pitchFamily="18" charset="0"/>
              </a:rPr>
              <a:t>Mandić</a:t>
            </a:r>
            <a:r>
              <a:rPr lang="en-US" sz="1600" i="1" u="sng" baseline="30000" dirty="0" err="1" smtClean="0">
                <a:cs typeface="Times New Roman" pitchFamily="18" charset="0"/>
              </a:rPr>
              <a:t>a</a:t>
            </a:r>
            <a:r>
              <a:rPr lang="en-US" sz="1600" dirty="0" smtClean="0">
                <a:cs typeface="Times New Roman" pitchFamily="18" charset="0"/>
              </a:rPr>
              <a:t>, V. </a:t>
            </a:r>
            <a:r>
              <a:rPr lang="en-US" sz="1600" dirty="0" err="1" smtClean="0">
                <a:cs typeface="Times New Roman" pitchFamily="18" charset="0"/>
              </a:rPr>
              <a:t>Cindro</a:t>
            </a:r>
            <a:r>
              <a:rPr lang="en-US" sz="1600" i="1" baseline="30000" dirty="0" err="1" smtClean="0">
                <a:cs typeface="Times New Roman" pitchFamily="18" charset="0"/>
              </a:rPr>
              <a:t>a</a:t>
            </a:r>
            <a:r>
              <a:rPr lang="en-US" sz="1600" dirty="0" smtClean="0">
                <a:cs typeface="Times New Roman" pitchFamily="18" charset="0"/>
              </a:rPr>
              <a:t>, </a:t>
            </a:r>
            <a:r>
              <a:rPr lang="sl-SI" sz="1600" dirty="0" smtClean="0">
                <a:cs typeface="Times New Roman" pitchFamily="18" charset="0"/>
              </a:rPr>
              <a:t>I. Dolenc</a:t>
            </a:r>
            <a:r>
              <a:rPr lang="sl-SI" sz="1600" baseline="30000" dirty="0" smtClean="0">
                <a:cs typeface="Times New Roman" pitchFamily="18" charset="0"/>
              </a:rPr>
              <a:t>a</a:t>
            </a:r>
            <a:r>
              <a:rPr lang="sl-SI" sz="1600" dirty="0" smtClean="0">
                <a:cs typeface="Times New Roman" pitchFamily="18" charset="0"/>
              </a:rPr>
              <a:t>, </a:t>
            </a:r>
            <a:r>
              <a:rPr lang="en-US" sz="1600" dirty="0" smtClean="0">
                <a:cs typeface="Times New Roman" pitchFamily="18" charset="0"/>
              </a:rPr>
              <a:t>M</a:t>
            </a:r>
            <a:r>
              <a:rPr lang="en-US" sz="1600" dirty="0" smtClean="0">
                <a:cs typeface="Times New Roman" pitchFamily="18" charset="0"/>
              </a:rPr>
              <a:t>. </a:t>
            </a:r>
            <a:r>
              <a:rPr lang="en-US" sz="1600" dirty="0" err="1" smtClean="0">
                <a:cs typeface="Times New Roman" pitchFamily="18" charset="0"/>
              </a:rPr>
              <a:t>Deliyergiyev</a:t>
            </a:r>
            <a:r>
              <a:rPr lang="en-US" sz="1600" baseline="30000" dirty="0" err="1" smtClean="0">
                <a:cs typeface="Times New Roman" pitchFamily="18" charset="0"/>
              </a:rPr>
              <a:t>a</a:t>
            </a:r>
            <a:r>
              <a:rPr lang="en-US" sz="1600" dirty="0" smtClean="0">
                <a:cs typeface="Times New Roman" pitchFamily="18" charset="0"/>
              </a:rPr>
              <a:t>, A. </a:t>
            </a:r>
            <a:r>
              <a:rPr lang="en-US" sz="1600" dirty="0" err="1" smtClean="0">
                <a:cs typeface="Times New Roman" pitchFamily="18" charset="0"/>
              </a:rPr>
              <a:t>Gorišek</a:t>
            </a:r>
            <a:r>
              <a:rPr lang="en-US" sz="1600" i="1" baseline="30000" dirty="0" err="1" smtClean="0">
                <a:cs typeface="Times New Roman" pitchFamily="18" charset="0"/>
              </a:rPr>
              <a:t>a</a:t>
            </a:r>
            <a:r>
              <a:rPr lang="en-US" sz="1600" dirty="0" smtClean="0">
                <a:cs typeface="Times New Roman" pitchFamily="18" charset="0"/>
              </a:rPr>
              <a:t>, G. </a:t>
            </a:r>
            <a:r>
              <a:rPr lang="en-US" sz="1600" dirty="0" err="1" smtClean="0">
                <a:cs typeface="Times New Roman" pitchFamily="18" charset="0"/>
              </a:rPr>
              <a:t>Kramberger</a:t>
            </a:r>
            <a:r>
              <a:rPr lang="en-US" sz="1600" i="1" baseline="30000" dirty="0" err="1" smtClean="0">
                <a:cs typeface="Times New Roman" pitchFamily="18" charset="0"/>
              </a:rPr>
              <a:t>a</a:t>
            </a:r>
            <a:r>
              <a:rPr lang="en-US" sz="1600" dirty="0" smtClean="0">
                <a:cs typeface="Times New Roman" pitchFamily="18" charset="0"/>
              </a:rPr>
              <a:t>, M. </a:t>
            </a:r>
            <a:r>
              <a:rPr lang="en-US" sz="1600" dirty="0" err="1" smtClean="0">
                <a:cs typeface="Times New Roman" pitchFamily="18" charset="0"/>
              </a:rPr>
              <a:t>Mikuž</a:t>
            </a:r>
            <a:r>
              <a:rPr lang="en-US" sz="1600" i="1" baseline="30000" dirty="0" err="1" smtClean="0">
                <a:cs typeface="Times New Roman" pitchFamily="18" charset="0"/>
              </a:rPr>
              <a:t>a,b</a:t>
            </a:r>
            <a:r>
              <a:rPr lang="en-US" sz="1600" dirty="0" smtClean="0">
                <a:cs typeface="Times New Roman" pitchFamily="18" charset="0"/>
              </a:rPr>
              <a:t>,</a:t>
            </a:r>
          </a:p>
          <a:p>
            <a:pPr marL="457200" indent="-457200" algn="ctr" eaLnBrk="0" hangingPunct="0"/>
            <a:r>
              <a:rPr lang="en-US" sz="1600" dirty="0" smtClean="0">
                <a:cs typeface="Times New Roman" pitchFamily="18" charset="0"/>
              </a:rPr>
              <a:t> J. </a:t>
            </a:r>
            <a:r>
              <a:rPr lang="en-US" sz="1600" dirty="0" err="1" smtClean="0">
                <a:cs typeface="Times New Roman" pitchFamily="18" charset="0"/>
              </a:rPr>
              <a:t>Hartert</a:t>
            </a:r>
            <a:r>
              <a:rPr lang="en-US" sz="1600" i="1" baseline="30000" dirty="0" err="1" smtClean="0">
                <a:cs typeface="Times New Roman" pitchFamily="18" charset="0"/>
              </a:rPr>
              <a:t>c</a:t>
            </a:r>
            <a:r>
              <a:rPr lang="en-US" sz="1600" dirty="0" smtClean="0">
                <a:cs typeface="Times New Roman" pitchFamily="18" charset="0"/>
              </a:rPr>
              <a:t>, S. </a:t>
            </a:r>
            <a:r>
              <a:rPr lang="en-US" sz="1600" dirty="0" err="1" smtClean="0">
                <a:cs typeface="Times New Roman" pitchFamily="18" charset="0"/>
              </a:rPr>
              <a:t>Franz</a:t>
            </a:r>
            <a:r>
              <a:rPr lang="en-US" sz="1600" i="1" baseline="30000" dirty="0" err="1" smtClean="0">
                <a:cs typeface="Times New Roman" pitchFamily="18" charset="0"/>
              </a:rPr>
              <a:t>d</a:t>
            </a:r>
            <a:endParaRPr lang="en-US" sz="1600" dirty="0" smtClean="0">
              <a:cs typeface="Times New Roman" pitchFamily="18" charset="0"/>
            </a:endParaRPr>
          </a:p>
          <a:p>
            <a:pPr marL="457200" indent="-457200" algn="ctr" eaLnBrk="0" hangingPunct="0"/>
            <a:endParaRPr lang="en-US" sz="1600" dirty="0" smtClean="0">
              <a:cs typeface="Times New Roman" pitchFamily="18" charset="0"/>
            </a:endParaRPr>
          </a:p>
          <a:p>
            <a:pPr marL="457200" indent="-457200" algn="ctr" eaLnBrk="0" hangingPunct="0"/>
            <a:r>
              <a:rPr lang="en-US" sz="1400" i="1" baseline="30000" dirty="0" err="1" smtClean="0">
                <a:cs typeface="Times New Roman" pitchFamily="18" charset="0"/>
              </a:rPr>
              <a:t>a</a:t>
            </a:r>
            <a:r>
              <a:rPr lang="en-US" sz="1400" i="1" dirty="0" err="1" smtClean="0">
                <a:cs typeface="Times New Roman" pitchFamily="18" charset="0"/>
              </a:rPr>
              <a:t>Jožef</a:t>
            </a:r>
            <a:r>
              <a:rPr lang="en-US" sz="1400" i="1" dirty="0" smtClean="0">
                <a:cs typeface="Times New Roman" pitchFamily="18" charset="0"/>
              </a:rPr>
              <a:t> Stefan Institute, </a:t>
            </a:r>
            <a:r>
              <a:rPr lang="en-US" sz="1400" i="1" dirty="0" err="1" smtClean="0">
                <a:cs typeface="Times New Roman" pitchFamily="18" charset="0"/>
              </a:rPr>
              <a:t>Jamova</a:t>
            </a:r>
            <a:r>
              <a:rPr lang="en-US" sz="1400" i="1" dirty="0" smtClean="0">
                <a:cs typeface="Times New Roman" pitchFamily="18" charset="0"/>
              </a:rPr>
              <a:t> 39, Ljubljana, Slovenia</a:t>
            </a:r>
            <a:endParaRPr lang="en-US" sz="1400" dirty="0" smtClean="0">
              <a:cs typeface="Times New Roman" pitchFamily="18" charset="0"/>
            </a:endParaRPr>
          </a:p>
          <a:p>
            <a:pPr marL="457200" indent="-457200" algn="ctr" eaLnBrk="0" hangingPunct="0"/>
            <a:r>
              <a:rPr lang="en-US" sz="1400" i="1" baseline="30000" dirty="0" err="1" smtClean="0">
                <a:cs typeface="Times New Roman" pitchFamily="18" charset="0"/>
              </a:rPr>
              <a:t>b</a:t>
            </a:r>
            <a:r>
              <a:rPr lang="en-US" sz="1400" i="1" dirty="0" err="1" smtClean="0">
                <a:cs typeface="Times New Roman" pitchFamily="18" charset="0"/>
              </a:rPr>
              <a:t>Faculty</a:t>
            </a:r>
            <a:r>
              <a:rPr lang="en-US" sz="1400" i="1" dirty="0" smtClean="0">
                <a:cs typeface="Times New Roman" pitchFamily="18" charset="0"/>
              </a:rPr>
              <a:t> of Mathematics and Physics, University of Ljubljana, </a:t>
            </a:r>
            <a:r>
              <a:rPr lang="en-US" sz="1400" i="1" dirty="0" err="1" smtClean="0">
                <a:cs typeface="Times New Roman" pitchFamily="18" charset="0"/>
              </a:rPr>
              <a:t>Jadranska</a:t>
            </a:r>
            <a:r>
              <a:rPr lang="en-US" sz="1400" i="1" dirty="0" smtClean="0">
                <a:cs typeface="Times New Roman" pitchFamily="18" charset="0"/>
              </a:rPr>
              <a:t> 19, Ljubljana, Slovenia</a:t>
            </a:r>
            <a:endParaRPr lang="en-US" sz="1400" dirty="0" smtClean="0">
              <a:cs typeface="Times New Roman" pitchFamily="18" charset="0"/>
            </a:endParaRPr>
          </a:p>
          <a:p>
            <a:pPr marL="457200" indent="-457200" algn="ctr" eaLnBrk="0" hangingPunct="0"/>
            <a:r>
              <a:rPr lang="en-US" sz="1400" i="1" baseline="30000" dirty="0" err="1" smtClean="0">
                <a:cs typeface="Times New Roman" pitchFamily="18" charset="0"/>
              </a:rPr>
              <a:t>c</a:t>
            </a:r>
            <a:r>
              <a:rPr lang="en-US" sz="1400" i="1" dirty="0" err="1" smtClean="0">
                <a:cs typeface="Times New Roman" pitchFamily="18" charset="0"/>
              </a:rPr>
              <a:t>Physikalisches</a:t>
            </a:r>
            <a:r>
              <a:rPr lang="en-US" sz="1400" i="1" dirty="0" smtClean="0">
                <a:cs typeface="Times New Roman" pitchFamily="18" charset="0"/>
              </a:rPr>
              <a:t> </a:t>
            </a:r>
            <a:r>
              <a:rPr lang="en-US" sz="1400" i="1" dirty="0" err="1" smtClean="0">
                <a:cs typeface="Times New Roman" pitchFamily="18" charset="0"/>
              </a:rPr>
              <a:t>Institut</a:t>
            </a:r>
            <a:r>
              <a:rPr lang="en-US" sz="1400" i="1" dirty="0" smtClean="0">
                <a:cs typeface="Times New Roman" pitchFamily="18" charset="0"/>
              </a:rPr>
              <a:t> </a:t>
            </a:r>
            <a:r>
              <a:rPr lang="en-US" sz="1400" i="1" dirty="0" err="1" smtClean="0">
                <a:cs typeface="Times New Roman" pitchFamily="18" charset="0"/>
              </a:rPr>
              <a:t>Universität</a:t>
            </a:r>
            <a:r>
              <a:rPr lang="en-US" sz="1400" i="1" dirty="0" smtClean="0">
                <a:cs typeface="Times New Roman" pitchFamily="18" charset="0"/>
              </a:rPr>
              <a:t> Freiburg, Hermann-Herder-Str. 3, Freiburg, Germany</a:t>
            </a:r>
            <a:endParaRPr lang="en-US" sz="1400" dirty="0" smtClean="0">
              <a:cs typeface="Times New Roman" pitchFamily="18" charset="0"/>
            </a:endParaRPr>
          </a:p>
          <a:p>
            <a:pPr marL="457200" indent="-457200" algn="ctr" eaLnBrk="0" hangingPunct="0"/>
            <a:r>
              <a:rPr lang="en-US" sz="1400" i="1" baseline="30000" dirty="0" err="1" smtClean="0">
                <a:cs typeface="Times New Roman" pitchFamily="18" charset="0"/>
              </a:rPr>
              <a:t>d</a:t>
            </a:r>
            <a:r>
              <a:rPr lang="en-US" sz="1400" i="1" dirty="0" err="1" smtClean="0">
                <a:cs typeface="Times New Roman" pitchFamily="18" charset="0"/>
              </a:rPr>
              <a:t>CERN</a:t>
            </a:r>
            <a:r>
              <a:rPr lang="en-US" sz="1400" i="1" dirty="0" smtClean="0">
                <a:cs typeface="Times New Roman" pitchFamily="18" charset="0"/>
              </a:rPr>
              <a:t>, Geneva, Switzerland</a:t>
            </a:r>
            <a:endParaRPr lang="en-US" sz="1400" i="1" dirty="0" smtClean="0">
              <a:cs typeface="Arial" charset="0"/>
            </a:endParaRPr>
          </a:p>
          <a:p>
            <a:endParaRPr lang="en-US" sz="1600" dirty="0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39552" y="5229200"/>
            <a:ext cx="7878952" cy="830997"/>
          </a:xfrm>
          <a:prstGeom prst="rect">
            <a:avLst/>
          </a:prstGeom>
          <a:solidFill>
            <a:srgbClr val="FF9933">
              <a:alpha val="30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Lot of work with </a:t>
            </a:r>
            <a:r>
              <a:rPr lang="en-US" sz="1600" dirty="0" smtClean="0"/>
              <a:t>radiation sensors </a:t>
            </a:r>
            <a:r>
              <a:rPr lang="en-US" sz="1600" dirty="0"/>
              <a:t>(characterization, selection, calibration, annealing</a:t>
            </a:r>
          </a:p>
          <a:p>
            <a:r>
              <a:rPr lang="en-US" sz="1600" dirty="0"/>
              <a:t>studies etc...) was done </a:t>
            </a:r>
            <a:r>
              <a:rPr lang="en-US" sz="1600" dirty="0" smtClean="0"/>
              <a:t>by F</a:t>
            </a:r>
            <a:r>
              <a:rPr lang="en-US" sz="1600" dirty="0"/>
              <a:t>. </a:t>
            </a:r>
            <a:r>
              <a:rPr lang="en-US" sz="1600" dirty="0" err="1"/>
              <a:t>Ravotti</a:t>
            </a:r>
            <a:r>
              <a:rPr lang="en-US" sz="1600" dirty="0"/>
              <a:t>, M. Glaser, M. Moll et al. from </a:t>
            </a:r>
            <a:r>
              <a:rPr lang="en-US" sz="1600" dirty="0" smtClean="0"/>
              <a:t>the CERN </a:t>
            </a:r>
            <a:r>
              <a:rPr lang="en-US" sz="1600" dirty="0"/>
              <a:t>RADMON </a:t>
            </a:r>
            <a:r>
              <a:rPr lang="en-US" sz="1600" dirty="0" smtClean="0"/>
              <a:t>team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http</a:t>
            </a:r>
            <a:r>
              <a:rPr lang="en-US" sz="1600" dirty="0">
                <a:solidFill>
                  <a:srgbClr val="0000FF"/>
                </a:solidFill>
              </a:rPr>
              <a:t>://lhc-expt-radmon.web.cern.ch/lhc-expt-radmon/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3429000"/>
            <a:ext cx="352904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FLUKA simulations</a:t>
            </a:r>
            <a:r>
              <a:rPr lang="sl-SI" sz="2000" dirty="0" smtClean="0">
                <a:solidFill>
                  <a:srgbClr val="C00000"/>
                </a:solidFill>
              </a:rPr>
              <a:t> </a:t>
            </a:r>
            <a:r>
              <a:rPr lang="sl-SI" sz="2000" dirty="0" err="1" smtClean="0">
                <a:solidFill>
                  <a:srgbClr val="C00000"/>
                </a:solidFill>
              </a:rPr>
              <a:t>by</a:t>
            </a:r>
            <a:r>
              <a:rPr lang="sl-SI" sz="2000" dirty="0" smtClean="0">
                <a:solidFill>
                  <a:srgbClr val="C00000"/>
                </a:solidFill>
              </a:rPr>
              <a:t>:</a:t>
            </a:r>
            <a:endParaRPr lang="en-US" sz="2000" dirty="0" smtClean="0">
              <a:solidFill>
                <a:srgbClr val="C00000"/>
              </a:solidFill>
            </a:endParaRPr>
          </a:p>
          <a:p>
            <a:pPr algn="ctr"/>
            <a:endParaRPr lang="en-US" sz="1600" dirty="0" smtClean="0">
              <a:solidFill>
                <a:srgbClr val="C00000"/>
              </a:solidFill>
            </a:endParaRP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I.</a:t>
            </a:r>
            <a:r>
              <a:rPr lang="en-US" sz="1600" dirty="0" err="1" smtClean="0"/>
              <a:t>Dawson</a:t>
            </a:r>
            <a:r>
              <a:rPr lang="en-US" sz="1600" dirty="0" smtClean="0"/>
              <a:t>, L. Nicolas, P. </a:t>
            </a:r>
            <a:r>
              <a:rPr lang="en-US" sz="1600" dirty="0" err="1" smtClean="0"/>
              <a:t>Miyagawa</a:t>
            </a:r>
            <a:r>
              <a:rPr lang="en-US" sz="1600" dirty="0" smtClean="0"/>
              <a:t> et al.,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400" i="1" dirty="0" smtClean="0"/>
              <a:t>University of Sheffield, 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0"/>
            <a:ext cx="2555776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</a:rPr>
              <a:t>Monitoring Locations</a:t>
            </a:r>
            <a:endParaRPr lang="en-US" sz="2000" b="1" dirty="0">
              <a:solidFill>
                <a:srgbClr val="A50021"/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79512" y="620688"/>
            <a:ext cx="3150671" cy="369332"/>
          </a:xfrm>
          <a:prstGeom prst="rect">
            <a:avLst/>
          </a:prstGeom>
          <a:solidFill>
            <a:srgbClr val="99CC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sz="1600" dirty="0"/>
              <a:t>14 monitors in the Inner Detector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509120"/>
            <a:ext cx="4032448" cy="137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66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8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11560" y="4063758"/>
          <a:ext cx="3744417" cy="2227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308"/>
                <a:gridCol w="887843"/>
                <a:gridCol w="839266"/>
              </a:tblGrid>
              <a:tr h="356438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Location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noProof="0" dirty="0" smtClean="0"/>
                        <a:t>r</a:t>
                      </a:r>
                      <a:r>
                        <a:rPr lang="en-US" noProof="0" dirty="0" smtClean="0"/>
                        <a:t> (cm)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|</a:t>
                      </a:r>
                      <a:r>
                        <a:rPr lang="en-US" sz="1600" i="1" noProof="0" dirty="0" smtClean="0"/>
                        <a:t>z</a:t>
                      </a:r>
                      <a:r>
                        <a:rPr lang="en-US" sz="1600" noProof="0" dirty="0" smtClean="0"/>
                        <a:t>| (cm)</a:t>
                      </a:r>
                      <a:endParaRPr lang="en-US" sz="1600" noProof="0" dirty="0"/>
                    </a:p>
                  </a:txBody>
                  <a:tcPr/>
                </a:tc>
              </a:tr>
              <a:tr h="356438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Pixel Support</a:t>
                      </a:r>
                      <a:r>
                        <a:rPr lang="en-US" sz="1600" baseline="0" noProof="0" dirty="0" smtClean="0"/>
                        <a:t> Tube (PST)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smtClean="0"/>
                        <a:t>23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smtClean="0"/>
                        <a:t>90</a:t>
                      </a:r>
                      <a:endParaRPr lang="en-US" sz="1600" noProof="0"/>
                    </a:p>
                  </a:txBody>
                  <a:tcPr/>
                </a:tc>
              </a:tr>
              <a:tr h="356438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smtClean="0"/>
                        <a:t>ID end plate small r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54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smtClean="0"/>
                        <a:t>345</a:t>
                      </a:r>
                      <a:endParaRPr lang="en-US" sz="1600" noProof="0"/>
                    </a:p>
                  </a:txBody>
                  <a:tcPr/>
                </a:tc>
              </a:tr>
              <a:tr h="356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smtClean="0"/>
                        <a:t>ID end plate large 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smtClean="0"/>
                        <a:t>80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smtClean="0"/>
                        <a:t>345</a:t>
                      </a:r>
                      <a:endParaRPr lang="en-US" sz="1600" noProof="0"/>
                    </a:p>
                  </a:txBody>
                  <a:tcPr/>
                </a:tc>
              </a:tr>
              <a:tr h="356438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smtClean="0"/>
                        <a:t>Cryostat Wall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smtClean="0"/>
                        <a:t>110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90</a:t>
                      </a:r>
                      <a:endParaRPr lang="en-US" sz="16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10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187624" y="980728"/>
            <a:ext cx="6768752" cy="2880320"/>
            <a:chOff x="1679575" y="2208213"/>
            <a:chExt cx="5784850" cy="2439987"/>
          </a:xfrm>
        </p:grpSpPr>
        <p:pic>
          <p:nvPicPr>
            <p:cNvPr id="13" name="Picture 2" descr="H:\RADMON\Dozes\Fig\FigID26-mod-011107_crop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79575" y="2208213"/>
              <a:ext cx="5784850" cy="2439987"/>
            </a:xfrm>
            <a:prstGeom prst="rect">
              <a:avLst/>
            </a:prstGeom>
            <a:noFill/>
          </p:spPr>
        </p:pic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3203848" y="4005064"/>
              <a:ext cx="73152" cy="7315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6732240" y="3645024"/>
              <a:ext cx="72008" cy="7200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6732240" y="3140968"/>
              <a:ext cx="73152" cy="7315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2051720" y="2852936"/>
              <a:ext cx="73152" cy="7315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RADMON\IEEE\Figs\PP2pan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140968"/>
            <a:ext cx="3384376" cy="3529232"/>
          </a:xfrm>
          <a:prstGeom prst="rect">
            <a:avLst/>
          </a:prstGeom>
          <a:noFill/>
        </p:spPr>
      </p:pic>
      <p:pic>
        <p:nvPicPr>
          <p:cNvPr id="2051" name="Picture 3" descr="H:\RADMON\IEEE\Figs\CaloPan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4042"/>
            <a:ext cx="3168352" cy="2956136"/>
          </a:xfrm>
          <a:prstGeom prst="rect">
            <a:avLst/>
          </a:prstGeom>
          <a:noFill/>
        </p:spPr>
      </p:pic>
      <p:pic>
        <p:nvPicPr>
          <p:cNvPr id="2052" name="Picture 4" descr="H:\RADMON\IEEE\Figs\MuonWheelsPane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284984"/>
            <a:ext cx="3528392" cy="3353637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2555776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</a:rPr>
              <a:t>Monitoring Locations</a:t>
            </a:r>
            <a:endParaRPr lang="en-US" sz="2000" b="1" dirty="0">
              <a:solidFill>
                <a:srgbClr val="A5002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836712"/>
            <a:ext cx="3891386" cy="584775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smtClean="0"/>
              <a:t>48 locations at larger radii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2 monitors near ALFA (z = 240 m, r = 0.2 m)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2564904"/>
            <a:ext cx="2035814" cy="369332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detectors: 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59832" y="1772816"/>
            <a:ext cx="1730282" cy="369332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Calorimeters: 22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2636912"/>
            <a:ext cx="888385" cy="369332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dirty="0" smtClean="0"/>
              <a:t>PP2: 10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0" y="2996952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572000" y="1484784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051720" y="292494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11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0"/>
            <a:ext cx="2195736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</a:rPr>
              <a:t>F</a:t>
            </a:r>
            <a:r>
              <a:rPr lang="sl-SI" sz="2000" b="1" dirty="0" smtClean="0">
                <a:solidFill>
                  <a:srgbClr val="A50021"/>
                </a:solidFill>
              </a:rPr>
              <a:t>LUKA</a:t>
            </a:r>
            <a:r>
              <a:rPr lang="en-US" sz="2000" b="1" dirty="0" smtClean="0">
                <a:solidFill>
                  <a:srgbClr val="A50021"/>
                </a:solidFill>
              </a:rPr>
              <a:t> Simulations</a:t>
            </a:r>
            <a:endParaRPr lang="en-US" sz="2000" b="1" dirty="0">
              <a:solidFill>
                <a:srgbClr val="A5002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31640" y="3212976"/>
          <a:ext cx="6444156" cy="3231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9535"/>
                <a:gridCol w="1302543"/>
                <a:gridCol w="1611039"/>
                <a:gridCol w="1611039"/>
              </a:tblGrid>
              <a:tr h="324232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Doses and fluences per fb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 of integrated luminosity</a:t>
                      </a:r>
                    </a:p>
                  </a:txBody>
                  <a:tcPr marT="48576" marB="48576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aseline="30000" noProof="0" dirty="0"/>
                    </a:p>
                  </a:txBody>
                  <a:tcPr anchor="ctr"/>
                </a:tc>
              </a:tr>
              <a:tr h="740464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Location 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Coordinates 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Dose </a:t>
                      </a:r>
                    </a:p>
                    <a:p>
                      <a:pPr algn="ctr"/>
                      <a:r>
                        <a:rPr lang="en-US" sz="1400" noProof="0" dirty="0" smtClean="0"/>
                        <a:t> (</a:t>
                      </a:r>
                      <a:r>
                        <a:rPr lang="en-US" sz="1400" noProof="0" dirty="0" err="1" smtClean="0"/>
                        <a:t>Gy</a:t>
                      </a:r>
                      <a:r>
                        <a:rPr lang="en-US" sz="1400" baseline="0" noProof="0" dirty="0" smtClean="0"/>
                        <a:t>)</a:t>
                      </a:r>
                      <a:endParaRPr lang="en-US" sz="1400" baseline="300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1 MeV equivalent neutron </a:t>
                      </a:r>
                      <a:r>
                        <a:rPr lang="en-US" sz="1400" noProof="0" dirty="0" err="1" smtClean="0"/>
                        <a:t>fluence</a:t>
                      </a:r>
                      <a:endParaRPr lang="en-US" sz="1400" noProof="0" dirty="0" smtClean="0"/>
                    </a:p>
                    <a:p>
                      <a:pPr algn="ctr"/>
                      <a:r>
                        <a:rPr lang="en-US" sz="1400" baseline="0" noProof="0" dirty="0" smtClean="0"/>
                        <a:t> (10</a:t>
                      </a:r>
                      <a:r>
                        <a:rPr lang="en-US" sz="1400" baseline="30000" noProof="0" dirty="0" smtClean="0"/>
                        <a:t>11</a:t>
                      </a:r>
                      <a:r>
                        <a:rPr lang="en-US" sz="1400" baseline="0" noProof="0" dirty="0" smtClean="0"/>
                        <a:t>  n/cm</a:t>
                      </a:r>
                      <a:r>
                        <a:rPr lang="en-US" sz="1400" strike="noStrike" baseline="30000" noProof="0" dirty="0" smtClean="0"/>
                        <a:t>-2</a:t>
                      </a:r>
                      <a:r>
                        <a:rPr lang="en-US" sz="1400" baseline="0" noProof="0" dirty="0" smtClean="0"/>
                        <a:t>)</a:t>
                      </a:r>
                      <a:endParaRPr lang="en-US" sz="1400" baseline="30000" noProof="0" dirty="0"/>
                    </a:p>
                  </a:txBody>
                  <a:tcPr marT="48576" marB="48576" anchor="ctr"/>
                </a:tc>
              </a:tr>
              <a:tr h="521066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Pixel support tube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r= 23 cm</a:t>
                      </a:r>
                    </a:p>
                    <a:p>
                      <a:pPr algn="ctr"/>
                      <a:r>
                        <a:rPr lang="en-US" sz="1400" noProof="0" dirty="0" smtClean="0"/>
                        <a:t>|z|</a:t>
                      </a:r>
                      <a:r>
                        <a:rPr lang="en-US" sz="1400" baseline="0" noProof="0" dirty="0" smtClean="0"/>
                        <a:t> = 90 cm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110</a:t>
                      </a:r>
                      <a:r>
                        <a:rPr lang="en-US" sz="1400" noProof="0" dirty="0" smtClean="0"/>
                        <a:t> 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2.22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</a:tr>
              <a:tr h="578167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Inner</a:t>
                      </a:r>
                      <a:r>
                        <a:rPr lang="en-US" sz="1400" baseline="0" noProof="0" dirty="0" smtClean="0"/>
                        <a:t> Detector End </a:t>
                      </a:r>
                      <a:r>
                        <a:rPr lang="sl-SI" sz="1400" baseline="0" noProof="0" dirty="0" smtClean="0"/>
                        <a:t>P</a:t>
                      </a:r>
                      <a:r>
                        <a:rPr lang="en-US" sz="1400" baseline="0" noProof="0" dirty="0" smtClean="0"/>
                        <a:t>late – small radius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r = 54</a:t>
                      </a:r>
                      <a:r>
                        <a:rPr lang="en-US" sz="1400" baseline="0" noProof="0" dirty="0" smtClean="0"/>
                        <a:t> cm</a:t>
                      </a:r>
                    </a:p>
                    <a:p>
                      <a:pPr algn="ctr"/>
                      <a:r>
                        <a:rPr lang="en-US" sz="1400" baseline="0" noProof="0" dirty="0" smtClean="0"/>
                        <a:t>|z| = 345 cm</a:t>
                      </a:r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55.4 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2.24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</a:tr>
              <a:tr h="521066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Inner Detector End</a:t>
                      </a:r>
                      <a:r>
                        <a:rPr lang="en-US" sz="1400" baseline="0" noProof="0" dirty="0" smtClean="0"/>
                        <a:t> Plate - large radius</a:t>
                      </a:r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r = 80 cm</a:t>
                      </a:r>
                    </a:p>
                    <a:p>
                      <a:pPr algn="ctr"/>
                      <a:r>
                        <a:rPr lang="en-US" sz="1400" noProof="0" dirty="0" smtClean="0"/>
                        <a:t>|z|</a:t>
                      </a:r>
                      <a:r>
                        <a:rPr lang="en-US" sz="1400" baseline="0" noProof="0" dirty="0" smtClean="0"/>
                        <a:t> = 345 cm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27.0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1.35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</a:tr>
              <a:tr h="521066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Cryostat Wall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r</a:t>
                      </a:r>
                      <a:r>
                        <a:rPr lang="en-US" sz="1400" noProof="0" dirty="0" smtClean="0"/>
                        <a:t> = 110</a:t>
                      </a:r>
                      <a:r>
                        <a:rPr lang="en-US" sz="1400" baseline="0" noProof="0" dirty="0" smtClean="0"/>
                        <a:t> cm</a:t>
                      </a:r>
                    </a:p>
                    <a:p>
                      <a:pPr algn="ctr"/>
                      <a:r>
                        <a:rPr lang="en-US" sz="1400" baseline="0" noProof="0" dirty="0" smtClean="0"/>
                        <a:t>|z| = 0 cm 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4.9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400" noProof="0" dirty="0" smtClean="0"/>
                        <a:t>0.45</a:t>
                      </a:r>
                      <a:endParaRPr lang="en-US" sz="1400" noProof="0" dirty="0"/>
                    </a:p>
                  </a:txBody>
                  <a:tcPr marT="48576" marB="48576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476672"/>
            <a:ext cx="8784976" cy="2523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28600" indent="-228600" algn="just">
              <a:spcAft>
                <a:spcPts val="0"/>
              </a:spcAft>
              <a:tabLst>
                <a:tab pos="228600" algn="l"/>
              </a:tabLst>
            </a:pPr>
            <a:r>
              <a:rPr lang="sl-SI" sz="1400" dirty="0" smtClean="0">
                <a:ea typeface="Times New Roman"/>
              </a:rPr>
              <a:t>More in:</a:t>
            </a:r>
          </a:p>
          <a:p>
            <a:pPr marL="228600" indent="-228600" algn="just">
              <a:spcAft>
                <a:spcPts val="0"/>
              </a:spcAft>
              <a:tabLst>
                <a:tab pos="228600" algn="l"/>
              </a:tabLst>
            </a:pPr>
            <a:endParaRPr lang="sl-SI" sz="1400" dirty="0" smtClean="0">
              <a:latin typeface="Times New Roman"/>
              <a:ea typeface="Times New Roman"/>
            </a:endParaRPr>
          </a:p>
          <a:p>
            <a:pPr marL="228600" indent="-228600" algn="just">
              <a:spcAft>
                <a:spcPts val="0"/>
              </a:spcAft>
              <a:buFont typeface="Wingdings" pitchFamily="2" charset="2"/>
              <a:buChar char="Ø"/>
              <a:tabLst>
                <a:tab pos="228600" algn="l"/>
              </a:tabLst>
            </a:pPr>
            <a:r>
              <a:rPr lang="en-US" sz="1200" dirty="0" smtClean="0">
                <a:latin typeface="Times New Roman"/>
                <a:ea typeface="Times New Roman"/>
              </a:rPr>
              <a:t>I. Dawson and C. </a:t>
            </a:r>
            <a:r>
              <a:rPr lang="en-US" sz="1200" dirty="0" err="1" smtClean="0">
                <a:latin typeface="Times New Roman"/>
                <a:ea typeface="Times New Roman"/>
              </a:rPr>
              <a:t>Buttar</a:t>
            </a:r>
            <a:r>
              <a:rPr lang="en-US" sz="1200" dirty="0" smtClean="0">
                <a:latin typeface="Times New Roman"/>
                <a:ea typeface="Times New Roman"/>
              </a:rPr>
              <a:t>, ”The radiation environment in the ATLAS inner detector”, </a:t>
            </a:r>
            <a:r>
              <a:rPr lang="en-US" sz="1200" i="1" dirty="0" err="1" smtClean="0">
                <a:latin typeface="Times New Roman"/>
                <a:ea typeface="Times New Roman"/>
              </a:rPr>
              <a:t>Nucl</a:t>
            </a:r>
            <a:r>
              <a:rPr lang="en-US" sz="1200" i="1" dirty="0" smtClean="0">
                <a:latin typeface="Times New Roman"/>
                <a:ea typeface="Times New Roman"/>
              </a:rPr>
              <a:t>. Inst. Meth. A453,</a:t>
            </a:r>
            <a:r>
              <a:rPr lang="en-US" sz="1200" dirty="0" smtClean="0">
                <a:latin typeface="Times New Roman"/>
                <a:ea typeface="Times New Roman"/>
              </a:rPr>
              <a:t>pp. 461-467, 2000.</a:t>
            </a:r>
          </a:p>
          <a:p>
            <a:pPr marL="228600" indent="-228600" algn="just">
              <a:buFont typeface="Wingdings" pitchFamily="2" charset="2"/>
              <a:buChar char="Ø"/>
              <a:tabLst>
                <a:tab pos="228600" algn="l"/>
              </a:tabLst>
            </a:pPr>
            <a:r>
              <a:rPr lang="en-US" sz="1200" dirty="0" smtClean="0"/>
              <a:t>M. </a:t>
            </a:r>
            <a:r>
              <a:rPr lang="en-US" sz="1200" dirty="0" err="1" smtClean="0"/>
              <a:t>Bosman</a:t>
            </a:r>
            <a:r>
              <a:rPr lang="en-US" sz="1200" dirty="0" smtClean="0"/>
              <a:t>, I. Dawson, V. </a:t>
            </a:r>
            <a:r>
              <a:rPr lang="en-US" sz="1200" dirty="0" err="1" smtClean="0"/>
              <a:t>Hedberg</a:t>
            </a:r>
            <a:r>
              <a:rPr lang="en-US" sz="1200" dirty="0" smtClean="0"/>
              <a:t>, M. </a:t>
            </a:r>
            <a:r>
              <a:rPr lang="en-US" sz="1200" dirty="0" err="1" smtClean="0"/>
              <a:t>Shupe</a:t>
            </a:r>
            <a:r>
              <a:rPr lang="en-US" sz="1200" dirty="0" smtClean="0"/>
              <a:t>, “ATLAS Radiation Background Taskforce Final Summary Document”, ATL-GEN-2005-001. 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 I. Dawson et al., “</a:t>
            </a:r>
            <a:r>
              <a:rPr lang="en-US" sz="1200" i="1" dirty="0" err="1" smtClean="0"/>
              <a:t>Fluence</a:t>
            </a:r>
            <a:r>
              <a:rPr lang="en-US" sz="1200" i="1" dirty="0" smtClean="0"/>
              <a:t> and dose measurements in the ATLAS inner detector and comparison with simulation</a:t>
            </a:r>
            <a:r>
              <a:rPr lang="en-US" sz="1200" dirty="0" smtClean="0"/>
              <a:t>.” </a:t>
            </a:r>
          </a:p>
          <a:p>
            <a:r>
              <a:rPr lang="en-US" sz="1200" dirty="0" smtClean="0"/>
              <a:t>     ATL-INDET-INT-2011-004 </a:t>
            </a:r>
            <a:r>
              <a:rPr lang="en-US" sz="1200" dirty="0" smtClean="0">
                <a:hlinkClick r:id="rId2"/>
              </a:rPr>
              <a:t>http://cdsweb.cern.ch/record/1322208</a:t>
            </a:r>
            <a:endParaRPr lang="en-US" sz="1200" dirty="0" smtClean="0"/>
          </a:p>
          <a:p>
            <a:pPr marL="228600" indent="-228600" algn="just">
              <a:spcAft>
                <a:spcPts val="0"/>
              </a:spcAft>
              <a:buFont typeface="Wingdings" pitchFamily="2" charset="2"/>
              <a:buChar char="Ø"/>
              <a:tabLst>
                <a:tab pos="228600" algn="l"/>
              </a:tabLst>
            </a:pPr>
            <a:r>
              <a:rPr lang="en-US" sz="1200" dirty="0" smtClean="0">
                <a:latin typeface="Times New Roman"/>
                <a:ea typeface="Times New Roman"/>
                <a:hlinkClick r:id="rId3"/>
              </a:rPr>
              <a:t>https://twiki.cern.ch/twiki/bin/viewauth/Atlas/BenchmarkingAtTheLHC</a:t>
            </a:r>
            <a:endParaRPr lang="en-US" sz="1200" dirty="0" smtClean="0">
              <a:latin typeface="Times New Roman"/>
              <a:ea typeface="Times New Roman"/>
            </a:endParaRP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 FLUKA particle transport code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 PHOJET event generator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 simulations done for √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= 7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TeV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assuming a proton-proton inelastic cross section 77.5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mb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as</a:t>
            </a:r>
            <a:r>
              <a:rPr lang="sl-SI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predicted by </a:t>
            </a:r>
            <a:r>
              <a:rPr lang="sl-SI" sz="1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sl-SI" sz="1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PHOJET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12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:\RADMON\IEEE\Plots\TID_2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640580" cy="3147060"/>
          </a:xfrm>
          <a:prstGeom prst="rect">
            <a:avLst/>
          </a:prstGeom>
          <a:noFill/>
        </p:spPr>
      </p:pic>
      <p:pic>
        <p:nvPicPr>
          <p:cNvPr id="25603" name="Picture 3" descr="H:\RADMON\IEEE\Plots\NIEL_20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3420" y="1340768"/>
            <a:ext cx="4640580" cy="3147060"/>
          </a:xfrm>
          <a:prstGeom prst="rect">
            <a:avLst/>
          </a:prstGeom>
          <a:noFill/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0"/>
            <a:ext cx="1547664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</a:rPr>
              <a:t>Results</a:t>
            </a:r>
            <a:r>
              <a:rPr lang="sl-SI" sz="2000" b="1" dirty="0" smtClean="0">
                <a:solidFill>
                  <a:srgbClr val="A50021"/>
                </a:solidFill>
              </a:rPr>
              <a:t> ID</a:t>
            </a:r>
            <a:endParaRPr lang="en-US" sz="2000" b="1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548680"/>
            <a:ext cx="3504934" cy="646331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dirty="0" smtClean="0"/>
              <a:t>data up to 20</a:t>
            </a:r>
            <a:r>
              <a:rPr lang="en-US" baseline="30000" dirty="0" smtClean="0"/>
              <a:t>th</a:t>
            </a:r>
            <a:r>
              <a:rPr lang="en-US" dirty="0" smtClean="0"/>
              <a:t> September </a:t>
            </a:r>
          </a:p>
          <a:p>
            <a:r>
              <a:rPr lang="en-US" dirty="0" smtClean="0">
                <a:sym typeface="Wingdings" pitchFamily="2" charset="2"/>
              </a:rPr>
              <a:t>    integrated luminosity ~ 3.4 fb</a:t>
            </a:r>
            <a:r>
              <a:rPr lang="en-US" baseline="30000" dirty="0" smtClean="0">
                <a:sym typeface="Wingdings" pitchFamily="2" charset="2"/>
              </a:rPr>
              <a:t>-1</a:t>
            </a:r>
            <a:endParaRPr lang="en-US" baseline="30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3568" y="5301208"/>
            <a:ext cx="5836598" cy="861774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smtClean="0"/>
              <a:t>averages of measurements with sensors at similar locations shown</a:t>
            </a:r>
          </a:p>
          <a:p>
            <a:endParaRPr lang="en-US" sz="1600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sl-SI" dirty="0" smtClean="0">
                <a:solidFill>
                  <a:srgbClr val="C00000"/>
                </a:solidFill>
              </a:rPr>
              <a:t>             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 excellent agreement with predictions!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4365104"/>
            <a:ext cx="3142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TID measured with 0.13 um </a:t>
            </a:r>
            <a:r>
              <a:rPr lang="en-US" sz="1600" dirty="0" err="1" smtClean="0"/>
              <a:t>RadFET</a:t>
            </a:r>
            <a:endParaRPr lang="en-US" sz="1600" dirty="0" smtClean="0"/>
          </a:p>
          <a:p>
            <a:r>
              <a:rPr lang="en-US" sz="1600" dirty="0" smtClean="0"/>
              <a:t>(low sensitivity)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4365104"/>
            <a:ext cx="32405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Fluence</a:t>
            </a:r>
            <a:r>
              <a:rPr lang="en-US" sz="1600" dirty="0" smtClean="0"/>
              <a:t> measured with CMRP diode </a:t>
            </a:r>
          </a:p>
          <a:p>
            <a:r>
              <a:rPr lang="en-US" sz="1600" dirty="0" smtClean="0"/>
              <a:t>(high sensitivity, forward bias)</a:t>
            </a:r>
            <a:endParaRPr lang="en-US" sz="1600" dirty="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13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692696"/>
            <a:ext cx="48787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NIEL measurements with EPI diode:</a:t>
            </a:r>
            <a:r>
              <a:rPr lang="sl-SI" dirty="0" smtClean="0"/>
              <a:t> </a:t>
            </a:r>
            <a:r>
              <a:rPr lang="en-US" b="1" i="1" dirty="0" err="1" smtClean="0">
                <a:solidFill>
                  <a:srgbClr val="A50021"/>
                </a:solidFill>
                <a:cs typeface="Arial" pitchFamily="34" charset="0"/>
              </a:rPr>
              <a:t>Φ</a:t>
            </a:r>
            <a:r>
              <a:rPr lang="en-US" b="1" i="1" baseline="-25000" dirty="0" err="1" smtClean="0">
                <a:solidFill>
                  <a:srgbClr val="A50021"/>
                </a:solidFill>
                <a:cs typeface="Arial" pitchFamily="34" charset="0"/>
              </a:rPr>
              <a:t>eq</a:t>
            </a:r>
            <a:r>
              <a:rPr lang="sl-SI" b="1" i="1" dirty="0" smtClean="0">
                <a:solidFill>
                  <a:srgbClr val="A50021"/>
                </a:solidFill>
                <a:cs typeface="Arial" pitchFamily="34" charset="0"/>
              </a:rPr>
              <a:t>= </a:t>
            </a:r>
            <a:r>
              <a:rPr lang="en-US" b="1" i="1" dirty="0" err="1" smtClean="0">
                <a:solidFill>
                  <a:srgbClr val="A50021"/>
                </a:solidFill>
                <a:cs typeface="Arial" pitchFamily="34" charset="0"/>
              </a:rPr>
              <a:t>αVI</a:t>
            </a:r>
            <a:r>
              <a:rPr lang="en-US" b="1" i="1" dirty="0" smtClean="0">
                <a:solidFill>
                  <a:srgbClr val="A50021"/>
                </a:solidFill>
                <a:cs typeface="Arial" pitchFamily="34" charset="0"/>
              </a:rPr>
              <a:t> </a:t>
            </a:r>
            <a:endParaRPr lang="en-US" i="1" dirty="0" smtClean="0"/>
          </a:p>
          <a:p>
            <a:r>
              <a:rPr lang="en-US" dirty="0" smtClean="0"/>
              <a:t> </a:t>
            </a:r>
            <a:endParaRPr lang="sl-SI" dirty="0" smtClean="0"/>
          </a:p>
          <a:p>
            <a:r>
              <a:rPr lang="en-US" dirty="0" smtClean="0">
                <a:sym typeface="Wingdings" pitchFamily="2" charset="2"/>
              </a:rPr>
              <a:t> use 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α</a:t>
            </a:r>
            <a:r>
              <a:rPr lang="en-US" dirty="0" smtClean="0">
                <a:sym typeface="Wingdings" pitchFamily="2" charset="2"/>
              </a:rPr>
              <a:t> = </a:t>
            </a:r>
            <a:r>
              <a:rPr lang="sl-SI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.5e-17 A/cm, no annealing corrections</a:t>
            </a:r>
          </a:p>
          <a:p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en-US" dirty="0" smtClean="0">
                <a:sym typeface="Wingdings" pitchFamily="2" charset="2"/>
              </a:rPr>
              <a:t>  good agreement with simulations</a:t>
            </a:r>
          </a:p>
          <a:p>
            <a:r>
              <a:rPr lang="en-US" dirty="0" smtClean="0">
                <a:sym typeface="Wingdings" pitchFamily="2" charset="2"/>
              </a:rPr>
              <a:t>        annealing corrections to be implemented    </a:t>
            </a:r>
          </a:p>
          <a:p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0"/>
            <a:ext cx="3203848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</a:rPr>
              <a:t>Results with EPI diode</a:t>
            </a:r>
            <a:endParaRPr lang="en-US" sz="2000" b="1" dirty="0">
              <a:solidFill>
                <a:srgbClr val="A50021"/>
              </a:solidFill>
            </a:endParaRPr>
          </a:p>
        </p:txBody>
      </p:sp>
      <p:pic>
        <p:nvPicPr>
          <p:cNvPr id="3075" name="Picture 3" descr="H:\RADMON\IEEE\Plots\NIEL_epi_a3.5_2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46735"/>
            <a:ext cx="5904656" cy="4111265"/>
          </a:xfrm>
          <a:prstGeom prst="rect">
            <a:avLst/>
          </a:prstGeom>
          <a:noFill/>
        </p:spPr>
      </p:pic>
      <p:pic>
        <p:nvPicPr>
          <p:cNvPr id="8" name="Picture 9" descr="al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8640"/>
            <a:ext cx="3851920" cy="2613606"/>
          </a:xfrm>
          <a:prstGeom prst="rect">
            <a:avLst/>
          </a:prstGeom>
          <a:noFill/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14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3140968"/>
            <a:ext cx="3124958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sl-SI" sz="1600" dirty="0" smtClean="0"/>
              <a:t>Epi diode,</a:t>
            </a:r>
            <a:r>
              <a:rPr lang="en-US" sz="1600" dirty="0" smtClean="0"/>
              <a:t> </a:t>
            </a:r>
            <a:r>
              <a:rPr lang="sl-SI" sz="1600" dirty="0" smtClean="0"/>
              <a:t> </a:t>
            </a:r>
            <a:r>
              <a:rPr lang="en-US" sz="1600" dirty="0" smtClean="0"/>
              <a:t>no annealing correction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H:\RADMON\IEEE\Plots\ThermalNeutrons_pro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348880"/>
            <a:ext cx="5616624" cy="3910715"/>
          </a:xfrm>
          <a:prstGeom prst="rect">
            <a:avLst/>
          </a:prstGeom>
          <a:noFill/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0"/>
            <a:ext cx="1475656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</a:rPr>
              <a:t>Results</a:t>
            </a:r>
            <a:r>
              <a:rPr lang="sl-SI" sz="2000" b="1" dirty="0" smtClean="0">
                <a:solidFill>
                  <a:srgbClr val="A50021"/>
                </a:solidFill>
              </a:rPr>
              <a:t> ID</a:t>
            </a:r>
            <a:endParaRPr lang="en-US" sz="2000" b="1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548680"/>
            <a:ext cx="8277202" cy="1477328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dirty="0" smtClean="0"/>
              <a:t>first signs of base current increase in DMILL bipolar transistors</a:t>
            </a:r>
            <a:endParaRPr lang="sl-SI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current increase consistent with thermal neutron </a:t>
            </a:r>
            <a:r>
              <a:rPr lang="en-US" dirty="0" err="1" smtClean="0"/>
              <a:t>fluence</a:t>
            </a:r>
            <a:r>
              <a:rPr lang="en-US" dirty="0" smtClean="0"/>
              <a:t> of the order of 1e11 n/cm2</a:t>
            </a:r>
          </a:p>
          <a:p>
            <a:r>
              <a:rPr lang="en-US" dirty="0" smtClean="0">
                <a:sym typeface="Wingdings" pitchFamily="2" charset="2"/>
              </a:rPr>
              <a:t> </a:t>
            </a:r>
            <a:endParaRPr lang="sl-SI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   in agreement with FLUKA</a:t>
            </a:r>
            <a:endParaRPr lang="en-US" baseline="30000" dirty="0" smtClean="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15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0"/>
            <a:ext cx="1979712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</a:rPr>
              <a:t>Results out of ID</a:t>
            </a:r>
            <a:endParaRPr lang="en-US" sz="2000" b="1" dirty="0">
              <a:solidFill>
                <a:srgbClr val="A5002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764704"/>
            <a:ext cx="5727530" cy="1477328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dirty="0" smtClean="0"/>
              <a:t>outside of ID doses still very low, on the limit of sensitivity</a:t>
            </a:r>
            <a:endParaRPr lang="sl-SI" dirty="0" smtClean="0"/>
          </a:p>
          <a:p>
            <a:r>
              <a:rPr lang="sl-SI" dirty="0" smtClean="0"/>
              <a:t> 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accumulated dose proportional </a:t>
            </a:r>
            <a:r>
              <a:rPr lang="sl-SI" dirty="0" smtClean="0"/>
              <a:t>to</a:t>
            </a:r>
            <a:r>
              <a:rPr lang="en-US" dirty="0" smtClean="0"/>
              <a:t> integrated luminosity</a:t>
            </a:r>
            <a:endParaRPr lang="sl-SI" dirty="0" smtClean="0"/>
          </a:p>
          <a:p>
            <a:pPr>
              <a:buFont typeface="Arial" pitchFamily="34" charset="0"/>
              <a:buChar char="•"/>
            </a:pPr>
            <a:endParaRPr lang="sl-SI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neutron fluences too low for reliable measurements</a:t>
            </a:r>
          </a:p>
        </p:txBody>
      </p:sp>
      <p:pic>
        <p:nvPicPr>
          <p:cNvPr id="27651" name="Picture 3" descr="H:\RADMON\IEEE\Plots\Calo_TI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3420" y="2708920"/>
            <a:ext cx="4640580" cy="3147060"/>
          </a:xfrm>
          <a:prstGeom prst="rect">
            <a:avLst/>
          </a:prstGeom>
          <a:noFill/>
        </p:spPr>
      </p:pic>
      <p:pic>
        <p:nvPicPr>
          <p:cNvPr id="27650" name="Picture 2" descr="H:\RADMON\IEEE\Plots\Muons_TI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4640580" cy="3147060"/>
          </a:xfrm>
          <a:prstGeom prst="rect">
            <a:avLst/>
          </a:prstGeom>
          <a:noFill/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16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0"/>
            <a:ext cx="1979712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</a:rPr>
              <a:t>Conclusions</a:t>
            </a:r>
            <a:endParaRPr lang="en-US" sz="2000" b="1" dirty="0">
              <a:solidFill>
                <a:srgbClr val="A5002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980728"/>
            <a:ext cx="8213723" cy="2308324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doses and fluences proportional to integrated luminosity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in the Inner Detector  excellent agreement with predictions from FLUKA simulations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smtClean="0">
                <a:sym typeface="Wingdings" pitchFamily="2" charset="2"/>
              </a:rPr>
              <a:t> important for prediction of future detector performance</a:t>
            </a:r>
          </a:p>
          <a:p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en-US" dirty="0" smtClean="0">
                <a:sym typeface="Wingdings" pitchFamily="2" charset="2"/>
              </a:rPr>
              <a:t>    and predictions for HL-LHC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17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RADMON\IEEE\Plots\NIEL_all_proc_cy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989070" cy="2777490"/>
          </a:xfrm>
          <a:prstGeom prst="rect">
            <a:avLst/>
          </a:prstGeom>
          <a:noFill/>
        </p:spPr>
      </p:pic>
      <p:pic>
        <p:nvPicPr>
          <p:cNvPr id="1027" name="Picture 3" descr="H:\RADMON\IEEE\Plots\TID_all_proc.png"/>
          <p:cNvPicPr>
            <a:picLocks noChangeAspect="1" noChangeArrowheads="1"/>
          </p:cNvPicPr>
          <p:nvPr/>
        </p:nvPicPr>
        <p:blipFill>
          <a:blip r:embed="rId3" cstate="print"/>
          <a:srcRect l="3857"/>
          <a:stretch>
            <a:fillRect/>
          </a:stretch>
        </p:blipFill>
        <p:spPr bwMode="auto">
          <a:xfrm>
            <a:off x="107504" y="2132856"/>
            <a:ext cx="4474403" cy="3240405"/>
          </a:xfrm>
          <a:prstGeom prst="rect">
            <a:avLst/>
          </a:prstGeom>
          <a:noFill/>
        </p:spPr>
      </p:pic>
      <p:pic>
        <p:nvPicPr>
          <p:cNvPr id="1028" name="Picture 4" descr="H:\RADMON\IEEE\Plots\NIEL_all_proc_cyan.png"/>
          <p:cNvPicPr>
            <a:picLocks noChangeAspect="1" noChangeArrowheads="1"/>
          </p:cNvPicPr>
          <p:nvPr/>
        </p:nvPicPr>
        <p:blipFill>
          <a:blip r:embed="rId2" cstate="print"/>
          <a:srcRect l="4642"/>
          <a:stretch>
            <a:fillRect/>
          </a:stretch>
        </p:blipFill>
        <p:spPr bwMode="auto">
          <a:xfrm>
            <a:off x="4499992" y="2132856"/>
            <a:ext cx="4437891" cy="3240405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1115616" cy="400110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sl-SI" sz="2000" b="1" dirty="0" err="1" smtClean="0">
                <a:solidFill>
                  <a:srgbClr val="A50021"/>
                </a:solidFill>
              </a:rPr>
              <a:t>Add.1</a:t>
            </a:r>
            <a:endParaRPr lang="en-US" sz="2000" b="1" dirty="0">
              <a:solidFill>
                <a:srgbClr val="A5002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412776"/>
            <a:ext cx="3886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smtClean="0"/>
              <a:t>TID and NIEL for 2010 and 2011 in log scale</a:t>
            </a:r>
            <a:endParaRPr lang="en-US" sz="1600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18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920880" cy="3293209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smtClean="0"/>
              <a:t>detectors and electronics in ATLAS experiment will be exposed to large doses of radiation</a:t>
            </a:r>
            <a:endParaRPr lang="sl-SI" sz="1600" dirty="0" smtClean="0"/>
          </a:p>
          <a:p>
            <a:endParaRPr lang="sl-SI" sz="1600" dirty="0" smtClean="0"/>
          </a:p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smtClean="0"/>
              <a:t>continuous monitoring of doses necessary to understand performance of the detector</a:t>
            </a:r>
            <a:endParaRPr lang="sl-SI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online </a:t>
            </a:r>
            <a:r>
              <a:rPr lang="sl-SI" sz="1600" dirty="0" smtClean="0"/>
              <a:t>r</a:t>
            </a:r>
            <a:r>
              <a:rPr lang="en-US" sz="1600" dirty="0" err="1" smtClean="0"/>
              <a:t>adiation</a:t>
            </a:r>
            <a:r>
              <a:rPr lang="en-US" sz="1600" dirty="0" smtClean="0"/>
              <a:t> dose monitoring system measures accumulated ionizing dose in Si0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,</a:t>
            </a:r>
            <a:endParaRPr lang="sl-SI" sz="1600" dirty="0" smtClean="0"/>
          </a:p>
          <a:p>
            <a:r>
              <a:rPr lang="sl-SI" sz="1600" dirty="0"/>
              <a:t> </a:t>
            </a:r>
            <a:r>
              <a:rPr lang="en-US" sz="1600" dirty="0" smtClean="0"/>
              <a:t> displacement damage in silicon and fluences of thermal neutrons. </a:t>
            </a:r>
            <a:endParaRPr lang="sl-SI" sz="1600" dirty="0" smtClean="0"/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doses are monitored at 14 locations in the Inner Detector and at 48 locations at larger</a:t>
            </a:r>
            <a:endParaRPr lang="sl-SI" sz="1600" dirty="0" smtClean="0"/>
          </a:p>
          <a:p>
            <a:r>
              <a:rPr lang="sl-SI" sz="1600" dirty="0"/>
              <a:t> </a:t>
            </a:r>
            <a:r>
              <a:rPr lang="sl-SI" sz="1600" dirty="0" smtClean="0"/>
              <a:t> </a:t>
            </a:r>
            <a:r>
              <a:rPr lang="en-US" sz="1600" dirty="0" smtClean="0"/>
              <a:t> radii</a:t>
            </a:r>
            <a:endParaRPr lang="sl-SI" sz="1600" dirty="0" smtClean="0"/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sensors are read out every 60 minutes and readings are stored in the database. </a:t>
            </a:r>
            <a:endParaRPr lang="sl-SI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  </a:t>
            </a:r>
            <a:r>
              <a:rPr lang="en-US" sz="1600" dirty="0" smtClean="0">
                <a:sym typeface="Wingdings" pitchFamily="2" charset="2"/>
              </a:rPr>
              <a:t> results of dose measurements after 2 years of ATLAS data taking are presented</a:t>
            </a:r>
            <a:endParaRPr lang="sl-SI" sz="1600" dirty="0" smtClean="0">
              <a:sym typeface="Wingdings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221088"/>
            <a:ext cx="828092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More information about the monitoring system in:</a:t>
            </a:r>
            <a:endParaRPr lang="sl-SI" sz="1400" dirty="0" smtClean="0">
              <a:sym typeface="Wingdings" pitchFamily="2" charset="2"/>
            </a:endParaRPr>
          </a:p>
          <a:p>
            <a:endParaRPr lang="en-US" sz="1400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400" dirty="0" err="1" smtClean="0"/>
              <a:t>Mandić</a:t>
            </a:r>
            <a:r>
              <a:rPr lang="en-US" sz="1400" dirty="0" smtClean="0"/>
              <a:t> et </a:t>
            </a:r>
            <a:r>
              <a:rPr lang="en-US" sz="1400" dirty="0" err="1" smtClean="0"/>
              <a:t>al.,“Online</a:t>
            </a:r>
            <a:r>
              <a:rPr lang="en-US" sz="1400" dirty="0" smtClean="0"/>
              <a:t> integrating radiation monitoring system for the ATLAS detector at the large </a:t>
            </a:r>
            <a:r>
              <a:rPr lang="en-US" sz="1400" dirty="0" err="1" smtClean="0"/>
              <a:t>hadron</a:t>
            </a:r>
            <a:r>
              <a:rPr lang="en-US" sz="1400" dirty="0" smtClean="0"/>
              <a:t> collider,” </a:t>
            </a:r>
            <a:r>
              <a:rPr lang="en-US" sz="1400" i="1" dirty="0" smtClean="0"/>
              <a:t>IEEE Trans.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Sci.</a:t>
            </a:r>
            <a:r>
              <a:rPr lang="en-US" sz="1400" dirty="0" smtClean="0"/>
              <a:t>, vol. 54, no. 4, pp. 1143–1150, Aug. 2007.</a:t>
            </a:r>
            <a:endParaRPr lang="sl-SI" sz="1400" dirty="0" smtClean="0"/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>
                <a:sym typeface="Wingdings" pitchFamily="2" charset="2"/>
              </a:rPr>
              <a:t> </a:t>
            </a:r>
            <a:r>
              <a:rPr lang="en-US" sz="1400" dirty="0" smtClean="0"/>
              <a:t>J. </a:t>
            </a:r>
            <a:r>
              <a:rPr lang="en-US" sz="1400" dirty="0" err="1" smtClean="0"/>
              <a:t>Hartert</a:t>
            </a:r>
            <a:r>
              <a:rPr lang="en-US" sz="1400" dirty="0" smtClean="0"/>
              <a:t> et al., “The ATLAS radiation dose measurement system and its extension to SLHC experiments,” in </a:t>
            </a:r>
            <a:r>
              <a:rPr lang="en-US" sz="1400" i="1" dirty="0" smtClean="0"/>
              <a:t>Proc. Topical Workshop Electronics for Particle Physics</a:t>
            </a:r>
            <a:r>
              <a:rPr lang="en-US" sz="1400" dirty="0" smtClean="0"/>
              <a:t>, Naxos, Greece,</a:t>
            </a:r>
            <a:r>
              <a:rPr lang="sl-SI" sz="1400" dirty="0" smtClean="0"/>
              <a:t> </a:t>
            </a:r>
            <a:r>
              <a:rPr lang="en-US" sz="1400" dirty="0" smtClean="0"/>
              <a:t>,2008,</a:t>
            </a:r>
            <a:endParaRPr lang="sl-SI" sz="1400" dirty="0" smtClean="0"/>
          </a:p>
          <a:p>
            <a:r>
              <a:rPr lang="en-US" sz="1400" dirty="0" smtClean="0">
                <a:hlinkClick r:id="rId2"/>
              </a:rPr>
              <a:t>http://indico.cern.ch/getFile.py/access?contribId=121&amp;sessionId=15&amp;resId=0&amp;materialId=paper&amp;confId=21985</a:t>
            </a:r>
            <a:endParaRPr lang="sl-SI" sz="1400" dirty="0" smtClean="0"/>
          </a:p>
          <a:p>
            <a:pPr>
              <a:buFont typeface="Wingdings" pitchFamily="2" charset="2"/>
              <a:buChar char="Ø"/>
            </a:pPr>
            <a:endParaRPr lang="sl-SI" sz="1400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sl-SI" sz="1400" dirty="0" smtClean="0">
                <a:sym typeface="Wingdings" pitchFamily="2" charset="2"/>
              </a:rPr>
              <a:t> </a:t>
            </a:r>
            <a:r>
              <a:rPr lang="sl-SI" sz="1400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  <a:hlinkClick r:id="rId3"/>
              </a:rPr>
              <a:t>https://twiki.cern.ch/twiki/bin/viewauth/Atlas/AtlasInDetRadMon</a:t>
            </a:r>
            <a:endParaRPr lang="en-US" sz="1400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sl-SI" sz="1200" i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1"/>
            <a:ext cx="183569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en-US" b="1" dirty="0">
              <a:solidFill>
                <a:srgbClr val="A5002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692696"/>
            <a:ext cx="2088232" cy="227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268760"/>
            <a:ext cx="1988007" cy="14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9512" y="980728"/>
            <a:ext cx="4032448" cy="2339102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RadFETs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p-MOS transistor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radiation</a:t>
            </a:r>
            <a:r>
              <a:rPr kumimoji="0" lang="sl-SI" sz="1600" b="0" i="0" u="none" strike="noStrike" kern="0" cap="none" spc="0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sl-SI" sz="1600" b="0" i="0" u="none" strike="noStrike" kern="0" cap="none" spc="0" normalizeH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induced</a:t>
            </a:r>
            <a:r>
              <a:rPr kumimoji="0" lang="sl-SI" sz="1600" b="0" i="0" u="none" strike="noStrike" kern="0" cap="none" spc="0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sl-SI" sz="1600" b="0" i="0" u="none" strike="noStrike" kern="0" cap="none" spc="0" normalizeH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holes</a:t>
            </a:r>
            <a:r>
              <a:rPr kumimoji="0" lang="sl-SI" sz="1600" b="0" i="0" u="none" strike="noStrike" kern="0" cap="none" spc="0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trapped</a:t>
            </a:r>
            <a:r>
              <a:rPr lang="sl-SI" sz="1600" kern="0" dirty="0" smtClean="0">
                <a:solidFill>
                  <a:sysClr val="windowText" lastClr="000000"/>
                </a:solidFill>
              </a:rPr>
              <a:t> 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 the gate </a:t>
            </a:r>
            <a:endParaRPr kumimoji="0" lang="sl-SI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sl-SI" sz="1600" kern="0" dirty="0">
                <a:solidFill>
                  <a:sysClr val="windowText" lastClr="000000"/>
                </a:solidFill>
              </a:rPr>
              <a:t> </a:t>
            </a:r>
            <a:r>
              <a:rPr lang="sl-SI" sz="1600" kern="0" dirty="0" smtClean="0">
                <a:solidFill>
                  <a:sysClr val="windowText" lastClr="000000"/>
                </a:solidFill>
              </a:rPr>
              <a:t> </a:t>
            </a:r>
            <a:r>
              <a:rPr kumimoji="0" lang="sl-SI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oxide: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</a:t>
            </a:r>
            <a:r>
              <a:rPr kumimoji="0" lang="sl-SI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 increase of threshold voltage with dose: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      </a:t>
            </a: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GreekC"/>
                <a:ea typeface="GreekC" pitchFamily="2" charset="0"/>
                <a:cs typeface="GreekC" pitchFamily="2" charset="0"/>
                <a:sym typeface="Wingdings" pitchFamily="2" charset="2"/>
              </a:rPr>
              <a:t>Δ</a:t>
            </a:r>
            <a:r>
              <a:rPr kumimoji="0" lang="en-US" sz="1600" b="0" i="1" u="none" strike="noStrike" kern="0" cap="none" spc="0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ea typeface="GreekC" pitchFamily="2" charset="0"/>
                <a:cs typeface="GreekC" pitchFamily="2" charset="0"/>
                <a:sym typeface="Wingdings" pitchFamily="2" charset="2"/>
              </a:rPr>
              <a:t>V = a x (TID)</a:t>
            </a:r>
            <a:r>
              <a:rPr kumimoji="0" lang="en-US" sz="1600" b="1" i="0" u="none" strike="noStrike" kern="0" cap="none" spc="0" normalizeH="0" baseline="3000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ea typeface="GreekC" pitchFamily="2" charset="0"/>
                <a:cs typeface="GreekC" pitchFamily="2" charset="0"/>
                <a:sym typeface="Wingdings" pitchFamily="2" charset="2"/>
              </a:rPr>
              <a:t>b</a:t>
            </a:r>
            <a:endParaRPr kumimoji="0" lang="sl-SI" sz="1600" b="1" i="0" u="none" strike="noStrike" kern="0" cap="none" spc="0" normalizeH="0" baseline="3000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ea typeface="GreekC" pitchFamily="2" charset="0"/>
              <a:cs typeface="GreekC" pitchFamily="2" charset="0"/>
              <a:sym typeface="Wingdings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sym typeface="Wingdings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sensitivity and dynamic range depend on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oxide thickness: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1"/>
            <a:ext cx="406794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sl-SI" sz="2400" b="1" dirty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TID measurements  with</a:t>
            </a:r>
            <a:r>
              <a:rPr lang="sl-SI" b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RadFETs</a:t>
            </a:r>
            <a:endParaRPr lang="en-US" b="1" dirty="0">
              <a:solidFill>
                <a:srgbClr val="A5002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9664" y="3789040"/>
            <a:ext cx="30243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Inner detector: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3 </a:t>
            </a:r>
            <a:r>
              <a:rPr lang="en-US" sz="1600" dirty="0" err="1" smtClean="0"/>
              <a:t>RadFETs</a:t>
            </a:r>
            <a:r>
              <a:rPr lang="en-US" sz="1600" dirty="0" smtClean="0"/>
              <a:t> at each monitoring  </a:t>
            </a:r>
            <a:endParaRPr lang="sl-SI" sz="1600" dirty="0" smtClean="0"/>
          </a:p>
          <a:p>
            <a:r>
              <a:rPr lang="sl-SI" sz="1600" dirty="0"/>
              <a:t> </a:t>
            </a:r>
            <a:r>
              <a:rPr lang="sl-SI" sz="1600" dirty="0" smtClean="0"/>
              <a:t>  </a:t>
            </a:r>
            <a:r>
              <a:rPr lang="en-US" sz="1600" dirty="0" smtClean="0"/>
              <a:t>location: </a:t>
            </a:r>
          </a:p>
          <a:p>
            <a:r>
              <a:rPr lang="en-US" sz="1600" dirty="0" smtClean="0"/>
              <a:t>     LAAS 1.6 µm; REM 0.25 µm; </a:t>
            </a:r>
          </a:p>
          <a:p>
            <a:r>
              <a:rPr lang="en-US" sz="1600" dirty="0" smtClean="0"/>
              <a:t>     REM 0.13 µm </a:t>
            </a:r>
            <a:endParaRPr lang="sl-SI" sz="1600" dirty="0" smtClean="0"/>
          </a:p>
          <a:p>
            <a:endParaRPr lang="en-US" sz="1600" dirty="0" smtClean="0"/>
          </a:p>
          <a:p>
            <a:r>
              <a:rPr lang="en-US" sz="1600" u="sng" dirty="0" smtClean="0"/>
              <a:t>Other locations (lower doses)</a:t>
            </a:r>
            <a:r>
              <a:rPr lang="en-US" sz="1600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LAAS 1.6 µm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6093296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600" dirty="0" err="1" smtClean="0"/>
              <a:t>Radfet</a:t>
            </a:r>
            <a:r>
              <a:rPr lang="sl-SI" sz="1600" dirty="0" smtClean="0"/>
              <a:t> </a:t>
            </a:r>
            <a:r>
              <a:rPr lang="sl-SI" sz="1600" dirty="0" err="1" smtClean="0"/>
              <a:t>calibration</a:t>
            </a:r>
            <a:r>
              <a:rPr lang="sl-SI" sz="1600" dirty="0" smtClean="0"/>
              <a:t> </a:t>
            </a:r>
            <a:r>
              <a:rPr lang="sl-SI" sz="1600" dirty="0" err="1" smtClean="0"/>
              <a:t>curves</a:t>
            </a:r>
            <a:r>
              <a:rPr lang="sl-SI" sz="1600" dirty="0" smtClean="0"/>
              <a:t> (F. </a:t>
            </a:r>
            <a:r>
              <a:rPr lang="sl-SI" sz="1600" dirty="0" err="1" smtClean="0"/>
              <a:t>Ravotti</a:t>
            </a:r>
            <a:r>
              <a:rPr lang="sl-SI" sz="1600" dirty="0" smtClean="0"/>
              <a:t> ,</a:t>
            </a:r>
            <a:r>
              <a:rPr lang="sl-SI" sz="1600" dirty="0" err="1" smtClean="0"/>
              <a:t>PhD</a:t>
            </a:r>
            <a:r>
              <a:rPr lang="sl-SI" sz="1600" dirty="0" smtClean="0"/>
              <a:t> </a:t>
            </a:r>
            <a:r>
              <a:rPr lang="sl-SI" sz="1600" dirty="0" err="1" smtClean="0"/>
              <a:t>thesis</a:t>
            </a:r>
            <a:r>
              <a:rPr lang="sl-SI" sz="1600" dirty="0" smtClean="0"/>
              <a:t>, </a:t>
            </a:r>
            <a:r>
              <a:rPr lang="en-US" sz="1600" dirty="0" smtClean="0"/>
              <a:t>CERN-THESIS-2007-013</a:t>
            </a:r>
            <a:r>
              <a:rPr lang="sl-SI" sz="1600" dirty="0" smtClean="0"/>
              <a:t>)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987824" y="4005064"/>
            <a:ext cx="2808312" cy="2065682"/>
            <a:chOff x="2700959" y="10258845"/>
            <a:chExt cx="3436938" cy="2514600"/>
          </a:xfrm>
        </p:grpSpPr>
        <p:pic>
          <p:nvPicPr>
            <p:cNvPr id="9" name="Picture 10" descr="radfets-rem-calibrati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00959" y="10258845"/>
              <a:ext cx="3436938" cy="2514600"/>
            </a:xfrm>
            <a:prstGeom prst="rect">
              <a:avLst/>
            </a:prstGeom>
            <a:noFill/>
          </p:spPr>
        </p:pic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4328982" y="11562712"/>
              <a:ext cx="1571495" cy="374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</a:rPr>
                <a:t>REM, </a:t>
              </a:r>
              <a:r>
                <a:rPr kumimoji="0" lang="sl-SI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</a:rPr>
                <a:t>0.25 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cs typeface="Arial" charset="0"/>
                </a:rPr>
                <a:t>µ</a:t>
              </a:r>
              <a:r>
                <a:rPr kumimoji="0" lang="sl-SI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A50021"/>
                  </a:solidFill>
                  <a:effectLst/>
                  <a:uLnTx/>
                  <a:uFillTx/>
                  <a:cs typeface="Arial" charset="0"/>
                </a:rPr>
                <a:t>m</a:t>
              </a: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charset="0"/>
              </a:endParaRPr>
            </a:p>
          </p:txBody>
        </p:sp>
      </p:grpSp>
      <p:pic>
        <p:nvPicPr>
          <p:cNvPr id="11" name="Picture 9" descr="radfets-laas-calibra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05064"/>
            <a:ext cx="2615310" cy="2023620"/>
          </a:xfrm>
          <a:prstGeom prst="rect">
            <a:avLst/>
          </a:prstGeom>
          <a:noFill/>
        </p:spPr>
      </p:pic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11560" y="4149080"/>
            <a:ext cx="11673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</a:rPr>
              <a:t>LAAS, 1.6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charset="0"/>
              </a:rPr>
              <a:t>µ</a:t>
            </a:r>
            <a:r>
              <a:rPr kumimoji="0" lang="sl-SI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charset="0"/>
              </a:rPr>
              <a:t>m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sl-SI" sz="1200" i="1" kern="0" noProof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3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0" y="0"/>
            <a:ext cx="4267200" cy="396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A50021"/>
                </a:solidFill>
              </a:rPr>
              <a:t> NIEL measurements with diodes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381000" y="457200"/>
            <a:ext cx="6687536" cy="1354217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800" dirty="0"/>
              <a:t> </a:t>
            </a:r>
            <a:r>
              <a:rPr lang="en-US" sz="1600" dirty="0"/>
              <a:t>bulk damage in silicon  consequence: </a:t>
            </a:r>
          </a:p>
          <a:p>
            <a:r>
              <a:rPr lang="en-US" sz="1600" dirty="0"/>
              <a:t>  increased resistance, reduction of carrier lifetime, increase of reverse current</a:t>
            </a:r>
          </a:p>
          <a:p>
            <a:endParaRPr lang="en-US" sz="1600" dirty="0">
              <a:sym typeface="Wingdings" pitchFamily="2" charset="2"/>
            </a:endParaRPr>
          </a:p>
          <a:p>
            <a:r>
              <a:rPr lang="en-US" sz="1600" dirty="0">
                <a:sym typeface="Wingdings" pitchFamily="2" charset="2"/>
              </a:rPr>
              <a:t>  </a:t>
            </a:r>
            <a:r>
              <a:rPr lang="en-US" sz="1600" dirty="0"/>
              <a:t> forward bias: voltage at given forward current increases</a:t>
            </a:r>
          </a:p>
          <a:p>
            <a:r>
              <a:rPr lang="en-US" sz="1600" dirty="0"/>
              <a:t>  </a:t>
            </a:r>
            <a:r>
              <a:rPr lang="en-US" sz="1600" dirty="0">
                <a:sym typeface="Wingdings" pitchFamily="2" charset="2"/>
              </a:rPr>
              <a:t> reverse bias: reverse </a:t>
            </a:r>
            <a:r>
              <a:rPr lang="en-US" sz="1600" dirty="0" smtClean="0">
                <a:sym typeface="Wingdings" pitchFamily="2" charset="2"/>
              </a:rPr>
              <a:t>current increases</a:t>
            </a: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1447800" y="20574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 </a:t>
            </a:r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1066800" y="2286000"/>
            <a:ext cx="7017177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sz="1600" dirty="0"/>
              <a:t>linear response  </a:t>
            </a:r>
            <a:r>
              <a:rPr lang="en-US" sz="1600" b="1" dirty="0" smtClean="0">
                <a:solidFill>
                  <a:srgbClr val="A50021"/>
                </a:solidFill>
                <a:latin typeface="GreekC" pitchFamily="2" charset="0"/>
              </a:rPr>
              <a:t>Δ</a:t>
            </a:r>
            <a:r>
              <a:rPr lang="en-US" sz="1600" b="1" i="1" dirty="0" smtClean="0">
                <a:solidFill>
                  <a:srgbClr val="A50021"/>
                </a:solidFill>
              </a:rPr>
              <a:t>V </a:t>
            </a:r>
            <a:r>
              <a:rPr lang="en-US" sz="1600" b="1" i="1" dirty="0">
                <a:solidFill>
                  <a:srgbClr val="A50021"/>
                </a:solidFill>
              </a:rPr>
              <a:t>= k </a:t>
            </a:r>
            <a:r>
              <a:rPr lang="en-US" sz="1600" b="1" i="1" dirty="0">
                <a:solidFill>
                  <a:srgbClr val="A50021"/>
                </a:solidFill>
                <a:cs typeface="Arial" charset="0"/>
              </a:rPr>
              <a:t>·</a:t>
            </a:r>
            <a:r>
              <a:rPr lang="en-US" sz="1600" b="1" dirty="0" err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600" b="1" baseline="-25000" dirty="0" err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/>
          </a:p>
          <a:p>
            <a:pPr>
              <a:buFontTx/>
              <a:buChar char="•"/>
            </a:pPr>
            <a:r>
              <a:rPr lang="en-US" sz="1600" dirty="0"/>
              <a:t> high sensitivity diode (</a:t>
            </a:r>
            <a:r>
              <a:rPr lang="en-US" sz="1600" dirty="0">
                <a:solidFill>
                  <a:srgbClr val="A50021"/>
                </a:solidFill>
              </a:rPr>
              <a:t>CMRP</a:t>
            </a:r>
            <a:r>
              <a:rPr lang="en-US" sz="1600" dirty="0"/>
              <a:t>, University of Wollongong, AU) 10</a:t>
            </a:r>
            <a:r>
              <a:rPr lang="en-US" sz="1600" baseline="30000" dirty="0"/>
              <a:t>9</a:t>
            </a:r>
            <a:r>
              <a:rPr lang="en-US" sz="1600" dirty="0"/>
              <a:t>  to ~10</a:t>
            </a:r>
            <a:r>
              <a:rPr lang="en-US" sz="1600" baseline="30000" dirty="0"/>
              <a:t>12</a:t>
            </a:r>
            <a:r>
              <a:rPr lang="en-US" sz="1600" dirty="0"/>
              <a:t> </a:t>
            </a:r>
            <a:r>
              <a:rPr lang="en-US" sz="1600" dirty="0">
                <a:cs typeface="Times New Roman" pitchFamily="18" charset="0"/>
              </a:rPr>
              <a:t>n/cm</a:t>
            </a:r>
            <a:r>
              <a:rPr lang="en-US" sz="1600" baseline="30000" dirty="0">
                <a:cs typeface="Times New Roman" pitchFamily="18" charset="0"/>
              </a:rPr>
              <a:t>2</a:t>
            </a:r>
            <a:r>
              <a:rPr lang="en-US" sz="1600" dirty="0"/>
              <a:t>, </a:t>
            </a:r>
          </a:p>
          <a:p>
            <a:pPr>
              <a:buFontTx/>
              <a:buChar char="•"/>
            </a:pPr>
            <a:r>
              <a:rPr lang="en-US" sz="1600" dirty="0"/>
              <a:t> commercial (</a:t>
            </a:r>
            <a:r>
              <a:rPr lang="en-US" sz="1600" dirty="0" err="1"/>
              <a:t>Osram</a:t>
            </a:r>
            <a:r>
              <a:rPr lang="en-US" sz="1600" dirty="0"/>
              <a:t>) silicon PIN photodiode </a:t>
            </a:r>
            <a:r>
              <a:rPr lang="en-US" sz="1600" dirty="0">
                <a:solidFill>
                  <a:srgbClr val="A50021"/>
                </a:solidFill>
              </a:rPr>
              <a:t>BPW34F</a:t>
            </a:r>
            <a:r>
              <a:rPr lang="en-US" sz="1600" dirty="0"/>
              <a:t> 10</a:t>
            </a:r>
            <a:r>
              <a:rPr lang="en-US" sz="1600" baseline="30000" dirty="0"/>
              <a:t>12</a:t>
            </a:r>
            <a:r>
              <a:rPr lang="en-US" sz="1600" dirty="0"/>
              <a:t>  to ~10</a:t>
            </a:r>
            <a:r>
              <a:rPr lang="en-US" sz="1600" baseline="30000" dirty="0"/>
              <a:t>15</a:t>
            </a:r>
            <a:r>
              <a:rPr lang="en-US" sz="1600" dirty="0"/>
              <a:t> </a:t>
            </a:r>
            <a:r>
              <a:rPr lang="en-US" sz="1600" dirty="0">
                <a:cs typeface="Times New Roman" pitchFamily="18" charset="0"/>
              </a:rPr>
              <a:t>n/cm</a:t>
            </a:r>
            <a:r>
              <a:rPr lang="en-US" sz="1600" baseline="30000" dirty="0">
                <a:cs typeface="Times New Roman" pitchFamily="18" charset="0"/>
              </a:rPr>
              <a:t>2</a:t>
            </a:r>
          </a:p>
        </p:txBody>
      </p:sp>
      <p:sp>
        <p:nvSpPr>
          <p:cNvPr id="107536" name="Text Box 16"/>
          <p:cNvSpPr txBox="1">
            <a:spLocks noChangeArrowheads="1"/>
          </p:cNvSpPr>
          <p:nvPr/>
        </p:nvSpPr>
        <p:spPr bwMode="auto">
          <a:xfrm>
            <a:off x="228600" y="1905000"/>
            <a:ext cx="1357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Forward bias</a:t>
            </a:r>
          </a:p>
        </p:txBody>
      </p:sp>
      <p:pic>
        <p:nvPicPr>
          <p:cNvPr id="107539" name="Picture 19" descr="pindiodes-cmrp-onlinesens-l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73016"/>
            <a:ext cx="3967163" cy="2817813"/>
          </a:xfrm>
          <a:prstGeom prst="rect">
            <a:avLst/>
          </a:prstGeom>
          <a:noFill/>
        </p:spPr>
      </p:pic>
      <p:sp>
        <p:nvSpPr>
          <p:cNvPr id="107540" name="Text Box 20"/>
          <p:cNvSpPr txBox="1">
            <a:spLocks noChangeArrowheads="1"/>
          </p:cNvSpPr>
          <p:nvPr/>
        </p:nvSpPr>
        <p:spPr bwMode="auto">
          <a:xfrm>
            <a:off x="2555776" y="3717032"/>
            <a:ext cx="781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CMRP</a:t>
            </a:r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2514600" y="5105400"/>
            <a:ext cx="1560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/>
              <a:t>(F. Ravotti at al.)</a:t>
            </a:r>
          </a:p>
        </p:txBody>
      </p:sp>
      <p:pic>
        <p:nvPicPr>
          <p:cNvPr id="15" name="Picture 13" descr="BPW34_Voltage_vs_Do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7" y="3499923"/>
            <a:ext cx="3816425" cy="2881406"/>
          </a:xfrm>
          <a:prstGeom prst="rect">
            <a:avLst/>
          </a:prstGeom>
          <a:noFill/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sl-SI" sz="1200" i="1" kern="0" noProof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4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80394"/>
            <a:ext cx="3744416" cy="303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0" y="0"/>
            <a:ext cx="4267200" cy="396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A50021"/>
                </a:solidFill>
              </a:rPr>
              <a:t> NIEL measurements  with diodes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0" y="381000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 dirty="0"/>
              <a:t>Reverse bias</a:t>
            </a:r>
          </a:p>
        </p:txBody>
      </p:sp>
      <p:pic>
        <p:nvPicPr>
          <p:cNvPr id="1085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6976" y="3429000"/>
            <a:ext cx="3881566" cy="295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457200" y="762000"/>
            <a:ext cx="6720879" cy="2472472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cs typeface="Arial" pitchFamily="34" charset="0"/>
              </a:rPr>
              <a:t>Reverse current proportional to </a:t>
            </a:r>
            <a:r>
              <a:rPr lang="en-US" sz="1600" dirty="0" err="1">
                <a:cs typeface="Arial" pitchFamily="34" charset="0"/>
              </a:rPr>
              <a:t>fluence</a:t>
            </a:r>
            <a:r>
              <a:rPr lang="en-US" sz="1600" dirty="0">
                <a:cs typeface="Arial" pitchFamily="34" charset="0"/>
              </a:rPr>
              <a:t> </a:t>
            </a:r>
            <a:r>
              <a:rPr lang="en-US" sz="1600" dirty="0" smtClean="0"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cs typeface="Arial" pitchFamily="34" charset="0"/>
              </a:rPr>
              <a:t>Δ</a:t>
            </a:r>
            <a:r>
              <a:rPr lang="en-US" sz="1600" b="1" i="1" dirty="0" smtClean="0">
                <a:solidFill>
                  <a:srgbClr val="A50021"/>
                </a:solidFill>
                <a:cs typeface="Arial" pitchFamily="34" charset="0"/>
              </a:rPr>
              <a:t>I </a:t>
            </a:r>
            <a:r>
              <a:rPr lang="en-US" sz="1600" b="1" i="1" dirty="0">
                <a:solidFill>
                  <a:srgbClr val="A50021"/>
                </a:solidFill>
                <a:cs typeface="Arial" pitchFamily="34" charset="0"/>
              </a:rPr>
              <a:t>= </a:t>
            </a:r>
            <a:r>
              <a:rPr lang="en-US" sz="1600" b="1" dirty="0" err="1">
                <a:solidFill>
                  <a:srgbClr val="A50021"/>
                </a:solidFill>
                <a:cs typeface="Arial" pitchFamily="34" charset="0"/>
              </a:rPr>
              <a:t>Φ</a:t>
            </a:r>
            <a:r>
              <a:rPr lang="en-US" sz="1600" b="1" i="1" baseline="-25000" dirty="0" err="1">
                <a:solidFill>
                  <a:srgbClr val="A50021"/>
                </a:solidFill>
                <a:cs typeface="Arial" pitchFamily="34" charset="0"/>
              </a:rPr>
              <a:t>eq</a:t>
            </a:r>
            <a:r>
              <a:rPr lang="en-US" sz="1600" b="1" i="1" dirty="0">
                <a:solidFill>
                  <a:srgbClr val="A50021"/>
                </a:solidFill>
                <a:cs typeface="Arial" pitchFamily="34" charset="0"/>
              </a:rPr>
              <a:t>/</a:t>
            </a:r>
            <a:r>
              <a:rPr lang="en-US" sz="1600" b="1" dirty="0" err="1">
                <a:solidFill>
                  <a:srgbClr val="A50021"/>
                </a:solidFill>
                <a:cs typeface="Arial" pitchFamily="34" charset="0"/>
              </a:rPr>
              <a:t>α</a:t>
            </a:r>
            <a:r>
              <a:rPr lang="en-US" sz="1600" b="1" i="1" dirty="0" err="1">
                <a:solidFill>
                  <a:srgbClr val="A50021"/>
                </a:solidFill>
                <a:cs typeface="Arial" pitchFamily="34" charset="0"/>
              </a:rPr>
              <a:t>V</a:t>
            </a:r>
            <a:endParaRPr lang="en-US" sz="1600" b="1" i="1" dirty="0">
              <a:solidFill>
                <a:srgbClr val="A50021"/>
              </a:solidFill>
              <a:cs typeface="Arial" pitchFamily="34" charset="0"/>
            </a:endParaRPr>
          </a:p>
          <a:p>
            <a:endParaRPr lang="en-US" sz="1600" b="1" i="1" dirty="0">
              <a:solidFill>
                <a:srgbClr val="A50021"/>
              </a:solidFill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1600" dirty="0">
                <a:cs typeface="Arial" pitchFamily="34" charset="0"/>
              </a:rPr>
              <a:t> </a:t>
            </a:r>
            <a:r>
              <a:rPr lang="en-US" sz="1600" b="1" dirty="0">
                <a:cs typeface="Arial" pitchFamily="34" charset="0"/>
              </a:rPr>
              <a:t>25 µm</a:t>
            </a:r>
            <a:r>
              <a:rPr lang="en-US" sz="1600" dirty="0">
                <a:cs typeface="Arial" pitchFamily="34" charset="0"/>
              </a:rPr>
              <a:t> x 0.5 cm x 0.5 cm pad diode with guard ring structure processed </a:t>
            </a:r>
          </a:p>
          <a:p>
            <a:r>
              <a:rPr lang="en-US" sz="1600" dirty="0">
                <a:cs typeface="Arial" pitchFamily="34" charset="0"/>
              </a:rPr>
              <a:t>  on </a:t>
            </a:r>
            <a:r>
              <a:rPr lang="en-US" sz="1600" dirty="0">
                <a:solidFill>
                  <a:srgbClr val="A50021"/>
                </a:solidFill>
                <a:cs typeface="Arial" pitchFamily="34" charset="0"/>
              </a:rPr>
              <a:t>epitaxial </a:t>
            </a:r>
            <a:r>
              <a:rPr lang="en-US" sz="1600" dirty="0" smtClean="0">
                <a:solidFill>
                  <a:srgbClr val="A50021"/>
                </a:solidFill>
                <a:cs typeface="Arial" pitchFamily="34" charset="0"/>
              </a:rPr>
              <a:t>silicon</a:t>
            </a:r>
            <a:endParaRPr lang="sl-SI" sz="1600" dirty="0" smtClean="0">
              <a:solidFill>
                <a:srgbClr val="A50021"/>
              </a:solidFill>
              <a:cs typeface="Arial" pitchFamily="34" charset="0"/>
            </a:endParaRPr>
          </a:p>
          <a:p>
            <a:endParaRPr lang="en-US" sz="1600" dirty="0">
              <a:solidFill>
                <a:srgbClr val="A50021"/>
              </a:solidFill>
              <a:cs typeface="Arial" pitchFamily="34" charset="0"/>
            </a:endParaRPr>
          </a:p>
          <a:p>
            <a:r>
              <a:rPr lang="en-US" sz="1600" dirty="0">
                <a:cs typeface="Arial" pitchFamily="34" charset="0"/>
              </a:rPr>
              <a:t>  </a:t>
            </a:r>
            <a:r>
              <a:rPr lang="en-US" sz="1600" dirty="0">
                <a:cs typeface="Arial" pitchFamily="34" charset="0"/>
                <a:sym typeface="Wingdings" pitchFamily="2" charset="2"/>
              </a:rPr>
              <a:t></a:t>
            </a:r>
            <a:r>
              <a:rPr lang="en-US" sz="1600" dirty="0">
                <a:cs typeface="Arial" pitchFamily="34" charset="0"/>
              </a:rPr>
              <a:t> </a:t>
            </a:r>
            <a:r>
              <a:rPr lang="en-US" sz="1600" b="1" dirty="0">
                <a:cs typeface="Arial" pitchFamily="34" charset="0"/>
              </a:rPr>
              <a:t>thin epitaxial</a:t>
            </a:r>
            <a:r>
              <a:rPr lang="en-US" sz="1600" dirty="0">
                <a:cs typeface="Arial" pitchFamily="34" charset="0"/>
              </a:rPr>
              <a:t> diode can be depleted with </a:t>
            </a:r>
            <a:r>
              <a:rPr lang="en-US" sz="1600" dirty="0" err="1">
                <a:cs typeface="Arial" pitchFamily="34" charset="0"/>
              </a:rPr>
              <a:t>V</a:t>
            </a:r>
            <a:r>
              <a:rPr lang="en-US" sz="1600" b="1" baseline="-25000" dirty="0" err="1">
                <a:cs typeface="Arial" pitchFamily="34" charset="0"/>
              </a:rPr>
              <a:t>bias</a:t>
            </a:r>
            <a:r>
              <a:rPr lang="en-US" sz="1600" dirty="0">
                <a:cs typeface="Arial" pitchFamily="34" charset="0"/>
              </a:rPr>
              <a:t> &lt; 30 V also after irradiation </a:t>
            </a:r>
          </a:p>
          <a:p>
            <a:r>
              <a:rPr lang="en-US" sz="1600" dirty="0">
                <a:cs typeface="Arial" pitchFamily="34" charset="0"/>
              </a:rPr>
              <a:t>       with 10</a:t>
            </a:r>
            <a:r>
              <a:rPr lang="en-US" sz="1600" b="1" baseline="30000" dirty="0">
                <a:cs typeface="Arial" pitchFamily="34" charset="0"/>
              </a:rPr>
              <a:t>15 </a:t>
            </a:r>
            <a:r>
              <a:rPr lang="en-US" sz="1600" dirty="0">
                <a:cs typeface="Arial" pitchFamily="34" charset="0"/>
              </a:rPr>
              <a:t>n/cm</a:t>
            </a:r>
            <a:r>
              <a:rPr lang="en-US" sz="1600" b="1" baseline="30000" dirty="0">
                <a:cs typeface="Arial" pitchFamily="34" charset="0"/>
              </a:rPr>
              <a:t>2</a:t>
            </a:r>
          </a:p>
          <a:p>
            <a:r>
              <a:rPr lang="en-US" sz="1600" b="1" dirty="0">
                <a:cs typeface="Arial" pitchFamily="34" charset="0"/>
              </a:rPr>
              <a:t>  </a:t>
            </a:r>
            <a:r>
              <a:rPr lang="en-US" sz="1600" b="1" dirty="0">
                <a:cs typeface="Arial" pitchFamily="34" charset="0"/>
                <a:sym typeface="Wingdings" pitchFamily="2" charset="2"/>
              </a:rPr>
              <a:t> </a:t>
            </a:r>
            <a:r>
              <a:rPr lang="en-US" sz="1600" dirty="0">
                <a:cs typeface="Arial" pitchFamily="34" charset="0"/>
                <a:sym typeface="Wingdings" pitchFamily="2" charset="2"/>
              </a:rPr>
              <a:t>in this </a:t>
            </a:r>
            <a:r>
              <a:rPr lang="en-US" sz="1600" dirty="0" err="1">
                <a:cs typeface="Arial" pitchFamily="34" charset="0"/>
                <a:sym typeface="Wingdings" pitchFamily="2" charset="2"/>
              </a:rPr>
              <a:t>fluence</a:t>
            </a:r>
            <a:r>
              <a:rPr lang="en-US" sz="1600" dirty="0">
                <a:cs typeface="Arial" pitchFamily="34" charset="0"/>
                <a:sym typeface="Wingdings" pitchFamily="2" charset="2"/>
              </a:rPr>
              <a:t> and time range </a:t>
            </a:r>
            <a:r>
              <a:rPr lang="en-US" sz="1600" dirty="0" err="1">
                <a:cs typeface="Arial" pitchFamily="34" charset="0"/>
                <a:sym typeface="Wingdings" pitchFamily="2" charset="2"/>
              </a:rPr>
              <a:t>V</a:t>
            </a:r>
            <a:r>
              <a:rPr lang="en-US" sz="1600" b="1" baseline="-25000" dirty="0" err="1">
                <a:cs typeface="Arial" pitchFamily="34" charset="0"/>
              </a:rPr>
              <a:t>bias</a:t>
            </a:r>
            <a:r>
              <a:rPr lang="en-US" sz="1600" dirty="0">
                <a:cs typeface="Arial" pitchFamily="34" charset="0"/>
              </a:rPr>
              <a:t> does not increase with annealing</a:t>
            </a:r>
            <a:endParaRPr lang="en-US" sz="1600" b="1" dirty="0">
              <a:cs typeface="Arial" pitchFamily="34" charset="0"/>
            </a:endParaRPr>
          </a:p>
          <a:p>
            <a:endParaRPr lang="en-US" sz="1600" b="1" baseline="30000" dirty="0">
              <a:cs typeface="Arial" pitchFamily="34" charset="0"/>
            </a:endParaRPr>
          </a:p>
          <a:p>
            <a:r>
              <a:rPr lang="en-US" sz="1600" dirty="0">
                <a:cs typeface="Arial" pitchFamily="34" charset="0"/>
              </a:rPr>
              <a:t>- suitable </a:t>
            </a:r>
            <a:r>
              <a:rPr lang="en-US" sz="1600" dirty="0" smtClean="0">
                <a:cs typeface="Arial" pitchFamily="34" charset="0"/>
              </a:rPr>
              <a:t>to measure fluences from 10</a:t>
            </a:r>
            <a:r>
              <a:rPr lang="en-US" sz="1600" b="1" baseline="30000" dirty="0" smtClean="0">
                <a:cs typeface="Arial" pitchFamily="34" charset="0"/>
              </a:rPr>
              <a:t>1</a:t>
            </a:r>
            <a:r>
              <a:rPr lang="sl-SI" sz="1600" b="1" baseline="30000" dirty="0">
                <a:cs typeface="Arial" pitchFamily="34" charset="0"/>
              </a:rPr>
              <a:t>1</a:t>
            </a:r>
            <a:r>
              <a:rPr lang="en-US" sz="1600" b="1" baseline="30000" dirty="0" smtClean="0">
                <a:cs typeface="Arial" pitchFamily="34" charset="0"/>
              </a:rPr>
              <a:t> </a:t>
            </a:r>
            <a:r>
              <a:rPr lang="en-US" sz="1600" dirty="0">
                <a:cs typeface="Arial" pitchFamily="34" charset="0"/>
              </a:rPr>
              <a:t>n/cm</a:t>
            </a:r>
            <a:r>
              <a:rPr lang="en-US" sz="1600" b="1" baseline="30000" dirty="0">
                <a:cs typeface="Arial" pitchFamily="34" charset="0"/>
              </a:rPr>
              <a:t>2</a:t>
            </a:r>
            <a:r>
              <a:rPr lang="en-US" sz="1600" dirty="0">
                <a:cs typeface="Arial" pitchFamily="34" charset="0"/>
              </a:rPr>
              <a:t> to 10</a:t>
            </a:r>
            <a:r>
              <a:rPr lang="en-US" sz="1600" b="1" baseline="30000" dirty="0">
                <a:cs typeface="Arial" pitchFamily="34" charset="0"/>
              </a:rPr>
              <a:t>15 </a:t>
            </a:r>
            <a:r>
              <a:rPr lang="en-US" sz="1600" dirty="0">
                <a:cs typeface="Arial" pitchFamily="34" charset="0"/>
              </a:rPr>
              <a:t>n/cm</a:t>
            </a:r>
            <a:r>
              <a:rPr lang="en-US" sz="1600" b="1" baseline="30000" dirty="0">
                <a:cs typeface="Arial" pitchFamily="34" charset="0"/>
              </a:rPr>
              <a:t>2</a:t>
            </a:r>
          </a:p>
        </p:txBody>
      </p:sp>
      <p:sp>
        <p:nvSpPr>
          <p:cNvPr id="108557" name="Text Box 13"/>
          <p:cNvSpPr txBox="1">
            <a:spLocks noChangeArrowheads="1"/>
          </p:cNvSpPr>
          <p:nvPr/>
        </p:nvSpPr>
        <p:spPr bwMode="auto">
          <a:xfrm>
            <a:off x="5814864" y="3865240"/>
            <a:ext cx="765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A50021"/>
                </a:solidFill>
              </a:rPr>
              <a:t>25 </a:t>
            </a:r>
            <a:r>
              <a:rPr lang="en-US" b="1" dirty="0">
                <a:solidFill>
                  <a:srgbClr val="A50021"/>
                </a:solidFill>
                <a:cs typeface="Arial" charset="0"/>
              </a:rPr>
              <a:t>µm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2699792" y="5085184"/>
            <a:ext cx="11929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b="1" dirty="0" smtClean="0">
                <a:solidFill>
                  <a:srgbClr val="A50021"/>
                </a:solidFill>
              </a:rPr>
              <a:t>Epi, </a:t>
            </a:r>
            <a:r>
              <a:rPr lang="en-US" b="1" dirty="0" smtClean="0">
                <a:solidFill>
                  <a:srgbClr val="A50021"/>
                </a:solidFill>
              </a:rPr>
              <a:t>25 </a:t>
            </a:r>
            <a:r>
              <a:rPr lang="en-US" b="1" dirty="0">
                <a:solidFill>
                  <a:srgbClr val="A50021"/>
                </a:solidFill>
                <a:cs typeface="Arial" charset="0"/>
              </a:rPr>
              <a:t>µm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sl-SI" sz="1200" i="1" kern="0" noProof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5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0" y="0"/>
            <a:ext cx="2438400" cy="396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l-SI" sz="2000" b="1">
                <a:solidFill>
                  <a:srgbClr val="A50021"/>
                </a:solidFill>
              </a:rPr>
              <a:t> Thermal neutrons</a:t>
            </a:r>
            <a:endParaRPr lang="en-US" sz="2000" b="1">
              <a:solidFill>
                <a:srgbClr val="A50021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9552" y="692696"/>
            <a:ext cx="4541628" cy="1107996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bipolar transistors (DMILL) used in front end ASICs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measure base current at given collector current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</a:rPr>
              <a:t>  </a:t>
            </a:r>
            <a:r>
              <a:rPr lang="en-US" sz="1600" kern="0" dirty="0" smtClean="0">
                <a:solidFill>
                  <a:sysClr val="windowText" lastClr="000000"/>
                </a:solidFill>
                <a:sym typeface="Wingdings" pitchFamily="2" charset="2"/>
              </a:rPr>
              <a:t> monitor status of front end electronics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 sensitive to fast and thermal neutrons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67544" y="2204864"/>
            <a:ext cx="7344816" cy="369332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</a:rPr>
              <a:t>ΔI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</a:rPr>
              <a:t>b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</a:rPr>
              <a:t>/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</a:rPr>
              <a:t>I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</a:rPr>
              <a:t>c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</a:rPr>
              <a:t> =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k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eq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·Ф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eq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+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k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th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·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Ф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th</a:t>
            </a:r>
            <a:r>
              <a:rPr lang="sl-SI" sz="1800" b="1" kern="0" baseline="-25000" dirty="0">
                <a:solidFill>
                  <a:srgbClr val="A50021"/>
                </a:solidFill>
                <a:cs typeface="Arial" pitchFamily="34" charset="0"/>
                <a:sym typeface="Wingdings" pitchFamily="2" charset="2"/>
              </a:rPr>
              <a:t> </a:t>
            </a:r>
            <a:r>
              <a:rPr lang="sl-SI" sz="1800" b="1" kern="0" baseline="-25000" dirty="0" smtClean="0">
                <a:solidFill>
                  <a:srgbClr val="A50021"/>
                </a:solidFill>
                <a:cs typeface="Arial" pitchFamily="34" charset="0"/>
                <a:sym typeface="Wingdings" pitchFamily="2" charset="2"/>
              </a:rPr>
              <a:t>;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</a:t>
            </a:r>
            <a:r>
              <a:rPr kumimoji="0" lang="sl-SI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</a:t>
            </a:r>
            <a:r>
              <a:rPr kumimoji="0" lang="sl-SI" sz="1800" b="0" i="0" u="none" strike="noStrike" kern="0" cap="none" spc="0" normalizeH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k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eq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k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th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sym typeface="Wingdings" pitchFamily="2" charset="2"/>
              </a:rPr>
              <a:t> and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Ф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eq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known </a:t>
            </a:r>
            <a:r>
              <a:rPr kumimoji="0" lang="sl-SI" sz="1800" b="0" i="0" u="none" strike="noStrike" kern="0" cap="none" spc="0" normalizeH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</a:t>
            </a:r>
            <a:r>
              <a:rPr kumimoji="0" lang="sl-SI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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Ф</a:t>
            </a:r>
            <a:r>
              <a:rPr kumimoji="0" lang="en-US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th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cs typeface="Arial" pitchFamily="34" charset="0"/>
                <a:sym typeface="Wingdings" pitchFamily="2" charset="2"/>
              </a:rPr>
              <a:t> can be determined</a:t>
            </a:r>
          </a:p>
        </p:txBody>
      </p:sp>
      <p:pic>
        <p:nvPicPr>
          <p:cNvPr id="9" name="Picture 7" descr="H:\RADMON\DMILL\TNSplot.png"/>
          <p:cNvPicPr>
            <a:picLocks noChangeAspect="1" noChangeArrowheads="1"/>
          </p:cNvPicPr>
          <p:nvPr/>
        </p:nvPicPr>
        <p:blipFill>
          <a:blip r:embed="rId2" cstate="print"/>
          <a:srcRect l="15686" t="6631"/>
          <a:stretch>
            <a:fillRect/>
          </a:stretch>
        </p:blipFill>
        <p:spPr bwMode="auto">
          <a:xfrm rot="5400000">
            <a:off x="719573" y="2456891"/>
            <a:ext cx="3096342" cy="4176464"/>
          </a:xfrm>
          <a:prstGeom prst="rect">
            <a:avLst/>
          </a:prstGeom>
          <a:noFill/>
        </p:spPr>
      </p:pic>
      <p:pic>
        <p:nvPicPr>
          <p:cNvPr id="10" name="Picture 4" descr="H:\RADMON\irrad1\MacrosJhanna\IrradSECComp\ReacMacs\DMILL.png"/>
          <p:cNvPicPr>
            <a:picLocks noChangeAspect="1" noChangeArrowheads="1"/>
          </p:cNvPicPr>
          <p:nvPr/>
        </p:nvPicPr>
        <p:blipFill>
          <a:blip r:embed="rId3" cstate="print"/>
          <a:srcRect l="3431"/>
          <a:stretch>
            <a:fillRect/>
          </a:stretch>
        </p:blipFill>
        <p:spPr bwMode="auto">
          <a:xfrm>
            <a:off x="4572000" y="2996952"/>
            <a:ext cx="4053367" cy="302433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76056" y="5877272"/>
            <a:ext cx="3484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dirty="0" err="1" smtClean="0"/>
              <a:t>Response</a:t>
            </a:r>
            <a:r>
              <a:rPr lang="sl-SI" sz="1600" dirty="0" smtClean="0"/>
              <a:t> to </a:t>
            </a:r>
            <a:r>
              <a:rPr lang="sl-SI" sz="1600" dirty="0" err="1" smtClean="0"/>
              <a:t>thermal</a:t>
            </a:r>
            <a:r>
              <a:rPr lang="sl-SI" sz="1600" dirty="0" smtClean="0"/>
              <a:t> </a:t>
            </a:r>
            <a:r>
              <a:rPr lang="sl-SI" sz="1600" dirty="0" err="1" smtClean="0"/>
              <a:t>neutrons</a:t>
            </a:r>
            <a:r>
              <a:rPr lang="sl-SI" sz="1600" dirty="0" smtClean="0"/>
              <a:t> </a:t>
            </a:r>
            <a:r>
              <a:rPr lang="sl-SI" sz="1600" dirty="0"/>
              <a:t>(</a:t>
            </a:r>
            <a:r>
              <a:rPr lang="sl-SI" sz="1600" dirty="0" err="1" smtClean="0"/>
              <a:t>reactor</a:t>
            </a:r>
            <a:r>
              <a:rPr lang="sl-SI" sz="1600" dirty="0" smtClean="0"/>
              <a:t>)</a:t>
            </a:r>
            <a:endParaRPr lang="en-US" sz="1600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sl-SI" sz="1200" i="1" kern="0" noProof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6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6" name="Picture 4" descr="ID_RMSB_populated"/>
          <p:cNvPicPr>
            <a:picLocks noChangeAspect="1" noChangeArrowheads="1"/>
          </p:cNvPicPr>
          <p:nvPr/>
        </p:nvPicPr>
        <p:blipFill>
          <a:blip r:embed="rId2" cstate="print"/>
          <a:srcRect l="24687" t="6769" r="24687" b="17500"/>
          <a:stretch>
            <a:fillRect/>
          </a:stretch>
        </p:blipFill>
        <p:spPr bwMode="auto">
          <a:xfrm>
            <a:off x="1339850" y="2971800"/>
            <a:ext cx="2447925" cy="3001963"/>
          </a:xfrm>
          <a:prstGeom prst="rect">
            <a:avLst/>
          </a:prstGeom>
          <a:noFill/>
        </p:spPr>
      </p:pic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0" y="2819400"/>
            <a:ext cx="12282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CMRP diode</a:t>
            </a: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0" y="3505200"/>
            <a:ext cx="13340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BPW34 diode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0" y="4191000"/>
            <a:ext cx="11213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err="1"/>
              <a:t>Thermistor</a:t>
            </a:r>
            <a:endParaRPr lang="en-US" sz="1600" b="1" dirty="0"/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0" y="5486400"/>
            <a:ext cx="9781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err="1"/>
              <a:t>epi</a:t>
            </a:r>
            <a:r>
              <a:rPr lang="en-US" sz="1600" b="1" dirty="0"/>
              <a:t> diode</a:t>
            </a:r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3962400" y="3048000"/>
            <a:ext cx="1587229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err="1"/>
              <a:t>Radfet</a:t>
            </a:r>
            <a:r>
              <a:rPr lang="en-US" sz="1600" b="1" dirty="0"/>
              <a:t> package: </a:t>
            </a:r>
          </a:p>
          <a:p>
            <a:pPr>
              <a:buFontTx/>
              <a:buChar char="•"/>
            </a:pPr>
            <a:r>
              <a:rPr lang="en-US" sz="1600" b="1" dirty="0"/>
              <a:t> 0.25 </a:t>
            </a:r>
            <a:r>
              <a:rPr lang="en-US" sz="1600" b="1" dirty="0">
                <a:cs typeface="Arial" charset="0"/>
              </a:rPr>
              <a:t>µm SiO</a:t>
            </a:r>
            <a:r>
              <a:rPr lang="en-US" sz="1600" b="1" baseline="-25000" dirty="0">
                <a:cs typeface="Arial" charset="0"/>
              </a:rPr>
              <a:t>2</a:t>
            </a:r>
          </a:p>
          <a:p>
            <a:pPr>
              <a:buFontTx/>
              <a:buChar char="•"/>
            </a:pPr>
            <a:r>
              <a:rPr lang="en-US" sz="1600" b="1" dirty="0"/>
              <a:t> 1.6 µm</a:t>
            </a:r>
            <a:r>
              <a:rPr lang="en-US" sz="1600" b="1" dirty="0">
                <a:cs typeface="Arial" charset="0"/>
              </a:rPr>
              <a:t>SiO</a:t>
            </a:r>
            <a:r>
              <a:rPr lang="en-US" sz="1600" b="1" baseline="-25000" dirty="0">
                <a:cs typeface="Arial" charset="0"/>
              </a:rPr>
              <a:t>2</a:t>
            </a:r>
            <a:endParaRPr lang="en-US" sz="1600" b="1" dirty="0">
              <a:cs typeface="Arial" charset="0"/>
            </a:endParaRPr>
          </a:p>
          <a:p>
            <a:pPr>
              <a:buFontTx/>
              <a:buChar char="•"/>
            </a:pPr>
            <a:r>
              <a:rPr lang="en-US" sz="1600" b="1" dirty="0"/>
              <a:t> 0.13 µm</a:t>
            </a:r>
            <a:r>
              <a:rPr lang="en-US" sz="1600" b="1" dirty="0">
                <a:cs typeface="Arial" charset="0"/>
              </a:rPr>
              <a:t>SiO</a:t>
            </a:r>
            <a:r>
              <a:rPr lang="en-US" sz="1600" b="1" baseline="-25000" dirty="0">
                <a:cs typeface="Arial" charset="0"/>
              </a:rPr>
              <a:t>2</a:t>
            </a:r>
          </a:p>
          <a:p>
            <a:endParaRPr lang="en-US" b="1" dirty="0"/>
          </a:p>
        </p:txBody>
      </p:sp>
      <p:sp>
        <p:nvSpPr>
          <p:cNvPr id="110603" name="Text Box 11"/>
          <p:cNvSpPr txBox="1">
            <a:spLocks noChangeArrowheads="1"/>
          </p:cNvSpPr>
          <p:nvPr/>
        </p:nvSpPr>
        <p:spPr bwMode="auto">
          <a:xfrm>
            <a:off x="3968750" y="4511675"/>
            <a:ext cx="17363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Bipolar transistors</a:t>
            </a:r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3968750" y="5254625"/>
            <a:ext cx="14652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Ceramic hybrid</a:t>
            </a:r>
          </a:p>
          <a:p>
            <a:r>
              <a:rPr lang="en-US" sz="1600" b="1" dirty="0"/>
              <a:t> (Al</a:t>
            </a:r>
            <a:r>
              <a:rPr lang="en-US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r>
              <a:rPr lang="en-US" sz="1600" b="1" dirty="0"/>
              <a:t>)</a:t>
            </a:r>
          </a:p>
        </p:txBody>
      </p:sp>
      <p:sp>
        <p:nvSpPr>
          <p:cNvPr id="110605" name="Line 13"/>
          <p:cNvSpPr>
            <a:spLocks noChangeShapeType="1"/>
          </p:cNvSpPr>
          <p:nvPr/>
        </p:nvSpPr>
        <p:spPr bwMode="auto">
          <a:xfrm>
            <a:off x="838200" y="3124200"/>
            <a:ext cx="1295400" cy="990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06" name="Line 14"/>
          <p:cNvSpPr>
            <a:spLocks noChangeShapeType="1"/>
          </p:cNvSpPr>
          <p:nvPr/>
        </p:nvSpPr>
        <p:spPr bwMode="auto">
          <a:xfrm>
            <a:off x="838200" y="3886200"/>
            <a:ext cx="1227138" cy="6508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07" name="Line 15"/>
          <p:cNvSpPr>
            <a:spLocks noChangeShapeType="1"/>
          </p:cNvSpPr>
          <p:nvPr/>
        </p:nvSpPr>
        <p:spPr bwMode="auto">
          <a:xfrm>
            <a:off x="914400" y="4495800"/>
            <a:ext cx="1241425" cy="2889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08" name="Line 16"/>
          <p:cNvSpPr>
            <a:spLocks noChangeShapeType="1"/>
          </p:cNvSpPr>
          <p:nvPr/>
        </p:nvSpPr>
        <p:spPr bwMode="auto">
          <a:xfrm flipV="1">
            <a:off x="914400" y="5280025"/>
            <a:ext cx="1104900" cy="2063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09" name="Line 17"/>
          <p:cNvSpPr>
            <a:spLocks noChangeShapeType="1"/>
          </p:cNvSpPr>
          <p:nvPr/>
        </p:nvSpPr>
        <p:spPr bwMode="auto">
          <a:xfrm flipH="1">
            <a:off x="2744788" y="3505200"/>
            <a:ext cx="1293812" cy="7842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10" name="Line 18"/>
          <p:cNvSpPr>
            <a:spLocks noChangeShapeType="1"/>
          </p:cNvSpPr>
          <p:nvPr/>
        </p:nvSpPr>
        <p:spPr bwMode="auto">
          <a:xfrm flipH="1">
            <a:off x="2971800" y="3733800"/>
            <a:ext cx="990600" cy="6048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11" name="Line 19"/>
          <p:cNvSpPr>
            <a:spLocks noChangeShapeType="1"/>
          </p:cNvSpPr>
          <p:nvPr/>
        </p:nvSpPr>
        <p:spPr bwMode="auto">
          <a:xfrm flipH="1">
            <a:off x="2971800" y="4038600"/>
            <a:ext cx="1066800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12" name="Line 20"/>
          <p:cNvSpPr>
            <a:spLocks noChangeShapeType="1"/>
          </p:cNvSpPr>
          <p:nvPr/>
        </p:nvSpPr>
        <p:spPr bwMode="auto">
          <a:xfrm flipH="1">
            <a:off x="2925763" y="4684713"/>
            <a:ext cx="1087437" cy="3476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13" name="Line 21"/>
          <p:cNvSpPr>
            <a:spLocks noChangeShapeType="1"/>
          </p:cNvSpPr>
          <p:nvPr/>
        </p:nvSpPr>
        <p:spPr bwMode="auto">
          <a:xfrm flipH="1">
            <a:off x="2925763" y="4735513"/>
            <a:ext cx="1087437" cy="5937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14" name="Line 22"/>
          <p:cNvSpPr>
            <a:spLocks noChangeShapeType="1"/>
          </p:cNvSpPr>
          <p:nvPr/>
        </p:nvSpPr>
        <p:spPr bwMode="auto">
          <a:xfrm flipH="1">
            <a:off x="2925763" y="5429250"/>
            <a:ext cx="1042987" cy="984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15" name="Line 23"/>
          <p:cNvSpPr>
            <a:spLocks noChangeShapeType="1"/>
          </p:cNvSpPr>
          <p:nvPr/>
        </p:nvSpPr>
        <p:spPr bwMode="auto">
          <a:xfrm>
            <a:off x="1520825" y="6122988"/>
            <a:ext cx="20399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16" name="Text Box 24"/>
          <p:cNvSpPr txBox="1">
            <a:spLocks noChangeArrowheads="1"/>
          </p:cNvSpPr>
          <p:nvPr/>
        </p:nvSpPr>
        <p:spPr bwMode="auto">
          <a:xfrm>
            <a:off x="2209800" y="6043613"/>
            <a:ext cx="647700" cy="3365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4 cm</a:t>
            </a:r>
          </a:p>
        </p:txBody>
      </p:sp>
      <p:sp>
        <p:nvSpPr>
          <p:cNvPr id="110619" name="Text Box 27"/>
          <p:cNvSpPr txBox="1">
            <a:spLocks noChangeArrowheads="1"/>
          </p:cNvSpPr>
          <p:nvPr/>
        </p:nvSpPr>
        <p:spPr bwMode="auto">
          <a:xfrm>
            <a:off x="0" y="0"/>
            <a:ext cx="5181600" cy="396875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A50021"/>
                </a:solidFill>
              </a:rPr>
              <a:t> Radiation Monitor Sensor Board (RMSB)</a:t>
            </a:r>
          </a:p>
        </p:txBody>
      </p:sp>
      <p:sp>
        <p:nvSpPr>
          <p:cNvPr id="110620" name="Text Box 28"/>
          <p:cNvSpPr txBox="1">
            <a:spLocks noChangeArrowheads="1"/>
          </p:cNvSpPr>
          <p:nvPr/>
        </p:nvSpPr>
        <p:spPr bwMode="auto">
          <a:xfrm>
            <a:off x="323528" y="1052736"/>
            <a:ext cx="3901709" cy="1107996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sz="1600" dirty="0"/>
              <a:t>for dose monitoring in the Inner Detector: </a:t>
            </a:r>
          </a:p>
          <a:p>
            <a:r>
              <a:rPr lang="en-US" sz="1600" dirty="0"/>
              <a:t>  </a:t>
            </a:r>
            <a:r>
              <a:rPr lang="en-US" sz="1600" dirty="0">
                <a:sym typeface="Wingdings" pitchFamily="2" charset="2"/>
              </a:rPr>
              <a:t>- </a:t>
            </a:r>
            <a:r>
              <a:rPr lang="en-US" sz="1600" dirty="0"/>
              <a:t>large range of doses </a:t>
            </a:r>
          </a:p>
          <a:p>
            <a:r>
              <a:rPr lang="en-US" sz="1600" dirty="0"/>
              <a:t>  - no access in 10 years</a:t>
            </a:r>
          </a:p>
          <a:p>
            <a:r>
              <a:rPr lang="en-US" sz="1600" dirty="0"/>
              <a:t>       </a:t>
            </a:r>
            <a:r>
              <a:rPr lang="en-US" sz="1600" b="1" dirty="0">
                <a:solidFill>
                  <a:srgbClr val="A50021"/>
                </a:solidFill>
                <a:sym typeface="Wingdings" pitchFamily="2" charset="2"/>
              </a:rPr>
              <a:t> need many sensors</a:t>
            </a:r>
            <a:r>
              <a:rPr lang="en-US" sz="1600" dirty="0"/>
              <a:t>              </a:t>
            </a:r>
          </a:p>
        </p:txBody>
      </p:sp>
      <p:sp>
        <p:nvSpPr>
          <p:cNvPr id="110625" name="Text Box 33"/>
          <p:cNvSpPr txBox="1">
            <a:spLocks noChangeArrowheads="1"/>
          </p:cNvSpPr>
          <p:nvPr/>
        </p:nvSpPr>
        <p:spPr bwMode="auto">
          <a:xfrm>
            <a:off x="228600" y="457200"/>
            <a:ext cx="1562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>
                <a:solidFill>
                  <a:srgbClr val="A50021"/>
                </a:solidFill>
              </a:rPr>
              <a:t>Inner Detector</a:t>
            </a:r>
          </a:p>
        </p:txBody>
      </p:sp>
      <p:pic>
        <p:nvPicPr>
          <p:cNvPr id="110627" name="Picture 35" descr="RMSB_heating"/>
          <p:cNvPicPr>
            <a:picLocks noChangeAspect="1" noChangeArrowheads="1"/>
          </p:cNvPicPr>
          <p:nvPr/>
        </p:nvPicPr>
        <p:blipFill>
          <a:blip r:embed="rId3" cstate="print"/>
          <a:srcRect t="11855"/>
          <a:stretch>
            <a:fillRect/>
          </a:stretch>
        </p:blipFill>
        <p:spPr bwMode="auto">
          <a:xfrm>
            <a:off x="6324600" y="3048000"/>
            <a:ext cx="2459038" cy="2960688"/>
          </a:xfrm>
          <a:prstGeom prst="rect">
            <a:avLst/>
          </a:prstGeom>
          <a:noFill/>
        </p:spPr>
      </p:pic>
      <p:sp>
        <p:nvSpPr>
          <p:cNvPr id="110629" name="Text Box 37"/>
          <p:cNvSpPr txBox="1">
            <a:spLocks noChangeArrowheads="1"/>
          </p:cNvSpPr>
          <p:nvPr/>
        </p:nvSpPr>
        <p:spPr bwMode="auto">
          <a:xfrm>
            <a:off x="6400800" y="6172200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b="1">
              <a:cs typeface="Arial" charset="0"/>
            </a:endParaRPr>
          </a:p>
        </p:txBody>
      </p:sp>
      <p:sp>
        <p:nvSpPr>
          <p:cNvPr id="110630" name="Text Box 38"/>
          <p:cNvSpPr txBox="1">
            <a:spLocks noChangeArrowheads="1"/>
          </p:cNvSpPr>
          <p:nvPr/>
        </p:nvSpPr>
        <p:spPr bwMode="auto">
          <a:xfrm>
            <a:off x="6948264" y="6093296"/>
            <a:ext cx="1063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Back side</a:t>
            </a:r>
          </a:p>
        </p:txBody>
      </p:sp>
      <p:sp>
        <p:nvSpPr>
          <p:cNvPr id="110631" name="Text Box 39"/>
          <p:cNvSpPr txBox="1">
            <a:spLocks noChangeArrowheads="1"/>
          </p:cNvSpPr>
          <p:nvPr/>
        </p:nvSpPr>
        <p:spPr bwMode="auto">
          <a:xfrm>
            <a:off x="4953000" y="1052736"/>
            <a:ext cx="4191000" cy="1138773"/>
          </a:xfrm>
          <a:prstGeom prst="rect">
            <a:avLst/>
          </a:prstGeom>
          <a:solidFill>
            <a:schemeClr val="accent5">
              <a:lumMod val="40000"/>
              <a:lumOff val="60000"/>
              <a:alpha val="2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sz="1600" dirty="0"/>
              <a:t>large temperature variations </a:t>
            </a:r>
            <a:r>
              <a:rPr lang="en-US" sz="1600" dirty="0" smtClean="0"/>
              <a:t>(</a:t>
            </a:r>
            <a:r>
              <a:rPr lang="sl-SI" sz="1600" dirty="0" smtClean="0"/>
              <a:t>5</a:t>
            </a:r>
            <a:r>
              <a:rPr lang="en-US" sz="1600" dirty="0" smtClean="0"/>
              <a:t> </a:t>
            </a:r>
            <a:r>
              <a:rPr lang="en-US" sz="1600" dirty="0"/>
              <a:t>to 20</a:t>
            </a:r>
            <a:r>
              <a:rPr lang="en-US" sz="1600" dirty="0">
                <a:cs typeface="Arial" charset="0"/>
              </a:rPr>
              <a:t>°</a:t>
            </a:r>
            <a:r>
              <a:rPr lang="en-US" sz="1600" dirty="0"/>
              <a:t>C)</a:t>
            </a:r>
          </a:p>
          <a:p>
            <a:r>
              <a:rPr lang="en-US" sz="1600" dirty="0"/>
              <a:t>  </a:t>
            </a:r>
            <a:r>
              <a:rPr lang="sl-SI" sz="1600" dirty="0" smtClean="0"/>
              <a:t>  at </a:t>
            </a:r>
            <a:r>
              <a:rPr lang="sl-SI" sz="1600" dirty="0" err="1" smtClean="0"/>
              <a:t>different</a:t>
            </a:r>
            <a:r>
              <a:rPr lang="en-US" sz="1600" dirty="0" smtClean="0"/>
              <a:t> </a:t>
            </a:r>
            <a:r>
              <a:rPr lang="en-US" sz="1600" dirty="0"/>
              <a:t>locations</a:t>
            </a:r>
          </a:p>
          <a:p>
            <a:r>
              <a:rPr lang="en-US" sz="1600" dirty="0"/>
              <a:t>  </a:t>
            </a:r>
            <a:r>
              <a:rPr lang="en-US" sz="1600" dirty="0">
                <a:sym typeface="Wingdings" pitchFamily="2" charset="2"/>
              </a:rPr>
              <a:t> stabilize temperature to 20</a:t>
            </a:r>
            <a:r>
              <a:rPr lang="sl-SI" sz="1600" dirty="0">
                <a:sym typeface="Wingdings" pitchFamily="2" charset="2"/>
              </a:rPr>
              <a:t> </a:t>
            </a:r>
            <a:r>
              <a:rPr lang="en-US" sz="1600" dirty="0">
                <a:cs typeface="Arial" charset="0"/>
                <a:sym typeface="Wingdings" pitchFamily="2" charset="2"/>
              </a:rPr>
              <a:t>±</a:t>
            </a:r>
            <a:r>
              <a:rPr lang="sl-SI" sz="1600" dirty="0">
                <a:cs typeface="Arial" charset="0"/>
                <a:sym typeface="Wingdings" pitchFamily="2" charset="2"/>
              </a:rPr>
              <a:t> 1</a:t>
            </a:r>
            <a:r>
              <a:rPr lang="en-US" sz="1600" dirty="0">
                <a:cs typeface="Arial" charset="0"/>
                <a:sym typeface="Wingdings" pitchFamily="2" charset="2"/>
              </a:rPr>
              <a:t>°</a:t>
            </a:r>
            <a:r>
              <a:rPr lang="en-US" sz="1600" dirty="0">
                <a:sym typeface="Wingdings" pitchFamily="2" charset="2"/>
              </a:rPr>
              <a:t>C by </a:t>
            </a:r>
            <a:endParaRPr lang="sl-SI" sz="1600" dirty="0">
              <a:sym typeface="Wingdings" pitchFamily="2" charset="2"/>
            </a:endParaRPr>
          </a:p>
          <a:p>
            <a:r>
              <a:rPr lang="sl-SI" sz="1600" dirty="0">
                <a:sym typeface="Wingdings" pitchFamily="2" charset="2"/>
              </a:rPr>
              <a:t>       </a:t>
            </a:r>
            <a:r>
              <a:rPr lang="en-US" sz="1600" dirty="0">
                <a:sym typeface="Wingdings" pitchFamily="2" charset="2"/>
              </a:rPr>
              <a:t>heating</a:t>
            </a:r>
            <a:r>
              <a:rPr lang="sl-SI" sz="1600" dirty="0">
                <a:sym typeface="Wingdings" pitchFamily="2" charset="2"/>
              </a:rPr>
              <a:t> </a:t>
            </a:r>
            <a:r>
              <a:rPr lang="en-US" sz="1600" dirty="0">
                <a:sym typeface="Wingdings" pitchFamily="2" charset="2"/>
              </a:rPr>
              <a:t>back side of the ceramic hybrid</a:t>
            </a:r>
            <a:endParaRPr lang="en-US" sz="1600" dirty="0"/>
          </a:p>
        </p:txBody>
      </p:sp>
      <p:sp>
        <p:nvSpPr>
          <p:cNvPr id="110632" name="Text Box 40"/>
          <p:cNvSpPr txBox="1">
            <a:spLocks noChangeArrowheads="1"/>
          </p:cNvSpPr>
          <p:nvPr/>
        </p:nvSpPr>
        <p:spPr bwMode="auto">
          <a:xfrm>
            <a:off x="5334000" y="2590800"/>
            <a:ext cx="30799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Thick film resistive layer R = 320 </a:t>
            </a:r>
            <a:r>
              <a:rPr lang="en-US" sz="1600" b="1" dirty="0">
                <a:cs typeface="Arial" charset="0"/>
              </a:rPr>
              <a:t>Ω</a:t>
            </a:r>
          </a:p>
        </p:txBody>
      </p:sp>
      <p:sp>
        <p:nvSpPr>
          <p:cNvPr id="110633" name="Line 41"/>
          <p:cNvSpPr>
            <a:spLocks noChangeShapeType="1"/>
          </p:cNvSpPr>
          <p:nvPr/>
        </p:nvSpPr>
        <p:spPr bwMode="auto">
          <a:xfrm>
            <a:off x="6477000" y="2971800"/>
            <a:ext cx="685800" cy="1219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sl-SI" sz="1200" i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6" name="Picture 4" descr="RMSB_nonID"/>
          <p:cNvPicPr>
            <a:picLocks noChangeAspect="1" noChangeArrowheads="1"/>
          </p:cNvPicPr>
          <p:nvPr/>
        </p:nvPicPr>
        <p:blipFill>
          <a:blip r:embed="rId2" cstate="print"/>
          <a:srcRect r="1984"/>
          <a:stretch>
            <a:fillRect/>
          </a:stretch>
        </p:blipFill>
        <p:spPr bwMode="auto">
          <a:xfrm>
            <a:off x="4419600" y="2667000"/>
            <a:ext cx="3298825" cy="3581400"/>
          </a:xfrm>
          <a:prstGeom prst="rect">
            <a:avLst/>
          </a:prstGeom>
          <a:noFill/>
        </p:spPr>
      </p:pic>
      <p:sp>
        <p:nvSpPr>
          <p:cNvPr id="120837" name="Line 5"/>
          <p:cNvSpPr>
            <a:spLocks noChangeShapeType="1"/>
          </p:cNvSpPr>
          <p:nvPr/>
        </p:nvSpPr>
        <p:spPr bwMode="auto">
          <a:xfrm flipV="1">
            <a:off x="3048000" y="4191000"/>
            <a:ext cx="2362200" cy="838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0838" name="Line 6"/>
          <p:cNvSpPr>
            <a:spLocks noChangeShapeType="1"/>
          </p:cNvSpPr>
          <p:nvPr/>
        </p:nvSpPr>
        <p:spPr bwMode="auto">
          <a:xfrm flipV="1">
            <a:off x="3200400" y="3124200"/>
            <a:ext cx="2133600" cy="152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0" y="0"/>
            <a:ext cx="5181600" cy="396875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A50021"/>
                </a:solidFill>
              </a:rPr>
              <a:t> Radiation Monitor Sensor Board (RMSB)</a:t>
            </a:r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381000" y="914400"/>
            <a:ext cx="3490314" cy="1600438"/>
          </a:xfrm>
          <a:prstGeom prst="rect">
            <a:avLst/>
          </a:prstGeom>
          <a:solidFill>
            <a:srgbClr val="99CCFF">
              <a:alpha val="3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sz="1600" dirty="0"/>
              <a:t>lower dose ranges </a:t>
            </a:r>
          </a:p>
          <a:p>
            <a:r>
              <a:rPr lang="en-US" sz="1600" dirty="0"/>
              <a:t>  </a:t>
            </a:r>
            <a:r>
              <a:rPr lang="en-US" sz="1600" dirty="0">
                <a:sym typeface="Wingdings" pitchFamily="2" charset="2"/>
              </a:rPr>
              <a:t> </a:t>
            </a:r>
            <a:r>
              <a:rPr lang="en-US" sz="1600" dirty="0" err="1"/>
              <a:t>mGy</a:t>
            </a:r>
            <a:r>
              <a:rPr lang="en-US" sz="1600" dirty="0"/>
              <a:t> to 10 </a:t>
            </a:r>
            <a:r>
              <a:rPr lang="en-US" sz="1600" dirty="0" err="1"/>
              <a:t>Gy</a:t>
            </a:r>
            <a:r>
              <a:rPr lang="en-US" sz="1600" dirty="0"/>
              <a:t>, 10</a:t>
            </a:r>
            <a:r>
              <a:rPr lang="en-US" sz="1600" baseline="30000" dirty="0"/>
              <a:t>9</a:t>
            </a:r>
            <a:r>
              <a:rPr lang="en-US" sz="1600" dirty="0"/>
              <a:t>  to ~10</a:t>
            </a:r>
            <a:r>
              <a:rPr lang="en-US" sz="1600" baseline="30000" dirty="0"/>
              <a:t>12</a:t>
            </a:r>
            <a:r>
              <a:rPr lang="en-US" sz="1600" dirty="0"/>
              <a:t> </a:t>
            </a:r>
            <a:r>
              <a:rPr lang="en-US" sz="1600" dirty="0">
                <a:cs typeface="Times New Roman" pitchFamily="18" charset="0"/>
              </a:rPr>
              <a:t>n/cm</a:t>
            </a:r>
            <a:r>
              <a:rPr lang="en-US" sz="1600" baseline="30000" dirty="0">
                <a:cs typeface="Times New Roman" pitchFamily="18" charset="0"/>
              </a:rPr>
              <a:t>2</a:t>
            </a:r>
          </a:p>
          <a:p>
            <a:endParaRPr lang="en-US" sz="1600" dirty="0"/>
          </a:p>
          <a:p>
            <a:pPr>
              <a:buFontTx/>
              <a:buChar char="•"/>
            </a:pPr>
            <a:r>
              <a:rPr lang="en-US" sz="1600" dirty="0"/>
              <a:t> no temperature stabilization</a:t>
            </a:r>
          </a:p>
          <a:p>
            <a:r>
              <a:rPr lang="en-US" sz="1600" dirty="0"/>
              <a:t>  </a:t>
            </a:r>
            <a:r>
              <a:rPr lang="en-US" sz="1600" dirty="0">
                <a:sym typeface="Wingdings" pitchFamily="2" charset="2"/>
              </a:rPr>
              <a:t> </a:t>
            </a:r>
            <a:r>
              <a:rPr lang="en-US" sz="1600" dirty="0"/>
              <a:t>correct read out values with known</a:t>
            </a:r>
          </a:p>
          <a:p>
            <a:r>
              <a:rPr lang="en-US" sz="1600" dirty="0"/>
              <a:t>       temperature dependences  </a:t>
            </a:r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228600" y="4572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>
                <a:solidFill>
                  <a:srgbClr val="A50021"/>
                </a:solidFill>
              </a:rPr>
              <a:t>Other locations</a:t>
            </a:r>
          </a:p>
        </p:txBody>
      </p:sp>
      <p:sp>
        <p:nvSpPr>
          <p:cNvPr id="120844" name="Line 12"/>
          <p:cNvSpPr>
            <a:spLocks noChangeShapeType="1"/>
          </p:cNvSpPr>
          <p:nvPr/>
        </p:nvSpPr>
        <p:spPr bwMode="auto">
          <a:xfrm flipV="1">
            <a:off x="3429000" y="3581400"/>
            <a:ext cx="198120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1763688" y="3140968"/>
            <a:ext cx="1379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CMRP diode</a:t>
            </a:r>
          </a:p>
        </p:txBody>
      </p:sp>
      <p:sp>
        <p:nvSpPr>
          <p:cNvPr id="120846" name="Text Box 14"/>
          <p:cNvSpPr txBox="1">
            <a:spLocks noChangeArrowheads="1"/>
          </p:cNvSpPr>
          <p:nvPr/>
        </p:nvSpPr>
        <p:spPr bwMode="auto">
          <a:xfrm>
            <a:off x="2051720" y="4005064"/>
            <a:ext cx="1246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err="1"/>
              <a:t>Thermistor</a:t>
            </a:r>
            <a:endParaRPr lang="en-US" b="1" dirty="0"/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1763688" y="4941168"/>
            <a:ext cx="1425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LAAS </a:t>
            </a:r>
            <a:r>
              <a:rPr lang="en-US" b="1" dirty="0" err="1"/>
              <a:t>radfet</a:t>
            </a:r>
            <a:r>
              <a:rPr lang="en-US" b="1" dirty="0"/>
              <a:t> </a:t>
            </a:r>
          </a:p>
          <a:p>
            <a:r>
              <a:rPr lang="en-US" b="1" dirty="0"/>
              <a:t>(1.6 µm</a:t>
            </a:r>
            <a:r>
              <a:rPr lang="en-US" b="1" dirty="0">
                <a:cs typeface="Arial" charset="0"/>
              </a:rPr>
              <a:t>SiO</a:t>
            </a:r>
            <a:r>
              <a:rPr lang="en-US" b="1" baseline="-25000" dirty="0">
                <a:cs typeface="Arial" charset="0"/>
              </a:rPr>
              <a:t>2 </a:t>
            </a:r>
            <a:r>
              <a:rPr lang="en-US" b="1" dirty="0">
                <a:cs typeface="Arial" charset="0"/>
              </a:rPr>
              <a:t>)</a:t>
            </a:r>
            <a:endParaRPr lang="en-US" b="1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sl-SI" sz="1200" i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8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0" y="0"/>
            <a:ext cx="1905000" cy="396875"/>
          </a:xfrm>
          <a:prstGeom prst="rect">
            <a:avLst/>
          </a:prstGeom>
          <a:solidFill>
            <a:srgbClr val="6699FF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A50021"/>
                </a:solidFill>
              </a:rPr>
              <a:t>Readout</a:t>
            </a:r>
          </a:p>
        </p:txBody>
      </p:sp>
      <p:pic>
        <p:nvPicPr>
          <p:cNvPr id="111622" name="Picture 6" descr="Read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12976"/>
            <a:ext cx="6629400" cy="2654300"/>
          </a:xfrm>
          <a:prstGeom prst="rect">
            <a:avLst/>
          </a:prstGeom>
          <a:noFill/>
        </p:spPr>
      </p:pic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457200" y="533400"/>
            <a:ext cx="7227876" cy="2339102"/>
          </a:xfrm>
          <a:prstGeom prst="rect">
            <a:avLst/>
          </a:prstGeom>
          <a:solidFill>
            <a:srgbClr val="99CCFF">
              <a:alpha val="1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sz="1600" dirty="0"/>
              <a:t>use standard ATLAS Detector Control System components</a:t>
            </a:r>
            <a:endParaRPr lang="en-US" sz="1600" b="1" dirty="0"/>
          </a:p>
          <a:p>
            <a:pPr lvl="1">
              <a:buFontTx/>
              <a:buChar char="•"/>
            </a:pPr>
            <a:r>
              <a:rPr lang="en-US" sz="1600" b="1" dirty="0"/>
              <a:t> ELMB: 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       - 64 ADC channels </a:t>
            </a:r>
          </a:p>
          <a:p>
            <a:pPr lvl="1"/>
            <a:r>
              <a:rPr lang="en-US" sz="1600" dirty="0"/>
              <a:t>       - can bus communication</a:t>
            </a:r>
          </a:p>
          <a:p>
            <a:pPr lvl="1">
              <a:buFontTx/>
              <a:buChar char="•"/>
            </a:pPr>
            <a:r>
              <a:rPr lang="en-US" sz="1600" dirty="0"/>
              <a:t> </a:t>
            </a:r>
            <a:r>
              <a:rPr lang="en-US" sz="1600" b="1" dirty="0"/>
              <a:t>ELMB-DAC:</a:t>
            </a:r>
            <a:r>
              <a:rPr lang="en-US" sz="1600" dirty="0"/>
              <a:t>  </a:t>
            </a:r>
          </a:p>
          <a:p>
            <a:pPr lvl="1"/>
            <a:r>
              <a:rPr lang="en-US" sz="1600" dirty="0"/>
              <a:t>      - current source, 16 channels  (I</a:t>
            </a:r>
            <a:r>
              <a:rPr lang="en-US" sz="1600" baseline="-25000" dirty="0"/>
              <a:t>max</a:t>
            </a:r>
            <a:r>
              <a:rPr lang="en-US" sz="1600" dirty="0"/>
              <a:t> = 20 </a:t>
            </a:r>
            <a:r>
              <a:rPr lang="en-US" sz="1600" dirty="0" err="1"/>
              <a:t>mA</a:t>
            </a:r>
            <a:r>
              <a:rPr lang="en-US" sz="1600" dirty="0"/>
              <a:t>, </a:t>
            </a:r>
            <a:r>
              <a:rPr lang="en-US" sz="1600" dirty="0" err="1"/>
              <a:t>U</a:t>
            </a:r>
            <a:r>
              <a:rPr lang="en-US" sz="1600" baseline="-25000" dirty="0" err="1"/>
              <a:t>max</a:t>
            </a:r>
            <a:r>
              <a:rPr lang="en-US" sz="1600" dirty="0"/>
              <a:t> = 30 V)</a:t>
            </a:r>
          </a:p>
          <a:p>
            <a:pPr>
              <a:buFontTx/>
              <a:buChar char="•"/>
            </a:pPr>
            <a:r>
              <a:rPr lang="en-US" sz="1600" dirty="0"/>
              <a:t> sensors are biased only during readout (~ few minutes every hour)</a:t>
            </a:r>
          </a:p>
          <a:p>
            <a:pPr>
              <a:buFontTx/>
              <a:buChar char="•"/>
            </a:pPr>
            <a:r>
              <a:rPr lang="en-US" sz="1600" dirty="0"/>
              <a:t> software written in </a:t>
            </a:r>
            <a:r>
              <a:rPr lang="en-US" sz="1600" dirty="0" smtClean="0"/>
              <a:t>PVSS</a:t>
            </a:r>
          </a:p>
          <a:p>
            <a:pPr>
              <a:buFontTx/>
              <a:buChar char="•"/>
            </a:pPr>
            <a:r>
              <a:rPr lang="en-US" sz="1600" dirty="0" smtClean="0"/>
              <a:t> readout values available in the ATLAS control room and archived for offline analysis</a:t>
            </a:r>
            <a:endParaRPr lang="en-US" sz="1600" dirty="0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2093640" y="5803776"/>
            <a:ext cx="13223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Cable length</a:t>
            </a:r>
          </a:p>
          <a:p>
            <a:r>
              <a:rPr lang="en-US" dirty="0"/>
              <a:t>   ~ 18 m </a:t>
            </a:r>
          </a:p>
        </p:txBody>
      </p:sp>
      <p:sp>
        <p:nvSpPr>
          <p:cNvPr id="111626" name="Text Box 10"/>
          <p:cNvSpPr txBox="1">
            <a:spLocks noChangeArrowheads="1"/>
          </p:cNvSpPr>
          <p:nvPr/>
        </p:nvSpPr>
        <p:spPr bwMode="auto">
          <a:xfrm>
            <a:off x="4989240" y="5803776"/>
            <a:ext cx="13223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Cable length</a:t>
            </a:r>
          </a:p>
          <a:p>
            <a:r>
              <a:rPr lang="en-US"/>
              <a:t>   ~ 100 m 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98765" y="6396335"/>
            <a:ext cx="8845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______________________________________________________________________________________________________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I. 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Mandić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</a:t>
            </a:r>
            <a:r>
              <a:rPr kumimoji="0" lang="en-US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RD50 Workshop,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CERN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23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November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201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l-SI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sl-SI" sz="1200" i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9</a:t>
            </a:r>
            <a:endParaRPr kumimoji="0" lang="en-US" sz="12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1845</Words>
  <Application>Microsoft Office PowerPoint</Application>
  <PresentationFormat>On-screen Show (4:3)</PresentationFormat>
  <Paragraphs>282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mandic</dc:creator>
  <cp:lastModifiedBy>mandic</cp:lastModifiedBy>
  <cp:revision>75</cp:revision>
  <dcterms:created xsi:type="dcterms:W3CDTF">2011-11-16T08:03:05Z</dcterms:created>
  <dcterms:modified xsi:type="dcterms:W3CDTF">2011-11-25T10:24:34Z</dcterms:modified>
</cp:coreProperties>
</file>