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67"/>
  </p:notesMasterIdLst>
  <p:handoutMasterIdLst>
    <p:handoutMasterId r:id="rId68"/>
  </p:handoutMasterIdLst>
  <p:sldIdLst>
    <p:sldId id="257" r:id="rId2"/>
    <p:sldId id="457" r:id="rId3"/>
    <p:sldId id="377" r:id="rId4"/>
    <p:sldId id="337" r:id="rId5"/>
    <p:sldId id="359" r:id="rId6"/>
    <p:sldId id="262" r:id="rId7"/>
    <p:sldId id="348" r:id="rId8"/>
    <p:sldId id="407" r:id="rId9"/>
    <p:sldId id="353" r:id="rId10"/>
    <p:sldId id="345" r:id="rId11"/>
    <p:sldId id="440" r:id="rId12"/>
    <p:sldId id="323" r:id="rId13"/>
    <p:sldId id="413" r:id="rId14"/>
    <p:sldId id="405" r:id="rId15"/>
    <p:sldId id="383" r:id="rId16"/>
    <p:sldId id="464" r:id="rId17"/>
    <p:sldId id="421" r:id="rId18"/>
    <p:sldId id="424" r:id="rId19"/>
    <p:sldId id="435" r:id="rId20"/>
    <p:sldId id="427" r:id="rId21"/>
    <p:sldId id="450" r:id="rId22"/>
    <p:sldId id="451" r:id="rId23"/>
    <p:sldId id="452" r:id="rId24"/>
    <p:sldId id="453" r:id="rId25"/>
    <p:sldId id="454" r:id="rId26"/>
    <p:sldId id="455" r:id="rId27"/>
    <p:sldId id="445" r:id="rId28"/>
    <p:sldId id="341" r:id="rId29"/>
    <p:sldId id="312" r:id="rId30"/>
    <p:sldId id="334" r:id="rId31"/>
    <p:sldId id="436" r:id="rId32"/>
    <p:sldId id="449" r:id="rId33"/>
    <p:sldId id="318" r:id="rId34"/>
    <p:sldId id="392" r:id="rId35"/>
    <p:sldId id="319" r:id="rId36"/>
    <p:sldId id="268" r:id="rId37"/>
    <p:sldId id="420" r:id="rId38"/>
    <p:sldId id="335" r:id="rId39"/>
    <p:sldId id="411" r:id="rId40"/>
    <p:sldId id="443" r:id="rId41"/>
    <p:sldId id="396" r:id="rId42"/>
    <p:sldId id="395" r:id="rId43"/>
    <p:sldId id="397" r:id="rId44"/>
    <p:sldId id="419" r:id="rId45"/>
    <p:sldId id="465" r:id="rId46"/>
    <p:sldId id="300" r:id="rId47"/>
    <p:sldId id="466" r:id="rId48"/>
    <p:sldId id="467" r:id="rId49"/>
    <p:sldId id="468" r:id="rId50"/>
    <p:sldId id="433" r:id="rId51"/>
    <p:sldId id="456" r:id="rId52"/>
    <p:sldId id="434" r:id="rId53"/>
    <p:sldId id="438" r:id="rId54"/>
    <p:sldId id="432" r:id="rId55"/>
    <p:sldId id="360" r:id="rId56"/>
    <p:sldId id="458" r:id="rId57"/>
    <p:sldId id="459" r:id="rId58"/>
    <p:sldId id="460" r:id="rId59"/>
    <p:sldId id="461" r:id="rId60"/>
    <p:sldId id="462" r:id="rId61"/>
    <p:sldId id="463" r:id="rId62"/>
    <p:sldId id="371" r:id="rId63"/>
    <p:sldId id="388" r:id="rId64"/>
    <p:sldId id="364" r:id="rId65"/>
    <p:sldId id="365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48487"/>
    <a:srgbClr val="BFBAC2"/>
    <a:srgbClr val="EED38E"/>
    <a:srgbClr val="284F25"/>
    <a:srgbClr val="E1AFF7"/>
    <a:srgbClr val="005392"/>
    <a:srgbClr val="A8C8DC"/>
    <a:srgbClr val="F8B2B4"/>
    <a:srgbClr val="7B2727"/>
    <a:srgbClr val="1115B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2" autoAdjust="0"/>
    <p:restoredTop sz="94609" autoAdjust="0"/>
  </p:normalViewPr>
  <p:slideViewPr>
    <p:cSldViewPr snapToGrid="0">
      <p:cViewPr>
        <p:scale>
          <a:sx n="75" d="100"/>
          <a:sy n="75" d="100"/>
        </p:scale>
        <p:origin x="-101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-2484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michelle\My%20Documents\status3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ichelle\My%20Documents\status3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ichelle\My%20Documents\isl_status_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869840133619741"/>
          <c:y val="6.6547065934156754E-2"/>
          <c:w val="0.62186788154897565"/>
          <c:h val="0.76975945017183312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AVDD2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none"/>
          </c:marker>
          <c:xVal>
            <c:numRef>
              <c:f>Sheet1!$E$1:$E$25</c:f>
              <c:numCache>
                <c:formatCode>mm/dd/yy;@</c:formatCode>
                <c:ptCount val="25"/>
                <c:pt idx="0">
                  <c:v>37318</c:v>
                </c:pt>
                <c:pt idx="1">
                  <c:v>37318</c:v>
                </c:pt>
                <c:pt idx="2">
                  <c:v>37319</c:v>
                </c:pt>
                <c:pt idx="3">
                  <c:v>37319</c:v>
                </c:pt>
                <c:pt idx="4">
                  <c:v>37319</c:v>
                </c:pt>
                <c:pt idx="5">
                  <c:v>37319</c:v>
                </c:pt>
                <c:pt idx="6">
                  <c:v>37345</c:v>
                </c:pt>
                <c:pt idx="7">
                  <c:v>37345</c:v>
                </c:pt>
                <c:pt idx="8">
                  <c:v>37345</c:v>
                </c:pt>
                <c:pt idx="9">
                  <c:v>37345</c:v>
                </c:pt>
                <c:pt idx="10">
                  <c:v>37349</c:v>
                </c:pt>
                <c:pt idx="11">
                  <c:v>37349</c:v>
                </c:pt>
                <c:pt idx="12">
                  <c:v>37466</c:v>
                </c:pt>
                <c:pt idx="13">
                  <c:v>37495</c:v>
                </c:pt>
                <c:pt idx="14">
                  <c:v>37499</c:v>
                </c:pt>
                <c:pt idx="15">
                  <c:v>37569</c:v>
                </c:pt>
                <c:pt idx="16">
                  <c:v>37663</c:v>
                </c:pt>
                <c:pt idx="17">
                  <c:v>37674</c:v>
                </c:pt>
                <c:pt idx="18">
                  <c:v>37770</c:v>
                </c:pt>
                <c:pt idx="19">
                  <c:v>37906</c:v>
                </c:pt>
                <c:pt idx="20">
                  <c:v>38371</c:v>
                </c:pt>
                <c:pt idx="21">
                  <c:v>38419</c:v>
                </c:pt>
                <c:pt idx="22">
                  <c:v>38419</c:v>
                </c:pt>
                <c:pt idx="23">
                  <c:v>40078</c:v>
                </c:pt>
                <c:pt idx="24">
                  <c:v>40330</c:v>
                </c:pt>
              </c:numCache>
            </c:numRef>
          </c:xVal>
          <c:yVal>
            <c:numRef>
              <c:f>Sheet1!$J$1:$J$25</c:f>
              <c:numCache>
                <c:formatCode>#,##0.00000</c:formatCode>
                <c:ptCount val="25"/>
                <c:pt idx="0">
                  <c:v>2.449479485609308E-3</c:v>
                </c:pt>
                <c:pt idx="1">
                  <c:v>2.449479485609308E-3</c:v>
                </c:pt>
                <c:pt idx="2">
                  <c:v>2.449479485609308E-3</c:v>
                </c:pt>
                <c:pt idx="3">
                  <c:v>3.6742192284140054E-3</c:v>
                </c:pt>
                <c:pt idx="4">
                  <c:v>3.6742192284140054E-3</c:v>
                </c:pt>
                <c:pt idx="5">
                  <c:v>3.6742192284140054E-3</c:v>
                </c:pt>
                <c:pt idx="6">
                  <c:v>3.6742192284140054E-3</c:v>
                </c:pt>
                <c:pt idx="7">
                  <c:v>3.6742192284140054E-3</c:v>
                </c:pt>
                <c:pt idx="8">
                  <c:v>6.7360685854257326E-3</c:v>
                </c:pt>
                <c:pt idx="9">
                  <c:v>6.7360685854257326E-3</c:v>
                </c:pt>
                <c:pt idx="10">
                  <c:v>6.7360685854257326E-3</c:v>
                </c:pt>
                <c:pt idx="11">
                  <c:v>8.5731781996325699E-3</c:v>
                </c:pt>
                <c:pt idx="12">
                  <c:v>8.5731781996325699E-3</c:v>
                </c:pt>
                <c:pt idx="13">
                  <c:v>8.5731781996325699E-3</c:v>
                </c:pt>
                <c:pt idx="14">
                  <c:v>9.1855480710350268E-3</c:v>
                </c:pt>
                <c:pt idx="15">
                  <c:v>9.1855480710350268E-3</c:v>
                </c:pt>
                <c:pt idx="16">
                  <c:v>9.1855480710350268E-3</c:v>
                </c:pt>
                <c:pt idx="17">
                  <c:v>9.1855480710350268E-3</c:v>
                </c:pt>
                <c:pt idx="18">
                  <c:v>9.7979179424372322E-3</c:v>
                </c:pt>
                <c:pt idx="19">
                  <c:v>1.2247397428046538E-2</c:v>
                </c:pt>
                <c:pt idx="20">
                  <c:v>9.7979179424372322E-3</c:v>
                </c:pt>
                <c:pt idx="21">
                  <c:v>9.7979179424372322E-3</c:v>
                </c:pt>
                <c:pt idx="22">
                  <c:v>9.7979179424372322E-3</c:v>
                </c:pt>
                <c:pt idx="23">
                  <c:v>1.4084507042253613E-2</c:v>
                </c:pt>
                <c:pt idx="24">
                  <c:v>1.4084507042253613E-2</c:v>
                </c:pt>
              </c:numCache>
            </c:numRef>
          </c:yVal>
        </c:ser>
        <c:ser>
          <c:idx val="1"/>
          <c:order val="1"/>
          <c:tx>
            <c:v>other SVX3D</c:v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none"/>
          </c:marker>
          <c:xVal>
            <c:numRef>
              <c:f>Sheet1!$E$45:$E$89</c:f>
              <c:numCache>
                <c:formatCode>mm/dd/yy;@</c:formatCode>
                <c:ptCount val="45"/>
                <c:pt idx="0">
                  <c:v>37257</c:v>
                </c:pt>
                <c:pt idx="1">
                  <c:v>37257</c:v>
                </c:pt>
                <c:pt idx="2">
                  <c:v>37257</c:v>
                </c:pt>
                <c:pt idx="3">
                  <c:v>37317</c:v>
                </c:pt>
                <c:pt idx="4">
                  <c:v>37319</c:v>
                </c:pt>
                <c:pt idx="5">
                  <c:v>37319</c:v>
                </c:pt>
                <c:pt idx="6">
                  <c:v>37319</c:v>
                </c:pt>
                <c:pt idx="7">
                  <c:v>37345</c:v>
                </c:pt>
                <c:pt idx="8">
                  <c:v>37354</c:v>
                </c:pt>
                <c:pt idx="9">
                  <c:v>37358</c:v>
                </c:pt>
                <c:pt idx="10">
                  <c:v>37418</c:v>
                </c:pt>
                <c:pt idx="11">
                  <c:v>37551</c:v>
                </c:pt>
                <c:pt idx="12">
                  <c:v>37559</c:v>
                </c:pt>
                <c:pt idx="13">
                  <c:v>37569</c:v>
                </c:pt>
                <c:pt idx="14">
                  <c:v>37639</c:v>
                </c:pt>
                <c:pt idx="15">
                  <c:v>37786</c:v>
                </c:pt>
                <c:pt idx="16">
                  <c:v>37813</c:v>
                </c:pt>
                <c:pt idx="17">
                  <c:v>37919</c:v>
                </c:pt>
                <c:pt idx="18">
                  <c:v>37992</c:v>
                </c:pt>
                <c:pt idx="19">
                  <c:v>38120</c:v>
                </c:pt>
                <c:pt idx="20">
                  <c:v>38159</c:v>
                </c:pt>
                <c:pt idx="21">
                  <c:v>38201</c:v>
                </c:pt>
                <c:pt idx="22">
                  <c:v>38350</c:v>
                </c:pt>
                <c:pt idx="23">
                  <c:v>38364</c:v>
                </c:pt>
                <c:pt idx="24">
                  <c:v>38368</c:v>
                </c:pt>
                <c:pt idx="25">
                  <c:v>38371</c:v>
                </c:pt>
                <c:pt idx="26">
                  <c:v>38372</c:v>
                </c:pt>
                <c:pt idx="27">
                  <c:v>38379</c:v>
                </c:pt>
                <c:pt idx="28">
                  <c:v>38384</c:v>
                </c:pt>
                <c:pt idx="29">
                  <c:v>38388</c:v>
                </c:pt>
                <c:pt idx="30">
                  <c:v>38404</c:v>
                </c:pt>
                <c:pt idx="31">
                  <c:v>38424</c:v>
                </c:pt>
                <c:pt idx="32">
                  <c:v>38451</c:v>
                </c:pt>
                <c:pt idx="33">
                  <c:v>38718</c:v>
                </c:pt>
                <c:pt idx="34">
                  <c:v>38735</c:v>
                </c:pt>
                <c:pt idx="35">
                  <c:v>38869</c:v>
                </c:pt>
                <c:pt idx="36">
                  <c:v>38889</c:v>
                </c:pt>
                <c:pt idx="37">
                  <c:v>38986</c:v>
                </c:pt>
                <c:pt idx="38">
                  <c:v>39326</c:v>
                </c:pt>
                <c:pt idx="39">
                  <c:v>39373</c:v>
                </c:pt>
                <c:pt idx="40">
                  <c:v>39414</c:v>
                </c:pt>
                <c:pt idx="41">
                  <c:v>39657</c:v>
                </c:pt>
                <c:pt idx="42">
                  <c:v>40102</c:v>
                </c:pt>
                <c:pt idx="43">
                  <c:v>40234</c:v>
                </c:pt>
                <c:pt idx="44">
                  <c:v>40330</c:v>
                </c:pt>
              </c:numCache>
            </c:numRef>
          </c:xVal>
          <c:yVal>
            <c:numRef>
              <c:f>Sheet1!$J$45:$J$89</c:f>
              <c:numCache>
                <c:formatCode>#,##0.00000</c:formatCode>
                <c:ptCount val="45"/>
                <c:pt idx="0">
                  <c:v>4.2865890998163439E-3</c:v>
                </c:pt>
                <c:pt idx="1">
                  <c:v>4.8989589712186161E-3</c:v>
                </c:pt>
                <c:pt idx="2">
                  <c:v>5.5113288426209524E-3</c:v>
                </c:pt>
                <c:pt idx="3">
                  <c:v>6.7360685854257326E-3</c:v>
                </c:pt>
                <c:pt idx="4">
                  <c:v>1.1022657685241887E-2</c:v>
                </c:pt>
                <c:pt idx="5">
                  <c:v>1.4084507042253613E-2</c:v>
                </c:pt>
                <c:pt idx="6">
                  <c:v>1.7146356399265421E-2</c:v>
                </c:pt>
                <c:pt idx="7">
                  <c:v>1.7146356399265421E-2</c:v>
                </c:pt>
                <c:pt idx="8">
                  <c:v>2.0208205756277083E-2</c:v>
                </c:pt>
                <c:pt idx="9">
                  <c:v>2.3270055113288425E-2</c:v>
                </c:pt>
                <c:pt idx="10">
                  <c:v>2.6331904470300531E-2</c:v>
                </c:pt>
                <c:pt idx="11">
                  <c:v>2.3270055113288425E-2</c:v>
                </c:pt>
                <c:pt idx="12">
                  <c:v>2.3270055113288425E-2</c:v>
                </c:pt>
                <c:pt idx="13">
                  <c:v>2.3270055113288425E-2</c:v>
                </c:pt>
                <c:pt idx="14">
                  <c:v>2.7556644213104792E-2</c:v>
                </c:pt>
                <c:pt idx="15">
                  <c:v>2.7556644213104792E-2</c:v>
                </c:pt>
                <c:pt idx="16">
                  <c:v>2.7556644213104792E-2</c:v>
                </c:pt>
                <c:pt idx="17">
                  <c:v>3.1843233312921493E-2</c:v>
                </c:pt>
                <c:pt idx="18">
                  <c:v>3.1843233312921493E-2</c:v>
                </c:pt>
                <c:pt idx="19">
                  <c:v>3.2455603184323958E-2</c:v>
                </c:pt>
                <c:pt idx="20">
                  <c:v>3.3067973055725959E-2</c:v>
                </c:pt>
                <c:pt idx="21">
                  <c:v>3.7354562155541955E-2</c:v>
                </c:pt>
                <c:pt idx="22">
                  <c:v>4.1641151255358028E-2</c:v>
                </c:pt>
                <c:pt idx="23">
                  <c:v>4.2253521126760583E-2</c:v>
                </c:pt>
                <c:pt idx="24">
                  <c:v>3.9804041641151255E-2</c:v>
                </c:pt>
                <c:pt idx="25">
                  <c:v>4.1028781383955895E-2</c:v>
                </c:pt>
                <c:pt idx="26">
                  <c:v>4.5315370483772197E-2</c:v>
                </c:pt>
                <c:pt idx="27">
                  <c:v>4.5927740355174496E-2</c:v>
                </c:pt>
                <c:pt idx="28">
                  <c:v>4.654011022657685E-2</c:v>
                </c:pt>
                <c:pt idx="29">
                  <c:v>4.2253521126760583E-2</c:v>
                </c:pt>
                <c:pt idx="30">
                  <c:v>3.9191671769748956E-2</c:v>
                </c:pt>
                <c:pt idx="31">
                  <c:v>3.9804041641151255E-2</c:v>
                </c:pt>
                <c:pt idx="32">
                  <c:v>4.2865890998162903E-2</c:v>
                </c:pt>
                <c:pt idx="33">
                  <c:v>4.5927740355174496E-2</c:v>
                </c:pt>
                <c:pt idx="34">
                  <c:v>4.4090630740968403E-2</c:v>
                </c:pt>
                <c:pt idx="35">
                  <c:v>4.7152480097979434E-2</c:v>
                </c:pt>
                <c:pt idx="36">
                  <c:v>5.1439069197795464E-2</c:v>
                </c:pt>
                <c:pt idx="37">
                  <c:v>5.5113288426209522E-2</c:v>
                </c:pt>
                <c:pt idx="38">
                  <c:v>5.2051439069197833E-2</c:v>
                </c:pt>
                <c:pt idx="39">
                  <c:v>5.2663808940600194E-2</c:v>
                </c:pt>
                <c:pt idx="40">
                  <c:v>5.0214329454990832E-2</c:v>
                </c:pt>
                <c:pt idx="41">
                  <c:v>5.0214329454990832E-2</c:v>
                </c:pt>
                <c:pt idx="42">
                  <c:v>5.0214329454990832E-2</c:v>
                </c:pt>
                <c:pt idx="43">
                  <c:v>5.0826699326393998E-2</c:v>
                </c:pt>
                <c:pt idx="44">
                  <c:v>5.0826699326393998E-2</c:v>
                </c:pt>
              </c:numCache>
            </c:numRef>
          </c:yVal>
        </c:ser>
        <c:ser>
          <c:idx val="2"/>
          <c:order val="2"/>
          <c:tx>
            <c:v>Detector</c:v>
          </c:tx>
          <c:spPr>
            <a:ln w="38100">
              <a:solidFill>
                <a:srgbClr val="579D1C"/>
              </a:solidFill>
              <a:prstDash val="solid"/>
            </a:ln>
          </c:spPr>
          <c:marker>
            <c:symbol val="none"/>
          </c:marker>
          <c:xVal>
            <c:numRef>
              <c:f>Sheet1!$E$91:$E$109</c:f>
              <c:numCache>
                <c:formatCode>mm/dd/yy;@</c:formatCode>
                <c:ptCount val="19"/>
                <c:pt idx="0">
                  <c:v>37319</c:v>
                </c:pt>
                <c:pt idx="1">
                  <c:v>37319</c:v>
                </c:pt>
                <c:pt idx="2">
                  <c:v>37355</c:v>
                </c:pt>
                <c:pt idx="3">
                  <c:v>37396</c:v>
                </c:pt>
                <c:pt idx="4">
                  <c:v>37546</c:v>
                </c:pt>
                <c:pt idx="5">
                  <c:v>37557</c:v>
                </c:pt>
                <c:pt idx="6">
                  <c:v>37557</c:v>
                </c:pt>
                <c:pt idx="7">
                  <c:v>37557</c:v>
                </c:pt>
                <c:pt idx="8">
                  <c:v>37557</c:v>
                </c:pt>
                <c:pt idx="9">
                  <c:v>37557</c:v>
                </c:pt>
                <c:pt idx="10">
                  <c:v>37655</c:v>
                </c:pt>
                <c:pt idx="11">
                  <c:v>37764</c:v>
                </c:pt>
                <c:pt idx="12">
                  <c:v>37965</c:v>
                </c:pt>
                <c:pt idx="13">
                  <c:v>38049</c:v>
                </c:pt>
                <c:pt idx="14">
                  <c:v>38344</c:v>
                </c:pt>
                <c:pt idx="15">
                  <c:v>38369</c:v>
                </c:pt>
                <c:pt idx="16">
                  <c:v>40073</c:v>
                </c:pt>
                <c:pt idx="17">
                  <c:v>40284</c:v>
                </c:pt>
                <c:pt idx="18">
                  <c:v>40330</c:v>
                </c:pt>
              </c:numCache>
            </c:numRef>
          </c:xVal>
          <c:yVal>
            <c:numRef>
              <c:f>Sheet1!$J$91:$J$109</c:f>
              <c:numCache>
                <c:formatCode>#,##0.00000</c:formatCode>
                <c:ptCount val="19"/>
                <c:pt idx="0">
                  <c:v>1.8371096142069895E-3</c:v>
                </c:pt>
                <c:pt idx="1">
                  <c:v>3.0618493570116596E-3</c:v>
                </c:pt>
                <c:pt idx="2">
                  <c:v>4.8989589712186161E-3</c:v>
                </c:pt>
                <c:pt idx="3">
                  <c:v>9.1855480710350268E-3</c:v>
                </c:pt>
                <c:pt idx="4">
                  <c:v>1.2247397428046538E-2</c:v>
                </c:pt>
                <c:pt idx="5">
                  <c:v>1.3472137170851195E-2</c:v>
                </c:pt>
                <c:pt idx="6">
                  <c:v>1.5309246785058175E-2</c:v>
                </c:pt>
                <c:pt idx="7">
                  <c:v>1.8371096142069821E-2</c:v>
                </c:pt>
                <c:pt idx="8">
                  <c:v>2.2045315370484281E-2</c:v>
                </c:pt>
                <c:pt idx="9">
                  <c:v>2.6331904470300531E-2</c:v>
                </c:pt>
                <c:pt idx="10">
                  <c:v>2.5107164727495412E-2</c:v>
                </c:pt>
                <c:pt idx="11">
                  <c:v>2.6331904470300531E-2</c:v>
                </c:pt>
                <c:pt idx="12">
                  <c:v>2.5107164727495412E-2</c:v>
                </c:pt>
                <c:pt idx="13">
                  <c:v>2.9393753827311696E-2</c:v>
                </c:pt>
                <c:pt idx="14">
                  <c:v>3.0618493570116492E-2</c:v>
                </c:pt>
                <c:pt idx="15">
                  <c:v>3.1843233312921493E-2</c:v>
                </c:pt>
                <c:pt idx="16">
                  <c:v>3.5517452541334982E-2</c:v>
                </c:pt>
                <c:pt idx="17">
                  <c:v>3.7354562155541955E-2</c:v>
                </c:pt>
                <c:pt idx="18">
                  <c:v>3.7354562155541955E-2</c:v>
                </c:pt>
              </c:numCache>
            </c:numRef>
          </c:yVal>
        </c:ser>
        <c:ser>
          <c:idx val="3"/>
          <c:order val="3"/>
          <c:tx>
            <c:v>optical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Sheet1!$E$111:$E$123</c:f>
              <c:numCache>
                <c:formatCode>mm/dd/yy;@</c:formatCode>
                <c:ptCount val="13"/>
                <c:pt idx="0">
                  <c:v>37257</c:v>
                </c:pt>
                <c:pt idx="1">
                  <c:v>37319</c:v>
                </c:pt>
                <c:pt idx="2">
                  <c:v>37319</c:v>
                </c:pt>
                <c:pt idx="3">
                  <c:v>37319</c:v>
                </c:pt>
                <c:pt idx="4">
                  <c:v>37486</c:v>
                </c:pt>
                <c:pt idx="5">
                  <c:v>37500</c:v>
                </c:pt>
                <c:pt idx="6">
                  <c:v>37603</c:v>
                </c:pt>
                <c:pt idx="7">
                  <c:v>38354</c:v>
                </c:pt>
                <c:pt idx="8">
                  <c:v>38411</c:v>
                </c:pt>
                <c:pt idx="9">
                  <c:v>38875</c:v>
                </c:pt>
                <c:pt idx="10">
                  <c:v>39944</c:v>
                </c:pt>
                <c:pt idx="11">
                  <c:v>40202</c:v>
                </c:pt>
                <c:pt idx="12">
                  <c:v>40330</c:v>
                </c:pt>
              </c:numCache>
            </c:numRef>
          </c:xVal>
          <c:yVal>
            <c:numRef>
              <c:f>Sheet1!$J$111:$J$123</c:f>
              <c:numCache>
                <c:formatCode>#,##0.00000</c:formatCode>
                <c:ptCount val="13"/>
                <c:pt idx="0">
                  <c:v>1.2247397428046538E-3</c:v>
                </c:pt>
                <c:pt idx="1">
                  <c:v>4.2865890998163439E-3</c:v>
                </c:pt>
                <c:pt idx="2">
                  <c:v>6.1236987140233616E-3</c:v>
                </c:pt>
                <c:pt idx="3">
                  <c:v>9.7979179424372322E-3</c:v>
                </c:pt>
                <c:pt idx="4">
                  <c:v>1.4084507042253613E-2</c:v>
                </c:pt>
                <c:pt idx="5">
                  <c:v>1.8371096142069821E-2</c:v>
                </c:pt>
                <c:pt idx="6">
                  <c:v>2.1432945499081816E-2</c:v>
                </c:pt>
                <c:pt idx="7">
                  <c:v>2.4494794856093082E-2</c:v>
                </c:pt>
                <c:pt idx="8">
                  <c:v>2.8169014084507046E-2</c:v>
                </c:pt>
                <c:pt idx="9">
                  <c:v>3.2455603184323958E-2</c:v>
                </c:pt>
                <c:pt idx="10">
                  <c:v>3.5517452541334982E-2</c:v>
                </c:pt>
                <c:pt idx="11">
                  <c:v>3.9804041641151255E-2</c:v>
                </c:pt>
                <c:pt idx="12">
                  <c:v>3.9804041641151255E-2</c:v>
                </c:pt>
              </c:numCache>
            </c:numRef>
          </c:yVal>
        </c:ser>
        <c:axId val="57409536"/>
        <c:axId val="57411072"/>
      </c:scatterChart>
      <c:valAx>
        <c:axId val="57409536"/>
        <c:scaling>
          <c:orientation val="minMax"/>
          <c:max val="40544"/>
          <c:min val="37316"/>
        </c:scaling>
        <c:axPos val="b"/>
        <c:numFmt formatCode="mm/dd/yy;@" sourceLinked="1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411072"/>
        <c:crosses val="autoZero"/>
        <c:crossBetween val="midCat"/>
      </c:valAx>
      <c:valAx>
        <c:axId val="57411072"/>
        <c:scaling>
          <c:orientation val="minMax"/>
          <c:max val="6.0000000000000421E-2"/>
          <c:min val="0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numFmt formatCode="#,##0.00" sourceLinked="0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409536"/>
        <c:crosses val="autoZero"/>
        <c:crossBetween val="midCat"/>
        <c:majorUnit val="1.0000000000000073E-2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5937735685985563"/>
          <c:y val="0.37457041170825112"/>
          <c:w val="0.22581166955517146"/>
          <c:h val="0.39064087862803581"/>
        </c:manualLayout>
      </c:layout>
      <c:spPr>
        <a:noFill/>
        <a:ln w="25400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908068823983499"/>
          <c:y val="7.5576443349217703E-2"/>
          <c:w val="0.6297653942258844"/>
          <c:h val="0.77012835472579189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AVDD2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none"/>
          </c:marker>
          <c:xVal>
            <c:numRef>
              <c:f>Sheet1!$E$1:$E$25</c:f>
              <c:numCache>
                <c:formatCode>mm/dd/yy;@</c:formatCode>
                <c:ptCount val="25"/>
                <c:pt idx="0">
                  <c:v>37318</c:v>
                </c:pt>
                <c:pt idx="1">
                  <c:v>37318</c:v>
                </c:pt>
                <c:pt idx="2">
                  <c:v>37319</c:v>
                </c:pt>
                <c:pt idx="3">
                  <c:v>37319</c:v>
                </c:pt>
                <c:pt idx="4">
                  <c:v>37319</c:v>
                </c:pt>
                <c:pt idx="5">
                  <c:v>37319</c:v>
                </c:pt>
                <c:pt idx="6">
                  <c:v>37345</c:v>
                </c:pt>
                <c:pt idx="7">
                  <c:v>37345</c:v>
                </c:pt>
                <c:pt idx="8">
                  <c:v>37345</c:v>
                </c:pt>
                <c:pt idx="9">
                  <c:v>37345</c:v>
                </c:pt>
                <c:pt idx="10">
                  <c:v>37349</c:v>
                </c:pt>
                <c:pt idx="11">
                  <c:v>37349</c:v>
                </c:pt>
                <c:pt idx="12">
                  <c:v>37466</c:v>
                </c:pt>
                <c:pt idx="13">
                  <c:v>37495</c:v>
                </c:pt>
                <c:pt idx="14">
                  <c:v>37499</c:v>
                </c:pt>
                <c:pt idx="15">
                  <c:v>37569</c:v>
                </c:pt>
                <c:pt idx="16">
                  <c:v>37663</c:v>
                </c:pt>
                <c:pt idx="17">
                  <c:v>37674</c:v>
                </c:pt>
                <c:pt idx="18">
                  <c:v>37770</c:v>
                </c:pt>
                <c:pt idx="19">
                  <c:v>37906</c:v>
                </c:pt>
                <c:pt idx="20">
                  <c:v>38371</c:v>
                </c:pt>
                <c:pt idx="21">
                  <c:v>38419</c:v>
                </c:pt>
                <c:pt idx="22">
                  <c:v>38419</c:v>
                </c:pt>
                <c:pt idx="23">
                  <c:v>40078</c:v>
                </c:pt>
                <c:pt idx="24">
                  <c:v>40330</c:v>
                </c:pt>
              </c:numCache>
            </c:numRef>
          </c:xVal>
          <c:yVal>
            <c:numRef>
              <c:f>Sheet1!$K$1:$K$25</c:f>
              <c:numCache>
                <c:formatCode>#,##0.00000</c:formatCode>
                <c:ptCount val="25"/>
                <c:pt idx="0">
                  <c:v>4.6948356807511738E-3</c:v>
                </c:pt>
                <c:pt idx="1">
                  <c:v>8.0482897384305686E-3</c:v>
                </c:pt>
                <c:pt idx="2">
                  <c:v>1.1401743796110166E-2</c:v>
                </c:pt>
                <c:pt idx="3">
                  <c:v>1.4755197853789398E-2</c:v>
                </c:pt>
                <c:pt idx="4">
                  <c:v>1.5425888665325507E-2</c:v>
                </c:pt>
                <c:pt idx="5">
                  <c:v>1.9450033534540577E-2</c:v>
                </c:pt>
                <c:pt idx="6">
                  <c:v>2.1462105969148222E-2</c:v>
                </c:pt>
                <c:pt idx="7">
                  <c:v>2.3474178403756197E-2</c:v>
                </c:pt>
                <c:pt idx="8">
                  <c:v>2.6827632461435602E-2</c:v>
                </c:pt>
                <c:pt idx="9">
                  <c:v>2.8169014084507043E-2</c:v>
                </c:pt>
                <c:pt idx="10">
                  <c:v>3.1522468142186427E-2</c:v>
                </c:pt>
                <c:pt idx="11">
                  <c:v>3.4875922199866245E-2</c:v>
                </c:pt>
                <c:pt idx="12">
                  <c:v>3.8900067069081216E-2</c:v>
                </c:pt>
                <c:pt idx="13">
                  <c:v>4.0241448692151995E-2</c:v>
                </c:pt>
                <c:pt idx="14">
                  <c:v>4.0241448692151995E-2</c:v>
                </c:pt>
                <c:pt idx="15">
                  <c:v>4.3594902749832333E-2</c:v>
                </c:pt>
                <c:pt idx="16">
                  <c:v>4.4936284372904506E-2</c:v>
                </c:pt>
                <c:pt idx="17">
                  <c:v>4.8289738430583477E-2</c:v>
                </c:pt>
                <c:pt idx="18">
                  <c:v>4.8289738430583477E-2</c:v>
                </c:pt>
                <c:pt idx="19">
                  <c:v>5.1643192488262248E-2</c:v>
                </c:pt>
                <c:pt idx="20">
                  <c:v>4.8289738430583477E-2</c:v>
                </c:pt>
                <c:pt idx="21">
                  <c:v>5.0972501676727025E-2</c:v>
                </c:pt>
                <c:pt idx="22">
                  <c:v>5.3655264922870573E-2</c:v>
                </c:pt>
                <c:pt idx="23">
                  <c:v>5.4325955734406524E-2</c:v>
                </c:pt>
                <c:pt idx="24">
                  <c:v>5.4325955734406524E-2</c:v>
                </c:pt>
              </c:numCache>
            </c:numRef>
          </c:yVal>
        </c:ser>
        <c:ser>
          <c:idx val="1"/>
          <c:order val="1"/>
          <c:tx>
            <c:v>other SVX3D</c:v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none"/>
          </c:marker>
          <c:xVal>
            <c:numRef>
              <c:f>Sheet1!$E$45:$E$89</c:f>
              <c:numCache>
                <c:formatCode>mm/dd/yy;@</c:formatCode>
                <c:ptCount val="45"/>
                <c:pt idx="0">
                  <c:v>37257</c:v>
                </c:pt>
                <c:pt idx="1">
                  <c:v>37257</c:v>
                </c:pt>
                <c:pt idx="2">
                  <c:v>37257</c:v>
                </c:pt>
                <c:pt idx="3">
                  <c:v>37317</c:v>
                </c:pt>
                <c:pt idx="4">
                  <c:v>37319</c:v>
                </c:pt>
                <c:pt idx="5">
                  <c:v>37319</c:v>
                </c:pt>
                <c:pt idx="6">
                  <c:v>37319</c:v>
                </c:pt>
                <c:pt idx="7">
                  <c:v>37345</c:v>
                </c:pt>
                <c:pt idx="8">
                  <c:v>37354</c:v>
                </c:pt>
                <c:pt idx="9">
                  <c:v>37358</c:v>
                </c:pt>
                <c:pt idx="10">
                  <c:v>37418</c:v>
                </c:pt>
                <c:pt idx="11">
                  <c:v>37551</c:v>
                </c:pt>
                <c:pt idx="12">
                  <c:v>37559</c:v>
                </c:pt>
                <c:pt idx="13">
                  <c:v>37569</c:v>
                </c:pt>
                <c:pt idx="14">
                  <c:v>37639</c:v>
                </c:pt>
                <c:pt idx="15">
                  <c:v>37786</c:v>
                </c:pt>
                <c:pt idx="16">
                  <c:v>37813</c:v>
                </c:pt>
                <c:pt idx="17">
                  <c:v>37919</c:v>
                </c:pt>
                <c:pt idx="18">
                  <c:v>37992</c:v>
                </c:pt>
                <c:pt idx="19">
                  <c:v>38120</c:v>
                </c:pt>
                <c:pt idx="20">
                  <c:v>38159</c:v>
                </c:pt>
                <c:pt idx="21">
                  <c:v>38201</c:v>
                </c:pt>
                <c:pt idx="22">
                  <c:v>38350</c:v>
                </c:pt>
                <c:pt idx="23">
                  <c:v>38364</c:v>
                </c:pt>
                <c:pt idx="24">
                  <c:v>38368</c:v>
                </c:pt>
                <c:pt idx="25">
                  <c:v>38371</c:v>
                </c:pt>
                <c:pt idx="26">
                  <c:v>38372</c:v>
                </c:pt>
                <c:pt idx="27">
                  <c:v>38379</c:v>
                </c:pt>
                <c:pt idx="28">
                  <c:v>38384</c:v>
                </c:pt>
                <c:pt idx="29">
                  <c:v>38388</c:v>
                </c:pt>
                <c:pt idx="30">
                  <c:v>38404</c:v>
                </c:pt>
                <c:pt idx="31">
                  <c:v>38424</c:v>
                </c:pt>
                <c:pt idx="32">
                  <c:v>38451</c:v>
                </c:pt>
                <c:pt idx="33">
                  <c:v>38718</c:v>
                </c:pt>
                <c:pt idx="34">
                  <c:v>38735</c:v>
                </c:pt>
                <c:pt idx="35">
                  <c:v>38869</c:v>
                </c:pt>
                <c:pt idx="36">
                  <c:v>38889</c:v>
                </c:pt>
                <c:pt idx="37">
                  <c:v>38986</c:v>
                </c:pt>
                <c:pt idx="38">
                  <c:v>39326</c:v>
                </c:pt>
                <c:pt idx="39">
                  <c:v>39373</c:v>
                </c:pt>
                <c:pt idx="40">
                  <c:v>39414</c:v>
                </c:pt>
                <c:pt idx="41">
                  <c:v>39657</c:v>
                </c:pt>
                <c:pt idx="42">
                  <c:v>40102</c:v>
                </c:pt>
                <c:pt idx="43">
                  <c:v>40234</c:v>
                </c:pt>
                <c:pt idx="44">
                  <c:v>40330</c:v>
                </c:pt>
              </c:numCache>
            </c:numRef>
          </c:xVal>
          <c:yVal>
            <c:numRef>
              <c:f>Sheet1!$K$45:$K$89</c:f>
              <c:numCache>
                <c:formatCode>#,##0.00000</c:formatCode>
                <c:ptCount val="45"/>
                <c:pt idx="0">
                  <c:v>4.6948356807511738E-3</c:v>
                </c:pt>
                <c:pt idx="1">
                  <c:v>4.6948356807511738E-3</c:v>
                </c:pt>
                <c:pt idx="2">
                  <c:v>4.6948356807511738E-3</c:v>
                </c:pt>
                <c:pt idx="3">
                  <c:v>6.0362173038230188E-3</c:v>
                </c:pt>
                <c:pt idx="4">
                  <c:v>1.0731052984574094E-2</c:v>
                </c:pt>
                <c:pt idx="5">
                  <c:v>1.4084507042253561E-2</c:v>
                </c:pt>
                <c:pt idx="6">
                  <c:v>1.7437961099933001E-2</c:v>
                </c:pt>
                <c:pt idx="7">
                  <c:v>1.8108651911468883E-2</c:v>
                </c:pt>
                <c:pt idx="8">
                  <c:v>2.1462105969148222E-2</c:v>
                </c:pt>
                <c:pt idx="9">
                  <c:v>2.4815560026827811E-2</c:v>
                </c:pt>
                <c:pt idx="10">
                  <c:v>2.8169014084507043E-2</c:v>
                </c:pt>
                <c:pt idx="11">
                  <c:v>2.4815560026827811E-2</c:v>
                </c:pt>
                <c:pt idx="12">
                  <c:v>2.5486250838363655E-2</c:v>
                </c:pt>
                <c:pt idx="13">
                  <c:v>2.8169014084507043E-2</c:v>
                </c:pt>
                <c:pt idx="14">
                  <c:v>3.2863849765258482E-2</c:v>
                </c:pt>
                <c:pt idx="15">
                  <c:v>3.3534540576794294E-2</c:v>
                </c:pt>
                <c:pt idx="16">
                  <c:v>3.4205231388330211E-2</c:v>
                </c:pt>
                <c:pt idx="17">
                  <c:v>3.8900067069081216E-2</c:v>
                </c:pt>
                <c:pt idx="18">
                  <c:v>4.0241448692151995E-2</c:v>
                </c:pt>
                <c:pt idx="19">
                  <c:v>4.0241448692151995E-2</c:v>
                </c:pt>
                <c:pt idx="20">
                  <c:v>4.0241448692151995E-2</c:v>
                </c:pt>
                <c:pt idx="21">
                  <c:v>4.4936284372904506E-2</c:v>
                </c:pt>
                <c:pt idx="22">
                  <c:v>4.4936284372904506E-2</c:v>
                </c:pt>
                <c:pt idx="23">
                  <c:v>4.4936284372904506E-2</c:v>
                </c:pt>
                <c:pt idx="24">
                  <c:v>4.4936284372904506E-2</c:v>
                </c:pt>
                <c:pt idx="25">
                  <c:v>4.4936284372904506E-2</c:v>
                </c:pt>
                <c:pt idx="26">
                  <c:v>4.9631120053655324E-2</c:v>
                </c:pt>
                <c:pt idx="27">
                  <c:v>4.9631120053655324E-2</c:v>
                </c:pt>
                <c:pt idx="28">
                  <c:v>4.9631120053655324E-2</c:v>
                </c:pt>
                <c:pt idx="29">
                  <c:v>4.6948356807511783E-2</c:v>
                </c:pt>
                <c:pt idx="30">
                  <c:v>4.3594902749832333E-2</c:v>
                </c:pt>
                <c:pt idx="31">
                  <c:v>4.3594902749832333E-2</c:v>
                </c:pt>
                <c:pt idx="32">
                  <c:v>4.6948356807511783E-2</c:v>
                </c:pt>
                <c:pt idx="33">
                  <c:v>5.0301810865191324E-2</c:v>
                </c:pt>
                <c:pt idx="34">
                  <c:v>4.5606975184439971E-2</c:v>
                </c:pt>
                <c:pt idx="35">
                  <c:v>5.0301810865191324E-2</c:v>
                </c:pt>
                <c:pt idx="36">
                  <c:v>5.4996646545943217E-2</c:v>
                </c:pt>
                <c:pt idx="37">
                  <c:v>5.7679409792085766E-2</c:v>
                </c:pt>
                <c:pt idx="38">
                  <c:v>5.2984574111334913E-2</c:v>
                </c:pt>
                <c:pt idx="39">
                  <c:v>5.2984574111334913E-2</c:v>
                </c:pt>
                <c:pt idx="40">
                  <c:v>5.2984574111334913E-2</c:v>
                </c:pt>
                <c:pt idx="41">
                  <c:v>5.7679409792085766E-2</c:v>
                </c:pt>
                <c:pt idx="42">
                  <c:v>6.2374245472837007E-2</c:v>
                </c:pt>
                <c:pt idx="43">
                  <c:v>6.4386317907445936E-2</c:v>
                </c:pt>
                <c:pt idx="44">
                  <c:v>6.4386317907445936E-2</c:v>
                </c:pt>
              </c:numCache>
            </c:numRef>
          </c:yVal>
        </c:ser>
        <c:ser>
          <c:idx val="2"/>
          <c:order val="2"/>
          <c:tx>
            <c:v>Detector</c:v>
          </c:tx>
          <c:spPr>
            <a:ln w="38100">
              <a:solidFill>
                <a:srgbClr val="579D1C"/>
              </a:solidFill>
              <a:prstDash val="solid"/>
            </a:ln>
          </c:spPr>
          <c:marker>
            <c:symbol val="none"/>
          </c:marker>
          <c:xVal>
            <c:numRef>
              <c:f>Sheet1!$E$91:$E$109</c:f>
              <c:numCache>
                <c:formatCode>mm/dd/yy;@</c:formatCode>
                <c:ptCount val="19"/>
                <c:pt idx="0">
                  <c:v>37319</c:v>
                </c:pt>
                <c:pt idx="1">
                  <c:v>37319</c:v>
                </c:pt>
                <c:pt idx="2">
                  <c:v>37355</c:v>
                </c:pt>
                <c:pt idx="3">
                  <c:v>37396</c:v>
                </c:pt>
                <c:pt idx="4">
                  <c:v>37546</c:v>
                </c:pt>
                <c:pt idx="5">
                  <c:v>37557</c:v>
                </c:pt>
                <c:pt idx="6">
                  <c:v>37557</c:v>
                </c:pt>
                <c:pt idx="7">
                  <c:v>37557</c:v>
                </c:pt>
                <c:pt idx="8">
                  <c:v>37557</c:v>
                </c:pt>
                <c:pt idx="9">
                  <c:v>37557</c:v>
                </c:pt>
                <c:pt idx="10">
                  <c:v>37655</c:v>
                </c:pt>
                <c:pt idx="11">
                  <c:v>37764</c:v>
                </c:pt>
                <c:pt idx="12">
                  <c:v>37965</c:v>
                </c:pt>
                <c:pt idx="13">
                  <c:v>38049</c:v>
                </c:pt>
                <c:pt idx="14">
                  <c:v>38344</c:v>
                </c:pt>
                <c:pt idx="15">
                  <c:v>38369</c:v>
                </c:pt>
                <c:pt idx="16">
                  <c:v>40073</c:v>
                </c:pt>
                <c:pt idx="17">
                  <c:v>40284</c:v>
                </c:pt>
                <c:pt idx="18">
                  <c:v>40330</c:v>
                </c:pt>
              </c:numCache>
            </c:numRef>
          </c:xVal>
          <c:yVal>
            <c:numRef>
              <c:f>Sheet1!$K$91:$K$109</c:f>
              <c:numCache>
                <c:formatCode>#,##0.00000</c:formatCode>
                <c:ptCount val="19"/>
                <c:pt idx="0">
                  <c:v>2.0120724346076387E-3</c:v>
                </c:pt>
                <c:pt idx="1">
                  <c:v>3.3534540576794451E-3</c:v>
                </c:pt>
                <c:pt idx="2">
                  <c:v>5.3655264922870703E-3</c:v>
                </c:pt>
                <c:pt idx="3">
                  <c:v>1.0060362173038228E-2</c:v>
                </c:pt>
                <c:pt idx="4">
                  <c:v>1.3413816230717787E-2</c:v>
                </c:pt>
                <c:pt idx="5">
                  <c:v>1.4755197853789398E-2</c:v>
                </c:pt>
                <c:pt idx="6">
                  <c:v>1.6767270288397286E-2</c:v>
                </c:pt>
                <c:pt idx="7">
                  <c:v>2.0120724346076327E-2</c:v>
                </c:pt>
                <c:pt idx="8">
                  <c:v>2.2803487592220353E-2</c:v>
                </c:pt>
                <c:pt idx="9">
                  <c:v>2.7498323272971425E-2</c:v>
                </c:pt>
                <c:pt idx="10">
                  <c:v>2.6156941649899412E-2</c:v>
                </c:pt>
                <c:pt idx="11">
                  <c:v>2.7498323272971425E-2</c:v>
                </c:pt>
                <c:pt idx="12">
                  <c:v>2.6156941649899412E-2</c:v>
                </c:pt>
                <c:pt idx="13">
                  <c:v>3.0851777330650691E-2</c:v>
                </c:pt>
                <c:pt idx="14">
                  <c:v>3.2193158953722406E-2</c:v>
                </c:pt>
                <c:pt idx="15">
                  <c:v>3.3534540576794294E-2</c:v>
                </c:pt>
                <c:pt idx="16">
                  <c:v>3.6217303822937842E-2</c:v>
                </c:pt>
                <c:pt idx="17">
                  <c:v>3.8229376257545376E-2</c:v>
                </c:pt>
                <c:pt idx="18">
                  <c:v>3.8229376257545376E-2</c:v>
                </c:pt>
              </c:numCache>
            </c:numRef>
          </c:yVal>
        </c:ser>
        <c:ser>
          <c:idx val="4"/>
          <c:order val="3"/>
          <c:tx>
            <c:v>optical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Sheet1!$E$111:$E$123</c:f>
              <c:numCache>
                <c:formatCode>mm/dd/yy;@</c:formatCode>
                <c:ptCount val="13"/>
                <c:pt idx="0">
                  <c:v>37257</c:v>
                </c:pt>
                <c:pt idx="1">
                  <c:v>37319</c:v>
                </c:pt>
                <c:pt idx="2">
                  <c:v>37319</c:v>
                </c:pt>
                <c:pt idx="3">
                  <c:v>37319</c:v>
                </c:pt>
                <c:pt idx="4">
                  <c:v>37486</c:v>
                </c:pt>
                <c:pt idx="5">
                  <c:v>37500</c:v>
                </c:pt>
                <c:pt idx="6">
                  <c:v>37603</c:v>
                </c:pt>
                <c:pt idx="7">
                  <c:v>38354</c:v>
                </c:pt>
                <c:pt idx="8">
                  <c:v>38411</c:v>
                </c:pt>
                <c:pt idx="9">
                  <c:v>38875</c:v>
                </c:pt>
                <c:pt idx="10">
                  <c:v>39944</c:v>
                </c:pt>
                <c:pt idx="11">
                  <c:v>40202</c:v>
                </c:pt>
                <c:pt idx="12">
                  <c:v>40330</c:v>
                </c:pt>
              </c:numCache>
            </c:numRef>
          </c:xVal>
          <c:yVal>
            <c:numRef>
              <c:f>Sheet1!$K$111:$K$123</c:f>
              <c:numCache>
                <c:formatCode>#,##0.00000</c:formatCode>
                <c:ptCount val="13"/>
                <c:pt idx="0">
                  <c:v>1.2247397428046538E-3</c:v>
                </c:pt>
                <c:pt idx="1">
                  <c:v>4.2865890998162988E-3</c:v>
                </c:pt>
                <c:pt idx="2">
                  <c:v>6.1236987140233599E-3</c:v>
                </c:pt>
                <c:pt idx="3">
                  <c:v>8.5731781996325699E-3</c:v>
                </c:pt>
                <c:pt idx="4">
                  <c:v>1.2859767299448882E-2</c:v>
                </c:pt>
                <c:pt idx="5">
                  <c:v>1.7146356399265355E-2</c:v>
                </c:pt>
                <c:pt idx="6">
                  <c:v>2.0208205756277006E-2</c:v>
                </c:pt>
                <c:pt idx="7">
                  <c:v>2.3270055113288425E-2</c:v>
                </c:pt>
                <c:pt idx="8">
                  <c:v>2.5719534598897729E-2</c:v>
                </c:pt>
                <c:pt idx="9">
                  <c:v>3.0006123698714211E-2</c:v>
                </c:pt>
                <c:pt idx="10">
                  <c:v>3.3067973055725806E-2</c:v>
                </c:pt>
                <c:pt idx="11">
                  <c:v>3.7354562155541955E-2</c:v>
                </c:pt>
                <c:pt idx="12">
                  <c:v>3.7354562155541955E-2</c:v>
                </c:pt>
              </c:numCache>
            </c:numRef>
          </c:yVal>
        </c:ser>
        <c:ser>
          <c:idx val="3"/>
          <c:order val="4"/>
          <c:tx>
            <c:strRef>
              <c:f>Sheet1!$B$27</c:f>
              <c:strCache>
                <c:ptCount val="1"/>
                <c:pt idx="0">
                  <c:v>JUMPER</c:v>
                </c:pt>
              </c:strCache>
            </c:strRef>
          </c:tx>
          <c:spPr>
            <a:ln w="38100">
              <a:solidFill>
                <a:srgbClr val="FF420E"/>
              </a:solidFill>
              <a:prstDash val="solid"/>
            </a:ln>
          </c:spPr>
          <c:marker>
            <c:symbol val="none"/>
          </c:marker>
          <c:xVal>
            <c:numRef>
              <c:f>Sheet1!$E$27:$E$43</c:f>
              <c:numCache>
                <c:formatCode>mm/dd/yy;@</c:formatCode>
                <c:ptCount val="17"/>
                <c:pt idx="0">
                  <c:v>37319</c:v>
                </c:pt>
                <c:pt idx="1">
                  <c:v>37319</c:v>
                </c:pt>
                <c:pt idx="2">
                  <c:v>37333</c:v>
                </c:pt>
                <c:pt idx="3">
                  <c:v>37339</c:v>
                </c:pt>
                <c:pt idx="4">
                  <c:v>37384</c:v>
                </c:pt>
                <c:pt idx="5">
                  <c:v>37384</c:v>
                </c:pt>
                <c:pt idx="6">
                  <c:v>37434</c:v>
                </c:pt>
                <c:pt idx="7">
                  <c:v>37508</c:v>
                </c:pt>
                <c:pt idx="8">
                  <c:v>37508</c:v>
                </c:pt>
                <c:pt idx="9">
                  <c:v>37508</c:v>
                </c:pt>
                <c:pt idx="10">
                  <c:v>37508</c:v>
                </c:pt>
                <c:pt idx="11">
                  <c:v>37515</c:v>
                </c:pt>
                <c:pt idx="12">
                  <c:v>37529</c:v>
                </c:pt>
                <c:pt idx="13">
                  <c:v>38572</c:v>
                </c:pt>
                <c:pt idx="14">
                  <c:v>39094</c:v>
                </c:pt>
                <c:pt idx="15">
                  <c:v>40170</c:v>
                </c:pt>
                <c:pt idx="16">
                  <c:v>40330</c:v>
                </c:pt>
              </c:numCache>
            </c:numRef>
          </c:xVal>
          <c:yVal>
            <c:numRef>
              <c:f>Sheet1!$K$27:$K$43</c:f>
              <c:numCache>
                <c:formatCode>#,##0.00000</c:formatCode>
                <c:ptCount val="17"/>
                <c:pt idx="0">
                  <c:v>4.6948356807511738E-3</c:v>
                </c:pt>
                <c:pt idx="1">
                  <c:v>9.3896713615024066E-3</c:v>
                </c:pt>
                <c:pt idx="2">
                  <c:v>1.4084507042253561E-2</c:v>
                </c:pt>
                <c:pt idx="3">
                  <c:v>1.7437961099933001E-2</c:v>
                </c:pt>
                <c:pt idx="4">
                  <c:v>1.8779342723004692E-2</c:v>
                </c:pt>
                <c:pt idx="5">
                  <c:v>2.0120724346076327E-2</c:v>
                </c:pt>
                <c:pt idx="6">
                  <c:v>2.4815560026827811E-2</c:v>
                </c:pt>
                <c:pt idx="7">
                  <c:v>2.7498323272971425E-2</c:v>
                </c:pt>
                <c:pt idx="8">
                  <c:v>3.2193158953722406E-2</c:v>
                </c:pt>
                <c:pt idx="9">
                  <c:v>3.4205231388330211E-2</c:v>
                </c:pt>
                <c:pt idx="10">
                  <c:v>3.5546613011401752E-2</c:v>
                </c:pt>
                <c:pt idx="11">
                  <c:v>3.6887994634474001E-2</c:v>
                </c:pt>
                <c:pt idx="12">
                  <c:v>4.1582830315224723E-2</c:v>
                </c:pt>
                <c:pt idx="13">
                  <c:v>4.4265593561368222E-2</c:v>
                </c:pt>
                <c:pt idx="14">
                  <c:v>4.8960429242119824E-2</c:v>
                </c:pt>
                <c:pt idx="15">
                  <c:v>5.2313883299799094E-2</c:v>
                </c:pt>
                <c:pt idx="16">
                  <c:v>5.2313883299799094E-2</c:v>
                </c:pt>
              </c:numCache>
            </c:numRef>
          </c:yVal>
        </c:ser>
        <c:axId val="57533184"/>
        <c:axId val="57534720"/>
      </c:scatterChart>
      <c:valAx>
        <c:axId val="57533184"/>
        <c:scaling>
          <c:orientation val="minMax"/>
          <c:max val="40544"/>
          <c:min val="37316"/>
        </c:scaling>
        <c:axPos val="b"/>
        <c:numFmt formatCode="mm/dd/yy;@" sourceLinked="1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534720"/>
        <c:crosses val="autoZero"/>
        <c:crossBetween val="midCat"/>
      </c:valAx>
      <c:valAx>
        <c:axId val="57534720"/>
        <c:scaling>
          <c:orientation val="minMax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numFmt formatCode="#,##0.00" sourceLinked="0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7533184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344729858147786"/>
          <c:y val="0.3238696109358597"/>
          <c:w val="0.2321771840396652"/>
          <c:h val="0.48318184777596851"/>
        </c:manualLayout>
      </c:layout>
      <c:spPr>
        <a:noFill/>
        <a:ln w="25400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tx>
            <c:v>cooling</c:v>
          </c:tx>
          <c:xVal>
            <c:numRef>
              <c:f>Sheet1!$E$1:$E$20</c:f>
              <c:numCache>
                <c:formatCode>mm/dd/yy;@</c:formatCode>
                <c:ptCount val="20"/>
                <c:pt idx="0">
                  <c:v>37257</c:v>
                </c:pt>
                <c:pt idx="1">
                  <c:v>37257</c:v>
                </c:pt>
                <c:pt idx="2">
                  <c:v>37257</c:v>
                </c:pt>
                <c:pt idx="3">
                  <c:v>37257</c:v>
                </c:pt>
                <c:pt idx="4">
                  <c:v>37257</c:v>
                </c:pt>
                <c:pt idx="5">
                  <c:v>37257</c:v>
                </c:pt>
                <c:pt idx="6">
                  <c:v>37257</c:v>
                </c:pt>
                <c:pt idx="7">
                  <c:v>37433</c:v>
                </c:pt>
                <c:pt idx="8">
                  <c:v>37433</c:v>
                </c:pt>
                <c:pt idx="9">
                  <c:v>37433</c:v>
                </c:pt>
                <c:pt idx="10">
                  <c:v>37433</c:v>
                </c:pt>
                <c:pt idx="11">
                  <c:v>37433</c:v>
                </c:pt>
                <c:pt idx="12">
                  <c:v>37636</c:v>
                </c:pt>
                <c:pt idx="13">
                  <c:v>37636</c:v>
                </c:pt>
                <c:pt idx="14">
                  <c:v>37636</c:v>
                </c:pt>
                <c:pt idx="15">
                  <c:v>37642</c:v>
                </c:pt>
                <c:pt idx="16">
                  <c:v>37642</c:v>
                </c:pt>
                <c:pt idx="17">
                  <c:v>38913</c:v>
                </c:pt>
                <c:pt idx="18">
                  <c:v>38916</c:v>
                </c:pt>
                <c:pt idx="19">
                  <c:v>40330</c:v>
                </c:pt>
              </c:numCache>
            </c:numRef>
          </c:xVal>
          <c:yVal>
            <c:numRef>
              <c:f>Sheet1!$L$1:$L$20</c:f>
              <c:numCache>
                <c:formatCode>General</c:formatCode>
                <c:ptCount val="20"/>
                <c:pt idx="0">
                  <c:v>6.7567567567567571E-3</c:v>
                </c:pt>
                <c:pt idx="1">
                  <c:v>1.3513513513513521E-2</c:v>
                </c:pt>
                <c:pt idx="2">
                  <c:v>2.0270270270270646E-2</c:v>
                </c:pt>
                <c:pt idx="3">
                  <c:v>2.7027027027027369E-2</c:v>
                </c:pt>
                <c:pt idx="4">
                  <c:v>3.3783783783783786E-2</c:v>
                </c:pt>
                <c:pt idx="5">
                  <c:v>4.0540540540540543E-2</c:v>
                </c:pt>
                <c:pt idx="6">
                  <c:v>4.7297297297297584E-2</c:v>
                </c:pt>
                <c:pt idx="7">
                  <c:v>5.4054054054054092E-2</c:v>
                </c:pt>
                <c:pt idx="8">
                  <c:v>6.0810810810811522E-2</c:v>
                </c:pt>
                <c:pt idx="9">
                  <c:v>6.7567567567567571E-2</c:v>
                </c:pt>
                <c:pt idx="10">
                  <c:v>7.4324324324324523E-2</c:v>
                </c:pt>
                <c:pt idx="11">
                  <c:v>8.1081081081081086E-2</c:v>
                </c:pt>
                <c:pt idx="12">
                  <c:v>7.4324324324324523E-2</c:v>
                </c:pt>
                <c:pt idx="13">
                  <c:v>6.7567567567567571E-2</c:v>
                </c:pt>
                <c:pt idx="14">
                  <c:v>6.0810810810811522E-2</c:v>
                </c:pt>
                <c:pt idx="15">
                  <c:v>5.4054054054054092E-2</c:v>
                </c:pt>
                <c:pt idx="16">
                  <c:v>4.7297297297297584E-2</c:v>
                </c:pt>
                <c:pt idx="17">
                  <c:v>5.4054054054054092E-2</c:v>
                </c:pt>
                <c:pt idx="18">
                  <c:v>6.0810810810811522E-2</c:v>
                </c:pt>
                <c:pt idx="19">
                  <c:v>6.0810810810811522E-2</c:v>
                </c:pt>
              </c:numCache>
            </c:numRef>
          </c:yVal>
        </c:ser>
        <c:ser>
          <c:idx val="1"/>
          <c:order val="1"/>
          <c:tx>
            <c:v>sensor</c:v>
          </c:tx>
          <c:xVal>
            <c:numRef>
              <c:f>Sheet1!$E$22:$E$55</c:f>
              <c:numCache>
                <c:formatCode>mm/dd/yy;@</c:formatCode>
                <c:ptCount val="34"/>
                <c:pt idx="0">
                  <c:v>37257</c:v>
                </c:pt>
                <c:pt idx="1">
                  <c:v>37257</c:v>
                </c:pt>
                <c:pt idx="2">
                  <c:v>37257</c:v>
                </c:pt>
                <c:pt idx="3">
                  <c:v>37368</c:v>
                </c:pt>
                <c:pt idx="4">
                  <c:v>37376</c:v>
                </c:pt>
                <c:pt idx="5">
                  <c:v>37432</c:v>
                </c:pt>
                <c:pt idx="6">
                  <c:v>37432</c:v>
                </c:pt>
                <c:pt idx="7">
                  <c:v>37453</c:v>
                </c:pt>
                <c:pt idx="8">
                  <c:v>37475</c:v>
                </c:pt>
                <c:pt idx="9">
                  <c:v>37480</c:v>
                </c:pt>
                <c:pt idx="10">
                  <c:v>37497</c:v>
                </c:pt>
                <c:pt idx="11">
                  <c:v>37497</c:v>
                </c:pt>
                <c:pt idx="12">
                  <c:v>37601</c:v>
                </c:pt>
                <c:pt idx="13">
                  <c:v>37652</c:v>
                </c:pt>
                <c:pt idx="14">
                  <c:v>37724</c:v>
                </c:pt>
                <c:pt idx="15">
                  <c:v>37733</c:v>
                </c:pt>
                <c:pt idx="16">
                  <c:v>37772</c:v>
                </c:pt>
                <c:pt idx="17">
                  <c:v>38104</c:v>
                </c:pt>
                <c:pt idx="18">
                  <c:v>38167</c:v>
                </c:pt>
                <c:pt idx="19">
                  <c:v>38273</c:v>
                </c:pt>
                <c:pt idx="20">
                  <c:v>38278</c:v>
                </c:pt>
                <c:pt idx="21">
                  <c:v>38278</c:v>
                </c:pt>
                <c:pt idx="22">
                  <c:v>38278</c:v>
                </c:pt>
                <c:pt idx="23">
                  <c:v>38278</c:v>
                </c:pt>
                <c:pt idx="24">
                  <c:v>38469</c:v>
                </c:pt>
                <c:pt idx="25">
                  <c:v>38572</c:v>
                </c:pt>
                <c:pt idx="26">
                  <c:v>38735</c:v>
                </c:pt>
                <c:pt idx="27">
                  <c:v>38777</c:v>
                </c:pt>
                <c:pt idx="28">
                  <c:v>39370</c:v>
                </c:pt>
                <c:pt idx="29">
                  <c:v>39722</c:v>
                </c:pt>
                <c:pt idx="30">
                  <c:v>39988</c:v>
                </c:pt>
                <c:pt idx="31">
                  <c:v>40075</c:v>
                </c:pt>
                <c:pt idx="32">
                  <c:v>40273</c:v>
                </c:pt>
                <c:pt idx="33">
                  <c:v>40330</c:v>
                </c:pt>
              </c:numCache>
            </c:numRef>
          </c:xVal>
          <c:yVal>
            <c:numRef>
              <c:f>Sheet1!$L$22:$L$55</c:f>
              <c:numCache>
                <c:formatCode>General</c:formatCode>
                <c:ptCount val="34"/>
                <c:pt idx="0">
                  <c:v>6.7567567567567571E-3</c:v>
                </c:pt>
                <c:pt idx="1">
                  <c:v>1.3513513513513521E-2</c:v>
                </c:pt>
                <c:pt idx="2">
                  <c:v>2.0270270270270646E-2</c:v>
                </c:pt>
                <c:pt idx="3">
                  <c:v>2.7027027027027369E-2</c:v>
                </c:pt>
                <c:pt idx="4">
                  <c:v>3.3783783783783786E-2</c:v>
                </c:pt>
                <c:pt idx="5">
                  <c:v>4.0540540540540543E-2</c:v>
                </c:pt>
                <c:pt idx="6">
                  <c:v>4.7297297297297584E-2</c:v>
                </c:pt>
                <c:pt idx="7">
                  <c:v>5.4054054054054092E-2</c:v>
                </c:pt>
                <c:pt idx="8">
                  <c:v>4.7297297297297584E-2</c:v>
                </c:pt>
                <c:pt idx="9">
                  <c:v>4.0540540540540543E-2</c:v>
                </c:pt>
                <c:pt idx="10">
                  <c:v>4.7297297297297584E-2</c:v>
                </c:pt>
                <c:pt idx="11">
                  <c:v>4.3918918918919012E-2</c:v>
                </c:pt>
                <c:pt idx="12">
                  <c:v>4.7297297297297584E-2</c:v>
                </c:pt>
                <c:pt idx="13">
                  <c:v>4.0540540540540543E-2</c:v>
                </c:pt>
                <c:pt idx="14">
                  <c:v>4.7297297297297584E-2</c:v>
                </c:pt>
                <c:pt idx="15">
                  <c:v>5.4054054054054092E-2</c:v>
                </c:pt>
                <c:pt idx="16">
                  <c:v>4.7297297297297584E-2</c:v>
                </c:pt>
                <c:pt idx="17">
                  <c:v>5.0675675675675665E-2</c:v>
                </c:pt>
                <c:pt idx="18">
                  <c:v>5.2364864864864871E-2</c:v>
                </c:pt>
                <c:pt idx="19">
                  <c:v>5.5743243243243534E-2</c:v>
                </c:pt>
                <c:pt idx="20">
                  <c:v>4.8986486486486513E-2</c:v>
                </c:pt>
                <c:pt idx="21">
                  <c:v>4.2229729729729715E-2</c:v>
                </c:pt>
                <c:pt idx="22">
                  <c:v>3.5472972972973561E-2</c:v>
                </c:pt>
                <c:pt idx="23">
                  <c:v>2.8716216216216218E-2</c:v>
                </c:pt>
                <c:pt idx="24">
                  <c:v>2.7027027027027369E-2</c:v>
                </c:pt>
                <c:pt idx="25">
                  <c:v>3.0405405405405737E-2</c:v>
                </c:pt>
                <c:pt idx="26">
                  <c:v>3.7162162162162192E-2</c:v>
                </c:pt>
                <c:pt idx="27">
                  <c:v>3.3783783783783786E-2</c:v>
                </c:pt>
                <c:pt idx="28">
                  <c:v>4.0540540540540543E-2</c:v>
                </c:pt>
                <c:pt idx="29">
                  <c:v>4.7297297297297584E-2</c:v>
                </c:pt>
                <c:pt idx="30">
                  <c:v>4.0540540540540543E-2</c:v>
                </c:pt>
                <c:pt idx="31">
                  <c:v>3.3783783783783786E-2</c:v>
                </c:pt>
                <c:pt idx="32">
                  <c:v>4.0540540540540543E-2</c:v>
                </c:pt>
                <c:pt idx="33">
                  <c:v>4.0540540540540543E-2</c:v>
                </c:pt>
              </c:numCache>
            </c:numRef>
          </c:yVal>
        </c:ser>
        <c:ser>
          <c:idx val="2"/>
          <c:order val="2"/>
          <c:tx>
            <c:v>optical</c:v>
          </c:tx>
          <c:xVal>
            <c:numRef>
              <c:f>Sheet1!$E$57:$E$65</c:f>
              <c:numCache>
                <c:formatCode>mm/dd/yy;@</c:formatCode>
                <c:ptCount val="9"/>
                <c:pt idx="0">
                  <c:v>37336</c:v>
                </c:pt>
                <c:pt idx="1">
                  <c:v>37438</c:v>
                </c:pt>
                <c:pt idx="2">
                  <c:v>37700</c:v>
                </c:pt>
                <c:pt idx="3">
                  <c:v>37706</c:v>
                </c:pt>
                <c:pt idx="4">
                  <c:v>37832</c:v>
                </c:pt>
                <c:pt idx="5">
                  <c:v>37997</c:v>
                </c:pt>
                <c:pt idx="6">
                  <c:v>38279</c:v>
                </c:pt>
                <c:pt idx="7">
                  <c:v>40075</c:v>
                </c:pt>
                <c:pt idx="8">
                  <c:v>40330</c:v>
                </c:pt>
              </c:numCache>
            </c:numRef>
          </c:xVal>
          <c:yVal>
            <c:numRef>
              <c:f>Sheet1!$L$57:$L$65</c:f>
              <c:numCache>
                <c:formatCode>General</c:formatCode>
                <c:ptCount val="9"/>
                <c:pt idx="0">
                  <c:v>6.7567567567567571E-3</c:v>
                </c:pt>
                <c:pt idx="1">
                  <c:v>1.3513513513513521E-2</c:v>
                </c:pt>
                <c:pt idx="2">
                  <c:v>2.0270270270270646E-2</c:v>
                </c:pt>
                <c:pt idx="3">
                  <c:v>2.7027027027027369E-2</c:v>
                </c:pt>
                <c:pt idx="4">
                  <c:v>3.3783783783783786E-2</c:v>
                </c:pt>
                <c:pt idx="5">
                  <c:v>3.9695945945946012E-2</c:v>
                </c:pt>
                <c:pt idx="6">
                  <c:v>4.4763513513514139E-2</c:v>
                </c:pt>
                <c:pt idx="7">
                  <c:v>5.1520270270270271E-2</c:v>
                </c:pt>
                <c:pt idx="8">
                  <c:v>5.1520270270270271E-2</c:v>
                </c:pt>
              </c:numCache>
            </c:numRef>
          </c:yVal>
        </c:ser>
        <c:ser>
          <c:idx val="3"/>
          <c:order val="3"/>
          <c:tx>
            <c:v>SVX3D</c:v>
          </c:tx>
          <c:xVal>
            <c:numRef>
              <c:f>Sheet1!$E$67:$E$93</c:f>
              <c:numCache>
                <c:formatCode>mm/dd/yy;@</c:formatCode>
                <c:ptCount val="27"/>
                <c:pt idx="0">
                  <c:v>37257</c:v>
                </c:pt>
                <c:pt idx="1">
                  <c:v>37257</c:v>
                </c:pt>
                <c:pt idx="2">
                  <c:v>37257</c:v>
                </c:pt>
                <c:pt idx="3">
                  <c:v>37336</c:v>
                </c:pt>
                <c:pt idx="4">
                  <c:v>37433</c:v>
                </c:pt>
                <c:pt idx="5">
                  <c:v>37609</c:v>
                </c:pt>
                <c:pt idx="6">
                  <c:v>37630</c:v>
                </c:pt>
                <c:pt idx="7">
                  <c:v>37634</c:v>
                </c:pt>
                <c:pt idx="8">
                  <c:v>37650</c:v>
                </c:pt>
                <c:pt idx="9">
                  <c:v>37706</c:v>
                </c:pt>
                <c:pt idx="10">
                  <c:v>37719</c:v>
                </c:pt>
                <c:pt idx="11">
                  <c:v>37798</c:v>
                </c:pt>
                <c:pt idx="12">
                  <c:v>37957</c:v>
                </c:pt>
                <c:pt idx="13">
                  <c:v>37976</c:v>
                </c:pt>
                <c:pt idx="14">
                  <c:v>37976</c:v>
                </c:pt>
                <c:pt idx="15">
                  <c:v>37998</c:v>
                </c:pt>
                <c:pt idx="16">
                  <c:v>38035</c:v>
                </c:pt>
                <c:pt idx="17">
                  <c:v>38169</c:v>
                </c:pt>
                <c:pt idx="18">
                  <c:v>38225</c:v>
                </c:pt>
                <c:pt idx="19">
                  <c:v>38384</c:v>
                </c:pt>
                <c:pt idx="20">
                  <c:v>38455</c:v>
                </c:pt>
                <c:pt idx="21">
                  <c:v>38563</c:v>
                </c:pt>
                <c:pt idx="22">
                  <c:v>38617</c:v>
                </c:pt>
                <c:pt idx="23">
                  <c:v>38765</c:v>
                </c:pt>
                <c:pt idx="24">
                  <c:v>39064</c:v>
                </c:pt>
                <c:pt idx="25">
                  <c:v>39175</c:v>
                </c:pt>
                <c:pt idx="26">
                  <c:v>40330</c:v>
                </c:pt>
              </c:numCache>
            </c:numRef>
          </c:xVal>
          <c:yVal>
            <c:numRef>
              <c:f>Sheet1!$L$67:$L$93</c:f>
              <c:numCache>
                <c:formatCode>General</c:formatCode>
                <c:ptCount val="27"/>
                <c:pt idx="0">
                  <c:v>6.7567567567567571E-3</c:v>
                </c:pt>
                <c:pt idx="1">
                  <c:v>1.3513513513513521E-2</c:v>
                </c:pt>
                <c:pt idx="2">
                  <c:v>2.0270270270270646E-2</c:v>
                </c:pt>
                <c:pt idx="3">
                  <c:v>2.0692567567567616E-2</c:v>
                </c:pt>
                <c:pt idx="4">
                  <c:v>2.74493243243247E-2</c:v>
                </c:pt>
                <c:pt idx="5">
                  <c:v>2.787162162162202E-2</c:v>
                </c:pt>
                <c:pt idx="6">
                  <c:v>2.8716216216216218E-2</c:v>
                </c:pt>
                <c:pt idx="7">
                  <c:v>2.9138513513513795E-2</c:v>
                </c:pt>
                <c:pt idx="8">
                  <c:v>3.0827702702702811E-2</c:v>
                </c:pt>
                <c:pt idx="9">
                  <c:v>3.2516891891891893E-2</c:v>
                </c:pt>
                <c:pt idx="10">
                  <c:v>3.4206081081081079E-2</c:v>
                </c:pt>
                <c:pt idx="11">
                  <c:v>4.0962837837838856E-2</c:v>
                </c:pt>
                <c:pt idx="12">
                  <c:v>4.2652027027027611E-2</c:v>
                </c:pt>
                <c:pt idx="13">
                  <c:v>4.60304054054054E-2</c:v>
                </c:pt>
                <c:pt idx="14">
                  <c:v>4.7719594594594593E-2</c:v>
                </c:pt>
                <c:pt idx="15">
                  <c:v>4.9408783783783793E-2</c:v>
                </c:pt>
                <c:pt idx="16">
                  <c:v>5.2364864864864864E-2</c:v>
                </c:pt>
                <c:pt idx="17">
                  <c:v>4.5608108108108086E-2</c:v>
                </c:pt>
                <c:pt idx="18">
                  <c:v>4.60304054054054E-2</c:v>
                </c:pt>
                <c:pt idx="19">
                  <c:v>4.64527027027027E-2</c:v>
                </c:pt>
                <c:pt idx="20">
                  <c:v>3.9695945945946012E-2</c:v>
                </c:pt>
                <c:pt idx="21">
                  <c:v>4.3074324324324322E-2</c:v>
                </c:pt>
                <c:pt idx="22">
                  <c:v>4.3496621621622523E-2</c:v>
                </c:pt>
                <c:pt idx="23">
                  <c:v>4.3918918918919012E-2</c:v>
                </c:pt>
                <c:pt idx="24">
                  <c:v>4.4763513513514139E-2</c:v>
                </c:pt>
                <c:pt idx="25">
                  <c:v>5.1520270270270271E-2</c:v>
                </c:pt>
                <c:pt idx="26">
                  <c:v>5.1520270270270271E-2</c:v>
                </c:pt>
              </c:numCache>
            </c:numRef>
          </c:yVal>
        </c:ser>
        <c:axId val="57561472"/>
        <c:axId val="57563008"/>
      </c:scatterChart>
      <c:valAx>
        <c:axId val="57561472"/>
        <c:scaling>
          <c:orientation val="minMax"/>
          <c:max val="40500"/>
          <c:min val="37000"/>
        </c:scaling>
        <c:axPos val="b"/>
        <c:numFmt formatCode="mm/dd/yy;@" sourceLinked="1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7563008"/>
        <c:crosses val="autoZero"/>
        <c:crossBetween val="midCat"/>
        <c:majorUnit val="1000"/>
        <c:minorUnit val="100"/>
      </c:valAx>
      <c:valAx>
        <c:axId val="575630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756147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0.77867</cdr:x>
      <cdr:y>0.03175</cdr:y>
    </cdr:from>
    <cdr:to>
      <cdr:x>0.95946</cdr:x>
      <cdr:y>0.3459</cdr:y>
    </cdr:to>
    <cdr:sp macro="" textlink="">
      <cdr:nvSpPr>
        <cdr:cNvPr id="2" name="TextBox 14"/>
        <cdr:cNvSpPr txBox="1"/>
      </cdr:nvSpPr>
      <cdr:spPr>
        <a:xfrm xmlns:a="http://schemas.openxmlformats.org/drawingml/2006/main">
          <a:off x="3763510" y="65314"/>
          <a:ext cx="873804" cy="6463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pPr algn="ctr"/>
          <a:r>
            <a:rPr lang="en-US" dirty="0" smtClean="0"/>
            <a:t>SVX</a:t>
          </a:r>
        </a:p>
        <a:p xmlns:a="http://schemas.openxmlformats.org/drawingml/2006/main">
          <a:pPr algn="ctr"/>
          <a:r>
            <a:rPr lang="en-US" dirty="0" smtClean="0"/>
            <a:t>phi-side</a:t>
          </a:r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883F1-C10B-4D39-B069-AFB213AAA95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EA68F-436C-4C06-9B27-A4C2D0D66D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D22B6-46E7-49A9-8394-CFBF2D7004F4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D9F05-1D94-402C-9962-D4BB45043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36D327-BED9-4E97-A3B6-2DA1AF675CEA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D9F05-1D94-402C-9962-D4BB4504349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D9F05-1D94-402C-9962-D4BB450434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1" charset="-128"/>
              </a:rPr>
              <a:t>Define ladder here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B0FE9-1A92-4A11-B084-9AEF5CF41118}" type="slidenum">
              <a:rPr lang="en-US"/>
              <a:pPr/>
              <a:t>7</a:t>
            </a:fld>
            <a:endParaRPr lang="en-US"/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009067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77437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06828" y="6415314"/>
            <a:ext cx="1767115" cy="284883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r>
              <a:rPr lang="en-US" smtClean="0"/>
              <a:t>Michelle Stancari   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119085" y="6400800"/>
            <a:ext cx="6229267" cy="457200"/>
          </a:xfrm>
        </p:spPr>
        <p:txBody>
          <a:bodyPr vert="horz" rtlCol="0"/>
          <a:lstStyle>
            <a:extLst/>
          </a:lstStyle>
          <a:p>
            <a:pPr algn="ctr"/>
            <a:r>
              <a:rPr lang="en-US" smtClean="0">
                <a:solidFill>
                  <a:schemeClr val="tx2"/>
                </a:solidFill>
              </a:rPr>
              <a:t>19th  RD50  Workshop                                  November 22, 2011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9057" y="6241144"/>
            <a:ext cx="1636486" cy="361406"/>
          </a:xfrm>
        </p:spPr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0343" y="6226628"/>
            <a:ext cx="6071325" cy="346891"/>
          </a:xfrm>
        </p:spPr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2DC8A-9B48-44CF-B754-1358F26C7F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27216" y="6335486"/>
            <a:ext cx="2246613" cy="282687"/>
          </a:xfrm>
        </p:spPr>
        <p:txBody>
          <a:bodyPr vert="horz" rtlCol="0"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43109" y="6492240"/>
            <a:ext cx="560131" cy="29575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(#)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225074" y="6335486"/>
            <a:ext cx="5068026" cy="321876"/>
          </a:xfrm>
        </p:spPr>
        <p:txBody>
          <a:bodyPr vert="horz" rtlCol="0"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9057" y="6284685"/>
            <a:ext cx="1694543" cy="403498"/>
          </a:xfrm>
        </p:spPr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9A54C8E-43E5-4F84-8B3D-86BA1D5761E2}" type="slidenum">
              <a:rPr lang="en-US" smtClean="0"/>
              <a:pPr/>
              <a:t>‹#›</a:t>
            </a:fld>
            <a:r>
              <a:rPr lang="en-US" smtClean="0"/>
              <a:t>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39057" y="6284685"/>
            <a:ext cx="1694543" cy="416561"/>
          </a:xfrm>
        </p:spPr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0046" y="6426926"/>
            <a:ext cx="575322" cy="361962"/>
          </a:xfrm>
        </p:spPr>
        <p:txBody>
          <a:bodyPr/>
          <a:lstStyle>
            <a:extLst/>
          </a:lstStyle>
          <a:p>
            <a:r>
              <a:rPr lang="en-US" dirty="0" smtClean="0"/>
              <a:t>(#)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20839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39057" y="6284685"/>
            <a:ext cx="1694543" cy="416561"/>
          </a:xfrm>
        </p:spPr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04D0-7A75-43B3-BA55-F8E2C3EB16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(#)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361611" y="6400801"/>
            <a:ext cx="2242457" cy="45720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44138" y="6400800"/>
            <a:ext cx="4807132" cy="38719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49714" y="6299200"/>
            <a:ext cx="6197600" cy="317863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9057" y="6284685"/>
            <a:ext cx="1694543" cy="317863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0046" y="6492240"/>
            <a:ext cx="573194" cy="296648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r>
              <a:rPr lang="en-US" dirty="0" smtClean="0"/>
              <a:t>(#)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62464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349829"/>
            <a:ext cx="8229600" cy="4822688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1146629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ln>
                <a:noFill/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8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566057" y="391886"/>
            <a:ext cx="8229599" cy="1669143"/>
          </a:xfrm>
          <a:ln w="19050">
            <a:noFill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Bookman Old Style" pitchFamily="18" charset="0"/>
                <a:ea typeface="ＭＳ Ｐゴシック" pitchFamily="1" charset="-128"/>
              </a:rPr>
              <a:t>CDF Run-II Silicon Detector: Operations and Aging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44031" y="2316480"/>
            <a:ext cx="6113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Wingdings" pitchFamily="1" charset="2"/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Michelle Stancari</a:t>
            </a:r>
          </a:p>
          <a:p>
            <a:pPr algn="ctr">
              <a:buFont typeface="Wingdings" pitchFamily="1" charset="2"/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Fermi National Accelerator Laboratory</a:t>
            </a:r>
          </a:p>
          <a:p>
            <a:pPr algn="ctr">
              <a:buFont typeface="Wingdings" pitchFamily="1" charset="2"/>
              <a:buNone/>
            </a:pPr>
            <a:r>
              <a:rPr lang="en-US" sz="2400" dirty="0" smtClean="0"/>
              <a:t>(on behalf of the CDF-II Silicon group)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52400" y="3766638"/>
            <a:ext cx="8991600" cy="1539875"/>
            <a:chOff x="76200" y="2971800"/>
            <a:chExt cx="8991600" cy="1539875"/>
          </a:xfrm>
        </p:grpSpPr>
        <p:pic>
          <p:nvPicPr>
            <p:cNvPr id="16393" name="Picture 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03438" y="2971800"/>
              <a:ext cx="2743200" cy="1539875"/>
            </a:xfrm>
            <a:prstGeom prst="rect">
              <a:avLst/>
            </a:prstGeom>
            <a:solidFill>
              <a:srgbClr val="000066">
                <a:alpha val="59999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394" name="Picture 3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2971800"/>
              <a:ext cx="4114800" cy="1536700"/>
            </a:xfrm>
            <a:prstGeom prst="rect">
              <a:avLst/>
            </a:prstGeom>
            <a:solidFill>
              <a:srgbClr val="000066">
                <a:alpha val="59999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395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" y="2971800"/>
              <a:ext cx="1905000" cy="1524000"/>
            </a:xfrm>
            <a:prstGeom prst="rect">
              <a:avLst/>
            </a:prstGeom>
            <a:solidFill>
              <a:srgbClr val="000066">
                <a:alpha val="59999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9" name="Picture 8" descr="cdfii_logo-roun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987" y="5540284"/>
            <a:ext cx="1028700" cy="1028700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/>
          <a:srcRect r="75741" b="4602"/>
          <a:stretch>
            <a:fillRect/>
          </a:stretch>
        </p:blipFill>
        <p:spPr bwMode="auto">
          <a:xfrm>
            <a:off x="7781335" y="5568863"/>
            <a:ext cx="918528" cy="96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5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L00 geometry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A0C604D0-7A75-43B3-BA55-F8E2C3EB167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 descr="L00.PNG"/>
          <p:cNvPicPr>
            <a:picLocks noChangeAspect="1"/>
          </p:cNvPicPr>
          <p:nvPr/>
        </p:nvPicPr>
        <p:blipFill>
          <a:blip r:embed="rId2"/>
          <a:srcRect r="40918"/>
          <a:stretch>
            <a:fillRect/>
          </a:stretch>
        </p:blipFill>
        <p:spPr>
          <a:xfrm>
            <a:off x="560172" y="1548713"/>
            <a:ext cx="3604055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6779" y="2150076"/>
            <a:ext cx="3188043" cy="738664"/>
          </a:xfrm>
          <a:prstGeom prst="rect">
            <a:avLst/>
          </a:prstGeom>
          <a:noFill/>
          <a:ln w="19050">
            <a:solidFill>
              <a:srgbClr val="37562C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400" dirty="0" err="1" smtClean="0"/>
              <a:t>Wides</a:t>
            </a:r>
            <a:r>
              <a:rPr lang="en-US" sz="2400" dirty="0" smtClean="0"/>
              <a:t>”</a:t>
            </a:r>
            <a:r>
              <a:rPr lang="en-US" dirty="0" smtClean="0"/>
              <a:t> at r=1.62 cm made by Hamamatsu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2065" y="3348681"/>
            <a:ext cx="3237471" cy="15696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“Narrows” </a:t>
            </a:r>
            <a:r>
              <a:rPr lang="en-US" dirty="0" smtClean="0"/>
              <a:t>at r=1.35 cm made by SGS Thompson </a:t>
            </a:r>
          </a:p>
          <a:p>
            <a:r>
              <a:rPr lang="en-US" dirty="0" smtClean="0"/>
              <a:t>** 2 of 12 ladders are special oxygenated sensors from Micron for R&amp;D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546389" y="2434281"/>
            <a:ext cx="1173892" cy="395416"/>
          </a:xfrm>
          <a:prstGeom prst="straightConnector1">
            <a:avLst/>
          </a:prstGeom>
          <a:ln w="19050">
            <a:solidFill>
              <a:srgbClr val="37562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3527855" y="2526957"/>
            <a:ext cx="1260389" cy="1124465"/>
          </a:xfrm>
          <a:prstGeom prst="straightConnector1">
            <a:avLst/>
          </a:prstGeom>
          <a:ln w="19050">
            <a:solidFill>
              <a:srgbClr val="37562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484605" y="3435178"/>
            <a:ext cx="1161536" cy="58076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2940910" y="4015945"/>
            <a:ext cx="1692874" cy="14828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920342" y="5326741"/>
            <a:ext cx="2612571" cy="551543"/>
          </a:xfrm>
          <a:prstGeom prst="rect">
            <a:avLst/>
          </a:prstGeom>
          <a:noFill/>
          <a:ln>
            <a:solidFill>
              <a:srgbClr val="B868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SVX-L0   r=2.54 cm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647372" y="5109028"/>
            <a:ext cx="1538514" cy="137885"/>
          </a:xfrm>
          <a:prstGeom prst="rect">
            <a:avLst/>
          </a:prstGeom>
          <a:solidFill>
            <a:srgbClr val="B86892"/>
          </a:solidFill>
          <a:ln>
            <a:solidFill>
              <a:srgbClr val="B868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3265714" y="5181601"/>
            <a:ext cx="1509486" cy="261257"/>
          </a:xfrm>
          <a:prstGeom prst="straightConnector1">
            <a:avLst/>
          </a:prstGeom>
          <a:ln w="28575">
            <a:solidFill>
              <a:srgbClr val="B8689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L00 photo album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1975" y="1289050"/>
            <a:ext cx="29908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464" y="4508499"/>
            <a:ext cx="2969486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9199" y="1949909"/>
            <a:ext cx="5013325" cy="385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 Comparison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A22DC8A-9B48-44CF-B754-1358F26C7F4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45875" y="1465942"/>
            <a:ext cx="4637313" cy="42871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B33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SVX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 strips on n bulk</a:t>
            </a:r>
          </a:p>
          <a:p>
            <a:pPr marL="749300" lvl="1" indent="-292100">
              <a:buClr>
                <a:schemeClr val="accent1"/>
              </a:buClr>
              <a:buSzPct val="70000"/>
              <a:defRPr/>
            </a:pPr>
            <a:r>
              <a:rPr lang="en-US" sz="2400" noProof="0" dirty="0" smtClean="0"/>
              <a:t>double-sided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&lt;111&gt;-orientation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Sensor breakdown  </a:t>
            </a:r>
          </a:p>
          <a:p>
            <a:pPr marL="749300" lvl="1" indent="-292100">
              <a:buClr>
                <a:schemeClr val="accent1"/>
              </a:buClr>
              <a:buSzPct val="70000"/>
            </a:pPr>
            <a:r>
              <a:rPr lang="en-US" sz="2400" dirty="0" smtClean="0"/>
              <a:t>170-200 V</a:t>
            </a:r>
          </a:p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en-US" sz="2400" dirty="0" smtClean="0">
                <a:solidFill>
                  <a:srgbClr val="F48487"/>
                </a:solidFill>
              </a:rPr>
              <a:t>Operating temp: ~8°C</a:t>
            </a:r>
          </a:p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en-US" sz="2400" dirty="0" smtClean="0">
                <a:solidFill>
                  <a:srgbClr val="F48487"/>
                </a:solidFill>
              </a:rPr>
              <a:t>Shutdown temp: ~0-5 °C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Hybrids attached to sensors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AFF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Displaced </a:t>
            </a:r>
            <a:r>
              <a:rPr lang="en-US" sz="2400" dirty="0" smtClean="0">
                <a:solidFill>
                  <a:srgbClr val="E1AFF7"/>
                </a:solidFill>
              </a:rPr>
              <a:t>vertex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AFF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5129" y="1436914"/>
            <a:ext cx="4519749" cy="461118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B33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L00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 strips on n bulk</a:t>
            </a:r>
          </a:p>
          <a:p>
            <a:pPr marL="749300" lvl="1" indent="-292100">
              <a:buClr>
                <a:schemeClr val="accent1"/>
              </a:buClr>
              <a:buSzPct val="70000"/>
              <a:defRPr/>
            </a:pPr>
            <a:r>
              <a:rPr lang="en-US" sz="2400" dirty="0" smtClean="0"/>
              <a:t>single-sided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&lt;100&gt;-orientation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Sensor breakdown &gt;600 V  </a:t>
            </a:r>
          </a:p>
          <a:p>
            <a:pPr marL="749300" lvl="1" indent="-292100">
              <a:buClr>
                <a:schemeClr val="accent1"/>
              </a:buClr>
              <a:buSzPct val="70000"/>
            </a:pPr>
            <a:r>
              <a:rPr lang="en-US" sz="2400" dirty="0" smtClean="0"/>
              <a:t>Power supplies &lt;500 V</a:t>
            </a:r>
          </a:p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en-US" sz="2400" dirty="0" smtClean="0">
                <a:solidFill>
                  <a:srgbClr val="F48487"/>
                </a:solidFill>
              </a:rPr>
              <a:t>Operating temp:  -5 °C</a:t>
            </a:r>
          </a:p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en-US" sz="2400" dirty="0" smtClean="0">
                <a:solidFill>
                  <a:srgbClr val="F48487"/>
                </a:solidFill>
              </a:rPr>
              <a:t>Shutdown temp: 0 °C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Hybrids outside tracking volume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1/6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oxygenated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sensors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86789" y="5809343"/>
            <a:ext cx="4038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A8C8DC"/>
                </a:solidFill>
              </a:rPr>
              <a:t>L00 designed to outlast SVX-L0</a:t>
            </a:r>
            <a:endParaRPr lang="en-US" sz="2000" b="1" dirty="0">
              <a:solidFill>
                <a:srgbClr val="A8C8D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Extended lifetime of L00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1AFF7"/>
                </a:solidFill>
              </a:rPr>
              <a:t>Same design rules as CMS strip sensors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ED38E"/>
                </a:solidFill>
              </a:rPr>
              <a:t>Single sided sensors</a:t>
            </a:r>
            <a:r>
              <a:rPr lang="en-US" dirty="0" smtClean="0"/>
              <a:t> – bias voltage not limited by coupling capacitor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8B2B4"/>
                </a:solidFill>
              </a:rPr>
              <a:t>Active cooling </a:t>
            </a:r>
            <a:r>
              <a:rPr lang="en-US" dirty="0" smtClean="0"/>
              <a:t>– smaller bias currents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A8C8DC"/>
                </a:solidFill>
              </a:rPr>
              <a:t>Hybrids outside tracking volume </a:t>
            </a:r>
            <a:r>
              <a:rPr lang="en-US" dirty="0" smtClean="0"/>
              <a:t>– reduces noise growth in readout chips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A8C8DC"/>
                </a:solidFill>
              </a:rPr>
              <a:t>COT does excellent tracking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SVX main purpose: </a:t>
            </a:r>
            <a:r>
              <a:rPr lang="en-US" dirty="0" smtClean="0">
                <a:solidFill>
                  <a:srgbClr val="E2B33E"/>
                </a:solidFill>
              </a:rPr>
              <a:t>B-tagging </a:t>
            </a:r>
            <a:r>
              <a:rPr lang="en-US" dirty="0" smtClean="0"/>
              <a:t>(identify displaced vertices)</a:t>
            </a:r>
          </a:p>
          <a:p>
            <a:pPr lvl="1"/>
            <a:r>
              <a:rPr lang="en-US" dirty="0" smtClean="0">
                <a:solidFill>
                  <a:srgbClr val="F8B2B4"/>
                </a:solidFill>
              </a:rPr>
              <a:t>L2 trigger </a:t>
            </a:r>
            <a:r>
              <a:rPr lang="en-US" dirty="0" smtClean="0"/>
              <a:t>requiring two tracks with displaced vertices.  Readout + decision in ~40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s.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Nearest neighbor readout and DPS necessary</a:t>
            </a:r>
          </a:p>
          <a:p>
            <a:pPr lvl="2"/>
            <a:r>
              <a:rPr lang="en-US" dirty="0" smtClean="0"/>
              <a:t>Fast and </a:t>
            </a:r>
            <a:r>
              <a:rPr lang="en-US" dirty="0" err="1" smtClean="0"/>
              <a:t>deadtime</a:t>
            </a:r>
            <a:r>
              <a:rPr lang="en-US" dirty="0" smtClean="0"/>
              <a:t>-less readout necessary</a:t>
            </a:r>
          </a:p>
          <a:p>
            <a:pPr lvl="2"/>
            <a:r>
              <a:rPr lang="en-US" dirty="0" smtClean="0"/>
              <a:t>Simple wedge geometry</a:t>
            </a:r>
          </a:p>
          <a:p>
            <a:r>
              <a:rPr lang="en-US" dirty="0" smtClean="0">
                <a:solidFill>
                  <a:srgbClr val="E1AFF7"/>
                </a:solidFill>
              </a:rPr>
              <a:t>Original plan was to replace SVX and L00 after ~3 years/2 fb</a:t>
            </a:r>
            <a:r>
              <a:rPr lang="en-US" baseline="30000" dirty="0" smtClean="0">
                <a:solidFill>
                  <a:srgbClr val="E1AFF7"/>
                </a:solidFill>
              </a:rPr>
              <a:t>-1</a:t>
            </a:r>
            <a:endParaRPr lang="en-US" dirty="0" smtClean="0">
              <a:solidFill>
                <a:srgbClr val="E1AFF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pic>
        <p:nvPicPr>
          <p:cNvPr id="7" name="Content Placeholder 6" descr="IntegratedLuminosi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855787"/>
            <a:ext cx="5715000" cy="380999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35532" y="5695405"/>
            <a:ext cx="342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First voltage increases needed</a:t>
            </a:r>
            <a:endParaRPr lang="en-US" dirty="0">
              <a:solidFill>
                <a:srgbClr val="E2B33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4016828" y="5179422"/>
            <a:ext cx="1240972" cy="1588"/>
          </a:xfrm>
          <a:prstGeom prst="straightConnector1">
            <a:avLst/>
          </a:prstGeom>
          <a:ln w="28575">
            <a:solidFill>
              <a:srgbClr val="E2B3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41772" y="2442755"/>
            <a:ext cx="1188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9BB7"/>
                </a:solidFill>
              </a:rPr>
              <a:t>Voltage increases every 3-6 months</a:t>
            </a:r>
            <a:endParaRPr lang="en-US" dirty="0">
              <a:solidFill>
                <a:srgbClr val="D19BB7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 flipV="1">
            <a:off x="6100354" y="3042919"/>
            <a:ext cx="1541418" cy="470989"/>
          </a:xfrm>
          <a:prstGeom prst="straightConnector1">
            <a:avLst/>
          </a:prstGeom>
          <a:ln w="28575">
            <a:solidFill>
              <a:srgbClr val="B8689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Radiation Field Determination</a:t>
            </a:r>
            <a:endParaRPr lang="en-US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Measured Radiation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1092"/>
            <a:ext cx="8229600" cy="431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377602" y="5869997"/>
            <a:ext cx="2388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NIM </a:t>
            </a:r>
            <a:r>
              <a:rPr lang="en-US" b="1" dirty="0" smtClean="0">
                <a:solidFill>
                  <a:srgbClr val="E2B33E"/>
                </a:solidFill>
              </a:rPr>
              <a:t>A514</a:t>
            </a:r>
            <a:r>
              <a:rPr lang="en-US" dirty="0" smtClean="0">
                <a:solidFill>
                  <a:srgbClr val="E2B33E"/>
                </a:solidFill>
              </a:rPr>
              <a:t> (2003) 188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Measured Radiation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1092"/>
            <a:ext cx="8229600" cy="431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06286" y="2168431"/>
            <a:ext cx="6580414" cy="3139321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TLD measurement: </a:t>
            </a:r>
          </a:p>
          <a:p>
            <a:r>
              <a:rPr lang="en-US" b="1" dirty="0" smtClean="0">
                <a:solidFill>
                  <a:srgbClr val="7B2727"/>
                </a:solidFill>
              </a:rPr>
              <a:t>dose (</a:t>
            </a:r>
            <a:r>
              <a:rPr lang="en-US" b="1" dirty="0" err="1" smtClean="0">
                <a:solidFill>
                  <a:srgbClr val="7B2727"/>
                </a:solidFill>
              </a:rPr>
              <a:t>Mrad</a:t>
            </a:r>
            <a:r>
              <a:rPr lang="en-US" b="1" dirty="0" smtClean="0">
                <a:solidFill>
                  <a:srgbClr val="7B2727"/>
                </a:solidFill>
              </a:rPr>
              <a:t>/fb</a:t>
            </a:r>
            <a:r>
              <a:rPr lang="en-US" b="1" baseline="30000" dirty="0" smtClean="0">
                <a:solidFill>
                  <a:srgbClr val="7B2727"/>
                </a:solidFill>
              </a:rPr>
              <a:t>-1</a:t>
            </a:r>
            <a:r>
              <a:rPr lang="en-US" b="1" dirty="0" smtClean="0">
                <a:solidFill>
                  <a:srgbClr val="7B2727"/>
                </a:solidFill>
              </a:rPr>
              <a:t>) = (1.5±0.3)/r</a:t>
            </a:r>
            <a:r>
              <a:rPr lang="en-US" b="1" baseline="30000" dirty="0" smtClean="0">
                <a:solidFill>
                  <a:srgbClr val="7B2727"/>
                </a:solidFill>
              </a:rPr>
              <a:t>1.5</a:t>
            </a:r>
            <a:r>
              <a:rPr lang="en-US" b="1" dirty="0" smtClean="0">
                <a:solidFill>
                  <a:srgbClr val="7B2727"/>
                </a:solidFill>
              </a:rPr>
              <a:t>   (r in cm)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assume cylindrical symmetry and extrapolate inside the silicon detector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Use measured bias currents to verify r-dependence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Convert to 1 </a:t>
            </a:r>
            <a:r>
              <a:rPr lang="en-US" dirty="0" err="1" smtClean="0">
                <a:solidFill>
                  <a:schemeClr val="bg1"/>
                </a:solidFill>
              </a:rPr>
              <a:t>MeV</a:t>
            </a:r>
            <a:r>
              <a:rPr lang="en-US" dirty="0" smtClean="0">
                <a:solidFill>
                  <a:schemeClr val="bg1"/>
                </a:solidFill>
              </a:rPr>
              <a:t> neutron equivalent by assuming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that contributions of photons and low energy neutrons to the TLD measurements are negligible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all CDF MIPs are </a:t>
            </a:r>
            <a:r>
              <a:rPr lang="en-US" dirty="0" err="1" smtClean="0">
                <a:solidFill>
                  <a:schemeClr val="bg1"/>
                </a:solidFill>
              </a:rPr>
              <a:t>pions</a:t>
            </a:r>
            <a:r>
              <a:rPr lang="en-US" dirty="0" smtClean="0">
                <a:solidFill>
                  <a:schemeClr val="bg1"/>
                </a:solidFill>
              </a:rPr>
              <a:t> which do half the damage of  a      1 </a:t>
            </a:r>
            <a:r>
              <a:rPr lang="en-US" dirty="0" err="1" smtClean="0">
                <a:solidFill>
                  <a:schemeClr val="bg1"/>
                </a:solidFill>
              </a:rPr>
              <a:t>MeV</a:t>
            </a:r>
            <a:r>
              <a:rPr lang="en-US" dirty="0" smtClean="0">
                <a:solidFill>
                  <a:schemeClr val="bg1"/>
                </a:solidFill>
              </a:rPr>
              <a:t> neutron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7B2727"/>
                </a:solidFill>
              </a:rPr>
              <a:t>1Mrad = 1.935 ± 0.387x10</a:t>
            </a:r>
            <a:r>
              <a:rPr lang="en-US" b="1" baseline="30000" dirty="0" smtClean="0">
                <a:solidFill>
                  <a:srgbClr val="7B2727"/>
                </a:solidFill>
              </a:rPr>
              <a:t>13</a:t>
            </a:r>
            <a:r>
              <a:rPr lang="en-US" b="1" dirty="0" smtClean="0">
                <a:solidFill>
                  <a:srgbClr val="7B2727"/>
                </a:solidFill>
              </a:rPr>
              <a:t> </a:t>
            </a:r>
            <a:r>
              <a:rPr lang="en-US" b="1" dirty="0" err="1" smtClean="0">
                <a:solidFill>
                  <a:srgbClr val="7B2727"/>
                </a:solidFill>
              </a:rPr>
              <a:t>neq</a:t>
            </a:r>
            <a:r>
              <a:rPr lang="en-US" b="1" dirty="0" smtClean="0">
                <a:solidFill>
                  <a:srgbClr val="7B2727"/>
                </a:solidFill>
              </a:rPr>
              <a:t>/cm</a:t>
            </a:r>
            <a:r>
              <a:rPr lang="en-US" b="1" baseline="30000" dirty="0" smtClean="0">
                <a:solidFill>
                  <a:srgbClr val="7B2727"/>
                </a:solidFill>
              </a:rPr>
              <a:t>2 </a:t>
            </a:r>
            <a:r>
              <a:rPr lang="en-US" b="1" dirty="0" smtClean="0">
                <a:solidFill>
                  <a:srgbClr val="7B2727"/>
                </a:solidFill>
              </a:rPr>
              <a:t>(20% uncertainty)</a:t>
            </a:r>
            <a:endParaRPr lang="en-US" b="1" dirty="0">
              <a:solidFill>
                <a:srgbClr val="7B2727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77602" y="5869997"/>
            <a:ext cx="2388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NIM </a:t>
            </a:r>
            <a:r>
              <a:rPr lang="en-US" b="1" dirty="0" smtClean="0">
                <a:solidFill>
                  <a:srgbClr val="E2B33E"/>
                </a:solidFill>
              </a:rPr>
              <a:t>A514</a:t>
            </a:r>
            <a:r>
              <a:rPr lang="en-US" dirty="0" smtClean="0">
                <a:solidFill>
                  <a:srgbClr val="E2B33E"/>
                </a:solidFill>
              </a:rPr>
              <a:t> (2003) 188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08000" y="228136"/>
            <a:ext cx="8229600" cy="76246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/>
              <a:t>Evolution of Bias Currents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787900" y="1498600"/>
            <a:ext cx="4038600" cy="22733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 Using a 95 pb-1 sample,  the slope of current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lumi</a:t>
            </a:r>
            <a:r>
              <a:rPr lang="en-US" dirty="0" smtClean="0"/>
              <a:t> was extracted for each sensor</a:t>
            </a:r>
          </a:p>
          <a:p>
            <a:r>
              <a:rPr lang="en-US" dirty="0" smtClean="0"/>
              <a:t>Thermal model used to correct currents to 20°C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Michelle Stancari  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19th  RD50  Workshop                                  November 22, 2011</a:t>
            </a:r>
            <a:endParaRPr lang="en-US"/>
          </a:p>
        </p:txBody>
      </p:sp>
      <p:sp>
        <p:nvSpPr>
          <p:cNvPr id="103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5B5E7B-4950-4087-9567-F7B7252072CE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19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32" name="Picture 12" descr="Slop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11250"/>
            <a:ext cx="4191000" cy="31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6" descr="cdf_fluence_layers2.gif"/>
          <p:cNvPicPr>
            <a:picLocks noChangeAspect="1"/>
          </p:cNvPicPr>
          <p:nvPr/>
        </p:nvPicPr>
        <p:blipFill>
          <a:blip r:embed="rId3"/>
          <a:srcRect l="3632" t="10675"/>
          <a:stretch>
            <a:fillRect/>
          </a:stretch>
        </p:blipFill>
        <p:spPr bwMode="auto">
          <a:xfrm>
            <a:off x="4672013" y="3543300"/>
            <a:ext cx="4471987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14"/>
          <p:cNvSpPr>
            <a:spLocks noGrp="1"/>
          </p:cNvSpPr>
          <p:nvPr>
            <p:ph sz="half" idx="1"/>
          </p:nvPr>
        </p:nvSpPr>
        <p:spPr>
          <a:xfrm>
            <a:off x="469900" y="4229100"/>
            <a:ext cx="4038600" cy="19939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r dependence of the TLD-measured field was verified</a:t>
            </a:r>
          </a:p>
          <a:p>
            <a:r>
              <a:rPr lang="en-US" dirty="0" smtClean="0"/>
              <a:t>Sensor temperature uncertainty is large</a:t>
            </a:r>
          </a:p>
          <a:p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3517900" y="2209800"/>
            <a:ext cx="1536700" cy="254000"/>
          </a:xfrm>
          <a:prstGeom prst="straightConnector1">
            <a:avLst/>
          </a:prstGeom>
          <a:ln w="38100">
            <a:solidFill>
              <a:srgbClr val="E2B3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0329"/>
            <a:ext cx="8229600" cy="4822688"/>
          </a:xfrm>
        </p:spPr>
        <p:txBody>
          <a:bodyPr>
            <a:normAutofit/>
          </a:bodyPr>
          <a:lstStyle/>
          <a:p>
            <a:r>
              <a:rPr lang="en-US" dirty="0" smtClean="0"/>
              <a:t> Introduction to CDF Run-II Silicon Detector</a:t>
            </a:r>
          </a:p>
          <a:p>
            <a:r>
              <a:rPr lang="en-US" dirty="0" smtClean="0"/>
              <a:t> Radiation Field Measurement</a:t>
            </a:r>
          </a:p>
          <a:p>
            <a:r>
              <a:rPr lang="en-US" dirty="0" smtClean="0"/>
              <a:t> Aging Studies</a:t>
            </a:r>
          </a:p>
          <a:p>
            <a:pPr lvl="1"/>
            <a:r>
              <a:rPr lang="en-US" dirty="0" smtClean="0"/>
              <a:t>Bias Currents</a:t>
            </a:r>
          </a:p>
          <a:p>
            <a:pPr lvl="1"/>
            <a:r>
              <a:rPr lang="en-US" dirty="0" smtClean="0"/>
              <a:t>Signal to Noise Ratio</a:t>
            </a:r>
          </a:p>
          <a:p>
            <a:pPr lvl="1"/>
            <a:r>
              <a:rPr lang="en-US" dirty="0" smtClean="0"/>
              <a:t>Depletion Voltage</a:t>
            </a:r>
          </a:p>
          <a:p>
            <a:r>
              <a:rPr lang="en-US" dirty="0" smtClean="0"/>
              <a:t> Double Junction Observations</a:t>
            </a:r>
          </a:p>
          <a:p>
            <a:r>
              <a:rPr lang="en-US" dirty="0" smtClean="0"/>
              <a:t> Conclusions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TLDs and bias currents</a:t>
            </a:r>
            <a:endParaRPr lang="en-US" dirty="0"/>
          </a:p>
        </p:txBody>
      </p:sp>
      <p:pic>
        <p:nvPicPr>
          <p:cNvPr id="7" name="Content Placeholder 6" descr="fluenceTL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022" y="1384300"/>
            <a:ext cx="4981575" cy="47529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56692" y="1580607"/>
            <a:ext cx="160492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Bias currents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9274" y="1942015"/>
            <a:ext cx="210801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TLD measurement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1855" y="2316486"/>
            <a:ext cx="250324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 2011 measured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(G. </a:t>
            </a:r>
            <a:r>
              <a:rPr lang="en-US" dirty="0" err="1" smtClean="0">
                <a:solidFill>
                  <a:schemeClr val="bg1"/>
                </a:solidFill>
              </a:rPr>
              <a:t>Bolla</a:t>
            </a:r>
            <a:r>
              <a:rPr lang="en-US" dirty="0" smtClean="0">
                <a:solidFill>
                  <a:schemeClr val="bg1"/>
                </a:solidFill>
              </a:rPr>
              <a:t>, priv. comm.)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2160" y="1698171"/>
            <a:ext cx="30567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E2B33E"/>
                </a:solidFill>
              </a:rPr>
              <a:t>Consistent with CMS, considering the 20%+20% systematic error on vertical scale for TLD and currents</a:t>
            </a:r>
          </a:p>
          <a:p>
            <a:endParaRPr lang="en-US" sz="2400" dirty="0" smtClean="0">
              <a:solidFill>
                <a:srgbClr val="E2B33E"/>
              </a:solidFill>
            </a:endParaRPr>
          </a:p>
          <a:p>
            <a:r>
              <a:rPr lang="en-US" sz="2400" dirty="0" smtClean="0">
                <a:solidFill>
                  <a:srgbClr val="A8C8DC"/>
                </a:solidFill>
              </a:rPr>
              <a:t>Errors on currents reflect uncertainty of sensor temperature </a:t>
            </a:r>
            <a:endParaRPr lang="en-US" sz="2400" dirty="0">
              <a:solidFill>
                <a:srgbClr val="A8C8D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2" y="1293222"/>
            <a:ext cx="367066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Plot by Ignacio Redondo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Aging studies: Bias Currents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21</a:t>
            </a:fld>
            <a:r>
              <a:rPr lang="en-US" smtClean="0"/>
              <a:t>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L00 temperature</a:t>
            </a:r>
            <a:endParaRPr lang="en-US" dirty="0"/>
          </a:p>
        </p:txBody>
      </p:sp>
      <p:pic>
        <p:nvPicPr>
          <p:cNvPr id="7" name="Content Placeholder 6" descr="L00tempVtime.gif"/>
          <p:cNvPicPr>
            <a:picLocks noGrp="1" noChangeAspect="1"/>
          </p:cNvPicPr>
          <p:nvPr>
            <p:ph idx="1"/>
          </p:nvPr>
        </p:nvPicPr>
        <p:blipFill>
          <a:blip r:embed="rId2"/>
          <a:srcRect l="5667" r="7000"/>
          <a:stretch>
            <a:fillRect/>
          </a:stretch>
        </p:blipFill>
        <p:spPr>
          <a:xfrm>
            <a:off x="1149532" y="1163791"/>
            <a:ext cx="6844937" cy="24087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 descr="L00tempVlumi.gif"/>
          <p:cNvPicPr>
            <a:picLocks noChangeAspect="1"/>
          </p:cNvPicPr>
          <p:nvPr/>
        </p:nvPicPr>
        <p:blipFill>
          <a:blip r:embed="rId3"/>
          <a:srcRect l="6506" r="6471"/>
          <a:stretch>
            <a:fillRect/>
          </a:stretch>
        </p:blipFill>
        <p:spPr>
          <a:xfrm>
            <a:off x="1058091" y="3579223"/>
            <a:ext cx="7249885" cy="25603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4846320" y="3108960"/>
            <a:ext cx="2847703" cy="26126"/>
          </a:xfrm>
          <a:prstGeom prst="line">
            <a:avLst/>
          </a:prstGeom>
          <a:ln w="38100">
            <a:solidFill>
              <a:srgbClr val="E2B3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51760" y="2612570"/>
            <a:ext cx="1241045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Colliding </a:t>
            </a:r>
          </a:p>
          <a:p>
            <a:r>
              <a:rPr lang="en-US" dirty="0" smtClean="0">
                <a:solidFill>
                  <a:srgbClr val="E2B33E"/>
                </a:solidFill>
              </a:rPr>
              <a:t>Beams  </a:t>
            </a:r>
          </a:p>
          <a:p>
            <a:r>
              <a:rPr lang="en-US" dirty="0" smtClean="0">
                <a:solidFill>
                  <a:srgbClr val="E2B33E"/>
                </a:solidFill>
              </a:rPr>
              <a:t>-6 °C</a:t>
            </a:r>
            <a:endParaRPr lang="en-US" dirty="0">
              <a:solidFill>
                <a:srgbClr val="E2B33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802777" y="2743200"/>
            <a:ext cx="2838994" cy="870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21085" y="2220686"/>
            <a:ext cx="1886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Shutdowns 0 °C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272862" y="3111785"/>
            <a:ext cx="36406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Cooling line temperature (°C)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8285" y="1410788"/>
            <a:ext cx="2103121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24 days annealing at 18°C 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641771" y="1828799"/>
            <a:ext cx="339634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31874" y="3474718"/>
            <a:ext cx="144642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 (days)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3075" y="6043773"/>
            <a:ext cx="331005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Delivered Luminosity (pb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singleL00ladder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212" y="1397000"/>
            <a:ext cx="6657974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 currents during operation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81200" y="3403600"/>
            <a:ext cx="154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Operating temperature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change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5901" y="4622800"/>
            <a:ext cx="101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392"/>
                </a:solidFill>
              </a:rPr>
              <a:t>ISL cooling repair</a:t>
            </a:r>
            <a:endParaRPr lang="en-US" dirty="0">
              <a:solidFill>
                <a:srgbClr val="00539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93800" y="1333500"/>
            <a:ext cx="66294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L00 example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1790700" y="4749800"/>
            <a:ext cx="939800" cy="127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952750" y="5149850"/>
            <a:ext cx="266700" cy="1588"/>
          </a:xfrm>
          <a:prstGeom prst="straightConnector1">
            <a:avLst/>
          </a:prstGeom>
          <a:ln w="28575">
            <a:solidFill>
              <a:srgbClr val="00539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3086100" y="5270500"/>
            <a:ext cx="990600" cy="25400"/>
          </a:xfrm>
          <a:prstGeom prst="straightConnector1">
            <a:avLst/>
          </a:prstGeom>
          <a:ln w="28575">
            <a:solidFill>
              <a:srgbClr val="00539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340100" y="3568700"/>
            <a:ext cx="1295400" cy="635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11600" y="32004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 temperature</a:t>
            </a:r>
            <a:endParaRPr lang="en-US" dirty="0"/>
          </a:p>
        </p:txBody>
      </p:sp>
      <p:pic>
        <p:nvPicPr>
          <p:cNvPr id="7" name="Content Placeholder 6" descr="L00tempVtim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6469" y="1630216"/>
            <a:ext cx="6844937" cy="212902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 descr="L00tempVlum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091" y="3731893"/>
            <a:ext cx="7249885" cy="22549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4323806" y="3331029"/>
            <a:ext cx="2847703" cy="26126"/>
          </a:xfrm>
          <a:prstGeom prst="line">
            <a:avLst/>
          </a:prstGeom>
          <a:ln w="38100">
            <a:solidFill>
              <a:srgbClr val="E2B3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88228" y="1998618"/>
            <a:ext cx="2913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Operating  :  ~7°C</a:t>
            </a:r>
          </a:p>
          <a:p>
            <a:r>
              <a:rPr lang="en-US" dirty="0" smtClean="0">
                <a:solidFill>
                  <a:srgbClr val="E2B33E"/>
                </a:solidFill>
              </a:rPr>
              <a:t> (sensors are 12°C warmer than  bulkheads)</a:t>
            </a:r>
            <a:endParaRPr lang="en-US" dirty="0">
              <a:solidFill>
                <a:srgbClr val="E2B33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371703" y="3082835"/>
            <a:ext cx="2838994" cy="870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96741" y="2286004"/>
            <a:ext cx="1371605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Shutdowns:  ~0-5°C 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946287" y="3490612"/>
            <a:ext cx="36406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Bulkhead  temperature (°C)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96740" y="3696789"/>
            <a:ext cx="144642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 (days)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16138" y="5887017"/>
            <a:ext cx="331005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Delivered Luminosity (pb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158440" y="1985555"/>
            <a:ext cx="339634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27416" y="1672048"/>
            <a:ext cx="33179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24 days annealing at 17-18°C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 currents during operation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SB0W0L0_crrvslumi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99" y="1517500"/>
            <a:ext cx="7460043" cy="4464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76300" y="1295400"/>
            <a:ext cx="74803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SVX example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44700" y="2019300"/>
            <a:ext cx="2044700" cy="1193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02200" y="5651500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Integrated luminosity (pb</a:t>
            </a:r>
            <a:r>
              <a:rPr lang="en-US" b="1" baseline="30000" dirty="0" smtClean="0">
                <a:solidFill>
                  <a:schemeClr val="bg1"/>
                </a:solidFill>
              </a:rPr>
              <a:t>-1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2700" y="2819400"/>
            <a:ext cx="2102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Bias current (</a:t>
            </a:r>
            <a:r>
              <a:rPr lang="en-US" b="1" dirty="0" err="1" smtClean="0">
                <a:solidFill>
                  <a:schemeClr val="bg1"/>
                </a:solidFill>
                <a:latin typeface="Symbol" pitchFamily="18" charset="2"/>
              </a:rPr>
              <a:t>mA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 currents</a:t>
            </a:r>
            <a:endParaRPr lang="en-US" dirty="0"/>
          </a:p>
        </p:txBody>
      </p:sp>
      <p:pic>
        <p:nvPicPr>
          <p:cNvPr id="7" name="Content Placeholder 6" descr="currents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078" y="1362438"/>
            <a:ext cx="5028758" cy="48228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0548" y="1423536"/>
            <a:ext cx="31748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Annealing for 25 days at 18°C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E1AFF7"/>
                </a:solidFill>
              </a:rPr>
              <a:t> Raw currents - no annealing corrections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EED38E"/>
                </a:solidFill>
              </a:rPr>
              <a:t> </a:t>
            </a:r>
            <a:r>
              <a:rPr lang="en-US" sz="2200" u="sng" dirty="0" smtClean="0">
                <a:solidFill>
                  <a:srgbClr val="EED38E"/>
                </a:solidFill>
              </a:rPr>
              <a:t>Average</a:t>
            </a:r>
            <a:r>
              <a:rPr lang="en-US" sz="2200" dirty="0" smtClean="0">
                <a:solidFill>
                  <a:srgbClr val="EED38E"/>
                </a:solidFill>
              </a:rPr>
              <a:t> over all sensors in same layer assuming same dose and same temperature</a:t>
            </a:r>
            <a:r>
              <a:rPr lang="en-US" sz="2200" dirty="0" smtClean="0">
                <a:solidFill>
                  <a:srgbClr val="FFC000"/>
                </a:solidFill>
              </a:rPr>
              <a:t> </a:t>
            </a:r>
            <a:endParaRPr lang="en-US" sz="2200" dirty="0" smtClean="0">
              <a:solidFill>
                <a:srgbClr val="EED38E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A8C8DC"/>
                </a:solidFill>
              </a:rPr>
              <a:t>Error bars  from sensor temperature uncertainty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C000"/>
                </a:solidFill>
              </a:rPr>
              <a:t>Horizontal axis scale uncertainty: </a:t>
            </a:r>
          </a:p>
          <a:p>
            <a:pPr lvl="1"/>
            <a:r>
              <a:rPr lang="en-US" sz="2200" dirty="0" smtClean="0">
                <a:solidFill>
                  <a:srgbClr val="FFC000"/>
                </a:solidFill>
              </a:rPr>
              <a:t>±20% ±20%</a:t>
            </a:r>
            <a:endParaRPr lang="en-US" sz="22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0236" y="1423851"/>
            <a:ext cx="2074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I/V after 12 fb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-1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844199" y="2509221"/>
            <a:ext cx="24785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I/V at 0 °C (</a:t>
            </a:r>
            <a:r>
              <a:rPr lang="en-US" b="1" dirty="0" err="1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b="1" dirty="0" err="1" smtClean="0">
                <a:solidFill>
                  <a:schemeClr val="bg1"/>
                </a:solidFill>
              </a:rPr>
              <a:t>A</a:t>
            </a:r>
            <a:r>
              <a:rPr lang="en-US" b="1" dirty="0" smtClean="0">
                <a:solidFill>
                  <a:schemeClr val="bg1"/>
                </a:solidFill>
              </a:rPr>
              <a:t>/cm</a:t>
            </a:r>
            <a:r>
              <a:rPr lang="en-US" b="1" baseline="30000" dirty="0" smtClean="0">
                <a:solidFill>
                  <a:schemeClr val="bg1"/>
                </a:solidFill>
              </a:rPr>
              <a:t>3</a:t>
            </a:r>
            <a:r>
              <a:rPr lang="en-US" b="1" dirty="0" smtClean="0">
                <a:solidFill>
                  <a:schemeClr val="bg1"/>
                </a:solidFill>
              </a:rPr>
              <a:t>)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4249" y="2734571"/>
            <a:ext cx="193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Aging Studies: S/N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7" name="Picture 17" descr="sn_phiside_7fb_extrapolation-up_15fb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199" y="2650586"/>
            <a:ext cx="3600965" cy="345350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 Signal / Noise Measurements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199" y="1489529"/>
            <a:ext cx="8490858" cy="4822688"/>
          </a:xfrm>
        </p:spPr>
        <p:txBody>
          <a:bodyPr>
            <a:normAutofit/>
          </a:bodyPr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2400" dirty="0" smtClean="0"/>
              <a:t>Signal from J/</a:t>
            </a:r>
            <a:r>
              <a:rPr lang="en-US" sz="2400" dirty="0" smtClean="0">
                <a:latin typeface="Symbol" pitchFamily="1" charset="2"/>
              </a:rPr>
              <a:t>y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1" charset="2"/>
              </a:rPr>
              <a:t> </a:t>
            </a:r>
            <a:r>
              <a:rPr lang="en-US" sz="2400" dirty="0" err="1" smtClean="0">
                <a:latin typeface="Symbol" pitchFamily="1" charset="2"/>
                <a:sym typeface="Wingdings" pitchFamily="1" charset="2"/>
              </a:rPr>
              <a:t>m</a:t>
            </a:r>
            <a:r>
              <a:rPr lang="en-US" sz="2400" baseline="30000" dirty="0" err="1" smtClean="0">
                <a:sym typeface="Wingdings" pitchFamily="1" charset="2"/>
              </a:rPr>
              <a:t>+</a:t>
            </a:r>
            <a:r>
              <a:rPr lang="en-US" sz="2400" dirty="0" err="1" smtClean="0">
                <a:latin typeface="Symbol" pitchFamily="1" charset="2"/>
                <a:sym typeface="Wingdings" pitchFamily="1" charset="2"/>
              </a:rPr>
              <a:t>m</a:t>
            </a:r>
            <a:r>
              <a:rPr lang="en-US" sz="2400" baseline="30000" dirty="0" smtClean="0">
                <a:sym typeface="Wingdings" pitchFamily="1" charset="2"/>
              </a:rPr>
              <a:t>-</a:t>
            </a:r>
            <a:r>
              <a:rPr lang="en-US" sz="2400" dirty="0" smtClean="0">
                <a:sym typeface="Wingdings" pitchFamily="1" charset="2"/>
              </a:rPr>
              <a:t> tracks – </a:t>
            </a:r>
            <a:r>
              <a:rPr lang="en-US" sz="2400" dirty="0" smtClean="0">
                <a:solidFill>
                  <a:srgbClr val="FFC000"/>
                </a:solidFill>
                <a:sym typeface="Wingdings" pitchFamily="1" charset="2"/>
              </a:rPr>
              <a:t>total cluster charge</a:t>
            </a:r>
          </a:p>
          <a:p>
            <a:pPr marL="342900" indent="-342900" eaLnBrk="0" hangingPunct="0">
              <a:lnSpc>
                <a:spcPct val="90000"/>
              </a:lnSpc>
            </a:pPr>
            <a:r>
              <a:rPr lang="en-US" sz="2400" dirty="0" smtClean="0">
                <a:sym typeface="Wingdings" pitchFamily="1" charset="2"/>
              </a:rPr>
              <a:t>Noise measured bi-weekly with beam</a:t>
            </a:r>
          </a:p>
          <a:p>
            <a:pPr marL="342900" indent="-342900" eaLnBrk="0" hangingPunct="0">
              <a:lnSpc>
                <a:spcPct val="90000"/>
              </a:lnSpc>
            </a:pPr>
            <a:r>
              <a:rPr lang="en-US" sz="2400" dirty="0" smtClean="0">
                <a:sym typeface="Wingdings" pitchFamily="1" charset="2"/>
              </a:rPr>
              <a:t>Extrapolations assume fully depleted sensors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935893" y="2719859"/>
            <a:ext cx="1596912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 p-side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2174103" y="5157916"/>
            <a:ext cx="803190" cy="2"/>
          </a:xfrm>
          <a:prstGeom prst="straightConnector1">
            <a:avLst/>
          </a:prstGeom>
          <a:ln w="285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994717" y="4743624"/>
            <a:ext cx="1606381" cy="12354"/>
          </a:xfrm>
          <a:prstGeom prst="straightConnector1">
            <a:avLst/>
          </a:prstGeom>
          <a:ln w="285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8" descr="sn-svx_zside_7fb_extrapolation-up_15fb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89475" y="2644701"/>
            <a:ext cx="3717925" cy="356567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355493" y="2732559"/>
            <a:ext cx="1596912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 n-side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9774" y="2683641"/>
            <a:ext cx="155459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177336"/>
            <a:ext cx="8229600" cy="762464"/>
          </a:xfrm>
        </p:spPr>
        <p:txBody>
          <a:bodyPr>
            <a:noAutofit/>
          </a:bodyPr>
          <a:lstStyle/>
          <a:p>
            <a:r>
              <a:rPr lang="en-US" sz="4000" dirty="0" smtClean="0"/>
              <a:t>20% Signal decrease</a:t>
            </a:r>
            <a:endParaRPr lang="en-US" sz="4000" dirty="0"/>
          </a:p>
        </p:txBody>
      </p:sp>
      <p:pic>
        <p:nvPicPr>
          <p:cNvPr id="4" name="Content Placeholder 3" descr="SVX-L0-phi-signa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490" y="1569005"/>
            <a:ext cx="3542524" cy="3402226"/>
          </a:xfr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 descr="L00-signa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776" y="1556455"/>
            <a:ext cx="3486449" cy="33483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5294" y="2904425"/>
            <a:ext cx="181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73049" y="3750571"/>
            <a:ext cx="193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3196" y="1680273"/>
            <a:ext cx="1124026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 L0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936015" y="1637944"/>
            <a:ext cx="1003300" cy="4064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buFont typeface="Wingdings" pitchFamily="1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2800" y="5651500"/>
            <a:ext cx="4538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 Sum charge over strips that form cluster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7200" y="5054600"/>
            <a:ext cx="2092239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0.16x10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6700" y="50419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0.072x10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20% Noise Increase </a:t>
            </a:r>
            <a:endParaRPr lang="en-US" dirty="0"/>
          </a:p>
        </p:txBody>
      </p:sp>
      <p:pic>
        <p:nvPicPr>
          <p:cNvPr id="7" name="Content Placeholder 6" descr="L00-nois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8400" y="1583039"/>
            <a:ext cx="3797300" cy="3646911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 descr="SVX-L0-phi-nois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" y="1561068"/>
            <a:ext cx="3808970" cy="3658119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3493" y="1640359"/>
            <a:ext cx="1124026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 L0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7302501" y="1695276"/>
            <a:ext cx="1003300" cy="4064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buFont typeface="Wingdings" pitchFamily="1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03679" y="3933451"/>
            <a:ext cx="193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09918" y="2574914"/>
            <a:ext cx="193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300" y="5626100"/>
            <a:ext cx="480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 Average noise over strips that form cluster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03900" y="5295900"/>
            <a:ext cx="2092239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0.16x10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6700" y="52705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0.072x10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SVX-L0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708" y="1676404"/>
            <a:ext cx="3605349" cy="450233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8CBDCA"/>
                </a:solidFill>
              </a:rPr>
              <a:t>Efficiency</a:t>
            </a:r>
            <a:r>
              <a:rPr lang="en-US" dirty="0" smtClean="0"/>
              <a:t> = fraction of COT tracks with silicon clusters where expected</a:t>
            </a:r>
          </a:p>
          <a:p>
            <a:pPr>
              <a:buNone/>
            </a:pPr>
            <a:r>
              <a:rPr lang="en-US" dirty="0" smtClean="0">
                <a:solidFill>
                  <a:srgbClr val="E2B33E"/>
                </a:solidFill>
              </a:rPr>
              <a:t>10% efficiency loss in SVX-L0 from decreasing S/N.  </a:t>
            </a:r>
          </a:p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Much less in other layers, even L00.</a:t>
            </a:r>
          </a:p>
          <a:p>
            <a:pPr>
              <a:buNone/>
            </a:pPr>
            <a:r>
              <a:rPr lang="en-US" u="sng" dirty="0" smtClean="0">
                <a:solidFill>
                  <a:srgbClr val="E1AFF7"/>
                </a:solidFill>
              </a:rPr>
              <a:t>CHOSE</a:t>
            </a:r>
            <a:r>
              <a:rPr lang="en-US" dirty="0" smtClean="0">
                <a:solidFill>
                  <a:srgbClr val="E1AFF7"/>
                </a:solidFill>
              </a:rPr>
              <a:t> not to decrease clustering and readout thresholds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 descr="efficiency_SVX_Layer0_GoodLadder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68" y="1562914"/>
            <a:ext cx="4765037" cy="46202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80161" y="3409406"/>
            <a:ext cx="3177539" cy="193899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lifetime of your detector depends how you use it!!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Trigger?  Tracking? 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B-tagging?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Aging Studies: Depletion Voltage</a:t>
            </a:r>
            <a:endParaRPr lang="en-US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93700" y="1549400"/>
            <a:ext cx="8750300" cy="4937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>
                <a:ea typeface="ＭＳ Ｐゴシック" pitchFamily="1" charset="-128"/>
              </a:rPr>
              <a:t>Use outer tracking detectors to define tracks intersecting the silicon ladder under study</a:t>
            </a:r>
          </a:p>
          <a:p>
            <a:pPr>
              <a:lnSpc>
                <a:spcPct val="90000"/>
              </a:lnSpc>
            </a:pPr>
            <a:r>
              <a:rPr lang="en-US" sz="2200" dirty="0" smtClean="0">
                <a:ea typeface="ＭＳ Ｐゴシック" pitchFamily="1" charset="-128"/>
              </a:rPr>
              <a:t>Plot peak charge for offline clusters as a function of bias voltage</a:t>
            </a:r>
          </a:p>
          <a:p>
            <a:pPr>
              <a:lnSpc>
                <a:spcPct val="90000"/>
              </a:lnSpc>
            </a:pPr>
            <a:r>
              <a:rPr lang="en-US" sz="2200" dirty="0" smtClean="0">
                <a:ea typeface="ＭＳ Ｐゴシック" pitchFamily="1" charset="-128"/>
              </a:rPr>
              <a:t>CDF defines depletion voltage as </a:t>
            </a:r>
            <a:r>
              <a:rPr lang="en-US" sz="2200" dirty="0" smtClean="0">
                <a:solidFill>
                  <a:srgbClr val="E2B33E"/>
                </a:solidFill>
                <a:ea typeface="ＭＳ Ｐゴシック" pitchFamily="1" charset="-128"/>
              </a:rPr>
              <a:t>the minimum voltage that collects 95% of the charge at the plateau</a:t>
            </a:r>
            <a:endParaRPr lang="en-US" sz="1900" dirty="0" smtClean="0">
              <a:solidFill>
                <a:srgbClr val="E2B33E"/>
              </a:solidFill>
              <a:ea typeface="ＭＳ Ｐゴシック" pitchFamily="1" charset="-128"/>
            </a:endParaRPr>
          </a:p>
          <a:p>
            <a:pPr lvl="1">
              <a:lnSpc>
                <a:spcPct val="90000"/>
              </a:lnSpc>
              <a:buNone/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  <a:p>
            <a:pPr lvl="1">
              <a:lnSpc>
                <a:spcPct val="90000"/>
              </a:lnSpc>
            </a:pPr>
            <a:endParaRPr lang="en-US" sz="1800" dirty="0" smtClean="0">
              <a:ea typeface="ＭＳ Ｐゴシック" pitchFamily="1" charset="-128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Depletion Voltage Measurement </a:t>
            </a:r>
            <a:endParaRPr lang="en-US" dirty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04D0-7A75-43B3-BA55-F8E2C3EB167F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7656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32225" y="3104530"/>
            <a:ext cx="3481205" cy="333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1427212" y="3214692"/>
            <a:ext cx="1632036" cy="1552266"/>
            <a:chOff x="4797598" y="2261119"/>
            <a:chExt cx="4346402" cy="3783820"/>
          </a:xfrm>
        </p:grpSpPr>
        <p:pic>
          <p:nvPicPr>
            <p:cNvPr id="12" name="Picture 11" descr="lum6097_f853_Landau_at_bVoltage_0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7598" y="2261119"/>
              <a:ext cx="4346402" cy="378382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rot="16200000" flipH="1">
              <a:off x="4538812" y="4362202"/>
              <a:ext cx="2697891" cy="53543"/>
            </a:xfrm>
            <a:prstGeom prst="straightConnector1">
              <a:avLst/>
            </a:prstGeom>
            <a:ln w="38100">
              <a:solidFill>
                <a:srgbClr val="37562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30779" y="2796745"/>
              <a:ext cx="2026961" cy="900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562C"/>
                  </a:solidFill>
                </a:rPr>
                <a:t>130 V</a:t>
              </a:r>
              <a:endParaRPr lang="en-US" b="1" dirty="0">
                <a:solidFill>
                  <a:srgbClr val="37562C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439899" y="4881594"/>
            <a:ext cx="1637334" cy="1557306"/>
            <a:chOff x="1439899" y="4881594"/>
            <a:chExt cx="1637334" cy="1557306"/>
          </a:xfrm>
        </p:grpSpPr>
        <p:pic>
          <p:nvPicPr>
            <p:cNvPr id="16" name="Picture 15" descr="lum6097_f853_Landau_at_bVoltage_120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9899" y="4881594"/>
              <a:ext cx="1637334" cy="1557306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rot="16200000" flipH="1">
              <a:off x="1234947" y="5826259"/>
              <a:ext cx="1017663" cy="7750"/>
            </a:xfrm>
            <a:prstGeom prst="straightConnector1">
              <a:avLst/>
            </a:prstGeom>
            <a:ln w="38100">
              <a:solidFill>
                <a:srgbClr val="37562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144892" y="5125420"/>
              <a:ext cx="6344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562C"/>
                  </a:solidFill>
                </a:rPr>
                <a:t>30 V</a:t>
              </a:r>
              <a:endParaRPr lang="en-US" b="1" dirty="0">
                <a:solidFill>
                  <a:srgbClr val="37562C"/>
                </a:solidFill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V="1">
            <a:off x="2832100" y="4762501"/>
            <a:ext cx="2768600" cy="888999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21000" y="3784600"/>
            <a:ext cx="43815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5054600" y="3924300"/>
            <a:ext cx="1663700" cy="1588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Operational Perspective</a:t>
            </a:r>
            <a:endParaRPr lang="en-US" dirty="0"/>
          </a:p>
        </p:txBody>
      </p:sp>
      <p:pic>
        <p:nvPicPr>
          <p:cNvPr id="10" name="Content Placeholder 9" descr="DV_f813.eps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04012" y="1868108"/>
            <a:ext cx="4038600" cy="387321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80972" y="1828800"/>
            <a:ext cx="232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L00 narrow  4.04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38779" y="3873500"/>
            <a:ext cx="953589" cy="509451"/>
          </a:xfrm>
          <a:prstGeom prst="ellipse">
            <a:avLst/>
          </a:prstGeom>
          <a:noFill/>
          <a:ln>
            <a:solidFill>
              <a:srgbClr val="E2B3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2024744" y="3592285"/>
            <a:ext cx="796835" cy="744584"/>
          </a:xfrm>
          <a:prstGeom prst="straightConnector1">
            <a:avLst/>
          </a:prstGeom>
          <a:ln w="28575">
            <a:solidFill>
              <a:srgbClr val="E2B3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139" y="2586446"/>
            <a:ext cx="2076994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2B33E"/>
                </a:solidFill>
              </a:rPr>
              <a:t>Standard offline</a:t>
            </a:r>
          </a:p>
          <a:p>
            <a:r>
              <a:rPr lang="en-US" sz="2000" dirty="0" smtClean="0">
                <a:solidFill>
                  <a:srgbClr val="E2B33E"/>
                </a:solidFill>
              </a:rPr>
              <a:t>clustering threshold</a:t>
            </a:r>
          </a:p>
          <a:p>
            <a:r>
              <a:rPr lang="en-US" sz="2000" dirty="0" smtClean="0">
                <a:solidFill>
                  <a:srgbClr val="E2B33E"/>
                </a:solidFill>
              </a:rPr>
              <a:t>(depends on measured noise of individual strips)</a:t>
            </a:r>
          </a:p>
        </p:txBody>
      </p:sp>
      <p:sp>
        <p:nvSpPr>
          <p:cNvPr id="17" name="Oval 16"/>
          <p:cNvSpPr/>
          <p:nvPr/>
        </p:nvSpPr>
        <p:spPr>
          <a:xfrm>
            <a:off x="4770482" y="3605348"/>
            <a:ext cx="1489166" cy="54864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endCxn id="17" idx="6"/>
          </p:cNvCxnSpPr>
          <p:nvPr/>
        </p:nvCxnSpPr>
        <p:spPr>
          <a:xfrm rot="10800000">
            <a:off x="6259648" y="3879669"/>
            <a:ext cx="1264560" cy="378823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71062" y="4297680"/>
            <a:ext cx="2011679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Probability to find a cluster for a given track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213532" y="2551611"/>
            <a:ext cx="1123406" cy="33963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30" idx="1"/>
          </p:cNvCxnSpPr>
          <p:nvPr/>
        </p:nvCxnSpPr>
        <p:spPr>
          <a:xfrm rot="10800000" flipV="1">
            <a:off x="6172200" y="2549042"/>
            <a:ext cx="659674" cy="16875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1874" y="2364377"/>
            <a:ext cx="20708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“S” portion of S/N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54330" y="2565387"/>
            <a:ext cx="3830679" cy="371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Depletion Voltage </a:t>
            </a:r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Measurement</a:t>
            </a:r>
            <a:endParaRPr lang="en-US" dirty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04D0-7A75-43B3-BA55-F8E2C3EB167F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15900" y="1524000"/>
            <a:ext cx="8699500" cy="20796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" charset="-128"/>
              </a:rPr>
              <a:t>Plot collected charge for different bias voltages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" charset="-128"/>
              </a:rPr>
              <a:t>Determine depletion voltage as </a:t>
            </a:r>
            <a:r>
              <a:rPr lang="en-US" sz="2400" dirty="0" smtClean="0">
                <a:solidFill>
                  <a:srgbClr val="E2B33E"/>
                </a:solidFill>
                <a:ea typeface="ＭＳ Ｐゴシック" pitchFamily="1" charset="-128"/>
              </a:rPr>
              <a:t>the minimum voltage that collects 95% of the charge at the plateau</a:t>
            </a:r>
            <a:endParaRPr lang="en-US" sz="1800" dirty="0" smtClean="0">
              <a:solidFill>
                <a:srgbClr val="E2B33E"/>
              </a:solidFill>
              <a:ea typeface="ＭＳ Ｐゴシック" pitchFamily="1" charset="-128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" charset="-128"/>
              </a:rPr>
              <a:t>Extrapolate into the future -</a:t>
            </a:r>
          </a:p>
          <a:p>
            <a:pPr lvl="1">
              <a:lnSpc>
                <a:spcPct val="90000"/>
              </a:lnSpc>
              <a:buFont typeface="Wingdings" pitchFamily="1" charset="2"/>
              <a:buNone/>
            </a:pPr>
            <a:r>
              <a:rPr lang="en-US" sz="2400" dirty="0" smtClean="0">
                <a:ea typeface="ＭＳ Ｐゴシック" pitchFamily="1" charset="-128"/>
              </a:rPr>
              <a:t> linear fit after inversion point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ea typeface="ＭＳ Ｐゴシック" pitchFamily="1" charset="-128"/>
            </a:endParaRPr>
          </a:p>
        </p:txBody>
      </p:sp>
      <p:pic>
        <p:nvPicPr>
          <p:cNvPr id="27656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562427" y="4300149"/>
            <a:ext cx="1194490" cy="114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3929449" y="4720281"/>
            <a:ext cx="2115751" cy="29621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563612" y="3595692"/>
            <a:ext cx="1265188" cy="1243008"/>
            <a:chOff x="4797598" y="2261119"/>
            <a:chExt cx="4346402" cy="3783820"/>
          </a:xfrm>
        </p:grpSpPr>
        <p:pic>
          <p:nvPicPr>
            <p:cNvPr id="27" name="Picture 26" descr="lum6097_f853_Landau_at_bVoltage_0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97598" y="2261119"/>
              <a:ext cx="4346402" cy="378382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 rot="16200000" flipH="1">
              <a:off x="4538812" y="4362202"/>
              <a:ext cx="2697891" cy="53543"/>
            </a:xfrm>
            <a:prstGeom prst="straightConnector1">
              <a:avLst/>
            </a:prstGeom>
            <a:ln w="38100">
              <a:solidFill>
                <a:srgbClr val="37562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330779" y="2796745"/>
              <a:ext cx="2026961" cy="900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562C"/>
                  </a:solidFill>
                </a:rPr>
                <a:t>130 V</a:t>
              </a:r>
              <a:endParaRPr lang="en-US" b="1" dirty="0">
                <a:solidFill>
                  <a:srgbClr val="37562C"/>
                </a:solidFill>
              </a:endParaRPr>
            </a:p>
          </p:txBody>
        </p:sp>
      </p:grpSp>
      <p:cxnSp>
        <p:nvCxnSpPr>
          <p:cNvPr id="26" name="Straight Arrow Connector 25"/>
          <p:cNvCxnSpPr/>
          <p:nvPr/>
        </p:nvCxnSpPr>
        <p:spPr>
          <a:xfrm>
            <a:off x="1524000" y="4305300"/>
            <a:ext cx="1930400" cy="26670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538199" y="5080000"/>
            <a:ext cx="1290601" cy="1270000"/>
            <a:chOff x="1439899" y="4881594"/>
            <a:chExt cx="1637334" cy="1557306"/>
          </a:xfrm>
        </p:grpSpPr>
        <p:pic>
          <p:nvPicPr>
            <p:cNvPr id="37" name="Picture 36" descr="lum6097_f853_Landau_at_bVoltage_120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9899" y="4881594"/>
              <a:ext cx="1637334" cy="1557306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rot="16200000" flipH="1">
              <a:off x="1234947" y="5826259"/>
              <a:ext cx="1017663" cy="7750"/>
            </a:xfrm>
            <a:prstGeom prst="straightConnector1">
              <a:avLst/>
            </a:prstGeom>
            <a:ln w="38100">
              <a:solidFill>
                <a:srgbClr val="37562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144892" y="5125420"/>
              <a:ext cx="6344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37562C"/>
                  </a:solidFill>
                </a:rPr>
                <a:t>30 V</a:t>
              </a:r>
              <a:endParaRPr lang="en-US" b="1" dirty="0">
                <a:solidFill>
                  <a:srgbClr val="37562C"/>
                </a:solidFill>
              </a:endParaRPr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V="1">
            <a:off x="1498600" y="4868562"/>
            <a:ext cx="1392881" cy="96073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08700" y="5410200"/>
            <a:ext cx="221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0.185x10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Depletion Voltage Projections</a:t>
            </a:r>
            <a:endParaRPr lang="en-US" sz="44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36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8800" y="4555180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8800" y="4402780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>
            <a:off x="2335084" y="5053569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llExtrap_Layer00_Narrows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67" y="1708447"/>
            <a:ext cx="4098832" cy="3974297"/>
          </a:xfrm>
          <a:prstGeom prst="rect">
            <a:avLst/>
          </a:prstGeom>
        </p:spPr>
      </p:pic>
      <p:pic>
        <p:nvPicPr>
          <p:cNvPr id="21" name="Picture 20" descr="AllExtrap_Layer00_Wides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439" y="1698171"/>
            <a:ext cx="4101737" cy="39771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36700" y="57277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0.185x10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2300" y="57150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0.141x10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6778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Depletion Voltage Projections</a:t>
            </a:r>
            <a:endParaRPr lang="en-US" sz="44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37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8800" y="4555180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8800" y="4402780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>
            <a:off x="2335084" y="5053569"/>
            <a:ext cx="580768" cy="1588"/>
          </a:xfrm>
          <a:prstGeom prst="straightConnector1">
            <a:avLst/>
          </a:prstGeom>
          <a:ln w="19050"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llExtrap_Layer00_Narrows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67" y="1708447"/>
            <a:ext cx="4098832" cy="3974296"/>
          </a:xfrm>
          <a:prstGeom prst="rect">
            <a:avLst/>
          </a:prstGeom>
        </p:spPr>
      </p:pic>
      <p:pic>
        <p:nvPicPr>
          <p:cNvPr id="21" name="Picture 20" descr="AllExtrap_Layer00_Wides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376" y="1698171"/>
            <a:ext cx="4101737" cy="39771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36700" y="57277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0.072x10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8300" y="5715000"/>
            <a:ext cx="2217274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0.035x10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/fb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6778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different layers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2895" y="5291546"/>
            <a:ext cx="7476896" cy="92333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E2B33E"/>
                </a:solidFill>
              </a:rPr>
              <a:t> Depletion voltage is averaged over all sensors in a layer assuming all have the same dose (beam in center of detector) and same temperature.</a:t>
            </a:r>
          </a:p>
        </p:txBody>
      </p:sp>
      <p:pic>
        <p:nvPicPr>
          <p:cNvPr id="16" name="Picture 15" descr="L00summar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89" y="1359673"/>
            <a:ext cx="3931920" cy="3770903"/>
          </a:xfrm>
          <a:prstGeom prst="rect">
            <a:avLst/>
          </a:prstGeom>
        </p:spPr>
      </p:pic>
      <p:pic>
        <p:nvPicPr>
          <p:cNvPr id="19" name="Content Placeholder 18" descr="SVX2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08451" y="1371599"/>
            <a:ext cx="3872130" cy="3754483"/>
          </a:xfrm>
        </p:spPr>
      </p:pic>
      <p:sp>
        <p:nvSpPr>
          <p:cNvPr id="9" name="TextBox 8"/>
          <p:cNvSpPr txBox="1"/>
          <p:nvPr/>
        </p:nvSpPr>
        <p:spPr>
          <a:xfrm>
            <a:off x="6007100" y="1346200"/>
            <a:ext cx="2421497" cy="369332"/>
          </a:xfrm>
          <a:prstGeom prst="rect">
            <a:avLst/>
          </a:prstGeom>
          <a:solidFill>
            <a:srgbClr val="BFBAC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0.194x10</a:t>
            </a:r>
            <a:r>
              <a:rPr lang="en-US" baseline="30000" dirty="0" smtClean="0">
                <a:solidFill>
                  <a:srgbClr val="C00000"/>
                </a:solidFill>
              </a:rPr>
              <a:t>14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neq</a:t>
            </a:r>
            <a:r>
              <a:rPr lang="en-US" dirty="0" smtClean="0">
                <a:solidFill>
                  <a:srgbClr val="C00000"/>
                </a:solidFill>
              </a:rPr>
              <a:t>/</a:t>
            </a:r>
            <a:r>
              <a:rPr lang="en-US" dirty="0" err="1" smtClean="0">
                <a:solidFill>
                  <a:srgbClr val="C00000"/>
                </a:solidFill>
              </a:rPr>
              <a:t>Mrad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lopes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701" y="1493065"/>
            <a:ext cx="4421555" cy="424048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Slope comparison with 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2149" y="3331028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SVX-L1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3817" y="2804159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SVX-L0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6859" y="3161212"/>
            <a:ext cx="115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L00 wide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66851" y="3970747"/>
            <a:ext cx="136724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L00 narrow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3631476" y="4532814"/>
            <a:ext cx="796835" cy="1305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34641" y="4872446"/>
            <a:ext cx="1438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oxygenated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19022" y="1915886"/>
            <a:ext cx="3795976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FZ with no annealing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HM (t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=0,F-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¥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=0.015,g</a:t>
            </a:r>
            <a:r>
              <a:rPr lang="en-US" baseline="-25000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=0.018)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4741" y="1494908"/>
            <a:ext cx="2452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SUPER-PRELIMINARY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44422" y="2855686"/>
            <a:ext cx="3795976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1115B3"/>
                </a:solidFill>
              </a:rPr>
              <a:t>Oxyg</a:t>
            </a:r>
            <a:r>
              <a:rPr lang="en-US" dirty="0" smtClean="0">
                <a:solidFill>
                  <a:srgbClr val="1115B3"/>
                </a:solidFill>
              </a:rPr>
              <a:t>. with no annealing</a:t>
            </a:r>
          </a:p>
          <a:p>
            <a:r>
              <a:rPr lang="en-US" dirty="0" smtClean="0">
                <a:solidFill>
                  <a:srgbClr val="1115B3"/>
                </a:solidFill>
              </a:rPr>
              <a:t>HM (t</a:t>
            </a:r>
            <a:r>
              <a:rPr lang="en-US" dirty="0" smtClean="0">
                <a:solidFill>
                  <a:srgbClr val="1115B3"/>
                </a:solidFill>
                <a:latin typeface="Symbol" pitchFamily="18" charset="2"/>
              </a:rPr>
              <a:t>=0,F-</a:t>
            </a:r>
            <a:r>
              <a:rPr lang="en-US" dirty="0" smtClean="0">
                <a:solidFill>
                  <a:srgbClr val="1115B3"/>
                </a:solidFill>
              </a:rPr>
              <a:t>&gt;</a:t>
            </a:r>
            <a:r>
              <a:rPr lang="en-US" dirty="0" smtClean="0">
                <a:solidFill>
                  <a:srgbClr val="1115B3"/>
                </a:solidFill>
                <a:latin typeface="Symbol" pitchFamily="18" charset="2"/>
              </a:rPr>
              <a:t>¥</a:t>
            </a:r>
            <a:r>
              <a:rPr lang="en-US" dirty="0" smtClean="0">
                <a:solidFill>
                  <a:srgbClr val="1115B3"/>
                </a:solidFill>
              </a:rPr>
              <a:t>,</a:t>
            </a:r>
            <a:r>
              <a:rPr lang="en-US" dirty="0" err="1" smtClean="0">
                <a:solidFill>
                  <a:srgbClr val="1115B3"/>
                </a:solidFill>
              </a:rPr>
              <a:t>g</a:t>
            </a:r>
            <a:r>
              <a:rPr lang="en-US" baseline="-25000" dirty="0" err="1" smtClean="0">
                <a:solidFill>
                  <a:srgbClr val="1115B3"/>
                </a:solidFill>
              </a:rPr>
              <a:t>c</a:t>
            </a:r>
            <a:r>
              <a:rPr lang="en-US" dirty="0" smtClean="0">
                <a:solidFill>
                  <a:srgbClr val="1115B3"/>
                </a:solidFill>
              </a:rPr>
              <a:t>=0.006,g</a:t>
            </a:r>
            <a:r>
              <a:rPr lang="en-US" baseline="-25000" dirty="0" smtClean="0">
                <a:solidFill>
                  <a:srgbClr val="1115B3"/>
                </a:solidFill>
              </a:rPr>
              <a:t>a</a:t>
            </a:r>
            <a:r>
              <a:rPr lang="en-US" dirty="0" smtClean="0">
                <a:solidFill>
                  <a:srgbClr val="1115B3"/>
                </a:solidFill>
              </a:rPr>
              <a:t>=0.018)</a:t>
            </a:r>
            <a:endParaRPr lang="en-US" dirty="0">
              <a:solidFill>
                <a:srgbClr val="1115B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7122" y="3617686"/>
            <a:ext cx="3379451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FZ with max  </a:t>
            </a:r>
            <a:r>
              <a:rPr lang="en-US" dirty="0" err="1" smtClean="0">
                <a:solidFill>
                  <a:srgbClr val="00B050"/>
                </a:solidFill>
              </a:rPr>
              <a:t>ben</a:t>
            </a:r>
            <a:r>
              <a:rPr lang="en-US" dirty="0" smtClean="0">
                <a:solidFill>
                  <a:srgbClr val="00B050"/>
                </a:solidFill>
              </a:rPr>
              <a:t>. annealing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HM (t</a:t>
            </a:r>
            <a:r>
              <a:rPr lang="en-US" dirty="0" smtClean="0">
                <a:solidFill>
                  <a:srgbClr val="00B050"/>
                </a:solidFill>
                <a:latin typeface="Symbol" pitchFamily="18" charset="2"/>
              </a:rPr>
              <a:t>=0,F-</a:t>
            </a:r>
            <a:r>
              <a:rPr lang="en-US" dirty="0" smtClean="0">
                <a:solidFill>
                  <a:srgbClr val="00B050"/>
                </a:solidFill>
              </a:rPr>
              <a:t>&gt;</a:t>
            </a:r>
            <a:r>
              <a:rPr lang="en-US" dirty="0" smtClean="0">
                <a:solidFill>
                  <a:srgbClr val="00B050"/>
                </a:solidFill>
                <a:latin typeface="Symbol" pitchFamily="18" charset="2"/>
              </a:rPr>
              <a:t>¥</a:t>
            </a:r>
            <a:r>
              <a:rPr lang="en-US" dirty="0" smtClean="0">
                <a:solidFill>
                  <a:srgbClr val="00B050"/>
                </a:solidFill>
              </a:rPr>
              <a:t>,</a:t>
            </a:r>
            <a:r>
              <a:rPr lang="en-US" dirty="0" err="1" smtClean="0">
                <a:solidFill>
                  <a:srgbClr val="00B050"/>
                </a:solidFill>
              </a:rPr>
              <a:t>g</a:t>
            </a:r>
            <a:r>
              <a:rPr lang="en-US" baseline="-25000" dirty="0" err="1" smtClean="0">
                <a:solidFill>
                  <a:srgbClr val="00B050"/>
                </a:solidFill>
              </a:rPr>
              <a:t>c</a:t>
            </a:r>
            <a:r>
              <a:rPr lang="en-US" dirty="0" smtClean="0">
                <a:solidFill>
                  <a:srgbClr val="00B050"/>
                </a:solidFill>
              </a:rPr>
              <a:t>=0.015,N</a:t>
            </a:r>
            <a:r>
              <a:rPr lang="en-US" baseline="-25000" dirty="0" smtClean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=0)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69822" y="4582886"/>
            <a:ext cx="3596113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C000"/>
                </a:solidFill>
              </a:rPr>
              <a:t>Oxyg</a:t>
            </a:r>
            <a:r>
              <a:rPr lang="en-US" dirty="0" smtClean="0">
                <a:solidFill>
                  <a:srgbClr val="FFC000"/>
                </a:solidFill>
              </a:rPr>
              <a:t>.  with max  </a:t>
            </a:r>
            <a:r>
              <a:rPr lang="en-US" dirty="0" err="1" smtClean="0">
                <a:solidFill>
                  <a:srgbClr val="FFC000"/>
                </a:solidFill>
              </a:rPr>
              <a:t>ben</a:t>
            </a:r>
            <a:r>
              <a:rPr lang="en-US" dirty="0" smtClean="0">
                <a:solidFill>
                  <a:srgbClr val="FFC000"/>
                </a:solidFill>
              </a:rPr>
              <a:t>. annealing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HM (t</a:t>
            </a:r>
            <a:r>
              <a:rPr lang="en-US" dirty="0" smtClean="0">
                <a:solidFill>
                  <a:srgbClr val="FFC000"/>
                </a:solidFill>
                <a:latin typeface="Symbol" pitchFamily="18" charset="2"/>
              </a:rPr>
              <a:t>=0,F-</a:t>
            </a:r>
            <a:r>
              <a:rPr lang="en-US" dirty="0" smtClean="0">
                <a:solidFill>
                  <a:srgbClr val="FFC000"/>
                </a:solidFill>
              </a:rPr>
              <a:t>&gt;</a:t>
            </a:r>
            <a:r>
              <a:rPr lang="en-US" dirty="0" smtClean="0">
                <a:solidFill>
                  <a:srgbClr val="FFC000"/>
                </a:solidFill>
                <a:latin typeface="Symbol" pitchFamily="18" charset="2"/>
              </a:rPr>
              <a:t>¥</a:t>
            </a:r>
            <a:r>
              <a:rPr lang="en-US" dirty="0" smtClean="0">
                <a:solidFill>
                  <a:srgbClr val="FFC000"/>
                </a:solidFill>
              </a:rPr>
              <a:t>,</a:t>
            </a:r>
            <a:r>
              <a:rPr lang="en-US" dirty="0" err="1" smtClean="0">
                <a:solidFill>
                  <a:srgbClr val="FFC000"/>
                </a:solidFill>
              </a:rPr>
              <a:t>g</a:t>
            </a:r>
            <a:r>
              <a:rPr lang="en-US" baseline="-25000" dirty="0" err="1" smtClean="0">
                <a:solidFill>
                  <a:srgbClr val="FFC000"/>
                </a:solidFill>
              </a:rPr>
              <a:t>c</a:t>
            </a:r>
            <a:r>
              <a:rPr lang="en-US" dirty="0" smtClean="0">
                <a:solidFill>
                  <a:srgbClr val="FFC000"/>
                </a:solidFill>
              </a:rPr>
              <a:t>=0.006,N</a:t>
            </a:r>
            <a:r>
              <a:rPr lang="en-US" baseline="-25000" dirty="0" smtClean="0">
                <a:solidFill>
                  <a:srgbClr val="FFC000"/>
                </a:solidFill>
              </a:rPr>
              <a:t>a</a:t>
            </a:r>
            <a:r>
              <a:rPr lang="en-US" dirty="0" smtClean="0">
                <a:solidFill>
                  <a:srgbClr val="FFC000"/>
                </a:solidFill>
              </a:rPr>
              <a:t>=0)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93800" y="6146800"/>
            <a:ext cx="349108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Scale uncertainty: ±20% ±20%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5400000">
            <a:off x="2460625" y="3749675"/>
            <a:ext cx="400050" cy="4279900"/>
          </a:xfrm>
          <a:prstGeom prst="rightBrac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Tevatron</a:t>
            </a:r>
            <a:r>
              <a:rPr lang="en-US" dirty="0" smtClean="0"/>
              <a:t>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8" name="Content Placeholder 47"/>
          <p:cNvSpPr>
            <a:spLocks noGrp="1"/>
          </p:cNvSpPr>
          <p:nvPr>
            <p:ph sz="half" idx="2"/>
          </p:nvPr>
        </p:nvSpPr>
        <p:spPr>
          <a:xfrm>
            <a:off x="4454434" y="1593668"/>
            <a:ext cx="4689566" cy="483325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proton-antiproton collider at √s = 1.96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Two multi-purpose detectors: CDF &amp; DØ</a:t>
            </a:r>
          </a:p>
          <a:p>
            <a:r>
              <a:rPr lang="en-GB" dirty="0" smtClean="0"/>
              <a:t>~55 pb</a:t>
            </a:r>
            <a:r>
              <a:rPr lang="en-GB" baseline="30000" dirty="0" smtClean="0"/>
              <a:t>-1</a:t>
            </a:r>
            <a:r>
              <a:rPr lang="en-GB" dirty="0" smtClean="0"/>
              <a:t>/week, ~2.5 fb</a:t>
            </a:r>
            <a:r>
              <a:rPr lang="en-GB" baseline="30000" dirty="0" smtClean="0"/>
              <a:t>-1</a:t>
            </a:r>
            <a:r>
              <a:rPr lang="en-GB" dirty="0" smtClean="0"/>
              <a:t>/year</a:t>
            </a:r>
          </a:p>
          <a:p>
            <a:r>
              <a:rPr lang="en-GB" dirty="0" smtClean="0"/>
              <a:t>Antiproton Accumulation rate: </a:t>
            </a:r>
          </a:p>
          <a:p>
            <a:pPr lvl="1">
              <a:buNone/>
            </a:pPr>
            <a:r>
              <a:rPr lang="en-GB" dirty="0" smtClean="0"/>
              <a:t>~25x10</a:t>
            </a:r>
            <a:r>
              <a:rPr lang="en-GB" baseline="33000" dirty="0" smtClean="0"/>
              <a:t>+10</a:t>
            </a:r>
            <a:r>
              <a:rPr lang="en-GB" dirty="0" smtClean="0"/>
              <a:t> particles/hour</a:t>
            </a:r>
          </a:p>
          <a:p>
            <a:r>
              <a:rPr lang="en-US" dirty="0" smtClean="0"/>
              <a:t>I</a:t>
            </a:r>
            <a:r>
              <a:rPr lang="en-GB" dirty="0" err="1" smtClean="0"/>
              <a:t>nitial</a:t>
            </a:r>
            <a:r>
              <a:rPr lang="en-GB" dirty="0" smtClean="0"/>
              <a:t> luminosity record: </a:t>
            </a:r>
          </a:p>
          <a:p>
            <a:pPr lvl="1">
              <a:buNone/>
            </a:pPr>
            <a:r>
              <a:rPr lang="en-GB" dirty="0" smtClean="0"/>
              <a:t>4.31 x10</a:t>
            </a:r>
            <a:r>
              <a:rPr lang="en-GB" baseline="33000" dirty="0" smtClean="0"/>
              <a:t>32</a:t>
            </a:r>
            <a:r>
              <a:rPr lang="en-GB" dirty="0" smtClean="0"/>
              <a:t> cm</a:t>
            </a:r>
            <a:r>
              <a:rPr lang="en-GB" baseline="33000" dirty="0" smtClean="0"/>
              <a:t>-2</a:t>
            </a:r>
            <a:r>
              <a:rPr lang="en-GB" dirty="0" smtClean="0"/>
              <a:t> s</a:t>
            </a:r>
            <a:r>
              <a:rPr lang="en-GB" baseline="33000" dirty="0" smtClean="0"/>
              <a:t>-1</a:t>
            </a:r>
            <a:r>
              <a:rPr lang="en-GB" dirty="0" smtClean="0"/>
              <a:t> (May 3, 2011)</a:t>
            </a:r>
          </a:p>
          <a:p>
            <a:r>
              <a:rPr lang="en-GB" dirty="0" smtClean="0"/>
              <a:t>Record week: 85 pb</a:t>
            </a:r>
            <a:r>
              <a:rPr lang="en-GB" baseline="30000" dirty="0" smtClean="0"/>
              <a:t>-1</a:t>
            </a:r>
          </a:p>
          <a:p>
            <a:r>
              <a:rPr lang="en-US" dirty="0" smtClean="0"/>
              <a:t>Run II: 2001-2011 </a:t>
            </a:r>
          </a:p>
          <a:p>
            <a:pPr lvl="1">
              <a:buNone/>
            </a:pPr>
            <a:r>
              <a:rPr lang="en-US" dirty="0" smtClean="0"/>
              <a:t>12 fb</a:t>
            </a:r>
            <a:r>
              <a:rPr lang="en-US" baseline="30000" dirty="0" smtClean="0"/>
              <a:t>-1</a:t>
            </a:r>
            <a:r>
              <a:rPr lang="en-US" dirty="0" smtClean="0"/>
              <a:t> delivered</a:t>
            </a:r>
          </a:p>
          <a:p>
            <a:pPr lvl="1">
              <a:buNone/>
            </a:pPr>
            <a:r>
              <a:rPr lang="en-US" dirty="0" smtClean="0"/>
              <a:t>10 fb</a:t>
            </a:r>
            <a:r>
              <a:rPr lang="en-US" baseline="30000" dirty="0" smtClean="0"/>
              <a:t>-1</a:t>
            </a:r>
            <a:r>
              <a:rPr lang="en-US" dirty="0" smtClean="0"/>
              <a:t> recorded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6423" y="1589315"/>
            <a:ext cx="4122058" cy="42497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727" y="1719491"/>
            <a:ext cx="3924511" cy="399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Double Junction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41</a:t>
            </a:fld>
            <a:r>
              <a:rPr lang="en-US" smtClean="0"/>
              <a:t>  </a:t>
            </a:r>
            <a:endParaRPr lang="en-US" dirty="0"/>
          </a:p>
        </p:txBody>
      </p:sp>
      <p:pic>
        <p:nvPicPr>
          <p:cNvPr id="13" name="Content Placeholder 12" descr="DV_e000_phi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69108" y="1305924"/>
            <a:ext cx="3507520" cy="3363883"/>
          </a:xfrm>
        </p:spPr>
      </p:pic>
      <p:pic>
        <p:nvPicPr>
          <p:cNvPr id="16" name="Content Placeholder 15" descr="DV_e000_z.eps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63160" y="1377430"/>
            <a:ext cx="3540034" cy="3395066"/>
          </a:xfr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7199" y="4669971"/>
            <a:ext cx="8281851" cy="21880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800" u="sng" dirty="0" smtClean="0">
                <a:solidFill>
                  <a:srgbClr val="E2B33E"/>
                </a:solidFill>
              </a:rPr>
              <a:t>Qualitative observation</a:t>
            </a: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rgbClr val="E2B33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(heavily irradiated) sensors are depleting from the two sides toward the center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2400" dirty="0" smtClean="0"/>
              <a:t>Consistent with a doubly-peaked electric field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58891" y="131790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6.88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86249" y="1288147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6.88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09451" y="292826"/>
            <a:ext cx="8229600" cy="6610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Double Sided Sensors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L00 evolution</a:t>
            </a:r>
            <a:endParaRPr lang="en-US" dirty="0"/>
          </a:p>
        </p:txBody>
      </p:sp>
      <p:pic>
        <p:nvPicPr>
          <p:cNvPr id="13" name="Content Placeholder 12" descr="f852_00646.eps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13463" y="1077692"/>
            <a:ext cx="2823485" cy="270786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42</a:t>
            </a:fld>
            <a:r>
              <a:rPr lang="en-US" smtClean="0"/>
              <a:t>  </a:t>
            </a:r>
            <a:endParaRPr lang="en-US" dirty="0"/>
          </a:p>
        </p:txBody>
      </p:sp>
      <p:pic>
        <p:nvPicPr>
          <p:cNvPr id="12" name="Content Placeholder 11" descr="f852_00384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39635" y="1110463"/>
            <a:ext cx="2769326" cy="2655919"/>
          </a:xfrm>
        </p:spPr>
      </p:pic>
      <p:pic>
        <p:nvPicPr>
          <p:cNvPr id="15" name="Picture 14" descr="f852_01550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" y="3892731"/>
            <a:ext cx="2800380" cy="2685702"/>
          </a:xfrm>
          <a:prstGeom prst="rect">
            <a:avLst/>
          </a:prstGeom>
        </p:spPr>
      </p:pic>
      <p:pic>
        <p:nvPicPr>
          <p:cNvPr id="16" name="Picture 15" descr="f852_00944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479" y="1065605"/>
            <a:ext cx="2792546" cy="2678188"/>
          </a:xfrm>
          <a:prstGeom prst="rect">
            <a:avLst/>
          </a:prstGeom>
        </p:spPr>
      </p:pic>
      <p:pic>
        <p:nvPicPr>
          <p:cNvPr id="18" name="Picture 17" descr="f852_02041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6527" y="3879667"/>
            <a:ext cx="2779482" cy="266565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9269" y="1423851"/>
            <a:ext cx="2011680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0.39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26972" y="1397726"/>
            <a:ext cx="2142308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0.65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66114" y="1367245"/>
            <a:ext cx="2121659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0.94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7019" y="4223657"/>
            <a:ext cx="2117304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1.55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66161" y="4219301"/>
            <a:ext cx="2112950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2.04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96297" y="4075613"/>
            <a:ext cx="2508069" cy="2308324"/>
          </a:xfrm>
          <a:prstGeom prst="rect">
            <a:avLst/>
          </a:prstGeom>
          <a:solidFill>
            <a:srgbClr val="A8C8DC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inversion, sensors still have signals when under-depleted!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L00 evolution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43</a:t>
            </a:fld>
            <a:r>
              <a:rPr lang="en-US" smtClean="0"/>
              <a:t>  </a:t>
            </a:r>
            <a:endParaRPr lang="en-US" dirty="0"/>
          </a:p>
        </p:txBody>
      </p:sp>
      <p:pic>
        <p:nvPicPr>
          <p:cNvPr id="20" name="Picture 19" descr="f852_0453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591" y="1102525"/>
            <a:ext cx="2827623" cy="2711829"/>
          </a:xfrm>
          <a:prstGeom prst="rect">
            <a:avLst/>
          </a:prstGeom>
        </p:spPr>
      </p:pic>
      <p:pic>
        <p:nvPicPr>
          <p:cNvPr id="26" name="Content Placeholder 25" descr="f852_00394_2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82880" y="1097401"/>
            <a:ext cx="2860766" cy="2743614"/>
          </a:xfrm>
        </p:spPr>
      </p:pic>
      <p:pic>
        <p:nvPicPr>
          <p:cNvPr id="27" name="Picture 26" descr="f852_02041_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8959" y="1089465"/>
            <a:ext cx="2870921" cy="275335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461660" y="1397725"/>
            <a:ext cx="2112950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2.04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387" y="1384662"/>
            <a:ext cx="2194561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0.39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0801" y="1384663"/>
            <a:ext cx="2142308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4.53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pic>
        <p:nvPicPr>
          <p:cNvPr id="28" name="Picture 27" descr="f852_07025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943" y="3931920"/>
            <a:ext cx="2846714" cy="273013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61702" y="4228010"/>
            <a:ext cx="2121659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7.03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pic>
        <p:nvPicPr>
          <p:cNvPr id="29" name="Picture 28" descr="f852_09009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7991" y="3918857"/>
            <a:ext cx="2857859" cy="274082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526973" y="4223657"/>
            <a:ext cx="2117304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9.01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  <p:pic>
        <p:nvPicPr>
          <p:cNvPr id="30" name="Picture 29" descr="f852_10626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4770" y="3892732"/>
            <a:ext cx="2800381" cy="268570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474825" y="4206239"/>
            <a:ext cx="2117304" cy="369332"/>
          </a:xfrm>
          <a:prstGeom prst="rect">
            <a:avLst/>
          </a:prstGeom>
          <a:solidFill>
            <a:srgbClr val="EED38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1E66"/>
                </a:solidFill>
              </a:rPr>
              <a:t>10.63 fb</a:t>
            </a:r>
            <a:r>
              <a:rPr lang="en-US" b="1" baseline="30000" dirty="0" smtClean="0">
                <a:solidFill>
                  <a:srgbClr val="701E66"/>
                </a:solidFill>
              </a:rPr>
              <a:t>-1</a:t>
            </a:r>
            <a:endParaRPr lang="en-US" b="1" baseline="30000" dirty="0">
              <a:solidFill>
                <a:srgbClr val="701E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1AFF7"/>
                </a:solidFill>
              </a:rPr>
              <a:t>Calculate </a:t>
            </a:r>
            <a:r>
              <a:rPr lang="en-US" dirty="0" err="1" smtClean="0">
                <a:solidFill>
                  <a:srgbClr val="E1AFF7"/>
                </a:solidFill>
              </a:rPr>
              <a:t>fluence</a:t>
            </a:r>
            <a:r>
              <a:rPr lang="en-US" dirty="0" smtClean="0">
                <a:solidFill>
                  <a:srgbClr val="E1AFF7"/>
                </a:solidFill>
              </a:rPr>
              <a:t> ladder by ladder using measured beam offsets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ED38E"/>
                </a:solidFill>
              </a:rPr>
              <a:t>Analysis of sensor temperature measurements =&gt; fine tune thermal model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A8C8DC"/>
                </a:solidFill>
              </a:rPr>
              <a:t>Use individual sensor temperatures for bias current analysis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8B2B4"/>
                </a:solidFill>
              </a:rPr>
              <a:t>Analyze I-V curves from annealing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9930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Summary and Conclusions</a:t>
            </a:r>
            <a:endParaRPr lang="en-US" dirty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0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1" charset="2"/>
              <a:buNone/>
            </a:pPr>
            <a:endParaRPr lang="en-US" sz="2400" dirty="0" smtClean="0">
              <a:ea typeface="ＭＳ Ｐゴシック" pitchFamily="1" charset="-128"/>
            </a:endParaRPr>
          </a:p>
          <a:p>
            <a:pPr>
              <a:lnSpc>
                <a:spcPct val="90000"/>
              </a:lnSpc>
              <a:buFont typeface="Wingdings" pitchFamily="1" charset="2"/>
              <a:buNone/>
            </a:pPr>
            <a:endParaRPr lang="en-US" sz="4000" dirty="0" smtClean="0">
              <a:ea typeface="ＭＳ Ｐゴシック" pitchFamily="1" charset="-128"/>
            </a:endParaRPr>
          </a:p>
          <a:p>
            <a:pPr>
              <a:lnSpc>
                <a:spcPct val="90000"/>
              </a:lnSpc>
              <a:buFont typeface="Wingdings" pitchFamily="1" charset="2"/>
              <a:buNone/>
            </a:pPr>
            <a:endParaRPr lang="en-US" sz="4000" dirty="0" smtClean="0">
              <a:ea typeface="ＭＳ Ｐゴシック" pitchFamily="1" charset="-128"/>
            </a:endParaRPr>
          </a:p>
          <a:p>
            <a:pPr>
              <a:lnSpc>
                <a:spcPct val="90000"/>
              </a:lnSpc>
              <a:buFont typeface="Wingdings" pitchFamily="1" charset="2"/>
              <a:buNone/>
            </a:pPr>
            <a:endParaRPr lang="en-US" sz="4000" dirty="0" smtClean="0">
              <a:ea typeface="ＭＳ Ｐゴシック" pitchFamily="1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1341" y="1562100"/>
            <a:ext cx="8142505" cy="45918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48487"/>
                </a:solidFill>
              </a:rPr>
              <a:t>There is a big step from operating a detector to extracting information about radiation damage . . . </a:t>
            </a:r>
          </a:p>
          <a:p>
            <a:pPr>
              <a:buNone/>
            </a:pPr>
            <a:r>
              <a:rPr lang="en-US" dirty="0" err="1" smtClean="0">
                <a:solidFill>
                  <a:srgbClr val="92D050"/>
                </a:solidFill>
              </a:rPr>
              <a:t>Tevatron</a:t>
            </a:r>
            <a:r>
              <a:rPr lang="en-US" dirty="0" smtClean="0">
                <a:solidFill>
                  <a:srgbClr val="92D050"/>
                </a:solidFill>
              </a:rPr>
              <a:t> data offer </a:t>
            </a:r>
            <a:r>
              <a:rPr lang="en-US" u="sng" dirty="0" smtClean="0">
                <a:solidFill>
                  <a:srgbClr val="92D050"/>
                </a:solidFill>
              </a:rPr>
              <a:t>unique</a:t>
            </a:r>
            <a:r>
              <a:rPr lang="en-US" dirty="0" smtClean="0">
                <a:solidFill>
                  <a:srgbClr val="92D050"/>
                </a:solidFill>
              </a:rPr>
              <a:t> measurements of  radiation damage in silicon detectors.</a:t>
            </a:r>
          </a:p>
          <a:p>
            <a:pPr>
              <a:buNone/>
            </a:pPr>
            <a:r>
              <a:rPr lang="en-US" dirty="0" smtClean="0">
                <a:solidFill>
                  <a:srgbClr val="D19BB7"/>
                </a:solidFill>
              </a:rPr>
              <a:t>Efforts to reduce S/N loss in L00 were successful!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E2B33E"/>
                </a:solidFill>
              </a:rPr>
              <a:t>Our heavily irradiated sensors are behaving differently than expected:</a:t>
            </a:r>
            <a:endParaRPr lang="en-US" dirty="0" smtClean="0">
              <a:solidFill>
                <a:srgbClr val="37562C"/>
              </a:solidFill>
            </a:endParaRPr>
          </a:p>
          <a:p>
            <a:r>
              <a:rPr lang="en-US" dirty="0" smtClean="0"/>
              <a:t>Significant signal loss (20%) for innermost sensors</a:t>
            </a:r>
          </a:p>
          <a:p>
            <a:r>
              <a:rPr lang="en-US" dirty="0" smtClean="0"/>
              <a:t>Slightly </a:t>
            </a:r>
            <a:r>
              <a:rPr lang="en-US" dirty="0" err="1" smtClean="0"/>
              <a:t>underdepleted</a:t>
            </a:r>
            <a:r>
              <a:rPr lang="en-US" dirty="0" smtClean="0"/>
              <a:t> sensors still give good data on both sides of the sensor.</a:t>
            </a:r>
          </a:p>
          <a:p>
            <a:pPr>
              <a:buNone/>
            </a:pPr>
            <a:r>
              <a:rPr lang="en-US" dirty="0" smtClean="0">
                <a:solidFill>
                  <a:srgbClr val="A8C8DC"/>
                </a:solidFill>
              </a:rPr>
              <a:t>Qualitative confirmation of double-peaked electric field inside heavily irradiated sensors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45</a:t>
            </a:fld>
            <a:r>
              <a:rPr lang="en-US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04D0-7A75-43B3-BA55-F8E2C3EB167F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Scans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9057" y="6175830"/>
            <a:ext cx="1636486" cy="361406"/>
          </a:xfrm>
        </p:spPr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pic>
        <p:nvPicPr>
          <p:cNvPr id="10" name="Content Placeholder 9" descr="scan4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078" y="1806575"/>
            <a:ext cx="4262709" cy="4150088"/>
          </a:xfrm>
          <a:ln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185953" y="1672045"/>
            <a:ext cx="32657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E2B33E"/>
                </a:solidFill>
              </a:rPr>
              <a:t>Measure noise (</a:t>
            </a:r>
            <a:r>
              <a:rPr lang="en-US" sz="2800" dirty="0" err="1" smtClean="0">
                <a:solidFill>
                  <a:srgbClr val="E2B33E"/>
                </a:solidFill>
              </a:rPr>
              <a:t>rms</a:t>
            </a:r>
            <a:r>
              <a:rPr lang="en-US" sz="2800" dirty="0" smtClean="0">
                <a:solidFill>
                  <a:srgbClr val="E2B33E"/>
                </a:solidFill>
              </a:rPr>
              <a:t> of the ADC counts) as function of bias voltage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no beam wasted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works for SVX sensors before inversion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40972" y="287382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n-side noise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8868" y="4698292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1BD5C"/>
                </a:solidFill>
              </a:rPr>
              <a:t>p-side noise</a:t>
            </a:r>
            <a:endParaRPr lang="en-US" dirty="0">
              <a:solidFill>
                <a:srgbClr val="31BD5C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Scans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9057" y="6175830"/>
            <a:ext cx="1636486" cy="361406"/>
          </a:xfrm>
        </p:spPr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pic>
        <p:nvPicPr>
          <p:cNvPr id="10" name="Content Placeholder 9" descr="scan4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570" y="1440816"/>
            <a:ext cx="2534196" cy="2467242"/>
          </a:xfrm>
        </p:spPr>
      </p:pic>
      <p:pic>
        <p:nvPicPr>
          <p:cNvPr id="8" name="Picture 7" descr="scan14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92" y="3526972"/>
            <a:ext cx="2533014" cy="2466092"/>
          </a:xfrm>
          <a:prstGeom prst="rect">
            <a:avLst/>
          </a:prstGeom>
        </p:spPr>
      </p:pic>
      <p:pic>
        <p:nvPicPr>
          <p:cNvPr id="9" name="Picture 8" descr="scan25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178" y="1564358"/>
            <a:ext cx="2544350" cy="2477128"/>
          </a:xfrm>
          <a:prstGeom prst="rect">
            <a:avLst/>
          </a:prstGeom>
        </p:spPr>
      </p:pic>
      <p:pic>
        <p:nvPicPr>
          <p:cNvPr id="12" name="Picture 11" descr="scan25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416" y="3708394"/>
            <a:ext cx="2609666" cy="254071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Scans – compare 3 layers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pic>
        <p:nvPicPr>
          <p:cNvPr id="10" name="Content Placeholder 9" descr="noise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1314" y="1549369"/>
            <a:ext cx="4511717" cy="4374637"/>
          </a:xfrm>
        </p:spPr>
      </p:pic>
      <p:sp>
        <p:nvSpPr>
          <p:cNvPr id="8" name="TextBox 7"/>
          <p:cNvSpPr txBox="1"/>
          <p:nvPr/>
        </p:nvSpPr>
        <p:spPr>
          <a:xfrm>
            <a:off x="5734593" y="1828800"/>
            <a:ext cx="94769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SVX-L0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30237" y="2124893"/>
            <a:ext cx="94769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SVX-L1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2007" y="2447112"/>
            <a:ext cx="94769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SVX-L3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0947" y="1599412"/>
            <a:ext cx="1554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PRELIMINARY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608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CDF-II Detector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5643" y="1333500"/>
            <a:ext cx="8577943" cy="49377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2549" y="6331636"/>
            <a:ext cx="1692878" cy="365760"/>
          </a:xfrm>
        </p:spPr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20776" y="6319281"/>
            <a:ext cx="5327823" cy="365760"/>
          </a:xfrm>
        </p:spPr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A22DC8A-9B48-44CF-B754-1358F26C7F4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7371" y="1517244"/>
            <a:ext cx="5085578" cy="468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 Currents at 18°C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8" name="Picture 7" descr="current_SVX_group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400" y="1532188"/>
            <a:ext cx="4536800" cy="43510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8500" y="1638300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SVX sensors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 Currents at 18°C</a:t>
            </a:r>
            <a:endParaRPr lang="en-US" dirty="0"/>
          </a:p>
        </p:txBody>
      </p:sp>
      <p:pic>
        <p:nvPicPr>
          <p:cNvPr id="7" name="Content Placeholder 6" descr="current_L00_group1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621" y="1489075"/>
            <a:ext cx="5028758" cy="48228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08200" y="16129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 L00 sensors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I-V curves from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dep</a:t>
            </a:r>
            <a:r>
              <a:rPr lang="en-US" dirty="0" smtClean="0"/>
              <a:t> </a:t>
            </a:r>
            <a:r>
              <a:rPr lang="en-US" dirty="0" err="1" smtClean="0"/>
              <a:t>meas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Content Placeholder 6" descr="IVexample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5500" y="1632287"/>
            <a:ext cx="6813000" cy="4257000"/>
          </a:xfrm>
        </p:spPr>
      </p:pic>
      <p:grpSp>
        <p:nvGrpSpPr>
          <p:cNvPr id="13" name="Group 12"/>
          <p:cNvGrpSpPr/>
          <p:nvPr/>
        </p:nvGrpSpPr>
        <p:grpSpPr>
          <a:xfrm>
            <a:off x="1071154" y="1606161"/>
            <a:ext cx="6893482" cy="4640690"/>
            <a:chOff x="1071154" y="1606161"/>
            <a:chExt cx="6893482" cy="4640690"/>
          </a:xfrm>
        </p:grpSpPr>
        <p:pic>
          <p:nvPicPr>
            <p:cNvPr id="8" name="Content Placeholder 6" descr="IVexample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3249" y="1606161"/>
              <a:ext cx="6813000" cy="4257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71154" y="1645919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2B33E"/>
                  </a:solidFill>
                </a:rPr>
                <a:t>Current (</a:t>
              </a:r>
              <a:r>
                <a:rPr lang="en-US" dirty="0" err="1" smtClean="0">
                  <a:solidFill>
                    <a:srgbClr val="E2B33E"/>
                  </a:solidFill>
                </a:rPr>
                <a:t>uA</a:t>
              </a:r>
              <a:r>
                <a:rPr lang="en-US" dirty="0" smtClean="0">
                  <a:solidFill>
                    <a:srgbClr val="E2B33E"/>
                  </a:solidFill>
                </a:rPr>
                <a:t>)</a:t>
              </a:r>
              <a:endParaRPr lang="en-US" dirty="0">
                <a:solidFill>
                  <a:srgbClr val="E2B33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83681" y="5538652"/>
              <a:ext cx="1380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2B33E"/>
                  </a:solidFill>
                </a:rPr>
                <a:t>Voltage (V)</a:t>
              </a:r>
              <a:endParaRPr lang="en-US" dirty="0">
                <a:solidFill>
                  <a:srgbClr val="E2B33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8904" y="3278777"/>
              <a:ext cx="1418144" cy="20313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err="1" smtClean="0">
                  <a:solidFill>
                    <a:schemeClr val="bg1"/>
                  </a:solidFill>
                </a:rPr>
                <a:t>V</a:t>
              </a:r>
              <a:r>
                <a:rPr lang="en-US" baseline="-25000" dirty="0" err="1" smtClean="0">
                  <a:solidFill>
                    <a:schemeClr val="bg1"/>
                  </a:solidFill>
                </a:rPr>
                <a:t>dep</a:t>
              </a:r>
              <a:r>
                <a:rPr lang="en-US" dirty="0" smtClean="0">
                  <a:solidFill>
                    <a:schemeClr val="bg1"/>
                  </a:solidFill>
                </a:rPr>
                <a:t> =186 V</a:t>
              </a:r>
            </a:p>
            <a:p>
              <a:pPr algn="r"/>
              <a:r>
                <a:rPr lang="en-US" dirty="0" smtClean="0">
                  <a:solidFill>
                    <a:srgbClr val="FF0000"/>
                  </a:solidFill>
                </a:rPr>
                <a:t>180 V</a:t>
              </a:r>
            </a:p>
            <a:p>
              <a:pPr algn="r"/>
              <a:r>
                <a:rPr lang="en-US" dirty="0" smtClean="0">
                  <a:solidFill>
                    <a:srgbClr val="00B050"/>
                  </a:solidFill>
                </a:rPr>
                <a:t>169 V </a:t>
              </a:r>
            </a:p>
            <a:p>
              <a:pPr algn="r"/>
              <a:r>
                <a:rPr lang="en-US" dirty="0" smtClean="0">
                  <a:solidFill>
                    <a:srgbClr val="0070C0"/>
                  </a:solidFill>
                </a:rPr>
                <a:t>150 V</a:t>
              </a:r>
            </a:p>
            <a:p>
              <a:pPr algn="r"/>
              <a:r>
                <a:rPr lang="en-US" dirty="0" smtClean="0">
                  <a:solidFill>
                    <a:srgbClr val="FFFF00"/>
                  </a:solidFill>
                </a:rPr>
                <a:t>--------</a:t>
              </a:r>
            </a:p>
            <a:p>
              <a:pPr algn="r"/>
              <a:r>
                <a:rPr lang="en-US" dirty="0" smtClean="0">
                  <a:solidFill>
                    <a:srgbClr val="D38DF3"/>
                  </a:solidFill>
                </a:rPr>
                <a:t>135 V</a:t>
              </a:r>
            </a:p>
            <a:p>
              <a:pPr algn="r"/>
              <a:r>
                <a:rPr lang="en-US" dirty="0" smtClean="0">
                  <a:solidFill>
                    <a:srgbClr val="A8C8DC"/>
                  </a:solidFill>
                </a:rPr>
                <a:t>120 V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98397" y="5877519"/>
              <a:ext cx="4489883" cy="369332"/>
            </a:xfrm>
            <a:prstGeom prst="rect">
              <a:avLst/>
            </a:prstGeom>
            <a:solidFill>
              <a:srgbClr val="EED38E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From signal scans 2010 &amp; 2011, LB0W1L3</a:t>
              </a:r>
            </a:p>
          </p:txBody>
        </p:sp>
      </p:grp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7" name="Content Placeholder 7" descr="testplotLB0W1L3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1839" y="1349375"/>
            <a:ext cx="4920321" cy="4822825"/>
          </a:xfr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I-V curves at 18°C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Annealing: 24 days at 18°C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550022" y="5136776"/>
            <a:ext cx="2047035" cy="646331"/>
          </a:xfrm>
          <a:prstGeom prst="rect">
            <a:avLst/>
          </a:prstGeom>
          <a:noFill/>
          <a:ln>
            <a:solidFill>
              <a:srgbClr val="F4888B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48487"/>
                </a:solidFill>
              </a:rPr>
              <a:t>warm (+18°C)</a:t>
            </a:r>
          </a:p>
          <a:p>
            <a:r>
              <a:rPr lang="en-US" dirty="0" smtClean="0">
                <a:solidFill>
                  <a:srgbClr val="F48487"/>
                </a:solidFill>
              </a:rPr>
              <a:t>chips off, bias off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27694" y="5109882"/>
            <a:ext cx="2024978" cy="646331"/>
          </a:xfrm>
          <a:prstGeom prst="rect">
            <a:avLst/>
          </a:prstGeom>
          <a:noFill/>
          <a:ln>
            <a:solidFill>
              <a:srgbClr val="A8C8D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8C8DC"/>
                </a:solidFill>
              </a:rPr>
              <a:t>Cold (-5°C)</a:t>
            </a:r>
          </a:p>
          <a:p>
            <a:r>
              <a:rPr lang="en-US" dirty="0" smtClean="0">
                <a:solidFill>
                  <a:srgbClr val="A8C8DC"/>
                </a:solidFill>
              </a:rPr>
              <a:t>chips off, bias off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8224" y="5150225"/>
            <a:ext cx="2158604" cy="6463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Operating (-10 °C)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chips on, bias 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54741" y="1828799"/>
            <a:ext cx="19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 Power Supply Modifications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2225491" y="3771903"/>
            <a:ext cx="336174" cy="2420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6200000" flipH="1">
            <a:off x="1237132" y="3267635"/>
            <a:ext cx="1658466" cy="179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3449171" y="3139891"/>
            <a:ext cx="1815354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6200000" flipH="1">
            <a:off x="6784042" y="3583641"/>
            <a:ext cx="753035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6200000" flipH="1">
            <a:off x="6396319" y="3070411"/>
            <a:ext cx="1819835" cy="1703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4106" y="3083863"/>
            <a:ext cx="190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 Measure noise and bias currents</a:t>
            </a:r>
            <a:endParaRPr lang="en-US" dirty="0"/>
          </a:p>
        </p:txBody>
      </p:sp>
      <p:cxnSp>
        <p:nvCxnSpPr>
          <p:cNvPr id="66" name="Straight Arrow Connector 65"/>
          <p:cNvCxnSpPr/>
          <p:nvPr/>
        </p:nvCxnSpPr>
        <p:spPr>
          <a:xfrm rot="16200000" flipH="1">
            <a:off x="1499350" y="3758456"/>
            <a:ext cx="309280" cy="2958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380130" y="2743199"/>
            <a:ext cx="1869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 Discover cooling </a:t>
            </a:r>
            <a:r>
              <a:rPr lang="en-US" smtClean="0"/>
              <a:t>limitations 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3160059" y="1519517"/>
            <a:ext cx="3334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 Measure IV curves daily</a:t>
            </a:r>
          </a:p>
          <a:p>
            <a:r>
              <a:rPr lang="en-US" dirty="0" smtClean="0"/>
              <a:t>12 groups of 2 L00+6 SVX ladders 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625789" y="2891117"/>
            <a:ext cx="2568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5"/>
            </a:pPr>
            <a:r>
              <a:rPr lang="en-US" dirty="0" smtClean="0"/>
              <a:t>Measure bias currents for temperature map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 rot="5400000">
            <a:off x="7442947" y="3812241"/>
            <a:ext cx="403412" cy="672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441142" y="1600200"/>
            <a:ext cx="2460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 Undo Power Supply modifications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7355540" y="2590804"/>
            <a:ext cx="1627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  Measure noise and bias currents</a:t>
            </a:r>
            <a:endParaRPr lang="en-US" dirty="0"/>
          </a:p>
        </p:txBody>
      </p:sp>
      <p:grpSp>
        <p:nvGrpSpPr>
          <p:cNvPr id="6" name="Group 98"/>
          <p:cNvGrpSpPr/>
          <p:nvPr/>
        </p:nvGrpSpPr>
        <p:grpSpPr>
          <a:xfrm>
            <a:off x="1290927" y="4101345"/>
            <a:ext cx="7272709" cy="817584"/>
            <a:chOff x="1277480" y="4114792"/>
            <a:chExt cx="7272709" cy="817584"/>
          </a:xfrm>
        </p:grpSpPr>
        <p:grpSp>
          <p:nvGrpSpPr>
            <p:cNvPr id="7" name="Group 27"/>
            <p:cNvGrpSpPr/>
            <p:nvPr/>
          </p:nvGrpSpPr>
          <p:grpSpPr>
            <a:xfrm>
              <a:off x="1317816" y="4114800"/>
              <a:ext cx="6378384" cy="811307"/>
              <a:chOff x="954747" y="3281082"/>
              <a:chExt cx="6378384" cy="81130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900519" y="3294529"/>
                <a:ext cx="4961965" cy="793376"/>
              </a:xfrm>
              <a:prstGeom prst="rect">
                <a:avLst/>
              </a:prstGeom>
              <a:solidFill>
                <a:srgbClr val="F48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420909" y="3281082"/>
                <a:ext cx="475128" cy="806823"/>
              </a:xfrm>
              <a:prstGeom prst="rect">
                <a:avLst/>
              </a:prstGeom>
              <a:solidFill>
                <a:srgbClr val="A8C8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54747" y="3281083"/>
                <a:ext cx="475128" cy="81130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858003" y="3285564"/>
                <a:ext cx="475128" cy="806823"/>
              </a:xfrm>
              <a:prstGeom prst="rect">
                <a:avLst/>
              </a:prstGeom>
              <a:solidFill>
                <a:srgbClr val="A8C8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 rot="5400000">
              <a:off x="2159045" y="4215655"/>
              <a:ext cx="200916" cy="79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638299" y="4287371"/>
              <a:ext cx="336176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7039516" y="4282892"/>
              <a:ext cx="336176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873633" y="4294105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10/4/2011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77480" y="4558562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9/30/2011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503460" y="4114800"/>
              <a:ext cx="242046" cy="80682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16200000" flipH="1">
              <a:off x="7644648" y="4202200"/>
              <a:ext cx="174819" cy="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499420" y="4563044"/>
              <a:ext cx="1386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10/27/2011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288305" y="4289611"/>
              <a:ext cx="12618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11/1/2011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7" name="Straight Connector 106"/>
          <p:cNvCxnSpPr/>
          <p:nvPr/>
        </p:nvCxnSpPr>
        <p:spPr>
          <a:xfrm>
            <a:off x="6562164" y="3321423"/>
            <a:ext cx="510989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33981" y="3244334"/>
            <a:ext cx="276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°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 details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4C8E-43E5-4F84-8B3D-86BA1D5761E2}" type="slidenum">
              <a:rPr lang="en-US" smtClean="0"/>
              <a:pPr/>
              <a:t>55</a:t>
            </a:fld>
            <a:r>
              <a:rPr lang="en-US" smtClean="0"/>
              <a:t>  </a:t>
            </a:r>
            <a:endParaRPr lang="en-US" dirty="0"/>
          </a:p>
        </p:txBody>
      </p:sp>
      <p:pic>
        <p:nvPicPr>
          <p:cNvPr id="10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53196"/>
            <a:ext cx="8229600" cy="461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377602" y="5869997"/>
            <a:ext cx="2388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NIM </a:t>
            </a:r>
            <a:r>
              <a:rPr lang="en-US" b="1" dirty="0" smtClean="0">
                <a:solidFill>
                  <a:srgbClr val="E2B33E"/>
                </a:solidFill>
              </a:rPr>
              <a:t>A514</a:t>
            </a:r>
            <a:r>
              <a:rPr lang="en-US" dirty="0" smtClean="0">
                <a:solidFill>
                  <a:srgbClr val="E2B33E"/>
                </a:solidFill>
              </a:rPr>
              <a:t> (2003) 188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30002" y="6022397"/>
            <a:ext cx="2388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NIM </a:t>
            </a:r>
            <a:r>
              <a:rPr lang="en-US" b="1" dirty="0" smtClean="0">
                <a:solidFill>
                  <a:srgbClr val="E2B33E"/>
                </a:solidFill>
              </a:rPr>
              <a:t>A514</a:t>
            </a:r>
            <a:r>
              <a:rPr lang="en-US" dirty="0" smtClean="0">
                <a:solidFill>
                  <a:srgbClr val="E2B33E"/>
                </a:solidFill>
              </a:rPr>
              <a:t> (2003) 188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(#)</a:t>
            </a:r>
            <a:endParaRPr lang="en-US" dirty="0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Operational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1AFF7"/>
                </a:solidFill>
              </a:rPr>
              <a:t>Chips require keep alive (frequent trips)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ED38E"/>
                </a:solidFill>
              </a:rPr>
              <a:t>Chip damage after quenches/beam aborts (new collimator installed)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A8C8DC"/>
                </a:solidFill>
              </a:rPr>
              <a:t>Wire bond resonances (limit level 1 trigger rate and event size for SVX)</a:t>
            </a:r>
          </a:p>
          <a:p>
            <a:r>
              <a:rPr lang="en-US" dirty="0" smtClean="0">
                <a:solidFill>
                  <a:srgbClr val="E1AFF7"/>
                </a:solidFill>
              </a:rPr>
              <a:t> L00 noise (offline correction event-by-event)</a:t>
            </a:r>
          </a:p>
          <a:p>
            <a:r>
              <a:rPr lang="en-US" dirty="0" smtClean="0">
                <a:solidFill>
                  <a:srgbClr val="EED38E"/>
                </a:solidFill>
              </a:rPr>
              <a:t> SEU requires module reset (PS and readout) and trip recovery</a:t>
            </a:r>
          </a:p>
          <a:p>
            <a:r>
              <a:rPr lang="en-US" dirty="0" smtClean="0">
                <a:solidFill>
                  <a:srgbClr val="A8C8DC"/>
                </a:solidFill>
              </a:rPr>
              <a:t> ISL cooling line corrosion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E1AFF7"/>
                </a:solidFill>
              </a:rPr>
              <a:t>Power supply voltage droop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ladder left behind!</a:t>
            </a:r>
            <a:endParaRPr lang="en-US" dirty="0"/>
          </a:p>
        </p:txBody>
      </p:sp>
      <p:pic>
        <p:nvPicPr>
          <p:cNvPr id="7" name="Content Placeholder 6" descr="errALL.jpg"/>
          <p:cNvPicPr>
            <a:picLocks noGrp="1" noChangeAspect="1"/>
          </p:cNvPicPr>
          <p:nvPr>
            <p:ph idx="1"/>
          </p:nvPr>
        </p:nvPicPr>
        <p:blipFill>
          <a:blip r:embed="rId2"/>
          <a:srcRect t="9670"/>
          <a:stretch>
            <a:fillRect/>
          </a:stretch>
        </p:blipFill>
        <p:spPr>
          <a:xfrm>
            <a:off x="452624" y="1658981"/>
            <a:ext cx="4999162" cy="43564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4778" y="1450091"/>
            <a:ext cx="325265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buFont typeface="Wingdings" pitchFamily="1" charset="2"/>
              <a:buNone/>
            </a:pPr>
            <a:endParaRPr lang="en-US" sz="1050" dirty="0" smtClean="0"/>
          </a:p>
          <a:p>
            <a:pPr marL="342900" indent="-342900" eaLnBrk="0" hangingPunct="0"/>
            <a:r>
              <a:rPr lang="en-US" sz="2000" b="1" dirty="0" smtClean="0">
                <a:solidFill>
                  <a:schemeClr val="bg1"/>
                </a:solidFill>
              </a:rPr>
              <a:t>~90% ladders integrated</a:t>
            </a:r>
          </a:p>
          <a:p>
            <a:pPr marL="342900" indent="-342900" eaLnBrk="0" hangingPunct="0"/>
            <a:r>
              <a:rPr lang="en-US" sz="2000" b="1" dirty="0" smtClean="0">
                <a:solidFill>
                  <a:srgbClr val="00B050"/>
                </a:solidFill>
              </a:rPr>
              <a:t>~80% good (&lt; 1% error rate)</a:t>
            </a:r>
          </a:p>
          <a:p>
            <a:pPr marL="342900" indent="-342900" eaLnBrk="0" hangingPunct="0"/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~10% bad</a:t>
            </a:r>
            <a:r>
              <a:rPr lang="en-US" sz="2000" b="1" dirty="0" smtClean="0"/>
              <a:t>, </a:t>
            </a:r>
            <a:r>
              <a:rPr lang="en-US" sz="2000" b="1" dirty="0" smtClean="0">
                <a:solidFill>
                  <a:srgbClr val="FF00FF"/>
                </a:solidFill>
              </a:rPr>
              <a:t>average error rate of 10%</a:t>
            </a:r>
          </a:p>
          <a:p>
            <a:pPr marL="342900" indent="-342900" eaLnBrk="0" hangingPunct="0"/>
            <a:endParaRPr lang="en-US" sz="1050" b="1" dirty="0" smtClean="0">
              <a:solidFill>
                <a:srgbClr val="FF00FF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6200000" flipV="1">
            <a:off x="1495695" y="3598814"/>
            <a:ext cx="3866607" cy="13067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2327364" y="3568334"/>
            <a:ext cx="3866607" cy="13067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04010" y="3644536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3 fb</a:t>
            </a:r>
            <a:r>
              <a:rPr lang="en-US" b="1" baseline="30000" dirty="0" smtClean="0">
                <a:solidFill>
                  <a:srgbClr val="FFC000"/>
                </a:solidFill>
              </a:rPr>
              <a:t>-1</a:t>
            </a:r>
            <a:endParaRPr lang="en-US" b="1" baseline="300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8010" y="3653245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7 fb</a:t>
            </a:r>
            <a:r>
              <a:rPr lang="en-US" b="1" baseline="30000" dirty="0" smtClean="0">
                <a:solidFill>
                  <a:srgbClr val="FFC000"/>
                </a:solidFill>
              </a:rPr>
              <a:t>-1</a:t>
            </a:r>
            <a:endParaRPr lang="en-US" b="1" baseline="30000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25588" y="3625504"/>
            <a:ext cx="31481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Optical transmitter (DOIM) failure rate is very small (&lt;1%) mostly single bits with low light</a:t>
            </a:r>
          </a:p>
          <a:p>
            <a:r>
              <a:rPr lang="en-US" dirty="0" smtClean="0">
                <a:solidFill>
                  <a:srgbClr val="D38DF3"/>
                </a:solidFill>
              </a:rPr>
              <a:t> Small rate of single chip failures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Stuck or random buffer ID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general garbage data,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bit errors local to chip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Chip Accounting - SVX</a:t>
            </a:r>
            <a:endParaRPr lang="en-US" dirty="0"/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238625" y="1476103"/>
            <a:ext cx="395455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u="sng" dirty="0" smtClean="0"/>
              <a:t>Common </a:t>
            </a:r>
            <a:r>
              <a:rPr lang="en-US" sz="2400" u="sng" dirty="0"/>
              <a:t>failure </a:t>
            </a:r>
            <a:r>
              <a:rPr lang="en-US" sz="2400" u="sng" dirty="0" smtClean="0"/>
              <a:t>modes:</a:t>
            </a:r>
            <a:endParaRPr lang="en-US" sz="2400" u="sng" dirty="0"/>
          </a:p>
          <a:p>
            <a:pPr>
              <a:buFont typeface="Wingdings" pitchFamily="1" charset="2"/>
              <a:buNone/>
            </a:pPr>
            <a:endParaRPr lang="en-US" sz="1000" dirty="0"/>
          </a:p>
          <a:p>
            <a:r>
              <a:rPr lang="en-US" dirty="0">
                <a:solidFill>
                  <a:srgbClr val="70AC2E"/>
                </a:solidFill>
              </a:rPr>
              <a:t>Detector</a:t>
            </a:r>
            <a:r>
              <a:rPr lang="en-US" dirty="0"/>
              <a:t> includes </a:t>
            </a:r>
            <a:r>
              <a:rPr lang="en-US" dirty="0" smtClean="0"/>
              <a:t>port cards</a:t>
            </a:r>
            <a:r>
              <a:rPr lang="en-US" dirty="0"/>
              <a:t>, </a:t>
            </a:r>
            <a:r>
              <a:rPr lang="en-US" dirty="0" smtClean="0"/>
              <a:t> junction </a:t>
            </a:r>
            <a:r>
              <a:rPr lang="en-US" dirty="0"/>
              <a:t>c</a:t>
            </a:r>
            <a:r>
              <a:rPr lang="en-US" dirty="0" smtClean="0"/>
              <a:t>ards</a:t>
            </a:r>
            <a:r>
              <a:rPr lang="en-US" dirty="0"/>
              <a:t>, cables, </a:t>
            </a:r>
            <a:r>
              <a:rPr lang="en-US" dirty="0" smtClean="0"/>
              <a:t>power supplies, and </a:t>
            </a:r>
            <a:r>
              <a:rPr lang="en-US" dirty="0"/>
              <a:t>the </a:t>
            </a:r>
            <a:r>
              <a:rPr lang="en-US" dirty="0" smtClean="0"/>
              <a:t>sensors themselves.</a:t>
            </a:r>
          </a:p>
          <a:p>
            <a:endParaRPr lang="en-US" sz="1000" dirty="0"/>
          </a:p>
          <a:p>
            <a:r>
              <a:rPr lang="en-US" dirty="0">
                <a:solidFill>
                  <a:srgbClr val="00B0F0"/>
                </a:solidFill>
              </a:rPr>
              <a:t>Optical</a:t>
            </a:r>
            <a:r>
              <a:rPr lang="en-US" dirty="0">
                <a:solidFill>
                  <a:srgbClr val="B86892"/>
                </a:solidFill>
              </a:rPr>
              <a:t> </a:t>
            </a:r>
            <a:r>
              <a:rPr lang="en-US" dirty="0" smtClean="0"/>
              <a:t>is bit errors and failures </a:t>
            </a:r>
            <a:r>
              <a:rPr lang="en-US" dirty="0"/>
              <a:t>from the </a:t>
            </a:r>
            <a:r>
              <a:rPr lang="en-US" dirty="0" smtClean="0"/>
              <a:t>internal DOIM data transmitters</a:t>
            </a:r>
          </a:p>
          <a:p>
            <a:endParaRPr lang="en-US" sz="1000" dirty="0"/>
          </a:p>
          <a:p>
            <a:r>
              <a:rPr lang="en-US" dirty="0">
                <a:solidFill>
                  <a:srgbClr val="FF3300"/>
                </a:solidFill>
              </a:rPr>
              <a:t>Jumper</a:t>
            </a:r>
            <a:r>
              <a:rPr lang="en-US" dirty="0"/>
              <a:t> </a:t>
            </a:r>
            <a:r>
              <a:rPr lang="en-US" dirty="0" smtClean="0"/>
              <a:t>is SVX3D chip failures </a:t>
            </a:r>
            <a:r>
              <a:rPr lang="en-US" dirty="0"/>
              <a:t>due to </a:t>
            </a:r>
            <a:r>
              <a:rPr lang="en-US" dirty="0" smtClean="0"/>
              <a:t>wire bond resonances</a:t>
            </a:r>
          </a:p>
          <a:p>
            <a:endParaRPr lang="en-US" sz="1000" dirty="0"/>
          </a:p>
          <a:p>
            <a:r>
              <a:rPr lang="en-US" dirty="0">
                <a:solidFill>
                  <a:srgbClr val="002060"/>
                </a:solidFill>
              </a:rPr>
              <a:t>AVDD2</a:t>
            </a:r>
            <a:r>
              <a:rPr lang="en-US" dirty="0"/>
              <a:t> is a SVX3D chip failure mode caused by </a:t>
            </a:r>
            <a:r>
              <a:rPr lang="en-US" dirty="0" smtClean="0"/>
              <a:t>beam incidents and thermal cycles </a:t>
            </a:r>
          </a:p>
          <a:p>
            <a:endParaRPr lang="en-US" sz="1000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Other SVX3D </a:t>
            </a:r>
            <a:r>
              <a:rPr lang="en-US" dirty="0" smtClean="0"/>
              <a:t>includes all other chip failure modes (internal)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4310743" y="1796143"/>
          <a:ext cx="4833257" cy="2057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4310743" y="4023360"/>
          <a:ext cx="4833257" cy="2242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083733" y="4084320"/>
            <a:ext cx="821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SVX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z-side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 flipH="1">
            <a:off x="2869777" y="3858292"/>
            <a:ext cx="267788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Fraction of  bad chips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04D0-7A75-43B3-BA55-F8E2C3EB167F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endParaRPr lang="en-US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642549" y="6331636"/>
            <a:ext cx="1692878" cy="365760"/>
          </a:xfrm>
        </p:spPr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520776" y="6319281"/>
            <a:ext cx="5937423" cy="365760"/>
          </a:xfrm>
        </p:spPr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A22DC8A-9B48-44CF-B754-1358F26C7F4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92800" y="1683657"/>
            <a:ext cx="1451428" cy="362857"/>
          </a:xfrm>
          <a:prstGeom prst="rect">
            <a:avLst/>
          </a:prstGeom>
          <a:solidFill>
            <a:srgbClr val="FBC26D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9" descr="SiliconInstallaio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0914" y="0"/>
            <a:ext cx="8193616" cy="6145212"/>
          </a:xfrm>
        </p:spPr>
      </p:pic>
    </p:spTree>
  </p:cSld>
  <p:clrMapOvr>
    <a:masterClrMapping/>
  </p:clrMapOvr>
  <p:transition advTm="56015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pic>
        <p:nvPicPr>
          <p:cNvPr id="7" name="Content Placeholder 6" descr="IntegratedLuminosi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855787"/>
            <a:ext cx="5715000" cy="380999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35532" y="5695405"/>
            <a:ext cx="342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2B33E"/>
                </a:solidFill>
              </a:rPr>
              <a:t>First voltage increases needed</a:t>
            </a:r>
            <a:endParaRPr lang="en-US" dirty="0">
              <a:solidFill>
                <a:srgbClr val="E2B33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4016828" y="5179422"/>
            <a:ext cx="1240972" cy="1588"/>
          </a:xfrm>
          <a:prstGeom prst="straightConnector1">
            <a:avLst/>
          </a:prstGeom>
          <a:ln w="28575">
            <a:solidFill>
              <a:srgbClr val="E2B3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41772" y="2442755"/>
            <a:ext cx="1188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9BB7"/>
                </a:solidFill>
              </a:rPr>
              <a:t>Voltage increases every 3-6 months</a:t>
            </a:r>
            <a:endParaRPr lang="en-US" dirty="0">
              <a:solidFill>
                <a:srgbClr val="D19BB7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 flipV="1">
            <a:off x="6100354" y="3042919"/>
            <a:ext cx="1541418" cy="470989"/>
          </a:xfrm>
          <a:prstGeom prst="straightConnector1">
            <a:avLst/>
          </a:prstGeom>
          <a:ln w="28575">
            <a:solidFill>
              <a:srgbClr val="B8689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423850"/>
            <a:ext cx="8229600" cy="50422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9BDBE"/>
                </a:solidFill>
              </a:rPr>
              <a:t>Measuring the depletion voltage was expensive </a:t>
            </a:r>
          </a:p>
          <a:p>
            <a:pPr lvl="1"/>
            <a:r>
              <a:rPr lang="en-US" dirty="0" smtClean="0"/>
              <a:t>2 hours of collisions not used for physics (per layer measured)</a:t>
            </a:r>
          </a:p>
          <a:p>
            <a:pPr lvl="1"/>
            <a:r>
              <a:rPr lang="en-US" dirty="0" smtClean="0"/>
              <a:t>Black box to analyze data quickly is essential!</a:t>
            </a:r>
          </a:p>
          <a:p>
            <a:pPr lvl="1"/>
            <a:r>
              <a:rPr lang="en-US" dirty="0" smtClean="0"/>
              <a:t>Black box needs adjusting as sensors age!</a:t>
            </a:r>
          </a:p>
          <a:p>
            <a:r>
              <a:rPr lang="en-US" dirty="0" smtClean="0">
                <a:solidFill>
                  <a:srgbClr val="A8C8DC"/>
                </a:solidFill>
              </a:rPr>
              <a:t>Raising the voltages was time consuming</a:t>
            </a:r>
          </a:p>
          <a:p>
            <a:pPr lvl="1"/>
            <a:r>
              <a:rPr lang="en-US" dirty="0" smtClean="0"/>
              <a:t>small voltage steps</a:t>
            </a:r>
          </a:p>
          <a:p>
            <a:pPr lvl="1"/>
            <a:r>
              <a:rPr lang="en-US" dirty="0" smtClean="0"/>
              <a:t>handful of ladders at a time to minimize risk</a:t>
            </a:r>
          </a:p>
          <a:p>
            <a:pPr lvl="1"/>
            <a:r>
              <a:rPr lang="en-US" dirty="0" smtClean="0"/>
              <a:t>monitor for damage and noise afterward </a:t>
            </a:r>
          </a:p>
          <a:p>
            <a:pPr lvl="1"/>
            <a:r>
              <a:rPr lang="en-US" sz="2200" dirty="0" smtClean="0">
                <a:solidFill>
                  <a:srgbClr val="E2B33E"/>
                </a:solidFill>
              </a:rPr>
              <a:t>Power supplies have internal protection limits for bias voltages, must be removed from collision hall to change</a:t>
            </a:r>
          </a:p>
          <a:p>
            <a:pPr lvl="1"/>
            <a:r>
              <a:rPr lang="en-US" sz="2200" dirty="0" smtClean="0">
                <a:solidFill>
                  <a:srgbClr val="D19BB7"/>
                </a:solidFill>
              </a:rPr>
              <a:t>In 2010, 3 of 15 L00 power supplies failed when raised from 250V to 350V and needed repairs (originally tested to 500 V).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Staying Depleted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Chip accounting - ISL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533400" y="3810000"/>
            <a:ext cx="8229600" cy="2514600"/>
          </a:xfrm>
        </p:spPr>
        <p:txBody>
          <a:bodyPr/>
          <a:lstStyle/>
          <a:p>
            <a:r>
              <a:rPr lang="en-US" sz="2000" dirty="0" smtClean="0"/>
              <a:t>No jumper failures for ISL because readout happens only after L2 accept</a:t>
            </a:r>
          </a:p>
          <a:p>
            <a:r>
              <a:rPr lang="en-US" sz="2000" dirty="0" smtClean="0"/>
              <a:t>No AVDD2 failures because of warmer temperature than SVX</a:t>
            </a:r>
          </a:p>
          <a:p>
            <a:r>
              <a:rPr lang="en-US" sz="2000" dirty="0" smtClean="0"/>
              <a:t>Sensor recovery after JC pushes (disconnected cables)</a:t>
            </a:r>
          </a:p>
          <a:p>
            <a:r>
              <a:rPr lang="en-US" sz="2000" dirty="0" smtClean="0"/>
              <a:t>Long history of cooling problems </a:t>
            </a:r>
          </a:p>
          <a:p>
            <a:pPr lvl="1"/>
            <a:r>
              <a:rPr lang="en-US" sz="1700" dirty="0" smtClean="0"/>
              <a:t>2003 – unblocked cooling lines </a:t>
            </a:r>
          </a:p>
          <a:p>
            <a:pPr lvl="1"/>
            <a:r>
              <a:rPr lang="en-US" sz="1700" dirty="0" smtClean="0"/>
              <a:t>2007 – major leak repaired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981200" y="1143000"/>
          <a:ext cx="5219700" cy="26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 flipH="1">
            <a:off x="879991" y="2108459"/>
            <a:ext cx="157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bad chips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7" name="Picture 17" descr="sn_phiside_7fb_extrapolation-up_15fb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29200" y="1399099"/>
            <a:ext cx="3810000" cy="36591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Expected S/N 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642549" y="6331636"/>
            <a:ext cx="1692878" cy="365760"/>
          </a:xfrm>
        </p:spPr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520777" y="6319281"/>
            <a:ext cx="4683212" cy="365760"/>
          </a:xfrm>
        </p:spPr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38200" y="2819400"/>
            <a:ext cx="1170513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phi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11" name="Picture 10" descr="pr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756" y="2667000"/>
            <a:ext cx="5317144" cy="35034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0876" y="1234263"/>
            <a:ext cx="3373394" cy="1200329"/>
          </a:xfrm>
          <a:prstGeom prst="rect">
            <a:avLst/>
          </a:prstGeom>
          <a:solidFill>
            <a:srgbClr val="B8689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CDF note 6673 (2003) </a:t>
            </a:r>
          </a:p>
          <a:p>
            <a:r>
              <a:rPr lang="en-US" dirty="0" smtClean="0"/>
              <a:t>S/N predictions assumed increase in noise and no change in signal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49900" y="5231713"/>
            <a:ext cx="3234038" cy="923330"/>
          </a:xfrm>
          <a:prstGeom prst="rect">
            <a:avLst/>
          </a:prstGeom>
          <a:solidFill>
            <a:srgbClr val="B8689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L00 (dashed lines) and  SVX-L0 (grey lines) predictions roughly match data?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965093" y="1513359"/>
            <a:ext cx="1596912" cy="40011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buFont typeface="Wingdings" pitchFamily="-111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SVX  p-side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SVX3d chip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Analog Front End and Digital Back End</a:t>
            </a:r>
          </a:p>
          <a:p>
            <a:pPr lvl="1"/>
            <a:r>
              <a:rPr lang="en-US" dirty="0" smtClean="0"/>
              <a:t>Compatible with 396/132 </a:t>
            </a:r>
            <a:r>
              <a:rPr lang="en-US" dirty="0" err="1" smtClean="0"/>
              <a:t>nsec</a:t>
            </a:r>
            <a:r>
              <a:rPr lang="en-US" dirty="0" smtClean="0"/>
              <a:t> bunch spacing</a:t>
            </a:r>
          </a:p>
          <a:p>
            <a:pPr lvl="1"/>
            <a:r>
              <a:rPr lang="en-US" dirty="0" smtClean="0"/>
              <a:t>FE has relatively low noise integrator with 128 channels and 46 cell analog pipeline with 4 buffer cells</a:t>
            </a:r>
          </a:p>
          <a:p>
            <a:pPr lvl="1"/>
            <a:r>
              <a:rPr lang="en-US" dirty="0" smtClean="0"/>
              <a:t>BE has a comparator, 8-bit Wilkinson ADC, and sparse readout with nearest-neighbors </a:t>
            </a:r>
          </a:p>
          <a:p>
            <a:r>
              <a:rPr lang="en-US" dirty="0" smtClean="0"/>
              <a:t>Dead-timeless </a:t>
            </a:r>
          </a:p>
          <a:p>
            <a:pPr lvl="1"/>
            <a:r>
              <a:rPr lang="en-US" dirty="0" smtClean="0"/>
              <a:t>Capable of analog operations during digitization and readout</a:t>
            </a:r>
          </a:p>
          <a:p>
            <a:r>
              <a:rPr lang="en-US" dirty="0" smtClean="0"/>
              <a:t>Dynamic Pedestal Subtraction</a:t>
            </a:r>
          </a:p>
          <a:p>
            <a:pPr lvl="1"/>
            <a:r>
              <a:rPr lang="en-US" dirty="0" smtClean="0"/>
              <a:t>Enables on-chip common mode noise suppression</a:t>
            </a:r>
          </a:p>
          <a:p>
            <a:r>
              <a:rPr lang="en-US" dirty="0" smtClean="0"/>
              <a:t>Fabricated with Honeywell 0.8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rad</a:t>
            </a:r>
            <a:r>
              <a:rPr lang="en-US" dirty="0" smtClean="0"/>
              <a:t> hard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64</a:t>
            </a:fld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SVX3d chip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65</a:t>
            </a:fld>
            <a:endParaRPr lang="en-US" dirty="0"/>
          </a:p>
        </p:txBody>
      </p:sp>
      <p:grpSp>
        <p:nvGrpSpPr>
          <p:cNvPr id="7" name="Group 8"/>
          <p:cNvGrpSpPr>
            <a:grpSpLocks noGrp="1"/>
          </p:cNvGrpSpPr>
          <p:nvPr>
            <p:ph idx="1"/>
          </p:nvPr>
        </p:nvGrpSpPr>
        <p:grpSpPr bwMode="auto">
          <a:xfrm>
            <a:off x="2481942" y="1270998"/>
            <a:ext cx="4232367" cy="4822825"/>
            <a:chOff x="816" y="1056"/>
            <a:chExt cx="1776" cy="3053"/>
          </a:xfrm>
        </p:grpSpPr>
        <p:pic>
          <p:nvPicPr>
            <p:cNvPr id="8" name="Picture 9" descr="D:\aaa\Colloquia\CERN\svx3d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" y="1344"/>
              <a:ext cx="1641" cy="2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960" y="4080"/>
              <a:ext cx="13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248" y="3936"/>
              <a:ext cx="76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Arial Rounded MT Bold" pitchFamily="34" charset="0"/>
                </a:rPr>
                <a:t>128 channels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592" y="2592"/>
              <a:ext cx="0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 rot="-5383940">
              <a:off x="2050" y="2913"/>
              <a:ext cx="9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Arial Rounded MT Bold" pitchFamily="34" charset="0"/>
                </a:rPr>
                <a:t>46 pipeline cells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816" y="1056"/>
              <a:ext cx="16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Arial Rounded MT Bold" pitchFamily="34" charset="0"/>
                </a:rPr>
                <a:t>Fabricated in the Honeywell 0.8</a:t>
              </a:r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200">
                  <a:solidFill>
                    <a:srgbClr val="000000"/>
                  </a:solidFill>
                  <a:latin typeface="Arial Rounded MT Bold" pitchFamily="34" charset="0"/>
                </a:rPr>
                <a:t>m rad.hard process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01" name="Rectangle 177"/>
          <p:cNvSpPr>
            <a:spLocks noChangeArrowheads="1"/>
          </p:cNvSpPr>
          <p:nvPr/>
        </p:nvSpPr>
        <p:spPr bwMode="auto">
          <a:xfrm>
            <a:off x="3857625" y="706438"/>
            <a:ext cx="6296025" cy="524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602" name="Picture 178"/>
          <p:cNvPicPr>
            <a:picLocks noChangeAspect="1" noChangeArrowheads="1"/>
          </p:cNvPicPr>
          <p:nvPr/>
        </p:nvPicPr>
        <p:blipFill>
          <a:blip r:embed="rId3"/>
          <a:srcRect t="10805" r="22223"/>
          <a:stretch>
            <a:fillRect/>
          </a:stretch>
        </p:blipFill>
        <p:spPr bwMode="auto">
          <a:xfrm>
            <a:off x="789247" y="1647190"/>
            <a:ext cx="3230167" cy="308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568450" y="57150"/>
            <a:ext cx="62547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600" b="0">
              <a:solidFill>
                <a:srgbClr val="669900"/>
              </a:solidFill>
            </a:endParaRPr>
          </a:p>
        </p:txBody>
      </p:sp>
      <p:sp>
        <p:nvSpPr>
          <p:cNvPr id="103436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207963"/>
            <a:ext cx="9144000" cy="61935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CDF-II Silicon Strip Detectors</a:t>
            </a:r>
            <a:endParaRPr lang="en-US" sz="4000" dirty="0"/>
          </a:p>
        </p:txBody>
      </p:sp>
      <p:sp>
        <p:nvSpPr>
          <p:cNvPr id="103599" name="Rectangle 175"/>
          <p:cNvSpPr>
            <a:spLocks noGrp="1" noChangeArrowheads="1"/>
          </p:cNvSpPr>
          <p:nvPr>
            <p:ph type="body" idx="1"/>
          </p:nvPr>
        </p:nvSpPr>
        <p:spPr>
          <a:xfrm>
            <a:off x="245291" y="4795973"/>
            <a:ext cx="4997450" cy="1369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8 </a:t>
            </a:r>
            <a:r>
              <a:rPr lang="en-US" sz="2000" dirty="0" smtClean="0"/>
              <a:t>Layers, </a:t>
            </a:r>
            <a:r>
              <a:rPr lang="en-US" sz="2000" dirty="0"/>
              <a:t>704 ladders, 722432 </a:t>
            </a:r>
            <a:r>
              <a:rPr lang="en-US" sz="2000" dirty="0" smtClean="0"/>
              <a:t>Channels</a:t>
            </a:r>
          </a:p>
          <a:p>
            <a:r>
              <a:rPr lang="en-US" sz="1800" dirty="0" smtClean="0">
                <a:solidFill>
                  <a:srgbClr val="FFC000"/>
                </a:solidFill>
              </a:rPr>
              <a:t>Layer </a:t>
            </a:r>
            <a:r>
              <a:rPr lang="en-US" sz="1800" dirty="0">
                <a:solidFill>
                  <a:srgbClr val="FFC000"/>
                </a:solidFill>
              </a:rPr>
              <a:t>00 </a:t>
            </a:r>
            <a:r>
              <a:rPr lang="en-US" sz="1800" dirty="0"/>
              <a:t>(L00): </a:t>
            </a:r>
            <a:r>
              <a:rPr lang="en-US" sz="1800" dirty="0" smtClean="0"/>
              <a:t> 1 Single Sided Layer</a:t>
            </a:r>
          </a:p>
          <a:p>
            <a:r>
              <a:rPr lang="en-US" sz="1800" dirty="0" smtClean="0">
                <a:solidFill>
                  <a:srgbClr val="FFC000"/>
                </a:solidFill>
              </a:rPr>
              <a:t>SVXII</a:t>
            </a:r>
            <a:r>
              <a:rPr lang="en-US" sz="1800" dirty="0">
                <a:solidFill>
                  <a:srgbClr val="FFC000"/>
                </a:solidFill>
              </a:rPr>
              <a:t>: </a:t>
            </a:r>
            <a:r>
              <a:rPr lang="en-US" sz="1800" dirty="0"/>
              <a:t>5 Double Sided </a:t>
            </a:r>
            <a:r>
              <a:rPr lang="en-US" sz="1800" dirty="0" smtClean="0"/>
              <a:t>Layers</a:t>
            </a:r>
          </a:p>
          <a:p>
            <a:r>
              <a:rPr lang="en-US" sz="1800" dirty="0" smtClean="0">
                <a:solidFill>
                  <a:srgbClr val="FFC000"/>
                </a:solidFill>
              </a:rPr>
              <a:t>ISL</a:t>
            </a:r>
            <a:r>
              <a:rPr lang="en-US" sz="1800" dirty="0">
                <a:solidFill>
                  <a:srgbClr val="FFC000"/>
                </a:solidFill>
              </a:rPr>
              <a:t>: </a:t>
            </a:r>
            <a:r>
              <a:rPr lang="en-US" sz="1800" dirty="0"/>
              <a:t>2 Double Sided </a:t>
            </a:r>
            <a:r>
              <a:rPr lang="en-US" sz="1800" dirty="0" smtClean="0"/>
              <a:t>Layers</a:t>
            </a:r>
          </a:p>
        </p:txBody>
      </p:sp>
      <p:sp>
        <p:nvSpPr>
          <p:cNvPr id="103598" name="Rectangle 174"/>
          <p:cNvSpPr>
            <a:spLocks noChangeArrowheads="1"/>
          </p:cNvSpPr>
          <p:nvPr/>
        </p:nvSpPr>
        <p:spPr bwMode="auto">
          <a:xfrm>
            <a:off x="5086350" y="812800"/>
            <a:ext cx="4057650" cy="628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Monotype Sorts" pitchFamily="2" charset="2"/>
              <a:buChar char="l"/>
            </a:pPr>
            <a:endParaRPr lang="en-US" sz="2000" b="0"/>
          </a:p>
        </p:txBody>
      </p:sp>
      <p:pic>
        <p:nvPicPr>
          <p:cNvPr id="103606" name="Picture 182" descr="U:\nahn\si_RvsZ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5635" y="1886857"/>
            <a:ext cx="3989702" cy="4093029"/>
          </a:xfrm>
          <a:prstGeom prst="rect">
            <a:avLst/>
          </a:prstGeom>
          <a:noFill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65700" y="4254500"/>
            <a:ext cx="841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10.10 cm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8.22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6.52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4.12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2.54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1.35/1.62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SVX during assembly</a:t>
            </a:r>
            <a:endParaRPr lang="en-US" dirty="0"/>
          </a:p>
        </p:txBody>
      </p:sp>
      <p:pic>
        <p:nvPicPr>
          <p:cNvPr id="7" name="Content Placeholder 6" descr="SVXII_barrel_in_construc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79" y="1509894"/>
            <a:ext cx="5876773" cy="44075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0983" y="1528354"/>
            <a:ext cx="24166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JARGON</a:t>
            </a:r>
          </a:p>
          <a:p>
            <a:r>
              <a:rPr lang="en-US" b="1" dirty="0" smtClean="0">
                <a:solidFill>
                  <a:srgbClr val="D38DF3"/>
                </a:solidFill>
              </a:rPr>
              <a:t>Ladder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 double-sided silicon sensors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strips united by wire bonds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single bias voltage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single communication path</a:t>
            </a:r>
          </a:p>
          <a:p>
            <a:r>
              <a:rPr lang="en-US" dirty="0" smtClean="0">
                <a:solidFill>
                  <a:srgbClr val="D38DF3"/>
                </a:solidFill>
              </a:rPr>
              <a:t>Hybrid</a:t>
            </a:r>
            <a:r>
              <a:rPr lang="en-US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Beryllium substrate where readout chips are coupled to sensors</a:t>
            </a:r>
          </a:p>
          <a:p>
            <a:r>
              <a:rPr lang="en-US" dirty="0" smtClean="0">
                <a:solidFill>
                  <a:srgbClr val="D38DF3"/>
                </a:solidFill>
              </a:rPr>
              <a:t>Layers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0,1,3 – Hamamatsu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2,4 - Micron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78331" y="2860766"/>
            <a:ext cx="1724298" cy="13063"/>
          </a:xfrm>
          <a:prstGeom prst="straightConnector1">
            <a:avLst/>
          </a:prstGeom>
          <a:ln w="57150">
            <a:solidFill>
              <a:srgbClr val="F32D2D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13017" y="2142308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15 cm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L00 and SVX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Michelle Stancari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19th  RD50  Workshop                                  November 22,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2DC8A-9B48-44CF-B754-1358F26C7F4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49715" y="1823791"/>
            <a:ext cx="4731656" cy="3946630"/>
          </a:xfrm>
          <a:prstGeom prst="rect">
            <a:avLst/>
          </a:prstGeom>
          <a:solidFill>
            <a:srgbClr val="000066">
              <a:alpha val="59999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7924</TotalTime>
  <Words>2755</Words>
  <Application>Microsoft Office PowerPoint</Application>
  <PresentationFormat>On-screen Show (4:3)</PresentationFormat>
  <Paragraphs>611</Paragraphs>
  <Slides>65</Slides>
  <Notes>12</Notes>
  <HiddenSlides>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Foundry</vt:lpstr>
      <vt:lpstr>CDF Run-II Silicon Detector: Operations and Aging</vt:lpstr>
      <vt:lpstr>Outline</vt:lpstr>
      <vt:lpstr>Introduction</vt:lpstr>
      <vt:lpstr>The Tevatron at Fermilab</vt:lpstr>
      <vt:lpstr>CDF-II Detector</vt:lpstr>
      <vt:lpstr>Slide 6</vt:lpstr>
      <vt:lpstr>CDF-II Silicon Strip Detectors</vt:lpstr>
      <vt:lpstr>SVX during assembly</vt:lpstr>
      <vt:lpstr>L00 and SVX</vt:lpstr>
      <vt:lpstr>L00 geometry</vt:lpstr>
      <vt:lpstr>L00 photo album</vt:lpstr>
      <vt:lpstr>Sensor Comparison</vt:lpstr>
      <vt:lpstr>Extended lifetime of L00</vt:lpstr>
      <vt:lpstr>Design Considerations</vt:lpstr>
      <vt:lpstr>Run 2</vt:lpstr>
      <vt:lpstr>Radiation Field Determination</vt:lpstr>
      <vt:lpstr>Measured Radiation Field</vt:lpstr>
      <vt:lpstr>Measured Radiation Field</vt:lpstr>
      <vt:lpstr>Evolution of Bias Currents</vt:lpstr>
      <vt:lpstr>TLDs and bias currents</vt:lpstr>
      <vt:lpstr>Aging studies: Bias Currents</vt:lpstr>
      <vt:lpstr>L00 temperature</vt:lpstr>
      <vt:lpstr>Bias currents during operation</vt:lpstr>
      <vt:lpstr>SVX temperature</vt:lpstr>
      <vt:lpstr>Bias currents during operation</vt:lpstr>
      <vt:lpstr>Bias currents</vt:lpstr>
      <vt:lpstr>Aging Studies: S/N</vt:lpstr>
      <vt:lpstr> Signal / Noise Measurements</vt:lpstr>
      <vt:lpstr>20% Signal decrease</vt:lpstr>
      <vt:lpstr> 20% Noise Increase </vt:lpstr>
      <vt:lpstr>SVX-L0 efficiency</vt:lpstr>
      <vt:lpstr>Aging Studies: Depletion Voltage</vt:lpstr>
      <vt:lpstr>Depletion Voltage Measurement </vt:lpstr>
      <vt:lpstr>Operational Perspective</vt:lpstr>
      <vt:lpstr>Depletion Voltage Measurement</vt:lpstr>
      <vt:lpstr>Depletion Voltage Projections</vt:lpstr>
      <vt:lpstr>Depletion Voltage Projections</vt:lpstr>
      <vt:lpstr>Comparing different layers</vt:lpstr>
      <vt:lpstr>Slope comparison with HM</vt:lpstr>
      <vt:lpstr>Double Junction</vt:lpstr>
      <vt:lpstr>Double Sided Sensors</vt:lpstr>
      <vt:lpstr>L00 evolution</vt:lpstr>
      <vt:lpstr>L00 evolution</vt:lpstr>
      <vt:lpstr>To Do List</vt:lpstr>
      <vt:lpstr>Summary and Conclusions</vt:lpstr>
      <vt:lpstr>Backup Slides</vt:lpstr>
      <vt:lpstr>Noise Scans</vt:lpstr>
      <vt:lpstr>Noise Scans</vt:lpstr>
      <vt:lpstr>Noise Scans – compare 3 layers </vt:lpstr>
      <vt:lpstr>Bias Currents at 18°C</vt:lpstr>
      <vt:lpstr>Bias Currents at 18°C</vt:lpstr>
      <vt:lpstr>I-V curves from Vdep meas</vt:lpstr>
      <vt:lpstr>I-V curves at 18°C</vt:lpstr>
      <vt:lpstr>Annealing: 24 days at 18°C</vt:lpstr>
      <vt:lpstr>SVX details</vt:lpstr>
      <vt:lpstr>Operations</vt:lpstr>
      <vt:lpstr>Operational Challenges</vt:lpstr>
      <vt:lpstr>No ladder left behind!</vt:lpstr>
      <vt:lpstr>Chip Accounting - SVX</vt:lpstr>
      <vt:lpstr>Run 2</vt:lpstr>
      <vt:lpstr>Staying Depleted</vt:lpstr>
      <vt:lpstr>Chip accounting - ISL</vt:lpstr>
      <vt:lpstr>Expected S/N </vt:lpstr>
      <vt:lpstr>SVX3d chip</vt:lpstr>
      <vt:lpstr>SVX3d chip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CDF II Silicon Detector Status and Longevity </dc:title>
  <dc:creator>Michelle Stancari</dc:creator>
  <cp:lastModifiedBy>Michelle Stancari</cp:lastModifiedBy>
  <cp:revision>1156</cp:revision>
  <dcterms:created xsi:type="dcterms:W3CDTF">2010-05-19T21:33:40Z</dcterms:created>
  <dcterms:modified xsi:type="dcterms:W3CDTF">2011-11-22T10:19:39Z</dcterms:modified>
</cp:coreProperties>
</file>