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44"/>
  </p:notesMasterIdLst>
  <p:handoutMasterIdLst>
    <p:handoutMasterId r:id="rId45"/>
  </p:handoutMasterIdLst>
  <p:sldIdLst>
    <p:sldId id="529" r:id="rId3"/>
    <p:sldId id="316" r:id="rId4"/>
    <p:sldId id="1103" r:id="rId5"/>
    <p:sldId id="1106" r:id="rId6"/>
    <p:sldId id="1107" r:id="rId7"/>
    <p:sldId id="1037" r:id="rId8"/>
    <p:sldId id="1108" r:id="rId9"/>
    <p:sldId id="945" r:id="rId10"/>
    <p:sldId id="948" r:id="rId11"/>
    <p:sldId id="892" r:id="rId12"/>
    <p:sldId id="964" r:id="rId13"/>
    <p:sldId id="1102" r:id="rId14"/>
    <p:sldId id="1039" r:id="rId15"/>
    <p:sldId id="1040" r:id="rId16"/>
    <p:sldId id="950" r:id="rId17"/>
    <p:sldId id="1095" r:id="rId18"/>
    <p:sldId id="1096" r:id="rId19"/>
    <p:sldId id="1075" r:id="rId20"/>
    <p:sldId id="1101" r:id="rId21"/>
    <p:sldId id="1118" r:id="rId22"/>
    <p:sldId id="1117" r:id="rId23"/>
    <p:sldId id="1093" r:id="rId24"/>
    <p:sldId id="1098" r:id="rId25"/>
    <p:sldId id="1100" r:id="rId26"/>
    <p:sldId id="1097" r:id="rId27"/>
    <p:sldId id="1114" r:id="rId28"/>
    <p:sldId id="1115" r:id="rId29"/>
    <p:sldId id="1116" r:id="rId30"/>
    <p:sldId id="1104" r:id="rId31"/>
    <p:sldId id="1020" r:id="rId32"/>
    <p:sldId id="914" r:id="rId33"/>
    <p:sldId id="1105" r:id="rId34"/>
    <p:sldId id="1073" r:id="rId35"/>
    <p:sldId id="938" r:id="rId36"/>
    <p:sldId id="1022" r:id="rId37"/>
    <p:sldId id="886" r:id="rId38"/>
    <p:sldId id="704" r:id="rId39"/>
    <p:sldId id="997" r:id="rId40"/>
    <p:sldId id="925" r:id="rId41"/>
    <p:sldId id="894" r:id="rId42"/>
    <p:sldId id="856" r:id="rId43"/>
  </p:sldIdLst>
  <p:sldSz cx="9144000" cy="6858000" type="screen4x3"/>
  <p:notesSz cx="6858000" cy="9144000"/>
  <p:custDataLst>
    <p:tags r:id="rId4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AF56D80-BC06-4726-98C7-78192B54F860}">
          <p14:sldIdLst>
            <p14:sldId id="529"/>
            <p14:sldId id="316"/>
            <p14:sldId id="1103"/>
            <p14:sldId id="1106"/>
            <p14:sldId id="1107"/>
            <p14:sldId id="1037"/>
            <p14:sldId id="1108"/>
            <p14:sldId id="945"/>
            <p14:sldId id="948"/>
            <p14:sldId id="892"/>
            <p14:sldId id="964"/>
            <p14:sldId id="1102"/>
            <p14:sldId id="1039"/>
            <p14:sldId id="1040"/>
            <p14:sldId id="950"/>
            <p14:sldId id="1095"/>
            <p14:sldId id="1096"/>
            <p14:sldId id="1075"/>
            <p14:sldId id="1101"/>
            <p14:sldId id="1118"/>
            <p14:sldId id="1117"/>
            <p14:sldId id="1093"/>
            <p14:sldId id="1098"/>
            <p14:sldId id="1100"/>
            <p14:sldId id="1097"/>
            <p14:sldId id="1114"/>
            <p14:sldId id="1115"/>
            <p14:sldId id="1116"/>
            <p14:sldId id="1104"/>
            <p14:sldId id="1020"/>
            <p14:sldId id="914"/>
            <p14:sldId id="1105"/>
            <p14:sldId id="1073"/>
            <p14:sldId id="938"/>
            <p14:sldId id="1022"/>
            <p14:sldId id="886"/>
            <p14:sldId id="704"/>
            <p14:sldId id="997"/>
            <p14:sldId id="925"/>
            <p14:sldId id="894"/>
            <p14:sldId id="856"/>
          </p14:sldIdLst>
        </p14:section>
        <p14:section name="Untitled Section" id="{CB8CB8F5-39DA-4B6A-B2A7-52ED81E29D7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0000"/>
    <a:srgbClr val="003300"/>
    <a:srgbClr val="CC00CC"/>
    <a:srgbClr val="CC3399"/>
    <a:srgbClr val="FF6600"/>
    <a:srgbClr val="FF7C80"/>
    <a:srgbClr val="FFFB2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19" autoAdjust="0"/>
    <p:restoredTop sz="91543" autoAdjust="0"/>
  </p:normalViewPr>
  <p:slideViewPr>
    <p:cSldViewPr snapToGrid="0">
      <p:cViewPr varScale="1">
        <p:scale>
          <a:sx n="61" d="100"/>
          <a:sy n="61" d="100"/>
        </p:scale>
        <p:origin x="150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gs" Target="tags/tag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/>
              <a:t>Precision Collider Physics &amp; Search for Higgs Boson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23C17A2-C436-4883-B01C-F4EB9A0B67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176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/>
              <a:t>Precision Collider Physics &amp; Search for Higgs Boson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B4605A5-8F51-460B-91D0-A3782B9808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708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4605A5-8F51-460B-91D0-A3782B98088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94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5EC63-59ED-4451-8852-0EB77508AD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AFE6B-6F0D-431F-A142-646405A70B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39CD-BF49-489F-88D3-B15A876ACF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A8514B-642F-4ADF-B2CF-E9F0155ECB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5EC63-59ED-4451-8852-0EB77508AD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17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1A4B4-E5FE-4751-BB2E-402E3D07F0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89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D2BED-0AC4-4F61-9320-D71B0C0516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17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34427-18A6-4520-8285-51D45EEA8C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74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9D238-2EEA-4C63-8D96-B373C44F5C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23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14E78-47F4-472E-8DD0-31C36EE837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22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C0A11-D87F-44D9-B3C5-F72DD51059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58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1A4B4-E5FE-4751-BB2E-402E3D07F0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9796A-4A60-48A4-9409-AD6C78AA5F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30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52582-0126-4B9D-8620-9C01293BD8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417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AFE6B-6F0D-431F-A142-646405A70B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505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39CD-BF49-489F-88D3-B15A876ACF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6375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A8514B-642F-4ADF-B2CF-E9F0155ECB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2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D2BED-0AC4-4F61-9320-D71B0C051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34427-18A6-4520-8285-51D45EEA8C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9D238-2EEA-4C63-8D96-B373C44F5C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14E78-47F4-472E-8DD0-31C36EE8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C0A11-D87F-44D9-B3C5-F72DD51059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9796A-4A60-48A4-9409-AD6C78AA5F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52582-0126-4B9D-8620-9C01293BD8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4572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29200" y="6248400"/>
            <a:ext cx="2743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CCC0879-E9E8-4664-AADA-1ED3806401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4572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r>
              <a:rPr lang="en-US"/>
              <a:t>L. Dixon     Transformers for Scattering Amplitudes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29200" y="6248400"/>
            <a:ext cx="2743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r>
              <a:rPr lang="en-US"/>
              <a:t>ACAT Hamburg    8 Sept. 2025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CCC0879-E9E8-4664-AADA-1ED3806401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28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69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7" Type="http://schemas.openxmlformats.org/officeDocument/2006/relationships/image" Target="../media/image230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0.png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hyperlink" Target="https://arxiv.org/pdf/1706.03762.pdf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3" Type="http://schemas.openxmlformats.org/officeDocument/2006/relationships/image" Target="../media/image540.png"/><Relationship Id="rId7" Type="http://schemas.openxmlformats.org/officeDocument/2006/relationships/image" Target="../media/image58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0.png"/><Relationship Id="rId5" Type="http://schemas.openxmlformats.org/officeDocument/2006/relationships/image" Target="../media/image560.png"/><Relationship Id="rId4" Type="http://schemas.openxmlformats.org/officeDocument/2006/relationships/image" Target="../media/image550.png"/><Relationship Id="rId9" Type="http://schemas.openxmlformats.org/officeDocument/2006/relationships/image" Target="../media/image60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1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0.png"/><Relationship Id="rId4" Type="http://schemas.openxmlformats.org/officeDocument/2006/relationships/image" Target="../media/image36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900.png"/><Relationship Id="rId7" Type="http://schemas.openxmlformats.org/officeDocument/2006/relationships/image" Target="../media/image1300.png"/><Relationship Id="rId12" Type="http://schemas.openxmlformats.org/officeDocument/2006/relationships/image" Target="../media/image180.png"/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0.png"/><Relationship Id="rId11" Type="http://schemas.openxmlformats.org/officeDocument/2006/relationships/image" Target="../media/image170.png"/><Relationship Id="rId5" Type="http://schemas.openxmlformats.org/officeDocument/2006/relationships/image" Target="../media/image1180.png"/><Relationship Id="rId10" Type="http://schemas.openxmlformats.org/officeDocument/2006/relationships/image" Target="../media/image160.png"/><Relationship Id="rId4" Type="http://schemas.openxmlformats.org/officeDocument/2006/relationships/image" Target="../media/image1000.png"/><Relationship Id="rId9" Type="http://schemas.openxmlformats.org/officeDocument/2006/relationships/image" Target="../media/image1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9.emf"/><Relationship Id="rId5" Type="http://schemas.openxmlformats.org/officeDocument/2006/relationships/image" Target="../media/image780.png"/><Relationship Id="rId4" Type="http://schemas.openxmlformats.org/officeDocument/2006/relationships/image" Target="../media/image88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image" Target="../media/image63.emf"/><Relationship Id="rId7" Type="http://schemas.openxmlformats.org/officeDocument/2006/relationships/image" Target="../media/image66.emf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emf"/><Relationship Id="rId11" Type="http://schemas.openxmlformats.org/officeDocument/2006/relationships/image" Target="NULL"/><Relationship Id="rId5" Type="http://schemas.openxmlformats.org/officeDocument/2006/relationships/image" Target="../media/image64.emf"/><Relationship Id="rId10" Type="http://schemas.openxmlformats.org/officeDocument/2006/relationships/image" Target="../media/image69.emf"/><Relationship Id="rId4" Type="http://schemas.openxmlformats.org/officeDocument/2006/relationships/image" Target="NULL"/><Relationship Id="rId9" Type="http://schemas.openxmlformats.org/officeDocument/2006/relationships/image" Target="../media/image6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69968" y="4460359"/>
            <a:ext cx="8150647" cy="1038133"/>
          </a:xfrm>
          <a:solidFill>
            <a:schemeClr val="accent1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008000"/>
                </a:solidFill>
              </a:rPr>
              <a:t>Lance Dixon (SLAC)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CC00CC"/>
                </a:solidFill>
              </a:rPr>
              <a:t>T. Cai, K. Cranmer, F. Charton, LD, G. Merz, N. Nolte, M. Wilhelm, 2405.06107 [</a:t>
            </a:r>
            <a:r>
              <a:rPr lang="en-US" sz="2000" dirty="0" err="1">
                <a:solidFill>
                  <a:srgbClr val="CC00CC"/>
                </a:solidFill>
              </a:rPr>
              <a:t>cs.LG</a:t>
            </a:r>
            <a:r>
              <a:rPr lang="en-US" sz="2000" dirty="0">
                <a:solidFill>
                  <a:srgbClr val="CC00CC"/>
                </a:solidFill>
              </a:rPr>
              <a:t>], 2501.05743 [hep-</a:t>
            </a:r>
            <a:r>
              <a:rPr lang="en-US" sz="2000" dirty="0" err="1">
                <a:solidFill>
                  <a:srgbClr val="CC00CC"/>
                </a:solidFill>
              </a:rPr>
              <a:t>th</a:t>
            </a:r>
            <a:r>
              <a:rPr lang="en-US" sz="2000" dirty="0">
                <a:solidFill>
                  <a:srgbClr val="CC00CC"/>
                </a:solidFill>
              </a:rPr>
              <a:t>]</a:t>
            </a:r>
            <a:endParaRPr lang="en-US" sz="2000" b="1" dirty="0">
              <a:solidFill>
                <a:srgbClr val="008000"/>
              </a:solidFill>
            </a:endParaRPr>
          </a:p>
          <a:p>
            <a:pPr>
              <a:lnSpc>
                <a:spcPct val="80000"/>
              </a:lnSpc>
            </a:pPr>
            <a:endParaRPr lang="en-US" sz="2400" b="1" dirty="0">
              <a:solidFill>
                <a:srgbClr val="008000"/>
              </a:solidFill>
            </a:endParaRPr>
          </a:p>
          <a:p>
            <a:pPr>
              <a:lnSpc>
                <a:spcPct val="80000"/>
              </a:lnSpc>
            </a:pPr>
            <a:endParaRPr lang="en-US" sz="2400" dirty="0">
              <a:solidFill>
                <a:srgbClr val="CC3399"/>
              </a:solidFill>
            </a:endParaRPr>
          </a:p>
          <a:p>
            <a:pPr lvl="0">
              <a:lnSpc>
                <a:spcPct val="80000"/>
              </a:lnSpc>
            </a:pP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103634" y="5630722"/>
            <a:ext cx="3077116" cy="830997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ACAT 2025</a:t>
            </a:r>
            <a:endParaRPr lang="en-US" dirty="0">
              <a:solidFill>
                <a:srgbClr val="008000"/>
              </a:solidFill>
            </a:endParaRPr>
          </a:p>
          <a:p>
            <a:pPr algn="ctr"/>
            <a:r>
              <a:rPr lang="en-US" dirty="0"/>
              <a:t>  8 September 2025</a:t>
            </a:r>
          </a:p>
        </p:txBody>
      </p:sp>
      <p:sp>
        <p:nvSpPr>
          <p:cNvPr id="463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4106" y="364993"/>
            <a:ext cx="8229600" cy="734561"/>
          </a:xfrm>
          <a:solidFill>
            <a:srgbClr val="FFFF99"/>
          </a:solidFill>
        </p:spPr>
        <p:txBody>
          <a:bodyPr/>
          <a:lstStyle/>
          <a:p>
            <a:r>
              <a:rPr lang="en-US" sz="3200" b="1" dirty="0">
                <a:solidFill>
                  <a:srgbClr val="0000FF"/>
                </a:solidFill>
              </a:rPr>
              <a:t>Transformers for Scattering Amplitudes </a:t>
            </a:r>
            <a:r>
              <a:rPr lang="en-US" sz="3600" b="1" dirty="0">
                <a:solidFill>
                  <a:srgbClr val="0000FF"/>
                </a:solidFill>
              </a:rPr>
              <a:t> </a:t>
            </a:r>
            <a:endParaRPr lang="en-US" sz="3600" dirty="0">
              <a:solidFill>
                <a:srgbClr val="0000FF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D45C2CF-14F2-4ED8-B947-3373CD27B2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345" y="6119273"/>
            <a:ext cx="1724726" cy="617313"/>
          </a:xfrm>
          <a:prstGeom prst="rect">
            <a:avLst/>
          </a:prstGeom>
        </p:spPr>
      </p:pic>
      <p:pic>
        <p:nvPicPr>
          <p:cNvPr id="3" name="Picture 2" descr="A robot putting a cowboy boot in a factory&#10;&#10;Description automatically generated">
            <a:extLst>
              <a:ext uri="{FF2B5EF4-FFF2-40B4-BE49-F238E27FC236}">
                <a16:creationId xmlns:a16="http://schemas.microsoft.com/office/drawing/2014/main" id="{B3431767-C74E-AB64-6F02-C3B6EE6E6F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852" y="1183828"/>
            <a:ext cx="3117048" cy="3117048"/>
          </a:xfrm>
          <a:prstGeom prst="rect">
            <a:avLst/>
          </a:prstGeom>
        </p:spPr>
      </p:pic>
      <p:pic>
        <p:nvPicPr>
          <p:cNvPr id="2" name="Picture 1" descr="A drawing of a stop sign&#10;&#10;Description automatically generated">
            <a:extLst>
              <a:ext uri="{FF2B5EF4-FFF2-40B4-BE49-F238E27FC236}">
                <a16:creationId xmlns:a16="http://schemas.microsoft.com/office/drawing/2014/main" id="{AC102934-30D7-A406-0D6E-C7E8C83044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86" y="6140547"/>
            <a:ext cx="680854" cy="68085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8FCD0-1BCF-49AB-A5E0-949B52FBC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0161" y="238755"/>
            <a:ext cx="4483677" cy="675096"/>
          </a:xfrm>
        </p:spPr>
        <p:txBody>
          <a:bodyPr/>
          <a:lstStyle/>
          <a:p>
            <a:r>
              <a:rPr lang="en-US" sz="4000" dirty="0">
                <a:solidFill>
                  <a:srgbClr val="FF0000"/>
                </a:solidFill>
              </a:rPr>
              <a:t>Planar N=4 SYM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88F952-3A24-46A2-AF8B-9F3F8727B2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9985" y="1146732"/>
                <a:ext cx="8024030" cy="4890814"/>
              </a:xfrm>
              <a:solidFill>
                <a:schemeClr val="accent1"/>
              </a:solidFill>
            </p:spPr>
            <p:txBody>
              <a:bodyPr/>
              <a:lstStyle/>
              <a:p>
                <a:r>
                  <a:rPr lang="en-US" sz="2400" dirty="0"/>
                  <a:t>QCD’s </a:t>
                </a:r>
                <a:r>
                  <a:rPr lang="en-US" sz="2400" dirty="0">
                    <a:solidFill>
                      <a:srgbClr val="0000FF"/>
                    </a:solidFill>
                  </a:rPr>
                  <a:t>maximally supersymmetric relative</a:t>
                </a:r>
                <a:r>
                  <a:rPr lang="en-US" sz="2400" dirty="0"/>
                  <a:t>,           gauge group 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SU(</a:t>
                </a:r>
                <a:r>
                  <a:rPr lang="en-US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400" i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2400" dirty="0"/>
                  <a:t> in </a:t>
                </a:r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large </a:t>
                </a:r>
                <a:r>
                  <a:rPr lang="en-US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N</a:t>
                </a:r>
                <a:r>
                  <a:rPr lang="en-US" sz="2400" i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c</a:t>
                </a:r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sz="2400" dirty="0">
                    <a:solidFill>
                      <a:srgbClr val="FF0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(planar) </a:t>
                </a:r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limit</a:t>
                </a:r>
              </a:p>
              <a:p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Structure very rigid:</a:t>
                </a:r>
              </a:p>
              <a:p>
                <a:pPr marL="0" indent="0">
                  <a:buNone/>
                </a:pPr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           Amplitudes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𝑟𝑎𝑡𝑖𝑜𝑛𝑎𝑙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×</m:t>
                            </m:r>
                            <m:r>
                              <a:rPr lang="en-US" sz="24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𝑡𝑟𝑎𝑛𝑠𝑐𝑒𝑛𝑑𝑒𝑛𝑡</m:t>
                            </m:r>
                            <m:r>
                              <a:rPr lang="en-US" sz="2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𝑎𝑙</m:t>
                            </m:r>
                          </m:e>
                          <m:sub>
                            <m:r>
                              <a:rPr lang="en-US" sz="24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sz="2400" dirty="0"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For planar N=4 SYM, </a:t>
                </a:r>
                <a:r>
                  <a:rPr lang="en-US" sz="2400" dirty="0">
                    <a:solidFill>
                      <a:srgbClr val="0000FF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rational</a:t>
                </a:r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 structure well understood, focus on </a:t>
                </a:r>
                <a:r>
                  <a:rPr lang="en-US" sz="2400" dirty="0">
                    <a:solidFill>
                      <a:srgbClr val="008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transcendental functions</a:t>
                </a:r>
              </a:p>
              <a:p>
                <a:r>
                  <a:rPr lang="en-US" sz="2400" dirty="0">
                    <a:solidFill>
                      <a:srgbClr val="0033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Know form of all </a:t>
                </a:r>
                <a:r>
                  <a:rPr lang="en-US" sz="2400" dirty="0">
                    <a:solidFill>
                      <a:srgbClr val="FF0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infrared divergences</a:t>
                </a:r>
                <a:r>
                  <a:rPr lang="en-US" sz="2400" dirty="0">
                    <a:solidFill>
                      <a:srgbClr val="0033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, so we remove them by dividing them out </a:t>
                </a:r>
                <a:endParaRPr lang="en-US" sz="2400" dirty="0">
                  <a:solidFill>
                    <a:srgbClr val="008000"/>
                  </a:solidFill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r>
                  <a:rPr lang="en-US" sz="2400" dirty="0">
                    <a:solidFill>
                      <a:srgbClr val="008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Excellent “boundary data” from the pentagon (FF)OPE                                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F1FCC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Basso, Sever, Vieira, 1303.1396, …;   Sever, </a:t>
                </a:r>
                <a:r>
                  <a:rPr kumimoji="0" lang="en-US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EF1FCC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Tumanov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F1FCC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, Wilhelm, 2009.11297, …</a:t>
                </a:r>
                <a:endParaRPr lang="en-US" sz="2400" dirty="0">
                  <a:solidFill>
                    <a:srgbClr val="008000"/>
                  </a:solidFill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r>
                  <a:rPr lang="en-US" sz="2400" dirty="0">
                    <a:solidFill>
                      <a:srgbClr val="0033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An “amplitude bootstrap” approach works to </a:t>
                </a:r>
                <a:r>
                  <a:rPr lang="en-US" sz="2400" dirty="0">
                    <a:solidFill>
                      <a:srgbClr val="0000FF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high loop orders</a:t>
                </a:r>
                <a:r>
                  <a:rPr lang="en-US" sz="2400" dirty="0">
                    <a:solidFill>
                      <a:srgbClr val="0033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 for simple processes  </a:t>
                </a:r>
                <a:r>
                  <a:rPr lang="en-US" sz="2400" dirty="0">
                    <a:solidFill>
                      <a:srgbClr val="008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data rich!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88F952-3A24-46A2-AF8B-9F3F8727B2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9985" y="1146732"/>
                <a:ext cx="8024030" cy="4890814"/>
              </a:xfrm>
              <a:blipFill>
                <a:blip r:embed="rId2"/>
                <a:stretch>
                  <a:fillRect l="-1064" t="-873" r="-33739" b="-1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816317-98DA-4237-8E44-141ABFA8D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9FA5B-1906-4C51-B34F-8BF5FBAE6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2B113-63AC-4BCA-8893-C44242042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8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60A57-C578-41C5-874D-A7C878AD1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677" y="141832"/>
            <a:ext cx="7909645" cy="804943"/>
          </a:xfrm>
        </p:spPr>
        <p:txBody>
          <a:bodyPr/>
          <a:lstStyle/>
          <a:p>
            <a:r>
              <a:rPr lang="en-US" sz="4000" dirty="0">
                <a:solidFill>
                  <a:srgbClr val="FF6600"/>
                </a:solidFill>
              </a:rPr>
              <a:t>“Goldilocks Process”</a:t>
            </a:r>
            <a:r>
              <a:rPr lang="en-US" sz="4000" dirty="0">
                <a:solidFill>
                  <a:srgbClr val="FF7C80"/>
                </a:solidFill>
              </a:rPr>
              <a:t>  ~ </a:t>
            </a:r>
            <a:r>
              <a:rPr lang="en-US" sz="4000" i="1" dirty="0">
                <a:solidFill>
                  <a:srgbClr val="008000"/>
                </a:solidFill>
              </a:rPr>
              <a:t>gg </a:t>
            </a:r>
            <a:r>
              <a:rPr lang="en-US" sz="40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4000" i="1" dirty="0">
                <a:solidFill>
                  <a:srgbClr val="0000FF"/>
                </a:solidFill>
                <a:sym typeface="Wingdings" panose="05000000000000000000" pitchFamily="2" charset="2"/>
              </a:rPr>
              <a:t>H</a:t>
            </a:r>
            <a:r>
              <a:rPr lang="en-US" sz="4000" i="1" dirty="0">
                <a:solidFill>
                  <a:srgbClr val="008000"/>
                </a:solidFill>
                <a:sym typeface="Wingdings" panose="05000000000000000000" pitchFamily="2" charset="2"/>
              </a:rPr>
              <a:t>g </a:t>
            </a:r>
            <a:endParaRPr lang="en-US" sz="4000" i="1" dirty="0">
              <a:solidFill>
                <a:srgbClr val="008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541436-D90F-4166-B3AB-BD9F6F9EC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95548-BD32-4AAD-9ED9-8958E7A2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D429EF-6916-4A48-9318-09B22D558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2BA840B-117E-45C0-741B-3663E1C97ABB}"/>
              </a:ext>
            </a:extLst>
          </p:cNvPr>
          <p:cNvGrpSpPr/>
          <p:nvPr/>
        </p:nvGrpSpPr>
        <p:grpSpPr>
          <a:xfrm>
            <a:off x="4305533" y="1060094"/>
            <a:ext cx="5042050" cy="5214925"/>
            <a:chOff x="4249778" y="1093547"/>
            <a:chExt cx="5042050" cy="521492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4A54FA1-8A91-6596-A5E6-9EA9E6E0F166}"/>
                </a:ext>
              </a:extLst>
            </p:cNvPr>
            <p:cNvGrpSpPr/>
            <p:nvPr/>
          </p:nvGrpSpPr>
          <p:grpSpPr>
            <a:xfrm>
              <a:off x="5162234" y="2835091"/>
              <a:ext cx="3424491" cy="3473381"/>
              <a:chOff x="5162234" y="2835091"/>
              <a:chExt cx="3424491" cy="3473381"/>
            </a:xfrm>
          </p:grpSpPr>
          <p:pic>
            <p:nvPicPr>
              <p:cNvPr id="14" name="Picture 13" descr="A picture containing diagram&#10;&#10;Description automatically generated">
                <a:extLst>
                  <a:ext uri="{FF2B5EF4-FFF2-40B4-BE49-F238E27FC236}">
                    <a16:creationId xmlns:a16="http://schemas.microsoft.com/office/drawing/2014/main" id="{D8C9E7AB-758F-411E-B979-47B91AAEA7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13637" y="3065256"/>
                <a:ext cx="2721685" cy="2821172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F91666F-B671-4D48-AFE6-1C5D575B1724}"/>
                  </a:ext>
                </a:extLst>
              </p:cNvPr>
              <p:cNvSpPr txBox="1"/>
              <p:nvPr/>
            </p:nvSpPr>
            <p:spPr>
              <a:xfrm>
                <a:off x="8142373" y="2835091"/>
                <a:ext cx="44435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i="1" dirty="0">
                    <a:solidFill>
                      <a:srgbClr val="0000FF"/>
                    </a:solidFill>
                  </a:rPr>
                  <a:t>H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B049D1-D8D3-446B-B543-8B7263AAC168}"/>
                  </a:ext>
                </a:extLst>
              </p:cNvPr>
              <p:cNvSpPr txBox="1"/>
              <p:nvPr/>
            </p:nvSpPr>
            <p:spPr>
              <a:xfrm>
                <a:off x="7952037" y="3361486"/>
                <a:ext cx="28405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i="1" dirty="0"/>
                  <a:t>t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1A98B6-D0E9-44E3-9E7B-C099A5C495C4}"/>
                  </a:ext>
                </a:extLst>
              </p:cNvPr>
              <p:cNvSpPr txBox="1"/>
              <p:nvPr/>
            </p:nvSpPr>
            <p:spPr>
              <a:xfrm>
                <a:off x="5818437" y="5021730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i="1" dirty="0">
                    <a:solidFill>
                      <a:srgbClr val="008000"/>
                    </a:solidFill>
                  </a:rPr>
                  <a:t>g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81E37D9-6978-4014-B854-6AC40F10FFBF}"/>
                  </a:ext>
                </a:extLst>
              </p:cNvPr>
              <p:cNvSpPr txBox="1"/>
              <p:nvPr/>
            </p:nvSpPr>
            <p:spPr>
              <a:xfrm>
                <a:off x="7684776" y="5785252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i="1" dirty="0">
                    <a:solidFill>
                      <a:srgbClr val="008000"/>
                    </a:solidFill>
                  </a:rPr>
                  <a:t>g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15DF64-C1D9-41C6-BA94-98F32E1D7A98}"/>
                  </a:ext>
                </a:extLst>
              </p:cNvPr>
              <p:cNvSpPr txBox="1"/>
              <p:nvPr/>
            </p:nvSpPr>
            <p:spPr>
              <a:xfrm>
                <a:off x="5162234" y="3244674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i="1" dirty="0">
                    <a:solidFill>
                      <a:srgbClr val="008000"/>
                    </a:solidFill>
                  </a:rPr>
                  <a:t>g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CC87F02-2AA9-45CA-B447-DACD1B56470F}"/>
                    </a:ext>
                  </a:extLst>
                </p:cNvPr>
                <p:cNvSpPr txBox="1"/>
                <p:nvPr/>
              </p:nvSpPr>
              <p:spPr>
                <a:xfrm>
                  <a:off x="4249778" y="1093547"/>
                  <a:ext cx="5042050" cy="181588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dirty="0"/>
                    <a:t>Can get to </a:t>
                  </a:r>
                  <a:r>
                    <a:rPr lang="en-US" b="1" dirty="0"/>
                    <a:t>eight</a:t>
                  </a:r>
                  <a:r>
                    <a:rPr lang="en-US" dirty="0"/>
                    <a:t> loops – in </a:t>
                  </a:r>
                  <a:r>
                    <a:rPr lang="en-US" dirty="0">
                      <a:solidFill>
                        <a:srgbClr val="008000"/>
                      </a:solidFill>
                    </a:rPr>
                    <a:t>analog</a:t>
                  </a:r>
                  <a:r>
                    <a:rPr lang="en-US" dirty="0"/>
                    <a:t> process: 3-point form factor of         tr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n-US" dirty="0"/>
                    <a:t> operator in </a:t>
                  </a:r>
                  <a:r>
                    <a:rPr lang="en-US" dirty="0">
                      <a:solidFill>
                        <a:srgbClr val="0000FF"/>
                      </a:solidFill>
                    </a:rPr>
                    <a:t>planar N=4 SYM</a:t>
                  </a:r>
                </a:p>
                <a:p>
                  <a:r>
                    <a:rPr lang="en-US" sz="2000" dirty="0">
                      <a:solidFill>
                        <a:srgbClr val="CC00CC"/>
                      </a:solidFill>
                    </a:rPr>
                    <a:t>LD, Ö. Gürdoğan, A. McLeod, M. Wilhelm </a:t>
                  </a:r>
                </a:p>
                <a:p>
                  <a:r>
                    <a:rPr lang="en-US" sz="2000" dirty="0">
                      <a:solidFill>
                        <a:srgbClr val="CC00CC"/>
                      </a:solidFill>
                    </a:rPr>
                    <a:t>2012.12286, 2112.06243, 2204.11901</a:t>
                  </a:r>
                </a:p>
              </p:txBody>
            </p:sp>
          </mc:Choice>
          <mc:Fallback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CC87F02-2AA9-45CA-B447-DACD1B5647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49778" y="1093547"/>
                  <a:ext cx="5042050" cy="1815882"/>
                </a:xfrm>
                <a:prstGeom prst="rect">
                  <a:avLst/>
                </a:prstGeom>
                <a:blipFill>
                  <a:blip r:embed="rId3"/>
                  <a:stretch>
                    <a:fillRect l="-1814" t="-2349" r="-846" b="-536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3D24561-6AEA-BD1D-BBFF-7C13B9D6D99A}"/>
              </a:ext>
            </a:extLst>
          </p:cNvPr>
          <p:cNvGrpSpPr/>
          <p:nvPr/>
        </p:nvGrpSpPr>
        <p:grpSpPr>
          <a:xfrm>
            <a:off x="157202" y="2803646"/>
            <a:ext cx="3149352" cy="3075071"/>
            <a:chOff x="157202" y="2803646"/>
            <a:chExt cx="3149352" cy="3075071"/>
          </a:xfrm>
        </p:grpSpPr>
        <p:pic>
          <p:nvPicPr>
            <p:cNvPr id="12" name="Picture 11" descr="A green and blue line&#10;&#10;AI-generated content may be incorrect.">
              <a:extLst>
                <a:ext uri="{FF2B5EF4-FFF2-40B4-BE49-F238E27FC236}">
                  <a16:creationId xmlns:a16="http://schemas.microsoft.com/office/drawing/2014/main" id="{28277E7B-94EE-1320-9AE1-58234143A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011" y="2991304"/>
              <a:ext cx="2365665" cy="245328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058B27E-BEF3-8E0C-E89D-E52BE9967968}"/>
                </a:ext>
              </a:extLst>
            </p:cNvPr>
            <p:cNvSpPr txBox="1"/>
            <p:nvPr/>
          </p:nvSpPr>
          <p:spPr>
            <a:xfrm>
              <a:off x="2263728" y="5355497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>
                  <a:solidFill>
                    <a:srgbClr val="008000"/>
                  </a:solidFill>
                </a:rPr>
                <a:t>g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53016D-86AA-D3EF-296B-DE9643594E03}"/>
                </a:ext>
              </a:extLst>
            </p:cNvPr>
            <p:cNvSpPr txBox="1"/>
            <p:nvPr/>
          </p:nvSpPr>
          <p:spPr>
            <a:xfrm>
              <a:off x="716157" y="4661344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>
                  <a:solidFill>
                    <a:srgbClr val="008000"/>
                  </a:solidFill>
                </a:rPr>
                <a:t>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DC6FC1B-9CFC-AACC-C51D-55BFEA0AA3C0}"/>
                </a:ext>
              </a:extLst>
            </p:cNvPr>
            <p:cNvSpPr txBox="1"/>
            <p:nvPr/>
          </p:nvSpPr>
          <p:spPr>
            <a:xfrm>
              <a:off x="157202" y="3532740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>
                  <a:solidFill>
                    <a:srgbClr val="008000"/>
                  </a:solidFill>
                </a:rPr>
                <a:t>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D35914F-64C1-654F-37D0-AD9452694DB4}"/>
                </a:ext>
              </a:extLst>
            </p:cNvPr>
            <p:cNvSpPr txBox="1"/>
            <p:nvPr/>
          </p:nvSpPr>
          <p:spPr>
            <a:xfrm>
              <a:off x="2862202" y="2803646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>
                  <a:solidFill>
                    <a:srgbClr val="0000FF"/>
                  </a:solidFill>
                </a:rPr>
                <a:t>H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D689B72-1F78-33D5-A7FE-E65DD94A3689}"/>
                </a:ext>
              </a:extLst>
            </p:cNvPr>
            <p:cNvSpPr txBox="1"/>
            <p:nvPr/>
          </p:nvSpPr>
          <p:spPr>
            <a:xfrm>
              <a:off x="2521102" y="3361486"/>
              <a:ext cx="2840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/>
                <a:t>t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8EA6CB0-1667-682A-D8CB-953F25895515}"/>
                  </a:ext>
                </a:extLst>
              </p:cNvPr>
              <p:cNvSpPr txBox="1"/>
              <p:nvPr/>
            </p:nvSpPr>
            <p:spPr>
              <a:xfrm>
                <a:off x="0" y="1141032"/>
                <a:ext cx="4456926" cy="150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QCD state of art is now</a:t>
                </a:r>
              </a:p>
              <a:p>
                <a:r>
                  <a:rPr lang="en-US" dirty="0"/>
                  <a:t>three loops @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(not counting top quark loop)</a:t>
                </a:r>
                <a:endParaRPr kumimoji="0" lang="en-US" altLang="en-US" sz="2000" b="0" i="0" u="none" strike="noStrike" cap="none" normalizeH="0" baseline="0" dirty="0">
                  <a:ln>
                    <a:noFill/>
                  </a:ln>
                  <a:solidFill>
                    <a:srgbClr val="CC00CC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en-US" sz="2000" dirty="0">
                    <a:solidFill>
                      <a:srgbClr val="CC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Chen, Guan, Mistlberger, 2504.06490</a:t>
                </a:r>
                <a:endParaRPr kumimoji="0" lang="en-US" altLang="en-US" sz="2000" b="0" i="0" u="none" strike="noStrike" cap="none" normalizeH="0" baseline="0" dirty="0">
                  <a:ln>
                    <a:noFill/>
                  </a:ln>
                  <a:solidFill>
                    <a:srgbClr val="CC00CC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8EA6CB0-1667-682A-D8CB-953F258955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41032"/>
                <a:ext cx="4456926" cy="1508105"/>
              </a:xfrm>
              <a:prstGeom prst="rect">
                <a:avLst/>
              </a:prstGeom>
              <a:blipFill>
                <a:blip r:embed="rId5"/>
                <a:stretch>
                  <a:fillRect l="-2052" t="-2823" r="-274"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A91C44E6-0262-F2A0-8433-81D947B56F4D}"/>
              </a:ext>
            </a:extLst>
          </p:cNvPr>
          <p:cNvGrpSpPr/>
          <p:nvPr/>
        </p:nvGrpSpPr>
        <p:grpSpPr>
          <a:xfrm>
            <a:off x="2805154" y="3922688"/>
            <a:ext cx="3274085" cy="1200329"/>
            <a:chOff x="2805154" y="3922688"/>
            <a:chExt cx="3274085" cy="12003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A3B4BEE3-15C1-F018-4B0B-866BB4088382}"/>
                    </a:ext>
                  </a:extLst>
                </p:cNvPr>
                <p:cNvSpPr txBox="1"/>
                <p:nvPr/>
              </p:nvSpPr>
              <p:spPr>
                <a:xfrm>
                  <a:off x="3213476" y="3922688"/>
                  <a:ext cx="2412840" cy="1200329"/>
                </a:xfrm>
                <a:prstGeom prst="rect">
                  <a:avLst/>
                </a:prstGeom>
                <a:noFill/>
                <a:ln w="22225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800" dirty="0"/>
                    <a:t>Leading weight </a:t>
                  </a:r>
                  <a14:m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a14:m>
                  <a:endParaRPr lang="en-US" sz="1800" i="1" dirty="0"/>
                </a:p>
                <a:p>
                  <a:r>
                    <a:rPr lang="en-US" sz="1800" dirty="0"/>
                    <a:t>transcendental parts</a:t>
                  </a:r>
                </a:p>
                <a:p>
                  <a:r>
                    <a:rPr lang="en-US" sz="1800" dirty="0">
                      <a:solidFill>
                        <a:srgbClr val="008000"/>
                      </a:solidFill>
                    </a:rPr>
                    <a:t>match</a:t>
                  </a:r>
                  <a:r>
                    <a:rPr lang="en-US" sz="1800" dirty="0"/>
                    <a:t> between</a:t>
                  </a:r>
                </a:p>
                <a:p>
                  <a:r>
                    <a:rPr lang="en-US" sz="1800" dirty="0"/>
                    <a:t>QCD </a:t>
                  </a:r>
                  <a:r>
                    <a:rPr lang="en-US" sz="1800" dirty="0">
                      <a:sym typeface="Wingdings" panose="05000000000000000000" pitchFamily="2" charset="2"/>
                    </a:rPr>
                    <a:t> planar N=4</a:t>
                  </a:r>
                  <a:endParaRPr lang="en-US" sz="1800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A3B4BEE3-15C1-F018-4B0B-866BB40883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3476" y="3922688"/>
                  <a:ext cx="2412840" cy="1200329"/>
                </a:xfrm>
                <a:prstGeom prst="rect">
                  <a:avLst/>
                </a:prstGeom>
                <a:blipFill>
                  <a:blip r:embed="rId6"/>
                  <a:stretch>
                    <a:fillRect l="-1500" t="-1493" r="-750" b="-5970"/>
                  </a:stretch>
                </a:blipFill>
                <a:ln w="22225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5CB9D8A-419A-BA8C-FE4B-504B21EA512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805154" y="4547904"/>
              <a:ext cx="408322" cy="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C39D727-B4C9-C080-6C45-3CE9EBF44E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15557" y="4537041"/>
              <a:ext cx="46368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8878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91402-E020-4B53-8B0B-4D1663DB7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828" y="232248"/>
            <a:ext cx="8210919" cy="491079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4000" dirty="0"/>
              <a:t>Alphabet for planar N=4</a:t>
            </a: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4000" b="0" i="1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</a:rPr>
              <a:t>gg </a:t>
            </a: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 </a:t>
            </a:r>
            <a:r>
              <a:rPr kumimoji="0" lang="en-US" sz="4000" b="0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H</a:t>
            </a:r>
            <a:r>
              <a:rPr kumimoji="0" lang="en-US" sz="4000" b="0" i="1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g 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D5B867-E99B-451D-AA64-30F4DD865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FB765-C06E-4BF4-BE8A-D24C9DA25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7E67A-5060-49EE-A690-03EEA8808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12BAF4-6B44-403E-90EB-B0464EA1757E}"/>
                  </a:ext>
                </a:extLst>
              </p:cNvPr>
              <p:cNvSpPr txBox="1"/>
              <p:nvPr/>
            </p:nvSpPr>
            <p:spPr>
              <a:xfrm>
                <a:off x="177182" y="820058"/>
                <a:ext cx="8812213" cy="5256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Let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123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 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123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123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=1−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  </a:t>
                </a:r>
              </a:p>
              <a:p>
                <a:r>
                  <a:rPr lang="en-US" dirty="0"/>
                  <a:t>Then                               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={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}</a:t>
                </a:r>
              </a:p>
              <a:p>
                <a:endParaRPr lang="en-US" dirty="0"/>
              </a:p>
              <a:p>
                <a:r>
                  <a:rPr lang="en-US" dirty="0"/>
                  <a:t>where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𝑣𝑤</m:t>
                            </m:r>
                          </m:den>
                        </m:f>
                      </m:e>
                    </m:rad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den>
                        </m:f>
                      </m:e>
                    </m:rad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𝑢𝑣</m:t>
                            </m:r>
                          </m:den>
                        </m:f>
                      </m:e>
                    </m:rad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den>
                    </m:f>
                    <m:r>
                      <a:rPr lang="en-US" sz="2000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0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rgbClr val="008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rgbClr val="008000"/>
                    </a:solidFill>
                  </a:rPr>
                  <a:t> </a:t>
                </a:r>
              </a:p>
              <a:p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Symbols of </a:t>
                </a:r>
                <a:r>
                  <a:rPr lang="en-US" i="1" dirty="0">
                    <a:solidFill>
                      <a:srgbClr val="008000"/>
                    </a:solidFill>
                  </a:rPr>
                  <a:t>gg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i="1" dirty="0">
                    <a:solidFill>
                      <a:srgbClr val="0000FF"/>
                    </a:solidFill>
                  </a:rPr>
                  <a:t>H</a:t>
                </a:r>
                <a:r>
                  <a:rPr lang="en-US" i="1" dirty="0">
                    <a:solidFill>
                      <a:srgbClr val="008000"/>
                    </a:solidFill>
                  </a:rPr>
                  <a:t>g </a:t>
                </a:r>
                <a:r>
                  <a:rPr lang="en-US" dirty="0"/>
                  <a:t>amplitude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dirty="0"/>
                  <a:t> simplify (remarkably) at   </a:t>
                </a:r>
                <a:r>
                  <a:rPr lang="en-US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 </a:t>
                </a:r>
                <a:r>
                  <a:rPr lang="en-US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/>
                  <a:t> loops, to just 6 and 12 terms: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𝒮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bSup>
                        </m:e>
                      </m:d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[ 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𝒮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(2)</m:t>
                              </m:r>
                            </m:sup>
                          </m:sSubSup>
                        </m:e>
                      </m:d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 8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0" i="1" dirty="0">
                  <a:solidFill>
                    <a:srgbClr val="0000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16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ea typeface="Cambria Math" panose="02040503050406030204" pitchFamily="18" charset="0"/>
                  </a:rPr>
                  <a:t>(really only 1 and 2 terms, plus images under </a:t>
                </a:r>
                <a:r>
                  <a:rPr lang="en-US" sz="20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dihedral symmetry</a:t>
                </a:r>
                <a:r>
                  <a:rPr lang="en-US" sz="2400" dirty="0">
                    <a:ea typeface="Cambria Math" panose="02040503050406030204" pitchFamily="18" charset="0"/>
                  </a:rPr>
                  <a:t>)</a:t>
                </a:r>
                <a:endParaRPr lang="en-US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12BAF4-6B44-403E-90EB-B0464EA175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82" y="820058"/>
                <a:ext cx="8812213" cy="5256504"/>
              </a:xfrm>
              <a:prstGeom prst="rect">
                <a:avLst/>
              </a:prstGeom>
              <a:blipFill>
                <a:blip r:embed="rId2"/>
                <a:stretch>
                  <a:fillRect l="-1037" t="-116" b="-18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02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C559-D017-A357-0251-1E428D14A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97" y="157077"/>
            <a:ext cx="8229600" cy="1143000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</a:rPr>
              <a:t>N=4</a:t>
            </a:r>
            <a:r>
              <a:rPr lang="en-US" sz="4000" i="1" dirty="0">
                <a:solidFill>
                  <a:srgbClr val="008000"/>
                </a:solidFill>
              </a:rPr>
              <a:t> gg</a:t>
            </a:r>
            <a:r>
              <a:rPr lang="en-US" sz="4000" dirty="0">
                <a:sym typeface="Wingdings" panose="05000000000000000000" pitchFamily="2" charset="2"/>
              </a:rPr>
              <a:t></a:t>
            </a:r>
            <a:r>
              <a:rPr lang="en-US" sz="4000" i="1" dirty="0">
                <a:solidFill>
                  <a:srgbClr val="0000FF"/>
                </a:solidFill>
              </a:rPr>
              <a:t>H</a:t>
            </a:r>
            <a:r>
              <a:rPr lang="en-US" sz="4000" i="1" dirty="0">
                <a:solidFill>
                  <a:srgbClr val="008000"/>
                </a:solidFill>
              </a:rPr>
              <a:t>g </a:t>
            </a:r>
            <a:r>
              <a:rPr lang="en-US" sz="4000" dirty="0"/>
              <a:t>symbol terms per loop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620A68-DDD0-766C-F0BC-5F874C729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541556-264B-D6FB-792D-14E0CA67C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9E2ECA-0272-F5AF-432C-5BC8A4A8B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 descr="A picture containing indoor, decorated, candle&#10;&#10;Description automatically generated">
            <a:extLst>
              <a:ext uri="{FF2B5EF4-FFF2-40B4-BE49-F238E27FC236}">
                <a16:creationId xmlns:a16="http://schemas.microsoft.com/office/drawing/2014/main" id="{A089B90C-542E-D7EA-842E-F56F62CBD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530" y="1478215"/>
            <a:ext cx="2166758" cy="31139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91EDF3-C239-C0F1-7A2B-7C7A8201B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" y="1455417"/>
            <a:ext cx="2892695" cy="33949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9A2FA9-DBF9-F369-121D-DADDD2590EEB}"/>
              </a:ext>
            </a:extLst>
          </p:cNvPr>
          <p:cNvSpPr txBox="1"/>
          <p:nvPr/>
        </p:nvSpPr>
        <p:spPr>
          <a:xfrm>
            <a:off x="5510754" y="1449934"/>
            <a:ext cx="3470822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Not advisable to look at </a:t>
            </a:r>
          </a:p>
          <a:p>
            <a:r>
              <a:rPr lang="en-US" dirty="0"/>
              <a:t>full symbol directly </a:t>
            </a:r>
          </a:p>
          <a:p>
            <a:r>
              <a:rPr lang="en-US" dirty="0"/>
              <a:t>without eye protection!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90151A-D4D1-186C-10F2-6DA623822D14}"/>
              </a:ext>
            </a:extLst>
          </p:cNvPr>
          <p:cNvSpPr txBox="1"/>
          <p:nvPr/>
        </p:nvSpPr>
        <p:spPr>
          <a:xfrm>
            <a:off x="5630979" y="3035166"/>
            <a:ext cx="3230372" cy="1200329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However, there is a</a:t>
            </a:r>
          </a:p>
          <a:p>
            <a:r>
              <a:rPr lang="en-US" dirty="0"/>
              <a:t>lot of data to be mined</a:t>
            </a:r>
          </a:p>
          <a:p>
            <a:r>
              <a:rPr lang="en-US" dirty="0"/>
              <a:t>from it!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0F7BBA4-860F-DE77-816B-65D45DCFC6C4}"/>
                  </a:ext>
                </a:extLst>
              </p:cNvPr>
              <p:cNvSpPr txBox="1"/>
              <p:nvPr/>
            </p:nvSpPr>
            <p:spPr>
              <a:xfrm>
                <a:off x="539102" y="4885688"/>
                <a:ext cx="7544053" cy="1200329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FF"/>
                    </a:solidFill>
                  </a:rPr>
                  <a:t>Word length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(uniform weight for N=4)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All coefficients </a:t>
                </a:r>
                <a:r>
                  <a:rPr lang="en-US" dirty="0">
                    <a:solidFill>
                      <a:srgbClr val="FF0000"/>
                    </a:solidFill>
                  </a:rPr>
                  <a:t>integers</a:t>
                </a:r>
                <a:r>
                  <a:rPr lang="en-US" dirty="0"/>
                  <a:t>!  Many, many correlations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dirty="0"/>
                  <a:t>Ripe area for machine learning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0F7BBA4-860F-DE77-816B-65D45DCFC6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02" y="4885688"/>
                <a:ext cx="7544053" cy="1200329"/>
              </a:xfrm>
              <a:prstGeom prst="rect">
                <a:avLst/>
              </a:prstGeom>
              <a:blipFill>
                <a:blip r:embed="rId4"/>
                <a:stretch>
                  <a:fillRect l="-1212" t="-3553" b="-11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562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F705B-0FA6-3E9F-B84A-FD9FA9963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24"/>
            <a:ext cx="8229600" cy="581081"/>
          </a:xfrm>
        </p:spPr>
        <p:txBody>
          <a:bodyPr/>
          <a:lstStyle/>
          <a:p>
            <a:r>
              <a:rPr lang="en-US" dirty="0"/>
              <a:t>Examples of patterns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CA3FB-F03D-064C-3637-D325602F4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4FE6E2-577E-065E-5AD4-F1489615F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65EE1A-D318-F479-7733-2BFEC37AB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3592ED7-9C85-77B7-4682-F00AAF553B5C}"/>
                  </a:ext>
                </a:extLst>
              </p:cNvPr>
              <p:cNvSpPr txBox="1"/>
              <p:nvPr/>
            </p:nvSpPr>
            <p:spPr>
              <a:xfrm>
                <a:off x="133108" y="1105834"/>
                <a:ext cx="8877783" cy="4930837"/>
              </a:xfrm>
              <a:prstGeom prst="rect">
                <a:avLst/>
              </a:prstGeom>
              <a:solidFill>
                <a:srgbClr val="FFFF00">
                  <a:alpha val="16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Every term in symbol </a:t>
                </a:r>
                <a:r>
                  <a:rPr lang="en-US" dirty="0">
                    <a:solidFill>
                      <a:srgbClr val="008000"/>
                    </a:solidFill>
                  </a:rPr>
                  <a:t>starts with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; </a:t>
                </a:r>
                <a:r>
                  <a:rPr lang="en-US" dirty="0">
                    <a:solidFill>
                      <a:srgbClr val="FF0000"/>
                    </a:solidFill>
                  </a:rPr>
                  <a:t>never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Physical reason for </a:t>
                </a:r>
                <a:r>
                  <a:rPr lang="en-US" dirty="0">
                    <a:solidFill>
                      <a:srgbClr val="008000"/>
                    </a:solidFill>
                  </a:rPr>
                  <a:t>start</a:t>
                </a:r>
                <a:r>
                  <a:rPr lang="en-US" dirty="0"/>
                  <a:t> related to </a:t>
                </a:r>
                <a:r>
                  <a:rPr lang="en-US" dirty="0">
                    <a:solidFill>
                      <a:srgbClr val="0000FF"/>
                    </a:solidFill>
                  </a:rPr>
                  <a:t>causality</a:t>
                </a:r>
                <a:r>
                  <a:rPr lang="en-US" dirty="0"/>
                  <a:t>, which dictates where </a:t>
                </a:r>
                <a:r>
                  <a:rPr lang="en-US" dirty="0">
                    <a:solidFill>
                      <a:srgbClr val="0000FF"/>
                    </a:solidFill>
                  </a:rPr>
                  <a:t>branch cuts </a:t>
                </a:r>
                <a:r>
                  <a:rPr lang="en-US" dirty="0"/>
                  <a:t>can appear: only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~0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12 pairs of adjacent letters are </a:t>
                </a:r>
                <a:r>
                  <a:rPr lang="en-US" dirty="0">
                    <a:solidFill>
                      <a:srgbClr val="FF0000"/>
                    </a:solidFill>
                  </a:rPr>
                  <a:t>forbidden</a:t>
                </a:r>
                <a:r>
                  <a:rPr lang="en-US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…,   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…,  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…,   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…,  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…,   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…,  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…,   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…,  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Also, </a:t>
                </a:r>
                <a:r>
                  <a:rPr lang="en-US" i="1" dirty="0">
                    <a:solidFill>
                      <a:srgbClr val="008000"/>
                    </a:solidFill>
                  </a:rPr>
                  <a:t>gg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i="1" dirty="0">
                    <a:solidFill>
                      <a:srgbClr val="0000FF"/>
                    </a:solidFill>
                  </a:rPr>
                  <a:t>H</a:t>
                </a:r>
                <a:r>
                  <a:rPr lang="en-US" i="1" dirty="0">
                    <a:solidFill>
                      <a:srgbClr val="008000"/>
                    </a:solidFill>
                  </a:rPr>
                  <a:t>g </a:t>
                </a:r>
                <a:r>
                  <a:rPr lang="en-US" dirty="0"/>
                  <a:t>symbol turns out to be the same as symbol of 6-gluon </a:t>
                </a:r>
                <a:r>
                  <a:rPr lang="en-US" i="1" dirty="0" err="1">
                    <a:solidFill>
                      <a:srgbClr val="008000"/>
                    </a:solidFill>
                  </a:rPr>
                  <a:t>gg</a:t>
                </a:r>
                <a:r>
                  <a:rPr lang="en-US" dirty="0" err="1">
                    <a:sym typeface="Wingdings" panose="05000000000000000000" pitchFamily="2" charset="2"/>
                  </a:rPr>
                  <a:t></a:t>
                </a:r>
                <a:r>
                  <a:rPr lang="en-US" i="1" dirty="0" err="1">
                    <a:solidFill>
                      <a:srgbClr val="008000"/>
                    </a:solidFill>
                  </a:rPr>
                  <a:t>gggg</a:t>
                </a:r>
                <a:r>
                  <a:rPr lang="en-US" dirty="0"/>
                  <a:t> MHV amplitude written </a:t>
                </a:r>
                <a:r>
                  <a:rPr lang="en-US" dirty="0">
                    <a:solidFill>
                      <a:srgbClr val="0000FF"/>
                    </a:solidFill>
                  </a:rPr>
                  <a:t>backwards </a:t>
                </a:r>
                <a:r>
                  <a:rPr lang="en-US" dirty="0"/>
                  <a:t>(</a:t>
                </a:r>
                <a:r>
                  <a:rPr lang="en-US" dirty="0">
                    <a:solidFill>
                      <a:srgbClr val="0000FF"/>
                    </a:solidFill>
                  </a:rPr>
                  <a:t>antipodal duality</a:t>
                </a:r>
                <a:r>
                  <a:rPr lang="en-US" dirty="0"/>
                  <a:t>)!! </a:t>
                </a:r>
                <a:r>
                  <a:rPr lang="en-US" sz="1800" dirty="0">
                    <a:solidFill>
                      <a:srgbClr val="CC00CC"/>
                    </a:solidFill>
                  </a:rPr>
                  <a:t>2112.06423, 2212.02410</a:t>
                </a:r>
                <a:endParaRPr lang="en-US" dirty="0">
                  <a:solidFill>
                    <a:srgbClr val="CC00CC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What other surprises lurk within this data?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Can they be used to predict the next loop order?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3592ED7-9C85-77B7-4682-F00AAF553B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08" y="1105834"/>
                <a:ext cx="8877783" cy="4930837"/>
              </a:xfrm>
              <a:prstGeom prst="rect">
                <a:avLst/>
              </a:prstGeom>
              <a:blipFill>
                <a:blip r:embed="rId3"/>
                <a:stretch>
                  <a:fillRect l="-962" t="-865" b="-1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74F5C0F-BAC0-2287-7E79-00AE9A5A1F5C}"/>
              </a:ext>
            </a:extLst>
          </p:cNvPr>
          <p:cNvCxnSpPr/>
          <p:nvPr/>
        </p:nvCxnSpPr>
        <p:spPr bwMode="auto">
          <a:xfrm flipV="1">
            <a:off x="1589314" y="2690751"/>
            <a:ext cx="6400800" cy="1295400"/>
          </a:xfrm>
          <a:prstGeom prst="line">
            <a:avLst/>
          </a:prstGeom>
          <a:solidFill>
            <a:schemeClr val="accent1"/>
          </a:solidFill>
          <a:ln w="920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479DB89-C01B-CA90-3E42-87C466576597}"/>
              </a:ext>
            </a:extLst>
          </p:cNvPr>
          <p:cNvCxnSpPr>
            <a:cxnSpLocks/>
          </p:cNvCxnSpPr>
          <p:nvPr/>
        </p:nvCxnSpPr>
        <p:spPr bwMode="auto">
          <a:xfrm>
            <a:off x="1709057" y="2841171"/>
            <a:ext cx="6161314" cy="1175657"/>
          </a:xfrm>
          <a:prstGeom prst="line">
            <a:avLst/>
          </a:prstGeom>
          <a:solidFill>
            <a:schemeClr val="accent1"/>
          </a:solidFill>
          <a:ln w="920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5098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91402-E020-4B53-8B0B-4D1663DB7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4895"/>
            <a:ext cx="8229600" cy="639762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3600" dirty="0"/>
              <a:t>3-gluon form factor linear relations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D5B867-E99B-451D-AA64-30F4DD865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FB765-C06E-4BF4-BE8A-D24C9DA25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7E67A-5060-49EE-A690-03EEA8808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12BAF4-6B44-403E-90EB-B0464EA1757E}"/>
                  </a:ext>
                </a:extLst>
              </p:cNvPr>
              <p:cNvSpPr txBox="1"/>
              <p:nvPr/>
            </p:nvSpPr>
            <p:spPr>
              <a:xfrm>
                <a:off x="912628" y="1228791"/>
                <a:ext cx="670737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dihedral c</a:t>
                </a:r>
                <a:r>
                  <a:rPr lang="en-US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ycle: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 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endParaRPr lang="en-US" b="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dihedral f</a:t>
                </a:r>
                <a:r>
                  <a:rPr lang="en-US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lip: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</m:oMath>
                </a14:m>
                <a:endParaRPr lang="en-US" b="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12BAF4-6B44-403E-90EB-B0464EA175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628" y="1228791"/>
                <a:ext cx="6707372" cy="830997"/>
              </a:xfrm>
              <a:prstGeom prst="rect">
                <a:avLst/>
              </a:prstGeom>
              <a:blipFill>
                <a:blip r:embed="rId2"/>
                <a:stretch>
                  <a:fillRect l="-1455" t="-5147" b="-16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02D9886-CEC7-1602-4B3B-1865534D8CCE}"/>
                  </a:ext>
                </a:extLst>
              </p:cNvPr>
              <p:cNvSpPr txBox="1"/>
              <p:nvPr/>
            </p:nvSpPr>
            <p:spPr>
              <a:xfrm>
                <a:off x="539045" y="2222334"/>
                <a:ext cx="8065910" cy="1381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Implies equality of many 3-plets and 6-plets of integer coefficients, e.g. </a:t>
                </a:r>
                <a:r>
                  <a:rPr lang="en-US" dirty="0">
                    <a:solidFill>
                      <a:srgbClr val="008000"/>
                    </a:solidFill>
                  </a:rPr>
                  <a:t>all nonzero ones at 1 loop</a:t>
                </a:r>
                <a:r>
                  <a:rPr lang="en-US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𝒮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bSup>
                        </m:e>
                      </m:d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[ 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02D9886-CEC7-1602-4B3B-1865534D8C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045" y="2222334"/>
                <a:ext cx="8065910" cy="1381019"/>
              </a:xfrm>
              <a:prstGeom prst="rect">
                <a:avLst/>
              </a:prstGeom>
              <a:blipFill>
                <a:blip r:embed="rId3"/>
                <a:stretch>
                  <a:fillRect l="-982" t="-3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AE6F4F-879C-BC80-FA78-0D6CCBC0B017}"/>
                  </a:ext>
                </a:extLst>
              </p:cNvPr>
              <p:cNvSpPr txBox="1"/>
              <p:nvPr/>
            </p:nvSpPr>
            <p:spPr>
              <a:xfrm>
                <a:off x="536223" y="3728060"/>
                <a:ext cx="8065911" cy="23148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Integrability, 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leads to 9 antisymmetric “pair” constraints on adjacent pairs of letters.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6 of the 9 are </a:t>
                </a:r>
                <a:r>
                  <a:rPr lang="en-US" dirty="0">
                    <a:solidFill>
                      <a:srgbClr val="FF0000"/>
                    </a:solidFill>
                  </a:rPr>
                  <a:t>subsumed by the “forbidden pairs”, </a:t>
                </a:r>
                <a:r>
                  <a:rPr lang="en-US" dirty="0"/>
                  <a:t>e.g.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p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  </m:t>
                    </m:r>
                  </m:oMath>
                </a14:m>
                <a:r>
                  <a:rPr lang="en-US" dirty="0"/>
                  <a:t>  follows from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p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=</m:t>
                    </m:r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    which means the same as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…,   …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  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AE6F4F-879C-BC80-FA78-0D6CCBC0B0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23" y="3728060"/>
                <a:ext cx="8065911" cy="2314864"/>
              </a:xfrm>
              <a:prstGeom prst="rect">
                <a:avLst/>
              </a:prstGeom>
              <a:blipFill>
                <a:blip r:embed="rId4"/>
                <a:stretch>
                  <a:fillRect l="-1058" t="-1847" r="-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FD92E4-D5BE-EAF0-D88B-A4677D928178}"/>
              </a:ext>
            </a:extLst>
          </p:cNvPr>
          <p:cNvCxnSpPr>
            <a:cxnSpLocks/>
          </p:cNvCxnSpPr>
          <p:nvPr/>
        </p:nvCxnSpPr>
        <p:spPr bwMode="auto">
          <a:xfrm flipV="1">
            <a:off x="5249172" y="5348614"/>
            <a:ext cx="2029177" cy="473049"/>
          </a:xfrm>
          <a:prstGeom prst="line">
            <a:avLst/>
          </a:prstGeom>
          <a:solidFill>
            <a:schemeClr val="accent1"/>
          </a:solidFill>
          <a:ln w="920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FB60EAF-0093-EC5C-5BAF-4F2CB2965C3D}"/>
              </a:ext>
            </a:extLst>
          </p:cNvPr>
          <p:cNvCxnSpPr>
            <a:cxnSpLocks/>
          </p:cNvCxnSpPr>
          <p:nvPr/>
        </p:nvCxnSpPr>
        <p:spPr bwMode="auto">
          <a:xfrm>
            <a:off x="5249172" y="5348614"/>
            <a:ext cx="2029177" cy="409422"/>
          </a:xfrm>
          <a:prstGeom prst="line">
            <a:avLst/>
          </a:prstGeom>
          <a:solidFill>
            <a:schemeClr val="accent1"/>
          </a:solidFill>
          <a:ln w="920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3683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91402-E020-4B53-8B0B-4D1663DB7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4895"/>
            <a:ext cx="8229600" cy="639762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3200" dirty="0"/>
              <a:t>3-gluon form factor linear relations (cont.)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D5B867-E99B-451D-AA64-30F4DD865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FB765-C06E-4BF4-BE8A-D24C9DA25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7E67A-5060-49EE-A690-03EEA8808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02D9886-CEC7-1602-4B3B-1865534D8CCE}"/>
                  </a:ext>
                </a:extLst>
              </p:cNvPr>
              <p:cNvSpPr txBox="1"/>
              <p:nvPr/>
            </p:nvSpPr>
            <p:spPr>
              <a:xfrm>
                <a:off x="536223" y="1307934"/>
                <a:ext cx="8065910" cy="17208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The 3 additional integrability </a:t>
                </a:r>
                <a:r>
                  <a:rPr lang="en-US" dirty="0">
                    <a:solidFill>
                      <a:srgbClr val="008000"/>
                    </a:solidFill>
                  </a:rPr>
                  <a:t>pair relations</a:t>
                </a:r>
                <a:r>
                  <a:rPr lang="en-US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>
                  <a:solidFill>
                    <a:srgbClr val="0000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dirty="0">
                  <a:solidFill>
                    <a:srgbClr val="0000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 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</m:sSup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p>
                      </m:sSup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</m:sSup>
                    </m:oMath>
                  </m:oMathPara>
                </a14:m>
                <a:endParaRPr lang="en-US" sz="2000" i="1" dirty="0">
                  <a:solidFill>
                    <a:srgbClr val="0000FF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</m:sSup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p>
                      </m:sSup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+2(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)=0</m:t>
                      </m:r>
                    </m:oMath>
                  </m:oMathPara>
                </a14:m>
                <a:endParaRPr lang="en-US" sz="2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02D9886-CEC7-1602-4B3B-1865534D8C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23" y="1307934"/>
                <a:ext cx="8065910" cy="1720856"/>
              </a:xfrm>
              <a:prstGeom prst="rect">
                <a:avLst/>
              </a:prstGeom>
              <a:blipFill>
                <a:blip r:embed="rId2"/>
                <a:stretch>
                  <a:fillRect l="-1058" t="-2482" b="-31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AE6F4F-879C-BC80-FA78-0D6CCBC0B017}"/>
                  </a:ext>
                </a:extLst>
              </p:cNvPr>
              <p:cNvSpPr txBox="1"/>
              <p:nvPr/>
            </p:nvSpPr>
            <p:spPr>
              <a:xfrm>
                <a:off x="536223" y="3028790"/>
                <a:ext cx="8065911" cy="3066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They hold in </a:t>
                </a:r>
                <a:r>
                  <a:rPr lang="en-US" dirty="0">
                    <a:solidFill>
                      <a:srgbClr val="008000"/>
                    </a:solidFill>
                  </a:rPr>
                  <a:t>every pair of slots, </a:t>
                </a:r>
                <a:r>
                  <a:rPr lang="en-US" dirty="0"/>
                  <a:t>e.g. first one means: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sup>
                      </m:sSup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sup>
                      </m:sSup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sup>
                      </m:sSup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sup>
                      </m:sSup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for </a:t>
                </a:r>
                <a:r>
                  <a:rPr lang="en-US" dirty="0">
                    <a:solidFill>
                      <a:srgbClr val="008000"/>
                    </a:solidFill>
                  </a:rPr>
                  <a:t>all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There are also constraints on </a:t>
                </a:r>
                <a:r>
                  <a:rPr lang="en-US" dirty="0">
                    <a:solidFill>
                      <a:srgbClr val="0000FF"/>
                    </a:solidFill>
                  </a:rPr>
                  <a:t>adjacent triples</a:t>
                </a:r>
                <a:r>
                  <a:rPr lang="en-US" dirty="0"/>
                  <a:t>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  <a:p>
                <a:r>
                  <a:rPr lang="en-US" dirty="0"/>
                  <a:t>(+ dihedral images) which hold in every adjacent triple slot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EAE6F4F-879C-BC80-FA78-0D6CCBC0B0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223" y="3028790"/>
                <a:ext cx="8065911" cy="3066609"/>
              </a:xfrm>
              <a:prstGeom prst="rect">
                <a:avLst/>
              </a:prstGeom>
              <a:blipFill>
                <a:blip r:embed="rId3"/>
                <a:stretch>
                  <a:fillRect l="-1209" t="-1392" r="-756" b="-37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960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91402-E020-4B53-8B0B-4D1663DB7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3350"/>
            <a:ext cx="8229600" cy="639762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3200" dirty="0"/>
              <a:t>3-gluon form factor linear relations (cont.)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D5B867-E99B-451D-AA64-30F4DD865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FB765-C06E-4BF4-BE8A-D24C9DA25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7E67A-5060-49EE-A690-03EEA8808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02D9886-CEC7-1602-4B3B-1865534D8CCE}"/>
                  </a:ext>
                </a:extLst>
              </p:cNvPr>
              <p:cNvSpPr txBox="1"/>
              <p:nvPr/>
            </p:nvSpPr>
            <p:spPr>
              <a:xfrm>
                <a:off x="539045" y="955795"/>
                <a:ext cx="8065910" cy="5286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And there are a host of empirical (multi-) final entry relations, such as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p>
                      </m:sSup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p>
                      </m:sSup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They only hold at the </a:t>
                </a:r>
                <a:r>
                  <a:rPr lang="en-US" dirty="0">
                    <a:solidFill>
                      <a:srgbClr val="008000"/>
                    </a:solidFill>
                  </a:rPr>
                  <a:t>back of the symbol</a:t>
                </a:r>
                <a:r>
                  <a:rPr lang="en-US" dirty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Plus there are </a:t>
                </a:r>
                <a:r>
                  <a:rPr lang="en-US" dirty="0">
                    <a:solidFill>
                      <a:srgbClr val="FF0000"/>
                    </a:solidFill>
                  </a:rPr>
                  <a:t>inhomogeneous relations </a:t>
                </a:r>
                <a:r>
                  <a:rPr lang="en-US" dirty="0"/>
                  <a:t>that involve taking </a:t>
                </a:r>
                <a:r>
                  <a:rPr lang="en-US" dirty="0">
                    <a:solidFill>
                      <a:srgbClr val="008000"/>
                    </a:solidFill>
                  </a:rPr>
                  <a:t>(near-)</a:t>
                </a:r>
                <a:r>
                  <a:rPr lang="en-US" dirty="0">
                    <a:solidFill>
                      <a:srgbClr val="FF0000"/>
                    </a:solidFill>
                  </a:rPr>
                  <a:t>collinear limits </a:t>
                </a:r>
                <a:r>
                  <a:rPr lang="en-US" dirty="0"/>
                  <a:t>of the form factor symbol and matching them to known behavior.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These constraints are rather </a:t>
                </a:r>
                <a:r>
                  <a:rPr lang="en-US" dirty="0">
                    <a:solidFill>
                      <a:srgbClr val="FF0000"/>
                    </a:solidFill>
                  </a:rPr>
                  <a:t>nonlocal</a:t>
                </a:r>
                <a:r>
                  <a:rPr lang="en-US" dirty="0"/>
                  <a:t> in the symbol space, involving many terms, so they may be </a:t>
                </a:r>
                <a:r>
                  <a:rPr lang="en-US" dirty="0">
                    <a:solidFill>
                      <a:srgbClr val="FF0000"/>
                    </a:solidFill>
                  </a:rPr>
                  <a:t>harder</a:t>
                </a:r>
                <a:r>
                  <a:rPr lang="en-US" dirty="0"/>
                  <a:t> for an AI model to learn.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FF"/>
                    </a:solidFill>
                  </a:rPr>
                  <a:t>All told, we have enough relations to validate any symbol an AI model might propose!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02D9886-CEC7-1602-4B3B-1865534D8C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045" y="955795"/>
                <a:ext cx="8065910" cy="5286255"/>
              </a:xfrm>
              <a:prstGeom prst="rect">
                <a:avLst/>
              </a:prstGeom>
              <a:blipFill>
                <a:blip r:embed="rId2"/>
                <a:stretch>
                  <a:fillRect l="-982" t="-807" r="-1511" b="-1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562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63AB4-70C8-2FD7-5C9A-9530146E8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03" y="287307"/>
            <a:ext cx="8229600" cy="1143000"/>
          </a:xfrm>
        </p:spPr>
        <p:txBody>
          <a:bodyPr/>
          <a:lstStyle/>
          <a:p>
            <a:r>
              <a:rPr lang="en-US" sz="4000" dirty="0"/>
              <a:t>Adjacency rules </a:t>
            </a:r>
            <a:r>
              <a:rPr lang="en-US" sz="4000" dirty="0">
                <a:sym typeface="Wingdings" panose="05000000000000000000" pitchFamily="2" charset="2"/>
              </a:rPr>
              <a:t></a:t>
            </a:r>
            <a:r>
              <a:rPr lang="en-US" sz="4000" dirty="0"/>
              <a:t> “trivial zeros”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293EB8-5B64-6003-90B3-523AFBFC9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FFC0B4-CDA8-07A6-F5F8-82185454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D6086B-B494-D894-8949-710F29B9C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B564DE-4E60-70F8-C49D-F10E4E348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40" y="1923279"/>
            <a:ext cx="8493469" cy="13430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87AD58-A0D8-4762-6773-F9705AFF1060}"/>
              </a:ext>
            </a:extLst>
          </p:cNvPr>
          <p:cNvSpPr txBox="1"/>
          <p:nvPr/>
        </p:nvSpPr>
        <p:spPr>
          <a:xfrm>
            <a:off x="615245" y="1363951"/>
            <a:ext cx="6553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But still half of the remaining terms are zero: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EF6A64-D273-E84B-33BC-624882BB9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27" y="3771758"/>
            <a:ext cx="6988628" cy="22548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46AC9C-D55F-71F4-A272-1710FBD30BE0}"/>
              </a:ext>
            </a:extLst>
          </p:cNvPr>
          <p:cNvSpPr txBox="1"/>
          <p:nvPr/>
        </p:nvSpPr>
        <p:spPr>
          <a:xfrm>
            <a:off x="459669" y="3316387"/>
            <a:ext cx="7996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Nonzero coefficients’ magnitudes grow with loop order: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0D261F-508D-0FD4-9F11-4D8204F8488B}"/>
                  </a:ext>
                </a:extLst>
              </p:cNvPr>
              <p:cNvSpPr txBox="1"/>
              <p:nvPr/>
            </p:nvSpPr>
            <p:spPr>
              <a:xfrm>
                <a:off x="2196013" y="3843606"/>
                <a:ext cx="1009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0D261F-508D-0FD4-9F11-4D8204F848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6013" y="3843606"/>
                <a:ext cx="100950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3F1DF9-A00B-7C48-0858-28B46A347B8F}"/>
                  </a:ext>
                </a:extLst>
              </p:cNvPr>
              <p:cNvSpPr txBox="1"/>
              <p:nvPr/>
            </p:nvSpPr>
            <p:spPr>
              <a:xfrm>
                <a:off x="4511597" y="3878268"/>
                <a:ext cx="1009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3F1DF9-A00B-7C48-0858-28B46A347B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597" y="3878268"/>
                <a:ext cx="1009507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C7A40B-CAD6-DF1E-002F-B7FF8276F924}"/>
                  </a:ext>
                </a:extLst>
              </p:cNvPr>
              <p:cNvSpPr txBox="1"/>
              <p:nvPr/>
            </p:nvSpPr>
            <p:spPr>
              <a:xfrm>
                <a:off x="6889462" y="3928999"/>
                <a:ext cx="1009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C7A40B-CAD6-DF1E-002F-B7FF8276F9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9462" y="3928999"/>
                <a:ext cx="1009507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104E6CA-A85E-B32A-E220-96060B6EB076}"/>
                  </a:ext>
                </a:extLst>
              </p:cNvPr>
              <p:cNvSpPr txBox="1"/>
              <p:nvPr/>
            </p:nvSpPr>
            <p:spPr>
              <a:xfrm>
                <a:off x="3465741" y="5925173"/>
                <a:ext cx="17500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𝑐𝑜𝑒𝑓𝑓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.|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104E6CA-A85E-B32A-E220-96060B6EB0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741" y="5925173"/>
                <a:ext cx="1750030" cy="400110"/>
              </a:xfrm>
              <a:prstGeom prst="rect">
                <a:avLst/>
              </a:prstGeom>
              <a:blipFill>
                <a:blip r:embed="rId7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6510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9D84B-4157-22FD-9992-536060BE3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376"/>
            <a:ext cx="8229600" cy="1054613"/>
          </a:xfrm>
        </p:spPr>
        <p:txBody>
          <a:bodyPr/>
          <a:lstStyle/>
          <a:p>
            <a:r>
              <a:rPr lang="en-US" sz="4000" dirty="0"/>
              <a:t>Deep learning </a:t>
            </a:r>
            <a:br>
              <a:rPr lang="en-US" sz="4000" dirty="0"/>
            </a:br>
            <a:r>
              <a:rPr lang="en-US" sz="4000" dirty="0"/>
              <a:t>= feed-forward neural network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5CBAD7-0658-CB69-8C73-EB9915521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413EA1-B70F-6B8B-A983-8140EEAF3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289048-A86A-FB83-4283-854068F50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 descr="A diagram of a network&#10;&#10;Description automatically generated">
            <a:extLst>
              <a:ext uri="{FF2B5EF4-FFF2-40B4-BE49-F238E27FC236}">
                <a16:creationId xmlns:a16="http://schemas.microsoft.com/office/drawing/2014/main" id="{1CD91095-84C7-25BA-4380-DBD6DB382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901" y="1520581"/>
            <a:ext cx="4763247" cy="34511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801907-DD52-F5CB-2B56-BB0EB8DA124E}"/>
              </a:ext>
            </a:extLst>
          </p:cNvPr>
          <p:cNvSpPr txBox="1"/>
          <p:nvPr/>
        </p:nvSpPr>
        <p:spPr>
          <a:xfrm>
            <a:off x="457200" y="5067083"/>
            <a:ext cx="7564582" cy="101566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Weights determine output as a function of input.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Millions to billions of parameters.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Train on GPUs to minimize a “loss function” by gradient flow.</a:t>
            </a:r>
          </a:p>
        </p:txBody>
      </p:sp>
    </p:spTree>
    <p:extLst>
      <p:ext uri="{BB962C8B-B14F-4D97-AF65-F5344CB8AC3E}">
        <p14:creationId xmlns:p14="http://schemas.microsoft.com/office/powerpoint/2010/main" val="4026195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1E7F1-E026-4C06-AC93-0145350B30CB}" type="slidenum">
              <a:rPr lang="en-US"/>
              <a:pPr/>
              <a:t>2</a:t>
            </a:fld>
            <a:endParaRPr lang="en-US"/>
          </a:p>
        </p:txBody>
      </p:sp>
      <p:pic>
        <p:nvPicPr>
          <p:cNvPr id="100429" name="Picture 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0051" y="3042429"/>
            <a:ext cx="21336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0430" name="Picture 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7038" y="2813829"/>
            <a:ext cx="20335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0431" name="Picture 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5613" y="2509029"/>
            <a:ext cx="18732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0432" name="Picture 8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90838" y="2204229"/>
            <a:ext cx="2217738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0433" name="Picture 8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67038" y="2204229"/>
            <a:ext cx="212883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7"/>
            <a:ext cx="8229600" cy="1265237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3600" dirty="0"/>
              <a:t>Scattering Amplitudes Are Smooth, Analytic Functions of Kinematics</a:t>
            </a:r>
            <a:endParaRPr lang="en-US" dirty="0"/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234567" y="2509029"/>
            <a:ext cx="5147756" cy="1938992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</a:rPr>
              <a:t>They also fall apart – factorize – </a:t>
            </a:r>
          </a:p>
          <a:p>
            <a:r>
              <a:rPr lang="en-US" sz="2000" b="1" dirty="0">
                <a:solidFill>
                  <a:srgbClr val="008000"/>
                </a:solidFill>
              </a:rPr>
              <a:t>into simpler amplitudes in special limits.</a:t>
            </a:r>
          </a:p>
          <a:p>
            <a:endParaRPr lang="en-US" sz="2000" b="1" dirty="0">
              <a:solidFill>
                <a:srgbClr val="008000"/>
              </a:solidFill>
            </a:endParaRPr>
          </a:p>
          <a:p>
            <a:r>
              <a:rPr lang="en-US" sz="2000" b="1" dirty="0">
                <a:solidFill>
                  <a:srgbClr val="008000"/>
                </a:solidFill>
              </a:rPr>
              <a:t>We can use this information to construct</a:t>
            </a:r>
          </a:p>
          <a:p>
            <a:r>
              <a:rPr lang="en-US" sz="2000" b="1" dirty="0">
                <a:solidFill>
                  <a:srgbClr val="008000"/>
                </a:solidFill>
              </a:rPr>
              <a:t>them without using Feynman diagrams: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                        Bootstrap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0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0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2000"/>
                                        <p:tgtEl>
                                          <p:spTgt spid="1004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0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2000"/>
                                        <p:tgtEl>
                                          <p:spTgt spid="1004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10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2000"/>
                                        <p:tgtEl>
                                          <p:spTgt spid="100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10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4BFCC-DB42-6999-4D94-0DC815BAB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34" y="224534"/>
            <a:ext cx="8943584" cy="581777"/>
          </a:xfrm>
        </p:spPr>
        <p:txBody>
          <a:bodyPr/>
          <a:lstStyle/>
          <a:p>
            <a:r>
              <a:rPr lang="en-US" sz="3200" dirty="0"/>
              <a:t>Transformers: Use “Attention” to add “context”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BF2189-9ED2-D3CB-5478-80EF19B72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679491-4377-65FB-B118-069C51F3B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96C5CD-3116-572C-616B-7EDB27866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Google Shape;705;p77">
            <a:extLst>
              <a:ext uri="{FF2B5EF4-FFF2-40B4-BE49-F238E27FC236}">
                <a16:creationId xmlns:a16="http://schemas.microsoft.com/office/drawing/2014/main" id="{FB3CB06A-9387-4761-6D2D-F0C845D1ACCB}"/>
              </a:ext>
            </a:extLst>
          </p:cNvPr>
          <p:cNvSpPr/>
          <p:nvPr/>
        </p:nvSpPr>
        <p:spPr>
          <a:xfrm>
            <a:off x="322931" y="5012426"/>
            <a:ext cx="1044000" cy="27382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" name="Google Shape;708;p77">
            <a:extLst>
              <a:ext uri="{FF2B5EF4-FFF2-40B4-BE49-F238E27FC236}">
                <a16:creationId xmlns:a16="http://schemas.microsoft.com/office/drawing/2014/main" id="{C064170C-3118-5F6F-0AEF-DBF5BFE36CC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3194"/>
          <a:stretch/>
        </p:blipFill>
        <p:spPr>
          <a:xfrm>
            <a:off x="0" y="1068682"/>
            <a:ext cx="2867288" cy="4067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709;p77">
            <a:extLst>
              <a:ext uri="{FF2B5EF4-FFF2-40B4-BE49-F238E27FC236}">
                <a16:creationId xmlns:a16="http://schemas.microsoft.com/office/drawing/2014/main" id="{1E524EA0-F52B-7CF3-CA5C-30CC6823094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624" y="1210845"/>
            <a:ext cx="1044006" cy="915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710;p77">
            <a:extLst>
              <a:ext uri="{FF2B5EF4-FFF2-40B4-BE49-F238E27FC236}">
                <a16:creationId xmlns:a16="http://schemas.microsoft.com/office/drawing/2014/main" id="{4080C032-DDB8-7464-6913-8A2E1C66AF2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b="2056"/>
          <a:stretch/>
        </p:blipFill>
        <p:spPr>
          <a:xfrm>
            <a:off x="6676369" y="1734907"/>
            <a:ext cx="2399531" cy="3176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711;p77">
            <a:extLst>
              <a:ext uri="{FF2B5EF4-FFF2-40B4-BE49-F238E27FC236}">
                <a16:creationId xmlns:a16="http://schemas.microsoft.com/office/drawing/2014/main" id="{B95E8C91-1035-6A1B-925E-A5156DE490FD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71031" y="1687470"/>
            <a:ext cx="2399525" cy="3070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712;p77">
            <a:extLst>
              <a:ext uri="{FF2B5EF4-FFF2-40B4-BE49-F238E27FC236}">
                <a16:creationId xmlns:a16="http://schemas.microsoft.com/office/drawing/2014/main" id="{442A112D-DAF2-BC75-9AAB-A3BC79E4F94B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13160" y="1130239"/>
            <a:ext cx="3157399" cy="51224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713;p77">
            <a:extLst>
              <a:ext uri="{FF2B5EF4-FFF2-40B4-BE49-F238E27FC236}">
                <a16:creationId xmlns:a16="http://schemas.microsoft.com/office/drawing/2014/main" id="{896AC722-D0FD-A62C-AF59-2745DC5D36E4}"/>
              </a:ext>
            </a:extLst>
          </p:cNvPr>
          <p:cNvSpPr txBox="1">
            <a:spLocks/>
          </p:cNvSpPr>
          <p:nvPr/>
        </p:nvSpPr>
        <p:spPr>
          <a:xfrm>
            <a:off x="118856" y="4992030"/>
            <a:ext cx="2533050" cy="273825"/>
          </a:xfrm>
          <a:prstGeom prst="rect">
            <a:avLst/>
          </a:prstGeom>
        </p:spPr>
        <p:txBody>
          <a:bodyPr spcFirstLastPara="1" vert="horz" wrap="square" lIns="0" tIns="34275" rIns="68569" bIns="34275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/>
            <a:r>
              <a:rPr lang="en-US" sz="1350" i="1" kern="0">
                <a:solidFill>
                  <a:srgbClr val="3F3F3F"/>
                </a:solidFill>
              </a:rPr>
              <a:t>From </a:t>
            </a:r>
            <a:r>
              <a:rPr lang="en-US" sz="1350" i="1" u="sng" kern="0">
                <a:solidFill>
                  <a:schemeClr val="hlink"/>
                </a:solidFill>
                <a:hlinkClick r:id="rId7"/>
              </a:rPr>
              <a:t>Attention Is All You Need</a:t>
            </a:r>
            <a:r>
              <a:rPr lang="en-US" sz="1350" i="1" kern="0">
                <a:solidFill>
                  <a:srgbClr val="3F3F3F"/>
                </a:solidFill>
              </a:rPr>
              <a:t>.</a:t>
            </a:r>
            <a:endParaRPr lang="en-US" sz="1350" i="1" kern="0" dirty="0">
              <a:solidFill>
                <a:srgbClr val="3F3F3F"/>
              </a:solidFill>
            </a:endParaRPr>
          </a:p>
        </p:txBody>
      </p:sp>
      <p:sp>
        <p:nvSpPr>
          <p:cNvPr id="13" name="Google Shape;714;p77">
            <a:extLst>
              <a:ext uri="{FF2B5EF4-FFF2-40B4-BE49-F238E27FC236}">
                <a16:creationId xmlns:a16="http://schemas.microsoft.com/office/drawing/2014/main" id="{5BDD4820-4936-A75D-E03A-47E3B7459580}"/>
              </a:ext>
            </a:extLst>
          </p:cNvPr>
          <p:cNvSpPr/>
          <p:nvPr/>
        </p:nvSpPr>
        <p:spPr>
          <a:xfrm>
            <a:off x="2926463" y="2433495"/>
            <a:ext cx="1571850" cy="1241100"/>
          </a:xfrm>
          <a:prstGeom prst="rightArrow">
            <a:avLst>
              <a:gd name="adj1" fmla="val 57368"/>
              <a:gd name="adj2" fmla="val 36838"/>
            </a:avLst>
          </a:prstGeom>
          <a:solidFill>
            <a:srgbClr val="F4CCCC"/>
          </a:solidFill>
          <a:ln w="1905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50" b="1" u="sng" dirty="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Attention</a:t>
            </a:r>
            <a:r>
              <a:rPr lang="en-US" sz="1650" b="1" dirty="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endParaRPr sz="1650" b="1" dirty="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" name="Google Shape;715;p77">
            <a:extLst>
              <a:ext uri="{FF2B5EF4-FFF2-40B4-BE49-F238E27FC236}">
                <a16:creationId xmlns:a16="http://schemas.microsoft.com/office/drawing/2014/main" id="{D3F2DEEC-49DE-A02B-BC14-9E818A151613}"/>
              </a:ext>
            </a:extLst>
          </p:cNvPr>
          <p:cNvSpPr txBox="1"/>
          <p:nvPr/>
        </p:nvSpPr>
        <p:spPr>
          <a:xfrm>
            <a:off x="4230366" y="4757726"/>
            <a:ext cx="802575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35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Queries</a:t>
            </a:r>
            <a:endParaRPr sz="135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" name="Google Shape;716;p77">
            <a:extLst>
              <a:ext uri="{FF2B5EF4-FFF2-40B4-BE49-F238E27FC236}">
                <a16:creationId xmlns:a16="http://schemas.microsoft.com/office/drawing/2014/main" id="{F51F7C8E-454D-78C2-9FC1-0AF9811221E7}"/>
              </a:ext>
            </a:extLst>
          </p:cNvPr>
          <p:cNvSpPr txBox="1"/>
          <p:nvPr/>
        </p:nvSpPr>
        <p:spPr>
          <a:xfrm>
            <a:off x="4977310" y="4757726"/>
            <a:ext cx="5418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35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Keys</a:t>
            </a:r>
            <a:endParaRPr sz="135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" name="Google Shape;717;p77">
            <a:extLst>
              <a:ext uri="{FF2B5EF4-FFF2-40B4-BE49-F238E27FC236}">
                <a16:creationId xmlns:a16="http://schemas.microsoft.com/office/drawing/2014/main" id="{E835531B-1D25-7F15-5C34-E3DDABCA2B05}"/>
              </a:ext>
            </a:extLst>
          </p:cNvPr>
          <p:cNvSpPr txBox="1"/>
          <p:nvPr/>
        </p:nvSpPr>
        <p:spPr>
          <a:xfrm>
            <a:off x="5416406" y="4757726"/>
            <a:ext cx="6948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35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Values</a:t>
            </a:r>
            <a:endParaRPr sz="135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" name="Google Shape;718;p77">
            <a:extLst>
              <a:ext uri="{FF2B5EF4-FFF2-40B4-BE49-F238E27FC236}">
                <a16:creationId xmlns:a16="http://schemas.microsoft.com/office/drawing/2014/main" id="{8C444756-4B16-8CE3-BFEC-D9ACF31F4F63}"/>
              </a:ext>
            </a:extLst>
          </p:cNvPr>
          <p:cNvSpPr txBox="1"/>
          <p:nvPr/>
        </p:nvSpPr>
        <p:spPr>
          <a:xfrm>
            <a:off x="4230375" y="5099257"/>
            <a:ext cx="2278125" cy="34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500" b="1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All learnable vectors.</a:t>
            </a:r>
            <a:endParaRPr sz="1500" b="1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Google Shape;719;p77">
            <a:extLst>
              <a:ext uri="{FF2B5EF4-FFF2-40B4-BE49-F238E27FC236}">
                <a16:creationId xmlns:a16="http://schemas.microsoft.com/office/drawing/2014/main" id="{9197C2B8-BADE-A3D5-A1F0-D1275B13E6FA}"/>
              </a:ext>
            </a:extLst>
          </p:cNvPr>
          <p:cNvSpPr/>
          <p:nvPr/>
        </p:nvSpPr>
        <p:spPr>
          <a:xfrm>
            <a:off x="6233700" y="3199638"/>
            <a:ext cx="442800" cy="342450"/>
          </a:xfrm>
          <a:prstGeom prst="chevron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" name="Google Shape;720;p77">
            <a:extLst>
              <a:ext uri="{FF2B5EF4-FFF2-40B4-BE49-F238E27FC236}">
                <a16:creationId xmlns:a16="http://schemas.microsoft.com/office/drawing/2014/main" id="{30299B5E-FCB9-6C36-0A28-CEE900E95F4D}"/>
              </a:ext>
            </a:extLst>
          </p:cNvPr>
          <p:cNvSpPr/>
          <p:nvPr/>
        </p:nvSpPr>
        <p:spPr>
          <a:xfrm>
            <a:off x="5858813" y="3199638"/>
            <a:ext cx="442800" cy="342450"/>
          </a:xfrm>
          <a:prstGeom prst="chevron">
            <a:avLst>
              <a:gd name="adj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" name="Google Shape;721;p77">
            <a:extLst>
              <a:ext uri="{FF2B5EF4-FFF2-40B4-BE49-F238E27FC236}">
                <a16:creationId xmlns:a16="http://schemas.microsoft.com/office/drawing/2014/main" id="{965EFCEF-4FCF-A2B7-1AB5-86A20975CC1B}"/>
              </a:ext>
            </a:extLst>
          </p:cNvPr>
          <p:cNvSpPr txBox="1"/>
          <p:nvPr/>
        </p:nvSpPr>
        <p:spPr>
          <a:xfrm>
            <a:off x="6508499" y="1210845"/>
            <a:ext cx="2567475" cy="389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575" b="1" i="1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rPr>
              <a:t>The Beast with Many Heads!</a:t>
            </a:r>
            <a:endParaRPr sz="1575" b="1" i="1">
              <a:solidFill>
                <a:srgbClr val="8C1515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25631-AEE5-B16E-9F99-B1510AC380D0}"/>
              </a:ext>
            </a:extLst>
          </p:cNvPr>
          <p:cNvSpPr txBox="1"/>
          <p:nvPr/>
        </p:nvSpPr>
        <p:spPr>
          <a:xfrm>
            <a:off x="22130" y="5299088"/>
            <a:ext cx="2642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C00CC"/>
                </a:solidFill>
              </a:rPr>
              <a:t>Vaswani et al., 1706.03762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EC8258-401B-0D4B-4567-ECDF9E3EEB1C}"/>
              </a:ext>
            </a:extLst>
          </p:cNvPr>
          <p:cNvSpPr txBox="1"/>
          <p:nvPr/>
        </p:nvSpPr>
        <p:spPr>
          <a:xfrm>
            <a:off x="118856" y="5588476"/>
            <a:ext cx="8531053" cy="70788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Transformers underlie all </a:t>
            </a:r>
            <a:r>
              <a:rPr lang="en-US" sz="2000" dirty="0">
                <a:solidFill>
                  <a:srgbClr val="0000FF"/>
                </a:solidFill>
              </a:rPr>
              <a:t>large language models</a:t>
            </a:r>
            <a:r>
              <a:rPr lang="en-US" sz="2000" dirty="0"/>
              <a:t>, like </a:t>
            </a:r>
            <a:r>
              <a:rPr lang="en-US" sz="2000" dirty="0">
                <a:solidFill>
                  <a:srgbClr val="0000FF"/>
                </a:solidFill>
              </a:rPr>
              <a:t>ChatGPT, GPT-4, …</a:t>
            </a:r>
          </a:p>
          <a:p>
            <a:r>
              <a:rPr lang="en-US" sz="2000" dirty="0"/>
              <a:t>now entering much ML for science</a:t>
            </a:r>
            <a:endParaRPr lang="en-US" sz="2000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61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3B63D-3C06-40A0-BB06-8CF70B60E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DCDA-6133-B6C6-D143-ACACC4030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274440"/>
            <a:ext cx="8610600" cy="745475"/>
          </a:xfrm>
        </p:spPr>
        <p:txBody>
          <a:bodyPr/>
          <a:lstStyle/>
          <a:p>
            <a:r>
              <a:rPr lang="en-US" sz="3600" dirty="0"/>
              <a:t>Our Transformer Models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7279C1-A5A7-0C70-9E45-2DABBC67BE27}"/>
                  </a:ext>
                </a:extLst>
              </p:cNvPr>
              <p:cNvSpPr txBox="1"/>
              <p:nvPr/>
            </p:nvSpPr>
            <p:spPr>
              <a:xfrm>
                <a:off x="855712" y="1768935"/>
                <a:ext cx="7432574" cy="3724096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Encoder-decoder, with bidirectional encoder and autoregressive decoder linked by cross-attention.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Encoder &amp; decoder have same number of layers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en-US" dirty="0"/>
                  <a:t>), same number of attention heads (8 or 16), and same dimension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=256, 512,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or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1024</m:t>
                    </m:r>
                  </m:oMath>
                </a14:m>
                <a:r>
                  <a:rPr lang="en-US" dirty="0"/>
                  <a:t>).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Between 4.5 and 245 million trainable parameters    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en-US" dirty="0"/>
                  <a:t> LLMs with 100s of billions)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Tokenize integer coefficients as:</a:t>
                </a:r>
              </a:p>
              <a:p>
                <a:r>
                  <a:rPr lang="en-US" dirty="0">
                    <a:solidFill>
                      <a:srgbClr val="FF0000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            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×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[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magnitude</m:t>
                    </m:r>
                    <m:r>
                      <a:rPr lang="en-US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in</m:t>
                    </m:r>
                    <m:r>
                      <a:rPr lang="en-US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base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1000]</m:t>
                    </m:r>
                  </m:oMath>
                </a14:m>
                <a:r>
                  <a:rPr lang="en-US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 </a:t>
                </a:r>
                <a:endParaRPr lang="en-US" sz="1800" dirty="0">
                  <a:solidFill>
                    <a:srgbClr val="008000"/>
                  </a:solidFill>
                  <a:sym typeface="Wingdings" panose="05000000000000000000" pitchFamily="2" charset="2"/>
                </a:endParaRPr>
              </a:p>
              <a:p>
                <a:endParaRPr lang="en-US" sz="20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7279C1-A5A7-0C70-9E45-2DABBC67BE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712" y="1768935"/>
                <a:ext cx="7432574" cy="3724096"/>
              </a:xfrm>
              <a:prstGeom prst="rect">
                <a:avLst/>
              </a:prstGeom>
              <a:blipFill>
                <a:blip r:embed="rId2"/>
                <a:stretch>
                  <a:fillRect l="-1066" t="-1146" r="-4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603F8861-C122-D45F-3B7E-19C273EFF2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8516BC71-A7C6-F1EA-C29E-B49C22FB6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75176FE-288D-194C-E948-DFCC4928F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5F14E78-47F4-472E-8DD0-31C36EE837D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414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78A27-EDEB-2E6D-A88C-21ECBDC72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573" y="70720"/>
            <a:ext cx="8610600" cy="745475"/>
          </a:xfrm>
        </p:spPr>
        <p:txBody>
          <a:bodyPr/>
          <a:lstStyle/>
          <a:p>
            <a:r>
              <a:rPr lang="en-US" sz="3600" dirty="0"/>
              <a:t>First “experiment”: coefficient-from-word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E2E12F-BC78-948D-E9CB-452B85AF6746}"/>
                  </a:ext>
                </a:extLst>
              </p:cNvPr>
              <p:cNvSpPr txBox="1"/>
              <p:nvPr/>
            </p:nvSpPr>
            <p:spPr>
              <a:xfrm>
                <a:off x="191139" y="993044"/>
                <a:ext cx="5467596" cy="4902689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ym typeface="Wingdings" panose="05000000000000000000" pitchFamily="2" charset="2"/>
                  </a:rPr>
                  <a:t>Train model to “learn” symbol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sz="1800" dirty="0">
                    <a:sym typeface="Wingdings" panose="05000000000000000000" pitchFamily="2" charset="2"/>
                  </a:rPr>
                  <a:t> , </a:t>
                </a:r>
              </a:p>
              <a:p>
                <a:r>
                  <a:rPr lang="en-US" sz="1800" dirty="0">
                    <a:sym typeface="Wingdings" panose="05000000000000000000" pitchFamily="2" charset="2"/>
                  </a:rPr>
                  <a:t>using a subset of the 5 million terms </a:t>
                </a:r>
              </a:p>
              <a:p>
                <a:r>
                  <a:rPr lang="en-US" sz="1800" dirty="0">
                    <a:sym typeface="Wingdings" panose="05000000000000000000" pitchFamily="2" charset="2"/>
                  </a:rPr>
                  <a:t>at </a:t>
                </a:r>
                <a:r>
                  <a:rPr lang="en-US" sz="1800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L</a:t>
                </a:r>
                <a:r>
                  <a:rPr lang="en-US" sz="1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= 6</a:t>
                </a:r>
                <a:r>
                  <a:rPr lang="en-US" sz="1800" dirty="0">
                    <a:sym typeface="Wingdings" panose="05000000000000000000" pitchFamily="2" charset="2"/>
                  </a:rPr>
                  <a:t> loops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ym typeface="Wingdings" panose="05000000000000000000" pitchFamily="2" charset="2"/>
                  </a:rPr>
                  <a:t>Task: </a:t>
                </a:r>
                <a:r>
                  <a:rPr lang="en-US" sz="1800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predict the integer coefficient</a:t>
                </a:r>
                <a:r>
                  <a:rPr lang="en-US" sz="1800" dirty="0">
                    <a:sym typeface="Wingdings" panose="05000000000000000000" pitchFamily="2" charset="2"/>
                  </a:rPr>
                  <a:t>, </a:t>
                </a:r>
              </a:p>
              <a:p>
                <a:r>
                  <a:rPr lang="en-US" sz="1800" dirty="0">
                    <a:sym typeface="Wingdings" panose="05000000000000000000" pitchFamily="2" charset="2"/>
                  </a:rPr>
                  <a:t>given the letter sequence for the term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ym typeface="Wingdings" panose="05000000000000000000" pitchFamily="2" charset="2"/>
                  </a:rPr>
                  <a:t>Minimize </a:t>
                </a:r>
                <a:r>
                  <a:rPr lang="en-US" sz="18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“cross-entropy” loss</a:t>
                </a:r>
              </a:p>
              <a:p>
                <a:r>
                  <a:rPr lang="en-US" sz="18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function</a:t>
                </a:r>
                <a:r>
                  <a:rPr lang="en-US" sz="1800" dirty="0">
                    <a:sym typeface="Wingdings" panose="05000000000000000000" pitchFamily="2" charset="2"/>
                  </a:rPr>
                  <a:t> between model’s current</a:t>
                </a:r>
              </a:p>
              <a:p>
                <a:r>
                  <a:rPr lang="en-US" sz="1800" dirty="0">
                    <a:sym typeface="Wingdings" panose="05000000000000000000" pitchFamily="2" charset="2"/>
                  </a:rPr>
                  <a:t>probability distribution for coefficients</a:t>
                </a:r>
              </a:p>
              <a:p>
                <a:r>
                  <a:rPr lang="en-US" sz="1800" dirty="0">
                    <a:sym typeface="Wingdings" panose="05000000000000000000" pitchFamily="2" charset="2"/>
                  </a:rPr>
                  <a:t>and the training set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Accuracy predicting coefficients in</a:t>
                </a:r>
              </a:p>
              <a:p>
                <a:r>
                  <a:rPr lang="en-US" sz="1800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test set is &gt;98% after 200 epochs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solidFill>
                    <a:srgbClr val="003300"/>
                  </a:solidFill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03300"/>
                    </a:solidFill>
                    <a:sym typeface="Wingdings" panose="05000000000000000000" pitchFamily="2" charset="2"/>
                  </a:rPr>
                  <a:t>Two learning phases: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First the magnitudes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Then the signs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lvl="1"/>
                <a:r>
                  <a:rPr lang="en-US" sz="20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“Spin glass” phase!</a:t>
                </a:r>
                <a:endParaRPr lang="en-US" sz="18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E2E12F-BC78-948D-E9CB-452B85AF6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139" y="993044"/>
                <a:ext cx="5467596" cy="4902689"/>
              </a:xfrm>
              <a:prstGeom prst="rect">
                <a:avLst/>
              </a:prstGeom>
              <a:blipFill>
                <a:blip r:embed="rId2"/>
                <a:stretch>
                  <a:fillRect l="-892" b="-1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363AA845-311A-DA0A-6B0D-A05F3D0BB6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25CED1AD-83C8-9B8A-77AC-DFBA729D7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A73959F-3ABD-491E-4147-742B0D89C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5F14E78-47F4-472E-8DD0-31C36EE837D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BA6BA6-4F4C-65D0-5307-C9BBFE0ED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897" y="842912"/>
            <a:ext cx="4724758" cy="542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9569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5B4E3-DEFE-FD3B-D939-3740378B1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" y="237467"/>
            <a:ext cx="9026434" cy="744265"/>
          </a:xfrm>
        </p:spPr>
        <p:txBody>
          <a:bodyPr/>
          <a:lstStyle/>
          <a:p>
            <a:r>
              <a:rPr lang="en-US" sz="3600" dirty="0"/>
              <a:t>Linear relations learned at different rates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CB7009-AA12-0BC6-2E26-2EFBCAD0D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87135F-4D57-F95D-57D5-B83AAC4A0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70873A-222E-9192-C916-6501F0921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339A29-ADAF-BA05-F7DC-B0747B629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857" y="1206672"/>
            <a:ext cx="8327571" cy="44446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F601D2-1180-D4B6-2433-3B1EC1DCB110}"/>
              </a:ext>
            </a:extLst>
          </p:cNvPr>
          <p:cNvSpPr txBox="1"/>
          <p:nvPr/>
        </p:nvSpPr>
        <p:spPr>
          <a:xfrm>
            <a:off x="581297" y="5717444"/>
            <a:ext cx="22188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2 term, </a:t>
            </a:r>
            <a:r>
              <a:rPr lang="en-US" sz="2000" dirty="0">
                <a:solidFill>
                  <a:srgbClr val="008000"/>
                </a:solidFill>
              </a:rPr>
              <a:t>same</a:t>
            </a:r>
            <a:r>
              <a:rPr lang="en-US" sz="2000" dirty="0"/>
              <a:t> sign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2BCCA9-642E-B711-199E-48EC44A2E9C8}"/>
              </a:ext>
            </a:extLst>
          </p:cNvPr>
          <p:cNvSpPr txBox="1"/>
          <p:nvPr/>
        </p:nvSpPr>
        <p:spPr>
          <a:xfrm>
            <a:off x="3130628" y="5717444"/>
            <a:ext cx="3046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2-3 terms, </a:t>
            </a:r>
            <a:r>
              <a:rPr lang="en-US" sz="2000" dirty="0">
                <a:solidFill>
                  <a:srgbClr val="FF0000"/>
                </a:solidFill>
              </a:rPr>
              <a:t>opposite</a:t>
            </a:r>
            <a:r>
              <a:rPr lang="en-US" sz="2000" dirty="0"/>
              <a:t> signs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7889A-AC58-D30F-D7F3-42777A3C4827}"/>
              </a:ext>
            </a:extLst>
          </p:cNvPr>
          <p:cNvSpPr txBox="1"/>
          <p:nvPr/>
        </p:nvSpPr>
        <p:spPr>
          <a:xfrm>
            <a:off x="6343828" y="5714791"/>
            <a:ext cx="2533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4 terms, </a:t>
            </a:r>
            <a:r>
              <a:rPr lang="en-US" sz="2000" dirty="0">
                <a:solidFill>
                  <a:srgbClr val="0000FF"/>
                </a:solidFill>
              </a:rPr>
              <a:t>mixed</a:t>
            </a:r>
            <a:r>
              <a:rPr lang="en-US" sz="2000" dirty="0"/>
              <a:t> signs</a:t>
            </a:r>
          </a:p>
        </p:txBody>
      </p:sp>
    </p:spTree>
    <p:extLst>
      <p:ext uri="{BB962C8B-B14F-4D97-AF65-F5344CB8AC3E}">
        <p14:creationId xmlns:p14="http://schemas.microsoft.com/office/powerpoint/2010/main" val="902594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78A27-EDEB-2E6D-A88C-21ECBDC72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573" y="294022"/>
            <a:ext cx="8610600" cy="745475"/>
          </a:xfrm>
        </p:spPr>
        <p:txBody>
          <a:bodyPr/>
          <a:lstStyle/>
          <a:p>
            <a:r>
              <a:rPr lang="en-US" sz="3600" dirty="0"/>
              <a:t>More compressed “data” still works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E2E12F-BC78-948D-E9CB-452B85AF6746}"/>
                  </a:ext>
                </a:extLst>
              </p:cNvPr>
              <p:cNvSpPr txBox="1"/>
              <p:nvPr/>
            </p:nvSpPr>
            <p:spPr>
              <a:xfrm>
                <a:off x="361950" y="1409394"/>
                <a:ext cx="8420100" cy="4462760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Present </a:t>
                </a:r>
                <a:r>
                  <a:rPr lang="en-US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AI model </a:t>
                </a:r>
                <a:r>
                  <a:rPr lang="en-US" dirty="0">
                    <a:sym typeface="Wingdings" panose="05000000000000000000" pitchFamily="2" charset="2"/>
                  </a:rPr>
                  <a:t>with symbol in a </a:t>
                </a:r>
                <a:r>
                  <a:rPr lang="en-US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compressed </a:t>
                </a:r>
                <a:r>
                  <a:rPr lang="en-US" dirty="0">
                    <a:sym typeface="Wingdings" panose="05000000000000000000" pitchFamily="2" charset="2"/>
                  </a:rPr>
                  <a:t>format, because: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     </a:t>
                </a:r>
                <a:r>
                  <a:rPr lang="en-US" sz="2000" dirty="0">
                    <a:sym typeface="Wingdings" panose="05000000000000000000" pitchFamily="2" charset="2"/>
                  </a:rPr>
                  <a:t>A) we don’t want it to “cheat” on “easy” rules, e.g. dihedral symmetry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      B) at 7 and 8 loops, the full symbol is too big to train cheaply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For example, there are not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6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independent </a:t>
                </a:r>
                <a:r>
                  <a:rPr lang="en-US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quadruples</a:t>
                </a:r>
                <a:r>
                  <a:rPr lang="en-US" dirty="0">
                    <a:sym typeface="Wingdings" panose="05000000000000000000" pitchFamily="2" charset="2"/>
                  </a:rPr>
                  <a:t> of the 4 final entries;  </a:t>
                </a:r>
                <a:r>
                  <a:rPr lang="en-US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many </a:t>
                </a:r>
                <a:r>
                  <a:rPr lang="en-US" dirty="0">
                    <a:sym typeface="Wingdings" panose="05000000000000000000" pitchFamily="2" charset="2"/>
                  </a:rPr>
                  <a:t>linear relations  only </a:t>
                </a:r>
                <a:r>
                  <a:rPr lang="en-US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24</a:t>
                </a: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quads </a:t>
                </a:r>
                <a:r>
                  <a:rPr lang="en-US" dirty="0">
                    <a:sym typeface="Wingdings" panose="05000000000000000000" pitchFamily="2" charset="2"/>
                  </a:rPr>
                  <a:t>are independent.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The </a:t>
                </a:r>
                <a:r>
                  <a:rPr lang="en-US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24</a:t>
                </a:r>
                <a:r>
                  <a:rPr lang="en-US" dirty="0">
                    <a:sym typeface="Wingdings" panose="05000000000000000000" pitchFamily="2" charset="2"/>
                  </a:rPr>
                  <a:t> form </a:t>
                </a:r>
                <a:r>
                  <a:rPr lang="en-US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8 </a:t>
                </a:r>
                <a:r>
                  <a:rPr lang="en-US" dirty="0">
                    <a:sym typeface="Wingdings" panose="05000000000000000000" pitchFamily="2" charset="2"/>
                  </a:rPr>
                  <a:t>3-plets under dihedral symmetry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So we ask the </a:t>
                </a:r>
                <a:r>
                  <a:rPr lang="en-US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AI model </a:t>
                </a:r>
                <a:r>
                  <a:rPr lang="en-US" dirty="0">
                    <a:sym typeface="Wingdings" panose="05000000000000000000" pitchFamily="2" charset="2"/>
                  </a:rPr>
                  <a:t>to predict coefficients for the   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𝐿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−4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letter sequences associated with just </a:t>
                </a:r>
                <a:r>
                  <a:rPr lang="en-US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8 </a:t>
                </a:r>
                <a:r>
                  <a:rPr lang="en-US" dirty="0">
                    <a:sym typeface="Wingdings" panose="05000000000000000000" pitchFamily="2" charset="2"/>
                  </a:rPr>
                  <a:t>quads.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It can still do so </a:t>
                </a:r>
                <a:r>
                  <a:rPr lang="en-US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very successfully</a:t>
                </a:r>
                <a:r>
                  <a:rPr lang="en-US" dirty="0">
                    <a:sym typeface="Wingdings" panose="05000000000000000000" pitchFamily="2" charset="2"/>
                  </a:rPr>
                  <a:t>, although </a:t>
                </a:r>
                <a:r>
                  <a:rPr lang="en-US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larger models </a:t>
                </a:r>
                <a:r>
                  <a:rPr lang="en-US" dirty="0">
                    <a:sym typeface="Wingdings" panose="05000000000000000000" pitchFamily="2" charset="2"/>
                  </a:rPr>
                  <a:t>are required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E2E12F-BC78-948D-E9CB-452B85AF6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50" y="1409394"/>
                <a:ext cx="8420100" cy="4462760"/>
              </a:xfrm>
              <a:prstGeom prst="rect">
                <a:avLst/>
              </a:prstGeom>
              <a:blipFill>
                <a:blip r:embed="rId2"/>
                <a:stretch>
                  <a:fillRect l="-941" t="-956" r="-434" b="-2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363AA845-311A-DA0A-6B0D-A05F3D0BB6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25CED1AD-83C8-9B8A-77AC-DFBA729D7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A73959F-3ABD-491E-4147-742B0D89C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5F14E78-47F4-472E-8DD0-31C36EE837DC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83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B578A27-EDEB-2E6D-A88C-21ECBDC7231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261258" y="253207"/>
                <a:ext cx="9251851" cy="745475"/>
              </a:xfrm>
            </p:spPr>
            <p:txBody>
              <a:bodyPr/>
              <a:lstStyle/>
              <a:p>
                <a:r>
                  <a:rPr lang="en-US" sz="4000" dirty="0"/>
                  <a:t>“Strike-out” experiment: </a:t>
                </a:r>
                <a14:m>
                  <m:oMath xmlns:m="http://schemas.openxmlformats.org/officeDocument/2006/math">
                    <m:r>
                      <a:rPr lang="en-US" sz="40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−1</m:t>
                    </m:r>
                    <m:r>
                      <a:rPr lang="en-US" sz="4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4000" dirty="0"/>
                  <a:t>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B578A27-EDEB-2E6D-A88C-21ECBDC723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261258" y="253207"/>
                <a:ext cx="9251851" cy="745475"/>
              </a:xfrm>
              <a:blipFill>
                <a:blip r:embed="rId2"/>
                <a:stretch>
                  <a:fillRect t="-12295" b="-319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E2E12F-BC78-948D-E9CB-452B85AF6746}"/>
                  </a:ext>
                </a:extLst>
              </p:cNvPr>
              <p:cNvSpPr txBox="1"/>
              <p:nvPr/>
            </p:nvSpPr>
            <p:spPr>
              <a:xfrm>
                <a:off x="414662" y="1194761"/>
                <a:ext cx="8272138" cy="2554545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If we strike out 2 letters from a string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𝐿</m:t>
                    </m:r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, it becomes a string of length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2(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𝐿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−1)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which appears in the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𝐿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−1)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loop amplitude.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There are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𝐿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(2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𝐿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−1)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ways of removing 2 letters (``parent words’’)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Q: Can a model find </a:t>
                </a:r>
                <a:r>
                  <a:rPr lang="en-US" sz="2000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hidden relations </a:t>
                </a:r>
                <a:r>
                  <a:rPr lang="en-US" sz="2000" dirty="0">
                    <a:sym typeface="Wingdings" panose="05000000000000000000" pitchFamily="2" charset="2"/>
                  </a:rPr>
                  <a:t>between coefficients for parent words from the </a:t>
                </a:r>
                <a:r>
                  <a:rPr lang="en-US" sz="2000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𝐿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−1)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000" dirty="0">
                    <a:sym typeface="Wingdings" panose="05000000000000000000" pitchFamily="2" charset="2"/>
                  </a:rPr>
                  <a:t>loop amplitude and that for the term in the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𝐿</m:t>
                    </m:r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 loop amplitude, and use them to predict the latter?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A: Yes, when provided with enough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−1,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</m:e>
                    </m:d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 correlated pairs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 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𝑘</m:t>
                    </m:r>
                  </m:oMath>
                </a14:m>
                <a:r>
                  <a:rPr lang="en-US" sz="2000" dirty="0">
                    <a:sym typeface="Wingdings" panose="05000000000000000000" pitchFamily="2" charset="2"/>
                  </a:rPr>
                  <a:t> is maximum distance between the two letters struck out):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E2E12F-BC78-948D-E9CB-452B85AF6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62" y="1194761"/>
                <a:ext cx="8272138" cy="2554545"/>
              </a:xfrm>
              <a:prstGeom prst="rect">
                <a:avLst/>
              </a:prstGeom>
              <a:blipFill>
                <a:blip r:embed="rId3"/>
                <a:stretch>
                  <a:fillRect l="-663" t="-1193" r="-663" b="-3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363AA845-311A-DA0A-6B0D-A05F3D0BB6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25CED1AD-83C8-9B8A-77AC-DFBA729D7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A73959F-3ABD-491E-4147-742B0D89C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5F14E78-47F4-472E-8DD0-31C36EE837DC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15A883-2DD3-1390-5CA9-76DF5BAF34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62" y="3991288"/>
            <a:ext cx="9104548" cy="200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4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5E7081-73FC-E32E-2A7B-417FF61E5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278E5-E680-A61A-3F04-121D3F9CB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291608"/>
            <a:ext cx="8610600" cy="785312"/>
          </a:xfrm>
        </p:spPr>
        <p:txBody>
          <a:bodyPr/>
          <a:lstStyle/>
          <a:p>
            <a:r>
              <a:rPr lang="en-US" dirty="0"/>
              <a:t>“Seed” sequences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76C417F-AE6F-74CB-CAEE-6751EF0F7141}"/>
                  </a:ext>
                </a:extLst>
              </p:cNvPr>
              <p:cNvSpPr txBox="1"/>
              <p:nvPr/>
            </p:nvSpPr>
            <p:spPr>
              <a:xfrm>
                <a:off x="549084" y="1362178"/>
                <a:ext cx="8045831" cy="4418902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Certain sequences can be inferred to all loop orders, given 8 loops worth of “data”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For example,    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𝒮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d>
                              <m:dPr>
                                <m:ctrlPr>
                                  <a:rPr lang="en-US" sz="20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</m:d>
                          </m:sup>
                        </m:sSubSup>
                      </m:e>
                    </m:d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⊃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𝐚𝐟𝐟𝐟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nary>
                      <m:naryPr>
                        <m:chr m:val="⨂"/>
                        <m:subHide m:val="on"/>
                        <m:supHide m:val="on"/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…⨂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</m:nary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</a:t>
                </a:r>
              </a:p>
              <a:p>
                <a:r>
                  <a:rPr lang="en-US" sz="2000" dirty="0"/>
                  <a:t>through 6 loops has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=−2,  8,  −96,  1920,  −53760,  1936360,  …</m:t>
                    </m:r>
                  </m:oMath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r>
                  <a:rPr lang="en-US" sz="2000" dirty="0"/>
                  <a:t>w</a:t>
                </a:r>
                <a:r>
                  <a:rPr lang="en-US" sz="2000" b="0" dirty="0"/>
                  <a:t>hich is clearly</a:t>
                </a:r>
                <a:r>
                  <a:rPr lang="en-US" sz="2000" b="0" dirty="0">
                    <a:solidFill>
                      <a:srgbClr val="3366FF"/>
                    </a:solidFill>
                  </a:rPr>
                  <a:t>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0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(−2)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p>
                    </m:sSup>
                    <m:f>
                      <m:f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[2(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−1)]!</m:t>
                        </m:r>
                      </m:num>
                      <m:den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en-US" sz="2000" dirty="0"/>
              </a:p>
              <a:p>
                <a:r>
                  <a:rPr lang="en-US" sz="2000" dirty="0"/>
                  <a:t>as confirmed by 7,8 loops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Can infer </a:t>
                </a:r>
                <a:r>
                  <a:rPr lang="en-US" sz="2000" dirty="0">
                    <a:solidFill>
                      <a:srgbClr val="009900"/>
                    </a:solidFill>
                  </a:rPr>
                  <a:t>hundreds</a:t>
                </a:r>
                <a:r>
                  <a:rPr lang="en-US" sz="2000" dirty="0"/>
                  <a:t> of similar sequences where first </a:t>
                </a:r>
                <a:r>
                  <a:rPr lang="en-US" sz="2000" dirty="0">
                    <a:solidFill>
                      <a:srgbClr val="0000FF"/>
                    </a:solidFill>
                  </a:rPr>
                  <a:t>8 letters </a:t>
                </a:r>
                <a:r>
                  <a:rPr lang="en-US" sz="2000" dirty="0"/>
                  <a:t>are </a:t>
                </a:r>
                <a:r>
                  <a:rPr lang="en-US" sz="2000" dirty="0">
                    <a:solidFill>
                      <a:srgbClr val="0000FF"/>
                    </a:solidFill>
                  </a:rPr>
                  <a:t>arbitrary</a:t>
                </a:r>
                <a:r>
                  <a:rPr lang="en-US" sz="2000" dirty="0"/>
                  <a:t>, but followed by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−8)  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𝐟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         </a:t>
                </a:r>
                <a:r>
                  <a:rPr lang="en-US" sz="2000" dirty="0">
                    <a:solidFill>
                      <a:srgbClr val="CC00CC"/>
                    </a:solidFill>
                  </a:rPr>
                  <a:t>Cai et al., 2501.05743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CC00CC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baseline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𝐗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b>
                          </m:sSub>
                          <m:r>
                            <a:rPr lang="en-US" sz="2000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𝐟</m:t>
                          </m:r>
                          <m:r>
                            <a:rPr lang="en-US" sz="2000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a:rPr lang="en-US" sz="2000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</m:d>
                      <m:r>
                        <a:rPr lang="en-US" sz="20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𝐗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b>
                          </m:sSub>
                          <m:r>
                            <a:rPr lang="en-US" sz="2000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𝐟</m:t>
                          </m:r>
                          <m:r>
                            <a:rPr lang="en-US" sz="2000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…</m:t>
                          </m:r>
                          <m:r>
                            <a:rPr lang="en-US" sz="2000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𝐟</m:t>
                          </m:r>
                        </m:e>
                      </m:d>
                      <m:r>
                        <a:rPr lang="en-US" sz="20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p>
                      </m:sSup>
                      <m:sSup>
                        <m:sSup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−9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‼</m:t>
                      </m:r>
                    </m:oMath>
                  </m:oMathPara>
                </a14:m>
                <a:endParaRPr lang="en-US" sz="2000" dirty="0">
                  <a:solidFill>
                    <a:srgbClr val="CC00CC"/>
                  </a:solidFill>
                </a:endParaRPr>
              </a:p>
              <a:p>
                <a:endParaRPr lang="en-US" sz="2000" dirty="0">
                  <a:solidFill>
                    <a:srgbClr val="CC00CC"/>
                  </a:solidFill>
                </a:endParaRPr>
              </a:p>
              <a:p>
                <a:r>
                  <a:rPr lang="en-US" sz="20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𝐗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sub>
                        </m:sSub>
                        <m:r>
                          <a:rPr lang="en-US" sz="20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𝐟</m:t>
                        </m:r>
                        <m:r>
                          <a:rPr lang="en-US" sz="20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  <m:r>
                          <a:rPr lang="en-US" sz="20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𝐟</m:t>
                        </m:r>
                      </m:e>
                    </m:d>
                  </m:oMath>
                </a14:m>
                <a:r>
                  <a:rPr lang="en-US" sz="2000" dirty="0"/>
                  <a:t> is a </a:t>
                </a:r>
                <a:r>
                  <a:rPr lang="en-US" sz="2000" dirty="0">
                    <a:solidFill>
                      <a:srgbClr val="FF0000"/>
                    </a:solidFill>
                  </a:rPr>
                  <a:t>cubic polynomial</a:t>
                </a:r>
                <a:r>
                  <a:rPr lang="en-US" sz="2000" dirty="0"/>
                  <a:t>.  (Fit the 4 parameters in the cubic to the data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=5,6,7,8</m:t>
                    </m:r>
                  </m:oMath>
                </a14:m>
                <a:r>
                  <a:rPr lang="en-US" sz="2000" dirty="0"/>
                  <a:t>.)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76C417F-AE6F-74CB-CAEE-6751EF0F7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084" y="1362178"/>
                <a:ext cx="8045831" cy="4418902"/>
              </a:xfrm>
              <a:prstGeom prst="rect">
                <a:avLst/>
              </a:prstGeom>
              <a:blipFill>
                <a:blip r:embed="rId2"/>
                <a:stretch>
                  <a:fillRect l="-758" t="-552" r="-985" b="-1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5AA90E9-B813-9BAD-9C5F-89F2852EA3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ACBD62C2-A0E0-D549-A53A-AB245FDD7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7DB4F3B9-6A4E-779A-D840-8B5BEDE69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5F14E78-47F4-472E-8DD0-31C36EE837DC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22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78A27-EDEB-2E6D-A88C-21ECBDC72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53" y="175788"/>
            <a:ext cx="8610600" cy="609600"/>
          </a:xfrm>
        </p:spPr>
        <p:txBody>
          <a:bodyPr/>
          <a:lstStyle/>
          <a:p>
            <a:r>
              <a:rPr lang="en-US" dirty="0"/>
              <a:t>“Seed” sequences (cont.)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E2E12F-BC78-948D-E9CB-452B85AF6746}"/>
                  </a:ext>
                </a:extLst>
              </p:cNvPr>
              <p:cNvSpPr txBox="1"/>
              <p:nvPr/>
            </p:nvSpPr>
            <p:spPr>
              <a:xfrm>
                <a:off x="278296" y="979436"/>
                <a:ext cx="8723453" cy="5068567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FF0000"/>
                    </a:solidFill>
                  </a:rPr>
                  <a:t>Inspired by the strike out experiments</a:t>
                </a:r>
                <a:r>
                  <a:rPr lang="en-US" sz="2000" dirty="0"/>
                  <a:t>, we recast some of the </a:t>
                </a:r>
                <a:r>
                  <a:rPr lang="en-US" sz="2000" dirty="0">
                    <a:solidFill>
                      <a:srgbClr val="0000FF"/>
                    </a:solidFill>
                  </a:rPr>
                  <a:t>all-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</a:rPr>
                  <a:t> sequences</a:t>
                </a:r>
                <a:r>
                  <a:rPr lang="en-US" sz="2000" dirty="0"/>
                  <a:t> into </a:t>
                </a:r>
                <a:r>
                  <a:rPr lang="en-US" sz="2000" dirty="0">
                    <a:solidFill>
                      <a:srgbClr val="FF0000"/>
                    </a:solidFill>
                  </a:rPr>
                  <a:t>recursive </a:t>
                </a:r>
                <a:r>
                  <a:rPr lang="en-US" sz="2000" dirty="0"/>
                  <a:t>form, e.g.</a:t>
                </a:r>
              </a:p>
              <a:p>
                <a:r>
                  <a:rPr lang="en-US" sz="2000" b="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 </a:t>
                </a:r>
              </a:p>
              <a:p>
                <a:r>
                  <a:rPr lang="en-US" sz="200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𝐚𝐛𝐛𝐛𝐝𝐝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36−8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</m:t>
                        </m:r>
                      </m:e>
                    </m:d>
                    <m:sSub>
                      <m:sSubPr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𝐚𝐛𝐛𝐛𝐝𝐝</m:t>
                        </m:r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en-US" sz="20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−16 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𝐚𝐛𝐛</m:t>
                        </m:r>
                        <m:r>
                          <a:rPr lang="en-US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𝐝</m:t>
                        </m:r>
                        <m:r>
                          <a:rPr lang="en-US" sz="20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𝐝𝐝</m:t>
                        </m:r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</m:oMath>
                </a14:m>
                <a:endParaRPr lang="en-US" sz="2000" dirty="0">
                  <a:solidFill>
                    <a:srgbClr val="0000FF"/>
                  </a:solidFill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𝐚</m:t>
                        </m:r>
                        <m:r>
                          <a:rPr lang="en-US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𝐚𝐚</m:t>
                        </m:r>
                        <m:r>
                          <a:rPr lang="en-US" sz="16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𝐛𝐛𝐝𝐝</m:t>
                        </m:r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28</m:t>
                        </m:r>
                        <m:r>
                          <a:rPr lang="en-US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−8</m:t>
                        </m:r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</m:t>
                        </m:r>
                      </m:e>
                    </m:d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𝐚</m:t>
                        </m:r>
                        <m:r>
                          <a:rPr lang="en-US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𝐚𝐚</m:t>
                        </m:r>
                        <m:r>
                          <a:rPr lang="en-US" sz="16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𝐛𝐛𝐝𝐝</m:t>
                        </m:r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+ 40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𝐚𝐚</m:t>
                        </m:r>
                        <m:r>
                          <a:rPr lang="en-US" sz="16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𝐛𝐛𝐝𝐝𝐝</m:t>
                        </m:r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en-US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</m:t>
                    </m:r>
                    <m:r>
                      <a:rPr lang="en-US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𝐚𝐛𝐛𝐝𝐝𝐝</m:t>
                        </m:r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</m:oMath>
                </a14:m>
                <a:endParaRPr lang="en-US" sz="2000" dirty="0">
                  <a:solidFill>
                    <a:srgbClr val="0099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0099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0099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9900"/>
                    </a:solidFill>
                  </a:rPr>
                  <a:t>We’d like to find many more such sequences to “seed” the AI model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0099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9900"/>
                    </a:solidFill>
                  </a:rPr>
                  <a:t>We (Matthias W.) managed to use </a:t>
                </a:r>
                <a:r>
                  <a:rPr lang="en-US" sz="2000" dirty="0">
                    <a:solidFill>
                      <a:srgbClr val="7030A0"/>
                    </a:solidFill>
                  </a:rPr>
                  <a:t>“</a:t>
                </a:r>
                <a:r>
                  <a:rPr lang="en-US" sz="2000" dirty="0" err="1">
                    <a:solidFill>
                      <a:srgbClr val="7030A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pySR</a:t>
                </a:r>
                <a:r>
                  <a:rPr lang="en-US" sz="2000" dirty="0">
                    <a:solidFill>
                      <a:srgbClr val="7030A0"/>
                    </a:solidFill>
                  </a:rPr>
                  <a:t>”          </a:t>
                </a:r>
                <a:r>
                  <a:rPr lang="en-US" sz="2000" dirty="0">
                    <a:solidFill>
                      <a:srgbClr val="CC00CC"/>
                    </a:solidFill>
                  </a:rPr>
                  <a:t>M. Cranmer, 2305.01582</a:t>
                </a:r>
              </a:p>
              <a:p>
                <a:r>
                  <a:rPr lang="en-US" sz="2000" dirty="0">
                    <a:solidFill>
                      <a:srgbClr val="009900"/>
                    </a:solidFill>
                  </a:rPr>
                  <a:t>to determine some sequences that “</a:t>
                </a:r>
                <a:r>
                  <a:rPr lang="en-US" sz="2000" dirty="0" err="1">
                    <a:solidFill>
                      <a:srgbClr val="009900"/>
                    </a:solidFill>
                  </a:rPr>
                  <a:t>HumInt</a:t>
                </a:r>
                <a:r>
                  <a:rPr lang="en-US" sz="2000" dirty="0">
                    <a:solidFill>
                      <a:srgbClr val="009900"/>
                    </a:solidFill>
                  </a:rPr>
                  <a:t>” failed to find: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𝐚</m:t>
                          </m:r>
                          <m:r>
                            <a:rPr lang="en-US" sz="2000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  <m:r>
                            <a:rPr lang="en-US" sz="2000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𝐚𝐞𝐞𝐞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(−1)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−6</m:t>
                              </m:r>
                            </m:e>
                          </m:d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−8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</m:d>
                      <m:f>
                        <m:f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−2</m:t>
                                  </m:r>
                                </m:e>
                              </m:d>
                            </m:e>
                          </m:d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6 </m:t>
                          </m:r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2000" b="0" dirty="0">
                  <a:solidFill>
                    <a:srgbClr val="0000FF"/>
                  </a:solidFill>
                  <a:ea typeface="Cambria Math" panose="02040503050406030204" pitchFamily="18" charset="0"/>
                </a:endParaRPr>
              </a:p>
              <a:p>
                <a:endParaRPr lang="en-US" sz="2000" dirty="0">
                  <a:solidFill>
                    <a:srgbClr val="0099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𝐚</m:t>
                          </m:r>
                          <m:r>
                            <a:rPr lang="en-US" sz="2000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…</m:t>
                          </m:r>
                          <m:r>
                            <a:rPr lang="en-US" sz="2000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𝐚𝐞𝐚𝐞</m:t>
                          </m:r>
                        </m:e>
                      </m:d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(−1)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−8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</m:d>
                      <m:f>
                        <m:f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  <m:r>
                                    <a:rPr lang="en-US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−2</m:t>
                                  </m:r>
                                </m:e>
                              </m:d>
                            </m:e>
                          </m:d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!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rgbClr val="CC00CC"/>
                  </a:solidFill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E2E12F-BC78-948D-E9CB-452B85AF6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96" y="979436"/>
                <a:ext cx="8723453" cy="5068567"/>
              </a:xfrm>
              <a:prstGeom prst="rect">
                <a:avLst/>
              </a:prstGeom>
              <a:blipFill>
                <a:blip r:embed="rId2"/>
                <a:stretch>
                  <a:fillRect l="-769" t="-6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B751066-D5C2-8C5C-FA17-4D55B84AD9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2DBA186-E18F-3F44-CB63-D782E693E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038E0FD-F8E0-7353-C7BD-EA2FE09C2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5F14E78-47F4-472E-8DD0-31C36EE837DC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74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78A27-EDEB-2E6D-A88C-21ECBDC72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57052"/>
            <a:ext cx="8610600" cy="682608"/>
          </a:xfrm>
        </p:spPr>
        <p:txBody>
          <a:bodyPr/>
          <a:lstStyle/>
          <a:p>
            <a:r>
              <a:rPr lang="en-US" dirty="0"/>
              <a:t>On to next phase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E2E12F-BC78-948D-E9CB-452B85AF6746}"/>
              </a:ext>
            </a:extLst>
          </p:cNvPr>
          <p:cNvSpPr txBox="1"/>
          <p:nvPr/>
        </p:nvSpPr>
        <p:spPr>
          <a:xfrm>
            <a:off x="875838" y="1755548"/>
            <a:ext cx="7392324" cy="304698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Initially, we </a:t>
            </a:r>
            <a:r>
              <a:rPr lang="en-US" dirty="0">
                <a:solidFill>
                  <a:srgbClr val="FF0000"/>
                </a:solidFill>
              </a:rPr>
              <a:t>won’t know</a:t>
            </a:r>
            <a:r>
              <a:rPr lang="en-US" dirty="0"/>
              <a:t> most of the symbol at the next loop order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But we do know </a:t>
            </a:r>
            <a:r>
              <a:rPr lang="en-US" dirty="0">
                <a:solidFill>
                  <a:srgbClr val="008000"/>
                </a:solidFill>
              </a:rPr>
              <a:t>all the linear relations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are now training models on the </a:t>
            </a:r>
            <a:r>
              <a:rPr lang="en-US" dirty="0">
                <a:solidFill>
                  <a:srgbClr val="008000"/>
                </a:solidFill>
              </a:rPr>
              <a:t>relations </a:t>
            </a:r>
            <a:r>
              <a:rPr lang="en-US" dirty="0"/>
              <a:t>instead of on </a:t>
            </a:r>
            <a:r>
              <a:rPr lang="en-US" dirty="0">
                <a:solidFill>
                  <a:srgbClr val="0000FF"/>
                </a:solidFill>
              </a:rPr>
              <a:t>individual coefficients, </a:t>
            </a:r>
            <a:r>
              <a:rPr lang="en-US" dirty="0"/>
              <a:t>using compressed forms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Will also include the </a:t>
            </a:r>
            <a:r>
              <a:rPr lang="en-US" dirty="0">
                <a:solidFill>
                  <a:srgbClr val="008000"/>
                </a:solidFill>
              </a:rPr>
              <a:t>“seed” </a:t>
            </a:r>
            <a:r>
              <a:rPr lang="en-US" dirty="0"/>
              <a:t>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And we will look for </a:t>
            </a:r>
            <a:r>
              <a:rPr lang="en-US" dirty="0">
                <a:solidFill>
                  <a:srgbClr val="FF0000"/>
                </a:solidFill>
              </a:rPr>
              <a:t>more seeds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B751066-D5C2-8C5C-FA17-4D55B84AD9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2DBA186-E18F-3F44-CB63-D782E693E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038E0FD-F8E0-7353-C7BD-EA2FE09C2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5F14E78-47F4-472E-8DD0-31C36EE837DC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00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78A27-EDEB-2E6D-A88C-21ECBDC72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13457"/>
            <a:ext cx="8610600" cy="1033337"/>
          </a:xfrm>
        </p:spPr>
        <p:txBody>
          <a:bodyPr/>
          <a:lstStyle/>
          <a:p>
            <a:r>
              <a:rPr lang="en-US" dirty="0"/>
              <a:t>Other future directions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E2E12F-BC78-948D-E9CB-452B85AF6746}"/>
                  </a:ext>
                </a:extLst>
              </p:cNvPr>
              <p:cNvSpPr txBox="1"/>
              <p:nvPr/>
            </p:nvSpPr>
            <p:spPr>
              <a:xfrm>
                <a:off x="532086" y="1987653"/>
                <a:ext cx="8079828" cy="3724096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Lots of other </a:t>
                </a:r>
                <a:r>
                  <a:rPr lang="en-US" dirty="0">
                    <a:solidFill>
                      <a:srgbClr val="0000FF"/>
                    </a:solidFill>
                  </a:rPr>
                  <a:t>planar N=4 data </a:t>
                </a:r>
                <a:r>
                  <a:rPr lang="en-US" dirty="0"/>
                  <a:t>to play with, e.g.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full MHV 6-gluon amplitude to 8 loops </a:t>
                </a:r>
                <a:r>
                  <a:rPr lang="en-US" sz="2000" dirty="0">
                    <a:solidFill>
                      <a:srgbClr val="CC00CC"/>
                    </a:solidFill>
                  </a:rPr>
                  <a:t>2308.18199</a:t>
                </a:r>
                <a:endParaRPr lang="en-US" dirty="0">
                  <a:solidFill>
                    <a:srgbClr val="CC00CC"/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NMHV 6-gluon to 7 loops </a:t>
                </a:r>
                <a:r>
                  <a:rPr lang="en-US" sz="2000" dirty="0">
                    <a:solidFill>
                      <a:srgbClr val="CC00CC"/>
                    </a:solidFill>
                  </a:rPr>
                  <a:t>1903.10890 + to appear</a:t>
                </a:r>
                <a:endParaRPr lang="en-US" dirty="0">
                  <a:solidFill>
                    <a:srgbClr val="CC00CC"/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“ tr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“ 3-point form factor to 7 loops </a:t>
                </a:r>
                <a:endParaRPr lang="en-US" sz="2000" dirty="0">
                  <a:solidFill>
                    <a:srgbClr val="CC00CC"/>
                  </a:solidFill>
                </a:endParaRPr>
              </a:p>
              <a:p>
                <a:pPr lvl="1"/>
                <a:r>
                  <a:rPr lang="en-US" sz="2000" dirty="0">
                    <a:solidFill>
                      <a:srgbClr val="CC00CC"/>
                    </a:solidFill>
                  </a:rPr>
                  <a:t>              Basso, LD, </a:t>
                </a:r>
                <a:r>
                  <a:rPr lang="en-US" sz="2000" dirty="0" err="1">
                    <a:solidFill>
                      <a:srgbClr val="CC00CC"/>
                    </a:solidFill>
                  </a:rPr>
                  <a:t>Tumanov</a:t>
                </a:r>
                <a:r>
                  <a:rPr lang="en-US" sz="2000" dirty="0">
                    <a:solidFill>
                      <a:srgbClr val="CC00CC"/>
                    </a:solidFill>
                  </a:rPr>
                  <a:t>, 2410.22402; LD, Z. Li, to appear</a:t>
                </a:r>
                <a:endParaRPr lang="en-US" dirty="0">
                  <a:solidFill>
                    <a:srgbClr val="CC00CC"/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7-point amplitudes to 4 loops </a:t>
                </a:r>
                <a:r>
                  <a:rPr lang="en-US" sz="2000" dirty="0">
                    <a:solidFill>
                      <a:srgbClr val="CC00CC"/>
                    </a:solidFill>
                  </a:rPr>
                  <a:t>1612.08976, 1812.04640</a:t>
                </a:r>
                <a:endParaRPr lang="en-US" dirty="0">
                  <a:solidFill>
                    <a:srgbClr val="CC00CC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Will this work?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How about for </a:t>
                </a:r>
                <a:r>
                  <a:rPr lang="en-US" dirty="0">
                    <a:solidFill>
                      <a:srgbClr val="FF0000"/>
                    </a:solidFill>
                  </a:rPr>
                  <a:t>QCD</a:t>
                </a:r>
                <a:r>
                  <a:rPr lang="en-US" dirty="0"/>
                  <a:t>?  Many challenges with rational factors!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Stay tuned!</a:t>
                </a:r>
                <a:endParaRPr lang="en-US" sz="20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E2E12F-BC78-948D-E9CB-452B85AF67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086" y="1987653"/>
                <a:ext cx="8079828" cy="3724096"/>
              </a:xfrm>
              <a:prstGeom prst="rect">
                <a:avLst/>
              </a:prstGeom>
              <a:blipFill>
                <a:blip r:embed="rId2"/>
                <a:stretch>
                  <a:fillRect l="-980" t="-1146" b="-29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B751066-D5C2-8C5C-FA17-4D55B84AD9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2DBA186-E18F-3F44-CB63-D782E693E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038E0FD-F8E0-7353-C7BD-EA2FE09C2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5F14E78-47F4-472E-8DD0-31C36EE837DC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75977-FB32-4BA6-B2CE-B3754CB56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746" y="250896"/>
            <a:ext cx="8433054" cy="1061501"/>
          </a:xfrm>
        </p:spPr>
        <p:txBody>
          <a:bodyPr/>
          <a:lstStyle/>
          <a:p>
            <a:r>
              <a:rPr lang="en-US" sz="3200" dirty="0"/>
              <a:t>Loop amplitudes contain transcendental functions from performing Feynman integrals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6400F6-3E9C-4946-8201-A780793AD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7703C1-D484-4D80-9E7C-78D2597A3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CA459E-5084-4998-81B0-A76505295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3444D3-2221-40F5-98C7-8376D21A66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48" y="2391006"/>
            <a:ext cx="1231698" cy="11639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F7AE65-1B3D-4049-AD2F-0434F0F0DBCC}"/>
                  </a:ext>
                </a:extLst>
              </p:cNvPr>
              <p:cNvSpPr txBox="1"/>
              <p:nvPr/>
            </p:nvSpPr>
            <p:spPr>
              <a:xfrm>
                <a:off x="2254616" y="3064235"/>
                <a:ext cx="6350969" cy="7838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Li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123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Li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123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F7AE65-1B3D-4049-AD2F-0434F0F0DB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4616" y="3064235"/>
                <a:ext cx="6350969" cy="7838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726C5B9-82B5-4D5A-ACB2-103A9E91612C}"/>
              </a:ext>
            </a:extLst>
          </p:cNvPr>
          <p:cNvSpPr txBox="1"/>
          <p:nvPr/>
        </p:nvSpPr>
        <p:spPr>
          <a:xfrm>
            <a:off x="404002" y="219457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FF"/>
                </a:solidFill>
              </a:rPr>
              <a:t>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5F8999-ED4C-46B7-9834-670D8A90D9EF}"/>
              </a:ext>
            </a:extLst>
          </p:cNvPr>
          <p:cNvSpPr txBox="1"/>
          <p:nvPr/>
        </p:nvSpPr>
        <p:spPr>
          <a:xfrm>
            <a:off x="261975" y="324301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8000"/>
                </a:solidFill>
              </a:rPr>
              <a:t>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3CBDAD-D8C4-4566-B19B-B33D4EECC926}"/>
              </a:ext>
            </a:extLst>
          </p:cNvPr>
          <p:cNvSpPr txBox="1"/>
          <p:nvPr/>
        </p:nvSpPr>
        <p:spPr>
          <a:xfrm>
            <a:off x="1252205" y="328694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8000"/>
                </a:solidFill>
              </a:rPr>
              <a:t>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76C25D-44F8-4811-BA90-1D42E0AA7972}"/>
              </a:ext>
            </a:extLst>
          </p:cNvPr>
          <p:cNvSpPr txBox="1"/>
          <p:nvPr/>
        </p:nvSpPr>
        <p:spPr>
          <a:xfrm>
            <a:off x="1365960" y="2172985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8000"/>
                </a:solidFill>
              </a:rPr>
              <a:t>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6875411-1D36-4DFD-8ED4-1DE0858F524A}"/>
                  </a:ext>
                </a:extLst>
              </p:cNvPr>
              <p:cNvSpPr txBox="1"/>
              <p:nvPr/>
            </p:nvSpPr>
            <p:spPr>
              <a:xfrm>
                <a:off x="2480887" y="3926110"/>
                <a:ext cx="5291513" cy="7838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Li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Li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den>
                          </m:f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6875411-1D36-4DFD-8ED4-1DE0858F52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0887" y="3926110"/>
                <a:ext cx="5291513" cy="7838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B2720F3-298D-A847-AD89-9BB256571279}"/>
                  </a:ext>
                </a:extLst>
              </p:cNvPr>
              <p:cNvSpPr txBox="1"/>
              <p:nvPr/>
            </p:nvSpPr>
            <p:spPr>
              <a:xfrm>
                <a:off x="253746" y="4954887"/>
                <a:ext cx="3894592" cy="11787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/>
                  <a:t>where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123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/>
                  <a:t>  and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123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/>
                  <a:t>  are the </a:t>
                </a:r>
              </a:p>
              <a:p>
                <a:r>
                  <a:rPr lang="en-US" sz="1800" dirty="0"/>
                  <a:t>only 2 dimensionless variables </a:t>
                </a:r>
              </a:p>
              <a:p>
                <a:r>
                  <a:rPr lang="en-US" sz="1800" dirty="0"/>
                  <a:t>(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123</m:t>
                            </m:r>
                          </m:sub>
                        </m:sSub>
                      </m:den>
                    </m:f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=1−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1800" dirty="0"/>
                  <a:t>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B2720F3-298D-A847-AD89-9BB2565712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746" y="4954887"/>
                <a:ext cx="3894592" cy="1178784"/>
              </a:xfrm>
              <a:prstGeom prst="rect">
                <a:avLst/>
              </a:prstGeom>
              <a:blipFill>
                <a:blip r:embed="rId5"/>
                <a:stretch>
                  <a:fillRect l="-1408" t="-518" r="-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A2FC760-FE39-69D4-903F-663B27E38217}"/>
                  </a:ext>
                </a:extLst>
              </p:cNvPr>
              <p:cNvSpPr txBox="1"/>
              <p:nvPr/>
            </p:nvSpPr>
            <p:spPr>
              <a:xfrm>
                <a:off x="253746" y="1538689"/>
                <a:ext cx="88902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For example, one-loop box integral for</a:t>
                </a:r>
                <a:r>
                  <a:rPr lang="en-US" i="1" dirty="0">
                    <a:solidFill>
                      <a:srgbClr val="008000"/>
                    </a:solidFill>
                  </a:rPr>
                  <a:t> gg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i="1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H</a:t>
                </a:r>
                <a:r>
                  <a:rPr lang="en-US" i="1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g</a:t>
                </a:r>
                <a:r>
                  <a:rPr lang="en-US" dirty="0"/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/>
                  <a:t> limit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A2FC760-FE39-69D4-903F-663B27E38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746" y="1538689"/>
                <a:ext cx="8890253" cy="461665"/>
              </a:xfrm>
              <a:prstGeom prst="rect">
                <a:avLst/>
              </a:prstGeom>
              <a:blipFill>
                <a:blip r:embed="rId6"/>
                <a:stretch>
                  <a:fillRect l="-1097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33D16DC-61B8-EE53-2E44-08FDC61612BE}"/>
                  </a:ext>
                </a:extLst>
              </p:cNvPr>
              <p:cNvSpPr txBox="1"/>
              <p:nvPr/>
            </p:nvSpPr>
            <p:spPr>
              <a:xfrm>
                <a:off x="2352138" y="2143768"/>
                <a:ext cx="6079549" cy="8188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(2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33D16DC-61B8-EE53-2E44-08FDC61612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138" y="2143768"/>
                <a:ext cx="6079549" cy="81887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6AC63A7-21AE-3E19-362B-E986B2C698E2}"/>
                  </a:ext>
                </a:extLst>
              </p:cNvPr>
              <p:cNvSpPr txBox="1"/>
              <p:nvPr/>
            </p:nvSpPr>
            <p:spPr>
              <a:xfrm>
                <a:off x="5430100" y="5104575"/>
                <a:ext cx="3154005" cy="7593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Li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  <m:e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⁡(1−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6AC63A7-21AE-3E19-362B-E986B2C698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100" y="5104575"/>
                <a:ext cx="3154005" cy="7593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89764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6D5FCC-1E59-4016-95C3-B2A7E33A7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1615F-9890-4A96-ADC6-E0E06979F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BFF569-0DE9-4326-BDAE-39C1FA525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514B-642F-4ADF-B2CF-E9F0155ECB63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00D2F6-B5F8-BB6F-8656-F94083099170}"/>
              </a:ext>
            </a:extLst>
          </p:cNvPr>
          <p:cNvSpPr txBox="1"/>
          <p:nvPr/>
        </p:nvSpPr>
        <p:spPr>
          <a:xfrm>
            <a:off x="2633007" y="2505670"/>
            <a:ext cx="38779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08000"/>
                </a:solidFill>
              </a:rPr>
              <a:t>Extra Slides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FC21B73-2BDB-F3EB-E391-EC68E2B616F3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627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EE757-5C34-4AD1-8B08-3ED853CB6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71" y="228600"/>
            <a:ext cx="8229600" cy="715962"/>
          </a:xfrm>
        </p:spPr>
        <p:txBody>
          <a:bodyPr/>
          <a:lstStyle/>
          <a:p>
            <a:r>
              <a:rPr lang="en-US" sz="3600" i="1" err="1">
                <a:solidFill>
                  <a:srgbClr val="0000FF"/>
                </a:solidFill>
              </a:rPr>
              <a:t>H</a:t>
            </a:r>
            <a:r>
              <a:rPr lang="en-US" sz="3600" i="1" err="1">
                <a:solidFill>
                  <a:srgbClr val="008000"/>
                </a:solidFill>
              </a:rPr>
              <a:t>ggg</a:t>
            </a:r>
            <a:r>
              <a:rPr lang="en-US" sz="3600"/>
              <a:t> kinematics is two-dimensional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C78168-0B29-466F-8B0F-02917DF93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045C5A-FDBB-460D-9E02-10E1B44BF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1ABE14-EF52-438C-8359-DDBA90C83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91A7E1BC-9E30-4D92-989C-24106FB90E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0" y="2286000"/>
            <a:ext cx="6477000" cy="31092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4ABCAAB-BC48-43A3-A5E3-6AC0FE852269}"/>
                  </a:ext>
                </a:extLst>
              </p:cNvPr>
              <p:cNvSpPr txBox="1"/>
              <p:nvPr/>
            </p:nvSpPr>
            <p:spPr>
              <a:xfrm>
                <a:off x="4625719" y="1317634"/>
                <a:ext cx="4103175" cy="5111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     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4ABCAAB-BC48-43A3-A5E3-6AC0FE852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5719" y="1317634"/>
                <a:ext cx="4103175" cy="5111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0DB46F8-959E-4804-8C26-E03032E4D359}"/>
                  </a:ext>
                </a:extLst>
              </p:cNvPr>
              <p:cNvSpPr txBox="1"/>
              <p:nvPr/>
            </p:nvSpPr>
            <p:spPr>
              <a:xfrm>
                <a:off x="152400" y="1121036"/>
                <a:ext cx="30064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0DB46F8-959E-4804-8C26-E03032E4D3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121036"/>
                <a:ext cx="3006400" cy="461665"/>
              </a:xfrm>
              <a:prstGeom prst="rect">
                <a:avLst/>
              </a:prstGeom>
              <a:blipFill>
                <a:blip r:embed="rId4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A04DA1-AF53-4706-B314-C1D6E1A60215}"/>
                  </a:ext>
                </a:extLst>
              </p:cNvPr>
              <p:cNvSpPr txBox="1"/>
              <p:nvPr/>
            </p:nvSpPr>
            <p:spPr>
              <a:xfrm>
                <a:off x="119743" y="1653713"/>
                <a:ext cx="3993336" cy="4668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A04DA1-AF53-4706-B314-C1D6E1A60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43" y="1653713"/>
                <a:ext cx="3993336" cy="466859"/>
              </a:xfrm>
              <a:prstGeom prst="rect">
                <a:avLst/>
              </a:prstGeom>
              <a:blipFill>
                <a:blip r:embed="rId5"/>
                <a:stretch>
                  <a:fillRect b="-5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D85BB53-D18F-428B-AFD3-FA6BF2F3E5B4}"/>
                  </a:ext>
                </a:extLst>
              </p:cNvPr>
              <p:cNvSpPr txBox="1"/>
              <p:nvPr/>
            </p:nvSpPr>
            <p:spPr>
              <a:xfrm>
                <a:off x="4830522" y="2107253"/>
                <a:ext cx="4054956" cy="6133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123</m:t>
                              </m:r>
                            </m:sub>
                          </m:sSub>
                        </m:den>
                      </m:f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   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123</m:t>
                              </m:r>
                            </m:sub>
                          </m:sSub>
                        </m:den>
                      </m:f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123</m:t>
                              </m:r>
                            </m:sub>
                          </m:sSub>
                        </m:den>
                      </m:f>
                      <m:r>
                        <a:rPr lang="en-US" sz="180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</m:oMath>
                  </m:oMathPara>
                </a14:m>
                <a:endParaRPr lang="en-US" sz="280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D85BB53-D18F-428B-AFD3-FA6BF2F3E5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522" y="2107253"/>
                <a:ext cx="4054956" cy="61337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29E4DD-E427-4459-89A2-F4F9C406AE90}"/>
                  </a:ext>
                </a:extLst>
              </p:cNvPr>
              <p:cNvSpPr txBox="1"/>
              <p:nvPr/>
            </p:nvSpPr>
            <p:spPr>
              <a:xfrm>
                <a:off x="3795731" y="2895600"/>
                <a:ext cx="184306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200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29E4DD-E427-4459-89A2-F4F9C406AE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5731" y="2895600"/>
                <a:ext cx="1843069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0E83C6D-9B85-41A5-891F-74F8DD281BE5}"/>
                  </a:ext>
                </a:extLst>
              </p:cNvPr>
              <p:cNvSpPr txBox="1"/>
              <p:nvPr/>
            </p:nvSpPr>
            <p:spPr>
              <a:xfrm>
                <a:off x="4113079" y="4733527"/>
                <a:ext cx="4847417" cy="1323439"/>
              </a:xfrm>
              <a:prstGeom prst="rect">
                <a:avLst/>
              </a:prstGeom>
              <a:noFill/>
              <a:ln w="22225">
                <a:solidFill>
                  <a:srgbClr val="0080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20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≡</m:t>
                        </m:r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8000"/>
                    </a:solidFill>
                  </a:rPr>
                  <a:t> dihedral symmetry </a:t>
                </a:r>
                <a:r>
                  <a:rPr lang="en-US" sz="2000" dirty="0"/>
                  <a:t>generated by:</a:t>
                </a:r>
              </a:p>
              <a:p>
                <a:pPr marL="457200" indent="-457200">
                  <a:buAutoNum type="alphaLcPeriod"/>
                </a:pPr>
                <a:r>
                  <a:rPr lang="en-US" sz="2000" dirty="0"/>
                  <a:t>cycle: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 (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mod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3)</m:t>
                    </m:r>
                  </m:oMath>
                </a14:m>
                <a:r>
                  <a:rPr lang="en-US" sz="2000" dirty="0"/>
                  <a:t>, or</a:t>
                </a: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000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000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sz="2000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000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</m:t>
                      </m:r>
                      <m:r>
                        <a:rPr lang="en-US" sz="2000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000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2000" b="0" dirty="0">
                  <a:solidFill>
                    <a:srgbClr val="0000FF"/>
                  </a:solidFill>
                  <a:ea typeface="Cambria Math" panose="02040503050406030204" pitchFamily="18" charset="0"/>
                </a:endParaRPr>
              </a:p>
              <a:p>
                <a:r>
                  <a:rPr lang="en-US" sz="2000" dirty="0"/>
                  <a:t>b.    flip: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0E83C6D-9B85-41A5-891F-74F8DD281B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3079" y="4733527"/>
                <a:ext cx="4847417" cy="1323439"/>
              </a:xfrm>
              <a:prstGeom prst="rect">
                <a:avLst/>
              </a:prstGeom>
              <a:blipFill>
                <a:blip r:embed="rId8"/>
                <a:stretch>
                  <a:fillRect l="-1126" t="-901" r="-125" b="-6306"/>
                </a:stretch>
              </a:blipFill>
              <a:ln w="22225"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7BBF57C-BE04-4054-B7F8-CAD891A563EB}"/>
                  </a:ext>
                </a:extLst>
              </p:cNvPr>
              <p:cNvSpPr txBox="1"/>
              <p:nvPr/>
            </p:nvSpPr>
            <p:spPr>
              <a:xfrm>
                <a:off x="1564359" y="5552072"/>
                <a:ext cx="2101857" cy="707886"/>
              </a:xfrm>
              <a:prstGeom prst="rect">
                <a:avLst/>
              </a:prstGeom>
              <a:noFill/>
              <a:ln w="15875">
                <a:solidFill>
                  <a:srgbClr val="0000FF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N=4 amplitude is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8000"/>
                    </a:solidFill>
                  </a:rPr>
                  <a:t> invariant</a:t>
                </a:r>
                <a:endParaRPr lang="en-US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7BBF57C-BE04-4054-B7F8-CAD891A563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4359" y="5552072"/>
                <a:ext cx="2101857" cy="707886"/>
              </a:xfrm>
              <a:prstGeom prst="rect">
                <a:avLst/>
              </a:prstGeom>
              <a:blipFill>
                <a:blip r:embed="rId9"/>
                <a:stretch>
                  <a:fillRect l="-2882" t="-3361" r="-1441" b="-13445"/>
                </a:stretch>
              </a:blipFill>
              <a:ln w="15875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45057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02DC5-8F4A-ACAD-08F7-3C865FA62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Visualizing dihedral symmetry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EFE5D6-49AE-03C2-B54A-DBA4FFD50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B1D2CB-60C7-3887-5266-FF6913326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FD516F-3FB9-1DE4-2191-8EA44493A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21F994-F294-0067-4DDE-84F5384DCC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065" y="2955677"/>
            <a:ext cx="5539300" cy="21361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51D0D6F-D17E-2B22-0F44-82CFD3A378B2}"/>
                  </a:ext>
                </a:extLst>
              </p:cNvPr>
              <p:cNvSpPr txBox="1"/>
              <p:nvPr/>
            </p:nvSpPr>
            <p:spPr>
              <a:xfrm>
                <a:off x="591205" y="1545081"/>
                <a:ext cx="7961587" cy="1323439"/>
              </a:xfrm>
              <a:prstGeom prst="rect">
                <a:avLst/>
              </a:prstGeom>
              <a:solidFill>
                <a:schemeClr val="accent1">
                  <a:alpha val="71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Tokens mapped into vector space in “embedding layer” of the transformer.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Plot leading 3 PCA (principal component analysis) components for positions of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sz="2000" dirty="0"/>
                  <a:t> in the embedding space: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51D0D6F-D17E-2B22-0F44-82CFD3A378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05" y="1545081"/>
                <a:ext cx="7961587" cy="1323439"/>
              </a:xfrm>
              <a:prstGeom prst="rect">
                <a:avLst/>
              </a:prstGeom>
              <a:blipFill>
                <a:blip r:embed="rId3"/>
                <a:stretch>
                  <a:fillRect l="-689" t="-1835" b="-7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FB233FF-F820-834A-367B-92B208DF8636}"/>
                  </a:ext>
                </a:extLst>
              </p:cNvPr>
              <p:cNvSpPr txBox="1"/>
              <p:nvPr/>
            </p:nvSpPr>
            <p:spPr>
              <a:xfrm>
                <a:off x="1916969" y="4951447"/>
                <a:ext cx="622446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=5  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64%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𝑣𝑎𝑟𝑖𝑎𝑛𝑐𝑒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3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=6  (82%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𝑣𝑎𝑟𝑖𝑎𝑛𝑐𝑒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𝑖𝑛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3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FB233FF-F820-834A-367B-92B208DF86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6969" y="4951447"/>
                <a:ext cx="622446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E67C9CC-AD1B-B161-036F-78BD0575E8DE}"/>
                  </a:ext>
                </a:extLst>
              </p:cNvPr>
              <p:cNvSpPr txBox="1"/>
              <p:nvPr/>
            </p:nvSpPr>
            <p:spPr>
              <a:xfrm>
                <a:off x="591205" y="5436084"/>
                <a:ext cx="7800790" cy="707886"/>
              </a:xfrm>
              <a:prstGeom prst="rect">
                <a:avLst/>
              </a:prstGeom>
              <a:solidFill>
                <a:schemeClr val="accent1">
                  <a:alpha val="49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 full space, dihedral symmetry holds for both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=6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all angles close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60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000" dirty="0"/>
                  <a:t>.  For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=5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dirty="0"/>
                  <a:t>not apparent in projection to 3D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E67C9CC-AD1B-B161-036F-78BD0575E8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05" y="5436084"/>
                <a:ext cx="7800790" cy="707886"/>
              </a:xfrm>
              <a:prstGeom prst="rect">
                <a:avLst/>
              </a:prstGeom>
              <a:blipFill>
                <a:blip r:embed="rId5"/>
                <a:stretch>
                  <a:fillRect l="-859" t="-4310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46083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C30C8-DA65-46B1-9736-B339A6210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110" y="14942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Q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>
                <a:solidFill>
                  <a:srgbClr val="008000"/>
                </a:solidFill>
              </a:rPr>
              <a:t>D</a:t>
            </a:r>
            <a:r>
              <a:rPr lang="en-US" dirty="0"/>
              <a:t> vs. N=4 SYM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3DFA9-873E-44F5-96BE-CEA604E75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281" y="1371600"/>
            <a:ext cx="8382000" cy="3810000"/>
          </a:xfrm>
        </p:spPr>
        <p:txBody>
          <a:bodyPr/>
          <a:lstStyle/>
          <a:p>
            <a:r>
              <a:rPr lang="en-US" sz="2400" dirty="0"/>
              <a:t>QCD: </a:t>
            </a:r>
            <a:r>
              <a:rPr lang="en-US" sz="2400" dirty="0">
                <a:solidFill>
                  <a:srgbClr val="008000"/>
                </a:solidFill>
              </a:rPr>
              <a:t>gluons,</a:t>
            </a:r>
            <a:r>
              <a:rPr lang="en-US" sz="2400" dirty="0"/>
              <a:t> plus </a:t>
            </a:r>
            <a:r>
              <a:rPr lang="en-US" sz="2400" dirty="0">
                <a:solidFill>
                  <a:srgbClr val="FF0000"/>
                </a:solidFill>
              </a:rPr>
              <a:t>quarks</a:t>
            </a:r>
            <a:r>
              <a:rPr lang="en-US" sz="2400" dirty="0"/>
              <a:t> in fundamental rep. of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SU(</a:t>
            </a:r>
            <a:r>
              <a:rPr lang="en-US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/>
          </a:p>
          <a:p>
            <a:r>
              <a:rPr lang="en-US" sz="2400" dirty="0"/>
              <a:t>N=4: Replace </a:t>
            </a:r>
            <a:r>
              <a:rPr lang="en-US" sz="2400" dirty="0">
                <a:solidFill>
                  <a:srgbClr val="FF0000"/>
                </a:solidFill>
              </a:rPr>
              <a:t>quarks</a:t>
            </a:r>
            <a:r>
              <a:rPr lang="en-US" sz="2400" dirty="0"/>
              <a:t> with 4 copies of fermions in adjoint rep. (</a:t>
            </a:r>
            <a:r>
              <a:rPr lang="en-US" sz="2400" dirty="0" err="1">
                <a:solidFill>
                  <a:srgbClr val="FF0000"/>
                </a:solidFill>
              </a:rPr>
              <a:t>gluinos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  <a:r>
              <a:rPr lang="en-US" sz="2400" dirty="0"/>
              <a:t> and add 6 real adjoint rep. </a:t>
            </a:r>
            <a:r>
              <a:rPr lang="en-US" sz="2400" dirty="0">
                <a:solidFill>
                  <a:srgbClr val="0000FF"/>
                </a:solidFill>
              </a:rPr>
              <a:t>scalars</a:t>
            </a:r>
          </a:p>
          <a:p>
            <a:r>
              <a:rPr lang="en-US" sz="2400" dirty="0">
                <a:solidFill>
                  <a:srgbClr val="0000FF"/>
                </a:solidFill>
              </a:rPr>
              <a:t>All in same </a:t>
            </a:r>
            <a:r>
              <a:rPr lang="en-US" sz="2400" dirty="0" err="1">
                <a:solidFill>
                  <a:srgbClr val="0000FF"/>
                </a:solidFill>
              </a:rPr>
              <a:t>supermultiplet</a:t>
            </a:r>
            <a:r>
              <a:rPr lang="en-US" sz="2400" dirty="0">
                <a:solidFill>
                  <a:srgbClr val="0000FF"/>
                </a:solidFill>
              </a:rPr>
              <a:t> (like one particle)</a:t>
            </a:r>
          </a:p>
          <a:p>
            <a:r>
              <a:rPr lang="en-US" sz="2400" dirty="0"/>
              <a:t>Feynman vertices: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FAD9AC-CEE1-45BC-A80F-54FF03231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38218-D729-4E06-9681-27A14D631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E7C93-F997-4037-8A7D-9818D0FD3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376A8A-7727-46A3-80D5-40CE5C59A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074" y="3554083"/>
            <a:ext cx="2585735" cy="13227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B40B66-0DAD-4873-8235-B72AD678C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674" y="4995844"/>
            <a:ext cx="5925726" cy="102395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663A93B-EE1A-42F0-98A9-E984D586A69F}"/>
              </a:ext>
            </a:extLst>
          </p:cNvPr>
          <p:cNvSpPr/>
          <p:nvPr/>
        </p:nvSpPr>
        <p:spPr>
          <a:xfrm>
            <a:off x="273851" y="3881735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Q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>
                <a:solidFill>
                  <a:srgbClr val="008000"/>
                </a:solidFill>
              </a:rPr>
              <a:t>D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C5B041D-33A8-4B3A-A30E-38F0BD291F50}"/>
              </a:ext>
            </a:extLst>
          </p:cNvPr>
          <p:cNvSpPr/>
          <p:nvPr/>
        </p:nvSpPr>
        <p:spPr>
          <a:xfrm>
            <a:off x="177099" y="5329535"/>
            <a:ext cx="15103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N=4 SYM</a:t>
            </a:r>
          </a:p>
        </p:txBody>
      </p:sp>
    </p:spTree>
    <p:extLst>
      <p:ext uri="{BB962C8B-B14F-4D97-AF65-F5344CB8AC3E}">
        <p14:creationId xmlns:p14="http://schemas.microsoft.com/office/powerpoint/2010/main" val="9021336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EB145-29CB-4CD5-AD19-848AC3BCE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001" y="157163"/>
            <a:ext cx="8552037" cy="784959"/>
          </a:xfrm>
        </p:spPr>
        <p:txBody>
          <a:bodyPr/>
          <a:lstStyle/>
          <a:p>
            <a:r>
              <a:rPr lang="en-US" sz="3200" dirty="0"/>
              <a:t>Different “HI” routes to perturbative amplitudes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4CF5A-C523-4755-82E4-613466897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BC10F-AA99-4D94-90B3-BD0C646DF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D5143-2935-4F00-AF05-E013185E1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34</a:t>
            </a:fld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A6D5BD-E52C-4A1B-B272-BA5D10F30880}"/>
              </a:ext>
            </a:extLst>
          </p:cNvPr>
          <p:cNvGrpSpPr/>
          <p:nvPr/>
        </p:nvGrpSpPr>
        <p:grpSpPr>
          <a:xfrm>
            <a:off x="304800" y="1143000"/>
            <a:ext cx="2743199" cy="4970697"/>
            <a:chOff x="304800" y="1219200"/>
            <a:chExt cx="2743199" cy="49706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E8E82919-B4AA-4A82-A3BC-58231BF3DC1E}"/>
                    </a:ext>
                  </a:extLst>
                </p:cNvPr>
                <p:cNvSpPr txBox="1"/>
                <p:nvPr/>
              </p:nvSpPr>
              <p:spPr>
                <a:xfrm>
                  <a:off x="304800" y="1219200"/>
                  <a:ext cx="2667718" cy="83099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Draw all </a:t>
                  </a:r>
                  <a:r>
                    <a:rPr lang="en-US">
                      <a:solidFill>
                        <a:srgbClr val="008000"/>
                      </a:solidFill>
                    </a:rPr>
                    <a:t>Feynman</a:t>
                  </a:r>
                </a:p>
                <a:p>
                  <a:r>
                    <a:rPr lang="en-US"/>
                    <a:t>graphs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endParaRPr lang="en-US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E8E82919-B4AA-4A82-A3BC-58231BF3DC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800" y="1219200"/>
                  <a:ext cx="2667718" cy="830997"/>
                </a:xfrm>
                <a:prstGeom prst="rect">
                  <a:avLst/>
                </a:prstGeom>
                <a:blipFill>
                  <a:blip r:embed="rId2"/>
                  <a:stretch>
                    <a:fillRect l="-3182" t="-4348" r="-2045" b="-1521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BE523F4-C6C2-44A9-ADB2-8CB7AA64CE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00200" y="2133600"/>
              <a:ext cx="0" cy="3810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2E23353-A323-4626-A2A7-800EF3539E76}"/>
                    </a:ext>
                  </a:extLst>
                </p:cNvPr>
                <p:cNvSpPr txBox="1"/>
                <p:nvPr/>
              </p:nvSpPr>
              <p:spPr>
                <a:xfrm>
                  <a:off x="304800" y="2514600"/>
                  <a:ext cx="2743199" cy="83099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/>
                    <a:t>Evaluate all Feynman rules: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endParaRPr lang="en-US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72E23353-A323-4626-A2A7-800EF3539E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800" y="2514600"/>
                  <a:ext cx="2743199" cy="830997"/>
                </a:xfrm>
                <a:prstGeom prst="rect">
                  <a:avLst/>
                </a:prstGeom>
                <a:blipFill>
                  <a:blip r:embed="rId3"/>
                  <a:stretch>
                    <a:fillRect l="-3097" t="-4348" b="-15942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1CB96DD-2676-4672-ACEF-19D7EFAE5F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00200" y="34290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B023A23-D7D5-4394-A6BC-9270E72C3BAF}"/>
                    </a:ext>
                  </a:extLst>
                </p:cNvPr>
                <p:cNvSpPr txBox="1"/>
                <p:nvPr/>
              </p:nvSpPr>
              <p:spPr>
                <a:xfrm>
                  <a:off x="304800" y="3962400"/>
                  <a:ext cx="2743199" cy="83099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/>
                    <a:t>Perform all loop integrations: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endParaRPr lang="en-US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B023A23-D7D5-4394-A6BC-9270E72C3B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800" y="3962400"/>
                  <a:ext cx="2743199" cy="830997"/>
                </a:xfrm>
                <a:prstGeom prst="rect">
                  <a:avLst/>
                </a:prstGeom>
                <a:blipFill>
                  <a:blip r:embed="rId4"/>
                  <a:stretch>
                    <a:fillRect l="-3097" t="-4348" b="-1521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B09E3CF-E4C9-4BB0-BAB5-39A04FAC51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00200" y="48006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A040F16-4006-4BFA-9DAF-FF57AEBE55E5}"/>
                    </a:ext>
                  </a:extLst>
                </p:cNvPr>
                <p:cNvSpPr txBox="1"/>
                <p:nvPr/>
              </p:nvSpPr>
              <p:spPr>
                <a:xfrm>
                  <a:off x="608882" y="5310554"/>
                  <a:ext cx="1981918" cy="87934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</m:e>
                          <m:sub/>
                        </m:sSub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A040F16-4006-4BFA-9DAF-FF57AEBE55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882" y="5310554"/>
                  <a:ext cx="1981918" cy="87934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E23CCC7-BB5A-433B-A0C9-5C3CF9F398E5}"/>
              </a:ext>
            </a:extLst>
          </p:cNvPr>
          <p:cNvGrpSpPr/>
          <p:nvPr/>
        </p:nvGrpSpPr>
        <p:grpSpPr>
          <a:xfrm>
            <a:off x="3230369" y="1143000"/>
            <a:ext cx="2941831" cy="4935472"/>
            <a:chOff x="3230369" y="1219200"/>
            <a:chExt cx="2941831" cy="49354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E4542DE-EA58-4F50-952C-B6BCF7BDCD6C}"/>
                    </a:ext>
                  </a:extLst>
                </p:cNvPr>
                <p:cNvSpPr txBox="1"/>
                <p:nvPr/>
              </p:nvSpPr>
              <p:spPr>
                <a:xfrm>
                  <a:off x="3230369" y="1219200"/>
                  <a:ext cx="2941831" cy="8626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Evaluate all </a:t>
                  </a:r>
                  <a:r>
                    <a:rPr lang="en-US">
                      <a:solidFill>
                        <a:srgbClr val="00B0F0"/>
                      </a:solidFill>
                    </a:rPr>
                    <a:t>unitarity</a:t>
                  </a:r>
                </a:p>
                <a:p>
                  <a:r>
                    <a:rPr lang="en-US"/>
                    <a:t>cuts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a14:m>
                  <a:endParaRPr lang="en-US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E4542DE-EA58-4F50-952C-B6BCF7BDCD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30369" y="1219200"/>
                  <a:ext cx="2941831" cy="862608"/>
                </a:xfrm>
                <a:prstGeom prst="rect">
                  <a:avLst/>
                </a:prstGeom>
                <a:blipFill>
                  <a:blip r:embed="rId6"/>
                  <a:stretch>
                    <a:fillRect l="-3093" t="-4196" r="-2474" b="-11189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F807FCF-C3F9-42E5-B1F9-CFBE06304A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72000" y="2157046"/>
              <a:ext cx="0" cy="3810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C325D38-5026-4478-9BF4-164AE3C30460}"/>
                    </a:ext>
                  </a:extLst>
                </p:cNvPr>
                <p:cNvSpPr txBox="1"/>
                <p:nvPr/>
              </p:nvSpPr>
              <p:spPr>
                <a:xfrm>
                  <a:off x="3276600" y="2590800"/>
                  <a:ext cx="2743199" cy="83099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/>
                    <a:t>Construct </a:t>
                  </a:r>
                  <a:r>
                    <a:rPr lang="en-US" b="1"/>
                    <a:t>local</a:t>
                  </a:r>
                  <a:r>
                    <a:rPr lang="en-US"/>
                    <a:t>: integrand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/>
                      </m:sSub>
                    </m:oMath>
                  </a14:m>
                  <a:endParaRPr lang="en-US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C325D38-5026-4478-9BF4-164AE3C304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6600" y="2590800"/>
                  <a:ext cx="2743199" cy="830997"/>
                </a:xfrm>
                <a:prstGeom prst="rect">
                  <a:avLst/>
                </a:prstGeom>
                <a:blipFill>
                  <a:blip r:embed="rId7"/>
                  <a:stretch>
                    <a:fillRect l="-3326" t="-4348" b="-1521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6D3DE85-A98E-48A7-B31B-45CE35EC2F6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72000" y="34290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8271DDE-696E-49D2-BBC4-D7759CFE372C}"/>
                    </a:ext>
                  </a:extLst>
                </p:cNvPr>
                <p:cNvSpPr txBox="1"/>
                <p:nvPr/>
              </p:nvSpPr>
              <p:spPr>
                <a:xfrm>
                  <a:off x="3276600" y="3962400"/>
                  <a:ext cx="2743199" cy="83099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/>
                    <a:t>Perform all loop integrations: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a14:m>
                  <a:endParaRPr lang="en-US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8271DDE-696E-49D2-BBC4-D7759CFE37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6600" y="3962400"/>
                  <a:ext cx="2743199" cy="830997"/>
                </a:xfrm>
                <a:prstGeom prst="rect">
                  <a:avLst/>
                </a:prstGeom>
                <a:blipFill>
                  <a:blip r:embed="rId8"/>
                  <a:stretch>
                    <a:fillRect l="-3326" t="-4348" b="-1521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DE25DD9-D874-478C-B723-91B224E434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72000" y="48006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5467876-BE69-4EA4-8B2A-ED004AD2C537}"/>
                    </a:ext>
                  </a:extLst>
                </p:cNvPr>
                <p:cNvSpPr txBox="1"/>
                <p:nvPr/>
              </p:nvSpPr>
              <p:spPr>
                <a:xfrm>
                  <a:off x="3587621" y="5275329"/>
                  <a:ext cx="1981918" cy="87934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sub>
                                </m:sSub>
                              </m:e>
                            </m:nary>
                          </m:e>
                          <m:sub/>
                        </m:sSub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5467876-BE69-4EA4-8B2A-ED004AD2C5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7621" y="5275329"/>
                  <a:ext cx="1981918" cy="879343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1CCE798-CF85-4109-B209-E3676788AA7B}"/>
              </a:ext>
            </a:extLst>
          </p:cNvPr>
          <p:cNvGrpSpPr/>
          <p:nvPr/>
        </p:nvGrpSpPr>
        <p:grpSpPr>
          <a:xfrm>
            <a:off x="6248400" y="1143000"/>
            <a:ext cx="2832635" cy="4935472"/>
            <a:chOff x="6248400" y="1219200"/>
            <a:chExt cx="2832635" cy="49354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630E345C-4525-41C8-A40B-2366FA8E6DD1}"/>
                    </a:ext>
                  </a:extLst>
                </p:cNvPr>
                <p:cNvSpPr txBox="1"/>
                <p:nvPr/>
              </p:nvSpPr>
              <p:spPr>
                <a:xfrm>
                  <a:off x="6248400" y="1219200"/>
                  <a:ext cx="2832635" cy="1938992"/>
                </a:xfrm>
                <a:prstGeom prst="rect">
                  <a:avLst/>
                </a:prstGeom>
                <a:noFill/>
                <a:ln>
                  <a:solidFill>
                    <a:srgbClr val="0000FF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>
                      <a:solidFill>
                        <a:srgbClr val="0000FF"/>
                      </a:solidFill>
                    </a:rPr>
                    <a:t>Bootstrap: Guess</a:t>
                  </a:r>
                </a:p>
                <a:p>
                  <a:r>
                    <a:rPr lang="en-US">
                      <a:solidFill>
                        <a:srgbClr val="0000FF"/>
                      </a:solidFill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  <m:sub/>
                      </m:sSub>
                    </m:oMath>
                  </a14:m>
                  <a:endParaRPr lang="en-US" b="0">
                    <a:solidFill>
                      <a:srgbClr val="0000FF"/>
                    </a:solidFill>
                    <a:ea typeface="Cambria Math" panose="02040503050406030204" pitchFamily="18" charset="0"/>
                  </a:endParaRP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a14:m>
                  <a:r>
                    <a:rPr lang="en-US">
                      <a:solidFill>
                        <a:srgbClr val="0000FF"/>
                      </a:solidFill>
                    </a:rPr>
                    <a:t> known functions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ℚ</m:t>
                      </m:r>
                    </m:oMath>
                  </a14:m>
                  <a:r>
                    <a:rPr lang="en-US">
                      <a:solidFill>
                        <a:srgbClr val="FF0000"/>
                      </a:solidFill>
                    </a:rPr>
                    <a:t> </a:t>
                  </a:r>
                  <a:r>
                    <a:rPr lang="en-US">
                      <a:solidFill>
                        <a:srgbClr val="0000FF"/>
                      </a:solidFill>
                    </a:rPr>
                    <a:t>unknown </a:t>
                  </a:r>
                </a:p>
                <a:p>
                  <a:r>
                    <a:rPr lang="en-US">
                      <a:solidFill>
                        <a:srgbClr val="0000FF"/>
                      </a:solidFill>
                    </a:rPr>
                    <a:t>constants</a:t>
                  </a: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630E345C-4525-41C8-A40B-2366FA8E6D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48400" y="1219200"/>
                  <a:ext cx="2832635" cy="1938992"/>
                </a:xfrm>
                <a:prstGeom prst="rect">
                  <a:avLst/>
                </a:prstGeom>
                <a:blipFill>
                  <a:blip r:embed="rId10"/>
                  <a:stretch>
                    <a:fillRect l="-2998" t="-11250" r="-2355" b="-5938"/>
                  </a:stretch>
                </a:blipFill>
                <a:ln>
                  <a:solidFill>
                    <a:srgbClr val="0000FF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B9DCB14-85C5-4743-B719-0E2A277052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43800" y="3193197"/>
              <a:ext cx="0" cy="3810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43E3500-7832-4414-9E65-14A8B69F3900}"/>
                    </a:ext>
                  </a:extLst>
                </p:cNvPr>
                <p:cNvSpPr txBox="1"/>
                <p:nvPr/>
              </p:nvSpPr>
              <p:spPr>
                <a:xfrm>
                  <a:off x="6293117" y="3580718"/>
                  <a:ext cx="2743199" cy="1200329"/>
                </a:xfrm>
                <a:prstGeom prst="rect">
                  <a:avLst/>
                </a:prstGeom>
                <a:noFill/>
                <a:ln>
                  <a:solidFill>
                    <a:srgbClr val="0000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>
                      <a:solidFill>
                        <a:srgbClr val="0000FF"/>
                      </a:solidFill>
                    </a:rPr>
                    <a:t>Solve constraints,</a:t>
                  </a:r>
                </a:p>
                <a:p>
                  <a:r>
                    <a:rPr lang="en-US">
                      <a:solidFill>
                        <a:srgbClr val="0000FF"/>
                      </a:solidFill>
                    </a:rPr>
                    <a:t>linear equations</a:t>
                  </a:r>
                </a:p>
                <a:p>
                  <a:r>
                    <a:rPr lang="en-US">
                      <a:solidFill>
                        <a:srgbClr val="0000FF"/>
                      </a:solidFill>
                    </a:rPr>
                    <a:t>for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a14:m>
                  <a:endParaRPr lang="en-US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43E3500-7832-4414-9E65-14A8B69F39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3117" y="3580718"/>
                  <a:ext cx="2743199" cy="1200329"/>
                </a:xfrm>
                <a:prstGeom prst="rect">
                  <a:avLst/>
                </a:prstGeom>
                <a:blipFill>
                  <a:blip r:embed="rId11"/>
                  <a:stretch>
                    <a:fillRect l="-3097" t="-3015" b="-10553"/>
                  </a:stretch>
                </a:blipFill>
                <a:ln>
                  <a:solidFill>
                    <a:srgbClr val="0000FF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632717C-C368-4CC9-B0DA-41CD57C6FED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50379" y="48006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9BDEE62-A0E5-46A1-863A-2E7AFD6B7285}"/>
                    </a:ext>
                  </a:extLst>
                </p:cNvPr>
                <p:cNvSpPr txBox="1"/>
                <p:nvPr/>
              </p:nvSpPr>
              <p:spPr>
                <a:xfrm>
                  <a:off x="6566000" y="5275329"/>
                  <a:ext cx="1981918" cy="879343"/>
                </a:xfrm>
                <a:prstGeom prst="rect">
                  <a:avLst/>
                </a:prstGeom>
                <a:noFill/>
                <a:ln>
                  <a:solidFill>
                    <a:srgbClr val="0000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sz="20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sub>
                                    </m:sSub>
                                    <m:r>
                                      <a:rPr lang="en-US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nary>
                          </m:e>
                          <m:sub/>
                        </m:sSub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9BDEE62-A0E5-46A1-863A-2E7AFD6B72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66000" y="5275329"/>
                  <a:ext cx="1981918" cy="879343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solidFill>
                    <a:srgbClr val="0000FF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5309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7BE9B02-DF22-4E61-BEC9-C4F3A358C50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8106" y="110335"/>
                <a:ext cx="8358267" cy="1051000"/>
              </a:xfrm>
            </p:spPr>
            <p:txBody>
              <a:bodyPr/>
              <a:lstStyle/>
              <a:p>
                <a:r>
                  <a:rPr lang="en-US" sz="3600" dirty="0"/>
                  <a:t> </a:t>
                </a:r>
                <a:r>
                  <a:rPr lang="en-US" sz="3200" dirty="0"/>
                  <a:t>Known Planar N=4 SYM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3200" dirty="0"/>
                  <a:t>-Point Amplitudes</a:t>
                </a:r>
                <a:endParaRPr lang="en-US" sz="36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7BE9B02-DF22-4E61-BEC9-C4F3A358C5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8106" y="110335"/>
                <a:ext cx="8358267" cy="1051000"/>
              </a:xfrm>
              <a:blipFill>
                <a:blip r:embed="rId2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866DEF7C-5971-467E-A8E0-ADAB7F1C94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33406"/>
            <a:ext cx="7696200" cy="386259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E33E1-1D4B-4663-8FFE-D1DBDD0FA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D5747-2D22-4D8F-AA64-EF2018736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F147E-643D-4FC1-A343-AC5418CE2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D315-D3CC-4238-A678-0F1DC84349C0}" type="slidenum">
              <a:rPr lang="en-US" smtClean="0"/>
              <a:pPr/>
              <a:t>35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2C1D18E-BFA7-4062-8B17-8A279787489D}"/>
              </a:ext>
            </a:extLst>
          </p:cNvPr>
          <p:cNvGrpSpPr/>
          <p:nvPr/>
        </p:nvGrpSpPr>
        <p:grpSpPr>
          <a:xfrm>
            <a:off x="5334000" y="1600200"/>
            <a:ext cx="3765047" cy="1931710"/>
            <a:chOff x="5334000" y="1600200"/>
            <a:chExt cx="3765047" cy="193171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61A6DB1-5AAA-411E-87E9-E759256EE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86600" y="1670679"/>
              <a:ext cx="1464633" cy="117658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B5FC4BF-093E-4603-8ABC-46F6B3E528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10200" y="1670680"/>
              <a:ext cx="1399422" cy="1176579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B821E51-CD8B-452B-A969-52680967C14F}"/>
                </a:ext>
              </a:extLst>
            </p:cNvPr>
            <p:cNvSpPr txBox="1"/>
            <p:nvPr/>
          </p:nvSpPr>
          <p:spPr>
            <a:xfrm>
              <a:off x="5697853" y="2947135"/>
              <a:ext cx="318388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sum all planar Feynman graphs with</a:t>
              </a:r>
            </a:p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loops and </a:t>
              </a:r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external lines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A673788-9CF1-4A6F-A527-50DA7B82BF40}"/>
                </a:ext>
              </a:extLst>
            </p:cNvPr>
            <p:cNvSpPr txBox="1"/>
            <p:nvPr/>
          </p:nvSpPr>
          <p:spPr>
            <a:xfrm>
              <a:off x="6781800" y="2047138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=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6ADBE48-F61C-4855-9D73-09EE5E95777F}"/>
                </a:ext>
              </a:extLst>
            </p:cNvPr>
            <p:cNvSpPr txBox="1"/>
            <p:nvPr/>
          </p:nvSpPr>
          <p:spPr>
            <a:xfrm>
              <a:off x="8508821" y="2047138"/>
              <a:ext cx="5902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+…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30D965D-94C7-454D-BE31-32F22AC104FE}"/>
                </a:ext>
              </a:extLst>
            </p:cNvPr>
            <p:cNvSpPr/>
            <p:nvPr/>
          </p:nvSpPr>
          <p:spPr bwMode="auto">
            <a:xfrm>
              <a:off x="5334000" y="1600200"/>
              <a:ext cx="3733800" cy="193171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5C815329-F6CF-44CF-B4E8-97B9A389E830}"/>
              </a:ext>
            </a:extLst>
          </p:cNvPr>
          <p:cNvSpPr/>
          <p:nvPr/>
        </p:nvSpPr>
        <p:spPr bwMode="auto">
          <a:xfrm>
            <a:off x="3273552" y="5175504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8E3AE68-AE81-4D65-992C-7F612585660C}"/>
              </a:ext>
            </a:extLst>
          </p:cNvPr>
          <p:cNvSpPr/>
          <p:nvPr/>
        </p:nvSpPr>
        <p:spPr bwMode="auto">
          <a:xfrm>
            <a:off x="4434840" y="4818664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04DF3F-BA79-4415-A68A-252F3A3A5E5F}"/>
              </a:ext>
            </a:extLst>
          </p:cNvPr>
          <p:cNvSpPr txBox="1"/>
          <p:nvPr/>
        </p:nvSpPr>
        <p:spPr>
          <a:xfrm>
            <a:off x="3043289" y="2745896"/>
            <a:ext cx="71365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&gt;221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8F20604-B292-404F-AD8D-08D0B2588ADB}"/>
              </a:ext>
            </a:extLst>
          </p:cNvPr>
          <p:cNvSpPr/>
          <p:nvPr/>
        </p:nvSpPr>
        <p:spPr bwMode="auto">
          <a:xfrm>
            <a:off x="3353610" y="4574200"/>
            <a:ext cx="128016" cy="128016"/>
          </a:xfrm>
          <a:prstGeom prst="ellipse">
            <a:avLst/>
          </a:prstGeom>
          <a:solidFill>
            <a:srgbClr val="008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AD9D74-887E-3083-764A-244CDBB970D3}"/>
              </a:ext>
            </a:extLst>
          </p:cNvPr>
          <p:cNvSpPr txBox="1"/>
          <p:nvPr/>
        </p:nvSpPr>
        <p:spPr>
          <a:xfrm>
            <a:off x="4992" y="1284645"/>
            <a:ext cx="9044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loop</a:t>
            </a:r>
          </a:p>
          <a:p>
            <a:r>
              <a:rPr lang="en-US" dirty="0"/>
              <a:t>order</a:t>
            </a:r>
          </a:p>
        </p:txBody>
      </p:sp>
    </p:spTree>
    <p:extLst>
      <p:ext uri="{BB962C8B-B14F-4D97-AF65-F5344CB8AC3E}">
        <p14:creationId xmlns:p14="http://schemas.microsoft.com/office/powerpoint/2010/main" val="20619826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180C5-1CA8-42EB-A346-2A0D4779B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0107"/>
          </a:xfrm>
        </p:spPr>
        <p:txBody>
          <a:bodyPr/>
          <a:lstStyle/>
          <a:p>
            <a:r>
              <a:rPr lang="en-US" dirty="0"/>
              <a:t>Heuristic view of function space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785C9-8662-4167-BBC0-62CA8643F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FBB82-0635-4271-A906-FF2EF6536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97808-A333-43CC-9E0E-3F228CF78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36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4AB2592-B06F-4EB4-9A39-9A74EED88700}"/>
              </a:ext>
            </a:extLst>
          </p:cNvPr>
          <p:cNvCxnSpPr>
            <a:cxnSpLocks/>
            <a:endCxn id="12" idx="2"/>
          </p:cNvCxnSpPr>
          <p:nvPr/>
        </p:nvCxnSpPr>
        <p:spPr bwMode="auto">
          <a:xfrm>
            <a:off x="19486" y="2903118"/>
            <a:ext cx="4400114" cy="30404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22E42F5-17E8-4E1A-9B5E-BF4742BDBBAD}"/>
              </a:ext>
            </a:extLst>
          </p:cNvPr>
          <p:cNvCxnSpPr>
            <a:cxnSpLocks/>
          </p:cNvCxnSpPr>
          <p:nvPr/>
        </p:nvCxnSpPr>
        <p:spPr bwMode="auto">
          <a:xfrm flipH="1">
            <a:off x="4419600" y="3216677"/>
            <a:ext cx="4664846" cy="27269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183BBFE-61AD-4E8E-85C7-657ABBB48ED0}"/>
              </a:ext>
            </a:extLst>
          </p:cNvPr>
          <p:cNvSpPr txBox="1"/>
          <p:nvPr/>
        </p:nvSpPr>
        <p:spPr>
          <a:xfrm>
            <a:off x="4224675" y="535882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12814B-0380-439E-8087-DF3A7952309A}"/>
              </a:ext>
            </a:extLst>
          </p:cNvPr>
          <p:cNvSpPr txBox="1"/>
          <p:nvPr/>
        </p:nvSpPr>
        <p:spPr>
          <a:xfrm>
            <a:off x="3429000" y="4810780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BC23F5-11C2-4C06-BFD3-1D00C977A5EA}"/>
              </a:ext>
            </a:extLst>
          </p:cNvPr>
          <p:cNvSpPr txBox="1"/>
          <p:nvPr/>
        </p:nvSpPr>
        <p:spPr>
          <a:xfrm>
            <a:off x="4114800" y="4810780"/>
            <a:ext cx="622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B59FFC-BA3B-4A4A-A9B0-12F2319742E2}"/>
              </a:ext>
            </a:extLst>
          </p:cNvPr>
          <p:cNvSpPr txBox="1"/>
          <p:nvPr/>
        </p:nvSpPr>
        <p:spPr>
          <a:xfrm>
            <a:off x="4739518" y="4810780"/>
            <a:ext cx="702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958141-EECA-464B-A581-D960F4B811BE}"/>
              </a:ext>
            </a:extLst>
          </p:cNvPr>
          <p:cNvSpPr txBox="1"/>
          <p:nvPr/>
        </p:nvSpPr>
        <p:spPr>
          <a:xfrm>
            <a:off x="2098605" y="4102175"/>
            <a:ext cx="6088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Li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(1-1/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8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ln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 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i+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>
                <a:latin typeface="Symbol" panose="05050102010706020507" pitchFamily="18" charset="2"/>
                <a:cs typeface="Times New Roman" panose="02020603050405020304" pitchFamily="18" charset="0"/>
              </a:rPr>
              <a:t>z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800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CF5D49-6D82-4ED9-A356-93CDDD45F14C}"/>
              </a:ext>
            </a:extLst>
          </p:cNvPr>
          <p:cNvSpPr txBox="1"/>
          <p:nvPr/>
        </p:nvSpPr>
        <p:spPr>
          <a:xfrm>
            <a:off x="2426517" y="3419009"/>
            <a:ext cx="1778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(1-1/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8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314306-298B-458A-B714-1930E65A6145}"/>
              </a:ext>
            </a:extLst>
          </p:cNvPr>
          <p:cNvSpPr txBox="1"/>
          <p:nvPr/>
        </p:nvSpPr>
        <p:spPr>
          <a:xfrm>
            <a:off x="4243372" y="3468322"/>
            <a:ext cx="2917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true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2D HPLs, …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39CF2D-53D9-4DAB-BE8A-4584303C1785}"/>
              </a:ext>
            </a:extLst>
          </p:cNvPr>
          <p:cNvSpPr txBox="1"/>
          <p:nvPr/>
        </p:nvSpPr>
        <p:spPr>
          <a:xfrm>
            <a:off x="59554" y="1183630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weight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7893C3-9224-4A40-8EB8-266F3934352B}"/>
              </a:ext>
            </a:extLst>
          </p:cNvPr>
          <p:cNvSpPr txBox="1"/>
          <p:nvPr/>
        </p:nvSpPr>
        <p:spPr>
          <a:xfrm>
            <a:off x="262275" y="477405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68FFDF-436D-4C44-B3CE-1A5DAA99ABFA}"/>
              </a:ext>
            </a:extLst>
          </p:cNvPr>
          <p:cNvSpPr txBox="1"/>
          <p:nvPr/>
        </p:nvSpPr>
        <p:spPr>
          <a:xfrm>
            <a:off x="262275" y="257802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1CA38D-866A-4C5B-9277-7FD83D06EB24}"/>
              </a:ext>
            </a:extLst>
          </p:cNvPr>
          <p:cNvSpPr txBox="1"/>
          <p:nvPr/>
        </p:nvSpPr>
        <p:spPr>
          <a:xfrm>
            <a:off x="268026" y="330646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445CEA-3E48-44A6-A0B9-1954E595C3D1}"/>
              </a:ext>
            </a:extLst>
          </p:cNvPr>
          <p:cNvSpPr txBox="1"/>
          <p:nvPr/>
        </p:nvSpPr>
        <p:spPr>
          <a:xfrm>
            <a:off x="270901" y="406342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E5EB0F-FD74-45D3-BB22-334A1F6393AA}"/>
              </a:ext>
            </a:extLst>
          </p:cNvPr>
          <p:cNvSpPr txBox="1"/>
          <p:nvPr/>
        </p:nvSpPr>
        <p:spPr>
          <a:xfrm>
            <a:off x="270901" y="5527103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E29DA7-83DE-462F-B2EF-A743D0FBAF63}"/>
              </a:ext>
            </a:extLst>
          </p:cNvPr>
          <p:cNvSpPr txBox="1"/>
          <p:nvPr/>
        </p:nvSpPr>
        <p:spPr>
          <a:xfrm>
            <a:off x="243165" y="1868521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426C8E4-0678-43AD-8212-A342C56FCE21}"/>
                  </a:ext>
                </a:extLst>
              </p:cNvPr>
              <p:cNvSpPr txBox="1"/>
              <p:nvPr/>
            </p:nvSpPr>
            <p:spPr>
              <a:xfrm>
                <a:off x="3823257" y="2763481"/>
                <a:ext cx="1205943" cy="3833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∫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∫∫∫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426C8E4-0678-43AD-8212-A342C56FCE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3257" y="2763481"/>
                <a:ext cx="1205943" cy="3833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C991D0-ABAC-4B14-98D8-A4FC89F6E724}"/>
                  </a:ext>
                </a:extLst>
              </p:cNvPr>
              <p:cNvSpPr txBox="1"/>
              <p:nvPr/>
            </p:nvSpPr>
            <p:spPr>
              <a:xfrm>
                <a:off x="3810000" y="2140236"/>
                <a:ext cx="1205943" cy="3833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∫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∫∫∫∫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C991D0-ABAC-4B14-98D8-A4FC89F6E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2140236"/>
                <a:ext cx="1205943" cy="3833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455C42D-B667-42ED-8444-74BE848AE9EC}"/>
                  </a:ext>
                </a:extLst>
              </p:cNvPr>
              <p:cNvSpPr txBox="1"/>
              <p:nvPr/>
            </p:nvSpPr>
            <p:spPr>
              <a:xfrm>
                <a:off x="3810000" y="1500850"/>
                <a:ext cx="1205943" cy="3833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∫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∫∫∫∫∫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455C42D-B667-42ED-8444-74BE848AE9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1500850"/>
                <a:ext cx="1205943" cy="383310"/>
              </a:xfrm>
              <a:prstGeom prst="rect">
                <a:avLst/>
              </a:prstGeom>
              <a:blipFill>
                <a:blip r:embed="rId4"/>
                <a:stretch>
                  <a:fillRect r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475CC5B-9305-4DD9-9845-9C12139C5975}"/>
              </a:ext>
            </a:extLst>
          </p:cNvPr>
          <p:cNvCxnSpPr/>
          <p:nvPr/>
        </p:nvCxnSpPr>
        <p:spPr bwMode="auto">
          <a:xfrm>
            <a:off x="5090736" y="1898905"/>
            <a:ext cx="897163" cy="432986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72A3436-D13E-47E1-B23D-BED59084D3BE}"/>
              </a:ext>
            </a:extLst>
          </p:cNvPr>
          <p:cNvCxnSpPr/>
          <p:nvPr/>
        </p:nvCxnSpPr>
        <p:spPr bwMode="auto">
          <a:xfrm>
            <a:off x="4902655" y="2609568"/>
            <a:ext cx="897163" cy="432986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8341BCC-625F-4132-96D7-687B44C342A4}"/>
              </a:ext>
            </a:extLst>
          </p:cNvPr>
          <p:cNvCxnSpPr>
            <a:cxnSpLocks/>
          </p:cNvCxnSpPr>
          <p:nvPr/>
        </p:nvCxnSpPr>
        <p:spPr bwMode="auto">
          <a:xfrm flipH="1">
            <a:off x="3062234" y="1967168"/>
            <a:ext cx="634169" cy="413867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05D5BA2-FB44-419C-87AD-3280047D021A}"/>
              </a:ext>
            </a:extLst>
          </p:cNvPr>
          <p:cNvCxnSpPr>
            <a:cxnSpLocks/>
            <a:endCxn id="28" idx="0"/>
          </p:cNvCxnSpPr>
          <p:nvPr/>
        </p:nvCxnSpPr>
        <p:spPr bwMode="auto">
          <a:xfrm>
            <a:off x="4377357" y="1957608"/>
            <a:ext cx="35615" cy="182628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833F4CE-CEEC-4B54-ABC6-2EE27294DFC9}"/>
              </a:ext>
            </a:extLst>
          </p:cNvPr>
          <p:cNvCxnSpPr>
            <a:cxnSpLocks/>
          </p:cNvCxnSpPr>
          <p:nvPr/>
        </p:nvCxnSpPr>
        <p:spPr bwMode="auto">
          <a:xfrm>
            <a:off x="5441949" y="3910267"/>
            <a:ext cx="0" cy="292410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2E1E4C7-F697-4AA2-81A4-417C47145ED9}"/>
              </a:ext>
            </a:extLst>
          </p:cNvPr>
          <p:cNvCxnSpPr>
            <a:cxnSpLocks/>
          </p:cNvCxnSpPr>
          <p:nvPr/>
        </p:nvCxnSpPr>
        <p:spPr bwMode="auto">
          <a:xfrm flipH="1">
            <a:off x="4202248" y="3886200"/>
            <a:ext cx="582964" cy="348229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F65918D-18D9-4FED-B923-3C2CE5997723}"/>
              </a:ext>
            </a:extLst>
          </p:cNvPr>
          <p:cNvCxnSpPr>
            <a:cxnSpLocks/>
          </p:cNvCxnSpPr>
          <p:nvPr/>
        </p:nvCxnSpPr>
        <p:spPr bwMode="auto">
          <a:xfrm>
            <a:off x="4377357" y="2548373"/>
            <a:ext cx="42243" cy="271027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F63F5DC-CF80-4E8F-B5DE-1703C3ADDFF4}"/>
              </a:ext>
            </a:extLst>
          </p:cNvPr>
          <p:cNvCxnSpPr>
            <a:cxnSpLocks/>
          </p:cNvCxnSpPr>
          <p:nvPr/>
        </p:nvCxnSpPr>
        <p:spPr bwMode="auto">
          <a:xfrm flipH="1">
            <a:off x="3061273" y="2579062"/>
            <a:ext cx="634169" cy="413867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757E3C3-A9EF-4D04-8C6B-3090C28A8B72}"/>
              </a:ext>
            </a:extLst>
          </p:cNvPr>
          <p:cNvCxnSpPr>
            <a:cxnSpLocks/>
          </p:cNvCxnSpPr>
          <p:nvPr/>
        </p:nvCxnSpPr>
        <p:spPr bwMode="auto">
          <a:xfrm flipH="1">
            <a:off x="3111915" y="3068484"/>
            <a:ext cx="634169" cy="413867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0BEBB65-C7DF-4870-8543-FA23AF839A79}"/>
              </a:ext>
            </a:extLst>
          </p:cNvPr>
          <p:cNvCxnSpPr>
            <a:cxnSpLocks/>
          </p:cNvCxnSpPr>
          <p:nvPr/>
        </p:nvCxnSpPr>
        <p:spPr bwMode="auto">
          <a:xfrm>
            <a:off x="4909949" y="3052545"/>
            <a:ext cx="848101" cy="415777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3DBE261-C0AB-4C2B-A7FE-C3B625BA7EE9}"/>
              </a:ext>
            </a:extLst>
          </p:cNvPr>
          <p:cNvCxnSpPr>
            <a:cxnSpLocks/>
          </p:cNvCxnSpPr>
          <p:nvPr/>
        </p:nvCxnSpPr>
        <p:spPr bwMode="auto">
          <a:xfrm flipH="1">
            <a:off x="4380796" y="3216677"/>
            <a:ext cx="38804" cy="212323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E6422CB-68F3-41D8-9F20-D1EFB95677C8}"/>
              </a:ext>
            </a:extLst>
          </p:cNvPr>
          <p:cNvCxnSpPr>
            <a:cxnSpLocks/>
          </p:cNvCxnSpPr>
          <p:nvPr/>
        </p:nvCxnSpPr>
        <p:spPr bwMode="auto">
          <a:xfrm>
            <a:off x="3754860" y="4482658"/>
            <a:ext cx="0" cy="437332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E7E9859-C043-471F-8C7B-31338BC6692D}"/>
              </a:ext>
            </a:extLst>
          </p:cNvPr>
          <p:cNvCxnSpPr>
            <a:cxnSpLocks/>
          </p:cNvCxnSpPr>
          <p:nvPr/>
        </p:nvCxnSpPr>
        <p:spPr bwMode="auto">
          <a:xfrm>
            <a:off x="5090736" y="4439714"/>
            <a:ext cx="0" cy="437332"/>
          </a:xfrm>
          <a:prstGeom prst="straightConnector1">
            <a:avLst/>
          </a:prstGeom>
          <a:ln w="28575">
            <a:headEnd type="none" w="med" len="med"/>
            <a:tailEnd type="stealt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1F8B78C-B2FB-41EA-ABC5-25ACD0438688}"/>
              </a:ext>
            </a:extLst>
          </p:cNvPr>
          <p:cNvSpPr txBox="1"/>
          <p:nvPr/>
        </p:nvSpPr>
        <p:spPr>
          <a:xfrm>
            <a:off x="5898372" y="1835355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derivatives</a:t>
            </a:r>
          </a:p>
        </p:txBody>
      </p:sp>
    </p:spTree>
    <p:extLst>
      <p:ext uri="{BB962C8B-B14F-4D97-AF65-F5344CB8AC3E}">
        <p14:creationId xmlns:p14="http://schemas.microsoft.com/office/powerpoint/2010/main" val="27750095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970"/>
            <a:ext cx="8229600" cy="998823"/>
          </a:xfrm>
        </p:spPr>
        <p:txBody>
          <a:bodyPr/>
          <a:lstStyle/>
          <a:p>
            <a:r>
              <a:rPr lang="en-US" sz="3200" b="1" dirty="0"/>
              <a:t>Example:</a:t>
            </a:r>
            <a:r>
              <a:rPr lang="en-US" sz="3600" dirty="0"/>
              <a:t> </a:t>
            </a:r>
            <a:r>
              <a:rPr lang="en-US" sz="3200" dirty="0"/>
              <a:t>Harmonic Polylogarithms </a:t>
            </a:r>
            <a:br>
              <a:rPr lang="en-US" sz="3200" dirty="0"/>
            </a:br>
            <a:r>
              <a:rPr lang="en-US" sz="3200" dirty="0"/>
              <a:t>in one variable (HPL{0,1})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17973" y="1806564"/>
                <a:ext cx="8229600" cy="4102063"/>
              </a:xfrm>
              <a:solidFill>
                <a:srgbClr val="FFFF00">
                  <a:alpha val="29000"/>
                </a:srgbClr>
              </a:solidFill>
            </p:spPr>
            <p:txBody>
              <a:bodyPr/>
              <a:lstStyle/>
              <a:p>
                <a:r>
                  <a:rPr lang="en-US" sz="2000" dirty="0"/>
                  <a:t>Generalize classical polylogs</a:t>
                </a:r>
                <a:endParaRPr lang="en-US" sz="2400" dirty="0"/>
              </a:p>
              <a:p>
                <a:r>
                  <a:rPr lang="en-US" sz="2000" dirty="0"/>
                  <a:t>Define HPLs by iterated integration:</a:t>
                </a:r>
              </a:p>
              <a:p>
                <a:pPr marL="0" indent="0">
                  <a:buNone/>
                </a:pPr>
                <a:r>
                  <a:rPr lang="en-US" sz="2000" dirty="0"/>
                  <a:t>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0,</m:t>
                        </m:r>
                        <m:acc>
                          <m:accPr>
                            <m:chr m:val="⃗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acc>
                          <m:accPr>
                            <m:chr m:val="⃗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             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acc>
                          <m:accPr>
                            <m:chr m:val="⃗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000" dirty="0"/>
                  <a:t> </a:t>
                </a:r>
                <a:endParaRPr lang="en-US" sz="2400" dirty="0"/>
              </a:p>
              <a:p>
                <a:r>
                  <a:rPr lang="en-US" sz="2000" dirty="0"/>
                  <a:t>Or by derivatives:</a:t>
                </a:r>
              </a:p>
              <a:p>
                <a:pPr marL="0" indent="0">
                  <a:buNone/>
                </a:pPr>
                <a:r>
                  <a:rPr lang="en-US" sz="2000" b="0" dirty="0"/>
                  <a:t>    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0,</m:t>
                        </m:r>
                        <m:acc>
                          <m:accPr>
                            <m:chr m:val="⃑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acc>
                          <m:accPr>
                            <m:chr m:val="⃑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r>
                  <a:rPr lang="en-US" sz="2000" dirty="0"/>
                  <a:t>        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⃑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acc>
                          <m:accPr>
                            <m:chr m:val="⃑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𝑑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sz="2000" dirty="0"/>
              </a:p>
              <a:p>
                <a:r>
                  <a:rPr lang="en-US" sz="2000" dirty="0"/>
                  <a:t>Symbol alphabet: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𝒮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={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,1−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dirty="0">
                  <a:solidFill>
                    <a:srgbClr val="0000FF"/>
                  </a:solidFill>
                </a:endParaRPr>
              </a:p>
              <a:p>
                <a:r>
                  <a:rPr lang="en-US" sz="2000" dirty="0"/>
                  <a:t>Weight </a:t>
                </a:r>
                <a:r>
                  <a:rPr lang="en-US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000" dirty="0"/>
                  <a:t> = length of binary string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Number of functions at weight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 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2</a:t>
                </a:r>
                <a:r>
                  <a:rPr lang="en-US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L </a:t>
                </a:r>
                <a:r>
                  <a:rPr lang="en-US" sz="2000" dirty="0"/>
                  <a:t>is number of binary strings: </a:t>
                </a:r>
                <a:r>
                  <a:rPr lang="en-US" sz="20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2000" b="1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2000" b="1" i="1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L</a:t>
                </a:r>
                <a:endParaRPr lang="en-US" sz="2000" baseline="30000" dirty="0"/>
              </a:p>
              <a:p>
                <a:r>
                  <a:rPr lang="en-US" sz="2000" dirty="0">
                    <a:solidFill>
                      <a:srgbClr val="FF0000"/>
                    </a:solidFill>
                  </a:rPr>
                  <a:t>Branch cuts </a:t>
                </a:r>
                <a:r>
                  <a:rPr lang="en-US" sz="2000" dirty="0"/>
                  <a:t>dictated by </a:t>
                </a:r>
                <a:r>
                  <a:rPr lang="en-US" sz="2000" dirty="0">
                    <a:solidFill>
                      <a:srgbClr val="FF0000"/>
                    </a:solidFill>
                  </a:rPr>
                  <a:t>first</a:t>
                </a:r>
                <a:r>
                  <a:rPr lang="en-US" sz="2000" dirty="0"/>
                  <a:t> integration/entry in symbol</a:t>
                </a:r>
              </a:p>
              <a:p>
                <a:r>
                  <a:rPr lang="en-US" sz="2000" dirty="0">
                    <a:solidFill>
                      <a:srgbClr val="0000FF"/>
                    </a:solidFill>
                  </a:rPr>
                  <a:t>Derivatives</a:t>
                </a:r>
                <a:r>
                  <a:rPr lang="en-US" sz="2000" dirty="0"/>
                  <a:t> dictated by </a:t>
                </a:r>
                <a:r>
                  <a:rPr lang="en-US" sz="2000" dirty="0">
                    <a:solidFill>
                      <a:srgbClr val="0000FF"/>
                    </a:solidFill>
                  </a:rPr>
                  <a:t>last </a:t>
                </a:r>
                <a:r>
                  <a:rPr lang="en-US" sz="2000" dirty="0"/>
                  <a:t>integration/entry in symbol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7973" y="1806564"/>
                <a:ext cx="8229600" cy="4102063"/>
              </a:xfrm>
              <a:blipFill>
                <a:blip r:embed="rId2"/>
                <a:stretch>
                  <a:fillRect l="-667" t="-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63331" y="1169292"/>
            <a:ext cx="46589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 err="1">
                <a:solidFill>
                  <a:srgbClr val="CC3399"/>
                </a:solidFill>
              </a:rPr>
              <a:t>Remiddi</a:t>
            </a:r>
            <a:r>
              <a:rPr lang="en-US" sz="2000" dirty="0">
                <a:solidFill>
                  <a:srgbClr val="CC3399"/>
                </a:solidFill>
              </a:rPr>
              <a:t>, </a:t>
            </a:r>
            <a:r>
              <a:rPr lang="en-US" sz="2000" dirty="0" err="1">
                <a:solidFill>
                  <a:srgbClr val="CC3399"/>
                </a:solidFill>
              </a:rPr>
              <a:t>Vermaseren</a:t>
            </a:r>
            <a:r>
              <a:rPr lang="en-US" sz="2000" dirty="0">
                <a:solidFill>
                  <a:srgbClr val="CC3399"/>
                </a:solidFill>
              </a:rPr>
              <a:t>, hep-</a:t>
            </a:r>
            <a:r>
              <a:rPr lang="en-US" sz="2000" dirty="0" err="1">
                <a:solidFill>
                  <a:srgbClr val="CC3399"/>
                </a:solidFill>
              </a:rPr>
              <a:t>ph</a:t>
            </a:r>
            <a:r>
              <a:rPr lang="en-US" sz="2000" dirty="0">
                <a:solidFill>
                  <a:srgbClr val="CC3399"/>
                </a:solidFill>
              </a:rPr>
              <a:t>/9905237</a:t>
            </a:r>
          </a:p>
        </p:txBody>
      </p:sp>
    </p:spTree>
    <p:extLst>
      <p:ext uri="{BB962C8B-B14F-4D97-AF65-F5344CB8AC3E}">
        <p14:creationId xmlns:p14="http://schemas.microsoft.com/office/powerpoint/2010/main" val="26428859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E827EA-5C37-472B-8D59-212AA3B890C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615874"/>
              </a:xfrm>
            </p:spPr>
            <p:txBody>
              <a:bodyPr/>
              <a:lstStyle/>
              <a:p>
                <a:r>
                  <a:rPr lang="en-US" sz="4000" dirty="0"/>
                  <a:t>Simplest analytic form is for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E827EA-5C37-472B-8D59-212AA3B890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615874"/>
              </a:xfrm>
              <a:blipFill>
                <a:blip r:embed="rId2"/>
                <a:stretch>
                  <a:fillRect l="-1037" t="-24752" b="-49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FABB3-7787-43F0-BCFE-7E7B8F82C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DE2EA-5A49-4797-A183-4E5ECB8FB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936F8-F412-4F87-8864-9D9C9F941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E97467E-823C-45D7-956E-63E5E8E35474}"/>
                  </a:ext>
                </a:extLst>
              </p:cNvPr>
              <p:cNvSpPr txBox="1"/>
              <p:nvPr/>
            </p:nvSpPr>
            <p:spPr>
              <a:xfrm>
                <a:off x="615461" y="1304491"/>
                <a:ext cx="6310445" cy="6158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dirty="0"/>
                  <a:t>Harmonic polylogarithms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acc>
                          <m:accPr>
                            <m:chr m:val="⃑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(1−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E97467E-823C-45D7-956E-63E5E8E354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461" y="1304491"/>
                <a:ext cx="6310445" cy="615874"/>
              </a:xfrm>
              <a:prstGeom prst="rect">
                <a:avLst/>
              </a:prstGeom>
              <a:blipFill>
                <a:blip r:embed="rId4"/>
                <a:stretch>
                  <a:fillRect l="-1546" b="-89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31DC4833-4CE7-4733-9F59-F4F6E6E12A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0116" y="4982009"/>
                <a:ext cx="5780684" cy="47307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8 loop result has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2×8−2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=16,384</m:t>
                    </m:r>
                  </m:oMath>
                </a14:m>
                <a:r>
                  <a:rPr lang="en-US" sz="2400" dirty="0"/>
                  <a:t> terms</a:t>
                </a:r>
              </a:p>
            </p:txBody>
          </p:sp>
        </mc:Choice>
        <mc:Fallback xmlns="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31DC4833-4CE7-4733-9F59-F4F6E6E12A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0116" y="4982009"/>
                <a:ext cx="5780684" cy="473075"/>
              </a:xfrm>
              <a:blipFill>
                <a:blip r:embed="rId5"/>
                <a:stretch>
                  <a:fillRect l="-1688" t="-8974" r="-1055" b="-2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AA5B038A-2EF2-49ED-BDFD-063089F81A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730" y="1969987"/>
            <a:ext cx="8528539" cy="295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3201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E6AE64-74C4-4FD9-B918-1FAEA1181B4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46690" y="170431"/>
                <a:ext cx="8229600" cy="896369"/>
              </a:xfrm>
            </p:spPr>
            <p:txBody>
              <a:bodyPr/>
              <a:lstStyle/>
              <a:p>
                <a:r>
                  <a:rPr lang="en-US" sz="2800" dirty="0"/>
                  <a:t>Number of (symbol-level) linearly independent </a:t>
                </a:r>
                <a:br>
                  <a:rPr lang="en-US" sz="2800" dirty="0"/>
                </a:b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,1,…,1</m:t>
                        </m:r>
                      </m:e>
                    </m:d>
                  </m:oMath>
                </a14:m>
                <a:r>
                  <a:rPr lang="en-US" sz="2800" dirty="0"/>
                  <a:t> coproducts  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800" dirty="0"/>
                  <a:t> derivatives)</a:t>
                </a:r>
                <a:endParaRPr lang="en-US" sz="32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FE6AE64-74C4-4FD9-B918-1FAEA1181B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46690" y="170431"/>
                <a:ext cx="8229600" cy="896369"/>
              </a:xfrm>
              <a:blipFill>
                <a:blip r:embed="rId2"/>
                <a:stretch>
                  <a:fillRect t="-10204" b="-21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963B28-D0CC-4D0C-9C60-F543048C670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2325" y="4438662"/>
                <a:ext cx="8398329" cy="1803388"/>
              </a:xfrm>
              <a:solidFill>
                <a:schemeClr val="accent1"/>
              </a:solidFill>
            </p:spPr>
            <p:txBody>
              <a:bodyPr/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Properly normalized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400" dirty="0"/>
                  <a:t> loop N=4 form factors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ℰ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400" dirty="0"/>
                  <a:t>     belong to a</a:t>
                </a:r>
                <a:r>
                  <a:rPr lang="en-US" sz="2400" dirty="0">
                    <a:solidFill>
                      <a:srgbClr val="008000"/>
                    </a:solidFill>
                  </a:rPr>
                  <a:t> small space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𝒞</m:t>
                    </m:r>
                  </m:oMath>
                </a14:m>
                <a:r>
                  <a:rPr lang="en-US" sz="2400" dirty="0"/>
                  <a:t>, dimension </a:t>
                </a:r>
                <a:r>
                  <a:rPr lang="en-US" sz="2400" dirty="0">
                    <a:solidFill>
                      <a:srgbClr val="008000"/>
                    </a:solidFill>
                  </a:rPr>
                  <a:t>saturates on left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ℰ</m:t>
                        </m:r>
                      </m:e>
                      <m:sup>
                        <m:r>
                          <a:rPr kumimoji="0" lang="en-US" sz="2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(</m:t>
                        </m:r>
                        <m:r>
                          <a:rPr kumimoji="0" lang="en-US" sz="2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𝐿</m:t>
                        </m:r>
                        <m:r>
                          <a:rPr kumimoji="0" lang="en-US" sz="2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)</m:t>
                        </m:r>
                      </m:sup>
                    </m:sSup>
                  </m:oMath>
                </a14:m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also obeys</a:t>
                </a:r>
                <a:r>
                  <a:rPr lang="en-US" sz="2800" dirty="0"/>
                  <a:t> </a:t>
                </a:r>
                <a:r>
                  <a:rPr lang="en-US" sz="2400" dirty="0">
                    <a:solidFill>
                      <a:srgbClr val="0000FF"/>
                    </a:solidFill>
                  </a:rPr>
                  <a:t>multiple-final-entry relations, </a:t>
                </a:r>
              </a:p>
              <a:p>
                <a:pPr marL="0" indent="0">
                  <a:buNone/>
                </a:pPr>
                <a:r>
                  <a:rPr lang="en-US" sz="2400" dirty="0">
                    <a:solidFill>
                      <a:srgbClr val="0000FF"/>
                    </a:solidFill>
                  </a:rPr>
                  <a:t>    saturation on right</a:t>
                </a:r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963B28-D0CC-4D0C-9C60-F543048C670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2325" y="4438662"/>
                <a:ext cx="8398329" cy="1803388"/>
              </a:xfrm>
              <a:blipFill>
                <a:blip r:embed="rId3"/>
                <a:stretch>
                  <a:fillRect l="-943" t="-1689" b="-7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827198B-6C4D-4222-8F6C-C709C6E571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239582"/>
            <a:ext cx="7516792" cy="302629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644D2-97A0-4063-BA2E-C289518E0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57C15-7BCA-46A9-B9FD-7495D8929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6F592-165C-4FB6-867A-4D56030C7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63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19880-DD29-4C5A-B83D-2BD69072E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9970"/>
            <a:ext cx="9144000" cy="597341"/>
          </a:xfrm>
        </p:spPr>
        <p:txBody>
          <a:bodyPr/>
          <a:lstStyle/>
          <a:p>
            <a:r>
              <a:rPr lang="en-US" dirty="0"/>
              <a:t>Multi-loop transcendental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51C51-235F-49E3-AF42-663FDE4F7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00429-1C72-4383-87F1-AF2614229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0C772-3151-4AA6-B42B-109FB9DC3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D315-D3CC-4238-A678-0F1DC84349C0}" type="slidenum">
              <a:rPr lang="en-US" smtClean="0"/>
              <a:pPr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1DD83F-0E95-433A-8C1D-E522BE59982D}"/>
                  </a:ext>
                </a:extLst>
              </p:cNvPr>
              <p:cNvSpPr txBox="1"/>
              <p:nvPr/>
            </p:nvSpPr>
            <p:spPr>
              <a:xfrm>
                <a:off x="405234" y="1198848"/>
                <a:ext cx="8479435" cy="1569660"/>
              </a:xfrm>
              <a:prstGeom prst="rect">
                <a:avLst/>
              </a:prstGeom>
              <a:solidFill>
                <a:srgbClr val="FFFB25">
                  <a:alpha val="29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At </a:t>
                </a:r>
                <a:r>
                  <a:rPr lang="en-US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i="1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loops, instead of just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Li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’s, get </a:t>
                </a:r>
                <a:r>
                  <a:rPr lang="en-US" dirty="0">
                    <a:solidFill>
                      <a:srgbClr val="0000FF"/>
                    </a:solidFill>
                  </a:rPr>
                  <a:t>special functions </a:t>
                </a:r>
                <a:r>
                  <a:rPr lang="en-US" dirty="0"/>
                  <a:t>with up to </a:t>
                </a:r>
                <a:r>
                  <a:rPr lang="en-US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2L 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integrations </a:t>
                </a:r>
                <a:endParaRPr lang="en-US" sz="1800" dirty="0">
                  <a:solidFill>
                    <a:srgbClr val="CC00CC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Weight </a:t>
                </a:r>
                <a:r>
                  <a:rPr lang="en-US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2L </a:t>
                </a:r>
                <a:r>
                  <a:rPr lang="en-US" dirty="0"/>
                  <a:t> “iterated integrals”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/>
                  <a:t>Best case</a:t>
                </a:r>
                <a:r>
                  <a:rPr lang="en-US" dirty="0"/>
                  <a:t>: </a:t>
                </a:r>
                <a:r>
                  <a:rPr lang="en-US" dirty="0">
                    <a:solidFill>
                      <a:srgbClr val="0000FF"/>
                    </a:solidFill>
                  </a:rPr>
                  <a:t>multiple polylogarithms</a:t>
                </a:r>
                <a:r>
                  <a:rPr lang="en-US" dirty="0"/>
                  <a:t>,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defined iteratively:</a:t>
                </a:r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1DD83F-0E95-433A-8C1D-E522BE5998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234" y="1198848"/>
                <a:ext cx="8479435" cy="1569660"/>
              </a:xfrm>
              <a:prstGeom prst="rect">
                <a:avLst/>
              </a:prstGeom>
              <a:blipFill>
                <a:blip r:embed="rId2"/>
                <a:stretch>
                  <a:fillRect l="-935" t="-3113" b="-85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14841092-C92D-2C8B-D56F-62AAE8E1EC79}"/>
              </a:ext>
            </a:extLst>
          </p:cNvPr>
          <p:cNvSpPr/>
          <p:nvPr/>
        </p:nvSpPr>
        <p:spPr bwMode="auto">
          <a:xfrm>
            <a:off x="1317993" y="2831821"/>
            <a:ext cx="6454407" cy="948818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E8E98AF-EA91-ACE6-7493-216FA65FD731}"/>
                  </a:ext>
                </a:extLst>
              </p:cNvPr>
              <p:cNvSpPr txBox="1"/>
              <p:nvPr/>
            </p:nvSpPr>
            <p:spPr>
              <a:xfrm>
                <a:off x="1317993" y="2875926"/>
                <a:ext cx="6385210" cy="89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E8E98AF-EA91-ACE6-7493-216FA65FD7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7993" y="2875926"/>
                <a:ext cx="6385210" cy="8926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204C3B97-9E1D-2127-4D61-3EF510B091D5}"/>
              </a:ext>
            </a:extLst>
          </p:cNvPr>
          <p:cNvSpPr txBox="1"/>
          <p:nvPr/>
        </p:nvSpPr>
        <p:spPr>
          <a:xfrm>
            <a:off x="457309" y="3838786"/>
            <a:ext cx="8125449" cy="2308324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Still very intricate multi-variate functions, </a:t>
            </a:r>
            <a:r>
              <a:rPr lang="en-US" dirty="0">
                <a:solidFill>
                  <a:srgbClr val="00B050"/>
                </a:solidFill>
              </a:rPr>
              <a:t>but can be understood very systematically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Have to proceed process by process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Much computation required at state-of-art, e.g. all massless 2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4 at two loops, or 2  3 with 1 or 2 external masses (</a:t>
            </a:r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W,Z,H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4779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L. Dixon     Transformers for Scattering Amplitudes</a:t>
            </a:r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ACAT Hamburg    8 Sept. 2025</a:t>
            </a: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C63C8-C0BE-4439-BD4C-857417FD09A3}" type="slidenum">
              <a:rPr lang="en-US">
                <a:solidFill>
                  <a:srgbClr val="000000"/>
                </a:solidFill>
              </a:rPr>
              <a:pPr/>
              <a:t>40</a:t>
            </a:fld>
            <a:endParaRPr lang="en-US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4983" name="Text Box 7"/>
              <p:cNvSpPr txBox="1">
                <a:spLocks noChangeArrowheads="1"/>
              </p:cNvSpPr>
              <p:nvPr/>
            </p:nvSpPr>
            <p:spPr bwMode="auto">
              <a:xfrm>
                <a:off x="152400" y="946659"/>
                <a:ext cx="8693426" cy="5355440"/>
              </a:xfrm>
              <a:prstGeom prst="rect">
                <a:avLst/>
              </a:prstGeom>
              <a:solidFill>
                <a:srgbClr val="FFFF99">
                  <a:alpha val="43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</a:rPr>
                  <a:t>On-shell amplitudes </a:t>
                </a:r>
                <a:r>
                  <a:rPr lang="en-US" sz="2000" dirty="0">
                    <a:solidFill>
                      <a:srgbClr val="FF0000"/>
                    </a:solidFill>
                  </a:rPr>
                  <a:t>IR divergent </a:t>
                </a:r>
                <a:r>
                  <a:rPr lang="en-US" sz="2000" dirty="0">
                    <a:solidFill>
                      <a:srgbClr val="000000"/>
                    </a:solidFill>
                  </a:rPr>
                  <a:t>due to long-range gluons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00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</a:rPr>
                  <a:t>Polygonal Wilson loops </a:t>
                </a:r>
                <a:r>
                  <a:rPr lang="en-US" sz="2000" dirty="0">
                    <a:solidFill>
                      <a:srgbClr val="FF0000"/>
                    </a:solidFill>
                  </a:rPr>
                  <a:t>UV divergent</a:t>
                </a:r>
                <a:r>
                  <a:rPr lang="en-US" sz="2000" dirty="0">
                    <a:solidFill>
                      <a:srgbClr val="008000"/>
                    </a:solidFill>
                  </a:rPr>
                  <a:t> </a:t>
                </a:r>
                <a:r>
                  <a:rPr lang="en-US" sz="2000" dirty="0">
                    <a:solidFill>
                      <a:srgbClr val="000000"/>
                    </a:solidFill>
                  </a:rPr>
                  <a:t>at cusps,                        anomalous dimension</a:t>
                </a:r>
                <a:r>
                  <a:rPr lang="en-US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cusp</m:t>
                        </m:r>
                      </m:sub>
                    </m:sSub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r>
                  <a:rPr lang="en-US" sz="1800" b="1" dirty="0"/>
                  <a:t>     – known to all orders in planar N=4 SYM: </a:t>
                </a:r>
              </a:p>
              <a:p>
                <a:r>
                  <a:rPr lang="en-US" sz="1800" b="1" dirty="0">
                    <a:solidFill>
                      <a:srgbClr val="CC00CC"/>
                    </a:solidFill>
                  </a:rPr>
                  <a:t>     </a:t>
                </a:r>
                <a:r>
                  <a:rPr lang="en-US" sz="1800" dirty="0" err="1">
                    <a:solidFill>
                      <a:srgbClr val="CC00CC"/>
                    </a:solidFill>
                  </a:rPr>
                  <a:t>Beisert</a:t>
                </a:r>
                <a:r>
                  <a:rPr lang="en-US" sz="1800" dirty="0">
                    <a:solidFill>
                      <a:srgbClr val="CC00CC"/>
                    </a:solidFill>
                  </a:rPr>
                  <a:t>, Eden, Staudacher, hep-</a:t>
                </a:r>
                <a:r>
                  <a:rPr lang="en-US" sz="1800" dirty="0" err="1">
                    <a:solidFill>
                      <a:srgbClr val="CC00CC"/>
                    </a:solidFill>
                  </a:rPr>
                  <a:t>th</a:t>
                </a:r>
                <a:r>
                  <a:rPr lang="en-US" sz="1800" dirty="0">
                    <a:solidFill>
                      <a:srgbClr val="CC00CC"/>
                    </a:solidFill>
                  </a:rPr>
                  <a:t>/0610251</a:t>
                </a:r>
              </a:p>
              <a:p>
                <a:endParaRPr lang="en-US" dirty="0">
                  <a:solidFill>
                    <a:srgbClr val="000000"/>
                  </a:solidFill>
                </a:endParaRPr>
              </a:p>
              <a:p>
                <a:pPr marL="342900" lvl="0" indent="-342900" eaLnBrk="1" hangingPunct="1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</a:rPr>
                  <a:t>Both removed by dividing by </a:t>
                </a:r>
                <a:r>
                  <a:rPr lang="en-US" sz="2000" dirty="0">
                    <a:solidFill>
                      <a:srgbClr val="0000FF"/>
                    </a:solidFill>
                  </a:rPr>
                  <a:t>BDS</a:t>
                </a:r>
                <a:r>
                  <a:rPr lang="en-US" sz="2000" dirty="0">
                    <a:solidFill>
                      <a:srgbClr val="FF0000"/>
                    </a:solidFill>
                  </a:rPr>
                  <a:t>-like</a:t>
                </a:r>
                <a:r>
                  <a:rPr lang="en-US" sz="2000" dirty="0">
                    <a:solidFill>
                      <a:schemeClr val="accent2"/>
                    </a:solidFill>
                  </a:rPr>
                  <a:t> </a:t>
                </a:r>
                <a:r>
                  <a:rPr lang="en-US" sz="2000" dirty="0">
                    <a:solidFill>
                      <a:srgbClr val="0000FF"/>
                    </a:solidFill>
                  </a:rPr>
                  <a:t>ansatz</a:t>
                </a:r>
                <a:r>
                  <a:rPr lang="en-US" sz="2000" dirty="0">
                    <a:solidFill>
                      <a:schemeClr val="accent2"/>
                    </a:solidFill>
                  </a:rPr>
                  <a:t>        </a:t>
                </a:r>
                <a:r>
                  <a:rPr lang="en-US" sz="1600" dirty="0">
                    <a:solidFill>
                      <a:schemeClr val="accent2"/>
                    </a:solidFill>
                  </a:rPr>
                  <a:t>                                     </a:t>
                </a:r>
                <a:r>
                  <a:rPr lang="en-US" sz="1800" dirty="0">
                    <a:solidFill>
                      <a:srgbClr val="CC00CC"/>
                    </a:solidFill>
                  </a:rPr>
                  <a:t>Bern, LD, Smirnov, hep-</a:t>
                </a:r>
                <a:r>
                  <a:rPr lang="en-US" sz="1800" dirty="0" err="1">
                    <a:solidFill>
                      <a:srgbClr val="CC00CC"/>
                    </a:solidFill>
                  </a:rPr>
                  <a:t>th</a:t>
                </a:r>
                <a:r>
                  <a:rPr lang="en-US" sz="1800" dirty="0">
                    <a:solidFill>
                      <a:srgbClr val="CC00CC"/>
                    </a:solidFill>
                  </a:rPr>
                  <a:t>/0505205, </a:t>
                </a:r>
                <a:r>
                  <a:rPr lang="en-US" sz="1800" dirty="0">
                    <a:solidFill>
                      <a:srgbClr val="FF0000"/>
                    </a:solidFill>
                  </a:rPr>
                  <a:t>Alday, Gaiotto, Maldacena, 0911.4708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0000"/>
                    </a:solidFill>
                  </a:rPr>
                  <a:t>Normalized [MHV] amplitude is finite, dual conformal invariant, also </a:t>
                </a:r>
                <a:r>
                  <a:rPr lang="en-US" sz="2000" dirty="0">
                    <a:solidFill>
                      <a:srgbClr val="008000"/>
                    </a:solidFill>
                  </a:rPr>
                  <a:t>uniquely</a:t>
                </a:r>
                <a:r>
                  <a:rPr lang="en-US" sz="2000" dirty="0">
                    <a:solidFill>
                      <a:srgbClr val="000000"/>
                    </a:solidFill>
                  </a:rPr>
                  <a:t> (up to </a:t>
                </a:r>
                <a:r>
                  <a:rPr lang="en-US" sz="2000" dirty="0">
                    <a:solidFill>
                      <a:srgbClr val="008000"/>
                    </a:solidFill>
                  </a:rPr>
                  <a:t>constant</a:t>
                </a:r>
                <a:r>
                  <a:rPr lang="en-US" sz="2000" dirty="0">
                    <a:solidFill>
                      <a:srgbClr val="000000"/>
                    </a:solidFill>
                  </a:rPr>
                  <a:t>) maintains important symbol adjacency relations due to causality (Steinmann relations for </a:t>
                </a:r>
                <a:r>
                  <a:rPr lang="en-US" sz="2000" dirty="0">
                    <a:solidFill>
                      <a:srgbClr val="FF0000"/>
                    </a:solidFill>
                  </a:rPr>
                  <a:t>3-particle invariants</a:t>
                </a:r>
                <a:r>
                  <a:rPr lang="en-US" sz="2000" dirty="0">
                    <a:solidFill>
                      <a:srgbClr val="000000"/>
                    </a:solidFill>
                  </a:rPr>
                  <a:t>):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0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𝒜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𝒜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BDS</m:t>
                                  </m:r>
                                  <m:r>
                                    <a:rPr lang="en-US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like</m:t>
                                  </m:r>
                                </m:sup>
                              </m:sSub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func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⁡[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0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cusp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(1)</m:t>
                          </m:r>
                        </m:sup>
                      </m:sSubSup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54983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946659"/>
                <a:ext cx="8693426" cy="5355440"/>
              </a:xfrm>
              <a:prstGeom prst="rect">
                <a:avLst/>
              </a:prstGeom>
              <a:blipFill>
                <a:blip r:embed="rId3"/>
                <a:stretch>
                  <a:fillRect l="-631" t="-45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4996" name="Rectangle 20"/>
          <p:cNvSpPr>
            <a:spLocks noGrp="1" noChangeArrowheads="1"/>
          </p:cNvSpPr>
          <p:nvPr>
            <p:ph type="title"/>
          </p:nvPr>
        </p:nvSpPr>
        <p:spPr>
          <a:xfrm>
            <a:off x="654326" y="159854"/>
            <a:ext cx="8191500" cy="677321"/>
          </a:xfrm>
          <a:noFill/>
          <a:ln/>
        </p:spPr>
        <p:txBody>
          <a:bodyPr/>
          <a:lstStyle/>
          <a:p>
            <a:r>
              <a:rPr lang="en-US" sz="3200" dirty="0"/>
              <a:t>Removing Amplitude (or Form Factor) Infrared Divergences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6505" y="901424"/>
            <a:ext cx="1219199" cy="8197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9817" y="1734129"/>
            <a:ext cx="868846" cy="10715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7F746C-6FFA-4D15-A292-73A7E783B224}"/>
              </a:ext>
            </a:extLst>
          </p:cNvPr>
          <p:cNvSpPr txBox="1"/>
          <p:nvPr/>
        </p:nvSpPr>
        <p:spPr>
          <a:xfrm>
            <a:off x="6639959" y="5940623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remainder function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D2A2097-7ACC-4C5C-A008-2E9ED9938E01}"/>
              </a:ext>
            </a:extLst>
          </p:cNvPr>
          <p:cNvCxnSpPr>
            <a:cxnSpLocks/>
          </p:cNvCxnSpPr>
          <p:nvPr/>
        </p:nvCxnSpPr>
        <p:spPr bwMode="auto">
          <a:xfrm flipV="1">
            <a:off x="7696200" y="5715000"/>
            <a:ext cx="0" cy="3048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F6297BFC-1D8F-441A-AF2E-238048774AF6}"/>
              </a:ext>
            </a:extLst>
          </p:cNvPr>
          <p:cNvSpPr/>
          <p:nvPr/>
        </p:nvSpPr>
        <p:spPr bwMode="auto">
          <a:xfrm>
            <a:off x="838200" y="4972567"/>
            <a:ext cx="7391400" cy="1047233"/>
          </a:xfrm>
          <a:prstGeom prst="rect">
            <a:avLst/>
          </a:prstGeom>
          <a:noFill/>
          <a:ln w="222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8941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76200"/>
                <a:ext cx="8229600" cy="862100"/>
              </a:xfrm>
            </p:spPr>
            <p:txBody>
              <a:bodyPr/>
              <a:lstStyle/>
              <a:p>
                <a:r>
                  <a:rPr lang="en-US" sz="3600" dirty="0"/>
                  <a:t>BDS &amp; BDS</a:t>
                </a:r>
                <a:r>
                  <a:rPr lang="en-US" sz="3600" dirty="0">
                    <a:solidFill>
                      <a:srgbClr val="FF0000"/>
                    </a:solidFill>
                  </a:rPr>
                  <a:t>-like</a:t>
                </a:r>
                <a:r>
                  <a:rPr lang="en-US" sz="3600" dirty="0"/>
                  <a:t> normalization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3600" dirty="0"/>
                  <a:t> </a:t>
                </a:r>
                <a:endParaRPr lang="en-US" sz="360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76200"/>
                <a:ext cx="8229600" cy="862100"/>
              </a:xfrm>
              <a:blipFill>
                <a:blip r:embed="rId2"/>
                <a:stretch>
                  <a:fillRect b="-14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L. Dixon     Transformers for Scattering Amplitudes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ACAT Hamburg    8 Sept.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>
                <a:solidFill>
                  <a:srgbClr val="000000"/>
                </a:solidFill>
              </a:rPr>
              <a:pPr/>
              <a:t>41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7600" y="2266523"/>
            <a:ext cx="1564597" cy="400110"/>
          </a:xfrm>
          <a:prstGeom prst="rect">
            <a:avLst/>
          </a:prstGeom>
          <a:noFill/>
          <a:ln w="22225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BDS ansatz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AE2E051-E83E-411D-9218-4320A4540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706" y="1160322"/>
            <a:ext cx="8560587" cy="737826"/>
          </a:xfrm>
          <a:prstGeom prst="rect">
            <a:avLst/>
          </a:prstGeom>
          <a:ln w="19050">
            <a:solidFill>
              <a:srgbClr val="0000FF"/>
            </a:solidFill>
          </a:ln>
        </p:spPr>
      </p:pic>
      <p:sp>
        <p:nvSpPr>
          <p:cNvPr id="14" name="Left Brace 13">
            <a:extLst>
              <a:ext uri="{FF2B5EF4-FFF2-40B4-BE49-F238E27FC236}">
                <a16:creationId xmlns:a16="http://schemas.microsoft.com/office/drawing/2014/main" id="{5B0F7097-99DC-4F96-829D-145C97605EDF}"/>
              </a:ext>
            </a:extLst>
          </p:cNvPr>
          <p:cNvSpPr/>
          <p:nvPr/>
        </p:nvSpPr>
        <p:spPr bwMode="auto">
          <a:xfrm rot="16200000">
            <a:off x="4121112" y="-394164"/>
            <a:ext cx="368375" cy="5105400"/>
          </a:xfrm>
          <a:prstGeom prst="leftBrace">
            <a:avLst>
              <a:gd name="adj1" fmla="val 8333"/>
              <a:gd name="adj2" fmla="val 5052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8B3A3CA-73B9-4F90-A650-96244A9B396F}"/>
              </a:ext>
            </a:extLst>
          </p:cNvPr>
          <p:cNvCxnSpPr>
            <a:cxnSpLocks/>
          </p:cNvCxnSpPr>
          <p:nvPr/>
        </p:nvCxnSpPr>
        <p:spPr bwMode="auto">
          <a:xfrm flipV="1">
            <a:off x="7410805" y="1974348"/>
            <a:ext cx="132995" cy="36837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A370DC5-AF0C-41A6-B1E2-CAF79EF57F77}"/>
                  </a:ext>
                </a:extLst>
              </p:cNvPr>
              <p:cNvSpPr txBox="1"/>
              <p:nvPr/>
            </p:nvSpPr>
            <p:spPr>
              <a:xfrm>
                <a:off x="5562600" y="2337137"/>
                <a:ext cx="3550972" cy="1323439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remainder function only a</a:t>
                </a:r>
              </a:p>
              <a:p>
                <a:r>
                  <a:rPr lang="en-US" sz="2000" dirty="0"/>
                  <a:t>function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r>
                  <a:rPr lang="en-US" sz="2000" dirty="0"/>
                  <a:t>vanishes in all collinear limits,</a:t>
                </a:r>
              </a:p>
              <a:p>
                <a:r>
                  <a:rPr lang="en-US" sz="2000" dirty="0"/>
                  <a:t>but no adjacency constraints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A370DC5-AF0C-41A6-B1E2-CAF79EF57F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2337137"/>
                <a:ext cx="3550972" cy="1323439"/>
              </a:xfrm>
              <a:prstGeom prst="rect">
                <a:avLst/>
              </a:prstGeom>
              <a:blipFill>
                <a:blip r:embed="rId4"/>
                <a:stretch>
                  <a:fillRect l="-1709" t="-1364" r="-1026" b="-6818"/>
                </a:stretch>
              </a:blipFill>
              <a:ln w="1905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68AC30AF-A6EC-4458-99F8-984E36AC23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60" y="3135672"/>
            <a:ext cx="4876801" cy="648221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9ADED7E-85FF-443B-ACC1-52440BC8BA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867" y="3890238"/>
            <a:ext cx="5015259" cy="71205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8B50DD9-B7F4-4EEA-B24C-F64235FAF3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399" y="4565369"/>
            <a:ext cx="5791200" cy="672955"/>
          </a:xfrm>
          <a:prstGeom prst="rect">
            <a:avLst/>
          </a:prstGeom>
        </p:spPr>
      </p:pic>
      <p:pic>
        <p:nvPicPr>
          <p:cNvPr id="6144" name="Picture 6143">
            <a:extLst>
              <a:ext uri="{FF2B5EF4-FFF2-40B4-BE49-F238E27FC236}">
                <a16:creationId xmlns:a16="http://schemas.microsoft.com/office/drawing/2014/main" id="{D70F4FA0-4283-434E-BDE3-2F58F7773F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9985" y="4659430"/>
            <a:ext cx="2660030" cy="484831"/>
          </a:xfrm>
          <a:prstGeom prst="rect">
            <a:avLst/>
          </a:prstGeom>
        </p:spPr>
      </p:pic>
      <p:pic>
        <p:nvPicPr>
          <p:cNvPr id="6147" name="Picture 6146">
            <a:extLst>
              <a:ext uri="{FF2B5EF4-FFF2-40B4-BE49-F238E27FC236}">
                <a16:creationId xmlns:a16="http://schemas.microsoft.com/office/drawing/2014/main" id="{3AB4D098-2303-4AAB-BF7B-08AD5D8FFB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92939" y="5348403"/>
            <a:ext cx="3260310" cy="805934"/>
          </a:xfrm>
          <a:prstGeom prst="rect">
            <a:avLst/>
          </a:prstGeom>
          <a:ln w="19050">
            <a:solidFill>
              <a:srgbClr val="008000"/>
            </a:solidFill>
          </a:ln>
        </p:spPr>
      </p:pic>
      <p:pic>
        <p:nvPicPr>
          <p:cNvPr id="6149" name="Picture 6148">
            <a:extLst>
              <a:ext uri="{FF2B5EF4-FFF2-40B4-BE49-F238E27FC236}">
                <a16:creationId xmlns:a16="http://schemas.microsoft.com/office/drawing/2014/main" id="{66E93DC1-CBE9-45CC-9D38-F2B35EAF56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5249" y="5562600"/>
            <a:ext cx="5056351" cy="558051"/>
          </a:xfrm>
          <a:prstGeom prst="rect">
            <a:avLst/>
          </a:prstGeom>
        </p:spPr>
      </p:pic>
      <p:sp>
        <p:nvSpPr>
          <p:cNvPr id="6150" name="TextBox 6149">
            <a:extLst>
              <a:ext uri="{FF2B5EF4-FFF2-40B4-BE49-F238E27FC236}">
                <a16:creationId xmlns:a16="http://schemas.microsoft.com/office/drawing/2014/main" id="{D66CF50E-2BF3-4C5C-A0CF-06B12C39BC33}"/>
              </a:ext>
            </a:extLst>
          </p:cNvPr>
          <p:cNvSpPr txBox="1"/>
          <p:nvPr/>
        </p:nvSpPr>
        <p:spPr>
          <a:xfrm>
            <a:off x="138952" y="2724090"/>
            <a:ext cx="3935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8000"/>
                </a:solidFill>
              </a:rPr>
              <a:t>split 1-loop amplitude judiciously: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1" name="TextBox 6150">
                <a:extLst>
                  <a:ext uri="{FF2B5EF4-FFF2-40B4-BE49-F238E27FC236}">
                    <a16:creationId xmlns:a16="http://schemas.microsoft.com/office/drawing/2014/main" id="{33FA5F58-06A1-4AF0-9A85-43D748C57593}"/>
                  </a:ext>
                </a:extLst>
              </p:cNvPr>
              <p:cNvSpPr txBox="1"/>
              <p:nvPr/>
            </p:nvSpPr>
            <p:spPr>
              <a:xfrm>
                <a:off x="5181600" y="5558135"/>
                <a:ext cx="5357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151" name="TextBox 6150">
                <a:extLst>
                  <a:ext uri="{FF2B5EF4-FFF2-40B4-BE49-F238E27FC236}">
                    <a16:creationId xmlns:a16="http://schemas.microsoft.com/office/drawing/2014/main" id="{33FA5F58-06A1-4AF0-9A85-43D748C57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5558135"/>
                <a:ext cx="535723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4EB332D6-9A41-48FD-ABFA-6711C7EE65D2}"/>
              </a:ext>
            </a:extLst>
          </p:cNvPr>
          <p:cNvSpPr txBox="1"/>
          <p:nvPr/>
        </p:nvSpPr>
        <p:spPr>
          <a:xfrm>
            <a:off x="90751" y="517537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Now divide by:</a:t>
            </a:r>
          </a:p>
        </p:txBody>
      </p:sp>
    </p:spTree>
    <p:extLst>
      <p:ext uri="{BB962C8B-B14F-4D97-AF65-F5344CB8AC3E}">
        <p14:creationId xmlns:p14="http://schemas.microsoft.com/office/powerpoint/2010/main" val="310675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1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6A013-4246-4D8C-9BDE-632FC60BA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/>
              <a:t>Multiple polylogarithms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32F10D-8BC5-41B1-9FDE-B16D8963D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CECCEF-85F4-4E9E-AA54-06850923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46EF8-6C8F-4729-BD71-7B90884E2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034AAB-D588-4DC1-84BE-CD12C61ADB25}"/>
              </a:ext>
            </a:extLst>
          </p:cNvPr>
          <p:cNvSpPr txBox="1"/>
          <p:nvPr/>
        </p:nvSpPr>
        <p:spPr>
          <a:xfrm>
            <a:off x="335455" y="1509079"/>
            <a:ext cx="3507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8000"/>
                </a:solidFill>
              </a:rPr>
              <a:t>Iterated integrals</a:t>
            </a:r>
            <a:r>
              <a:rPr lang="en-US" dirty="0"/>
              <a:t>, e.g.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FD459D7-0E9A-4C26-A96D-645B0F767F56}"/>
                  </a:ext>
                </a:extLst>
              </p:cNvPr>
              <p:cNvSpPr txBox="1"/>
              <p:nvPr/>
            </p:nvSpPr>
            <p:spPr>
              <a:xfrm>
                <a:off x="1241793" y="2042061"/>
                <a:ext cx="6385210" cy="89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FD459D7-0E9A-4C26-A96D-645B0F767F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793" y="2042061"/>
                <a:ext cx="6385210" cy="8926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8D471E-9279-4150-8F19-834F18CD74E7}"/>
                  </a:ext>
                </a:extLst>
              </p:cNvPr>
              <p:cNvSpPr txBox="1"/>
              <p:nvPr/>
            </p:nvSpPr>
            <p:spPr>
              <a:xfrm>
                <a:off x="457200" y="3131899"/>
                <a:ext cx="8458200" cy="3120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Or define differentially: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𝑑𝐹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𝒮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b>
                            </m:sSub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ln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endParaRPr lang="en-US" b="0" dirty="0">
                  <a:latin typeface="+mn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>
                  <a:latin typeface="+mn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b="1" dirty="0">
                    <a:latin typeface="+mn-lt"/>
                    <a:cs typeface="Times New Roman" panose="02020603050405020304" pitchFamily="18" charset="0"/>
                  </a:rPr>
                  <a:t>are letters in the symbol alphabet 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𝒮</m:t>
                    </m:r>
                  </m:oMath>
                </a14:m>
                <a:r>
                  <a:rPr lang="en-US" sz="1800" dirty="0">
                    <a:solidFill>
                      <a:srgbClr val="CC00CC"/>
                    </a:solidFill>
                    <a:latin typeface="Arial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1800" dirty="0">
                    <a:solidFill>
                      <a:srgbClr val="CC00CC"/>
                    </a:solidFill>
                    <a:latin typeface="Arial"/>
                    <a:cs typeface="Times New Roman" panose="02020603050405020304" pitchFamily="18" charset="0"/>
                  </a:rPr>
                  <a:t>                                         </a:t>
                </a:r>
                <a:r>
                  <a:rPr lang="en-US" sz="2000" dirty="0">
                    <a:solidFill>
                      <a:srgbClr val="CC00CC"/>
                    </a:solidFill>
                    <a:latin typeface="Arial"/>
                    <a:cs typeface="Times New Roman" panose="02020603050405020304" pitchFamily="18" charset="0"/>
                  </a:rPr>
                  <a:t>Goncharov, Spradlin, </a:t>
                </a:r>
                <a:r>
                  <a:rPr lang="en-US" sz="2000" dirty="0" err="1">
                    <a:solidFill>
                      <a:srgbClr val="CC00CC"/>
                    </a:solidFill>
                    <a:latin typeface="Arial"/>
                    <a:cs typeface="Times New Roman" panose="02020603050405020304" pitchFamily="18" charset="0"/>
                  </a:rPr>
                  <a:t>Vergu</a:t>
                </a:r>
                <a:r>
                  <a:rPr lang="en-US" sz="2000" dirty="0">
                    <a:solidFill>
                      <a:srgbClr val="CC00CC"/>
                    </a:solidFill>
                    <a:latin typeface="Arial"/>
                    <a:cs typeface="Times New Roman" panose="02020603050405020304" pitchFamily="18" charset="0"/>
                  </a:rPr>
                  <a:t>, Volovich, 1006.5703</a:t>
                </a:r>
                <a:endParaRPr lang="en-US" sz="1800" dirty="0">
                  <a:solidFill>
                    <a:srgbClr val="CC00CC"/>
                  </a:solidFill>
                  <a:latin typeface="Arial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dirty="0">
                  <a:solidFill>
                    <a:srgbClr val="CC00CC"/>
                  </a:solidFill>
                  <a:latin typeface="Arial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  <a:latin typeface="Arial"/>
                    <a:cs typeface="Times New Roman" panose="02020603050405020304" pitchFamily="18" charset="0"/>
                  </a:rPr>
                  <a:t>Beyond polylogarithms </a:t>
                </a:r>
                <a:r>
                  <a:rPr lang="en-US" dirty="0">
                    <a:solidFill>
                      <a:srgbClr val="FF0000"/>
                    </a:solidFill>
                    <a:latin typeface="Arial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Elliptic polylogarithms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)(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)(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rad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3200" dirty="0">
                  <a:solidFill>
                    <a:srgbClr val="FF0000"/>
                  </a:solidFill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8D471E-9279-4150-8F19-834F18CD7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131899"/>
                <a:ext cx="8458200" cy="3120470"/>
              </a:xfrm>
              <a:prstGeom prst="rect">
                <a:avLst/>
              </a:prstGeom>
              <a:blipFill>
                <a:blip r:embed="rId3"/>
                <a:stretch>
                  <a:fillRect l="-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91C81D1D-B332-4B0F-B4A3-6D779BBE172F}"/>
              </a:ext>
            </a:extLst>
          </p:cNvPr>
          <p:cNvSpPr/>
          <p:nvPr/>
        </p:nvSpPr>
        <p:spPr bwMode="auto">
          <a:xfrm>
            <a:off x="1241793" y="1985924"/>
            <a:ext cx="6454407" cy="948818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8EC536-442F-4437-A5F9-B370CDE30123}"/>
              </a:ext>
            </a:extLst>
          </p:cNvPr>
          <p:cNvSpPr txBox="1"/>
          <p:nvPr/>
        </p:nvSpPr>
        <p:spPr>
          <a:xfrm>
            <a:off x="5638800" y="1191651"/>
            <a:ext cx="33700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C00CC"/>
                </a:solidFill>
              </a:rPr>
              <a:t>Chen, Goncharov, Brown,…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185130-EC23-4114-8581-DAF9F92C5172}"/>
              </a:ext>
            </a:extLst>
          </p:cNvPr>
          <p:cNvSpPr/>
          <p:nvPr/>
        </p:nvSpPr>
        <p:spPr bwMode="auto">
          <a:xfrm>
            <a:off x="4228966" y="3168896"/>
            <a:ext cx="3379604" cy="535913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5E3046-7504-4FD2-B757-740B2C7F1250}"/>
              </a:ext>
            </a:extLst>
          </p:cNvPr>
          <p:cNvSpPr txBox="1"/>
          <p:nvPr/>
        </p:nvSpPr>
        <p:spPr>
          <a:xfrm>
            <a:off x="8153400" y="2590800"/>
            <a:ext cx="851515" cy="92333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one </a:t>
            </a:r>
          </a:p>
          <a:p>
            <a:r>
              <a:rPr lang="en-US" sz="1800" dirty="0"/>
              <a:t>weight</a:t>
            </a:r>
          </a:p>
          <a:p>
            <a:r>
              <a:rPr lang="en-US" sz="1800" dirty="0"/>
              <a:t>lower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2695E84-8B06-4D32-A51D-2497234418C4}"/>
              </a:ext>
            </a:extLst>
          </p:cNvPr>
          <p:cNvCxnSpPr/>
          <p:nvPr/>
        </p:nvCxnSpPr>
        <p:spPr bwMode="auto">
          <a:xfrm flipH="1" flipV="1">
            <a:off x="7467600" y="2743200"/>
            <a:ext cx="685800" cy="19154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4C64C64-E7CF-41E4-A58C-FC227F81C0AA}"/>
              </a:ext>
            </a:extLst>
          </p:cNvPr>
          <p:cNvCxnSpPr>
            <a:cxnSpLocks/>
          </p:cNvCxnSpPr>
          <p:nvPr/>
        </p:nvCxnSpPr>
        <p:spPr bwMode="auto">
          <a:xfrm flipH="1">
            <a:off x="6400800" y="2971738"/>
            <a:ext cx="1771033" cy="19398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18EC89E-BD27-42B9-BFE3-54ACB2572D37}"/>
              </a:ext>
            </a:extLst>
          </p:cNvPr>
          <p:cNvGrpSpPr/>
          <p:nvPr/>
        </p:nvGrpSpPr>
        <p:grpSpPr>
          <a:xfrm>
            <a:off x="5918768" y="5889256"/>
            <a:ext cx="2241076" cy="369332"/>
            <a:chOff x="5918768" y="5889256"/>
            <a:chExt cx="2241076" cy="36933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B389FB8-FFD1-4870-9E9D-91B759A08893}"/>
                </a:ext>
              </a:extLst>
            </p:cNvPr>
            <p:cNvSpPr txBox="1"/>
            <p:nvPr/>
          </p:nvSpPr>
          <p:spPr>
            <a:xfrm>
              <a:off x="6705600" y="5889256"/>
              <a:ext cx="1454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</a:rPr>
                <a:t>elliptic curve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74245FE-A0CB-4BB8-8208-36A49F55C14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918768" y="6038513"/>
              <a:ext cx="770509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84452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64DBF-29E4-E4C0-837E-CF38D487E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52" y="209958"/>
            <a:ext cx="9006214" cy="1003017"/>
          </a:xfrm>
        </p:spPr>
        <p:txBody>
          <a:bodyPr/>
          <a:lstStyle/>
          <a:p>
            <a:r>
              <a:rPr lang="en-US" sz="3200" dirty="0"/>
              <a:t>Symbol for multiple polylogarithms ~ DNA Code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966C3-3FBC-404A-69F2-8C642474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426BD-73EA-71BE-0079-8852FF3D6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CAC0E-EEB6-BCD5-C524-E3E55AFC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66FFB0-0AD9-1483-6AD2-5FEBE6DFE45E}"/>
              </a:ext>
            </a:extLst>
          </p:cNvPr>
          <p:cNvSpPr txBox="1"/>
          <p:nvPr/>
        </p:nvSpPr>
        <p:spPr>
          <a:xfrm>
            <a:off x="597696" y="1311667"/>
            <a:ext cx="8089104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Complexity </a:t>
            </a:r>
            <a:r>
              <a:rPr lang="en-US" b="1" dirty="0">
                <a:solidFill>
                  <a:srgbClr val="0000FF"/>
                </a:solidFill>
              </a:rPr>
              <a:t>encoded</a:t>
            </a:r>
            <a:r>
              <a:rPr lang="en-US" dirty="0"/>
              <a:t> in words written in </a:t>
            </a:r>
            <a:r>
              <a:rPr lang="en-US" dirty="0">
                <a:solidFill>
                  <a:srgbClr val="008000"/>
                </a:solidFill>
              </a:rPr>
              <a:t>alphabet</a:t>
            </a:r>
            <a:r>
              <a:rPr lang="en-US" dirty="0"/>
              <a:t> defined by </a:t>
            </a:r>
            <a:r>
              <a:rPr lang="en-US" dirty="0">
                <a:solidFill>
                  <a:srgbClr val="0000FF"/>
                </a:solidFill>
              </a:rPr>
              <a:t>iterative differentiation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CCA5E5E-97AE-BAB6-8E65-66E09722BBF6}"/>
                  </a:ext>
                </a:extLst>
              </p:cNvPr>
              <p:cNvSpPr txBox="1"/>
              <p:nvPr/>
            </p:nvSpPr>
            <p:spPr>
              <a:xfrm>
                <a:off x="589232" y="3141826"/>
                <a:ext cx="7965536" cy="3046988"/>
              </a:xfrm>
              <a:prstGeom prst="rect">
                <a:avLst/>
              </a:prstGeom>
              <a:solidFill>
                <a:srgbClr val="FFFF00">
                  <a:alpha val="39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8000"/>
                    </a:solidFill>
                  </a:rPr>
                  <a:t>Finite set of letters </a:t>
                </a:r>
                <a:r>
                  <a:rPr lang="en-US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 problem discretized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8000"/>
                    </a:solidFill>
                  </a:rPr>
                  <a:t>Analog of ATGC code </a:t>
                </a:r>
                <a:r>
                  <a:rPr lang="en-US" dirty="0"/>
                  <a:t>for DNA, with letters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e>
                      <m:sub>
                        <m: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∈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𝒮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depending on the process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Characterizes answer fairly completely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Can learn to read it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FF"/>
                    </a:solidFill>
                  </a:rPr>
                  <a:t>Can train an LLM to read it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Can use understanding to go to ever higher loop orders (at least in simple theories)</a:t>
                </a:r>
                <a:endParaRPr lang="en-US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CCA5E5E-97AE-BAB6-8E65-66E09722BB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32" y="3141826"/>
                <a:ext cx="7965536" cy="3046988"/>
              </a:xfrm>
              <a:prstGeom prst="rect">
                <a:avLst/>
              </a:prstGeom>
              <a:blipFill>
                <a:blip r:embed="rId2"/>
                <a:stretch>
                  <a:fillRect l="-1072" t="-1400" b="-3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3FE25B8-EC5F-8FC4-7287-CABA2E505D0B}"/>
                  </a:ext>
                </a:extLst>
              </p:cNvPr>
              <p:cNvSpPr txBox="1"/>
              <p:nvPr/>
            </p:nvSpPr>
            <p:spPr>
              <a:xfrm>
                <a:off x="3256766" y="1934214"/>
                <a:ext cx="2970023" cy="12099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𝑑𝐹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𝒮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𝐹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ln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3FE25B8-EC5F-8FC4-7287-CABA2E505D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6766" y="1934214"/>
                <a:ext cx="2970023" cy="12099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646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84BEA-F16B-8BA5-CD66-D9E1F6C7B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31" y="160337"/>
            <a:ext cx="8715737" cy="955308"/>
          </a:xfrm>
        </p:spPr>
        <p:txBody>
          <a:bodyPr/>
          <a:lstStyle/>
          <a:p>
            <a:r>
              <a:rPr lang="en-US" sz="4000" dirty="0"/>
              <a:t>Building symbol like sequencing DNA</a:t>
            </a:r>
          </a:p>
        </p:txBody>
      </p:sp>
      <p:pic>
        <p:nvPicPr>
          <p:cNvPr id="8" name="Content Placeholder 7" descr="A diagram of dna testing&#10;&#10;Description automatically generated with medium confidence">
            <a:extLst>
              <a:ext uri="{FF2B5EF4-FFF2-40B4-BE49-F238E27FC236}">
                <a16:creationId xmlns:a16="http://schemas.microsoft.com/office/drawing/2014/main" id="{6D4854F2-2E5B-13F5-925C-835A8E05C5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391" y="1857559"/>
            <a:ext cx="3143250" cy="44767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FF4E9-EC30-D399-DFD1-165264C82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C93B3-7997-403A-D05A-F9195C08E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E79D1-DE92-9225-0E24-254CF6B3C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424DB8-64C4-390A-61D2-DE4CEBA35694}"/>
              </a:ext>
            </a:extLst>
          </p:cNvPr>
          <p:cNvSpPr txBox="1"/>
          <p:nvPr/>
        </p:nvSpPr>
        <p:spPr>
          <a:xfrm>
            <a:off x="5346165" y="1115645"/>
            <a:ext cx="37978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chemical reaction </a:t>
            </a:r>
            <a:r>
              <a:rPr lang="en-US" dirty="0"/>
              <a:t>cleaves </a:t>
            </a:r>
          </a:p>
          <a:p>
            <a:r>
              <a:rPr lang="en-US" dirty="0"/>
              <a:t>A,G,T,C off end of string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AD87D1-B480-62BC-2D72-EBC218642975}"/>
              </a:ext>
            </a:extLst>
          </p:cNvPr>
          <p:cNvSpPr txBox="1"/>
          <p:nvPr/>
        </p:nvSpPr>
        <p:spPr>
          <a:xfrm>
            <a:off x="253067" y="1322793"/>
            <a:ext cx="338265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Taking </a:t>
            </a:r>
            <a:r>
              <a:rPr lang="en-US" sz="2800" dirty="0">
                <a:solidFill>
                  <a:srgbClr val="FF0000"/>
                </a:solidFill>
              </a:rPr>
              <a:t>derivative</a:t>
            </a:r>
            <a:r>
              <a:rPr lang="en-US" sz="2800" dirty="0"/>
              <a:t> </a:t>
            </a:r>
          </a:p>
          <a:p>
            <a:r>
              <a:rPr lang="en-US" sz="2800" dirty="0"/>
              <a:t>of function exposes </a:t>
            </a:r>
          </a:p>
          <a:p>
            <a:r>
              <a:rPr lang="en-US" sz="2800" dirty="0"/>
              <a:t>last letter of string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65C2B3-679A-0CF2-3892-FDBE987C45F9}"/>
              </a:ext>
            </a:extLst>
          </p:cNvPr>
          <p:cNvSpPr txBox="1"/>
          <p:nvPr/>
        </p:nvSpPr>
        <p:spPr>
          <a:xfrm>
            <a:off x="283646" y="2924556"/>
            <a:ext cx="428835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Iterate 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800" dirty="0"/>
              <a:t> times to</a:t>
            </a:r>
          </a:p>
          <a:p>
            <a:r>
              <a:rPr lang="en-US" sz="2800" dirty="0"/>
              <a:t>obtain symbol of </a:t>
            </a:r>
          </a:p>
          <a:p>
            <a:r>
              <a:rPr lang="en-US" sz="2800" dirty="0"/>
              <a:t>generalized polylogarithm</a:t>
            </a:r>
          </a:p>
          <a:p>
            <a:r>
              <a:rPr lang="en-US" sz="2800" dirty="0"/>
              <a:t>of weight</a:t>
            </a:r>
            <a:r>
              <a:rPr lang="en-US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en-US" sz="28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4625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6A013-4246-4D8C-9BDE-632FC60BA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Hopf algebra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“</a:t>
            </a:r>
            <a:r>
              <a:rPr lang="en-US" dirty="0" err="1">
                <a:solidFill>
                  <a:srgbClr val="FF0000"/>
                </a:solidFill>
                <a:sym typeface="Wingdings" panose="05000000000000000000" pitchFamily="2" charset="2"/>
              </a:rPr>
              <a:t>coacts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32F10D-8BC5-41B1-9FDE-B16D8963D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CECCEF-85F4-4E9E-AA54-06850923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46EF8-6C8F-4729-BD71-7B90884E2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8D471E-9279-4150-8F19-834F18CD74E7}"/>
                  </a:ext>
                </a:extLst>
              </p:cNvPr>
              <p:cNvSpPr txBox="1"/>
              <p:nvPr/>
            </p:nvSpPr>
            <p:spPr>
              <a:xfrm>
                <a:off x="270933" y="1395495"/>
                <a:ext cx="8415867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Splits functions into simpler pieces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Total differential of polylogarithmic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US" dirty="0"/>
                  <a:t> (</a:t>
                </a:r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w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ith respect to </a:t>
                </a:r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underlying coordinates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)</a:t>
                </a:r>
              </a:p>
              <a:p>
                <a:endParaRPr lang="en-US" b="0" dirty="0">
                  <a:solidFill>
                    <a:srgbClr val="008000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endParaRPr lang="en-US" b="0" dirty="0">
                  <a:solidFill>
                    <a:srgbClr val="008000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endParaRPr lang="en-US" b="0" dirty="0">
                  <a:solidFill>
                    <a:srgbClr val="008000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8D471E-9279-4150-8F19-834F18CD7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933" y="1395495"/>
                <a:ext cx="8415867" cy="2677656"/>
              </a:xfrm>
              <a:prstGeom prst="rect">
                <a:avLst/>
              </a:prstGeom>
              <a:blipFill>
                <a:blip r:embed="rId2"/>
                <a:stretch>
                  <a:fillRect l="-941" t="-1595" r="-1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9D517F-296B-8441-33AE-3E7790771371}"/>
                  </a:ext>
                </a:extLst>
              </p:cNvPr>
              <p:cNvSpPr txBox="1"/>
              <p:nvPr/>
            </p:nvSpPr>
            <p:spPr>
              <a:xfrm>
                <a:off x="688621" y="2456758"/>
                <a:ext cx="7580489" cy="12099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𝑑𝐹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∈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ℒ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𝐹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2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ln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⟺ 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△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−1,1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𝐹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∈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ℒ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𝐹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i="1" smtClean="0">
                              <a:solidFill>
                                <a:srgbClr val="0033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⨂</m:t>
                          </m:r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ln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9D517F-296B-8441-33AE-3E77907713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621" y="2456758"/>
                <a:ext cx="7580489" cy="12099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0BD513B6-3191-880F-8A2F-E8A703064FB6}"/>
              </a:ext>
            </a:extLst>
          </p:cNvPr>
          <p:cNvSpPr txBox="1"/>
          <p:nvPr/>
        </p:nvSpPr>
        <p:spPr>
          <a:xfrm>
            <a:off x="1603812" y="3681112"/>
            <a:ext cx="3147015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part of </a:t>
            </a:r>
            <a:r>
              <a:rPr lang="en-US" sz="1800" dirty="0" err="1"/>
              <a:t>Hopf</a:t>
            </a:r>
            <a:r>
              <a:rPr lang="en-US" sz="1800" dirty="0"/>
              <a:t> algebra coaction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09CD798-1C1E-F188-470B-3237D2F3B73C}"/>
              </a:ext>
            </a:extLst>
          </p:cNvPr>
          <p:cNvCxnSpPr>
            <a:cxnSpLocks/>
          </p:cNvCxnSpPr>
          <p:nvPr/>
        </p:nvCxnSpPr>
        <p:spPr bwMode="auto">
          <a:xfrm flipV="1">
            <a:off x="4747244" y="3413999"/>
            <a:ext cx="139337" cy="2639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2876F4-A4E5-38DD-861A-F8D725BBCEA6}"/>
                  </a:ext>
                </a:extLst>
              </p:cNvPr>
              <p:cNvSpPr txBox="1"/>
              <p:nvPr/>
            </p:nvSpPr>
            <p:spPr>
              <a:xfrm>
                <a:off x="0" y="4409860"/>
                <a:ext cx="9144000" cy="13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Iterate: Define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p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/>
                  <a:t>via derivatives of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dirty="0">
                    <a:latin typeface="+mn-lt"/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>
                  <a:latin typeface="+mn-lt"/>
                </a:endParaRPr>
              </a:p>
              <a:p>
                <a:r>
                  <a:rPr lang="en-US" sz="2800" i="1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i="1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sSub>
                          <m:sSubPr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≡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∈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𝒮</m:t>
                            </m:r>
                          </m:e>
                          <m:sub/>
                        </m:sSub>
                      </m:sub>
                      <m:sup/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b>
                            </m:sSub>
                          </m:sup>
                        </m:s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ln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⟺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△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−2,1,1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𝐹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a:rPr lang="en-US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ℒ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b>
                            </m:sSub>
                          </m:sup>
                        </m:sSup>
                        <m: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⨂</m:t>
                        </m:r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ln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⨂</m:t>
                        </m:r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ln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2876F4-A4E5-38DD-861A-F8D725BBCE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409860"/>
                <a:ext cx="9144000" cy="1334789"/>
              </a:xfrm>
              <a:prstGeom prst="rect">
                <a:avLst/>
              </a:prstGeom>
              <a:blipFill>
                <a:blip r:embed="rId4"/>
                <a:stretch>
                  <a:fillRect l="-867" t="-3196" b="-31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76C8B83D-8E5F-A9DB-ABB5-36DF74555B19}"/>
              </a:ext>
            </a:extLst>
          </p:cNvPr>
          <p:cNvSpPr txBox="1"/>
          <p:nvPr/>
        </p:nvSpPr>
        <p:spPr>
          <a:xfrm>
            <a:off x="108873" y="5875893"/>
            <a:ext cx="3993401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another part of Hopf algebra coaction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920DB29-493D-3DA7-07A3-5F41EDBF1BA4}"/>
              </a:ext>
            </a:extLst>
          </p:cNvPr>
          <p:cNvCxnSpPr>
            <a:cxnSpLocks/>
          </p:cNvCxnSpPr>
          <p:nvPr/>
        </p:nvCxnSpPr>
        <p:spPr bwMode="auto">
          <a:xfrm flipV="1">
            <a:off x="4102274" y="5711476"/>
            <a:ext cx="714638" cy="2632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02358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6A013-4246-4D8C-9BDE-632FC60BA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843" y="224165"/>
            <a:ext cx="8229600" cy="868362"/>
          </a:xfrm>
        </p:spPr>
        <p:txBody>
          <a:bodyPr/>
          <a:lstStyle/>
          <a:p>
            <a:r>
              <a:rPr lang="en-US" sz="4000" dirty="0"/>
              <a:t>Maximal iteration </a:t>
            </a:r>
            <a:r>
              <a:rPr lang="en-US" sz="4000" dirty="0">
                <a:sym typeface="Wingdings" panose="05000000000000000000" pitchFamily="2" charset="2"/>
              </a:rPr>
              <a:t> symbol</a:t>
            </a:r>
            <a:endParaRPr lang="en-US" sz="4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32F10D-8BC5-41B1-9FDE-B16D8963D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Transformers for Scattering Amplitudes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CECCEF-85F4-4E9E-AA54-06850923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ACAT Hamburg    8 Sept.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46EF8-6C8F-4729-BD71-7B90884E2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8D471E-9279-4150-8F19-834F18CD74E7}"/>
                  </a:ext>
                </a:extLst>
              </p:cNvPr>
              <p:cNvSpPr txBox="1"/>
              <p:nvPr/>
            </p:nvSpPr>
            <p:spPr>
              <a:xfrm>
                <a:off x="444843" y="1413967"/>
                <a:ext cx="8550876" cy="41078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FF"/>
                    </a:solidFill>
                    <a:latin typeface="+mn-lt"/>
                    <a:cs typeface="Times New Roman" panose="02020603050405020304" pitchFamily="18" charset="0"/>
                  </a:rPr>
                  <a:t>Iterating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,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times for weight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function, gives </a:t>
                </a:r>
                <a:r>
                  <a:rPr lang="en-US" dirty="0">
                    <a:solidFill>
                      <a:srgbClr val="0000FF"/>
                    </a:solidFill>
                    <a:latin typeface="+mn-lt"/>
                    <a:cs typeface="Times New Roman" panose="02020603050405020304" pitchFamily="18" charset="0"/>
                  </a:rPr>
                  <a:t>symbol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𝒮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,</a:t>
                </a:r>
                <a:endParaRPr lang="en-US" b="0" i="1" dirty="0">
                  <a:solidFill>
                    <a:srgbClr val="0000FF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solidFill>
                    <a:srgbClr val="0000FF"/>
                  </a:solidFill>
                  <a:ea typeface="Cambria Math" panose="020405030504060302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r>
                  <a:rPr lang="en-US" dirty="0">
                    <a:solidFill>
                      <a:srgbClr val="0000FF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       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𝒮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</m:d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≡ 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△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1,1,…,1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</m:d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…,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ℒ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,…</m:t>
                            </m:r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sub>
                            </m:sSub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⨂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…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⨂</m:t>
                    </m:r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sub>
                    </m:sSub>
                  </m:oMath>
                </a14:m>
                <a:endParaRPr lang="en-US" sz="3200" dirty="0">
                  <a:latin typeface="+mn-lt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+mn-lt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where now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sSub>
                          <m:sSub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</m:sub>
                        </m:sSub>
                      </m:sup>
                    </m:sSup>
                  </m:oMath>
                </a14:m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are just </a:t>
                </a:r>
                <a:r>
                  <a:rPr lang="en-US" dirty="0">
                    <a:solidFill>
                      <a:srgbClr val="0000FF"/>
                    </a:solidFill>
                    <a:latin typeface="+mn-lt"/>
                    <a:cs typeface="Times New Roman" panose="02020603050405020304" pitchFamily="18" charset="0"/>
                  </a:rPr>
                  <a:t>rational numbers </a:t>
                </a:r>
                <a:r>
                  <a:rPr lang="en-US" dirty="0">
                    <a:solidFill>
                      <a:srgbClr val="003300"/>
                    </a:solidFill>
                    <a:latin typeface="+mn-lt"/>
                    <a:cs typeface="Times New Roman" panose="02020603050405020304" pitchFamily="18" charset="0"/>
                  </a:rPr>
                  <a:t>and it’s conventional to drop the </a:t>
                </a:r>
                <a:r>
                  <a:rPr lang="en-US" dirty="0">
                    <a:solidFill>
                      <a:srgbClr val="0033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ln</a:t>
                </a:r>
                <a:r>
                  <a:rPr lang="en-US" dirty="0">
                    <a:solidFill>
                      <a:srgbClr val="003300"/>
                    </a:solidFill>
                    <a:latin typeface="+mn-lt"/>
                    <a:cs typeface="Times New Roman" panose="02020603050405020304" pitchFamily="18" charset="0"/>
                  </a:rPr>
                  <a:t>’s</a:t>
                </a:r>
              </a:p>
              <a:p>
                <a:r>
                  <a:rPr lang="en-US" sz="1800" dirty="0">
                    <a:solidFill>
                      <a:srgbClr val="CC00CC"/>
                    </a:solidFill>
                    <a:latin typeface="+mn-lt"/>
                    <a:cs typeface="Times New Roman" panose="02020603050405020304" pitchFamily="18" charset="0"/>
                  </a:rPr>
                  <a:t>                                                 Goncharov, Spradlin, Vergu, Volovich, 1006.5703</a:t>
                </a:r>
              </a:p>
              <a:p>
                <a:endParaRPr lang="en-US" sz="1800" dirty="0">
                  <a:solidFill>
                    <a:srgbClr val="CC00CC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3300"/>
                    </a:solidFill>
                    <a:latin typeface="+mn-lt"/>
                    <a:cs typeface="Times New Roman" panose="02020603050405020304" pitchFamily="18" charset="0"/>
                  </a:rPr>
                  <a:t>In our examples,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sSub>
                          <m:sSub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</m:sub>
                        </m:sSub>
                      </m:sup>
                    </m:sSup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are actually </a:t>
                </a:r>
                <a:r>
                  <a:rPr lang="en-US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integers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33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All elements</a:t>
                </a:r>
                <a:r>
                  <a:rPr lang="en-US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 easily tokenized for study by a (transformer) language model</a:t>
                </a:r>
                <a:endParaRPr lang="en-US" dirty="0">
                  <a:solidFill>
                    <a:srgbClr val="003300"/>
                  </a:solidFill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8D471E-9279-4150-8F19-834F18CD7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843" y="1413967"/>
                <a:ext cx="8550876" cy="4107856"/>
              </a:xfrm>
              <a:prstGeom prst="rect">
                <a:avLst/>
              </a:prstGeom>
              <a:blipFill>
                <a:blip r:embed="rId2"/>
                <a:stretch>
                  <a:fillRect l="-1140" t="-1187" b="-2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77A9334D-7D4C-7CA4-A018-38AB39422490}"/>
              </a:ext>
            </a:extLst>
          </p:cNvPr>
          <p:cNvSpPr/>
          <p:nvPr/>
        </p:nvSpPr>
        <p:spPr bwMode="auto">
          <a:xfrm>
            <a:off x="1141694" y="1949342"/>
            <a:ext cx="7377746" cy="984956"/>
          </a:xfrm>
          <a:prstGeom prst="rect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6870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20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24146</TotalTime>
  <Words>3862</Words>
  <Application>Microsoft Office PowerPoint</Application>
  <PresentationFormat>On-screen Show (4:3)</PresentationFormat>
  <Paragraphs>521</Paragraphs>
  <Slides>41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Arial</vt:lpstr>
      <vt:lpstr>Cambria Math</vt:lpstr>
      <vt:lpstr>Lato</vt:lpstr>
      <vt:lpstr>Symbol</vt:lpstr>
      <vt:lpstr>Times New Roman</vt:lpstr>
      <vt:lpstr>Wingdings</vt:lpstr>
      <vt:lpstr>Default Design</vt:lpstr>
      <vt:lpstr>1_Default Design</vt:lpstr>
      <vt:lpstr>Transformers for Scattering Amplitudes  </vt:lpstr>
      <vt:lpstr> Scattering Amplitudes Are Smooth, Analytic Functions of Kinematics</vt:lpstr>
      <vt:lpstr>Loop amplitudes contain transcendental functions from performing Feynman integrals</vt:lpstr>
      <vt:lpstr>Multi-loop transcendental structure</vt:lpstr>
      <vt:lpstr>Multiple polylogarithms</vt:lpstr>
      <vt:lpstr>Symbol for multiple polylogarithms ~ DNA Code</vt:lpstr>
      <vt:lpstr>Building symbol like sequencing DNA</vt:lpstr>
      <vt:lpstr>Hopf algebra “coacts”</vt:lpstr>
      <vt:lpstr>Maximal iteration  symbol</vt:lpstr>
      <vt:lpstr>Planar N=4 SYM</vt:lpstr>
      <vt:lpstr>“Goldilocks Process”  ~ gg Hg </vt:lpstr>
      <vt:lpstr> Alphabet for planar N=4 gg  Hg </vt:lpstr>
      <vt:lpstr>N=4 ggHg symbol terms per loop</vt:lpstr>
      <vt:lpstr>Examples of patterns</vt:lpstr>
      <vt:lpstr> 3-gluon form factor linear relations</vt:lpstr>
      <vt:lpstr> 3-gluon form factor linear relations (cont.)</vt:lpstr>
      <vt:lpstr> 3-gluon form factor linear relations (cont.)</vt:lpstr>
      <vt:lpstr>Adjacency rules  “trivial zeros”</vt:lpstr>
      <vt:lpstr>Deep learning  = feed-forward neural network</vt:lpstr>
      <vt:lpstr>Transformers: Use “Attention” to add “context”</vt:lpstr>
      <vt:lpstr>Our Transformer Models</vt:lpstr>
      <vt:lpstr>First “experiment”: coefficient-from-word</vt:lpstr>
      <vt:lpstr>Linear relations learned at different rates</vt:lpstr>
      <vt:lpstr>More compressed “data” still works</vt:lpstr>
      <vt:lpstr>“Strike-out” experiment: L-1↔ L</vt:lpstr>
      <vt:lpstr>“Seed” sequences</vt:lpstr>
      <vt:lpstr>“Seed” sequences (cont.)</vt:lpstr>
      <vt:lpstr>On to next phase</vt:lpstr>
      <vt:lpstr>Other future directions</vt:lpstr>
      <vt:lpstr>PowerPoint Presentation</vt:lpstr>
      <vt:lpstr>Hggg kinematics is two-dimensional</vt:lpstr>
      <vt:lpstr>Visualizing dihedral symmetry</vt:lpstr>
      <vt:lpstr>QCD vs. N=4 SYM</vt:lpstr>
      <vt:lpstr>Different “HI” routes to perturbative amplitudes</vt:lpstr>
      <vt:lpstr> Known Planar N=4 SYM n-Point Amplitudes</vt:lpstr>
      <vt:lpstr>Heuristic view of function space</vt:lpstr>
      <vt:lpstr>Example: Harmonic Polylogarithms  in one variable (HPL{0,1})</vt:lpstr>
      <vt:lpstr>Simplest analytic form is for v→∞</vt:lpstr>
      <vt:lpstr>Number of (symbol-level) linearly independent  {n,1,…,1} coproducts  (2L-n derivatives)</vt:lpstr>
      <vt:lpstr>Removing Amplitude (or Form Factor) Infrared Divergences </vt:lpstr>
      <vt:lpstr>BDS &amp; BDS-like normalization for F_3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lance</dc:creator>
  <cp:lastModifiedBy>Lance Dixon</cp:lastModifiedBy>
  <cp:revision>92</cp:revision>
  <cp:lastPrinted>1601-01-01T00:00:00Z</cp:lastPrinted>
  <dcterms:created xsi:type="dcterms:W3CDTF">1601-01-01T00:00:00Z</dcterms:created>
  <dcterms:modified xsi:type="dcterms:W3CDTF">2025-09-05T16:16:12Z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