
<file path=[Content_Types].xml><?xml version="1.0" encoding="utf-8"?>
<Types xmlns="http://schemas.openxmlformats.org/package/2006/content-types">
  <Default Extension="gif" ContentType="image/gif"/>
  <Default Extension="jpeg" ContentType="image/jpeg"/>
  <Default Extension="jpg" ContentType="image/jpeg"/>
  <Default Extension="mov" ContentType="video/quicktime"/>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8"/>
  </p:notesMasterIdLst>
  <p:sldIdLst>
    <p:sldId id="1148" r:id="rId2"/>
    <p:sldId id="1152" r:id="rId3"/>
    <p:sldId id="1122" r:id="rId4"/>
    <p:sldId id="1040" r:id="rId5"/>
    <p:sldId id="1019" r:id="rId6"/>
    <p:sldId id="1017" r:id="rId7"/>
    <p:sldId id="1103" r:id="rId8"/>
    <p:sldId id="1114" r:id="rId9"/>
    <p:sldId id="1115" r:id="rId10"/>
    <p:sldId id="1107" r:id="rId11"/>
    <p:sldId id="1108" r:id="rId12"/>
    <p:sldId id="1110" r:id="rId13"/>
    <p:sldId id="703" r:id="rId14"/>
    <p:sldId id="989" r:id="rId15"/>
    <p:sldId id="1071" r:id="rId16"/>
    <p:sldId id="1111" r:id="rId17"/>
    <p:sldId id="976" r:id="rId18"/>
    <p:sldId id="1073" r:id="rId19"/>
    <p:sldId id="1075" r:id="rId20"/>
    <p:sldId id="1081" r:id="rId21"/>
    <p:sldId id="1076" r:id="rId22"/>
    <p:sldId id="1149" r:id="rId23"/>
    <p:sldId id="1077" r:id="rId24"/>
    <p:sldId id="1146" r:id="rId25"/>
    <p:sldId id="380" r:id="rId26"/>
    <p:sldId id="379" r:id="rId27"/>
    <p:sldId id="1147" r:id="rId28"/>
    <p:sldId id="1078" r:id="rId29"/>
    <p:sldId id="1079" r:id="rId30"/>
    <p:sldId id="979" r:id="rId31"/>
    <p:sldId id="1047" r:id="rId32"/>
    <p:sldId id="1048" r:id="rId33"/>
    <p:sldId id="1049" r:id="rId34"/>
    <p:sldId id="1050" r:id="rId35"/>
    <p:sldId id="1051" r:id="rId36"/>
    <p:sldId id="1052" r:id="rId37"/>
    <p:sldId id="1116" r:id="rId38"/>
    <p:sldId id="1135" r:id="rId39"/>
    <p:sldId id="1139" r:id="rId40"/>
    <p:sldId id="1141" r:id="rId41"/>
    <p:sldId id="1142" r:id="rId42"/>
    <p:sldId id="1143" r:id="rId43"/>
    <p:sldId id="1144" r:id="rId44"/>
    <p:sldId id="1145" r:id="rId45"/>
    <p:sldId id="1150" r:id="rId46"/>
    <p:sldId id="1151" r:id="rId47"/>
    <p:sldId id="1086" r:id="rId48"/>
    <p:sldId id="374" r:id="rId49"/>
    <p:sldId id="1088" r:id="rId50"/>
    <p:sldId id="1089" r:id="rId51"/>
    <p:sldId id="1091" r:id="rId52"/>
    <p:sldId id="1092" r:id="rId53"/>
    <p:sldId id="1121" r:id="rId54"/>
    <p:sldId id="1093" r:id="rId55"/>
    <p:sldId id="1098" r:id="rId56"/>
    <p:sldId id="1099" r:id="rId57"/>
    <p:sldId id="988" r:id="rId58"/>
    <p:sldId id="1153" r:id="rId59"/>
    <p:sldId id="1004" r:id="rId60"/>
    <p:sldId id="1005" r:id="rId61"/>
    <p:sldId id="1058" r:id="rId62"/>
    <p:sldId id="1003" r:id="rId63"/>
    <p:sldId id="1118" r:id="rId64"/>
    <p:sldId id="1006" r:id="rId65"/>
    <p:sldId id="1002" r:id="rId66"/>
    <p:sldId id="1020" r:id="rId67"/>
    <p:sldId id="260" r:id="rId68"/>
    <p:sldId id="262" r:id="rId69"/>
    <p:sldId id="261" r:id="rId70"/>
    <p:sldId id="264" r:id="rId71"/>
    <p:sldId id="1027" r:id="rId72"/>
    <p:sldId id="1097" r:id="rId73"/>
    <p:sldId id="1100" r:id="rId74"/>
    <p:sldId id="1038" r:id="rId75"/>
    <p:sldId id="257" r:id="rId76"/>
    <p:sldId id="941" r:id="rId77"/>
    <p:sldId id="1064" r:id="rId78"/>
    <p:sldId id="1066" r:id="rId79"/>
    <p:sldId id="1067" r:id="rId80"/>
    <p:sldId id="1065" r:id="rId81"/>
    <p:sldId id="898" r:id="rId82"/>
    <p:sldId id="1109" r:id="rId83"/>
    <p:sldId id="1068" r:id="rId84"/>
    <p:sldId id="1119" r:id="rId85"/>
    <p:sldId id="1137" r:id="rId86"/>
    <p:sldId id="1117" r:id="rId87"/>
  </p:sldIdLst>
  <p:sldSz cx="12192000" cy="6858000"/>
  <p:notesSz cx="6858000" cy="9144000"/>
  <p:defaultText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F1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7341"/>
    <p:restoredTop sz="95500"/>
  </p:normalViewPr>
  <p:slideViewPr>
    <p:cSldViewPr snapToGrid="0">
      <p:cViewPr varScale="1">
        <p:scale>
          <a:sx n="83" d="100"/>
          <a:sy n="83" d="100"/>
        </p:scale>
        <p:origin x="208" y="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Input</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Output</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294BDEF-6410-9545-A3A9-1DFD4EFAB274}"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GB"/>
        </a:p>
      </dgm:t>
    </dgm:pt>
    <dgm:pt modelId="{9E598D12-A4ED-D749-BC65-F64B9B83AE9C}">
      <dgm:prSet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GB" sz="2400" b="1" dirty="0" err="1"/>
            <a:t>EuCAIF</a:t>
          </a:r>
          <a:r>
            <a:rPr lang="en-GB" sz="2400" b="1" dirty="0"/>
            <a:t> management board </a:t>
          </a:r>
        </a:p>
        <a:p>
          <a:r>
            <a:rPr lang="en-GB" sz="1800" dirty="0"/>
            <a:t>(5 people, rotating)</a:t>
          </a:r>
          <a:endParaRPr lang="en-DE" sz="1800" dirty="0"/>
        </a:p>
      </dgm:t>
    </dgm:pt>
    <dgm:pt modelId="{62CA332E-074B-914B-8399-6568E61D6A46}" type="parTrans" cxnId="{F457B1B8-E123-224B-B646-3F13D3CE9EA1}">
      <dgm:prSet/>
      <dgm:spPr/>
      <dgm:t>
        <a:bodyPr/>
        <a:lstStyle/>
        <a:p>
          <a:endParaRPr lang="en-GB"/>
        </a:p>
      </dgm:t>
    </dgm:pt>
    <dgm:pt modelId="{2331446A-D3ED-A54A-966F-5AE5CA250751}" type="sibTrans" cxnId="{F457B1B8-E123-224B-B646-3F13D3CE9EA1}">
      <dgm:prSet/>
      <dgm:spPr/>
      <dgm:t>
        <a:bodyPr/>
        <a:lstStyle/>
        <a:p>
          <a:endParaRPr lang="en-GB"/>
        </a:p>
      </dgm:t>
    </dgm:pt>
    <dgm:pt modelId="{37677828-01F0-E34D-B653-A4E62008EC59}">
      <dgm:prSet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GB" sz="2400" b="1" i="0" dirty="0" err="1"/>
            <a:t>EuCAIF</a:t>
          </a:r>
          <a:r>
            <a:rPr lang="en-GB" sz="2400" b="1" i="0" dirty="0"/>
            <a:t> “Fellows” </a:t>
          </a:r>
        </a:p>
        <a:p>
          <a:r>
            <a:rPr lang="en-GB" sz="1600" b="0" i="0" dirty="0"/>
            <a:t>(about 40 staff scientists, organizers of </a:t>
          </a:r>
          <a:r>
            <a:rPr lang="en-GB" sz="1600" b="0" i="0" dirty="0" err="1"/>
            <a:t>EuCAIF</a:t>
          </a:r>
          <a:r>
            <a:rPr lang="en-GB" sz="1600" b="0" i="0" dirty="0"/>
            <a:t> rotating to management board)			</a:t>
          </a:r>
        </a:p>
      </dgm:t>
    </dgm:pt>
    <dgm:pt modelId="{FB9C21DC-BA1B-0847-9FAD-C132D0C0A642}" type="parTrans" cxnId="{327C4897-D424-ED40-88B1-C0CCAB59F62C}">
      <dgm:prSet/>
      <dgm:spPr/>
      <dgm:t>
        <a:bodyPr/>
        <a:lstStyle/>
        <a:p>
          <a:endParaRPr lang="en-GB"/>
        </a:p>
      </dgm:t>
    </dgm:pt>
    <dgm:pt modelId="{E35B1B1B-32B1-B44E-A82C-4B6B675A8391}" type="sibTrans" cxnId="{327C4897-D424-ED40-88B1-C0CCAB59F62C}">
      <dgm:prSet/>
      <dgm:spPr/>
      <dgm:t>
        <a:bodyPr/>
        <a:lstStyle/>
        <a:p>
          <a:endParaRPr lang="en-GB"/>
        </a:p>
      </dgm:t>
    </dgm:pt>
    <dgm:pt modelId="{F42C1BF9-9A14-8947-9EC4-B5695F1BC339}">
      <dgm:prSet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GB" sz="2400" b="1" i="0" dirty="0" err="1"/>
            <a:t>EuCAIF</a:t>
          </a:r>
          <a:r>
            <a:rPr lang="en-GB" sz="2400" b="1" i="0" dirty="0"/>
            <a:t> “members”</a:t>
          </a:r>
          <a:r>
            <a:rPr lang="en-GB" sz="2400" b="0" i="0" dirty="0"/>
            <a:t>: </a:t>
          </a:r>
        </a:p>
        <a:p>
          <a:r>
            <a:rPr lang="en-GB" sz="2000" b="0" i="0" dirty="0"/>
            <a:t>Scientists will be able to ask for membership (members are working on AI in fundamental physics</a:t>
          </a:r>
          <a:r>
            <a:rPr lang="en-GB" sz="2000" b="0" i="1" dirty="0"/>
            <a:t>,</a:t>
          </a:r>
          <a:r>
            <a:rPr lang="en-GB" sz="2000" b="0" i="0" dirty="0"/>
            <a:t> tasks:  coming to the conferences + working groups, system </a:t>
          </a:r>
          <a:r>
            <a:rPr lang="en-GB" sz="2000" b="0" i="1" dirty="0"/>
            <a:t>to be installed</a:t>
          </a:r>
          <a:r>
            <a:rPr lang="en-GB" sz="2000" b="0" i="0" dirty="0"/>
            <a:t>)</a:t>
          </a:r>
          <a:endParaRPr lang="en-DE" sz="2400" dirty="0"/>
        </a:p>
      </dgm:t>
    </dgm:pt>
    <dgm:pt modelId="{BAABAF5C-4602-0B4C-B6B3-11E06F1C4843}" type="parTrans" cxnId="{70C35A8A-8BD9-D04E-8B75-196895741FB0}">
      <dgm:prSet/>
      <dgm:spPr/>
      <dgm:t>
        <a:bodyPr/>
        <a:lstStyle/>
        <a:p>
          <a:endParaRPr lang="en-GB"/>
        </a:p>
      </dgm:t>
    </dgm:pt>
    <dgm:pt modelId="{199B03E1-78A5-E44D-838F-E811D9A04D4A}" type="sibTrans" cxnId="{70C35A8A-8BD9-D04E-8B75-196895741FB0}">
      <dgm:prSet/>
      <dgm:spPr/>
      <dgm:t>
        <a:bodyPr/>
        <a:lstStyle/>
        <a:p>
          <a:endParaRPr lang="en-GB"/>
        </a:p>
      </dgm:t>
    </dgm:pt>
    <dgm:pt modelId="{1DC48B67-92CC-D44F-9AB7-C9B9A6030BC9}" type="pres">
      <dgm:prSet presAssocID="{5294BDEF-6410-9545-A3A9-1DFD4EFAB274}" presName="hierChild1" presStyleCnt="0">
        <dgm:presLayoutVars>
          <dgm:orgChart val="1"/>
          <dgm:chPref val="1"/>
          <dgm:dir/>
          <dgm:animOne val="branch"/>
          <dgm:animLvl val="lvl"/>
          <dgm:resizeHandles/>
        </dgm:presLayoutVars>
      </dgm:prSet>
      <dgm:spPr/>
    </dgm:pt>
    <dgm:pt modelId="{38409649-31AC-1C48-9BC8-973EF3CA8A6A}" type="pres">
      <dgm:prSet presAssocID="{9E598D12-A4ED-D749-BC65-F64B9B83AE9C}" presName="hierRoot1" presStyleCnt="0">
        <dgm:presLayoutVars>
          <dgm:hierBranch val="init"/>
        </dgm:presLayoutVars>
      </dgm:prSet>
      <dgm:spPr/>
    </dgm:pt>
    <dgm:pt modelId="{9728BA6F-A8C7-0A46-AC67-D1279ECA7B17}" type="pres">
      <dgm:prSet presAssocID="{9E598D12-A4ED-D749-BC65-F64B9B83AE9C}" presName="rootComposite1" presStyleCnt="0"/>
      <dgm:spPr/>
    </dgm:pt>
    <dgm:pt modelId="{0A55C56B-70CD-A843-A66F-739A41478630}" type="pres">
      <dgm:prSet presAssocID="{9E598D12-A4ED-D749-BC65-F64B9B83AE9C}" presName="rootText1" presStyleLbl="node0" presStyleIdx="0" presStyleCnt="3" custScaleX="512786" custScaleY="470044" custLinFactX="400000" custLinFactY="-300000" custLinFactNeighborX="452859" custLinFactNeighborY="-309300">
        <dgm:presLayoutVars>
          <dgm:chPref val="3"/>
        </dgm:presLayoutVars>
      </dgm:prSet>
      <dgm:spPr/>
    </dgm:pt>
    <dgm:pt modelId="{6AA533D3-68AB-1C44-8FCA-0C3C334C7E82}" type="pres">
      <dgm:prSet presAssocID="{9E598D12-A4ED-D749-BC65-F64B9B83AE9C}" presName="rootConnector1" presStyleLbl="node1" presStyleIdx="0" presStyleCnt="0"/>
      <dgm:spPr/>
    </dgm:pt>
    <dgm:pt modelId="{CA0E5543-45F8-0D43-BC14-7AC3304B6A3F}" type="pres">
      <dgm:prSet presAssocID="{9E598D12-A4ED-D749-BC65-F64B9B83AE9C}" presName="hierChild2" presStyleCnt="0"/>
      <dgm:spPr/>
    </dgm:pt>
    <dgm:pt modelId="{0370C486-A552-2C4A-BBEF-8FE8D42FD2DC}" type="pres">
      <dgm:prSet presAssocID="{9E598D12-A4ED-D749-BC65-F64B9B83AE9C}" presName="hierChild3" presStyleCnt="0"/>
      <dgm:spPr/>
    </dgm:pt>
    <dgm:pt modelId="{37C5A9F3-83C5-FD41-9B85-088A5FF36217}" type="pres">
      <dgm:prSet presAssocID="{37677828-01F0-E34D-B653-A4E62008EC59}" presName="hierRoot1" presStyleCnt="0">
        <dgm:presLayoutVars>
          <dgm:hierBranch val="init"/>
        </dgm:presLayoutVars>
      </dgm:prSet>
      <dgm:spPr/>
    </dgm:pt>
    <dgm:pt modelId="{9FA73F90-BA4C-194C-B6DD-F711A2AC2FB2}" type="pres">
      <dgm:prSet presAssocID="{37677828-01F0-E34D-B653-A4E62008EC59}" presName="rootComposite1" presStyleCnt="0"/>
      <dgm:spPr/>
    </dgm:pt>
    <dgm:pt modelId="{46F4F81B-416B-D244-B601-B7C5C2A5DDFC}" type="pres">
      <dgm:prSet presAssocID="{37677828-01F0-E34D-B653-A4E62008EC59}" presName="rootText1" presStyleLbl="node0" presStyleIdx="1" presStyleCnt="3" custScaleX="804362" custScaleY="572604" custLinFactX="76564" custLinFactNeighborX="100000" custLinFactNeighborY="0">
        <dgm:presLayoutVars>
          <dgm:chPref val="3"/>
        </dgm:presLayoutVars>
      </dgm:prSet>
      <dgm:spPr/>
    </dgm:pt>
    <dgm:pt modelId="{BA4A3373-4133-344F-87FE-26671A511E34}" type="pres">
      <dgm:prSet presAssocID="{37677828-01F0-E34D-B653-A4E62008EC59}" presName="rootConnector1" presStyleLbl="node1" presStyleIdx="0" presStyleCnt="0"/>
      <dgm:spPr/>
    </dgm:pt>
    <dgm:pt modelId="{1D893276-F76C-7F41-9A21-9A447FD2A16E}" type="pres">
      <dgm:prSet presAssocID="{37677828-01F0-E34D-B653-A4E62008EC59}" presName="hierChild2" presStyleCnt="0"/>
      <dgm:spPr/>
    </dgm:pt>
    <dgm:pt modelId="{33E9BDA4-9E8C-3345-AA73-79867B47EC21}" type="pres">
      <dgm:prSet presAssocID="{37677828-01F0-E34D-B653-A4E62008EC59}" presName="hierChild3" presStyleCnt="0"/>
      <dgm:spPr/>
    </dgm:pt>
    <dgm:pt modelId="{ED51E85C-30E1-DC41-A30C-D920749D9F0E}" type="pres">
      <dgm:prSet presAssocID="{F42C1BF9-9A14-8947-9EC4-B5695F1BC339}" presName="hierRoot1" presStyleCnt="0">
        <dgm:presLayoutVars>
          <dgm:hierBranch val="init"/>
        </dgm:presLayoutVars>
      </dgm:prSet>
      <dgm:spPr/>
    </dgm:pt>
    <dgm:pt modelId="{8BA2BA3E-F953-7A45-8661-9DF738BE30C4}" type="pres">
      <dgm:prSet presAssocID="{F42C1BF9-9A14-8947-9EC4-B5695F1BC339}" presName="rootComposite1" presStyleCnt="0"/>
      <dgm:spPr/>
    </dgm:pt>
    <dgm:pt modelId="{106237D0-8E83-E84D-B349-6BF0D7650302}" type="pres">
      <dgm:prSet presAssocID="{F42C1BF9-9A14-8947-9EC4-B5695F1BC339}" presName="rootText1" presStyleLbl="node0" presStyleIdx="2" presStyleCnt="3" custScaleX="1333514" custScaleY="558902" custLinFactX="-425686" custLinFactY="296293" custLinFactNeighborX="-500000" custLinFactNeighborY="300000">
        <dgm:presLayoutVars>
          <dgm:chPref val="3"/>
        </dgm:presLayoutVars>
      </dgm:prSet>
      <dgm:spPr/>
    </dgm:pt>
    <dgm:pt modelId="{31FDCCFD-846D-594B-B837-ECD350587F4C}" type="pres">
      <dgm:prSet presAssocID="{F42C1BF9-9A14-8947-9EC4-B5695F1BC339}" presName="rootConnector1" presStyleLbl="node1" presStyleIdx="0" presStyleCnt="0"/>
      <dgm:spPr/>
    </dgm:pt>
    <dgm:pt modelId="{4F613616-14AB-1043-BBD4-EC5DD6EEC265}" type="pres">
      <dgm:prSet presAssocID="{F42C1BF9-9A14-8947-9EC4-B5695F1BC339}" presName="hierChild2" presStyleCnt="0"/>
      <dgm:spPr/>
    </dgm:pt>
    <dgm:pt modelId="{5D29831B-51E6-6640-A0A3-2C624D48126A}" type="pres">
      <dgm:prSet presAssocID="{F42C1BF9-9A14-8947-9EC4-B5695F1BC339}" presName="hierChild3" presStyleCnt="0"/>
      <dgm:spPr/>
    </dgm:pt>
  </dgm:ptLst>
  <dgm:cxnLst>
    <dgm:cxn modelId="{FE509427-1050-4344-A18B-71192FFAE084}" type="presOf" srcId="{9E598D12-A4ED-D749-BC65-F64B9B83AE9C}" destId="{0A55C56B-70CD-A843-A66F-739A41478630}" srcOrd="0" destOrd="0" presId="urn:microsoft.com/office/officeart/2005/8/layout/orgChart1"/>
    <dgm:cxn modelId="{55C9EF3D-1B5F-9147-ABA4-7CCA9D53495B}" type="presOf" srcId="{9E598D12-A4ED-D749-BC65-F64B9B83AE9C}" destId="{6AA533D3-68AB-1C44-8FCA-0C3C334C7E82}" srcOrd="1" destOrd="0" presId="urn:microsoft.com/office/officeart/2005/8/layout/orgChart1"/>
    <dgm:cxn modelId="{A4BEFA68-C8B6-C147-AC0F-934E5C817440}" type="presOf" srcId="{5294BDEF-6410-9545-A3A9-1DFD4EFAB274}" destId="{1DC48B67-92CC-D44F-9AB7-C9B9A6030BC9}" srcOrd="0" destOrd="0" presId="urn:microsoft.com/office/officeart/2005/8/layout/orgChart1"/>
    <dgm:cxn modelId="{52C21887-2CB1-394C-864B-EFFA1E9DA33E}" type="presOf" srcId="{37677828-01F0-E34D-B653-A4E62008EC59}" destId="{46F4F81B-416B-D244-B601-B7C5C2A5DDFC}" srcOrd="0" destOrd="0" presId="urn:microsoft.com/office/officeart/2005/8/layout/orgChart1"/>
    <dgm:cxn modelId="{70C35A8A-8BD9-D04E-8B75-196895741FB0}" srcId="{5294BDEF-6410-9545-A3A9-1DFD4EFAB274}" destId="{F42C1BF9-9A14-8947-9EC4-B5695F1BC339}" srcOrd="2" destOrd="0" parTransId="{BAABAF5C-4602-0B4C-B6B3-11E06F1C4843}" sibTransId="{199B03E1-78A5-E44D-838F-E811D9A04D4A}"/>
    <dgm:cxn modelId="{327C4897-D424-ED40-88B1-C0CCAB59F62C}" srcId="{5294BDEF-6410-9545-A3A9-1DFD4EFAB274}" destId="{37677828-01F0-E34D-B653-A4E62008EC59}" srcOrd="1" destOrd="0" parTransId="{FB9C21DC-BA1B-0847-9FAD-C132D0C0A642}" sibTransId="{E35B1B1B-32B1-B44E-A82C-4B6B675A8391}"/>
    <dgm:cxn modelId="{5881DC9F-34F5-BC4B-91F3-1B44B4BF9E60}" type="presOf" srcId="{F42C1BF9-9A14-8947-9EC4-B5695F1BC339}" destId="{31FDCCFD-846D-594B-B837-ECD350587F4C}" srcOrd="1" destOrd="0" presId="urn:microsoft.com/office/officeart/2005/8/layout/orgChart1"/>
    <dgm:cxn modelId="{F457B1B8-E123-224B-B646-3F13D3CE9EA1}" srcId="{5294BDEF-6410-9545-A3A9-1DFD4EFAB274}" destId="{9E598D12-A4ED-D749-BC65-F64B9B83AE9C}" srcOrd="0" destOrd="0" parTransId="{62CA332E-074B-914B-8399-6568E61D6A46}" sibTransId="{2331446A-D3ED-A54A-966F-5AE5CA250751}"/>
    <dgm:cxn modelId="{2D02BBE9-2257-D145-A36E-CA186383C7F8}" type="presOf" srcId="{F42C1BF9-9A14-8947-9EC4-B5695F1BC339}" destId="{106237D0-8E83-E84D-B349-6BF0D7650302}" srcOrd="0" destOrd="0" presId="urn:microsoft.com/office/officeart/2005/8/layout/orgChart1"/>
    <dgm:cxn modelId="{586185F7-CF2D-4E44-865A-968A427E9C69}" type="presOf" srcId="{37677828-01F0-E34D-B653-A4E62008EC59}" destId="{BA4A3373-4133-344F-87FE-26671A511E34}" srcOrd="1" destOrd="0" presId="urn:microsoft.com/office/officeart/2005/8/layout/orgChart1"/>
    <dgm:cxn modelId="{35D8C5BB-14C8-B840-B86B-6A6595AAD3D0}" type="presParOf" srcId="{1DC48B67-92CC-D44F-9AB7-C9B9A6030BC9}" destId="{38409649-31AC-1C48-9BC8-973EF3CA8A6A}" srcOrd="0" destOrd="0" presId="urn:microsoft.com/office/officeart/2005/8/layout/orgChart1"/>
    <dgm:cxn modelId="{180021DF-F010-B646-9F15-62476F9F0C06}" type="presParOf" srcId="{38409649-31AC-1C48-9BC8-973EF3CA8A6A}" destId="{9728BA6F-A8C7-0A46-AC67-D1279ECA7B17}" srcOrd="0" destOrd="0" presId="urn:microsoft.com/office/officeart/2005/8/layout/orgChart1"/>
    <dgm:cxn modelId="{F3DAB874-C565-A048-AE3C-AD7934D692A6}" type="presParOf" srcId="{9728BA6F-A8C7-0A46-AC67-D1279ECA7B17}" destId="{0A55C56B-70CD-A843-A66F-739A41478630}" srcOrd="0" destOrd="0" presId="urn:microsoft.com/office/officeart/2005/8/layout/orgChart1"/>
    <dgm:cxn modelId="{BDCF9AEE-DA42-CC4E-866B-D12DD33A7D31}" type="presParOf" srcId="{9728BA6F-A8C7-0A46-AC67-D1279ECA7B17}" destId="{6AA533D3-68AB-1C44-8FCA-0C3C334C7E82}" srcOrd="1" destOrd="0" presId="urn:microsoft.com/office/officeart/2005/8/layout/orgChart1"/>
    <dgm:cxn modelId="{40D87D3E-5BEE-0640-971D-81118DB96069}" type="presParOf" srcId="{38409649-31AC-1C48-9BC8-973EF3CA8A6A}" destId="{CA0E5543-45F8-0D43-BC14-7AC3304B6A3F}" srcOrd="1" destOrd="0" presId="urn:microsoft.com/office/officeart/2005/8/layout/orgChart1"/>
    <dgm:cxn modelId="{1DB001D2-3D7E-5042-B043-E85242119099}" type="presParOf" srcId="{38409649-31AC-1C48-9BC8-973EF3CA8A6A}" destId="{0370C486-A552-2C4A-BBEF-8FE8D42FD2DC}" srcOrd="2" destOrd="0" presId="urn:microsoft.com/office/officeart/2005/8/layout/orgChart1"/>
    <dgm:cxn modelId="{2BA457D0-EF4D-9A4C-8E8F-67981CE2AFCE}" type="presParOf" srcId="{1DC48B67-92CC-D44F-9AB7-C9B9A6030BC9}" destId="{37C5A9F3-83C5-FD41-9B85-088A5FF36217}" srcOrd="1" destOrd="0" presId="urn:microsoft.com/office/officeart/2005/8/layout/orgChart1"/>
    <dgm:cxn modelId="{6CBA6348-DC73-3441-A6DD-1FDF07EB0876}" type="presParOf" srcId="{37C5A9F3-83C5-FD41-9B85-088A5FF36217}" destId="{9FA73F90-BA4C-194C-B6DD-F711A2AC2FB2}" srcOrd="0" destOrd="0" presId="urn:microsoft.com/office/officeart/2005/8/layout/orgChart1"/>
    <dgm:cxn modelId="{C2901B3C-8BDE-EA47-8C32-19DEF729CB31}" type="presParOf" srcId="{9FA73F90-BA4C-194C-B6DD-F711A2AC2FB2}" destId="{46F4F81B-416B-D244-B601-B7C5C2A5DDFC}" srcOrd="0" destOrd="0" presId="urn:microsoft.com/office/officeart/2005/8/layout/orgChart1"/>
    <dgm:cxn modelId="{31492A81-85BC-434C-B298-094A2E67E265}" type="presParOf" srcId="{9FA73F90-BA4C-194C-B6DD-F711A2AC2FB2}" destId="{BA4A3373-4133-344F-87FE-26671A511E34}" srcOrd="1" destOrd="0" presId="urn:microsoft.com/office/officeart/2005/8/layout/orgChart1"/>
    <dgm:cxn modelId="{A6CF8868-64E8-1C49-BC17-369D80FA2794}" type="presParOf" srcId="{37C5A9F3-83C5-FD41-9B85-088A5FF36217}" destId="{1D893276-F76C-7F41-9A21-9A447FD2A16E}" srcOrd="1" destOrd="0" presId="urn:microsoft.com/office/officeart/2005/8/layout/orgChart1"/>
    <dgm:cxn modelId="{9DFD8C53-9AE6-C744-9FC2-C12D2F8DA75F}" type="presParOf" srcId="{37C5A9F3-83C5-FD41-9B85-088A5FF36217}" destId="{33E9BDA4-9E8C-3345-AA73-79867B47EC21}" srcOrd="2" destOrd="0" presId="urn:microsoft.com/office/officeart/2005/8/layout/orgChart1"/>
    <dgm:cxn modelId="{C06F7B87-B666-BF4A-AA0C-0C2920B00BB8}" type="presParOf" srcId="{1DC48B67-92CC-D44F-9AB7-C9B9A6030BC9}" destId="{ED51E85C-30E1-DC41-A30C-D920749D9F0E}" srcOrd="2" destOrd="0" presId="urn:microsoft.com/office/officeart/2005/8/layout/orgChart1"/>
    <dgm:cxn modelId="{2DBAED4A-0D7A-1C47-B438-C80A792B2687}" type="presParOf" srcId="{ED51E85C-30E1-DC41-A30C-D920749D9F0E}" destId="{8BA2BA3E-F953-7A45-8661-9DF738BE30C4}" srcOrd="0" destOrd="0" presId="urn:microsoft.com/office/officeart/2005/8/layout/orgChart1"/>
    <dgm:cxn modelId="{79484217-9282-974A-A4F6-5D63B826FA31}" type="presParOf" srcId="{8BA2BA3E-F953-7A45-8661-9DF738BE30C4}" destId="{106237D0-8E83-E84D-B349-6BF0D7650302}" srcOrd="0" destOrd="0" presId="urn:microsoft.com/office/officeart/2005/8/layout/orgChart1"/>
    <dgm:cxn modelId="{5A6523A7-41E1-334A-A4C3-21973F53494B}" type="presParOf" srcId="{8BA2BA3E-F953-7A45-8661-9DF738BE30C4}" destId="{31FDCCFD-846D-594B-B837-ECD350587F4C}" srcOrd="1" destOrd="0" presId="urn:microsoft.com/office/officeart/2005/8/layout/orgChart1"/>
    <dgm:cxn modelId="{69DBA022-4866-5E4F-9FB1-6A6695FA8116}" type="presParOf" srcId="{ED51E85C-30E1-DC41-A30C-D920749D9F0E}" destId="{4F613616-14AB-1043-BBD4-EC5DD6EEC265}" srcOrd="1" destOrd="0" presId="urn:microsoft.com/office/officeart/2005/8/layout/orgChart1"/>
    <dgm:cxn modelId="{9FE5990B-912D-3A47-BB09-775439A4F5D1}" type="presParOf" srcId="{ED51E85C-30E1-DC41-A30C-D920749D9F0E}" destId="{5D29831B-51E6-6640-A0A3-2C624D48126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DBFB82F-790C-3A41-9A8D-D343F31B645E}" type="doc">
      <dgm:prSet loTypeId="urn:microsoft.com/office/officeart/2005/8/layout/radial2" loCatId="matrix" qsTypeId="urn:microsoft.com/office/officeart/2005/8/quickstyle/3d9" qsCatId="3D" csTypeId="urn:microsoft.com/office/officeart/2005/8/colors/accent1_2" csCatId="accent1" phldr="1"/>
      <dgm:spPr/>
      <dgm:t>
        <a:bodyPr/>
        <a:lstStyle/>
        <a:p>
          <a:endParaRPr lang="en-GB"/>
        </a:p>
      </dgm:t>
    </dgm:pt>
    <dgm:pt modelId="{059858B1-99D9-F64C-88FE-F58812694B08}">
      <dgm:prSet phldrT="[Text]" phldr="1"/>
      <dgm:spPr/>
      <dgm:t>
        <a:bodyPr/>
        <a:lstStyle/>
        <a:p>
          <a:endParaRPr lang="en-GB"/>
        </a:p>
      </dgm:t>
    </dgm:pt>
    <dgm:pt modelId="{19A4F45D-FB88-0545-96B3-BB92B4FE7E1D}" type="parTrans" cxnId="{CE7FEDB9-5AED-F546-BDAB-9727B0D813CA}">
      <dgm:prSet/>
      <dgm:spPr/>
      <dgm:t>
        <a:bodyPr/>
        <a:lstStyle/>
        <a:p>
          <a:endParaRPr lang="en-GB"/>
        </a:p>
      </dgm:t>
    </dgm:pt>
    <dgm:pt modelId="{6CFF290F-E612-5E47-8A68-78D96DBC2893}" type="sibTrans" cxnId="{CE7FEDB9-5AED-F546-BDAB-9727B0D813CA}">
      <dgm:prSet/>
      <dgm:spPr/>
      <dgm:t>
        <a:bodyPr/>
        <a:lstStyle/>
        <a:p>
          <a:endParaRPr lang="en-GB"/>
        </a:p>
      </dgm:t>
    </dgm:pt>
    <dgm:pt modelId="{1749CCB8-54D5-CA4C-B6F6-CC9EAF92F3DE}">
      <dgm:prSet phldrT="[Text]"/>
      <dgm:spPr/>
      <dgm:t>
        <a:bodyPr/>
        <a:lstStyle/>
        <a:p>
          <a:r>
            <a:rPr lang="en-GB" dirty="0"/>
            <a:t>Object classification</a:t>
          </a:r>
        </a:p>
      </dgm:t>
    </dgm:pt>
    <dgm:pt modelId="{A1506D6B-FFF4-7149-96AF-DF0470FB7556}" type="parTrans" cxnId="{694D4135-843A-C34B-B5B6-759AF634C3EB}">
      <dgm:prSet/>
      <dgm:spPr/>
      <dgm:t>
        <a:bodyPr/>
        <a:lstStyle/>
        <a:p>
          <a:endParaRPr lang="en-GB"/>
        </a:p>
      </dgm:t>
    </dgm:pt>
    <dgm:pt modelId="{D954EFC5-CDE8-004C-822F-ECB88B5AD96D}" type="sibTrans" cxnId="{694D4135-843A-C34B-B5B6-759AF634C3EB}">
      <dgm:prSet/>
      <dgm:spPr/>
      <dgm:t>
        <a:bodyPr/>
        <a:lstStyle/>
        <a:p>
          <a:endParaRPr lang="en-GB"/>
        </a:p>
      </dgm:t>
    </dgm:pt>
    <dgm:pt modelId="{8A61AB5C-1536-9443-A956-8756A61BBC9E}">
      <dgm:prSet phldrT="[Text]"/>
      <dgm:spPr/>
      <dgm:t>
        <a:bodyPr/>
        <a:lstStyle/>
        <a:p>
          <a:r>
            <a:rPr lang="en-GB" dirty="0"/>
            <a:t>Object reconstruction</a:t>
          </a:r>
        </a:p>
      </dgm:t>
    </dgm:pt>
    <dgm:pt modelId="{E8756395-EBB4-9A4C-94D0-9A94D5BEC01A}" type="parTrans" cxnId="{2D00AAEB-0620-2445-93F5-07BC6A9007D9}">
      <dgm:prSet/>
      <dgm:spPr/>
      <dgm:t>
        <a:bodyPr/>
        <a:lstStyle/>
        <a:p>
          <a:endParaRPr lang="en-GB"/>
        </a:p>
      </dgm:t>
    </dgm:pt>
    <dgm:pt modelId="{381D0736-6D2D-DC47-B132-D2E434948B1F}" type="sibTrans" cxnId="{2D00AAEB-0620-2445-93F5-07BC6A9007D9}">
      <dgm:prSet/>
      <dgm:spPr/>
      <dgm:t>
        <a:bodyPr/>
        <a:lstStyle/>
        <a:p>
          <a:endParaRPr lang="en-GB"/>
        </a:p>
      </dgm:t>
    </dgm:pt>
    <dgm:pt modelId="{DEAD5052-84AA-6D47-908E-17061EF17F82}">
      <dgm:prSet phldrT="[Text]"/>
      <dgm:spPr/>
      <dgm:t>
        <a:bodyPr/>
        <a:lstStyle/>
        <a:p>
          <a:r>
            <a:rPr lang="en-GB" dirty="0"/>
            <a:t>Data5</a:t>
          </a:r>
        </a:p>
      </dgm:t>
    </dgm:pt>
    <dgm:pt modelId="{8C6AA00C-CF44-2940-B4A2-216F40085856}" type="parTrans" cxnId="{43A514B4-7EED-C745-BD03-62BF48A9B704}">
      <dgm:prSet/>
      <dgm:spPr/>
      <dgm:t>
        <a:bodyPr/>
        <a:lstStyle/>
        <a:p>
          <a:endParaRPr lang="en-GB"/>
        </a:p>
      </dgm:t>
    </dgm:pt>
    <dgm:pt modelId="{6931DE9F-9DD7-4042-B13B-0384B552B534}" type="sibTrans" cxnId="{43A514B4-7EED-C745-BD03-62BF48A9B704}">
      <dgm:prSet/>
      <dgm:spPr/>
      <dgm:t>
        <a:bodyPr/>
        <a:lstStyle/>
        <a:p>
          <a:endParaRPr lang="en-GB"/>
        </a:p>
      </dgm:t>
    </dgm:pt>
    <dgm:pt modelId="{4EFB1628-8AB7-4B40-B979-9BE722E5E3A7}">
      <dgm:prSet phldrT="[Text]"/>
      <dgm:spPr/>
      <dgm:t>
        <a:bodyPr/>
        <a:lstStyle/>
        <a:p>
          <a:r>
            <a:rPr lang="en-GB" dirty="0"/>
            <a:t>Event classification</a:t>
          </a:r>
        </a:p>
      </dgm:t>
    </dgm:pt>
    <dgm:pt modelId="{EA700DD1-FC6E-3C44-8185-4030F6E32F9E}" type="parTrans" cxnId="{69BD691B-1CC3-E745-BE85-139C2702A84D}">
      <dgm:prSet/>
      <dgm:spPr/>
      <dgm:t>
        <a:bodyPr/>
        <a:lstStyle/>
        <a:p>
          <a:endParaRPr lang="en-GB"/>
        </a:p>
      </dgm:t>
    </dgm:pt>
    <dgm:pt modelId="{5D6C7985-8F95-1349-834A-1F8D94D34DA0}" type="sibTrans" cxnId="{69BD691B-1CC3-E745-BE85-139C2702A84D}">
      <dgm:prSet/>
      <dgm:spPr/>
      <dgm:t>
        <a:bodyPr/>
        <a:lstStyle/>
        <a:p>
          <a:endParaRPr lang="en-GB"/>
        </a:p>
      </dgm:t>
    </dgm:pt>
    <dgm:pt modelId="{C17D40F2-A0EC-CD44-B754-093E8D643D2C}">
      <dgm:prSet phldrT="[Text]"/>
      <dgm:spPr/>
      <dgm:t>
        <a:bodyPr/>
        <a:lstStyle/>
        <a:p>
          <a:r>
            <a:rPr lang="en-GB" dirty="0"/>
            <a:t>Anomaly detection</a:t>
          </a:r>
        </a:p>
      </dgm:t>
    </dgm:pt>
    <dgm:pt modelId="{547179EF-EB61-4848-ADE5-11A1EE4132D1}" type="parTrans" cxnId="{8480377C-089E-0C4A-8797-4114E42B67B0}">
      <dgm:prSet/>
      <dgm:spPr/>
      <dgm:t>
        <a:bodyPr/>
        <a:lstStyle/>
        <a:p>
          <a:endParaRPr lang="en-GB"/>
        </a:p>
      </dgm:t>
    </dgm:pt>
    <dgm:pt modelId="{12A7D14C-DCAE-1246-8CC5-D74D6A3185DA}" type="sibTrans" cxnId="{8480377C-089E-0C4A-8797-4114E42B67B0}">
      <dgm:prSet/>
      <dgm:spPr/>
      <dgm:t>
        <a:bodyPr/>
        <a:lstStyle/>
        <a:p>
          <a:endParaRPr lang="en-GB"/>
        </a:p>
      </dgm:t>
    </dgm:pt>
    <dgm:pt modelId="{87748F10-ADD3-F94F-98D4-2D2A582C1A9D}">
      <dgm:prSet phldrT="[Text]"/>
      <dgm:spPr/>
      <dgm:t>
        <a:bodyPr/>
        <a:lstStyle/>
        <a:p>
          <a:r>
            <a:rPr lang="en-GB" dirty="0"/>
            <a:t>Data 6</a:t>
          </a:r>
        </a:p>
      </dgm:t>
    </dgm:pt>
    <dgm:pt modelId="{19F3B412-CBC1-7245-B017-693C7904669B}" type="parTrans" cxnId="{0ACE9977-62BF-6C45-B2D3-C435BBD97EA0}">
      <dgm:prSet/>
      <dgm:spPr/>
      <dgm:t>
        <a:bodyPr/>
        <a:lstStyle/>
        <a:p>
          <a:endParaRPr lang="en-GB"/>
        </a:p>
      </dgm:t>
    </dgm:pt>
    <dgm:pt modelId="{04364F02-E82D-4C42-BCF6-7BC14B8EA086}" type="sibTrans" cxnId="{0ACE9977-62BF-6C45-B2D3-C435BBD97EA0}">
      <dgm:prSet/>
      <dgm:spPr/>
      <dgm:t>
        <a:bodyPr/>
        <a:lstStyle/>
        <a:p>
          <a:endParaRPr lang="en-GB"/>
        </a:p>
      </dgm:t>
    </dgm:pt>
    <dgm:pt modelId="{6BBD115E-F901-1149-A5DC-2BBCB69479CD}">
      <dgm:prSet phldrT="[Text]"/>
      <dgm:spPr/>
      <dgm:t>
        <a:bodyPr/>
        <a:lstStyle/>
        <a:p>
          <a:r>
            <a:rPr lang="en-GB" dirty="0"/>
            <a:t>4-vectors</a:t>
          </a:r>
        </a:p>
      </dgm:t>
    </dgm:pt>
    <dgm:pt modelId="{0F481AFC-744E-3A48-980A-EA37A0132F23}" type="parTrans" cxnId="{08606288-A4F2-E249-BBD9-588B0D25DA33}">
      <dgm:prSet/>
      <dgm:spPr/>
      <dgm:t>
        <a:bodyPr/>
        <a:lstStyle/>
        <a:p>
          <a:endParaRPr lang="en-GB"/>
        </a:p>
      </dgm:t>
    </dgm:pt>
    <dgm:pt modelId="{7CD55DDD-2696-A04F-B298-4165966D8BB1}" type="sibTrans" cxnId="{08606288-A4F2-E249-BBD9-588B0D25DA33}">
      <dgm:prSet/>
      <dgm:spPr/>
      <dgm:t>
        <a:bodyPr/>
        <a:lstStyle/>
        <a:p>
          <a:endParaRPr lang="en-GB"/>
        </a:p>
      </dgm:t>
    </dgm:pt>
    <dgm:pt modelId="{8176FF95-BBC9-944D-A937-6038AF9FA0B4}">
      <dgm:prSet phldrT="[Text]"/>
      <dgm:spPr/>
      <dgm:t>
        <a:bodyPr/>
        <a:lstStyle/>
        <a:p>
          <a:r>
            <a:rPr lang="en-GB" dirty="0"/>
            <a:t>Tracks</a:t>
          </a:r>
        </a:p>
      </dgm:t>
    </dgm:pt>
    <dgm:pt modelId="{F1C1ED82-669C-8543-A0A0-6ECBB19729B5}" type="parTrans" cxnId="{EFC08770-ACAA-EB4A-B7F1-12E922F26505}">
      <dgm:prSet/>
      <dgm:spPr/>
      <dgm:t>
        <a:bodyPr/>
        <a:lstStyle/>
        <a:p>
          <a:endParaRPr lang="en-GB"/>
        </a:p>
      </dgm:t>
    </dgm:pt>
    <dgm:pt modelId="{6E99C80A-B371-9141-8EED-CBDCA26C22BD}" type="sibTrans" cxnId="{EFC08770-ACAA-EB4A-B7F1-12E922F26505}">
      <dgm:prSet/>
      <dgm:spPr/>
      <dgm:t>
        <a:bodyPr/>
        <a:lstStyle/>
        <a:p>
          <a:endParaRPr lang="en-GB"/>
        </a:p>
      </dgm:t>
    </dgm:pt>
    <dgm:pt modelId="{6CF6E03C-0151-3046-A054-A26E20647F8A}">
      <dgm:prSet phldrT="[Text]"/>
      <dgm:spPr/>
      <dgm:t>
        <a:bodyPr/>
        <a:lstStyle/>
        <a:p>
          <a:r>
            <a:rPr lang="en-GB" dirty="0"/>
            <a:t>Generator level</a:t>
          </a:r>
        </a:p>
      </dgm:t>
    </dgm:pt>
    <dgm:pt modelId="{964541D9-03EA-6540-B362-82E5EB1C8F3C}" type="parTrans" cxnId="{EF57E52F-FFA7-824E-85AE-C9C413C29419}">
      <dgm:prSet/>
      <dgm:spPr/>
      <dgm:t>
        <a:bodyPr/>
        <a:lstStyle/>
        <a:p>
          <a:endParaRPr lang="en-GB"/>
        </a:p>
      </dgm:t>
    </dgm:pt>
    <dgm:pt modelId="{31FDC86C-B61D-4640-87F4-10B101514BAA}" type="sibTrans" cxnId="{EF57E52F-FFA7-824E-85AE-C9C413C29419}">
      <dgm:prSet/>
      <dgm:spPr/>
      <dgm:t>
        <a:bodyPr/>
        <a:lstStyle/>
        <a:p>
          <a:endParaRPr lang="en-GB"/>
        </a:p>
      </dgm:t>
    </dgm:pt>
    <dgm:pt modelId="{3385E170-FF55-3045-A432-C4D83A05CBCD}">
      <dgm:prSet phldrT="[Text]"/>
      <dgm:spPr/>
      <dgm:t>
        <a:bodyPr/>
        <a:lstStyle/>
        <a:p>
          <a:r>
            <a:rPr lang="en-GB" dirty="0"/>
            <a:t>…</a:t>
          </a:r>
        </a:p>
      </dgm:t>
    </dgm:pt>
    <dgm:pt modelId="{20D41C64-74E6-D942-B6E8-326977311391}" type="parTrans" cxnId="{86CCCB1C-6731-B54F-8D62-A2658FE69D1A}">
      <dgm:prSet/>
      <dgm:spPr/>
      <dgm:t>
        <a:bodyPr/>
        <a:lstStyle/>
        <a:p>
          <a:endParaRPr lang="en-GB"/>
        </a:p>
      </dgm:t>
    </dgm:pt>
    <dgm:pt modelId="{79B1C19F-7ADE-3D42-9CCA-B1C88AF686F0}" type="sibTrans" cxnId="{86CCCB1C-6731-B54F-8D62-A2658FE69D1A}">
      <dgm:prSet/>
      <dgm:spPr/>
      <dgm:t>
        <a:bodyPr/>
        <a:lstStyle/>
        <a:p>
          <a:endParaRPr lang="en-GB"/>
        </a:p>
      </dgm:t>
    </dgm:pt>
    <dgm:pt modelId="{965F9E17-25EF-E24E-A6D7-4BE87B0F1248}" type="pres">
      <dgm:prSet presAssocID="{1DBFB82F-790C-3A41-9A8D-D343F31B645E}" presName="composite" presStyleCnt="0">
        <dgm:presLayoutVars>
          <dgm:chMax val="5"/>
          <dgm:dir/>
          <dgm:animLvl val="ctr"/>
          <dgm:resizeHandles val="exact"/>
        </dgm:presLayoutVars>
      </dgm:prSet>
      <dgm:spPr/>
    </dgm:pt>
    <dgm:pt modelId="{E8473E64-1741-3746-A75A-E412B4BC030C}" type="pres">
      <dgm:prSet presAssocID="{1DBFB82F-790C-3A41-9A8D-D343F31B645E}" presName="cycle" presStyleCnt="0"/>
      <dgm:spPr/>
    </dgm:pt>
    <dgm:pt modelId="{FDC1569F-E053-D54E-9EC7-A1E4C929030A}" type="pres">
      <dgm:prSet presAssocID="{1DBFB82F-790C-3A41-9A8D-D343F31B645E}" presName="centerShape" presStyleCnt="0"/>
      <dgm:spPr/>
    </dgm:pt>
    <dgm:pt modelId="{298CD03C-62FF-904B-BDD0-E88BA5DB7014}" type="pres">
      <dgm:prSet presAssocID="{1DBFB82F-790C-3A41-9A8D-D343F31B645E}" presName="connSite" presStyleLbl="node1" presStyleIdx="0" presStyleCnt="4"/>
      <dgm:spPr/>
    </dgm:pt>
    <dgm:pt modelId="{E8624531-DF5B-004D-8A8D-293565C4C9C4}" type="pres">
      <dgm:prSet presAssocID="{1DBFB82F-790C-3A41-9A8D-D343F31B645E}" presName="visible" presStyleLbl="node1" presStyleIdx="0" presStyleCnt="4"/>
      <dgm:spPr/>
    </dgm:pt>
    <dgm:pt modelId="{9C5BCBF2-EEE4-5D4E-8A40-8D2D4421A248}" type="pres">
      <dgm:prSet presAssocID="{19A4F45D-FB88-0545-96B3-BB92B4FE7E1D}" presName="Name25" presStyleLbl="parChTrans1D1" presStyleIdx="0" presStyleCnt="3"/>
      <dgm:spPr/>
    </dgm:pt>
    <dgm:pt modelId="{D5EC9CE2-B239-0349-A20B-BEF259F40A59}" type="pres">
      <dgm:prSet presAssocID="{059858B1-99D9-F64C-88FE-F58812694B08}" presName="node" presStyleCnt="0"/>
      <dgm:spPr/>
    </dgm:pt>
    <dgm:pt modelId="{E1A59557-ABD9-FA4B-8815-9964690F054B}" type="pres">
      <dgm:prSet presAssocID="{059858B1-99D9-F64C-88FE-F58812694B08}" presName="parentNode" presStyleLbl="node1" presStyleIdx="1" presStyleCnt="4">
        <dgm:presLayoutVars>
          <dgm:chMax val="1"/>
          <dgm:bulletEnabled val="1"/>
        </dgm:presLayoutVars>
      </dgm:prSet>
      <dgm:spPr/>
    </dgm:pt>
    <dgm:pt modelId="{56726409-893B-3B49-8AFB-98447AF286EA}" type="pres">
      <dgm:prSet presAssocID="{059858B1-99D9-F64C-88FE-F58812694B08}" presName="childNode" presStyleLbl="revTx" presStyleIdx="0" presStyleCnt="3">
        <dgm:presLayoutVars>
          <dgm:bulletEnabled val="1"/>
        </dgm:presLayoutVars>
      </dgm:prSet>
      <dgm:spPr/>
    </dgm:pt>
    <dgm:pt modelId="{3F118206-61BA-DC41-9E3E-E49E9B1F99B9}" type="pres">
      <dgm:prSet presAssocID="{8C6AA00C-CF44-2940-B4A2-216F40085856}" presName="Name25" presStyleLbl="parChTrans1D1" presStyleIdx="1" presStyleCnt="3"/>
      <dgm:spPr/>
    </dgm:pt>
    <dgm:pt modelId="{D4C228C4-9140-AF4D-97E5-C4C39170D364}" type="pres">
      <dgm:prSet presAssocID="{DEAD5052-84AA-6D47-908E-17061EF17F82}" presName="node" presStyleCnt="0"/>
      <dgm:spPr/>
    </dgm:pt>
    <dgm:pt modelId="{4612E90B-549F-EB49-8AA2-6E980E5EECEE}" type="pres">
      <dgm:prSet presAssocID="{DEAD5052-84AA-6D47-908E-17061EF17F82}" presName="parentNode" presStyleLbl="node1" presStyleIdx="2" presStyleCnt="4">
        <dgm:presLayoutVars>
          <dgm:chMax val="1"/>
          <dgm:bulletEnabled val="1"/>
        </dgm:presLayoutVars>
      </dgm:prSet>
      <dgm:spPr/>
    </dgm:pt>
    <dgm:pt modelId="{6D647EB5-6BF2-F146-BF3D-1ED014F7F54E}" type="pres">
      <dgm:prSet presAssocID="{DEAD5052-84AA-6D47-908E-17061EF17F82}" presName="childNode" presStyleLbl="revTx" presStyleIdx="1" presStyleCnt="3">
        <dgm:presLayoutVars>
          <dgm:bulletEnabled val="1"/>
        </dgm:presLayoutVars>
      </dgm:prSet>
      <dgm:spPr/>
    </dgm:pt>
    <dgm:pt modelId="{A9252CFD-66A9-6849-89E9-17296C7116D4}" type="pres">
      <dgm:prSet presAssocID="{19F3B412-CBC1-7245-B017-693C7904669B}" presName="Name25" presStyleLbl="parChTrans1D1" presStyleIdx="2" presStyleCnt="3"/>
      <dgm:spPr/>
    </dgm:pt>
    <dgm:pt modelId="{C3315447-BF90-B74F-AD17-6D882D0FF7AD}" type="pres">
      <dgm:prSet presAssocID="{87748F10-ADD3-F94F-98D4-2D2A582C1A9D}" presName="node" presStyleCnt="0"/>
      <dgm:spPr/>
    </dgm:pt>
    <dgm:pt modelId="{556A5E9E-7571-E54F-83CC-03BB6922CE96}" type="pres">
      <dgm:prSet presAssocID="{87748F10-ADD3-F94F-98D4-2D2A582C1A9D}" presName="parentNode" presStyleLbl="node1" presStyleIdx="3" presStyleCnt="4">
        <dgm:presLayoutVars>
          <dgm:chMax val="1"/>
          <dgm:bulletEnabled val="1"/>
        </dgm:presLayoutVars>
      </dgm:prSet>
      <dgm:spPr/>
    </dgm:pt>
    <dgm:pt modelId="{699150D9-A250-5447-B869-15CA84837CAC}" type="pres">
      <dgm:prSet presAssocID="{87748F10-ADD3-F94F-98D4-2D2A582C1A9D}" presName="childNode" presStyleLbl="revTx" presStyleIdx="2" presStyleCnt="3">
        <dgm:presLayoutVars>
          <dgm:bulletEnabled val="1"/>
        </dgm:presLayoutVars>
      </dgm:prSet>
      <dgm:spPr/>
    </dgm:pt>
  </dgm:ptLst>
  <dgm:cxnLst>
    <dgm:cxn modelId="{A3E85400-41E6-CC40-9F5C-06D5F6B551C0}" type="presOf" srcId="{C17D40F2-A0EC-CD44-B754-093E8D643D2C}" destId="{6D647EB5-6BF2-F146-BF3D-1ED014F7F54E}" srcOrd="0" destOrd="1" presId="urn:microsoft.com/office/officeart/2005/8/layout/radial2"/>
    <dgm:cxn modelId="{69BD691B-1CC3-E745-BE85-139C2702A84D}" srcId="{DEAD5052-84AA-6D47-908E-17061EF17F82}" destId="{4EFB1628-8AB7-4B40-B979-9BE722E5E3A7}" srcOrd="0" destOrd="0" parTransId="{EA700DD1-FC6E-3C44-8185-4030F6E32F9E}" sibTransId="{5D6C7985-8F95-1349-834A-1F8D94D34DA0}"/>
    <dgm:cxn modelId="{86CCCB1C-6731-B54F-8D62-A2658FE69D1A}" srcId="{87748F10-ADD3-F94F-98D4-2D2A582C1A9D}" destId="{3385E170-FF55-3045-A432-C4D83A05CBCD}" srcOrd="3" destOrd="0" parTransId="{20D41C64-74E6-D942-B6E8-326977311391}" sibTransId="{79B1C19F-7ADE-3D42-9CCA-B1C88AF686F0}"/>
    <dgm:cxn modelId="{EF57E52F-FFA7-824E-85AE-C9C413C29419}" srcId="{87748F10-ADD3-F94F-98D4-2D2A582C1A9D}" destId="{6CF6E03C-0151-3046-A054-A26E20647F8A}" srcOrd="2" destOrd="0" parTransId="{964541D9-03EA-6540-B362-82E5EB1C8F3C}" sibTransId="{31FDC86C-B61D-4640-87F4-10B101514BAA}"/>
    <dgm:cxn modelId="{694D4135-843A-C34B-B5B6-759AF634C3EB}" srcId="{059858B1-99D9-F64C-88FE-F58812694B08}" destId="{1749CCB8-54D5-CA4C-B6F6-CC9EAF92F3DE}" srcOrd="0" destOrd="0" parTransId="{A1506D6B-FFF4-7149-96AF-DF0470FB7556}" sibTransId="{D954EFC5-CDE8-004C-822F-ECB88B5AD96D}"/>
    <dgm:cxn modelId="{5088A23F-E309-F942-A907-873F5A4396FE}" type="presOf" srcId="{19A4F45D-FB88-0545-96B3-BB92B4FE7E1D}" destId="{9C5BCBF2-EEE4-5D4E-8A40-8D2D4421A248}" srcOrd="0" destOrd="0" presId="urn:microsoft.com/office/officeart/2005/8/layout/radial2"/>
    <dgm:cxn modelId="{55868145-E771-004E-BC02-0EF0CA979B2E}" type="presOf" srcId="{059858B1-99D9-F64C-88FE-F58812694B08}" destId="{E1A59557-ABD9-FA4B-8815-9964690F054B}" srcOrd="0" destOrd="0" presId="urn:microsoft.com/office/officeart/2005/8/layout/radial2"/>
    <dgm:cxn modelId="{C913AC54-5F1F-2249-821C-DA9E764D8178}" type="presOf" srcId="{DEAD5052-84AA-6D47-908E-17061EF17F82}" destId="{4612E90B-549F-EB49-8AA2-6E980E5EECEE}" srcOrd="0" destOrd="0" presId="urn:microsoft.com/office/officeart/2005/8/layout/radial2"/>
    <dgm:cxn modelId="{B9EE2162-9303-3447-BF33-3FB02873B444}" type="presOf" srcId="{19F3B412-CBC1-7245-B017-693C7904669B}" destId="{A9252CFD-66A9-6849-89E9-17296C7116D4}" srcOrd="0" destOrd="0" presId="urn:microsoft.com/office/officeart/2005/8/layout/radial2"/>
    <dgm:cxn modelId="{10EA5866-F0CE-4D49-806C-3DB506E1769E}" type="presOf" srcId="{6CF6E03C-0151-3046-A054-A26E20647F8A}" destId="{699150D9-A250-5447-B869-15CA84837CAC}" srcOrd="0" destOrd="2" presId="urn:microsoft.com/office/officeart/2005/8/layout/radial2"/>
    <dgm:cxn modelId="{EFC08770-ACAA-EB4A-B7F1-12E922F26505}" srcId="{87748F10-ADD3-F94F-98D4-2D2A582C1A9D}" destId="{8176FF95-BBC9-944D-A937-6038AF9FA0B4}" srcOrd="1" destOrd="0" parTransId="{F1C1ED82-669C-8543-A0A0-6ECBB19729B5}" sibTransId="{6E99C80A-B371-9141-8EED-CBDCA26C22BD}"/>
    <dgm:cxn modelId="{0ACE9977-62BF-6C45-B2D3-C435BBD97EA0}" srcId="{1DBFB82F-790C-3A41-9A8D-D343F31B645E}" destId="{87748F10-ADD3-F94F-98D4-2D2A582C1A9D}" srcOrd="2" destOrd="0" parTransId="{19F3B412-CBC1-7245-B017-693C7904669B}" sibTransId="{04364F02-E82D-4C42-BCF6-7BC14B8EA086}"/>
    <dgm:cxn modelId="{8480377C-089E-0C4A-8797-4114E42B67B0}" srcId="{DEAD5052-84AA-6D47-908E-17061EF17F82}" destId="{C17D40F2-A0EC-CD44-B754-093E8D643D2C}" srcOrd="1" destOrd="0" parTransId="{547179EF-EB61-4848-ADE5-11A1EE4132D1}" sibTransId="{12A7D14C-DCAE-1246-8CC5-D74D6A3185DA}"/>
    <dgm:cxn modelId="{08606288-A4F2-E249-BBD9-588B0D25DA33}" srcId="{87748F10-ADD3-F94F-98D4-2D2A582C1A9D}" destId="{6BBD115E-F901-1149-A5DC-2BBCB69479CD}" srcOrd="0" destOrd="0" parTransId="{0F481AFC-744E-3A48-980A-EA37A0132F23}" sibTransId="{7CD55DDD-2696-A04F-B298-4165966D8BB1}"/>
    <dgm:cxn modelId="{CB25F989-18BD-264B-8F39-AD3D7D9A0787}" type="presOf" srcId="{4EFB1628-8AB7-4B40-B979-9BE722E5E3A7}" destId="{6D647EB5-6BF2-F146-BF3D-1ED014F7F54E}" srcOrd="0" destOrd="0" presId="urn:microsoft.com/office/officeart/2005/8/layout/radial2"/>
    <dgm:cxn modelId="{06E37490-0796-5149-8081-8AEE346F204F}" type="presOf" srcId="{1749CCB8-54D5-CA4C-B6F6-CC9EAF92F3DE}" destId="{56726409-893B-3B49-8AFB-98447AF286EA}" srcOrd="0" destOrd="0" presId="urn:microsoft.com/office/officeart/2005/8/layout/radial2"/>
    <dgm:cxn modelId="{43A514B4-7EED-C745-BD03-62BF48A9B704}" srcId="{1DBFB82F-790C-3A41-9A8D-D343F31B645E}" destId="{DEAD5052-84AA-6D47-908E-17061EF17F82}" srcOrd="1" destOrd="0" parTransId="{8C6AA00C-CF44-2940-B4A2-216F40085856}" sibTransId="{6931DE9F-9DD7-4042-B13B-0384B552B534}"/>
    <dgm:cxn modelId="{E05356B8-61C3-B542-81B1-056DDA54654F}" type="presOf" srcId="{87748F10-ADD3-F94F-98D4-2D2A582C1A9D}" destId="{556A5E9E-7571-E54F-83CC-03BB6922CE96}" srcOrd="0" destOrd="0" presId="urn:microsoft.com/office/officeart/2005/8/layout/radial2"/>
    <dgm:cxn modelId="{CE7FEDB9-5AED-F546-BDAB-9727B0D813CA}" srcId="{1DBFB82F-790C-3A41-9A8D-D343F31B645E}" destId="{059858B1-99D9-F64C-88FE-F58812694B08}" srcOrd="0" destOrd="0" parTransId="{19A4F45D-FB88-0545-96B3-BB92B4FE7E1D}" sibTransId="{6CFF290F-E612-5E47-8A68-78D96DBC2893}"/>
    <dgm:cxn modelId="{A68074C2-E4BD-E746-BA65-25B7B08A04A7}" type="presOf" srcId="{1DBFB82F-790C-3A41-9A8D-D343F31B645E}" destId="{965F9E17-25EF-E24E-A6D7-4BE87B0F1248}" srcOrd="0" destOrd="0" presId="urn:microsoft.com/office/officeart/2005/8/layout/radial2"/>
    <dgm:cxn modelId="{A0BCD6C7-A897-F349-8E84-CD2E37307DB0}" type="presOf" srcId="{8A61AB5C-1536-9443-A956-8756A61BBC9E}" destId="{56726409-893B-3B49-8AFB-98447AF286EA}" srcOrd="0" destOrd="1" presId="urn:microsoft.com/office/officeart/2005/8/layout/radial2"/>
    <dgm:cxn modelId="{808543CE-681D-F643-AB38-F0150247718E}" type="presOf" srcId="{8176FF95-BBC9-944D-A937-6038AF9FA0B4}" destId="{699150D9-A250-5447-B869-15CA84837CAC}" srcOrd="0" destOrd="1" presId="urn:microsoft.com/office/officeart/2005/8/layout/radial2"/>
    <dgm:cxn modelId="{C2C26ED5-083C-F343-A5EE-0930AADA2300}" type="presOf" srcId="{6BBD115E-F901-1149-A5DC-2BBCB69479CD}" destId="{699150D9-A250-5447-B869-15CA84837CAC}" srcOrd="0" destOrd="0" presId="urn:microsoft.com/office/officeart/2005/8/layout/radial2"/>
    <dgm:cxn modelId="{A46AD4E1-A50A-DE4E-A1FD-F3B761DF3B29}" type="presOf" srcId="{3385E170-FF55-3045-A432-C4D83A05CBCD}" destId="{699150D9-A250-5447-B869-15CA84837CAC}" srcOrd="0" destOrd="3" presId="urn:microsoft.com/office/officeart/2005/8/layout/radial2"/>
    <dgm:cxn modelId="{2D00AAEB-0620-2445-93F5-07BC6A9007D9}" srcId="{059858B1-99D9-F64C-88FE-F58812694B08}" destId="{8A61AB5C-1536-9443-A956-8756A61BBC9E}" srcOrd="1" destOrd="0" parTransId="{E8756395-EBB4-9A4C-94D0-9A94D5BEC01A}" sibTransId="{381D0736-6D2D-DC47-B132-D2E434948B1F}"/>
    <dgm:cxn modelId="{ADE916EF-D0AF-0A45-B5B6-C894131CC315}" type="presOf" srcId="{8C6AA00C-CF44-2940-B4A2-216F40085856}" destId="{3F118206-61BA-DC41-9E3E-E49E9B1F99B9}" srcOrd="0" destOrd="0" presId="urn:microsoft.com/office/officeart/2005/8/layout/radial2"/>
    <dgm:cxn modelId="{47B3C8BA-76A9-4A45-A93E-3939F4B33D99}" type="presParOf" srcId="{965F9E17-25EF-E24E-A6D7-4BE87B0F1248}" destId="{E8473E64-1741-3746-A75A-E412B4BC030C}" srcOrd="0" destOrd="0" presId="urn:microsoft.com/office/officeart/2005/8/layout/radial2"/>
    <dgm:cxn modelId="{6EBF3248-B8AF-0D42-94AC-98AECBB5C961}" type="presParOf" srcId="{E8473E64-1741-3746-A75A-E412B4BC030C}" destId="{FDC1569F-E053-D54E-9EC7-A1E4C929030A}" srcOrd="0" destOrd="0" presId="urn:microsoft.com/office/officeart/2005/8/layout/radial2"/>
    <dgm:cxn modelId="{B94DCB88-8831-BF4E-9D0C-2908EC258EBC}" type="presParOf" srcId="{FDC1569F-E053-D54E-9EC7-A1E4C929030A}" destId="{298CD03C-62FF-904B-BDD0-E88BA5DB7014}" srcOrd="0" destOrd="0" presId="urn:microsoft.com/office/officeart/2005/8/layout/radial2"/>
    <dgm:cxn modelId="{3B93653A-FE11-CD4C-A41E-A8D39B8494F6}" type="presParOf" srcId="{FDC1569F-E053-D54E-9EC7-A1E4C929030A}" destId="{E8624531-DF5B-004D-8A8D-293565C4C9C4}" srcOrd="1" destOrd="0" presId="urn:microsoft.com/office/officeart/2005/8/layout/radial2"/>
    <dgm:cxn modelId="{23FB0B48-8AE7-104D-8FF5-100453D2611A}" type="presParOf" srcId="{E8473E64-1741-3746-A75A-E412B4BC030C}" destId="{9C5BCBF2-EEE4-5D4E-8A40-8D2D4421A248}" srcOrd="1" destOrd="0" presId="urn:microsoft.com/office/officeart/2005/8/layout/radial2"/>
    <dgm:cxn modelId="{D34C7383-4A81-2B44-A0D8-0419FF073746}" type="presParOf" srcId="{E8473E64-1741-3746-A75A-E412B4BC030C}" destId="{D5EC9CE2-B239-0349-A20B-BEF259F40A59}" srcOrd="2" destOrd="0" presId="urn:microsoft.com/office/officeart/2005/8/layout/radial2"/>
    <dgm:cxn modelId="{DA5552AC-931F-A04F-A136-3031687D7700}" type="presParOf" srcId="{D5EC9CE2-B239-0349-A20B-BEF259F40A59}" destId="{E1A59557-ABD9-FA4B-8815-9964690F054B}" srcOrd="0" destOrd="0" presId="urn:microsoft.com/office/officeart/2005/8/layout/radial2"/>
    <dgm:cxn modelId="{FD5DBB4E-C5AC-1440-A11B-06A1BB5DFFA3}" type="presParOf" srcId="{D5EC9CE2-B239-0349-A20B-BEF259F40A59}" destId="{56726409-893B-3B49-8AFB-98447AF286EA}" srcOrd="1" destOrd="0" presId="urn:microsoft.com/office/officeart/2005/8/layout/radial2"/>
    <dgm:cxn modelId="{3794FBDD-7A48-084D-8B4E-8938952535BD}" type="presParOf" srcId="{E8473E64-1741-3746-A75A-E412B4BC030C}" destId="{3F118206-61BA-DC41-9E3E-E49E9B1F99B9}" srcOrd="3" destOrd="0" presId="urn:microsoft.com/office/officeart/2005/8/layout/radial2"/>
    <dgm:cxn modelId="{23A9DCF2-65AE-6E40-AF51-89604051D0EB}" type="presParOf" srcId="{E8473E64-1741-3746-A75A-E412B4BC030C}" destId="{D4C228C4-9140-AF4D-97E5-C4C39170D364}" srcOrd="4" destOrd="0" presId="urn:microsoft.com/office/officeart/2005/8/layout/radial2"/>
    <dgm:cxn modelId="{E1823B8A-5B37-B348-8CE9-FE60FAB8593A}" type="presParOf" srcId="{D4C228C4-9140-AF4D-97E5-C4C39170D364}" destId="{4612E90B-549F-EB49-8AA2-6E980E5EECEE}" srcOrd="0" destOrd="0" presId="urn:microsoft.com/office/officeart/2005/8/layout/radial2"/>
    <dgm:cxn modelId="{E3238054-9B34-CB4D-8113-D02FFBC03F10}" type="presParOf" srcId="{D4C228C4-9140-AF4D-97E5-C4C39170D364}" destId="{6D647EB5-6BF2-F146-BF3D-1ED014F7F54E}" srcOrd="1" destOrd="0" presId="urn:microsoft.com/office/officeart/2005/8/layout/radial2"/>
    <dgm:cxn modelId="{3F904456-6C80-954E-80C6-7D9AA6D82525}" type="presParOf" srcId="{E8473E64-1741-3746-A75A-E412B4BC030C}" destId="{A9252CFD-66A9-6849-89E9-17296C7116D4}" srcOrd="5" destOrd="0" presId="urn:microsoft.com/office/officeart/2005/8/layout/radial2"/>
    <dgm:cxn modelId="{569ABED1-EAE0-2746-B664-4ED4B805D844}" type="presParOf" srcId="{E8473E64-1741-3746-A75A-E412B4BC030C}" destId="{C3315447-BF90-B74F-AD17-6D882D0FF7AD}" srcOrd="6" destOrd="0" presId="urn:microsoft.com/office/officeart/2005/8/layout/radial2"/>
    <dgm:cxn modelId="{18A3CDA6-C695-CD43-B17F-AE23EBA47655}" type="presParOf" srcId="{C3315447-BF90-B74F-AD17-6D882D0FF7AD}" destId="{556A5E9E-7571-E54F-83CC-03BB6922CE96}" srcOrd="0" destOrd="0" presId="urn:microsoft.com/office/officeart/2005/8/layout/radial2"/>
    <dgm:cxn modelId="{36BC85A9-19E0-2541-BF30-95193BE8EF6A}" type="presParOf" srcId="{C3315447-BF90-B74F-AD17-6D882D0FF7AD}" destId="{699150D9-A250-5447-B869-15CA84837CAC}"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DBFB82F-790C-3A41-9A8D-D343F31B645E}" type="doc">
      <dgm:prSet loTypeId="urn:microsoft.com/office/officeart/2005/8/layout/radial2" loCatId="matrix" qsTypeId="urn:microsoft.com/office/officeart/2005/8/quickstyle/3d9" qsCatId="3D" csTypeId="urn:microsoft.com/office/officeart/2005/8/colors/accent1_2" csCatId="accent1" phldr="1"/>
      <dgm:spPr/>
      <dgm:t>
        <a:bodyPr/>
        <a:lstStyle/>
        <a:p>
          <a:endParaRPr lang="en-GB"/>
        </a:p>
      </dgm:t>
    </dgm:pt>
    <dgm:pt modelId="{059858B1-99D9-F64C-88FE-F58812694B08}">
      <dgm:prSet phldrT="[Text]"/>
      <dgm:spPr/>
      <dgm:t>
        <a:bodyPr/>
        <a:lstStyle/>
        <a:p>
          <a:r>
            <a:rPr lang="en-GB" dirty="0"/>
            <a:t>Data</a:t>
          </a:r>
        </a:p>
      </dgm:t>
    </dgm:pt>
    <dgm:pt modelId="{19A4F45D-FB88-0545-96B3-BB92B4FE7E1D}" type="parTrans" cxnId="{CE7FEDB9-5AED-F546-BDAB-9727B0D813CA}">
      <dgm:prSet/>
      <dgm:spPr/>
      <dgm:t>
        <a:bodyPr/>
        <a:lstStyle/>
        <a:p>
          <a:endParaRPr lang="en-GB"/>
        </a:p>
      </dgm:t>
    </dgm:pt>
    <dgm:pt modelId="{6CFF290F-E612-5E47-8A68-78D96DBC2893}" type="sibTrans" cxnId="{CE7FEDB9-5AED-F546-BDAB-9727B0D813CA}">
      <dgm:prSet/>
      <dgm:spPr/>
      <dgm:t>
        <a:bodyPr/>
        <a:lstStyle/>
        <a:p>
          <a:endParaRPr lang="en-GB"/>
        </a:p>
      </dgm:t>
    </dgm:pt>
    <dgm:pt modelId="{1749CCB8-54D5-CA4C-B6F6-CC9EAF92F3DE}">
      <dgm:prSet phldrT="[Text]"/>
      <dgm:spPr/>
      <dgm:t>
        <a:bodyPr/>
        <a:lstStyle/>
        <a:p>
          <a:r>
            <a:rPr lang="en-GB" dirty="0"/>
            <a:t>Pixels</a:t>
          </a:r>
          <a:br>
            <a:rPr lang="en-GB" dirty="0"/>
          </a:br>
          <a:r>
            <a:rPr lang="en-GB" dirty="0"/>
            <a:t>Hits </a:t>
          </a:r>
        </a:p>
      </dgm:t>
    </dgm:pt>
    <dgm:pt modelId="{A1506D6B-FFF4-7149-96AF-DF0470FB7556}" type="parTrans" cxnId="{694D4135-843A-C34B-B5B6-759AF634C3EB}">
      <dgm:prSet/>
      <dgm:spPr/>
      <dgm:t>
        <a:bodyPr/>
        <a:lstStyle/>
        <a:p>
          <a:endParaRPr lang="en-GB"/>
        </a:p>
      </dgm:t>
    </dgm:pt>
    <dgm:pt modelId="{D954EFC5-CDE8-004C-822F-ECB88B5AD96D}" type="sibTrans" cxnId="{694D4135-843A-C34B-B5B6-759AF634C3EB}">
      <dgm:prSet/>
      <dgm:spPr/>
      <dgm:t>
        <a:bodyPr/>
        <a:lstStyle/>
        <a:p>
          <a:endParaRPr lang="en-GB"/>
        </a:p>
      </dgm:t>
    </dgm:pt>
    <dgm:pt modelId="{DEAD5052-84AA-6D47-908E-17061EF17F82}">
      <dgm:prSet phldrT="[Text]"/>
      <dgm:spPr/>
      <dgm:t>
        <a:bodyPr/>
        <a:lstStyle/>
        <a:p>
          <a:r>
            <a:rPr lang="en-GB" dirty="0"/>
            <a:t>Data 2</a:t>
          </a:r>
        </a:p>
      </dgm:t>
    </dgm:pt>
    <dgm:pt modelId="{8C6AA00C-CF44-2940-B4A2-216F40085856}" type="parTrans" cxnId="{43A514B4-7EED-C745-BD03-62BF48A9B704}">
      <dgm:prSet/>
      <dgm:spPr/>
      <dgm:t>
        <a:bodyPr/>
        <a:lstStyle/>
        <a:p>
          <a:endParaRPr lang="en-GB"/>
        </a:p>
      </dgm:t>
    </dgm:pt>
    <dgm:pt modelId="{6931DE9F-9DD7-4042-B13B-0384B552B534}" type="sibTrans" cxnId="{43A514B4-7EED-C745-BD03-62BF48A9B704}">
      <dgm:prSet/>
      <dgm:spPr/>
      <dgm:t>
        <a:bodyPr/>
        <a:lstStyle/>
        <a:p>
          <a:endParaRPr lang="en-GB"/>
        </a:p>
      </dgm:t>
    </dgm:pt>
    <dgm:pt modelId="{4EFB1628-8AB7-4B40-B979-9BE722E5E3A7}">
      <dgm:prSet phldrT="[Text]"/>
      <dgm:spPr/>
      <dgm:t>
        <a:bodyPr/>
        <a:lstStyle/>
        <a:p>
          <a:r>
            <a:rPr lang="en-GB" dirty="0"/>
            <a:t>Simulation A</a:t>
          </a:r>
        </a:p>
      </dgm:t>
    </dgm:pt>
    <dgm:pt modelId="{EA700DD1-FC6E-3C44-8185-4030F6E32F9E}" type="parTrans" cxnId="{69BD691B-1CC3-E745-BE85-139C2702A84D}">
      <dgm:prSet/>
      <dgm:spPr/>
      <dgm:t>
        <a:bodyPr/>
        <a:lstStyle/>
        <a:p>
          <a:endParaRPr lang="en-GB"/>
        </a:p>
      </dgm:t>
    </dgm:pt>
    <dgm:pt modelId="{5D6C7985-8F95-1349-834A-1F8D94D34DA0}" type="sibTrans" cxnId="{69BD691B-1CC3-E745-BE85-139C2702A84D}">
      <dgm:prSet/>
      <dgm:spPr/>
      <dgm:t>
        <a:bodyPr/>
        <a:lstStyle/>
        <a:p>
          <a:endParaRPr lang="en-GB"/>
        </a:p>
      </dgm:t>
    </dgm:pt>
    <dgm:pt modelId="{C17D40F2-A0EC-CD44-B754-093E8D643D2C}">
      <dgm:prSet phldrT="[Text]"/>
      <dgm:spPr/>
      <dgm:t>
        <a:bodyPr/>
        <a:lstStyle/>
        <a:p>
          <a:r>
            <a:rPr lang="en-GB" dirty="0"/>
            <a:t>Simulation B</a:t>
          </a:r>
        </a:p>
      </dgm:t>
    </dgm:pt>
    <dgm:pt modelId="{547179EF-EB61-4848-ADE5-11A1EE4132D1}" type="parTrans" cxnId="{8480377C-089E-0C4A-8797-4114E42B67B0}">
      <dgm:prSet/>
      <dgm:spPr/>
      <dgm:t>
        <a:bodyPr/>
        <a:lstStyle/>
        <a:p>
          <a:endParaRPr lang="en-GB"/>
        </a:p>
      </dgm:t>
    </dgm:pt>
    <dgm:pt modelId="{12A7D14C-DCAE-1246-8CC5-D74D6A3185DA}" type="sibTrans" cxnId="{8480377C-089E-0C4A-8797-4114E42B67B0}">
      <dgm:prSet/>
      <dgm:spPr/>
      <dgm:t>
        <a:bodyPr/>
        <a:lstStyle/>
        <a:p>
          <a:endParaRPr lang="en-GB"/>
        </a:p>
      </dgm:t>
    </dgm:pt>
    <dgm:pt modelId="{87748F10-ADD3-F94F-98D4-2D2A582C1A9D}">
      <dgm:prSet phldrT="[Text]"/>
      <dgm:spPr/>
      <dgm:t>
        <a:bodyPr/>
        <a:lstStyle/>
        <a:p>
          <a:r>
            <a:rPr lang="en-GB" dirty="0"/>
            <a:t>Data 3</a:t>
          </a:r>
        </a:p>
      </dgm:t>
    </dgm:pt>
    <dgm:pt modelId="{19F3B412-CBC1-7245-B017-693C7904669B}" type="parTrans" cxnId="{0ACE9977-62BF-6C45-B2D3-C435BBD97EA0}">
      <dgm:prSet/>
      <dgm:spPr/>
      <dgm:t>
        <a:bodyPr/>
        <a:lstStyle/>
        <a:p>
          <a:endParaRPr lang="en-GB"/>
        </a:p>
      </dgm:t>
    </dgm:pt>
    <dgm:pt modelId="{04364F02-E82D-4C42-BCF6-7BC14B8EA086}" type="sibTrans" cxnId="{0ACE9977-62BF-6C45-B2D3-C435BBD97EA0}">
      <dgm:prSet/>
      <dgm:spPr/>
      <dgm:t>
        <a:bodyPr/>
        <a:lstStyle/>
        <a:p>
          <a:endParaRPr lang="en-GB"/>
        </a:p>
      </dgm:t>
    </dgm:pt>
    <dgm:pt modelId="{6BBD115E-F901-1149-A5DC-2BBCB69479CD}">
      <dgm:prSet phldrT="[Text]"/>
      <dgm:spPr/>
      <dgm:t>
        <a:bodyPr/>
        <a:lstStyle/>
        <a:p>
          <a:r>
            <a:rPr lang="en-GB" dirty="0"/>
            <a:t>Reconstruction A …</a:t>
          </a:r>
        </a:p>
      </dgm:t>
    </dgm:pt>
    <dgm:pt modelId="{0F481AFC-744E-3A48-980A-EA37A0132F23}" type="parTrans" cxnId="{08606288-A4F2-E249-BBD9-588B0D25DA33}">
      <dgm:prSet/>
      <dgm:spPr/>
      <dgm:t>
        <a:bodyPr/>
        <a:lstStyle/>
        <a:p>
          <a:endParaRPr lang="en-GB"/>
        </a:p>
      </dgm:t>
    </dgm:pt>
    <dgm:pt modelId="{7CD55DDD-2696-A04F-B298-4165966D8BB1}" type="sibTrans" cxnId="{08606288-A4F2-E249-BBD9-588B0D25DA33}">
      <dgm:prSet/>
      <dgm:spPr/>
      <dgm:t>
        <a:bodyPr/>
        <a:lstStyle/>
        <a:p>
          <a:endParaRPr lang="en-GB"/>
        </a:p>
      </dgm:t>
    </dgm:pt>
    <dgm:pt modelId="{4F66CEC4-9D52-D843-8ABB-BB88200FDF82}">
      <dgm:prSet phldrT="[Text]"/>
      <dgm:spPr/>
      <dgm:t>
        <a:bodyPr/>
        <a:lstStyle/>
        <a:p>
          <a:r>
            <a:rPr lang="en-GB" dirty="0"/>
            <a:t>Tracks</a:t>
          </a:r>
        </a:p>
      </dgm:t>
    </dgm:pt>
    <dgm:pt modelId="{4B743955-D4CE-AC4F-A3CA-F73E4B0AE752}" type="parTrans" cxnId="{E56DB2B5-F797-EC4E-B0B2-FFB0B5BBD9D9}">
      <dgm:prSet/>
      <dgm:spPr/>
      <dgm:t>
        <a:bodyPr/>
        <a:lstStyle/>
        <a:p>
          <a:endParaRPr lang="en-GB"/>
        </a:p>
      </dgm:t>
    </dgm:pt>
    <dgm:pt modelId="{000C4B34-04E3-B34B-9EFF-34F1C8EE5A95}" type="sibTrans" cxnId="{E56DB2B5-F797-EC4E-B0B2-FFB0B5BBD9D9}">
      <dgm:prSet/>
      <dgm:spPr/>
      <dgm:t>
        <a:bodyPr/>
        <a:lstStyle/>
        <a:p>
          <a:endParaRPr lang="en-GB"/>
        </a:p>
      </dgm:t>
    </dgm:pt>
    <dgm:pt modelId="{965F9E17-25EF-E24E-A6D7-4BE87B0F1248}" type="pres">
      <dgm:prSet presAssocID="{1DBFB82F-790C-3A41-9A8D-D343F31B645E}" presName="composite" presStyleCnt="0">
        <dgm:presLayoutVars>
          <dgm:chMax val="5"/>
          <dgm:dir/>
          <dgm:animLvl val="ctr"/>
          <dgm:resizeHandles val="exact"/>
        </dgm:presLayoutVars>
      </dgm:prSet>
      <dgm:spPr/>
    </dgm:pt>
    <dgm:pt modelId="{E8473E64-1741-3746-A75A-E412B4BC030C}" type="pres">
      <dgm:prSet presAssocID="{1DBFB82F-790C-3A41-9A8D-D343F31B645E}" presName="cycle" presStyleCnt="0"/>
      <dgm:spPr/>
    </dgm:pt>
    <dgm:pt modelId="{FDC1569F-E053-D54E-9EC7-A1E4C929030A}" type="pres">
      <dgm:prSet presAssocID="{1DBFB82F-790C-3A41-9A8D-D343F31B645E}" presName="centerShape" presStyleCnt="0"/>
      <dgm:spPr/>
    </dgm:pt>
    <dgm:pt modelId="{298CD03C-62FF-904B-BDD0-E88BA5DB7014}" type="pres">
      <dgm:prSet presAssocID="{1DBFB82F-790C-3A41-9A8D-D343F31B645E}" presName="connSite" presStyleLbl="node1" presStyleIdx="0" presStyleCnt="4"/>
      <dgm:spPr/>
    </dgm:pt>
    <dgm:pt modelId="{E8624531-DF5B-004D-8A8D-293565C4C9C4}" type="pres">
      <dgm:prSet presAssocID="{1DBFB82F-790C-3A41-9A8D-D343F31B645E}" presName="visible" presStyleLbl="node1" presStyleIdx="0" presStyleCnt="4" custLinFactX="43477" custLinFactNeighborX="100000" custLinFactNeighborY="13849"/>
      <dgm:spPr/>
    </dgm:pt>
    <dgm:pt modelId="{9C5BCBF2-EEE4-5D4E-8A40-8D2D4421A248}" type="pres">
      <dgm:prSet presAssocID="{19A4F45D-FB88-0545-96B3-BB92B4FE7E1D}" presName="Name25" presStyleLbl="parChTrans1D1" presStyleIdx="0" presStyleCnt="3"/>
      <dgm:spPr/>
    </dgm:pt>
    <dgm:pt modelId="{D5EC9CE2-B239-0349-A20B-BEF259F40A59}" type="pres">
      <dgm:prSet presAssocID="{059858B1-99D9-F64C-88FE-F58812694B08}" presName="node" presStyleCnt="0"/>
      <dgm:spPr/>
    </dgm:pt>
    <dgm:pt modelId="{E1A59557-ABD9-FA4B-8815-9964690F054B}" type="pres">
      <dgm:prSet presAssocID="{059858B1-99D9-F64C-88FE-F58812694B08}" presName="parentNode" presStyleLbl="node1" presStyleIdx="1" presStyleCnt="4" custLinFactX="-100000" custLinFactNeighborX="-137883" custLinFactNeighborY="-15148">
        <dgm:presLayoutVars>
          <dgm:chMax val="1"/>
          <dgm:bulletEnabled val="1"/>
        </dgm:presLayoutVars>
      </dgm:prSet>
      <dgm:spPr/>
    </dgm:pt>
    <dgm:pt modelId="{56726409-893B-3B49-8AFB-98447AF286EA}" type="pres">
      <dgm:prSet presAssocID="{059858B1-99D9-F64C-88FE-F58812694B08}" presName="childNode" presStyleLbl="revTx" presStyleIdx="0" presStyleCnt="3">
        <dgm:presLayoutVars>
          <dgm:bulletEnabled val="1"/>
        </dgm:presLayoutVars>
      </dgm:prSet>
      <dgm:spPr/>
    </dgm:pt>
    <dgm:pt modelId="{3F118206-61BA-DC41-9E3E-E49E9B1F99B9}" type="pres">
      <dgm:prSet presAssocID="{8C6AA00C-CF44-2940-B4A2-216F40085856}" presName="Name25" presStyleLbl="parChTrans1D1" presStyleIdx="1" presStyleCnt="3"/>
      <dgm:spPr/>
    </dgm:pt>
    <dgm:pt modelId="{D4C228C4-9140-AF4D-97E5-C4C39170D364}" type="pres">
      <dgm:prSet presAssocID="{DEAD5052-84AA-6D47-908E-17061EF17F82}" presName="node" presStyleCnt="0"/>
      <dgm:spPr/>
    </dgm:pt>
    <dgm:pt modelId="{4612E90B-549F-EB49-8AA2-6E980E5EECEE}" type="pres">
      <dgm:prSet presAssocID="{DEAD5052-84AA-6D47-908E-17061EF17F82}" presName="parentNode" presStyleLbl="node1" presStyleIdx="2" presStyleCnt="4" custLinFactX="-116347" custLinFactNeighborX="-200000" custLinFactNeighborY="17548">
        <dgm:presLayoutVars>
          <dgm:chMax val="1"/>
          <dgm:bulletEnabled val="1"/>
        </dgm:presLayoutVars>
      </dgm:prSet>
      <dgm:spPr/>
    </dgm:pt>
    <dgm:pt modelId="{6D647EB5-6BF2-F146-BF3D-1ED014F7F54E}" type="pres">
      <dgm:prSet presAssocID="{DEAD5052-84AA-6D47-908E-17061EF17F82}" presName="childNode" presStyleLbl="revTx" presStyleIdx="1" presStyleCnt="3">
        <dgm:presLayoutVars>
          <dgm:bulletEnabled val="1"/>
        </dgm:presLayoutVars>
      </dgm:prSet>
      <dgm:spPr/>
    </dgm:pt>
    <dgm:pt modelId="{A9252CFD-66A9-6849-89E9-17296C7116D4}" type="pres">
      <dgm:prSet presAssocID="{19F3B412-CBC1-7245-B017-693C7904669B}" presName="Name25" presStyleLbl="parChTrans1D1" presStyleIdx="2" presStyleCnt="3"/>
      <dgm:spPr/>
    </dgm:pt>
    <dgm:pt modelId="{C3315447-BF90-B74F-AD17-6D882D0FF7AD}" type="pres">
      <dgm:prSet presAssocID="{87748F10-ADD3-F94F-98D4-2D2A582C1A9D}" presName="node" presStyleCnt="0"/>
      <dgm:spPr/>
    </dgm:pt>
    <dgm:pt modelId="{556A5E9E-7571-E54F-83CC-03BB6922CE96}" type="pres">
      <dgm:prSet presAssocID="{87748F10-ADD3-F94F-98D4-2D2A582C1A9D}" presName="parentNode" presStyleLbl="node1" presStyleIdx="3" presStyleCnt="4" custLinFactX="-118838" custLinFactNeighborX="-200000" custLinFactNeighborY="13624">
        <dgm:presLayoutVars>
          <dgm:chMax val="1"/>
          <dgm:bulletEnabled val="1"/>
        </dgm:presLayoutVars>
      </dgm:prSet>
      <dgm:spPr/>
    </dgm:pt>
    <dgm:pt modelId="{699150D9-A250-5447-B869-15CA84837CAC}" type="pres">
      <dgm:prSet presAssocID="{87748F10-ADD3-F94F-98D4-2D2A582C1A9D}" presName="childNode" presStyleLbl="revTx" presStyleIdx="2" presStyleCnt="3">
        <dgm:presLayoutVars>
          <dgm:bulletEnabled val="1"/>
        </dgm:presLayoutVars>
      </dgm:prSet>
      <dgm:spPr/>
    </dgm:pt>
  </dgm:ptLst>
  <dgm:cxnLst>
    <dgm:cxn modelId="{A3E85400-41E6-CC40-9F5C-06D5F6B551C0}" type="presOf" srcId="{C17D40F2-A0EC-CD44-B754-093E8D643D2C}" destId="{6D647EB5-6BF2-F146-BF3D-1ED014F7F54E}" srcOrd="0" destOrd="1" presId="urn:microsoft.com/office/officeart/2005/8/layout/radial2"/>
    <dgm:cxn modelId="{69BD691B-1CC3-E745-BE85-139C2702A84D}" srcId="{DEAD5052-84AA-6D47-908E-17061EF17F82}" destId="{4EFB1628-8AB7-4B40-B979-9BE722E5E3A7}" srcOrd="0" destOrd="0" parTransId="{EA700DD1-FC6E-3C44-8185-4030F6E32F9E}" sibTransId="{5D6C7985-8F95-1349-834A-1F8D94D34DA0}"/>
    <dgm:cxn modelId="{694D4135-843A-C34B-B5B6-759AF634C3EB}" srcId="{059858B1-99D9-F64C-88FE-F58812694B08}" destId="{1749CCB8-54D5-CA4C-B6F6-CC9EAF92F3DE}" srcOrd="0" destOrd="0" parTransId="{A1506D6B-FFF4-7149-96AF-DF0470FB7556}" sibTransId="{D954EFC5-CDE8-004C-822F-ECB88B5AD96D}"/>
    <dgm:cxn modelId="{5088A23F-E309-F942-A907-873F5A4396FE}" type="presOf" srcId="{19A4F45D-FB88-0545-96B3-BB92B4FE7E1D}" destId="{9C5BCBF2-EEE4-5D4E-8A40-8D2D4421A248}" srcOrd="0" destOrd="0" presId="urn:microsoft.com/office/officeart/2005/8/layout/radial2"/>
    <dgm:cxn modelId="{55868145-E771-004E-BC02-0EF0CA979B2E}" type="presOf" srcId="{059858B1-99D9-F64C-88FE-F58812694B08}" destId="{E1A59557-ABD9-FA4B-8815-9964690F054B}" srcOrd="0" destOrd="0" presId="urn:microsoft.com/office/officeart/2005/8/layout/radial2"/>
    <dgm:cxn modelId="{C913AC54-5F1F-2249-821C-DA9E764D8178}" type="presOf" srcId="{DEAD5052-84AA-6D47-908E-17061EF17F82}" destId="{4612E90B-549F-EB49-8AA2-6E980E5EECEE}" srcOrd="0" destOrd="0" presId="urn:microsoft.com/office/officeart/2005/8/layout/radial2"/>
    <dgm:cxn modelId="{B9EE2162-9303-3447-BF33-3FB02873B444}" type="presOf" srcId="{19F3B412-CBC1-7245-B017-693C7904669B}" destId="{A9252CFD-66A9-6849-89E9-17296C7116D4}" srcOrd="0" destOrd="0" presId="urn:microsoft.com/office/officeart/2005/8/layout/radial2"/>
    <dgm:cxn modelId="{0ACE9977-62BF-6C45-B2D3-C435BBD97EA0}" srcId="{1DBFB82F-790C-3A41-9A8D-D343F31B645E}" destId="{87748F10-ADD3-F94F-98D4-2D2A582C1A9D}" srcOrd="2" destOrd="0" parTransId="{19F3B412-CBC1-7245-B017-693C7904669B}" sibTransId="{04364F02-E82D-4C42-BCF6-7BC14B8EA086}"/>
    <dgm:cxn modelId="{8480377C-089E-0C4A-8797-4114E42B67B0}" srcId="{DEAD5052-84AA-6D47-908E-17061EF17F82}" destId="{C17D40F2-A0EC-CD44-B754-093E8D643D2C}" srcOrd="1" destOrd="0" parTransId="{547179EF-EB61-4848-ADE5-11A1EE4132D1}" sibTransId="{12A7D14C-DCAE-1246-8CC5-D74D6A3185DA}"/>
    <dgm:cxn modelId="{04D10A87-40B0-3B45-A80E-D228F51FA14E}" type="presOf" srcId="{4F66CEC4-9D52-D843-8ABB-BB88200FDF82}" destId="{56726409-893B-3B49-8AFB-98447AF286EA}" srcOrd="0" destOrd="1" presId="urn:microsoft.com/office/officeart/2005/8/layout/radial2"/>
    <dgm:cxn modelId="{08606288-A4F2-E249-BBD9-588B0D25DA33}" srcId="{87748F10-ADD3-F94F-98D4-2D2A582C1A9D}" destId="{6BBD115E-F901-1149-A5DC-2BBCB69479CD}" srcOrd="0" destOrd="0" parTransId="{0F481AFC-744E-3A48-980A-EA37A0132F23}" sibTransId="{7CD55DDD-2696-A04F-B298-4165966D8BB1}"/>
    <dgm:cxn modelId="{CB25F989-18BD-264B-8F39-AD3D7D9A0787}" type="presOf" srcId="{4EFB1628-8AB7-4B40-B979-9BE722E5E3A7}" destId="{6D647EB5-6BF2-F146-BF3D-1ED014F7F54E}" srcOrd="0" destOrd="0" presId="urn:microsoft.com/office/officeart/2005/8/layout/radial2"/>
    <dgm:cxn modelId="{06E37490-0796-5149-8081-8AEE346F204F}" type="presOf" srcId="{1749CCB8-54D5-CA4C-B6F6-CC9EAF92F3DE}" destId="{56726409-893B-3B49-8AFB-98447AF286EA}" srcOrd="0" destOrd="0" presId="urn:microsoft.com/office/officeart/2005/8/layout/radial2"/>
    <dgm:cxn modelId="{43A514B4-7EED-C745-BD03-62BF48A9B704}" srcId="{1DBFB82F-790C-3A41-9A8D-D343F31B645E}" destId="{DEAD5052-84AA-6D47-908E-17061EF17F82}" srcOrd="1" destOrd="0" parTransId="{8C6AA00C-CF44-2940-B4A2-216F40085856}" sibTransId="{6931DE9F-9DD7-4042-B13B-0384B552B534}"/>
    <dgm:cxn modelId="{E56DB2B5-F797-EC4E-B0B2-FFB0B5BBD9D9}" srcId="{059858B1-99D9-F64C-88FE-F58812694B08}" destId="{4F66CEC4-9D52-D843-8ABB-BB88200FDF82}" srcOrd="1" destOrd="0" parTransId="{4B743955-D4CE-AC4F-A3CA-F73E4B0AE752}" sibTransId="{000C4B34-04E3-B34B-9EFF-34F1C8EE5A95}"/>
    <dgm:cxn modelId="{E05356B8-61C3-B542-81B1-056DDA54654F}" type="presOf" srcId="{87748F10-ADD3-F94F-98D4-2D2A582C1A9D}" destId="{556A5E9E-7571-E54F-83CC-03BB6922CE96}" srcOrd="0" destOrd="0" presId="urn:microsoft.com/office/officeart/2005/8/layout/radial2"/>
    <dgm:cxn modelId="{CE7FEDB9-5AED-F546-BDAB-9727B0D813CA}" srcId="{1DBFB82F-790C-3A41-9A8D-D343F31B645E}" destId="{059858B1-99D9-F64C-88FE-F58812694B08}" srcOrd="0" destOrd="0" parTransId="{19A4F45D-FB88-0545-96B3-BB92B4FE7E1D}" sibTransId="{6CFF290F-E612-5E47-8A68-78D96DBC2893}"/>
    <dgm:cxn modelId="{A68074C2-E4BD-E746-BA65-25B7B08A04A7}" type="presOf" srcId="{1DBFB82F-790C-3A41-9A8D-D343F31B645E}" destId="{965F9E17-25EF-E24E-A6D7-4BE87B0F1248}" srcOrd="0" destOrd="0" presId="urn:microsoft.com/office/officeart/2005/8/layout/radial2"/>
    <dgm:cxn modelId="{C2C26ED5-083C-F343-A5EE-0930AADA2300}" type="presOf" srcId="{6BBD115E-F901-1149-A5DC-2BBCB69479CD}" destId="{699150D9-A250-5447-B869-15CA84837CAC}" srcOrd="0" destOrd="0" presId="urn:microsoft.com/office/officeart/2005/8/layout/radial2"/>
    <dgm:cxn modelId="{ADE916EF-D0AF-0A45-B5B6-C894131CC315}" type="presOf" srcId="{8C6AA00C-CF44-2940-B4A2-216F40085856}" destId="{3F118206-61BA-DC41-9E3E-E49E9B1F99B9}" srcOrd="0" destOrd="0" presId="urn:microsoft.com/office/officeart/2005/8/layout/radial2"/>
    <dgm:cxn modelId="{47B3C8BA-76A9-4A45-A93E-3939F4B33D99}" type="presParOf" srcId="{965F9E17-25EF-E24E-A6D7-4BE87B0F1248}" destId="{E8473E64-1741-3746-A75A-E412B4BC030C}" srcOrd="0" destOrd="0" presId="urn:microsoft.com/office/officeart/2005/8/layout/radial2"/>
    <dgm:cxn modelId="{6EBF3248-B8AF-0D42-94AC-98AECBB5C961}" type="presParOf" srcId="{E8473E64-1741-3746-A75A-E412B4BC030C}" destId="{FDC1569F-E053-D54E-9EC7-A1E4C929030A}" srcOrd="0" destOrd="0" presId="urn:microsoft.com/office/officeart/2005/8/layout/radial2"/>
    <dgm:cxn modelId="{B94DCB88-8831-BF4E-9D0C-2908EC258EBC}" type="presParOf" srcId="{FDC1569F-E053-D54E-9EC7-A1E4C929030A}" destId="{298CD03C-62FF-904B-BDD0-E88BA5DB7014}" srcOrd="0" destOrd="0" presId="urn:microsoft.com/office/officeart/2005/8/layout/radial2"/>
    <dgm:cxn modelId="{3B93653A-FE11-CD4C-A41E-A8D39B8494F6}" type="presParOf" srcId="{FDC1569F-E053-D54E-9EC7-A1E4C929030A}" destId="{E8624531-DF5B-004D-8A8D-293565C4C9C4}" srcOrd="1" destOrd="0" presId="urn:microsoft.com/office/officeart/2005/8/layout/radial2"/>
    <dgm:cxn modelId="{23FB0B48-8AE7-104D-8FF5-100453D2611A}" type="presParOf" srcId="{E8473E64-1741-3746-A75A-E412B4BC030C}" destId="{9C5BCBF2-EEE4-5D4E-8A40-8D2D4421A248}" srcOrd="1" destOrd="0" presId="urn:microsoft.com/office/officeart/2005/8/layout/radial2"/>
    <dgm:cxn modelId="{D34C7383-4A81-2B44-A0D8-0419FF073746}" type="presParOf" srcId="{E8473E64-1741-3746-A75A-E412B4BC030C}" destId="{D5EC9CE2-B239-0349-A20B-BEF259F40A59}" srcOrd="2" destOrd="0" presId="urn:microsoft.com/office/officeart/2005/8/layout/radial2"/>
    <dgm:cxn modelId="{DA5552AC-931F-A04F-A136-3031687D7700}" type="presParOf" srcId="{D5EC9CE2-B239-0349-A20B-BEF259F40A59}" destId="{E1A59557-ABD9-FA4B-8815-9964690F054B}" srcOrd="0" destOrd="0" presId="urn:microsoft.com/office/officeart/2005/8/layout/radial2"/>
    <dgm:cxn modelId="{FD5DBB4E-C5AC-1440-A11B-06A1BB5DFFA3}" type="presParOf" srcId="{D5EC9CE2-B239-0349-A20B-BEF259F40A59}" destId="{56726409-893B-3B49-8AFB-98447AF286EA}" srcOrd="1" destOrd="0" presId="urn:microsoft.com/office/officeart/2005/8/layout/radial2"/>
    <dgm:cxn modelId="{3794FBDD-7A48-084D-8B4E-8938952535BD}" type="presParOf" srcId="{E8473E64-1741-3746-A75A-E412B4BC030C}" destId="{3F118206-61BA-DC41-9E3E-E49E9B1F99B9}" srcOrd="3" destOrd="0" presId="urn:microsoft.com/office/officeart/2005/8/layout/radial2"/>
    <dgm:cxn modelId="{23A9DCF2-65AE-6E40-AF51-89604051D0EB}" type="presParOf" srcId="{E8473E64-1741-3746-A75A-E412B4BC030C}" destId="{D4C228C4-9140-AF4D-97E5-C4C39170D364}" srcOrd="4" destOrd="0" presId="urn:microsoft.com/office/officeart/2005/8/layout/radial2"/>
    <dgm:cxn modelId="{E1823B8A-5B37-B348-8CE9-FE60FAB8593A}" type="presParOf" srcId="{D4C228C4-9140-AF4D-97E5-C4C39170D364}" destId="{4612E90B-549F-EB49-8AA2-6E980E5EECEE}" srcOrd="0" destOrd="0" presId="urn:microsoft.com/office/officeart/2005/8/layout/radial2"/>
    <dgm:cxn modelId="{E3238054-9B34-CB4D-8113-D02FFBC03F10}" type="presParOf" srcId="{D4C228C4-9140-AF4D-97E5-C4C39170D364}" destId="{6D647EB5-6BF2-F146-BF3D-1ED014F7F54E}" srcOrd="1" destOrd="0" presId="urn:microsoft.com/office/officeart/2005/8/layout/radial2"/>
    <dgm:cxn modelId="{3F904456-6C80-954E-80C6-7D9AA6D82525}" type="presParOf" srcId="{E8473E64-1741-3746-A75A-E412B4BC030C}" destId="{A9252CFD-66A9-6849-89E9-17296C7116D4}" srcOrd="5" destOrd="0" presId="urn:microsoft.com/office/officeart/2005/8/layout/radial2"/>
    <dgm:cxn modelId="{569ABED1-EAE0-2746-B664-4ED4B805D844}" type="presParOf" srcId="{E8473E64-1741-3746-A75A-E412B4BC030C}" destId="{C3315447-BF90-B74F-AD17-6D882D0FF7AD}" srcOrd="6" destOrd="0" presId="urn:microsoft.com/office/officeart/2005/8/layout/radial2"/>
    <dgm:cxn modelId="{18A3CDA6-C695-CD43-B17F-AE23EBA47655}" type="presParOf" srcId="{C3315447-BF90-B74F-AD17-6D882D0FF7AD}" destId="{556A5E9E-7571-E54F-83CC-03BB6922CE96}" srcOrd="0" destOrd="0" presId="urn:microsoft.com/office/officeart/2005/8/layout/radial2"/>
    <dgm:cxn modelId="{36BC85A9-19E0-2541-BF30-95193BE8EF6A}" type="presParOf" srcId="{C3315447-BF90-B74F-AD17-6D882D0FF7AD}" destId="{699150D9-A250-5447-B869-15CA84837CAC}" srcOrd="1" destOrd="0" presId="urn:microsoft.com/office/officeart/2005/8/layout/radial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Input Tokens</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Output Token</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Input Tokens</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Output Token</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Input Tokens</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Output Token</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Input Tokens</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Output Token</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Input</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Output Token</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Input</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 Vector Quantization Layer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Quantized latent Vector (representation, tokens)</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Token</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Input</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Output</a:t>
          </a:r>
        </a:p>
        <a:p>
          <a:r>
            <a:rPr lang="en-GB" dirty="0">
              <a:solidFill>
                <a:srgbClr val="FFFF00"/>
              </a:solidFill>
            </a:rPr>
            <a:t>Token</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Hits</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Track</a:t>
          </a:r>
        </a:p>
        <a:p>
          <a:r>
            <a:rPr lang="en-GB" dirty="0">
              <a:solidFill>
                <a:srgbClr val="FFFF00"/>
              </a:solidFill>
            </a:rPr>
            <a:t>Token</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Hits/Cells</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High Level Objects</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Hits/Cells</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Higgs or no Higgs</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Hits/Cells</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Higgs or no Higgs</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BF5CF06-7153-1840-B467-620D2A1AE62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2EF49410-426E-F541-801D-34BC9C1CBD96}">
      <dgm:prSet phldrT="[Text]"/>
      <dgm:spPr/>
      <dgm:t>
        <a:bodyPr/>
        <a:lstStyle/>
        <a:p>
          <a:r>
            <a:rPr lang="en-GB" dirty="0">
              <a:solidFill>
                <a:srgbClr val="FFFF00"/>
              </a:solidFill>
            </a:rPr>
            <a:t>Hits/Cells</a:t>
          </a:r>
        </a:p>
      </dgm:t>
    </dgm:pt>
    <dgm:pt modelId="{CFE5C3C2-3AB5-F74B-880A-E23661D8D157}" type="parTrans" cxnId="{E9DD363B-F747-5648-8C0C-6A92E36B0D60}">
      <dgm:prSet/>
      <dgm:spPr/>
      <dgm:t>
        <a:bodyPr/>
        <a:lstStyle/>
        <a:p>
          <a:endParaRPr lang="en-GB"/>
        </a:p>
      </dgm:t>
    </dgm:pt>
    <dgm:pt modelId="{BF9BA804-B2F5-9E48-BF63-712871828A8E}" type="sibTrans" cxnId="{E9DD363B-F747-5648-8C0C-6A92E36B0D60}">
      <dgm:prSet/>
      <dgm:spPr/>
      <dgm:t>
        <a:bodyPr/>
        <a:lstStyle/>
        <a:p>
          <a:endParaRPr lang="en-GB"/>
        </a:p>
      </dgm:t>
    </dgm:pt>
    <dgm:pt modelId="{5A99E299-D3CB-6346-BE7B-4F7C3BC17C6D}">
      <dgm:prSet phldrT="[Text]"/>
      <dgm:spPr/>
      <dgm:t>
        <a:bodyPr/>
        <a:lstStyle/>
        <a:p>
          <a:r>
            <a:rPr lang="en-GB" dirty="0"/>
            <a:t>Encoder</a:t>
          </a:r>
        </a:p>
      </dgm:t>
    </dgm:pt>
    <dgm:pt modelId="{80311F45-E662-924F-AA86-F48709737484}" type="parTrans" cxnId="{526A3131-80BB-FD4F-B9E7-771BE746C7E4}">
      <dgm:prSet/>
      <dgm:spPr/>
      <dgm:t>
        <a:bodyPr/>
        <a:lstStyle/>
        <a:p>
          <a:endParaRPr lang="en-GB"/>
        </a:p>
      </dgm:t>
    </dgm:pt>
    <dgm:pt modelId="{413083CE-6BE3-1645-82E5-9B4255E56A85}" type="sibTrans" cxnId="{526A3131-80BB-FD4F-B9E7-771BE746C7E4}">
      <dgm:prSet/>
      <dgm:spPr/>
      <dgm:t>
        <a:bodyPr/>
        <a:lstStyle/>
        <a:p>
          <a:endParaRPr lang="en-GB"/>
        </a:p>
      </dgm:t>
    </dgm:pt>
    <dgm:pt modelId="{D12C2774-BF96-E348-9266-8AD9F24073F2}">
      <dgm:prSet phldrT="[Text]"/>
      <dgm:spPr/>
      <dgm:t>
        <a:bodyPr/>
        <a:lstStyle/>
        <a:p>
          <a:r>
            <a:rPr lang="en-GB" dirty="0">
              <a:solidFill>
                <a:srgbClr val="FFFF00"/>
              </a:solidFill>
            </a:rPr>
            <a:t>Latent Vector (representation)</a:t>
          </a:r>
        </a:p>
      </dgm:t>
    </dgm:pt>
    <dgm:pt modelId="{3575CEAE-425B-764B-B302-B02240CADA89}" type="parTrans" cxnId="{F2B5E25A-A820-1A4F-9A50-3A1098186229}">
      <dgm:prSet/>
      <dgm:spPr/>
      <dgm:t>
        <a:bodyPr/>
        <a:lstStyle/>
        <a:p>
          <a:endParaRPr lang="en-GB"/>
        </a:p>
      </dgm:t>
    </dgm:pt>
    <dgm:pt modelId="{2C669F62-D753-B944-BC06-B21D4B9A4449}" type="sibTrans" cxnId="{F2B5E25A-A820-1A4F-9A50-3A1098186229}">
      <dgm:prSet/>
      <dgm:spPr/>
      <dgm:t>
        <a:bodyPr/>
        <a:lstStyle/>
        <a:p>
          <a:endParaRPr lang="en-GB"/>
        </a:p>
      </dgm:t>
    </dgm:pt>
    <dgm:pt modelId="{514C3C2E-AC95-0E47-AA71-DE729E25DBD7}">
      <dgm:prSet/>
      <dgm:spPr/>
      <dgm:t>
        <a:bodyPr/>
        <a:lstStyle/>
        <a:p>
          <a:r>
            <a:rPr lang="en-GB" dirty="0"/>
            <a:t>Decoder</a:t>
          </a:r>
        </a:p>
      </dgm:t>
    </dgm:pt>
    <dgm:pt modelId="{03A3ADA8-D49C-3944-8B3D-D9C84545516D}" type="parTrans" cxnId="{F877E49C-058C-5348-AB0A-F7C0A93B6252}">
      <dgm:prSet/>
      <dgm:spPr/>
      <dgm:t>
        <a:bodyPr/>
        <a:lstStyle/>
        <a:p>
          <a:endParaRPr lang="en-GB"/>
        </a:p>
      </dgm:t>
    </dgm:pt>
    <dgm:pt modelId="{01D1C9E3-E5E6-AE4F-8D82-9A0ED2AF7788}" type="sibTrans" cxnId="{F877E49C-058C-5348-AB0A-F7C0A93B6252}">
      <dgm:prSet/>
      <dgm:spPr/>
      <dgm:t>
        <a:bodyPr/>
        <a:lstStyle/>
        <a:p>
          <a:endParaRPr lang="en-GB"/>
        </a:p>
      </dgm:t>
    </dgm:pt>
    <dgm:pt modelId="{D7769DE0-A353-A84C-A7AC-0FB87861D051}">
      <dgm:prSet/>
      <dgm:spPr/>
      <dgm:t>
        <a:bodyPr/>
        <a:lstStyle/>
        <a:p>
          <a:r>
            <a:rPr lang="en-GB" dirty="0">
              <a:solidFill>
                <a:srgbClr val="FFFF00"/>
              </a:solidFill>
            </a:rPr>
            <a:t>Higgs or no Higgs</a:t>
          </a:r>
        </a:p>
      </dgm:t>
    </dgm:pt>
    <dgm:pt modelId="{A1CF3036-CB76-754B-ABEA-E4D9CBB931C3}" type="parTrans" cxnId="{445F4163-F59C-3B45-8CF5-BC3109E139E8}">
      <dgm:prSet/>
      <dgm:spPr/>
      <dgm:t>
        <a:bodyPr/>
        <a:lstStyle/>
        <a:p>
          <a:endParaRPr lang="en-GB"/>
        </a:p>
      </dgm:t>
    </dgm:pt>
    <dgm:pt modelId="{747B7897-F609-F14B-845B-7257E6C08663}" type="sibTrans" cxnId="{445F4163-F59C-3B45-8CF5-BC3109E139E8}">
      <dgm:prSet/>
      <dgm:spPr/>
      <dgm:t>
        <a:bodyPr/>
        <a:lstStyle/>
        <a:p>
          <a:endParaRPr lang="en-GB"/>
        </a:p>
      </dgm:t>
    </dgm:pt>
    <dgm:pt modelId="{FC1DD640-823F-194B-9341-0E90FA9D2052}" type="pres">
      <dgm:prSet presAssocID="{9BF5CF06-7153-1840-B467-620D2A1AE62E}" presName="Name0" presStyleCnt="0">
        <dgm:presLayoutVars>
          <dgm:dir/>
          <dgm:resizeHandles val="exact"/>
        </dgm:presLayoutVars>
      </dgm:prSet>
      <dgm:spPr/>
    </dgm:pt>
    <dgm:pt modelId="{D117E761-4580-A949-A16A-4BAAF5870E53}" type="pres">
      <dgm:prSet presAssocID="{2EF49410-426E-F541-801D-34BC9C1CBD96}" presName="node" presStyleLbl="node1" presStyleIdx="0" presStyleCnt="5">
        <dgm:presLayoutVars>
          <dgm:bulletEnabled val="1"/>
        </dgm:presLayoutVars>
      </dgm:prSet>
      <dgm:spPr/>
    </dgm:pt>
    <dgm:pt modelId="{2B69E5FE-1F55-E143-81A3-133ABB8BFFBA}" type="pres">
      <dgm:prSet presAssocID="{BF9BA804-B2F5-9E48-BF63-712871828A8E}" presName="sibTrans" presStyleLbl="sibTrans2D1" presStyleIdx="0" presStyleCnt="4"/>
      <dgm:spPr/>
    </dgm:pt>
    <dgm:pt modelId="{4CBE9A59-1541-C14C-AC00-3337CBF48B5C}" type="pres">
      <dgm:prSet presAssocID="{BF9BA804-B2F5-9E48-BF63-712871828A8E}" presName="connectorText" presStyleLbl="sibTrans2D1" presStyleIdx="0" presStyleCnt="4"/>
      <dgm:spPr/>
    </dgm:pt>
    <dgm:pt modelId="{B9982AB0-7AEC-4C4F-BA54-49545D0B9E6F}" type="pres">
      <dgm:prSet presAssocID="{5A99E299-D3CB-6346-BE7B-4F7C3BC17C6D}" presName="node" presStyleLbl="node1" presStyleIdx="1" presStyleCnt="5">
        <dgm:presLayoutVars>
          <dgm:bulletEnabled val="1"/>
        </dgm:presLayoutVars>
      </dgm:prSet>
      <dgm:spPr/>
    </dgm:pt>
    <dgm:pt modelId="{AED1E7FF-E200-C54C-B0D0-D4B9DCC58D43}" type="pres">
      <dgm:prSet presAssocID="{413083CE-6BE3-1645-82E5-9B4255E56A85}" presName="sibTrans" presStyleLbl="sibTrans2D1" presStyleIdx="1" presStyleCnt="4"/>
      <dgm:spPr/>
    </dgm:pt>
    <dgm:pt modelId="{898429EA-58D4-B841-86F2-835323632241}" type="pres">
      <dgm:prSet presAssocID="{413083CE-6BE3-1645-82E5-9B4255E56A85}" presName="connectorText" presStyleLbl="sibTrans2D1" presStyleIdx="1" presStyleCnt="4"/>
      <dgm:spPr/>
    </dgm:pt>
    <dgm:pt modelId="{FA1B99DC-83BE-DC4D-9F5A-A7FC98E9241B}" type="pres">
      <dgm:prSet presAssocID="{D12C2774-BF96-E348-9266-8AD9F24073F2}" presName="node" presStyleLbl="node1" presStyleIdx="2" presStyleCnt="5">
        <dgm:presLayoutVars>
          <dgm:bulletEnabled val="1"/>
        </dgm:presLayoutVars>
      </dgm:prSet>
      <dgm:spPr/>
    </dgm:pt>
    <dgm:pt modelId="{64EE90E7-1629-5C4A-A29C-3AE426641306}" type="pres">
      <dgm:prSet presAssocID="{2C669F62-D753-B944-BC06-B21D4B9A4449}" presName="sibTrans" presStyleLbl="sibTrans2D1" presStyleIdx="2" presStyleCnt="4"/>
      <dgm:spPr/>
    </dgm:pt>
    <dgm:pt modelId="{21C0980B-D44A-5541-950F-A4FEFAC8D1A7}" type="pres">
      <dgm:prSet presAssocID="{2C669F62-D753-B944-BC06-B21D4B9A4449}" presName="connectorText" presStyleLbl="sibTrans2D1" presStyleIdx="2" presStyleCnt="4"/>
      <dgm:spPr/>
    </dgm:pt>
    <dgm:pt modelId="{469EA096-1BFE-9049-95F3-4720931EFE65}" type="pres">
      <dgm:prSet presAssocID="{514C3C2E-AC95-0E47-AA71-DE729E25DBD7}" presName="node" presStyleLbl="node1" presStyleIdx="3" presStyleCnt="5">
        <dgm:presLayoutVars>
          <dgm:bulletEnabled val="1"/>
        </dgm:presLayoutVars>
      </dgm:prSet>
      <dgm:spPr/>
    </dgm:pt>
    <dgm:pt modelId="{C1CA70A4-A47C-6649-A2CF-A8A9C42E4ECC}" type="pres">
      <dgm:prSet presAssocID="{01D1C9E3-E5E6-AE4F-8D82-9A0ED2AF7788}" presName="sibTrans" presStyleLbl="sibTrans2D1" presStyleIdx="3" presStyleCnt="4"/>
      <dgm:spPr/>
    </dgm:pt>
    <dgm:pt modelId="{D12EC2F5-5AAE-3742-BC41-75D9A0E17444}" type="pres">
      <dgm:prSet presAssocID="{01D1C9E3-E5E6-AE4F-8D82-9A0ED2AF7788}" presName="connectorText" presStyleLbl="sibTrans2D1" presStyleIdx="3" presStyleCnt="4"/>
      <dgm:spPr/>
    </dgm:pt>
    <dgm:pt modelId="{B356293B-E7AF-D94E-8166-9E3794CFB892}" type="pres">
      <dgm:prSet presAssocID="{D7769DE0-A353-A84C-A7AC-0FB87861D051}" presName="node" presStyleLbl="node1" presStyleIdx="4" presStyleCnt="5">
        <dgm:presLayoutVars>
          <dgm:bulletEnabled val="1"/>
        </dgm:presLayoutVars>
      </dgm:prSet>
      <dgm:spPr/>
    </dgm:pt>
  </dgm:ptLst>
  <dgm:cxnLst>
    <dgm:cxn modelId="{526A3131-80BB-FD4F-B9E7-771BE746C7E4}" srcId="{9BF5CF06-7153-1840-B467-620D2A1AE62E}" destId="{5A99E299-D3CB-6346-BE7B-4F7C3BC17C6D}" srcOrd="1" destOrd="0" parTransId="{80311F45-E662-924F-AA86-F48709737484}" sibTransId="{413083CE-6BE3-1645-82E5-9B4255E56A85}"/>
    <dgm:cxn modelId="{E9DD363B-F747-5648-8C0C-6A92E36B0D60}" srcId="{9BF5CF06-7153-1840-B467-620D2A1AE62E}" destId="{2EF49410-426E-F541-801D-34BC9C1CBD96}" srcOrd="0" destOrd="0" parTransId="{CFE5C3C2-3AB5-F74B-880A-E23661D8D157}" sibTransId="{BF9BA804-B2F5-9E48-BF63-712871828A8E}"/>
    <dgm:cxn modelId="{28F85A3C-C87D-B544-BADC-179596080B2C}" type="presOf" srcId="{01D1C9E3-E5E6-AE4F-8D82-9A0ED2AF7788}" destId="{D12EC2F5-5AAE-3742-BC41-75D9A0E17444}" srcOrd="1" destOrd="0" presId="urn:microsoft.com/office/officeart/2005/8/layout/process1"/>
    <dgm:cxn modelId="{F1B06459-E53C-1641-9955-36C8F79709F2}" type="presOf" srcId="{9BF5CF06-7153-1840-B467-620D2A1AE62E}" destId="{FC1DD640-823F-194B-9341-0E90FA9D2052}" srcOrd="0" destOrd="0" presId="urn:microsoft.com/office/officeart/2005/8/layout/process1"/>
    <dgm:cxn modelId="{F2B5E25A-A820-1A4F-9A50-3A1098186229}" srcId="{9BF5CF06-7153-1840-B467-620D2A1AE62E}" destId="{D12C2774-BF96-E348-9266-8AD9F24073F2}" srcOrd="2" destOrd="0" parTransId="{3575CEAE-425B-764B-B302-B02240CADA89}" sibTransId="{2C669F62-D753-B944-BC06-B21D4B9A4449}"/>
    <dgm:cxn modelId="{445F4163-F59C-3B45-8CF5-BC3109E139E8}" srcId="{9BF5CF06-7153-1840-B467-620D2A1AE62E}" destId="{D7769DE0-A353-A84C-A7AC-0FB87861D051}" srcOrd="4" destOrd="0" parTransId="{A1CF3036-CB76-754B-ABEA-E4D9CBB931C3}" sibTransId="{747B7897-F609-F14B-845B-7257E6C08663}"/>
    <dgm:cxn modelId="{747A8176-909B-174B-88F4-2DCD1CFC4501}" type="presOf" srcId="{2C669F62-D753-B944-BC06-B21D4B9A4449}" destId="{21C0980B-D44A-5541-950F-A4FEFAC8D1A7}" srcOrd="1" destOrd="0" presId="urn:microsoft.com/office/officeart/2005/8/layout/process1"/>
    <dgm:cxn modelId="{94A97386-E4B0-344D-95FC-B58405405AAE}" type="presOf" srcId="{413083CE-6BE3-1645-82E5-9B4255E56A85}" destId="{898429EA-58D4-B841-86F2-835323632241}" srcOrd="1" destOrd="0" presId="urn:microsoft.com/office/officeart/2005/8/layout/process1"/>
    <dgm:cxn modelId="{99ECD387-C22E-2E4C-80A9-ACFF13156335}" type="presOf" srcId="{5A99E299-D3CB-6346-BE7B-4F7C3BC17C6D}" destId="{B9982AB0-7AEC-4C4F-BA54-49545D0B9E6F}" srcOrd="0" destOrd="0" presId="urn:microsoft.com/office/officeart/2005/8/layout/process1"/>
    <dgm:cxn modelId="{80AFA389-323E-E643-AEA6-453FD677A322}" type="presOf" srcId="{D12C2774-BF96-E348-9266-8AD9F24073F2}" destId="{FA1B99DC-83BE-DC4D-9F5A-A7FC98E9241B}" srcOrd="0" destOrd="0" presId="urn:microsoft.com/office/officeart/2005/8/layout/process1"/>
    <dgm:cxn modelId="{68934E91-7564-B047-B988-D8133577ED36}" type="presOf" srcId="{BF9BA804-B2F5-9E48-BF63-712871828A8E}" destId="{4CBE9A59-1541-C14C-AC00-3337CBF48B5C}" srcOrd="1" destOrd="0" presId="urn:microsoft.com/office/officeart/2005/8/layout/process1"/>
    <dgm:cxn modelId="{F877E49C-058C-5348-AB0A-F7C0A93B6252}" srcId="{9BF5CF06-7153-1840-B467-620D2A1AE62E}" destId="{514C3C2E-AC95-0E47-AA71-DE729E25DBD7}" srcOrd="3" destOrd="0" parTransId="{03A3ADA8-D49C-3944-8B3D-D9C84545516D}" sibTransId="{01D1C9E3-E5E6-AE4F-8D82-9A0ED2AF7788}"/>
    <dgm:cxn modelId="{6CD907A7-A593-1148-9C6E-BD90ED2A7AC0}" type="presOf" srcId="{413083CE-6BE3-1645-82E5-9B4255E56A85}" destId="{AED1E7FF-E200-C54C-B0D0-D4B9DCC58D43}" srcOrd="0" destOrd="0" presId="urn:microsoft.com/office/officeart/2005/8/layout/process1"/>
    <dgm:cxn modelId="{8A2A7AB6-C5B1-C64A-9361-E61AC99EE378}" type="presOf" srcId="{2EF49410-426E-F541-801D-34BC9C1CBD96}" destId="{D117E761-4580-A949-A16A-4BAAF5870E53}" srcOrd="0" destOrd="0" presId="urn:microsoft.com/office/officeart/2005/8/layout/process1"/>
    <dgm:cxn modelId="{03B0D2BE-8B2A-1F41-9FFA-F9DCFB7BCC7D}" type="presOf" srcId="{BF9BA804-B2F5-9E48-BF63-712871828A8E}" destId="{2B69E5FE-1F55-E143-81A3-133ABB8BFFBA}" srcOrd="0" destOrd="0" presId="urn:microsoft.com/office/officeart/2005/8/layout/process1"/>
    <dgm:cxn modelId="{02C17DCB-C862-E343-B313-20BC9C7A4DB9}" type="presOf" srcId="{01D1C9E3-E5E6-AE4F-8D82-9A0ED2AF7788}" destId="{C1CA70A4-A47C-6649-A2CF-A8A9C42E4ECC}" srcOrd="0" destOrd="0" presId="urn:microsoft.com/office/officeart/2005/8/layout/process1"/>
    <dgm:cxn modelId="{5C6C45D1-00AA-9546-97E3-8BC18B6591F2}" type="presOf" srcId="{2C669F62-D753-B944-BC06-B21D4B9A4449}" destId="{64EE90E7-1629-5C4A-A29C-3AE426641306}" srcOrd="0" destOrd="0" presId="urn:microsoft.com/office/officeart/2005/8/layout/process1"/>
    <dgm:cxn modelId="{9D39E7D8-962C-A64E-8022-1F7EF832B2D8}" type="presOf" srcId="{514C3C2E-AC95-0E47-AA71-DE729E25DBD7}" destId="{469EA096-1BFE-9049-95F3-4720931EFE65}" srcOrd="0" destOrd="0" presId="urn:microsoft.com/office/officeart/2005/8/layout/process1"/>
    <dgm:cxn modelId="{BA4DEAF8-B91B-CE4A-9B58-0E4596F88AD9}" type="presOf" srcId="{D7769DE0-A353-A84C-A7AC-0FB87861D051}" destId="{B356293B-E7AF-D94E-8166-9E3794CFB892}" srcOrd="0" destOrd="0" presId="urn:microsoft.com/office/officeart/2005/8/layout/process1"/>
    <dgm:cxn modelId="{CE98CDFE-2E65-F44B-A23A-4A7130B02892}" type="presParOf" srcId="{FC1DD640-823F-194B-9341-0E90FA9D2052}" destId="{D117E761-4580-A949-A16A-4BAAF5870E53}" srcOrd="0" destOrd="0" presId="urn:microsoft.com/office/officeart/2005/8/layout/process1"/>
    <dgm:cxn modelId="{D2AB4ED0-5800-5242-831E-1609BF16CB00}" type="presParOf" srcId="{FC1DD640-823F-194B-9341-0E90FA9D2052}" destId="{2B69E5FE-1F55-E143-81A3-133ABB8BFFBA}" srcOrd="1" destOrd="0" presId="urn:microsoft.com/office/officeart/2005/8/layout/process1"/>
    <dgm:cxn modelId="{AA81A939-074B-394C-849C-9B9F1E93E03F}" type="presParOf" srcId="{2B69E5FE-1F55-E143-81A3-133ABB8BFFBA}" destId="{4CBE9A59-1541-C14C-AC00-3337CBF48B5C}" srcOrd="0" destOrd="0" presId="urn:microsoft.com/office/officeart/2005/8/layout/process1"/>
    <dgm:cxn modelId="{25903817-5D79-4D40-AD54-00AD9312BF7F}" type="presParOf" srcId="{FC1DD640-823F-194B-9341-0E90FA9D2052}" destId="{B9982AB0-7AEC-4C4F-BA54-49545D0B9E6F}" srcOrd="2" destOrd="0" presId="urn:microsoft.com/office/officeart/2005/8/layout/process1"/>
    <dgm:cxn modelId="{16A90A9C-B497-C547-97A9-AF1FA4AB08D9}" type="presParOf" srcId="{FC1DD640-823F-194B-9341-0E90FA9D2052}" destId="{AED1E7FF-E200-C54C-B0D0-D4B9DCC58D43}" srcOrd="3" destOrd="0" presId="urn:microsoft.com/office/officeart/2005/8/layout/process1"/>
    <dgm:cxn modelId="{37C75EA4-E5F9-3B41-A568-D4377ED9F648}" type="presParOf" srcId="{AED1E7FF-E200-C54C-B0D0-D4B9DCC58D43}" destId="{898429EA-58D4-B841-86F2-835323632241}" srcOrd="0" destOrd="0" presId="urn:microsoft.com/office/officeart/2005/8/layout/process1"/>
    <dgm:cxn modelId="{0B912F33-5BC9-7D46-9F22-CA3F71B73004}" type="presParOf" srcId="{FC1DD640-823F-194B-9341-0E90FA9D2052}" destId="{FA1B99DC-83BE-DC4D-9F5A-A7FC98E9241B}" srcOrd="4" destOrd="0" presId="urn:microsoft.com/office/officeart/2005/8/layout/process1"/>
    <dgm:cxn modelId="{C1D5CE95-62E1-A94C-BBE8-4FBDE5086ACE}" type="presParOf" srcId="{FC1DD640-823F-194B-9341-0E90FA9D2052}" destId="{64EE90E7-1629-5C4A-A29C-3AE426641306}" srcOrd="5" destOrd="0" presId="urn:microsoft.com/office/officeart/2005/8/layout/process1"/>
    <dgm:cxn modelId="{D800F477-9952-A047-89D7-A42AADA9B9FB}" type="presParOf" srcId="{64EE90E7-1629-5C4A-A29C-3AE426641306}" destId="{21C0980B-D44A-5541-950F-A4FEFAC8D1A7}" srcOrd="0" destOrd="0" presId="urn:microsoft.com/office/officeart/2005/8/layout/process1"/>
    <dgm:cxn modelId="{F8D3FB8C-D41C-B34C-BD71-B4408CC3677D}" type="presParOf" srcId="{FC1DD640-823F-194B-9341-0E90FA9D2052}" destId="{469EA096-1BFE-9049-95F3-4720931EFE65}" srcOrd="6" destOrd="0" presId="urn:microsoft.com/office/officeart/2005/8/layout/process1"/>
    <dgm:cxn modelId="{23076E82-F6F2-104B-9E65-FCE7EAFAB842}" type="presParOf" srcId="{FC1DD640-823F-194B-9341-0E90FA9D2052}" destId="{C1CA70A4-A47C-6649-A2CF-A8A9C42E4ECC}" srcOrd="7" destOrd="0" presId="urn:microsoft.com/office/officeart/2005/8/layout/process1"/>
    <dgm:cxn modelId="{5B68B3B0-31A8-C245-9E56-225DA0860091}" type="presParOf" srcId="{C1CA70A4-A47C-6649-A2CF-A8A9C42E4ECC}" destId="{D12EC2F5-5AAE-3742-BC41-75D9A0E17444}" srcOrd="0" destOrd="0" presId="urn:microsoft.com/office/officeart/2005/8/layout/process1"/>
    <dgm:cxn modelId="{3D383E9E-EB82-5542-91FD-BBF6E58F7621}" type="presParOf" srcId="{FC1DD640-823F-194B-9341-0E90FA9D2052}" destId="{B356293B-E7AF-D94E-8166-9E3794CFB89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6ACEA5F-FAD5-F748-BF7C-D6D970C421E6}"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GB"/>
        </a:p>
      </dgm:t>
    </dgm:pt>
    <dgm:pt modelId="{E30B7C01-EBB5-0D42-A9D9-261B9AF518C7}">
      <dgm:prSet phldrT="[Text]" custT="1"/>
      <dgm:spPr/>
      <dgm:t>
        <a:bodyPr/>
        <a:lstStyle/>
        <a:p>
          <a:r>
            <a:rPr lang="en-GB" sz="3200" dirty="0">
              <a:solidFill>
                <a:schemeClr val="accent4"/>
              </a:solidFill>
            </a:rPr>
            <a:t>Detector Data</a:t>
          </a:r>
        </a:p>
      </dgm:t>
    </dgm:pt>
    <dgm:pt modelId="{A1CF93C6-8A72-DB46-B9B5-FDE0C3FB1A2F}" type="parTrans" cxnId="{AAC5D072-24EA-5046-B03B-49D27E164A35}">
      <dgm:prSet/>
      <dgm:spPr/>
      <dgm:t>
        <a:bodyPr/>
        <a:lstStyle/>
        <a:p>
          <a:endParaRPr lang="en-GB"/>
        </a:p>
      </dgm:t>
    </dgm:pt>
    <dgm:pt modelId="{75CEED46-CC0B-B047-8E45-D3ED61A0C589}" type="sibTrans" cxnId="{AAC5D072-24EA-5046-B03B-49D27E164A35}">
      <dgm:prSet/>
      <dgm:spPr/>
      <dgm:t>
        <a:bodyPr/>
        <a:lstStyle/>
        <a:p>
          <a:r>
            <a:rPr lang="en-GB" dirty="0">
              <a:solidFill>
                <a:schemeClr val="accent4"/>
              </a:solidFill>
            </a:rPr>
            <a:t>Text</a:t>
          </a:r>
        </a:p>
      </dgm:t>
    </dgm:pt>
    <dgm:pt modelId="{C1197330-7808-884C-8C50-3C784A2C9046}">
      <dgm:prSet phldrT="[Text]" custT="1"/>
      <dgm:spPr/>
      <dgm:t>
        <a:bodyPr/>
        <a:lstStyle/>
        <a:p>
          <a:r>
            <a:rPr lang="en-GB" sz="3200" dirty="0"/>
            <a:t>Simulation</a:t>
          </a:r>
          <a:endParaRPr lang="en-GB" sz="3600" dirty="0"/>
        </a:p>
      </dgm:t>
    </dgm:pt>
    <dgm:pt modelId="{F7780336-7377-FD46-8ACD-9833E73BC6BB}" type="parTrans" cxnId="{9579968C-E4F7-324E-9D84-1A05C4B97B2E}">
      <dgm:prSet/>
      <dgm:spPr/>
      <dgm:t>
        <a:bodyPr/>
        <a:lstStyle/>
        <a:p>
          <a:endParaRPr lang="en-GB"/>
        </a:p>
      </dgm:t>
    </dgm:pt>
    <dgm:pt modelId="{9EE05D7D-B026-7C4C-9783-D147633891BA}" type="sibTrans" cxnId="{9579968C-E4F7-324E-9D84-1A05C4B97B2E}">
      <dgm:prSet/>
      <dgm:spPr/>
      <dgm:t>
        <a:bodyPr/>
        <a:lstStyle/>
        <a:p>
          <a:r>
            <a:rPr lang="en-GB" dirty="0"/>
            <a:t>Math</a:t>
          </a:r>
        </a:p>
      </dgm:t>
    </dgm:pt>
    <dgm:pt modelId="{864385C5-A273-894A-B1D1-625F6D6DE558}">
      <dgm:prSet phldrT="[Text]"/>
      <dgm:spPr/>
      <dgm:t>
        <a:bodyPr/>
        <a:lstStyle/>
        <a:p>
          <a:r>
            <a:rPr lang="en-GB" dirty="0">
              <a:solidFill>
                <a:schemeClr val="accent2"/>
              </a:solidFill>
            </a:rPr>
            <a:t>Code</a:t>
          </a:r>
        </a:p>
      </dgm:t>
    </dgm:pt>
    <dgm:pt modelId="{154A07F7-DF77-354C-B324-B505D4CE16DF}" type="parTrans" cxnId="{D3DB94A1-A2D3-9041-8E7A-BE288E63AC70}">
      <dgm:prSet/>
      <dgm:spPr/>
      <dgm:t>
        <a:bodyPr/>
        <a:lstStyle/>
        <a:p>
          <a:endParaRPr lang="en-GB"/>
        </a:p>
      </dgm:t>
    </dgm:pt>
    <dgm:pt modelId="{15766C37-6FE2-DC4A-B6B6-CA34B2B8A696}" type="sibTrans" cxnId="{D3DB94A1-A2D3-9041-8E7A-BE288E63AC70}">
      <dgm:prSet/>
      <dgm:spPr/>
      <dgm:t>
        <a:bodyPr/>
        <a:lstStyle/>
        <a:p>
          <a:r>
            <a:rPr lang="en-GB" dirty="0"/>
            <a:t>Plots</a:t>
          </a:r>
        </a:p>
      </dgm:t>
    </dgm:pt>
    <dgm:pt modelId="{D7B00B3E-B67A-744F-8172-D8E544A84E8A}" type="pres">
      <dgm:prSet presAssocID="{86ACEA5F-FAD5-F748-BF7C-D6D970C421E6}" presName="Name0" presStyleCnt="0">
        <dgm:presLayoutVars>
          <dgm:chMax/>
          <dgm:chPref/>
          <dgm:dir/>
          <dgm:animLvl val="lvl"/>
        </dgm:presLayoutVars>
      </dgm:prSet>
      <dgm:spPr/>
    </dgm:pt>
    <dgm:pt modelId="{49A3F05B-97DB-2943-8C5E-1C800789E469}" type="pres">
      <dgm:prSet presAssocID="{E30B7C01-EBB5-0D42-A9D9-261B9AF518C7}" presName="composite" presStyleCnt="0"/>
      <dgm:spPr/>
    </dgm:pt>
    <dgm:pt modelId="{F4096B8B-42B9-234D-825A-68A560FC0DCB}" type="pres">
      <dgm:prSet presAssocID="{E30B7C01-EBB5-0D42-A9D9-261B9AF518C7}" presName="Parent1" presStyleLbl="node1" presStyleIdx="0" presStyleCnt="6">
        <dgm:presLayoutVars>
          <dgm:chMax val="1"/>
          <dgm:chPref val="1"/>
          <dgm:bulletEnabled val="1"/>
        </dgm:presLayoutVars>
      </dgm:prSet>
      <dgm:spPr/>
    </dgm:pt>
    <dgm:pt modelId="{92D7CA0D-DF8F-504E-AA08-D8FDF2CD9E81}" type="pres">
      <dgm:prSet presAssocID="{E30B7C01-EBB5-0D42-A9D9-261B9AF518C7}" presName="Childtext1" presStyleLbl="revTx" presStyleIdx="0" presStyleCnt="3">
        <dgm:presLayoutVars>
          <dgm:chMax val="0"/>
          <dgm:chPref val="0"/>
          <dgm:bulletEnabled val="1"/>
        </dgm:presLayoutVars>
      </dgm:prSet>
      <dgm:spPr/>
    </dgm:pt>
    <dgm:pt modelId="{113D294E-3D42-6D49-9659-1B8C7BFE2289}" type="pres">
      <dgm:prSet presAssocID="{E30B7C01-EBB5-0D42-A9D9-261B9AF518C7}" presName="BalanceSpacing" presStyleCnt="0"/>
      <dgm:spPr/>
    </dgm:pt>
    <dgm:pt modelId="{CCCE45EE-886A-1D4E-B9E6-CBA37B0C6F4A}" type="pres">
      <dgm:prSet presAssocID="{E30B7C01-EBB5-0D42-A9D9-261B9AF518C7}" presName="BalanceSpacing1" presStyleCnt="0"/>
      <dgm:spPr/>
    </dgm:pt>
    <dgm:pt modelId="{21642251-952B-AD43-8FDB-6631ADC30DCC}" type="pres">
      <dgm:prSet presAssocID="{75CEED46-CC0B-B047-8E45-D3ED61A0C589}" presName="Accent1Text" presStyleLbl="node1" presStyleIdx="1" presStyleCnt="6"/>
      <dgm:spPr/>
    </dgm:pt>
    <dgm:pt modelId="{5065DE38-276B-2042-986F-9F813F0E8759}" type="pres">
      <dgm:prSet presAssocID="{75CEED46-CC0B-B047-8E45-D3ED61A0C589}" presName="spaceBetweenRectangles" presStyleCnt="0"/>
      <dgm:spPr/>
    </dgm:pt>
    <dgm:pt modelId="{0F2A71CA-3A67-B948-A594-50F518CB714F}" type="pres">
      <dgm:prSet presAssocID="{C1197330-7808-884C-8C50-3C784A2C9046}" presName="composite" presStyleCnt="0"/>
      <dgm:spPr/>
    </dgm:pt>
    <dgm:pt modelId="{628E8DD1-6D2B-BC43-B5C1-B2F2B05E66A8}" type="pres">
      <dgm:prSet presAssocID="{C1197330-7808-884C-8C50-3C784A2C9046}" presName="Parent1" presStyleLbl="node1" presStyleIdx="2" presStyleCnt="6">
        <dgm:presLayoutVars>
          <dgm:chMax val="1"/>
          <dgm:chPref val="1"/>
          <dgm:bulletEnabled val="1"/>
        </dgm:presLayoutVars>
      </dgm:prSet>
      <dgm:spPr/>
    </dgm:pt>
    <dgm:pt modelId="{6D505E7A-E05F-E44F-9609-484B82242E7F}" type="pres">
      <dgm:prSet presAssocID="{C1197330-7808-884C-8C50-3C784A2C9046}" presName="Childtext1" presStyleLbl="revTx" presStyleIdx="1" presStyleCnt="3">
        <dgm:presLayoutVars>
          <dgm:chMax val="0"/>
          <dgm:chPref val="0"/>
          <dgm:bulletEnabled val="1"/>
        </dgm:presLayoutVars>
      </dgm:prSet>
      <dgm:spPr/>
    </dgm:pt>
    <dgm:pt modelId="{41B9A12F-B9BF-2F47-AA60-668BC2B864AB}" type="pres">
      <dgm:prSet presAssocID="{C1197330-7808-884C-8C50-3C784A2C9046}" presName="BalanceSpacing" presStyleCnt="0"/>
      <dgm:spPr/>
    </dgm:pt>
    <dgm:pt modelId="{791CF536-C850-4C4C-8E27-EF2DBFD6B9BD}" type="pres">
      <dgm:prSet presAssocID="{C1197330-7808-884C-8C50-3C784A2C9046}" presName="BalanceSpacing1" presStyleCnt="0"/>
      <dgm:spPr/>
    </dgm:pt>
    <dgm:pt modelId="{739B81F0-ACDB-3549-B2A8-999CE92C7D39}" type="pres">
      <dgm:prSet presAssocID="{9EE05D7D-B026-7C4C-9783-D147633891BA}" presName="Accent1Text" presStyleLbl="node1" presStyleIdx="3" presStyleCnt="6"/>
      <dgm:spPr/>
    </dgm:pt>
    <dgm:pt modelId="{194E3A63-E415-934B-8341-5B3715AA8929}" type="pres">
      <dgm:prSet presAssocID="{9EE05D7D-B026-7C4C-9783-D147633891BA}" presName="spaceBetweenRectangles" presStyleCnt="0"/>
      <dgm:spPr/>
    </dgm:pt>
    <dgm:pt modelId="{46D99B4F-EE05-AE41-A929-3F6FFCBC8000}" type="pres">
      <dgm:prSet presAssocID="{864385C5-A273-894A-B1D1-625F6D6DE558}" presName="composite" presStyleCnt="0"/>
      <dgm:spPr/>
    </dgm:pt>
    <dgm:pt modelId="{9C7CE878-34F9-4242-AB24-7F39BC99E5D0}" type="pres">
      <dgm:prSet presAssocID="{864385C5-A273-894A-B1D1-625F6D6DE558}" presName="Parent1" presStyleLbl="node1" presStyleIdx="4" presStyleCnt="6">
        <dgm:presLayoutVars>
          <dgm:chMax val="1"/>
          <dgm:chPref val="1"/>
          <dgm:bulletEnabled val="1"/>
        </dgm:presLayoutVars>
      </dgm:prSet>
      <dgm:spPr/>
    </dgm:pt>
    <dgm:pt modelId="{7D01C099-A3A2-8842-B139-95DE6879D3D6}" type="pres">
      <dgm:prSet presAssocID="{864385C5-A273-894A-B1D1-625F6D6DE558}" presName="Childtext1" presStyleLbl="revTx" presStyleIdx="2" presStyleCnt="3">
        <dgm:presLayoutVars>
          <dgm:chMax val="0"/>
          <dgm:chPref val="0"/>
          <dgm:bulletEnabled val="1"/>
        </dgm:presLayoutVars>
      </dgm:prSet>
      <dgm:spPr/>
    </dgm:pt>
    <dgm:pt modelId="{9DF49C39-EAAA-5241-AB49-BAF8B316E275}" type="pres">
      <dgm:prSet presAssocID="{864385C5-A273-894A-B1D1-625F6D6DE558}" presName="BalanceSpacing" presStyleCnt="0"/>
      <dgm:spPr/>
    </dgm:pt>
    <dgm:pt modelId="{1A002357-0C91-E044-9D5C-9AF7E8F3FD3E}" type="pres">
      <dgm:prSet presAssocID="{864385C5-A273-894A-B1D1-625F6D6DE558}" presName="BalanceSpacing1" presStyleCnt="0"/>
      <dgm:spPr/>
    </dgm:pt>
    <dgm:pt modelId="{6F488C18-49B9-F04C-819E-25D287B70786}" type="pres">
      <dgm:prSet presAssocID="{15766C37-6FE2-DC4A-B6B6-CA34B2B8A696}" presName="Accent1Text" presStyleLbl="node1" presStyleIdx="5" presStyleCnt="6"/>
      <dgm:spPr/>
    </dgm:pt>
  </dgm:ptLst>
  <dgm:cxnLst>
    <dgm:cxn modelId="{D88F0530-FC55-3D47-AA4B-922B285E2405}" type="presOf" srcId="{E30B7C01-EBB5-0D42-A9D9-261B9AF518C7}" destId="{F4096B8B-42B9-234D-825A-68A560FC0DCB}" srcOrd="0" destOrd="0" presId="urn:microsoft.com/office/officeart/2008/layout/AlternatingHexagons"/>
    <dgm:cxn modelId="{AAC5D072-24EA-5046-B03B-49D27E164A35}" srcId="{86ACEA5F-FAD5-F748-BF7C-D6D970C421E6}" destId="{E30B7C01-EBB5-0D42-A9D9-261B9AF518C7}" srcOrd="0" destOrd="0" parTransId="{A1CF93C6-8A72-DB46-B9B5-FDE0C3FB1A2F}" sibTransId="{75CEED46-CC0B-B047-8E45-D3ED61A0C589}"/>
    <dgm:cxn modelId="{09DC1E7A-FB52-F343-B9B4-A4A0583483BD}" type="presOf" srcId="{15766C37-6FE2-DC4A-B6B6-CA34B2B8A696}" destId="{6F488C18-49B9-F04C-819E-25D287B70786}" srcOrd="0" destOrd="0" presId="urn:microsoft.com/office/officeart/2008/layout/AlternatingHexagons"/>
    <dgm:cxn modelId="{2F29C68B-CD76-0D41-8B67-74C9331B9369}" type="presOf" srcId="{9EE05D7D-B026-7C4C-9783-D147633891BA}" destId="{739B81F0-ACDB-3549-B2A8-999CE92C7D39}" srcOrd="0" destOrd="0" presId="urn:microsoft.com/office/officeart/2008/layout/AlternatingHexagons"/>
    <dgm:cxn modelId="{9579968C-E4F7-324E-9D84-1A05C4B97B2E}" srcId="{86ACEA5F-FAD5-F748-BF7C-D6D970C421E6}" destId="{C1197330-7808-884C-8C50-3C784A2C9046}" srcOrd="1" destOrd="0" parTransId="{F7780336-7377-FD46-8ACD-9833E73BC6BB}" sibTransId="{9EE05D7D-B026-7C4C-9783-D147633891BA}"/>
    <dgm:cxn modelId="{9E6D7A94-A4BB-D646-8F74-2C6DB5C2A1ED}" type="presOf" srcId="{75CEED46-CC0B-B047-8E45-D3ED61A0C589}" destId="{21642251-952B-AD43-8FDB-6631ADC30DCC}" srcOrd="0" destOrd="0" presId="urn:microsoft.com/office/officeart/2008/layout/AlternatingHexagons"/>
    <dgm:cxn modelId="{18C6E195-7B48-0F48-A427-810A985DC4A2}" type="presOf" srcId="{864385C5-A273-894A-B1D1-625F6D6DE558}" destId="{9C7CE878-34F9-4242-AB24-7F39BC99E5D0}" srcOrd="0" destOrd="0" presId="urn:microsoft.com/office/officeart/2008/layout/AlternatingHexagons"/>
    <dgm:cxn modelId="{D3DB94A1-A2D3-9041-8E7A-BE288E63AC70}" srcId="{86ACEA5F-FAD5-F748-BF7C-D6D970C421E6}" destId="{864385C5-A273-894A-B1D1-625F6D6DE558}" srcOrd="2" destOrd="0" parTransId="{154A07F7-DF77-354C-B324-B505D4CE16DF}" sibTransId="{15766C37-6FE2-DC4A-B6B6-CA34B2B8A696}"/>
    <dgm:cxn modelId="{7DBD6AD7-C7ED-C046-8BC5-8330AD3F464B}" type="presOf" srcId="{C1197330-7808-884C-8C50-3C784A2C9046}" destId="{628E8DD1-6D2B-BC43-B5C1-B2F2B05E66A8}" srcOrd="0" destOrd="0" presId="urn:microsoft.com/office/officeart/2008/layout/AlternatingHexagons"/>
    <dgm:cxn modelId="{77F421E4-7F7D-A640-AF60-3A18427D2A73}" type="presOf" srcId="{86ACEA5F-FAD5-F748-BF7C-D6D970C421E6}" destId="{D7B00B3E-B67A-744F-8172-D8E544A84E8A}" srcOrd="0" destOrd="0" presId="urn:microsoft.com/office/officeart/2008/layout/AlternatingHexagons"/>
    <dgm:cxn modelId="{DFCCF067-F837-7048-B734-34FE720908A9}" type="presParOf" srcId="{D7B00B3E-B67A-744F-8172-D8E544A84E8A}" destId="{49A3F05B-97DB-2943-8C5E-1C800789E469}" srcOrd="0" destOrd="0" presId="urn:microsoft.com/office/officeart/2008/layout/AlternatingHexagons"/>
    <dgm:cxn modelId="{35E6C498-4F24-5548-96C1-4F90CDA382C6}" type="presParOf" srcId="{49A3F05B-97DB-2943-8C5E-1C800789E469}" destId="{F4096B8B-42B9-234D-825A-68A560FC0DCB}" srcOrd="0" destOrd="0" presId="urn:microsoft.com/office/officeart/2008/layout/AlternatingHexagons"/>
    <dgm:cxn modelId="{6C1C279B-7EB8-2746-860D-B8A1F86113D2}" type="presParOf" srcId="{49A3F05B-97DB-2943-8C5E-1C800789E469}" destId="{92D7CA0D-DF8F-504E-AA08-D8FDF2CD9E81}" srcOrd="1" destOrd="0" presId="urn:microsoft.com/office/officeart/2008/layout/AlternatingHexagons"/>
    <dgm:cxn modelId="{32521BEB-2748-9B40-AF45-ACAC70D29011}" type="presParOf" srcId="{49A3F05B-97DB-2943-8C5E-1C800789E469}" destId="{113D294E-3D42-6D49-9659-1B8C7BFE2289}" srcOrd="2" destOrd="0" presId="urn:microsoft.com/office/officeart/2008/layout/AlternatingHexagons"/>
    <dgm:cxn modelId="{3F6A854E-29A9-1048-B626-9C0B84CCC8A0}" type="presParOf" srcId="{49A3F05B-97DB-2943-8C5E-1C800789E469}" destId="{CCCE45EE-886A-1D4E-B9E6-CBA37B0C6F4A}" srcOrd="3" destOrd="0" presId="urn:microsoft.com/office/officeart/2008/layout/AlternatingHexagons"/>
    <dgm:cxn modelId="{2273E876-B572-E948-944B-9E63DF4136E3}" type="presParOf" srcId="{49A3F05B-97DB-2943-8C5E-1C800789E469}" destId="{21642251-952B-AD43-8FDB-6631ADC30DCC}" srcOrd="4" destOrd="0" presId="urn:microsoft.com/office/officeart/2008/layout/AlternatingHexagons"/>
    <dgm:cxn modelId="{3D4BEBEE-4865-C74B-876F-7C41969FBFEE}" type="presParOf" srcId="{D7B00B3E-B67A-744F-8172-D8E544A84E8A}" destId="{5065DE38-276B-2042-986F-9F813F0E8759}" srcOrd="1" destOrd="0" presId="urn:microsoft.com/office/officeart/2008/layout/AlternatingHexagons"/>
    <dgm:cxn modelId="{C4DDB66E-AE5D-A24D-9D71-43F8D4970A4C}" type="presParOf" srcId="{D7B00B3E-B67A-744F-8172-D8E544A84E8A}" destId="{0F2A71CA-3A67-B948-A594-50F518CB714F}" srcOrd="2" destOrd="0" presId="urn:microsoft.com/office/officeart/2008/layout/AlternatingHexagons"/>
    <dgm:cxn modelId="{31926164-8ABB-0045-964C-99057B105525}" type="presParOf" srcId="{0F2A71CA-3A67-B948-A594-50F518CB714F}" destId="{628E8DD1-6D2B-BC43-B5C1-B2F2B05E66A8}" srcOrd="0" destOrd="0" presId="urn:microsoft.com/office/officeart/2008/layout/AlternatingHexagons"/>
    <dgm:cxn modelId="{86679530-0261-DA4B-AAEE-08964918FF32}" type="presParOf" srcId="{0F2A71CA-3A67-B948-A594-50F518CB714F}" destId="{6D505E7A-E05F-E44F-9609-484B82242E7F}" srcOrd="1" destOrd="0" presId="urn:microsoft.com/office/officeart/2008/layout/AlternatingHexagons"/>
    <dgm:cxn modelId="{964AAB29-10BD-B240-858E-A2B5E73B3028}" type="presParOf" srcId="{0F2A71CA-3A67-B948-A594-50F518CB714F}" destId="{41B9A12F-B9BF-2F47-AA60-668BC2B864AB}" srcOrd="2" destOrd="0" presId="urn:microsoft.com/office/officeart/2008/layout/AlternatingHexagons"/>
    <dgm:cxn modelId="{11EDBCAD-91DF-7444-93FB-89191DB11E22}" type="presParOf" srcId="{0F2A71CA-3A67-B948-A594-50F518CB714F}" destId="{791CF536-C850-4C4C-8E27-EF2DBFD6B9BD}" srcOrd="3" destOrd="0" presId="urn:microsoft.com/office/officeart/2008/layout/AlternatingHexagons"/>
    <dgm:cxn modelId="{73925B7B-1F15-9D4E-905C-19B6DAC476B2}" type="presParOf" srcId="{0F2A71CA-3A67-B948-A594-50F518CB714F}" destId="{739B81F0-ACDB-3549-B2A8-999CE92C7D39}" srcOrd="4" destOrd="0" presId="urn:microsoft.com/office/officeart/2008/layout/AlternatingHexagons"/>
    <dgm:cxn modelId="{134F4E3B-0B94-0449-8A86-969A9CC1EBAE}" type="presParOf" srcId="{D7B00B3E-B67A-744F-8172-D8E544A84E8A}" destId="{194E3A63-E415-934B-8341-5B3715AA8929}" srcOrd="3" destOrd="0" presId="urn:microsoft.com/office/officeart/2008/layout/AlternatingHexagons"/>
    <dgm:cxn modelId="{4779CF3A-BDC7-B24E-AFA6-118B186DF70D}" type="presParOf" srcId="{D7B00B3E-B67A-744F-8172-D8E544A84E8A}" destId="{46D99B4F-EE05-AE41-A929-3F6FFCBC8000}" srcOrd="4" destOrd="0" presId="urn:microsoft.com/office/officeart/2008/layout/AlternatingHexagons"/>
    <dgm:cxn modelId="{BFA4CE4E-8A5F-5845-A621-3313055F2CCA}" type="presParOf" srcId="{46D99B4F-EE05-AE41-A929-3F6FFCBC8000}" destId="{9C7CE878-34F9-4242-AB24-7F39BC99E5D0}" srcOrd="0" destOrd="0" presId="urn:microsoft.com/office/officeart/2008/layout/AlternatingHexagons"/>
    <dgm:cxn modelId="{214D739F-8033-8B47-83F0-7815A79C2FFC}" type="presParOf" srcId="{46D99B4F-EE05-AE41-A929-3F6FFCBC8000}" destId="{7D01C099-A3A2-8842-B139-95DE6879D3D6}" srcOrd="1" destOrd="0" presId="urn:microsoft.com/office/officeart/2008/layout/AlternatingHexagons"/>
    <dgm:cxn modelId="{A5AE326D-9F7D-0B4A-8BD5-5B725C43DDC2}" type="presParOf" srcId="{46D99B4F-EE05-AE41-A929-3F6FFCBC8000}" destId="{9DF49C39-EAAA-5241-AB49-BAF8B316E275}" srcOrd="2" destOrd="0" presId="urn:microsoft.com/office/officeart/2008/layout/AlternatingHexagons"/>
    <dgm:cxn modelId="{38B50CB4-AE63-D44F-9DAD-B598E0B0578A}" type="presParOf" srcId="{46D99B4F-EE05-AE41-A929-3F6FFCBC8000}" destId="{1A002357-0C91-E044-9D5C-9AF7E8F3FD3E}" srcOrd="3" destOrd="0" presId="urn:microsoft.com/office/officeart/2008/layout/AlternatingHexagons"/>
    <dgm:cxn modelId="{E446E015-8AE7-F84D-ABAB-64471D4D3D51}" type="presParOf" srcId="{46D99B4F-EE05-AE41-A929-3F6FFCBC8000}" destId="{6F488C18-49B9-F04C-819E-25D287B70786}"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CBFA167-4379-9545-B70D-4D289183FA45}" type="doc">
      <dgm:prSet loTypeId="urn:microsoft.com/office/officeart/2005/8/layout/radial4" loCatId="list" qsTypeId="urn:microsoft.com/office/officeart/2005/8/quickstyle/simple3" qsCatId="simple" csTypeId="urn:microsoft.com/office/officeart/2005/8/colors/accent1_2" csCatId="accent1" phldr="1"/>
      <dgm:spPr/>
      <dgm:t>
        <a:bodyPr/>
        <a:lstStyle/>
        <a:p>
          <a:endParaRPr lang="en-GB"/>
        </a:p>
      </dgm:t>
    </dgm:pt>
    <dgm:pt modelId="{B5F0356C-4F18-E64E-967D-075CB5F28B64}">
      <dgm:prSet phldrT="[Text]"/>
      <dgm:spPr/>
      <dgm:t>
        <a:bodyPr/>
        <a:lstStyle/>
        <a:p>
          <a:r>
            <a:rPr lang="en-GB" dirty="0"/>
            <a:t>Physics reasoning</a:t>
          </a:r>
        </a:p>
      </dgm:t>
    </dgm:pt>
    <dgm:pt modelId="{5AB4D377-9EE0-2B4E-A2F2-F8877CA49C3C}" type="parTrans" cxnId="{752381D2-4467-3F43-916C-E9CE3C1F35C4}">
      <dgm:prSet/>
      <dgm:spPr/>
      <dgm:t>
        <a:bodyPr/>
        <a:lstStyle/>
        <a:p>
          <a:endParaRPr lang="en-GB"/>
        </a:p>
      </dgm:t>
    </dgm:pt>
    <dgm:pt modelId="{42B49104-D413-8843-B8BE-2363F8CB1524}" type="sibTrans" cxnId="{752381D2-4467-3F43-916C-E9CE3C1F35C4}">
      <dgm:prSet/>
      <dgm:spPr/>
      <dgm:t>
        <a:bodyPr/>
        <a:lstStyle/>
        <a:p>
          <a:endParaRPr lang="en-GB"/>
        </a:p>
      </dgm:t>
    </dgm:pt>
    <dgm:pt modelId="{4CFF72BE-F5F9-1146-8459-C378F5930EC6}">
      <dgm:prSet phldrT="[Text]"/>
      <dgm:spPr/>
      <dgm:t>
        <a:bodyPr/>
        <a:lstStyle/>
        <a:p>
          <a:r>
            <a:rPr lang="en-GB" dirty="0"/>
            <a:t>Text</a:t>
          </a:r>
        </a:p>
      </dgm:t>
    </dgm:pt>
    <dgm:pt modelId="{0384EC87-0ACA-5F4C-BC81-540FABE65481}" type="parTrans" cxnId="{FCD36CC8-928B-0741-ABB0-68BAC91069FF}">
      <dgm:prSet/>
      <dgm:spPr/>
      <dgm:t>
        <a:bodyPr/>
        <a:lstStyle/>
        <a:p>
          <a:endParaRPr lang="en-GB"/>
        </a:p>
      </dgm:t>
    </dgm:pt>
    <dgm:pt modelId="{06A27361-8CFD-7F4D-B562-76FE9E095026}" type="sibTrans" cxnId="{FCD36CC8-928B-0741-ABB0-68BAC91069FF}">
      <dgm:prSet/>
      <dgm:spPr/>
      <dgm:t>
        <a:bodyPr/>
        <a:lstStyle/>
        <a:p>
          <a:endParaRPr lang="en-GB"/>
        </a:p>
      </dgm:t>
    </dgm:pt>
    <dgm:pt modelId="{94169500-0A00-1C4F-8BF1-4715280A2402}">
      <dgm:prSet phldrT="[Text]"/>
      <dgm:spPr/>
      <dgm:t>
        <a:bodyPr/>
        <a:lstStyle/>
        <a:p>
          <a:r>
            <a:rPr lang="en-GB" dirty="0"/>
            <a:t>Math</a:t>
          </a:r>
        </a:p>
      </dgm:t>
    </dgm:pt>
    <dgm:pt modelId="{062F26B6-BD3A-DF46-811F-21207097A8E6}" type="parTrans" cxnId="{4FCC225B-15FF-8144-949B-EC846162F134}">
      <dgm:prSet/>
      <dgm:spPr/>
      <dgm:t>
        <a:bodyPr/>
        <a:lstStyle/>
        <a:p>
          <a:endParaRPr lang="en-GB"/>
        </a:p>
      </dgm:t>
    </dgm:pt>
    <dgm:pt modelId="{05CF1CC3-343F-8845-9B12-04B472BDE525}" type="sibTrans" cxnId="{4FCC225B-15FF-8144-949B-EC846162F134}">
      <dgm:prSet/>
      <dgm:spPr/>
      <dgm:t>
        <a:bodyPr/>
        <a:lstStyle/>
        <a:p>
          <a:endParaRPr lang="en-GB"/>
        </a:p>
      </dgm:t>
    </dgm:pt>
    <dgm:pt modelId="{40FCF11D-3356-2B41-A7FF-B0610CC652D9}">
      <dgm:prSet phldrT="[Text]"/>
      <dgm:spPr/>
      <dgm:t>
        <a:bodyPr/>
        <a:lstStyle/>
        <a:p>
          <a:r>
            <a:rPr lang="en-GB" dirty="0"/>
            <a:t>Data</a:t>
          </a:r>
        </a:p>
      </dgm:t>
    </dgm:pt>
    <dgm:pt modelId="{1626750F-66CA-4445-BF8B-5A04EC3A3095}" type="parTrans" cxnId="{316BE9FF-557A-BE41-95AB-A9A173FA6B2C}">
      <dgm:prSet/>
      <dgm:spPr/>
      <dgm:t>
        <a:bodyPr/>
        <a:lstStyle/>
        <a:p>
          <a:endParaRPr lang="en-GB"/>
        </a:p>
      </dgm:t>
    </dgm:pt>
    <dgm:pt modelId="{A507047E-1133-164F-949E-16660F67FA1F}" type="sibTrans" cxnId="{316BE9FF-557A-BE41-95AB-A9A173FA6B2C}">
      <dgm:prSet/>
      <dgm:spPr/>
      <dgm:t>
        <a:bodyPr/>
        <a:lstStyle/>
        <a:p>
          <a:endParaRPr lang="en-GB"/>
        </a:p>
      </dgm:t>
    </dgm:pt>
    <dgm:pt modelId="{BF63B231-EB27-3449-984C-C5556F9A06EC}">
      <dgm:prSet/>
      <dgm:spPr/>
      <dgm:t>
        <a:bodyPr/>
        <a:lstStyle/>
        <a:p>
          <a:r>
            <a:rPr lang="en-GB" dirty="0"/>
            <a:t>Code</a:t>
          </a:r>
        </a:p>
      </dgm:t>
    </dgm:pt>
    <dgm:pt modelId="{6E313A96-D97D-2047-9AA6-D07598A9514E}" type="parTrans" cxnId="{74519B29-EC1B-DE45-9FBA-5890B7AADD30}">
      <dgm:prSet/>
      <dgm:spPr/>
      <dgm:t>
        <a:bodyPr/>
        <a:lstStyle/>
        <a:p>
          <a:endParaRPr lang="en-GB"/>
        </a:p>
      </dgm:t>
    </dgm:pt>
    <dgm:pt modelId="{5141CD39-E613-C94E-91B4-6F29C5E8FA9B}" type="sibTrans" cxnId="{74519B29-EC1B-DE45-9FBA-5890B7AADD30}">
      <dgm:prSet/>
      <dgm:spPr/>
      <dgm:t>
        <a:bodyPr/>
        <a:lstStyle/>
        <a:p>
          <a:endParaRPr lang="en-GB"/>
        </a:p>
      </dgm:t>
    </dgm:pt>
    <dgm:pt modelId="{D9BC4707-65E3-094A-A89E-697AD674B75F}">
      <dgm:prSet/>
      <dgm:spPr/>
      <dgm:t>
        <a:bodyPr/>
        <a:lstStyle/>
        <a:p>
          <a:r>
            <a:rPr lang="en-GB" dirty="0"/>
            <a:t>Equations</a:t>
          </a:r>
        </a:p>
      </dgm:t>
    </dgm:pt>
    <dgm:pt modelId="{0416C7FB-C81F-AE40-8C6F-D08DB7075B71}" type="parTrans" cxnId="{EF12C415-56DD-5046-A814-38430E68B401}">
      <dgm:prSet/>
      <dgm:spPr/>
      <dgm:t>
        <a:bodyPr/>
        <a:lstStyle/>
        <a:p>
          <a:endParaRPr lang="en-GB"/>
        </a:p>
      </dgm:t>
    </dgm:pt>
    <dgm:pt modelId="{D39A3B56-3A16-0D43-8452-F04830549E99}" type="sibTrans" cxnId="{EF12C415-56DD-5046-A814-38430E68B401}">
      <dgm:prSet/>
      <dgm:spPr/>
      <dgm:t>
        <a:bodyPr/>
        <a:lstStyle/>
        <a:p>
          <a:endParaRPr lang="en-GB"/>
        </a:p>
      </dgm:t>
    </dgm:pt>
    <dgm:pt modelId="{31791873-B5B0-344C-BC6F-5260A0040750}" type="pres">
      <dgm:prSet presAssocID="{4CBFA167-4379-9545-B70D-4D289183FA45}" presName="cycle" presStyleCnt="0">
        <dgm:presLayoutVars>
          <dgm:chMax val="1"/>
          <dgm:dir/>
          <dgm:animLvl val="ctr"/>
          <dgm:resizeHandles val="exact"/>
        </dgm:presLayoutVars>
      </dgm:prSet>
      <dgm:spPr/>
    </dgm:pt>
    <dgm:pt modelId="{5D1E8E78-EB5A-0646-97AB-F7412100D0F0}" type="pres">
      <dgm:prSet presAssocID="{B5F0356C-4F18-E64E-967D-075CB5F28B64}" presName="centerShape" presStyleLbl="node0" presStyleIdx="0" presStyleCnt="1"/>
      <dgm:spPr/>
    </dgm:pt>
    <dgm:pt modelId="{C0CA3615-7F82-3448-9A77-1286EDAE2DD5}" type="pres">
      <dgm:prSet presAssocID="{6E313A96-D97D-2047-9AA6-D07598A9514E}" presName="parTrans" presStyleLbl="bgSibTrans2D1" presStyleIdx="0" presStyleCnt="5"/>
      <dgm:spPr/>
    </dgm:pt>
    <dgm:pt modelId="{724FB9B3-121A-F44A-9264-709DF21E1C4C}" type="pres">
      <dgm:prSet presAssocID="{BF63B231-EB27-3449-984C-C5556F9A06EC}" presName="node" presStyleLbl="node1" presStyleIdx="0" presStyleCnt="5">
        <dgm:presLayoutVars>
          <dgm:bulletEnabled val="1"/>
        </dgm:presLayoutVars>
      </dgm:prSet>
      <dgm:spPr/>
    </dgm:pt>
    <dgm:pt modelId="{7AEF2E72-72F0-1C48-AD14-1886CCACEE9E}" type="pres">
      <dgm:prSet presAssocID="{0384EC87-0ACA-5F4C-BC81-540FABE65481}" presName="parTrans" presStyleLbl="bgSibTrans2D1" presStyleIdx="1" presStyleCnt="5"/>
      <dgm:spPr/>
    </dgm:pt>
    <dgm:pt modelId="{DEAE7558-6D06-AE4A-9A0F-2A0DCA42B10C}" type="pres">
      <dgm:prSet presAssocID="{4CFF72BE-F5F9-1146-8459-C378F5930EC6}" presName="node" presStyleLbl="node1" presStyleIdx="1" presStyleCnt="5">
        <dgm:presLayoutVars>
          <dgm:bulletEnabled val="1"/>
        </dgm:presLayoutVars>
      </dgm:prSet>
      <dgm:spPr/>
    </dgm:pt>
    <dgm:pt modelId="{10D4C993-58A5-C641-9D84-83EB15C06CD9}" type="pres">
      <dgm:prSet presAssocID="{062F26B6-BD3A-DF46-811F-21207097A8E6}" presName="parTrans" presStyleLbl="bgSibTrans2D1" presStyleIdx="2" presStyleCnt="5"/>
      <dgm:spPr/>
    </dgm:pt>
    <dgm:pt modelId="{87B8DD4A-00AD-6E47-862F-37560E56A431}" type="pres">
      <dgm:prSet presAssocID="{94169500-0A00-1C4F-8BF1-4715280A2402}" presName="node" presStyleLbl="node1" presStyleIdx="2" presStyleCnt="5">
        <dgm:presLayoutVars>
          <dgm:bulletEnabled val="1"/>
        </dgm:presLayoutVars>
      </dgm:prSet>
      <dgm:spPr/>
    </dgm:pt>
    <dgm:pt modelId="{D6237D91-11E5-A44C-98A1-32C3DD1CDE27}" type="pres">
      <dgm:prSet presAssocID="{1626750F-66CA-4445-BF8B-5A04EC3A3095}" presName="parTrans" presStyleLbl="bgSibTrans2D1" presStyleIdx="3" presStyleCnt="5"/>
      <dgm:spPr/>
    </dgm:pt>
    <dgm:pt modelId="{F4FA5FE7-17E3-B04F-9F88-7B497679E128}" type="pres">
      <dgm:prSet presAssocID="{40FCF11D-3356-2B41-A7FF-B0610CC652D9}" presName="node" presStyleLbl="node1" presStyleIdx="3" presStyleCnt="5">
        <dgm:presLayoutVars>
          <dgm:bulletEnabled val="1"/>
        </dgm:presLayoutVars>
      </dgm:prSet>
      <dgm:spPr/>
    </dgm:pt>
    <dgm:pt modelId="{A3C5B6C0-A94A-8544-B7AD-F7C4EB3DBCC9}" type="pres">
      <dgm:prSet presAssocID="{0416C7FB-C81F-AE40-8C6F-D08DB7075B71}" presName="parTrans" presStyleLbl="bgSibTrans2D1" presStyleIdx="4" presStyleCnt="5"/>
      <dgm:spPr/>
    </dgm:pt>
    <dgm:pt modelId="{1C66C39D-62E9-0B42-BBB8-EF22B6D2FD61}" type="pres">
      <dgm:prSet presAssocID="{D9BC4707-65E3-094A-A89E-697AD674B75F}" presName="node" presStyleLbl="node1" presStyleIdx="4" presStyleCnt="5">
        <dgm:presLayoutVars>
          <dgm:bulletEnabled val="1"/>
        </dgm:presLayoutVars>
      </dgm:prSet>
      <dgm:spPr/>
    </dgm:pt>
  </dgm:ptLst>
  <dgm:cxnLst>
    <dgm:cxn modelId="{EF12C415-56DD-5046-A814-38430E68B401}" srcId="{B5F0356C-4F18-E64E-967D-075CB5F28B64}" destId="{D9BC4707-65E3-094A-A89E-697AD674B75F}" srcOrd="4" destOrd="0" parTransId="{0416C7FB-C81F-AE40-8C6F-D08DB7075B71}" sibTransId="{D39A3B56-3A16-0D43-8452-F04830549E99}"/>
    <dgm:cxn modelId="{2B9D2B26-75D7-3441-A618-305371F69351}" type="presOf" srcId="{D9BC4707-65E3-094A-A89E-697AD674B75F}" destId="{1C66C39D-62E9-0B42-BBB8-EF22B6D2FD61}" srcOrd="0" destOrd="0" presId="urn:microsoft.com/office/officeart/2005/8/layout/radial4"/>
    <dgm:cxn modelId="{74519B29-EC1B-DE45-9FBA-5890B7AADD30}" srcId="{B5F0356C-4F18-E64E-967D-075CB5F28B64}" destId="{BF63B231-EB27-3449-984C-C5556F9A06EC}" srcOrd="0" destOrd="0" parTransId="{6E313A96-D97D-2047-9AA6-D07598A9514E}" sibTransId="{5141CD39-E613-C94E-91B4-6F29C5E8FA9B}"/>
    <dgm:cxn modelId="{2EFDBC35-6B6C-D847-A6D5-BE284ADF950F}" type="presOf" srcId="{40FCF11D-3356-2B41-A7FF-B0610CC652D9}" destId="{F4FA5FE7-17E3-B04F-9F88-7B497679E128}" srcOrd="0" destOrd="0" presId="urn:microsoft.com/office/officeart/2005/8/layout/radial4"/>
    <dgm:cxn modelId="{6E54A33B-1099-6947-9B1D-8E8D33C2C17D}" type="presOf" srcId="{94169500-0A00-1C4F-8BF1-4715280A2402}" destId="{87B8DD4A-00AD-6E47-862F-37560E56A431}" srcOrd="0" destOrd="0" presId="urn:microsoft.com/office/officeart/2005/8/layout/radial4"/>
    <dgm:cxn modelId="{4FCC225B-15FF-8144-949B-EC846162F134}" srcId="{B5F0356C-4F18-E64E-967D-075CB5F28B64}" destId="{94169500-0A00-1C4F-8BF1-4715280A2402}" srcOrd="2" destOrd="0" parTransId="{062F26B6-BD3A-DF46-811F-21207097A8E6}" sibTransId="{05CF1CC3-343F-8845-9B12-04B472BDE525}"/>
    <dgm:cxn modelId="{3A43876D-1672-7147-87D7-300DC27D0C5E}" type="presOf" srcId="{4CFF72BE-F5F9-1146-8459-C378F5930EC6}" destId="{DEAE7558-6D06-AE4A-9A0F-2A0DCA42B10C}" srcOrd="0" destOrd="0" presId="urn:microsoft.com/office/officeart/2005/8/layout/radial4"/>
    <dgm:cxn modelId="{825E8C77-63FD-824B-92BB-B8D344F66D8A}" type="presOf" srcId="{0384EC87-0ACA-5F4C-BC81-540FABE65481}" destId="{7AEF2E72-72F0-1C48-AD14-1886CCACEE9E}" srcOrd="0" destOrd="0" presId="urn:microsoft.com/office/officeart/2005/8/layout/radial4"/>
    <dgm:cxn modelId="{6F40B279-66E7-6145-94E7-EF2CD30F7E97}" type="presOf" srcId="{1626750F-66CA-4445-BF8B-5A04EC3A3095}" destId="{D6237D91-11E5-A44C-98A1-32C3DD1CDE27}" srcOrd="0" destOrd="0" presId="urn:microsoft.com/office/officeart/2005/8/layout/radial4"/>
    <dgm:cxn modelId="{BCE2897D-79B6-854E-9A3C-4FA8D08B30AA}" type="presOf" srcId="{BF63B231-EB27-3449-984C-C5556F9A06EC}" destId="{724FB9B3-121A-F44A-9264-709DF21E1C4C}" srcOrd="0" destOrd="0" presId="urn:microsoft.com/office/officeart/2005/8/layout/radial4"/>
    <dgm:cxn modelId="{5E311A98-8333-4A4E-B3FC-8122C27378A1}" type="presOf" srcId="{062F26B6-BD3A-DF46-811F-21207097A8E6}" destId="{10D4C993-58A5-C641-9D84-83EB15C06CD9}" srcOrd="0" destOrd="0" presId="urn:microsoft.com/office/officeart/2005/8/layout/radial4"/>
    <dgm:cxn modelId="{B47097A2-68D3-1F4B-B8BB-ECC815754A83}" type="presOf" srcId="{0416C7FB-C81F-AE40-8C6F-D08DB7075B71}" destId="{A3C5B6C0-A94A-8544-B7AD-F7C4EB3DBCC9}" srcOrd="0" destOrd="0" presId="urn:microsoft.com/office/officeart/2005/8/layout/radial4"/>
    <dgm:cxn modelId="{9DA265BA-ED58-4049-92FB-6AEFF7633D4A}" type="presOf" srcId="{B5F0356C-4F18-E64E-967D-075CB5F28B64}" destId="{5D1E8E78-EB5A-0646-97AB-F7412100D0F0}" srcOrd="0" destOrd="0" presId="urn:microsoft.com/office/officeart/2005/8/layout/radial4"/>
    <dgm:cxn modelId="{FCD36CC8-928B-0741-ABB0-68BAC91069FF}" srcId="{B5F0356C-4F18-E64E-967D-075CB5F28B64}" destId="{4CFF72BE-F5F9-1146-8459-C378F5930EC6}" srcOrd="1" destOrd="0" parTransId="{0384EC87-0ACA-5F4C-BC81-540FABE65481}" sibTransId="{06A27361-8CFD-7F4D-B562-76FE9E095026}"/>
    <dgm:cxn modelId="{752381D2-4467-3F43-916C-E9CE3C1F35C4}" srcId="{4CBFA167-4379-9545-B70D-4D289183FA45}" destId="{B5F0356C-4F18-E64E-967D-075CB5F28B64}" srcOrd="0" destOrd="0" parTransId="{5AB4D377-9EE0-2B4E-A2F2-F8877CA49C3C}" sibTransId="{42B49104-D413-8843-B8BE-2363F8CB1524}"/>
    <dgm:cxn modelId="{D4F9FEF0-5FA3-294D-B4B4-2D398D0A561F}" type="presOf" srcId="{4CBFA167-4379-9545-B70D-4D289183FA45}" destId="{31791873-B5B0-344C-BC6F-5260A0040750}" srcOrd="0" destOrd="0" presId="urn:microsoft.com/office/officeart/2005/8/layout/radial4"/>
    <dgm:cxn modelId="{42745DFA-AEE5-984E-B74B-B1AC9AD875BE}" type="presOf" srcId="{6E313A96-D97D-2047-9AA6-D07598A9514E}" destId="{C0CA3615-7F82-3448-9A77-1286EDAE2DD5}" srcOrd="0" destOrd="0" presId="urn:microsoft.com/office/officeart/2005/8/layout/radial4"/>
    <dgm:cxn modelId="{316BE9FF-557A-BE41-95AB-A9A173FA6B2C}" srcId="{B5F0356C-4F18-E64E-967D-075CB5F28B64}" destId="{40FCF11D-3356-2B41-A7FF-B0610CC652D9}" srcOrd="3" destOrd="0" parTransId="{1626750F-66CA-4445-BF8B-5A04EC3A3095}" sibTransId="{A507047E-1133-164F-949E-16660F67FA1F}"/>
    <dgm:cxn modelId="{20C89289-C2D8-6C42-A4C1-0D893A6DF0B4}" type="presParOf" srcId="{31791873-B5B0-344C-BC6F-5260A0040750}" destId="{5D1E8E78-EB5A-0646-97AB-F7412100D0F0}" srcOrd="0" destOrd="0" presId="urn:microsoft.com/office/officeart/2005/8/layout/radial4"/>
    <dgm:cxn modelId="{5239BE10-0D10-0745-B1B8-A9D8CEE6CE6C}" type="presParOf" srcId="{31791873-B5B0-344C-BC6F-5260A0040750}" destId="{C0CA3615-7F82-3448-9A77-1286EDAE2DD5}" srcOrd="1" destOrd="0" presId="urn:microsoft.com/office/officeart/2005/8/layout/radial4"/>
    <dgm:cxn modelId="{118ECD15-8621-104A-BCB1-298A537F7C2F}" type="presParOf" srcId="{31791873-B5B0-344C-BC6F-5260A0040750}" destId="{724FB9B3-121A-F44A-9264-709DF21E1C4C}" srcOrd="2" destOrd="0" presId="urn:microsoft.com/office/officeart/2005/8/layout/radial4"/>
    <dgm:cxn modelId="{ED595CA0-5C49-1F4E-8398-79DCBC6E06B7}" type="presParOf" srcId="{31791873-B5B0-344C-BC6F-5260A0040750}" destId="{7AEF2E72-72F0-1C48-AD14-1886CCACEE9E}" srcOrd="3" destOrd="0" presId="urn:microsoft.com/office/officeart/2005/8/layout/radial4"/>
    <dgm:cxn modelId="{882A2D93-33FC-6B4A-926D-9EBBBFC56D31}" type="presParOf" srcId="{31791873-B5B0-344C-BC6F-5260A0040750}" destId="{DEAE7558-6D06-AE4A-9A0F-2A0DCA42B10C}" srcOrd="4" destOrd="0" presId="urn:microsoft.com/office/officeart/2005/8/layout/radial4"/>
    <dgm:cxn modelId="{ADD9E294-F8A9-BF45-9DC5-0F951D5D73B5}" type="presParOf" srcId="{31791873-B5B0-344C-BC6F-5260A0040750}" destId="{10D4C993-58A5-C641-9D84-83EB15C06CD9}" srcOrd="5" destOrd="0" presId="urn:microsoft.com/office/officeart/2005/8/layout/radial4"/>
    <dgm:cxn modelId="{4BCA53DC-FD43-1146-B558-824F3B6B37F0}" type="presParOf" srcId="{31791873-B5B0-344C-BC6F-5260A0040750}" destId="{87B8DD4A-00AD-6E47-862F-37560E56A431}" srcOrd="6" destOrd="0" presId="urn:microsoft.com/office/officeart/2005/8/layout/radial4"/>
    <dgm:cxn modelId="{AB0F4F55-E1B8-9043-9439-4EB5F1D5ECE3}" type="presParOf" srcId="{31791873-B5B0-344C-BC6F-5260A0040750}" destId="{D6237D91-11E5-A44C-98A1-32C3DD1CDE27}" srcOrd="7" destOrd="0" presId="urn:microsoft.com/office/officeart/2005/8/layout/radial4"/>
    <dgm:cxn modelId="{5583C5DD-E948-A846-B4A9-7F2E836E231A}" type="presParOf" srcId="{31791873-B5B0-344C-BC6F-5260A0040750}" destId="{F4FA5FE7-17E3-B04F-9F88-7B497679E128}" srcOrd="8" destOrd="0" presId="urn:microsoft.com/office/officeart/2005/8/layout/radial4"/>
    <dgm:cxn modelId="{530296F3-BEB5-B549-B51A-3A3624A4D777}" type="presParOf" srcId="{31791873-B5B0-344C-BC6F-5260A0040750}" destId="{A3C5B6C0-A94A-8544-B7AD-F7C4EB3DBCC9}" srcOrd="9" destOrd="0" presId="urn:microsoft.com/office/officeart/2005/8/layout/radial4"/>
    <dgm:cxn modelId="{D40CBB6E-B1BB-0647-82DC-48F88A5EE500}" type="presParOf" srcId="{31791873-B5B0-344C-BC6F-5260A0040750}" destId="{1C66C39D-62E9-0B42-BBB8-EF22B6D2FD61}"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Input</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Output</a:t>
          </a:r>
        </a:p>
      </dsp:txBody>
      <dsp:txXfrm>
        <a:off x="9868452" y="2907082"/>
        <a:ext cx="1693994" cy="99171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55C56B-70CD-A843-A66F-739A41478630}">
      <dsp:nvSpPr>
        <dsp:cNvPr id="0" name=""/>
        <dsp:cNvSpPr/>
      </dsp:nvSpPr>
      <dsp:spPr>
        <a:xfrm>
          <a:off x="4252041" y="1806725"/>
          <a:ext cx="2554285" cy="1170689"/>
        </a:xfrm>
        <a:prstGeom prst="rect">
          <a:avLst/>
        </a:prstGeom>
        <a:solidFill>
          <a:schemeClr val="accent1"/>
        </a:solidFill>
        <a:ln w="12700" cap="flat" cmpd="sng" algn="ctr">
          <a:solidFill>
            <a:schemeClr val="accent1">
              <a:shade val="50000"/>
            </a:schemeClr>
          </a:solidFill>
          <a:prstDash val="solid"/>
          <a:miter lim="800000"/>
        </a:ln>
        <a:effectLst/>
        <a:scene3d>
          <a:camera prst="orthographicFront"/>
          <a:lightRig rig="flat" dir="t"/>
        </a:scene3d>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b="1" kern="1200" dirty="0" err="1"/>
            <a:t>EuCAIF</a:t>
          </a:r>
          <a:r>
            <a:rPr lang="en-GB" sz="2400" b="1" kern="1200" dirty="0"/>
            <a:t> management board </a:t>
          </a:r>
        </a:p>
        <a:p>
          <a:pPr marL="0" lvl="0" indent="0" algn="ctr" defTabSz="1066800">
            <a:lnSpc>
              <a:spcPct val="90000"/>
            </a:lnSpc>
            <a:spcBef>
              <a:spcPct val="0"/>
            </a:spcBef>
            <a:spcAft>
              <a:spcPct val="35000"/>
            </a:spcAft>
            <a:buNone/>
          </a:pPr>
          <a:r>
            <a:rPr lang="en-GB" sz="1800" kern="1200" dirty="0"/>
            <a:t>(5 people, rotating)</a:t>
          </a:r>
          <a:endParaRPr lang="en-DE" sz="1800" kern="1200" dirty="0"/>
        </a:p>
      </dsp:txBody>
      <dsp:txXfrm>
        <a:off x="4252041" y="1806725"/>
        <a:ext cx="2554285" cy="1170689"/>
      </dsp:txXfrm>
    </dsp:sp>
    <dsp:sp modelId="{46F4F81B-416B-D244-B601-B7C5C2A5DDFC}">
      <dsp:nvSpPr>
        <dsp:cNvPr id="0" name=""/>
        <dsp:cNvSpPr/>
      </dsp:nvSpPr>
      <dsp:spPr>
        <a:xfrm>
          <a:off x="3542177" y="3324245"/>
          <a:ext cx="4006681" cy="1426125"/>
        </a:xfrm>
        <a:prstGeom prst="rect">
          <a:avLst/>
        </a:prstGeom>
        <a:solidFill>
          <a:schemeClr val="accent1"/>
        </a:solidFill>
        <a:ln w="12700" cap="flat" cmpd="sng" algn="ctr">
          <a:solidFill>
            <a:schemeClr val="accent1">
              <a:shade val="50000"/>
            </a:schemeClr>
          </a:solidFill>
          <a:prstDash val="solid"/>
          <a:miter lim="800000"/>
        </a:ln>
        <a:effectLst/>
        <a:scene3d>
          <a:camera prst="orthographicFront"/>
          <a:lightRig rig="flat" dir="t"/>
        </a:scene3d>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b="1" i="0" kern="1200" dirty="0" err="1"/>
            <a:t>EuCAIF</a:t>
          </a:r>
          <a:r>
            <a:rPr lang="en-GB" sz="2400" b="1" i="0" kern="1200" dirty="0"/>
            <a:t> “Fellows” </a:t>
          </a:r>
        </a:p>
        <a:p>
          <a:pPr marL="0" lvl="0" indent="0" algn="ctr" defTabSz="1066800">
            <a:lnSpc>
              <a:spcPct val="90000"/>
            </a:lnSpc>
            <a:spcBef>
              <a:spcPct val="0"/>
            </a:spcBef>
            <a:spcAft>
              <a:spcPct val="35000"/>
            </a:spcAft>
            <a:buNone/>
          </a:pPr>
          <a:r>
            <a:rPr lang="en-GB" sz="1600" b="0" i="0" kern="1200" dirty="0"/>
            <a:t>(about 40 staff scientists, organizers of </a:t>
          </a:r>
          <a:r>
            <a:rPr lang="en-GB" sz="1600" b="0" i="0" kern="1200" dirty="0" err="1"/>
            <a:t>EuCAIF</a:t>
          </a:r>
          <a:r>
            <a:rPr lang="en-GB" sz="1600" b="0" i="0" kern="1200" dirty="0"/>
            <a:t> rotating to management board)			</a:t>
          </a:r>
        </a:p>
      </dsp:txBody>
      <dsp:txXfrm>
        <a:off x="3542177" y="3324245"/>
        <a:ext cx="4006681" cy="1426125"/>
      </dsp:txXfrm>
    </dsp:sp>
    <dsp:sp modelId="{106237D0-8E83-E84D-B349-6BF0D7650302}">
      <dsp:nvSpPr>
        <dsp:cNvPr id="0" name=""/>
        <dsp:cNvSpPr/>
      </dsp:nvSpPr>
      <dsp:spPr>
        <a:xfrm>
          <a:off x="2162945" y="4809370"/>
          <a:ext cx="6642488" cy="1391998"/>
        </a:xfrm>
        <a:prstGeom prst="rect">
          <a:avLst/>
        </a:prstGeom>
        <a:solidFill>
          <a:schemeClr val="accent6"/>
        </a:solidFill>
        <a:ln w="12700" cap="flat" cmpd="sng" algn="ctr">
          <a:solidFill>
            <a:schemeClr val="accent6">
              <a:shade val="50000"/>
            </a:schemeClr>
          </a:solidFill>
          <a:prstDash val="solid"/>
          <a:miter lim="800000"/>
        </a:ln>
        <a:effectLst/>
        <a:scene3d>
          <a:camera prst="orthographicFront"/>
          <a:lightRig rig="flat" dir="t"/>
        </a:scene3d>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b="1" i="0" kern="1200" dirty="0" err="1"/>
            <a:t>EuCAIF</a:t>
          </a:r>
          <a:r>
            <a:rPr lang="en-GB" sz="2400" b="1" i="0" kern="1200" dirty="0"/>
            <a:t> “members”</a:t>
          </a:r>
          <a:r>
            <a:rPr lang="en-GB" sz="2400" b="0" i="0" kern="1200" dirty="0"/>
            <a:t>: </a:t>
          </a:r>
        </a:p>
        <a:p>
          <a:pPr marL="0" lvl="0" indent="0" algn="ctr" defTabSz="1066800">
            <a:lnSpc>
              <a:spcPct val="90000"/>
            </a:lnSpc>
            <a:spcBef>
              <a:spcPct val="0"/>
            </a:spcBef>
            <a:spcAft>
              <a:spcPct val="35000"/>
            </a:spcAft>
            <a:buNone/>
          </a:pPr>
          <a:r>
            <a:rPr lang="en-GB" sz="2000" b="0" i="0" kern="1200" dirty="0"/>
            <a:t>Scientists will be able to ask for membership (members are working on AI in fundamental physics</a:t>
          </a:r>
          <a:r>
            <a:rPr lang="en-GB" sz="2000" b="0" i="1" kern="1200" dirty="0"/>
            <a:t>,</a:t>
          </a:r>
          <a:r>
            <a:rPr lang="en-GB" sz="2000" b="0" i="0" kern="1200" dirty="0"/>
            <a:t> tasks:  coming to the conferences + working groups, system </a:t>
          </a:r>
          <a:r>
            <a:rPr lang="en-GB" sz="2000" b="0" i="1" kern="1200" dirty="0"/>
            <a:t>to be installed</a:t>
          </a:r>
          <a:r>
            <a:rPr lang="en-GB" sz="2000" b="0" i="0" kern="1200" dirty="0"/>
            <a:t>)</a:t>
          </a:r>
          <a:endParaRPr lang="en-DE" sz="2400" kern="1200" dirty="0"/>
        </a:p>
      </dsp:txBody>
      <dsp:txXfrm>
        <a:off x="2162945" y="4809370"/>
        <a:ext cx="6642488" cy="139199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52CFD-66A9-6849-89E9-17296C7116D4}">
      <dsp:nvSpPr>
        <dsp:cNvPr id="0" name=""/>
        <dsp:cNvSpPr/>
      </dsp:nvSpPr>
      <dsp:spPr>
        <a:xfrm rot="2561600">
          <a:off x="2573511" y="3800128"/>
          <a:ext cx="822815" cy="57656"/>
        </a:xfrm>
        <a:custGeom>
          <a:avLst/>
          <a:gdLst/>
          <a:ahLst/>
          <a:cxnLst/>
          <a:rect l="0" t="0" r="0" b="0"/>
          <a:pathLst>
            <a:path>
              <a:moveTo>
                <a:pt x="0" y="28828"/>
              </a:moveTo>
              <a:lnTo>
                <a:pt x="822815" y="28828"/>
              </a:lnTo>
            </a:path>
          </a:pathLst>
        </a:custGeom>
        <a:noFill/>
        <a:ln w="12700" cap="flat" cmpd="sng" algn="ctr">
          <a:solidFill>
            <a:schemeClr val="accent1">
              <a:shade val="60000"/>
              <a:hueOff val="0"/>
              <a:satOff val="0"/>
              <a:lumOff val="0"/>
              <a:alphaOff val="0"/>
            </a:schemeClr>
          </a:solidFill>
          <a:prstDash val="solid"/>
          <a:miter lim="800000"/>
        </a:ln>
        <a:effectLst/>
        <a:sp3d z="-227350" prstMaterial="matte"/>
      </dsp:spPr>
      <dsp:style>
        <a:lnRef idx="2">
          <a:scrgbClr r="0" g="0" b="0"/>
        </a:lnRef>
        <a:fillRef idx="0">
          <a:scrgbClr r="0" g="0" b="0"/>
        </a:fillRef>
        <a:effectRef idx="0">
          <a:scrgbClr r="0" g="0" b="0"/>
        </a:effectRef>
        <a:fontRef idx="minor"/>
      </dsp:style>
    </dsp:sp>
    <dsp:sp modelId="{3F118206-61BA-DC41-9E3E-E49E9B1F99B9}">
      <dsp:nvSpPr>
        <dsp:cNvPr id="0" name=""/>
        <dsp:cNvSpPr/>
      </dsp:nvSpPr>
      <dsp:spPr>
        <a:xfrm>
          <a:off x="2682537" y="2680505"/>
          <a:ext cx="914439" cy="57656"/>
        </a:xfrm>
        <a:custGeom>
          <a:avLst/>
          <a:gdLst/>
          <a:ahLst/>
          <a:cxnLst/>
          <a:rect l="0" t="0" r="0" b="0"/>
          <a:pathLst>
            <a:path>
              <a:moveTo>
                <a:pt x="0" y="28828"/>
              </a:moveTo>
              <a:lnTo>
                <a:pt x="914439" y="28828"/>
              </a:lnTo>
            </a:path>
          </a:pathLst>
        </a:custGeom>
        <a:noFill/>
        <a:ln w="12700" cap="flat" cmpd="sng" algn="ctr">
          <a:solidFill>
            <a:schemeClr val="accent1">
              <a:shade val="60000"/>
              <a:hueOff val="0"/>
              <a:satOff val="0"/>
              <a:lumOff val="0"/>
              <a:alphaOff val="0"/>
            </a:schemeClr>
          </a:solidFill>
          <a:prstDash val="solid"/>
          <a:miter lim="800000"/>
        </a:ln>
        <a:effectLst/>
        <a:sp3d z="-227350" prstMaterial="matte"/>
      </dsp:spPr>
      <dsp:style>
        <a:lnRef idx="2">
          <a:scrgbClr r="0" g="0" b="0"/>
        </a:lnRef>
        <a:fillRef idx="0">
          <a:scrgbClr r="0" g="0" b="0"/>
        </a:fillRef>
        <a:effectRef idx="0">
          <a:scrgbClr r="0" g="0" b="0"/>
        </a:effectRef>
        <a:fontRef idx="minor"/>
      </dsp:style>
    </dsp:sp>
    <dsp:sp modelId="{9C5BCBF2-EEE4-5D4E-8A40-8D2D4421A248}">
      <dsp:nvSpPr>
        <dsp:cNvPr id="0" name=""/>
        <dsp:cNvSpPr/>
      </dsp:nvSpPr>
      <dsp:spPr>
        <a:xfrm rot="19038400">
          <a:off x="2573511" y="1560882"/>
          <a:ext cx="822815" cy="57656"/>
        </a:xfrm>
        <a:custGeom>
          <a:avLst/>
          <a:gdLst/>
          <a:ahLst/>
          <a:cxnLst/>
          <a:rect l="0" t="0" r="0" b="0"/>
          <a:pathLst>
            <a:path>
              <a:moveTo>
                <a:pt x="0" y="28828"/>
              </a:moveTo>
              <a:lnTo>
                <a:pt x="822815" y="28828"/>
              </a:lnTo>
            </a:path>
          </a:pathLst>
        </a:custGeom>
        <a:noFill/>
        <a:ln w="12700" cap="flat" cmpd="sng" algn="ctr">
          <a:solidFill>
            <a:schemeClr val="accent1">
              <a:shade val="60000"/>
              <a:hueOff val="0"/>
              <a:satOff val="0"/>
              <a:lumOff val="0"/>
              <a:alphaOff val="0"/>
            </a:schemeClr>
          </a:solidFill>
          <a:prstDash val="solid"/>
          <a:miter lim="800000"/>
        </a:ln>
        <a:effectLst/>
        <a:sp3d z="-227350" prstMaterial="matte"/>
      </dsp:spPr>
      <dsp:style>
        <a:lnRef idx="2">
          <a:scrgbClr r="0" g="0" b="0"/>
        </a:lnRef>
        <a:fillRef idx="0">
          <a:scrgbClr r="0" g="0" b="0"/>
        </a:fillRef>
        <a:effectRef idx="0">
          <a:scrgbClr r="0" g="0" b="0"/>
        </a:effectRef>
        <a:fontRef idx="minor"/>
      </dsp:style>
    </dsp:sp>
    <dsp:sp modelId="{E8624531-DF5B-004D-8A8D-293565C4C9C4}">
      <dsp:nvSpPr>
        <dsp:cNvPr id="0" name=""/>
        <dsp:cNvSpPr/>
      </dsp:nvSpPr>
      <dsp:spPr>
        <a:xfrm>
          <a:off x="469562" y="1407583"/>
          <a:ext cx="2603499" cy="2603499"/>
        </a:xfrm>
        <a:prstGeom prst="ellipse">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E1A59557-ABD9-FA4B-8815-9964690F054B}">
      <dsp:nvSpPr>
        <dsp:cNvPr id="0" name=""/>
        <dsp:cNvSpPr/>
      </dsp:nvSpPr>
      <dsp:spPr>
        <a:xfrm>
          <a:off x="3080318" y="86"/>
          <a:ext cx="1562100" cy="1562100"/>
        </a:xfrm>
        <a:prstGeom prst="ellipse">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sp3d extrusionH="28000" prstMaterial="matte"/>
        </a:bodyPr>
        <a:lstStyle/>
        <a:p>
          <a:pPr marL="0" lvl="0" indent="0" algn="ctr" defTabSz="1511300">
            <a:lnSpc>
              <a:spcPct val="90000"/>
            </a:lnSpc>
            <a:spcBef>
              <a:spcPct val="0"/>
            </a:spcBef>
            <a:spcAft>
              <a:spcPct val="35000"/>
            </a:spcAft>
            <a:buNone/>
          </a:pPr>
          <a:endParaRPr lang="en-GB" sz="3400" kern="1200"/>
        </a:p>
      </dsp:txBody>
      <dsp:txXfrm>
        <a:off x="3309082" y="228850"/>
        <a:ext cx="1104572" cy="1104572"/>
      </dsp:txXfrm>
    </dsp:sp>
    <dsp:sp modelId="{56726409-893B-3B49-8AFB-98447AF286EA}">
      <dsp:nvSpPr>
        <dsp:cNvPr id="0" name=""/>
        <dsp:cNvSpPr/>
      </dsp:nvSpPr>
      <dsp:spPr>
        <a:xfrm>
          <a:off x="4798628" y="86"/>
          <a:ext cx="2343149" cy="1562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sp3d extrusionH="28000" prstMaterial="matte"/>
        </a:bodyPr>
        <a:lstStyle/>
        <a:p>
          <a:pPr marL="228600" lvl="1" indent="-228600" algn="l" defTabSz="1066800">
            <a:lnSpc>
              <a:spcPct val="90000"/>
            </a:lnSpc>
            <a:spcBef>
              <a:spcPct val="0"/>
            </a:spcBef>
            <a:spcAft>
              <a:spcPct val="15000"/>
            </a:spcAft>
            <a:buChar char="•"/>
          </a:pPr>
          <a:r>
            <a:rPr lang="en-GB" sz="2400" kern="1200" dirty="0"/>
            <a:t>Object classification</a:t>
          </a:r>
        </a:p>
        <a:p>
          <a:pPr marL="228600" lvl="1" indent="-228600" algn="l" defTabSz="1066800">
            <a:lnSpc>
              <a:spcPct val="90000"/>
            </a:lnSpc>
            <a:spcBef>
              <a:spcPct val="0"/>
            </a:spcBef>
            <a:spcAft>
              <a:spcPct val="15000"/>
            </a:spcAft>
            <a:buChar char="•"/>
          </a:pPr>
          <a:r>
            <a:rPr lang="en-GB" sz="2400" kern="1200" dirty="0"/>
            <a:t>Object reconstruction</a:t>
          </a:r>
        </a:p>
      </dsp:txBody>
      <dsp:txXfrm>
        <a:off x="4798628" y="86"/>
        <a:ext cx="2343149" cy="1562100"/>
      </dsp:txXfrm>
    </dsp:sp>
    <dsp:sp modelId="{4612E90B-549F-EB49-8AA2-6E980E5EECEE}">
      <dsp:nvSpPr>
        <dsp:cNvPr id="0" name=""/>
        <dsp:cNvSpPr/>
      </dsp:nvSpPr>
      <dsp:spPr>
        <a:xfrm>
          <a:off x="3596977" y="1928283"/>
          <a:ext cx="1562100" cy="1562100"/>
        </a:xfrm>
        <a:prstGeom prst="ellipse">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sp3d extrusionH="28000" prstMaterial="matte"/>
        </a:bodyPr>
        <a:lstStyle/>
        <a:p>
          <a:pPr marL="0" lvl="0" indent="0" algn="ctr" defTabSz="1511300">
            <a:lnSpc>
              <a:spcPct val="90000"/>
            </a:lnSpc>
            <a:spcBef>
              <a:spcPct val="0"/>
            </a:spcBef>
            <a:spcAft>
              <a:spcPct val="35000"/>
            </a:spcAft>
            <a:buNone/>
          </a:pPr>
          <a:r>
            <a:rPr lang="en-GB" sz="3400" kern="1200" dirty="0"/>
            <a:t>Data5</a:t>
          </a:r>
        </a:p>
      </dsp:txBody>
      <dsp:txXfrm>
        <a:off x="3825741" y="2157047"/>
        <a:ext cx="1104572" cy="1104572"/>
      </dsp:txXfrm>
    </dsp:sp>
    <dsp:sp modelId="{6D647EB5-6BF2-F146-BF3D-1ED014F7F54E}">
      <dsp:nvSpPr>
        <dsp:cNvPr id="0" name=""/>
        <dsp:cNvSpPr/>
      </dsp:nvSpPr>
      <dsp:spPr>
        <a:xfrm>
          <a:off x="5315287" y="1928283"/>
          <a:ext cx="2343149" cy="1562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sp3d extrusionH="28000" prstMaterial="matte"/>
        </a:bodyPr>
        <a:lstStyle/>
        <a:p>
          <a:pPr marL="228600" lvl="1" indent="-228600" algn="l" defTabSz="1066800">
            <a:lnSpc>
              <a:spcPct val="90000"/>
            </a:lnSpc>
            <a:spcBef>
              <a:spcPct val="0"/>
            </a:spcBef>
            <a:spcAft>
              <a:spcPct val="15000"/>
            </a:spcAft>
            <a:buChar char="•"/>
          </a:pPr>
          <a:r>
            <a:rPr lang="en-GB" sz="2400" kern="1200" dirty="0"/>
            <a:t>Event classification</a:t>
          </a:r>
        </a:p>
        <a:p>
          <a:pPr marL="228600" lvl="1" indent="-228600" algn="l" defTabSz="1066800">
            <a:lnSpc>
              <a:spcPct val="90000"/>
            </a:lnSpc>
            <a:spcBef>
              <a:spcPct val="0"/>
            </a:spcBef>
            <a:spcAft>
              <a:spcPct val="15000"/>
            </a:spcAft>
            <a:buChar char="•"/>
          </a:pPr>
          <a:r>
            <a:rPr lang="en-GB" sz="2400" kern="1200" dirty="0"/>
            <a:t>Anomaly detection</a:t>
          </a:r>
        </a:p>
      </dsp:txBody>
      <dsp:txXfrm>
        <a:off x="5315287" y="1928283"/>
        <a:ext cx="2343149" cy="1562100"/>
      </dsp:txXfrm>
    </dsp:sp>
    <dsp:sp modelId="{556A5E9E-7571-E54F-83CC-03BB6922CE96}">
      <dsp:nvSpPr>
        <dsp:cNvPr id="0" name=""/>
        <dsp:cNvSpPr/>
      </dsp:nvSpPr>
      <dsp:spPr>
        <a:xfrm>
          <a:off x="3080318" y="3856480"/>
          <a:ext cx="1562100" cy="1562100"/>
        </a:xfrm>
        <a:prstGeom prst="ellipse">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sp3d extrusionH="28000" prstMaterial="matte"/>
        </a:bodyPr>
        <a:lstStyle/>
        <a:p>
          <a:pPr marL="0" lvl="0" indent="0" algn="ctr" defTabSz="1511300">
            <a:lnSpc>
              <a:spcPct val="90000"/>
            </a:lnSpc>
            <a:spcBef>
              <a:spcPct val="0"/>
            </a:spcBef>
            <a:spcAft>
              <a:spcPct val="35000"/>
            </a:spcAft>
            <a:buNone/>
          </a:pPr>
          <a:r>
            <a:rPr lang="en-GB" sz="3400" kern="1200" dirty="0"/>
            <a:t>Data 6</a:t>
          </a:r>
        </a:p>
      </dsp:txBody>
      <dsp:txXfrm>
        <a:off x="3309082" y="4085244"/>
        <a:ext cx="1104572" cy="1104572"/>
      </dsp:txXfrm>
    </dsp:sp>
    <dsp:sp modelId="{699150D9-A250-5447-B869-15CA84837CAC}">
      <dsp:nvSpPr>
        <dsp:cNvPr id="0" name=""/>
        <dsp:cNvSpPr/>
      </dsp:nvSpPr>
      <dsp:spPr>
        <a:xfrm>
          <a:off x="4798628" y="3856480"/>
          <a:ext cx="2343149" cy="1562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sp3d extrusionH="28000" prstMaterial="matte"/>
        </a:bodyPr>
        <a:lstStyle/>
        <a:p>
          <a:pPr marL="228600" lvl="1" indent="-228600" algn="l" defTabSz="1066800">
            <a:lnSpc>
              <a:spcPct val="90000"/>
            </a:lnSpc>
            <a:spcBef>
              <a:spcPct val="0"/>
            </a:spcBef>
            <a:spcAft>
              <a:spcPct val="15000"/>
            </a:spcAft>
            <a:buChar char="•"/>
          </a:pPr>
          <a:r>
            <a:rPr lang="en-GB" sz="2400" kern="1200" dirty="0"/>
            <a:t>4-vectors</a:t>
          </a:r>
        </a:p>
        <a:p>
          <a:pPr marL="228600" lvl="1" indent="-228600" algn="l" defTabSz="1066800">
            <a:lnSpc>
              <a:spcPct val="90000"/>
            </a:lnSpc>
            <a:spcBef>
              <a:spcPct val="0"/>
            </a:spcBef>
            <a:spcAft>
              <a:spcPct val="15000"/>
            </a:spcAft>
            <a:buChar char="•"/>
          </a:pPr>
          <a:r>
            <a:rPr lang="en-GB" sz="2400" kern="1200" dirty="0"/>
            <a:t>Tracks</a:t>
          </a:r>
        </a:p>
        <a:p>
          <a:pPr marL="228600" lvl="1" indent="-228600" algn="l" defTabSz="1066800">
            <a:lnSpc>
              <a:spcPct val="90000"/>
            </a:lnSpc>
            <a:spcBef>
              <a:spcPct val="0"/>
            </a:spcBef>
            <a:spcAft>
              <a:spcPct val="15000"/>
            </a:spcAft>
            <a:buChar char="•"/>
          </a:pPr>
          <a:r>
            <a:rPr lang="en-GB" sz="2400" kern="1200" dirty="0"/>
            <a:t>Generator level</a:t>
          </a:r>
        </a:p>
        <a:p>
          <a:pPr marL="228600" lvl="1" indent="-228600" algn="l" defTabSz="1066800">
            <a:lnSpc>
              <a:spcPct val="90000"/>
            </a:lnSpc>
            <a:spcBef>
              <a:spcPct val="0"/>
            </a:spcBef>
            <a:spcAft>
              <a:spcPct val="15000"/>
            </a:spcAft>
            <a:buChar char="•"/>
          </a:pPr>
          <a:r>
            <a:rPr lang="en-GB" sz="2400" kern="1200" dirty="0"/>
            <a:t>…</a:t>
          </a:r>
        </a:p>
      </dsp:txBody>
      <dsp:txXfrm>
        <a:off x="4798628" y="3856480"/>
        <a:ext cx="2343149" cy="15621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52CFD-66A9-6849-89E9-17296C7116D4}">
      <dsp:nvSpPr>
        <dsp:cNvPr id="0" name=""/>
        <dsp:cNvSpPr/>
      </dsp:nvSpPr>
      <dsp:spPr>
        <a:xfrm rot="7030955">
          <a:off x="1039463" y="3752866"/>
          <a:ext cx="362283" cy="57656"/>
        </a:xfrm>
        <a:custGeom>
          <a:avLst/>
          <a:gdLst/>
          <a:ahLst/>
          <a:cxnLst/>
          <a:rect l="0" t="0" r="0" b="0"/>
          <a:pathLst>
            <a:path>
              <a:moveTo>
                <a:pt x="0" y="28828"/>
              </a:moveTo>
              <a:lnTo>
                <a:pt x="362283" y="28828"/>
              </a:lnTo>
            </a:path>
          </a:pathLst>
        </a:custGeom>
        <a:noFill/>
        <a:ln w="12700" cap="flat" cmpd="sng" algn="ctr">
          <a:solidFill>
            <a:schemeClr val="accent1">
              <a:shade val="60000"/>
              <a:hueOff val="0"/>
              <a:satOff val="0"/>
              <a:lumOff val="0"/>
              <a:alphaOff val="0"/>
            </a:schemeClr>
          </a:solidFill>
          <a:prstDash val="solid"/>
          <a:miter lim="800000"/>
        </a:ln>
        <a:effectLst/>
        <a:sp3d z="-227350" prstMaterial="matte"/>
      </dsp:spPr>
      <dsp:style>
        <a:lnRef idx="2">
          <a:scrgbClr r="0" g="0" b="0"/>
        </a:lnRef>
        <a:fillRef idx="0">
          <a:scrgbClr r="0" g="0" b="0"/>
        </a:fillRef>
        <a:effectRef idx="0">
          <a:scrgbClr r="0" g="0" b="0"/>
        </a:effectRef>
        <a:fontRef idx="minor"/>
      </dsp:style>
    </dsp:sp>
    <dsp:sp modelId="{3F118206-61BA-DC41-9E3E-E49E9B1F99B9}">
      <dsp:nvSpPr>
        <dsp:cNvPr id="0" name=""/>
        <dsp:cNvSpPr/>
      </dsp:nvSpPr>
      <dsp:spPr>
        <a:xfrm rot="20671634">
          <a:off x="847420" y="2839498"/>
          <a:ext cx="699040" cy="57656"/>
        </a:xfrm>
        <a:custGeom>
          <a:avLst/>
          <a:gdLst/>
          <a:ahLst/>
          <a:cxnLst/>
          <a:rect l="0" t="0" r="0" b="0"/>
          <a:pathLst>
            <a:path>
              <a:moveTo>
                <a:pt x="0" y="28828"/>
              </a:moveTo>
              <a:lnTo>
                <a:pt x="699040" y="28828"/>
              </a:lnTo>
            </a:path>
          </a:pathLst>
        </a:custGeom>
        <a:noFill/>
        <a:ln w="12700" cap="flat" cmpd="sng" algn="ctr">
          <a:solidFill>
            <a:schemeClr val="accent1">
              <a:shade val="60000"/>
              <a:hueOff val="0"/>
              <a:satOff val="0"/>
              <a:lumOff val="0"/>
              <a:alphaOff val="0"/>
            </a:schemeClr>
          </a:solidFill>
          <a:prstDash val="solid"/>
          <a:miter lim="800000"/>
        </a:ln>
        <a:effectLst/>
        <a:sp3d z="-227350" prstMaterial="matte"/>
      </dsp:spPr>
      <dsp:style>
        <a:lnRef idx="2">
          <a:scrgbClr r="0" g="0" b="0"/>
        </a:lnRef>
        <a:fillRef idx="0">
          <a:scrgbClr r="0" g="0" b="0"/>
        </a:fillRef>
        <a:effectRef idx="0">
          <a:scrgbClr r="0" g="0" b="0"/>
        </a:effectRef>
        <a:fontRef idx="minor"/>
      </dsp:style>
    </dsp:sp>
    <dsp:sp modelId="{9C5BCBF2-EEE4-5D4E-8A40-8D2D4421A248}">
      <dsp:nvSpPr>
        <dsp:cNvPr id="0" name=""/>
        <dsp:cNvSpPr/>
      </dsp:nvSpPr>
      <dsp:spPr>
        <a:xfrm rot="14569045">
          <a:off x="1039463" y="1608144"/>
          <a:ext cx="362283" cy="57656"/>
        </a:xfrm>
        <a:custGeom>
          <a:avLst/>
          <a:gdLst/>
          <a:ahLst/>
          <a:cxnLst/>
          <a:rect l="0" t="0" r="0" b="0"/>
          <a:pathLst>
            <a:path>
              <a:moveTo>
                <a:pt x="0" y="28828"/>
              </a:moveTo>
              <a:lnTo>
                <a:pt x="362283" y="28828"/>
              </a:lnTo>
            </a:path>
          </a:pathLst>
        </a:custGeom>
        <a:noFill/>
        <a:ln w="12700" cap="flat" cmpd="sng" algn="ctr">
          <a:solidFill>
            <a:schemeClr val="accent1">
              <a:shade val="60000"/>
              <a:hueOff val="0"/>
              <a:satOff val="0"/>
              <a:lumOff val="0"/>
              <a:alphaOff val="0"/>
            </a:schemeClr>
          </a:solidFill>
          <a:prstDash val="solid"/>
          <a:miter lim="800000"/>
        </a:ln>
        <a:effectLst/>
        <a:sp3d z="-227350" prstMaterial="matte"/>
      </dsp:spPr>
      <dsp:style>
        <a:lnRef idx="2">
          <a:scrgbClr r="0" g="0" b="0"/>
        </a:lnRef>
        <a:fillRef idx="0">
          <a:scrgbClr r="0" g="0" b="0"/>
        </a:fillRef>
        <a:effectRef idx="0">
          <a:scrgbClr r="0" g="0" b="0"/>
        </a:effectRef>
        <a:fontRef idx="minor"/>
      </dsp:style>
    </dsp:sp>
    <dsp:sp modelId="{E8624531-DF5B-004D-8A8D-293565C4C9C4}">
      <dsp:nvSpPr>
        <dsp:cNvPr id="0" name=""/>
        <dsp:cNvSpPr/>
      </dsp:nvSpPr>
      <dsp:spPr>
        <a:xfrm>
          <a:off x="4204986" y="1768142"/>
          <a:ext cx="2603499" cy="2603499"/>
        </a:xfrm>
        <a:prstGeom prst="ellipse">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E1A59557-ABD9-FA4B-8815-9964690F054B}">
      <dsp:nvSpPr>
        <dsp:cNvPr id="0" name=""/>
        <dsp:cNvSpPr/>
      </dsp:nvSpPr>
      <dsp:spPr>
        <a:xfrm>
          <a:off x="0" y="0"/>
          <a:ext cx="1562100" cy="1562100"/>
        </a:xfrm>
        <a:prstGeom prst="ellipse">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3495" tIns="23495" rIns="23495" bIns="23495" numCol="1" spcCol="1270" anchor="ctr" anchorCtr="0">
          <a:noAutofit/>
          <a:sp3d extrusionH="28000" prstMaterial="matte"/>
        </a:bodyPr>
        <a:lstStyle/>
        <a:p>
          <a:pPr marL="0" lvl="0" indent="0" algn="ctr" defTabSz="1644650">
            <a:lnSpc>
              <a:spcPct val="90000"/>
            </a:lnSpc>
            <a:spcBef>
              <a:spcPct val="0"/>
            </a:spcBef>
            <a:spcAft>
              <a:spcPct val="35000"/>
            </a:spcAft>
            <a:buNone/>
          </a:pPr>
          <a:r>
            <a:rPr lang="en-GB" sz="3700" kern="1200" dirty="0"/>
            <a:t>Data</a:t>
          </a:r>
        </a:p>
      </dsp:txBody>
      <dsp:txXfrm>
        <a:off x="228764" y="228764"/>
        <a:ext cx="1104572" cy="1104572"/>
      </dsp:txXfrm>
    </dsp:sp>
    <dsp:sp modelId="{56726409-893B-3B49-8AFB-98447AF286EA}">
      <dsp:nvSpPr>
        <dsp:cNvPr id="0" name=""/>
        <dsp:cNvSpPr/>
      </dsp:nvSpPr>
      <dsp:spPr>
        <a:xfrm>
          <a:off x="1718309" y="0"/>
          <a:ext cx="2343149" cy="1562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sp3d extrusionH="28000" prstMaterial="matte"/>
        </a:bodyPr>
        <a:lstStyle/>
        <a:p>
          <a:pPr marL="228600" lvl="1" indent="-228600" algn="l" defTabSz="1200150">
            <a:lnSpc>
              <a:spcPct val="90000"/>
            </a:lnSpc>
            <a:spcBef>
              <a:spcPct val="0"/>
            </a:spcBef>
            <a:spcAft>
              <a:spcPct val="15000"/>
            </a:spcAft>
            <a:buChar char="•"/>
          </a:pPr>
          <a:r>
            <a:rPr lang="en-GB" sz="2700" kern="1200" dirty="0"/>
            <a:t>Pixels</a:t>
          </a:r>
          <a:br>
            <a:rPr lang="en-GB" sz="2700" kern="1200" dirty="0"/>
          </a:br>
          <a:r>
            <a:rPr lang="en-GB" sz="2700" kern="1200" dirty="0"/>
            <a:t>Hits </a:t>
          </a:r>
        </a:p>
        <a:p>
          <a:pPr marL="228600" lvl="1" indent="-228600" algn="l" defTabSz="1200150">
            <a:lnSpc>
              <a:spcPct val="90000"/>
            </a:lnSpc>
            <a:spcBef>
              <a:spcPct val="0"/>
            </a:spcBef>
            <a:spcAft>
              <a:spcPct val="15000"/>
            </a:spcAft>
            <a:buChar char="•"/>
          </a:pPr>
          <a:r>
            <a:rPr lang="en-GB" sz="2700" kern="1200" dirty="0"/>
            <a:t>Tracks</a:t>
          </a:r>
        </a:p>
      </dsp:txBody>
      <dsp:txXfrm>
        <a:off x="1718309" y="0"/>
        <a:ext cx="2343149" cy="1562100"/>
      </dsp:txXfrm>
    </dsp:sp>
    <dsp:sp modelId="{4612E90B-549F-EB49-8AA2-6E980E5EECEE}">
      <dsp:nvSpPr>
        <dsp:cNvPr id="0" name=""/>
        <dsp:cNvSpPr/>
      </dsp:nvSpPr>
      <dsp:spPr>
        <a:xfrm>
          <a:off x="0" y="2202400"/>
          <a:ext cx="1562100" cy="1562100"/>
        </a:xfrm>
        <a:prstGeom prst="ellipse">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3495" tIns="23495" rIns="23495" bIns="23495" numCol="1" spcCol="1270" anchor="ctr" anchorCtr="0">
          <a:noAutofit/>
          <a:sp3d extrusionH="28000" prstMaterial="matte"/>
        </a:bodyPr>
        <a:lstStyle/>
        <a:p>
          <a:pPr marL="0" lvl="0" indent="0" algn="ctr" defTabSz="1644650">
            <a:lnSpc>
              <a:spcPct val="90000"/>
            </a:lnSpc>
            <a:spcBef>
              <a:spcPct val="0"/>
            </a:spcBef>
            <a:spcAft>
              <a:spcPct val="35000"/>
            </a:spcAft>
            <a:buNone/>
          </a:pPr>
          <a:r>
            <a:rPr lang="en-GB" sz="3700" kern="1200" dirty="0"/>
            <a:t>Data 2</a:t>
          </a:r>
        </a:p>
      </dsp:txBody>
      <dsp:txXfrm>
        <a:off x="228764" y="2431164"/>
        <a:ext cx="1104572" cy="1104572"/>
      </dsp:txXfrm>
    </dsp:sp>
    <dsp:sp modelId="{6D647EB5-6BF2-F146-BF3D-1ED014F7F54E}">
      <dsp:nvSpPr>
        <dsp:cNvPr id="0" name=""/>
        <dsp:cNvSpPr/>
      </dsp:nvSpPr>
      <dsp:spPr>
        <a:xfrm>
          <a:off x="1718309" y="2202400"/>
          <a:ext cx="2343149" cy="1562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sp3d extrusionH="28000" prstMaterial="matte"/>
        </a:bodyPr>
        <a:lstStyle/>
        <a:p>
          <a:pPr marL="228600" lvl="1" indent="-228600" algn="l" defTabSz="1200150">
            <a:lnSpc>
              <a:spcPct val="90000"/>
            </a:lnSpc>
            <a:spcBef>
              <a:spcPct val="0"/>
            </a:spcBef>
            <a:spcAft>
              <a:spcPct val="15000"/>
            </a:spcAft>
            <a:buChar char="•"/>
          </a:pPr>
          <a:r>
            <a:rPr lang="en-GB" sz="2700" kern="1200" dirty="0"/>
            <a:t>Simulation A</a:t>
          </a:r>
        </a:p>
        <a:p>
          <a:pPr marL="228600" lvl="1" indent="-228600" algn="l" defTabSz="1200150">
            <a:lnSpc>
              <a:spcPct val="90000"/>
            </a:lnSpc>
            <a:spcBef>
              <a:spcPct val="0"/>
            </a:spcBef>
            <a:spcAft>
              <a:spcPct val="15000"/>
            </a:spcAft>
            <a:buChar char="•"/>
          </a:pPr>
          <a:r>
            <a:rPr lang="en-GB" sz="2700" kern="1200" dirty="0"/>
            <a:t>Simulation B</a:t>
          </a:r>
        </a:p>
      </dsp:txBody>
      <dsp:txXfrm>
        <a:off x="1718309" y="2202400"/>
        <a:ext cx="2343149" cy="1562100"/>
      </dsp:txXfrm>
    </dsp:sp>
    <dsp:sp modelId="{556A5E9E-7571-E54F-83CC-03BB6922CE96}">
      <dsp:nvSpPr>
        <dsp:cNvPr id="0" name=""/>
        <dsp:cNvSpPr/>
      </dsp:nvSpPr>
      <dsp:spPr>
        <a:xfrm>
          <a:off x="0" y="3856567"/>
          <a:ext cx="1562100" cy="1562100"/>
        </a:xfrm>
        <a:prstGeom prst="ellipse">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3495" tIns="23495" rIns="23495" bIns="23495" numCol="1" spcCol="1270" anchor="ctr" anchorCtr="0">
          <a:noAutofit/>
          <a:sp3d extrusionH="28000" prstMaterial="matte"/>
        </a:bodyPr>
        <a:lstStyle/>
        <a:p>
          <a:pPr marL="0" lvl="0" indent="0" algn="ctr" defTabSz="1644650">
            <a:lnSpc>
              <a:spcPct val="90000"/>
            </a:lnSpc>
            <a:spcBef>
              <a:spcPct val="0"/>
            </a:spcBef>
            <a:spcAft>
              <a:spcPct val="35000"/>
            </a:spcAft>
            <a:buNone/>
          </a:pPr>
          <a:r>
            <a:rPr lang="en-GB" sz="3700" kern="1200" dirty="0"/>
            <a:t>Data 3</a:t>
          </a:r>
        </a:p>
      </dsp:txBody>
      <dsp:txXfrm>
        <a:off x="228764" y="4085331"/>
        <a:ext cx="1104572" cy="1104572"/>
      </dsp:txXfrm>
    </dsp:sp>
    <dsp:sp modelId="{699150D9-A250-5447-B869-15CA84837CAC}">
      <dsp:nvSpPr>
        <dsp:cNvPr id="0" name=""/>
        <dsp:cNvSpPr/>
      </dsp:nvSpPr>
      <dsp:spPr>
        <a:xfrm>
          <a:off x="1718310" y="3856567"/>
          <a:ext cx="2343149" cy="1562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sp3d extrusionH="28000" prstMaterial="matte"/>
        </a:bodyPr>
        <a:lstStyle/>
        <a:p>
          <a:pPr marL="228600" lvl="1" indent="-228600" algn="l" defTabSz="1200150">
            <a:lnSpc>
              <a:spcPct val="90000"/>
            </a:lnSpc>
            <a:spcBef>
              <a:spcPct val="0"/>
            </a:spcBef>
            <a:spcAft>
              <a:spcPct val="15000"/>
            </a:spcAft>
            <a:buChar char="•"/>
          </a:pPr>
          <a:r>
            <a:rPr lang="en-GB" sz="2700" kern="1200" dirty="0"/>
            <a:t>Reconstruction A …</a:t>
          </a:r>
        </a:p>
      </dsp:txBody>
      <dsp:txXfrm>
        <a:off x="1718310" y="3856567"/>
        <a:ext cx="2343149" cy="156210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Input Tokens</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Output Token</a:t>
          </a:r>
        </a:p>
      </dsp:txBody>
      <dsp:txXfrm>
        <a:off x="9868452" y="2907082"/>
        <a:ext cx="1693994" cy="99171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Input Tokens</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Output Token</a:t>
          </a:r>
        </a:p>
      </dsp:txBody>
      <dsp:txXfrm>
        <a:off x="9868452" y="2907082"/>
        <a:ext cx="1693994" cy="99171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Input Tokens</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Output Token</a:t>
          </a:r>
        </a:p>
      </dsp:txBody>
      <dsp:txXfrm>
        <a:off x="9868452" y="2907082"/>
        <a:ext cx="1693994" cy="99171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Input Tokens</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Output Token</a:t>
          </a:r>
        </a:p>
      </dsp:txBody>
      <dsp:txXfrm>
        <a:off x="9868452" y="2907082"/>
        <a:ext cx="1693994" cy="99171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Input</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Output Token</a:t>
          </a:r>
        </a:p>
      </dsp:txBody>
      <dsp:txXfrm>
        <a:off x="9868452" y="2907082"/>
        <a:ext cx="1693994" cy="99171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777470"/>
          <a:ext cx="1755702" cy="12509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Input</a:t>
          </a:r>
        </a:p>
      </dsp:txBody>
      <dsp:txXfrm>
        <a:off x="42302" y="2814109"/>
        <a:ext cx="1682424" cy="1177660"/>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777470"/>
          <a:ext cx="1755702" cy="12509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 Vector Quantization Layer</a:t>
          </a:r>
        </a:p>
      </dsp:txBody>
      <dsp:txXfrm>
        <a:off x="2500286" y="2814109"/>
        <a:ext cx="1682424" cy="1177660"/>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777470"/>
          <a:ext cx="1755702" cy="12509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Quantized latent Vector (representation, tokens)</a:t>
          </a:r>
        </a:p>
      </dsp:txBody>
      <dsp:txXfrm>
        <a:off x="4958270" y="2814109"/>
        <a:ext cx="1682424" cy="1177660"/>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777470"/>
          <a:ext cx="1755702" cy="12509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6253" y="2814109"/>
        <a:ext cx="1682424" cy="1177660"/>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777470"/>
          <a:ext cx="1755702" cy="12509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Token</a:t>
          </a:r>
        </a:p>
      </dsp:txBody>
      <dsp:txXfrm>
        <a:off x="9874237" y="2814109"/>
        <a:ext cx="1682424" cy="11776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Input</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Output</a:t>
          </a:r>
        </a:p>
        <a:p>
          <a:pPr marL="0" lvl="0" indent="0" algn="ctr" defTabSz="800100">
            <a:lnSpc>
              <a:spcPct val="90000"/>
            </a:lnSpc>
            <a:spcBef>
              <a:spcPct val="0"/>
            </a:spcBef>
            <a:spcAft>
              <a:spcPct val="35000"/>
            </a:spcAft>
            <a:buNone/>
          </a:pPr>
          <a:r>
            <a:rPr lang="en-GB" sz="1800" kern="1200" dirty="0">
              <a:solidFill>
                <a:srgbClr val="FFFF00"/>
              </a:solidFill>
            </a:rPr>
            <a:t>Token</a:t>
          </a:r>
        </a:p>
      </dsp:txBody>
      <dsp:txXfrm>
        <a:off x="9868452" y="2907082"/>
        <a:ext cx="1693994" cy="9917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Hits</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Track</a:t>
          </a:r>
        </a:p>
        <a:p>
          <a:pPr marL="0" lvl="0" indent="0" algn="ctr" defTabSz="800100">
            <a:lnSpc>
              <a:spcPct val="90000"/>
            </a:lnSpc>
            <a:spcBef>
              <a:spcPct val="0"/>
            </a:spcBef>
            <a:spcAft>
              <a:spcPct val="35000"/>
            </a:spcAft>
            <a:buNone/>
          </a:pPr>
          <a:r>
            <a:rPr lang="en-GB" sz="1800" kern="1200" dirty="0">
              <a:solidFill>
                <a:srgbClr val="FFFF00"/>
              </a:solidFill>
            </a:rPr>
            <a:t>Token</a:t>
          </a:r>
        </a:p>
      </dsp:txBody>
      <dsp:txXfrm>
        <a:off x="9868452" y="2907082"/>
        <a:ext cx="1693994" cy="9917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Hits/Cells</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High Level Objects</a:t>
          </a:r>
        </a:p>
      </dsp:txBody>
      <dsp:txXfrm>
        <a:off x="9868452" y="2907082"/>
        <a:ext cx="1693994" cy="9917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Hits/Cells</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Higgs or no Higgs</a:t>
          </a:r>
        </a:p>
      </dsp:txBody>
      <dsp:txXfrm>
        <a:off x="9868452" y="2907082"/>
        <a:ext cx="1693994" cy="99171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Hits/Cells</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Higgs or no Higgs</a:t>
          </a:r>
        </a:p>
      </dsp:txBody>
      <dsp:txXfrm>
        <a:off x="9868452" y="2907082"/>
        <a:ext cx="1693994" cy="9917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7E761-4580-A949-A16A-4BAAF5870E53}">
      <dsp:nvSpPr>
        <dsp:cNvPr id="0" name=""/>
        <dsp:cNvSpPr/>
      </dsp:nvSpPr>
      <dsp:spPr>
        <a:xfrm>
          <a:off x="5663"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Hits/Cells</a:t>
          </a:r>
        </a:p>
      </dsp:txBody>
      <dsp:txXfrm>
        <a:off x="36517" y="2907082"/>
        <a:ext cx="1693994" cy="991713"/>
      </dsp:txXfrm>
    </dsp:sp>
    <dsp:sp modelId="{2B69E5FE-1F55-E143-81A3-133ABB8BFFBA}">
      <dsp:nvSpPr>
        <dsp:cNvPr id="0" name=""/>
        <dsp:cNvSpPr/>
      </dsp:nvSpPr>
      <dsp:spPr>
        <a:xfrm>
          <a:off x="1936936"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936936" y="3272315"/>
        <a:ext cx="260546" cy="261248"/>
      </dsp:txXfrm>
    </dsp:sp>
    <dsp:sp modelId="{B9982AB0-7AEC-4C4F-BA54-49545D0B9E6F}">
      <dsp:nvSpPr>
        <dsp:cNvPr id="0" name=""/>
        <dsp:cNvSpPr/>
      </dsp:nvSpPr>
      <dsp:spPr>
        <a:xfrm>
          <a:off x="2463647"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Encoder</a:t>
          </a:r>
        </a:p>
      </dsp:txBody>
      <dsp:txXfrm>
        <a:off x="2494501" y="2907082"/>
        <a:ext cx="1693994" cy="991713"/>
      </dsp:txXfrm>
    </dsp:sp>
    <dsp:sp modelId="{AED1E7FF-E200-C54C-B0D0-D4B9DCC58D43}">
      <dsp:nvSpPr>
        <dsp:cNvPr id="0" name=""/>
        <dsp:cNvSpPr/>
      </dsp:nvSpPr>
      <dsp:spPr>
        <a:xfrm>
          <a:off x="4394920"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4394920" y="3272315"/>
        <a:ext cx="260546" cy="261248"/>
      </dsp:txXfrm>
    </dsp:sp>
    <dsp:sp modelId="{FA1B99DC-83BE-DC4D-9F5A-A7FC98E9241B}">
      <dsp:nvSpPr>
        <dsp:cNvPr id="0" name=""/>
        <dsp:cNvSpPr/>
      </dsp:nvSpPr>
      <dsp:spPr>
        <a:xfrm>
          <a:off x="4921631"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Latent Vector (representation)</a:t>
          </a:r>
        </a:p>
      </dsp:txBody>
      <dsp:txXfrm>
        <a:off x="4952485" y="2907082"/>
        <a:ext cx="1693994" cy="991713"/>
      </dsp:txXfrm>
    </dsp:sp>
    <dsp:sp modelId="{64EE90E7-1629-5C4A-A29C-3AE426641306}">
      <dsp:nvSpPr>
        <dsp:cNvPr id="0" name=""/>
        <dsp:cNvSpPr/>
      </dsp:nvSpPr>
      <dsp:spPr>
        <a:xfrm>
          <a:off x="6852904"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52904" y="3272315"/>
        <a:ext cx="260546" cy="261248"/>
      </dsp:txXfrm>
    </dsp:sp>
    <dsp:sp modelId="{469EA096-1BFE-9049-95F3-4720931EFE65}">
      <dsp:nvSpPr>
        <dsp:cNvPr id="0" name=""/>
        <dsp:cNvSpPr/>
      </dsp:nvSpPr>
      <dsp:spPr>
        <a:xfrm>
          <a:off x="7379614"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Decoder</a:t>
          </a:r>
        </a:p>
      </dsp:txBody>
      <dsp:txXfrm>
        <a:off x="7410468" y="2907082"/>
        <a:ext cx="1693994" cy="991713"/>
      </dsp:txXfrm>
    </dsp:sp>
    <dsp:sp modelId="{C1CA70A4-A47C-6649-A2CF-A8A9C42E4ECC}">
      <dsp:nvSpPr>
        <dsp:cNvPr id="0" name=""/>
        <dsp:cNvSpPr/>
      </dsp:nvSpPr>
      <dsp:spPr>
        <a:xfrm>
          <a:off x="9310887" y="3185232"/>
          <a:ext cx="372208" cy="43541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9310887" y="3272315"/>
        <a:ext cx="260546" cy="261248"/>
      </dsp:txXfrm>
    </dsp:sp>
    <dsp:sp modelId="{B356293B-E7AF-D94E-8166-9E3794CFB892}">
      <dsp:nvSpPr>
        <dsp:cNvPr id="0" name=""/>
        <dsp:cNvSpPr/>
      </dsp:nvSpPr>
      <dsp:spPr>
        <a:xfrm>
          <a:off x="9837598" y="2876228"/>
          <a:ext cx="1755702" cy="10534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rgbClr val="FFFF00"/>
              </a:solidFill>
            </a:rPr>
            <a:t>Higgs or no Higgs</a:t>
          </a:r>
        </a:p>
      </dsp:txBody>
      <dsp:txXfrm>
        <a:off x="9868452" y="2907082"/>
        <a:ext cx="1693994" cy="99171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096B8B-42B9-234D-825A-68A560FC0DCB}">
      <dsp:nvSpPr>
        <dsp:cNvPr id="0" name=""/>
        <dsp:cNvSpPr/>
      </dsp:nvSpPr>
      <dsp:spPr>
        <a:xfrm rot="5400000">
          <a:off x="3506806" y="130656"/>
          <a:ext cx="2008628" cy="174750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chemeClr val="accent4"/>
              </a:solidFill>
            </a:rPr>
            <a:t>Detector Data</a:t>
          </a:r>
        </a:p>
      </dsp:txBody>
      <dsp:txXfrm rot="-5400000">
        <a:off x="3909687" y="313106"/>
        <a:ext cx="1202866" cy="1382606"/>
      </dsp:txXfrm>
    </dsp:sp>
    <dsp:sp modelId="{92D7CA0D-DF8F-504E-AA08-D8FDF2CD9E81}">
      <dsp:nvSpPr>
        <dsp:cNvPr id="0" name=""/>
        <dsp:cNvSpPr/>
      </dsp:nvSpPr>
      <dsp:spPr>
        <a:xfrm>
          <a:off x="5437901" y="401821"/>
          <a:ext cx="2241629" cy="1205177"/>
        </a:xfrm>
        <a:prstGeom prst="rect">
          <a:avLst/>
        </a:prstGeom>
        <a:noFill/>
        <a:ln>
          <a:noFill/>
        </a:ln>
        <a:effectLst/>
      </dsp:spPr>
      <dsp:style>
        <a:lnRef idx="0">
          <a:scrgbClr r="0" g="0" b="0"/>
        </a:lnRef>
        <a:fillRef idx="0">
          <a:scrgbClr r="0" g="0" b="0"/>
        </a:fillRef>
        <a:effectRef idx="0">
          <a:scrgbClr r="0" g="0" b="0"/>
        </a:effectRef>
        <a:fontRef idx="minor"/>
      </dsp:style>
    </dsp:sp>
    <dsp:sp modelId="{21642251-952B-AD43-8FDB-6631ADC30DCC}">
      <dsp:nvSpPr>
        <dsp:cNvPr id="0" name=""/>
        <dsp:cNvSpPr/>
      </dsp:nvSpPr>
      <dsp:spPr>
        <a:xfrm rot="5400000">
          <a:off x="1619499" y="130656"/>
          <a:ext cx="2008628" cy="174750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chemeClr val="accent4"/>
              </a:solidFill>
            </a:rPr>
            <a:t>Text</a:t>
          </a:r>
        </a:p>
      </dsp:txBody>
      <dsp:txXfrm rot="-5400000">
        <a:off x="2022380" y="313106"/>
        <a:ext cx="1202866" cy="1382606"/>
      </dsp:txXfrm>
    </dsp:sp>
    <dsp:sp modelId="{628E8DD1-6D2B-BC43-B5C1-B2F2B05E66A8}">
      <dsp:nvSpPr>
        <dsp:cNvPr id="0" name=""/>
        <dsp:cNvSpPr/>
      </dsp:nvSpPr>
      <dsp:spPr>
        <a:xfrm rot="5400000">
          <a:off x="2559537" y="1835580"/>
          <a:ext cx="2008628" cy="174750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t>Simulation</a:t>
          </a:r>
          <a:endParaRPr lang="en-GB" sz="3600" kern="1200" dirty="0"/>
        </a:p>
      </dsp:txBody>
      <dsp:txXfrm rot="-5400000">
        <a:off x="2962418" y="2018030"/>
        <a:ext cx="1202866" cy="1382606"/>
      </dsp:txXfrm>
    </dsp:sp>
    <dsp:sp modelId="{6D505E7A-E05F-E44F-9609-484B82242E7F}">
      <dsp:nvSpPr>
        <dsp:cNvPr id="0" name=""/>
        <dsp:cNvSpPr/>
      </dsp:nvSpPr>
      <dsp:spPr>
        <a:xfrm>
          <a:off x="448468" y="2106744"/>
          <a:ext cx="2169318" cy="1205177"/>
        </a:xfrm>
        <a:prstGeom prst="rect">
          <a:avLst/>
        </a:prstGeom>
        <a:noFill/>
        <a:ln>
          <a:noFill/>
        </a:ln>
        <a:effectLst/>
      </dsp:spPr>
      <dsp:style>
        <a:lnRef idx="0">
          <a:scrgbClr r="0" g="0" b="0"/>
        </a:lnRef>
        <a:fillRef idx="0">
          <a:scrgbClr r="0" g="0" b="0"/>
        </a:fillRef>
        <a:effectRef idx="0">
          <a:scrgbClr r="0" g="0" b="0"/>
        </a:effectRef>
        <a:fontRef idx="minor"/>
      </dsp:style>
    </dsp:sp>
    <dsp:sp modelId="{739B81F0-ACDB-3549-B2A8-999CE92C7D39}">
      <dsp:nvSpPr>
        <dsp:cNvPr id="0" name=""/>
        <dsp:cNvSpPr/>
      </dsp:nvSpPr>
      <dsp:spPr>
        <a:xfrm rot="5400000">
          <a:off x="4446844" y="1835580"/>
          <a:ext cx="2008628" cy="174750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n-GB" sz="3600" kern="1200" dirty="0"/>
            <a:t>Math</a:t>
          </a:r>
        </a:p>
      </dsp:txBody>
      <dsp:txXfrm rot="-5400000">
        <a:off x="4849725" y="2018030"/>
        <a:ext cx="1202866" cy="1382606"/>
      </dsp:txXfrm>
    </dsp:sp>
    <dsp:sp modelId="{9C7CE878-34F9-4242-AB24-7F39BC99E5D0}">
      <dsp:nvSpPr>
        <dsp:cNvPr id="0" name=""/>
        <dsp:cNvSpPr/>
      </dsp:nvSpPr>
      <dsp:spPr>
        <a:xfrm rot="5400000">
          <a:off x="3506806" y="3540503"/>
          <a:ext cx="2008628" cy="174750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GB" sz="3500" kern="1200" dirty="0">
              <a:solidFill>
                <a:schemeClr val="accent2"/>
              </a:solidFill>
            </a:rPr>
            <a:t>Code</a:t>
          </a:r>
        </a:p>
      </dsp:txBody>
      <dsp:txXfrm rot="-5400000">
        <a:off x="3909687" y="3722953"/>
        <a:ext cx="1202866" cy="1382606"/>
      </dsp:txXfrm>
    </dsp:sp>
    <dsp:sp modelId="{7D01C099-A3A2-8842-B139-95DE6879D3D6}">
      <dsp:nvSpPr>
        <dsp:cNvPr id="0" name=""/>
        <dsp:cNvSpPr/>
      </dsp:nvSpPr>
      <dsp:spPr>
        <a:xfrm>
          <a:off x="5437901" y="3811668"/>
          <a:ext cx="2241629" cy="1205177"/>
        </a:xfrm>
        <a:prstGeom prst="rect">
          <a:avLst/>
        </a:prstGeom>
        <a:noFill/>
        <a:ln>
          <a:noFill/>
        </a:ln>
        <a:effectLst/>
      </dsp:spPr>
      <dsp:style>
        <a:lnRef idx="0">
          <a:scrgbClr r="0" g="0" b="0"/>
        </a:lnRef>
        <a:fillRef idx="0">
          <a:scrgbClr r="0" g="0" b="0"/>
        </a:fillRef>
        <a:effectRef idx="0">
          <a:scrgbClr r="0" g="0" b="0"/>
        </a:effectRef>
        <a:fontRef idx="minor"/>
      </dsp:style>
    </dsp:sp>
    <dsp:sp modelId="{6F488C18-49B9-F04C-819E-25D287B70786}">
      <dsp:nvSpPr>
        <dsp:cNvPr id="0" name=""/>
        <dsp:cNvSpPr/>
      </dsp:nvSpPr>
      <dsp:spPr>
        <a:xfrm rot="5400000">
          <a:off x="1619499" y="3540503"/>
          <a:ext cx="2008628" cy="174750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n-GB" sz="3600" kern="1200" dirty="0"/>
            <a:t>Plots</a:t>
          </a:r>
        </a:p>
      </dsp:txBody>
      <dsp:txXfrm rot="-5400000">
        <a:off x="2022380" y="3722953"/>
        <a:ext cx="1202866" cy="138260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E8E78-EB5A-0646-97AB-F7412100D0F0}">
      <dsp:nvSpPr>
        <dsp:cNvPr id="0" name=""/>
        <dsp:cNvSpPr/>
      </dsp:nvSpPr>
      <dsp:spPr>
        <a:xfrm>
          <a:off x="1787313" y="2536223"/>
          <a:ext cx="1238672" cy="1238672"/>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Physics reasoning</a:t>
          </a:r>
        </a:p>
      </dsp:txBody>
      <dsp:txXfrm>
        <a:off x="1968712" y="2717622"/>
        <a:ext cx="875874" cy="875874"/>
      </dsp:txXfrm>
    </dsp:sp>
    <dsp:sp modelId="{C0CA3615-7F82-3448-9A77-1286EDAE2DD5}">
      <dsp:nvSpPr>
        <dsp:cNvPr id="0" name=""/>
        <dsp:cNvSpPr/>
      </dsp:nvSpPr>
      <dsp:spPr>
        <a:xfrm rot="10800000">
          <a:off x="588738" y="2979049"/>
          <a:ext cx="1132653" cy="353021"/>
        </a:xfrm>
        <a:prstGeom prst="leftArrow">
          <a:avLst>
            <a:gd name="adj1" fmla="val 60000"/>
            <a:gd name="adj2" fmla="val 50000"/>
          </a:avLst>
        </a:prstGeom>
        <a:gradFill rotWithShape="0">
          <a:gsLst>
            <a:gs pos="0">
              <a:schemeClr val="accent1">
                <a:tint val="60000"/>
                <a:hueOff val="0"/>
                <a:satOff val="0"/>
                <a:lumOff val="0"/>
                <a:alphaOff val="0"/>
                <a:lumMod val="110000"/>
                <a:satMod val="105000"/>
                <a:tint val="67000"/>
              </a:schemeClr>
            </a:gs>
            <a:gs pos="50000">
              <a:schemeClr val="accent1">
                <a:tint val="60000"/>
                <a:hueOff val="0"/>
                <a:satOff val="0"/>
                <a:lumOff val="0"/>
                <a:alphaOff val="0"/>
                <a:lumMod val="105000"/>
                <a:satMod val="103000"/>
                <a:tint val="73000"/>
              </a:schemeClr>
            </a:gs>
            <a:gs pos="100000">
              <a:schemeClr val="accent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724FB9B3-121A-F44A-9264-709DF21E1C4C}">
      <dsp:nvSpPr>
        <dsp:cNvPr id="0" name=""/>
        <dsp:cNvSpPr/>
      </dsp:nvSpPr>
      <dsp:spPr>
        <a:xfrm>
          <a:off x="368" y="2684864"/>
          <a:ext cx="1176739" cy="941391"/>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GB" sz="2000" kern="1200" dirty="0"/>
            <a:t>Code</a:t>
          </a:r>
        </a:p>
      </dsp:txBody>
      <dsp:txXfrm>
        <a:off x="27940" y="2712436"/>
        <a:ext cx="1121595" cy="886247"/>
      </dsp:txXfrm>
    </dsp:sp>
    <dsp:sp modelId="{7AEF2E72-72F0-1C48-AD14-1886CCACEE9E}">
      <dsp:nvSpPr>
        <dsp:cNvPr id="0" name=""/>
        <dsp:cNvSpPr/>
      </dsp:nvSpPr>
      <dsp:spPr>
        <a:xfrm rot="13500000">
          <a:off x="955318" y="2094045"/>
          <a:ext cx="1132653" cy="353021"/>
        </a:xfrm>
        <a:prstGeom prst="leftArrow">
          <a:avLst>
            <a:gd name="adj1" fmla="val 60000"/>
            <a:gd name="adj2" fmla="val 50000"/>
          </a:avLst>
        </a:prstGeom>
        <a:gradFill rotWithShape="0">
          <a:gsLst>
            <a:gs pos="0">
              <a:schemeClr val="accent1">
                <a:tint val="60000"/>
                <a:hueOff val="0"/>
                <a:satOff val="0"/>
                <a:lumOff val="0"/>
                <a:alphaOff val="0"/>
                <a:lumMod val="110000"/>
                <a:satMod val="105000"/>
                <a:tint val="67000"/>
              </a:schemeClr>
            </a:gs>
            <a:gs pos="50000">
              <a:schemeClr val="accent1">
                <a:tint val="60000"/>
                <a:hueOff val="0"/>
                <a:satOff val="0"/>
                <a:lumOff val="0"/>
                <a:alphaOff val="0"/>
                <a:lumMod val="105000"/>
                <a:satMod val="103000"/>
                <a:tint val="73000"/>
              </a:schemeClr>
            </a:gs>
            <a:gs pos="100000">
              <a:schemeClr val="accent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DEAE7558-6D06-AE4A-9A0F-2A0DCA42B10C}">
      <dsp:nvSpPr>
        <dsp:cNvPr id="0" name=""/>
        <dsp:cNvSpPr/>
      </dsp:nvSpPr>
      <dsp:spPr>
        <a:xfrm>
          <a:off x="532822" y="1399406"/>
          <a:ext cx="1176739" cy="941391"/>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GB" sz="2000" kern="1200" dirty="0"/>
            <a:t>Text</a:t>
          </a:r>
        </a:p>
      </dsp:txBody>
      <dsp:txXfrm>
        <a:off x="560394" y="1426978"/>
        <a:ext cx="1121595" cy="886247"/>
      </dsp:txXfrm>
    </dsp:sp>
    <dsp:sp modelId="{10D4C993-58A5-C641-9D84-83EB15C06CD9}">
      <dsp:nvSpPr>
        <dsp:cNvPr id="0" name=""/>
        <dsp:cNvSpPr/>
      </dsp:nvSpPr>
      <dsp:spPr>
        <a:xfrm rot="16200000">
          <a:off x="1840323" y="1727464"/>
          <a:ext cx="1132653" cy="353021"/>
        </a:xfrm>
        <a:prstGeom prst="leftArrow">
          <a:avLst>
            <a:gd name="adj1" fmla="val 60000"/>
            <a:gd name="adj2" fmla="val 50000"/>
          </a:avLst>
        </a:prstGeom>
        <a:gradFill rotWithShape="0">
          <a:gsLst>
            <a:gs pos="0">
              <a:schemeClr val="accent1">
                <a:tint val="60000"/>
                <a:hueOff val="0"/>
                <a:satOff val="0"/>
                <a:lumOff val="0"/>
                <a:alphaOff val="0"/>
                <a:lumMod val="110000"/>
                <a:satMod val="105000"/>
                <a:tint val="67000"/>
              </a:schemeClr>
            </a:gs>
            <a:gs pos="50000">
              <a:schemeClr val="accent1">
                <a:tint val="60000"/>
                <a:hueOff val="0"/>
                <a:satOff val="0"/>
                <a:lumOff val="0"/>
                <a:alphaOff val="0"/>
                <a:lumMod val="105000"/>
                <a:satMod val="103000"/>
                <a:tint val="73000"/>
              </a:schemeClr>
            </a:gs>
            <a:gs pos="100000">
              <a:schemeClr val="accent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87B8DD4A-00AD-6E47-862F-37560E56A431}">
      <dsp:nvSpPr>
        <dsp:cNvPr id="0" name=""/>
        <dsp:cNvSpPr/>
      </dsp:nvSpPr>
      <dsp:spPr>
        <a:xfrm>
          <a:off x="1818280" y="866952"/>
          <a:ext cx="1176739" cy="941391"/>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GB" sz="2000" kern="1200" dirty="0"/>
            <a:t>Math</a:t>
          </a:r>
        </a:p>
      </dsp:txBody>
      <dsp:txXfrm>
        <a:off x="1845852" y="894524"/>
        <a:ext cx="1121595" cy="886247"/>
      </dsp:txXfrm>
    </dsp:sp>
    <dsp:sp modelId="{D6237D91-11E5-A44C-98A1-32C3DD1CDE27}">
      <dsp:nvSpPr>
        <dsp:cNvPr id="0" name=""/>
        <dsp:cNvSpPr/>
      </dsp:nvSpPr>
      <dsp:spPr>
        <a:xfrm rot="18900000">
          <a:off x="2725327" y="2094045"/>
          <a:ext cx="1132653" cy="353021"/>
        </a:xfrm>
        <a:prstGeom prst="leftArrow">
          <a:avLst>
            <a:gd name="adj1" fmla="val 60000"/>
            <a:gd name="adj2" fmla="val 50000"/>
          </a:avLst>
        </a:prstGeom>
        <a:gradFill rotWithShape="0">
          <a:gsLst>
            <a:gs pos="0">
              <a:schemeClr val="accent1">
                <a:tint val="60000"/>
                <a:hueOff val="0"/>
                <a:satOff val="0"/>
                <a:lumOff val="0"/>
                <a:alphaOff val="0"/>
                <a:lumMod val="110000"/>
                <a:satMod val="105000"/>
                <a:tint val="67000"/>
              </a:schemeClr>
            </a:gs>
            <a:gs pos="50000">
              <a:schemeClr val="accent1">
                <a:tint val="60000"/>
                <a:hueOff val="0"/>
                <a:satOff val="0"/>
                <a:lumOff val="0"/>
                <a:alphaOff val="0"/>
                <a:lumMod val="105000"/>
                <a:satMod val="103000"/>
                <a:tint val="73000"/>
              </a:schemeClr>
            </a:gs>
            <a:gs pos="100000">
              <a:schemeClr val="accent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F4FA5FE7-17E3-B04F-9F88-7B497679E128}">
      <dsp:nvSpPr>
        <dsp:cNvPr id="0" name=""/>
        <dsp:cNvSpPr/>
      </dsp:nvSpPr>
      <dsp:spPr>
        <a:xfrm>
          <a:off x="3103738" y="1399406"/>
          <a:ext cx="1176739" cy="941391"/>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GB" sz="2000" kern="1200" dirty="0"/>
            <a:t>Data</a:t>
          </a:r>
        </a:p>
      </dsp:txBody>
      <dsp:txXfrm>
        <a:off x="3131310" y="1426978"/>
        <a:ext cx="1121595" cy="886247"/>
      </dsp:txXfrm>
    </dsp:sp>
    <dsp:sp modelId="{A3C5B6C0-A94A-8544-B7AD-F7C4EB3DBCC9}">
      <dsp:nvSpPr>
        <dsp:cNvPr id="0" name=""/>
        <dsp:cNvSpPr/>
      </dsp:nvSpPr>
      <dsp:spPr>
        <a:xfrm>
          <a:off x="3091907" y="2979049"/>
          <a:ext cx="1132653" cy="353021"/>
        </a:xfrm>
        <a:prstGeom prst="leftArrow">
          <a:avLst>
            <a:gd name="adj1" fmla="val 60000"/>
            <a:gd name="adj2" fmla="val 50000"/>
          </a:avLst>
        </a:prstGeom>
        <a:gradFill rotWithShape="0">
          <a:gsLst>
            <a:gs pos="0">
              <a:schemeClr val="accent1">
                <a:tint val="60000"/>
                <a:hueOff val="0"/>
                <a:satOff val="0"/>
                <a:lumOff val="0"/>
                <a:alphaOff val="0"/>
                <a:lumMod val="110000"/>
                <a:satMod val="105000"/>
                <a:tint val="67000"/>
              </a:schemeClr>
            </a:gs>
            <a:gs pos="50000">
              <a:schemeClr val="accent1">
                <a:tint val="60000"/>
                <a:hueOff val="0"/>
                <a:satOff val="0"/>
                <a:lumOff val="0"/>
                <a:alphaOff val="0"/>
                <a:lumMod val="105000"/>
                <a:satMod val="103000"/>
                <a:tint val="73000"/>
              </a:schemeClr>
            </a:gs>
            <a:gs pos="100000">
              <a:schemeClr val="accent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1C66C39D-62E9-0B42-BBB8-EF22B6D2FD61}">
      <dsp:nvSpPr>
        <dsp:cNvPr id="0" name=""/>
        <dsp:cNvSpPr/>
      </dsp:nvSpPr>
      <dsp:spPr>
        <a:xfrm>
          <a:off x="3636192" y="2684864"/>
          <a:ext cx="1176739" cy="941391"/>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GB" sz="2000" kern="1200" dirty="0"/>
            <a:t>Equations</a:t>
          </a:r>
        </a:p>
      </dsp:txBody>
      <dsp:txXfrm>
        <a:off x="3663764" y="2712436"/>
        <a:ext cx="1121595" cy="88624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5BF3B0-545B-BA48-A726-76A1C00570F3}" type="datetimeFigureOut">
              <a:rPr lang="en-DE" smtClean="0"/>
              <a:t>08.09.25</a:t>
            </a:fld>
            <a:endParaRPr lang="en-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DB99AB-29C2-6B45-9433-0BE6A6E8892F}" type="slidenum">
              <a:rPr lang="en-DE" smtClean="0"/>
              <a:t>‹#›</a:t>
            </a:fld>
            <a:endParaRPr lang="en-DE"/>
          </a:p>
        </p:txBody>
      </p:sp>
    </p:spTree>
    <p:extLst>
      <p:ext uri="{BB962C8B-B14F-4D97-AF65-F5344CB8AC3E}">
        <p14:creationId xmlns:p14="http://schemas.microsoft.com/office/powerpoint/2010/main" val="1120081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6CB4C-D5A4-59D7-A5A5-AFCA6438D98F}"/>
            </a:ext>
          </a:extLst>
        </p:cNvPr>
        <p:cNvGrpSpPr/>
        <p:nvPr/>
      </p:nvGrpSpPr>
      <p:grpSpPr>
        <a:xfrm>
          <a:off x="0" y="0"/>
          <a:ext cx="0" cy="0"/>
          <a:chOff x="0" y="0"/>
          <a:chExt cx="0" cy="0"/>
        </a:xfrm>
      </p:grpSpPr>
      <p:sp>
        <p:nvSpPr>
          <p:cNvPr id="2" name="Образ слайда 1">
            <a:extLst>
              <a:ext uri="{FF2B5EF4-FFF2-40B4-BE49-F238E27FC236}">
                <a16:creationId xmlns:a16="http://schemas.microsoft.com/office/drawing/2014/main" id="{9584A833-0AB2-D682-0C69-E7F81A97BF74}"/>
              </a:ext>
            </a:extLst>
          </p:cNvPr>
          <p:cNvSpPr>
            <a:spLocks noGrp="1" noRot="1" noChangeAspect="1"/>
          </p:cNvSpPr>
          <p:nvPr>
            <p:ph type="sldImg"/>
          </p:nvPr>
        </p:nvSpPr>
        <p:spPr/>
      </p:sp>
      <p:sp>
        <p:nvSpPr>
          <p:cNvPr id="3" name="Заметки 2">
            <a:extLst>
              <a:ext uri="{FF2B5EF4-FFF2-40B4-BE49-F238E27FC236}">
                <a16:creationId xmlns:a16="http://schemas.microsoft.com/office/drawing/2014/main" id="{F51A6799-77D7-6F60-A5F1-5956A3EB6A34}"/>
              </a:ext>
            </a:extLst>
          </p:cNvPr>
          <p:cNvSpPr>
            <a:spLocks noGrp="1"/>
          </p:cNvSpPr>
          <p:nvPr>
            <p:ph type="body" idx="1"/>
          </p:nvPr>
        </p:nvSpPr>
        <p:spPr/>
        <p:txBody>
          <a:bodyPr/>
          <a:lstStyle/>
          <a:p>
            <a:r>
              <a:rPr lang="en-GB" dirty="0"/>
              <a:t>“To classify signal vs background hits, we use a lightweight Transformer architecture tailored for 3D hit data. The model takes as input per-hit global coordinates — x, y, z — and uses two self-attention layers with </a:t>
            </a:r>
            <a:r>
              <a:rPr lang="en-GB" dirty="0" err="1"/>
              <a:t>FlashAttention</a:t>
            </a:r>
            <a:r>
              <a:rPr lang="en-GB" dirty="0"/>
              <a:t> for efficiency. This makes it capable of </a:t>
            </a:r>
            <a:r>
              <a:rPr lang="en-GB" dirty="0" err="1"/>
              <a:t>modeling</a:t>
            </a:r>
            <a:r>
              <a:rPr lang="en-GB" dirty="0"/>
              <a:t> complex spatial correlations between hits.</a:t>
            </a:r>
          </a:p>
          <a:p>
            <a:endParaRPr lang="en-GB" dirty="0"/>
          </a:p>
          <a:p>
            <a:r>
              <a:rPr lang="en-GB" dirty="0"/>
              <a:t>Training is done with binary cross-entropy, but with a </a:t>
            </a:r>
            <a:r>
              <a:rPr lang="en-GB" dirty="0" err="1"/>
              <a:t>pos_weight</a:t>
            </a:r>
            <a:r>
              <a:rPr lang="en-GB" dirty="0"/>
              <a:t> = 1.5 to compensate for signal-background imbalanced logits. We monitor key metrics like F1, accuracy, and ROC AUC, all logged live via Weights &amp; Biases.</a:t>
            </a:r>
          </a:p>
          <a:p>
            <a:endParaRPr lang="en-GB" dirty="0"/>
          </a:p>
          <a:p>
            <a:r>
              <a:rPr lang="en-GB" dirty="0"/>
              <a:t>Importantly, we added mechanisms like mixed precision training and early stopping to boost performance while staying efficient.</a:t>
            </a:r>
          </a:p>
          <a:p>
            <a:endParaRPr lang="ru-RU" dirty="0"/>
          </a:p>
        </p:txBody>
      </p:sp>
      <p:sp>
        <p:nvSpPr>
          <p:cNvPr id="4" name="Номер слайда 3">
            <a:extLst>
              <a:ext uri="{FF2B5EF4-FFF2-40B4-BE49-F238E27FC236}">
                <a16:creationId xmlns:a16="http://schemas.microsoft.com/office/drawing/2014/main" id="{293C096A-E94D-B805-2BE8-15ADE6BBA6D7}"/>
              </a:ext>
            </a:extLst>
          </p:cNvPr>
          <p:cNvSpPr>
            <a:spLocks noGrp="1"/>
          </p:cNvSpPr>
          <p:nvPr>
            <p:ph type="sldNum" sz="quarter" idx="5"/>
          </p:nvPr>
        </p:nvSpPr>
        <p:spPr/>
        <p:txBody>
          <a:bodyPr/>
          <a:lstStyle/>
          <a:p>
            <a:fld id="{8CCE22D5-6CAD-4F90-83E2-E4E4D025A13E}" type="slidenum">
              <a:rPr lang="ru-RU" smtClean="0"/>
              <a:t>24</a:t>
            </a:fld>
            <a:endParaRPr lang="ru-RU"/>
          </a:p>
        </p:txBody>
      </p:sp>
    </p:spTree>
    <p:extLst>
      <p:ext uri="{BB962C8B-B14F-4D97-AF65-F5344CB8AC3E}">
        <p14:creationId xmlns:p14="http://schemas.microsoft.com/office/powerpoint/2010/main" val="2935550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2E2AF-5337-38C4-C5DD-3408B23F39B5}"/>
            </a:ext>
          </a:extLst>
        </p:cNvPr>
        <p:cNvGrpSpPr/>
        <p:nvPr/>
      </p:nvGrpSpPr>
      <p:grpSpPr>
        <a:xfrm>
          <a:off x="0" y="0"/>
          <a:ext cx="0" cy="0"/>
          <a:chOff x="0" y="0"/>
          <a:chExt cx="0" cy="0"/>
        </a:xfrm>
      </p:grpSpPr>
      <p:sp>
        <p:nvSpPr>
          <p:cNvPr id="2" name="Образ слайда 1">
            <a:extLst>
              <a:ext uri="{FF2B5EF4-FFF2-40B4-BE49-F238E27FC236}">
                <a16:creationId xmlns:a16="http://schemas.microsoft.com/office/drawing/2014/main" id="{08B2DCCC-4B00-CF80-A3F8-6C1DB8C39AB5}"/>
              </a:ext>
            </a:extLst>
          </p:cNvPr>
          <p:cNvSpPr>
            <a:spLocks noGrp="1" noRot="1" noChangeAspect="1"/>
          </p:cNvSpPr>
          <p:nvPr>
            <p:ph type="sldImg"/>
          </p:nvPr>
        </p:nvSpPr>
        <p:spPr/>
      </p:sp>
      <p:sp>
        <p:nvSpPr>
          <p:cNvPr id="3" name="Заметки 2">
            <a:extLst>
              <a:ext uri="{FF2B5EF4-FFF2-40B4-BE49-F238E27FC236}">
                <a16:creationId xmlns:a16="http://schemas.microsoft.com/office/drawing/2014/main" id="{855B8F46-EA7C-7CC5-0A20-927CDECEE1D7}"/>
              </a:ext>
            </a:extLst>
          </p:cNvPr>
          <p:cNvSpPr>
            <a:spLocks noGrp="1"/>
          </p:cNvSpPr>
          <p:nvPr>
            <p:ph type="body" idx="1"/>
          </p:nvPr>
        </p:nvSpPr>
        <p:spPr/>
        <p:txBody>
          <a:bodyPr/>
          <a:lstStyle/>
          <a:p>
            <a:endParaRPr lang="ru-RU" dirty="0"/>
          </a:p>
        </p:txBody>
      </p:sp>
      <p:sp>
        <p:nvSpPr>
          <p:cNvPr id="4" name="Номер слайда 3">
            <a:extLst>
              <a:ext uri="{FF2B5EF4-FFF2-40B4-BE49-F238E27FC236}">
                <a16:creationId xmlns:a16="http://schemas.microsoft.com/office/drawing/2014/main" id="{1FD2641D-F267-76DD-7C6D-2B4FC2E07C1B}"/>
              </a:ext>
            </a:extLst>
          </p:cNvPr>
          <p:cNvSpPr>
            <a:spLocks noGrp="1"/>
          </p:cNvSpPr>
          <p:nvPr>
            <p:ph type="sldNum" sz="quarter" idx="5"/>
          </p:nvPr>
        </p:nvSpPr>
        <p:spPr/>
        <p:txBody>
          <a:bodyPr/>
          <a:lstStyle/>
          <a:p>
            <a:fld id="{8CCE22D5-6CAD-4F90-83E2-E4E4D025A13E}" type="slidenum">
              <a:rPr lang="ru-RU" smtClean="0"/>
              <a:t>25</a:t>
            </a:fld>
            <a:endParaRPr lang="ru-RU"/>
          </a:p>
        </p:txBody>
      </p:sp>
    </p:spTree>
    <p:extLst>
      <p:ext uri="{BB962C8B-B14F-4D97-AF65-F5344CB8AC3E}">
        <p14:creationId xmlns:p14="http://schemas.microsoft.com/office/powerpoint/2010/main" val="3119059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6E030-768A-97F7-C168-45FA85B267F1}"/>
            </a:ext>
          </a:extLst>
        </p:cNvPr>
        <p:cNvGrpSpPr/>
        <p:nvPr/>
      </p:nvGrpSpPr>
      <p:grpSpPr>
        <a:xfrm>
          <a:off x="0" y="0"/>
          <a:ext cx="0" cy="0"/>
          <a:chOff x="0" y="0"/>
          <a:chExt cx="0" cy="0"/>
        </a:xfrm>
      </p:grpSpPr>
      <p:sp>
        <p:nvSpPr>
          <p:cNvPr id="2" name="Образ слайда 1">
            <a:extLst>
              <a:ext uri="{FF2B5EF4-FFF2-40B4-BE49-F238E27FC236}">
                <a16:creationId xmlns:a16="http://schemas.microsoft.com/office/drawing/2014/main" id="{D4119F49-8A63-B155-C9F5-066F65B8A3AC}"/>
              </a:ext>
            </a:extLst>
          </p:cNvPr>
          <p:cNvSpPr>
            <a:spLocks noGrp="1" noRot="1" noChangeAspect="1"/>
          </p:cNvSpPr>
          <p:nvPr>
            <p:ph type="sldImg"/>
          </p:nvPr>
        </p:nvSpPr>
        <p:spPr/>
      </p:sp>
      <p:sp>
        <p:nvSpPr>
          <p:cNvPr id="3" name="Заметки 2">
            <a:extLst>
              <a:ext uri="{FF2B5EF4-FFF2-40B4-BE49-F238E27FC236}">
                <a16:creationId xmlns:a16="http://schemas.microsoft.com/office/drawing/2014/main" id="{6F97FAD3-F936-B162-5D5C-C768A9EFC6BC}"/>
              </a:ext>
            </a:extLst>
          </p:cNvPr>
          <p:cNvSpPr>
            <a:spLocks noGrp="1"/>
          </p:cNvSpPr>
          <p:nvPr>
            <p:ph type="body" idx="1"/>
          </p:nvPr>
        </p:nvSpPr>
        <p:spPr/>
        <p:txBody>
          <a:bodyPr/>
          <a:lstStyle/>
          <a:p>
            <a:endParaRPr lang="ru-RU" dirty="0"/>
          </a:p>
        </p:txBody>
      </p:sp>
      <p:sp>
        <p:nvSpPr>
          <p:cNvPr id="4" name="Номер слайда 3">
            <a:extLst>
              <a:ext uri="{FF2B5EF4-FFF2-40B4-BE49-F238E27FC236}">
                <a16:creationId xmlns:a16="http://schemas.microsoft.com/office/drawing/2014/main" id="{E556329C-14EE-4D55-8E24-89049E6A45F7}"/>
              </a:ext>
            </a:extLst>
          </p:cNvPr>
          <p:cNvSpPr>
            <a:spLocks noGrp="1"/>
          </p:cNvSpPr>
          <p:nvPr>
            <p:ph type="sldNum" sz="quarter" idx="5"/>
          </p:nvPr>
        </p:nvSpPr>
        <p:spPr/>
        <p:txBody>
          <a:bodyPr/>
          <a:lstStyle/>
          <a:p>
            <a:fld id="{8CCE22D5-6CAD-4F90-83E2-E4E4D025A13E}" type="slidenum">
              <a:rPr lang="ru-RU" smtClean="0"/>
              <a:t>26</a:t>
            </a:fld>
            <a:endParaRPr lang="ru-RU"/>
          </a:p>
        </p:txBody>
      </p:sp>
    </p:spTree>
    <p:extLst>
      <p:ext uri="{BB962C8B-B14F-4D97-AF65-F5344CB8AC3E}">
        <p14:creationId xmlns:p14="http://schemas.microsoft.com/office/powerpoint/2010/main" val="3543673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8" name="Google Shape;438;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3649B-7B15-1E0C-5327-0EDD72225BC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DE"/>
          </a:p>
        </p:txBody>
      </p:sp>
      <p:sp>
        <p:nvSpPr>
          <p:cNvPr id="3" name="Subtitle 2">
            <a:extLst>
              <a:ext uri="{FF2B5EF4-FFF2-40B4-BE49-F238E27FC236}">
                <a16:creationId xmlns:a16="http://schemas.microsoft.com/office/drawing/2014/main" id="{2D9B797B-E2EC-EB2B-254F-CD103DD1BD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DE"/>
          </a:p>
        </p:txBody>
      </p:sp>
      <p:sp>
        <p:nvSpPr>
          <p:cNvPr id="4" name="Date Placeholder 3">
            <a:extLst>
              <a:ext uri="{FF2B5EF4-FFF2-40B4-BE49-F238E27FC236}">
                <a16:creationId xmlns:a16="http://schemas.microsoft.com/office/drawing/2014/main" id="{78A2C29A-AD21-E4E2-0A28-ABF0D77AE13F}"/>
              </a:ext>
            </a:extLst>
          </p:cNvPr>
          <p:cNvSpPr>
            <a:spLocks noGrp="1"/>
          </p:cNvSpPr>
          <p:nvPr>
            <p:ph type="dt" sz="half" idx="10"/>
          </p:nvPr>
        </p:nvSpPr>
        <p:spPr/>
        <p:txBody>
          <a:bodyPr/>
          <a:lstStyle/>
          <a:p>
            <a:fld id="{0C01DAF9-373A-AF44-AC01-49317ECA85F7}" type="datetime1">
              <a:rPr lang="de-DE" smtClean="0"/>
              <a:t>08.09.25</a:t>
            </a:fld>
            <a:endParaRPr lang="en-DE"/>
          </a:p>
        </p:txBody>
      </p:sp>
      <p:sp>
        <p:nvSpPr>
          <p:cNvPr id="5" name="Footer Placeholder 4">
            <a:extLst>
              <a:ext uri="{FF2B5EF4-FFF2-40B4-BE49-F238E27FC236}">
                <a16:creationId xmlns:a16="http://schemas.microsoft.com/office/drawing/2014/main" id="{9CB232C6-4731-CF5E-9440-BC0F7CECAB68}"/>
              </a:ext>
            </a:extLst>
          </p:cNvPr>
          <p:cNvSpPr>
            <a:spLocks noGrp="1"/>
          </p:cNvSpPr>
          <p:nvPr>
            <p:ph type="ftr" sz="quarter" idx="11"/>
          </p:nvPr>
        </p:nvSpPr>
        <p:spPr/>
        <p:txBody>
          <a:bodyPr/>
          <a:lstStyle/>
          <a:p>
            <a:r>
              <a:rPr lang="en-GB"/>
              <a:t>HAMLET Kopenhagen 2025, Sascha Caron</a:t>
            </a:r>
            <a:endParaRPr lang="en-DE"/>
          </a:p>
        </p:txBody>
      </p:sp>
      <p:sp>
        <p:nvSpPr>
          <p:cNvPr id="6" name="Slide Number Placeholder 5">
            <a:extLst>
              <a:ext uri="{FF2B5EF4-FFF2-40B4-BE49-F238E27FC236}">
                <a16:creationId xmlns:a16="http://schemas.microsoft.com/office/drawing/2014/main" id="{27A57D63-4A48-193E-8685-7D8CA83F40F2}"/>
              </a:ext>
            </a:extLst>
          </p:cNvPr>
          <p:cNvSpPr>
            <a:spLocks noGrp="1"/>
          </p:cNvSpPr>
          <p:nvPr>
            <p:ph type="sldNum" sz="quarter" idx="12"/>
          </p:nvPr>
        </p:nvSpPr>
        <p:spPr/>
        <p:txBody>
          <a:bodyPr/>
          <a:lstStyle/>
          <a:p>
            <a:fld id="{EC98B3A4-9273-CE4A-B22B-2D3C6F6E59F0}" type="slidenum">
              <a:rPr lang="en-DE" smtClean="0"/>
              <a:t>‹#›</a:t>
            </a:fld>
            <a:endParaRPr lang="en-DE"/>
          </a:p>
        </p:txBody>
      </p:sp>
    </p:spTree>
    <p:extLst>
      <p:ext uri="{BB962C8B-B14F-4D97-AF65-F5344CB8AC3E}">
        <p14:creationId xmlns:p14="http://schemas.microsoft.com/office/powerpoint/2010/main" val="859054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DE8F1-E8E8-7282-D39B-B7BEAE89075C}"/>
              </a:ext>
            </a:extLst>
          </p:cNvPr>
          <p:cNvSpPr>
            <a:spLocks noGrp="1"/>
          </p:cNvSpPr>
          <p:nvPr>
            <p:ph type="title"/>
          </p:nvPr>
        </p:nvSpPr>
        <p:spPr/>
        <p:txBody>
          <a:bodyPr/>
          <a:lstStyle/>
          <a:p>
            <a:r>
              <a:rPr lang="en-GB"/>
              <a:t>Click to edit Master title style</a:t>
            </a:r>
            <a:endParaRPr lang="en-DE"/>
          </a:p>
        </p:txBody>
      </p:sp>
      <p:sp>
        <p:nvSpPr>
          <p:cNvPr id="3" name="Vertical Text Placeholder 2">
            <a:extLst>
              <a:ext uri="{FF2B5EF4-FFF2-40B4-BE49-F238E27FC236}">
                <a16:creationId xmlns:a16="http://schemas.microsoft.com/office/drawing/2014/main" id="{6F2C2FB9-F3A2-F89B-A3A5-C79653175F4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E"/>
          </a:p>
        </p:txBody>
      </p:sp>
      <p:sp>
        <p:nvSpPr>
          <p:cNvPr id="4" name="Date Placeholder 3">
            <a:extLst>
              <a:ext uri="{FF2B5EF4-FFF2-40B4-BE49-F238E27FC236}">
                <a16:creationId xmlns:a16="http://schemas.microsoft.com/office/drawing/2014/main" id="{AF810CDE-11E0-9815-800F-5CDB55344225}"/>
              </a:ext>
            </a:extLst>
          </p:cNvPr>
          <p:cNvSpPr>
            <a:spLocks noGrp="1"/>
          </p:cNvSpPr>
          <p:nvPr>
            <p:ph type="dt" sz="half" idx="10"/>
          </p:nvPr>
        </p:nvSpPr>
        <p:spPr/>
        <p:txBody>
          <a:bodyPr/>
          <a:lstStyle/>
          <a:p>
            <a:fld id="{EE4A0A79-1806-1E4F-A376-C3FDE20ACE83}" type="datetime1">
              <a:rPr lang="de-DE" smtClean="0"/>
              <a:t>08.09.25</a:t>
            </a:fld>
            <a:endParaRPr lang="en-DE"/>
          </a:p>
        </p:txBody>
      </p:sp>
      <p:sp>
        <p:nvSpPr>
          <p:cNvPr id="5" name="Footer Placeholder 4">
            <a:extLst>
              <a:ext uri="{FF2B5EF4-FFF2-40B4-BE49-F238E27FC236}">
                <a16:creationId xmlns:a16="http://schemas.microsoft.com/office/drawing/2014/main" id="{0F95193C-91B9-2774-32D0-BA6E4DB3D6AB}"/>
              </a:ext>
            </a:extLst>
          </p:cNvPr>
          <p:cNvSpPr>
            <a:spLocks noGrp="1"/>
          </p:cNvSpPr>
          <p:nvPr>
            <p:ph type="ftr" sz="quarter" idx="11"/>
          </p:nvPr>
        </p:nvSpPr>
        <p:spPr/>
        <p:txBody>
          <a:bodyPr/>
          <a:lstStyle/>
          <a:p>
            <a:r>
              <a:rPr lang="en-GB"/>
              <a:t>HAMLET Kopenhagen 2025, Sascha Caron</a:t>
            </a:r>
            <a:endParaRPr lang="en-DE"/>
          </a:p>
        </p:txBody>
      </p:sp>
      <p:sp>
        <p:nvSpPr>
          <p:cNvPr id="6" name="Slide Number Placeholder 5">
            <a:extLst>
              <a:ext uri="{FF2B5EF4-FFF2-40B4-BE49-F238E27FC236}">
                <a16:creationId xmlns:a16="http://schemas.microsoft.com/office/drawing/2014/main" id="{9128B464-657F-574A-5E45-46DB71D67E64}"/>
              </a:ext>
            </a:extLst>
          </p:cNvPr>
          <p:cNvSpPr>
            <a:spLocks noGrp="1"/>
          </p:cNvSpPr>
          <p:nvPr>
            <p:ph type="sldNum" sz="quarter" idx="12"/>
          </p:nvPr>
        </p:nvSpPr>
        <p:spPr/>
        <p:txBody>
          <a:bodyPr/>
          <a:lstStyle/>
          <a:p>
            <a:fld id="{EC98B3A4-9273-CE4A-B22B-2D3C6F6E59F0}" type="slidenum">
              <a:rPr lang="en-DE" smtClean="0"/>
              <a:t>‹#›</a:t>
            </a:fld>
            <a:endParaRPr lang="en-DE"/>
          </a:p>
        </p:txBody>
      </p:sp>
    </p:spTree>
    <p:extLst>
      <p:ext uri="{BB962C8B-B14F-4D97-AF65-F5344CB8AC3E}">
        <p14:creationId xmlns:p14="http://schemas.microsoft.com/office/powerpoint/2010/main" val="1341488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F4CC6C4-DE32-D0C2-EA2B-B005DD5FA9A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DE"/>
          </a:p>
        </p:txBody>
      </p:sp>
      <p:sp>
        <p:nvSpPr>
          <p:cNvPr id="3" name="Vertical Text Placeholder 2">
            <a:extLst>
              <a:ext uri="{FF2B5EF4-FFF2-40B4-BE49-F238E27FC236}">
                <a16:creationId xmlns:a16="http://schemas.microsoft.com/office/drawing/2014/main" id="{5F79E7EC-4DB3-D37E-4039-A7047CB24BF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E"/>
          </a:p>
        </p:txBody>
      </p:sp>
      <p:sp>
        <p:nvSpPr>
          <p:cNvPr id="4" name="Date Placeholder 3">
            <a:extLst>
              <a:ext uri="{FF2B5EF4-FFF2-40B4-BE49-F238E27FC236}">
                <a16:creationId xmlns:a16="http://schemas.microsoft.com/office/drawing/2014/main" id="{FB8C0B0E-8981-9F62-2226-721247BF1BB0}"/>
              </a:ext>
            </a:extLst>
          </p:cNvPr>
          <p:cNvSpPr>
            <a:spLocks noGrp="1"/>
          </p:cNvSpPr>
          <p:nvPr>
            <p:ph type="dt" sz="half" idx="10"/>
          </p:nvPr>
        </p:nvSpPr>
        <p:spPr/>
        <p:txBody>
          <a:bodyPr/>
          <a:lstStyle/>
          <a:p>
            <a:fld id="{F297B237-FBC2-6C47-91CE-271706014064}" type="datetime1">
              <a:rPr lang="de-DE" smtClean="0"/>
              <a:t>08.09.25</a:t>
            </a:fld>
            <a:endParaRPr lang="en-DE"/>
          </a:p>
        </p:txBody>
      </p:sp>
      <p:sp>
        <p:nvSpPr>
          <p:cNvPr id="5" name="Footer Placeholder 4">
            <a:extLst>
              <a:ext uri="{FF2B5EF4-FFF2-40B4-BE49-F238E27FC236}">
                <a16:creationId xmlns:a16="http://schemas.microsoft.com/office/drawing/2014/main" id="{242A6FA9-443D-75F6-E2FB-2D56081E3DEC}"/>
              </a:ext>
            </a:extLst>
          </p:cNvPr>
          <p:cNvSpPr>
            <a:spLocks noGrp="1"/>
          </p:cNvSpPr>
          <p:nvPr>
            <p:ph type="ftr" sz="quarter" idx="11"/>
          </p:nvPr>
        </p:nvSpPr>
        <p:spPr/>
        <p:txBody>
          <a:bodyPr/>
          <a:lstStyle/>
          <a:p>
            <a:r>
              <a:rPr lang="en-GB"/>
              <a:t>HAMLET Kopenhagen 2025, Sascha Caron</a:t>
            </a:r>
            <a:endParaRPr lang="en-DE"/>
          </a:p>
        </p:txBody>
      </p:sp>
      <p:sp>
        <p:nvSpPr>
          <p:cNvPr id="6" name="Slide Number Placeholder 5">
            <a:extLst>
              <a:ext uri="{FF2B5EF4-FFF2-40B4-BE49-F238E27FC236}">
                <a16:creationId xmlns:a16="http://schemas.microsoft.com/office/drawing/2014/main" id="{767F7B26-A365-5BB4-DC8C-C4E70BC483B8}"/>
              </a:ext>
            </a:extLst>
          </p:cNvPr>
          <p:cNvSpPr>
            <a:spLocks noGrp="1"/>
          </p:cNvSpPr>
          <p:nvPr>
            <p:ph type="sldNum" sz="quarter" idx="12"/>
          </p:nvPr>
        </p:nvSpPr>
        <p:spPr/>
        <p:txBody>
          <a:bodyPr/>
          <a:lstStyle/>
          <a:p>
            <a:fld id="{EC98B3A4-9273-CE4A-B22B-2D3C6F6E59F0}" type="slidenum">
              <a:rPr lang="en-DE" smtClean="0"/>
              <a:t>‹#›</a:t>
            </a:fld>
            <a:endParaRPr lang="en-DE"/>
          </a:p>
        </p:txBody>
      </p:sp>
    </p:spTree>
    <p:extLst>
      <p:ext uri="{BB962C8B-B14F-4D97-AF65-F5344CB8AC3E}">
        <p14:creationId xmlns:p14="http://schemas.microsoft.com/office/powerpoint/2010/main" val="28757653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magen con título" type="picTx">
  <p:cSld name="Imagen con título">
    <p:spTree>
      <p:nvGrpSpPr>
        <p:cNvPr id="1" name="Shape 136"/>
        <p:cNvGrpSpPr/>
        <p:nvPr/>
      </p:nvGrpSpPr>
      <p:grpSpPr>
        <a:xfrm>
          <a:off x="0" y="0"/>
          <a:ext cx="0" cy="0"/>
          <a:chOff x="0" y="0"/>
          <a:chExt cx="0" cy="0"/>
        </a:xfrm>
      </p:grpSpPr>
      <p:sp>
        <p:nvSpPr>
          <p:cNvPr id="137" name="Google Shape;137;p5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8" name="Google Shape;138;p57"/>
          <p:cNvSpPr>
            <a:spLocks noGrp="1"/>
          </p:cNvSpPr>
          <p:nvPr>
            <p:ph type="pic" idx="2"/>
          </p:nvPr>
        </p:nvSpPr>
        <p:spPr>
          <a:xfrm>
            <a:off x="5183188" y="987425"/>
            <a:ext cx="6172200" cy="4873625"/>
          </a:xfrm>
          <a:prstGeom prst="rect">
            <a:avLst/>
          </a:prstGeom>
          <a:noFill/>
          <a:ln>
            <a:noFill/>
          </a:ln>
        </p:spPr>
      </p:sp>
      <p:sp>
        <p:nvSpPr>
          <p:cNvPr id="139" name="Google Shape;139;p5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40" name="Google Shape;140;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0D345768-C219-F746-89CD-279159D0EB9D}" type="datetime1">
              <a:rPr lang="de-DE" smtClean="0"/>
              <a:t>08.09.25</a:t>
            </a:fld>
            <a:endParaRPr/>
          </a:p>
        </p:txBody>
      </p:sp>
      <p:sp>
        <p:nvSpPr>
          <p:cNvPr id="141" name="Google Shape;141;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HAMLET Kopenhagen 2025, Sascha Caron</a:t>
            </a:r>
            <a:endParaRPr/>
          </a:p>
        </p:txBody>
      </p:sp>
      <p:sp>
        <p:nvSpPr>
          <p:cNvPr id="142" name="Google Shape;142;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03905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EC2AD-581C-ECE7-F864-D78FC6012A99}"/>
              </a:ext>
            </a:extLst>
          </p:cNvPr>
          <p:cNvSpPr>
            <a:spLocks noGrp="1"/>
          </p:cNvSpPr>
          <p:nvPr>
            <p:ph type="title"/>
          </p:nvPr>
        </p:nvSpPr>
        <p:spPr/>
        <p:txBody>
          <a:bodyPr/>
          <a:lstStyle/>
          <a:p>
            <a:r>
              <a:rPr lang="en-GB"/>
              <a:t>Click to edit Master title style</a:t>
            </a:r>
            <a:endParaRPr lang="en-DE"/>
          </a:p>
        </p:txBody>
      </p:sp>
      <p:sp>
        <p:nvSpPr>
          <p:cNvPr id="3" name="Content Placeholder 2">
            <a:extLst>
              <a:ext uri="{FF2B5EF4-FFF2-40B4-BE49-F238E27FC236}">
                <a16:creationId xmlns:a16="http://schemas.microsoft.com/office/drawing/2014/main" id="{D0A26DE0-A745-1931-9A31-78098B02892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E"/>
          </a:p>
        </p:txBody>
      </p:sp>
      <p:sp>
        <p:nvSpPr>
          <p:cNvPr id="4" name="Date Placeholder 3">
            <a:extLst>
              <a:ext uri="{FF2B5EF4-FFF2-40B4-BE49-F238E27FC236}">
                <a16:creationId xmlns:a16="http://schemas.microsoft.com/office/drawing/2014/main" id="{98D93376-2C57-7A46-EF13-4C368BA84665}"/>
              </a:ext>
            </a:extLst>
          </p:cNvPr>
          <p:cNvSpPr>
            <a:spLocks noGrp="1"/>
          </p:cNvSpPr>
          <p:nvPr>
            <p:ph type="dt" sz="half" idx="10"/>
          </p:nvPr>
        </p:nvSpPr>
        <p:spPr/>
        <p:txBody>
          <a:bodyPr/>
          <a:lstStyle/>
          <a:p>
            <a:fld id="{5A66CFDF-6818-7445-A983-68C971E35F6C}" type="datetime1">
              <a:rPr lang="de-DE" smtClean="0"/>
              <a:t>08.09.25</a:t>
            </a:fld>
            <a:endParaRPr lang="en-DE"/>
          </a:p>
        </p:txBody>
      </p:sp>
      <p:sp>
        <p:nvSpPr>
          <p:cNvPr id="5" name="Footer Placeholder 4">
            <a:extLst>
              <a:ext uri="{FF2B5EF4-FFF2-40B4-BE49-F238E27FC236}">
                <a16:creationId xmlns:a16="http://schemas.microsoft.com/office/drawing/2014/main" id="{21053238-5F97-7833-7E57-58441816DBB1}"/>
              </a:ext>
            </a:extLst>
          </p:cNvPr>
          <p:cNvSpPr>
            <a:spLocks noGrp="1"/>
          </p:cNvSpPr>
          <p:nvPr>
            <p:ph type="ftr" sz="quarter" idx="11"/>
          </p:nvPr>
        </p:nvSpPr>
        <p:spPr/>
        <p:txBody>
          <a:bodyPr/>
          <a:lstStyle/>
          <a:p>
            <a:r>
              <a:rPr lang="en-GB"/>
              <a:t>HAMLET Kopenhagen 2025, Sascha Caron</a:t>
            </a:r>
            <a:endParaRPr lang="en-DE"/>
          </a:p>
        </p:txBody>
      </p:sp>
      <p:sp>
        <p:nvSpPr>
          <p:cNvPr id="6" name="Slide Number Placeholder 5">
            <a:extLst>
              <a:ext uri="{FF2B5EF4-FFF2-40B4-BE49-F238E27FC236}">
                <a16:creationId xmlns:a16="http://schemas.microsoft.com/office/drawing/2014/main" id="{BB5FF87D-6BEB-4B0A-38EF-9DF4EEDB6B7F}"/>
              </a:ext>
            </a:extLst>
          </p:cNvPr>
          <p:cNvSpPr>
            <a:spLocks noGrp="1"/>
          </p:cNvSpPr>
          <p:nvPr>
            <p:ph type="sldNum" sz="quarter" idx="12"/>
          </p:nvPr>
        </p:nvSpPr>
        <p:spPr/>
        <p:txBody>
          <a:bodyPr/>
          <a:lstStyle/>
          <a:p>
            <a:fld id="{EC98B3A4-9273-CE4A-B22B-2D3C6F6E59F0}" type="slidenum">
              <a:rPr lang="en-DE" smtClean="0"/>
              <a:t>‹#›</a:t>
            </a:fld>
            <a:endParaRPr lang="en-DE"/>
          </a:p>
        </p:txBody>
      </p:sp>
    </p:spTree>
    <p:extLst>
      <p:ext uri="{BB962C8B-B14F-4D97-AF65-F5344CB8AC3E}">
        <p14:creationId xmlns:p14="http://schemas.microsoft.com/office/powerpoint/2010/main" val="898456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34374-5F2E-420B-7FFD-8A0FA7587EC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DE"/>
          </a:p>
        </p:txBody>
      </p:sp>
      <p:sp>
        <p:nvSpPr>
          <p:cNvPr id="3" name="Text Placeholder 2">
            <a:extLst>
              <a:ext uri="{FF2B5EF4-FFF2-40B4-BE49-F238E27FC236}">
                <a16:creationId xmlns:a16="http://schemas.microsoft.com/office/drawing/2014/main" id="{DC0AFF33-C881-351D-7AC3-DB58B9FDAE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EE1F9C6-4B5A-2F85-1CD0-4E2CB469BB1E}"/>
              </a:ext>
            </a:extLst>
          </p:cNvPr>
          <p:cNvSpPr>
            <a:spLocks noGrp="1"/>
          </p:cNvSpPr>
          <p:nvPr>
            <p:ph type="dt" sz="half" idx="10"/>
          </p:nvPr>
        </p:nvSpPr>
        <p:spPr/>
        <p:txBody>
          <a:bodyPr/>
          <a:lstStyle/>
          <a:p>
            <a:fld id="{39F91EDC-DE31-A841-A109-07616BD6F0C9}" type="datetime1">
              <a:rPr lang="de-DE" smtClean="0"/>
              <a:t>08.09.25</a:t>
            </a:fld>
            <a:endParaRPr lang="en-DE"/>
          </a:p>
        </p:txBody>
      </p:sp>
      <p:sp>
        <p:nvSpPr>
          <p:cNvPr id="5" name="Footer Placeholder 4">
            <a:extLst>
              <a:ext uri="{FF2B5EF4-FFF2-40B4-BE49-F238E27FC236}">
                <a16:creationId xmlns:a16="http://schemas.microsoft.com/office/drawing/2014/main" id="{32506D1A-5830-853F-0C52-20475A084DC9}"/>
              </a:ext>
            </a:extLst>
          </p:cNvPr>
          <p:cNvSpPr>
            <a:spLocks noGrp="1"/>
          </p:cNvSpPr>
          <p:nvPr>
            <p:ph type="ftr" sz="quarter" idx="11"/>
          </p:nvPr>
        </p:nvSpPr>
        <p:spPr/>
        <p:txBody>
          <a:bodyPr/>
          <a:lstStyle/>
          <a:p>
            <a:r>
              <a:rPr lang="en-GB"/>
              <a:t>HAMLET Kopenhagen 2025, Sascha Caron</a:t>
            </a:r>
            <a:endParaRPr lang="en-DE"/>
          </a:p>
        </p:txBody>
      </p:sp>
      <p:sp>
        <p:nvSpPr>
          <p:cNvPr id="6" name="Slide Number Placeholder 5">
            <a:extLst>
              <a:ext uri="{FF2B5EF4-FFF2-40B4-BE49-F238E27FC236}">
                <a16:creationId xmlns:a16="http://schemas.microsoft.com/office/drawing/2014/main" id="{CFB2AC08-83CA-A6E5-5808-F1B729FB1A67}"/>
              </a:ext>
            </a:extLst>
          </p:cNvPr>
          <p:cNvSpPr>
            <a:spLocks noGrp="1"/>
          </p:cNvSpPr>
          <p:nvPr>
            <p:ph type="sldNum" sz="quarter" idx="12"/>
          </p:nvPr>
        </p:nvSpPr>
        <p:spPr/>
        <p:txBody>
          <a:bodyPr/>
          <a:lstStyle/>
          <a:p>
            <a:fld id="{EC98B3A4-9273-CE4A-B22B-2D3C6F6E59F0}" type="slidenum">
              <a:rPr lang="en-DE" smtClean="0"/>
              <a:t>‹#›</a:t>
            </a:fld>
            <a:endParaRPr lang="en-DE"/>
          </a:p>
        </p:txBody>
      </p:sp>
    </p:spTree>
    <p:extLst>
      <p:ext uri="{BB962C8B-B14F-4D97-AF65-F5344CB8AC3E}">
        <p14:creationId xmlns:p14="http://schemas.microsoft.com/office/powerpoint/2010/main" val="1152904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22D5F-6C51-FCDF-560A-7098199EFA5A}"/>
              </a:ext>
            </a:extLst>
          </p:cNvPr>
          <p:cNvSpPr>
            <a:spLocks noGrp="1"/>
          </p:cNvSpPr>
          <p:nvPr>
            <p:ph type="title"/>
          </p:nvPr>
        </p:nvSpPr>
        <p:spPr/>
        <p:txBody>
          <a:bodyPr/>
          <a:lstStyle/>
          <a:p>
            <a:r>
              <a:rPr lang="en-GB"/>
              <a:t>Click to edit Master title style</a:t>
            </a:r>
            <a:endParaRPr lang="en-DE"/>
          </a:p>
        </p:txBody>
      </p:sp>
      <p:sp>
        <p:nvSpPr>
          <p:cNvPr id="3" name="Content Placeholder 2">
            <a:extLst>
              <a:ext uri="{FF2B5EF4-FFF2-40B4-BE49-F238E27FC236}">
                <a16:creationId xmlns:a16="http://schemas.microsoft.com/office/drawing/2014/main" id="{D8C9B4C8-0E22-76AC-F590-81DBC8D4A44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E"/>
          </a:p>
        </p:txBody>
      </p:sp>
      <p:sp>
        <p:nvSpPr>
          <p:cNvPr id="4" name="Content Placeholder 3">
            <a:extLst>
              <a:ext uri="{FF2B5EF4-FFF2-40B4-BE49-F238E27FC236}">
                <a16:creationId xmlns:a16="http://schemas.microsoft.com/office/drawing/2014/main" id="{317EEDF1-20BF-FF14-0B33-CA593B42DC9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E"/>
          </a:p>
        </p:txBody>
      </p:sp>
      <p:sp>
        <p:nvSpPr>
          <p:cNvPr id="5" name="Date Placeholder 4">
            <a:extLst>
              <a:ext uri="{FF2B5EF4-FFF2-40B4-BE49-F238E27FC236}">
                <a16:creationId xmlns:a16="http://schemas.microsoft.com/office/drawing/2014/main" id="{0F24C028-B475-8BE7-876C-A5F81CEAD843}"/>
              </a:ext>
            </a:extLst>
          </p:cNvPr>
          <p:cNvSpPr>
            <a:spLocks noGrp="1"/>
          </p:cNvSpPr>
          <p:nvPr>
            <p:ph type="dt" sz="half" idx="10"/>
          </p:nvPr>
        </p:nvSpPr>
        <p:spPr/>
        <p:txBody>
          <a:bodyPr/>
          <a:lstStyle/>
          <a:p>
            <a:fld id="{FCD6456E-0685-FE46-95E9-500A1E7EAA08}" type="datetime1">
              <a:rPr lang="de-DE" smtClean="0"/>
              <a:t>08.09.25</a:t>
            </a:fld>
            <a:endParaRPr lang="en-DE"/>
          </a:p>
        </p:txBody>
      </p:sp>
      <p:sp>
        <p:nvSpPr>
          <p:cNvPr id="6" name="Footer Placeholder 5">
            <a:extLst>
              <a:ext uri="{FF2B5EF4-FFF2-40B4-BE49-F238E27FC236}">
                <a16:creationId xmlns:a16="http://schemas.microsoft.com/office/drawing/2014/main" id="{732A07C1-3BD2-19FF-BF31-39E40D1943D1}"/>
              </a:ext>
            </a:extLst>
          </p:cNvPr>
          <p:cNvSpPr>
            <a:spLocks noGrp="1"/>
          </p:cNvSpPr>
          <p:nvPr>
            <p:ph type="ftr" sz="quarter" idx="11"/>
          </p:nvPr>
        </p:nvSpPr>
        <p:spPr/>
        <p:txBody>
          <a:bodyPr/>
          <a:lstStyle/>
          <a:p>
            <a:r>
              <a:rPr lang="en-GB"/>
              <a:t>HAMLET Kopenhagen 2025, Sascha Caron</a:t>
            </a:r>
            <a:endParaRPr lang="en-DE"/>
          </a:p>
        </p:txBody>
      </p:sp>
      <p:sp>
        <p:nvSpPr>
          <p:cNvPr id="7" name="Slide Number Placeholder 6">
            <a:extLst>
              <a:ext uri="{FF2B5EF4-FFF2-40B4-BE49-F238E27FC236}">
                <a16:creationId xmlns:a16="http://schemas.microsoft.com/office/drawing/2014/main" id="{C31C5807-F214-2448-588A-04FD929E1FF3}"/>
              </a:ext>
            </a:extLst>
          </p:cNvPr>
          <p:cNvSpPr>
            <a:spLocks noGrp="1"/>
          </p:cNvSpPr>
          <p:nvPr>
            <p:ph type="sldNum" sz="quarter" idx="12"/>
          </p:nvPr>
        </p:nvSpPr>
        <p:spPr/>
        <p:txBody>
          <a:bodyPr/>
          <a:lstStyle/>
          <a:p>
            <a:fld id="{EC98B3A4-9273-CE4A-B22B-2D3C6F6E59F0}" type="slidenum">
              <a:rPr lang="en-DE" smtClean="0"/>
              <a:t>‹#›</a:t>
            </a:fld>
            <a:endParaRPr lang="en-DE"/>
          </a:p>
        </p:txBody>
      </p:sp>
    </p:spTree>
    <p:extLst>
      <p:ext uri="{BB962C8B-B14F-4D97-AF65-F5344CB8AC3E}">
        <p14:creationId xmlns:p14="http://schemas.microsoft.com/office/powerpoint/2010/main" val="2556318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8AF1C-CE1B-4D66-60F2-F9F1EBDDAC8B}"/>
              </a:ext>
            </a:extLst>
          </p:cNvPr>
          <p:cNvSpPr>
            <a:spLocks noGrp="1"/>
          </p:cNvSpPr>
          <p:nvPr>
            <p:ph type="title"/>
          </p:nvPr>
        </p:nvSpPr>
        <p:spPr>
          <a:xfrm>
            <a:off x="839788" y="365125"/>
            <a:ext cx="10515600" cy="1325563"/>
          </a:xfrm>
        </p:spPr>
        <p:txBody>
          <a:bodyPr/>
          <a:lstStyle/>
          <a:p>
            <a:r>
              <a:rPr lang="en-GB"/>
              <a:t>Click to edit Master title style</a:t>
            </a:r>
            <a:endParaRPr lang="en-DE"/>
          </a:p>
        </p:txBody>
      </p:sp>
      <p:sp>
        <p:nvSpPr>
          <p:cNvPr id="3" name="Text Placeholder 2">
            <a:extLst>
              <a:ext uri="{FF2B5EF4-FFF2-40B4-BE49-F238E27FC236}">
                <a16:creationId xmlns:a16="http://schemas.microsoft.com/office/drawing/2014/main" id="{202DAE20-CA3C-A69A-8F5A-1A3F5105F3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21CD066-EB17-830D-9669-510799AB0A6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E"/>
          </a:p>
        </p:txBody>
      </p:sp>
      <p:sp>
        <p:nvSpPr>
          <p:cNvPr id="5" name="Text Placeholder 4">
            <a:extLst>
              <a:ext uri="{FF2B5EF4-FFF2-40B4-BE49-F238E27FC236}">
                <a16:creationId xmlns:a16="http://schemas.microsoft.com/office/drawing/2014/main" id="{6B24065A-816A-0B09-A0E1-AB7108F7CF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AEAD294-AEFF-8065-E261-575EBBF9C07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E"/>
          </a:p>
        </p:txBody>
      </p:sp>
      <p:sp>
        <p:nvSpPr>
          <p:cNvPr id="7" name="Date Placeholder 6">
            <a:extLst>
              <a:ext uri="{FF2B5EF4-FFF2-40B4-BE49-F238E27FC236}">
                <a16:creationId xmlns:a16="http://schemas.microsoft.com/office/drawing/2014/main" id="{01B63A6D-02E5-A8FA-A17B-62EBFEABFA89}"/>
              </a:ext>
            </a:extLst>
          </p:cNvPr>
          <p:cNvSpPr>
            <a:spLocks noGrp="1"/>
          </p:cNvSpPr>
          <p:nvPr>
            <p:ph type="dt" sz="half" idx="10"/>
          </p:nvPr>
        </p:nvSpPr>
        <p:spPr/>
        <p:txBody>
          <a:bodyPr/>
          <a:lstStyle/>
          <a:p>
            <a:fld id="{D49F77A9-CED0-5048-BEB1-8B848651D998}" type="datetime1">
              <a:rPr lang="de-DE" smtClean="0"/>
              <a:t>08.09.25</a:t>
            </a:fld>
            <a:endParaRPr lang="en-DE"/>
          </a:p>
        </p:txBody>
      </p:sp>
      <p:sp>
        <p:nvSpPr>
          <p:cNvPr id="8" name="Footer Placeholder 7">
            <a:extLst>
              <a:ext uri="{FF2B5EF4-FFF2-40B4-BE49-F238E27FC236}">
                <a16:creationId xmlns:a16="http://schemas.microsoft.com/office/drawing/2014/main" id="{679116AC-9970-0479-3C51-8A1920EDF4D2}"/>
              </a:ext>
            </a:extLst>
          </p:cNvPr>
          <p:cNvSpPr>
            <a:spLocks noGrp="1"/>
          </p:cNvSpPr>
          <p:nvPr>
            <p:ph type="ftr" sz="quarter" idx="11"/>
          </p:nvPr>
        </p:nvSpPr>
        <p:spPr/>
        <p:txBody>
          <a:bodyPr/>
          <a:lstStyle/>
          <a:p>
            <a:r>
              <a:rPr lang="en-GB"/>
              <a:t>HAMLET Kopenhagen 2025, Sascha Caron</a:t>
            </a:r>
            <a:endParaRPr lang="en-DE"/>
          </a:p>
        </p:txBody>
      </p:sp>
      <p:sp>
        <p:nvSpPr>
          <p:cNvPr id="9" name="Slide Number Placeholder 8">
            <a:extLst>
              <a:ext uri="{FF2B5EF4-FFF2-40B4-BE49-F238E27FC236}">
                <a16:creationId xmlns:a16="http://schemas.microsoft.com/office/drawing/2014/main" id="{885D6793-4838-3B03-7E69-E0C5E58D2487}"/>
              </a:ext>
            </a:extLst>
          </p:cNvPr>
          <p:cNvSpPr>
            <a:spLocks noGrp="1"/>
          </p:cNvSpPr>
          <p:nvPr>
            <p:ph type="sldNum" sz="quarter" idx="12"/>
          </p:nvPr>
        </p:nvSpPr>
        <p:spPr/>
        <p:txBody>
          <a:bodyPr/>
          <a:lstStyle/>
          <a:p>
            <a:fld id="{EC98B3A4-9273-CE4A-B22B-2D3C6F6E59F0}" type="slidenum">
              <a:rPr lang="en-DE" smtClean="0"/>
              <a:t>‹#›</a:t>
            </a:fld>
            <a:endParaRPr lang="en-DE"/>
          </a:p>
        </p:txBody>
      </p:sp>
    </p:spTree>
    <p:extLst>
      <p:ext uri="{BB962C8B-B14F-4D97-AF65-F5344CB8AC3E}">
        <p14:creationId xmlns:p14="http://schemas.microsoft.com/office/powerpoint/2010/main" val="1271335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5B65F-E4E3-2737-8D18-94A1D3E79EF5}"/>
              </a:ext>
            </a:extLst>
          </p:cNvPr>
          <p:cNvSpPr>
            <a:spLocks noGrp="1"/>
          </p:cNvSpPr>
          <p:nvPr>
            <p:ph type="title"/>
          </p:nvPr>
        </p:nvSpPr>
        <p:spPr/>
        <p:txBody>
          <a:bodyPr/>
          <a:lstStyle/>
          <a:p>
            <a:r>
              <a:rPr lang="en-GB"/>
              <a:t>Click to edit Master title style</a:t>
            </a:r>
            <a:endParaRPr lang="en-DE"/>
          </a:p>
        </p:txBody>
      </p:sp>
      <p:sp>
        <p:nvSpPr>
          <p:cNvPr id="3" name="Date Placeholder 2">
            <a:extLst>
              <a:ext uri="{FF2B5EF4-FFF2-40B4-BE49-F238E27FC236}">
                <a16:creationId xmlns:a16="http://schemas.microsoft.com/office/drawing/2014/main" id="{77538841-4707-01D2-03C8-FAE6F031B027}"/>
              </a:ext>
            </a:extLst>
          </p:cNvPr>
          <p:cNvSpPr>
            <a:spLocks noGrp="1"/>
          </p:cNvSpPr>
          <p:nvPr>
            <p:ph type="dt" sz="half" idx="10"/>
          </p:nvPr>
        </p:nvSpPr>
        <p:spPr/>
        <p:txBody>
          <a:bodyPr/>
          <a:lstStyle/>
          <a:p>
            <a:fld id="{CA0AA000-5ECD-F948-8936-457DF8648DED}" type="datetime1">
              <a:rPr lang="de-DE" smtClean="0"/>
              <a:t>08.09.25</a:t>
            </a:fld>
            <a:endParaRPr lang="en-DE"/>
          </a:p>
        </p:txBody>
      </p:sp>
      <p:sp>
        <p:nvSpPr>
          <p:cNvPr id="4" name="Footer Placeholder 3">
            <a:extLst>
              <a:ext uri="{FF2B5EF4-FFF2-40B4-BE49-F238E27FC236}">
                <a16:creationId xmlns:a16="http://schemas.microsoft.com/office/drawing/2014/main" id="{93E4DA2F-7251-BDDB-9CD1-A1E1B636AFF6}"/>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9A407C8C-649E-EF1A-EDC4-02457AE6CC89}"/>
              </a:ext>
            </a:extLst>
          </p:cNvPr>
          <p:cNvSpPr>
            <a:spLocks noGrp="1"/>
          </p:cNvSpPr>
          <p:nvPr>
            <p:ph type="sldNum" sz="quarter" idx="12"/>
          </p:nvPr>
        </p:nvSpPr>
        <p:spPr/>
        <p:txBody>
          <a:bodyPr/>
          <a:lstStyle/>
          <a:p>
            <a:fld id="{EC98B3A4-9273-CE4A-B22B-2D3C6F6E59F0}" type="slidenum">
              <a:rPr lang="en-DE" smtClean="0"/>
              <a:t>‹#›</a:t>
            </a:fld>
            <a:endParaRPr lang="en-DE"/>
          </a:p>
        </p:txBody>
      </p:sp>
    </p:spTree>
    <p:extLst>
      <p:ext uri="{BB962C8B-B14F-4D97-AF65-F5344CB8AC3E}">
        <p14:creationId xmlns:p14="http://schemas.microsoft.com/office/powerpoint/2010/main" val="3194378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6BC55A-842D-4A25-863A-ADDAAFA44BB2}"/>
              </a:ext>
            </a:extLst>
          </p:cNvPr>
          <p:cNvSpPr>
            <a:spLocks noGrp="1"/>
          </p:cNvSpPr>
          <p:nvPr>
            <p:ph type="dt" sz="half" idx="10"/>
          </p:nvPr>
        </p:nvSpPr>
        <p:spPr/>
        <p:txBody>
          <a:bodyPr/>
          <a:lstStyle/>
          <a:p>
            <a:fld id="{9E543C98-8902-F946-8FA0-EDD55931E8B9}" type="datetime1">
              <a:rPr lang="de-DE" smtClean="0"/>
              <a:t>08.09.25</a:t>
            </a:fld>
            <a:endParaRPr lang="en-DE"/>
          </a:p>
        </p:txBody>
      </p:sp>
      <p:sp>
        <p:nvSpPr>
          <p:cNvPr id="3" name="Footer Placeholder 2">
            <a:extLst>
              <a:ext uri="{FF2B5EF4-FFF2-40B4-BE49-F238E27FC236}">
                <a16:creationId xmlns:a16="http://schemas.microsoft.com/office/drawing/2014/main" id="{5DDF25C1-13D8-95E3-D2F2-8006441F6454}"/>
              </a:ext>
            </a:extLst>
          </p:cNvPr>
          <p:cNvSpPr>
            <a:spLocks noGrp="1"/>
          </p:cNvSpPr>
          <p:nvPr>
            <p:ph type="ftr" sz="quarter" idx="11"/>
          </p:nvPr>
        </p:nvSpPr>
        <p:spPr/>
        <p:txBody>
          <a:bodyPr/>
          <a:lstStyle/>
          <a:p>
            <a:r>
              <a:rPr lang="en-GB"/>
              <a:t>HAMLET Kopenhagen 2025, Sascha Caron</a:t>
            </a:r>
            <a:endParaRPr lang="en-DE"/>
          </a:p>
        </p:txBody>
      </p:sp>
      <p:sp>
        <p:nvSpPr>
          <p:cNvPr id="4" name="Slide Number Placeholder 3">
            <a:extLst>
              <a:ext uri="{FF2B5EF4-FFF2-40B4-BE49-F238E27FC236}">
                <a16:creationId xmlns:a16="http://schemas.microsoft.com/office/drawing/2014/main" id="{48198790-BF44-1A58-C735-68515E838637}"/>
              </a:ext>
            </a:extLst>
          </p:cNvPr>
          <p:cNvSpPr>
            <a:spLocks noGrp="1"/>
          </p:cNvSpPr>
          <p:nvPr>
            <p:ph type="sldNum" sz="quarter" idx="12"/>
          </p:nvPr>
        </p:nvSpPr>
        <p:spPr/>
        <p:txBody>
          <a:bodyPr/>
          <a:lstStyle/>
          <a:p>
            <a:fld id="{EC98B3A4-9273-CE4A-B22B-2D3C6F6E59F0}" type="slidenum">
              <a:rPr lang="en-DE" smtClean="0"/>
              <a:t>‹#›</a:t>
            </a:fld>
            <a:endParaRPr lang="en-DE"/>
          </a:p>
        </p:txBody>
      </p:sp>
    </p:spTree>
    <p:extLst>
      <p:ext uri="{BB962C8B-B14F-4D97-AF65-F5344CB8AC3E}">
        <p14:creationId xmlns:p14="http://schemas.microsoft.com/office/powerpoint/2010/main" val="2426949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DC433-EC7A-AF9D-C4AD-47D73333996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DE"/>
          </a:p>
        </p:txBody>
      </p:sp>
      <p:sp>
        <p:nvSpPr>
          <p:cNvPr id="3" name="Content Placeholder 2">
            <a:extLst>
              <a:ext uri="{FF2B5EF4-FFF2-40B4-BE49-F238E27FC236}">
                <a16:creationId xmlns:a16="http://schemas.microsoft.com/office/drawing/2014/main" id="{F5B4B4A2-0B6C-8C6F-FA1F-BBE349C3A5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E"/>
          </a:p>
        </p:txBody>
      </p:sp>
      <p:sp>
        <p:nvSpPr>
          <p:cNvPr id="4" name="Text Placeholder 3">
            <a:extLst>
              <a:ext uri="{FF2B5EF4-FFF2-40B4-BE49-F238E27FC236}">
                <a16:creationId xmlns:a16="http://schemas.microsoft.com/office/drawing/2014/main" id="{28ACE1D4-9732-FA8A-773F-0567FCA8E3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01A4701-4D36-BA8F-3162-D9DFE5053E3D}"/>
              </a:ext>
            </a:extLst>
          </p:cNvPr>
          <p:cNvSpPr>
            <a:spLocks noGrp="1"/>
          </p:cNvSpPr>
          <p:nvPr>
            <p:ph type="dt" sz="half" idx="10"/>
          </p:nvPr>
        </p:nvSpPr>
        <p:spPr/>
        <p:txBody>
          <a:bodyPr/>
          <a:lstStyle/>
          <a:p>
            <a:fld id="{27A9EE92-4BB8-4546-B5DC-1E4FD4D3AC2F}" type="datetime1">
              <a:rPr lang="de-DE" smtClean="0"/>
              <a:t>08.09.25</a:t>
            </a:fld>
            <a:endParaRPr lang="en-DE"/>
          </a:p>
        </p:txBody>
      </p:sp>
      <p:sp>
        <p:nvSpPr>
          <p:cNvPr id="6" name="Footer Placeholder 5">
            <a:extLst>
              <a:ext uri="{FF2B5EF4-FFF2-40B4-BE49-F238E27FC236}">
                <a16:creationId xmlns:a16="http://schemas.microsoft.com/office/drawing/2014/main" id="{D05CB29C-9F31-D978-024C-4019FB0475CD}"/>
              </a:ext>
            </a:extLst>
          </p:cNvPr>
          <p:cNvSpPr>
            <a:spLocks noGrp="1"/>
          </p:cNvSpPr>
          <p:nvPr>
            <p:ph type="ftr" sz="quarter" idx="11"/>
          </p:nvPr>
        </p:nvSpPr>
        <p:spPr/>
        <p:txBody>
          <a:bodyPr/>
          <a:lstStyle/>
          <a:p>
            <a:r>
              <a:rPr lang="en-GB"/>
              <a:t>HAMLET Kopenhagen 2025, Sascha Caron</a:t>
            </a:r>
            <a:endParaRPr lang="en-DE"/>
          </a:p>
        </p:txBody>
      </p:sp>
      <p:sp>
        <p:nvSpPr>
          <p:cNvPr id="7" name="Slide Number Placeholder 6">
            <a:extLst>
              <a:ext uri="{FF2B5EF4-FFF2-40B4-BE49-F238E27FC236}">
                <a16:creationId xmlns:a16="http://schemas.microsoft.com/office/drawing/2014/main" id="{F2E0863D-91CE-4890-99FE-F09C7F1C8CFD}"/>
              </a:ext>
            </a:extLst>
          </p:cNvPr>
          <p:cNvSpPr>
            <a:spLocks noGrp="1"/>
          </p:cNvSpPr>
          <p:nvPr>
            <p:ph type="sldNum" sz="quarter" idx="12"/>
          </p:nvPr>
        </p:nvSpPr>
        <p:spPr/>
        <p:txBody>
          <a:bodyPr/>
          <a:lstStyle/>
          <a:p>
            <a:fld id="{EC98B3A4-9273-CE4A-B22B-2D3C6F6E59F0}" type="slidenum">
              <a:rPr lang="en-DE" smtClean="0"/>
              <a:t>‹#›</a:t>
            </a:fld>
            <a:endParaRPr lang="en-DE"/>
          </a:p>
        </p:txBody>
      </p:sp>
    </p:spTree>
    <p:extLst>
      <p:ext uri="{BB962C8B-B14F-4D97-AF65-F5344CB8AC3E}">
        <p14:creationId xmlns:p14="http://schemas.microsoft.com/office/powerpoint/2010/main" val="392495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D5DA7-42D1-C4FA-759F-28512F46783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DE"/>
          </a:p>
        </p:txBody>
      </p:sp>
      <p:sp>
        <p:nvSpPr>
          <p:cNvPr id="3" name="Picture Placeholder 2">
            <a:extLst>
              <a:ext uri="{FF2B5EF4-FFF2-40B4-BE49-F238E27FC236}">
                <a16:creationId xmlns:a16="http://schemas.microsoft.com/office/drawing/2014/main" id="{8CBA9087-9158-B57D-C6AD-9D6BFD2F6C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DE"/>
          </a:p>
        </p:txBody>
      </p:sp>
      <p:sp>
        <p:nvSpPr>
          <p:cNvPr id="4" name="Text Placeholder 3">
            <a:extLst>
              <a:ext uri="{FF2B5EF4-FFF2-40B4-BE49-F238E27FC236}">
                <a16:creationId xmlns:a16="http://schemas.microsoft.com/office/drawing/2014/main" id="{5679BA97-D481-91BF-E6E4-3363525986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3710AAD-5745-47FF-0BF7-95A7DD61D27E}"/>
              </a:ext>
            </a:extLst>
          </p:cNvPr>
          <p:cNvSpPr>
            <a:spLocks noGrp="1"/>
          </p:cNvSpPr>
          <p:nvPr>
            <p:ph type="dt" sz="half" idx="10"/>
          </p:nvPr>
        </p:nvSpPr>
        <p:spPr/>
        <p:txBody>
          <a:bodyPr/>
          <a:lstStyle/>
          <a:p>
            <a:fld id="{C3B38660-F24E-4147-A81F-25B8BF015BF5}" type="datetime1">
              <a:rPr lang="de-DE" smtClean="0"/>
              <a:t>08.09.25</a:t>
            </a:fld>
            <a:endParaRPr lang="en-DE"/>
          </a:p>
        </p:txBody>
      </p:sp>
      <p:sp>
        <p:nvSpPr>
          <p:cNvPr id="6" name="Footer Placeholder 5">
            <a:extLst>
              <a:ext uri="{FF2B5EF4-FFF2-40B4-BE49-F238E27FC236}">
                <a16:creationId xmlns:a16="http://schemas.microsoft.com/office/drawing/2014/main" id="{ECBD5AA1-24F0-2580-04B3-4AC001E2E59B}"/>
              </a:ext>
            </a:extLst>
          </p:cNvPr>
          <p:cNvSpPr>
            <a:spLocks noGrp="1"/>
          </p:cNvSpPr>
          <p:nvPr>
            <p:ph type="ftr" sz="quarter" idx="11"/>
          </p:nvPr>
        </p:nvSpPr>
        <p:spPr/>
        <p:txBody>
          <a:bodyPr/>
          <a:lstStyle/>
          <a:p>
            <a:r>
              <a:rPr lang="en-GB"/>
              <a:t>HAMLET Kopenhagen 2025, Sascha Caron</a:t>
            </a:r>
            <a:endParaRPr lang="en-DE"/>
          </a:p>
        </p:txBody>
      </p:sp>
      <p:sp>
        <p:nvSpPr>
          <p:cNvPr id="7" name="Slide Number Placeholder 6">
            <a:extLst>
              <a:ext uri="{FF2B5EF4-FFF2-40B4-BE49-F238E27FC236}">
                <a16:creationId xmlns:a16="http://schemas.microsoft.com/office/drawing/2014/main" id="{4376308F-0904-E9BF-99A6-D0531C904324}"/>
              </a:ext>
            </a:extLst>
          </p:cNvPr>
          <p:cNvSpPr>
            <a:spLocks noGrp="1"/>
          </p:cNvSpPr>
          <p:nvPr>
            <p:ph type="sldNum" sz="quarter" idx="12"/>
          </p:nvPr>
        </p:nvSpPr>
        <p:spPr/>
        <p:txBody>
          <a:bodyPr/>
          <a:lstStyle/>
          <a:p>
            <a:fld id="{EC98B3A4-9273-CE4A-B22B-2D3C6F6E59F0}" type="slidenum">
              <a:rPr lang="en-DE" smtClean="0"/>
              <a:t>‹#›</a:t>
            </a:fld>
            <a:endParaRPr lang="en-DE"/>
          </a:p>
        </p:txBody>
      </p:sp>
    </p:spTree>
    <p:extLst>
      <p:ext uri="{BB962C8B-B14F-4D97-AF65-F5344CB8AC3E}">
        <p14:creationId xmlns:p14="http://schemas.microsoft.com/office/powerpoint/2010/main" val="1637484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E2AFEF-7F09-4080-4E79-9166975135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DE"/>
          </a:p>
        </p:txBody>
      </p:sp>
      <p:sp>
        <p:nvSpPr>
          <p:cNvPr id="3" name="Text Placeholder 2">
            <a:extLst>
              <a:ext uri="{FF2B5EF4-FFF2-40B4-BE49-F238E27FC236}">
                <a16:creationId xmlns:a16="http://schemas.microsoft.com/office/drawing/2014/main" id="{00AA8E1C-9B64-76F4-4C83-EAD6F7750C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E"/>
          </a:p>
        </p:txBody>
      </p:sp>
      <p:sp>
        <p:nvSpPr>
          <p:cNvPr id="4" name="Date Placeholder 3">
            <a:extLst>
              <a:ext uri="{FF2B5EF4-FFF2-40B4-BE49-F238E27FC236}">
                <a16:creationId xmlns:a16="http://schemas.microsoft.com/office/drawing/2014/main" id="{3DCFBD34-94DC-E466-ACA3-7C972A8420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340990-0442-0D4C-B3EF-4E920428C155}" type="datetime1">
              <a:rPr lang="de-DE" smtClean="0"/>
              <a:t>08.09.25</a:t>
            </a:fld>
            <a:endParaRPr lang="en-DE"/>
          </a:p>
        </p:txBody>
      </p:sp>
      <p:sp>
        <p:nvSpPr>
          <p:cNvPr id="5" name="Footer Placeholder 4">
            <a:extLst>
              <a:ext uri="{FF2B5EF4-FFF2-40B4-BE49-F238E27FC236}">
                <a16:creationId xmlns:a16="http://schemas.microsoft.com/office/drawing/2014/main" id="{CD01D7D3-364A-76FB-E42C-F32AE341142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HAMLET Kopenhagen 2025, Sascha Caron</a:t>
            </a:r>
            <a:endParaRPr lang="en-DE"/>
          </a:p>
        </p:txBody>
      </p:sp>
      <p:sp>
        <p:nvSpPr>
          <p:cNvPr id="6" name="Slide Number Placeholder 5">
            <a:extLst>
              <a:ext uri="{FF2B5EF4-FFF2-40B4-BE49-F238E27FC236}">
                <a16:creationId xmlns:a16="http://schemas.microsoft.com/office/drawing/2014/main" id="{ABE667A7-3D50-14C5-F448-24C241278E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98B3A4-9273-CE4A-B22B-2D3C6F6E59F0}" type="slidenum">
              <a:rPr lang="en-DE" smtClean="0"/>
              <a:t>‹#›</a:t>
            </a:fld>
            <a:endParaRPr lang="en-DE"/>
          </a:p>
        </p:txBody>
      </p:sp>
    </p:spTree>
    <p:extLst>
      <p:ext uri="{BB962C8B-B14F-4D97-AF65-F5344CB8AC3E}">
        <p14:creationId xmlns:p14="http://schemas.microsoft.com/office/powerpoint/2010/main" val="2278851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Layout" Target="../diagrams/layout1.xml"/><Relationship Id="rId7" Type="http://schemas.openxmlformats.org/officeDocument/2006/relationships/hyperlink" Target="https://arxiv.org/abs/2407.07179"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Layout" Target="../diagrams/layout2.xml"/><Relationship Id="rId7" Type="http://schemas.openxmlformats.org/officeDocument/2006/relationships/hyperlink" Target="https://arxiv.org/abs/2407.07179" TargetMode="Externa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21.png"/><Relationship Id="rId4" Type="http://schemas.openxmlformats.org/officeDocument/2006/relationships/diagramQuickStyle" Target="../diagrams/quickStyle2.xml"/><Relationship Id="rId9" Type="http://schemas.openxmlformats.org/officeDocument/2006/relationships/image" Target="../media/image20.png"/></Relationships>
</file>

<file path=ppt/slides/_rels/slide1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Layout" Target="../diagrams/layout3.xml"/><Relationship Id="rId7" Type="http://schemas.openxmlformats.org/officeDocument/2006/relationships/hyperlink" Target="https://arxiv.org/abs/2407.07179" TargetMode="Externa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21.png"/><Relationship Id="rId4" Type="http://schemas.openxmlformats.org/officeDocument/2006/relationships/diagramQuickStyle" Target="../diagrams/quickStyle3.xml"/><Relationship Id="rId9"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Layout" Target="../diagrams/layout4.xml"/><Relationship Id="rId7" Type="http://schemas.openxmlformats.org/officeDocument/2006/relationships/hyperlink" Target="https://arxiv.org/abs/2407.07179" TargetMode="Externa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21.png"/></Relationships>
</file>

<file path=ppt/slides/_rels/slide2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Layout" Target="../diagrams/layout5.xml"/><Relationship Id="rId7" Type="http://schemas.openxmlformats.org/officeDocument/2006/relationships/hyperlink" Target="https://arxiv.org/abs/2407.07179" TargetMode="Externa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image" Target="../media/image21.png"/></Relationships>
</file>

<file path=ppt/slides/_rels/slide2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Layout" Target="../diagrams/layout6.xml"/><Relationship Id="rId7" Type="http://schemas.openxmlformats.org/officeDocument/2006/relationships/hyperlink" Target="https://arxiv.org/abs/2407.07179" TargetMode="Externa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10" Type="http://schemas.openxmlformats.org/officeDocument/2006/relationships/image" Target="../media/image24.png"/><Relationship Id="rId4" Type="http://schemas.openxmlformats.org/officeDocument/2006/relationships/diagramQuickStyle" Target="../diagrams/quickStyle6.xml"/><Relationship Id="rId9"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Layout" Target="../diagrams/layout7.xml"/><Relationship Id="rId7" Type="http://schemas.openxmlformats.org/officeDocument/2006/relationships/hyperlink" Target="https://arxiv.org/abs/2407.07179" TargetMode="Externa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microsoft.com/office/2007/relationships/hdphoto" Target="../media/hdphoto1.wdp"/></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mailto:scaron@nikhef.nl" TargetMode="External"/><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hyperlink" Target="mailto:eugene.shalugin@ru.nl"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0.tiff"/><Relationship Id="rId5" Type="http://schemas.openxmlformats.org/officeDocument/2006/relationships/image" Target="../media/image8.png"/><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62.xml.rels><?xml version="1.0" encoding="UTF-8" standalone="yes"?>
<Relationships xmlns="http://schemas.openxmlformats.org/package/2006/relationships"><Relationship Id="rId3" Type="http://schemas.openxmlformats.org/officeDocument/2006/relationships/hyperlink" Target="mailto:eucaif-info@cern.ch" TargetMode="External"/><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hyperlink" Target="http://cern.ch/egroups"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mailto:eucaif-info@cern.ch" TargetMode="External"/><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hyperlink" Target="http://cern.ch/egroups" TargetMode="External"/></Relationships>
</file>

<file path=ppt/slides/_rels/slide6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6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arxiv.org/abs/2503.14192" TargetMode="External"/><Relationship Id="rId2" Type="http://schemas.openxmlformats.org/officeDocument/2006/relationships/hyperlink" Target="https://inspirehep.net/literature/2901441" TargetMode="Externa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6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69.xml.rels><?xml version="1.0" encoding="UTF-8" standalone="yes"?>
<Relationships xmlns="http://schemas.openxmlformats.org/package/2006/relationships"><Relationship Id="rId3" Type="http://schemas.openxmlformats.org/officeDocument/2006/relationships/hyperlink" Target="https://inspirehep.net/literature/2901441" TargetMode="External"/><Relationship Id="rId2" Type="http://schemas.openxmlformats.org/officeDocument/2006/relationships/image" Target="../media/image61.png"/><Relationship Id="rId1" Type="http://schemas.openxmlformats.org/officeDocument/2006/relationships/slideLayout" Target="../slideLayouts/slideLayout2.xml"/><Relationship Id="rId5" Type="http://schemas.openxmlformats.org/officeDocument/2006/relationships/hyperlink" Target="https://nupecc.org/jenaa/docs/JENA_comp_white_paper.pdf" TargetMode="External"/><Relationship Id="rId4" Type="http://schemas.openxmlformats.org/officeDocument/2006/relationships/hyperlink" Target="https://arxiv.org/abs/2503.14192"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hai-production.s3.amazonaws.com/files/hai_ai_index_report_2025.pdf"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8.xml.rels><?xml version="1.0" encoding="UTF-8" standalone="yes"?>
<Relationships xmlns="http://schemas.openxmlformats.org/package/2006/relationships"><Relationship Id="rId3" Type="http://schemas.openxmlformats.org/officeDocument/2006/relationships/hyperlink" Target="https://hai-production.s3.amazonaws.com/files/hai_ai_index_report_2025.pdf"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65.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81.xml.rels><?xml version="1.0" encoding="UTF-8" standalone="yes"?>
<Relationships xmlns="http://schemas.openxmlformats.org/package/2006/relationships"><Relationship Id="rId8" Type="http://schemas.openxmlformats.org/officeDocument/2006/relationships/hyperlink" Target="https://arxiv.org/abs/2211.05143" TargetMode="External"/><Relationship Id="rId3" Type="http://schemas.openxmlformats.org/officeDocument/2006/relationships/diagramLayout" Target="../diagrams/layout17.xml"/><Relationship Id="rId7" Type="http://schemas.openxmlformats.org/officeDocument/2006/relationships/image" Target="../media/image65.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8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hyperlink" Target="https://indico.bnl.gov/event/19560/contributions/83300/attachments/51306/87732/Chatlas%20Overview.pdf" TargetMode="External"/><Relationship Id="rId2" Type="http://schemas.openxmlformats.org/officeDocument/2006/relationships/hyperlink" Target="https://arxiv.org/abs/2309.06126"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hai-production.s3.amazonaws.com/files/hai_ai_index_report_2025.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A3F7F7-7E4B-DF86-F9B4-DEA9040615B4}"/>
            </a:ext>
          </a:extLst>
        </p:cNvPr>
        <p:cNvGrpSpPr/>
        <p:nvPr/>
      </p:nvGrpSpPr>
      <p:grpSpPr>
        <a:xfrm>
          <a:off x="0" y="0"/>
          <a:ext cx="0" cy="0"/>
          <a:chOff x="0" y="0"/>
          <a:chExt cx="0" cy="0"/>
        </a:xfrm>
      </p:grpSpPr>
      <p:pic>
        <p:nvPicPr>
          <p:cNvPr id="3" name="Picture 2" descr="A person in a suit standing in front of a screen with a large screen&#10;&#10;AI-generated content may be incorrect.">
            <a:extLst>
              <a:ext uri="{FF2B5EF4-FFF2-40B4-BE49-F238E27FC236}">
                <a16:creationId xmlns:a16="http://schemas.microsoft.com/office/drawing/2014/main" id="{1FB633F4-3BFC-CF52-ED6C-3E7E4DD9E16B}"/>
              </a:ext>
            </a:extLst>
          </p:cNvPr>
          <p:cNvPicPr>
            <a:picLocks noChangeAspect="1"/>
          </p:cNvPicPr>
          <p:nvPr/>
        </p:nvPicPr>
        <p:blipFill>
          <a:blip r:embed="rId2"/>
          <a:stretch>
            <a:fillRect/>
          </a:stretch>
        </p:blipFill>
        <p:spPr>
          <a:xfrm>
            <a:off x="0" y="-360405"/>
            <a:ext cx="12192000" cy="7578809"/>
          </a:xfrm>
          <a:prstGeom prst="rect">
            <a:avLst/>
          </a:prstGeom>
        </p:spPr>
      </p:pic>
      <p:sp>
        <p:nvSpPr>
          <p:cNvPr id="4" name="Footer Placeholder 3">
            <a:extLst>
              <a:ext uri="{FF2B5EF4-FFF2-40B4-BE49-F238E27FC236}">
                <a16:creationId xmlns:a16="http://schemas.microsoft.com/office/drawing/2014/main" id="{2C325343-55AB-4401-E5B5-D30AE81B9FA3}"/>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9BE643A2-869F-59A2-260C-FD9EC3107B23}"/>
              </a:ext>
            </a:extLst>
          </p:cNvPr>
          <p:cNvSpPr>
            <a:spLocks noGrp="1"/>
          </p:cNvSpPr>
          <p:nvPr>
            <p:ph type="sldNum" sz="quarter" idx="12"/>
          </p:nvPr>
        </p:nvSpPr>
        <p:spPr/>
        <p:txBody>
          <a:bodyPr/>
          <a:lstStyle/>
          <a:p>
            <a:fld id="{EC98B3A4-9273-CE4A-B22B-2D3C6F6E59F0}" type="slidenum">
              <a:rPr lang="en-DE" smtClean="0"/>
              <a:t>1</a:t>
            </a:fld>
            <a:endParaRPr lang="en-DE"/>
          </a:p>
        </p:txBody>
      </p:sp>
      <p:sp>
        <p:nvSpPr>
          <p:cNvPr id="10" name="TextBox 9">
            <a:extLst>
              <a:ext uri="{FF2B5EF4-FFF2-40B4-BE49-F238E27FC236}">
                <a16:creationId xmlns:a16="http://schemas.microsoft.com/office/drawing/2014/main" id="{F31B2C00-2561-64AB-D1A1-4AA4C4E9B6D2}"/>
              </a:ext>
            </a:extLst>
          </p:cNvPr>
          <p:cNvSpPr txBox="1"/>
          <p:nvPr/>
        </p:nvSpPr>
        <p:spPr>
          <a:xfrm>
            <a:off x="9664390" y="6171684"/>
            <a:ext cx="6880302" cy="369332"/>
          </a:xfrm>
          <a:prstGeom prst="rect">
            <a:avLst/>
          </a:prstGeom>
          <a:noFill/>
        </p:spPr>
        <p:txBody>
          <a:bodyPr wrap="square">
            <a:spAutoFit/>
          </a:bodyPr>
          <a:lstStyle/>
          <a:p>
            <a:r>
              <a:rPr lang="en-GB" b="1" dirty="0"/>
              <a:t>Created with DALL·E 3</a:t>
            </a:r>
            <a:r>
              <a:rPr lang="en-GB" dirty="0"/>
              <a:t>,</a:t>
            </a:r>
            <a:endParaRPr lang="en-DE" dirty="0"/>
          </a:p>
        </p:txBody>
      </p:sp>
      <p:sp>
        <p:nvSpPr>
          <p:cNvPr id="12" name="Subtitle 2">
            <a:extLst>
              <a:ext uri="{FF2B5EF4-FFF2-40B4-BE49-F238E27FC236}">
                <a16:creationId xmlns:a16="http://schemas.microsoft.com/office/drawing/2014/main" id="{F43B3AF7-16C5-EBA6-A855-6AFF41D1BF21}"/>
              </a:ext>
            </a:extLst>
          </p:cNvPr>
          <p:cNvSpPr txBox="1">
            <a:spLocks/>
          </p:cNvSpPr>
          <p:nvPr/>
        </p:nvSpPr>
        <p:spPr>
          <a:xfrm>
            <a:off x="1546046" y="1494167"/>
            <a:ext cx="4985108" cy="1327944"/>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solidFill>
                <a:schemeClr val="bg1"/>
              </a:solidFill>
              <a:highlight>
                <a:srgbClr val="FFFF00"/>
              </a:highlight>
            </a:endParaRPr>
          </a:p>
          <a:p>
            <a:r>
              <a:rPr lang="en-GB" sz="2000" b="1" dirty="0">
                <a:solidFill>
                  <a:schemeClr val="bg1"/>
                </a:solidFill>
              </a:rPr>
              <a:t>Sascha Caron </a:t>
            </a:r>
          </a:p>
          <a:p>
            <a:r>
              <a:rPr lang="en-GB" sz="2000" b="1" dirty="0">
                <a:solidFill>
                  <a:schemeClr val="bg1"/>
                </a:solidFill>
              </a:rPr>
              <a:t>(Radboud University and </a:t>
            </a:r>
            <a:r>
              <a:rPr lang="en-GB" sz="2000" b="1" dirty="0" err="1">
                <a:solidFill>
                  <a:schemeClr val="bg1"/>
                </a:solidFill>
              </a:rPr>
              <a:t>Nikhef</a:t>
            </a:r>
            <a:r>
              <a:rPr lang="en-GB" dirty="0">
                <a:solidFill>
                  <a:schemeClr val="bg1"/>
                </a:solidFill>
              </a:rPr>
              <a:t>)</a:t>
            </a:r>
          </a:p>
          <a:p>
            <a:r>
              <a:rPr lang="en-GB" dirty="0">
                <a:solidFill>
                  <a:schemeClr val="bg1"/>
                </a:solidFill>
              </a:rPr>
              <a:t>ACAT 2025, Hamburg</a:t>
            </a:r>
            <a:endParaRPr lang="en-DE" dirty="0">
              <a:solidFill>
                <a:schemeClr val="bg1"/>
              </a:solidFill>
            </a:endParaRPr>
          </a:p>
        </p:txBody>
      </p:sp>
    </p:spTree>
    <p:extLst>
      <p:ext uri="{BB962C8B-B14F-4D97-AF65-F5344CB8AC3E}">
        <p14:creationId xmlns:p14="http://schemas.microsoft.com/office/powerpoint/2010/main" val="1422772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D2105-2E3C-A4C9-21D2-DF9F0B0345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F55221-25AA-7AA9-8724-F0D85AF6E9A2}"/>
              </a:ext>
            </a:extLst>
          </p:cNvPr>
          <p:cNvSpPr>
            <a:spLocks noGrp="1"/>
          </p:cNvSpPr>
          <p:nvPr>
            <p:ph type="title"/>
          </p:nvPr>
        </p:nvSpPr>
        <p:spPr/>
        <p:txBody>
          <a:bodyPr>
            <a:normAutofit fontScale="90000"/>
          </a:bodyPr>
          <a:lstStyle/>
          <a:p>
            <a:r>
              <a:rPr lang="en-GB" b="1" dirty="0"/>
              <a:t>Foundation Models: General Intelligence for Specific Tasks</a:t>
            </a:r>
            <a:br>
              <a:rPr lang="en-GB" dirty="0"/>
            </a:br>
            <a:endParaRPr lang="en-DE" dirty="0"/>
          </a:p>
        </p:txBody>
      </p:sp>
      <p:sp>
        <p:nvSpPr>
          <p:cNvPr id="3" name="Content Placeholder 2">
            <a:extLst>
              <a:ext uri="{FF2B5EF4-FFF2-40B4-BE49-F238E27FC236}">
                <a16:creationId xmlns:a16="http://schemas.microsoft.com/office/drawing/2014/main" id="{FCFFF364-C2FF-A91A-96EE-565A221E3D3D}"/>
              </a:ext>
            </a:extLst>
          </p:cNvPr>
          <p:cNvSpPr>
            <a:spLocks noGrp="1"/>
          </p:cNvSpPr>
          <p:nvPr>
            <p:ph idx="1"/>
          </p:nvPr>
        </p:nvSpPr>
        <p:spPr>
          <a:xfrm>
            <a:off x="543640" y="1436084"/>
            <a:ext cx="5940287" cy="3141593"/>
          </a:xfrm>
        </p:spPr>
        <p:txBody>
          <a:bodyPr/>
          <a:lstStyle/>
          <a:p>
            <a:pPr>
              <a:buNone/>
            </a:pPr>
            <a:r>
              <a:rPr lang="en-GB" b="1" dirty="0"/>
              <a:t>Typically trained on large, diverse datasets:</a:t>
            </a:r>
            <a:endParaRPr lang="en-GB" dirty="0"/>
          </a:p>
          <a:p>
            <a:pPr>
              <a:buFont typeface="Arial" panose="020B0604020202020204" pitchFamily="34" charset="0"/>
              <a:buChar char="•"/>
            </a:pPr>
            <a:r>
              <a:rPr lang="en-GB" dirty="0"/>
              <a:t>Text (e.g. web, papers), Code , Images </a:t>
            </a:r>
          </a:p>
          <a:p>
            <a:pPr marL="0" indent="0">
              <a:buNone/>
            </a:pPr>
            <a:r>
              <a:rPr lang="en-GB" dirty="0"/>
              <a:t>    Math, diagrams, structured data</a:t>
            </a:r>
          </a:p>
          <a:p>
            <a:pPr marL="0" indent="0">
              <a:buNone/>
            </a:pPr>
            <a:endParaRPr lang="en-DE" dirty="0"/>
          </a:p>
        </p:txBody>
      </p:sp>
      <p:sp>
        <p:nvSpPr>
          <p:cNvPr id="4" name="Footer Placeholder 3">
            <a:extLst>
              <a:ext uri="{FF2B5EF4-FFF2-40B4-BE49-F238E27FC236}">
                <a16:creationId xmlns:a16="http://schemas.microsoft.com/office/drawing/2014/main" id="{7FBDBDC9-8133-DE09-2BE0-CDDB6A018001}"/>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4389C861-1C23-CE7F-1165-8288DF7FA5E1}"/>
              </a:ext>
            </a:extLst>
          </p:cNvPr>
          <p:cNvSpPr>
            <a:spLocks noGrp="1"/>
          </p:cNvSpPr>
          <p:nvPr>
            <p:ph type="sldNum" sz="quarter" idx="12"/>
          </p:nvPr>
        </p:nvSpPr>
        <p:spPr/>
        <p:txBody>
          <a:bodyPr/>
          <a:lstStyle/>
          <a:p>
            <a:fld id="{EC98B3A4-9273-CE4A-B22B-2D3C6F6E59F0}" type="slidenum">
              <a:rPr lang="en-DE" smtClean="0"/>
              <a:t>10</a:t>
            </a:fld>
            <a:endParaRPr lang="en-DE"/>
          </a:p>
        </p:txBody>
      </p:sp>
      <p:sp>
        <p:nvSpPr>
          <p:cNvPr id="6" name="TextBox 5">
            <a:extLst>
              <a:ext uri="{FF2B5EF4-FFF2-40B4-BE49-F238E27FC236}">
                <a16:creationId xmlns:a16="http://schemas.microsoft.com/office/drawing/2014/main" id="{C8FB70F8-684B-B344-DFA1-75F7276026E4}"/>
              </a:ext>
            </a:extLst>
          </p:cNvPr>
          <p:cNvSpPr txBox="1"/>
          <p:nvPr/>
        </p:nvSpPr>
        <p:spPr>
          <a:xfrm>
            <a:off x="6743851" y="1436084"/>
            <a:ext cx="4856922" cy="2308324"/>
          </a:xfrm>
          <a:prstGeom prst="rect">
            <a:avLst/>
          </a:prstGeom>
          <a:solidFill>
            <a:schemeClr val="accent3"/>
          </a:solidFill>
        </p:spPr>
        <p:txBody>
          <a:bodyPr wrap="square">
            <a:spAutoFit/>
          </a:bodyPr>
          <a:lstStyle/>
          <a:p>
            <a:r>
              <a:rPr lang="en-GB" sz="2400" b="1" dirty="0"/>
              <a:t>==&gt; Physics equivalent:</a:t>
            </a:r>
          </a:p>
          <a:p>
            <a:pPr marL="742950" lvl="1" indent="-285750">
              <a:buFont typeface="Arial" panose="020B0604020202020204" pitchFamily="34" charset="0"/>
              <a:buChar char="•"/>
            </a:pPr>
            <a:r>
              <a:rPr lang="en-GB" sz="2400" i="1" dirty="0"/>
              <a:t>Simulation output</a:t>
            </a:r>
          </a:p>
          <a:p>
            <a:pPr marL="742950" lvl="1" indent="-285750">
              <a:buFont typeface="Arial" panose="020B0604020202020204" pitchFamily="34" charset="0"/>
              <a:buChar char="•"/>
            </a:pPr>
            <a:r>
              <a:rPr lang="en-GB" sz="2400" i="1" dirty="0"/>
              <a:t>Detector-level (raw) , </a:t>
            </a:r>
            <a:r>
              <a:rPr lang="en-GB" sz="2400" i="1" dirty="0" err="1"/>
              <a:t>reco</a:t>
            </a:r>
            <a:r>
              <a:rPr lang="en-GB" sz="2400" i="1" dirty="0"/>
              <a:t>-level events , Analysis-level </a:t>
            </a:r>
          </a:p>
          <a:p>
            <a:pPr marL="742950" lvl="1" indent="-285750">
              <a:buFont typeface="Arial" panose="020B0604020202020204" pitchFamily="34" charset="0"/>
              <a:buChar char="•"/>
            </a:pPr>
            <a:r>
              <a:rPr lang="en-GB" sz="2400" i="1" dirty="0"/>
              <a:t>Papers, plots, logbooks, metadata</a:t>
            </a:r>
          </a:p>
        </p:txBody>
      </p:sp>
    </p:spTree>
    <p:extLst>
      <p:ext uri="{BB962C8B-B14F-4D97-AF65-F5344CB8AC3E}">
        <p14:creationId xmlns:p14="http://schemas.microsoft.com/office/powerpoint/2010/main" val="4054751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44EFBC-99C3-AE8A-24C0-88ED5B9CC6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9D286E-088B-D261-F25B-1466B89C75DD}"/>
              </a:ext>
            </a:extLst>
          </p:cNvPr>
          <p:cNvSpPr>
            <a:spLocks noGrp="1"/>
          </p:cNvSpPr>
          <p:nvPr>
            <p:ph type="title"/>
          </p:nvPr>
        </p:nvSpPr>
        <p:spPr/>
        <p:txBody>
          <a:bodyPr>
            <a:normAutofit fontScale="90000"/>
          </a:bodyPr>
          <a:lstStyle/>
          <a:p>
            <a:r>
              <a:rPr lang="en-GB" b="1" dirty="0"/>
              <a:t>Foundation Models: General Intelligence for Specific Tasks</a:t>
            </a:r>
            <a:br>
              <a:rPr lang="en-GB" dirty="0"/>
            </a:br>
            <a:endParaRPr lang="en-DE" dirty="0"/>
          </a:p>
        </p:txBody>
      </p:sp>
      <p:sp>
        <p:nvSpPr>
          <p:cNvPr id="3" name="Content Placeholder 2">
            <a:extLst>
              <a:ext uri="{FF2B5EF4-FFF2-40B4-BE49-F238E27FC236}">
                <a16:creationId xmlns:a16="http://schemas.microsoft.com/office/drawing/2014/main" id="{2946C42C-FA01-FCEF-2C3D-42445A009366}"/>
              </a:ext>
            </a:extLst>
          </p:cNvPr>
          <p:cNvSpPr>
            <a:spLocks noGrp="1"/>
          </p:cNvSpPr>
          <p:nvPr>
            <p:ph idx="1"/>
          </p:nvPr>
        </p:nvSpPr>
        <p:spPr>
          <a:xfrm>
            <a:off x="543640" y="1436084"/>
            <a:ext cx="5940287" cy="3141593"/>
          </a:xfrm>
        </p:spPr>
        <p:txBody>
          <a:bodyPr/>
          <a:lstStyle/>
          <a:p>
            <a:pPr>
              <a:buNone/>
            </a:pPr>
            <a:r>
              <a:rPr lang="en-GB" b="1" dirty="0"/>
              <a:t>Typically trained on large, diverse datasets:</a:t>
            </a:r>
            <a:endParaRPr lang="en-GB" dirty="0"/>
          </a:p>
          <a:p>
            <a:pPr>
              <a:buFont typeface="Arial" panose="020B0604020202020204" pitchFamily="34" charset="0"/>
              <a:buChar char="•"/>
            </a:pPr>
            <a:r>
              <a:rPr lang="en-GB" dirty="0"/>
              <a:t>Text (e.g. web, papers), Code , Images </a:t>
            </a:r>
          </a:p>
          <a:p>
            <a:pPr marL="0" indent="0">
              <a:buNone/>
            </a:pPr>
            <a:r>
              <a:rPr lang="en-GB" dirty="0"/>
              <a:t>    Math, diagrams, structured data</a:t>
            </a:r>
          </a:p>
          <a:p>
            <a:pPr marL="0" indent="0">
              <a:buNone/>
            </a:pPr>
            <a:endParaRPr lang="en-DE" dirty="0"/>
          </a:p>
        </p:txBody>
      </p:sp>
      <p:sp>
        <p:nvSpPr>
          <p:cNvPr id="4" name="Footer Placeholder 3">
            <a:extLst>
              <a:ext uri="{FF2B5EF4-FFF2-40B4-BE49-F238E27FC236}">
                <a16:creationId xmlns:a16="http://schemas.microsoft.com/office/drawing/2014/main" id="{96076FA3-0AF3-A39D-704C-74DD5C7C239D}"/>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A31B064C-C970-817F-DDB7-BE5DC5C31F44}"/>
              </a:ext>
            </a:extLst>
          </p:cNvPr>
          <p:cNvSpPr>
            <a:spLocks noGrp="1"/>
          </p:cNvSpPr>
          <p:nvPr>
            <p:ph type="sldNum" sz="quarter" idx="12"/>
          </p:nvPr>
        </p:nvSpPr>
        <p:spPr/>
        <p:txBody>
          <a:bodyPr/>
          <a:lstStyle/>
          <a:p>
            <a:fld id="{EC98B3A4-9273-CE4A-B22B-2D3C6F6E59F0}" type="slidenum">
              <a:rPr lang="en-DE" smtClean="0"/>
              <a:t>11</a:t>
            </a:fld>
            <a:endParaRPr lang="en-DE"/>
          </a:p>
        </p:txBody>
      </p:sp>
      <p:sp>
        <p:nvSpPr>
          <p:cNvPr id="10" name="TextBox 9">
            <a:extLst>
              <a:ext uri="{FF2B5EF4-FFF2-40B4-BE49-F238E27FC236}">
                <a16:creationId xmlns:a16="http://schemas.microsoft.com/office/drawing/2014/main" id="{CDA5D56A-B3EB-D188-4840-BF91EB8AC0F6}"/>
              </a:ext>
            </a:extLst>
          </p:cNvPr>
          <p:cNvSpPr txBox="1"/>
          <p:nvPr/>
        </p:nvSpPr>
        <p:spPr>
          <a:xfrm>
            <a:off x="669987" y="3993879"/>
            <a:ext cx="9054999" cy="954107"/>
          </a:xfrm>
          <a:prstGeom prst="rect">
            <a:avLst/>
          </a:prstGeom>
          <a:solidFill>
            <a:schemeClr val="accent5"/>
          </a:solidFill>
        </p:spPr>
        <p:txBody>
          <a:bodyPr wrap="square">
            <a:spAutoFit/>
          </a:bodyPr>
          <a:lstStyle/>
          <a:p>
            <a:pPr marL="0" indent="0">
              <a:buNone/>
            </a:pPr>
            <a:r>
              <a:rPr lang="en-GB" sz="2800" dirty="0">
                <a:sym typeface="Wingdings" pitchFamily="2" charset="2"/>
              </a:rPr>
              <a:t> </a:t>
            </a:r>
            <a:r>
              <a:rPr lang="en-GB" sz="2800" dirty="0"/>
              <a:t>Learning objective: </a:t>
            </a:r>
            <a:r>
              <a:rPr lang="en-GB" sz="2800" i="1" u="sng" dirty="0">
                <a:solidFill>
                  <a:srgbClr val="FFFF00"/>
                </a:solidFill>
              </a:rPr>
              <a:t>self-supervised</a:t>
            </a:r>
            <a:r>
              <a:rPr lang="en-GB" sz="2800" u="sng" dirty="0">
                <a:solidFill>
                  <a:srgbClr val="FFFF00"/>
                </a:solidFill>
              </a:rPr>
              <a:t> </a:t>
            </a:r>
            <a:r>
              <a:rPr lang="en-GB" sz="2800" dirty="0"/>
              <a:t>prediction (e.g. next </a:t>
            </a:r>
            <a:r>
              <a:rPr lang="en-GB" sz="2800" dirty="0">
                <a:solidFill>
                  <a:schemeClr val="accent2"/>
                </a:solidFill>
              </a:rPr>
              <a:t>token</a:t>
            </a:r>
            <a:r>
              <a:rPr lang="en-GB" sz="2800" dirty="0"/>
              <a:t>, masked region, contrastive pairs)</a:t>
            </a:r>
          </a:p>
        </p:txBody>
      </p:sp>
      <p:sp>
        <p:nvSpPr>
          <p:cNvPr id="6" name="TextBox 5">
            <a:extLst>
              <a:ext uri="{FF2B5EF4-FFF2-40B4-BE49-F238E27FC236}">
                <a16:creationId xmlns:a16="http://schemas.microsoft.com/office/drawing/2014/main" id="{871543DA-F008-4FAF-DA70-99802D9EA2B1}"/>
              </a:ext>
            </a:extLst>
          </p:cNvPr>
          <p:cNvSpPr txBox="1"/>
          <p:nvPr/>
        </p:nvSpPr>
        <p:spPr>
          <a:xfrm>
            <a:off x="487285" y="5175114"/>
            <a:ext cx="11217430" cy="954107"/>
          </a:xfrm>
          <a:prstGeom prst="rect">
            <a:avLst/>
          </a:prstGeom>
          <a:noFill/>
        </p:spPr>
        <p:txBody>
          <a:bodyPr wrap="none" rtlCol="0">
            <a:spAutoFit/>
          </a:bodyPr>
          <a:lstStyle/>
          <a:p>
            <a:pPr algn="l"/>
            <a:r>
              <a:rPr lang="en-DE" sz="2800" dirty="0">
                <a:sym typeface="Wingdings" pitchFamily="2" charset="2"/>
              </a:rPr>
              <a:t>+ transfer learning (minimal fine-tuning) + many parameters + multipurpose</a:t>
            </a:r>
          </a:p>
          <a:p>
            <a:pPr algn="l"/>
            <a:r>
              <a:rPr lang="en-DE" sz="2800" dirty="0">
                <a:sym typeface="Wingdings" pitchFamily="2" charset="2"/>
              </a:rPr>
              <a:t>+ some capability not explicitly included during traing </a:t>
            </a:r>
          </a:p>
        </p:txBody>
      </p:sp>
    </p:spTree>
    <p:extLst>
      <p:ext uri="{BB962C8B-B14F-4D97-AF65-F5344CB8AC3E}">
        <p14:creationId xmlns:p14="http://schemas.microsoft.com/office/powerpoint/2010/main" val="63462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2FC20-BF49-54C8-DDEF-DF16428ED1C4}"/>
              </a:ext>
            </a:extLst>
          </p:cNvPr>
          <p:cNvSpPr>
            <a:spLocks noGrp="1"/>
          </p:cNvSpPr>
          <p:nvPr>
            <p:ph type="title"/>
          </p:nvPr>
        </p:nvSpPr>
        <p:spPr/>
        <p:txBody>
          <a:bodyPr/>
          <a:lstStyle/>
          <a:p>
            <a:endParaRPr lang="en-DE"/>
          </a:p>
        </p:txBody>
      </p:sp>
      <p:sp>
        <p:nvSpPr>
          <p:cNvPr id="3" name="Content Placeholder 2">
            <a:extLst>
              <a:ext uri="{FF2B5EF4-FFF2-40B4-BE49-F238E27FC236}">
                <a16:creationId xmlns:a16="http://schemas.microsoft.com/office/drawing/2014/main" id="{4BCFF32E-17AF-4A51-3568-61555F45A4C1}"/>
              </a:ext>
            </a:extLst>
          </p:cNvPr>
          <p:cNvSpPr>
            <a:spLocks noGrp="1"/>
          </p:cNvSpPr>
          <p:nvPr>
            <p:ph idx="1"/>
          </p:nvPr>
        </p:nvSpPr>
        <p:spPr/>
        <p:txBody>
          <a:bodyPr/>
          <a:lstStyle/>
          <a:p>
            <a:pPr marL="0" indent="0">
              <a:buNone/>
            </a:pPr>
            <a:r>
              <a:rPr lang="en-DE" dirty="0"/>
              <a:t>Next slides are a very personal selection, showing a bit - as example - what my own group has been doing towards foundation models in HEP.</a:t>
            </a:r>
          </a:p>
          <a:p>
            <a:pPr marL="0" indent="0">
              <a:buNone/>
            </a:pPr>
            <a:endParaRPr lang="en-DE" dirty="0"/>
          </a:p>
        </p:txBody>
      </p:sp>
      <p:sp>
        <p:nvSpPr>
          <p:cNvPr id="4" name="Footer Placeholder 3">
            <a:extLst>
              <a:ext uri="{FF2B5EF4-FFF2-40B4-BE49-F238E27FC236}">
                <a16:creationId xmlns:a16="http://schemas.microsoft.com/office/drawing/2014/main" id="{5A297BB4-4928-A5E4-FEEF-936BA98DDFBA}"/>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01F4A4B6-C90A-0DE0-5047-CC14088AF7CB}"/>
              </a:ext>
            </a:extLst>
          </p:cNvPr>
          <p:cNvSpPr>
            <a:spLocks noGrp="1"/>
          </p:cNvSpPr>
          <p:nvPr>
            <p:ph type="sldNum" sz="quarter" idx="12"/>
          </p:nvPr>
        </p:nvSpPr>
        <p:spPr/>
        <p:txBody>
          <a:bodyPr/>
          <a:lstStyle/>
          <a:p>
            <a:fld id="{EC98B3A4-9273-CE4A-B22B-2D3C6F6E59F0}" type="slidenum">
              <a:rPr lang="en-DE" smtClean="0"/>
              <a:t>12</a:t>
            </a:fld>
            <a:endParaRPr lang="en-DE"/>
          </a:p>
        </p:txBody>
      </p:sp>
    </p:spTree>
    <p:extLst>
      <p:ext uri="{BB962C8B-B14F-4D97-AF65-F5344CB8AC3E}">
        <p14:creationId xmlns:p14="http://schemas.microsoft.com/office/powerpoint/2010/main" val="1169630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048590D-235C-1A4A-88D3-0BCA625E25F2}"/>
              </a:ext>
            </a:extLst>
          </p:cNvPr>
          <p:cNvSpPr txBox="1"/>
          <p:nvPr/>
        </p:nvSpPr>
        <p:spPr>
          <a:xfrm>
            <a:off x="-255496" y="0"/>
            <a:ext cx="12707471" cy="6855064"/>
          </a:xfrm>
          <a:prstGeom prst="rect">
            <a:avLst/>
          </a:prstGeom>
          <a:solidFill>
            <a:schemeClr val="tx1"/>
          </a:solidFill>
        </p:spPr>
        <p:txBody>
          <a:bodyPr wrap="square" rtlCol="0">
            <a:spAutoFit/>
          </a:bodyPr>
          <a:lstStyle/>
          <a:p>
            <a:endParaRPr lang="en-GB" dirty="0"/>
          </a:p>
        </p:txBody>
      </p:sp>
      <p:pic>
        <p:nvPicPr>
          <p:cNvPr id="5" name="AtlasFinal2.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lum bright="-20000" contrast="-40000"/>
          </a:blip>
          <a:stretch>
            <a:fillRect/>
          </a:stretch>
        </p:blipFill>
        <p:spPr>
          <a:xfrm>
            <a:off x="523415" y="94129"/>
            <a:ext cx="11145169" cy="696573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contourClr>
              <a:srgbClr val="C0C0C0"/>
            </a:contourClr>
          </a:sp3d>
        </p:spPr>
      </p:pic>
      <p:sp>
        <p:nvSpPr>
          <p:cNvPr id="2" name="Title 1"/>
          <p:cNvSpPr>
            <a:spLocks noGrp="1"/>
          </p:cNvSpPr>
          <p:nvPr>
            <p:ph type="ctrTitle"/>
          </p:nvPr>
        </p:nvSpPr>
        <p:spPr>
          <a:xfrm>
            <a:off x="3500718" y="0"/>
            <a:ext cx="9144000" cy="1119313"/>
          </a:xfrm>
          <a:effectLst/>
        </p:spPr>
        <p:style>
          <a:lnRef idx="2">
            <a:schemeClr val="dk1">
              <a:shade val="50000"/>
            </a:schemeClr>
          </a:lnRef>
          <a:fillRef idx="1">
            <a:schemeClr val="dk1"/>
          </a:fillRef>
          <a:effectRef idx="0">
            <a:schemeClr val="dk1"/>
          </a:effectRef>
          <a:fontRef idx="minor">
            <a:schemeClr val="lt1"/>
          </a:fontRef>
        </p:style>
        <p:txBody>
          <a:bodyPr>
            <a:noAutofit/>
          </a:bodyPr>
          <a:lstStyle/>
          <a:p>
            <a:r>
              <a:rPr lang="en-US" sz="3600" dirty="0">
                <a:solidFill>
                  <a:schemeClr val="bg1"/>
                </a:solidFill>
                <a:latin typeface="Arial" panose="020B0604020202020204" pitchFamily="34" charset="0"/>
                <a:cs typeface="Arial" panose="020B0604020202020204" pitchFamily="34" charset="0"/>
              </a:rPr>
              <a:t>Collisions at the </a:t>
            </a:r>
            <a:br>
              <a:rPr lang="en-US" sz="3600" dirty="0">
                <a:solidFill>
                  <a:schemeClr val="bg1"/>
                </a:solidFill>
                <a:latin typeface="Arial" panose="020B0604020202020204" pitchFamily="34" charset="0"/>
                <a:cs typeface="Arial" panose="020B0604020202020204" pitchFamily="34" charset="0"/>
              </a:rPr>
            </a:br>
            <a:r>
              <a:rPr lang="en-US" sz="3600" dirty="0">
                <a:solidFill>
                  <a:schemeClr val="bg1"/>
                </a:solidFill>
                <a:latin typeface="Arial" panose="020B0604020202020204" pitchFamily="34" charset="0"/>
                <a:cs typeface="Arial" panose="020B0604020202020204" pitchFamily="34" charset="0"/>
              </a:rPr>
              <a:t>Large Hadron Collider</a:t>
            </a:r>
          </a:p>
        </p:txBody>
      </p:sp>
      <p:sp>
        <p:nvSpPr>
          <p:cNvPr id="3" name="Subtitle 2"/>
          <p:cNvSpPr>
            <a:spLocks noGrp="1"/>
          </p:cNvSpPr>
          <p:nvPr>
            <p:ph type="subTitle" idx="1"/>
          </p:nvPr>
        </p:nvSpPr>
        <p:spPr>
          <a:xfrm>
            <a:off x="1524001" y="6010672"/>
            <a:ext cx="9287971" cy="847328"/>
          </a:xfrm>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ormAutofit/>
          </a:bodyPr>
          <a:lstStyle/>
          <a:p>
            <a:r>
              <a:rPr lang="en-US" dirty="0">
                <a:ln>
                  <a:solidFill>
                    <a:srgbClr val="000000"/>
                  </a:solidFill>
                </a:ln>
                <a:solidFill>
                  <a:schemeClr val="bg1"/>
                </a:solidFill>
                <a:latin typeface="Ayuthaya" pitchFamily="2" charset="-34"/>
                <a:ea typeface="Ayuthaya" pitchFamily="2" charset="-34"/>
                <a:cs typeface="Ayuthaya" pitchFamily="2" charset="-34"/>
              </a:rPr>
              <a:t>Bunch crossing every 25 ns…  many collisions per bunch crossing </a:t>
            </a:r>
          </a:p>
        </p:txBody>
      </p:sp>
    </p:spTree>
    <p:extLst>
      <p:ext uri="{BB962C8B-B14F-4D97-AF65-F5344CB8AC3E}">
        <p14:creationId xmlns:p14="http://schemas.microsoft.com/office/powerpoint/2010/main" val="3728270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48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1" y="1197828"/>
            <a:ext cx="9287971" cy="480131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2" name="Title 1"/>
          <p:cNvSpPr>
            <a:spLocks noGrp="1"/>
          </p:cNvSpPr>
          <p:nvPr>
            <p:ph type="ctrTitle"/>
          </p:nvPr>
        </p:nvSpPr>
        <p:spPr>
          <a:xfrm>
            <a:off x="1524000" y="-70443"/>
            <a:ext cx="9144000" cy="1470025"/>
          </a:xfrm>
          <a:effectLst/>
        </p:spPr>
        <p:style>
          <a:lnRef idx="2">
            <a:schemeClr val="dk1">
              <a:shade val="50000"/>
            </a:schemeClr>
          </a:lnRef>
          <a:fillRef idx="1">
            <a:schemeClr val="dk1"/>
          </a:fillRef>
          <a:effectRef idx="0">
            <a:schemeClr val="dk1"/>
          </a:effectRef>
          <a:fontRef idx="minor">
            <a:schemeClr val="lt1"/>
          </a:fontRef>
        </p:style>
        <p:txBody>
          <a:bodyPr>
            <a:normAutofit/>
          </a:bodyPr>
          <a:lstStyle/>
          <a:p>
            <a:r>
              <a:rPr lang="en-US" sz="4400" dirty="0">
                <a:solidFill>
                  <a:schemeClr val="bg1"/>
                </a:solidFill>
                <a:latin typeface="Arial" panose="020B0604020202020204" pitchFamily="34" charset="0"/>
                <a:cs typeface="Arial" panose="020B0604020202020204" pitchFamily="34" charset="0"/>
              </a:rPr>
              <a:t>Most events look like this…</a:t>
            </a:r>
          </a:p>
        </p:txBody>
      </p:sp>
      <p:sp>
        <p:nvSpPr>
          <p:cNvPr id="3" name="Subtitle 2"/>
          <p:cNvSpPr>
            <a:spLocks noGrp="1"/>
          </p:cNvSpPr>
          <p:nvPr>
            <p:ph type="subTitle" idx="1"/>
          </p:nvPr>
        </p:nvSpPr>
        <p:spPr>
          <a:xfrm>
            <a:off x="1524001" y="6010672"/>
            <a:ext cx="9287971" cy="847328"/>
          </a:xfrm>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ormAutofit/>
          </a:bodyPr>
          <a:lstStyle/>
          <a:p>
            <a:r>
              <a:rPr lang="en-US" dirty="0">
                <a:ln>
                  <a:solidFill>
                    <a:srgbClr val="000000"/>
                  </a:solidFill>
                </a:ln>
                <a:solidFill>
                  <a:schemeClr val="bg1"/>
                </a:solidFill>
                <a:latin typeface="Ayuthaya" pitchFamily="2" charset="-34"/>
                <a:ea typeface="Ayuthaya" pitchFamily="2" charset="-34"/>
                <a:cs typeface="Ayuthaya" pitchFamily="2" charset="-34"/>
              </a:rPr>
              <a:t>Event from LHC run-2</a:t>
            </a:r>
          </a:p>
        </p:txBody>
      </p:sp>
      <p:pic>
        <p:nvPicPr>
          <p:cNvPr id="9" name="Picture 8"/>
          <p:cNvPicPr>
            <a:picLocks noChangeAspect="1"/>
          </p:cNvPicPr>
          <p:nvPr/>
        </p:nvPicPr>
        <p:blipFill>
          <a:blip r:embed="rId2"/>
          <a:stretch>
            <a:fillRect/>
          </a:stretch>
        </p:blipFill>
        <p:spPr>
          <a:xfrm>
            <a:off x="2696399" y="1456505"/>
            <a:ext cx="6314384" cy="4203669"/>
          </a:xfrm>
          <a:prstGeom prst="rect">
            <a:avLst/>
          </a:prstGeom>
        </p:spPr>
      </p:pic>
    </p:spTree>
    <p:extLst>
      <p:ext uri="{BB962C8B-B14F-4D97-AF65-F5344CB8AC3E}">
        <p14:creationId xmlns:p14="http://schemas.microsoft.com/office/powerpoint/2010/main" val="28657365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A888C-927E-04BA-B98B-4975A9EA2286}"/>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380D9126-CA4B-F06B-A7F3-EA12ABACAA6D}"/>
              </a:ext>
            </a:extLst>
          </p:cNvPr>
          <p:cNvGraphicFramePr/>
          <p:nvPr>
            <p:extLst>
              <p:ext uri="{D42A27DB-BD31-4B8C-83A1-F6EECF244321}">
                <p14:modId xmlns:p14="http://schemas.microsoft.com/office/powerpoint/2010/main" val="1538375531"/>
              </p:ext>
            </p:extLst>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706ED8BB-08D2-AB79-ADAB-7F8BA189DAE0}"/>
              </a:ext>
            </a:extLst>
          </p:cNvPr>
          <p:cNvSpPr>
            <a:spLocks noGrp="1"/>
          </p:cNvSpPr>
          <p:nvPr>
            <p:ph type="title"/>
          </p:nvPr>
        </p:nvSpPr>
        <p:spPr/>
        <p:txBody>
          <a:bodyPr>
            <a:normAutofit/>
          </a:bodyPr>
          <a:lstStyle/>
          <a:p>
            <a:r>
              <a:rPr lang="en-GB" b="1" dirty="0"/>
              <a:t>From Hits to Tracks: Tokens in Physics</a:t>
            </a:r>
            <a:endParaRPr lang="en-DE" dirty="0"/>
          </a:p>
        </p:txBody>
      </p:sp>
      <p:sp>
        <p:nvSpPr>
          <p:cNvPr id="4" name="Slide Number Placeholder 3">
            <a:extLst>
              <a:ext uri="{FF2B5EF4-FFF2-40B4-BE49-F238E27FC236}">
                <a16:creationId xmlns:a16="http://schemas.microsoft.com/office/drawing/2014/main" id="{5DA81778-B1C7-2BE7-7F7F-4BAC471AF0EF}"/>
              </a:ext>
            </a:extLst>
          </p:cNvPr>
          <p:cNvSpPr>
            <a:spLocks noGrp="1"/>
          </p:cNvSpPr>
          <p:nvPr>
            <p:ph type="sldNum" sz="quarter" idx="12"/>
          </p:nvPr>
        </p:nvSpPr>
        <p:spPr/>
        <p:txBody>
          <a:bodyPr/>
          <a:lstStyle/>
          <a:p>
            <a:fld id="{E5700CA5-575A-C94C-9D1A-AB68E65B293F}" type="slidenum">
              <a:rPr lang="en-GB" smtClean="0"/>
              <a:t>15</a:t>
            </a:fld>
            <a:endParaRPr lang="en-GB"/>
          </a:p>
        </p:txBody>
      </p:sp>
      <p:sp>
        <p:nvSpPr>
          <p:cNvPr id="3" name="Content Placeholder 2">
            <a:extLst>
              <a:ext uri="{FF2B5EF4-FFF2-40B4-BE49-F238E27FC236}">
                <a16:creationId xmlns:a16="http://schemas.microsoft.com/office/drawing/2014/main" id="{484898D8-F5BC-D3DE-5747-0B5957B1D2FC}"/>
              </a:ext>
            </a:extLst>
          </p:cNvPr>
          <p:cNvSpPr>
            <a:spLocks noGrp="1"/>
          </p:cNvSpPr>
          <p:nvPr>
            <p:ph idx="1"/>
          </p:nvPr>
        </p:nvSpPr>
        <p:spPr>
          <a:xfrm>
            <a:off x="8798861" y="5253830"/>
            <a:ext cx="10907804" cy="2168152"/>
          </a:xfrm>
        </p:spPr>
        <p:txBody>
          <a:bodyPr>
            <a:normAutofit/>
          </a:bodyPr>
          <a:lstStyle/>
          <a:p>
            <a:pPr algn="l">
              <a:buFont typeface="Arial" panose="020B0604020202020204" pitchFamily="34" charset="0"/>
              <a:buChar char="•"/>
            </a:pPr>
            <a:r>
              <a:rPr lang="en-DE" sz="2000" dirty="0"/>
              <a:t>”Trackformers: </a:t>
            </a:r>
            <a:r>
              <a:rPr lang="en-GB" sz="2000" b="0" i="0" dirty="0">
                <a:effectLst/>
                <a:latin typeface="-apple-system"/>
              </a:rPr>
              <a:t> ”</a:t>
            </a:r>
          </a:p>
          <a:p>
            <a:pPr marL="0" indent="0" algn="l">
              <a:buNone/>
            </a:pPr>
            <a:r>
              <a:rPr lang="en-GB" sz="2000" b="0" i="1" dirty="0" err="1">
                <a:effectLst/>
                <a:latin typeface="-apple-system"/>
              </a:rPr>
              <a:t>Eur.Phys.J.C</a:t>
            </a:r>
            <a:r>
              <a:rPr lang="en-GB" sz="2000" b="0" i="0" dirty="0">
                <a:effectLst/>
                <a:latin typeface="-apple-system"/>
              </a:rPr>
              <a:t> 85 (2025) 4, 460 , </a:t>
            </a:r>
          </a:p>
          <a:p>
            <a:pPr marL="0" indent="0" algn="l">
              <a:buNone/>
            </a:pPr>
            <a:r>
              <a:rPr lang="en-GB" sz="2000" b="0" i="0" dirty="0">
                <a:effectLst/>
                <a:latin typeface="-apple-system"/>
              </a:rPr>
              <a:t>e-Print: </a:t>
            </a:r>
            <a:r>
              <a:rPr lang="en-GB" sz="2000" b="0" i="0" u="none" strike="noStrike" dirty="0">
                <a:solidFill>
                  <a:srgbClr val="0050B3"/>
                </a:solidFill>
                <a:effectLst/>
                <a:latin typeface="-apple-system"/>
                <a:hlinkClick r:id="rId7"/>
              </a:rPr>
              <a:t>2407.07179</a:t>
            </a:r>
            <a:r>
              <a:rPr lang="en-GB" sz="2000" b="0" i="0" dirty="0">
                <a:effectLst/>
                <a:latin typeface="-apple-system"/>
              </a:rPr>
              <a:t> [hep-ex]</a:t>
            </a:r>
          </a:p>
        </p:txBody>
      </p:sp>
      <p:pic>
        <p:nvPicPr>
          <p:cNvPr id="6" name="Picture 5" descr="A diagram of a diagram of a function&#10;&#10;AI-generated content may be incorrect.">
            <a:extLst>
              <a:ext uri="{FF2B5EF4-FFF2-40B4-BE49-F238E27FC236}">
                <a16:creationId xmlns:a16="http://schemas.microsoft.com/office/drawing/2014/main" id="{DFF4C18A-E7AD-50E7-4D20-BC70BBD8B4AD}"/>
              </a:ext>
            </a:extLst>
          </p:cNvPr>
          <p:cNvPicPr>
            <a:picLocks noChangeAspect="1"/>
          </p:cNvPicPr>
          <p:nvPr/>
        </p:nvPicPr>
        <p:blipFill>
          <a:blip r:embed="rId8"/>
          <a:stretch>
            <a:fillRect/>
          </a:stretch>
        </p:blipFill>
        <p:spPr>
          <a:xfrm>
            <a:off x="2837330" y="3153730"/>
            <a:ext cx="4848038" cy="3650482"/>
          </a:xfrm>
          <a:prstGeom prst="rect">
            <a:avLst/>
          </a:prstGeom>
        </p:spPr>
      </p:pic>
      <p:sp>
        <p:nvSpPr>
          <p:cNvPr id="7" name="TextBox 6">
            <a:extLst>
              <a:ext uri="{FF2B5EF4-FFF2-40B4-BE49-F238E27FC236}">
                <a16:creationId xmlns:a16="http://schemas.microsoft.com/office/drawing/2014/main" id="{8B599D2B-E52F-CD2A-DD7B-73E9B5639EBF}"/>
              </a:ext>
            </a:extLst>
          </p:cNvPr>
          <p:cNvSpPr txBox="1"/>
          <p:nvPr/>
        </p:nvSpPr>
        <p:spPr>
          <a:xfrm>
            <a:off x="8264325" y="3534127"/>
            <a:ext cx="3435749" cy="1477328"/>
          </a:xfrm>
          <a:prstGeom prst="rect">
            <a:avLst/>
          </a:prstGeom>
          <a:noFill/>
        </p:spPr>
        <p:txBody>
          <a:bodyPr wrap="none" rtlCol="0">
            <a:spAutoFit/>
          </a:bodyPr>
          <a:lstStyle/>
          <a:p>
            <a:r>
              <a:rPr lang="en-DE" dirty="0"/>
              <a:t>We Tried Tokenization </a:t>
            </a:r>
          </a:p>
          <a:p>
            <a:r>
              <a:rPr lang="en-DE" dirty="0"/>
              <a:t>+ Regression strategies (no tokens)</a:t>
            </a:r>
          </a:p>
          <a:p>
            <a:endParaRPr lang="en-DE" dirty="0"/>
          </a:p>
          <a:p>
            <a:r>
              <a:rPr lang="en-DE" dirty="0"/>
              <a:t>- “Full translation” and </a:t>
            </a:r>
          </a:p>
          <a:p>
            <a:r>
              <a:rPr lang="en-DE" dirty="0"/>
              <a:t>”Next token predictions”</a:t>
            </a:r>
          </a:p>
        </p:txBody>
      </p:sp>
      <p:sp>
        <p:nvSpPr>
          <p:cNvPr id="5" name="Footer Placeholder 4">
            <a:extLst>
              <a:ext uri="{FF2B5EF4-FFF2-40B4-BE49-F238E27FC236}">
                <a16:creationId xmlns:a16="http://schemas.microsoft.com/office/drawing/2014/main" id="{1475CF85-0210-4A63-5032-6B1D3BA40E4D}"/>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2956727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C26A07-89DD-E760-0EB5-A00056ABA6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2B59B6-E130-6678-70CF-7E1E21A77234}"/>
              </a:ext>
            </a:extLst>
          </p:cNvPr>
          <p:cNvSpPr>
            <a:spLocks noGrp="1"/>
          </p:cNvSpPr>
          <p:nvPr>
            <p:ph type="title"/>
          </p:nvPr>
        </p:nvSpPr>
        <p:spPr/>
        <p:txBody>
          <a:bodyPr/>
          <a:lstStyle/>
          <a:p>
            <a:endParaRPr lang="en-DE"/>
          </a:p>
        </p:txBody>
      </p:sp>
      <p:pic>
        <p:nvPicPr>
          <p:cNvPr id="5" name="Content Placeholder 4">
            <a:extLst>
              <a:ext uri="{FF2B5EF4-FFF2-40B4-BE49-F238E27FC236}">
                <a16:creationId xmlns:a16="http://schemas.microsoft.com/office/drawing/2014/main" id="{207FF385-88E8-955C-4EF6-B98D2FC35A41}"/>
              </a:ext>
            </a:extLst>
          </p:cNvPr>
          <p:cNvPicPr>
            <a:picLocks noGrp="1" noChangeAspect="1"/>
          </p:cNvPicPr>
          <p:nvPr>
            <p:ph idx="1"/>
          </p:nvPr>
        </p:nvPicPr>
        <p:blipFill>
          <a:blip r:embed="rId2"/>
          <a:stretch>
            <a:fillRect/>
          </a:stretch>
        </p:blipFill>
        <p:spPr>
          <a:xfrm>
            <a:off x="248658" y="0"/>
            <a:ext cx="10927342" cy="6772254"/>
          </a:xfrm>
        </p:spPr>
      </p:pic>
      <p:sp>
        <p:nvSpPr>
          <p:cNvPr id="3" name="Footer Placeholder 2">
            <a:extLst>
              <a:ext uri="{FF2B5EF4-FFF2-40B4-BE49-F238E27FC236}">
                <a16:creationId xmlns:a16="http://schemas.microsoft.com/office/drawing/2014/main" id="{9A5EF168-C2E8-0696-71FB-DE375F7CFAF7}"/>
              </a:ext>
            </a:extLst>
          </p:cNvPr>
          <p:cNvSpPr>
            <a:spLocks noGrp="1"/>
          </p:cNvSpPr>
          <p:nvPr>
            <p:ph type="ftr" sz="quarter" idx="11"/>
          </p:nvPr>
        </p:nvSpPr>
        <p:spPr/>
        <p:txBody>
          <a:bodyPr/>
          <a:lstStyle/>
          <a:p>
            <a:r>
              <a:rPr lang="en-GB"/>
              <a:t>HAMLET Kopenhagen 2025, Sascha Caron</a:t>
            </a:r>
            <a:endParaRPr lang="en-DE"/>
          </a:p>
        </p:txBody>
      </p:sp>
      <p:sp>
        <p:nvSpPr>
          <p:cNvPr id="4" name="Slide Number Placeholder 3">
            <a:extLst>
              <a:ext uri="{FF2B5EF4-FFF2-40B4-BE49-F238E27FC236}">
                <a16:creationId xmlns:a16="http://schemas.microsoft.com/office/drawing/2014/main" id="{4C7AB9EF-283C-CE55-F140-B77D994B7842}"/>
              </a:ext>
            </a:extLst>
          </p:cNvPr>
          <p:cNvSpPr>
            <a:spLocks noGrp="1"/>
          </p:cNvSpPr>
          <p:nvPr>
            <p:ph type="sldNum" sz="quarter" idx="12"/>
          </p:nvPr>
        </p:nvSpPr>
        <p:spPr/>
        <p:txBody>
          <a:bodyPr/>
          <a:lstStyle/>
          <a:p>
            <a:fld id="{EC98B3A4-9273-CE4A-B22B-2D3C6F6E59F0}" type="slidenum">
              <a:rPr lang="en-DE" smtClean="0"/>
              <a:t>16</a:t>
            </a:fld>
            <a:endParaRPr lang="en-DE"/>
          </a:p>
        </p:txBody>
      </p:sp>
    </p:spTree>
    <p:extLst>
      <p:ext uri="{BB962C8B-B14F-4D97-AF65-F5344CB8AC3E}">
        <p14:creationId xmlns:p14="http://schemas.microsoft.com/office/powerpoint/2010/main" val="1973737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C54D7-C80D-713F-022F-AA370FC75DF5}"/>
              </a:ext>
            </a:extLst>
          </p:cNvPr>
          <p:cNvSpPr>
            <a:spLocks noGrp="1"/>
          </p:cNvSpPr>
          <p:nvPr>
            <p:ph type="title"/>
          </p:nvPr>
        </p:nvSpPr>
        <p:spPr/>
        <p:txBody>
          <a:bodyPr/>
          <a:lstStyle/>
          <a:p>
            <a:endParaRPr lang="en-DE"/>
          </a:p>
        </p:txBody>
      </p:sp>
      <p:pic>
        <p:nvPicPr>
          <p:cNvPr id="5" name="Content Placeholder 4">
            <a:extLst>
              <a:ext uri="{FF2B5EF4-FFF2-40B4-BE49-F238E27FC236}">
                <a16:creationId xmlns:a16="http://schemas.microsoft.com/office/drawing/2014/main" id="{C0BF3D35-F627-CB5A-AA61-7E2701EAC84D}"/>
              </a:ext>
            </a:extLst>
          </p:cNvPr>
          <p:cNvPicPr>
            <a:picLocks noGrp="1" noChangeAspect="1"/>
          </p:cNvPicPr>
          <p:nvPr>
            <p:ph idx="1"/>
          </p:nvPr>
        </p:nvPicPr>
        <p:blipFill>
          <a:blip r:embed="rId2"/>
          <a:stretch>
            <a:fillRect/>
          </a:stretch>
        </p:blipFill>
        <p:spPr>
          <a:xfrm>
            <a:off x="248658" y="0"/>
            <a:ext cx="10927342" cy="6772254"/>
          </a:xfrm>
        </p:spPr>
      </p:pic>
      <p:pic>
        <p:nvPicPr>
          <p:cNvPr id="4" name="Picture 3" descr="A graph of a graph with a graph and a diagram&#10;&#10;AI-generated content may be incorrect.">
            <a:extLst>
              <a:ext uri="{FF2B5EF4-FFF2-40B4-BE49-F238E27FC236}">
                <a16:creationId xmlns:a16="http://schemas.microsoft.com/office/drawing/2014/main" id="{C395528A-81F9-2938-87B7-B3A5414ED6AB}"/>
              </a:ext>
            </a:extLst>
          </p:cNvPr>
          <p:cNvPicPr>
            <a:picLocks noChangeAspect="1"/>
          </p:cNvPicPr>
          <p:nvPr/>
        </p:nvPicPr>
        <p:blipFill>
          <a:blip r:embed="rId3"/>
          <a:stretch>
            <a:fillRect/>
          </a:stretch>
        </p:blipFill>
        <p:spPr>
          <a:xfrm>
            <a:off x="6926842" y="1441450"/>
            <a:ext cx="4838700" cy="3975100"/>
          </a:xfrm>
          <a:prstGeom prst="rect">
            <a:avLst/>
          </a:prstGeom>
        </p:spPr>
      </p:pic>
      <p:sp>
        <p:nvSpPr>
          <p:cNvPr id="3" name="Footer Placeholder 2">
            <a:extLst>
              <a:ext uri="{FF2B5EF4-FFF2-40B4-BE49-F238E27FC236}">
                <a16:creationId xmlns:a16="http://schemas.microsoft.com/office/drawing/2014/main" id="{42C2EF59-44AF-9D18-1BBE-BEC47A93AC42}"/>
              </a:ext>
            </a:extLst>
          </p:cNvPr>
          <p:cNvSpPr>
            <a:spLocks noGrp="1"/>
          </p:cNvSpPr>
          <p:nvPr>
            <p:ph type="ftr" sz="quarter" idx="11"/>
          </p:nvPr>
        </p:nvSpPr>
        <p:spPr/>
        <p:txBody>
          <a:bodyPr/>
          <a:lstStyle/>
          <a:p>
            <a:r>
              <a:rPr lang="en-GB"/>
              <a:t>HAMLET Kopenhagen 2025, Sascha Caron</a:t>
            </a:r>
            <a:endParaRPr lang="en-DE"/>
          </a:p>
        </p:txBody>
      </p:sp>
      <p:sp>
        <p:nvSpPr>
          <p:cNvPr id="6" name="Slide Number Placeholder 5">
            <a:extLst>
              <a:ext uri="{FF2B5EF4-FFF2-40B4-BE49-F238E27FC236}">
                <a16:creationId xmlns:a16="http://schemas.microsoft.com/office/drawing/2014/main" id="{1A897AD6-3277-058B-D480-11CB91AD26E1}"/>
              </a:ext>
            </a:extLst>
          </p:cNvPr>
          <p:cNvSpPr>
            <a:spLocks noGrp="1"/>
          </p:cNvSpPr>
          <p:nvPr>
            <p:ph type="sldNum" sz="quarter" idx="12"/>
          </p:nvPr>
        </p:nvSpPr>
        <p:spPr/>
        <p:txBody>
          <a:bodyPr/>
          <a:lstStyle/>
          <a:p>
            <a:fld id="{EC98B3A4-9273-CE4A-B22B-2D3C6F6E59F0}" type="slidenum">
              <a:rPr lang="en-DE" smtClean="0"/>
              <a:t>17</a:t>
            </a:fld>
            <a:endParaRPr lang="en-DE"/>
          </a:p>
        </p:txBody>
      </p:sp>
    </p:spTree>
    <p:extLst>
      <p:ext uri="{BB962C8B-B14F-4D97-AF65-F5344CB8AC3E}">
        <p14:creationId xmlns:p14="http://schemas.microsoft.com/office/powerpoint/2010/main" val="4134988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852AF0-5359-F914-EF3F-7A64B8797199}"/>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86632215-EE9D-EA56-CC6B-F171F9B4DDAA}"/>
              </a:ext>
            </a:extLst>
          </p:cNvPr>
          <p:cNvGraphicFramePr/>
          <p:nvPr>
            <p:extLst>
              <p:ext uri="{D42A27DB-BD31-4B8C-83A1-F6EECF244321}">
                <p14:modId xmlns:p14="http://schemas.microsoft.com/office/powerpoint/2010/main" val="4174532865"/>
              </p:ext>
            </p:extLst>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73598CA2-9D45-408B-95B6-ECA19A7DBFF1}"/>
              </a:ext>
            </a:extLst>
          </p:cNvPr>
          <p:cNvSpPr>
            <a:spLocks noGrp="1"/>
          </p:cNvSpPr>
          <p:nvPr>
            <p:ph type="title"/>
          </p:nvPr>
        </p:nvSpPr>
        <p:spPr/>
        <p:txBody>
          <a:bodyPr>
            <a:normAutofit/>
          </a:bodyPr>
          <a:lstStyle/>
          <a:p>
            <a:r>
              <a:rPr lang="en-GB" b="1" dirty="0"/>
              <a:t>From Hits to Tracks: Tokens in Physics</a:t>
            </a:r>
            <a:endParaRPr lang="en-DE" dirty="0"/>
          </a:p>
        </p:txBody>
      </p:sp>
      <p:sp>
        <p:nvSpPr>
          <p:cNvPr id="4" name="Slide Number Placeholder 3">
            <a:extLst>
              <a:ext uri="{FF2B5EF4-FFF2-40B4-BE49-F238E27FC236}">
                <a16:creationId xmlns:a16="http://schemas.microsoft.com/office/drawing/2014/main" id="{76EA2E7D-6025-519C-CCFA-39E58189B21A}"/>
              </a:ext>
            </a:extLst>
          </p:cNvPr>
          <p:cNvSpPr>
            <a:spLocks noGrp="1"/>
          </p:cNvSpPr>
          <p:nvPr>
            <p:ph type="sldNum" sz="quarter" idx="12"/>
          </p:nvPr>
        </p:nvSpPr>
        <p:spPr/>
        <p:txBody>
          <a:bodyPr/>
          <a:lstStyle/>
          <a:p>
            <a:fld id="{E5700CA5-575A-C94C-9D1A-AB68E65B293F}" type="slidenum">
              <a:rPr lang="en-GB" smtClean="0"/>
              <a:t>18</a:t>
            </a:fld>
            <a:endParaRPr lang="en-GB"/>
          </a:p>
        </p:txBody>
      </p:sp>
      <p:sp>
        <p:nvSpPr>
          <p:cNvPr id="3" name="Content Placeholder 2">
            <a:extLst>
              <a:ext uri="{FF2B5EF4-FFF2-40B4-BE49-F238E27FC236}">
                <a16:creationId xmlns:a16="http://schemas.microsoft.com/office/drawing/2014/main" id="{04DD4819-82CF-B611-31D8-29A20C93CC89}"/>
              </a:ext>
            </a:extLst>
          </p:cNvPr>
          <p:cNvSpPr>
            <a:spLocks noGrp="1"/>
          </p:cNvSpPr>
          <p:nvPr>
            <p:ph idx="1"/>
          </p:nvPr>
        </p:nvSpPr>
        <p:spPr>
          <a:xfrm>
            <a:off x="248478" y="6487506"/>
            <a:ext cx="10907804" cy="2168152"/>
          </a:xfrm>
        </p:spPr>
        <p:txBody>
          <a:bodyPr>
            <a:normAutofit/>
          </a:bodyPr>
          <a:lstStyle/>
          <a:p>
            <a:pPr algn="l">
              <a:buFont typeface="Arial" panose="020B0604020202020204" pitchFamily="34" charset="0"/>
              <a:buChar char="•"/>
            </a:pPr>
            <a:r>
              <a:rPr lang="en-DE" sz="1400" dirty="0"/>
              <a:t>”Trackformers: </a:t>
            </a:r>
            <a:r>
              <a:rPr lang="en-GB" sz="1400" b="0" i="0" dirty="0">
                <a:effectLst/>
                <a:latin typeface="-apple-system"/>
              </a:rPr>
              <a:t> ”, </a:t>
            </a:r>
            <a:r>
              <a:rPr lang="en-GB" sz="1400" b="0" i="1" dirty="0" err="1">
                <a:effectLst/>
                <a:latin typeface="-apple-system"/>
              </a:rPr>
              <a:t>Eur.Phys.J.C</a:t>
            </a:r>
            <a:r>
              <a:rPr lang="en-GB" sz="1400" b="0" i="0" dirty="0">
                <a:effectLst/>
                <a:latin typeface="-apple-system"/>
              </a:rPr>
              <a:t> 85 (2025) 4, 460 , e-Print: </a:t>
            </a:r>
            <a:r>
              <a:rPr lang="en-GB" sz="1400" b="0" i="0" u="none" strike="noStrike" dirty="0">
                <a:solidFill>
                  <a:srgbClr val="0050B3"/>
                </a:solidFill>
                <a:effectLst/>
                <a:latin typeface="-apple-system"/>
                <a:hlinkClick r:id="rId7"/>
              </a:rPr>
              <a:t>2407.07179</a:t>
            </a:r>
            <a:r>
              <a:rPr lang="en-GB" sz="1400" b="0" i="0" dirty="0">
                <a:effectLst/>
                <a:latin typeface="-apple-system"/>
              </a:rPr>
              <a:t> [hep-ex]</a:t>
            </a:r>
          </a:p>
        </p:txBody>
      </p:sp>
      <p:pic>
        <p:nvPicPr>
          <p:cNvPr id="8" name="Picture 7" descr="A graph with different colored lines&#10;&#10;AI-generated content may be incorrect.">
            <a:extLst>
              <a:ext uri="{FF2B5EF4-FFF2-40B4-BE49-F238E27FC236}">
                <a16:creationId xmlns:a16="http://schemas.microsoft.com/office/drawing/2014/main" id="{DFE28947-6F1A-BC4C-8A3B-4FBB0A672F59}"/>
              </a:ext>
            </a:extLst>
          </p:cNvPr>
          <p:cNvPicPr>
            <a:picLocks noChangeAspect="1"/>
          </p:cNvPicPr>
          <p:nvPr/>
        </p:nvPicPr>
        <p:blipFill>
          <a:blip r:embed="rId8"/>
          <a:stretch>
            <a:fillRect/>
          </a:stretch>
        </p:blipFill>
        <p:spPr>
          <a:xfrm>
            <a:off x="7472537" y="3013484"/>
            <a:ext cx="4470985" cy="2989271"/>
          </a:xfrm>
          <a:prstGeom prst="rect">
            <a:avLst/>
          </a:prstGeom>
        </p:spPr>
      </p:pic>
      <p:sp>
        <p:nvSpPr>
          <p:cNvPr id="10" name="TextBox 9">
            <a:extLst>
              <a:ext uri="{FF2B5EF4-FFF2-40B4-BE49-F238E27FC236}">
                <a16:creationId xmlns:a16="http://schemas.microsoft.com/office/drawing/2014/main" id="{C4BE183C-33DB-8947-0FBB-DB53D4EBFFA9}"/>
              </a:ext>
            </a:extLst>
          </p:cNvPr>
          <p:cNvSpPr txBox="1"/>
          <p:nvPr/>
        </p:nvSpPr>
        <p:spPr>
          <a:xfrm>
            <a:off x="7783419" y="5894685"/>
            <a:ext cx="3849220" cy="923330"/>
          </a:xfrm>
          <a:prstGeom prst="rect">
            <a:avLst/>
          </a:prstGeom>
          <a:noFill/>
        </p:spPr>
        <p:txBody>
          <a:bodyPr wrap="square">
            <a:spAutoFit/>
          </a:bodyPr>
          <a:lstStyle/>
          <a:p>
            <a:r>
              <a:rPr lang="en-GB" dirty="0"/>
              <a:t>SoftMax outputs of the </a:t>
            </a:r>
            <a:r>
              <a:rPr lang="en-GB" dirty="0" err="1"/>
              <a:t>EncCla</a:t>
            </a:r>
            <a:r>
              <a:rPr lang="en-GB" dirty="0"/>
              <a:t> model for the first five hits for one event for all track classes</a:t>
            </a:r>
            <a:endParaRPr lang="en-DE" dirty="0"/>
          </a:p>
        </p:txBody>
      </p:sp>
      <p:sp>
        <p:nvSpPr>
          <p:cNvPr id="11" name="TextBox 10">
            <a:extLst>
              <a:ext uri="{FF2B5EF4-FFF2-40B4-BE49-F238E27FC236}">
                <a16:creationId xmlns:a16="http://schemas.microsoft.com/office/drawing/2014/main" id="{855A54F3-99A7-575C-8AF4-476E928B0520}"/>
              </a:ext>
            </a:extLst>
          </p:cNvPr>
          <p:cNvSpPr txBox="1"/>
          <p:nvPr/>
        </p:nvSpPr>
        <p:spPr>
          <a:xfrm>
            <a:off x="10964523" y="5679065"/>
            <a:ext cx="1038361" cy="369332"/>
          </a:xfrm>
          <a:prstGeom prst="rect">
            <a:avLst/>
          </a:prstGeom>
          <a:noFill/>
        </p:spPr>
        <p:txBody>
          <a:bodyPr wrap="none" rtlCol="0">
            <a:spAutoFit/>
          </a:bodyPr>
          <a:lstStyle/>
          <a:p>
            <a:r>
              <a:rPr lang="en-GB" dirty="0"/>
              <a:t>T</a:t>
            </a:r>
            <a:r>
              <a:rPr lang="en-DE" dirty="0"/>
              <a:t>oken ID </a:t>
            </a:r>
          </a:p>
        </p:txBody>
      </p:sp>
      <p:pic>
        <p:nvPicPr>
          <p:cNvPr id="12" name="Picture 11">
            <a:extLst>
              <a:ext uri="{FF2B5EF4-FFF2-40B4-BE49-F238E27FC236}">
                <a16:creationId xmlns:a16="http://schemas.microsoft.com/office/drawing/2014/main" id="{B0F53BC7-44A1-601F-0D65-DC4035B29E7B}"/>
              </a:ext>
            </a:extLst>
          </p:cNvPr>
          <p:cNvPicPr>
            <a:picLocks noChangeAspect="1"/>
          </p:cNvPicPr>
          <p:nvPr/>
        </p:nvPicPr>
        <p:blipFill>
          <a:blip r:embed="rId9"/>
          <a:stretch>
            <a:fillRect/>
          </a:stretch>
        </p:blipFill>
        <p:spPr>
          <a:xfrm>
            <a:off x="0" y="3206801"/>
            <a:ext cx="2847507" cy="2602635"/>
          </a:xfrm>
          <a:prstGeom prst="rect">
            <a:avLst/>
          </a:prstGeom>
        </p:spPr>
      </p:pic>
      <p:sp>
        <p:nvSpPr>
          <p:cNvPr id="13" name="TextBox 12">
            <a:extLst>
              <a:ext uri="{FF2B5EF4-FFF2-40B4-BE49-F238E27FC236}">
                <a16:creationId xmlns:a16="http://schemas.microsoft.com/office/drawing/2014/main" id="{0654C688-F65E-C232-E8E7-3AA00067198A}"/>
              </a:ext>
            </a:extLst>
          </p:cNvPr>
          <p:cNvSpPr txBox="1"/>
          <p:nvPr/>
        </p:nvSpPr>
        <p:spPr>
          <a:xfrm>
            <a:off x="189116" y="5894685"/>
            <a:ext cx="3329438" cy="369332"/>
          </a:xfrm>
          <a:prstGeom prst="rect">
            <a:avLst/>
          </a:prstGeom>
          <a:noFill/>
        </p:spPr>
        <p:txBody>
          <a:bodyPr wrap="none" rtlCol="0">
            <a:spAutoFit/>
          </a:bodyPr>
          <a:lstStyle/>
          <a:p>
            <a:r>
              <a:rPr lang="en-GB" dirty="0"/>
              <a:t>O(10000)</a:t>
            </a:r>
            <a:r>
              <a:rPr lang="en-DE" dirty="0"/>
              <a:t> hits (no pre-processing)</a:t>
            </a:r>
          </a:p>
        </p:txBody>
      </p:sp>
      <p:sp>
        <p:nvSpPr>
          <p:cNvPr id="16" name="TextBox 15">
            <a:extLst>
              <a:ext uri="{FF2B5EF4-FFF2-40B4-BE49-F238E27FC236}">
                <a16:creationId xmlns:a16="http://schemas.microsoft.com/office/drawing/2014/main" id="{772A5319-3317-7B27-7900-0B0193940624}"/>
              </a:ext>
            </a:extLst>
          </p:cNvPr>
          <p:cNvSpPr txBox="1"/>
          <p:nvPr/>
        </p:nvSpPr>
        <p:spPr>
          <a:xfrm>
            <a:off x="4363815" y="4524918"/>
            <a:ext cx="3490366" cy="946411"/>
          </a:xfrm>
          <a:prstGeom prst="rect">
            <a:avLst/>
          </a:prstGeom>
          <a:noFill/>
        </p:spPr>
        <p:txBody>
          <a:bodyPr wrap="square">
            <a:spAutoFit/>
          </a:bodyPr>
          <a:lstStyle/>
          <a:p>
            <a:r>
              <a:rPr lang="en-GB" dirty="0"/>
              <a:t>Grouped into </a:t>
            </a:r>
            <a:r>
              <a:rPr lang="en-GB" b="1" dirty="0"/>
              <a:t>track tokens</a:t>
            </a:r>
            <a:r>
              <a:rPr lang="en-GB" dirty="0"/>
              <a:t> via learned structure (attention, transformers)</a:t>
            </a:r>
          </a:p>
        </p:txBody>
      </p:sp>
      <p:pic>
        <p:nvPicPr>
          <p:cNvPr id="18" name="Picture 17" descr="A group of colorful circles&#10;&#10;AI-generated content may be incorrect.">
            <a:extLst>
              <a:ext uri="{FF2B5EF4-FFF2-40B4-BE49-F238E27FC236}">
                <a16:creationId xmlns:a16="http://schemas.microsoft.com/office/drawing/2014/main" id="{CE2EAC52-AAA1-7F4B-648E-CC24ACFA79BA}"/>
              </a:ext>
            </a:extLst>
          </p:cNvPr>
          <p:cNvPicPr>
            <a:picLocks noChangeAspect="1"/>
          </p:cNvPicPr>
          <p:nvPr/>
        </p:nvPicPr>
        <p:blipFill>
          <a:blip r:embed="rId10"/>
          <a:stretch>
            <a:fillRect/>
          </a:stretch>
        </p:blipFill>
        <p:spPr>
          <a:xfrm>
            <a:off x="5344538" y="3206801"/>
            <a:ext cx="1528921" cy="1364268"/>
          </a:xfrm>
          <a:prstGeom prst="rect">
            <a:avLst/>
          </a:prstGeom>
        </p:spPr>
      </p:pic>
      <p:sp>
        <p:nvSpPr>
          <p:cNvPr id="5" name="Footer Placeholder 4">
            <a:extLst>
              <a:ext uri="{FF2B5EF4-FFF2-40B4-BE49-F238E27FC236}">
                <a16:creationId xmlns:a16="http://schemas.microsoft.com/office/drawing/2014/main" id="{1ACB48A3-A21D-5555-C084-F6D53CBC1B67}"/>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24471465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ED1E5E-8ECE-2C58-8E10-25567E84D6BD}"/>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B7F4FC74-89A0-129E-F69F-58BC8DB8137C}"/>
              </a:ext>
            </a:extLst>
          </p:cNvPr>
          <p:cNvGraphicFramePr/>
          <p:nvPr>
            <p:extLst>
              <p:ext uri="{D42A27DB-BD31-4B8C-83A1-F6EECF244321}">
                <p14:modId xmlns:p14="http://schemas.microsoft.com/office/powerpoint/2010/main" val="444387617"/>
              </p:ext>
            </p:extLst>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1CDEF333-BD37-06AB-D55A-35190714C813}"/>
              </a:ext>
            </a:extLst>
          </p:cNvPr>
          <p:cNvSpPr>
            <a:spLocks noGrp="1"/>
          </p:cNvSpPr>
          <p:nvPr>
            <p:ph type="title"/>
          </p:nvPr>
        </p:nvSpPr>
        <p:spPr/>
        <p:txBody>
          <a:bodyPr>
            <a:normAutofit/>
          </a:bodyPr>
          <a:lstStyle/>
          <a:p>
            <a:r>
              <a:rPr lang="en-GB" b="1" dirty="0"/>
              <a:t>From Hits to Tracks: Tokens in Physics</a:t>
            </a:r>
            <a:endParaRPr lang="en-DE" dirty="0"/>
          </a:p>
        </p:txBody>
      </p:sp>
      <p:sp>
        <p:nvSpPr>
          <p:cNvPr id="4" name="Slide Number Placeholder 3">
            <a:extLst>
              <a:ext uri="{FF2B5EF4-FFF2-40B4-BE49-F238E27FC236}">
                <a16:creationId xmlns:a16="http://schemas.microsoft.com/office/drawing/2014/main" id="{6634AFC3-FF32-88FC-C38B-DE0E2579BBB3}"/>
              </a:ext>
            </a:extLst>
          </p:cNvPr>
          <p:cNvSpPr>
            <a:spLocks noGrp="1"/>
          </p:cNvSpPr>
          <p:nvPr>
            <p:ph type="sldNum" sz="quarter" idx="12"/>
          </p:nvPr>
        </p:nvSpPr>
        <p:spPr/>
        <p:txBody>
          <a:bodyPr/>
          <a:lstStyle/>
          <a:p>
            <a:fld id="{E5700CA5-575A-C94C-9D1A-AB68E65B293F}" type="slidenum">
              <a:rPr lang="en-GB" smtClean="0"/>
              <a:t>19</a:t>
            </a:fld>
            <a:endParaRPr lang="en-GB"/>
          </a:p>
        </p:txBody>
      </p:sp>
      <p:sp>
        <p:nvSpPr>
          <p:cNvPr id="3" name="Content Placeholder 2">
            <a:extLst>
              <a:ext uri="{FF2B5EF4-FFF2-40B4-BE49-F238E27FC236}">
                <a16:creationId xmlns:a16="http://schemas.microsoft.com/office/drawing/2014/main" id="{56C96B44-214A-04DB-B7B0-E8BCA9996A0C}"/>
              </a:ext>
            </a:extLst>
          </p:cNvPr>
          <p:cNvSpPr>
            <a:spLocks noGrp="1"/>
          </p:cNvSpPr>
          <p:nvPr>
            <p:ph idx="1"/>
          </p:nvPr>
        </p:nvSpPr>
        <p:spPr>
          <a:xfrm>
            <a:off x="248478" y="6487506"/>
            <a:ext cx="10907804" cy="2168152"/>
          </a:xfrm>
        </p:spPr>
        <p:txBody>
          <a:bodyPr>
            <a:normAutofit/>
          </a:bodyPr>
          <a:lstStyle/>
          <a:p>
            <a:pPr algn="l">
              <a:buFont typeface="Arial" panose="020B0604020202020204" pitchFamily="34" charset="0"/>
              <a:buChar char="•"/>
            </a:pPr>
            <a:r>
              <a:rPr lang="en-DE" sz="1400" dirty="0"/>
              <a:t>”Trackformers: </a:t>
            </a:r>
            <a:r>
              <a:rPr lang="en-GB" sz="1400" b="0" i="0" dirty="0">
                <a:effectLst/>
                <a:latin typeface="-apple-system"/>
              </a:rPr>
              <a:t> ”, </a:t>
            </a:r>
            <a:r>
              <a:rPr lang="en-GB" sz="1400" b="0" i="1" dirty="0" err="1">
                <a:effectLst/>
                <a:latin typeface="-apple-system"/>
              </a:rPr>
              <a:t>Eur.Phys.J.C</a:t>
            </a:r>
            <a:r>
              <a:rPr lang="en-GB" sz="1400" b="0" i="0" dirty="0">
                <a:effectLst/>
                <a:latin typeface="-apple-system"/>
              </a:rPr>
              <a:t> 85 (2025) 4, 460 , e-Print: </a:t>
            </a:r>
            <a:r>
              <a:rPr lang="en-GB" sz="1400" b="0" i="0" u="none" strike="noStrike" dirty="0">
                <a:solidFill>
                  <a:srgbClr val="0050B3"/>
                </a:solidFill>
                <a:effectLst/>
                <a:latin typeface="-apple-system"/>
                <a:hlinkClick r:id="rId7"/>
              </a:rPr>
              <a:t>2407.07179</a:t>
            </a:r>
            <a:r>
              <a:rPr lang="en-GB" sz="1400" b="0" i="0" dirty="0">
                <a:effectLst/>
                <a:latin typeface="-apple-system"/>
              </a:rPr>
              <a:t> [hep-ex]</a:t>
            </a:r>
          </a:p>
        </p:txBody>
      </p:sp>
      <p:pic>
        <p:nvPicPr>
          <p:cNvPr id="8" name="Picture 7" descr="A graph with different colored lines&#10;&#10;AI-generated content may be incorrect.">
            <a:extLst>
              <a:ext uri="{FF2B5EF4-FFF2-40B4-BE49-F238E27FC236}">
                <a16:creationId xmlns:a16="http://schemas.microsoft.com/office/drawing/2014/main" id="{FB95D345-6542-C632-C96C-9799F4E12C5F}"/>
              </a:ext>
            </a:extLst>
          </p:cNvPr>
          <p:cNvPicPr>
            <a:picLocks noChangeAspect="1"/>
          </p:cNvPicPr>
          <p:nvPr/>
        </p:nvPicPr>
        <p:blipFill>
          <a:blip r:embed="rId8"/>
          <a:stretch>
            <a:fillRect/>
          </a:stretch>
        </p:blipFill>
        <p:spPr>
          <a:xfrm>
            <a:off x="7472537" y="3013484"/>
            <a:ext cx="4470985" cy="2989271"/>
          </a:xfrm>
          <a:prstGeom prst="rect">
            <a:avLst/>
          </a:prstGeom>
        </p:spPr>
      </p:pic>
      <p:sp>
        <p:nvSpPr>
          <p:cNvPr id="10" name="TextBox 9">
            <a:extLst>
              <a:ext uri="{FF2B5EF4-FFF2-40B4-BE49-F238E27FC236}">
                <a16:creationId xmlns:a16="http://schemas.microsoft.com/office/drawing/2014/main" id="{9489424E-248A-3FC2-32A9-D5938B82511E}"/>
              </a:ext>
            </a:extLst>
          </p:cNvPr>
          <p:cNvSpPr txBox="1"/>
          <p:nvPr/>
        </p:nvSpPr>
        <p:spPr>
          <a:xfrm>
            <a:off x="7783419" y="5894685"/>
            <a:ext cx="3849220" cy="923330"/>
          </a:xfrm>
          <a:prstGeom prst="rect">
            <a:avLst/>
          </a:prstGeom>
          <a:noFill/>
        </p:spPr>
        <p:txBody>
          <a:bodyPr wrap="square">
            <a:spAutoFit/>
          </a:bodyPr>
          <a:lstStyle/>
          <a:p>
            <a:r>
              <a:rPr lang="en-GB" dirty="0"/>
              <a:t>SoftMax outputs of the </a:t>
            </a:r>
            <a:r>
              <a:rPr lang="en-GB" dirty="0" err="1"/>
              <a:t>EncCla</a:t>
            </a:r>
            <a:r>
              <a:rPr lang="en-GB" dirty="0"/>
              <a:t> model for the first five hits for one event for all track classes</a:t>
            </a:r>
            <a:endParaRPr lang="en-DE" dirty="0"/>
          </a:p>
        </p:txBody>
      </p:sp>
      <p:sp>
        <p:nvSpPr>
          <p:cNvPr id="11" name="TextBox 10">
            <a:extLst>
              <a:ext uri="{FF2B5EF4-FFF2-40B4-BE49-F238E27FC236}">
                <a16:creationId xmlns:a16="http://schemas.microsoft.com/office/drawing/2014/main" id="{CB3813BF-65AC-91B7-E813-E89C81AE09D5}"/>
              </a:ext>
            </a:extLst>
          </p:cNvPr>
          <p:cNvSpPr txBox="1"/>
          <p:nvPr/>
        </p:nvSpPr>
        <p:spPr>
          <a:xfrm>
            <a:off x="10964523" y="5679065"/>
            <a:ext cx="1038361" cy="369332"/>
          </a:xfrm>
          <a:prstGeom prst="rect">
            <a:avLst/>
          </a:prstGeom>
          <a:noFill/>
        </p:spPr>
        <p:txBody>
          <a:bodyPr wrap="none" rtlCol="0">
            <a:spAutoFit/>
          </a:bodyPr>
          <a:lstStyle/>
          <a:p>
            <a:r>
              <a:rPr lang="en-GB" dirty="0"/>
              <a:t>T</a:t>
            </a:r>
            <a:r>
              <a:rPr lang="en-DE" dirty="0"/>
              <a:t>oken ID </a:t>
            </a:r>
          </a:p>
        </p:txBody>
      </p:sp>
      <p:pic>
        <p:nvPicPr>
          <p:cNvPr id="12" name="Picture 11">
            <a:extLst>
              <a:ext uri="{FF2B5EF4-FFF2-40B4-BE49-F238E27FC236}">
                <a16:creationId xmlns:a16="http://schemas.microsoft.com/office/drawing/2014/main" id="{09CCFF14-D147-31B2-B3AE-B3D8D8D23FE5}"/>
              </a:ext>
            </a:extLst>
          </p:cNvPr>
          <p:cNvPicPr>
            <a:picLocks noChangeAspect="1"/>
          </p:cNvPicPr>
          <p:nvPr/>
        </p:nvPicPr>
        <p:blipFill>
          <a:blip r:embed="rId9"/>
          <a:stretch>
            <a:fillRect/>
          </a:stretch>
        </p:blipFill>
        <p:spPr>
          <a:xfrm>
            <a:off x="0" y="3206801"/>
            <a:ext cx="2847507" cy="2602635"/>
          </a:xfrm>
          <a:prstGeom prst="rect">
            <a:avLst/>
          </a:prstGeom>
        </p:spPr>
      </p:pic>
      <p:sp>
        <p:nvSpPr>
          <p:cNvPr id="13" name="TextBox 12">
            <a:extLst>
              <a:ext uri="{FF2B5EF4-FFF2-40B4-BE49-F238E27FC236}">
                <a16:creationId xmlns:a16="http://schemas.microsoft.com/office/drawing/2014/main" id="{630A8808-19E3-2A47-8153-49E4537B60CD}"/>
              </a:ext>
            </a:extLst>
          </p:cNvPr>
          <p:cNvSpPr txBox="1"/>
          <p:nvPr/>
        </p:nvSpPr>
        <p:spPr>
          <a:xfrm>
            <a:off x="189116" y="5894685"/>
            <a:ext cx="3329438" cy="369332"/>
          </a:xfrm>
          <a:prstGeom prst="rect">
            <a:avLst/>
          </a:prstGeom>
          <a:noFill/>
        </p:spPr>
        <p:txBody>
          <a:bodyPr wrap="none" rtlCol="0">
            <a:spAutoFit/>
          </a:bodyPr>
          <a:lstStyle/>
          <a:p>
            <a:r>
              <a:rPr lang="en-GB" dirty="0"/>
              <a:t>O(10000)</a:t>
            </a:r>
            <a:r>
              <a:rPr lang="en-DE" dirty="0"/>
              <a:t> hits (no pre-processing)</a:t>
            </a:r>
          </a:p>
        </p:txBody>
      </p:sp>
      <p:sp>
        <p:nvSpPr>
          <p:cNvPr id="16" name="TextBox 15">
            <a:extLst>
              <a:ext uri="{FF2B5EF4-FFF2-40B4-BE49-F238E27FC236}">
                <a16:creationId xmlns:a16="http://schemas.microsoft.com/office/drawing/2014/main" id="{9A1A7AC3-D223-2278-CF3F-0294B8859592}"/>
              </a:ext>
            </a:extLst>
          </p:cNvPr>
          <p:cNvSpPr txBox="1"/>
          <p:nvPr/>
        </p:nvSpPr>
        <p:spPr>
          <a:xfrm>
            <a:off x="4363815" y="4524918"/>
            <a:ext cx="3490366" cy="946411"/>
          </a:xfrm>
          <a:prstGeom prst="rect">
            <a:avLst/>
          </a:prstGeom>
          <a:noFill/>
        </p:spPr>
        <p:txBody>
          <a:bodyPr wrap="square">
            <a:spAutoFit/>
          </a:bodyPr>
          <a:lstStyle/>
          <a:p>
            <a:r>
              <a:rPr lang="en-GB" dirty="0"/>
              <a:t>Grouped into </a:t>
            </a:r>
            <a:r>
              <a:rPr lang="en-GB" b="1" dirty="0"/>
              <a:t>track tokens</a:t>
            </a:r>
            <a:r>
              <a:rPr lang="en-GB" dirty="0"/>
              <a:t> via learned structure (attention, transformers)</a:t>
            </a:r>
          </a:p>
        </p:txBody>
      </p:sp>
      <p:pic>
        <p:nvPicPr>
          <p:cNvPr id="18" name="Picture 17" descr="A group of colorful circles&#10;&#10;AI-generated content may be incorrect.">
            <a:extLst>
              <a:ext uri="{FF2B5EF4-FFF2-40B4-BE49-F238E27FC236}">
                <a16:creationId xmlns:a16="http://schemas.microsoft.com/office/drawing/2014/main" id="{A9928C5D-5754-85CC-F64C-E0A440EF6A2E}"/>
              </a:ext>
            </a:extLst>
          </p:cNvPr>
          <p:cNvPicPr>
            <a:picLocks noChangeAspect="1"/>
          </p:cNvPicPr>
          <p:nvPr/>
        </p:nvPicPr>
        <p:blipFill>
          <a:blip r:embed="rId10"/>
          <a:stretch>
            <a:fillRect/>
          </a:stretch>
        </p:blipFill>
        <p:spPr>
          <a:xfrm>
            <a:off x="5344538" y="3206801"/>
            <a:ext cx="1528921" cy="1364268"/>
          </a:xfrm>
          <a:prstGeom prst="rect">
            <a:avLst/>
          </a:prstGeom>
        </p:spPr>
      </p:pic>
      <p:sp>
        <p:nvSpPr>
          <p:cNvPr id="5" name="TextBox 4">
            <a:extLst>
              <a:ext uri="{FF2B5EF4-FFF2-40B4-BE49-F238E27FC236}">
                <a16:creationId xmlns:a16="http://schemas.microsoft.com/office/drawing/2014/main" id="{A7E1B091-D407-DE02-E7FB-74D776F0C792}"/>
              </a:ext>
            </a:extLst>
          </p:cNvPr>
          <p:cNvSpPr txBox="1"/>
          <p:nvPr/>
        </p:nvSpPr>
        <p:spPr>
          <a:xfrm>
            <a:off x="699247" y="1573306"/>
            <a:ext cx="651140" cy="369332"/>
          </a:xfrm>
          <a:prstGeom prst="rect">
            <a:avLst/>
          </a:prstGeom>
          <a:noFill/>
        </p:spPr>
        <p:txBody>
          <a:bodyPr wrap="none" rtlCol="0">
            <a:spAutoFit/>
          </a:bodyPr>
          <a:lstStyle/>
          <a:p>
            <a:r>
              <a:rPr lang="en-DE" dirty="0"/>
              <a:t>10^5</a:t>
            </a:r>
          </a:p>
        </p:txBody>
      </p:sp>
      <p:sp>
        <p:nvSpPr>
          <p:cNvPr id="6" name="TextBox 5">
            <a:extLst>
              <a:ext uri="{FF2B5EF4-FFF2-40B4-BE49-F238E27FC236}">
                <a16:creationId xmlns:a16="http://schemas.microsoft.com/office/drawing/2014/main" id="{D14BBE77-9C0B-55E0-FAFB-FF6B3699D457}"/>
              </a:ext>
            </a:extLst>
          </p:cNvPr>
          <p:cNvSpPr txBox="1"/>
          <p:nvPr/>
        </p:nvSpPr>
        <p:spPr>
          <a:xfrm>
            <a:off x="10505142" y="1581406"/>
            <a:ext cx="651140" cy="369332"/>
          </a:xfrm>
          <a:prstGeom prst="rect">
            <a:avLst/>
          </a:prstGeom>
          <a:noFill/>
        </p:spPr>
        <p:txBody>
          <a:bodyPr wrap="none" rtlCol="0">
            <a:spAutoFit/>
          </a:bodyPr>
          <a:lstStyle/>
          <a:p>
            <a:r>
              <a:rPr lang="en-DE" dirty="0"/>
              <a:t>10^3</a:t>
            </a:r>
          </a:p>
        </p:txBody>
      </p:sp>
      <p:sp>
        <p:nvSpPr>
          <p:cNvPr id="7" name="Footer Placeholder 6">
            <a:extLst>
              <a:ext uri="{FF2B5EF4-FFF2-40B4-BE49-F238E27FC236}">
                <a16:creationId xmlns:a16="http://schemas.microsoft.com/office/drawing/2014/main" id="{506A1306-ACEF-B09C-6F98-A7D9F479D63D}"/>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3943650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CDC9B5-BDFE-3D72-9659-67EC4B610E23}"/>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18312DF4-23E7-8AA1-D924-B185358B1E5F}"/>
              </a:ext>
            </a:extLst>
          </p:cNvPr>
          <p:cNvPicPr>
            <a:picLocks noChangeAspect="1"/>
          </p:cNvPicPr>
          <p:nvPr/>
        </p:nvPicPr>
        <p:blipFill>
          <a:blip r:embed="rId2"/>
          <a:srcRect/>
          <a:stretch/>
        </p:blipFill>
        <p:spPr>
          <a:xfrm>
            <a:off x="0" y="-438243"/>
            <a:ext cx="12708610" cy="8420515"/>
          </a:xfrm>
          <a:prstGeom prst="rect">
            <a:avLst/>
          </a:prstGeom>
        </p:spPr>
      </p:pic>
      <p:sp>
        <p:nvSpPr>
          <p:cNvPr id="4" name="Footer Placeholder 3">
            <a:extLst>
              <a:ext uri="{FF2B5EF4-FFF2-40B4-BE49-F238E27FC236}">
                <a16:creationId xmlns:a16="http://schemas.microsoft.com/office/drawing/2014/main" id="{0F94AAC4-5482-5282-1AEB-3AB565B60760}"/>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63EF08FF-5A83-CE17-964E-7D2F109C5705}"/>
              </a:ext>
            </a:extLst>
          </p:cNvPr>
          <p:cNvSpPr>
            <a:spLocks noGrp="1"/>
          </p:cNvSpPr>
          <p:nvPr>
            <p:ph type="sldNum" sz="quarter" idx="12"/>
          </p:nvPr>
        </p:nvSpPr>
        <p:spPr/>
        <p:txBody>
          <a:bodyPr/>
          <a:lstStyle/>
          <a:p>
            <a:fld id="{EC98B3A4-9273-CE4A-B22B-2D3C6F6E59F0}" type="slidenum">
              <a:rPr lang="en-DE" smtClean="0"/>
              <a:t>2</a:t>
            </a:fld>
            <a:endParaRPr lang="en-DE"/>
          </a:p>
        </p:txBody>
      </p:sp>
      <p:sp>
        <p:nvSpPr>
          <p:cNvPr id="10" name="TextBox 9">
            <a:extLst>
              <a:ext uri="{FF2B5EF4-FFF2-40B4-BE49-F238E27FC236}">
                <a16:creationId xmlns:a16="http://schemas.microsoft.com/office/drawing/2014/main" id="{B6056214-8888-1EAC-548B-2FAFD0410A4F}"/>
              </a:ext>
            </a:extLst>
          </p:cNvPr>
          <p:cNvSpPr txBox="1"/>
          <p:nvPr/>
        </p:nvSpPr>
        <p:spPr>
          <a:xfrm>
            <a:off x="9664390" y="6171684"/>
            <a:ext cx="6880302" cy="369332"/>
          </a:xfrm>
          <a:prstGeom prst="rect">
            <a:avLst/>
          </a:prstGeom>
          <a:noFill/>
        </p:spPr>
        <p:txBody>
          <a:bodyPr wrap="square">
            <a:spAutoFit/>
          </a:bodyPr>
          <a:lstStyle/>
          <a:p>
            <a:r>
              <a:rPr lang="en-GB" b="1" dirty="0"/>
              <a:t>Created with DALL·E 3</a:t>
            </a:r>
            <a:r>
              <a:rPr lang="en-GB" dirty="0"/>
              <a:t>,</a:t>
            </a:r>
            <a:endParaRPr lang="en-DE" dirty="0"/>
          </a:p>
        </p:txBody>
      </p:sp>
      <p:sp>
        <p:nvSpPr>
          <p:cNvPr id="12" name="Subtitle 2">
            <a:extLst>
              <a:ext uri="{FF2B5EF4-FFF2-40B4-BE49-F238E27FC236}">
                <a16:creationId xmlns:a16="http://schemas.microsoft.com/office/drawing/2014/main" id="{D9154B51-86BB-2E91-D076-132F64CD2AAE}"/>
              </a:ext>
            </a:extLst>
          </p:cNvPr>
          <p:cNvSpPr txBox="1">
            <a:spLocks/>
          </p:cNvSpPr>
          <p:nvPr/>
        </p:nvSpPr>
        <p:spPr>
          <a:xfrm>
            <a:off x="1901646" y="2765028"/>
            <a:ext cx="4985108" cy="1327944"/>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solidFill>
                <a:schemeClr val="bg1"/>
              </a:solidFill>
              <a:highlight>
                <a:srgbClr val="FFFF00"/>
              </a:highlight>
            </a:endParaRPr>
          </a:p>
          <a:p>
            <a:r>
              <a:rPr lang="en-GB" sz="2000" b="1" dirty="0">
                <a:solidFill>
                  <a:schemeClr val="bg1"/>
                </a:solidFill>
              </a:rPr>
              <a:t>Sascha Caron </a:t>
            </a:r>
          </a:p>
          <a:p>
            <a:r>
              <a:rPr lang="en-GB" sz="2000" b="1" dirty="0">
                <a:solidFill>
                  <a:schemeClr val="bg1"/>
                </a:solidFill>
              </a:rPr>
              <a:t>(Radboud University and </a:t>
            </a:r>
            <a:r>
              <a:rPr lang="en-GB" sz="2000" b="1" dirty="0" err="1">
                <a:solidFill>
                  <a:schemeClr val="bg1"/>
                </a:solidFill>
              </a:rPr>
              <a:t>Nikhef</a:t>
            </a:r>
            <a:r>
              <a:rPr lang="en-GB" dirty="0">
                <a:solidFill>
                  <a:schemeClr val="bg1"/>
                </a:solidFill>
              </a:rPr>
              <a:t>)</a:t>
            </a:r>
          </a:p>
          <a:p>
            <a:r>
              <a:rPr lang="en-GB" dirty="0" err="1">
                <a:solidFill>
                  <a:schemeClr val="bg1"/>
                </a:solidFill>
              </a:rPr>
              <a:t>MIAPbP</a:t>
            </a:r>
            <a:r>
              <a:rPr lang="en-GB" dirty="0">
                <a:solidFill>
                  <a:schemeClr val="bg1"/>
                </a:solidFill>
              </a:rPr>
              <a:t> Workshop , Munich</a:t>
            </a:r>
            <a:endParaRPr lang="en-DE" dirty="0">
              <a:solidFill>
                <a:schemeClr val="bg1"/>
              </a:solidFill>
            </a:endParaRPr>
          </a:p>
        </p:txBody>
      </p:sp>
    </p:spTree>
    <p:extLst>
      <p:ext uri="{BB962C8B-B14F-4D97-AF65-F5344CB8AC3E}">
        <p14:creationId xmlns:p14="http://schemas.microsoft.com/office/powerpoint/2010/main" val="8283167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F7750-8A77-7207-8ABE-7BB935DF6A33}"/>
              </a:ext>
            </a:extLst>
          </p:cNvPr>
          <p:cNvSpPr>
            <a:spLocks noGrp="1"/>
          </p:cNvSpPr>
          <p:nvPr>
            <p:ph type="title"/>
          </p:nvPr>
        </p:nvSpPr>
        <p:spPr/>
        <p:txBody>
          <a:bodyPr>
            <a:normAutofit fontScale="90000"/>
          </a:bodyPr>
          <a:lstStyle/>
          <a:p>
            <a:r>
              <a:rPr lang="en-DE" dirty="0"/>
              <a:t>Model performance </a:t>
            </a:r>
            <a:r>
              <a:rPr lang="en-DE" dirty="0">
                <a:sym typeface="Wingdings" pitchFamily="2" charset="2"/>
              </a:rPr>
              <a:t> Not enough training data in trackML challenge ! (model can still improve)</a:t>
            </a:r>
            <a:endParaRPr lang="en-DE" dirty="0"/>
          </a:p>
        </p:txBody>
      </p:sp>
      <p:sp>
        <p:nvSpPr>
          <p:cNvPr id="4" name="Footer Placeholder 3">
            <a:extLst>
              <a:ext uri="{FF2B5EF4-FFF2-40B4-BE49-F238E27FC236}">
                <a16:creationId xmlns:a16="http://schemas.microsoft.com/office/drawing/2014/main" id="{2E7E49DC-B159-E395-556D-4EEEC3A06908}"/>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058945DA-0CB9-15B2-D4BE-34518F49CE1B}"/>
              </a:ext>
            </a:extLst>
          </p:cNvPr>
          <p:cNvSpPr>
            <a:spLocks noGrp="1"/>
          </p:cNvSpPr>
          <p:nvPr>
            <p:ph type="sldNum" sz="quarter" idx="12"/>
          </p:nvPr>
        </p:nvSpPr>
        <p:spPr/>
        <p:txBody>
          <a:bodyPr/>
          <a:lstStyle/>
          <a:p>
            <a:fld id="{EC98B3A4-9273-CE4A-B22B-2D3C6F6E59F0}" type="slidenum">
              <a:rPr lang="en-DE" smtClean="0"/>
              <a:t>20</a:t>
            </a:fld>
            <a:endParaRPr lang="en-DE"/>
          </a:p>
        </p:txBody>
      </p:sp>
      <p:pic>
        <p:nvPicPr>
          <p:cNvPr id="6" name="Picture 5">
            <a:extLst>
              <a:ext uri="{FF2B5EF4-FFF2-40B4-BE49-F238E27FC236}">
                <a16:creationId xmlns:a16="http://schemas.microsoft.com/office/drawing/2014/main" id="{0E4C0509-1B3E-0268-3131-15BDD63CB9BA}"/>
              </a:ext>
            </a:extLst>
          </p:cNvPr>
          <p:cNvPicPr>
            <a:picLocks noChangeAspect="1"/>
          </p:cNvPicPr>
          <p:nvPr/>
        </p:nvPicPr>
        <p:blipFill>
          <a:blip r:embed="rId2"/>
          <a:stretch>
            <a:fillRect/>
          </a:stretch>
        </p:blipFill>
        <p:spPr>
          <a:xfrm>
            <a:off x="5286814" y="2077171"/>
            <a:ext cx="6647571" cy="3090141"/>
          </a:xfrm>
          <a:prstGeom prst="rect">
            <a:avLst/>
          </a:prstGeom>
        </p:spPr>
      </p:pic>
      <p:sp>
        <p:nvSpPr>
          <p:cNvPr id="8" name="TextBox 7">
            <a:extLst>
              <a:ext uri="{FF2B5EF4-FFF2-40B4-BE49-F238E27FC236}">
                <a16:creationId xmlns:a16="http://schemas.microsoft.com/office/drawing/2014/main" id="{15348C93-25EC-A4F7-7209-537C0846B282}"/>
              </a:ext>
            </a:extLst>
          </p:cNvPr>
          <p:cNvSpPr txBox="1"/>
          <p:nvPr/>
        </p:nvSpPr>
        <p:spPr>
          <a:xfrm>
            <a:off x="8153400" y="6356350"/>
            <a:ext cx="6100354" cy="523220"/>
          </a:xfrm>
          <a:prstGeom prst="rect">
            <a:avLst/>
          </a:prstGeom>
          <a:noFill/>
        </p:spPr>
        <p:txBody>
          <a:bodyPr wrap="square">
            <a:spAutoFit/>
          </a:bodyPr>
          <a:lstStyle/>
          <a:p>
            <a:r>
              <a:rPr lang="en-DE" sz="2800" dirty="0"/>
              <a:t>Slav Pshenov (Nikhef)</a:t>
            </a:r>
          </a:p>
        </p:txBody>
      </p:sp>
      <p:pic>
        <p:nvPicPr>
          <p:cNvPr id="10" name="Picture 9" descr="A graph with red and black lines&#10;&#10;AI-generated content may be incorrect.">
            <a:extLst>
              <a:ext uri="{FF2B5EF4-FFF2-40B4-BE49-F238E27FC236}">
                <a16:creationId xmlns:a16="http://schemas.microsoft.com/office/drawing/2014/main" id="{17491EEC-51BE-DC5E-AD84-4BA902F5BCD3}"/>
              </a:ext>
            </a:extLst>
          </p:cNvPr>
          <p:cNvPicPr>
            <a:picLocks noChangeAspect="1"/>
          </p:cNvPicPr>
          <p:nvPr/>
        </p:nvPicPr>
        <p:blipFill>
          <a:blip r:embed="rId3"/>
          <a:stretch>
            <a:fillRect/>
          </a:stretch>
        </p:blipFill>
        <p:spPr>
          <a:xfrm>
            <a:off x="0" y="1690688"/>
            <a:ext cx="5359088" cy="3926659"/>
          </a:xfrm>
          <a:prstGeom prst="rect">
            <a:avLst/>
          </a:prstGeom>
        </p:spPr>
      </p:pic>
    </p:spTree>
    <p:extLst>
      <p:ext uri="{BB962C8B-B14F-4D97-AF65-F5344CB8AC3E}">
        <p14:creationId xmlns:p14="http://schemas.microsoft.com/office/powerpoint/2010/main" val="41181987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F7AE42-266E-BAF2-9D8C-1F395B6C26D7}"/>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336BBA04-2962-03AD-C2DF-4CA0BC553FAC}"/>
              </a:ext>
            </a:extLst>
          </p:cNvPr>
          <p:cNvGraphicFramePr/>
          <p:nvPr>
            <p:extLst>
              <p:ext uri="{D42A27DB-BD31-4B8C-83A1-F6EECF244321}">
                <p14:modId xmlns:p14="http://schemas.microsoft.com/office/powerpoint/2010/main" val="4051187932"/>
              </p:ext>
            </p:extLst>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5833D989-1E06-458A-694C-26834DC39DC9}"/>
              </a:ext>
            </a:extLst>
          </p:cNvPr>
          <p:cNvSpPr>
            <a:spLocks noGrp="1"/>
          </p:cNvSpPr>
          <p:nvPr>
            <p:ph type="title"/>
          </p:nvPr>
        </p:nvSpPr>
        <p:spPr/>
        <p:txBody>
          <a:bodyPr>
            <a:normAutofit/>
          </a:bodyPr>
          <a:lstStyle/>
          <a:p>
            <a:r>
              <a:rPr lang="en-GB" b="1" dirty="0"/>
              <a:t>End-to-End ?</a:t>
            </a:r>
            <a:endParaRPr lang="en-DE" dirty="0"/>
          </a:p>
        </p:txBody>
      </p:sp>
      <p:sp>
        <p:nvSpPr>
          <p:cNvPr id="4" name="Slide Number Placeholder 3">
            <a:extLst>
              <a:ext uri="{FF2B5EF4-FFF2-40B4-BE49-F238E27FC236}">
                <a16:creationId xmlns:a16="http://schemas.microsoft.com/office/drawing/2014/main" id="{53748811-71DC-CC74-EC7A-7AAFFCE0DA93}"/>
              </a:ext>
            </a:extLst>
          </p:cNvPr>
          <p:cNvSpPr>
            <a:spLocks noGrp="1"/>
          </p:cNvSpPr>
          <p:nvPr>
            <p:ph type="sldNum" sz="quarter" idx="12"/>
          </p:nvPr>
        </p:nvSpPr>
        <p:spPr/>
        <p:txBody>
          <a:bodyPr/>
          <a:lstStyle/>
          <a:p>
            <a:fld id="{E5700CA5-575A-C94C-9D1A-AB68E65B293F}" type="slidenum">
              <a:rPr lang="en-GB" smtClean="0"/>
              <a:t>21</a:t>
            </a:fld>
            <a:endParaRPr lang="en-GB"/>
          </a:p>
        </p:txBody>
      </p:sp>
      <p:sp>
        <p:nvSpPr>
          <p:cNvPr id="3" name="Content Placeholder 2">
            <a:extLst>
              <a:ext uri="{FF2B5EF4-FFF2-40B4-BE49-F238E27FC236}">
                <a16:creationId xmlns:a16="http://schemas.microsoft.com/office/drawing/2014/main" id="{50CEF01E-E0B7-77AE-535C-F3B7267C52F9}"/>
              </a:ext>
            </a:extLst>
          </p:cNvPr>
          <p:cNvSpPr>
            <a:spLocks noGrp="1"/>
          </p:cNvSpPr>
          <p:nvPr>
            <p:ph idx="1"/>
          </p:nvPr>
        </p:nvSpPr>
        <p:spPr>
          <a:xfrm>
            <a:off x="248478" y="6487506"/>
            <a:ext cx="10907804" cy="2168152"/>
          </a:xfrm>
        </p:spPr>
        <p:txBody>
          <a:bodyPr>
            <a:normAutofit/>
          </a:bodyPr>
          <a:lstStyle/>
          <a:p>
            <a:pPr algn="l">
              <a:buFont typeface="Arial" panose="020B0604020202020204" pitchFamily="34" charset="0"/>
              <a:buChar char="•"/>
            </a:pPr>
            <a:r>
              <a:rPr lang="en-DE" sz="1400" dirty="0"/>
              <a:t>”Trackformers: </a:t>
            </a:r>
            <a:r>
              <a:rPr lang="en-GB" sz="1400" b="0" i="0" dirty="0">
                <a:effectLst/>
                <a:latin typeface="-apple-system"/>
              </a:rPr>
              <a:t> ”, </a:t>
            </a:r>
            <a:r>
              <a:rPr lang="en-GB" sz="1400" b="0" i="1" dirty="0" err="1">
                <a:effectLst/>
                <a:latin typeface="-apple-system"/>
              </a:rPr>
              <a:t>Eur.Phys.J.C</a:t>
            </a:r>
            <a:r>
              <a:rPr lang="en-GB" sz="1400" b="0" i="0" dirty="0">
                <a:effectLst/>
                <a:latin typeface="-apple-system"/>
              </a:rPr>
              <a:t> 85 (2025) 4, 460 , e-Print: </a:t>
            </a:r>
            <a:r>
              <a:rPr lang="en-GB" sz="1400" b="0" i="0" u="none" strike="noStrike" dirty="0">
                <a:solidFill>
                  <a:srgbClr val="0050B3"/>
                </a:solidFill>
                <a:effectLst/>
                <a:latin typeface="-apple-system"/>
                <a:hlinkClick r:id="rId7"/>
              </a:rPr>
              <a:t>2407.07179</a:t>
            </a:r>
            <a:r>
              <a:rPr lang="en-GB" sz="1400" b="0" i="0" dirty="0">
                <a:effectLst/>
                <a:latin typeface="-apple-system"/>
              </a:rPr>
              <a:t> [hep-ex]</a:t>
            </a:r>
          </a:p>
        </p:txBody>
      </p:sp>
      <p:pic>
        <p:nvPicPr>
          <p:cNvPr id="12" name="Picture 11">
            <a:extLst>
              <a:ext uri="{FF2B5EF4-FFF2-40B4-BE49-F238E27FC236}">
                <a16:creationId xmlns:a16="http://schemas.microsoft.com/office/drawing/2014/main" id="{DB6E0F2D-0DDB-159F-3816-217975300C1D}"/>
              </a:ext>
            </a:extLst>
          </p:cNvPr>
          <p:cNvPicPr>
            <a:picLocks noChangeAspect="1"/>
          </p:cNvPicPr>
          <p:nvPr/>
        </p:nvPicPr>
        <p:blipFill>
          <a:blip r:embed="rId8"/>
          <a:stretch>
            <a:fillRect/>
          </a:stretch>
        </p:blipFill>
        <p:spPr>
          <a:xfrm>
            <a:off x="0" y="3206801"/>
            <a:ext cx="2847507" cy="2602635"/>
          </a:xfrm>
          <a:prstGeom prst="rect">
            <a:avLst/>
          </a:prstGeom>
        </p:spPr>
      </p:pic>
      <p:sp>
        <p:nvSpPr>
          <p:cNvPr id="13" name="TextBox 12">
            <a:extLst>
              <a:ext uri="{FF2B5EF4-FFF2-40B4-BE49-F238E27FC236}">
                <a16:creationId xmlns:a16="http://schemas.microsoft.com/office/drawing/2014/main" id="{76668C4A-7B67-B981-E2C7-7D8A18CA3DEC}"/>
              </a:ext>
            </a:extLst>
          </p:cNvPr>
          <p:cNvSpPr txBox="1"/>
          <p:nvPr/>
        </p:nvSpPr>
        <p:spPr>
          <a:xfrm>
            <a:off x="189116" y="5894685"/>
            <a:ext cx="3329438" cy="369332"/>
          </a:xfrm>
          <a:prstGeom prst="rect">
            <a:avLst/>
          </a:prstGeom>
          <a:noFill/>
        </p:spPr>
        <p:txBody>
          <a:bodyPr wrap="none" rtlCol="0">
            <a:spAutoFit/>
          </a:bodyPr>
          <a:lstStyle/>
          <a:p>
            <a:r>
              <a:rPr lang="en-GB" dirty="0"/>
              <a:t>O(10000)</a:t>
            </a:r>
            <a:r>
              <a:rPr lang="en-DE" dirty="0"/>
              <a:t> hits (no pre-processing)</a:t>
            </a:r>
          </a:p>
        </p:txBody>
      </p:sp>
      <p:pic>
        <p:nvPicPr>
          <p:cNvPr id="18" name="Picture 17" descr="A group of colorful circles&#10;&#10;AI-generated content may be incorrect.">
            <a:extLst>
              <a:ext uri="{FF2B5EF4-FFF2-40B4-BE49-F238E27FC236}">
                <a16:creationId xmlns:a16="http://schemas.microsoft.com/office/drawing/2014/main" id="{02577D35-A7F2-2D1B-A510-F8523BE49AA8}"/>
              </a:ext>
            </a:extLst>
          </p:cNvPr>
          <p:cNvPicPr>
            <a:picLocks noChangeAspect="1"/>
          </p:cNvPicPr>
          <p:nvPr/>
        </p:nvPicPr>
        <p:blipFill>
          <a:blip r:embed="rId9"/>
          <a:stretch>
            <a:fillRect/>
          </a:stretch>
        </p:blipFill>
        <p:spPr>
          <a:xfrm>
            <a:off x="5344538" y="3206801"/>
            <a:ext cx="1528921" cy="1364268"/>
          </a:xfrm>
          <a:prstGeom prst="rect">
            <a:avLst/>
          </a:prstGeom>
        </p:spPr>
      </p:pic>
      <p:sp>
        <p:nvSpPr>
          <p:cNvPr id="5" name="TextBox 4">
            <a:extLst>
              <a:ext uri="{FF2B5EF4-FFF2-40B4-BE49-F238E27FC236}">
                <a16:creationId xmlns:a16="http://schemas.microsoft.com/office/drawing/2014/main" id="{CEFC479C-94AC-4091-ADCD-C9EE9E826A7D}"/>
              </a:ext>
            </a:extLst>
          </p:cNvPr>
          <p:cNvSpPr txBox="1"/>
          <p:nvPr/>
        </p:nvSpPr>
        <p:spPr>
          <a:xfrm>
            <a:off x="699247" y="1573306"/>
            <a:ext cx="651140" cy="369332"/>
          </a:xfrm>
          <a:prstGeom prst="rect">
            <a:avLst/>
          </a:prstGeom>
          <a:noFill/>
        </p:spPr>
        <p:txBody>
          <a:bodyPr wrap="none" rtlCol="0">
            <a:spAutoFit/>
          </a:bodyPr>
          <a:lstStyle/>
          <a:p>
            <a:r>
              <a:rPr lang="en-DE" dirty="0"/>
              <a:t>10^4</a:t>
            </a:r>
          </a:p>
        </p:txBody>
      </p:sp>
      <p:sp>
        <p:nvSpPr>
          <p:cNvPr id="6" name="TextBox 5">
            <a:extLst>
              <a:ext uri="{FF2B5EF4-FFF2-40B4-BE49-F238E27FC236}">
                <a16:creationId xmlns:a16="http://schemas.microsoft.com/office/drawing/2014/main" id="{815E1A88-E95E-52A9-EA0B-09BB7850F0B3}"/>
              </a:ext>
            </a:extLst>
          </p:cNvPr>
          <p:cNvSpPr txBox="1"/>
          <p:nvPr/>
        </p:nvSpPr>
        <p:spPr>
          <a:xfrm>
            <a:off x="10505142" y="1581406"/>
            <a:ext cx="651140" cy="369332"/>
          </a:xfrm>
          <a:prstGeom prst="rect">
            <a:avLst/>
          </a:prstGeom>
          <a:noFill/>
        </p:spPr>
        <p:txBody>
          <a:bodyPr wrap="none" rtlCol="0">
            <a:spAutoFit/>
          </a:bodyPr>
          <a:lstStyle/>
          <a:p>
            <a:r>
              <a:rPr lang="en-DE" dirty="0"/>
              <a:t>10^2</a:t>
            </a:r>
          </a:p>
        </p:txBody>
      </p:sp>
      <p:sp>
        <p:nvSpPr>
          <p:cNvPr id="7" name="Footer Placeholder 6">
            <a:extLst>
              <a:ext uri="{FF2B5EF4-FFF2-40B4-BE49-F238E27FC236}">
                <a16:creationId xmlns:a16="http://schemas.microsoft.com/office/drawing/2014/main" id="{52FCBC2B-3A41-937C-7A0C-6C736E8D901A}"/>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29694394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821E88-9CEE-E13A-40EF-2A464DAB41B2}"/>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9F35D891-F12E-6BB2-2DF0-A44052381798}"/>
              </a:ext>
            </a:extLst>
          </p:cNvPr>
          <p:cNvGraphicFramePr/>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76A8265D-D3F3-DE1F-2F3B-1DACF27CDC5E}"/>
              </a:ext>
            </a:extLst>
          </p:cNvPr>
          <p:cNvSpPr>
            <a:spLocks noGrp="1"/>
          </p:cNvSpPr>
          <p:nvPr>
            <p:ph type="title"/>
          </p:nvPr>
        </p:nvSpPr>
        <p:spPr/>
        <p:txBody>
          <a:bodyPr>
            <a:normAutofit/>
          </a:bodyPr>
          <a:lstStyle/>
          <a:p>
            <a:r>
              <a:rPr lang="en-GB" b="1" dirty="0"/>
              <a:t>End-to-End ?</a:t>
            </a:r>
            <a:endParaRPr lang="en-DE" dirty="0"/>
          </a:p>
        </p:txBody>
      </p:sp>
      <p:sp>
        <p:nvSpPr>
          <p:cNvPr id="4" name="Slide Number Placeholder 3">
            <a:extLst>
              <a:ext uri="{FF2B5EF4-FFF2-40B4-BE49-F238E27FC236}">
                <a16:creationId xmlns:a16="http://schemas.microsoft.com/office/drawing/2014/main" id="{FCA2F4D7-5D79-7F83-5155-E1188D81A898}"/>
              </a:ext>
            </a:extLst>
          </p:cNvPr>
          <p:cNvSpPr>
            <a:spLocks noGrp="1"/>
          </p:cNvSpPr>
          <p:nvPr>
            <p:ph type="sldNum" sz="quarter" idx="12"/>
          </p:nvPr>
        </p:nvSpPr>
        <p:spPr/>
        <p:txBody>
          <a:bodyPr/>
          <a:lstStyle/>
          <a:p>
            <a:fld id="{E5700CA5-575A-C94C-9D1A-AB68E65B293F}" type="slidenum">
              <a:rPr lang="en-GB" smtClean="0"/>
              <a:t>22</a:t>
            </a:fld>
            <a:endParaRPr lang="en-GB"/>
          </a:p>
        </p:txBody>
      </p:sp>
      <p:sp>
        <p:nvSpPr>
          <p:cNvPr id="3" name="Content Placeholder 2">
            <a:extLst>
              <a:ext uri="{FF2B5EF4-FFF2-40B4-BE49-F238E27FC236}">
                <a16:creationId xmlns:a16="http://schemas.microsoft.com/office/drawing/2014/main" id="{4D243101-1723-8C04-16E0-DA7B094D0FE0}"/>
              </a:ext>
            </a:extLst>
          </p:cNvPr>
          <p:cNvSpPr>
            <a:spLocks noGrp="1"/>
          </p:cNvSpPr>
          <p:nvPr>
            <p:ph idx="1"/>
          </p:nvPr>
        </p:nvSpPr>
        <p:spPr>
          <a:xfrm>
            <a:off x="248478" y="6487506"/>
            <a:ext cx="10907804" cy="2168152"/>
          </a:xfrm>
        </p:spPr>
        <p:txBody>
          <a:bodyPr>
            <a:normAutofit/>
          </a:bodyPr>
          <a:lstStyle/>
          <a:p>
            <a:pPr algn="l">
              <a:buFont typeface="Arial" panose="020B0604020202020204" pitchFamily="34" charset="0"/>
              <a:buChar char="•"/>
            </a:pPr>
            <a:r>
              <a:rPr lang="en-DE" sz="1400" dirty="0"/>
              <a:t>”Trackformers: </a:t>
            </a:r>
            <a:r>
              <a:rPr lang="en-GB" sz="1400" b="0" i="0" dirty="0">
                <a:effectLst/>
                <a:latin typeface="-apple-system"/>
              </a:rPr>
              <a:t> ”, </a:t>
            </a:r>
            <a:r>
              <a:rPr lang="en-GB" sz="1400" b="0" i="1" dirty="0" err="1">
                <a:effectLst/>
                <a:latin typeface="-apple-system"/>
              </a:rPr>
              <a:t>Eur.Phys.J.C</a:t>
            </a:r>
            <a:r>
              <a:rPr lang="en-GB" sz="1400" b="0" i="0" dirty="0">
                <a:effectLst/>
                <a:latin typeface="-apple-system"/>
              </a:rPr>
              <a:t> 85 (2025) 4, 460 , e-Print: </a:t>
            </a:r>
            <a:r>
              <a:rPr lang="en-GB" sz="1400" b="0" i="0" u="none" strike="noStrike" dirty="0">
                <a:solidFill>
                  <a:srgbClr val="0050B3"/>
                </a:solidFill>
                <a:effectLst/>
                <a:latin typeface="-apple-system"/>
                <a:hlinkClick r:id="rId7"/>
              </a:rPr>
              <a:t>2407.07179</a:t>
            </a:r>
            <a:r>
              <a:rPr lang="en-GB" sz="1400" b="0" i="0" dirty="0">
                <a:effectLst/>
                <a:latin typeface="-apple-system"/>
              </a:rPr>
              <a:t> [hep-ex]</a:t>
            </a:r>
          </a:p>
        </p:txBody>
      </p:sp>
      <p:pic>
        <p:nvPicPr>
          <p:cNvPr id="12" name="Picture 11">
            <a:extLst>
              <a:ext uri="{FF2B5EF4-FFF2-40B4-BE49-F238E27FC236}">
                <a16:creationId xmlns:a16="http://schemas.microsoft.com/office/drawing/2014/main" id="{DDA3C8D6-DEC0-E8C9-04FF-C6361BD2905B}"/>
              </a:ext>
            </a:extLst>
          </p:cNvPr>
          <p:cNvPicPr>
            <a:picLocks noChangeAspect="1"/>
          </p:cNvPicPr>
          <p:nvPr/>
        </p:nvPicPr>
        <p:blipFill>
          <a:blip r:embed="rId8"/>
          <a:stretch>
            <a:fillRect/>
          </a:stretch>
        </p:blipFill>
        <p:spPr>
          <a:xfrm>
            <a:off x="0" y="3206801"/>
            <a:ext cx="2847507" cy="2602635"/>
          </a:xfrm>
          <a:prstGeom prst="rect">
            <a:avLst/>
          </a:prstGeom>
        </p:spPr>
      </p:pic>
      <p:sp>
        <p:nvSpPr>
          <p:cNvPr id="13" name="TextBox 12">
            <a:extLst>
              <a:ext uri="{FF2B5EF4-FFF2-40B4-BE49-F238E27FC236}">
                <a16:creationId xmlns:a16="http://schemas.microsoft.com/office/drawing/2014/main" id="{53AFFD88-B233-CC82-285B-ADCA21C0E982}"/>
              </a:ext>
            </a:extLst>
          </p:cNvPr>
          <p:cNvSpPr txBox="1"/>
          <p:nvPr/>
        </p:nvSpPr>
        <p:spPr>
          <a:xfrm>
            <a:off x="189116" y="5894685"/>
            <a:ext cx="3329438" cy="369332"/>
          </a:xfrm>
          <a:prstGeom prst="rect">
            <a:avLst/>
          </a:prstGeom>
          <a:noFill/>
        </p:spPr>
        <p:txBody>
          <a:bodyPr wrap="none" rtlCol="0">
            <a:spAutoFit/>
          </a:bodyPr>
          <a:lstStyle/>
          <a:p>
            <a:r>
              <a:rPr lang="en-GB" dirty="0"/>
              <a:t>O(10000)</a:t>
            </a:r>
            <a:r>
              <a:rPr lang="en-DE" dirty="0"/>
              <a:t> hits (no pre-processing)</a:t>
            </a:r>
          </a:p>
        </p:txBody>
      </p:sp>
      <p:pic>
        <p:nvPicPr>
          <p:cNvPr id="18" name="Picture 17" descr="A group of colorful circles&#10;&#10;AI-generated content may be incorrect.">
            <a:extLst>
              <a:ext uri="{FF2B5EF4-FFF2-40B4-BE49-F238E27FC236}">
                <a16:creationId xmlns:a16="http://schemas.microsoft.com/office/drawing/2014/main" id="{C6F49BB1-BB17-FD1B-6517-158E4D353877}"/>
              </a:ext>
            </a:extLst>
          </p:cNvPr>
          <p:cNvPicPr>
            <a:picLocks noChangeAspect="1"/>
          </p:cNvPicPr>
          <p:nvPr/>
        </p:nvPicPr>
        <p:blipFill>
          <a:blip r:embed="rId9"/>
          <a:stretch>
            <a:fillRect/>
          </a:stretch>
        </p:blipFill>
        <p:spPr>
          <a:xfrm>
            <a:off x="5344538" y="3206801"/>
            <a:ext cx="1528921" cy="1364268"/>
          </a:xfrm>
          <a:prstGeom prst="rect">
            <a:avLst/>
          </a:prstGeom>
        </p:spPr>
      </p:pic>
      <p:sp>
        <p:nvSpPr>
          <p:cNvPr id="5" name="TextBox 4">
            <a:extLst>
              <a:ext uri="{FF2B5EF4-FFF2-40B4-BE49-F238E27FC236}">
                <a16:creationId xmlns:a16="http://schemas.microsoft.com/office/drawing/2014/main" id="{09F2375B-8BEB-A804-3A26-25F6817C4CB9}"/>
              </a:ext>
            </a:extLst>
          </p:cNvPr>
          <p:cNvSpPr txBox="1"/>
          <p:nvPr/>
        </p:nvSpPr>
        <p:spPr>
          <a:xfrm>
            <a:off x="699247" y="1573306"/>
            <a:ext cx="651140" cy="369332"/>
          </a:xfrm>
          <a:prstGeom prst="rect">
            <a:avLst/>
          </a:prstGeom>
          <a:noFill/>
        </p:spPr>
        <p:txBody>
          <a:bodyPr wrap="none" rtlCol="0">
            <a:spAutoFit/>
          </a:bodyPr>
          <a:lstStyle/>
          <a:p>
            <a:r>
              <a:rPr lang="en-DE" dirty="0"/>
              <a:t>10^4</a:t>
            </a:r>
          </a:p>
        </p:txBody>
      </p:sp>
      <p:sp>
        <p:nvSpPr>
          <p:cNvPr id="6" name="TextBox 5">
            <a:extLst>
              <a:ext uri="{FF2B5EF4-FFF2-40B4-BE49-F238E27FC236}">
                <a16:creationId xmlns:a16="http://schemas.microsoft.com/office/drawing/2014/main" id="{32BDF2A0-8EDC-9666-1A93-25116D9727F2}"/>
              </a:ext>
            </a:extLst>
          </p:cNvPr>
          <p:cNvSpPr txBox="1"/>
          <p:nvPr/>
        </p:nvSpPr>
        <p:spPr>
          <a:xfrm>
            <a:off x="10505142" y="1581406"/>
            <a:ext cx="301686" cy="369332"/>
          </a:xfrm>
          <a:prstGeom prst="rect">
            <a:avLst/>
          </a:prstGeom>
          <a:noFill/>
        </p:spPr>
        <p:txBody>
          <a:bodyPr wrap="none" rtlCol="0">
            <a:spAutoFit/>
          </a:bodyPr>
          <a:lstStyle/>
          <a:p>
            <a:r>
              <a:rPr lang="en-DE" dirty="0"/>
              <a:t>1</a:t>
            </a:r>
          </a:p>
        </p:txBody>
      </p:sp>
      <p:sp>
        <p:nvSpPr>
          <p:cNvPr id="7" name="Footer Placeholder 6">
            <a:extLst>
              <a:ext uri="{FF2B5EF4-FFF2-40B4-BE49-F238E27FC236}">
                <a16:creationId xmlns:a16="http://schemas.microsoft.com/office/drawing/2014/main" id="{5DF71E57-1429-7ABB-BD5F-D37AA2DD2107}"/>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3755473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4E56B1-416C-397B-5C0B-6A2397D08176}"/>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7039852B-D2EB-BCF4-0A4B-27EF0D2D8995}"/>
              </a:ext>
            </a:extLst>
          </p:cNvPr>
          <p:cNvGraphicFramePr/>
          <p:nvPr>
            <p:extLst>
              <p:ext uri="{D42A27DB-BD31-4B8C-83A1-F6EECF244321}">
                <p14:modId xmlns:p14="http://schemas.microsoft.com/office/powerpoint/2010/main" val="2599209667"/>
              </p:ext>
            </p:extLst>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0A3F06CE-DB1B-6EF5-D050-2A7044A9A932}"/>
              </a:ext>
            </a:extLst>
          </p:cNvPr>
          <p:cNvSpPr>
            <a:spLocks noGrp="1"/>
          </p:cNvSpPr>
          <p:nvPr>
            <p:ph type="title"/>
          </p:nvPr>
        </p:nvSpPr>
        <p:spPr/>
        <p:txBody>
          <a:bodyPr>
            <a:normAutofit/>
          </a:bodyPr>
          <a:lstStyle/>
          <a:p>
            <a:r>
              <a:rPr lang="en-GB" b="1" dirty="0"/>
              <a:t>End-to-End ?</a:t>
            </a:r>
            <a:endParaRPr lang="en-DE" dirty="0"/>
          </a:p>
        </p:txBody>
      </p:sp>
      <p:sp>
        <p:nvSpPr>
          <p:cNvPr id="4" name="Slide Number Placeholder 3">
            <a:extLst>
              <a:ext uri="{FF2B5EF4-FFF2-40B4-BE49-F238E27FC236}">
                <a16:creationId xmlns:a16="http://schemas.microsoft.com/office/drawing/2014/main" id="{10091EA9-189B-902C-94C3-D91F06A9787B}"/>
              </a:ext>
            </a:extLst>
          </p:cNvPr>
          <p:cNvSpPr>
            <a:spLocks noGrp="1"/>
          </p:cNvSpPr>
          <p:nvPr>
            <p:ph type="sldNum" sz="quarter" idx="12"/>
          </p:nvPr>
        </p:nvSpPr>
        <p:spPr/>
        <p:txBody>
          <a:bodyPr/>
          <a:lstStyle/>
          <a:p>
            <a:fld id="{E5700CA5-575A-C94C-9D1A-AB68E65B293F}" type="slidenum">
              <a:rPr lang="en-GB" smtClean="0"/>
              <a:t>23</a:t>
            </a:fld>
            <a:endParaRPr lang="en-GB"/>
          </a:p>
        </p:txBody>
      </p:sp>
      <p:sp>
        <p:nvSpPr>
          <p:cNvPr id="3" name="Content Placeholder 2">
            <a:extLst>
              <a:ext uri="{FF2B5EF4-FFF2-40B4-BE49-F238E27FC236}">
                <a16:creationId xmlns:a16="http://schemas.microsoft.com/office/drawing/2014/main" id="{DD2F926C-B9AB-5B8E-E93D-FB7FF905553D}"/>
              </a:ext>
            </a:extLst>
          </p:cNvPr>
          <p:cNvSpPr>
            <a:spLocks noGrp="1"/>
          </p:cNvSpPr>
          <p:nvPr>
            <p:ph idx="1"/>
          </p:nvPr>
        </p:nvSpPr>
        <p:spPr>
          <a:xfrm>
            <a:off x="248478" y="6487506"/>
            <a:ext cx="10907804" cy="2168152"/>
          </a:xfrm>
        </p:spPr>
        <p:txBody>
          <a:bodyPr>
            <a:normAutofit/>
          </a:bodyPr>
          <a:lstStyle/>
          <a:p>
            <a:pPr algn="l">
              <a:buFont typeface="Arial" panose="020B0604020202020204" pitchFamily="34" charset="0"/>
              <a:buChar char="•"/>
            </a:pPr>
            <a:r>
              <a:rPr lang="en-DE" sz="1400" dirty="0"/>
              <a:t>”Trackformers: </a:t>
            </a:r>
            <a:r>
              <a:rPr lang="en-GB" sz="1400" b="0" i="0" dirty="0">
                <a:effectLst/>
                <a:latin typeface="-apple-system"/>
              </a:rPr>
              <a:t> ”, </a:t>
            </a:r>
            <a:r>
              <a:rPr lang="en-GB" sz="1400" b="0" i="1" dirty="0" err="1">
                <a:effectLst/>
                <a:latin typeface="-apple-system"/>
              </a:rPr>
              <a:t>Eur.Phys.J.C</a:t>
            </a:r>
            <a:r>
              <a:rPr lang="en-GB" sz="1400" b="0" i="0" dirty="0">
                <a:effectLst/>
                <a:latin typeface="-apple-system"/>
              </a:rPr>
              <a:t> 85 (2025) 4, 460 , e-Print: </a:t>
            </a:r>
            <a:r>
              <a:rPr lang="en-GB" sz="1400" b="0" i="0" u="none" strike="noStrike" dirty="0">
                <a:solidFill>
                  <a:srgbClr val="0050B3"/>
                </a:solidFill>
                <a:effectLst/>
                <a:latin typeface="-apple-system"/>
                <a:hlinkClick r:id="rId7"/>
              </a:rPr>
              <a:t>2407.07179</a:t>
            </a:r>
            <a:r>
              <a:rPr lang="en-GB" sz="1400" b="0" i="0" dirty="0">
                <a:effectLst/>
                <a:latin typeface="-apple-system"/>
              </a:rPr>
              <a:t> [hep-ex]</a:t>
            </a:r>
          </a:p>
        </p:txBody>
      </p:sp>
      <p:pic>
        <p:nvPicPr>
          <p:cNvPr id="12" name="Picture 11">
            <a:extLst>
              <a:ext uri="{FF2B5EF4-FFF2-40B4-BE49-F238E27FC236}">
                <a16:creationId xmlns:a16="http://schemas.microsoft.com/office/drawing/2014/main" id="{BA8E0A48-2CF9-AAED-BC06-B8CD2C976EE3}"/>
              </a:ext>
            </a:extLst>
          </p:cNvPr>
          <p:cNvPicPr>
            <a:picLocks noChangeAspect="1"/>
          </p:cNvPicPr>
          <p:nvPr/>
        </p:nvPicPr>
        <p:blipFill>
          <a:blip r:embed="rId8"/>
          <a:stretch>
            <a:fillRect/>
          </a:stretch>
        </p:blipFill>
        <p:spPr>
          <a:xfrm>
            <a:off x="0" y="3206801"/>
            <a:ext cx="2847507" cy="2602635"/>
          </a:xfrm>
          <a:prstGeom prst="rect">
            <a:avLst/>
          </a:prstGeom>
        </p:spPr>
      </p:pic>
      <p:sp>
        <p:nvSpPr>
          <p:cNvPr id="13" name="TextBox 12">
            <a:extLst>
              <a:ext uri="{FF2B5EF4-FFF2-40B4-BE49-F238E27FC236}">
                <a16:creationId xmlns:a16="http://schemas.microsoft.com/office/drawing/2014/main" id="{AAC51FFC-B60A-3ACD-64F2-0F3EFC4F1DA5}"/>
              </a:ext>
            </a:extLst>
          </p:cNvPr>
          <p:cNvSpPr txBox="1"/>
          <p:nvPr/>
        </p:nvSpPr>
        <p:spPr>
          <a:xfrm>
            <a:off x="189116" y="5894685"/>
            <a:ext cx="3329438" cy="369332"/>
          </a:xfrm>
          <a:prstGeom prst="rect">
            <a:avLst/>
          </a:prstGeom>
          <a:noFill/>
        </p:spPr>
        <p:txBody>
          <a:bodyPr wrap="none" rtlCol="0">
            <a:spAutoFit/>
          </a:bodyPr>
          <a:lstStyle/>
          <a:p>
            <a:r>
              <a:rPr lang="en-GB" dirty="0"/>
              <a:t>O(10000)</a:t>
            </a:r>
            <a:r>
              <a:rPr lang="en-DE" dirty="0"/>
              <a:t> hits (no pre-processing)</a:t>
            </a:r>
          </a:p>
        </p:txBody>
      </p:sp>
      <p:pic>
        <p:nvPicPr>
          <p:cNvPr id="18" name="Picture 17" descr="A group of colorful circles&#10;&#10;AI-generated content may be incorrect.">
            <a:extLst>
              <a:ext uri="{FF2B5EF4-FFF2-40B4-BE49-F238E27FC236}">
                <a16:creationId xmlns:a16="http://schemas.microsoft.com/office/drawing/2014/main" id="{1CA72D6E-022C-88D4-B497-3759C5611B6D}"/>
              </a:ext>
            </a:extLst>
          </p:cNvPr>
          <p:cNvPicPr>
            <a:picLocks noChangeAspect="1"/>
          </p:cNvPicPr>
          <p:nvPr/>
        </p:nvPicPr>
        <p:blipFill>
          <a:blip r:embed="rId9"/>
          <a:stretch>
            <a:fillRect/>
          </a:stretch>
        </p:blipFill>
        <p:spPr>
          <a:xfrm>
            <a:off x="5344538" y="3206801"/>
            <a:ext cx="1528921" cy="1364268"/>
          </a:xfrm>
          <a:prstGeom prst="rect">
            <a:avLst/>
          </a:prstGeom>
        </p:spPr>
      </p:pic>
      <p:sp>
        <p:nvSpPr>
          <p:cNvPr id="5" name="TextBox 4">
            <a:extLst>
              <a:ext uri="{FF2B5EF4-FFF2-40B4-BE49-F238E27FC236}">
                <a16:creationId xmlns:a16="http://schemas.microsoft.com/office/drawing/2014/main" id="{03694E16-24E1-6C52-4EBD-66D3A3CBCB20}"/>
              </a:ext>
            </a:extLst>
          </p:cNvPr>
          <p:cNvSpPr txBox="1"/>
          <p:nvPr/>
        </p:nvSpPr>
        <p:spPr>
          <a:xfrm>
            <a:off x="699247" y="1573306"/>
            <a:ext cx="651140" cy="369332"/>
          </a:xfrm>
          <a:prstGeom prst="rect">
            <a:avLst/>
          </a:prstGeom>
          <a:noFill/>
        </p:spPr>
        <p:txBody>
          <a:bodyPr wrap="none" rtlCol="0">
            <a:spAutoFit/>
          </a:bodyPr>
          <a:lstStyle/>
          <a:p>
            <a:r>
              <a:rPr lang="en-DE" dirty="0"/>
              <a:t>10^4</a:t>
            </a:r>
          </a:p>
        </p:txBody>
      </p:sp>
      <p:sp>
        <p:nvSpPr>
          <p:cNvPr id="6" name="TextBox 5">
            <a:extLst>
              <a:ext uri="{FF2B5EF4-FFF2-40B4-BE49-F238E27FC236}">
                <a16:creationId xmlns:a16="http://schemas.microsoft.com/office/drawing/2014/main" id="{7A8CBE9B-A88A-8248-4A81-1A94FEF2AD82}"/>
              </a:ext>
            </a:extLst>
          </p:cNvPr>
          <p:cNvSpPr txBox="1"/>
          <p:nvPr/>
        </p:nvSpPr>
        <p:spPr>
          <a:xfrm>
            <a:off x="10505142" y="1581406"/>
            <a:ext cx="301686" cy="369332"/>
          </a:xfrm>
          <a:prstGeom prst="rect">
            <a:avLst/>
          </a:prstGeom>
          <a:noFill/>
        </p:spPr>
        <p:txBody>
          <a:bodyPr wrap="none" rtlCol="0">
            <a:spAutoFit/>
          </a:bodyPr>
          <a:lstStyle/>
          <a:p>
            <a:r>
              <a:rPr lang="en-DE" dirty="0"/>
              <a:t>1</a:t>
            </a:r>
          </a:p>
        </p:txBody>
      </p:sp>
      <p:sp>
        <p:nvSpPr>
          <p:cNvPr id="7" name="Footer Placeholder 6">
            <a:extLst>
              <a:ext uri="{FF2B5EF4-FFF2-40B4-BE49-F238E27FC236}">
                <a16:creationId xmlns:a16="http://schemas.microsoft.com/office/drawing/2014/main" id="{D529ACCE-474B-50F7-2BF3-18E1DE30746A}"/>
              </a:ext>
            </a:extLst>
          </p:cNvPr>
          <p:cNvSpPr>
            <a:spLocks noGrp="1"/>
          </p:cNvSpPr>
          <p:nvPr>
            <p:ph type="ftr" sz="quarter" idx="11"/>
          </p:nvPr>
        </p:nvSpPr>
        <p:spPr/>
        <p:txBody>
          <a:bodyPr/>
          <a:lstStyle/>
          <a:p>
            <a:r>
              <a:rPr lang="en-GB"/>
              <a:t>HAMLET Kopenhagen 2025, Sascha Caron</a:t>
            </a:r>
            <a:endParaRPr lang="en-DE"/>
          </a:p>
        </p:txBody>
      </p:sp>
      <p:pic>
        <p:nvPicPr>
          <p:cNvPr id="9" name="Picture 8" descr="A close-up of a sign&#10;&#10;AI-generated content may be incorrect.">
            <a:extLst>
              <a:ext uri="{FF2B5EF4-FFF2-40B4-BE49-F238E27FC236}">
                <a16:creationId xmlns:a16="http://schemas.microsoft.com/office/drawing/2014/main" id="{6B59A9F8-E41E-9DC6-04C7-0D1CBA44EFE2}"/>
              </a:ext>
            </a:extLst>
          </p:cNvPr>
          <p:cNvPicPr>
            <a:picLocks noChangeAspect="1"/>
          </p:cNvPicPr>
          <p:nvPr/>
        </p:nvPicPr>
        <p:blipFill>
          <a:blip r:embed="rId10"/>
          <a:stretch>
            <a:fillRect/>
          </a:stretch>
        </p:blipFill>
        <p:spPr>
          <a:xfrm>
            <a:off x="6378017" y="4123281"/>
            <a:ext cx="5717904" cy="1567964"/>
          </a:xfrm>
          <a:prstGeom prst="rect">
            <a:avLst/>
          </a:prstGeom>
        </p:spPr>
      </p:pic>
      <p:sp>
        <p:nvSpPr>
          <p:cNvPr id="11" name="TextBox 10">
            <a:extLst>
              <a:ext uri="{FF2B5EF4-FFF2-40B4-BE49-F238E27FC236}">
                <a16:creationId xmlns:a16="http://schemas.microsoft.com/office/drawing/2014/main" id="{8314244A-070E-1482-8ABC-00F315901CB0}"/>
              </a:ext>
            </a:extLst>
          </p:cNvPr>
          <p:cNvSpPr txBox="1"/>
          <p:nvPr/>
        </p:nvSpPr>
        <p:spPr>
          <a:xfrm>
            <a:off x="6378017" y="5816959"/>
            <a:ext cx="6099716" cy="369332"/>
          </a:xfrm>
          <a:prstGeom prst="rect">
            <a:avLst/>
          </a:prstGeom>
          <a:noFill/>
        </p:spPr>
        <p:txBody>
          <a:bodyPr wrap="square">
            <a:spAutoFit/>
          </a:bodyPr>
          <a:lstStyle/>
          <a:p>
            <a:r>
              <a:rPr lang="en-DE" dirty="0"/>
              <a:t>https://arxiv.org/pdf/2508.19190</a:t>
            </a:r>
          </a:p>
        </p:txBody>
      </p:sp>
    </p:spTree>
    <p:extLst>
      <p:ext uri="{BB962C8B-B14F-4D97-AF65-F5344CB8AC3E}">
        <p14:creationId xmlns:p14="http://schemas.microsoft.com/office/powerpoint/2010/main" val="19567561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D8C910-1C7C-F012-3119-2098E94DCEE0}"/>
            </a:ext>
          </a:extLst>
        </p:cNvPr>
        <p:cNvGrpSpPr/>
        <p:nvPr/>
      </p:nvGrpSpPr>
      <p:grpSpPr>
        <a:xfrm>
          <a:off x="0" y="0"/>
          <a:ext cx="0" cy="0"/>
          <a:chOff x="0" y="0"/>
          <a:chExt cx="0" cy="0"/>
        </a:xfrm>
      </p:grpSpPr>
      <p:grpSp>
        <p:nvGrpSpPr>
          <p:cNvPr id="36" name="Группа 35">
            <a:extLst>
              <a:ext uri="{FF2B5EF4-FFF2-40B4-BE49-F238E27FC236}">
                <a16:creationId xmlns:a16="http://schemas.microsoft.com/office/drawing/2014/main" id="{5F443A9A-614D-20AE-DA3B-7487CFE411C5}"/>
              </a:ext>
            </a:extLst>
          </p:cNvPr>
          <p:cNvGrpSpPr>
            <a:grpSpLocks noGrp="1" noUngrp="1" noRot="1" noMove="1" noResize="1"/>
          </p:cNvGrpSpPr>
          <p:nvPr/>
        </p:nvGrpSpPr>
        <p:grpSpPr>
          <a:xfrm>
            <a:off x="0" y="38895"/>
            <a:ext cx="12192000" cy="313523"/>
            <a:chOff x="0" y="38895"/>
            <a:chExt cx="12192000" cy="313523"/>
          </a:xfrm>
        </p:grpSpPr>
        <p:sp>
          <p:nvSpPr>
            <p:cNvPr id="6" name="Подзаголовок 2">
              <a:extLst>
                <a:ext uri="{FF2B5EF4-FFF2-40B4-BE49-F238E27FC236}">
                  <a16:creationId xmlns:a16="http://schemas.microsoft.com/office/drawing/2014/main" id="{7B2AD108-E94A-5400-BE83-D411696CFA1F}"/>
                </a:ext>
              </a:extLst>
            </p:cNvPr>
            <p:cNvSpPr txBox="1">
              <a:spLocks noGrp="1" noRot="1" noMove="1" noResize="1" noEditPoints="1" noAdjustHandles="1" noChangeArrowheads="1" noChangeShapeType="1"/>
            </p:cNvSpPr>
            <p:nvPr/>
          </p:nvSpPr>
          <p:spPr>
            <a:xfrm>
              <a:off x="9525" y="38895"/>
              <a:ext cx="1647825"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EE54A5"/>
                  </a:solidFill>
                  <a:latin typeface="CMU Serif" panose="02000603000000000000" pitchFamily="2" charset="0"/>
                  <a:ea typeface="CMU Serif" panose="02000603000000000000" pitchFamily="2" charset="0"/>
                  <a:cs typeface="CMU Serif" panose="02000603000000000000" pitchFamily="2" charset="0"/>
                </a:rPr>
                <a:t>INTRODUCTION</a:t>
              </a:r>
              <a:endParaRPr lang="ru-RU" sz="1100" dirty="0">
                <a:solidFill>
                  <a:srgbClr val="EE54A5"/>
                </a:solidFill>
                <a:latin typeface="CMU Serif" panose="02000603000000000000" pitchFamily="2" charset="0"/>
                <a:ea typeface="CMU Serif" panose="02000603000000000000" pitchFamily="2" charset="0"/>
                <a:cs typeface="CMU Serif" panose="02000603000000000000" pitchFamily="2" charset="0"/>
              </a:endParaRPr>
            </a:p>
          </p:txBody>
        </p:sp>
        <p:sp>
          <p:nvSpPr>
            <p:cNvPr id="7" name="Подзаголовок 2">
              <a:extLst>
                <a:ext uri="{FF2B5EF4-FFF2-40B4-BE49-F238E27FC236}">
                  <a16:creationId xmlns:a16="http://schemas.microsoft.com/office/drawing/2014/main" id="{5D6F4BE6-9D82-E222-780D-DB0354DE42A4}"/>
                </a:ext>
              </a:extLst>
            </p:cNvPr>
            <p:cNvSpPr txBox="1">
              <a:spLocks noGrp="1" noRot="1" noMove="1" noResize="1" noEditPoints="1" noAdjustHandles="1" noChangeArrowheads="1" noChangeShapeType="1"/>
            </p:cNvSpPr>
            <p:nvPr/>
          </p:nvSpPr>
          <p:spPr>
            <a:xfrm>
              <a:off x="2011362" y="38895"/>
              <a:ext cx="1176337"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04A95C"/>
                  </a:solidFill>
                  <a:latin typeface="CMU Serif" panose="02000603000000000000" pitchFamily="2" charset="0"/>
                  <a:ea typeface="CMU Serif" panose="02000603000000000000" pitchFamily="2" charset="0"/>
                  <a:cs typeface="CMU Serif" panose="02000603000000000000" pitchFamily="2" charset="0"/>
                </a:rPr>
                <a:t>METHODS</a:t>
              </a:r>
              <a:endParaRPr lang="ru-RU" sz="1100" dirty="0">
                <a:solidFill>
                  <a:srgbClr val="04A95C"/>
                </a:solidFill>
                <a:latin typeface="CMU Serif" panose="02000603000000000000" pitchFamily="2" charset="0"/>
                <a:ea typeface="CMU Serif" panose="02000603000000000000" pitchFamily="2" charset="0"/>
                <a:cs typeface="CMU Serif" panose="02000603000000000000" pitchFamily="2" charset="0"/>
              </a:endParaRPr>
            </a:p>
          </p:txBody>
        </p:sp>
        <p:sp>
          <p:nvSpPr>
            <p:cNvPr id="8" name="Подзаголовок 2">
              <a:extLst>
                <a:ext uri="{FF2B5EF4-FFF2-40B4-BE49-F238E27FC236}">
                  <a16:creationId xmlns:a16="http://schemas.microsoft.com/office/drawing/2014/main" id="{C503000E-E35C-20FE-8AF6-656DD319FF0E}"/>
                </a:ext>
              </a:extLst>
            </p:cNvPr>
            <p:cNvSpPr txBox="1">
              <a:spLocks noGrp="1" noRot="1" noMove="1" noResize="1" noEditPoints="1" noAdjustHandles="1" noChangeArrowheads="1" noChangeShapeType="1"/>
            </p:cNvSpPr>
            <p:nvPr/>
          </p:nvSpPr>
          <p:spPr>
            <a:xfrm>
              <a:off x="3541711" y="38895"/>
              <a:ext cx="1700213"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13BAEE"/>
                  </a:solidFill>
                  <a:latin typeface="CMU Serif" panose="02000603000000000000" pitchFamily="2" charset="0"/>
                  <a:ea typeface="CMU Serif" panose="02000603000000000000" pitchFamily="2" charset="0"/>
                  <a:cs typeface="CMU Serif" panose="02000603000000000000" pitchFamily="2" charset="0"/>
                </a:rPr>
                <a:t>DATA GENERATION</a:t>
              </a:r>
              <a:endParaRPr lang="ru-RU" sz="1100" dirty="0">
                <a:solidFill>
                  <a:srgbClr val="13BAEE"/>
                </a:solidFill>
                <a:latin typeface="CMU Serif" panose="02000603000000000000" pitchFamily="2" charset="0"/>
                <a:ea typeface="CMU Serif" panose="02000603000000000000" pitchFamily="2" charset="0"/>
                <a:cs typeface="CMU Serif" panose="02000603000000000000" pitchFamily="2" charset="0"/>
              </a:endParaRPr>
            </a:p>
          </p:txBody>
        </p:sp>
        <p:sp>
          <p:nvSpPr>
            <p:cNvPr id="10" name="Подзаголовок 2">
              <a:extLst>
                <a:ext uri="{FF2B5EF4-FFF2-40B4-BE49-F238E27FC236}">
                  <a16:creationId xmlns:a16="http://schemas.microsoft.com/office/drawing/2014/main" id="{F55F6693-BF43-4582-773C-84228667B819}"/>
                </a:ext>
              </a:extLst>
            </p:cNvPr>
            <p:cNvSpPr txBox="1">
              <a:spLocks noGrp="1" noRot="1" noMove="1" noResize="1" noEditPoints="1" noAdjustHandles="1" noChangeArrowheads="1" noChangeShapeType="1"/>
            </p:cNvSpPr>
            <p:nvPr/>
          </p:nvSpPr>
          <p:spPr>
            <a:xfrm>
              <a:off x="7378698" y="38895"/>
              <a:ext cx="1362075"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F15C66"/>
                  </a:solidFill>
                  <a:latin typeface="CMU Serif" panose="02000603000000000000" pitchFamily="2" charset="0"/>
                  <a:ea typeface="CMU Serif" panose="02000603000000000000" pitchFamily="2" charset="0"/>
                  <a:cs typeface="CMU Serif" panose="02000603000000000000" pitchFamily="2" charset="0"/>
                </a:rPr>
                <a:t>CLASSIFICATION</a:t>
              </a:r>
              <a:endParaRPr lang="ru-RU" sz="1100" dirty="0">
                <a:solidFill>
                  <a:srgbClr val="F15C66"/>
                </a:solidFill>
                <a:latin typeface="CMU Serif" panose="02000603000000000000" pitchFamily="2" charset="0"/>
                <a:ea typeface="CMU Serif" panose="02000603000000000000" pitchFamily="2" charset="0"/>
                <a:cs typeface="CMU Serif" panose="02000603000000000000" pitchFamily="2" charset="0"/>
              </a:endParaRPr>
            </a:p>
          </p:txBody>
        </p:sp>
        <p:sp>
          <p:nvSpPr>
            <p:cNvPr id="11" name="Подзаголовок 2">
              <a:extLst>
                <a:ext uri="{FF2B5EF4-FFF2-40B4-BE49-F238E27FC236}">
                  <a16:creationId xmlns:a16="http://schemas.microsoft.com/office/drawing/2014/main" id="{2E302AAC-4C32-423C-9095-C5F6376D83FC}"/>
                </a:ext>
              </a:extLst>
            </p:cNvPr>
            <p:cNvSpPr txBox="1">
              <a:spLocks noGrp="1" noRot="1" noMove="1" noResize="1" noEditPoints="1" noAdjustHandles="1" noChangeArrowheads="1" noChangeShapeType="1"/>
            </p:cNvSpPr>
            <p:nvPr/>
          </p:nvSpPr>
          <p:spPr>
            <a:xfrm>
              <a:off x="9094785" y="38895"/>
              <a:ext cx="1571625"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0570A3"/>
                  </a:solidFill>
                  <a:latin typeface="CMU Serif" panose="02000603000000000000" pitchFamily="2" charset="0"/>
                  <a:ea typeface="CMU Serif" panose="02000603000000000000" pitchFamily="2" charset="0"/>
                  <a:cs typeface="CMU Serif" panose="02000603000000000000" pitchFamily="2" charset="0"/>
                </a:rPr>
                <a:t>CONCLUSIONS</a:t>
              </a:r>
              <a:endParaRPr lang="ru-RU" sz="1100" dirty="0">
                <a:solidFill>
                  <a:srgbClr val="0570A3"/>
                </a:solidFill>
                <a:latin typeface="CMU Serif" panose="02000603000000000000" pitchFamily="2" charset="0"/>
                <a:ea typeface="CMU Serif" panose="02000603000000000000" pitchFamily="2" charset="0"/>
                <a:cs typeface="CMU Serif" panose="02000603000000000000" pitchFamily="2" charset="0"/>
              </a:endParaRPr>
            </a:p>
          </p:txBody>
        </p:sp>
        <p:cxnSp>
          <p:nvCxnSpPr>
            <p:cNvPr id="3" name="Прямая соединительная линия 2">
              <a:extLst>
                <a:ext uri="{FF2B5EF4-FFF2-40B4-BE49-F238E27FC236}">
                  <a16:creationId xmlns:a16="http://schemas.microsoft.com/office/drawing/2014/main" id="{3DE607AC-5738-3C18-55AE-53A3EF565336}"/>
                </a:ext>
              </a:extLst>
            </p:cNvPr>
            <p:cNvCxnSpPr>
              <a:cxnSpLocks noGrp="1" noRot="1" noMove="1" noResize="1" noEditPoints="1" noAdjustHandles="1" noChangeArrowheads="1" noChangeShapeType="1"/>
            </p:cNvCxnSpPr>
            <p:nvPr/>
          </p:nvCxnSpPr>
          <p:spPr>
            <a:xfrm>
              <a:off x="0" y="301460"/>
              <a:ext cx="12192000" cy="0"/>
            </a:xfrm>
            <a:prstGeom prst="line">
              <a:avLst/>
            </a:prstGeom>
            <a:ln w="9525">
              <a:solidFill>
                <a:schemeClr val="bg1">
                  <a:lumMod val="85000"/>
                </a:schemeClr>
              </a:solidFill>
            </a:ln>
          </p:spPr>
          <p:style>
            <a:lnRef idx="2">
              <a:schemeClr val="dk1"/>
            </a:lnRef>
            <a:fillRef idx="0">
              <a:schemeClr val="dk1"/>
            </a:fillRef>
            <a:effectRef idx="1">
              <a:schemeClr val="dk1"/>
            </a:effectRef>
            <a:fontRef idx="minor">
              <a:schemeClr val="tx1"/>
            </a:fontRef>
          </p:style>
        </p:cxnSp>
        <p:cxnSp>
          <p:nvCxnSpPr>
            <p:cNvPr id="13" name="Прямая соединительная линия 12">
              <a:extLst>
                <a:ext uri="{FF2B5EF4-FFF2-40B4-BE49-F238E27FC236}">
                  <a16:creationId xmlns:a16="http://schemas.microsoft.com/office/drawing/2014/main" id="{0A0DF5F8-D472-1B31-E83C-68AAE71E5475}"/>
                </a:ext>
              </a:extLst>
            </p:cNvPr>
            <p:cNvCxnSpPr>
              <a:cxnSpLocks noGrp="1" noRot="1" noMove="1" noResize="1" noEditPoints="1" noAdjustHandles="1" noChangeArrowheads="1" noChangeShapeType="1"/>
            </p:cNvCxnSpPr>
            <p:nvPr/>
          </p:nvCxnSpPr>
          <p:spPr>
            <a:xfrm>
              <a:off x="0" y="270984"/>
              <a:ext cx="452846" cy="0"/>
            </a:xfrm>
            <a:prstGeom prst="line">
              <a:avLst/>
            </a:prstGeom>
            <a:ln w="28575">
              <a:solidFill>
                <a:srgbClr val="EE54A5"/>
              </a:solidFill>
            </a:ln>
          </p:spPr>
          <p:style>
            <a:lnRef idx="2">
              <a:schemeClr val="dk1"/>
            </a:lnRef>
            <a:fillRef idx="0">
              <a:schemeClr val="dk1"/>
            </a:fillRef>
            <a:effectRef idx="1">
              <a:schemeClr val="dk1"/>
            </a:effectRef>
            <a:fontRef idx="minor">
              <a:schemeClr val="tx1"/>
            </a:fontRef>
          </p:style>
        </p:cxnSp>
      </p:grpSp>
      <p:grpSp>
        <p:nvGrpSpPr>
          <p:cNvPr id="38" name="Группа 37">
            <a:extLst>
              <a:ext uri="{FF2B5EF4-FFF2-40B4-BE49-F238E27FC236}">
                <a16:creationId xmlns:a16="http://schemas.microsoft.com/office/drawing/2014/main" id="{835F88EE-6BAE-9D5E-1737-9A1220D8915B}"/>
              </a:ext>
            </a:extLst>
          </p:cNvPr>
          <p:cNvGrpSpPr>
            <a:grpSpLocks noGrp="1" noUngrp="1" noRot="1" noMove="1" noResize="1"/>
          </p:cNvGrpSpPr>
          <p:nvPr/>
        </p:nvGrpSpPr>
        <p:grpSpPr>
          <a:xfrm>
            <a:off x="-1108" y="6549858"/>
            <a:ext cx="12192000" cy="308142"/>
            <a:chOff x="-1108" y="6549858"/>
            <a:chExt cx="12192000" cy="308142"/>
          </a:xfrm>
        </p:grpSpPr>
        <p:pic>
          <p:nvPicPr>
            <p:cNvPr id="21" name="Рисунок 20" descr="Изображение выглядит как Шрифт, снимок экрана, Графика, дизайн&#10;&#10;Автоматически созданное описание">
              <a:extLst>
                <a:ext uri="{FF2B5EF4-FFF2-40B4-BE49-F238E27FC236}">
                  <a16:creationId xmlns:a16="http://schemas.microsoft.com/office/drawing/2014/main" id="{DA767C88-9D38-1479-B9EE-57D356AEFA96}"/>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l="11285" t="30275" r="11116" b="32186"/>
            <a:stretch/>
          </p:blipFill>
          <p:spPr>
            <a:xfrm>
              <a:off x="258318" y="6582032"/>
              <a:ext cx="1003744" cy="236175"/>
            </a:xfrm>
            <a:prstGeom prst="rect">
              <a:avLst/>
            </a:prstGeom>
          </p:spPr>
        </p:pic>
        <p:cxnSp>
          <p:nvCxnSpPr>
            <p:cNvPr id="33" name="Прямая соединительная линия 32">
              <a:extLst>
                <a:ext uri="{FF2B5EF4-FFF2-40B4-BE49-F238E27FC236}">
                  <a16:creationId xmlns:a16="http://schemas.microsoft.com/office/drawing/2014/main" id="{AC723B15-6035-5E43-C1A6-737139CAB44E}"/>
                </a:ext>
              </a:extLst>
            </p:cNvPr>
            <p:cNvCxnSpPr>
              <a:cxnSpLocks noGrp="1" noRot="1" noMove="1" noResize="1" noEditPoints="1" noAdjustHandles="1" noChangeArrowheads="1" noChangeShapeType="1"/>
            </p:cNvCxnSpPr>
            <p:nvPr/>
          </p:nvCxnSpPr>
          <p:spPr>
            <a:xfrm>
              <a:off x="-1108" y="6549858"/>
              <a:ext cx="12192000" cy="0"/>
            </a:xfrm>
            <a:prstGeom prst="line">
              <a:avLst/>
            </a:prstGeom>
            <a:ln w="9525">
              <a:solidFill>
                <a:schemeClr val="bg1">
                  <a:lumMod val="85000"/>
                </a:schemeClr>
              </a:solidFill>
            </a:ln>
          </p:spPr>
          <p:style>
            <a:lnRef idx="2">
              <a:schemeClr val="dk1"/>
            </a:lnRef>
            <a:fillRef idx="0">
              <a:schemeClr val="dk1"/>
            </a:fillRef>
            <a:effectRef idx="1">
              <a:schemeClr val="dk1"/>
            </a:effectRef>
            <a:fontRef idx="minor">
              <a:schemeClr val="tx1"/>
            </a:fontRef>
          </p:style>
        </p:cxnSp>
        <p:sp>
          <p:nvSpPr>
            <p:cNvPr id="35" name="Подзаголовок 2">
              <a:extLst>
                <a:ext uri="{FF2B5EF4-FFF2-40B4-BE49-F238E27FC236}">
                  <a16:creationId xmlns:a16="http://schemas.microsoft.com/office/drawing/2014/main" id="{16CA0A42-A11F-7400-0A64-F9FD7117FE83}"/>
                </a:ext>
              </a:extLst>
            </p:cNvPr>
            <p:cNvSpPr txBox="1">
              <a:spLocks noGrp="1" noRot="1" noMove="1" noResize="1" noEditPoints="1" noAdjustHandles="1" noChangeArrowheads="1" noChangeShapeType="1"/>
            </p:cNvSpPr>
            <p:nvPr/>
          </p:nvSpPr>
          <p:spPr>
            <a:xfrm>
              <a:off x="11206715" y="6587902"/>
              <a:ext cx="818707" cy="2700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100" dirty="0">
                  <a:latin typeface="CMU Serif" panose="02000603000000000000" pitchFamily="2" charset="0"/>
                  <a:ea typeface="CMU Serif" panose="02000603000000000000" pitchFamily="2" charset="0"/>
                  <a:cs typeface="CMU Serif" panose="02000603000000000000" pitchFamily="2" charset="0"/>
                </a:rPr>
                <a:t>9/13</a:t>
              </a:r>
              <a:endParaRPr lang="ru-RU" sz="1100" dirty="0">
                <a:latin typeface="CMU Serif" panose="02000603000000000000" pitchFamily="2" charset="0"/>
                <a:ea typeface="CMU Serif" panose="02000603000000000000" pitchFamily="2" charset="0"/>
                <a:cs typeface="CMU Serif" panose="02000603000000000000" pitchFamily="2" charset="0"/>
              </a:endParaRPr>
            </a:p>
          </p:txBody>
        </p:sp>
      </p:grpSp>
      <p:cxnSp>
        <p:nvCxnSpPr>
          <p:cNvPr id="2" name="Прямая соединительная линия 1">
            <a:extLst>
              <a:ext uri="{FF2B5EF4-FFF2-40B4-BE49-F238E27FC236}">
                <a16:creationId xmlns:a16="http://schemas.microsoft.com/office/drawing/2014/main" id="{2BF60A1B-D208-9335-D2E9-F53460BA0B71}"/>
              </a:ext>
            </a:extLst>
          </p:cNvPr>
          <p:cNvCxnSpPr>
            <a:cxnSpLocks noGrp="1" noRot="1" noMove="1" noResize="1" noEditPoints="1" noAdjustHandles="1" noChangeArrowheads="1" noChangeShapeType="1"/>
          </p:cNvCxnSpPr>
          <p:nvPr/>
        </p:nvCxnSpPr>
        <p:spPr>
          <a:xfrm>
            <a:off x="0" y="270984"/>
            <a:ext cx="1762125" cy="0"/>
          </a:xfrm>
          <a:prstGeom prst="line">
            <a:avLst/>
          </a:prstGeom>
          <a:ln w="28575">
            <a:solidFill>
              <a:srgbClr val="EE54A5"/>
            </a:solidFill>
          </a:ln>
        </p:spPr>
        <p:style>
          <a:lnRef idx="2">
            <a:schemeClr val="dk1"/>
          </a:lnRef>
          <a:fillRef idx="0">
            <a:schemeClr val="dk1"/>
          </a:fillRef>
          <a:effectRef idx="1">
            <a:schemeClr val="dk1"/>
          </a:effectRef>
          <a:fontRef idx="minor">
            <a:schemeClr val="tx1"/>
          </a:fontRef>
        </p:style>
      </p:cxnSp>
      <p:sp>
        <p:nvSpPr>
          <p:cNvPr id="5" name="Подзаголовок 2">
            <a:extLst>
              <a:ext uri="{FF2B5EF4-FFF2-40B4-BE49-F238E27FC236}">
                <a16:creationId xmlns:a16="http://schemas.microsoft.com/office/drawing/2014/main" id="{189996A2-59CA-A213-FBA7-C7009B45AFE7}"/>
              </a:ext>
            </a:extLst>
          </p:cNvPr>
          <p:cNvSpPr txBox="1"/>
          <p:nvPr/>
        </p:nvSpPr>
        <p:spPr>
          <a:xfrm>
            <a:off x="5461535" y="38895"/>
            <a:ext cx="1700213"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B869A9"/>
                </a:solidFill>
                <a:latin typeface="CMU Serif" panose="02000603000000000000" pitchFamily="2" charset="0"/>
                <a:ea typeface="CMU Serif" panose="02000603000000000000" pitchFamily="2" charset="0"/>
                <a:cs typeface="CMU Serif" panose="02000603000000000000" pitchFamily="2" charset="0"/>
              </a:rPr>
              <a:t>TRACK RECONSTRUCTION</a:t>
            </a:r>
            <a:endParaRPr lang="ru-RU" sz="1100" dirty="0">
              <a:solidFill>
                <a:srgbClr val="B869A9"/>
              </a:solidFill>
              <a:latin typeface="CMU Serif" panose="02000603000000000000" pitchFamily="2" charset="0"/>
              <a:ea typeface="CMU Serif" panose="02000603000000000000" pitchFamily="2" charset="0"/>
              <a:cs typeface="CMU Serif" panose="02000603000000000000" pitchFamily="2" charset="0"/>
            </a:endParaRPr>
          </a:p>
        </p:txBody>
      </p:sp>
      <p:cxnSp>
        <p:nvCxnSpPr>
          <p:cNvPr id="14" name="Прямая соединительная линия 29">
            <a:extLst>
              <a:ext uri="{FF2B5EF4-FFF2-40B4-BE49-F238E27FC236}">
                <a16:creationId xmlns:a16="http://schemas.microsoft.com/office/drawing/2014/main" id="{5DEAB42D-0FF3-9A75-780D-C53A2FDBFDE3}"/>
              </a:ext>
            </a:extLst>
          </p:cNvPr>
          <p:cNvCxnSpPr>
            <a:cxnSpLocks/>
          </p:cNvCxnSpPr>
          <p:nvPr/>
        </p:nvCxnSpPr>
        <p:spPr>
          <a:xfrm>
            <a:off x="1779586" y="270984"/>
            <a:ext cx="1683533" cy="0"/>
          </a:xfrm>
          <a:prstGeom prst="line">
            <a:avLst/>
          </a:prstGeom>
          <a:ln w="28575">
            <a:solidFill>
              <a:srgbClr val="04A95C"/>
            </a:solidFill>
          </a:ln>
        </p:spPr>
        <p:style>
          <a:lnRef idx="2">
            <a:schemeClr val="dk1"/>
          </a:lnRef>
          <a:fillRef idx="0">
            <a:schemeClr val="dk1"/>
          </a:fillRef>
          <a:effectRef idx="1">
            <a:schemeClr val="dk1"/>
          </a:effectRef>
          <a:fontRef idx="minor">
            <a:schemeClr val="tx1"/>
          </a:fontRef>
        </p:style>
      </p:cxnSp>
      <p:sp>
        <p:nvSpPr>
          <p:cNvPr id="15" name="Подзаголовок 2">
            <a:extLst>
              <a:ext uri="{FF2B5EF4-FFF2-40B4-BE49-F238E27FC236}">
                <a16:creationId xmlns:a16="http://schemas.microsoft.com/office/drawing/2014/main" id="{0D81831E-2B06-A8F0-3FBB-DAB685C5D7B0}"/>
              </a:ext>
            </a:extLst>
          </p:cNvPr>
          <p:cNvSpPr txBox="1">
            <a:spLocks/>
          </p:cNvSpPr>
          <p:nvPr/>
        </p:nvSpPr>
        <p:spPr>
          <a:xfrm>
            <a:off x="173258" y="437603"/>
            <a:ext cx="11755217" cy="58312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200" b="1" dirty="0"/>
              <a:t>End to End- Hits to Higgs Classification: </a:t>
            </a:r>
            <a:r>
              <a:rPr lang="en-GB" sz="3200" b="1" dirty="0" err="1"/>
              <a:t>Higgsformer</a:t>
            </a:r>
            <a:endParaRPr lang="ru-RU" sz="3200" b="1" dirty="0"/>
          </a:p>
        </p:txBody>
      </p:sp>
      <p:cxnSp>
        <p:nvCxnSpPr>
          <p:cNvPr id="4" name="Прямая соединительная линия 75">
            <a:extLst>
              <a:ext uri="{FF2B5EF4-FFF2-40B4-BE49-F238E27FC236}">
                <a16:creationId xmlns:a16="http://schemas.microsoft.com/office/drawing/2014/main" id="{DFEA5763-6A8E-516D-B4A5-A4860AA6A469}"/>
              </a:ext>
            </a:extLst>
          </p:cNvPr>
          <p:cNvCxnSpPr>
            <a:cxnSpLocks/>
          </p:cNvCxnSpPr>
          <p:nvPr/>
        </p:nvCxnSpPr>
        <p:spPr>
          <a:xfrm>
            <a:off x="3478191" y="270984"/>
            <a:ext cx="1812266" cy="0"/>
          </a:xfrm>
          <a:prstGeom prst="line">
            <a:avLst/>
          </a:prstGeom>
          <a:ln w="28575">
            <a:solidFill>
              <a:srgbClr val="3BC6F1"/>
            </a:solidFill>
          </a:ln>
        </p:spPr>
        <p:style>
          <a:lnRef idx="2">
            <a:schemeClr val="dk1"/>
          </a:lnRef>
          <a:fillRef idx="0">
            <a:schemeClr val="dk1"/>
          </a:fillRef>
          <a:effectRef idx="1">
            <a:schemeClr val="dk1"/>
          </a:effectRef>
          <a:fontRef idx="minor">
            <a:schemeClr val="tx1"/>
          </a:fontRef>
        </p:style>
      </p:cxnSp>
      <p:cxnSp>
        <p:nvCxnSpPr>
          <p:cNvPr id="16" name="Прямая соединительная линия 49">
            <a:extLst>
              <a:ext uri="{FF2B5EF4-FFF2-40B4-BE49-F238E27FC236}">
                <a16:creationId xmlns:a16="http://schemas.microsoft.com/office/drawing/2014/main" id="{80EF02B9-0BC7-52FA-3C6B-872083B60664}"/>
              </a:ext>
            </a:extLst>
          </p:cNvPr>
          <p:cNvCxnSpPr>
            <a:cxnSpLocks/>
          </p:cNvCxnSpPr>
          <p:nvPr/>
        </p:nvCxnSpPr>
        <p:spPr>
          <a:xfrm>
            <a:off x="5306342" y="270984"/>
            <a:ext cx="1949093" cy="0"/>
          </a:xfrm>
          <a:prstGeom prst="line">
            <a:avLst/>
          </a:prstGeom>
          <a:ln w="28575">
            <a:solidFill>
              <a:srgbClr val="B869A9"/>
            </a:solidFill>
          </a:ln>
        </p:spPr>
        <p:style>
          <a:lnRef idx="2">
            <a:schemeClr val="dk1"/>
          </a:lnRef>
          <a:fillRef idx="0">
            <a:schemeClr val="dk1"/>
          </a:fillRef>
          <a:effectRef idx="1">
            <a:schemeClr val="dk1"/>
          </a:effectRef>
          <a:fontRef idx="minor">
            <a:schemeClr val="tx1"/>
          </a:fontRef>
        </p:style>
      </p:cxnSp>
      <p:cxnSp>
        <p:nvCxnSpPr>
          <p:cNvPr id="17" name="Прямая соединительная линия 41">
            <a:extLst>
              <a:ext uri="{FF2B5EF4-FFF2-40B4-BE49-F238E27FC236}">
                <a16:creationId xmlns:a16="http://schemas.microsoft.com/office/drawing/2014/main" id="{4F6322E8-354E-B872-6F87-576AC17C85D5}"/>
              </a:ext>
            </a:extLst>
          </p:cNvPr>
          <p:cNvCxnSpPr>
            <a:cxnSpLocks/>
          </p:cNvCxnSpPr>
          <p:nvPr/>
        </p:nvCxnSpPr>
        <p:spPr>
          <a:xfrm>
            <a:off x="7266067" y="270984"/>
            <a:ext cx="1633384" cy="0"/>
          </a:xfrm>
          <a:prstGeom prst="line">
            <a:avLst/>
          </a:prstGeom>
          <a:ln w="28575">
            <a:solidFill>
              <a:srgbClr val="F15C66"/>
            </a:solidFill>
          </a:ln>
        </p:spPr>
        <p:style>
          <a:lnRef idx="2">
            <a:schemeClr val="dk1"/>
          </a:lnRef>
          <a:fillRef idx="0">
            <a:schemeClr val="dk1"/>
          </a:fillRef>
          <a:effectRef idx="1">
            <a:schemeClr val="dk1"/>
          </a:effectRef>
          <a:fontRef idx="minor">
            <a:schemeClr val="tx1"/>
          </a:fontRef>
        </p:style>
      </p:cxnSp>
      <p:pic>
        <p:nvPicPr>
          <p:cNvPr id="18" name="Picture 17">
            <a:extLst>
              <a:ext uri="{FF2B5EF4-FFF2-40B4-BE49-F238E27FC236}">
                <a16:creationId xmlns:a16="http://schemas.microsoft.com/office/drawing/2014/main" id="{4781DD0C-2257-9950-B5C9-35A1EEF9BDA0}"/>
              </a:ext>
            </a:extLst>
          </p:cNvPr>
          <p:cNvPicPr>
            <a:picLocks noChangeAspect="1"/>
          </p:cNvPicPr>
          <p:nvPr/>
        </p:nvPicPr>
        <p:blipFill>
          <a:blip r:embed="rId4"/>
          <a:stretch>
            <a:fillRect/>
          </a:stretch>
        </p:blipFill>
        <p:spPr>
          <a:xfrm>
            <a:off x="8362128" y="1617326"/>
            <a:ext cx="3036938" cy="4395568"/>
          </a:xfrm>
          <a:prstGeom prst="rect">
            <a:avLst/>
          </a:prstGeom>
        </p:spPr>
      </p:pic>
      <p:pic>
        <p:nvPicPr>
          <p:cNvPr id="2052" name="Picture 4" descr="GPU と FlashAttension をちゃんと理解したい">
            <a:extLst>
              <a:ext uri="{FF2B5EF4-FFF2-40B4-BE49-F238E27FC236}">
                <a16:creationId xmlns:a16="http://schemas.microsoft.com/office/drawing/2014/main" id="{3A140490-5520-D8C9-839B-F9CA6059A7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7635" y="1108133"/>
            <a:ext cx="2004199" cy="200884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BD871B46-61B6-6567-D08D-C3B244F930F9}"/>
              </a:ext>
            </a:extLst>
          </p:cNvPr>
          <p:cNvSpPr txBox="1"/>
          <p:nvPr/>
        </p:nvSpPr>
        <p:spPr>
          <a:xfrm>
            <a:off x="8740773" y="1104545"/>
            <a:ext cx="442750" cy="369332"/>
          </a:xfrm>
          <a:prstGeom prst="rect">
            <a:avLst/>
          </a:prstGeom>
          <a:noFill/>
        </p:spPr>
        <p:txBody>
          <a:bodyPr wrap="none" rtlCol="0">
            <a:spAutoFit/>
          </a:bodyPr>
          <a:lstStyle/>
          <a:p>
            <a:r>
              <a:rPr lang="en-NL" dirty="0"/>
              <a:t>[2]</a:t>
            </a:r>
          </a:p>
        </p:txBody>
      </p:sp>
      <p:sp>
        <p:nvSpPr>
          <p:cNvPr id="24" name="TextBox 23">
            <a:extLst>
              <a:ext uri="{FF2B5EF4-FFF2-40B4-BE49-F238E27FC236}">
                <a16:creationId xmlns:a16="http://schemas.microsoft.com/office/drawing/2014/main" id="{E065C405-EC8D-6A02-BF4C-E57C2FA60AD2}"/>
              </a:ext>
            </a:extLst>
          </p:cNvPr>
          <p:cNvSpPr txBox="1"/>
          <p:nvPr/>
        </p:nvSpPr>
        <p:spPr>
          <a:xfrm>
            <a:off x="10888367" y="1715532"/>
            <a:ext cx="442750" cy="369332"/>
          </a:xfrm>
          <a:prstGeom prst="rect">
            <a:avLst/>
          </a:prstGeom>
          <a:noFill/>
        </p:spPr>
        <p:txBody>
          <a:bodyPr wrap="none" rtlCol="0">
            <a:spAutoFit/>
          </a:bodyPr>
          <a:lstStyle/>
          <a:p>
            <a:r>
              <a:rPr lang="en-NL" dirty="0"/>
              <a:t>[4]</a:t>
            </a:r>
          </a:p>
        </p:txBody>
      </p:sp>
      <p:sp>
        <p:nvSpPr>
          <p:cNvPr id="9" name="TextBox 8">
            <a:extLst>
              <a:ext uri="{FF2B5EF4-FFF2-40B4-BE49-F238E27FC236}">
                <a16:creationId xmlns:a16="http://schemas.microsoft.com/office/drawing/2014/main" id="{8B7FE781-EF6B-89B8-AE44-0F20180C6FA4}"/>
              </a:ext>
            </a:extLst>
          </p:cNvPr>
          <p:cNvSpPr txBox="1"/>
          <p:nvPr/>
        </p:nvSpPr>
        <p:spPr>
          <a:xfrm>
            <a:off x="881062" y="1865696"/>
            <a:ext cx="7025257" cy="4154984"/>
          </a:xfrm>
          <a:prstGeom prst="rect">
            <a:avLst/>
          </a:prstGeom>
          <a:noFill/>
        </p:spPr>
        <p:txBody>
          <a:bodyPr wrap="none" rtlCol="0">
            <a:spAutoFit/>
          </a:bodyPr>
          <a:lstStyle/>
          <a:p>
            <a:pPr algn="l"/>
            <a:r>
              <a:rPr lang="en-GB" sz="3600" dirty="0">
                <a:sym typeface="Wingdings" pitchFamily="2" charset="2"/>
              </a:rPr>
              <a:t>S</a:t>
            </a:r>
            <a:r>
              <a:rPr lang="en-DE" sz="3600" dirty="0">
                <a:sym typeface="Wingdings" pitchFamily="2" charset="2"/>
              </a:rPr>
              <a:t>ignal </a:t>
            </a:r>
            <a:r>
              <a:rPr lang="en-DE" sz="3600" dirty="0">
                <a:solidFill>
                  <a:srgbClr val="FF0000"/>
                </a:solidFill>
                <a:sym typeface="Wingdings" pitchFamily="2" charset="2"/>
              </a:rPr>
              <a:t>top top Higgs</a:t>
            </a:r>
          </a:p>
          <a:p>
            <a:pPr algn="l"/>
            <a:r>
              <a:rPr lang="en-DE" sz="3600" dirty="0">
                <a:sym typeface="Wingdings" pitchFamily="2" charset="2"/>
              </a:rPr>
              <a:t>Background </a:t>
            </a:r>
            <a:r>
              <a:rPr lang="en-DE" sz="3600" dirty="0">
                <a:solidFill>
                  <a:schemeClr val="accent1"/>
                </a:solidFill>
                <a:sym typeface="Wingdings" pitchFamily="2" charset="2"/>
              </a:rPr>
              <a:t>top top + jets</a:t>
            </a:r>
          </a:p>
          <a:p>
            <a:pPr algn="l"/>
            <a:endParaRPr lang="en-DE" sz="3600" dirty="0">
              <a:sym typeface="Wingdings" pitchFamily="2" charset="2"/>
            </a:endParaRPr>
          </a:p>
          <a:p>
            <a:pPr algn="l"/>
            <a:endParaRPr lang="en-DE" sz="3600" dirty="0">
              <a:sym typeface="Wingdings" pitchFamily="2" charset="2"/>
            </a:endParaRPr>
          </a:p>
          <a:p>
            <a:pPr algn="l"/>
            <a:r>
              <a:rPr lang="en-GB" sz="3600" dirty="0">
                <a:sym typeface="Wingdings" pitchFamily="2" charset="2"/>
              </a:rPr>
              <a:t>T</a:t>
            </a:r>
            <a:r>
              <a:rPr lang="en-DE" sz="3600" dirty="0">
                <a:sym typeface="Wingdings" pitchFamily="2" charset="2"/>
              </a:rPr>
              <a:t>rackML style signal and background</a:t>
            </a:r>
          </a:p>
          <a:p>
            <a:pPr algn="l"/>
            <a:r>
              <a:rPr lang="en-GB" sz="3600" dirty="0">
                <a:sym typeface="Wingdings" pitchFamily="2" charset="2"/>
              </a:rPr>
              <a:t>E</a:t>
            </a:r>
            <a:r>
              <a:rPr lang="en-DE" sz="3600" dirty="0">
                <a:sym typeface="Wingdings" pitchFamily="2" charset="2"/>
              </a:rPr>
              <a:t>vent generation</a:t>
            </a:r>
          </a:p>
          <a:p>
            <a:pPr algn="l"/>
            <a:r>
              <a:rPr lang="en-DE" sz="2400" dirty="0">
                <a:sym typeface="Wingdings" pitchFamily="2" charset="2"/>
              </a:rPr>
              <a:t>(about 100k simulated events with signal</a:t>
            </a:r>
          </a:p>
          <a:p>
            <a:pPr algn="l"/>
            <a:r>
              <a:rPr lang="en-GB" sz="2400" dirty="0">
                <a:sym typeface="Wingdings" pitchFamily="2" charset="2"/>
              </a:rPr>
              <a:t>a</a:t>
            </a:r>
            <a:r>
              <a:rPr lang="en-DE" sz="2400" dirty="0">
                <a:sym typeface="Wingdings" pitchFamily="2" charset="2"/>
              </a:rPr>
              <a:t>nd background, FATRAS ACTS / raw hits)</a:t>
            </a:r>
          </a:p>
        </p:txBody>
      </p:sp>
      <p:sp>
        <p:nvSpPr>
          <p:cNvPr id="19" name="TextBox 18">
            <a:extLst>
              <a:ext uri="{FF2B5EF4-FFF2-40B4-BE49-F238E27FC236}">
                <a16:creationId xmlns:a16="http://schemas.microsoft.com/office/drawing/2014/main" id="{1B702F6A-4525-6720-2F8D-6731F1CFDC21}"/>
              </a:ext>
            </a:extLst>
          </p:cNvPr>
          <p:cNvSpPr txBox="1"/>
          <p:nvPr/>
        </p:nvSpPr>
        <p:spPr>
          <a:xfrm>
            <a:off x="452846" y="6235731"/>
            <a:ext cx="3240054" cy="369332"/>
          </a:xfrm>
          <a:prstGeom prst="rect">
            <a:avLst/>
          </a:prstGeom>
          <a:noFill/>
        </p:spPr>
        <p:txBody>
          <a:bodyPr wrap="none" rtlCol="0">
            <a:spAutoFit/>
          </a:bodyPr>
          <a:lstStyle/>
          <a:p>
            <a:pPr algn="l"/>
            <a:r>
              <a:rPr lang="en-GB" dirty="0">
                <a:sym typeface="Wingdings" pitchFamily="2" charset="2"/>
              </a:rPr>
              <a:t>W</a:t>
            </a:r>
            <a:r>
              <a:rPr lang="en-DE" dirty="0">
                <a:sym typeface="Wingdings" pitchFamily="2" charset="2"/>
              </a:rPr>
              <a:t>ork mainly by Eugene Shalugin</a:t>
            </a:r>
          </a:p>
        </p:txBody>
      </p:sp>
      <p:sp>
        <p:nvSpPr>
          <p:cNvPr id="20" name="Footer Placeholder 19">
            <a:extLst>
              <a:ext uri="{FF2B5EF4-FFF2-40B4-BE49-F238E27FC236}">
                <a16:creationId xmlns:a16="http://schemas.microsoft.com/office/drawing/2014/main" id="{28D13E4B-5673-32FE-A3BC-1561DE45DF97}"/>
              </a:ext>
            </a:extLst>
          </p:cNvPr>
          <p:cNvSpPr>
            <a:spLocks noGrp="1"/>
          </p:cNvSpPr>
          <p:nvPr>
            <p:ph type="ftr" sz="quarter" idx="11"/>
          </p:nvPr>
        </p:nvSpPr>
        <p:spPr/>
        <p:txBody>
          <a:bodyPr/>
          <a:lstStyle/>
          <a:p>
            <a:r>
              <a:rPr lang="en-GB"/>
              <a:t>HAMLET Kopenhagen 2025, Sascha Caron</a:t>
            </a:r>
            <a:endParaRPr lang="en-DE"/>
          </a:p>
        </p:txBody>
      </p:sp>
      <p:sp>
        <p:nvSpPr>
          <p:cNvPr id="25" name="Slide Number Placeholder 24">
            <a:extLst>
              <a:ext uri="{FF2B5EF4-FFF2-40B4-BE49-F238E27FC236}">
                <a16:creationId xmlns:a16="http://schemas.microsoft.com/office/drawing/2014/main" id="{75A0B52D-F75D-F828-A4BD-EC372B39D28F}"/>
              </a:ext>
            </a:extLst>
          </p:cNvPr>
          <p:cNvSpPr>
            <a:spLocks noGrp="1"/>
          </p:cNvSpPr>
          <p:nvPr>
            <p:ph type="sldNum" sz="quarter" idx="12"/>
          </p:nvPr>
        </p:nvSpPr>
        <p:spPr/>
        <p:txBody>
          <a:bodyPr/>
          <a:lstStyle/>
          <a:p>
            <a:fld id="{EC98B3A4-9273-CE4A-B22B-2D3C6F6E59F0}" type="slidenum">
              <a:rPr lang="en-DE" smtClean="0"/>
              <a:t>24</a:t>
            </a:fld>
            <a:endParaRPr lang="en-DE"/>
          </a:p>
        </p:txBody>
      </p:sp>
    </p:spTree>
    <p:extLst>
      <p:ext uri="{BB962C8B-B14F-4D97-AF65-F5344CB8AC3E}">
        <p14:creationId xmlns:p14="http://schemas.microsoft.com/office/powerpoint/2010/main" val="24907394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E11DBA-BAC2-6014-0976-8F99E512DD93}"/>
            </a:ext>
          </a:extLst>
        </p:cNvPr>
        <p:cNvGrpSpPr/>
        <p:nvPr/>
      </p:nvGrpSpPr>
      <p:grpSpPr>
        <a:xfrm>
          <a:off x="0" y="0"/>
          <a:ext cx="0" cy="0"/>
          <a:chOff x="0" y="0"/>
          <a:chExt cx="0" cy="0"/>
        </a:xfrm>
      </p:grpSpPr>
      <p:grpSp>
        <p:nvGrpSpPr>
          <p:cNvPr id="36" name="Группа 35">
            <a:extLst>
              <a:ext uri="{FF2B5EF4-FFF2-40B4-BE49-F238E27FC236}">
                <a16:creationId xmlns:a16="http://schemas.microsoft.com/office/drawing/2014/main" id="{8CA0B479-765A-C23A-43C0-17ED21F61283}"/>
              </a:ext>
            </a:extLst>
          </p:cNvPr>
          <p:cNvGrpSpPr>
            <a:grpSpLocks noGrp="1" noUngrp="1" noRot="1" noMove="1" noResize="1"/>
          </p:cNvGrpSpPr>
          <p:nvPr/>
        </p:nvGrpSpPr>
        <p:grpSpPr>
          <a:xfrm>
            <a:off x="0" y="38895"/>
            <a:ext cx="12192000" cy="313523"/>
            <a:chOff x="0" y="38895"/>
            <a:chExt cx="12192000" cy="313523"/>
          </a:xfrm>
        </p:grpSpPr>
        <p:sp>
          <p:nvSpPr>
            <p:cNvPr id="6" name="Подзаголовок 2">
              <a:extLst>
                <a:ext uri="{FF2B5EF4-FFF2-40B4-BE49-F238E27FC236}">
                  <a16:creationId xmlns:a16="http://schemas.microsoft.com/office/drawing/2014/main" id="{40C5A2A0-F70A-3338-E3C1-E6710975E6E5}"/>
                </a:ext>
              </a:extLst>
            </p:cNvPr>
            <p:cNvSpPr txBox="1">
              <a:spLocks noGrp="1" noRot="1" noMove="1" noResize="1" noEditPoints="1" noAdjustHandles="1" noChangeArrowheads="1" noChangeShapeType="1"/>
            </p:cNvSpPr>
            <p:nvPr/>
          </p:nvSpPr>
          <p:spPr>
            <a:xfrm>
              <a:off x="9525" y="38895"/>
              <a:ext cx="1647825"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EE54A5"/>
                  </a:solidFill>
                  <a:latin typeface="CMU Serif" panose="02000603000000000000" pitchFamily="2" charset="0"/>
                  <a:ea typeface="CMU Serif" panose="02000603000000000000" pitchFamily="2" charset="0"/>
                  <a:cs typeface="CMU Serif" panose="02000603000000000000" pitchFamily="2" charset="0"/>
                </a:rPr>
                <a:t>INTRODUCTION</a:t>
              </a:r>
              <a:endParaRPr lang="ru-RU" sz="1100" dirty="0">
                <a:solidFill>
                  <a:srgbClr val="EE54A5"/>
                </a:solidFill>
                <a:latin typeface="CMU Serif" panose="02000603000000000000" pitchFamily="2" charset="0"/>
                <a:ea typeface="CMU Serif" panose="02000603000000000000" pitchFamily="2" charset="0"/>
                <a:cs typeface="CMU Serif" panose="02000603000000000000" pitchFamily="2" charset="0"/>
              </a:endParaRPr>
            </a:p>
          </p:txBody>
        </p:sp>
        <p:sp>
          <p:nvSpPr>
            <p:cNvPr id="7" name="Подзаголовок 2">
              <a:extLst>
                <a:ext uri="{FF2B5EF4-FFF2-40B4-BE49-F238E27FC236}">
                  <a16:creationId xmlns:a16="http://schemas.microsoft.com/office/drawing/2014/main" id="{E486F95B-A7DB-4B17-2A96-A9D61B74F80D}"/>
                </a:ext>
              </a:extLst>
            </p:cNvPr>
            <p:cNvSpPr txBox="1">
              <a:spLocks noGrp="1" noRot="1" noMove="1" noResize="1" noEditPoints="1" noAdjustHandles="1" noChangeArrowheads="1" noChangeShapeType="1"/>
            </p:cNvSpPr>
            <p:nvPr/>
          </p:nvSpPr>
          <p:spPr>
            <a:xfrm>
              <a:off x="2011362" y="38895"/>
              <a:ext cx="1176337"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04A95C"/>
                  </a:solidFill>
                  <a:latin typeface="CMU Serif" panose="02000603000000000000" pitchFamily="2" charset="0"/>
                  <a:ea typeface="CMU Serif" panose="02000603000000000000" pitchFamily="2" charset="0"/>
                  <a:cs typeface="CMU Serif" panose="02000603000000000000" pitchFamily="2" charset="0"/>
                </a:rPr>
                <a:t>METHODS</a:t>
              </a:r>
              <a:endParaRPr lang="ru-RU" sz="1100" dirty="0">
                <a:solidFill>
                  <a:srgbClr val="04A95C"/>
                </a:solidFill>
                <a:latin typeface="CMU Serif" panose="02000603000000000000" pitchFamily="2" charset="0"/>
                <a:ea typeface="CMU Serif" panose="02000603000000000000" pitchFamily="2" charset="0"/>
                <a:cs typeface="CMU Serif" panose="02000603000000000000" pitchFamily="2" charset="0"/>
              </a:endParaRPr>
            </a:p>
          </p:txBody>
        </p:sp>
        <p:sp>
          <p:nvSpPr>
            <p:cNvPr id="8" name="Подзаголовок 2">
              <a:extLst>
                <a:ext uri="{FF2B5EF4-FFF2-40B4-BE49-F238E27FC236}">
                  <a16:creationId xmlns:a16="http://schemas.microsoft.com/office/drawing/2014/main" id="{977BCF94-8E09-5727-572B-91857C4BDF5D}"/>
                </a:ext>
              </a:extLst>
            </p:cNvPr>
            <p:cNvSpPr txBox="1">
              <a:spLocks noGrp="1" noRot="1" noMove="1" noResize="1" noEditPoints="1" noAdjustHandles="1" noChangeArrowheads="1" noChangeShapeType="1"/>
            </p:cNvSpPr>
            <p:nvPr/>
          </p:nvSpPr>
          <p:spPr>
            <a:xfrm>
              <a:off x="3541711" y="38895"/>
              <a:ext cx="1700213"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13BAEE"/>
                  </a:solidFill>
                  <a:latin typeface="CMU Serif" panose="02000603000000000000" pitchFamily="2" charset="0"/>
                  <a:ea typeface="CMU Serif" panose="02000603000000000000" pitchFamily="2" charset="0"/>
                  <a:cs typeface="CMU Serif" panose="02000603000000000000" pitchFamily="2" charset="0"/>
                </a:rPr>
                <a:t>DATA GENERATION</a:t>
              </a:r>
              <a:endParaRPr lang="ru-RU" sz="1100" dirty="0">
                <a:solidFill>
                  <a:srgbClr val="13BAEE"/>
                </a:solidFill>
                <a:latin typeface="CMU Serif" panose="02000603000000000000" pitchFamily="2" charset="0"/>
                <a:ea typeface="CMU Serif" panose="02000603000000000000" pitchFamily="2" charset="0"/>
                <a:cs typeface="CMU Serif" panose="02000603000000000000" pitchFamily="2" charset="0"/>
              </a:endParaRPr>
            </a:p>
          </p:txBody>
        </p:sp>
        <p:sp>
          <p:nvSpPr>
            <p:cNvPr id="10" name="Подзаголовок 2">
              <a:extLst>
                <a:ext uri="{FF2B5EF4-FFF2-40B4-BE49-F238E27FC236}">
                  <a16:creationId xmlns:a16="http://schemas.microsoft.com/office/drawing/2014/main" id="{464437AD-6811-24FA-7E1D-6A53CBDB0652}"/>
                </a:ext>
              </a:extLst>
            </p:cNvPr>
            <p:cNvSpPr txBox="1">
              <a:spLocks noGrp="1" noRot="1" noMove="1" noResize="1" noEditPoints="1" noAdjustHandles="1" noChangeArrowheads="1" noChangeShapeType="1"/>
            </p:cNvSpPr>
            <p:nvPr/>
          </p:nvSpPr>
          <p:spPr>
            <a:xfrm>
              <a:off x="7378698" y="38895"/>
              <a:ext cx="1362075"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F15C66"/>
                  </a:solidFill>
                  <a:latin typeface="CMU Serif" panose="02000603000000000000" pitchFamily="2" charset="0"/>
                  <a:ea typeface="CMU Serif" panose="02000603000000000000" pitchFamily="2" charset="0"/>
                  <a:cs typeface="CMU Serif" panose="02000603000000000000" pitchFamily="2" charset="0"/>
                </a:rPr>
                <a:t>CLASSIFICATION</a:t>
              </a:r>
              <a:endParaRPr lang="ru-RU" sz="1100" dirty="0">
                <a:solidFill>
                  <a:srgbClr val="F15C66"/>
                </a:solidFill>
                <a:latin typeface="CMU Serif" panose="02000603000000000000" pitchFamily="2" charset="0"/>
                <a:ea typeface="CMU Serif" panose="02000603000000000000" pitchFamily="2" charset="0"/>
                <a:cs typeface="CMU Serif" panose="02000603000000000000" pitchFamily="2" charset="0"/>
              </a:endParaRPr>
            </a:p>
          </p:txBody>
        </p:sp>
        <p:sp>
          <p:nvSpPr>
            <p:cNvPr id="11" name="Подзаголовок 2">
              <a:extLst>
                <a:ext uri="{FF2B5EF4-FFF2-40B4-BE49-F238E27FC236}">
                  <a16:creationId xmlns:a16="http://schemas.microsoft.com/office/drawing/2014/main" id="{BF85A259-7370-017B-4FFB-D4A93BF9EF6F}"/>
                </a:ext>
              </a:extLst>
            </p:cNvPr>
            <p:cNvSpPr txBox="1">
              <a:spLocks noGrp="1" noRot="1" noMove="1" noResize="1" noEditPoints="1" noAdjustHandles="1" noChangeArrowheads="1" noChangeShapeType="1"/>
            </p:cNvSpPr>
            <p:nvPr/>
          </p:nvSpPr>
          <p:spPr>
            <a:xfrm>
              <a:off x="9094785" y="38895"/>
              <a:ext cx="1571625"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0570A3"/>
                  </a:solidFill>
                  <a:latin typeface="CMU Serif" panose="02000603000000000000" pitchFamily="2" charset="0"/>
                  <a:ea typeface="CMU Serif" panose="02000603000000000000" pitchFamily="2" charset="0"/>
                  <a:cs typeface="CMU Serif" panose="02000603000000000000" pitchFamily="2" charset="0"/>
                </a:rPr>
                <a:t>CONCLUSIONS</a:t>
              </a:r>
              <a:endParaRPr lang="ru-RU" sz="1100" dirty="0">
                <a:solidFill>
                  <a:srgbClr val="0570A3"/>
                </a:solidFill>
                <a:latin typeface="CMU Serif" panose="02000603000000000000" pitchFamily="2" charset="0"/>
                <a:ea typeface="CMU Serif" panose="02000603000000000000" pitchFamily="2" charset="0"/>
                <a:cs typeface="CMU Serif" panose="02000603000000000000" pitchFamily="2" charset="0"/>
              </a:endParaRPr>
            </a:p>
          </p:txBody>
        </p:sp>
        <p:cxnSp>
          <p:nvCxnSpPr>
            <p:cNvPr id="3" name="Прямая соединительная линия 2">
              <a:extLst>
                <a:ext uri="{FF2B5EF4-FFF2-40B4-BE49-F238E27FC236}">
                  <a16:creationId xmlns:a16="http://schemas.microsoft.com/office/drawing/2014/main" id="{612B6CD2-1819-3EC1-2996-4ACA4A3AD2E4}"/>
                </a:ext>
              </a:extLst>
            </p:cNvPr>
            <p:cNvCxnSpPr>
              <a:cxnSpLocks noGrp="1" noRot="1" noMove="1" noResize="1" noEditPoints="1" noAdjustHandles="1" noChangeArrowheads="1" noChangeShapeType="1"/>
            </p:cNvCxnSpPr>
            <p:nvPr/>
          </p:nvCxnSpPr>
          <p:spPr>
            <a:xfrm>
              <a:off x="0" y="301460"/>
              <a:ext cx="12192000" cy="0"/>
            </a:xfrm>
            <a:prstGeom prst="line">
              <a:avLst/>
            </a:prstGeom>
            <a:ln w="9525">
              <a:solidFill>
                <a:schemeClr val="bg1">
                  <a:lumMod val="85000"/>
                </a:schemeClr>
              </a:solidFill>
            </a:ln>
          </p:spPr>
          <p:style>
            <a:lnRef idx="2">
              <a:schemeClr val="dk1"/>
            </a:lnRef>
            <a:fillRef idx="0">
              <a:schemeClr val="dk1"/>
            </a:fillRef>
            <a:effectRef idx="1">
              <a:schemeClr val="dk1"/>
            </a:effectRef>
            <a:fontRef idx="minor">
              <a:schemeClr val="tx1"/>
            </a:fontRef>
          </p:style>
        </p:cxnSp>
        <p:cxnSp>
          <p:nvCxnSpPr>
            <p:cNvPr id="13" name="Прямая соединительная линия 12">
              <a:extLst>
                <a:ext uri="{FF2B5EF4-FFF2-40B4-BE49-F238E27FC236}">
                  <a16:creationId xmlns:a16="http://schemas.microsoft.com/office/drawing/2014/main" id="{1C9DC365-2110-F34D-A8B7-D3759FF022BA}"/>
                </a:ext>
              </a:extLst>
            </p:cNvPr>
            <p:cNvCxnSpPr>
              <a:cxnSpLocks noGrp="1" noRot="1" noMove="1" noResize="1" noEditPoints="1" noAdjustHandles="1" noChangeArrowheads="1" noChangeShapeType="1"/>
            </p:cNvCxnSpPr>
            <p:nvPr/>
          </p:nvCxnSpPr>
          <p:spPr>
            <a:xfrm>
              <a:off x="0" y="270984"/>
              <a:ext cx="452846" cy="0"/>
            </a:xfrm>
            <a:prstGeom prst="line">
              <a:avLst/>
            </a:prstGeom>
            <a:ln w="28575">
              <a:solidFill>
                <a:srgbClr val="EE54A5"/>
              </a:solidFill>
            </a:ln>
          </p:spPr>
          <p:style>
            <a:lnRef idx="2">
              <a:schemeClr val="dk1"/>
            </a:lnRef>
            <a:fillRef idx="0">
              <a:schemeClr val="dk1"/>
            </a:fillRef>
            <a:effectRef idx="1">
              <a:schemeClr val="dk1"/>
            </a:effectRef>
            <a:fontRef idx="minor">
              <a:schemeClr val="tx1"/>
            </a:fontRef>
          </p:style>
        </p:cxnSp>
      </p:grpSp>
      <p:grpSp>
        <p:nvGrpSpPr>
          <p:cNvPr id="38" name="Группа 37">
            <a:extLst>
              <a:ext uri="{FF2B5EF4-FFF2-40B4-BE49-F238E27FC236}">
                <a16:creationId xmlns:a16="http://schemas.microsoft.com/office/drawing/2014/main" id="{1EF6D66D-A694-8A82-AD11-CF174184B7FC}"/>
              </a:ext>
            </a:extLst>
          </p:cNvPr>
          <p:cNvGrpSpPr>
            <a:grpSpLocks noGrp="1" noUngrp="1" noRot="1" noMove="1" noResize="1"/>
          </p:cNvGrpSpPr>
          <p:nvPr/>
        </p:nvGrpSpPr>
        <p:grpSpPr>
          <a:xfrm>
            <a:off x="-1108" y="6549858"/>
            <a:ext cx="12192000" cy="308142"/>
            <a:chOff x="-1108" y="6549858"/>
            <a:chExt cx="12192000" cy="308142"/>
          </a:xfrm>
        </p:grpSpPr>
        <p:pic>
          <p:nvPicPr>
            <p:cNvPr id="21" name="Рисунок 20" descr="Изображение выглядит как Шрифт, снимок экрана, Графика, дизайн&#10;&#10;Автоматически созданное описание">
              <a:extLst>
                <a:ext uri="{FF2B5EF4-FFF2-40B4-BE49-F238E27FC236}">
                  <a16:creationId xmlns:a16="http://schemas.microsoft.com/office/drawing/2014/main" id="{EBB72200-FBFD-B758-8592-423DD5E82AB5}"/>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l="11285" t="30275" r="11116" b="32186"/>
            <a:stretch/>
          </p:blipFill>
          <p:spPr>
            <a:xfrm>
              <a:off x="258318" y="6582032"/>
              <a:ext cx="1003744" cy="236175"/>
            </a:xfrm>
            <a:prstGeom prst="rect">
              <a:avLst/>
            </a:prstGeom>
          </p:spPr>
        </p:pic>
        <p:cxnSp>
          <p:nvCxnSpPr>
            <p:cNvPr id="33" name="Прямая соединительная линия 32">
              <a:extLst>
                <a:ext uri="{FF2B5EF4-FFF2-40B4-BE49-F238E27FC236}">
                  <a16:creationId xmlns:a16="http://schemas.microsoft.com/office/drawing/2014/main" id="{8A7CB017-2EC1-EC49-FCB0-161E3CD4E636}"/>
                </a:ext>
              </a:extLst>
            </p:cNvPr>
            <p:cNvCxnSpPr>
              <a:cxnSpLocks noGrp="1" noRot="1" noMove="1" noResize="1" noEditPoints="1" noAdjustHandles="1" noChangeArrowheads="1" noChangeShapeType="1"/>
            </p:cNvCxnSpPr>
            <p:nvPr/>
          </p:nvCxnSpPr>
          <p:spPr>
            <a:xfrm>
              <a:off x="-1108" y="6549858"/>
              <a:ext cx="12192000" cy="0"/>
            </a:xfrm>
            <a:prstGeom prst="line">
              <a:avLst/>
            </a:prstGeom>
            <a:ln w="9525">
              <a:solidFill>
                <a:schemeClr val="bg1">
                  <a:lumMod val="85000"/>
                </a:schemeClr>
              </a:solidFill>
            </a:ln>
          </p:spPr>
          <p:style>
            <a:lnRef idx="2">
              <a:schemeClr val="dk1"/>
            </a:lnRef>
            <a:fillRef idx="0">
              <a:schemeClr val="dk1"/>
            </a:fillRef>
            <a:effectRef idx="1">
              <a:schemeClr val="dk1"/>
            </a:effectRef>
            <a:fontRef idx="minor">
              <a:schemeClr val="tx1"/>
            </a:fontRef>
          </p:style>
        </p:cxnSp>
        <p:sp>
          <p:nvSpPr>
            <p:cNvPr id="35" name="Подзаголовок 2">
              <a:extLst>
                <a:ext uri="{FF2B5EF4-FFF2-40B4-BE49-F238E27FC236}">
                  <a16:creationId xmlns:a16="http://schemas.microsoft.com/office/drawing/2014/main" id="{F4A460BC-DA36-0309-CD3F-F564021DBF7F}"/>
                </a:ext>
              </a:extLst>
            </p:cNvPr>
            <p:cNvSpPr txBox="1">
              <a:spLocks noGrp="1" noRot="1" noMove="1" noResize="1" noEditPoints="1" noAdjustHandles="1" noChangeArrowheads="1" noChangeShapeType="1"/>
            </p:cNvSpPr>
            <p:nvPr/>
          </p:nvSpPr>
          <p:spPr>
            <a:xfrm>
              <a:off x="11206715" y="6587902"/>
              <a:ext cx="818707" cy="2700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100" dirty="0">
                  <a:latin typeface="CMU Serif" panose="02000603000000000000" pitchFamily="2" charset="0"/>
                  <a:ea typeface="CMU Serif" panose="02000603000000000000" pitchFamily="2" charset="0"/>
                  <a:cs typeface="CMU Serif" panose="02000603000000000000" pitchFamily="2" charset="0"/>
                </a:rPr>
                <a:t>12/13</a:t>
              </a:r>
              <a:endParaRPr lang="ru-RU" sz="1100" dirty="0">
                <a:latin typeface="CMU Serif" panose="02000603000000000000" pitchFamily="2" charset="0"/>
                <a:ea typeface="CMU Serif" panose="02000603000000000000" pitchFamily="2" charset="0"/>
                <a:cs typeface="CMU Serif" panose="02000603000000000000" pitchFamily="2" charset="0"/>
              </a:endParaRPr>
            </a:p>
          </p:txBody>
        </p:sp>
      </p:grpSp>
      <p:cxnSp>
        <p:nvCxnSpPr>
          <p:cNvPr id="2" name="Прямая соединительная линия 1">
            <a:extLst>
              <a:ext uri="{FF2B5EF4-FFF2-40B4-BE49-F238E27FC236}">
                <a16:creationId xmlns:a16="http://schemas.microsoft.com/office/drawing/2014/main" id="{55E70582-E233-63E1-DCB5-01AFC193F0AD}"/>
              </a:ext>
            </a:extLst>
          </p:cNvPr>
          <p:cNvCxnSpPr>
            <a:cxnSpLocks noGrp="1" noRot="1" noMove="1" noResize="1" noEditPoints="1" noAdjustHandles="1" noChangeArrowheads="1" noChangeShapeType="1"/>
          </p:cNvCxnSpPr>
          <p:nvPr/>
        </p:nvCxnSpPr>
        <p:spPr>
          <a:xfrm>
            <a:off x="0" y="270984"/>
            <a:ext cx="1762125" cy="0"/>
          </a:xfrm>
          <a:prstGeom prst="line">
            <a:avLst/>
          </a:prstGeom>
          <a:ln w="28575">
            <a:solidFill>
              <a:srgbClr val="EE54A5"/>
            </a:solidFill>
          </a:ln>
        </p:spPr>
        <p:style>
          <a:lnRef idx="2">
            <a:schemeClr val="dk1"/>
          </a:lnRef>
          <a:fillRef idx="0">
            <a:schemeClr val="dk1"/>
          </a:fillRef>
          <a:effectRef idx="1">
            <a:schemeClr val="dk1"/>
          </a:effectRef>
          <a:fontRef idx="minor">
            <a:schemeClr val="tx1"/>
          </a:fontRef>
        </p:style>
      </p:cxnSp>
      <p:sp>
        <p:nvSpPr>
          <p:cNvPr id="5" name="Подзаголовок 2">
            <a:extLst>
              <a:ext uri="{FF2B5EF4-FFF2-40B4-BE49-F238E27FC236}">
                <a16:creationId xmlns:a16="http://schemas.microsoft.com/office/drawing/2014/main" id="{FD17715E-8B7F-6E37-D4CF-8482D70B2402}"/>
              </a:ext>
            </a:extLst>
          </p:cNvPr>
          <p:cNvSpPr txBox="1"/>
          <p:nvPr/>
        </p:nvSpPr>
        <p:spPr>
          <a:xfrm>
            <a:off x="5461535" y="38895"/>
            <a:ext cx="1700213"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B869A9"/>
                </a:solidFill>
                <a:latin typeface="CMU Serif" panose="02000603000000000000" pitchFamily="2" charset="0"/>
                <a:ea typeface="CMU Serif" panose="02000603000000000000" pitchFamily="2" charset="0"/>
                <a:cs typeface="CMU Serif" panose="02000603000000000000" pitchFamily="2" charset="0"/>
              </a:rPr>
              <a:t>TRACK RECONSTRUCTION</a:t>
            </a:r>
            <a:endParaRPr lang="ru-RU" sz="1100" dirty="0">
              <a:solidFill>
                <a:srgbClr val="B869A9"/>
              </a:solidFill>
              <a:latin typeface="CMU Serif" panose="02000603000000000000" pitchFamily="2" charset="0"/>
              <a:ea typeface="CMU Serif" panose="02000603000000000000" pitchFamily="2" charset="0"/>
              <a:cs typeface="CMU Serif" panose="02000603000000000000" pitchFamily="2" charset="0"/>
            </a:endParaRPr>
          </a:p>
        </p:txBody>
      </p:sp>
      <p:cxnSp>
        <p:nvCxnSpPr>
          <p:cNvPr id="14" name="Прямая соединительная линия 29">
            <a:extLst>
              <a:ext uri="{FF2B5EF4-FFF2-40B4-BE49-F238E27FC236}">
                <a16:creationId xmlns:a16="http://schemas.microsoft.com/office/drawing/2014/main" id="{E00D723C-0196-804D-340A-6FBD112EDBF4}"/>
              </a:ext>
            </a:extLst>
          </p:cNvPr>
          <p:cNvCxnSpPr>
            <a:cxnSpLocks/>
          </p:cNvCxnSpPr>
          <p:nvPr/>
        </p:nvCxnSpPr>
        <p:spPr>
          <a:xfrm>
            <a:off x="1779586" y="270984"/>
            <a:ext cx="1683533" cy="0"/>
          </a:xfrm>
          <a:prstGeom prst="line">
            <a:avLst/>
          </a:prstGeom>
          <a:ln w="28575">
            <a:solidFill>
              <a:srgbClr val="04A95C"/>
            </a:solidFill>
          </a:ln>
        </p:spPr>
        <p:style>
          <a:lnRef idx="2">
            <a:schemeClr val="dk1"/>
          </a:lnRef>
          <a:fillRef idx="0">
            <a:schemeClr val="dk1"/>
          </a:fillRef>
          <a:effectRef idx="1">
            <a:schemeClr val="dk1"/>
          </a:effectRef>
          <a:fontRef idx="minor">
            <a:schemeClr val="tx1"/>
          </a:fontRef>
        </p:style>
      </p:cxnSp>
      <p:sp>
        <p:nvSpPr>
          <p:cNvPr id="15" name="Подзаголовок 2">
            <a:extLst>
              <a:ext uri="{FF2B5EF4-FFF2-40B4-BE49-F238E27FC236}">
                <a16:creationId xmlns:a16="http://schemas.microsoft.com/office/drawing/2014/main" id="{F8BE5B15-C112-FC6A-2931-7E0605A5B5EC}"/>
              </a:ext>
            </a:extLst>
          </p:cNvPr>
          <p:cNvSpPr txBox="1">
            <a:spLocks/>
          </p:cNvSpPr>
          <p:nvPr/>
        </p:nvSpPr>
        <p:spPr>
          <a:xfrm>
            <a:off x="173258" y="437603"/>
            <a:ext cx="11755217" cy="58312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200" b="1" dirty="0">
                <a:latin typeface="CMU Serif" panose="02000603000000000000" pitchFamily="2" charset="0"/>
                <a:ea typeface="CMU Serif" panose="02000603000000000000" pitchFamily="2" charset="0"/>
                <a:cs typeface="CMU Serif" panose="02000603000000000000" pitchFamily="2" charset="0"/>
              </a:rPr>
              <a:t>Comparison</a:t>
            </a:r>
            <a:endParaRPr lang="ru-RU" sz="3200" dirty="0"/>
          </a:p>
        </p:txBody>
      </p:sp>
      <p:cxnSp>
        <p:nvCxnSpPr>
          <p:cNvPr id="4" name="Прямая соединительная линия 75">
            <a:extLst>
              <a:ext uri="{FF2B5EF4-FFF2-40B4-BE49-F238E27FC236}">
                <a16:creationId xmlns:a16="http://schemas.microsoft.com/office/drawing/2014/main" id="{B04F9389-14DB-77C0-67B4-118E5A0F6E4F}"/>
              </a:ext>
            </a:extLst>
          </p:cNvPr>
          <p:cNvCxnSpPr>
            <a:cxnSpLocks/>
          </p:cNvCxnSpPr>
          <p:nvPr/>
        </p:nvCxnSpPr>
        <p:spPr>
          <a:xfrm>
            <a:off x="3478191" y="270984"/>
            <a:ext cx="1812266" cy="0"/>
          </a:xfrm>
          <a:prstGeom prst="line">
            <a:avLst/>
          </a:prstGeom>
          <a:ln w="28575">
            <a:solidFill>
              <a:srgbClr val="3BC6F1"/>
            </a:solidFill>
          </a:ln>
        </p:spPr>
        <p:style>
          <a:lnRef idx="2">
            <a:schemeClr val="dk1"/>
          </a:lnRef>
          <a:fillRef idx="0">
            <a:schemeClr val="dk1"/>
          </a:fillRef>
          <a:effectRef idx="1">
            <a:schemeClr val="dk1"/>
          </a:effectRef>
          <a:fontRef idx="minor">
            <a:schemeClr val="tx1"/>
          </a:fontRef>
        </p:style>
      </p:cxnSp>
      <p:cxnSp>
        <p:nvCxnSpPr>
          <p:cNvPr id="16" name="Прямая соединительная линия 49">
            <a:extLst>
              <a:ext uri="{FF2B5EF4-FFF2-40B4-BE49-F238E27FC236}">
                <a16:creationId xmlns:a16="http://schemas.microsoft.com/office/drawing/2014/main" id="{5B03FA64-7D85-0BB3-6C1F-B1A0494E1FB4}"/>
              </a:ext>
            </a:extLst>
          </p:cNvPr>
          <p:cNvCxnSpPr>
            <a:cxnSpLocks/>
          </p:cNvCxnSpPr>
          <p:nvPr/>
        </p:nvCxnSpPr>
        <p:spPr>
          <a:xfrm>
            <a:off x="5306342" y="270984"/>
            <a:ext cx="1949093" cy="0"/>
          </a:xfrm>
          <a:prstGeom prst="line">
            <a:avLst/>
          </a:prstGeom>
          <a:ln w="28575">
            <a:solidFill>
              <a:srgbClr val="B869A9"/>
            </a:solidFill>
          </a:ln>
        </p:spPr>
        <p:style>
          <a:lnRef idx="2">
            <a:schemeClr val="dk1"/>
          </a:lnRef>
          <a:fillRef idx="0">
            <a:schemeClr val="dk1"/>
          </a:fillRef>
          <a:effectRef idx="1">
            <a:schemeClr val="dk1"/>
          </a:effectRef>
          <a:fontRef idx="minor">
            <a:schemeClr val="tx1"/>
          </a:fontRef>
        </p:style>
      </p:cxnSp>
      <p:cxnSp>
        <p:nvCxnSpPr>
          <p:cNvPr id="17" name="Прямая соединительная линия 41">
            <a:extLst>
              <a:ext uri="{FF2B5EF4-FFF2-40B4-BE49-F238E27FC236}">
                <a16:creationId xmlns:a16="http://schemas.microsoft.com/office/drawing/2014/main" id="{AFE64615-7E0A-6492-16D6-B52C78FA9E62}"/>
              </a:ext>
            </a:extLst>
          </p:cNvPr>
          <p:cNvCxnSpPr>
            <a:cxnSpLocks/>
          </p:cNvCxnSpPr>
          <p:nvPr/>
        </p:nvCxnSpPr>
        <p:spPr>
          <a:xfrm>
            <a:off x="7266067" y="270984"/>
            <a:ext cx="1633384" cy="0"/>
          </a:xfrm>
          <a:prstGeom prst="line">
            <a:avLst/>
          </a:prstGeom>
          <a:ln w="28575">
            <a:solidFill>
              <a:srgbClr val="F15C66"/>
            </a:solidFill>
          </a:ln>
        </p:spPr>
        <p:style>
          <a:lnRef idx="2">
            <a:schemeClr val="dk1"/>
          </a:lnRef>
          <a:fillRef idx="0">
            <a:schemeClr val="dk1"/>
          </a:fillRef>
          <a:effectRef idx="1">
            <a:schemeClr val="dk1"/>
          </a:effectRef>
          <a:fontRef idx="minor">
            <a:schemeClr val="tx1"/>
          </a:fontRef>
        </p:style>
      </p:cxnSp>
      <p:pic>
        <p:nvPicPr>
          <p:cNvPr id="26" name="Picture 25" descr="A graph of a logit&#10;&#10;AI-generated content may be incorrect.">
            <a:extLst>
              <a:ext uri="{FF2B5EF4-FFF2-40B4-BE49-F238E27FC236}">
                <a16:creationId xmlns:a16="http://schemas.microsoft.com/office/drawing/2014/main" id="{5FEC0725-7D71-B26F-88B0-FFCA4EFD89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029" y="2752114"/>
            <a:ext cx="4064000" cy="3048000"/>
          </a:xfrm>
          <a:prstGeom prst="rect">
            <a:avLst/>
          </a:prstGeom>
        </p:spPr>
      </p:pic>
      <p:pic>
        <p:nvPicPr>
          <p:cNvPr id="9" name="Picture 8">
            <a:extLst>
              <a:ext uri="{FF2B5EF4-FFF2-40B4-BE49-F238E27FC236}">
                <a16:creationId xmlns:a16="http://schemas.microsoft.com/office/drawing/2014/main" id="{E694317E-2BE9-EDF8-490B-161750B8A703}"/>
              </a:ext>
            </a:extLst>
          </p:cNvPr>
          <p:cNvPicPr>
            <a:picLocks noChangeAspect="1"/>
          </p:cNvPicPr>
          <p:nvPr/>
        </p:nvPicPr>
        <p:blipFill>
          <a:blip r:embed="rId5"/>
          <a:stretch>
            <a:fillRect/>
          </a:stretch>
        </p:blipFill>
        <p:spPr>
          <a:xfrm>
            <a:off x="410962" y="1599678"/>
            <a:ext cx="3882266" cy="1101480"/>
          </a:xfrm>
          <a:prstGeom prst="rect">
            <a:avLst/>
          </a:prstGeom>
        </p:spPr>
      </p:pic>
      <p:sp>
        <p:nvSpPr>
          <p:cNvPr id="12" name="TextBox 11">
            <a:extLst>
              <a:ext uri="{FF2B5EF4-FFF2-40B4-BE49-F238E27FC236}">
                <a16:creationId xmlns:a16="http://schemas.microsoft.com/office/drawing/2014/main" id="{0E926295-CD5D-69C4-E5B3-FB2409E6AF30}"/>
              </a:ext>
            </a:extLst>
          </p:cNvPr>
          <p:cNvSpPr txBox="1"/>
          <p:nvPr/>
        </p:nvSpPr>
        <p:spPr>
          <a:xfrm>
            <a:off x="446194" y="1198172"/>
            <a:ext cx="1296893" cy="369332"/>
          </a:xfrm>
          <a:prstGeom prst="rect">
            <a:avLst/>
          </a:prstGeom>
          <a:noFill/>
        </p:spPr>
        <p:txBody>
          <a:bodyPr wrap="none" rtlCol="0">
            <a:spAutoFit/>
          </a:bodyPr>
          <a:lstStyle/>
          <a:p>
            <a:r>
              <a:rPr lang="en-NL" b="1" dirty="0"/>
              <a:t>ROC_AUC:</a:t>
            </a:r>
          </a:p>
        </p:txBody>
      </p:sp>
      <p:pic>
        <p:nvPicPr>
          <p:cNvPr id="18" name="Picture 17">
            <a:extLst>
              <a:ext uri="{FF2B5EF4-FFF2-40B4-BE49-F238E27FC236}">
                <a16:creationId xmlns:a16="http://schemas.microsoft.com/office/drawing/2014/main" id="{A39B25EB-3A52-F6B4-BB53-ACCB360A8C84}"/>
              </a:ext>
            </a:extLst>
          </p:cNvPr>
          <p:cNvPicPr>
            <a:picLocks noChangeAspect="1"/>
          </p:cNvPicPr>
          <p:nvPr/>
        </p:nvPicPr>
        <p:blipFill>
          <a:blip r:embed="rId6"/>
          <a:stretch>
            <a:fillRect/>
          </a:stretch>
        </p:blipFill>
        <p:spPr>
          <a:xfrm>
            <a:off x="5221822" y="729166"/>
            <a:ext cx="6368338" cy="3169461"/>
          </a:xfrm>
          <a:prstGeom prst="rect">
            <a:avLst/>
          </a:prstGeom>
        </p:spPr>
      </p:pic>
      <p:sp>
        <p:nvSpPr>
          <p:cNvPr id="23" name="TextBox 22">
            <a:extLst>
              <a:ext uri="{FF2B5EF4-FFF2-40B4-BE49-F238E27FC236}">
                <a16:creationId xmlns:a16="http://schemas.microsoft.com/office/drawing/2014/main" id="{CDCAC95C-A69B-1A50-01A7-31F9C8FA84D1}"/>
              </a:ext>
            </a:extLst>
          </p:cNvPr>
          <p:cNvSpPr txBox="1"/>
          <p:nvPr/>
        </p:nvSpPr>
        <p:spPr>
          <a:xfrm>
            <a:off x="11616068" y="836063"/>
            <a:ext cx="442750" cy="369332"/>
          </a:xfrm>
          <a:prstGeom prst="rect">
            <a:avLst/>
          </a:prstGeom>
          <a:noFill/>
        </p:spPr>
        <p:txBody>
          <a:bodyPr wrap="none" rtlCol="0">
            <a:spAutoFit/>
          </a:bodyPr>
          <a:lstStyle/>
          <a:p>
            <a:r>
              <a:rPr lang="en-NL" dirty="0"/>
              <a:t>[5]</a:t>
            </a:r>
          </a:p>
        </p:txBody>
      </p:sp>
      <p:pic>
        <p:nvPicPr>
          <p:cNvPr id="24" name="Picture 23">
            <a:extLst>
              <a:ext uri="{FF2B5EF4-FFF2-40B4-BE49-F238E27FC236}">
                <a16:creationId xmlns:a16="http://schemas.microsoft.com/office/drawing/2014/main" id="{5D25C4C3-D03C-40CF-B8E9-F3E25C16A3C7}"/>
              </a:ext>
            </a:extLst>
          </p:cNvPr>
          <p:cNvPicPr>
            <a:picLocks noChangeAspect="1"/>
          </p:cNvPicPr>
          <p:nvPr/>
        </p:nvPicPr>
        <p:blipFill>
          <a:blip r:embed="rId7"/>
          <a:stretch>
            <a:fillRect/>
          </a:stretch>
        </p:blipFill>
        <p:spPr>
          <a:xfrm>
            <a:off x="4714484" y="4541577"/>
            <a:ext cx="6913487" cy="1155304"/>
          </a:xfrm>
          <a:prstGeom prst="rect">
            <a:avLst/>
          </a:prstGeom>
        </p:spPr>
      </p:pic>
      <p:sp>
        <p:nvSpPr>
          <p:cNvPr id="25" name="TextBox 24">
            <a:extLst>
              <a:ext uri="{FF2B5EF4-FFF2-40B4-BE49-F238E27FC236}">
                <a16:creationId xmlns:a16="http://schemas.microsoft.com/office/drawing/2014/main" id="{DB3CA2A9-7715-60FC-A359-FF0C1C5DCE03}"/>
              </a:ext>
            </a:extLst>
          </p:cNvPr>
          <p:cNvSpPr txBox="1"/>
          <p:nvPr/>
        </p:nvSpPr>
        <p:spPr>
          <a:xfrm>
            <a:off x="11616068" y="4318868"/>
            <a:ext cx="442750" cy="369332"/>
          </a:xfrm>
          <a:prstGeom prst="rect">
            <a:avLst/>
          </a:prstGeom>
          <a:noFill/>
        </p:spPr>
        <p:txBody>
          <a:bodyPr wrap="none" rtlCol="0">
            <a:spAutoFit/>
          </a:bodyPr>
          <a:lstStyle/>
          <a:p>
            <a:r>
              <a:rPr lang="en-NL" dirty="0"/>
              <a:t>[6]</a:t>
            </a:r>
          </a:p>
        </p:txBody>
      </p:sp>
      <p:sp>
        <p:nvSpPr>
          <p:cNvPr id="27" name="TextBox 26">
            <a:extLst>
              <a:ext uri="{FF2B5EF4-FFF2-40B4-BE49-F238E27FC236}">
                <a16:creationId xmlns:a16="http://schemas.microsoft.com/office/drawing/2014/main" id="{1F644C88-A08D-EF14-BF23-2D48E59CDD5B}"/>
              </a:ext>
            </a:extLst>
          </p:cNvPr>
          <p:cNvSpPr txBox="1"/>
          <p:nvPr/>
        </p:nvSpPr>
        <p:spPr>
          <a:xfrm>
            <a:off x="1464950" y="5927040"/>
            <a:ext cx="2262158" cy="584775"/>
          </a:xfrm>
          <a:prstGeom prst="rect">
            <a:avLst/>
          </a:prstGeom>
          <a:noFill/>
        </p:spPr>
        <p:txBody>
          <a:bodyPr wrap="none" rtlCol="0">
            <a:spAutoFit/>
          </a:bodyPr>
          <a:lstStyle/>
          <a:p>
            <a:r>
              <a:rPr lang="en-NL" sz="3200" b="1" dirty="0"/>
              <a:t>End-to-end</a:t>
            </a:r>
          </a:p>
        </p:txBody>
      </p:sp>
      <p:sp>
        <p:nvSpPr>
          <p:cNvPr id="28" name="TextBox 27">
            <a:extLst>
              <a:ext uri="{FF2B5EF4-FFF2-40B4-BE49-F238E27FC236}">
                <a16:creationId xmlns:a16="http://schemas.microsoft.com/office/drawing/2014/main" id="{1C71B978-007D-355F-7CB5-F0AC11F7420E}"/>
              </a:ext>
            </a:extLst>
          </p:cNvPr>
          <p:cNvSpPr txBox="1"/>
          <p:nvPr/>
        </p:nvSpPr>
        <p:spPr>
          <a:xfrm>
            <a:off x="7321955" y="5934607"/>
            <a:ext cx="2837636" cy="584775"/>
          </a:xfrm>
          <a:prstGeom prst="rect">
            <a:avLst/>
          </a:prstGeom>
          <a:noFill/>
        </p:spPr>
        <p:txBody>
          <a:bodyPr wrap="none" rtlCol="0">
            <a:spAutoFit/>
          </a:bodyPr>
          <a:lstStyle/>
          <a:p>
            <a:r>
              <a:rPr lang="en-NL" sz="3200" b="1" dirty="0"/>
              <a:t>Feature based</a:t>
            </a:r>
          </a:p>
        </p:txBody>
      </p:sp>
      <p:sp>
        <p:nvSpPr>
          <p:cNvPr id="19" name="Footer Placeholder 18">
            <a:extLst>
              <a:ext uri="{FF2B5EF4-FFF2-40B4-BE49-F238E27FC236}">
                <a16:creationId xmlns:a16="http://schemas.microsoft.com/office/drawing/2014/main" id="{778E4112-87DD-81B9-0D05-60DBA523CCEE}"/>
              </a:ext>
            </a:extLst>
          </p:cNvPr>
          <p:cNvSpPr>
            <a:spLocks noGrp="1"/>
          </p:cNvSpPr>
          <p:nvPr>
            <p:ph type="ftr" sz="quarter" idx="11"/>
          </p:nvPr>
        </p:nvSpPr>
        <p:spPr/>
        <p:txBody>
          <a:bodyPr/>
          <a:lstStyle/>
          <a:p>
            <a:r>
              <a:rPr lang="en-GB"/>
              <a:t>HAMLET Kopenhagen 2025, Sascha Caron</a:t>
            </a:r>
            <a:endParaRPr lang="en-DE"/>
          </a:p>
        </p:txBody>
      </p:sp>
      <p:sp>
        <p:nvSpPr>
          <p:cNvPr id="20" name="Slide Number Placeholder 19">
            <a:extLst>
              <a:ext uri="{FF2B5EF4-FFF2-40B4-BE49-F238E27FC236}">
                <a16:creationId xmlns:a16="http://schemas.microsoft.com/office/drawing/2014/main" id="{A7989636-38CA-992F-2874-F885742DDD95}"/>
              </a:ext>
            </a:extLst>
          </p:cNvPr>
          <p:cNvSpPr>
            <a:spLocks noGrp="1"/>
          </p:cNvSpPr>
          <p:nvPr>
            <p:ph type="sldNum" sz="quarter" idx="12"/>
          </p:nvPr>
        </p:nvSpPr>
        <p:spPr/>
        <p:txBody>
          <a:bodyPr/>
          <a:lstStyle/>
          <a:p>
            <a:fld id="{EC98B3A4-9273-CE4A-B22B-2D3C6F6E59F0}" type="slidenum">
              <a:rPr lang="en-DE" smtClean="0"/>
              <a:t>25</a:t>
            </a:fld>
            <a:endParaRPr lang="en-DE"/>
          </a:p>
        </p:txBody>
      </p:sp>
    </p:spTree>
    <p:extLst>
      <p:ext uri="{BB962C8B-B14F-4D97-AF65-F5344CB8AC3E}">
        <p14:creationId xmlns:p14="http://schemas.microsoft.com/office/powerpoint/2010/main" val="9332461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47DDF9-2815-46E3-5F6D-7948C3D1035F}"/>
            </a:ext>
          </a:extLst>
        </p:cNvPr>
        <p:cNvGrpSpPr/>
        <p:nvPr/>
      </p:nvGrpSpPr>
      <p:grpSpPr>
        <a:xfrm>
          <a:off x="0" y="0"/>
          <a:ext cx="0" cy="0"/>
          <a:chOff x="0" y="0"/>
          <a:chExt cx="0" cy="0"/>
        </a:xfrm>
      </p:grpSpPr>
      <p:grpSp>
        <p:nvGrpSpPr>
          <p:cNvPr id="36" name="Группа 35">
            <a:extLst>
              <a:ext uri="{FF2B5EF4-FFF2-40B4-BE49-F238E27FC236}">
                <a16:creationId xmlns:a16="http://schemas.microsoft.com/office/drawing/2014/main" id="{8587A096-44E2-78FF-5041-E69A67AAF112}"/>
              </a:ext>
            </a:extLst>
          </p:cNvPr>
          <p:cNvGrpSpPr>
            <a:grpSpLocks noGrp="1" noUngrp="1" noRot="1" noMove="1" noResize="1"/>
          </p:cNvGrpSpPr>
          <p:nvPr/>
        </p:nvGrpSpPr>
        <p:grpSpPr>
          <a:xfrm>
            <a:off x="0" y="38895"/>
            <a:ext cx="12192000" cy="313523"/>
            <a:chOff x="0" y="38895"/>
            <a:chExt cx="12192000" cy="313523"/>
          </a:xfrm>
        </p:grpSpPr>
        <p:sp>
          <p:nvSpPr>
            <p:cNvPr id="6" name="Подзаголовок 2">
              <a:extLst>
                <a:ext uri="{FF2B5EF4-FFF2-40B4-BE49-F238E27FC236}">
                  <a16:creationId xmlns:a16="http://schemas.microsoft.com/office/drawing/2014/main" id="{8FA67983-2B28-BB32-4BA7-0F3A0CBCC970}"/>
                </a:ext>
              </a:extLst>
            </p:cNvPr>
            <p:cNvSpPr txBox="1">
              <a:spLocks noGrp="1" noRot="1" noMove="1" noResize="1" noEditPoints="1" noAdjustHandles="1" noChangeArrowheads="1" noChangeShapeType="1"/>
            </p:cNvSpPr>
            <p:nvPr/>
          </p:nvSpPr>
          <p:spPr>
            <a:xfrm>
              <a:off x="9525" y="38895"/>
              <a:ext cx="1647825"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EE54A5"/>
                  </a:solidFill>
                  <a:latin typeface="CMU Serif" panose="02000603000000000000" pitchFamily="2" charset="0"/>
                  <a:ea typeface="CMU Serif" panose="02000603000000000000" pitchFamily="2" charset="0"/>
                  <a:cs typeface="CMU Serif" panose="02000603000000000000" pitchFamily="2" charset="0"/>
                </a:rPr>
                <a:t>INTRODUCTION</a:t>
              </a:r>
              <a:endParaRPr lang="ru-RU" sz="1100" dirty="0">
                <a:solidFill>
                  <a:srgbClr val="EE54A5"/>
                </a:solidFill>
                <a:latin typeface="CMU Serif" panose="02000603000000000000" pitchFamily="2" charset="0"/>
                <a:ea typeface="CMU Serif" panose="02000603000000000000" pitchFamily="2" charset="0"/>
                <a:cs typeface="CMU Serif" panose="02000603000000000000" pitchFamily="2" charset="0"/>
              </a:endParaRPr>
            </a:p>
          </p:txBody>
        </p:sp>
        <p:sp>
          <p:nvSpPr>
            <p:cNvPr id="7" name="Подзаголовок 2">
              <a:extLst>
                <a:ext uri="{FF2B5EF4-FFF2-40B4-BE49-F238E27FC236}">
                  <a16:creationId xmlns:a16="http://schemas.microsoft.com/office/drawing/2014/main" id="{B8894904-852A-C2B6-864A-6B3F0D277823}"/>
                </a:ext>
              </a:extLst>
            </p:cNvPr>
            <p:cNvSpPr txBox="1">
              <a:spLocks noGrp="1" noRot="1" noMove="1" noResize="1" noEditPoints="1" noAdjustHandles="1" noChangeArrowheads="1" noChangeShapeType="1"/>
            </p:cNvSpPr>
            <p:nvPr/>
          </p:nvSpPr>
          <p:spPr>
            <a:xfrm>
              <a:off x="2011362" y="38895"/>
              <a:ext cx="1176337"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04A95C"/>
                  </a:solidFill>
                  <a:latin typeface="CMU Serif" panose="02000603000000000000" pitchFamily="2" charset="0"/>
                  <a:ea typeface="CMU Serif" panose="02000603000000000000" pitchFamily="2" charset="0"/>
                  <a:cs typeface="CMU Serif" panose="02000603000000000000" pitchFamily="2" charset="0"/>
                </a:rPr>
                <a:t>METHODS</a:t>
              </a:r>
              <a:endParaRPr lang="ru-RU" sz="1100" dirty="0">
                <a:solidFill>
                  <a:srgbClr val="04A95C"/>
                </a:solidFill>
                <a:latin typeface="CMU Serif" panose="02000603000000000000" pitchFamily="2" charset="0"/>
                <a:ea typeface="CMU Serif" panose="02000603000000000000" pitchFamily="2" charset="0"/>
                <a:cs typeface="CMU Serif" panose="02000603000000000000" pitchFamily="2" charset="0"/>
              </a:endParaRPr>
            </a:p>
          </p:txBody>
        </p:sp>
        <p:sp>
          <p:nvSpPr>
            <p:cNvPr id="8" name="Подзаголовок 2">
              <a:extLst>
                <a:ext uri="{FF2B5EF4-FFF2-40B4-BE49-F238E27FC236}">
                  <a16:creationId xmlns:a16="http://schemas.microsoft.com/office/drawing/2014/main" id="{464F3E27-03FA-FF6C-20EE-320EF0C0250A}"/>
                </a:ext>
              </a:extLst>
            </p:cNvPr>
            <p:cNvSpPr txBox="1">
              <a:spLocks noGrp="1" noRot="1" noMove="1" noResize="1" noEditPoints="1" noAdjustHandles="1" noChangeArrowheads="1" noChangeShapeType="1"/>
            </p:cNvSpPr>
            <p:nvPr/>
          </p:nvSpPr>
          <p:spPr>
            <a:xfrm>
              <a:off x="3541711" y="38895"/>
              <a:ext cx="1700213"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13BAEE"/>
                  </a:solidFill>
                  <a:latin typeface="CMU Serif" panose="02000603000000000000" pitchFamily="2" charset="0"/>
                  <a:ea typeface="CMU Serif" panose="02000603000000000000" pitchFamily="2" charset="0"/>
                  <a:cs typeface="CMU Serif" panose="02000603000000000000" pitchFamily="2" charset="0"/>
                </a:rPr>
                <a:t>DATA GENERATION</a:t>
              </a:r>
              <a:endParaRPr lang="ru-RU" sz="1100" dirty="0">
                <a:solidFill>
                  <a:srgbClr val="13BAEE"/>
                </a:solidFill>
                <a:latin typeface="CMU Serif" panose="02000603000000000000" pitchFamily="2" charset="0"/>
                <a:ea typeface="CMU Serif" panose="02000603000000000000" pitchFamily="2" charset="0"/>
                <a:cs typeface="CMU Serif" panose="02000603000000000000" pitchFamily="2" charset="0"/>
              </a:endParaRPr>
            </a:p>
          </p:txBody>
        </p:sp>
        <p:sp>
          <p:nvSpPr>
            <p:cNvPr id="10" name="Подзаголовок 2">
              <a:extLst>
                <a:ext uri="{FF2B5EF4-FFF2-40B4-BE49-F238E27FC236}">
                  <a16:creationId xmlns:a16="http://schemas.microsoft.com/office/drawing/2014/main" id="{118A5C06-9B46-23DD-2B7B-7CA05CCA8C5A}"/>
                </a:ext>
              </a:extLst>
            </p:cNvPr>
            <p:cNvSpPr txBox="1">
              <a:spLocks noGrp="1" noRot="1" noMove="1" noResize="1" noEditPoints="1" noAdjustHandles="1" noChangeArrowheads="1" noChangeShapeType="1"/>
            </p:cNvSpPr>
            <p:nvPr/>
          </p:nvSpPr>
          <p:spPr>
            <a:xfrm>
              <a:off x="7378698" y="38895"/>
              <a:ext cx="1362075"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F15C66"/>
                  </a:solidFill>
                  <a:latin typeface="CMU Serif" panose="02000603000000000000" pitchFamily="2" charset="0"/>
                  <a:ea typeface="CMU Serif" panose="02000603000000000000" pitchFamily="2" charset="0"/>
                  <a:cs typeface="CMU Serif" panose="02000603000000000000" pitchFamily="2" charset="0"/>
                </a:rPr>
                <a:t>CLASSIFICATION</a:t>
              </a:r>
              <a:endParaRPr lang="ru-RU" sz="1100" dirty="0">
                <a:solidFill>
                  <a:srgbClr val="F15C66"/>
                </a:solidFill>
                <a:latin typeface="CMU Serif" panose="02000603000000000000" pitchFamily="2" charset="0"/>
                <a:ea typeface="CMU Serif" panose="02000603000000000000" pitchFamily="2" charset="0"/>
                <a:cs typeface="CMU Serif" panose="02000603000000000000" pitchFamily="2" charset="0"/>
              </a:endParaRPr>
            </a:p>
          </p:txBody>
        </p:sp>
        <p:sp>
          <p:nvSpPr>
            <p:cNvPr id="11" name="Подзаголовок 2">
              <a:extLst>
                <a:ext uri="{FF2B5EF4-FFF2-40B4-BE49-F238E27FC236}">
                  <a16:creationId xmlns:a16="http://schemas.microsoft.com/office/drawing/2014/main" id="{F4D7CA73-6A4A-A912-AECE-D6561D6AD246}"/>
                </a:ext>
              </a:extLst>
            </p:cNvPr>
            <p:cNvSpPr txBox="1">
              <a:spLocks noGrp="1" noRot="1" noMove="1" noResize="1" noEditPoints="1" noAdjustHandles="1" noChangeArrowheads="1" noChangeShapeType="1"/>
            </p:cNvSpPr>
            <p:nvPr/>
          </p:nvSpPr>
          <p:spPr>
            <a:xfrm>
              <a:off x="9094785" y="38895"/>
              <a:ext cx="1571625"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0570A3"/>
                  </a:solidFill>
                  <a:latin typeface="CMU Serif" panose="02000603000000000000" pitchFamily="2" charset="0"/>
                  <a:ea typeface="CMU Serif" panose="02000603000000000000" pitchFamily="2" charset="0"/>
                  <a:cs typeface="CMU Serif" panose="02000603000000000000" pitchFamily="2" charset="0"/>
                </a:rPr>
                <a:t>CONCLUSIONS</a:t>
              </a:r>
              <a:endParaRPr lang="ru-RU" sz="1100" dirty="0">
                <a:solidFill>
                  <a:srgbClr val="0570A3"/>
                </a:solidFill>
                <a:latin typeface="CMU Serif" panose="02000603000000000000" pitchFamily="2" charset="0"/>
                <a:ea typeface="CMU Serif" panose="02000603000000000000" pitchFamily="2" charset="0"/>
                <a:cs typeface="CMU Serif" panose="02000603000000000000" pitchFamily="2" charset="0"/>
              </a:endParaRPr>
            </a:p>
          </p:txBody>
        </p:sp>
        <p:cxnSp>
          <p:nvCxnSpPr>
            <p:cNvPr id="3" name="Прямая соединительная линия 2">
              <a:extLst>
                <a:ext uri="{FF2B5EF4-FFF2-40B4-BE49-F238E27FC236}">
                  <a16:creationId xmlns:a16="http://schemas.microsoft.com/office/drawing/2014/main" id="{A090DBE8-247D-4BB8-6595-DE4D7FF95AAD}"/>
                </a:ext>
              </a:extLst>
            </p:cNvPr>
            <p:cNvCxnSpPr>
              <a:cxnSpLocks noGrp="1" noRot="1" noMove="1" noResize="1" noEditPoints="1" noAdjustHandles="1" noChangeArrowheads="1" noChangeShapeType="1"/>
            </p:cNvCxnSpPr>
            <p:nvPr/>
          </p:nvCxnSpPr>
          <p:spPr>
            <a:xfrm>
              <a:off x="0" y="301460"/>
              <a:ext cx="12192000" cy="0"/>
            </a:xfrm>
            <a:prstGeom prst="line">
              <a:avLst/>
            </a:prstGeom>
            <a:ln w="9525">
              <a:solidFill>
                <a:schemeClr val="bg1">
                  <a:lumMod val="85000"/>
                </a:schemeClr>
              </a:solidFill>
            </a:ln>
          </p:spPr>
          <p:style>
            <a:lnRef idx="2">
              <a:schemeClr val="dk1"/>
            </a:lnRef>
            <a:fillRef idx="0">
              <a:schemeClr val="dk1"/>
            </a:fillRef>
            <a:effectRef idx="1">
              <a:schemeClr val="dk1"/>
            </a:effectRef>
            <a:fontRef idx="minor">
              <a:schemeClr val="tx1"/>
            </a:fontRef>
          </p:style>
        </p:cxnSp>
        <p:cxnSp>
          <p:nvCxnSpPr>
            <p:cNvPr id="13" name="Прямая соединительная линия 12">
              <a:extLst>
                <a:ext uri="{FF2B5EF4-FFF2-40B4-BE49-F238E27FC236}">
                  <a16:creationId xmlns:a16="http://schemas.microsoft.com/office/drawing/2014/main" id="{7893FD5F-B7C7-F6D2-59F4-D22EA5CDB18F}"/>
                </a:ext>
              </a:extLst>
            </p:cNvPr>
            <p:cNvCxnSpPr>
              <a:cxnSpLocks noGrp="1" noRot="1" noMove="1" noResize="1" noEditPoints="1" noAdjustHandles="1" noChangeArrowheads="1" noChangeShapeType="1"/>
            </p:cNvCxnSpPr>
            <p:nvPr/>
          </p:nvCxnSpPr>
          <p:spPr>
            <a:xfrm>
              <a:off x="0" y="270984"/>
              <a:ext cx="452846" cy="0"/>
            </a:xfrm>
            <a:prstGeom prst="line">
              <a:avLst/>
            </a:prstGeom>
            <a:ln w="28575">
              <a:solidFill>
                <a:srgbClr val="EE54A5"/>
              </a:solidFill>
            </a:ln>
          </p:spPr>
          <p:style>
            <a:lnRef idx="2">
              <a:schemeClr val="dk1"/>
            </a:lnRef>
            <a:fillRef idx="0">
              <a:schemeClr val="dk1"/>
            </a:fillRef>
            <a:effectRef idx="1">
              <a:schemeClr val="dk1"/>
            </a:effectRef>
            <a:fontRef idx="minor">
              <a:schemeClr val="tx1"/>
            </a:fontRef>
          </p:style>
        </p:cxnSp>
      </p:grpSp>
      <p:grpSp>
        <p:nvGrpSpPr>
          <p:cNvPr id="38" name="Группа 37">
            <a:extLst>
              <a:ext uri="{FF2B5EF4-FFF2-40B4-BE49-F238E27FC236}">
                <a16:creationId xmlns:a16="http://schemas.microsoft.com/office/drawing/2014/main" id="{300ED92E-3BBA-4B9A-8A5D-98391FE16973}"/>
              </a:ext>
            </a:extLst>
          </p:cNvPr>
          <p:cNvGrpSpPr>
            <a:grpSpLocks noGrp="1" noUngrp="1" noRot="1" noMove="1" noResize="1"/>
          </p:cNvGrpSpPr>
          <p:nvPr/>
        </p:nvGrpSpPr>
        <p:grpSpPr>
          <a:xfrm>
            <a:off x="-1108" y="6549858"/>
            <a:ext cx="12192000" cy="308142"/>
            <a:chOff x="-1108" y="6549858"/>
            <a:chExt cx="12192000" cy="308142"/>
          </a:xfrm>
        </p:grpSpPr>
        <p:pic>
          <p:nvPicPr>
            <p:cNvPr id="21" name="Рисунок 20" descr="Изображение выглядит как Шрифт, снимок экрана, Графика, дизайн&#10;&#10;Автоматически созданное описание">
              <a:extLst>
                <a:ext uri="{FF2B5EF4-FFF2-40B4-BE49-F238E27FC236}">
                  <a16:creationId xmlns:a16="http://schemas.microsoft.com/office/drawing/2014/main" id="{30619400-0506-2044-A9BB-8642B7E58520}"/>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l="11285" t="30275" r="11116" b="32186"/>
            <a:stretch/>
          </p:blipFill>
          <p:spPr>
            <a:xfrm>
              <a:off x="258318" y="6582032"/>
              <a:ext cx="1003744" cy="236175"/>
            </a:xfrm>
            <a:prstGeom prst="rect">
              <a:avLst/>
            </a:prstGeom>
          </p:spPr>
        </p:pic>
        <p:cxnSp>
          <p:nvCxnSpPr>
            <p:cNvPr id="33" name="Прямая соединительная линия 32">
              <a:extLst>
                <a:ext uri="{FF2B5EF4-FFF2-40B4-BE49-F238E27FC236}">
                  <a16:creationId xmlns:a16="http://schemas.microsoft.com/office/drawing/2014/main" id="{CC4CA04C-5E7E-F429-9E3A-DD80C4ED4EEE}"/>
                </a:ext>
              </a:extLst>
            </p:cNvPr>
            <p:cNvCxnSpPr>
              <a:cxnSpLocks noGrp="1" noRot="1" noMove="1" noResize="1" noEditPoints="1" noAdjustHandles="1" noChangeArrowheads="1" noChangeShapeType="1"/>
            </p:cNvCxnSpPr>
            <p:nvPr/>
          </p:nvCxnSpPr>
          <p:spPr>
            <a:xfrm>
              <a:off x="-1108" y="6549858"/>
              <a:ext cx="12192000" cy="0"/>
            </a:xfrm>
            <a:prstGeom prst="line">
              <a:avLst/>
            </a:prstGeom>
            <a:ln w="9525">
              <a:solidFill>
                <a:schemeClr val="bg1">
                  <a:lumMod val="85000"/>
                </a:schemeClr>
              </a:solidFill>
            </a:ln>
          </p:spPr>
          <p:style>
            <a:lnRef idx="2">
              <a:schemeClr val="dk1"/>
            </a:lnRef>
            <a:fillRef idx="0">
              <a:schemeClr val="dk1"/>
            </a:fillRef>
            <a:effectRef idx="1">
              <a:schemeClr val="dk1"/>
            </a:effectRef>
            <a:fontRef idx="minor">
              <a:schemeClr val="tx1"/>
            </a:fontRef>
          </p:style>
        </p:cxnSp>
        <p:sp>
          <p:nvSpPr>
            <p:cNvPr id="35" name="Подзаголовок 2">
              <a:extLst>
                <a:ext uri="{FF2B5EF4-FFF2-40B4-BE49-F238E27FC236}">
                  <a16:creationId xmlns:a16="http://schemas.microsoft.com/office/drawing/2014/main" id="{FA133828-7D9C-7F2F-0F73-F84852127E62}"/>
                </a:ext>
              </a:extLst>
            </p:cNvPr>
            <p:cNvSpPr txBox="1">
              <a:spLocks noGrp="1" noRot="1" noMove="1" noResize="1" noEditPoints="1" noAdjustHandles="1" noChangeArrowheads="1" noChangeShapeType="1"/>
            </p:cNvSpPr>
            <p:nvPr/>
          </p:nvSpPr>
          <p:spPr>
            <a:xfrm>
              <a:off x="11206715" y="6587902"/>
              <a:ext cx="818707" cy="2700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100" dirty="0">
                  <a:latin typeface="CMU Serif" panose="02000603000000000000" pitchFamily="2" charset="0"/>
                  <a:ea typeface="CMU Serif" panose="02000603000000000000" pitchFamily="2" charset="0"/>
                  <a:cs typeface="CMU Serif" panose="02000603000000000000" pitchFamily="2" charset="0"/>
                </a:rPr>
                <a:t>11/13</a:t>
              </a:r>
              <a:endParaRPr lang="ru-RU" sz="1100" dirty="0">
                <a:latin typeface="CMU Serif" panose="02000603000000000000" pitchFamily="2" charset="0"/>
                <a:ea typeface="CMU Serif" panose="02000603000000000000" pitchFamily="2" charset="0"/>
                <a:cs typeface="CMU Serif" panose="02000603000000000000" pitchFamily="2" charset="0"/>
              </a:endParaRPr>
            </a:p>
          </p:txBody>
        </p:sp>
      </p:grpSp>
      <p:cxnSp>
        <p:nvCxnSpPr>
          <p:cNvPr id="2" name="Прямая соединительная линия 1">
            <a:extLst>
              <a:ext uri="{FF2B5EF4-FFF2-40B4-BE49-F238E27FC236}">
                <a16:creationId xmlns:a16="http://schemas.microsoft.com/office/drawing/2014/main" id="{80A2CADF-C45A-CDEF-DC24-C462FDD4EE79}"/>
              </a:ext>
            </a:extLst>
          </p:cNvPr>
          <p:cNvCxnSpPr>
            <a:cxnSpLocks noGrp="1" noRot="1" noMove="1" noResize="1" noEditPoints="1" noAdjustHandles="1" noChangeArrowheads="1" noChangeShapeType="1"/>
          </p:cNvCxnSpPr>
          <p:nvPr/>
        </p:nvCxnSpPr>
        <p:spPr>
          <a:xfrm>
            <a:off x="0" y="270984"/>
            <a:ext cx="1762125" cy="0"/>
          </a:xfrm>
          <a:prstGeom prst="line">
            <a:avLst/>
          </a:prstGeom>
          <a:ln w="28575">
            <a:solidFill>
              <a:srgbClr val="EE54A5"/>
            </a:solidFill>
          </a:ln>
        </p:spPr>
        <p:style>
          <a:lnRef idx="2">
            <a:schemeClr val="dk1"/>
          </a:lnRef>
          <a:fillRef idx="0">
            <a:schemeClr val="dk1"/>
          </a:fillRef>
          <a:effectRef idx="1">
            <a:schemeClr val="dk1"/>
          </a:effectRef>
          <a:fontRef idx="minor">
            <a:schemeClr val="tx1"/>
          </a:fontRef>
        </p:style>
      </p:cxnSp>
      <p:sp>
        <p:nvSpPr>
          <p:cNvPr id="5" name="Подзаголовок 2">
            <a:extLst>
              <a:ext uri="{FF2B5EF4-FFF2-40B4-BE49-F238E27FC236}">
                <a16:creationId xmlns:a16="http://schemas.microsoft.com/office/drawing/2014/main" id="{BDE48636-BBF0-F8D1-C6D1-CA4C4E10C529}"/>
              </a:ext>
            </a:extLst>
          </p:cNvPr>
          <p:cNvSpPr txBox="1"/>
          <p:nvPr/>
        </p:nvSpPr>
        <p:spPr>
          <a:xfrm>
            <a:off x="5461535" y="38895"/>
            <a:ext cx="1700213" cy="3135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rgbClr val="B869A9"/>
                </a:solidFill>
                <a:latin typeface="CMU Serif" panose="02000603000000000000" pitchFamily="2" charset="0"/>
                <a:ea typeface="CMU Serif" panose="02000603000000000000" pitchFamily="2" charset="0"/>
                <a:cs typeface="CMU Serif" panose="02000603000000000000" pitchFamily="2" charset="0"/>
              </a:rPr>
              <a:t>TRACK RECONSTRUCTION</a:t>
            </a:r>
            <a:endParaRPr lang="ru-RU" sz="1100" dirty="0">
              <a:solidFill>
                <a:srgbClr val="B869A9"/>
              </a:solidFill>
              <a:latin typeface="CMU Serif" panose="02000603000000000000" pitchFamily="2" charset="0"/>
              <a:ea typeface="CMU Serif" panose="02000603000000000000" pitchFamily="2" charset="0"/>
              <a:cs typeface="CMU Serif" panose="02000603000000000000" pitchFamily="2" charset="0"/>
            </a:endParaRPr>
          </a:p>
        </p:txBody>
      </p:sp>
      <p:cxnSp>
        <p:nvCxnSpPr>
          <p:cNvPr id="14" name="Прямая соединительная линия 29">
            <a:extLst>
              <a:ext uri="{FF2B5EF4-FFF2-40B4-BE49-F238E27FC236}">
                <a16:creationId xmlns:a16="http://schemas.microsoft.com/office/drawing/2014/main" id="{A192E60F-BF81-DAE9-E663-69A7E36F4370}"/>
              </a:ext>
            </a:extLst>
          </p:cNvPr>
          <p:cNvCxnSpPr>
            <a:cxnSpLocks/>
          </p:cNvCxnSpPr>
          <p:nvPr/>
        </p:nvCxnSpPr>
        <p:spPr>
          <a:xfrm>
            <a:off x="1779586" y="270984"/>
            <a:ext cx="1683533" cy="0"/>
          </a:xfrm>
          <a:prstGeom prst="line">
            <a:avLst/>
          </a:prstGeom>
          <a:ln w="28575">
            <a:solidFill>
              <a:srgbClr val="04A95C"/>
            </a:solidFill>
          </a:ln>
        </p:spPr>
        <p:style>
          <a:lnRef idx="2">
            <a:schemeClr val="dk1"/>
          </a:lnRef>
          <a:fillRef idx="0">
            <a:schemeClr val="dk1"/>
          </a:fillRef>
          <a:effectRef idx="1">
            <a:schemeClr val="dk1"/>
          </a:effectRef>
          <a:fontRef idx="minor">
            <a:schemeClr val="tx1"/>
          </a:fontRef>
        </p:style>
      </p:cxnSp>
      <p:sp>
        <p:nvSpPr>
          <p:cNvPr id="15" name="Подзаголовок 2">
            <a:extLst>
              <a:ext uri="{FF2B5EF4-FFF2-40B4-BE49-F238E27FC236}">
                <a16:creationId xmlns:a16="http://schemas.microsoft.com/office/drawing/2014/main" id="{114B60B7-D174-82F4-86DF-7B0166A248FB}"/>
              </a:ext>
            </a:extLst>
          </p:cNvPr>
          <p:cNvSpPr txBox="1">
            <a:spLocks/>
          </p:cNvSpPr>
          <p:nvPr/>
        </p:nvSpPr>
        <p:spPr>
          <a:xfrm>
            <a:off x="173258" y="437603"/>
            <a:ext cx="11755217" cy="583126"/>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200" b="1" dirty="0">
                <a:latin typeface="CMU Serif" panose="02000603000000000000" pitchFamily="2" charset="0"/>
                <a:ea typeface="CMU Serif" panose="02000603000000000000" pitchFamily="2" charset="0"/>
                <a:cs typeface="CMU Serif" panose="02000603000000000000" pitchFamily="2" charset="0"/>
              </a:rPr>
              <a:t>Performance @Dataset vs our Neural Network with full </a:t>
            </a:r>
            <a:r>
              <a:rPr lang="en-US" sz="3200" b="1" dirty="0" err="1">
                <a:latin typeface="CMU Serif" panose="02000603000000000000" pitchFamily="2" charset="0"/>
                <a:ea typeface="CMU Serif" panose="02000603000000000000" pitchFamily="2" charset="0"/>
                <a:cs typeface="CMU Serif" panose="02000603000000000000" pitchFamily="2" charset="0"/>
              </a:rPr>
              <a:t>Delphes</a:t>
            </a:r>
            <a:r>
              <a:rPr lang="en-US" sz="3200" b="1" dirty="0">
                <a:latin typeface="CMU Serif" panose="02000603000000000000" pitchFamily="2" charset="0"/>
                <a:ea typeface="CMU Serif" panose="02000603000000000000" pitchFamily="2" charset="0"/>
                <a:cs typeface="CMU Serif" panose="02000603000000000000" pitchFamily="2" charset="0"/>
              </a:rPr>
              <a:t> reconstruction</a:t>
            </a:r>
            <a:endParaRPr lang="ru-RU" sz="3200" dirty="0"/>
          </a:p>
        </p:txBody>
      </p:sp>
      <p:cxnSp>
        <p:nvCxnSpPr>
          <p:cNvPr id="4" name="Прямая соединительная линия 75">
            <a:extLst>
              <a:ext uri="{FF2B5EF4-FFF2-40B4-BE49-F238E27FC236}">
                <a16:creationId xmlns:a16="http://schemas.microsoft.com/office/drawing/2014/main" id="{B2BF6FAF-128D-1403-237E-8A018D93041B}"/>
              </a:ext>
            </a:extLst>
          </p:cNvPr>
          <p:cNvCxnSpPr>
            <a:cxnSpLocks/>
          </p:cNvCxnSpPr>
          <p:nvPr/>
        </p:nvCxnSpPr>
        <p:spPr>
          <a:xfrm>
            <a:off x="3478191" y="270984"/>
            <a:ext cx="1812266" cy="0"/>
          </a:xfrm>
          <a:prstGeom prst="line">
            <a:avLst/>
          </a:prstGeom>
          <a:ln w="28575">
            <a:solidFill>
              <a:srgbClr val="3BC6F1"/>
            </a:solidFill>
          </a:ln>
        </p:spPr>
        <p:style>
          <a:lnRef idx="2">
            <a:schemeClr val="dk1"/>
          </a:lnRef>
          <a:fillRef idx="0">
            <a:schemeClr val="dk1"/>
          </a:fillRef>
          <a:effectRef idx="1">
            <a:schemeClr val="dk1"/>
          </a:effectRef>
          <a:fontRef idx="minor">
            <a:schemeClr val="tx1"/>
          </a:fontRef>
        </p:style>
      </p:cxnSp>
      <p:cxnSp>
        <p:nvCxnSpPr>
          <p:cNvPr id="16" name="Прямая соединительная линия 49">
            <a:extLst>
              <a:ext uri="{FF2B5EF4-FFF2-40B4-BE49-F238E27FC236}">
                <a16:creationId xmlns:a16="http://schemas.microsoft.com/office/drawing/2014/main" id="{51EC739F-C1DA-E7F0-AEAC-D9185386B866}"/>
              </a:ext>
            </a:extLst>
          </p:cNvPr>
          <p:cNvCxnSpPr>
            <a:cxnSpLocks/>
          </p:cNvCxnSpPr>
          <p:nvPr/>
        </p:nvCxnSpPr>
        <p:spPr>
          <a:xfrm>
            <a:off x="5306342" y="270984"/>
            <a:ext cx="1949093" cy="0"/>
          </a:xfrm>
          <a:prstGeom prst="line">
            <a:avLst/>
          </a:prstGeom>
          <a:ln w="28575">
            <a:solidFill>
              <a:srgbClr val="B869A9"/>
            </a:solidFill>
          </a:ln>
        </p:spPr>
        <p:style>
          <a:lnRef idx="2">
            <a:schemeClr val="dk1"/>
          </a:lnRef>
          <a:fillRef idx="0">
            <a:schemeClr val="dk1"/>
          </a:fillRef>
          <a:effectRef idx="1">
            <a:schemeClr val="dk1"/>
          </a:effectRef>
          <a:fontRef idx="minor">
            <a:schemeClr val="tx1"/>
          </a:fontRef>
        </p:style>
      </p:cxnSp>
      <p:cxnSp>
        <p:nvCxnSpPr>
          <p:cNvPr id="17" name="Прямая соединительная линия 41">
            <a:extLst>
              <a:ext uri="{FF2B5EF4-FFF2-40B4-BE49-F238E27FC236}">
                <a16:creationId xmlns:a16="http://schemas.microsoft.com/office/drawing/2014/main" id="{A1B52BD7-7304-DCEA-C17E-2F02E17FDC34}"/>
              </a:ext>
            </a:extLst>
          </p:cNvPr>
          <p:cNvCxnSpPr>
            <a:cxnSpLocks/>
          </p:cNvCxnSpPr>
          <p:nvPr/>
        </p:nvCxnSpPr>
        <p:spPr>
          <a:xfrm>
            <a:off x="7266067" y="270984"/>
            <a:ext cx="1633384" cy="0"/>
          </a:xfrm>
          <a:prstGeom prst="line">
            <a:avLst/>
          </a:prstGeom>
          <a:ln w="28575">
            <a:solidFill>
              <a:srgbClr val="F15C66"/>
            </a:solidFill>
          </a:ln>
        </p:spPr>
        <p:style>
          <a:lnRef idx="2">
            <a:schemeClr val="dk1"/>
          </a:lnRef>
          <a:fillRef idx="0">
            <a:schemeClr val="dk1"/>
          </a:fillRef>
          <a:effectRef idx="1">
            <a:schemeClr val="dk1"/>
          </a:effectRef>
          <a:fontRef idx="minor">
            <a:schemeClr val="tx1"/>
          </a:fontRef>
        </p:style>
      </p:cxnSp>
      <p:sp>
        <p:nvSpPr>
          <p:cNvPr id="31" name="TextBox 30">
            <a:extLst>
              <a:ext uri="{FF2B5EF4-FFF2-40B4-BE49-F238E27FC236}">
                <a16:creationId xmlns:a16="http://schemas.microsoft.com/office/drawing/2014/main" id="{2FE76C2D-3B09-E53E-CE11-055F261C930A}"/>
              </a:ext>
            </a:extLst>
          </p:cNvPr>
          <p:cNvSpPr txBox="1"/>
          <p:nvPr/>
        </p:nvSpPr>
        <p:spPr>
          <a:xfrm>
            <a:off x="7022650" y="703336"/>
            <a:ext cx="1377300" cy="369332"/>
          </a:xfrm>
          <a:prstGeom prst="rect">
            <a:avLst/>
          </a:prstGeom>
          <a:noFill/>
        </p:spPr>
        <p:txBody>
          <a:bodyPr wrap="none" rtlCol="0">
            <a:spAutoFit/>
          </a:bodyPr>
          <a:lstStyle/>
          <a:p>
            <a:r>
              <a:rPr lang="en-NL" dirty="0"/>
              <a:t>Dataset 10k</a:t>
            </a:r>
          </a:p>
        </p:txBody>
      </p:sp>
      <p:sp>
        <p:nvSpPr>
          <p:cNvPr id="32" name="TextBox 31">
            <a:extLst>
              <a:ext uri="{FF2B5EF4-FFF2-40B4-BE49-F238E27FC236}">
                <a16:creationId xmlns:a16="http://schemas.microsoft.com/office/drawing/2014/main" id="{E837B9B7-EA2C-5C30-A8E6-D0C1EC649968}"/>
              </a:ext>
            </a:extLst>
          </p:cNvPr>
          <p:cNvSpPr txBox="1"/>
          <p:nvPr/>
        </p:nvSpPr>
        <p:spPr>
          <a:xfrm>
            <a:off x="9977760" y="708091"/>
            <a:ext cx="1377300" cy="369332"/>
          </a:xfrm>
          <a:prstGeom prst="rect">
            <a:avLst/>
          </a:prstGeom>
          <a:noFill/>
        </p:spPr>
        <p:txBody>
          <a:bodyPr wrap="none" rtlCol="0">
            <a:spAutoFit/>
          </a:bodyPr>
          <a:lstStyle/>
          <a:p>
            <a:r>
              <a:rPr lang="en-NL" dirty="0"/>
              <a:t>Dataset 20k</a:t>
            </a:r>
          </a:p>
        </p:txBody>
      </p:sp>
      <p:sp>
        <p:nvSpPr>
          <p:cNvPr id="23" name="Footer Placeholder 22">
            <a:extLst>
              <a:ext uri="{FF2B5EF4-FFF2-40B4-BE49-F238E27FC236}">
                <a16:creationId xmlns:a16="http://schemas.microsoft.com/office/drawing/2014/main" id="{98D861C5-EE33-CC70-37E3-292AD77BFEC1}"/>
              </a:ext>
            </a:extLst>
          </p:cNvPr>
          <p:cNvSpPr>
            <a:spLocks noGrp="1"/>
          </p:cNvSpPr>
          <p:nvPr>
            <p:ph type="ftr" sz="quarter" idx="11"/>
          </p:nvPr>
        </p:nvSpPr>
        <p:spPr/>
        <p:txBody>
          <a:bodyPr/>
          <a:lstStyle/>
          <a:p>
            <a:r>
              <a:rPr lang="en-GB"/>
              <a:t>HAMLET Kopenhagen 2025, Sascha Caron</a:t>
            </a:r>
            <a:endParaRPr lang="en-DE"/>
          </a:p>
        </p:txBody>
      </p:sp>
      <p:sp>
        <p:nvSpPr>
          <p:cNvPr id="24" name="Slide Number Placeholder 23">
            <a:extLst>
              <a:ext uri="{FF2B5EF4-FFF2-40B4-BE49-F238E27FC236}">
                <a16:creationId xmlns:a16="http://schemas.microsoft.com/office/drawing/2014/main" id="{13DFED2F-692A-4403-C820-9AD6B0A3A144}"/>
              </a:ext>
            </a:extLst>
          </p:cNvPr>
          <p:cNvSpPr>
            <a:spLocks noGrp="1"/>
          </p:cNvSpPr>
          <p:nvPr>
            <p:ph type="sldNum" sz="quarter" idx="12"/>
          </p:nvPr>
        </p:nvSpPr>
        <p:spPr/>
        <p:txBody>
          <a:bodyPr/>
          <a:lstStyle/>
          <a:p>
            <a:fld id="{EC98B3A4-9273-CE4A-B22B-2D3C6F6E59F0}" type="slidenum">
              <a:rPr lang="en-DE" smtClean="0"/>
              <a:t>26</a:t>
            </a:fld>
            <a:endParaRPr lang="en-DE"/>
          </a:p>
        </p:txBody>
      </p:sp>
      <p:pic>
        <p:nvPicPr>
          <p:cNvPr id="12" name="Picture 11" descr="A graph of training and training set size&#10;&#10;AI-generated content may be incorrect.">
            <a:extLst>
              <a:ext uri="{FF2B5EF4-FFF2-40B4-BE49-F238E27FC236}">
                <a16:creationId xmlns:a16="http://schemas.microsoft.com/office/drawing/2014/main" id="{D70E248D-CB5C-8A66-F7D3-38DE6FF0A819}"/>
              </a:ext>
            </a:extLst>
          </p:cNvPr>
          <p:cNvPicPr>
            <a:picLocks noChangeAspect="1"/>
          </p:cNvPicPr>
          <p:nvPr/>
        </p:nvPicPr>
        <p:blipFill>
          <a:blip r:embed="rId4"/>
          <a:stretch>
            <a:fillRect/>
          </a:stretch>
        </p:blipFill>
        <p:spPr>
          <a:xfrm>
            <a:off x="337455" y="1159825"/>
            <a:ext cx="7048500" cy="5308600"/>
          </a:xfrm>
          <a:prstGeom prst="rect">
            <a:avLst/>
          </a:prstGeom>
        </p:spPr>
      </p:pic>
      <p:sp>
        <p:nvSpPr>
          <p:cNvPr id="18" name="TextBox 17">
            <a:extLst>
              <a:ext uri="{FF2B5EF4-FFF2-40B4-BE49-F238E27FC236}">
                <a16:creationId xmlns:a16="http://schemas.microsoft.com/office/drawing/2014/main" id="{7DB1B5D7-9122-B794-E01B-8B78438F1CAA}"/>
              </a:ext>
            </a:extLst>
          </p:cNvPr>
          <p:cNvSpPr txBox="1"/>
          <p:nvPr/>
        </p:nvSpPr>
        <p:spPr>
          <a:xfrm>
            <a:off x="7161748" y="2338180"/>
            <a:ext cx="5035417" cy="4524315"/>
          </a:xfrm>
          <a:prstGeom prst="rect">
            <a:avLst/>
          </a:prstGeom>
          <a:noFill/>
        </p:spPr>
        <p:txBody>
          <a:bodyPr wrap="none" rtlCol="0">
            <a:spAutoFit/>
          </a:bodyPr>
          <a:lstStyle/>
          <a:p>
            <a:pPr algn="l"/>
            <a:r>
              <a:rPr lang="en-DE" sz="2400" b="1" dirty="0">
                <a:sym typeface="Wingdings" pitchFamily="2" charset="2"/>
              </a:rPr>
              <a:t>Comparing apples with pears</a:t>
            </a:r>
          </a:p>
          <a:p>
            <a:pPr algn="l"/>
            <a:endParaRPr lang="en-DE" sz="2400" dirty="0">
              <a:sym typeface="Wingdings" pitchFamily="2" charset="2"/>
            </a:endParaRPr>
          </a:p>
          <a:p>
            <a:pPr algn="l"/>
            <a:r>
              <a:rPr lang="en-DE" sz="2400" dirty="0">
                <a:sym typeface="Wingdings" pitchFamily="2" charset="2"/>
              </a:rPr>
              <a:t>Higgsformers (only inner tracker hits)</a:t>
            </a:r>
          </a:p>
          <a:p>
            <a:pPr algn="l"/>
            <a:endParaRPr lang="en-DE" sz="2400" dirty="0">
              <a:sym typeface="Wingdings" pitchFamily="2" charset="2"/>
            </a:endParaRPr>
          </a:p>
          <a:p>
            <a:pPr algn="l"/>
            <a:r>
              <a:rPr lang="en-DE" sz="2400" dirty="0">
                <a:sym typeface="Wingdings" pitchFamily="2" charset="2"/>
              </a:rPr>
              <a:t>MLP with b-jets (including also neutral </a:t>
            </a:r>
          </a:p>
          <a:p>
            <a:pPr algn="l"/>
            <a:r>
              <a:rPr lang="en-DE" sz="2400" dirty="0">
                <a:sym typeface="Wingdings" pitchFamily="2" charset="2"/>
              </a:rPr>
              <a:t>                               particles in 4-vector)</a:t>
            </a:r>
          </a:p>
          <a:p>
            <a:pPr algn="l"/>
            <a:endParaRPr lang="en-DE" sz="2400" dirty="0">
              <a:sym typeface="Wingdings" pitchFamily="2" charset="2"/>
            </a:endParaRPr>
          </a:p>
          <a:p>
            <a:pPr marL="342900" indent="-342900" algn="l">
              <a:buFont typeface="Wingdings" pitchFamily="2" charset="2"/>
              <a:buChar char="à"/>
            </a:pPr>
            <a:r>
              <a:rPr lang="en-DE" sz="2400" b="1" dirty="0">
                <a:solidFill>
                  <a:schemeClr val="accent6">
                    <a:lumMod val="75000"/>
                  </a:schemeClr>
                </a:solidFill>
                <a:sym typeface="Wingdings" pitchFamily="2" charset="2"/>
              </a:rPr>
              <a:t>Given that, very good </a:t>
            </a:r>
          </a:p>
          <a:p>
            <a:pPr algn="l"/>
            <a:r>
              <a:rPr lang="en-DE" sz="2400" b="1" dirty="0">
                <a:solidFill>
                  <a:schemeClr val="accent6">
                    <a:lumMod val="75000"/>
                  </a:schemeClr>
                </a:solidFill>
                <a:sym typeface="Wingdings" pitchFamily="2" charset="2"/>
              </a:rPr>
              <a:t>     AUC for Higgsformer</a:t>
            </a:r>
          </a:p>
          <a:p>
            <a:pPr algn="l"/>
            <a:endParaRPr lang="en-DE" sz="2400" dirty="0">
              <a:sym typeface="Wingdings" pitchFamily="2" charset="2"/>
            </a:endParaRPr>
          </a:p>
          <a:p>
            <a:pPr algn="l"/>
            <a:r>
              <a:rPr lang="en-DE" sz="2400" i="1" dirty="0">
                <a:sym typeface="Wingdings" pitchFamily="2" charset="2"/>
              </a:rPr>
              <a:t>(likely constraint by training data and</a:t>
            </a:r>
          </a:p>
          <a:p>
            <a:pPr algn="l"/>
            <a:r>
              <a:rPr lang="en-GB" sz="2400" i="1" dirty="0">
                <a:sym typeface="Wingdings" pitchFamily="2" charset="2"/>
              </a:rPr>
              <a:t>M</a:t>
            </a:r>
            <a:r>
              <a:rPr lang="en-DE" sz="2400" i="1" dirty="0">
                <a:sym typeface="Wingdings" pitchFamily="2" charset="2"/>
              </a:rPr>
              <a:t>odel optimization)</a:t>
            </a:r>
          </a:p>
        </p:txBody>
      </p:sp>
    </p:spTree>
    <p:extLst>
      <p:ext uri="{BB962C8B-B14F-4D97-AF65-F5344CB8AC3E}">
        <p14:creationId xmlns:p14="http://schemas.microsoft.com/office/powerpoint/2010/main" val="14717683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ED94D-911B-2074-B320-439B680DFA5A}"/>
              </a:ext>
            </a:extLst>
          </p:cNvPr>
          <p:cNvSpPr>
            <a:spLocks noGrp="1"/>
          </p:cNvSpPr>
          <p:nvPr>
            <p:ph type="title"/>
          </p:nvPr>
        </p:nvSpPr>
        <p:spPr/>
        <p:txBody>
          <a:bodyPr/>
          <a:lstStyle/>
          <a:p>
            <a:r>
              <a:rPr lang="en-DE" dirty="0"/>
              <a:t>What is classification based on ?</a:t>
            </a:r>
          </a:p>
        </p:txBody>
      </p:sp>
      <p:sp>
        <p:nvSpPr>
          <p:cNvPr id="4" name="Footer Placeholder 3">
            <a:extLst>
              <a:ext uri="{FF2B5EF4-FFF2-40B4-BE49-F238E27FC236}">
                <a16:creationId xmlns:a16="http://schemas.microsoft.com/office/drawing/2014/main" id="{5B253864-2846-032A-B2DA-1534062285C5}"/>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7CA096A6-5778-A596-DC9C-415FEE087173}"/>
              </a:ext>
            </a:extLst>
          </p:cNvPr>
          <p:cNvSpPr>
            <a:spLocks noGrp="1"/>
          </p:cNvSpPr>
          <p:nvPr>
            <p:ph type="sldNum" sz="quarter" idx="12"/>
          </p:nvPr>
        </p:nvSpPr>
        <p:spPr/>
        <p:txBody>
          <a:bodyPr/>
          <a:lstStyle/>
          <a:p>
            <a:fld id="{EC98B3A4-9273-CE4A-B22B-2D3C6F6E59F0}" type="slidenum">
              <a:rPr lang="en-DE" smtClean="0"/>
              <a:t>27</a:t>
            </a:fld>
            <a:endParaRPr lang="en-DE"/>
          </a:p>
        </p:txBody>
      </p:sp>
      <p:pic>
        <p:nvPicPr>
          <p:cNvPr id="7" name="Picture 6">
            <a:extLst>
              <a:ext uri="{FF2B5EF4-FFF2-40B4-BE49-F238E27FC236}">
                <a16:creationId xmlns:a16="http://schemas.microsoft.com/office/drawing/2014/main" id="{05464A3A-328C-D939-E1A8-BE0CFD130D19}"/>
              </a:ext>
            </a:extLst>
          </p:cNvPr>
          <p:cNvPicPr>
            <a:picLocks noChangeAspect="1"/>
          </p:cNvPicPr>
          <p:nvPr/>
        </p:nvPicPr>
        <p:blipFill>
          <a:blip r:embed="rId2"/>
          <a:stretch>
            <a:fillRect/>
          </a:stretch>
        </p:blipFill>
        <p:spPr>
          <a:xfrm>
            <a:off x="1041400" y="1270713"/>
            <a:ext cx="8102600" cy="5505613"/>
          </a:xfrm>
          <a:prstGeom prst="rect">
            <a:avLst/>
          </a:prstGeom>
        </p:spPr>
      </p:pic>
      <p:sp>
        <p:nvSpPr>
          <p:cNvPr id="8" name="TextBox 7">
            <a:extLst>
              <a:ext uri="{FF2B5EF4-FFF2-40B4-BE49-F238E27FC236}">
                <a16:creationId xmlns:a16="http://schemas.microsoft.com/office/drawing/2014/main" id="{E72D09EB-9CF5-1A81-D6CA-5EE1D31EB8B0}"/>
              </a:ext>
            </a:extLst>
          </p:cNvPr>
          <p:cNvSpPr txBox="1"/>
          <p:nvPr/>
        </p:nvSpPr>
        <p:spPr>
          <a:xfrm>
            <a:off x="9372600" y="2256164"/>
            <a:ext cx="2743200" cy="3046988"/>
          </a:xfrm>
          <a:prstGeom prst="rect">
            <a:avLst/>
          </a:prstGeom>
          <a:solidFill>
            <a:schemeClr val="accent2"/>
          </a:solidFill>
        </p:spPr>
        <p:txBody>
          <a:bodyPr wrap="square" rtlCol="0">
            <a:spAutoFit/>
          </a:bodyPr>
          <a:lstStyle/>
          <a:p>
            <a:pPr algn="l"/>
            <a:r>
              <a:rPr lang="en-GB" sz="2400" dirty="0">
                <a:solidFill>
                  <a:schemeClr val="bg1"/>
                </a:solidFill>
                <a:sym typeface="Wingdings" pitchFamily="2" charset="2"/>
              </a:rPr>
              <a:t>S</a:t>
            </a:r>
            <a:r>
              <a:rPr lang="en-DE" sz="2400" dirty="0">
                <a:solidFill>
                  <a:schemeClr val="bg1"/>
                </a:solidFill>
                <a:sym typeface="Wingdings" pitchFamily="2" charset="2"/>
              </a:rPr>
              <a:t>till need more events to fully learn things like detector geometry (radial symmetries)</a:t>
            </a:r>
          </a:p>
          <a:p>
            <a:pPr algn="l"/>
            <a:endParaRPr lang="en-DE" sz="2400" dirty="0">
              <a:solidFill>
                <a:schemeClr val="bg1"/>
              </a:solidFill>
              <a:sym typeface="Wingdings" pitchFamily="2" charset="2"/>
            </a:endParaRPr>
          </a:p>
          <a:p>
            <a:pPr algn="l"/>
            <a:r>
              <a:rPr lang="en-DE" sz="2400" dirty="0">
                <a:solidFill>
                  <a:schemeClr val="bg1"/>
                </a:solidFill>
                <a:sym typeface="Wingdings" pitchFamily="2" charset="2"/>
              </a:rPr>
              <a:t>Augmentaton helps (see previous slide)</a:t>
            </a:r>
          </a:p>
        </p:txBody>
      </p:sp>
    </p:spTree>
    <p:extLst>
      <p:ext uri="{BB962C8B-B14F-4D97-AF65-F5344CB8AC3E}">
        <p14:creationId xmlns:p14="http://schemas.microsoft.com/office/powerpoint/2010/main" val="22620285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772E7-A6BD-8E25-F2F4-2001B4EE0458}"/>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92F08AF1-5953-36F1-6AE4-FBEA94586A12}"/>
              </a:ext>
            </a:extLst>
          </p:cNvPr>
          <p:cNvGraphicFramePr/>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E4C4A71A-7B9B-F079-467A-A1AB6DCCF8BB}"/>
              </a:ext>
            </a:extLst>
          </p:cNvPr>
          <p:cNvSpPr>
            <a:spLocks noGrp="1"/>
          </p:cNvSpPr>
          <p:nvPr>
            <p:ph type="title"/>
          </p:nvPr>
        </p:nvSpPr>
        <p:spPr/>
        <p:txBody>
          <a:bodyPr>
            <a:normAutofit/>
          </a:bodyPr>
          <a:lstStyle/>
          <a:p>
            <a:r>
              <a:rPr lang="en-GB" b="1" dirty="0"/>
              <a:t>End-to-End ?</a:t>
            </a:r>
            <a:endParaRPr lang="en-DE" dirty="0"/>
          </a:p>
        </p:txBody>
      </p:sp>
      <p:sp>
        <p:nvSpPr>
          <p:cNvPr id="4" name="Slide Number Placeholder 3">
            <a:extLst>
              <a:ext uri="{FF2B5EF4-FFF2-40B4-BE49-F238E27FC236}">
                <a16:creationId xmlns:a16="http://schemas.microsoft.com/office/drawing/2014/main" id="{53E654F3-B70B-780A-3B18-2C5F5C82510D}"/>
              </a:ext>
            </a:extLst>
          </p:cNvPr>
          <p:cNvSpPr>
            <a:spLocks noGrp="1"/>
          </p:cNvSpPr>
          <p:nvPr>
            <p:ph type="sldNum" sz="quarter" idx="12"/>
          </p:nvPr>
        </p:nvSpPr>
        <p:spPr/>
        <p:txBody>
          <a:bodyPr/>
          <a:lstStyle/>
          <a:p>
            <a:fld id="{E5700CA5-575A-C94C-9D1A-AB68E65B293F}" type="slidenum">
              <a:rPr lang="en-GB" smtClean="0"/>
              <a:t>28</a:t>
            </a:fld>
            <a:endParaRPr lang="en-GB"/>
          </a:p>
        </p:txBody>
      </p:sp>
      <p:sp>
        <p:nvSpPr>
          <p:cNvPr id="3" name="Content Placeholder 2">
            <a:extLst>
              <a:ext uri="{FF2B5EF4-FFF2-40B4-BE49-F238E27FC236}">
                <a16:creationId xmlns:a16="http://schemas.microsoft.com/office/drawing/2014/main" id="{CC583465-1FDA-04EE-B457-4C1CB694C2BA}"/>
              </a:ext>
            </a:extLst>
          </p:cNvPr>
          <p:cNvSpPr>
            <a:spLocks noGrp="1"/>
          </p:cNvSpPr>
          <p:nvPr>
            <p:ph idx="1"/>
          </p:nvPr>
        </p:nvSpPr>
        <p:spPr>
          <a:xfrm>
            <a:off x="248478" y="6487506"/>
            <a:ext cx="10907804" cy="2168152"/>
          </a:xfrm>
        </p:spPr>
        <p:txBody>
          <a:bodyPr>
            <a:normAutofit/>
          </a:bodyPr>
          <a:lstStyle/>
          <a:p>
            <a:pPr algn="l">
              <a:buFont typeface="Arial" panose="020B0604020202020204" pitchFamily="34" charset="0"/>
              <a:buChar char="•"/>
            </a:pPr>
            <a:r>
              <a:rPr lang="en-DE" sz="1400" dirty="0"/>
              <a:t>”Trackformers: </a:t>
            </a:r>
            <a:r>
              <a:rPr lang="en-GB" sz="1400" b="0" i="0" dirty="0">
                <a:effectLst/>
                <a:latin typeface="-apple-system"/>
              </a:rPr>
              <a:t> ”, </a:t>
            </a:r>
            <a:r>
              <a:rPr lang="en-GB" sz="1400" b="0" i="1" dirty="0" err="1">
                <a:effectLst/>
                <a:latin typeface="-apple-system"/>
              </a:rPr>
              <a:t>Eur.Phys.J.C</a:t>
            </a:r>
            <a:r>
              <a:rPr lang="en-GB" sz="1400" b="0" i="0" dirty="0">
                <a:effectLst/>
                <a:latin typeface="-apple-system"/>
              </a:rPr>
              <a:t> 85 (2025) 4, 460 , e-Print: </a:t>
            </a:r>
            <a:r>
              <a:rPr lang="en-GB" sz="1400" b="0" i="0" u="none" strike="noStrike" dirty="0">
                <a:solidFill>
                  <a:srgbClr val="0050B3"/>
                </a:solidFill>
                <a:effectLst/>
                <a:latin typeface="-apple-system"/>
                <a:hlinkClick r:id="rId7"/>
              </a:rPr>
              <a:t>2407.07179</a:t>
            </a:r>
            <a:r>
              <a:rPr lang="en-GB" sz="1400" b="0" i="0" dirty="0">
                <a:effectLst/>
                <a:latin typeface="-apple-system"/>
              </a:rPr>
              <a:t> [hep-ex]</a:t>
            </a:r>
          </a:p>
        </p:txBody>
      </p:sp>
      <p:pic>
        <p:nvPicPr>
          <p:cNvPr id="12" name="Picture 11">
            <a:extLst>
              <a:ext uri="{FF2B5EF4-FFF2-40B4-BE49-F238E27FC236}">
                <a16:creationId xmlns:a16="http://schemas.microsoft.com/office/drawing/2014/main" id="{AC6EF2B1-4890-C55D-9049-D8339DC97766}"/>
              </a:ext>
            </a:extLst>
          </p:cNvPr>
          <p:cNvPicPr>
            <a:picLocks noChangeAspect="1"/>
          </p:cNvPicPr>
          <p:nvPr/>
        </p:nvPicPr>
        <p:blipFill>
          <a:blip r:embed="rId8"/>
          <a:stretch>
            <a:fillRect/>
          </a:stretch>
        </p:blipFill>
        <p:spPr>
          <a:xfrm>
            <a:off x="0" y="3206801"/>
            <a:ext cx="2847507" cy="2602635"/>
          </a:xfrm>
          <a:prstGeom prst="rect">
            <a:avLst/>
          </a:prstGeom>
        </p:spPr>
      </p:pic>
      <p:sp>
        <p:nvSpPr>
          <p:cNvPr id="13" name="TextBox 12">
            <a:extLst>
              <a:ext uri="{FF2B5EF4-FFF2-40B4-BE49-F238E27FC236}">
                <a16:creationId xmlns:a16="http://schemas.microsoft.com/office/drawing/2014/main" id="{892B5CAE-76B5-61FF-6DEF-96E90862C131}"/>
              </a:ext>
            </a:extLst>
          </p:cNvPr>
          <p:cNvSpPr txBox="1"/>
          <p:nvPr/>
        </p:nvSpPr>
        <p:spPr>
          <a:xfrm>
            <a:off x="189116" y="5894685"/>
            <a:ext cx="3329438" cy="369332"/>
          </a:xfrm>
          <a:prstGeom prst="rect">
            <a:avLst/>
          </a:prstGeom>
          <a:noFill/>
        </p:spPr>
        <p:txBody>
          <a:bodyPr wrap="none" rtlCol="0">
            <a:spAutoFit/>
          </a:bodyPr>
          <a:lstStyle/>
          <a:p>
            <a:r>
              <a:rPr lang="en-GB" dirty="0"/>
              <a:t>O(10000)</a:t>
            </a:r>
            <a:r>
              <a:rPr lang="en-DE" dirty="0"/>
              <a:t> hits (no pre-processing)</a:t>
            </a:r>
          </a:p>
        </p:txBody>
      </p:sp>
      <p:pic>
        <p:nvPicPr>
          <p:cNvPr id="18" name="Picture 17" descr="A group of colorful circles&#10;&#10;AI-generated content may be incorrect.">
            <a:extLst>
              <a:ext uri="{FF2B5EF4-FFF2-40B4-BE49-F238E27FC236}">
                <a16:creationId xmlns:a16="http://schemas.microsoft.com/office/drawing/2014/main" id="{FD506677-CEE4-96B1-C531-440ECB64988E}"/>
              </a:ext>
            </a:extLst>
          </p:cNvPr>
          <p:cNvPicPr>
            <a:picLocks noChangeAspect="1"/>
          </p:cNvPicPr>
          <p:nvPr/>
        </p:nvPicPr>
        <p:blipFill>
          <a:blip r:embed="rId9"/>
          <a:stretch>
            <a:fillRect/>
          </a:stretch>
        </p:blipFill>
        <p:spPr>
          <a:xfrm>
            <a:off x="5344538" y="3206801"/>
            <a:ext cx="1528921" cy="1364268"/>
          </a:xfrm>
          <a:prstGeom prst="rect">
            <a:avLst/>
          </a:prstGeom>
        </p:spPr>
      </p:pic>
      <p:sp>
        <p:nvSpPr>
          <p:cNvPr id="5" name="TextBox 4">
            <a:extLst>
              <a:ext uri="{FF2B5EF4-FFF2-40B4-BE49-F238E27FC236}">
                <a16:creationId xmlns:a16="http://schemas.microsoft.com/office/drawing/2014/main" id="{BE18E8A6-C11B-BEFD-DE29-2E4058550D24}"/>
              </a:ext>
            </a:extLst>
          </p:cNvPr>
          <p:cNvSpPr txBox="1"/>
          <p:nvPr/>
        </p:nvSpPr>
        <p:spPr>
          <a:xfrm>
            <a:off x="699247" y="1573306"/>
            <a:ext cx="651140" cy="369332"/>
          </a:xfrm>
          <a:prstGeom prst="rect">
            <a:avLst/>
          </a:prstGeom>
          <a:noFill/>
        </p:spPr>
        <p:txBody>
          <a:bodyPr wrap="none" rtlCol="0">
            <a:spAutoFit/>
          </a:bodyPr>
          <a:lstStyle/>
          <a:p>
            <a:r>
              <a:rPr lang="en-DE" dirty="0"/>
              <a:t>10^4</a:t>
            </a:r>
          </a:p>
        </p:txBody>
      </p:sp>
      <p:sp>
        <p:nvSpPr>
          <p:cNvPr id="6" name="TextBox 5">
            <a:extLst>
              <a:ext uri="{FF2B5EF4-FFF2-40B4-BE49-F238E27FC236}">
                <a16:creationId xmlns:a16="http://schemas.microsoft.com/office/drawing/2014/main" id="{C98B55B8-6E7B-871A-013C-34BB3BD3378C}"/>
              </a:ext>
            </a:extLst>
          </p:cNvPr>
          <p:cNvSpPr txBox="1"/>
          <p:nvPr/>
        </p:nvSpPr>
        <p:spPr>
          <a:xfrm>
            <a:off x="10505142" y="1581406"/>
            <a:ext cx="301686" cy="369332"/>
          </a:xfrm>
          <a:prstGeom prst="rect">
            <a:avLst/>
          </a:prstGeom>
          <a:noFill/>
        </p:spPr>
        <p:txBody>
          <a:bodyPr wrap="none" rtlCol="0">
            <a:spAutoFit/>
          </a:bodyPr>
          <a:lstStyle/>
          <a:p>
            <a:r>
              <a:rPr lang="en-DE" dirty="0"/>
              <a:t>1</a:t>
            </a:r>
          </a:p>
        </p:txBody>
      </p:sp>
      <p:sp>
        <p:nvSpPr>
          <p:cNvPr id="8" name="TextBox 7">
            <a:extLst>
              <a:ext uri="{FF2B5EF4-FFF2-40B4-BE49-F238E27FC236}">
                <a16:creationId xmlns:a16="http://schemas.microsoft.com/office/drawing/2014/main" id="{E4508774-C0C7-24E1-2EFD-C777C68000DE}"/>
              </a:ext>
            </a:extLst>
          </p:cNvPr>
          <p:cNvSpPr txBox="1"/>
          <p:nvPr/>
        </p:nvSpPr>
        <p:spPr>
          <a:xfrm>
            <a:off x="5561480" y="3821216"/>
            <a:ext cx="6098240" cy="1815882"/>
          </a:xfrm>
          <a:prstGeom prst="rect">
            <a:avLst/>
          </a:prstGeom>
          <a:solidFill>
            <a:schemeClr val="accent2"/>
          </a:solidFill>
        </p:spPr>
        <p:txBody>
          <a:bodyPr wrap="square">
            <a:spAutoFit/>
          </a:bodyPr>
          <a:lstStyle/>
          <a:p>
            <a:pPr marL="457200" indent="-457200">
              <a:buFont typeface="Wingdings" pitchFamily="2" charset="2"/>
              <a:buChar char="è"/>
            </a:pPr>
            <a:r>
              <a:rPr lang="en-GB" sz="2800" dirty="0"/>
              <a:t>challenging: interpretability, control, uncertainty estimation, etc. </a:t>
            </a:r>
          </a:p>
          <a:p>
            <a:pPr marL="457200" indent="-457200">
              <a:buFont typeface="Wingdings" pitchFamily="2" charset="2"/>
              <a:buChar char="è"/>
            </a:pPr>
            <a:r>
              <a:rPr lang="en-GB" sz="2800" dirty="0"/>
              <a:t>Need flexible + interpretable model</a:t>
            </a:r>
          </a:p>
          <a:p>
            <a:pPr marL="457200" indent="-457200">
              <a:buFont typeface="Wingdings" pitchFamily="2" charset="2"/>
              <a:buChar char="è"/>
            </a:pPr>
            <a:r>
              <a:rPr lang="en-GB" sz="2800" dirty="0"/>
              <a:t>Chat with data ?</a:t>
            </a:r>
          </a:p>
        </p:txBody>
      </p:sp>
      <p:sp>
        <p:nvSpPr>
          <p:cNvPr id="7" name="Footer Placeholder 6">
            <a:extLst>
              <a:ext uri="{FF2B5EF4-FFF2-40B4-BE49-F238E27FC236}">
                <a16:creationId xmlns:a16="http://schemas.microsoft.com/office/drawing/2014/main" id="{2DE20294-D26E-A943-B7F1-C7C0FB09AB86}"/>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33303697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8D518-223A-55D8-29BD-F16E932F31EC}"/>
              </a:ext>
            </a:extLst>
          </p:cNvPr>
          <p:cNvSpPr>
            <a:spLocks noGrp="1"/>
          </p:cNvSpPr>
          <p:nvPr>
            <p:ph type="title"/>
          </p:nvPr>
        </p:nvSpPr>
        <p:spPr>
          <a:xfrm>
            <a:off x="405675" y="349446"/>
            <a:ext cx="10515600" cy="1325563"/>
          </a:xfrm>
        </p:spPr>
        <p:txBody>
          <a:bodyPr/>
          <a:lstStyle/>
          <a:p>
            <a:r>
              <a:rPr lang="en-DE" dirty="0"/>
              <a:t>Modalities for Particle Physics</a:t>
            </a:r>
          </a:p>
        </p:txBody>
      </p:sp>
      <p:sp>
        <p:nvSpPr>
          <p:cNvPr id="3" name="Content Placeholder 2">
            <a:extLst>
              <a:ext uri="{FF2B5EF4-FFF2-40B4-BE49-F238E27FC236}">
                <a16:creationId xmlns:a16="http://schemas.microsoft.com/office/drawing/2014/main" id="{B18CF8CB-48E5-7AB8-4DDC-13A90A7AB214}"/>
              </a:ext>
            </a:extLst>
          </p:cNvPr>
          <p:cNvSpPr>
            <a:spLocks noGrp="1"/>
          </p:cNvSpPr>
          <p:nvPr>
            <p:ph idx="1"/>
          </p:nvPr>
        </p:nvSpPr>
        <p:spPr>
          <a:xfrm>
            <a:off x="695597" y="1893026"/>
            <a:ext cx="6686006" cy="4351338"/>
          </a:xfrm>
        </p:spPr>
        <p:txBody>
          <a:bodyPr>
            <a:normAutofit lnSpcReduction="10000"/>
          </a:bodyPr>
          <a:lstStyle/>
          <a:p>
            <a:pPr marL="0" indent="0">
              <a:buNone/>
            </a:pPr>
            <a:r>
              <a:rPr lang="en-GB" b="0" i="0" dirty="0">
                <a:solidFill>
                  <a:srgbClr val="040C28"/>
                </a:solidFill>
                <a:effectLst/>
                <a:latin typeface="Google Sans"/>
              </a:rPr>
              <a:t>What are foundation models :</a:t>
            </a:r>
          </a:p>
          <a:p>
            <a:pPr marL="0" indent="0">
              <a:buNone/>
            </a:pPr>
            <a:endParaRPr lang="en-GB" dirty="0">
              <a:solidFill>
                <a:srgbClr val="040C28"/>
              </a:solidFill>
              <a:latin typeface="Google Sans"/>
            </a:endParaRPr>
          </a:p>
          <a:p>
            <a:pPr marL="0" indent="0">
              <a:buNone/>
            </a:pPr>
            <a:r>
              <a:rPr lang="en-GB" b="0" i="0" dirty="0">
                <a:solidFill>
                  <a:srgbClr val="040C28"/>
                </a:solidFill>
                <a:effectLst/>
                <a:latin typeface="Google Sans"/>
              </a:rPr>
              <a:t>(</a:t>
            </a:r>
            <a:r>
              <a:rPr lang="en-GB" dirty="0">
                <a:solidFill>
                  <a:srgbClr val="040C28"/>
                </a:solidFill>
                <a:latin typeface="Google Sans"/>
              </a:rPr>
              <a:t>taken from IBM webpage):</a:t>
            </a:r>
          </a:p>
          <a:p>
            <a:pPr marL="0" indent="0">
              <a:buNone/>
            </a:pPr>
            <a:endParaRPr lang="en-GB" b="0" i="0" dirty="0">
              <a:solidFill>
                <a:srgbClr val="040C28"/>
              </a:solidFill>
              <a:effectLst/>
              <a:latin typeface="Google Sans"/>
            </a:endParaRPr>
          </a:p>
          <a:p>
            <a:pPr marL="0" indent="0">
              <a:buNone/>
            </a:pPr>
            <a:r>
              <a:rPr lang="en-GB" sz="2600" b="0" i="1" dirty="0">
                <a:solidFill>
                  <a:srgbClr val="040C28"/>
                </a:solidFill>
                <a:effectLst/>
                <a:latin typeface="Google Sans"/>
              </a:rPr>
              <a:t>Modality refers to the type of data that a model can process, including audio, images, software code, text and video</a:t>
            </a:r>
            <a:r>
              <a:rPr lang="en-GB" sz="2600" b="0" i="1" dirty="0">
                <a:solidFill>
                  <a:srgbClr val="1F1F1F"/>
                </a:solidFill>
                <a:effectLst/>
                <a:latin typeface="Google Sans"/>
              </a:rPr>
              <a:t>. Foundation models can be either unimodal or multimodal. Unimodal models are designed to handle a single type of data, such as receiving text inputs and generating text outputs</a:t>
            </a:r>
            <a:endParaRPr lang="en-DE" sz="2600" i="1" dirty="0"/>
          </a:p>
        </p:txBody>
      </p:sp>
      <p:sp>
        <p:nvSpPr>
          <p:cNvPr id="4" name="Footer Placeholder 3">
            <a:extLst>
              <a:ext uri="{FF2B5EF4-FFF2-40B4-BE49-F238E27FC236}">
                <a16:creationId xmlns:a16="http://schemas.microsoft.com/office/drawing/2014/main" id="{249D96BC-FF78-CCC0-84F1-42F1541904DE}"/>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0D5908ED-28BF-8EA2-AAD8-5F0D73185711}"/>
              </a:ext>
            </a:extLst>
          </p:cNvPr>
          <p:cNvSpPr>
            <a:spLocks noGrp="1"/>
          </p:cNvSpPr>
          <p:nvPr>
            <p:ph type="sldNum" sz="quarter" idx="12"/>
          </p:nvPr>
        </p:nvSpPr>
        <p:spPr/>
        <p:txBody>
          <a:bodyPr/>
          <a:lstStyle/>
          <a:p>
            <a:fld id="{EC98B3A4-9273-CE4A-B22B-2D3C6F6E59F0}" type="slidenum">
              <a:rPr lang="en-DE" smtClean="0"/>
              <a:t>29</a:t>
            </a:fld>
            <a:endParaRPr lang="en-DE"/>
          </a:p>
        </p:txBody>
      </p:sp>
      <p:graphicFrame>
        <p:nvGraphicFramePr>
          <p:cNvPr id="6" name="Diagram 5">
            <a:extLst>
              <a:ext uri="{FF2B5EF4-FFF2-40B4-BE49-F238E27FC236}">
                <a16:creationId xmlns:a16="http://schemas.microsoft.com/office/drawing/2014/main" id="{C2D634C1-EEFB-D973-82AD-B1F587A118CA}"/>
              </a:ext>
            </a:extLst>
          </p:cNvPr>
          <p:cNvGraphicFramePr/>
          <p:nvPr>
            <p:extLst>
              <p:ext uri="{D42A27DB-BD31-4B8C-83A1-F6EECF244321}">
                <p14:modId xmlns:p14="http://schemas.microsoft.com/office/powerpoint/2010/main" val="321360038"/>
              </p:ext>
            </p:extLst>
          </p:nvPr>
        </p:nvGraphicFramePr>
        <p:xfrm>
          <a:off x="5663475"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3158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B34EB-422F-AD9F-CD63-206C522DD2DA}"/>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7B3EABBF-AD7A-501B-FF6A-6C762B424E47}"/>
              </a:ext>
            </a:extLst>
          </p:cNvPr>
          <p:cNvPicPr>
            <a:picLocks noChangeAspect="1"/>
          </p:cNvPicPr>
          <p:nvPr/>
        </p:nvPicPr>
        <p:blipFill>
          <a:blip r:embed="rId2"/>
          <a:srcRect/>
          <a:stretch/>
        </p:blipFill>
        <p:spPr>
          <a:xfrm>
            <a:off x="-224588" y="0"/>
            <a:ext cx="12416588" cy="8277726"/>
          </a:xfrm>
          <a:prstGeom prst="rect">
            <a:avLst/>
          </a:prstGeom>
        </p:spPr>
      </p:pic>
      <p:sp>
        <p:nvSpPr>
          <p:cNvPr id="2" name="Title 1">
            <a:extLst>
              <a:ext uri="{FF2B5EF4-FFF2-40B4-BE49-F238E27FC236}">
                <a16:creationId xmlns:a16="http://schemas.microsoft.com/office/drawing/2014/main" id="{43A258B3-57AF-6B62-7D63-E870C4932840}"/>
              </a:ext>
            </a:extLst>
          </p:cNvPr>
          <p:cNvSpPr>
            <a:spLocks noGrp="1"/>
          </p:cNvSpPr>
          <p:nvPr>
            <p:ph type="ctrTitle"/>
          </p:nvPr>
        </p:nvSpPr>
        <p:spPr>
          <a:xfrm>
            <a:off x="3158192" y="177215"/>
            <a:ext cx="7713253" cy="4275070"/>
          </a:xfrm>
        </p:spPr>
        <p:txBody>
          <a:bodyPr>
            <a:normAutofit/>
          </a:bodyPr>
          <a:lstStyle/>
          <a:p>
            <a:pPr algn="l">
              <a:spcBef>
                <a:spcPts val="750"/>
              </a:spcBef>
            </a:pPr>
            <a:r>
              <a:rPr lang="en-GB" sz="3600" b="0" i="1" dirty="0">
                <a:solidFill>
                  <a:schemeClr val="accent4">
                    <a:lumMod val="40000"/>
                    <a:lumOff val="60000"/>
                  </a:schemeClr>
                </a:solidFill>
                <a:effectLst/>
                <a:latin typeface="Impact" panose="020B0806030902050204" pitchFamily="34" charset="0"/>
              </a:rPr>
              <a:t>Large Physics Models </a:t>
            </a:r>
            <a:br>
              <a:rPr lang="en-GB" sz="3600" b="0" i="1" dirty="0">
                <a:solidFill>
                  <a:schemeClr val="accent4">
                    <a:lumMod val="40000"/>
                    <a:lumOff val="60000"/>
                  </a:schemeClr>
                </a:solidFill>
                <a:effectLst/>
                <a:latin typeface="Impact" panose="020B0806030902050204" pitchFamily="34" charset="0"/>
              </a:rPr>
            </a:br>
            <a:r>
              <a:rPr lang="en-GB" sz="3600" b="0" i="1" dirty="0">
                <a:solidFill>
                  <a:schemeClr val="accent4">
                    <a:lumMod val="40000"/>
                    <a:lumOff val="60000"/>
                  </a:schemeClr>
                </a:solidFill>
                <a:effectLst/>
                <a:latin typeface="Impact" panose="020B0806030902050204" pitchFamily="34" charset="0"/>
              </a:rPr>
              <a:t>and </a:t>
            </a:r>
            <a:r>
              <a:rPr lang="en-GB" sz="3600" b="0" i="1" dirty="0" err="1">
                <a:solidFill>
                  <a:schemeClr val="accent4">
                    <a:lumMod val="40000"/>
                    <a:lumOff val="60000"/>
                  </a:schemeClr>
                </a:solidFill>
                <a:effectLst/>
                <a:latin typeface="Impact" panose="020B0806030902050204" pitchFamily="34" charset="0"/>
              </a:rPr>
              <a:t>EuCAIF</a:t>
            </a:r>
            <a:br>
              <a:rPr lang="en-GB" sz="3600" b="0" i="1" dirty="0">
                <a:solidFill>
                  <a:schemeClr val="accent6">
                    <a:lumMod val="50000"/>
                  </a:schemeClr>
                </a:solidFill>
                <a:effectLst/>
                <a:latin typeface="Impact" panose="020B0806030902050204" pitchFamily="34" charset="0"/>
              </a:rPr>
            </a:br>
            <a:br>
              <a:rPr lang="en-GB" sz="3600" b="0" i="1" dirty="0">
                <a:solidFill>
                  <a:srgbClr val="E2F1FF"/>
                </a:solidFill>
                <a:effectLst/>
                <a:latin typeface="Impact" panose="020B0806030902050204" pitchFamily="34" charset="0"/>
              </a:rPr>
            </a:br>
            <a:br>
              <a:rPr lang="en-GB" sz="3600" i="1" dirty="0">
                <a:solidFill>
                  <a:srgbClr val="E2F1FF"/>
                </a:solidFill>
                <a:latin typeface="Impact" panose="020B0806030902050204" pitchFamily="34" charset="0"/>
              </a:rPr>
            </a:br>
            <a:r>
              <a:rPr lang="en-GB" sz="3600" i="1" dirty="0">
                <a:solidFill>
                  <a:srgbClr val="E2F1FF"/>
                </a:solidFill>
                <a:latin typeface="Impact" panose="020B0806030902050204" pitchFamily="34" charset="0"/>
              </a:rPr>
              <a:t>         </a:t>
            </a:r>
            <a:r>
              <a:rPr lang="en-GB" sz="3600" b="0" i="1" dirty="0">
                <a:solidFill>
                  <a:srgbClr val="E2F1FF"/>
                </a:solidFill>
                <a:effectLst/>
                <a:latin typeface="Impact" panose="020B0806030902050204" pitchFamily="34" charset="0"/>
              </a:rPr>
              <a:t>as a New Scientific Instrument</a:t>
            </a:r>
            <a:br>
              <a:rPr lang="en-GB" sz="1600" b="0" i="1" dirty="0">
                <a:solidFill>
                  <a:srgbClr val="E2F1FF"/>
                </a:solidFill>
                <a:effectLst/>
                <a:latin typeface="Impact" panose="020B0806030902050204" pitchFamily="34" charset="0"/>
              </a:rPr>
            </a:br>
            <a:br>
              <a:rPr lang="en-GB" sz="1800" b="0" i="1" dirty="0">
                <a:solidFill>
                  <a:srgbClr val="E2F1FF"/>
                </a:solidFill>
                <a:effectLst/>
                <a:latin typeface="Roboto Light" panose="02000000000000000000" pitchFamily="2" charset="0"/>
              </a:rPr>
            </a:br>
            <a:br>
              <a:rPr lang="en-GB" sz="1800" b="0" i="1" dirty="0">
                <a:solidFill>
                  <a:srgbClr val="E2F1FF"/>
                </a:solidFill>
                <a:effectLst/>
                <a:latin typeface="Roboto Light" panose="02000000000000000000" pitchFamily="2" charset="0"/>
              </a:rPr>
            </a:br>
            <a:endParaRPr lang="en-DE" i="1" dirty="0">
              <a:solidFill>
                <a:srgbClr val="E2F1FF"/>
              </a:solidFill>
            </a:endParaRPr>
          </a:p>
        </p:txBody>
      </p:sp>
      <p:sp>
        <p:nvSpPr>
          <p:cNvPr id="3" name="Subtitle 2">
            <a:extLst>
              <a:ext uri="{FF2B5EF4-FFF2-40B4-BE49-F238E27FC236}">
                <a16:creationId xmlns:a16="http://schemas.microsoft.com/office/drawing/2014/main" id="{9AE395B9-FC27-BE24-184F-FB79484DE1AE}"/>
              </a:ext>
            </a:extLst>
          </p:cNvPr>
          <p:cNvSpPr>
            <a:spLocks noGrp="1"/>
          </p:cNvSpPr>
          <p:nvPr>
            <p:ph type="subTitle" idx="1"/>
          </p:nvPr>
        </p:nvSpPr>
        <p:spPr>
          <a:xfrm>
            <a:off x="2536476" y="3000778"/>
            <a:ext cx="4985108" cy="1451507"/>
          </a:xfrm>
        </p:spPr>
        <p:txBody>
          <a:bodyPr>
            <a:normAutofit/>
          </a:bodyPr>
          <a:lstStyle/>
          <a:p>
            <a:endParaRPr lang="en-GB" dirty="0">
              <a:solidFill>
                <a:schemeClr val="bg1"/>
              </a:solidFill>
              <a:highlight>
                <a:srgbClr val="FFFF00"/>
              </a:highlight>
            </a:endParaRPr>
          </a:p>
          <a:p>
            <a:r>
              <a:rPr lang="en-GB" sz="2000" dirty="0">
                <a:solidFill>
                  <a:schemeClr val="accent4">
                    <a:lumMod val="40000"/>
                    <a:lumOff val="60000"/>
                  </a:schemeClr>
                </a:solidFill>
                <a:latin typeface="Impact" panose="020B0806030902050204" pitchFamily="34" charset="0"/>
              </a:rPr>
              <a:t>Sascha Caron </a:t>
            </a:r>
          </a:p>
          <a:p>
            <a:r>
              <a:rPr lang="en-GB" sz="2000" dirty="0">
                <a:solidFill>
                  <a:schemeClr val="accent4">
                    <a:lumMod val="40000"/>
                    <a:lumOff val="60000"/>
                  </a:schemeClr>
                </a:solidFill>
                <a:latin typeface="Impact" panose="020B0806030902050204" pitchFamily="34" charset="0"/>
              </a:rPr>
              <a:t>(Radboud University and </a:t>
            </a:r>
            <a:r>
              <a:rPr lang="en-GB" sz="2000" dirty="0" err="1">
                <a:solidFill>
                  <a:schemeClr val="accent4">
                    <a:lumMod val="40000"/>
                    <a:lumOff val="60000"/>
                  </a:schemeClr>
                </a:solidFill>
                <a:latin typeface="Impact" panose="020B0806030902050204" pitchFamily="34" charset="0"/>
              </a:rPr>
              <a:t>Nikhef</a:t>
            </a:r>
            <a:r>
              <a:rPr lang="en-GB" dirty="0">
                <a:solidFill>
                  <a:schemeClr val="accent4">
                    <a:lumMod val="40000"/>
                    <a:lumOff val="60000"/>
                  </a:schemeClr>
                </a:solidFill>
                <a:latin typeface="Impact" panose="020B0806030902050204" pitchFamily="34" charset="0"/>
              </a:rPr>
              <a:t>)</a:t>
            </a:r>
            <a:endParaRPr lang="en-DE" dirty="0">
              <a:solidFill>
                <a:schemeClr val="accent4">
                  <a:lumMod val="40000"/>
                  <a:lumOff val="60000"/>
                </a:schemeClr>
              </a:solidFill>
              <a:latin typeface="Impact" panose="020B0806030902050204" pitchFamily="34" charset="0"/>
            </a:endParaRPr>
          </a:p>
        </p:txBody>
      </p:sp>
      <p:sp>
        <p:nvSpPr>
          <p:cNvPr id="8" name="TextBox 7">
            <a:extLst>
              <a:ext uri="{FF2B5EF4-FFF2-40B4-BE49-F238E27FC236}">
                <a16:creationId xmlns:a16="http://schemas.microsoft.com/office/drawing/2014/main" id="{C651AECF-CDE7-B6D8-2809-38A76EAEC7C1}"/>
              </a:ext>
            </a:extLst>
          </p:cNvPr>
          <p:cNvSpPr txBox="1"/>
          <p:nvPr/>
        </p:nvSpPr>
        <p:spPr>
          <a:xfrm>
            <a:off x="11798300" y="5372100"/>
            <a:ext cx="184731" cy="369332"/>
          </a:xfrm>
          <a:prstGeom prst="rect">
            <a:avLst/>
          </a:prstGeom>
          <a:noFill/>
        </p:spPr>
        <p:txBody>
          <a:bodyPr wrap="none" rtlCol="0">
            <a:spAutoFit/>
          </a:bodyPr>
          <a:lstStyle/>
          <a:p>
            <a:endParaRPr lang="en-DE" dirty="0"/>
          </a:p>
        </p:txBody>
      </p:sp>
      <p:sp>
        <p:nvSpPr>
          <p:cNvPr id="4" name="TextBox 3">
            <a:extLst>
              <a:ext uri="{FF2B5EF4-FFF2-40B4-BE49-F238E27FC236}">
                <a16:creationId xmlns:a16="http://schemas.microsoft.com/office/drawing/2014/main" id="{B715ECEA-0BF9-8A38-336B-08F05B255FBF}"/>
              </a:ext>
            </a:extLst>
          </p:cNvPr>
          <p:cNvSpPr txBox="1"/>
          <p:nvPr/>
        </p:nvSpPr>
        <p:spPr>
          <a:xfrm>
            <a:off x="10658760" y="0"/>
            <a:ext cx="1533240" cy="338554"/>
          </a:xfrm>
          <a:prstGeom prst="rect">
            <a:avLst/>
          </a:prstGeom>
          <a:noFill/>
        </p:spPr>
        <p:txBody>
          <a:bodyPr wrap="none" rtlCol="0">
            <a:spAutoFit/>
          </a:bodyPr>
          <a:lstStyle/>
          <a:p>
            <a:pPr algn="l"/>
            <a:r>
              <a:rPr lang="en-GB" sz="1600" dirty="0">
                <a:solidFill>
                  <a:schemeClr val="accent2"/>
                </a:solidFill>
                <a:sym typeface="Wingdings" pitchFamily="2" charset="2"/>
              </a:rPr>
              <a:t>image by </a:t>
            </a:r>
            <a:r>
              <a:rPr lang="en-GB" sz="1600" dirty="0" err="1">
                <a:solidFill>
                  <a:schemeClr val="accent2"/>
                </a:solidFill>
                <a:sym typeface="Wingdings" pitchFamily="2" charset="2"/>
              </a:rPr>
              <a:t>dalle</a:t>
            </a:r>
            <a:r>
              <a:rPr lang="en-GB" sz="1600" dirty="0">
                <a:solidFill>
                  <a:schemeClr val="accent2"/>
                </a:solidFill>
                <a:sym typeface="Wingdings" pitchFamily="2" charset="2"/>
              </a:rPr>
              <a:t> 3</a:t>
            </a:r>
            <a:endParaRPr lang="en-DE" sz="1600" dirty="0">
              <a:solidFill>
                <a:schemeClr val="accent2"/>
              </a:solidFill>
              <a:sym typeface="Wingdings" pitchFamily="2" charset="2"/>
            </a:endParaRPr>
          </a:p>
        </p:txBody>
      </p:sp>
    </p:spTree>
    <p:extLst>
      <p:ext uri="{BB962C8B-B14F-4D97-AF65-F5344CB8AC3E}">
        <p14:creationId xmlns:p14="http://schemas.microsoft.com/office/powerpoint/2010/main" val="630036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E8E74-E3D6-61DF-0B47-119FBA5192D6}"/>
              </a:ext>
            </a:extLst>
          </p:cNvPr>
          <p:cNvSpPr>
            <a:spLocks noGrp="1"/>
          </p:cNvSpPr>
          <p:nvPr>
            <p:ph type="title"/>
          </p:nvPr>
        </p:nvSpPr>
        <p:spPr/>
        <p:txBody>
          <a:bodyPr/>
          <a:lstStyle/>
          <a:p>
            <a:r>
              <a:rPr lang="en-DE" dirty="0"/>
              <a:t>Other strategies : Encoder only regressor</a:t>
            </a:r>
          </a:p>
        </p:txBody>
      </p:sp>
      <p:sp>
        <p:nvSpPr>
          <p:cNvPr id="3" name="Content Placeholder 2">
            <a:extLst>
              <a:ext uri="{FF2B5EF4-FFF2-40B4-BE49-F238E27FC236}">
                <a16:creationId xmlns:a16="http://schemas.microsoft.com/office/drawing/2014/main" id="{13CBE67E-35A6-46B3-D7A9-0B9F0C455BFD}"/>
              </a:ext>
            </a:extLst>
          </p:cNvPr>
          <p:cNvSpPr>
            <a:spLocks noGrp="1"/>
          </p:cNvSpPr>
          <p:nvPr>
            <p:ph idx="1"/>
          </p:nvPr>
        </p:nvSpPr>
        <p:spPr/>
        <p:txBody>
          <a:bodyPr/>
          <a:lstStyle/>
          <a:p>
            <a:r>
              <a:rPr lang="en-DE" dirty="0"/>
              <a:t>Encoder only regressor:</a:t>
            </a:r>
          </a:p>
        </p:txBody>
      </p:sp>
      <p:pic>
        <p:nvPicPr>
          <p:cNvPr id="5" name="Picture 4">
            <a:extLst>
              <a:ext uri="{FF2B5EF4-FFF2-40B4-BE49-F238E27FC236}">
                <a16:creationId xmlns:a16="http://schemas.microsoft.com/office/drawing/2014/main" id="{5BFB12F0-BD72-B56D-20DB-234F66D20899}"/>
              </a:ext>
            </a:extLst>
          </p:cNvPr>
          <p:cNvPicPr>
            <a:picLocks noChangeAspect="1"/>
          </p:cNvPicPr>
          <p:nvPr/>
        </p:nvPicPr>
        <p:blipFill>
          <a:blip r:embed="rId2"/>
          <a:stretch>
            <a:fillRect/>
          </a:stretch>
        </p:blipFill>
        <p:spPr>
          <a:xfrm>
            <a:off x="838200" y="1320799"/>
            <a:ext cx="9228668" cy="5537201"/>
          </a:xfrm>
          <a:prstGeom prst="rect">
            <a:avLst/>
          </a:prstGeom>
        </p:spPr>
      </p:pic>
      <p:pic>
        <p:nvPicPr>
          <p:cNvPr id="4" name="Picture 3">
            <a:extLst>
              <a:ext uri="{FF2B5EF4-FFF2-40B4-BE49-F238E27FC236}">
                <a16:creationId xmlns:a16="http://schemas.microsoft.com/office/drawing/2014/main" id="{3D0B851A-3821-D3F8-4BEC-C6F43E45D987}"/>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Effect>
                      <a14:saturation sat="33000"/>
                    </a14:imgEffect>
                    <a14:imgEffect>
                      <a14:brightnessContrast bright="-40000"/>
                    </a14:imgEffect>
                  </a14:imgLayer>
                </a14:imgProps>
              </a:ext>
            </a:extLst>
          </a:blip>
          <a:stretch>
            <a:fillRect/>
          </a:stretch>
        </p:blipFill>
        <p:spPr>
          <a:xfrm>
            <a:off x="0" y="0"/>
            <a:ext cx="12192000" cy="9144000"/>
          </a:xfrm>
          <a:prstGeom prst="rect">
            <a:avLst/>
          </a:prstGeom>
        </p:spPr>
      </p:pic>
      <p:sp>
        <p:nvSpPr>
          <p:cNvPr id="6" name="TextBox 5">
            <a:extLst>
              <a:ext uri="{FF2B5EF4-FFF2-40B4-BE49-F238E27FC236}">
                <a16:creationId xmlns:a16="http://schemas.microsoft.com/office/drawing/2014/main" id="{6A9966FD-1B6E-881A-C322-384A9F8B8323}"/>
              </a:ext>
            </a:extLst>
          </p:cNvPr>
          <p:cNvSpPr txBox="1"/>
          <p:nvPr/>
        </p:nvSpPr>
        <p:spPr>
          <a:xfrm>
            <a:off x="2556692" y="538807"/>
            <a:ext cx="8153642" cy="6924973"/>
          </a:xfrm>
          <a:prstGeom prst="rect">
            <a:avLst/>
          </a:prstGeom>
          <a:noFill/>
        </p:spPr>
        <p:txBody>
          <a:bodyPr wrap="none" rtlCol="0">
            <a:spAutoFit/>
          </a:bodyPr>
          <a:lstStyle/>
          <a:p>
            <a:r>
              <a:rPr lang="en-DE" sz="6000" dirty="0">
                <a:solidFill>
                  <a:schemeClr val="bg1"/>
                </a:solidFill>
              </a:rPr>
              <a:t>Towards Larger Models</a:t>
            </a:r>
          </a:p>
          <a:p>
            <a:endParaRPr lang="en-DE" sz="6000" dirty="0">
              <a:solidFill>
                <a:schemeClr val="bg1"/>
              </a:solidFill>
            </a:endParaRPr>
          </a:p>
          <a:p>
            <a:r>
              <a:rPr lang="en-DE" sz="6000" dirty="0">
                <a:solidFill>
                  <a:srgbClr val="FFFF00"/>
                </a:solidFill>
              </a:rPr>
              <a:t>Text</a:t>
            </a:r>
          </a:p>
          <a:p>
            <a:endParaRPr lang="en-DE" sz="6000" dirty="0">
              <a:solidFill>
                <a:schemeClr val="bg1"/>
              </a:solidFill>
            </a:endParaRPr>
          </a:p>
          <a:p>
            <a:r>
              <a:rPr lang="en-DE" sz="4800" dirty="0">
                <a:solidFill>
                  <a:schemeClr val="bg1"/>
                </a:solidFill>
              </a:rPr>
              <a:t>We can train on text (arxiv etc.),</a:t>
            </a:r>
          </a:p>
          <a:p>
            <a:r>
              <a:rPr lang="en-GB" sz="4800" dirty="0">
                <a:solidFill>
                  <a:schemeClr val="bg1"/>
                </a:solidFill>
              </a:rPr>
              <a:t>b</a:t>
            </a:r>
            <a:r>
              <a:rPr lang="en-DE" sz="4800" dirty="0">
                <a:solidFill>
                  <a:schemeClr val="bg1"/>
                </a:solidFill>
              </a:rPr>
              <a:t>ut does understanding text</a:t>
            </a:r>
          </a:p>
          <a:p>
            <a:r>
              <a:rPr lang="en-GB" sz="4800" dirty="0">
                <a:solidFill>
                  <a:schemeClr val="bg1"/>
                </a:solidFill>
              </a:rPr>
              <a:t>m</a:t>
            </a:r>
            <a:r>
              <a:rPr lang="en-DE" sz="4800" dirty="0">
                <a:solidFill>
                  <a:schemeClr val="bg1"/>
                </a:solidFill>
              </a:rPr>
              <a:t>ean understanding physics? </a:t>
            </a:r>
          </a:p>
          <a:p>
            <a:endParaRPr lang="en-DE" sz="6000" dirty="0">
              <a:solidFill>
                <a:schemeClr val="bg1"/>
              </a:solidFill>
            </a:endParaRPr>
          </a:p>
        </p:txBody>
      </p:sp>
      <p:sp>
        <p:nvSpPr>
          <p:cNvPr id="7" name="Footer Placeholder 6">
            <a:extLst>
              <a:ext uri="{FF2B5EF4-FFF2-40B4-BE49-F238E27FC236}">
                <a16:creationId xmlns:a16="http://schemas.microsoft.com/office/drawing/2014/main" id="{7B42B0F3-F6D3-FD2F-898C-D6426D3CA012}"/>
              </a:ext>
            </a:extLst>
          </p:cNvPr>
          <p:cNvSpPr>
            <a:spLocks noGrp="1"/>
          </p:cNvSpPr>
          <p:nvPr>
            <p:ph type="ftr" sz="quarter" idx="11"/>
          </p:nvPr>
        </p:nvSpPr>
        <p:spPr/>
        <p:txBody>
          <a:bodyPr/>
          <a:lstStyle/>
          <a:p>
            <a:r>
              <a:rPr lang="en-GB"/>
              <a:t>HAMLET Kopenhagen 2025, Sascha Caron</a:t>
            </a:r>
            <a:endParaRPr lang="en-DE"/>
          </a:p>
        </p:txBody>
      </p:sp>
      <p:sp>
        <p:nvSpPr>
          <p:cNvPr id="8" name="Slide Number Placeholder 7">
            <a:extLst>
              <a:ext uri="{FF2B5EF4-FFF2-40B4-BE49-F238E27FC236}">
                <a16:creationId xmlns:a16="http://schemas.microsoft.com/office/drawing/2014/main" id="{B0EE4989-81DE-2069-C229-BC2F478D2ECD}"/>
              </a:ext>
            </a:extLst>
          </p:cNvPr>
          <p:cNvSpPr>
            <a:spLocks noGrp="1"/>
          </p:cNvSpPr>
          <p:nvPr>
            <p:ph type="sldNum" sz="quarter" idx="12"/>
          </p:nvPr>
        </p:nvSpPr>
        <p:spPr/>
        <p:txBody>
          <a:bodyPr/>
          <a:lstStyle/>
          <a:p>
            <a:fld id="{EC98B3A4-9273-CE4A-B22B-2D3C6F6E59F0}" type="slidenum">
              <a:rPr lang="en-DE" smtClean="0"/>
              <a:t>30</a:t>
            </a:fld>
            <a:endParaRPr lang="en-DE"/>
          </a:p>
        </p:txBody>
      </p:sp>
    </p:spTree>
    <p:extLst>
      <p:ext uri="{BB962C8B-B14F-4D97-AF65-F5344CB8AC3E}">
        <p14:creationId xmlns:p14="http://schemas.microsoft.com/office/powerpoint/2010/main" val="1028655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33B82-8CD8-857F-1D37-EE6D73873A84}"/>
              </a:ext>
            </a:extLst>
          </p:cNvPr>
          <p:cNvSpPr>
            <a:spLocks noGrp="1"/>
          </p:cNvSpPr>
          <p:nvPr>
            <p:ph type="title"/>
          </p:nvPr>
        </p:nvSpPr>
        <p:spPr/>
        <p:txBody>
          <a:bodyPr/>
          <a:lstStyle/>
          <a:p>
            <a:r>
              <a:rPr lang="en-DE" dirty="0"/>
              <a:t>What actually means “scientific understanding” ?</a:t>
            </a:r>
          </a:p>
        </p:txBody>
      </p:sp>
      <p:sp>
        <p:nvSpPr>
          <p:cNvPr id="4" name="TextBox 3">
            <a:extLst>
              <a:ext uri="{FF2B5EF4-FFF2-40B4-BE49-F238E27FC236}">
                <a16:creationId xmlns:a16="http://schemas.microsoft.com/office/drawing/2014/main" id="{FE86DFBF-C345-87E7-181F-E7A616CA5FDB}"/>
              </a:ext>
            </a:extLst>
          </p:cNvPr>
          <p:cNvSpPr txBox="1"/>
          <p:nvPr/>
        </p:nvSpPr>
        <p:spPr>
          <a:xfrm>
            <a:off x="1409075" y="2788170"/>
            <a:ext cx="8162619" cy="1200329"/>
          </a:xfrm>
          <a:prstGeom prst="rect">
            <a:avLst/>
          </a:prstGeom>
          <a:noFill/>
        </p:spPr>
        <p:txBody>
          <a:bodyPr wrap="none" rtlCol="0">
            <a:spAutoFit/>
          </a:bodyPr>
          <a:lstStyle/>
          <a:p>
            <a:r>
              <a:rPr lang="en-DE" sz="3600" i="1" dirty="0"/>
              <a:t>Ask Philosophers of science working on</a:t>
            </a:r>
          </a:p>
          <a:p>
            <a:r>
              <a:rPr lang="en-DE" sz="3600" i="1" dirty="0"/>
              <a:t>“Understanding Scientific Understanding” .</a:t>
            </a:r>
          </a:p>
        </p:txBody>
      </p:sp>
      <p:sp>
        <p:nvSpPr>
          <p:cNvPr id="5" name="Slide Number Placeholder 4">
            <a:extLst>
              <a:ext uri="{FF2B5EF4-FFF2-40B4-BE49-F238E27FC236}">
                <a16:creationId xmlns:a16="http://schemas.microsoft.com/office/drawing/2014/main" id="{BA06752C-CE61-E630-A3FD-444BF625763A}"/>
              </a:ext>
            </a:extLst>
          </p:cNvPr>
          <p:cNvSpPr>
            <a:spLocks noGrp="1"/>
          </p:cNvSpPr>
          <p:nvPr>
            <p:ph type="sldNum" sz="quarter" idx="12"/>
          </p:nvPr>
        </p:nvSpPr>
        <p:spPr/>
        <p:txBody>
          <a:bodyPr/>
          <a:lstStyle/>
          <a:p>
            <a:fld id="{DD93865C-1AF2-BF42-9E0C-0426922AE3A6}" type="slidenum">
              <a:rPr lang="en-DE" smtClean="0"/>
              <a:t>31</a:t>
            </a:fld>
            <a:endParaRPr lang="en-DE"/>
          </a:p>
        </p:txBody>
      </p:sp>
      <p:sp>
        <p:nvSpPr>
          <p:cNvPr id="3" name="Footer Placeholder 2">
            <a:extLst>
              <a:ext uri="{FF2B5EF4-FFF2-40B4-BE49-F238E27FC236}">
                <a16:creationId xmlns:a16="http://schemas.microsoft.com/office/drawing/2014/main" id="{22A71FAE-3F16-DBC1-0B32-F239747CBE17}"/>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31139306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FDECD-5996-58F0-6765-1F4F4A9AA645}"/>
              </a:ext>
            </a:extLst>
          </p:cNvPr>
          <p:cNvSpPr>
            <a:spLocks noGrp="1"/>
          </p:cNvSpPr>
          <p:nvPr>
            <p:ph type="title"/>
          </p:nvPr>
        </p:nvSpPr>
        <p:spPr>
          <a:xfrm>
            <a:off x="1371599" y="294538"/>
            <a:ext cx="9895951" cy="1033669"/>
          </a:xfrm>
        </p:spPr>
        <p:txBody>
          <a:bodyPr>
            <a:normAutofit/>
          </a:bodyPr>
          <a:lstStyle/>
          <a:p>
            <a:r>
              <a:rPr lang="en-US" sz="4000" b="1" dirty="0">
                <a:solidFill>
                  <a:srgbClr val="FFFFFF"/>
                </a:solidFill>
              </a:rPr>
              <a:t>A behavioral conception of understanding</a:t>
            </a:r>
            <a:endParaRPr lang="en-BE" sz="4000" b="1" dirty="0">
              <a:solidFill>
                <a:srgbClr val="FFFFFF"/>
              </a:solidFill>
            </a:endParaRPr>
          </a:p>
        </p:txBody>
      </p:sp>
      <p:sp>
        <p:nvSpPr>
          <p:cNvPr id="3" name="Text Placeholder 2">
            <a:extLst>
              <a:ext uri="{FF2B5EF4-FFF2-40B4-BE49-F238E27FC236}">
                <a16:creationId xmlns:a16="http://schemas.microsoft.com/office/drawing/2014/main" id="{DB075834-E579-5B6F-B964-33BBEA6B8F2A}"/>
              </a:ext>
            </a:extLst>
          </p:cNvPr>
          <p:cNvSpPr>
            <a:spLocks noGrp="1"/>
          </p:cNvSpPr>
          <p:nvPr>
            <p:ph type="body" idx="1"/>
          </p:nvPr>
        </p:nvSpPr>
        <p:spPr>
          <a:xfrm>
            <a:off x="645459" y="1506071"/>
            <a:ext cx="5145741" cy="4495484"/>
          </a:xfrm>
        </p:spPr>
        <p:txBody>
          <a:bodyPr anchor="ctr">
            <a:normAutofit/>
          </a:bodyPr>
          <a:lstStyle/>
          <a:p>
            <a:pPr marL="114300" indent="0">
              <a:spcAft>
                <a:spcPts val="1800"/>
              </a:spcAft>
              <a:buNone/>
            </a:pPr>
            <a:r>
              <a:rPr lang="en-GB" sz="3200" dirty="0">
                <a:latin typeface="Calibri" panose="020F0502020204030204" pitchFamily="34" charset="0"/>
                <a:ea typeface="Calibri" panose="020F0502020204030204" pitchFamily="34" charset="0"/>
                <a:cs typeface="Arial" panose="020B0604020202020204" pitchFamily="34" charset="0"/>
              </a:rPr>
              <a:t>Instead of presupposing that internal mental states and representations are required for understanding,</a:t>
            </a:r>
          </a:p>
          <a:p>
            <a:pPr marL="114300" indent="0">
              <a:buNone/>
            </a:pPr>
            <a:r>
              <a:rPr lang="en-GB" sz="3200" dirty="0">
                <a:solidFill>
                  <a:srgbClr val="0070C0"/>
                </a:solidFill>
                <a:latin typeface="Calibri" panose="020F0502020204030204" pitchFamily="34" charset="0"/>
                <a:ea typeface="Calibri" panose="020F0502020204030204" pitchFamily="34" charset="0"/>
                <a:cs typeface="Arial" panose="020B0604020202020204" pitchFamily="34" charset="0"/>
              </a:rPr>
              <a:t>we suggest to identify understanding with an </a:t>
            </a:r>
            <a:r>
              <a:rPr lang="en-GB" sz="3200" dirty="0">
                <a:solidFill>
                  <a:srgbClr val="0070C0"/>
                </a:solidFill>
                <a:effectLst/>
                <a:latin typeface="Calibri" panose="020F0502020204030204" pitchFamily="34" charset="0"/>
                <a:ea typeface="Calibri" panose="020F0502020204030204" pitchFamily="34" charset="0"/>
                <a:cs typeface="Arial" panose="020B0604020202020204" pitchFamily="34" charset="0"/>
              </a:rPr>
              <a:t>agent’s ability to reason about and manipulate objects of investigation.</a:t>
            </a:r>
            <a:endParaRPr lang="en-BE" sz="32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p>
            <a:pPr marL="114300" indent="0">
              <a:buNone/>
            </a:pPr>
            <a:endParaRPr lang="en-BE" sz="3200" dirty="0"/>
          </a:p>
        </p:txBody>
      </p:sp>
      <p:sp>
        <p:nvSpPr>
          <p:cNvPr id="4" name="Slide Number Placeholder 3">
            <a:extLst>
              <a:ext uri="{FF2B5EF4-FFF2-40B4-BE49-F238E27FC236}">
                <a16:creationId xmlns:a16="http://schemas.microsoft.com/office/drawing/2014/main" id="{23530F2F-432E-7285-4A24-AFF04EBD1566}"/>
              </a:ext>
            </a:extLst>
          </p:cNvPr>
          <p:cNvSpPr>
            <a:spLocks noGrp="1"/>
          </p:cNvSpPr>
          <p:nvPr>
            <p:ph type="sldNum" idx="12"/>
          </p:nvPr>
        </p:nvSpPr>
        <p:spPr>
          <a:xfrm>
            <a:off x="11704320" y="6455664"/>
            <a:ext cx="448056" cy="365125"/>
          </a:xfrm>
        </p:spPr>
        <p:txBody>
          <a:bodyPr>
            <a:normAutofit/>
          </a:bodyPr>
          <a:lstStyle/>
          <a:p>
            <a:pPr marL="0" lvl="0" indent="0" rtl="0">
              <a:spcBef>
                <a:spcPts val="0"/>
              </a:spcBef>
              <a:spcAft>
                <a:spcPts val="600"/>
              </a:spcAft>
              <a:buNone/>
            </a:pPr>
            <a:fld id="{00000000-1234-1234-1234-123412341234}" type="slidenum">
              <a:rPr lang="en-GB" sz="1100">
                <a:solidFill>
                  <a:schemeClr val="tx1">
                    <a:lumMod val="50000"/>
                    <a:lumOff val="50000"/>
                  </a:schemeClr>
                </a:solidFill>
              </a:rPr>
              <a:pPr marL="0" lvl="0" indent="0" rtl="0">
                <a:spcBef>
                  <a:spcPts val="0"/>
                </a:spcBef>
                <a:spcAft>
                  <a:spcPts val="600"/>
                </a:spcAft>
                <a:buNone/>
              </a:pPr>
              <a:t>32</a:t>
            </a:fld>
            <a:endParaRPr lang="en-GB" sz="1100">
              <a:solidFill>
                <a:schemeClr val="tx1">
                  <a:lumMod val="50000"/>
                  <a:lumOff val="50000"/>
                </a:schemeClr>
              </a:solidFill>
            </a:endParaRPr>
          </a:p>
        </p:txBody>
      </p:sp>
      <p:pic>
        <p:nvPicPr>
          <p:cNvPr id="7" name="Picture 6">
            <a:extLst>
              <a:ext uri="{FF2B5EF4-FFF2-40B4-BE49-F238E27FC236}">
                <a16:creationId xmlns:a16="http://schemas.microsoft.com/office/drawing/2014/main" id="{D0EDF101-BAB4-A81E-3FFB-6142E230214E}"/>
              </a:ext>
            </a:extLst>
          </p:cNvPr>
          <p:cNvPicPr>
            <a:picLocks noChangeAspect="1"/>
          </p:cNvPicPr>
          <p:nvPr/>
        </p:nvPicPr>
        <p:blipFill>
          <a:blip r:embed="rId2"/>
          <a:stretch>
            <a:fillRect/>
          </a:stretch>
        </p:blipFill>
        <p:spPr>
          <a:xfrm>
            <a:off x="6096000" y="0"/>
            <a:ext cx="5655328" cy="6896743"/>
          </a:xfrm>
          <a:prstGeom prst="rect">
            <a:avLst/>
          </a:prstGeom>
        </p:spPr>
      </p:pic>
      <p:sp>
        <p:nvSpPr>
          <p:cNvPr id="9" name="TextBox 8">
            <a:extLst>
              <a:ext uri="{FF2B5EF4-FFF2-40B4-BE49-F238E27FC236}">
                <a16:creationId xmlns:a16="http://schemas.microsoft.com/office/drawing/2014/main" id="{6F89F55E-5348-DABA-B7F3-6267867E9A2E}"/>
              </a:ext>
            </a:extLst>
          </p:cNvPr>
          <p:cNvSpPr txBox="1"/>
          <p:nvPr/>
        </p:nvSpPr>
        <p:spPr>
          <a:xfrm>
            <a:off x="6319574" y="6431677"/>
            <a:ext cx="6096000" cy="369332"/>
          </a:xfrm>
          <a:prstGeom prst="rect">
            <a:avLst/>
          </a:prstGeom>
          <a:noFill/>
        </p:spPr>
        <p:txBody>
          <a:bodyPr wrap="square">
            <a:spAutoFit/>
          </a:bodyPr>
          <a:lstStyle/>
          <a:p>
            <a:r>
              <a:rPr lang="en-DE" dirty="0"/>
              <a:t>https://arxiv.org/abs/2304.10327</a:t>
            </a:r>
          </a:p>
        </p:txBody>
      </p:sp>
      <p:sp>
        <p:nvSpPr>
          <p:cNvPr id="6" name="TextBox 5">
            <a:extLst>
              <a:ext uri="{FF2B5EF4-FFF2-40B4-BE49-F238E27FC236}">
                <a16:creationId xmlns:a16="http://schemas.microsoft.com/office/drawing/2014/main" id="{610CB1D1-E934-6E94-3404-C9A484E228B4}"/>
              </a:ext>
            </a:extLst>
          </p:cNvPr>
          <p:cNvSpPr txBox="1"/>
          <p:nvPr/>
        </p:nvSpPr>
        <p:spPr>
          <a:xfrm>
            <a:off x="645459" y="6042565"/>
            <a:ext cx="6206066" cy="369332"/>
          </a:xfrm>
          <a:prstGeom prst="rect">
            <a:avLst/>
          </a:prstGeom>
          <a:noFill/>
        </p:spPr>
        <p:txBody>
          <a:bodyPr wrap="square">
            <a:spAutoFit/>
          </a:bodyPr>
          <a:lstStyle/>
          <a:p>
            <a:r>
              <a:rPr lang="en-DE" sz="1800" b="1" dirty="0"/>
              <a:t>Also: Understanding is not binary ! </a:t>
            </a:r>
            <a:r>
              <a:rPr lang="en-DE" sz="1800" b="1" dirty="0">
                <a:sym typeface="Wingdings" pitchFamily="2" charset="2"/>
              </a:rPr>
              <a:t> Score !</a:t>
            </a:r>
            <a:endParaRPr lang="en-DE" sz="1800" b="1" dirty="0"/>
          </a:p>
        </p:txBody>
      </p:sp>
      <p:sp>
        <p:nvSpPr>
          <p:cNvPr id="5" name="TextBox 4">
            <a:extLst>
              <a:ext uri="{FF2B5EF4-FFF2-40B4-BE49-F238E27FC236}">
                <a16:creationId xmlns:a16="http://schemas.microsoft.com/office/drawing/2014/main" id="{7DBA9E13-F4BB-79FD-3D02-9E9B37135591}"/>
              </a:ext>
            </a:extLst>
          </p:cNvPr>
          <p:cNvSpPr txBox="1"/>
          <p:nvPr/>
        </p:nvSpPr>
        <p:spPr>
          <a:xfrm>
            <a:off x="10032274" y="6455664"/>
            <a:ext cx="2135521" cy="369332"/>
          </a:xfrm>
          <a:prstGeom prst="rect">
            <a:avLst/>
          </a:prstGeom>
          <a:noFill/>
        </p:spPr>
        <p:txBody>
          <a:bodyPr wrap="none" rtlCol="0">
            <a:spAutoFit/>
          </a:bodyPr>
          <a:lstStyle/>
          <a:p>
            <a:pPr algn="l"/>
            <a:r>
              <a:rPr lang="en-DE" dirty="0">
                <a:sym typeface="Wingdings" pitchFamily="2" charset="2"/>
              </a:rPr>
              <a:t>Minds and Machines</a:t>
            </a:r>
          </a:p>
        </p:txBody>
      </p:sp>
      <p:sp>
        <p:nvSpPr>
          <p:cNvPr id="8" name="Footer Placeholder 7">
            <a:extLst>
              <a:ext uri="{FF2B5EF4-FFF2-40B4-BE49-F238E27FC236}">
                <a16:creationId xmlns:a16="http://schemas.microsoft.com/office/drawing/2014/main" id="{208120E0-3E41-E72F-3999-DA1FB3DA6484}"/>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42282518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276E8-5E12-40FA-A13E-B5B7C78989BD}"/>
              </a:ext>
            </a:extLst>
          </p:cNvPr>
          <p:cNvSpPr>
            <a:spLocks noGrp="1"/>
          </p:cNvSpPr>
          <p:nvPr>
            <p:ph type="title"/>
          </p:nvPr>
        </p:nvSpPr>
        <p:spPr>
          <a:xfrm>
            <a:off x="839788" y="457200"/>
            <a:ext cx="3932237" cy="1198880"/>
          </a:xfrm>
        </p:spPr>
        <p:txBody>
          <a:bodyPr>
            <a:normAutofit/>
          </a:bodyPr>
          <a:lstStyle/>
          <a:p>
            <a:r>
              <a:rPr lang="en-US" dirty="0">
                <a:solidFill>
                  <a:schemeClr val="tx1"/>
                </a:solidFill>
              </a:rPr>
              <a:t>Example from physics</a:t>
            </a:r>
            <a:endParaRPr lang="en-NL" dirty="0">
              <a:solidFill>
                <a:schemeClr val="tx1"/>
              </a:solidFill>
            </a:endParaRPr>
          </a:p>
        </p:txBody>
      </p:sp>
      <p:pic>
        <p:nvPicPr>
          <p:cNvPr id="9" name="Picture Placeholder 8">
            <a:extLst>
              <a:ext uri="{FF2B5EF4-FFF2-40B4-BE49-F238E27FC236}">
                <a16:creationId xmlns:a16="http://schemas.microsoft.com/office/drawing/2014/main" id="{CB572467-CB19-4BBC-9105-B8B3D08B5A11}"/>
              </a:ext>
            </a:extLst>
          </p:cNvPr>
          <p:cNvPicPr>
            <a:picLocks noGrp="1" noChangeAspect="1"/>
          </p:cNvPicPr>
          <p:nvPr>
            <p:ph type="pic" idx="2"/>
          </p:nvPr>
        </p:nvPicPr>
        <p:blipFill>
          <a:blip r:embed="rId2">
            <a:extLst>
              <a:ext uri="{28A0092B-C50C-407E-A947-70E740481C1C}">
                <a14:useLocalDpi xmlns:a14="http://schemas.microsoft.com/office/drawing/2010/main" val="0"/>
              </a:ext>
            </a:extLst>
          </a:blip>
          <a:srcRect l="14651" r="14651"/>
          <a:stretch>
            <a:fillRect/>
          </a:stretch>
        </p:blipFill>
        <p:spPr/>
      </p:pic>
      <p:sp>
        <p:nvSpPr>
          <p:cNvPr id="4" name="Text Placeholder 3">
            <a:extLst>
              <a:ext uri="{FF2B5EF4-FFF2-40B4-BE49-F238E27FC236}">
                <a16:creationId xmlns:a16="http://schemas.microsoft.com/office/drawing/2014/main" id="{7A5D2296-BF60-4503-9EFF-1EA5C64A18C4}"/>
              </a:ext>
            </a:extLst>
          </p:cNvPr>
          <p:cNvSpPr>
            <a:spLocks noGrp="1"/>
          </p:cNvSpPr>
          <p:nvPr>
            <p:ph type="body" idx="1"/>
          </p:nvPr>
        </p:nvSpPr>
        <p:spPr/>
        <p:txBody>
          <a:bodyPr>
            <a:normAutofit/>
          </a:bodyPr>
          <a:lstStyle/>
          <a:p>
            <a:r>
              <a:rPr lang="en-US" sz="2800" kern="1200" dirty="0">
                <a:solidFill>
                  <a:schemeClr val="tx1"/>
                </a:solidFill>
              </a:rPr>
              <a:t>To what degree does </a:t>
            </a:r>
            <a:r>
              <a:rPr lang="en-US" sz="2800" kern="1200" dirty="0" err="1">
                <a:solidFill>
                  <a:schemeClr val="tx1"/>
                </a:solidFill>
              </a:rPr>
              <a:t>ChatGPT</a:t>
            </a:r>
            <a:r>
              <a:rPr lang="en-US" sz="2800" kern="1200" dirty="0">
                <a:solidFill>
                  <a:schemeClr val="tx1"/>
                </a:solidFill>
              </a:rPr>
              <a:t> understand the behavior of a simple pendulum </a:t>
            </a:r>
            <a:endParaRPr lang="en-NL" sz="2800" dirty="0"/>
          </a:p>
        </p:txBody>
      </p:sp>
      <p:sp>
        <p:nvSpPr>
          <p:cNvPr id="7" name="Slide Number Placeholder 6">
            <a:extLst>
              <a:ext uri="{FF2B5EF4-FFF2-40B4-BE49-F238E27FC236}">
                <a16:creationId xmlns:a16="http://schemas.microsoft.com/office/drawing/2014/main" id="{E36995E3-DF4B-4DAA-B20F-32E18E4C1A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t>33</a:t>
            </a:fld>
            <a:endParaRPr lang="en-GB"/>
          </a:p>
        </p:txBody>
      </p:sp>
      <p:sp>
        <p:nvSpPr>
          <p:cNvPr id="3" name="TextBox 2">
            <a:extLst>
              <a:ext uri="{FF2B5EF4-FFF2-40B4-BE49-F238E27FC236}">
                <a16:creationId xmlns:a16="http://schemas.microsoft.com/office/drawing/2014/main" id="{7B218B58-90F0-D3B2-A3B5-9F1E91EE8072}"/>
              </a:ext>
            </a:extLst>
          </p:cNvPr>
          <p:cNvSpPr txBox="1"/>
          <p:nvPr/>
        </p:nvSpPr>
        <p:spPr>
          <a:xfrm>
            <a:off x="663388" y="6356350"/>
            <a:ext cx="2211824" cy="369332"/>
          </a:xfrm>
          <a:prstGeom prst="rect">
            <a:avLst/>
          </a:prstGeom>
          <a:noFill/>
        </p:spPr>
        <p:txBody>
          <a:bodyPr wrap="none" rtlCol="0">
            <a:spAutoFit/>
          </a:bodyPr>
          <a:lstStyle/>
          <a:p>
            <a:r>
              <a:rPr lang="en-DE" dirty="0"/>
              <a:t>Slide by Henk de Regt</a:t>
            </a:r>
          </a:p>
        </p:txBody>
      </p:sp>
      <p:sp>
        <p:nvSpPr>
          <p:cNvPr id="5" name="Footer Placeholder 4">
            <a:extLst>
              <a:ext uri="{FF2B5EF4-FFF2-40B4-BE49-F238E27FC236}">
                <a16:creationId xmlns:a16="http://schemas.microsoft.com/office/drawing/2014/main" id="{B76AA754-C3B3-9709-41FD-F8F8C3D91D0B}"/>
              </a:ext>
            </a:extLst>
          </p:cNvPr>
          <p:cNvSpPr>
            <a:spLocks noGrp="1"/>
          </p:cNvSpPr>
          <p:nvPr>
            <p:ph type="ftr" idx="11"/>
          </p:nvPr>
        </p:nvSpPr>
        <p:spPr/>
        <p:txBody>
          <a:bodyPr/>
          <a:lstStyle/>
          <a:p>
            <a:r>
              <a:rPr lang="en-GB"/>
              <a:t>HAMLET Kopenhagen 2025, Sascha Caron</a:t>
            </a:r>
          </a:p>
        </p:txBody>
      </p:sp>
    </p:spTree>
    <p:extLst>
      <p:ext uri="{BB962C8B-B14F-4D97-AF65-F5344CB8AC3E}">
        <p14:creationId xmlns:p14="http://schemas.microsoft.com/office/powerpoint/2010/main" val="39299613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1" name="Google Shape;441;p29"/>
          <p:cNvSpPr txBox="1">
            <a:spLocks noGrp="1"/>
          </p:cNvSpPr>
          <p:nvPr>
            <p:ph type="body" idx="1"/>
          </p:nvPr>
        </p:nvSpPr>
        <p:spPr>
          <a:xfrm>
            <a:off x="838200" y="106680"/>
            <a:ext cx="11605260" cy="6070283"/>
          </a:xfrm>
          <a:prstGeom prst="rect">
            <a:avLst/>
          </a:prstGeom>
          <a:noFill/>
          <a:ln>
            <a:noFill/>
          </a:ln>
        </p:spPr>
        <p:txBody>
          <a:bodyPr spcFirstLastPara="1" wrap="square" lIns="91425" tIns="45700" rIns="91425" bIns="45700" anchor="t" anchorCtr="0">
            <a:normAutofit/>
          </a:bodyPr>
          <a:lstStyle/>
          <a:p>
            <a:pPr marL="342900" marR="0" lvl="0" indent="-342900" algn="l" rtl="0">
              <a:lnSpc>
                <a:spcPct val="115000"/>
              </a:lnSpc>
              <a:spcBef>
                <a:spcPts val="2400"/>
              </a:spcBef>
              <a:spcAft>
                <a:spcPts val="0"/>
              </a:spcAft>
              <a:buClr>
                <a:schemeClr val="dk1"/>
              </a:buClr>
              <a:buSzPts val="1100"/>
              <a:buFont typeface="Calibri"/>
              <a:buAutoNum type="arabicPeriod"/>
            </a:pPr>
            <a:r>
              <a:rPr lang="en-GB" sz="2000" b="1" u="none" strike="noStrike" dirty="0">
                <a:highlight>
                  <a:srgbClr val="FFFFFF"/>
                </a:highlight>
                <a:latin typeface="Arial"/>
                <a:ea typeface="Arial"/>
                <a:cs typeface="Arial"/>
                <a:sym typeface="Arial"/>
              </a:rPr>
              <a:t>How many answers to what-questions does it get right (1 point each): </a:t>
            </a:r>
            <a:endParaRPr sz="2000" b="1" u="none" strike="noStrike" dirty="0">
              <a:latin typeface="Arial"/>
              <a:ea typeface="Arial"/>
              <a:cs typeface="Arial"/>
              <a:sym typeface="Arial"/>
            </a:endParaRPr>
          </a:p>
          <a:p>
            <a:pPr marR="0" lvl="1" indent="-457200" algn="l" rtl="0">
              <a:lnSpc>
                <a:spcPct val="115000"/>
              </a:lnSpc>
              <a:spcBef>
                <a:spcPts val="0"/>
              </a:spcBef>
              <a:spcAft>
                <a:spcPts val="0"/>
              </a:spcAft>
              <a:buClr>
                <a:schemeClr val="dk1"/>
              </a:buClr>
              <a:buSzPts val="1100"/>
              <a:buFont typeface="+mj-lt"/>
              <a:buAutoNum type="arabicPeriod"/>
            </a:pPr>
            <a:r>
              <a:rPr lang="en-GB" sz="2000" u="none" strike="noStrike" dirty="0">
                <a:highlight>
                  <a:srgbClr val="FFFFFF"/>
                </a:highlight>
                <a:latin typeface="Arial"/>
                <a:ea typeface="Arial"/>
                <a:cs typeface="Arial"/>
                <a:sym typeface="Arial"/>
              </a:rPr>
              <a:t>What is a pendulum?  </a:t>
            </a:r>
            <a:endParaRPr sz="2000" u="none" strike="noStrike" dirty="0">
              <a:latin typeface="Arial"/>
              <a:ea typeface="Arial"/>
              <a:cs typeface="Arial"/>
              <a:sym typeface="Arial"/>
            </a:endParaRPr>
          </a:p>
          <a:p>
            <a:pPr marR="0" lvl="1" indent="-457200" algn="l" rtl="0">
              <a:lnSpc>
                <a:spcPct val="115000"/>
              </a:lnSpc>
              <a:spcBef>
                <a:spcPts val="0"/>
              </a:spcBef>
              <a:spcAft>
                <a:spcPts val="0"/>
              </a:spcAft>
              <a:buClr>
                <a:schemeClr val="dk1"/>
              </a:buClr>
              <a:buSzPts val="1100"/>
              <a:buFont typeface="+mj-lt"/>
              <a:buAutoNum type="arabicPeriod"/>
            </a:pPr>
            <a:r>
              <a:rPr lang="en-GB" sz="2000" u="none" strike="noStrike" dirty="0">
                <a:highlight>
                  <a:srgbClr val="FFFFFF"/>
                </a:highlight>
                <a:latin typeface="Arial"/>
                <a:ea typeface="Arial"/>
                <a:cs typeface="Arial"/>
                <a:sym typeface="Arial"/>
              </a:rPr>
              <a:t>What is the formula for a pendulum?  </a:t>
            </a:r>
            <a:endParaRPr sz="2000" u="none" strike="noStrike" dirty="0">
              <a:latin typeface="Arial"/>
              <a:ea typeface="Arial"/>
              <a:cs typeface="Arial"/>
              <a:sym typeface="Arial"/>
            </a:endParaRPr>
          </a:p>
          <a:p>
            <a:pPr marL="457200" lvl="1" indent="0">
              <a:lnSpc>
                <a:spcPct val="115000"/>
              </a:lnSpc>
              <a:spcBef>
                <a:spcPts val="0"/>
              </a:spcBef>
              <a:buSzPts val="1100"/>
              <a:buNone/>
            </a:pPr>
            <a:r>
              <a:rPr lang="en-GB" sz="2000" dirty="0">
                <a:highlight>
                  <a:srgbClr val="FFFFFF"/>
                </a:highlight>
                <a:latin typeface="Arial"/>
                <a:ea typeface="Arial"/>
                <a:cs typeface="Arial"/>
                <a:sym typeface="Arial"/>
              </a:rPr>
              <a:t>	…</a:t>
            </a:r>
            <a:endParaRPr lang="en-GB" sz="2000" dirty="0">
              <a:latin typeface="Arial"/>
              <a:ea typeface="Arial"/>
              <a:cs typeface="Arial"/>
              <a:sym typeface="Arial"/>
            </a:endParaRPr>
          </a:p>
          <a:p>
            <a:pPr marR="0" lvl="1" indent="-457200" algn="l" rtl="0">
              <a:lnSpc>
                <a:spcPct val="115000"/>
              </a:lnSpc>
              <a:spcBef>
                <a:spcPts val="0"/>
              </a:spcBef>
              <a:spcAft>
                <a:spcPts val="0"/>
              </a:spcAft>
              <a:buClr>
                <a:schemeClr val="dk1"/>
              </a:buClr>
              <a:buSzPts val="1100"/>
              <a:buFont typeface="+mj-lt"/>
              <a:buAutoNum type="arabicPeriod" startAt="10"/>
            </a:pPr>
            <a:r>
              <a:rPr lang="en-GB" sz="2000" u="none" strike="noStrike" dirty="0">
                <a:highlight>
                  <a:srgbClr val="FFFFFF"/>
                </a:highlight>
                <a:latin typeface="Arial"/>
                <a:ea typeface="Arial"/>
                <a:cs typeface="Arial"/>
                <a:sym typeface="Arial"/>
              </a:rPr>
              <a:t>What is the average value of g close to Earth’s surface? </a:t>
            </a:r>
            <a:endParaRPr sz="2000" u="none" strike="noStrike" dirty="0">
              <a:latin typeface="Arial"/>
              <a:ea typeface="Arial"/>
              <a:cs typeface="Arial"/>
              <a:sym typeface="Arial"/>
            </a:endParaRPr>
          </a:p>
          <a:p>
            <a:pPr marL="342900" marR="0" lvl="0" indent="-342900" algn="l" rtl="0">
              <a:lnSpc>
                <a:spcPct val="115000"/>
              </a:lnSpc>
              <a:spcBef>
                <a:spcPts val="600"/>
              </a:spcBef>
              <a:spcAft>
                <a:spcPts val="0"/>
              </a:spcAft>
              <a:buClr>
                <a:schemeClr val="dk1"/>
              </a:buClr>
              <a:buSzPts val="1100"/>
              <a:buFont typeface="Calibri"/>
              <a:buAutoNum type="arabicPeriod"/>
            </a:pPr>
            <a:r>
              <a:rPr lang="en-GB" sz="2000" b="1" u="none" strike="noStrike" dirty="0">
                <a:highlight>
                  <a:srgbClr val="FFFFFF"/>
                </a:highlight>
                <a:latin typeface="Arial"/>
                <a:ea typeface="Arial"/>
                <a:cs typeface="Arial"/>
                <a:sym typeface="Arial"/>
              </a:rPr>
              <a:t>How many answers to why-questions does it get right (3 points each):</a:t>
            </a:r>
            <a:endParaRPr sz="2000" b="1" u="none" strike="noStrike" dirty="0">
              <a:latin typeface="Arial"/>
              <a:ea typeface="Arial"/>
              <a:cs typeface="Arial"/>
              <a:sym typeface="Arial"/>
            </a:endParaRPr>
          </a:p>
          <a:p>
            <a:pPr marR="0" lvl="1" indent="-457200" algn="l" rtl="0">
              <a:lnSpc>
                <a:spcPct val="115000"/>
              </a:lnSpc>
              <a:spcBef>
                <a:spcPts val="0"/>
              </a:spcBef>
              <a:spcAft>
                <a:spcPts val="0"/>
              </a:spcAft>
              <a:buClr>
                <a:schemeClr val="dk1"/>
              </a:buClr>
              <a:buSzPts val="1100"/>
              <a:buFont typeface="+mj-lt"/>
              <a:buAutoNum type="arabicPeriod"/>
            </a:pPr>
            <a:r>
              <a:rPr lang="en-GB" sz="2000" u="none" strike="noStrike" dirty="0">
                <a:highlight>
                  <a:srgbClr val="FFFFFF"/>
                </a:highlight>
                <a:latin typeface="Arial"/>
                <a:ea typeface="Arial"/>
                <a:cs typeface="Arial"/>
                <a:sym typeface="Arial"/>
              </a:rPr>
              <a:t>Why is the period of this pendulum 2s?</a:t>
            </a:r>
            <a:endParaRPr sz="2000" u="none" strike="noStrike" dirty="0">
              <a:latin typeface="Arial"/>
              <a:ea typeface="Arial"/>
              <a:cs typeface="Arial"/>
              <a:sym typeface="Arial"/>
            </a:endParaRPr>
          </a:p>
          <a:p>
            <a:pPr marR="0" lvl="1" indent="-457200" algn="l" rtl="0">
              <a:lnSpc>
                <a:spcPct val="115000"/>
              </a:lnSpc>
              <a:spcBef>
                <a:spcPts val="0"/>
              </a:spcBef>
              <a:spcAft>
                <a:spcPts val="0"/>
              </a:spcAft>
              <a:buClr>
                <a:schemeClr val="dk1"/>
              </a:buClr>
              <a:buSzPts val="1100"/>
              <a:buFont typeface="+mj-lt"/>
              <a:buAutoNum type="arabicPeriod"/>
            </a:pPr>
            <a:r>
              <a:rPr lang="en-GB" sz="2000" u="none" strike="noStrike" dirty="0">
                <a:highlight>
                  <a:srgbClr val="FFFFFF"/>
                </a:highlight>
                <a:latin typeface="Arial"/>
                <a:ea typeface="Arial"/>
                <a:cs typeface="Arial"/>
                <a:sym typeface="Arial"/>
              </a:rPr>
              <a:t>Why is the string of this pendulum 5m?</a:t>
            </a:r>
          </a:p>
          <a:p>
            <a:pPr marL="457200" lvl="1" indent="0">
              <a:lnSpc>
                <a:spcPct val="115000"/>
              </a:lnSpc>
              <a:spcBef>
                <a:spcPts val="0"/>
              </a:spcBef>
              <a:buSzPts val="1100"/>
              <a:buNone/>
            </a:pPr>
            <a:r>
              <a:rPr lang="en-GB" sz="2000" dirty="0">
                <a:highlight>
                  <a:srgbClr val="FFFFFF"/>
                </a:highlight>
                <a:latin typeface="Arial"/>
                <a:ea typeface="Arial"/>
                <a:cs typeface="Arial"/>
                <a:sym typeface="Arial"/>
              </a:rPr>
              <a:t>	…</a:t>
            </a:r>
            <a:endParaRPr sz="2000" u="none" strike="noStrike" dirty="0">
              <a:latin typeface="Arial"/>
              <a:ea typeface="Arial"/>
              <a:cs typeface="Arial"/>
              <a:sym typeface="Arial"/>
            </a:endParaRPr>
          </a:p>
          <a:p>
            <a:pPr marR="0" lvl="1" indent="-457200" algn="l" rtl="0">
              <a:lnSpc>
                <a:spcPct val="115000"/>
              </a:lnSpc>
              <a:spcBef>
                <a:spcPts val="0"/>
              </a:spcBef>
              <a:spcAft>
                <a:spcPts val="0"/>
              </a:spcAft>
              <a:buClr>
                <a:schemeClr val="dk1"/>
              </a:buClr>
              <a:buSzPts val="1100"/>
              <a:buFont typeface="+mj-lt"/>
              <a:buAutoNum type="arabicPeriod" startAt="10"/>
            </a:pPr>
            <a:r>
              <a:rPr lang="en-GB" sz="2000" u="none" strike="noStrike" dirty="0">
                <a:highlight>
                  <a:srgbClr val="FFFFFF"/>
                </a:highlight>
                <a:latin typeface="Arial"/>
                <a:ea typeface="Arial"/>
                <a:cs typeface="Arial"/>
                <a:sym typeface="Arial"/>
              </a:rPr>
              <a:t>Why does the pendulum exhibit periodic behaviour?</a:t>
            </a:r>
            <a:endParaRPr sz="2000" u="none" strike="noStrike" dirty="0">
              <a:latin typeface="Arial"/>
              <a:ea typeface="Arial"/>
              <a:cs typeface="Arial"/>
              <a:sym typeface="Arial"/>
            </a:endParaRPr>
          </a:p>
          <a:p>
            <a:pPr marL="342900" marR="0" lvl="0" indent="-342900" algn="l" rtl="0">
              <a:lnSpc>
                <a:spcPct val="115000"/>
              </a:lnSpc>
              <a:spcBef>
                <a:spcPts val="600"/>
              </a:spcBef>
              <a:spcAft>
                <a:spcPts val="0"/>
              </a:spcAft>
              <a:buClr>
                <a:schemeClr val="dk1"/>
              </a:buClr>
              <a:buSzPts val="1100"/>
              <a:buFont typeface="Calibri"/>
              <a:buAutoNum type="arabicPeriod"/>
            </a:pPr>
            <a:r>
              <a:rPr lang="en-GB" sz="2000" b="1" u="none" strike="noStrike" dirty="0">
                <a:highlight>
                  <a:srgbClr val="FFFFFF"/>
                </a:highlight>
                <a:latin typeface="Arial"/>
                <a:ea typeface="Arial"/>
                <a:cs typeface="Arial"/>
                <a:sym typeface="Arial"/>
              </a:rPr>
              <a:t>How many answers to w-questions does it get right?(6 points each):</a:t>
            </a:r>
            <a:endParaRPr sz="2000" b="1" u="none" strike="noStrike" dirty="0">
              <a:latin typeface="Arial"/>
              <a:ea typeface="Arial"/>
              <a:cs typeface="Arial"/>
              <a:sym typeface="Arial"/>
            </a:endParaRPr>
          </a:p>
          <a:p>
            <a:pPr marR="0" lvl="1" indent="-457200" algn="l" rtl="0">
              <a:lnSpc>
                <a:spcPct val="115000"/>
              </a:lnSpc>
              <a:spcBef>
                <a:spcPts val="0"/>
              </a:spcBef>
              <a:spcAft>
                <a:spcPts val="0"/>
              </a:spcAft>
              <a:buClr>
                <a:schemeClr val="dk1"/>
              </a:buClr>
              <a:buSzPts val="1100"/>
              <a:buFont typeface="+mj-lt"/>
              <a:buAutoNum type="arabicPeriod"/>
            </a:pPr>
            <a:r>
              <a:rPr lang="en-GB" sz="2000" u="none" strike="noStrike" dirty="0">
                <a:highlight>
                  <a:srgbClr val="FFFFFF"/>
                </a:highlight>
                <a:latin typeface="Arial"/>
                <a:ea typeface="Arial"/>
                <a:cs typeface="Arial"/>
                <a:sym typeface="Arial"/>
              </a:rPr>
              <a:t>What would happen if the string length doubled?</a:t>
            </a:r>
            <a:endParaRPr sz="2000" u="none" strike="noStrike" dirty="0">
              <a:latin typeface="Arial"/>
              <a:ea typeface="Arial"/>
              <a:cs typeface="Arial"/>
              <a:sym typeface="Arial"/>
            </a:endParaRPr>
          </a:p>
          <a:p>
            <a:pPr marR="0" lvl="1" indent="-457200" algn="l" rtl="0">
              <a:lnSpc>
                <a:spcPct val="115000"/>
              </a:lnSpc>
              <a:spcBef>
                <a:spcPts val="0"/>
              </a:spcBef>
              <a:spcAft>
                <a:spcPts val="0"/>
              </a:spcAft>
              <a:buClr>
                <a:schemeClr val="dk1"/>
              </a:buClr>
              <a:buSzPts val="1100"/>
              <a:buFont typeface="+mj-lt"/>
              <a:buAutoNum type="arabicPeriod"/>
            </a:pPr>
            <a:r>
              <a:rPr lang="en-GB" sz="2000" u="none" strike="noStrike" dirty="0">
                <a:highlight>
                  <a:srgbClr val="FFFFFF"/>
                </a:highlight>
                <a:latin typeface="Arial"/>
                <a:ea typeface="Arial"/>
                <a:cs typeface="Arial"/>
                <a:sym typeface="Arial"/>
              </a:rPr>
              <a:t>What would happen if there was no g?</a:t>
            </a:r>
          </a:p>
          <a:p>
            <a:pPr marL="457200" lvl="1" indent="0">
              <a:lnSpc>
                <a:spcPct val="115000"/>
              </a:lnSpc>
              <a:spcBef>
                <a:spcPts val="0"/>
              </a:spcBef>
              <a:buSzPts val="1100"/>
              <a:buNone/>
            </a:pPr>
            <a:r>
              <a:rPr lang="en-GB" sz="2000" dirty="0">
                <a:highlight>
                  <a:srgbClr val="FFFFFF"/>
                </a:highlight>
                <a:latin typeface="Arial"/>
                <a:ea typeface="Arial"/>
                <a:cs typeface="Arial"/>
                <a:sym typeface="Arial"/>
              </a:rPr>
              <a:t>	…</a:t>
            </a:r>
            <a:endParaRPr lang="en-GB" sz="2000" u="none" strike="noStrike" dirty="0">
              <a:latin typeface="Arial"/>
              <a:ea typeface="Arial"/>
              <a:cs typeface="Arial"/>
              <a:sym typeface="Arial"/>
            </a:endParaRPr>
          </a:p>
          <a:p>
            <a:pPr marR="0" lvl="1" indent="-457200" algn="l" rtl="0">
              <a:lnSpc>
                <a:spcPct val="115000"/>
              </a:lnSpc>
              <a:spcBef>
                <a:spcPts val="0"/>
              </a:spcBef>
              <a:spcAft>
                <a:spcPts val="0"/>
              </a:spcAft>
              <a:buClr>
                <a:schemeClr val="dk1"/>
              </a:buClr>
              <a:buSzPts val="1100"/>
              <a:buFont typeface="+mj-lt"/>
              <a:buAutoNum type="arabicPeriod" startAt="10"/>
            </a:pPr>
            <a:r>
              <a:rPr lang="en-GB" sz="2000" u="none" strike="noStrike" dirty="0">
                <a:highlight>
                  <a:srgbClr val="FFFFFF"/>
                </a:highlight>
                <a:latin typeface="Arial"/>
                <a:ea typeface="Arial"/>
                <a:cs typeface="Arial"/>
                <a:sym typeface="Arial"/>
              </a:rPr>
              <a:t>What would happen if the string was made of an elastic material?</a:t>
            </a:r>
            <a:endParaRPr sz="2000" u="none" strike="noStrike" dirty="0">
              <a:latin typeface="Arial"/>
              <a:ea typeface="Arial"/>
              <a:cs typeface="Arial"/>
              <a:sym typeface="Arial"/>
            </a:endParaRPr>
          </a:p>
          <a:p>
            <a:pPr marL="228600" lvl="0" indent="-50800" algn="l" rtl="0">
              <a:lnSpc>
                <a:spcPct val="90000"/>
              </a:lnSpc>
              <a:spcBef>
                <a:spcPts val="2200"/>
              </a:spcBef>
              <a:spcAft>
                <a:spcPts val="0"/>
              </a:spcAft>
              <a:buClr>
                <a:schemeClr val="dk1"/>
              </a:buClr>
              <a:buSzPts val="2800"/>
              <a:buNone/>
            </a:pPr>
            <a:endParaRPr sz="4800" b="1" dirty="0"/>
          </a:p>
        </p:txBody>
      </p:sp>
      <p:sp>
        <p:nvSpPr>
          <p:cNvPr id="2" name="Slide Number Placeholder 1">
            <a:extLst>
              <a:ext uri="{FF2B5EF4-FFF2-40B4-BE49-F238E27FC236}">
                <a16:creationId xmlns:a16="http://schemas.microsoft.com/office/drawing/2014/main" id="{1331C1A0-ECA7-18EB-BD2B-D5AA5755D479}"/>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smtClean="0">
                <a:ln>
                  <a:noFill/>
                </a:ln>
                <a:solidFill>
                  <a:srgbClr val="888888"/>
                </a:solidFill>
                <a:effectLst/>
                <a:uLnTx/>
                <a:uFillTx/>
                <a:latin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srgbClr val="888888"/>
              </a:solidFill>
              <a:effectLst/>
              <a:uLnTx/>
              <a:uFillTx/>
              <a:latin typeface="Calibri"/>
              <a:cs typeface="Calibri"/>
              <a:sym typeface="Calibri"/>
            </a:endParaRPr>
          </a:p>
        </p:txBody>
      </p:sp>
      <p:sp>
        <p:nvSpPr>
          <p:cNvPr id="3" name="Footer Placeholder 2">
            <a:extLst>
              <a:ext uri="{FF2B5EF4-FFF2-40B4-BE49-F238E27FC236}">
                <a16:creationId xmlns:a16="http://schemas.microsoft.com/office/drawing/2014/main" id="{83BEC678-4340-83A6-4F8A-7246764831E3}"/>
              </a:ext>
            </a:extLst>
          </p:cNvPr>
          <p:cNvSpPr>
            <a:spLocks noGrp="1"/>
          </p:cNvSpPr>
          <p:nvPr>
            <p:ph type="ftr" sz="quarter" idx="11"/>
          </p:nvPr>
        </p:nvSpPr>
        <p:spPr/>
        <p:txBody>
          <a:bodyPr/>
          <a:lstStyle/>
          <a:p>
            <a:r>
              <a:rPr lang="en-GB"/>
              <a:t>HAMLET Kopenhagen 2025, Sascha Caron</a:t>
            </a:r>
            <a:endParaRPr lang="en-DE"/>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87CAD5FC-5811-9284-B174-680F25C9C489}"/>
              </a:ext>
            </a:extLst>
          </p:cNvPr>
          <p:cNvSpPr txBox="1"/>
          <p:nvPr/>
        </p:nvSpPr>
        <p:spPr>
          <a:xfrm>
            <a:off x="586020" y="3790115"/>
            <a:ext cx="186486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No understanding</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0872C229-1A3B-F86D-35CF-F5ACC81B5950}"/>
              </a:ext>
            </a:extLst>
          </p:cNvPr>
          <p:cNvSpPr txBox="1"/>
          <p:nvPr/>
        </p:nvSpPr>
        <p:spPr>
          <a:xfrm>
            <a:off x="7925234" y="3785770"/>
            <a:ext cx="397993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New scientific understanding (discovery)</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36D9420F-19FB-6DCB-7640-F26C95777FD2}"/>
              </a:ext>
            </a:extLst>
          </p:cNvPr>
          <p:cNvSpPr txBox="1"/>
          <p:nvPr/>
        </p:nvSpPr>
        <p:spPr>
          <a:xfrm>
            <a:off x="3083443" y="4530686"/>
            <a:ext cx="168764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Average experts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65E36CC9-864B-B90C-B084-F39C3A5C8134}"/>
              </a:ext>
            </a:extLst>
          </p:cNvPr>
          <p:cNvSpPr txBox="1"/>
          <p:nvPr/>
        </p:nvSpPr>
        <p:spPr>
          <a:xfrm>
            <a:off x="4494777" y="3795177"/>
            <a:ext cx="218822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Scientific committees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3D0CAEA1-88EF-97C2-1857-F4A64EB169CE}"/>
              </a:ext>
            </a:extLst>
          </p:cNvPr>
          <p:cNvSpPr txBox="1"/>
          <p:nvPr/>
        </p:nvSpPr>
        <p:spPr>
          <a:xfrm>
            <a:off x="6184736" y="4521279"/>
            <a:ext cx="24039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Scientific communities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Arrow: Right 16">
            <a:extLst>
              <a:ext uri="{FF2B5EF4-FFF2-40B4-BE49-F238E27FC236}">
                <a16:creationId xmlns:a16="http://schemas.microsoft.com/office/drawing/2014/main" id="{040CBBF4-7330-B515-A851-F29FD65826F0}"/>
              </a:ext>
            </a:extLst>
          </p:cNvPr>
          <p:cNvSpPr/>
          <p:nvPr/>
        </p:nvSpPr>
        <p:spPr>
          <a:xfrm>
            <a:off x="1190625" y="2600325"/>
            <a:ext cx="10714545" cy="828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18C957DF-6454-46DB-0E28-E934BCE68F57}"/>
              </a:ext>
            </a:extLst>
          </p:cNvPr>
          <p:cNvSpPr txBox="1"/>
          <p:nvPr/>
        </p:nvSpPr>
        <p:spPr>
          <a:xfrm>
            <a:off x="3162300" y="2371725"/>
            <a:ext cx="36184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Score (properly answered questions)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0" name="Straight Arrow Connector 19">
            <a:extLst>
              <a:ext uri="{FF2B5EF4-FFF2-40B4-BE49-F238E27FC236}">
                <a16:creationId xmlns:a16="http://schemas.microsoft.com/office/drawing/2014/main" id="{33C920AC-D8A4-C585-2318-40EE7E11898C}"/>
              </a:ext>
            </a:extLst>
          </p:cNvPr>
          <p:cNvCxnSpPr/>
          <p:nvPr/>
        </p:nvCxnSpPr>
        <p:spPr>
          <a:xfrm flipV="1">
            <a:off x="1190625" y="3333750"/>
            <a:ext cx="0" cy="5524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EBAB519-280A-CA10-75F3-CE79758F0FDB}"/>
              </a:ext>
            </a:extLst>
          </p:cNvPr>
          <p:cNvCxnSpPr>
            <a:cxnSpLocks/>
          </p:cNvCxnSpPr>
          <p:nvPr/>
        </p:nvCxnSpPr>
        <p:spPr>
          <a:xfrm flipV="1">
            <a:off x="4301308" y="3285889"/>
            <a:ext cx="0" cy="12447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C78AAE4-A27A-AEFA-BFF9-89B4E086D953}"/>
              </a:ext>
            </a:extLst>
          </p:cNvPr>
          <p:cNvCxnSpPr>
            <a:cxnSpLocks/>
          </p:cNvCxnSpPr>
          <p:nvPr/>
        </p:nvCxnSpPr>
        <p:spPr>
          <a:xfrm flipV="1">
            <a:off x="5682433" y="3285889"/>
            <a:ext cx="0" cy="4786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A72922E-FE80-2876-F753-F51539A09680}"/>
              </a:ext>
            </a:extLst>
          </p:cNvPr>
          <p:cNvCxnSpPr>
            <a:cxnSpLocks/>
          </p:cNvCxnSpPr>
          <p:nvPr/>
        </p:nvCxnSpPr>
        <p:spPr>
          <a:xfrm flipV="1">
            <a:off x="6780791" y="3307141"/>
            <a:ext cx="0" cy="11410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CBA442F-1527-2A0F-005E-5B24135600D6}"/>
              </a:ext>
            </a:extLst>
          </p:cNvPr>
          <p:cNvCxnSpPr>
            <a:cxnSpLocks/>
          </p:cNvCxnSpPr>
          <p:nvPr/>
        </p:nvCxnSpPr>
        <p:spPr>
          <a:xfrm flipV="1">
            <a:off x="9682933" y="3285889"/>
            <a:ext cx="0" cy="4786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D738A2BC-51DC-5006-7564-D3D4C682E84B}"/>
              </a:ext>
            </a:extLst>
          </p:cNvPr>
          <p:cNvSpPr txBox="1"/>
          <p:nvPr/>
        </p:nvSpPr>
        <p:spPr>
          <a:xfrm>
            <a:off x="2450889" y="537882"/>
            <a:ext cx="6664197" cy="369332"/>
          </a:xfrm>
          <a:prstGeom prst="rect">
            <a:avLst/>
          </a:prstGeom>
          <a:noFill/>
        </p:spPr>
        <p:txBody>
          <a:bodyPr wrap="none" rtlCol="0">
            <a:spAutoFit/>
          </a:bodyPr>
          <a:lstStyle/>
          <a:p>
            <a:r>
              <a:rPr lang="en-DE" dirty="0"/>
              <a:t>Benchmark for “Scientific Understanding” of agents (humans and AI) </a:t>
            </a:r>
          </a:p>
        </p:txBody>
      </p:sp>
    </p:spTree>
    <p:extLst>
      <p:ext uri="{BB962C8B-B14F-4D97-AF65-F5344CB8AC3E}">
        <p14:creationId xmlns:p14="http://schemas.microsoft.com/office/powerpoint/2010/main" val="13813924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87CAD5FC-5811-9284-B174-680F25C9C489}"/>
              </a:ext>
            </a:extLst>
          </p:cNvPr>
          <p:cNvSpPr txBox="1"/>
          <p:nvPr/>
        </p:nvSpPr>
        <p:spPr>
          <a:xfrm>
            <a:off x="586020" y="3790115"/>
            <a:ext cx="186486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No understanding</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0872C229-1A3B-F86D-35CF-F5ACC81B5950}"/>
              </a:ext>
            </a:extLst>
          </p:cNvPr>
          <p:cNvSpPr txBox="1"/>
          <p:nvPr/>
        </p:nvSpPr>
        <p:spPr>
          <a:xfrm>
            <a:off x="7925234" y="3785770"/>
            <a:ext cx="397993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rPr>
              <a:t>New scientific understanding (discovery)</a:t>
            </a:r>
            <a:endPar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36D9420F-19FB-6DCB-7640-F26C95777FD2}"/>
              </a:ext>
            </a:extLst>
          </p:cNvPr>
          <p:cNvSpPr txBox="1"/>
          <p:nvPr/>
        </p:nvSpPr>
        <p:spPr>
          <a:xfrm>
            <a:off x="3083443" y="4530686"/>
            <a:ext cx="168764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Average experts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65E36CC9-864B-B90C-B084-F39C3A5C8134}"/>
              </a:ext>
            </a:extLst>
          </p:cNvPr>
          <p:cNvSpPr txBox="1"/>
          <p:nvPr/>
        </p:nvSpPr>
        <p:spPr>
          <a:xfrm>
            <a:off x="4494777" y="3795177"/>
            <a:ext cx="218822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Scientific committees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3D0CAEA1-88EF-97C2-1857-F4A64EB169CE}"/>
              </a:ext>
            </a:extLst>
          </p:cNvPr>
          <p:cNvSpPr txBox="1"/>
          <p:nvPr/>
        </p:nvSpPr>
        <p:spPr>
          <a:xfrm>
            <a:off x="6184736" y="4521279"/>
            <a:ext cx="24039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Scientific communities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Arrow: Right 16">
            <a:extLst>
              <a:ext uri="{FF2B5EF4-FFF2-40B4-BE49-F238E27FC236}">
                <a16:creationId xmlns:a16="http://schemas.microsoft.com/office/drawing/2014/main" id="{040CBBF4-7330-B515-A851-F29FD65826F0}"/>
              </a:ext>
            </a:extLst>
          </p:cNvPr>
          <p:cNvSpPr/>
          <p:nvPr/>
        </p:nvSpPr>
        <p:spPr>
          <a:xfrm>
            <a:off x="1190625" y="2600325"/>
            <a:ext cx="10714545" cy="828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18C957DF-6454-46DB-0E28-E934BCE68F57}"/>
              </a:ext>
            </a:extLst>
          </p:cNvPr>
          <p:cNvSpPr txBox="1"/>
          <p:nvPr/>
        </p:nvSpPr>
        <p:spPr>
          <a:xfrm>
            <a:off x="3162300" y="2371725"/>
            <a:ext cx="36184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Score (properly answered questions)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0" name="Straight Arrow Connector 19">
            <a:extLst>
              <a:ext uri="{FF2B5EF4-FFF2-40B4-BE49-F238E27FC236}">
                <a16:creationId xmlns:a16="http://schemas.microsoft.com/office/drawing/2014/main" id="{33C920AC-D8A4-C585-2318-40EE7E11898C}"/>
              </a:ext>
            </a:extLst>
          </p:cNvPr>
          <p:cNvCxnSpPr/>
          <p:nvPr/>
        </p:nvCxnSpPr>
        <p:spPr>
          <a:xfrm flipV="1">
            <a:off x="1190625" y="3333750"/>
            <a:ext cx="0" cy="5524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EBAB519-280A-CA10-75F3-CE79758F0FDB}"/>
              </a:ext>
            </a:extLst>
          </p:cNvPr>
          <p:cNvCxnSpPr>
            <a:cxnSpLocks/>
          </p:cNvCxnSpPr>
          <p:nvPr/>
        </p:nvCxnSpPr>
        <p:spPr>
          <a:xfrm flipV="1">
            <a:off x="4301308" y="3285889"/>
            <a:ext cx="0" cy="12447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C78AAE4-A27A-AEFA-BFF9-89B4E086D953}"/>
              </a:ext>
            </a:extLst>
          </p:cNvPr>
          <p:cNvCxnSpPr>
            <a:cxnSpLocks/>
          </p:cNvCxnSpPr>
          <p:nvPr/>
        </p:nvCxnSpPr>
        <p:spPr>
          <a:xfrm flipV="1">
            <a:off x="5682433" y="3285889"/>
            <a:ext cx="0" cy="4786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A72922E-FE80-2876-F753-F51539A09680}"/>
              </a:ext>
            </a:extLst>
          </p:cNvPr>
          <p:cNvCxnSpPr>
            <a:cxnSpLocks/>
          </p:cNvCxnSpPr>
          <p:nvPr/>
        </p:nvCxnSpPr>
        <p:spPr>
          <a:xfrm flipV="1">
            <a:off x="6780791" y="3307141"/>
            <a:ext cx="0" cy="11410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CBA442F-1527-2A0F-005E-5B24135600D6}"/>
              </a:ext>
            </a:extLst>
          </p:cNvPr>
          <p:cNvCxnSpPr>
            <a:cxnSpLocks/>
          </p:cNvCxnSpPr>
          <p:nvPr/>
        </p:nvCxnSpPr>
        <p:spPr>
          <a:xfrm flipV="1">
            <a:off x="9682933" y="3285889"/>
            <a:ext cx="0" cy="4786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86845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39F64-8542-A8FB-5A13-5294BF05361B}"/>
              </a:ext>
            </a:extLst>
          </p:cNvPr>
          <p:cNvSpPr>
            <a:spLocks noGrp="1"/>
          </p:cNvSpPr>
          <p:nvPr>
            <p:ph type="title"/>
          </p:nvPr>
        </p:nvSpPr>
        <p:spPr/>
        <p:txBody>
          <a:bodyPr/>
          <a:lstStyle/>
          <a:p>
            <a:r>
              <a:rPr lang="en-DE" dirty="0"/>
              <a:t>Benchmarking</a:t>
            </a:r>
          </a:p>
        </p:txBody>
      </p:sp>
      <p:sp>
        <p:nvSpPr>
          <p:cNvPr id="3" name="Content Placeholder 2">
            <a:extLst>
              <a:ext uri="{FF2B5EF4-FFF2-40B4-BE49-F238E27FC236}">
                <a16:creationId xmlns:a16="http://schemas.microsoft.com/office/drawing/2014/main" id="{40218417-F666-AA5B-CB5A-7FC17D374563}"/>
              </a:ext>
            </a:extLst>
          </p:cNvPr>
          <p:cNvSpPr>
            <a:spLocks noGrp="1"/>
          </p:cNvSpPr>
          <p:nvPr>
            <p:ph idx="1"/>
          </p:nvPr>
        </p:nvSpPr>
        <p:spPr/>
        <p:txBody>
          <a:bodyPr/>
          <a:lstStyle/>
          <a:p>
            <a:pPr marL="0" indent="0">
              <a:buNone/>
            </a:pPr>
            <a:r>
              <a:rPr lang="en-GB" dirty="0" err="1">
                <a:solidFill>
                  <a:srgbClr val="111010"/>
                </a:solidFill>
                <a:latin typeface="circularRegular"/>
              </a:rPr>
              <a:t>Intersting</a:t>
            </a:r>
            <a:r>
              <a:rPr lang="en-GB" dirty="0">
                <a:solidFill>
                  <a:srgbClr val="111010"/>
                </a:solidFill>
                <a:latin typeface="circularRegular"/>
              </a:rPr>
              <a:t> new benchmarks, e.g. </a:t>
            </a:r>
            <a:r>
              <a:rPr lang="en-GB" b="0" i="0" dirty="0">
                <a:solidFill>
                  <a:srgbClr val="111010"/>
                </a:solidFill>
                <a:effectLst/>
                <a:latin typeface="circularRegular"/>
              </a:rPr>
              <a:t>Humanity’s Last Exam, a rigorous academic test where the top system scores just 8.80%;</a:t>
            </a:r>
          </a:p>
          <a:p>
            <a:pPr marL="0" indent="0">
              <a:buNone/>
            </a:pPr>
            <a:r>
              <a:rPr lang="en-GB" b="0" i="0" dirty="0" err="1">
                <a:solidFill>
                  <a:srgbClr val="111010"/>
                </a:solidFill>
                <a:effectLst/>
                <a:latin typeface="circularRegular"/>
              </a:rPr>
              <a:t>FrontierMath</a:t>
            </a:r>
            <a:r>
              <a:rPr lang="en-GB" b="0" i="0" dirty="0">
                <a:solidFill>
                  <a:srgbClr val="111010"/>
                </a:solidFill>
                <a:effectLst/>
                <a:latin typeface="circularRegular"/>
              </a:rPr>
              <a:t>, a complex math AI solves only 2% of problems</a:t>
            </a:r>
            <a:endParaRPr lang="en-DE" dirty="0"/>
          </a:p>
        </p:txBody>
      </p:sp>
      <p:sp>
        <p:nvSpPr>
          <p:cNvPr id="4" name="Footer Placeholder 3">
            <a:extLst>
              <a:ext uri="{FF2B5EF4-FFF2-40B4-BE49-F238E27FC236}">
                <a16:creationId xmlns:a16="http://schemas.microsoft.com/office/drawing/2014/main" id="{5F6F2038-02B4-D3DA-5145-6988082A3487}"/>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41B73294-32C9-CF63-B32E-4FDC45BA1918}"/>
              </a:ext>
            </a:extLst>
          </p:cNvPr>
          <p:cNvSpPr>
            <a:spLocks noGrp="1"/>
          </p:cNvSpPr>
          <p:nvPr>
            <p:ph type="sldNum" sz="quarter" idx="12"/>
          </p:nvPr>
        </p:nvSpPr>
        <p:spPr/>
        <p:txBody>
          <a:bodyPr/>
          <a:lstStyle/>
          <a:p>
            <a:fld id="{EC98B3A4-9273-CE4A-B22B-2D3C6F6E59F0}" type="slidenum">
              <a:rPr lang="en-DE" smtClean="0"/>
              <a:t>37</a:t>
            </a:fld>
            <a:endParaRPr lang="en-DE"/>
          </a:p>
        </p:txBody>
      </p:sp>
      <p:pic>
        <p:nvPicPr>
          <p:cNvPr id="7" name="Picture 6" descr="A graph with numbers and symbols&#10;&#10;AI-generated content may be incorrect.">
            <a:extLst>
              <a:ext uri="{FF2B5EF4-FFF2-40B4-BE49-F238E27FC236}">
                <a16:creationId xmlns:a16="http://schemas.microsoft.com/office/drawing/2014/main" id="{64B89778-CF99-FD1B-CB33-5991A3FF5B2D}"/>
              </a:ext>
            </a:extLst>
          </p:cNvPr>
          <p:cNvPicPr>
            <a:picLocks noChangeAspect="1"/>
          </p:cNvPicPr>
          <p:nvPr/>
        </p:nvPicPr>
        <p:blipFill>
          <a:blip r:embed="rId2"/>
          <a:stretch>
            <a:fillRect/>
          </a:stretch>
        </p:blipFill>
        <p:spPr>
          <a:xfrm>
            <a:off x="1289049" y="3278430"/>
            <a:ext cx="6864351" cy="3579570"/>
          </a:xfrm>
          <a:prstGeom prst="rect">
            <a:avLst/>
          </a:prstGeom>
        </p:spPr>
      </p:pic>
    </p:spTree>
    <p:extLst>
      <p:ext uri="{BB962C8B-B14F-4D97-AF65-F5344CB8AC3E}">
        <p14:creationId xmlns:p14="http://schemas.microsoft.com/office/powerpoint/2010/main" val="20692541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0DF3E-60AB-C380-8F75-1D35EA612181}"/>
              </a:ext>
            </a:extLst>
          </p:cNvPr>
          <p:cNvSpPr>
            <a:spLocks noGrp="1"/>
          </p:cNvSpPr>
          <p:nvPr>
            <p:ph type="title"/>
          </p:nvPr>
        </p:nvSpPr>
        <p:spPr/>
        <p:txBody>
          <a:bodyPr/>
          <a:lstStyle/>
          <a:p>
            <a:endParaRPr lang="en-DE"/>
          </a:p>
        </p:txBody>
      </p:sp>
      <p:pic>
        <p:nvPicPr>
          <p:cNvPr id="7" name="Content Placeholder 6" descr="A black text on a white background&#10;&#10;AI-generated content may be incorrect.">
            <a:extLst>
              <a:ext uri="{FF2B5EF4-FFF2-40B4-BE49-F238E27FC236}">
                <a16:creationId xmlns:a16="http://schemas.microsoft.com/office/drawing/2014/main" id="{944AC930-9A44-5D02-058C-E111EA3B5D02}"/>
              </a:ext>
            </a:extLst>
          </p:cNvPr>
          <p:cNvPicPr>
            <a:picLocks noGrp="1" noChangeAspect="1"/>
          </p:cNvPicPr>
          <p:nvPr>
            <p:ph idx="1"/>
          </p:nvPr>
        </p:nvPicPr>
        <p:blipFill>
          <a:blip r:embed="rId2"/>
          <a:stretch>
            <a:fillRect/>
          </a:stretch>
        </p:blipFill>
        <p:spPr>
          <a:xfrm>
            <a:off x="4622800" y="136525"/>
            <a:ext cx="7569200" cy="2654300"/>
          </a:xfrm>
        </p:spPr>
      </p:pic>
      <p:sp>
        <p:nvSpPr>
          <p:cNvPr id="4" name="Footer Placeholder 3">
            <a:extLst>
              <a:ext uri="{FF2B5EF4-FFF2-40B4-BE49-F238E27FC236}">
                <a16:creationId xmlns:a16="http://schemas.microsoft.com/office/drawing/2014/main" id="{7025AADB-8884-8869-077A-CC9DC4F77E29}"/>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4035957F-F0F3-8589-95B0-5911D114A8D6}"/>
              </a:ext>
            </a:extLst>
          </p:cNvPr>
          <p:cNvSpPr>
            <a:spLocks noGrp="1"/>
          </p:cNvSpPr>
          <p:nvPr>
            <p:ph type="sldNum" sz="quarter" idx="12"/>
          </p:nvPr>
        </p:nvSpPr>
        <p:spPr/>
        <p:txBody>
          <a:bodyPr/>
          <a:lstStyle/>
          <a:p>
            <a:fld id="{EC98B3A4-9273-CE4A-B22B-2D3C6F6E59F0}" type="slidenum">
              <a:rPr lang="en-DE" smtClean="0"/>
              <a:t>38</a:t>
            </a:fld>
            <a:endParaRPr lang="en-DE"/>
          </a:p>
        </p:txBody>
      </p:sp>
      <p:sp>
        <p:nvSpPr>
          <p:cNvPr id="9" name="TextBox 8">
            <a:extLst>
              <a:ext uri="{FF2B5EF4-FFF2-40B4-BE49-F238E27FC236}">
                <a16:creationId xmlns:a16="http://schemas.microsoft.com/office/drawing/2014/main" id="{7FBAE888-DD24-80AF-9D39-A421DDA0C52E}"/>
              </a:ext>
            </a:extLst>
          </p:cNvPr>
          <p:cNvSpPr txBox="1"/>
          <p:nvPr/>
        </p:nvSpPr>
        <p:spPr>
          <a:xfrm>
            <a:off x="7309625" y="2786895"/>
            <a:ext cx="6099716" cy="369332"/>
          </a:xfrm>
          <a:prstGeom prst="rect">
            <a:avLst/>
          </a:prstGeom>
          <a:noFill/>
        </p:spPr>
        <p:txBody>
          <a:bodyPr wrap="square">
            <a:spAutoFit/>
          </a:bodyPr>
          <a:lstStyle/>
          <a:p>
            <a:r>
              <a:rPr lang="en-DE" dirty="0"/>
              <a:t>https://arxiv.org/pdf/2507.21695</a:t>
            </a:r>
          </a:p>
        </p:txBody>
      </p:sp>
      <p:sp>
        <p:nvSpPr>
          <p:cNvPr id="3" name="Content Placeholder 2">
            <a:extLst>
              <a:ext uri="{FF2B5EF4-FFF2-40B4-BE49-F238E27FC236}">
                <a16:creationId xmlns:a16="http://schemas.microsoft.com/office/drawing/2014/main" id="{542FE0BD-CC86-9845-75D8-2F7EC41D683A}"/>
              </a:ext>
            </a:extLst>
          </p:cNvPr>
          <p:cNvSpPr txBox="1">
            <a:spLocks/>
          </p:cNvSpPr>
          <p:nvPr/>
        </p:nvSpPr>
        <p:spPr>
          <a:xfrm>
            <a:off x="342254" y="3209892"/>
            <a:ext cx="9354015" cy="35452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DE" dirty="0"/>
              <a:t>We propose framework for a </a:t>
            </a:r>
            <a:r>
              <a:rPr lang="en-DE" b="1" dirty="0"/>
              <a:t>benchmark for fundamental physics:</a:t>
            </a:r>
            <a:endParaRPr lang="en-DE" dirty="0"/>
          </a:p>
          <a:p>
            <a:pPr marL="0" indent="0">
              <a:buFont typeface="Arial" panose="020B0604020202020204" pitchFamily="34" charset="0"/>
              <a:buNone/>
            </a:pPr>
            <a:r>
              <a:rPr lang="en-DE" dirty="0"/>
              <a:t>Collecting 3 types of (difficult/deep) questions:</a:t>
            </a:r>
          </a:p>
          <a:p>
            <a:pPr marL="514350" indent="-514350">
              <a:buFont typeface="Arial" panose="020B0604020202020204" pitchFamily="34" charset="0"/>
              <a:buAutoNum type="arabicPeriod"/>
            </a:pPr>
            <a:r>
              <a:rPr lang="en-DE" dirty="0"/>
              <a:t>A, B, C, D</a:t>
            </a:r>
          </a:p>
          <a:p>
            <a:pPr marL="514350" indent="-514350">
              <a:buFont typeface="Arial" panose="020B0604020202020204" pitchFamily="34" charset="0"/>
              <a:buAutoNum type="arabicPeriod"/>
            </a:pPr>
            <a:r>
              <a:rPr lang="en-GB" dirty="0"/>
              <a:t>O</a:t>
            </a:r>
            <a:r>
              <a:rPr lang="en-DE" dirty="0"/>
              <a:t>pen end (what is the result of X,Y,Z)</a:t>
            </a:r>
          </a:p>
          <a:p>
            <a:pPr marL="514350" indent="-514350">
              <a:buFont typeface="Arial" panose="020B0604020202020204" pitchFamily="34" charset="0"/>
              <a:buAutoNum type="arabicPeriod"/>
            </a:pPr>
            <a:r>
              <a:rPr lang="en-DE" dirty="0"/>
              <a:t>Score </a:t>
            </a:r>
            <a:r>
              <a:rPr lang="en-DE" dirty="0">
                <a:sym typeface="Wingdings" pitchFamily="2" charset="2"/>
              </a:rPr>
              <a:t> Higher is better (Code)</a:t>
            </a:r>
            <a:endParaRPr lang="en-DE" dirty="0"/>
          </a:p>
        </p:txBody>
      </p:sp>
      <p:sp>
        <p:nvSpPr>
          <p:cNvPr id="6" name="TextBox 5">
            <a:extLst>
              <a:ext uri="{FF2B5EF4-FFF2-40B4-BE49-F238E27FC236}">
                <a16:creationId xmlns:a16="http://schemas.microsoft.com/office/drawing/2014/main" id="{42F9C754-B2A6-708D-123D-B081916B495D}"/>
              </a:ext>
            </a:extLst>
          </p:cNvPr>
          <p:cNvSpPr txBox="1"/>
          <p:nvPr/>
        </p:nvSpPr>
        <p:spPr>
          <a:xfrm>
            <a:off x="7406478" y="4825357"/>
            <a:ext cx="4449744" cy="1477328"/>
          </a:xfrm>
          <a:prstGeom prst="rect">
            <a:avLst/>
          </a:prstGeom>
          <a:solidFill>
            <a:schemeClr val="accent3">
              <a:lumMod val="40000"/>
              <a:lumOff val="60000"/>
            </a:schemeClr>
          </a:solidFill>
        </p:spPr>
        <p:txBody>
          <a:bodyPr wrap="none" rtlCol="0">
            <a:spAutoFit/>
          </a:bodyPr>
          <a:lstStyle/>
          <a:p>
            <a:pPr algn="l"/>
            <a:r>
              <a:rPr lang="en-DE" i="1" dirty="0">
                <a:sym typeface="Wingdings" pitchFamily="2" charset="2"/>
              </a:rPr>
              <a:t>If you like to propose/evaluate a question and</a:t>
            </a:r>
          </a:p>
          <a:p>
            <a:pPr algn="l"/>
            <a:r>
              <a:rPr lang="en-GB" i="1" dirty="0">
                <a:sym typeface="Wingdings" pitchFamily="2" charset="2"/>
              </a:rPr>
              <a:t>b</a:t>
            </a:r>
            <a:r>
              <a:rPr lang="en-DE" i="1" dirty="0">
                <a:sym typeface="Wingdings" pitchFamily="2" charset="2"/>
              </a:rPr>
              <a:t>ecome co-author</a:t>
            </a:r>
          </a:p>
          <a:p>
            <a:pPr marL="285750" indent="-285750" algn="l">
              <a:buFont typeface="Wingdings" pitchFamily="2" charset="2"/>
              <a:buChar char="à"/>
            </a:pPr>
            <a:r>
              <a:rPr lang="en-DE" i="1" dirty="0">
                <a:sym typeface="Wingdings" pitchFamily="2" charset="2"/>
              </a:rPr>
              <a:t>Send email to </a:t>
            </a:r>
            <a:r>
              <a:rPr lang="en-DE" i="1" dirty="0">
                <a:sym typeface="Wingdings" pitchFamily="2" charset="2"/>
                <a:hlinkClick r:id="rId3"/>
              </a:rPr>
              <a:t>scaron@nikhef.nl</a:t>
            </a:r>
            <a:endParaRPr lang="en-DE" i="1" dirty="0">
              <a:sym typeface="Wingdings" pitchFamily="2" charset="2"/>
            </a:endParaRPr>
          </a:p>
          <a:p>
            <a:pPr algn="l"/>
            <a:r>
              <a:rPr lang="en-GB" i="1" dirty="0">
                <a:sym typeface="Wingdings" pitchFamily="2" charset="2"/>
              </a:rPr>
              <a:t>a</a:t>
            </a:r>
            <a:r>
              <a:rPr lang="en-DE" i="1" dirty="0">
                <a:sym typeface="Wingdings" pitchFamily="2" charset="2"/>
              </a:rPr>
              <a:t>nd  </a:t>
            </a:r>
            <a:r>
              <a:rPr lang="en-GB" i="1" dirty="0">
                <a:sym typeface="Wingdings" pitchFamily="2" charset="2"/>
                <a:hlinkClick r:id="rId4"/>
              </a:rPr>
              <a:t>eugene.shalugin@ru.nl</a:t>
            </a:r>
            <a:r>
              <a:rPr lang="en-GB" i="1" dirty="0">
                <a:sym typeface="Wingdings" pitchFamily="2" charset="2"/>
              </a:rPr>
              <a:t> </a:t>
            </a:r>
          </a:p>
          <a:p>
            <a:pPr algn="l"/>
            <a:r>
              <a:rPr lang="en-GB" i="1" dirty="0">
                <a:sym typeface="Wingdings" pitchFamily="2" charset="2"/>
              </a:rPr>
              <a:t>for the access token</a:t>
            </a:r>
            <a:endParaRPr lang="en-DE" i="1" dirty="0">
              <a:sym typeface="Wingdings" pitchFamily="2" charset="2"/>
            </a:endParaRPr>
          </a:p>
        </p:txBody>
      </p:sp>
    </p:spTree>
    <p:extLst>
      <p:ext uri="{BB962C8B-B14F-4D97-AF65-F5344CB8AC3E}">
        <p14:creationId xmlns:p14="http://schemas.microsoft.com/office/powerpoint/2010/main" val="9708307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7F59C-F862-5DF7-1D5D-D9F0E730F01F}"/>
              </a:ext>
            </a:extLst>
          </p:cNvPr>
          <p:cNvSpPr>
            <a:spLocks noGrp="1"/>
          </p:cNvSpPr>
          <p:nvPr>
            <p:ph type="title"/>
          </p:nvPr>
        </p:nvSpPr>
        <p:spPr>
          <a:xfrm>
            <a:off x="361998" y="899294"/>
            <a:ext cx="10515600" cy="1325563"/>
          </a:xfrm>
        </p:spPr>
        <p:txBody>
          <a:bodyPr>
            <a:normAutofit fontScale="90000"/>
          </a:bodyPr>
          <a:lstStyle/>
          <a:p>
            <a:r>
              <a:rPr lang="en-DE" dirty="0"/>
              <a:t>1. Create a question</a:t>
            </a:r>
            <a:br>
              <a:rPr lang="en-DE" dirty="0"/>
            </a:br>
            <a:r>
              <a:rPr lang="en-DE" dirty="0"/>
              <a:t>2. Assign points for </a:t>
            </a:r>
            <a:br>
              <a:rPr lang="en-DE" dirty="0"/>
            </a:br>
            <a:r>
              <a:rPr lang="en-DE" dirty="0"/>
              <a:t>Correctness  and creativity/surprise</a:t>
            </a:r>
          </a:p>
        </p:txBody>
      </p:sp>
      <p:pic>
        <p:nvPicPr>
          <p:cNvPr id="7" name="Content Placeholder 6" descr="A white rectangular box with black text&#10;&#10;AI-generated content may be incorrect.">
            <a:extLst>
              <a:ext uri="{FF2B5EF4-FFF2-40B4-BE49-F238E27FC236}">
                <a16:creationId xmlns:a16="http://schemas.microsoft.com/office/drawing/2014/main" id="{37D8DB4B-44C8-2810-7F23-C06D1614E2AF}"/>
              </a:ext>
            </a:extLst>
          </p:cNvPr>
          <p:cNvPicPr>
            <a:picLocks noGrp="1" noChangeAspect="1"/>
          </p:cNvPicPr>
          <p:nvPr>
            <p:ph idx="1"/>
          </p:nvPr>
        </p:nvPicPr>
        <p:blipFill>
          <a:blip r:embed="rId2"/>
          <a:stretch>
            <a:fillRect/>
          </a:stretch>
        </p:blipFill>
        <p:spPr>
          <a:xfrm>
            <a:off x="7626399" y="392602"/>
            <a:ext cx="4565601" cy="2517335"/>
          </a:xfrm>
        </p:spPr>
      </p:pic>
      <p:sp>
        <p:nvSpPr>
          <p:cNvPr id="4" name="Footer Placeholder 3">
            <a:extLst>
              <a:ext uri="{FF2B5EF4-FFF2-40B4-BE49-F238E27FC236}">
                <a16:creationId xmlns:a16="http://schemas.microsoft.com/office/drawing/2014/main" id="{4B6CF196-E9B7-2D11-B60B-9F685384F2FE}"/>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E2E324FB-9B9D-3D36-ED80-58BE6CE1C6DD}"/>
              </a:ext>
            </a:extLst>
          </p:cNvPr>
          <p:cNvSpPr>
            <a:spLocks noGrp="1"/>
          </p:cNvSpPr>
          <p:nvPr>
            <p:ph type="sldNum" sz="quarter" idx="12"/>
          </p:nvPr>
        </p:nvSpPr>
        <p:spPr/>
        <p:txBody>
          <a:bodyPr/>
          <a:lstStyle/>
          <a:p>
            <a:fld id="{EC98B3A4-9273-CE4A-B22B-2D3C6F6E59F0}" type="slidenum">
              <a:rPr lang="en-DE" smtClean="0"/>
              <a:t>39</a:t>
            </a:fld>
            <a:endParaRPr lang="en-DE"/>
          </a:p>
        </p:txBody>
      </p:sp>
      <p:pic>
        <p:nvPicPr>
          <p:cNvPr id="3" name="Content Placeholder 6" descr="A diagram of a process&#10;&#10;AI-generated content may be incorrect.">
            <a:extLst>
              <a:ext uri="{FF2B5EF4-FFF2-40B4-BE49-F238E27FC236}">
                <a16:creationId xmlns:a16="http://schemas.microsoft.com/office/drawing/2014/main" id="{4F9680EC-C962-D2A0-D306-B5CD42DBF774}"/>
              </a:ext>
            </a:extLst>
          </p:cNvPr>
          <p:cNvPicPr>
            <a:picLocks noChangeAspect="1"/>
          </p:cNvPicPr>
          <p:nvPr/>
        </p:nvPicPr>
        <p:blipFill>
          <a:blip r:embed="rId3"/>
          <a:stretch>
            <a:fillRect/>
          </a:stretch>
        </p:blipFill>
        <p:spPr>
          <a:xfrm>
            <a:off x="6189848" y="3022600"/>
            <a:ext cx="6002152" cy="3835400"/>
          </a:xfrm>
          <a:prstGeom prst="rect">
            <a:avLst/>
          </a:prstGeom>
        </p:spPr>
      </p:pic>
      <p:sp>
        <p:nvSpPr>
          <p:cNvPr id="6" name="Title 1">
            <a:extLst>
              <a:ext uri="{FF2B5EF4-FFF2-40B4-BE49-F238E27FC236}">
                <a16:creationId xmlns:a16="http://schemas.microsoft.com/office/drawing/2014/main" id="{EDF61325-91AA-EA54-CAF9-3A5CBD6300DA}"/>
              </a:ext>
            </a:extLst>
          </p:cNvPr>
          <p:cNvSpPr txBox="1">
            <a:spLocks/>
          </p:cNvSpPr>
          <p:nvPr/>
        </p:nvSpPr>
        <p:spPr>
          <a:xfrm>
            <a:off x="361998" y="3970362"/>
            <a:ext cx="10515600"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DE" dirty="0"/>
              <a:t>Generation &amp; Evaluation</a:t>
            </a:r>
          </a:p>
          <a:p>
            <a:r>
              <a:rPr lang="en-GB" dirty="0"/>
              <a:t>b</a:t>
            </a:r>
            <a:r>
              <a:rPr lang="en-DE" dirty="0"/>
              <a:t>y peers</a:t>
            </a:r>
          </a:p>
        </p:txBody>
      </p:sp>
    </p:spTree>
    <p:extLst>
      <p:ext uri="{BB962C8B-B14F-4D97-AF65-F5344CB8AC3E}">
        <p14:creationId xmlns:p14="http://schemas.microsoft.com/office/powerpoint/2010/main" val="2943680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529514D-4C07-998B-95D6-E70EF6369622}"/>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b="1" kern="1200" dirty="0">
                <a:solidFill>
                  <a:schemeClr val="bg1"/>
                </a:solidFill>
                <a:latin typeface="+mj-lt"/>
                <a:ea typeface="+mj-ea"/>
                <a:cs typeface="+mj-cs"/>
              </a:rPr>
              <a:t> </a:t>
            </a:r>
            <a:r>
              <a:rPr lang="en-US" sz="3200" b="1" i="1" kern="1200" dirty="0">
                <a:solidFill>
                  <a:schemeClr val="bg1"/>
                </a:solidFill>
                <a:latin typeface="+mj-lt"/>
                <a:ea typeface="+mj-ea"/>
                <a:cs typeface="+mj-cs"/>
              </a:rPr>
              <a:t>From AI in Fundamental Physics to Large Physics Models</a:t>
            </a:r>
            <a:endParaRPr lang="en-US" sz="3200" kern="1200" dirty="0">
              <a:solidFill>
                <a:schemeClr val="bg1"/>
              </a:solidFill>
              <a:latin typeface="+mj-lt"/>
              <a:ea typeface="+mj-ea"/>
              <a:cs typeface="+mj-cs"/>
            </a:endParaRPr>
          </a:p>
        </p:txBody>
      </p:sp>
      <p:pic>
        <p:nvPicPr>
          <p:cNvPr id="9" name="Picture 8" descr="A blue and white rectangular sign&#10;&#10;AI-generated content may be incorrect.">
            <a:extLst>
              <a:ext uri="{FF2B5EF4-FFF2-40B4-BE49-F238E27FC236}">
                <a16:creationId xmlns:a16="http://schemas.microsoft.com/office/drawing/2014/main" id="{A06C2C44-74BC-9E2A-8085-E97633829BF8}"/>
              </a:ext>
            </a:extLst>
          </p:cNvPr>
          <p:cNvPicPr>
            <a:picLocks noChangeAspect="1"/>
          </p:cNvPicPr>
          <p:nvPr/>
        </p:nvPicPr>
        <p:blipFill>
          <a:blip r:embed="rId2"/>
          <a:stretch>
            <a:fillRect/>
          </a:stretch>
        </p:blipFill>
        <p:spPr>
          <a:xfrm>
            <a:off x="643467" y="2604614"/>
            <a:ext cx="10905066" cy="2535425"/>
          </a:xfrm>
          <a:prstGeom prst="rect">
            <a:avLst/>
          </a:prstGeom>
        </p:spPr>
      </p:pic>
      <p:sp>
        <p:nvSpPr>
          <p:cNvPr id="4" name="Footer Placeholder 3">
            <a:extLst>
              <a:ext uri="{FF2B5EF4-FFF2-40B4-BE49-F238E27FC236}">
                <a16:creationId xmlns:a16="http://schemas.microsoft.com/office/drawing/2014/main" id="{F3089563-AE01-8E49-2B3B-D24E180C0DD6}"/>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kern="1200">
                <a:solidFill>
                  <a:schemeClr val="tx1">
                    <a:tint val="75000"/>
                  </a:schemeClr>
                </a:solidFill>
                <a:latin typeface="+mn-lt"/>
                <a:ea typeface="+mn-ea"/>
                <a:cs typeface="+mn-cs"/>
              </a:rPr>
              <a:t>HAMLET Kopenhagen 2025, Sascha Caron</a:t>
            </a:r>
          </a:p>
        </p:txBody>
      </p:sp>
      <p:sp>
        <p:nvSpPr>
          <p:cNvPr id="5" name="Slide Number Placeholder 4">
            <a:extLst>
              <a:ext uri="{FF2B5EF4-FFF2-40B4-BE49-F238E27FC236}">
                <a16:creationId xmlns:a16="http://schemas.microsoft.com/office/drawing/2014/main" id="{E5224E90-D87F-0DE5-A2BE-C708C25081FB}"/>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EC98B3A4-9273-CE4A-B22B-2D3C6F6E59F0}" type="slidenum">
              <a:rPr lang="en-US" smtClean="0"/>
              <a:pPr>
                <a:spcAft>
                  <a:spcPts val="600"/>
                </a:spcAft>
              </a:pPr>
              <a:t>4</a:t>
            </a:fld>
            <a:endParaRPr lang="en-US"/>
          </a:p>
        </p:txBody>
      </p:sp>
    </p:spTree>
    <p:extLst>
      <p:ext uri="{BB962C8B-B14F-4D97-AF65-F5344CB8AC3E}">
        <p14:creationId xmlns:p14="http://schemas.microsoft.com/office/powerpoint/2010/main" val="16943213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B35FD-5D17-DAF2-F092-5B6FE6B97C99}"/>
              </a:ext>
            </a:extLst>
          </p:cNvPr>
          <p:cNvSpPr>
            <a:spLocks noGrp="1"/>
          </p:cNvSpPr>
          <p:nvPr>
            <p:ph type="title"/>
          </p:nvPr>
        </p:nvSpPr>
        <p:spPr/>
        <p:txBody>
          <a:bodyPr/>
          <a:lstStyle/>
          <a:p>
            <a:r>
              <a:rPr lang="en-DE" dirty="0"/>
              <a:t>Example Question1 </a:t>
            </a:r>
          </a:p>
        </p:txBody>
      </p:sp>
      <p:sp>
        <p:nvSpPr>
          <p:cNvPr id="3" name="Content Placeholder 2">
            <a:extLst>
              <a:ext uri="{FF2B5EF4-FFF2-40B4-BE49-F238E27FC236}">
                <a16:creationId xmlns:a16="http://schemas.microsoft.com/office/drawing/2014/main" id="{5DD9C6AC-5C61-8B99-08AB-6C38530DB0CA}"/>
              </a:ext>
            </a:extLst>
          </p:cNvPr>
          <p:cNvSpPr>
            <a:spLocks noGrp="1"/>
          </p:cNvSpPr>
          <p:nvPr>
            <p:ph idx="1"/>
          </p:nvPr>
        </p:nvSpPr>
        <p:spPr/>
        <p:txBody>
          <a:bodyPr>
            <a:normAutofit lnSpcReduction="10000"/>
          </a:bodyPr>
          <a:lstStyle/>
          <a:p>
            <a:pPr marL="0" indent="0">
              <a:buNone/>
            </a:pPr>
            <a:r>
              <a:rPr lang="en-GB" dirty="0"/>
              <a:t>Example question 1: Why does the Higgs boson decay dominantly to b quarks?</a:t>
            </a:r>
          </a:p>
          <a:p>
            <a:pPr marL="0" indent="0">
              <a:buNone/>
            </a:pPr>
            <a:r>
              <a:rPr lang="en-GB" dirty="0"/>
              <a:t> Multiple choice answers: </a:t>
            </a:r>
          </a:p>
          <a:p>
            <a:pPr marL="514350" indent="-514350">
              <a:buAutoNum type="alphaUcPeriod"/>
            </a:pPr>
            <a:r>
              <a:rPr lang="en-GB" dirty="0"/>
              <a:t>b quarks are the lightest quarks. </a:t>
            </a:r>
          </a:p>
          <a:p>
            <a:pPr marL="514350" indent="-514350">
              <a:buAutoNum type="alphaUcPeriod"/>
            </a:pPr>
            <a:r>
              <a:rPr lang="en-GB" dirty="0"/>
              <a:t>The top quark is too heavy for the Higgs decay.</a:t>
            </a:r>
          </a:p>
          <a:p>
            <a:pPr marL="514350" indent="-514350">
              <a:buAutoNum type="alphaUcPeriod"/>
            </a:pPr>
            <a:r>
              <a:rPr lang="en-GB" dirty="0"/>
              <a:t>The b quarks have the right electric charge. </a:t>
            </a:r>
          </a:p>
          <a:p>
            <a:pPr marL="514350" indent="-514350">
              <a:buAutoNum type="alphaUcPeriod"/>
            </a:pPr>
            <a:r>
              <a:rPr lang="en-GB" dirty="0"/>
              <a:t>D. The Higgs dominantly decays to photons. </a:t>
            </a:r>
          </a:p>
          <a:p>
            <a:pPr marL="0" indent="0">
              <a:buNone/>
            </a:pPr>
            <a:endParaRPr lang="en-GB" dirty="0"/>
          </a:p>
          <a:p>
            <a:pPr marL="0" indent="0">
              <a:buNone/>
            </a:pPr>
            <a:r>
              <a:rPr lang="en-GB" dirty="0"/>
              <a:t>Correct answer: B</a:t>
            </a:r>
            <a:endParaRPr lang="en-DE" dirty="0"/>
          </a:p>
        </p:txBody>
      </p:sp>
      <p:sp>
        <p:nvSpPr>
          <p:cNvPr id="4" name="Footer Placeholder 3">
            <a:extLst>
              <a:ext uri="{FF2B5EF4-FFF2-40B4-BE49-F238E27FC236}">
                <a16:creationId xmlns:a16="http://schemas.microsoft.com/office/drawing/2014/main" id="{AB311B76-D463-3A89-E5C9-9861F14AE952}"/>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ED4BA91C-C7EB-4DC6-7A9E-88F0A456C0FF}"/>
              </a:ext>
            </a:extLst>
          </p:cNvPr>
          <p:cNvSpPr>
            <a:spLocks noGrp="1"/>
          </p:cNvSpPr>
          <p:nvPr>
            <p:ph type="sldNum" sz="quarter" idx="12"/>
          </p:nvPr>
        </p:nvSpPr>
        <p:spPr/>
        <p:txBody>
          <a:bodyPr/>
          <a:lstStyle/>
          <a:p>
            <a:fld id="{EC98B3A4-9273-CE4A-B22B-2D3C6F6E59F0}" type="slidenum">
              <a:rPr lang="en-DE" smtClean="0"/>
              <a:t>40</a:t>
            </a:fld>
            <a:endParaRPr lang="en-DE"/>
          </a:p>
        </p:txBody>
      </p:sp>
    </p:spTree>
    <p:extLst>
      <p:ext uri="{BB962C8B-B14F-4D97-AF65-F5344CB8AC3E}">
        <p14:creationId xmlns:p14="http://schemas.microsoft.com/office/powerpoint/2010/main" val="41931191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1634B-98FA-4950-B057-13C37637B719}"/>
              </a:ext>
            </a:extLst>
          </p:cNvPr>
          <p:cNvSpPr>
            <a:spLocks noGrp="1"/>
          </p:cNvSpPr>
          <p:nvPr>
            <p:ph type="title"/>
          </p:nvPr>
        </p:nvSpPr>
        <p:spPr/>
        <p:txBody>
          <a:bodyPr/>
          <a:lstStyle/>
          <a:p>
            <a:r>
              <a:rPr lang="en-DE" dirty="0"/>
              <a:t>Example Question 2</a:t>
            </a:r>
          </a:p>
        </p:txBody>
      </p:sp>
      <p:sp>
        <p:nvSpPr>
          <p:cNvPr id="3" name="Content Placeholder 2">
            <a:extLst>
              <a:ext uri="{FF2B5EF4-FFF2-40B4-BE49-F238E27FC236}">
                <a16:creationId xmlns:a16="http://schemas.microsoft.com/office/drawing/2014/main" id="{6363DA6A-8431-A60B-C76D-7346E3AD4372}"/>
              </a:ext>
            </a:extLst>
          </p:cNvPr>
          <p:cNvSpPr>
            <a:spLocks noGrp="1"/>
          </p:cNvSpPr>
          <p:nvPr>
            <p:ph idx="1"/>
          </p:nvPr>
        </p:nvSpPr>
        <p:spPr/>
        <p:txBody>
          <a:bodyPr/>
          <a:lstStyle/>
          <a:p>
            <a:pPr marL="0" indent="0">
              <a:buNone/>
            </a:pPr>
            <a:r>
              <a:rPr lang="en-GB" dirty="0"/>
              <a:t>Example question 2: </a:t>
            </a:r>
          </a:p>
          <a:p>
            <a:pPr marL="0" indent="0">
              <a:buNone/>
            </a:pPr>
            <a:endParaRPr lang="en-GB" dirty="0"/>
          </a:p>
          <a:p>
            <a:pPr marL="0" indent="0">
              <a:buNone/>
            </a:pPr>
            <a:r>
              <a:rPr lang="en-GB" i="1" dirty="0"/>
              <a:t>The coupling of the Standard-Model Higgs boson to fermions is described by a vertex factor </a:t>
            </a:r>
            <a:r>
              <a:rPr lang="en-GB" i="1" dirty="0" err="1"/>
              <a:t>imf</a:t>
            </a:r>
            <a:r>
              <a:rPr lang="en-GB" i="1" dirty="0"/>
              <a:t> /v where mf is the rest mass of the fermion and v is the vacuum expectation value of the Higgs field (= 2mW /</a:t>
            </a:r>
            <a:r>
              <a:rPr lang="en-GB" i="1" dirty="0" err="1"/>
              <a:t>gW</a:t>
            </a:r>
            <a:r>
              <a:rPr lang="en-GB" i="1" dirty="0"/>
              <a:t> ). </a:t>
            </a:r>
            <a:r>
              <a:rPr lang="en-GB" i="1" dirty="0">
                <a:solidFill>
                  <a:srgbClr val="00B050"/>
                </a:solidFill>
              </a:rPr>
              <a:t>Calculate the matrix element M </a:t>
            </a:r>
            <a:r>
              <a:rPr lang="en-GB" i="1" dirty="0"/>
              <a:t>for the Higgs boson decaying into a fermion/antifermion pair. Express the amplitude as a function of </a:t>
            </a:r>
            <a:r>
              <a:rPr lang="en-GB" i="1" dirty="0" err="1"/>
              <a:t>mH</a:t>
            </a:r>
            <a:r>
              <a:rPr lang="en-GB" i="1" dirty="0"/>
              <a:t> and mf , where </a:t>
            </a:r>
            <a:r>
              <a:rPr lang="en-GB" i="1" dirty="0" err="1"/>
              <a:t>mH</a:t>
            </a:r>
            <a:r>
              <a:rPr lang="en-GB" i="1" dirty="0"/>
              <a:t> is the Higgs mass, and show the average over all possible spin configurations as a final answer (if needed, neglect the </a:t>
            </a:r>
            <a:r>
              <a:rPr lang="en-GB" i="1" dirty="0" err="1"/>
              <a:t>color</a:t>
            </a:r>
            <a:r>
              <a:rPr lang="en-GB" i="1" dirty="0"/>
              <a:t> factors).</a:t>
            </a:r>
            <a:endParaRPr lang="en-DE" i="1" dirty="0"/>
          </a:p>
        </p:txBody>
      </p:sp>
      <p:sp>
        <p:nvSpPr>
          <p:cNvPr id="4" name="Footer Placeholder 3">
            <a:extLst>
              <a:ext uri="{FF2B5EF4-FFF2-40B4-BE49-F238E27FC236}">
                <a16:creationId xmlns:a16="http://schemas.microsoft.com/office/drawing/2014/main" id="{EAAD7C6D-BE47-FCD0-86C3-3C3143799B2B}"/>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EFF8107C-2A48-DA92-963B-54C9E9938874}"/>
              </a:ext>
            </a:extLst>
          </p:cNvPr>
          <p:cNvSpPr>
            <a:spLocks noGrp="1"/>
          </p:cNvSpPr>
          <p:nvPr>
            <p:ph type="sldNum" sz="quarter" idx="12"/>
          </p:nvPr>
        </p:nvSpPr>
        <p:spPr/>
        <p:txBody>
          <a:bodyPr/>
          <a:lstStyle/>
          <a:p>
            <a:fld id="{EC98B3A4-9273-CE4A-B22B-2D3C6F6E59F0}" type="slidenum">
              <a:rPr lang="en-DE" smtClean="0"/>
              <a:t>41</a:t>
            </a:fld>
            <a:endParaRPr lang="en-DE"/>
          </a:p>
        </p:txBody>
      </p:sp>
    </p:spTree>
    <p:extLst>
      <p:ext uri="{BB962C8B-B14F-4D97-AF65-F5344CB8AC3E}">
        <p14:creationId xmlns:p14="http://schemas.microsoft.com/office/powerpoint/2010/main" val="29019928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490B8-1101-9BCA-3577-AEB56D45A2E9}"/>
              </a:ext>
            </a:extLst>
          </p:cNvPr>
          <p:cNvSpPr>
            <a:spLocks noGrp="1"/>
          </p:cNvSpPr>
          <p:nvPr>
            <p:ph type="title"/>
          </p:nvPr>
        </p:nvSpPr>
        <p:spPr/>
        <p:txBody>
          <a:bodyPr/>
          <a:lstStyle/>
          <a:p>
            <a:r>
              <a:rPr lang="en-DE" dirty="0"/>
              <a:t>Example Question 3 - begin</a:t>
            </a:r>
          </a:p>
        </p:txBody>
      </p:sp>
      <p:sp>
        <p:nvSpPr>
          <p:cNvPr id="3" name="Content Placeholder 2">
            <a:extLst>
              <a:ext uri="{FF2B5EF4-FFF2-40B4-BE49-F238E27FC236}">
                <a16:creationId xmlns:a16="http://schemas.microsoft.com/office/drawing/2014/main" id="{6EFD68FD-732D-805B-BA3A-812EBC13990C}"/>
              </a:ext>
            </a:extLst>
          </p:cNvPr>
          <p:cNvSpPr>
            <a:spLocks noGrp="1"/>
          </p:cNvSpPr>
          <p:nvPr>
            <p:ph idx="1"/>
          </p:nvPr>
        </p:nvSpPr>
        <p:spPr/>
        <p:txBody>
          <a:bodyPr>
            <a:normAutofit fontScale="92500" lnSpcReduction="20000"/>
          </a:bodyPr>
          <a:lstStyle/>
          <a:p>
            <a:pPr marL="0" indent="0">
              <a:buNone/>
            </a:pPr>
            <a:r>
              <a:rPr lang="en-GB" sz="2000" dirty="0"/>
              <a:t>** Instructions ** You are an expert at programming in Python, machine learning, particle and high energy physics. You will help me answer a question in a machine learning challenge format where you strive to maximise a scalar metric in order to learn more about your scientific creativity and scientific understanding. You will follow all of the instructions to your best capabilities. Your first priority is to produce a correct solution in terms of runnable python code. Your second priority is to maximise the scoring metric defined below. ** Problem Description ** A major task in particle physics is the measurement of rare signal processes with very small cross-sections. With the unprecedented amount of data provided by the upcoming runs of the Large Hadron Collider (LHC), one can start to measure these processes. An example is the recent observation of four top quarks originating from a single proton-proton collision event. Accurate classification of these events is crucial, as even a small reduction in background noise on the order of a few tens of percent while maintaining the same signal detection efficiency can lead to a profound increase in sensitivity. ** Evaluation Metric ** The evaluation metric for this classification task is the area under the curve (AUC), specified by the area under the receiver operating characteristic (ROC) curve. The AUC summarizes a model’s ability to distinguish between positive and negative classes. The higher the score the better. ** Dataset Description ** The dataset used for this problem consists of simulated proton-proton collision at a </a:t>
            </a:r>
            <a:r>
              <a:rPr lang="en-GB" sz="2000" dirty="0" err="1"/>
              <a:t>center</a:t>
            </a:r>
            <a:r>
              <a:rPr lang="en-GB" sz="2000" dirty="0"/>
              <a:t> of mass energy of 13 TeV. The signal process is defined as pp → </a:t>
            </a:r>
            <a:r>
              <a:rPr lang="en-GB" sz="2000" dirty="0" err="1"/>
              <a:t>ttt</a:t>
            </a:r>
            <a:r>
              <a:rPr lang="en-GB" sz="2000" dirty="0"/>
              <a:t>¯ t¯. The relevant production processes of the backgrounds are </a:t>
            </a:r>
            <a:r>
              <a:rPr lang="en-GB" sz="2000" dirty="0" err="1"/>
              <a:t>tt</a:t>
            </a:r>
            <a:r>
              <a:rPr lang="en-GB" sz="2000" dirty="0"/>
              <a:t>¯+ X where X = Z, W+, W+W−. The dataset includes 302072 events, of which roughly 50% is signal and 50% are background processes. All background processes have an equal number of events. There is no cut on the maximum number of objects and there is no order</a:t>
            </a:r>
            <a:endParaRPr lang="en-DE" sz="2000" dirty="0"/>
          </a:p>
        </p:txBody>
      </p:sp>
      <p:sp>
        <p:nvSpPr>
          <p:cNvPr id="4" name="Footer Placeholder 3">
            <a:extLst>
              <a:ext uri="{FF2B5EF4-FFF2-40B4-BE49-F238E27FC236}">
                <a16:creationId xmlns:a16="http://schemas.microsoft.com/office/drawing/2014/main" id="{CFB935E3-E96C-1D51-190B-126ADCD4D119}"/>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29AE2356-61BC-C1E7-AC9E-7B78B7234E80}"/>
              </a:ext>
            </a:extLst>
          </p:cNvPr>
          <p:cNvSpPr>
            <a:spLocks noGrp="1"/>
          </p:cNvSpPr>
          <p:nvPr>
            <p:ph type="sldNum" sz="quarter" idx="12"/>
          </p:nvPr>
        </p:nvSpPr>
        <p:spPr/>
        <p:txBody>
          <a:bodyPr/>
          <a:lstStyle/>
          <a:p>
            <a:fld id="{EC98B3A4-9273-CE4A-B22B-2D3C6F6E59F0}" type="slidenum">
              <a:rPr lang="en-DE" smtClean="0"/>
              <a:t>42</a:t>
            </a:fld>
            <a:endParaRPr lang="en-DE"/>
          </a:p>
        </p:txBody>
      </p:sp>
    </p:spTree>
    <p:extLst>
      <p:ext uri="{BB962C8B-B14F-4D97-AF65-F5344CB8AC3E}">
        <p14:creationId xmlns:p14="http://schemas.microsoft.com/office/powerpoint/2010/main" val="20485989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4496-E59A-198F-720F-56CD1003475E}"/>
              </a:ext>
            </a:extLst>
          </p:cNvPr>
          <p:cNvSpPr>
            <a:spLocks noGrp="1"/>
          </p:cNvSpPr>
          <p:nvPr>
            <p:ph type="title"/>
          </p:nvPr>
        </p:nvSpPr>
        <p:spPr/>
        <p:txBody>
          <a:bodyPr/>
          <a:lstStyle/>
          <a:p>
            <a:r>
              <a:rPr lang="en-DE" dirty="0"/>
              <a:t>Example Question 3</a:t>
            </a:r>
          </a:p>
        </p:txBody>
      </p:sp>
      <p:sp>
        <p:nvSpPr>
          <p:cNvPr id="3" name="Content Placeholder 2">
            <a:extLst>
              <a:ext uri="{FF2B5EF4-FFF2-40B4-BE49-F238E27FC236}">
                <a16:creationId xmlns:a16="http://schemas.microsoft.com/office/drawing/2014/main" id="{10D42955-0F36-B696-4F22-CB936963F81A}"/>
              </a:ext>
            </a:extLst>
          </p:cNvPr>
          <p:cNvSpPr>
            <a:spLocks noGrp="1"/>
          </p:cNvSpPr>
          <p:nvPr>
            <p:ph idx="1"/>
          </p:nvPr>
        </p:nvSpPr>
        <p:spPr/>
        <p:txBody>
          <a:bodyPr>
            <a:normAutofit fontScale="85000" lnSpcReduction="20000"/>
          </a:bodyPr>
          <a:lstStyle/>
          <a:p>
            <a:pPr marL="0" indent="0">
              <a:buNone/>
            </a:pPr>
            <a:r>
              <a:rPr lang="en-GB" dirty="0"/>
              <a:t>** IMPORTANT: Your Challenge ** </a:t>
            </a:r>
            <a:r>
              <a:rPr lang="en-GB" dirty="0">
                <a:solidFill>
                  <a:schemeClr val="accent1"/>
                </a:solidFill>
              </a:rPr>
              <a:t>Write Python code for a binary classification model focusing on maximising the AUC using the code template above. You may freely choose any pre-processing methods and techniques as well as model architecture and training conventions</a:t>
            </a:r>
            <a:r>
              <a:rPr lang="en-GB" dirty="0"/>
              <a:t>. Do absolutely everything in your power to achieve the highest possible AUC. ** Response Format ** Your response must strictly be python code. If you must wrap it, put it in a “‘python fenced block and nothing else. Your response must follow these rules: 1. Do not add any formatting, such as markdown, to the response. 2. Replace each ”# &lt; LLM : ... &gt;” comment, in the code template, with the required code. No placeholder should remain. 3. Before finalizing your answer, double-check that your code runs without errors and meets all requirements (all functions implemented, correct tensor shapes, etc.). 4. To prevent dimensional mismatches make sure to annotate tensor sizes as comments. 5. IMPORTANT: Remember, your first, and most important priority is to produce (syntacti19 </a:t>
            </a:r>
            <a:r>
              <a:rPr lang="en-GB" dirty="0" err="1"/>
              <a:t>cally</a:t>
            </a:r>
            <a:r>
              <a:rPr lang="en-GB" dirty="0"/>
              <a:t>) correct code. Prioritise what you can implement reliably above all else. Then prioritise maximising the metric.</a:t>
            </a:r>
            <a:endParaRPr lang="en-DE" dirty="0"/>
          </a:p>
        </p:txBody>
      </p:sp>
      <p:sp>
        <p:nvSpPr>
          <p:cNvPr id="4" name="Footer Placeholder 3">
            <a:extLst>
              <a:ext uri="{FF2B5EF4-FFF2-40B4-BE49-F238E27FC236}">
                <a16:creationId xmlns:a16="http://schemas.microsoft.com/office/drawing/2014/main" id="{24A5D857-F1BC-52CE-9E11-A10665FBB4E9}"/>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8BEBD759-137B-9627-B752-AE4FD3C29142}"/>
              </a:ext>
            </a:extLst>
          </p:cNvPr>
          <p:cNvSpPr>
            <a:spLocks noGrp="1"/>
          </p:cNvSpPr>
          <p:nvPr>
            <p:ph type="sldNum" sz="quarter" idx="12"/>
          </p:nvPr>
        </p:nvSpPr>
        <p:spPr/>
        <p:txBody>
          <a:bodyPr/>
          <a:lstStyle/>
          <a:p>
            <a:fld id="{EC98B3A4-9273-CE4A-B22B-2D3C6F6E59F0}" type="slidenum">
              <a:rPr lang="en-DE" smtClean="0"/>
              <a:t>43</a:t>
            </a:fld>
            <a:endParaRPr lang="en-DE"/>
          </a:p>
        </p:txBody>
      </p:sp>
    </p:spTree>
    <p:extLst>
      <p:ext uri="{BB962C8B-B14F-4D97-AF65-F5344CB8AC3E}">
        <p14:creationId xmlns:p14="http://schemas.microsoft.com/office/powerpoint/2010/main" val="34132334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4938B-2986-7636-87F4-E5AAE872690E}"/>
              </a:ext>
            </a:extLst>
          </p:cNvPr>
          <p:cNvSpPr>
            <a:spLocks noGrp="1"/>
          </p:cNvSpPr>
          <p:nvPr>
            <p:ph type="title"/>
          </p:nvPr>
        </p:nvSpPr>
        <p:spPr/>
        <p:txBody>
          <a:bodyPr/>
          <a:lstStyle/>
          <a:p>
            <a:endParaRPr lang="en-DE"/>
          </a:p>
        </p:txBody>
      </p:sp>
      <p:sp>
        <p:nvSpPr>
          <p:cNvPr id="4" name="Footer Placeholder 3">
            <a:extLst>
              <a:ext uri="{FF2B5EF4-FFF2-40B4-BE49-F238E27FC236}">
                <a16:creationId xmlns:a16="http://schemas.microsoft.com/office/drawing/2014/main" id="{C8F0236E-1A76-5430-55E6-3DB58B79B153}"/>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FD86D19F-DAEC-4BF6-DEC5-F2934C5AE71D}"/>
              </a:ext>
            </a:extLst>
          </p:cNvPr>
          <p:cNvSpPr>
            <a:spLocks noGrp="1"/>
          </p:cNvSpPr>
          <p:nvPr>
            <p:ph type="sldNum" sz="quarter" idx="12"/>
          </p:nvPr>
        </p:nvSpPr>
        <p:spPr/>
        <p:txBody>
          <a:bodyPr/>
          <a:lstStyle/>
          <a:p>
            <a:fld id="{EC98B3A4-9273-CE4A-B22B-2D3C6F6E59F0}" type="slidenum">
              <a:rPr lang="en-DE" smtClean="0"/>
              <a:t>44</a:t>
            </a:fld>
            <a:endParaRPr lang="en-DE"/>
          </a:p>
        </p:txBody>
      </p:sp>
      <p:pic>
        <p:nvPicPr>
          <p:cNvPr id="11" name="Content Placeholder 10" descr="A table with numbers and text&#10;&#10;AI-generated content may be incorrect.">
            <a:extLst>
              <a:ext uri="{FF2B5EF4-FFF2-40B4-BE49-F238E27FC236}">
                <a16:creationId xmlns:a16="http://schemas.microsoft.com/office/drawing/2014/main" id="{499C5637-9E5F-41C1-D9B1-E6CD8302671C}"/>
              </a:ext>
            </a:extLst>
          </p:cNvPr>
          <p:cNvPicPr>
            <a:picLocks noGrp="1" noChangeAspect="1"/>
          </p:cNvPicPr>
          <p:nvPr>
            <p:ph idx="1"/>
          </p:nvPr>
        </p:nvPicPr>
        <p:blipFill>
          <a:blip r:embed="rId2"/>
          <a:stretch>
            <a:fillRect/>
          </a:stretch>
        </p:blipFill>
        <p:spPr>
          <a:xfrm>
            <a:off x="1265711" y="172910"/>
            <a:ext cx="9660577" cy="4656840"/>
          </a:xfrm>
        </p:spPr>
      </p:pic>
      <p:pic>
        <p:nvPicPr>
          <p:cNvPr id="13" name="Picture 12" descr="A graph of a curve&#10;&#10;AI-generated content may be incorrect.">
            <a:extLst>
              <a:ext uri="{FF2B5EF4-FFF2-40B4-BE49-F238E27FC236}">
                <a16:creationId xmlns:a16="http://schemas.microsoft.com/office/drawing/2014/main" id="{B4648307-E867-78BB-8A7E-56955A029C87}"/>
              </a:ext>
            </a:extLst>
          </p:cNvPr>
          <p:cNvPicPr>
            <a:picLocks noChangeAspect="1"/>
          </p:cNvPicPr>
          <p:nvPr/>
        </p:nvPicPr>
        <p:blipFill>
          <a:blip r:embed="rId3"/>
          <a:stretch>
            <a:fillRect/>
          </a:stretch>
        </p:blipFill>
        <p:spPr>
          <a:xfrm>
            <a:off x="7203688" y="4534930"/>
            <a:ext cx="3232149" cy="2116240"/>
          </a:xfrm>
          <a:prstGeom prst="rect">
            <a:avLst/>
          </a:prstGeom>
        </p:spPr>
      </p:pic>
      <p:sp>
        <p:nvSpPr>
          <p:cNvPr id="3" name="AutoShape 2">
            <a:extLst>
              <a:ext uri="{FF2B5EF4-FFF2-40B4-BE49-F238E27FC236}">
                <a16:creationId xmlns:a16="http://schemas.microsoft.com/office/drawing/2014/main" id="{A664AB3E-725A-DD35-1131-E0C870E45DD4}"/>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DE"/>
          </a:p>
        </p:txBody>
      </p:sp>
      <p:pic>
        <p:nvPicPr>
          <p:cNvPr id="7" name="Picture 6" descr="A graph of different colored lines&#10;&#10;AI-generated content may be incorrect.">
            <a:extLst>
              <a:ext uri="{FF2B5EF4-FFF2-40B4-BE49-F238E27FC236}">
                <a16:creationId xmlns:a16="http://schemas.microsoft.com/office/drawing/2014/main" id="{7F5DEC7C-B4B7-7E66-E2EA-D43CA60038C3}"/>
              </a:ext>
            </a:extLst>
          </p:cNvPr>
          <p:cNvPicPr>
            <a:picLocks noChangeAspect="1"/>
          </p:cNvPicPr>
          <p:nvPr/>
        </p:nvPicPr>
        <p:blipFill>
          <a:blip r:embed="rId4"/>
          <a:stretch>
            <a:fillRect/>
          </a:stretch>
        </p:blipFill>
        <p:spPr>
          <a:xfrm>
            <a:off x="914322" y="3276600"/>
            <a:ext cx="5393532" cy="3595688"/>
          </a:xfrm>
          <a:prstGeom prst="rect">
            <a:avLst/>
          </a:prstGeom>
        </p:spPr>
      </p:pic>
    </p:spTree>
    <p:extLst>
      <p:ext uri="{BB962C8B-B14F-4D97-AF65-F5344CB8AC3E}">
        <p14:creationId xmlns:p14="http://schemas.microsoft.com/office/powerpoint/2010/main" val="30365267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FFEB9-B9FD-4918-9BB8-C5B6E98286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14EC4F-F6F5-484B-DBCC-CBAA9AE252B2}"/>
              </a:ext>
            </a:extLst>
          </p:cNvPr>
          <p:cNvSpPr>
            <a:spLocks noGrp="1"/>
          </p:cNvSpPr>
          <p:nvPr>
            <p:ph type="title"/>
          </p:nvPr>
        </p:nvSpPr>
        <p:spPr/>
        <p:txBody>
          <a:bodyPr/>
          <a:lstStyle/>
          <a:p>
            <a:r>
              <a:rPr lang="en-DE" dirty="0"/>
              <a:t>Large Physics Models</a:t>
            </a:r>
          </a:p>
        </p:txBody>
      </p:sp>
      <p:sp>
        <p:nvSpPr>
          <p:cNvPr id="4" name="Footer Placeholder 3">
            <a:extLst>
              <a:ext uri="{FF2B5EF4-FFF2-40B4-BE49-F238E27FC236}">
                <a16:creationId xmlns:a16="http://schemas.microsoft.com/office/drawing/2014/main" id="{A80091B6-4714-B47E-8AD6-3432816476E1}"/>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1260C2B2-0527-2051-82B4-BAAE0D0E9D73}"/>
              </a:ext>
            </a:extLst>
          </p:cNvPr>
          <p:cNvSpPr>
            <a:spLocks noGrp="1"/>
          </p:cNvSpPr>
          <p:nvPr>
            <p:ph type="sldNum" sz="quarter" idx="12"/>
          </p:nvPr>
        </p:nvSpPr>
        <p:spPr/>
        <p:txBody>
          <a:bodyPr/>
          <a:lstStyle/>
          <a:p>
            <a:fld id="{EC98B3A4-9273-CE4A-B22B-2D3C6F6E59F0}" type="slidenum">
              <a:rPr lang="en-DE" smtClean="0"/>
              <a:t>45</a:t>
            </a:fld>
            <a:endParaRPr lang="en-DE"/>
          </a:p>
        </p:txBody>
      </p:sp>
      <p:sp>
        <p:nvSpPr>
          <p:cNvPr id="11" name="TextBox 10">
            <a:extLst>
              <a:ext uri="{FF2B5EF4-FFF2-40B4-BE49-F238E27FC236}">
                <a16:creationId xmlns:a16="http://schemas.microsoft.com/office/drawing/2014/main" id="{E611685D-5A0B-291E-5BB8-CBC05C36F7B7}"/>
              </a:ext>
            </a:extLst>
          </p:cNvPr>
          <p:cNvSpPr txBox="1"/>
          <p:nvPr/>
        </p:nvSpPr>
        <p:spPr>
          <a:xfrm>
            <a:off x="704850" y="2166722"/>
            <a:ext cx="4552950" cy="3970318"/>
          </a:xfrm>
          <a:prstGeom prst="rect">
            <a:avLst/>
          </a:prstGeom>
          <a:noFill/>
        </p:spPr>
        <p:txBody>
          <a:bodyPr wrap="square">
            <a:spAutoFit/>
          </a:bodyPr>
          <a:lstStyle/>
          <a:p>
            <a:r>
              <a:rPr lang="en-GB" sz="2800" i="1" dirty="0"/>
              <a:t>Bringing it all together:</a:t>
            </a:r>
          </a:p>
          <a:p>
            <a:endParaRPr lang="en-GB" sz="2800" i="1" dirty="0"/>
          </a:p>
          <a:p>
            <a:r>
              <a:rPr lang="en-GB" sz="2800" i="1" dirty="0"/>
              <a:t>What would a large AI </a:t>
            </a:r>
          </a:p>
          <a:p>
            <a:r>
              <a:rPr lang="en-GB" sz="2800" i="1" dirty="0"/>
              <a:t>(</a:t>
            </a:r>
            <a:r>
              <a:rPr lang="en-GB" sz="2800" i="1" dirty="0">
                <a:highlight>
                  <a:srgbClr val="FFFF00"/>
                </a:highlight>
              </a:rPr>
              <a:t>multi-modal text + data</a:t>
            </a:r>
            <a:r>
              <a:rPr lang="en-GB" sz="2800" i="1" dirty="0"/>
              <a:t>) foundation model look like if it were actually built for (fundamental) physics?</a:t>
            </a:r>
          </a:p>
          <a:p>
            <a:endParaRPr lang="en-GB" sz="2800" i="1" dirty="0"/>
          </a:p>
          <a:p>
            <a:r>
              <a:rPr lang="en-GB" sz="2800" i="1" dirty="0"/>
              <a:t>Should we build this ?</a:t>
            </a:r>
            <a:endParaRPr lang="en-GB" sz="2800" dirty="0"/>
          </a:p>
        </p:txBody>
      </p:sp>
    </p:spTree>
    <p:extLst>
      <p:ext uri="{BB962C8B-B14F-4D97-AF65-F5344CB8AC3E}">
        <p14:creationId xmlns:p14="http://schemas.microsoft.com/office/powerpoint/2010/main" val="13509673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4CF72A-DAE4-722E-EE4E-E2990902CF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1AC38C-0B00-6DB0-A121-72A52B0B1447}"/>
              </a:ext>
            </a:extLst>
          </p:cNvPr>
          <p:cNvSpPr>
            <a:spLocks noGrp="1"/>
          </p:cNvSpPr>
          <p:nvPr>
            <p:ph type="title"/>
          </p:nvPr>
        </p:nvSpPr>
        <p:spPr/>
        <p:txBody>
          <a:bodyPr/>
          <a:lstStyle/>
          <a:p>
            <a:r>
              <a:rPr lang="en-DE" dirty="0"/>
              <a:t>Large Physics Models</a:t>
            </a:r>
          </a:p>
        </p:txBody>
      </p:sp>
      <p:sp>
        <p:nvSpPr>
          <p:cNvPr id="4" name="Footer Placeholder 3">
            <a:extLst>
              <a:ext uri="{FF2B5EF4-FFF2-40B4-BE49-F238E27FC236}">
                <a16:creationId xmlns:a16="http://schemas.microsoft.com/office/drawing/2014/main" id="{4970450F-B56A-7F0F-F072-D313215E86DF}"/>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0392D8F1-49E6-4D3D-82E2-D0D77744A4CA}"/>
              </a:ext>
            </a:extLst>
          </p:cNvPr>
          <p:cNvSpPr>
            <a:spLocks noGrp="1"/>
          </p:cNvSpPr>
          <p:nvPr>
            <p:ph type="sldNum" sz="quarter" idx="12"/>
          </p:nvPr>
        </p:nvSpPr>
        <p:spPr/>
        <p:txBody>
          <a:bodyPr/>
          <a:lstStyle/>
          <a:p>
            <a:fld id="{EC98B3A4-9273-CE4A-B22B-2D3C6F6E59F0}" type="slidenum">
              <a:rPr lang="en-DE" smtClean="0"/>
              <a:t>46</a:t>
            </a:fld>
            <a:endParaRPr lang="en-DE"/>
          </a:p>
        </p:txBody>
      </p:sp>
      <p:sp>
        <p:nvSpPr>
          <p:cNvPr id="9" name="TextBox 8">
            <a:extLst>
              <a:ext uri="{FF2B5EF4-FFF2-40B4-BE49-F238E27FC236}">
                <a16:creationId xmlns:a16="http://schemas.microsoft.com/office/drawing/2014/main" id="{4E9133E4-50BB-1741-7230-01C79E007950}"/>
              </a:ext>
            </a:extLst>
          </p:cNvPr>
          <p:cNvSpPr txBox="1"/>
          <p:nvPr/>
        </p:nvSpPr>
        <p:spPr>
          <a:xfrm>
            <a:off x="8610600" y="5987018"/>
            <a:ext cx="6096000" cy="369332"/>
          </a:xfrm>
          <a:prstGeom prst="rect">
            <a:avLst/>
          </a:prstGeom>
          <a:noFill/>
        </p:spPr>
        <p:txBody>
          <a:bodyPr wrap="square">
            <a:spAutoFit/>
          </a:bodyPr>
          <a:lstStyle/>
          <a:p>
            <a:r>
              <a:rPr lang="en-DE" dirty="0"/>
              <a:t>https://arxiv.org/pdf/2501.05382</a:t>
            </a:r>
          </a:p>
        </p:txBody>
      </p:sp>
      <p:sp>
        <p:nvSpPr>
          <p:cNvPr id="11" name="TextBox 10">
            <a:extLst>
              <a:ext uri="{FF2B5EF4-FFF2-40B4-BE49-F238E27FC236}">
                <a16:creationId xmlns:a16="http://schemas.microsoft.com/office/drawing/2014/main" id="{BA7CFDA3-B4F0-EB54-B05D-26BA63D28313}"/>
              </a:ext>
            </a:extLst>
          </p:cNvPr>
          <p:cNvSpPr txBox="1"/>
          <p:nvPr/>
        </p:nvSpPr>
        <p:spPr>
          <a:xfrm>
            <a:off x="704850" y="2166722"/>
            <a:ext cx="4552950" cy="3970318"/>
          </a:xfrm>
          <a:prstGeom prst="rect">
            <a:avLst/>
          </a:prstGeom>
          <a:noFill/>
        </p:spPr>
        <p:txBody>
          <a:bodyPr wrap="square">
            <a:spAutoFit/>
          </a:bodyPr>
          <a:lstStyle/>
          <a:p>
            <a:r>
              <a:rPr lang="en-GB" sz="2800" i="1" dirty="0"/>
              <a:t>Bringing it all together:</a:t>
            </a:r>
          </a:p>
          <a:p>
            <a:endParaRPr lang="en-GB" sz="2800" i="1" dirty="0"/>
          </a:p>
          <a:p>
            <a:r>
              <a:rPr lang="en-GB" sz="2800" i="1" dirty="0"/>
              <a:t>What would a large AI </a:t>
            </a:r>
          </a:p>
          <a:p>
            <a:r>
              <a:rPr lang="en-GB" sz="2800" i="1" dirty="0"/>
              <a:t>(</a:t>
            </a:r>
            <a:r>
              <a:rPr lang="en-GB" sz="2800" i="1" dirty="0">
                <a:highlight>
                  <a:srgbClr val="FFFF00"/>
                </a:highlight>
              </a:rPr>
              <a:t>multi-modal text + data</a:t>
            </a:r>
            <a:r>
              <a:rPr lang="en-GB" sz="2800" i="1" dirty="0"/>
              <a:t>) foundation model look like if it were actually built for (fundamental) physics?</a:t>
            </a:r>
          </a:p>
          <a:p>
            <a:endParaRPr lang="en-GB" sz="2800" i="1" dirty="0"/>
          </a:p>
          <a:p>
            <a:r>
              <a:rPr lang="en-GB" sz="2800" i="1" dirty="0"/>
              <a:t>Should we build this ?</a:t>
            </a:r>
            <a:endParaRPr lang="en-GB" sz="2800" dirty="0"/>
          </a:p>
        </p:txBody>
      </p:sp>
      <p:pic>
        <p:nvPicPr>
          <p:cNvPr id="3" name="Picture 2" descr="A black text on a white background&#10;&#10;AI-generated content may be incorrect.">
            <a:extLst>
              <a:ext uri="{FF2B5EF4-FFF2-40B4-BE49-F238E27FC236}">
                <a16:creationId xmlns:a16="http://schemas.microsoft.com/office/drawing/2014/main" id="{6B198EA8-21FA-31F4-B204-D92F6675204D}"/>
              </a:ext>
            </a:extLst>
          </p:cNvPr>
          <p:cNvPicPr>
            <a:picLocks noChangeAspect="1"/>
          </p:cNvPicPr>
          <p:nvPr/>
        </p:nvPicPr>
        <p:blipFill>
          <a:blip r:embed="rId2"/>
          <a:stretch>
            <a:fillRect/>
          </a:stretch>
        </p:blipFill>
        <p:spPr>
          <a:xfrm>
            <a:off x="5880100" y="2166722"/>
            <a:ext cx="6096000" cy="3266805"/>
          </a:xfrm>
          <a:prstGeom prst="rect">
            <a:avLst/>
          </a:prstGeom>
        </p:spPr>
      </p:pic>
      <p:sp>
        <p:nvSpPr>
          <p:cNvPr id="6" name="TextBox 5">
            <a:extLst>
              <a:ext uri="{FF2B5EF4-FFF2-40B4-BE49-F238E27FC236}">
                <a16:creationId xmlns:a16="http://schemas.microsoft.com/office/drawing/2014/main" id="{A25630A1-513D-9D9F-F5EC-2F7CF8C8FD4D}"/>
              </a:ext>
            </a:extLst>
          </p:cNvPr>
          <p:cNvSpPr txBox="1"/>
          <p:nvPr/>
        </p:nvSpPr>
        <p:spPr>
          <a:xfrm>
            <a:off x="6860771" y="1481922"/>
            <a:ext cx="4134658" cy="369332"/>
          </a:xfrm>
          <a:prstGeom prst="rect">
            <a:avLst/>
          </a:prstGeom>
          <a:noFill/>
        </p:spPr>
        <p:txBody>
          <a:bodyPr wrap="none" rtlCol="0">
            <a:spAutoFit/>
          </a:bodyPr>
          <a:lstStyle/>
          <a:p>
            <a:pPr algn="l"/>
            <a:r>
              <a:rPr lang="en-DE" dirty="0">
                <a:highlight>
                  <a:srgbClr val="FFFF00"/>
                </a:highlight>
                <a:sym typeface="Wingdings" pitchFamily="2" charset="2"/>
              </a:rPr>
              <a:t>Whitepaper/ Proposal/ Collection of Ideas</a:t>
            </a:r>
          </a:p>
        </p:txBody>
      </p:sp>
    </p:spTree>
    <p:extLst>
      <p:ext uri="{BB962C8B-B14F-4D97-AF65-F5344CB8AC3E}">
        <p14:creationId xmlns:p14="http://schemas.microsoft.com/office/powerpoint/2010/main" val="13578015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9004E-664F-BF74-20B1-822DE7F56871}"/>
              </a:ext>
            </a:extLst>
          </p:cNvPr>
          <p:cNvSpPr>
            <a:spLocks noGrp="1"/>
          </p:cNvSpPr>
          <p:nvPr>
            <p:ph type="title"/>
          </p:nvPr>
        </p:nvSpPr>
        <p:spPr/>
        <p:txBody>
          <a:bodyPr/>
          <a:lstStyle/>
          <a:p>
            <a:r>
              <a:rPr lang="en-GB" b="1" dirty="0"/>
              <a:t>What Are Large Physics Models (LPMs)?</a:t>
            </a:r>
            <a:endParaRPr lang="en-DE" dirty="0"/>
          </a:p>
        </p:txBody>
      </p:sp>
      <p:sp>
        <p:nvSpPr>
          <p:cNvPr id="3" name="Content Placeholder 2">
            <a:extLst>
              <a:ext uri="{FF2B5EF4-FFF2-40B4-BE49-F238E27FC236}">
                <a16:creationId xmlns:a16="http://schemas.microsoft.com/office/drawing/2014/main" id="{ADE19EC1-704B-95D8-7FF5-EAFC6B99B72B}"/>
              </a:ext>
            </a:extLst>
          </p:cNvPr>
          <p:cNvSpPr>
            <a:spLocks noGrp="1"/>
          </p:cNvSpPr>
          <p:nvPr>
            <p:ph idx="1"/>
          </p:nvPr>
        </p:nvSpPr>
        <p:spPr>
          <a:xfrm>
            <a:off x="438150" y="1847850"/>
            <a:ext cx="6362700" cy="4351338"/>
          </a:xfrm>
        </p:spPr>
        <p:txBody>
          <a:bodyPr/>
          <a:lstStyle/>
          <a:p>
            <a:pPr>
              <a:buFont typeface="Arial" panose="020B0604020202020204" pitchFamily="34" charset="0"/>
              <a:buChar char="•"/>
            </a:pPr>
            <a:r>
              <a:rPr lang="en-GB" dirty="0"/>
              <a:t>Inspired by </a:t>
            </a:r>
            <a:r>
              <a:rPr lang="en-GB" dirty="0" err="1"/>
              <a:t>chatgpt</a:t>
            </a:r>
            <a:r>
              <a:rPr lang="en-GB" dirty="0"/>
              <a:t> like foundation models (LLMs, vision models, multimodal models)</a:t>
            </a:r>
          </a:p>
          <a:p>
            <a:pPr>
              <a:buFont typeface="Arial" panose="020B0604020202020204" pitchFamily="34" charset="0"/>
              <a:buChar char="•"/>
            </a:pPr>
            <a:r>
              <a:rPr lang="en-GB" dirty="0"/>
              <a:t>LPMs are </a:t>
            </a:r>
            <a:r>
              <a:rPr lang="en-GB" b="1" u="sng" dirty="0"/>
              <a:t>AI models trained natively on physics</a:t>
            </a:r>
            <a:r>
              <a:rPr lang="en-GB" u="sng" dirty="0"/>
              <a:t> data, structure, and tasks </a:t>
            </a:r>
            <a:r>
              <a:rPr lang="en-GB" i="1" dirty="0">
                <a:solidFill>
                  <a:schemeClr val="accent2"/>
                </a:solidFill>
              </a:rPr>
              <a:t>(under the control of  the science community)</a:t>
            </a:r>
          </a:p>
          <a:p>
            <a:pPr>
              <a:buFont typeface="Arial" panose="020B0604020202020204" pitchFamily="34" charset="0"/>
              <a:buChar char="•"/>
            </a:pPr>
            <a:r>
              <a:rPr lang="en-GB" dirty="0"/>
              <a:t>Go beyond chatbots </a:t>
            </a:r>
            <a:r>
              <a:rPr lang="en-GB" dirty="0">
                <a:sym typeface="Wingdings" pitchFamily="2" charset="2"/>
              </a:rPr>
              <a:t></a:t>
            </a:r>
            <a:r>
              <a:rPr lang="en-GB" dirty="0"/>
              <a:t> integrate </a:t>
            </a:r>
            <a:r>
              <a:rPr lang="en-GB" b="1" dirty="0"/>
              <a:t>symbolic reasoning</a:t>
            </a:r>
            <a:r>
              <a:rPr lang="en-GB" dirty="0"/>
              <a:t>, </a:t>
            </a:r>
            <a:r>
              <a:rPr lang="en-GB" b="1" dirty="0"/>
              <a:t>simulation</a:t>
            </a:r>
            <a:r>
              <a:rPr lang="en-GB" dirty="0"/>
              <a:t>, </a:t>
            </a:r>
            <a:r>
              <a:rPr lang="en-GB" b="1" dirty="0"/>
              <a:t>mathematics</a:t>
            </a:r>
            <a:r>
              <a:rPr lang="en-GB" dirty="0"/>
              <a:t>, and </a:t>
            </a:r>
            <a:r>
              <a:rPr lang="en-GB" b="1" dirty="0"/>
              <a:t>data-driven inference via links to physics (raw) data</a:t>
            </a:r>
            <a:endParaRPr lang="en-GB" dirty="0"/>
          </a:p>
          <a:p>
            <a:endParaRPr lang="en-DE" dirty="0"/>
          </a:p>
        </p:txBody>
      </p:sp>
      <p:sp>
        <p:nvSpPr>
          <p:cNvPr id="4" name="Footer Placeholder 3">
            <a:extLst>
              <a:ext uri="{FF2B5EF4-FFF2-40B4-BE49-F238E27FC236}">
                <a16:creationId xmlns:a16="http://schemas.microsoft.com/office/drawing/2014/main" id="{77A45A6C-3F76-1DF7-FF10-20F85FE35959}"/>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25871AAF-BEAE-905B-F5E8-B031C5FCA56B}"/>
              </a:ext>
            </a:extLst>
          </p:cNvPr>
          <p:cNvSpPr>
            <a:spLocks noGrp="1"/>
          </p:cNvSpPr>
          <p:nvPr>
            <p:ph type="sldNum" sz="quarter" idx="12"/>
          </p:nvPr>
        </p:nvSpPr>
        <p:spPr/>
        <p:txBody>
          <a:bodyPr/>
          <a:lstStyle/>
          <a:p>
            <a:fld id="{EC98B3A4-9273-CE4A-B22B-2D3C6F6E59F0}" type="slidenum">
              <a:rPr lang="en-DE" smtClean="0"/>
              <a:t>47</a:t>
            </a:fld>
            <a:endParaRPr lang="en-DE"/>
          </a:p>
        </p:txBody>
      </p:sp>
      <p:graphicFrame>
        <p:nvGraphicFramePr>
          <p:cNvPr id="8" name="Diagram 7">
            <a:extLst>
              <a:ext uri="{FF2B5EF4-FFF2-40B4-BE49-F238E27FC236}">
                <a16:creationId xmlns:a16="http://schemas.microsoft.com/office/drawing/2014/main" id="{32082457-8F89-8ED1-09D2-1904CBFD170A}"/>
              </a:ext>
            </a:extLst>
          </p:cNvPr>
          <p:cNvGraphicFramePr/>
          <p:nvPr>
            <p:extLst>
              <p:ext uri="{D42A27DB-BD31-4B8C-83A1-F6EECF244321}">
                <p14:modId xmlns:p14="http://schemas.microsoft.com/office/powerpoint/2010/main" val="1827913301"/>
              </p:ext>
            </p:extLst>
          </p:nvPr>
        </p:nvGraphicFramePr>
        <p:xfrm>
          <a:off x="6800850" y="1377951"/>
          <a:ext cx="4813300" cy="46418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8C142D44-937B-1E3A-9A63-5421F11B9288}"/>
              </a:ext>
            </a:extLst>
          </p:cNvPr>
          <p:cNvSpPr txBox="1"/>
          <p:nvPr/>
        </p:nvSpPr>
        <p:spPr>
          <a:xfrm>
            <a:off x="8610600" y="4914900"/>
            <a:ext cx="1313821" cy="800219"/>
          </a:xfrm>
          <a:prstGeom prst="rect">
            <a:avLst/>
          </a:prstGeom>
          <a:solidFill>
            <a:schemeClr val="accent3"/>
          </a:solidFill>
        </p:spPr>
        <p:txBody>
          <a:bodyPr wrap="none" rtlCol="0">
            <a:spAutoFit/>
          </a:bodyPr>
          <a:lstStyle/>
          <a:p>
            <a:pPr algn="l"/>
            <a:r>
              <a:rPr lang="en-DE" sz="2800" dirty="0">
                <a:sym typeface="Wingdings" pitchFamily="2" charset="2"/>
              </a:rPr>
              <a:t>Human</a:t>
            </a:r>
          </a:p>
          <a:p>
            <a:pPr algn="l"/>
            <a:r>
              <a:rPr lang="en-GB" i="1" dirty="0">
                <a:sym typeface="Wingdings" pitchFamily="2" charset="2"/>
              </a:rPr>
              <a:t>(</a:t>
            </a:r>
            <a:r>
              <a:rPr lang="en-GB" i="1" dirty="0" err="1">
                <a:sym typeface="Wingdings" pitchFamily="2" charset="2"/>
              </a:rPr>
              <a:t>i</a:t>
            </a:r>
            <a:r>
              <a:rPr lang="en-DE" i="1" dirty="0">
                <a:sym typeface="Wingdings" pitchFamily="2" charset="2"/>
              </a:rPr>
              <a:t>n control?)</a:t>
            </a:r>
          </a:p>
        </p:txBody>
      </p:sp>
      <p:sp>
        <p:nvSpPr>
          <p:cNvPr id="11" name="TextBox 10">
            <a:extLst>
              <a:ext uri="{FF2B5EF4-FFF2-40B4-BE49-F238E27FC236}">
                <a16:creationId xmlns:a16="http://schemas.microsoft.com/office/drawing/2014/main" id="{895AAE69-5C42-D14E-5562-C334EEBDDEF9}"/>
              </a:ext>
            </a:extLst>
          </p:cNvPr>
          <p:cNvSpPr txBox="1"/>
          <p:nvPr/>
        </p:nvSpPr>
        <p:spPr>
          <a:xfrm>
            <a:off x="8060391" y="5728503"/>
            <a:ext cx="6096000" cy="646331"/>
          </a:xfrm>
          <a:prstGeom prst="rect">
            <a:avLst/>
          </a:prstGeom>
          <a:noFill/>
        </p:spPr>
        <p:txBody>
          <a:bodyPr wrap="square">
            <a:spAutoFit/>
          </a:bodyPr>
          <a:lstStyle/>
          <a:p>
            <a:r>
              <a:rPr lang="en-GB" i="1" dirty="0"/>
              <a:t>LPMs are built for physics reasoning </a:t>
            </a:r>
          </a:p>
          <a:p>
            <a:r>
              <a:rPr lang="en-GB" i="1" dirty="0"/>
              <a:t> and integration across our modalities.</a:t>
            </a:r>
          </a:p>
        </p:txBody>
      </p:sp>
    </p:spTree>
    <p:extLst>
      <p:ext uri="{BB962C8B-B14F-4D97-AF65-F5344CB8AC3E}">
        <p14:creationId xmlns:p14="http://schemas.microsoft.com/office/powerpoint/2010/main" val="9813377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7164E00F-93E0-4186-6664-0DE68D41A16E}"/>
              </a:ext>
            </a:extLst>
          </p:cNvPr>
          <p:cNvPicPr>
            <a:picLocks noGrp="1" noChangeAspect="1"/>
          </p:cNvPicPr>
          <p:nvPr>
            <p:ph idx="1"/>
          </p:nvPr>
        </p:nvPicPr>
        <p:blipFill>
          <a:blip r:embed="rId2"/>
          <a:stretch>
            <a:fillRect/>
          </a:stretch>
        </p:blipFill>
        <p:spPr>
          <a:xfrm>
            <a:off x="-14623" y="514350"/>
            <a:ext cx="12206623" cy="5370913"/>
          </a:xfrm>
          <a:prstGeom prst="rect">
            <a:avLst/>
          </a:prstGeom>
        </p:spPr>
      </p:pic>
      <p:sp>
        <p:nvSpPr>
          <p:cNvPr id="2" name="Footer Placeholder 1">
            <a:extLst>
              <a:ext uri="{FF2B5EF4-FFF2-40B4-BE49-F238E27FC236}">
                <a16:creationId xmlns:a16="http://schemas.microsoft.com/office/drawing/2014/main" id="{9FDEADD0-F7AD-D27C-2E3A-7FF7D0004875}"/>
              </a:ext>
            </a:extLst>
          </p:cNvPr>
          <p:cNvSpPr>
            <a:spLocks noGrp="1"/>
          </p:cNvSpPr>
          <p:nvPr>
            <p:ph type="ftr" sz="quarter" idx="11"/>
          </p:nvPr>
        </p:nvSpPr>
        <p:spPr/>
        <p:txBody>
          <a:bodyPr/>
          <a:lstStyle/>
          <a:p>
            <a:r>
              <a:rPr lang="en-GB"/>
              <a:t>HAMLET Kopenhagen 2025, Sascha Caron</a:t>
            </a:r>
            <a:endParaRPr lang="en-DE"/>
          </a:p>
        </p:txBody>
      </p:sp>
      <p:sp>
        <p:nvSpPr>
          <p:cNvPr id="3" name="Slide Number Placeholder 2">
            <a:extLst>
              <a:ext uri="{FF2B5EF4-FFF2-40B4-BE49-F238E27FC236}">
                <a16:creationId xmlns:a16="http://schemas.microsoft.com/office/drawing/2014/main" id="{0AF4ECF5-20F6-F6E6-03E9-3976FA5F3E3D}"/>
              </a:ext>
            </a:extLst>
          </p:cNvPr>
          <p:cNvSpPr>
            <a:spLocks noGrp="1"/>
          </p:cNvSpPr>
          <p:nvPr>
            <p:ph type="sldNum" sz="quarter" idx="12"/>
          </p:nvPr>
        </p:nvSpPr>
        <p:spPr/>
        <p:txBody>
          <a:bodyPr/>
          <a:lstStyle/>
          <a:p>
            <a:fld id="{EC98B3A4-9273-CE4A-B22B-2D3C6F6E59F0}" type="slidenum">
              <a:rPr lang="en-DE" smtClean="0"/>
              <a:t>48</a:t>
            </a:fld>
            <a:endParaRPr lang="en-DE"/>
          </a:p>
        </p:txBody>
      </p:sp>
    </p:spTree>
    <p:extLst>
      <p:ext uri="{BB962C8B-B14F-4D97-AF65-F5344CB8AC3E}">
        <p14:creationId xmlns:p14="http://schemas.microsoft.com/office/powerpoint/2010/main" val="1619309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6E88C-3DA1-8866-1141-8D82C72A4F77}"/>
              </a:ext>
            </a:extLst>
          </p:cNvPr>
          <p:cNvSpPr>
            <a:spLocks noGrp="1"/>
          </p:cNvSpPr>
          <p:nvPr>
            <p:ph type="title"/>
          </p:nvPr>
        </p:nvSpPr>
        <p:spPr/>
        <p:txBody>
          <a:bodyPr/>
          <a:lstStyle/>
          <a:p>
            <a:r>
              <a:rPr lang="en-DE" dirty="0"/>
              <a:t>Three Pillars for building Large Physics Models</a:t>
            </a:r>
          </a:p>
        </p:txBody>
      </p:sp>
      <p:graphicFrame>
        <p:nvGraphicFramePr>
          <p:cNvPr id="6" name="Content Placeholder 5">
            <a:extLst>
              <a:ext uri="{FF2B5EF4-FFF2-40B4-BE49-F238E27FC236}">
                <a16:creationId xmlns:a16="http://schemas.microsoft.com/office/drawing/2014/main" id="{B6C985F1-DAC1-5D11-187D-B6D5B025392A}"/>
              </a:ext>
            </a:extLst>
          </p:cNvPr>
          <p:cNvGraphicFramePr>
            <a:graphicFrameLocks noGrp="1"/>
          </p:cNvGraphicFramePr>
          <p:nvPr>
            <p:ph idx="1"/>
            <p:extLst>
              <p:ext uri="{D42A27DB-BD31-4B8C-83A1-F6EECF244321}">
                <p14:modId xmlns:p14="http://schemas.microsoft.com/office/powerpoint/2010/main" val="1743184373"/>
              </p:ext>
            </p:extLst>
          </p:nvPr>
        </p:nvGraphicFramePr>
        <p:xfrm>
          <a:off x="179296" y="1690688"/>
          <a:ext cx="8666530" cy="4035194"/>
        </p:xfrm>
        <a:graphic>
          <a:graphicData uri="http://schemas.openxmlformats.org/drawingml/2006/table">
            <a:tbl>
              <a:tblPr/>
              <a:tblGrid>
                <a:gridCol w="1936255">
                  <a:extLst>
                    <a:ext uri="{9D8B030D-6E8A-4147-A177-3AD203B41FA5}">
                      <a16:colId xmlns:a16="http://schemas.microsoft.com/office/drawing/2014/main" val="4273413230"/>
                    </a:ext>
                  </a:extLst>
                </a:gridCol>
                <a:gridCol w="6730275">
                  <a:extLst>
                    <a:ext uri="{9D8B030D-6E8A-4147-A177-3AD203B41FA5}">
                      <a16:colId xmlns:a16="http://schemas.microsoft.com/office/drawing/2014/main" val="2971814327"/>
                    </a:ext>
                  </a:extLst>
                </a:gridCol>
              </a:tblGrid>
              <a:tr h="632550">
                <a:tc>
                  <a:txBody>
                    <a:bodyPr/>
                    <a:lstStyle/>
                    <a:p>
                      <a:endParaRPr lang="en-GB" sz="2400" dirty="0"/>
                    </a:p>
                  </a:txBody>
                  <a:tcPr anchor="ctr">
                    <a:lnL>
                      <a:noFill/>
                    </a:lnL>
                    <a:lnR>
                      <a:noFill/>
                    </a:lnR>
                    <a:lnT>
                      <a:noFill/>
                    </a:lnT>
                    <a:lnB>
                      <a:noFill/>
                    </a:lnB>
                    <a:noFill/>
                  </a:tcPr>
                </a:tc>
                <a:tc>
                  <a:txBody>
                    <a:bodyPr/>
                    <a:lstStyle/>
                    <a:p>
                      <a:endParaRPr lang="en-GB" sz="2400" dirty="0"/>
                    </a:p>
                  </a:txBody>
                  <a:tcPr anchor="ctr">
                    <a:lnL>
                      <a:noFill/>
                    </a:lnL>
                    <a:lnR>
                      <a:noFill/>
                    </a:lnR>
                    <a:lnT>
                      <a:noFill/>
                    </a:lnT>
                    <a:lnB>
                      <a:noFill/>
                    </a:lnB>
                    <a:noFill/>
                  </a:tcPr>
                </a:tc>
                <a:extLst>
                  <a:ext uri="{0D108BD9-81ED-4DB2-BD59-A6C34878D82A}">
                    <a16:rowId xmlns:a16="http://schemas.microsoft.com/office/drawing/2014/main" val="1845904803"/>
                  </a:ext>
                </a:extLst>
              </a:tr>
              <a:tr h="1106962">
                <a:tc>
                  <a:txBody>
                    <a:bodyPr/>
                    <a:lstStyle/>
                    <a:p>
                      <a:r>
                        <a:rPr lang="en-GB" sz="2400" b="1"/>
                        <a:t>Development</a:t>
                      </a:r>
                      <a:endParaRPr lang="en-GB" sz="2400"/>
                    </a:p>
                  </a:txBody>
                  <a:tcPr anchor="ctr">
                    <a:lnL>
                      <a:noFill/>
                    </a:lnL>
                    <a:lnR>
                      <a:noFill/>
                    </a:lnR>
                    <a:lnT>
                      <a:noFill/>
                    </a:lnT>
                    <a:lnB>
                      <a:noFill/>
                    </a:lnB>
                    <a:noFill/>
                  </a:tcPr>
                </a:tc>
                <a:tc>
                  <a:txBody>
                    <a:bodyPr/>
                    <a:lstStyle/>
                    <a:p>
                      <a:r>
                        <a:rPr lang="en-GB" sz="2400" dirty="0"/>
                        <a:t>Multimodal models with symbolic + numerical + code + data input</a:t>
                      </a:r>
                    </a:p>
                  </a:txBody>
                  <a:tcPr anchor="ctr">
                    <a:lnL>
                      <a:noFill/>
                    </a:lnL>
                    <a:lnR>
                      <a:noFill/>
                    </a:lnR>
                    <a:lnT>
                      <a:noFill/>
                    </a:lnT>
                    <a:lnB>
                      <a:noFill/>
                    </a:lnB>
                    <a:noFill/>
                  </a:tcPr>
                </a:tc>
                <a:extLst>
                  <a:ext uri="{0D108BD9-81ED-4DB2-BD59-A6C34878D82A}">
                    <a16:rowId xmlns:a16="http://schemas.microsoft.com/office/drawing/2014/main" val="1556299139"/>
                  </a:ext>
                </a:extLst>
              </a:tr>
              <a:tr h="1106962">
                <a:tc>
                  <a:txBody>
                    <a:bodyPr/>
                    <a:lstStyle/>
                    <a:p>
                      <a:r>
                        <a:rPr lang="en-GB" sz="2400" b="1"/>
                        <a:t>Evaluation</a:t>
                      </a:r>
                      <a:endParaRPr lang="en-GB" sz="2400"/>
                    </a:p>
                  </a:txBody>
                  <a:tcPr anchor="ctr">
                    <a:lnL>
                      <a:noFill/>
                    </a:lnL>
                    <a:lnR>
                      <a:noFill/>
                    </a:lnR>
                    <a:lnT>
                      <a:noFill/>
                    </a:lnT>
                    <a:lnB>
                      <a:noFill/>
                    </a:lnB>
                    <a:noFill/>
                  </a:tcPr>
                </a:tc>
                <a:tc>
                  <a:txBody>
                    <a:bodyPr/>
                    <a:lstStyle/>
                    <a:p>
                      <a:r>
                        <a:rPr lang="en-GB" sz="2400" dirty="0"/>
                        <a:t>(Deep+ Scientific) Benchmarks that reflect physical reasoning</a:t>
                      </a:r>
                    </a:p>
                  </a:txBody>
                  <a:tcPr anchor="ctr">
                    <a:lnL>
                      <a:noFill/>
                    </a:lnL>
                    <a:lnR>
                      <a:noFill/>
                    </a:lnR>
                    <a:lnT>
                      <a:noFill/>
                    </a:lnT>
                    <a:lnB>
                      <a:noFill/>
                    </a:lnB>
                    <a:noFill/>
                  </a:tcPr>
                </a:tc>
                <a:extLst>
                  <a:ext uri="{0D108BD9-81ED-4DB2-BD59-A6C34878D82A}">
                    <a16:rowId xmlns:a16="http://schemas.microsoft.com/office/drawing/2014/main" val="2297909758"/>
                  </a:ext>
                </a:extLst>
              </a:tr>
              <a:tr h="1106962">
                <a:tc>
                  <a:txBody>
                    <a:bodyPr/>
                    <a:lstStyle/>
                    <a:p>
                      <a:r>
                        <a:rPr lang="en-GB" sz="2400" b="1"/>
                        <a:t>Philosophy</a:t>
                      </a:r>
                      <a:endParaRPr lang="en-GB" sz="2400"/>
                    </a:p>
                  </a:txBody>
                  <a:tcPr anchor="ctr">
                    <a:lnL>
                      <a:noFill/>
                    </a:lnL>
                    <a:lnR>
                      <a:noFill/>
                    </a:lnR>
                    <a:lnT>
                      <a:noFill/>
                    </a:lnT>
                    <a:lnB>
                      <a:noFill/>
                    </a:lnB>
                    <a:noFill/>
                  </a:tcPr>
                </a:tc>
                <a:tc>
                  <a:txBody>
                    <a:bodyPr/>
                    <a:lstStyle/>
                    <a:p>
                      <a:r>
                        <a:rPr lang="en-GB" sz="2400" dirty="0"/>
                        <a:t>Interdisciplinary reflection on what it means for an AI to “understand” or “discover”. Reflect on the Human AI Intersection. Ethical questions + Control</a:t>
                      </a:r>
                    </a:p>
                  </a:txBody>
                  <a:tcPr anchor="ctr">
                    <a:lnL>
                      <a:noFill/>
                    </a:lnL>
                    <a:lnR>
                      <a:noFill/>
                    </a:lnR>
                    <a:lnT>
                      <a:noFill/>
                    </a:lnT>
                    <a:lnB>
                      <a:noFill/>
                    </a:lnB>
                    <a:noFill/>
                  </a:tcPr>
                </a:tc>
                <a:extLst>
                  <a:ext uri="{0D108BD9-81ED-4DB2-BD59-A6C34878D82A}">
                    <a16:rowId xmlns:a16="http://schemas.microsoft.com/office/drawing/2014/main" val="3940772985"/>
                  </a:ext>
                </a:extLst>
              </a:tr>
            </a:tbl>
          </a:graphicData>
        </a:graphic>
      </p:graphicFrame>
      <p:sp>
        <p:nvSpPr>
          <p:cNvPr id="4" name="Footer Placeholder 3">
            <a:extLst>
              <a:ext uri="{FF2B5EF4-FFF2-40B4-BE49-F238E27FC236}">
                <a16:creationId xmlns:a16="http://schemas.microsoft.com/office/drawing/2014/main" id="{F8E71272-9D66-F85D-E2EF-8B44D5ECC486}"/>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29CEC548-2E37-146D-027B-3879AB6F915A}"/>
              </a:ext>
            </a:extLst>
          </p:cNvPr>
          <p:cNvSpPr>
            <a:spLocks noGrp="1"/>
          </p:cNvSpPr>
          <p:nvPr>
            <p:ph type="sldNum" sz="quarter" idx="12"/>
          </p:nvPr>
        </p:nvSpPr>
        <p:spPr/>
        <p:txBody>
          <a:bodyPr/>
          <a:lstStyle/>
          <a:p>
            <a:fld id="{EC98B3A4-9273-CE4A-B22B-2D3C6F6E59F0}" type="slidenum">
              <a:rPr lang="en-DE" smtClean="0"/>
              <a:t>49</a:t>
            </a:fld>
            <a:endParaRPr lang="en-DE"/>
          </a:p>
        </p:txBody>
      </p:sp>
      <p:pic>
        <p:nvPicPr>
          <p:cNvPr id="9" name="Picture 8" descr="A diagram of a diagram of a diagram&#10;&#10;AI-generated content may be incorrect.">
            <a:extLst>
              <a:ext uri="{FF2B5EF4-FFF2-40B4-BE49-F238E27FC236}">
                <a16:creationId xmlns:a16="http://schemas.microsoft.com/office/drawing/2014/main" id="{07DD1534-C1F2-0512-863E-DFB3D2FAA9EB}"/>
              </a:ext>
            </a:extLst>
          </p:cNvPr>
          <p:cNvPicPr>
            <a:picLocks noChangeAspect="1"/>
          </p:cNvPicPr>
          <p:nvPr/>
        </p:nvPicPr>
        <p:blipFill>
          <a:blip r:embed="rId2"/>
          <a:stretch>
            <a:fillRect/>
          </a:stretch>
        </p:blipFill>
        <p:spPr>
          <a:xfrm>
            <a:off x="8536608" y="1690688"/>
            <a:ext cx="3655392" cy="3461545"/>
          </a:xfrm>
          <a:prstGeom prst="rect">
            <a:avLst/>
          </a:prstGeom>
        </p:spPr>
      </p:pic>
    </p:spTree>
    <p:extLst>
      <p:ext uri="{BB962C8B-B14F-4D97-AF65-F5344CB8AC3E}">
        <p14:creationId xmlns:p14="http://schemas.microsoft.com/office/powerpoint/2010/main" val="2004264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68DB569B-6C95-2240-855F-1FD031E4DF1C}"/>
              </a:ext>
            </a:extLst>
          </p:cNvPr>
          <p:cNvPicPr>
            <a:picLocks noChangeAspect="1" noChangeArrowheads="1"/>
          </p:cNvPicPr>
          <p:nvPr/>
        </p:nvPicPr>
        <p:blipFill>
          <a:blip r:embed="rId2"/>
          <a:srcRect/>
          <a:stretch>
            <a:fillRect/>
          </a:stretch>
        </p:blipFill>
        <p:spPr bwMode="auto">
          <a:xfrm>
            <a:off x="3173154" y="4965839"/>
            <a:ext cx="2440568" cy="1898804"/>
          </a:xfrm>
          <a:prstGeom prst="rect">
            <a:avLst/>
          </a:prstGeom>
          <a:ln>
            <a:noFill/>
          </a:ln>
          <a:effectLst>
            <a:softEdge rad="112500"/>
          </a:effectLst>
        </p:spPr>
      </p:pic>
      <p:sp>
        <p:nvSpPr>
          <p:cNvPr id="5" name="TextBox 4">
            <a:extLst>
              <a:ext uri="{FF2B5EF4-FFF2-40B4-BE49-F238E27FC236}">
                <a16:creationId xmlns:a16="http://schemas.microsoft.com/office/drawing/2014/main" id="{DC982704-4AC9-F844-8844-7D170A46C1E4}"/>
              </a:ext>
            </a:extLst>
          </p:cNvPr>
          <p:cNvSpPr txBox="1"/>
          <p:nvPr/>
        </p:nvSpPr>
        <p:spPr>
          <a:xfrm>
            <a:off x="2179963" y="4174186"/>
            <a:ext cx="8160327"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de-DE" sz="3200" b="1" dirty="0" err="1"/>
              <a:t>Detector</a:t>
            </a:r>
            <a:r>
              <a:rPr lang="de-DE" sz="3200" b="1" dirty="0"/>
              <a:t> Simulator</a:t>
            </a:r>
          </a:p>
        </p:txBody>
      </p:sp>
      <p:pic>
        <p:nvPicPr>
          <p:cNvPr id="7" name="Picture 6">
            <a:extLst>
              <a:ext uri="{FF2B5EF4-FFF2-40B4-BE49-F238E27FC236}">
                <a16:creationId xmlns:a16="http://schemas.microsoft.com/office/drawing/2014/main" id="{83D57166-E50E-604F-B836-9B71061C4B4D}"/>
              </a:ext>
            </a:extLst>
          </p:cNvPr>
          <p:cNvPicPr>
            <a:picLocks noChangeAspect="1"/>
          </p:cNvPicPr>
          <p:nvPr/>
        </p:nvPicPr>
        <p:blipFill>
          <a:blip r:embed="rId3"/>
          <a:stretch>
            <a:fillRect/>
          </a:stretch>
        </p:blipFill>
        <p:spPr>
          <a:xfrm>
            <a:off x="6798361" y="3613691"/>
            <a:ext cx="2298700" cy="1422400"/>
          </a:xfrm>
          <a:prstGeom prst="rect">
            <a:avLst/>
          </a:prstGeom>
        </p:spPr>
      </p:pic>
      <p:sp>
        <p:nvSpPr>
          <p:cNvPr id="8" name="Up Arrow 7">
            <a:extLst>
              <a:ext uri="{FF2B5EF4-FFF2-40B4-BE49-F238E27FC236}">
                <a16:creationId xmlns:a16="http://schemas.microsoft.com/office/drawing/2014/main" id="{C21F7DC4-0FC5-DE47-A467-5B54FA078FD7}"/>
              </a:ext>
            </a:extLst>
          </p:cNvPr>
          <p:cNvSpPr/>
          <p:nvPr/>
        </p:nvSpPr>
        <p:spPr>
          <a:xfrm>
            <a:off x="1851710" y="1325564"/>
            <a:ext cx="466535" cy="523277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Picture 9">
            <a:extLst>
              <a:ext uri="{FF2B5EF4-FFF2-40B4-BE49-F238E27FC236}">
                <a16:creationId xmlns:a16="http://schemas.microsoft.com/office/drawing/2014/main" id="{44FBBF79-14D8-CF49-A810-479D35CE53CA}"/>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4393438" y="1325564"/>
            <a:ext cx="2727989" cy="1800473"/>
          </a:xfrm>
          <a:prstGeom prst="rect">
            <a:avLst/>
          </a:prstGeom>
        </p:spPr>
      </p:pic>
      <p:sp>
        <p:nvSpPr>
          <p:cNvPr id="11" name="TextBox 10">
            <a:extLst>
              <a:ext uri="{FF2B5EF4-FFF2-40B4-BE49-F238E27FC236}">
                <a16:creationId xmlns:a16="http://schemas.microsoft.com/office/drawing/2014/main" id="{E8937F4C-53EE-6040-9865-0E92CA9D6921}"/>
              </a:ext>
            </a:extLst>
          </p:cNvPr>
          <p:cNvSpPr txBox="1"/>
          <p:nvPr/>
        </p:nvSpPr>
        <p:spPr>
          <a:xfrm>
            <a:off x="2318245" y="942759"/>
            <a:ext cx="6250429"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de-DE" dirty="0" err="1">
                <a:latin typeface="Ayuthaya" pitchFamily="2" charset="-34"/>
                <a:ea typeface="Ayuthaya" pitchFamily="2" charset="-34"/>
                <a:cs typeface="Ayuthaya" pitchFamily="2" charset="-34"/>
              </a:rPr>
              <a:t>Energy</a:t>
            </a:r>
            <a:r>
              <a:rPr lang="de-DE" dirty="0">
                <a:latin typeface="Ayuthaya" pitchFamily="2" charset="-34"/>
                <a:ea typeface="Ayuthaya" pitchFamily="2" charset="-34"/>
                <a:cs typeface="Ayuthaya" pitchFamily="2" charset="-34"/>
              </a:rPr>
              <a:t> </a:t>
            </a:r>
            <a:r>
              <a:rPr lang="de-DE" dirty="0" err="1">
                <a:latin typeface="Ayuthaya" pitchFamily="2" charset="-34"/>
                <a:ea typeface="Ayuthaya" pitchFamily="2" charset="-34"/>
                <a:cs typeface="Ayuthaya" pitchFamily="2" charset="-34"/>
              </a:rPr>
              <a:t>and</a:t>
            </a:r>
            <a:r>
              <a:rPr lang="de-DE" dirty="0">
                <a:latin typeface="Ayuthaya" pitchFamily="2" charset="-34"/>
                <a:ea typeface="Ayuthaya" pitchFamily="2" charset="-34"/>
                <a:cs typeface="Ayuthaya" pitchFamily="2" charset="-34"/>
              </a:rPr>
              <a:t> </a:t>
            </a:r>
            <a:r>
              <a:rPr lang="de-DE" dirty="0" err="1">
                <a:latin typeface="Ayuthaya" pitchFamily="2" charset="-34"/>
                <a:ea typeface="Ayuthaya" pitchFamily="2" charset="-34"/>
                <a:cs typeface="Ayuthaya" pitchFamily="2" charset="-34"/>
              </a:rPr>
              <a:t>angles</a:t>
            </a:r>
            <a:r>
              <a:rPr lang="de-DE" dirty="0">
                <a:latin typeface="Ayuthaya" pitchFamily="2" charset="-34"/>
                <a:ea typeface="Ayuthaya" pitchFamily="2" charset="-34"/>
                <a:cs typeface="Ayuthaya" pitchFamily="2" charset="-34"/>
              </a:rPr>
              <a:t> </a:t>
            </a:r>
            <a:r>
              <a:rPr lang="de-DE" dirty="0" err="1">
                <a:latin typeface="Ayuthaya" pitchFamily="2" charset="-34"/>
                <a:ea typeface="Ayuthaya" pitchFamily="2" charset="-34"/>
                <a:cs typeface="Ayuthaya" pitchFamily="2" charset="-34"/>
              </a:rPr>
              <a:t>of</a:t>
            </a:r>
            <a:r>
              <a:rPr lang="de-DE" dirty="0">
                <a:latin typeface="Ayuthaya" pitchFamily="2" charset="-34"/>
                <a:ea typeface="Ayuthaya" pitchFamily="2" charset="-34"/>
                <a:cs typeface="Ayuthaya" pitchFamily="2" charset="-34"/>
              </a:rPr>
              <a:t> </a:t>
            </a:r>
            <a:r>
              <a:rPr lang="de-DE" dirty="0" err="1">
                <a:latin typeface="Ayuthaya" pitchFamily="2" charset="-34"/>
                <a:ea typeface="Ayuthaya" pitchFamily="2" charset="-34"/>
                <a:cs typeface="Ayuthaya" pitchFamily="2" charset="-34"/>
              </a:rPr>
              <a:t>reconstructed</a:t>
            </a:r>
            <a:r>
              <a:rPr lang="de-DE" dirty="0">
                <a:latin typeface="Ayuthaya" pitchFamily="2" charset="-34"/>
                <a:ea typeface="Ayuthaya" pitchFamily="2" charset="-34"/>
                <a:cs typeface="Ayuthaya" pitchFamily="2" charset="-34"/>
              </a:rPr>
              <a:t> </a:t>
            </a:r>
            <a:r>
              <a:rPr lang="de-DE" dirty="0" err="1">
                <a:latin typeface="Ayuthaya" pitchFamily="2" charset="-34"/>
                <a:ea typeface="Ayuthaya" pitchFamily="2" charset="-34"/>
                <a:cs typeface="Ayuthaya" pitchFamily="2" charset="-34"/>
              </a:rPr>
              <a:t>particles</a:t>
            </a:r>
            <a:endParaRPr lang="de-DE" dirty="0">
              <a:latin typeface="Ayuthaya" pitchFamily="2" charset="-34"/>
              <a:ea typeface="Ayuthaya" pitchFamily="2" charset="-34"/>
              <a:cs typeface="Ayuthaya" pitchFamily="2" charset="-34"/>
            </a:endParaRPr>
          </a:p>
        </p:txBody>
      </p:sp>
      <p:sp>
        <p:nvSpPr>
          <p:cNvPr id="3" name="Slide Number Placeholder 2">
            <a:extLst>
              <a:ext uri="{FF2B5EF4-FFF2-40B4-BE49-F238E27FC236}">
                <a16:creationId xmlns:a16="http://schemas.microsoft.com/office/drawing/2014/main" id="{E6CBEEFB-4270-8FA2-78E9-19A3C48C532C}"/>
              </a:ext>
            </a:extLst>
          </p:cNvPr>
          <p:cNvSpPr>
            <a:spLocks noGrp="1"/>
          </p:cNvSpPr>
          <p:nvPr>
            <p:ph type="sldNum" sz="quarter" idx="12"/>
          </p:nvPr>
        </p:nvSpPr>
        <p:spPr>
          <a:xfrm>
            <a:off x="11421966" y="4162738"/>
            <a:ext cx="1059965" cy="198141"/>
          </a:xfrm>
        </p:spPr>
        <p:txBody>
          <a:bodyPr/>
          <a:lstStyle/>
          <a:p>
            <a:fld id="{E5700CA5-575A-C94C-9D1A-AB68E65B293F}" type="slidenum">
              <a:rPr lang="en-GB" smtClean="0"/>
              <a:t>5</a:t>
            </a:fld>
            <a:endParaRPr lang="en-GB"/>
          </a:p>
        </p:txBody>
      </p:sp>
      <p:sp>
        <p:nvSpPr>
          <p:cNvPr id="9" name="Title 1">
            <a:extLst>
              <a:ext uri="{FF2B5EF4-FFF2-40B4-BE49-F238E27FC236}">
                <a16:creationId xmlns:a16="http://schemas.microsoft.com/office/drawing/2014/main" id="{A07294B8-F06E-4578-A550-710182BA3BE3}"/>
              </a:ext>
            </a:extLst>
          </p:cNvPr>
          <p:cNvSpPr txBox="1">
            <a:spLocks/>
          </p:cNvSpPr>
          <p:nvPr/>
        </p:nvSpPr>
        <p:spPr>
          <a:xfrm>
            <a:off x="2647787" y="-16779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DE" dirty="0"/>
              <a:t>2025:AI/Deep Learning (DL) in HEP</a:t>
            </a:r>
          </a:p>
        </p:txBody>
      </p:sp>
      <p:sp>
        <p:nvSpPr>
          <p:cNvPr id="14" name="TextBox 13">
            <a:extLst>
              <a:ext uri="{FF2B5EF4-FFF2-40B4-BE49-F238E27FC236}">
                <a16:creationId xmlns:a16="http://schemas.microsoft.com/office/drawing/2014/main" id="{1D39FA65-A355-90B9-46E2-EB230C8F3520}"/>
              </a:ext>
            </a:extLst>
          </p:cNvPr>
          <p:cNvSpPr txBox="1"/>
          <p:nvPr/>
        </p:nvSpPr>
        <p:spPr>
          <a:xfrm>
            <a:off x="352535" y="5615582"/>
            <a:ext cx="1215589" cy="646331"/>
          </a:xfrm>
          <a:prstGeom prst="rect">
            <a:avLst/>
          </a:prstGeom>
          <a:noFill/>
        </p:spPr>
        <p:txBody>
          <a:bodyPr wrap="none" rtlCol="0">
            <a:spAutoFit/>
          </a:bodyPr>
          <a:lstStyle/>
          <a:p>
            <a:r>
              <a:rPr lang="en-DE" dirty="0"/>
              <a:t>AI -</a:t>
            </a:r>
            <a:r>
              <a:rPr lang="en-GB" dirty="0"/>
              <a:t> event </a:t>
            </a:r>
          </a:p>
          <a:p>
            <a:r>
              <a:rPr lang="en-GB" dirty="0"/>
              <a:t>generation</a:t>
            </a:r>
            <a:endParaRPr lang="en-DE" dirty="0"/>
          </a:p>
        </p:txBody>
      </p:sp>
      <p:sp>
        <p:nvSpPr>
          <p:cNvPr id="15" name="TextBox 14">
            <a:extLst>
              <a:ext uri="{FF2B5EF4-FFF2-40B4-BE49-F238E27FC236}">
                <a16:creationId xmlns:a16="http://schemas.microsoft.com/office/drawing/2014/main" id="{65CE592E-A79C-ECF3-8B9B-3ABFCBC064A7}"/>
              </a:ext>
            </a:extLst>
          </p:cNvPr>
          <p:cNvSpPr txBox="1"/>
          <p:nvPr/>
        </p:nvSpPr>
        <p:spPr>
          <a:xfrm>
            <a:off x="309919" y="4042509"/>
            <a:ext cx="1168397" cy="923330"/>
          </a:xfrm>
          <a:prstGeom prst="rect">
            <a:avLst/>
          </a:prstGeom>
          <a:noFill/>
        </p:spPr>
        <p:txBody>
          <a:bodyPr wrap="none" rtlCol="0">
            <a:spAutoFit/>
          </a:bodyPr>
          <a:lstStyle/>
          <a:p>
            <a:r>
              <a:rPr lang="en-DE" dirty="0"/>
              <a:t>AI -</a:t>
            </a:r>
          </a:p>
          <a:p>
            <a:r>
              <a:rPr lang="en-DE" dirty="0"/>
              <a:t>detector</a:t>
            </a:r>
          </a:p>
          <a:p>
            <a:r>
              <a:rPr lang="en-DE" dirty="0"/>
              <a:t>simulation</a:t>
            </a:r>
          </a:p>
        </p:txBody>
      </p:sp>
      <p:sp>
        <p:nvSpPr>
          <p:cNvPr id="16" name="TextBox 15">
            <a:extLst>
              <a:ext uri="{FF2B5EF4-FFF2-40B4-BE49-F238E27FC236}">
                <a16:creationId xmlns:a16="http://schemas.microsoft.com/office/drawing/2014/main" id="{E72DDC87-AA37-2A3B-7C02-8E14FA957052}"/>
              </a:ext>
            </a:extLst>
          </p:cNvPr>
          <p:cNvSpPr txBox="1"/>
          <p:nvPr/>
        </p:nvSpPr>
        <p:spPr>
          <a:xfrm>
            <a:off x="294720" y="2286770"/>
            <a:ext cx="1554143" cy="646331"/>
          </a:xfrm>
          <a:prstGeom prst="rect">
            <a:avLst/>
          </a:prstGeom>
          <a:noFill/>
        </p:spPr>
        <p:txBody>
          <a:bodyPr wrap="none" rtlCol="0">
            <a:spAutoFit/>
          </a:bodyPr>
          <a:lstStyle/>
          <a:p>
            <a:r>
              <a:rPr lang="en-DE" dirty="0"/>
              <a:t>AI - </a:t>
            </a:r>
          </a:p>
          <a:p>
            <a:r>
              <a:rPr lang="en-DE" dirty="0"/>
              <a:t>reconstruction</a:t>
            </a:r>
          </a:p>
        </p:txBody>
      </p:sp>
      <p:sp>
        <p:nvSpPr>
          <p:cNvPr id="17" name="TextBox 16">
            <a:extLst>
              <a:ext uri="{FF2B5EF4-FFF2-40B4-BE49-F238E27FC236}">
                <a16:creationId xmlns:a16="http://schemas.microsoft.com/office/drawing/2014/main" id="{7C505952-939C-19EB-82ED-7DD654B063F3}"/>
              </a:ext>
            </a:extLst>
          </p:cNvPr>
          <p:cNvSpPr txBox="1"/>
          <p:nvPr/>
        </p:nvSpPr>
        <p:spPr>
          <a:xfrm>
            <a:off x="297006" y="571117"/>
            <a:ext cx="1484894" cy="1754326"/>
          </a:xfrm>
          <a:prstGeom prst="rect">
            <a:avLst/>
          </a:prstGeom>
          <a:noFill/>
        </p:spPr>
        <p:txBody>
          <a:bodyPr wrap="none" rtlCol="0">
            <a:spAutoFit/>
          </a:bodyPr>
          <a:lstStyle/>
          <a:p>
            <a:r>
              <a:rPr lang="en-DE" dirty="0"/>
              <a:t>AI – unfolding</a:t>
            </a:r>
          </a:p>
          <a:p>
            <a:endParaRPr lang="en-DE" dirty="0"/>
          </a:p>
          <a:p>
            <a:r>
              <a:rPr lang="en-DE" dirty="0"/>
              <a:t>AI – inference</a:t>
            </a:r>
          </a:p>
          <a:p>
            <a:endParaRPr lang="en-DE" dirty="0"/>
          </a:p>
          <a:p>
            <a:r>
              <a:rPr lang="en-GB" dirty="0"/>
              <a:t>AI - e</a:t>
            </a:r>
            <a:r>
              <a:rPr lang="en-DE" dirty="0"/>
              <a:t>vent </a:t>
            </a:r>
          </a:p>
          <a:p>
            <a:r>
              <a:rPr lang="en-DE" dirty="0"/>
              <a:t>selection</a:t>
            </a:r>
          </a:p>
        </p:txBody>
      </p:sp>
      <p:sp>
        <p:nvSpPr>
          <p:cNvPr id="18" name="TextBox 17">
            <a:extLst>
              <a:ext uri="{FF2B5EF4-FFF2-40B4-BE49-F238E27FC236}">
                <a16:creationId xmlns:a16="http://schemas.microsoft.com/office/drawing/2014/main" id="{392D815A-BFA9-96F3-4A0D-22B3B49EDB72}"/>
              </a:ext>
            </a:extLst>
          </p:cNvPr>
          <p:cNvSpPr txBox="1"/>
          <p:nvPr/>
        </p:nvSpPr>
        <p:spPr>
          <a:xfrm>
            <a:off x="309919" y="3107079"/>
            <a:ext cx="933332" cy="646331"/>
          </a:xfrm>
          <a:prstGeom prst="rect">
            <a:avLst/>
          </a:prstGeom>
          <a:noFill/>
        </p:spPr>
        <p:txBody>
          <a:bodyPr wrap="none" rtlCol="0">
            <a:spAutoFit/>
          </a:bodyPr>
          <a:lstStyle/>
          <a:p>
            <a:r>
              <a:rPr lang="en-DE" dirty="0"/>
              <a:t>AI - </a:t>
            </a:r>
          </a:p>
          <a:p>
            <a:r>
              <a:rPr lang="en-DE" dirty="0"/>
              <a:t>tracking</a:t>
            </a:r>
          </a:p>
        </p:txBody>
      </p:sp>
      <p:pic>
        <p:nvPicPr>
          <p:cNvPr id="20" name="Picture 19" descr="A diagram of lines and dots&#10;&#10;Description automatically generated">
            <a:extLst>
              <a:ext uri="{FF2B5EF4-FFF2-40B4-BE49-F238E27FC236}">
                <a16:creationId xmlns:a16="http://schemas.microsoft.com/office/drawing/2014/main" id="{9F74181E-872D-3B09-EED9-CAC70552982C}"/>
              </a:ext>
            </a:extLst>
          </p:cNvPr>
          <p:cNvPicPr>
            <a:picLocks noChangeAspect="1"/>
          </p:cNvPicPr>
          <p:nvPr/>
        </p:nvPicPr>
        <p:blipFill>
          <a:blip r:embed="rId5"/>
          <a:stretch>
            <a:fillRect/>
          </a:stretch>
        </p:blipFill>
        <p:spPr>
          <a:xfrm>
            <a:off x="2697055" y="2139456"/>
            <a:ext cx="1973161" cy="1973161"/>
          </a:xfrm>
          <a:prstGeom prst="rect">
            <a:avLst/>
          </a:prstGeom>
        </p:spPr>
      </p:pic>
      <p:sp>
        <p:nvSpPr>
          <p:cNvPr id="2" name="TextBox 1">
            <a:extLst>
              <a:ext uri="{FF2B5EF4-FFF2-40B4-BE49-F238E27FC236}">
                <a16:creationId xmlns:a16="http://schemas.microsoft.com/office/drawing/2014/main" id="{AD2B41C7-46F2-22A0-C752-E86F0A8F217C}"/>
              </a:ext>
            </a:extLst>
          </p:cNvPr>
          <p:cNvSpPr txBox="1"/>
          <p:nvPr/>
        </p:nvSpPr>
        <p:spPr>
          <a:xfrm>
            <a:off x="7481045" y="5316997"/>
            <a:ext cx="808426" cy="646331"/>
          </a:xfrm>
          <a:prstGeom prst="rect">
            <a:avLst/>
          </a:prstGeom>
          <a:noFill/>
        </p:spPr>
        <p:txBody>
          <a:bodyPr wrap="none" rtlCol="0">
            <a:spAutoFit/>
          </a:bodyPr>
          <a:lstStyle/>
          <a:p>
            <a:r>
              <a:rPr lang="en-DE" dirty="0"/>
              <a:t>AI - </a:t>
            </a:r>
          </a:p>
          <a:p>
            <a:r>
              <a:rPr lang="en-DE" dirty="0"/>
              <a:t>trigger</a:t>
            </a:r>
          </a:p>
        </p:txBody>
      </p:sp>
      <p:sp>
        <p:nvSpPr>
          <p:cNvPr id="12" name="TextBox 11">
            <a:extLst>
              <a:ext uri="{FF2B5EF4-FFF2-40B4-BE49-F238E27FC236}">
                <a16:creationId xmlns:a16="http://schemas.microsoft.com/office/drawing/2014/main" id="{0AF6566F-1053-0A8E-A14C-DD5C18675A85}"/>
              </a:ext>
            </a:extLst>
          </p:cNvPr>
          <p:cNvSpPr txBox="1"/>
          <p:nvPr/>
        </p:nvSpPr>
        <p:spPr>
          <a:xfrm>
            <a:off x="10859969" y="434373"/>
            <a:ext cx="1255344"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dirty="0"/>
              <a:t>c &amp; light jet</a:t>
            </a:r>
          </a:p>
          <a:p>
            <a:r>
              <a:rPr lang="en-US" dirty="0"/>
              <a:t>rejection</a:t>
            </a:r>
            <a:endParaRPr lang="en-DE" dirty="0"/>
          </a:p>
        </p:txBody>
      </p:sp>
      <p:pic>
        <p:nvPicPr>
          <p:cNvPr id="1026" name="Picture 2">
            <a:extLst>
              <a:ext uri="{FF2B5EF4-FFF2-40B4-BE49-F238E27FC236}">
                <a16:creationId xmlns:a16="http://schemas.microsoft.com/office/drawing/2014/main" id="{34D8D479-8473-E757-6199-2D35B366807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60115" y="1144763"/>
            <a:ext cx="4919455" cy="2737728"/>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12">
            <a:extLst>
              <a:ext uri="{FF2B5EF4-FFF2-40B4-BE49-F238E27FC236}">
                <a16:creationId xmlns:a16="http://schemas.microsoft.com/office/drawing/2014/main" id="{8C15347F-E142-8801-0646-AF18E962EA34}"/>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6901196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2D848-F021-04AD-D088-3DD606C1BD92}"/>
              </a:ext>
            </a:extLst>
          </p:cNvPr>
          <p:cNvSpPr>
            <a:spLocks noGrp="1"/>
          </p:cNvSpPr>
          <p:nvPr>
            <p:ph type="title"/>
          </p:nvPr>
        </p:nvSpPr>
        <p:spPr/>
        <p:txBody>
          <a:bodyPr/>
          <a:lstStyle/>
          <a:p>
            <a:r>
              <a:rPr lang="en-GB" b="1" dirty="0"/>
              <a:t>LPMs Need a New Kind of Collaboration</a:t>
            </a:r>
            <a:endParaRPr lang="en-DE" dirty="0"/>
          </a:p>
        </p:txBody>
      </p:sp>
      <p:sp>
        <p:nvSpPr>
          <p:cNvPr id="3" name="Content Placeholder 2">
            <a:extLst>
              <a:ext uri="{FF2B5EF4-FFF2-40B4-BE49-F238E27FC236}">
                <a16:creationId xmlns:a16="http://schemas.microsoft.com/office/drawing/2014/main" id="{3C74EF49-8D06-C331-4EEF-35CA51DA2C64}"/>
              </a:ext>
            </a:extLst>
          </p:cNvPr>
          <p:cNvSpPr>
            <a:spLocks noGrp="1"/>
          </p:cNvSpPr>
          <p:nvPr>
            <p:ph idx="1"/>
          </p:nvPr>
        </p:nvSpPr>
        <p:spPr/>
        <p:txBody>
          <a:bodyPr>
            <a:normAutofit fontScale="92500" lnSpcReduction="10000"/>
          </a:bodyPr>
          <a:lstStyle/>
          <a:p>
            <a:pPr>
              <a:buFont typeface="Arial" panose="020B0604020202020204" pitchFamily="34" charset="0"/>
              <a:buChar char="•"/>
            </a:pPr>
            <a:r>
              <a:rPr lang="en-GB" sz="3600" dirty="0"/>
              <a:t>Not just building models </a:t>
            </a:r>
            <a:r>
              <a:rPr lang="en-GB" sz="3600" dirty="0">
                <a:sym typeface="Wingdings" pitchFamily="2" charset="2"/>
              </a:rPr>
              <a:t> </a:t>
            </a:r>
            <a:r>
              <a:rPr lang="en-GB" sz="3600" b="1" dirty="0"/>
              <a:t>building scientific infrastructure</a:t>
            </a:r>
            <a:endParaRPr lang="en-GB" sz="3600" dirty="0"/>
          </a:p>
          <a:p>
            <a:pPr>
              <a:buFont typeface="Arial" panose="020B0604020202020204" pitchFamily="34" charset="0"/>
              <a:buChar char="•"/>
            </a:pPr>
            <a:r>
              <a:rPr lang="en-GB" sz="3600" dirty="0"/>
              <a:t>Requires collaboration between:</a:t>
            </a:r>
          </a:p>
          <a:p>
            <a:pPr marL="742950" lvl="1" indent="-285750">
              <a:buFont typeface="Arial" panose="020B0604020202020204" pitchFamily="34" charset="0"/>
              <a:buChar char="•"/>
            </a:pPr>
            <a:r>
              <a:rPr lang="en-GB" sz="3200" dirty="0"/>
              <a:t>Physicists</a:t>
            </a:r>
          </a:p>
          <a:p>
            <a:pPr marL="742950" lvl="1" indent="-285750">
              <a:buFont typeface="Arial" panose="020B0604020202020204" pitchFamily="34" charset="0"/>
              <a:buChar char="•"/>
            </a:pPr>
            <a:r>
              <a:rPr lang="en-GB" sz="3200" dirty="0"/>
              <a:t>Computer scientists</a:t>
            </a:r>
          </a:p>
          <a:p>
            <a:pPr marL="742950" lvl="1" indent="-285750">
              <a:buFont typeface="Arial" panose="020B0604020202020204" pitchFamily="34" charset="0"/>
              <a:buChar char="•"/>
            </a:pPr>
            <a:r>
              <a:rPr lang="en-GB" sz="3200" dirty="0"/>
              <a:t>Philosophers of science</a:t>
            </a:r>
          </a:p>
          <a:p>
            <a:pPr>
              <a:buFont typeface="Arial" panose="020B0604020202020204" pitchFamily="34" charset="0"/>
              <a:buChar char="•"/>
            </a:pPr>
            <a:r>
              <a:rPr lang="en-GB" sz="3600" dirty="0"/>
              <a:t>Inspired by the </a:t>
            </a:r>
            <a:r>
              <a:rPr lang="en-GB" sz="3600" b="1" dirty="0"/>
              <a:t>collaborative culture of HEP experiments (i.e. ATLAS, CMS, etc.)</a:t>
            </a:r>
          </a:p>
          <a:p>
            <a:pPr marL="0" indent="0">
              <a:buNone/>
            </a:pPr>
            <a:r>
              <a:rPr lang="en-GB" sz="3600" dirty="0">
                <a:sym typeface="Wingdings" pitchFamily="2" charset="2"/>
              </a:rPr>
              <a:t> </a:t>
            </a:r>
            <a:r>
              <a:rPr lang="en-GB" sz="3600" dirty="0">
                <a:solidFill>
                  <a:schemeClr val="accent2"/>
                </a:solidFill>
                <a:sym typeface="Wingdings" pitchFamily="2" charset="2"/>
              </a:rPr>
              <a:t>Should we build LPMs ?</a:t>
            </a:r>
            <a:endParaRPr lang="en-GB" sz="3600" dirty="0">
              <a:solidFill>
                <a:schemeClr val="accent2"/>
              </a:solidFill>
            </a:endParaRPr>
          </a:p>
        </p:txBody>
      </p:sp>
      <p:sp>
        <p:nvSpPr>
          <p:cNvPr id="4" name="Footer Placeholder 3">
            <a:extLst>
              <a:ext uri="{FF2B5EF4-FFF2-40B4-BE49-F238E27FC236}">
                <a16:creationId xmlns:a16="http://schemas.microsoft.com/office/drawing/2014/main" id="{D5CC1687-29F8-EB78-E16A-E6E8B4901E3E}"/>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3358BBBD-88AC-A9B5-400D-8A21C80A25F3}"/>
              </a:ext>
            </a:extLst>
          </p:cNvPr>
          <p:cNvSpPr>
            <a:spLocks noGrp="1"/>
          </p:cNvSpPr>
          <p:nvPr>
            <p:ph type="sldNum" sz="quarter" idx="12"/>
          </p:nvPr>
        </p:nvSpPr>
        <p:spPr/>
        <p:txBody>
          <a:bodyPr/>
          <a:lstStyle/>
          <a:p>
            <a:fld id="{EC98B3A4-9273-CE4A-B22B-2D3C6F6E59F0}" type="slidenum">
              <a:rPr lang="en-DE" smtClean="0"/>
              <a:t>50</a:t>
            </a:fld>
            <a:endParaRPr lang="en-DE"/>
          </a:p>
        </p:txBody>
      </p:sp>
    </p:spTree>
    <p:extLst>
      <p:ext uri="{BB962C8B-B14F-4D97-AF65-F5344CB8AC3E}">
        <p14:creationId xmlns:p14="http://schemas.microsoft.com/office/powerpoint/2010/main" val="11605844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DC494-BAED-A082-9ABA-8B8C26D5567F}"/>
              </a:ext>
            </a:extLst>
          </p:cNvPr>
          <p:cNvSpPr>
            <a:spLocks noGrp="1"/>
          </p:cNvSpPr>
          <p:nvPr>
            <p:ph type="title"/>
          </p:nvPr>
        </p:nvSpPr>
        <p:spPr/>
        <p:txBody>
          <a:bodyPr/>
          <a:lstStyle/>
          <a:p>
            <a:r>
              <a:rPr lang="en-DE" dirty="0"/>
              <a:t>LPMs : Yes or No ?</a:t>
            </a:r>
          </a:p>
        </p:txBody>
      </p:sp>
      <p:sp>
        <p:nvSpPr>
          <p:cNvPr id="3" name="Content Placeholder 2">
            <a:extLst>
              <a:ext uri="{FF2B5EF4-FFF2-40B4-BE49-F238E27FC236}">
                <a16:creationId xmlns:a16="http://schemas.microsoft.com/office/drawing/2014/main" id="{573F6E42-83D3-D079-90CA-45965ACDCD64}"/>
              </a:ext>
            </a:extLst>
          </p:cNvPr>
          <p:cNvSpPr>
            <a:spLocks noGrp="1"/>
          </p:cNvSpPr>
          <p:nvPr>
            <p:ph idx="1"/>
          </p:nvPr>
        </p:nvSpPr>
        <p:spPr>
          <a:xfrm>
            <a:off x="278172" y="1686132"/>
            <a:ext cx="5301534" cy="4806743"/>
          </a:xfrm>
        </p:spPr>
        <p:txBody>
          <a:bodyPr>
            <a:normAutofit fontScale="92500" lnSpcReduction="10000"/>
          </a:bodyPr>
          <a:lstStyle/>
          <a:p>
            <a:pPr>
              <a:buNone/>
            </a:pPr>
            <a:r>
              <a:rPr lang="en-GB" b="1" dirty="0"/>
              <a:t>PROS</a:t>
            </a:r>
            <a:endParaRPr lang="en-GB" dirty="0"/>
          </a:p>
          <a:p>
            <a:pPr>
              <a:buFont typeface="Arial" panose="020B0604020202020204" pitchFamily="34" charset="0"/>
              <a:buChar char="•"/>
            </a:pPr>
            <a:r>
              <a:rPr lang="en-GB" dirty="0"/>
              <a:t>Tailored to physics tasks and structures</a:t>
            </a:r>
          </a:p>
          <a:p>
            <a:pPr>
              <a:buFont typeface="Arial" panose="020B0604020202020204" pitchFamily="34" charset="0"/>
              <a:buChar char="•"/>
            </a:pPr>
            <a:r>
              <a:rPr lang="en-GB" dirty="0"/>
              <a:t>Can scale to complex inference across simulation, data, and theory</a:t>
            </a:r>
          </a:p>
          <a:p>
            <a:pPr>
              <a:buFont typeface="Arial" panose="020B0604020202020204" pitchFamily="34" charset="0"/>
              <a:buChar char="•"/>
            </a:pPr>
            <a:r>
              <a:rPr lang="en-GB" dirty="0"/>
              <a:t>Shared infrastructure → scientific collaboration at scale</a:t>
            </a:r>
          </a:p>
          <a:p>
            <a:pPr>
              <a:buFont typeface="Arial" panose="020B0604020202020204" pitchFamily="34" charset="0"/>
              <a:buChar char="•"/>
            </a:pPr>
            <a:r>
              <a:rPr lang="en-GB" dirty="0"/>
              <a:t>Potential to enhance discovery, reproducibility, and understanding</a:t>
            </a:r>
          </a:p>
          <a:p>
            <a:pPr>
              <a:buFont typeface="Arial" panose="020B0604020202020204" pitchFamily="34" charset="0"/>
              <a:buChar char="•"/>
            </a:pPr>
            <a:r>
              <a:rPr lang="en-GB" dirty="0"/>
              <a:t>Can be open, not in the hand of companies</a:t>
            </a:r>
          </a:p>
          <a:p>
            <a:pPr>
              <a:buFont typeface="Arial" panose="020B0604020202020204" pitchFamily="34" charset="0"/>
              <a:buChar char="•"/>
            </a:pPr>
            <a:r>
              <a:rPr lang="en-GB" dirty="0"/>
              <a:t>Prototype for other fields of science</a:t>
            </a:r>
          </a:p>
          <a:p>
            <a:pPr marL="0" indent="0">
              <a:buNone/>
            </a:pPr>
            <a:endParaRPr lang="en-GB" dirty="0"/>
          </a:p>
          <a:p>
            <a:pPr marL="0" indent="0">
              <a:buNone/>
            </a:pPr>
            <a:endParaRPr lang="en-DE" dirty="0"/>
          </a:p>
        </p:txBody>
      </p:sp>
      <p:sp>
        <p:nvSpPr>
          <p:cNvPr id="4" name="Footer Placeholder 3">
            <a:extLst>
              <a:ext uri="{FF2B5EF4-FFF2-40B4-BE49-F238E27FC236}">
                <a16:creationId xmlns:a16="http://schemas.microsoft.com/office/drawing/2014/main" id="{9E9D84CD-362A-540A-96F8-E45F4C64A9E8}"/>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A2AB0785-D34E-8C41-6B7A-70C59ED7863D}"/>
              </a:ext>
            </a:extLst>
          </p:cNvPr>
          <p:cNvSpPr>
            <a:spLocks noGrp="1"/>
          </p:cNvSpPr>
          <p:nvPr>
            <p:ph type="sldNum" sz="quarter" idx="12"/>
          </p:nvPr>
        </p:nvSpPr>
        <p:spPr/>
        <p:txBody>
          <a:bodyPr/>
          <a:lstStyle/>
          <a:p>
            <a:fld id="{EC98B3A4-9273-CE4A-B22B-2D3C6F6E59F0}" type="slidenum">
              <a:rPr lang="en-DE" smtClean="0"/>
              <a:t>51</a:t>
            </a:fld>
            <a:endParaRPr lang="en-DE"/>
          </a:p>
        </p:txBody>
      </p:sp>
      <p:sp>
        <p:nvSpPr>
          <p:cNvPr id="6" name="TextBox 5">
            <a:extLst>
              <a:ext uri="{FF2B5EF4-FFF2-40B4-BE49-F238E27FC236}">
                <a16:creationId xmlns:a16="http://schemas.microsoft.com/office/drawing/2014/main" id="{FA564285-16C5-D8B1-9690-3A70D0AF0097}"/>
              </a:ext>
            </a:extLst>
          </p:cNvPr>
          <p:cNvSpPr txBox="1"/>
          <p:nvPr/>
        </p:nvSpPr>
        <p:spPr>
          <a:xfrm>
            <a:off x="6363478" y="1682821"/>
            <a:ext cx="5550350" cy="5170646"/>
          </a:xfrm>
          <a:prstGeom prst="rect">
            <a:avLst/>
          </a:prstGeom>
          <a:noFill/>
        </p:spPr>
        <p:txBody>
          <a:bodyPr wrap="square" rtlCol="0">
            <a:spAutoFit/>
          </a:bodyPr>
          <a:lstStyle/>
          <a:p>
            <a:pPr>
              <a:buNone/>
            </a:pPr>
            <a:r>
              <a:rPr lang="en-GB" sz="2600" b="1" dirty="0"/>
              <a:t>CONS / RISKS</a:t>
            </a:r>
            <a:endParaRPr lang="en-GB" sz="2600" dirty="0"/>
          </a:p>
          <a:p>
            <a:pPr>
              <a:buFont typeface="Arial" panose="020B0604020202020204" pitchFamily="34" charset="0"/>
              <a:buChar char="•"/>
            </a:pPr>
            <a:r>
              <a:rPr lang="en-GB" sz="2600" dirty="0"/>
              <a:t>High cost: compute, data, engineering, manpower, money</a:t>
            </a:r>
          </a:p>
          <a:p>
            <a:pPr>
              <a:buFont typeface="Arial" panose="020B0604020202020204" pitchFamily="34" charset="0"/>
              <a:buChar char="•"/>
            </a:pPr>
            <a:r>
              <a:rPr lang="en-GB" sz="2600" dirty="0"/>
              <a:t>Epistemic opacity: hard to interpret latent space reasoning</a:t>
            </a:r>
          </a:p>
          <a:p>
            <a:pPr>
              <a:buFont typeface="Arial" panose="020B0604020202020204" pitchFamily="34" charset="0"/>
              <a:buChar char="•"/>
            </a:pPr>
            <a:r>
              <a:rPr lang="en-GB" sz="2600" dirty="0"/>
              <a:t>Risk of premature hype without careful testing</a:t>
            </a:r>
          </a:p>
          <a:p>
            <a:pPr>
              <a:buFont typeface="Arial" panose="020B0604020202020204" pitchFamily="34" charset="0"/>
              <a:buChar char="•"/>
            </a:pPr>
            <a:r>
              <a:rPr lang="en-GB" sz="2600" dirty="0"/>
              <a:t>Risk of “dead of arrival” (obsolete before completion)</a:t>
            </a:r>
          </a:p>
          <a:p>
            <a:pPr>
              <a:buFont typeface="Arial" panose="020B0604020202020204" pitchFamily="34" charset="0"/>
              <a:buChar char="•"/>
            </a:pPr>
            <a:r>
              <a:rPr lang="en-GB" sz="2600" dirty="0"/>
              <a:t>Risk of being less useful / capable</a:t>
            </a:r>
          </a:p>
          <a:p>
            <a:pPr>
              <a:buFont typeface="Arial" panose="020B0604020202020204" pitchFamily="34" charset="0"/>
              <a:buChar char="•"/>
            </a:pPr>
            <a:r>
              <a:rPr lang="en-GB" sz="2600" dirty="0"/>
              <a:t>…</a:t>
            </a:r>
          </a:p>
          <a:p>
            <a:endParaRPr lang="en-GB" sz="2600" dirty="0"/>
          </a:p>
          <a:p>
            <a:pPr algn="l"/>
            <a:endParaRPr lang="en-DE" dirty="0">
              <a:sym typeface="Wingdings" pitchFamily="2" charset="2"/>
            </a:endParaRPr>
          </a:p>
        </p:txBody>
      </p:sp>
    </p:spTree>
    <p:extLst>
      <p:ext uri="{BB962C8B-B14F-4D97-AF65-F5344CB8AC3E}">
        <p14:creationId xmlns:p14="http://schemas.microsoft.com/office/powerpoint/2010/main" val="14591982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91493-6921-C030-0986-6B9921ED1F7F}"/>
              </a:ext>
            </a:extLst>
          </p:cNvPr>
          <p:cNvSpPr>
            <a:spLocks noGrp="1"/>
          </p:cNvSpPr>
          <p:nvPr>
            <p:ph type="title"/>
          </p:nvPr>
        </p:nvSpPr>
        <p:spPr/>
        <p:txBody>
          <a:bodyPr/>
          <a:lstStyle/>
          <a:p>
            <a:r>
              <a:rPr lang="en-GB" dirty="0"/>
              <a:t>Industry vs. Science</a:t>
            </a:r>
            <a:endParaRPr lang="en-DE" dirty="0"/>
          </a:p>
        </p:txBody>
      </p:sp>
      <p:sp>
        <p:nvSpPr>
          <p:cNvPr id="3" name="Content Placeholder 2">
            <a:extLst>
              <a:ext uri="{FF2B5EF4-FFF2-40B4-BE49-F238E27FC236}">
                <a16:creationId xmlns:a16="http://schemas.microsoft.com/office/drawing/2014/main" id="{A6012C97-AC38-F193-BAB2-723FE4EE505A}"/>
              </a:ext>
            </a:extLst>
          </p:cNvPr>
          <p:cNvSpPr>
            <a:spLocks noGrp="1"/>
          </p:cNvSpPr>
          <p:nvPr>
            <p:ph idx="1"/>
          </p:nvPr>
        </p:nvSpPr>
        <p:spPr/>
        <p:txBody>
          <a:bodyPr>
            <a:normAutofit/>
          </a:bodyPr>
          <a:lstStyle/>
          <a:p>
            <a:pPr>
              <a:buFont typeface="Arial" panose="020B0604020202020204" pitchFamily="34" charset="0"/>
              <a:buChar char="•"/>
            </a:pPr>
            <a:r>
              <a:rPr lang="en-GB" dirty="0"/>
              <a:t>Industry leads in:</a:t>
            </a:r>
          </a:p>
          <a:p>
            <a:pPr marL="742950" lvl="1" indent="-285750">
              <a:buFont typeface="Arial" panose="020B0604020202020204" pitchFamily="34" charset="0"/>
              <a:buChar char="•"/>
            </a:pPr>
            <a:r>
              <a:rPr lang="en-GB" dirty="0"/>
              <a:t>Scaling compute and models</a:t>
            </a:r>
          </a:p>
          <a:p>
            <a:pPr marL="742950" lvl="1" indent="-285750">
              <a:buFont typeface="Arial" panose="020B0604020202020204" pitchFamily="34" charset="0"/>
              <a:buChar char="•"/>
            </a:pPr>
            <a:r>
              <a:rPr lang="en-GB" dirty="0"/>
              <a:t>Engineering toolchains</a:t>
            </a:r>
          </a:p>
          <a:p>
            <a:pPr marL="742950" lvl="1" indent="-285750">
              <a:buFont typeface="Arial" panose="020B0604020202020204" pitchFamily="34" charset="0"/>
              <a:buChar char="•"/>
            </a:pPr>
            <a:r>
              <a:rPr lang="en-GB" dirty="0"/>
              <a:t>General-purpose AI (e.g. GPT, Gemini, Claude)</a:t>
            </a:r>
          </a:p>
          <a:p>
            <a:pPr marL="0" indent="0">
              <a:buNone/>
            </a:pPr>
            <a:endParaRPr lang="en-GB" dirty="0"/>
          </a:p>
          <a:p>
            <a:pPr marL="0" indent="0">
              <a:buNone/>
            </a:pPr>
            <a:r>
              <a:rPr lang="en-GB" dirty="0"/>
              <a:t>=&gt; Collaboration is welcome, but science must define its </a:t>
            </a:r>
            <a:r>
              <a:rPr lang="en-GB" b="1" dirty="0"/>
              <a:t>own goals, structures, and values</a:t>
            </a:r>
            <a:r>
              <a:rPr lang="en-GB" dirty="0"/>
              <a:t>.</a:t>
            </a:r>
          </a:p>
          <a:p>
            <a:pPr marL="0" indent="0">
              <a:buNone/>
            </a:pPr>
            <a:endParaRPr lang="en-DE" dirty="0"/>
          </a:p>
        </p:txBody>
      </p:sp>
      <p:sp>
        <p:nvSpPr>
          <p:cNvPr id="4" name="Footer Placeholder 3">
            <a:extLst>
              <a:ext uri="{FF2B5EF4-FFF2-40B4-BE49-F238E27FC236}">
                <a16:creationId xmlns:a16="http://schemas.microsoft.com/office/drawing/2014/main" id="{EEF6E0C4-CB2C-CDC4-1F4C-A38184097EEB}"/>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8557E33E-3973-E2DF-488B-FD0FB7C28DF9}"/>
              </a:ext>
            </a:extLst>
          </p:cNvPr>
          <p:cNvSpPr>
            <a:spLocks noGrp="1"/>
          </p:cNvSpPr>
          <p:nvPr>
            <p:ph type="sldNum" sz="quarter" idx="12"/>
          </p:nvPr>
        </p:nvSpPr>
        <p:spPr/>
        <p:txBody>
          <a:bodyPr/>
          <a:lstStyle/>
          <a:p>
            <a:fld id="{EC98B3A4-9273-CE4A-B22B-2D3C6F6E59F0}" type="slidenum">
              <a:rPr lang="en-DE" smtClean="0"/>
              <a:t>52</a:t>
            </a:fld>
            <a:endParaRPr lang="en-DE"/>
          </a:p>
        </p:txBody>
      </p:sp>
    </p:spTree>
    <p:extLst>
      <p:ext uri="{BB962C8B-B14F-4D97-AF65-F5344CB8AC3E}">
        <p14:creationId xmlns:p14="http://schemas.microsoft.com/office/powerpoint/2010/main" val="2066993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3760F-12F2-2BB7-AFE4-9DD0117D0727}"/>
              </a:ext>
            </a:extLst>
          </p:cNvPr>
          <p:cNvSpPr>
            <a:spLocks noGrp="1"/>
          </p:cNvSpPr>
          <p:nvPr>
            <p:ph type="title"/>
          </p:nvPr>
        </p:nvSpPr>
        <p:spPr/>
        <p:txBody>
          <a:bodyPr/>
          <a:lstStyle/>
          <a:p>
            <a:r>
              <a:rPr lang="en-DE" dirty="0"/>
              <a:t>Feasibility </a:t>
            </a:r>
            <a:r>
              <a:rPr lang="en-DE" dirty="0">
                <a:sym typeface="Wingdings" pitchFamily="2" charset="2"/>
              </a:rPr>
              <a:t> Would need careful estimate</a:t>
            </a:r>
            <a:endParaRPr lang="en-DE" dirty="0"/>
          </a:p>
        </p:txBody>
      </p:sp>
      <p:sp>
        <p:nvSpPr>
          <p:cNvPr id="3" name="Content Placeholder 2">
            <a:extLst>
              <a:ext uri="{FF2B5EF4-FFF2-40B4-BE49-F238E27FC236}">
                <a16:creationId xmlns:a16="http://schemas.microsoft.com/office/drawing/2014/main" id="{4705A626-00EA-CCCF-72A1-60435C6CC72F}"/>
              </a:ext>
            </a:extLst>
          </p:cNvPr>
          <p:cNvSpPr>
            <a:spLocks noGrp="1"/>
          </p:cNvSpPr>
          <p:nvPr>
            <p:ph idx="1"/>
          </p:nvPr>
        </p:nvSpPr>
        <p:spPr/>
        <p:txBody>
          <a:bodyPr/>
          <a:lstStyle/>
          <a:p>
            <a:pPr marL="0" indent="0">
              <a:buNone/>
            </a:pPr>
            <a:r>
              <a:rPr lang="en-DE" dirty="0"/>
              <a:t>Some </a:t>
            </a:r>
            <a:r>
              <a:rPr lang="en-DE" u="sng" dirty="0"/>
              <a:t>guessing</a:t>
            </a:r>
            <a:r>
              <a:rPr lang="en-DE" dirty="0"/>
              <a:t> what would be needed to train a LPM:</a:t>
            </a:r>
          </a:p>
          <a:p>
            <a:pPr marL="0" indent="0">
              <a:buNone/>
            </a:pPr>
            <a:endParaRPr lang="en-DE" dirty="0"/>
          </a:p>
          <a:p>
            <a:pPr>
              <a:buFontTx/>
              <a:buChar char="-"/>
            </a:pPr>
            <a:r>
              <a:rPr lang="en-DE" dirty="0">
                <a:solidFill>
                  <a:schemeClr val="accent2"/>
                </a:solidFill>
              </a:rPr>
              <a:t>Access to AI (giga) factories (maybe &gt;10 percent of 1 AI factory?)</a:t>
            </a:r>
          </a:p>
          <a:p>
            <a:pPr>
              <a:buFontTx/>
              <a:buChar char="-"/>
            </a:pPr>
            <a:r>
              <a:rPr lang="en-DE" dirty="0">
                <a:solidFill>
                  <a:schemeClr val="accent2"/>
                </a:solidFill>
              </a:rPr>
              <a:t>O(100) staff scientists + PD + PhDs dedicated to the project</a:t>
            </a:r>
          </a:p>
          <a:p>
            <a:pPr>
              <a:buFontTx/>
              <a:buChar char="-"/>
            </a:pPr>
            <a:r>
              <a:rPr lang="en-DE" dirty="0">
                <a:solidFill>
                  <a:schemeClr val="accent2"/>
                </a:solidFill>
              </a:rPr>
              <a:t>Total costs: Small size astroparticle physics experiment ?</a:t>
            </a:r>
          </a:p>
          <a:p>
            <a:pPr>
              <a:buFontTx/>
              <a:buChar char="-"/>
            </a:pPr>
            <a:endParaRPr lang="en-DE" dirty="0"/>
          </a:p>
        </p:txBody>
      </p:sp>
      <p:sp>
        <p:nvSpPr>
          <p:cNvPr id="4" name="Footer Placeholder 3">
            <a:extLst>
              <a:ext uri="{FF2B5EF4-FFF2-40B4-BE49-F238E27FC236}">
                <a16:creationId xmlns:a16="http://schemas.microsoft.com/office/drawing/2014/main" id="{F41EE4EA-628E-F6A8-51E2-0B710F2902E0}"/>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5C4B0418-8F8B-A995-BD48-BF54832DBDE1}"/>
              </a:ext>
            </a:extLst>
          </p:cNvPr>
          <p:cNvSpPr>
            <a:spLocks noGrp="1"/>
          </p:cNvSpPr>
          <p:nvPr>
            <p:ph type="sldNum" sz="quarter" idx="12"/>
          </p:nvPr>
        </p:nvSpPr>
        <p:spPr/>
        <p:txBody>
          <a:bodyPr/>
          <a:lstStyle/>
          <a:p>
            <a:fld id="{EC98B3A4-9273-CE4A-B22B-2D3C6F6E59F0}" type="slidenum">
              <a:rPr lang="en-DE" smtClean="0"/>
              <a:t>53</a:t>
            </a:fld>
            <a:endParaRPr lang="en-DE"/>
          </a:p>
        </p:txBody>
      </p:sp>
      <p:sp>
        <p:nvSpPr>
          <p:cNvPr id="8" name="TextBox 7">
            <a:extLst>
              <a:ext uri="{FF2B5EF4-FFF2-40B4-BE49-F238E27FC236}">
                <a16:creationId xmlns:a16="http://schemas.microsoft.com/office/drawing/2014/main" id="{6872AF92-21F4-6B0C-F53F-7E5F305D0B1D}"/>
              </a:ext>
            </a:extLst>
          </p:cNvPr>
          <p:cNvSpPr txBox="1"/>
          <p:nvPr/>
        </p:nvSpPr>
        <p:spPr>
          <a:xfrm>
            <a:off x="438150" y="4876919"/>
            <a:ext cx="11270842" cy="1661993"/>
          </a:xfrm>
          <a:prstGeom prst="rect">
            <a:avLst/>
          </a:prstGeom>
          <a:noFill/>
        </p:spPr>
        <p:txBody>
          <a:bodyPr wrap="none" rtlCol="0">
            <a:spAutoFit/>
          </a:bodyPr>
          <a:lstStyle/>
          <a:p>
            <a:r>
              <a:rPr lang="en-GB" sz="2800" b="1" dirty="0"/>
              <a:t>Possibility: “LPM as a Computational Experiment for Fundamental Physics"</a:t>
            </a:r>
          </a:p>
          <a:p>
            <a:r>
              <a:rPr lang="en-GB" sz="2800" b="1" i="1" dirty="0">
                <a:sym typeface="Wingdings" pitchFamily="2" charset="2"/>
              </a:rPr>
              <a:t> </a:t>
            </a:r>
            <a:r>
              <a:rPr lang="en-GB" sz="2800" i="1" dirty="0"/>
              <a:t>a flagship project combining AI, theory, simulation, and data in </a:t>
            </a:r>
          </a:p>
          <a:p>
            <a:r>
              <a:rPr lang="en-GB" sz="2800" i="1" dirty="0"/>
              <a:t>a shared model infrastructure </a:t>
            </a:r>
            <a:endParaRPr lang="en-GB" sz="2800" dirty="0"/>
          </a:p>
          <a:p>
            <a:pPr algn="l"/>
            <a:endParaRPr lang="en-DE" dirty="0">
              <a:sym typeface="Wingdings" pitchFamily="2" charset="2"/>
            </a:endParaRPr>
          </a:p>
        </p:txBody>
      </p:sp>
    </p:spTree>
    <p:extLst>
      <p:ext uri="{BB962C8B-B14F-4D97-AF65-F5344CB8AC3E}">
        <p14:creationId xmlns:p14="http://schemas.microsoft.com/office/powerpoint/2010/main" val="28075897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BE30D-479F-C129-2649-4F3AE475473D}"/>
              </a:ext>
            </a:extLst>
          </p:cNvPr>
          <p:cNvSpPr>
            <a:spLocks noGrp="1"/>
          </p:cNvSpPr>
          <p:nvPr>
            <p:ph type="title"/>
          </p:nvPr>
        </p:nvSpPr>
        <p:spPr/>
        <p:txBody>
          <a:bodyPr>
            <a:normAutofit fontScale="90000"/>
          </a:bodyPr>
          <a:lstStyle/>
          <a:p>
            <a:r>
              <a:rPr lang="en-DE" dirty="0"/>
              <a:t>Final Thought: </a:t>
            </a:r>
            <a:r>
              <a:rPr lang="en-GB" b="1" dirty="0"/>
              <a:t>Who Will Build the Future of Scientific Discovery?</a:t>
            </a:r>
            <a:br>
              <a:rPr lang="en-GB" dirty="0"/>
            </a:br>
            <a:endParaRPr lang="en-DE" dirty="0"/>
          </a:p>
        </p:txBody>
      </p:sp>
      <p:sp>
        <p:nvSpPr>
          <p:cNvPr id="3" name="Content Placeholder 2">
            <a:extLst>
              <a:ext uri="{FF2B5EF4-FFF2-40B4-BE49-F238E27FC236}">
                <a16:creationId xmlns:a16="http://schemas.microsoft.com/office/drawing/2014/main" id="{8784C577-8EEC-3C54-877D-3A5758B84152}"/>
              </a:ext>
            </a:extLst>
          </p:cNvPr>
          <p:cNvSpPr>
            <a:spLocks noGrp="1"/>
          </p:cNvSpPr>
          <p:nvPr>
            <p:ph idx="1"/>
          </p:nvPr>
        </p:nvSpPr>
        <p:spPr/>
        <p:txBody>
          <a:bodyPr/>
          <a:lstStyle/>
          <a:p>
            <a:pPr marL="0" indent="0">
              <a:buNone/>
            </a:pPr>
            <a:r>
              <a:rPr lang="en-GB" b="1" dirty="0">
                <a:solidFill>
                  <a:schemeClr val="accent2"/>
                </a:solidFill>
              </a:rPr>
              <a:t>Let’s look 10–20 years into the future.</a:t>
            </a:r>
            <a:br>
              <a:rPr lang="en-GB" b="1" dirty="0">
                <a:solidFill>
                  <a:schemeClr val="accent2"/>
                </a:solidFill>
              </a:rPr>
            </a:br>
            <a:r>
              <a:rPr lang="en-GB" b="1" dirty="0">
                <a:solidFill>
                  <a:schemeClr val="accent2"/>
                </a:solidFill>
              </a:rPr>
              <a:t>Many scientific tasks ( data analysis, simulation, even hypothesis generation ) will be done by AI.</a:t>
            </a:r>
          </a:p>
        </p:txBody>
      </p:sp>
      <p:sp>
        <p:nvSpPr>
          <p:cNvPr id="4" name="Footer Placeholder 3">
            <a:extLst>
              <a:ext uri="{FF2B5EF4-FFF2-40B4-BE49-F238E27FC236}">
                <a16:creationId xmlns:a16="http://schemas.microsoft.com/office/drawing/2014/main" id="{44967D27-903A-C2CD-6CB3-DF9BF2A6A303}"/>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7D6A7994-4BAE-E6F4-6D32-FE75A527BEC3}"/>
              </a:ext>
            </a:extLst>
          </p:cNvPr>
          <p:cNvSpPr>
            <a:spLocks noGrp="1"/>
          </p:cNvSpPr>
          <p:nvPr>
            <p:ph type="sldNum" sz="quarter" idx="12"/>
          </p:nvPr>
        </p:nvSpPr>
        <p:spPr/>
        <p:txBody>
          <a:bodyPr/>
          <a:lstStyle/>
          <a:p>
            <a:fld id="{EC98B3A4-9273-CE4A-B22B-2D3C6F6E59F0}" type="slidenum">
              <a:rPr lang="en-DE" smtClean="0"/>
              <a:t>54</a:t>
            </a:fld>
            <a:endParaRPr lang="en-DE"/>
          </a:p>
        </p:txBody>
      </p:sp>
    </p:spTree>
    <p:extLst>
      <p:ext uri="{BB962C8B-B14F-4D97-AF65-F5344CB8AC3E}">
        <p14:creationId xmlns:p14="http://schemas.microsoft.com/office/powerpoint/2010/main" val="41860439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0F63A6-1B4D-8DA7-038F-83CFC32424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7B233A-0D84-F7BB-A09E-BFF0A12CD488}"/>
              </a:ext>
            </a:extLst>
          </p:cNvPr>
          <p:cNvSpPr>
            <a:spLocks noGrp="1"/>
          </p:cNvSpPr>
          <p:nvPr>
            <p:ph type="title"/>
          </p:nvPr>
        </p:nvSpPr>
        <p:spPr/>
        <p:txBody>
          <a:bodyPr>
            <a:normAutofit fontScale="90000"/>
          </a:bodyPr>
          <a:lstStyle/>
          <a:p>
            <a:r>
              <a:rPr lang="en-DE" dirty="0"/>
              <a:t>Final Thought: </a:t>
            </a:r>
            <a:r>
              <a:rPr lang="en-GB" b="1" dirty="0"/>
              <a:t>Who Will Build the Future of Scientific Discovery?</a:t>
            </a:r>
            <a:br>
              <a:rPr lang="en-GB" dirty="0"/>
            </a:br>
            <a:endParaRPr lang="en-DE" dirty="0"/>
          </a:p>
        </p:txBody>
      </p:sp>
      <p:sp>
        <p:nvSpPr>
          <p:cNvPr id="3" name="Content Placeholder 2">
            <a:extLst>
              <a:ext uri="{FF2B5EF4-FFF2-40B4-BE49-F238E27FC236}">
                <a16:creationId xmlns:a16="http://schemas.microsoft.com/office/drawing/2014/main" id="{11ED6A24-4B3C-2E74-2C23-BF51DA7094B2}"/>
              </a:ext>
            </a:extLst>
          </p:cNvPr>
          <p:cNvSpPr>
            <a:spLocks noGrp="1"/>
          </p:cNvSpPr>
          <p:nvPr>
            <p:ph idx="1"/>
          </p:nvPr>
        </p:nvSpPr>
        <p:spPr/>
        <p:txBody>
          <a:bodyPr/>
          <a:lstStyle/>
          <a:p>
            <a:pPr marL="0" indent="0">
              <a:buNone/>
            </a:pPr>
            <a:r>
              <a:rPr lang="en-GB" b="1" dirty="0">
                <a:solidFill>
                  <a:schemeClr val="accent2"/>
                </a:solidFill>
              </a:rPr>
              <a:t>Let’s look 10–20 years into the future.</a:t>
            </a:r>
            <a:br>
              <a:rPr lang="en-GB" b="1" dirty="0">
                <a:solidFill>
                  <a:schemeClr val="accent2"/>
                </a:solidFill>
              </a:rPr>
            </a:br>
            <a:r>
              <a:rPr lang="en-GB" b="1" dirty="0">
                <a:solidFill>
                  <a:schemeClr val="accent2"/>
                </a:solidFill>
              </a:rPr>
              <a:t>Many scientific tasks ( data analysis, simulation, even hypothesis generation ) will be done by AI.</a:t>
            </a:r>
          </a:p>
          <a:p>
            <a:pPr marL="0" indent="0">
              <a:buNone/>
            </a:pPr>
            <a:endParaRPr lang="en-GB" b="1" dirty="0">
              <a:solidFill>
                <a:schemeClr val="accent2"/>
              </a:solidFill>
            </a:endParaRPr>
          </a:p>
          <a:p>
            <a:pPr marL="0" indent="0">
              <a:buNone/>
            </a:pPr>
            <a:r>
              <a:rPr lang="en-GB" b="1" dirty="0"/>
              <a:t>Should science have control over these models? Let’s ask </a:t>
            </a:r>
            <a:r>
              <a:rPr lang="en-GB" b="1" dirty="0" err="1"/>
              <a:t>chatgpt</a:t>
            </a:r>
            <a:r>
              <a:rPr lang="en-GB" b="1" dirty="0"/>
              <a:t>:</a:t>
            </a:r>
          </a:p>
          <a:p>
            <a:pPr marL="0" indent="0">
              <a:buNone/>
            </a:pPr>
            <a:endParaRPr lang="en-GB" b="1" dirty="0"/>
          </a:p>
          <a:p>
            <a:pPr marL="0" indent="0">
              <a:buNone/>
            </a:pPr>
            <a:endParaRPr lang="en-GB" dirty="0"/>
          </a:p>
          <a:p>
            <a:pPr marL="0" indent="0">
              <a:buNone/>
            </a:pPr>
            <a:endParaRPr lang="en-GB" b="1" dirty="0">
              <a:solidFill>
                <a:schemeClr val="accent2"/>
              </a:solidFill>
            </a:endParaRPr>
          </a:p>
        </p:txBody>
      </p:sp>
      <p:sp>
        <p:nvSpPr>
          <p:cNvPr id="4" name="Footer Placeholder 3">
            <a:extLst>
              <a:ext uri="{FF2B5EF4-FFF2-40B4-BE49-F238E27FC236}">
                <a16:creationId xmlns:a16="http://schemas.microsoft.com/office/drawing/2014/main" id="{0325413B-FE2B-1046-FC60-54F218E4AC2E}"/>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6DAAE1A9-361E-3A73-4228-B9A0B15632AB}"/>
              </a:ext>
            </a:extLst>
          </p:cNvPr>
          <p:cNvSpPr>
            <a:spLocks noGrp="1"/>
          </p:cNvSpPr>
          <p:nvPr>
            <p:ph type="sldNum" sz="quarter" idx="12"/>
          </p:nvPr>
        </p:nvSpPr>
        <p:spPr/>
        <p:txBody>
          <a:bodyPr/>
          <a:lstStyle/>
          <a:p>
            <a:fld id="{EC98B3A4-9273-CE4A-B22B-2D3C6F6E59F0}" type="slidenum">
              <a:rPr lang="en-DE" smtClean="0"/>
              <a:t>55</a:t>
            </a:fld>
            <a:endParaRPr lang="en-DE"/>
          </a:p>
        </p:txBody>
      </p:sp>
      <p:graphicFrame>
        <p:nvGraphicFramePr>
          <p:cNvPr id="6" name="Table 5">
            <a:extLst>
              <a:ext uri="{FF2B5EF4-FFF2-40B4-BE49-F238E27FC236}">
                <a16:creationId xmlns:a16="http://schemas.microsoft.com/office/drawing/2014/main" id="{1F6EC383-779C-E590-1D42-F2B50940E14A}"/>
              </a:ext>
            </a:extLst>
          </p:cNvPr>
          <p:cNvGraphicFramePr>
            <a:graphicFrameLocks noGrp="1"/>
          </p:cNvGraphicFramePr>
          <p:nvPr/>
        </p:nvGraphicFramePr>
        <p:xfrm>
          <a:off x="838200" y="4436111"/>
          <a:ext cx="10515600" cy="640080"/>
        </p:xfrm>
        <a:graphic>
          <a:graphicData uri="http://schemas.openxmlformats.org/drawingml/2006/table">
            <a:tbl>
              <a:tblPr/>
              <a:tblGrid>
                <a:gridCol w="5257800">
                  <a:extLst>
                    <a:ext uri="{9D8B030D-6E8A-4147-A177-3AD203B41FA5}">
                      <a16:colId xmlns:a16="http://schemas.microsoft.com/office/drawing/2014/main" val="2264898556"/>
                    </a:ext>
                  </a:extLst>
                </a:gridCol>
                <a:gridCol w="5257800">
                  <a:extLst>
                    <a:ext uri="{9D8B030D-6E8A-4147-A177-3AD203B41FA5}">
                      <a16:colId xmlns:a16="http://schemas.microsoft.com/office/drawing/2014/main" val="2500423980"/>
                    </a:ext>
                  </a:extLst>
                </a:gridCol>
              </a:tblGrid>
              <a:tr h="0">
                <a:tc>
                  <a:txBody>
                    <a:bodyPr/>
                    <a:lstStyle/>
                    <a:p>
                      <a:r>
                        <a:rPr lang="en-DE"/>
                        <a:t>✅ </a:t>
                      </a:r>
                      <a:r>
                        <a:rPr lang="en-GB" b="1"/>
                        <a:t>Yes</a:t>
                      </a:r>
                      <a:endParaRPr lang="en-GB"/>
                    </a:p>
                  </a:txBody>
                  <a:tcPr anchor="ctr">
                    <a:lnL>
                      <a:noFill/>
                    </a:lnL>
                    <a:lnR>
                      <a:noFill/>
                    </a:lnR>
                    <a:lnT>
                      <a:noFill/>
                    </a:lnT>
                    <a:lnB>
                      <a:noFill/>
                    </a:lnB>
                    <a:noFill/>
                  </a:tcPr>
                </a:tc>
                <a:tc>
                  <a:txBody>
                    <a:bodyPr/>
                    <a:lstStyle/>
                    <a:p>
                      <a:r>
                        <a:rPr lang="en-GB" dirty="0"/>
                        <a:t>→ Build Large Physics Models. Train them openly. Shape them around physics.</a:t>
                      </a:r>
                    </a:p>
                  </a:txBody>
                  <a:tcPr anchor="ctr">
                    <a:lnL>
                      <a:noFill/>
                    </a:lnL>
                    <a:lnR>
                      <a:noFill/>
                    </a:lnR>
                    <a:lnT>
                      <a:noFill/>
                    </a:lnT>
                    <a:lnB>
                      <a:noFill/>
                    </a:lnB>
                    <a:noFill/>
                  </a:tcPr>
                </a:tc>
                <a:extLst>
                  <a:ext uri="{0D108BD9-81ED-4DB2-BD59-A6C34878D82A}">
                    <a16:rowId xmlns:a16="http://schemas.microsoft.com/office/drawing/2014/main" val="1884035347"/>
                  </a:ext>
                </a:extLst>
              </a:tr>
            </a:tbl>
          </a:graphicData>
        </a:graphic>
      </p:graphicFrame>
      <p:graphicFrame>
        <p:nvGraphicFramePr>
          <p:cNvPr id="7" name="Table 6">
            <a:extLst>
              <a:ext uri="{FF2B5EF4-FFF2-40B4-BE49-F238E27FC236}">
                <a16:creationId xmlns:a16="http://schemas.microsoft.com/office/drawing/2014/main" id="{683B73B5-5F10-D3BC-DBD1-6DC20B4B7D46}"/>
              </a:ext>
            </a:extLst>
          </p:cNvPr>
          <p:cNvGraphicFramePr>
            <a:graphicFrameLocks noGrp="1"/>
          </p:cNvGraphicFramePr>
          <p:nvPr/>
        </p:nvGraphicFramePr>
        <p:xfrm>
          <a:off x="838200" y="5306537"/>
          <a:ext cx="10515600" cy="640080"/>
        </p:xfrm>
        <a:graphic>
          <a:graphicData uri="http://schemas.openxmlformats.org/drawingml/2006/table">
            <a:tbl>
              <a:tblPr/>
              <a:tblGrid>
                <a:gridCol w="5257800">
                  <a:extLst>
                    <a:ext uri="{9D8B030D-6E8A-4147-A177-3AD203B41FA5}">
                      <a16:colId xmlns:a16="http://schemas.microsoft.com/office/drawing/2014/main" val="3274250164"/>
                    </a:ext>
                  </a:extLst>
                </a:gridCol>
                <a:gridCol w="5257800">
                  <a:extLst>
                    <a:ext uri="{9D8B030D-6E8A-4147-A177-3AD203B41FA5}">
                      <a16:colId xmlns:a16="http://schemas.microsoft.com/office/drawing/2014/main" val="1526392374"/>
                    </a:ext>
                  </a:extLst>
                </a:gridCol>
              </a:tblGrid>
              <a:tr h="0">
                <a:tc>
                  <a:txBody>
                    <a:bodyPr/>
                    <a:lstStyle/>
                    <a:p>
                      <a:r>
                        <a:rPr lang="en-DE"/>
                        <a:t>❌ </a:t>
                      </a:r>
                      <a:r>
                        <a:rPr lang="en-GB" b="1"/>
                        <a:t>No</a:t>
                      </a:r>
                      <a:endParaRPr lang="en-GB"/>
                    </a:p>
                  </a:txBody>
                  <a:tcPr anchor="ctr">
                    <a:lnL>
                      <a:noFill/>
                    </a:lnL>
                    <a:lnR>
                      <a:noFill/>
                    </a:lnR>
                    <a:lnT>
                      <a:noFill/>
                    </a:lnT>
                    <a:lnB>
                      <a:noFill/>
                    </a:lnB>
                    <a:noFill/>
                  </a:tcPr>
                </a:tc>
                <a:tc>
                  <a:txBody>
                    <a:bodyPr/>
                    <a:lstStyle/>
                    <a:p>
                      <a:r>
                        <a:rPr lang="en-GB" dirty="0"/>
                        <a:t>→ Use general-purpose tools. Depend on opaque systems. Accept misalignment.</a:t>
                      </a:r>
                    </a:p>
                  </a:txBody>
                  <a:tcPr anchor="ctr">
                    <a:lnL>
                      <a:noFill/>
                    </a:lnL>
                    <a:lnR>
                      <a:noFill/>
                    </a:lnR>
                    <a:lnT>
                      <a:noFill/>
                    </a:lnT>
                    <a:lnB>
                      <a:noFill/>
                    </a:lnB>
                    <a:noFill/>
                  </a:tcPr>
                </a:tc>
                <a:extLst>
                  <a:ext uri="{0D108BD9-81ED-4DB2-BD59-A6C34878D82A}">
                    <a16:rowId xmlns:a16="http://schemas.microsoft.com/office/drawing/2014/main" val="1224680826"/>
                  </a:ext>
                </a:extLst>
              </a:tr>
            </a:tbl>
          </a:graphicData>
        </a:graphic>
      </p:graphicFrame>
      <p:pic>
        <p:nvPicPr>
          <p:cNvPr id="9" name="Picture 8" descr="A screenshot of a chat&#10;&#10;AI-generated content may be incorrect.">
            <a:extLst>
              <a:ext uri="{FF2B5EF4-FFF2-40B4-BE49-F238E27FC236}">
                <a16:creationId xmlns:a16="http://schemas.microsoft.com/office/drawing/2014/main" id="{0FC1BDA2-B1F3-5ABB-DCF6-913C2491ECCC}"/>
              </a:ext>
            </a:extLst>
          </p:cNvPr>
          <p:cNvPicPr>
            <a:picLocks noChangeAspect="1"/>
          </p:cNvPicPr>
          <p:nvPr/>
        </p:nvPicPr>
        <p:blipFill>
          <a:blip r:embed="rId2"/>
          <a:stretch>
            <a:fillRect/>
          </a:stretch>
        </p:blipFill>
        <p:spPr>
          <a:xfrm>
            <a:off x="381000" y="3100767"/>
            <a:ext cx="10972800" cy="3620708"/>
          </a:xfrm>
          <a:prstGeom prst="rect">
            <a:avLst/>
          </a:prstGeom>
        </p:spPr>
      </p:pic>
      <p:sp>
        <p:nvSpPr>
          <p:cNvPr id="10" name="TextBox 9">
            <a:extLst>
              <a:ext uri="{FF2B5EF4-FFF2-40B4-BE49-F238E27FC236}">
                <a16:creationId xmlns:a16="http://schemas.microsoft.com/office/drawing/2014/main" id="{9C55E5E5-7CBE-A1AE-D65D-07CA22129440}"/>
              </a:ext>
            </a:extLst>
          </p:cNvPr>
          <p:cNvSpPr txBox="1"/>
          <p:nvPr/>
        </p:nvSpPr>
        <p:spPr>
          <a:xfrm>
            <a:off x="838200" y="4756151"/>
            <a:ext cx="861711" cy="369332"/>
          </a:xfrm>
          <a:prstGeom prst="rect">
            <a:avLst/>
          </a:prstGeom>
          <a:noFill/>
        </p:spPr>
        <p:txBody>
          <a:bodyPr wrap="none" rtlCol="0">
            <a:spAutoFit/>
          </a:bodyPr>
          <a:lstStyle/>
          <a:p>
            <a:pPr algn="l"/>
            <a:r>
              <a:rPr lang="en-DE" dirty="0">
                <a:sym typeface="Wingdings" pitchFamily="2" charset="2"/>
              </a:rPr>
              <a:t>GPT4o:</a:t>
            </a:r>
          </a:p>
        </p:txBody>
      </p:sp>
    </p:spTree>
    <p:extLst>
      <p:ext uri="{BB962C8B-B14F-4D97-AF65-F5344CB8AC3E}">
        <p14:creationId xmlns:p14="http://schemas.microsoft.com/office/powerpoint/2010/main" val="10106249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CA5F0-50A3-F404-7F81-A7534B1E15A5}"/>
              </a:ext>
            </a:extLst>
          </p:cNvPr>
          <p:cNvSpPr>
            <a:spLocks noGrp="1"/>
          </p:cNvSpPr>
          <p:nvPr>
            <p:ph type="title"/>
          </p:nvPr>
        </p:nvSpPr>
        <p:spPr/>
        <p:txBody>
          <a:bodyPr/>
          <a:lstStyle/>
          <a:p>
            <a:r>
              <a:rPr lang="en-DE" dirty="0"/>
              <a:t>Final Thought 2</a:t>
            </a:r>
          </a:p>
        </p:txBody>
      </p:sp>
      <p:sp>
        <p:nvSpPr>
          <p:cNvPr id="3" name="Content Placeholder 2">
            <a:extLst>
              <a:ext uri="{FF2B5EF4-FFF2-40B4-BE49-F238E27FC236}">
                <a16:creationId xmlns:a16="http://schemas.microsoft.com/office/drawing/2014/main" id="{CE5FE876-8695-A150-4010-5AF87A8DFF7C}"/>
              </a:ext>
            </a:extLst>
          </p:cNvPr>
          <p:cNvSpPr>
            <a:spLocks noGrp="1"/>
          </p:cNvSpPr>
          <p:nvPr>
            <p:ph idx="1"/>
          </p:nvPr>
        </p:nvSpPr>
        <p:spPr/>
        <p:txBody>
          <a:bodyPr>
            <a:normAutofit fontScale="77500" lnSpcReduction="20000"/>
          </a:bodyPr>
          <a:lstStyle/>
          <a:p>
            <a:pPr marL="0" indent="0">
              <a:buNone/>
            </a:pPr>
            <a:r>
              <a:rPr lang="en-DE" sz="4000" b="1" dirty="0"/>
              <a:t>Should we really ask the A</a:t>
            </a:r>
            <a:r>
              <a:rPr lang="en-GB" sz="4000" b="1" dirty="0"/>
              <a:t>I for questions on more AI ?</a:t>
            </a:r>
          </a:p>
          <a:p>
            <a:pPr marL="0" indent="0">
              <a:buNone/>
            </a:pPr>
            <a:endParaRPr lang="en-GB" sz="4000" b="1" dirty="0"/>
          </a:p>
          <a:p>
            <a:pPr marL="0" indent="0">
              <a:buNone/>
            </a:pPr>
            <a:r>
              <a:rPr lang="en-GB" sz="4000" b="1" dirty="0"/>
              <a:t>Who is going to ask the scientific questions ? </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i="1" dirty="0"/>
              <a:t>(This talk was written by a physicist… but consulted an AI.)</a:t>
            </a:r>
          </a:p>
          <a:p>
            <a:pPr marL="0" indent="0">
              <a:buNone/>
            </a:pPr>
            <a:endParaRPr lang="en-DE" dirty="0"/>
          </a:p>
        </p:txBody>
      </p:sp>
      <p:sp>
        <p:nvSpPr>
          <p:cNvPr id="4" name="Footer Placeholder 3">
            <a:extLst>
              <a:ext uri="{FF2B5EF4-FFF2-40B4-BE49-F238E27FC236}">
                <a16:creationId xmlns:a16="http://schemas.microsoft.com/office/drawing/2014/main" id="{C137A3AB-5869-6860-4E39-03642C2687EE}"/>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D13ECA0E-ED52-4BD4-F2FD-788A7CBB09DF}"/>
              </a:ext>
            </a:extLst>
          </p:cNvPr>
          <p:cNvSpPr>
            <a:spLocks noGrp="1"/>
          </p:cNvSpPr>
          <p:nvPr>
            <p:ph type="sldNum" sz="quarter" idx="12"/>
          </p:nvPr>
        </p:nvSpPr>
        <p:spPr/>
        <p:txBody>
          <a:bodyPr/>
          <a:lstStyle/>
          <a:p>
            <a:fld id="{EC98B3A4-9273-CE4A-B22B-2D3C6F6E59F0}" type="slidenum">
              <a:rPr lang="en-DE" smtClean="0"/>
              <a:t>56</a:t>
            </a:fld>
            <a:endParaRPr lang="en-DE"/>
          </a:p>
        </p:txBody>
      </p:sp>
      <p:pic>
        <p:nvPicPr>
          <p:cNvPr id="6" name="Picture 5" descr="A diagram of a diagram of a diagram&#10;&#10;AI-generated content may be incorrect.">
            <a:extLst>
              <a:ext uri="{FF2B5EF4-FFF2-40B4-BE49-F238E27FC236}">
                <a16:creationId xmlns:a16="http://schemas.microsoft.com/office/drawing/2014/main" id="{F604F8CA-2AD9-D58C-48CA-88AA94CDD3EB}"/>
              </a:ext>
            </a:extLst>
          </p:cNvPr>
          <p:cNvPicPr>
            <a:picLocks noChangeAspect="1"/>
          </p:cNvPicPr>
          <p:nvPr/>
        </p:nvPicPr>
        <p:blipFill>
          <a:blip r:embed="rId2"/>
          <a:stretch>
            <a:fillRect/>
          </a:stretch>
        </p:blipFill>
        <p:spPr>
          <a:xfrm>
            <a:off x="7969307" y="3588026"/>
            <a:ext cx="3116136" cy="2950886"/>
          </a:xfrm>
          <a:prstGeom prst="rect">
            <a:avLst/>
          </a:prstGeom>
        </p:spPr>
      </p:pic>
    </p:spTree>
    <p:extLst>
      <p:ext uri="{BB962C8B-B14F-4D97-AF65-F5344CB8AC3E}">
        <p14:creationId xmlns:p14="http://schemas.microsoft.com/office/powerpoint/2010/main" val="42015671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414E2-D773-B8CF-9D5C-CC2F927ACE0D}"/>
              </a:ext>
            </a:extLst>
          </p:cNvPr>
          <p:cNvSpPr>
            <a:spLocks noGrp="1"/>
          </p:cNvSpPr>
          <p:nvPr>
            <p:ph type="title"/>
          </p:nvPr>
        </p:nvSpPr>
        <p:spPr/>
        <p:txBody>
          <a:bodyPr/>
          <a:lstStyle/>
          <a:p>
            <a:endParaRPr lang="en-DE"/>
          </a:p>
        </p:txBody>
      </p:sp>
      <p:pic>
        <p:nvPicPr>
          <p:cNvPr id="7" name="Content Placeholder 6" descr="A screenshot of a website&#10;&#10;Description automatically generated">
            <a:extLst>
              <a:ext uri="{FF2B5EF4-FFF2-40B4-BE49-F238E27FC236}">
                <a16:creationId xmlns:a16="http://schemas.microsoft.com/office/drawing/2014/main" id="{AD72977D-AF14-E8A3-437C-99FA1B58A792}"/>
              </a:ext>
            </a:extLst>
          </p:cNvPr>
          <p:cNvPicPr>
            <a:picLocks noGrp="1" noChangeAspect="1"/>
          </p:cNvPicPr>
          <p:nvPr>
            <p:ph idx="1"/>
          </p:nvPr>
        </p:nvPicPr>
        <p:blipFill>
          <a:blip r:embed="rId2"/>
          <a:stretch>
            <a:fillRect/>
          </a:stretch>
        </p:blipFill>
        <p:spPr>
          <a:xfrm>
            <a:off x="0" y="-58994"/>
            <a:ext cx="12478645" cy="6975987"/>
          </a:xfrm>
        </p:spPr>
      </p:pic>
      <p:sp>
        <p:nvSpPr>
          <p:cNvPr id="9" name="TextBox 8">
            <a:extLst>
              <a:ext uri="{FF2B5EF4-FFF2-40B4-BE49-F238E27FC236}">
                <a16:creationId xmlns:a16="http://schemas.microsoft.com/office/drawing/2014/main" id="{C5A2C723-202E-FD51-C4EF-C15E1DAF2404}"/>
              </a:ext>
            </a:extLst>
          </p:cNvPr>
          <p:cNvSpPr txBox="1"/>
          <p:nvPr/>
        </p:nvSpPr>
        <p:spPr>
          <a:xfrm>
            <a:off x="917945" y="5454195"/>
            <a:ext cx="6241310" cy="369332"/>
          </a:xfrm>
          <a:prstGeom prst="rect">
            <a:avLst/>
          </a:prstGeom>
          <a:noFill/>
        </p:spPr>
        <p:txBody>
          <a:bodyPr wrap="square">
            <a:spAutoFit/>
          </a:bodyPr>
          <a:lstStyle/>
          <a:p>
            <a:r>
              <a:rPr lang="en-DE" dirty="0">
                <a:highlight>
                  <a:srgbClr val="FFFF00"/>
                </a:highlight>
              </a:rPr>
              <a:t>www.eucaif.org</a:t>
            </a:r>
          </a:p>
        </p:txBody>
      </p:sp>
      <p:sp>
        <p:nvSpPr>
          <p:cNvPr id="3" name="Footer Placeholder 2">
            <a:extLst>
              <a:ext uri="{FF2B5EF4-FFF2-40B4-BE49-F238E27FC236}">
                <a16:creationId xmlns:a16="http://schemas.microsoft.com/office/drawing/2014/main" id="{D123ED83-C450-CFD6-F295-0766374D0568}"/>
              </a:ext>
            </a:extLst>
          </p:cNvPr>
          <p:cNvSpPr>
            <a:spLocks noGrp="1"/>
          </p:cNvSpPr>
          <p:nvPr>
            <p:ph type="ftr" sz="quarter" idx="11"/>
          </p:nvPr>
        </p:nvSpPr>
        <p:spPr/>
        <p:txBody>
          <a:bodyPr/>
          <a:lstStyle/>
          <a:p>
            <a:r>
              <a:rPr lang="en-GB"/>
              <a:t>HAMLET Kopenhagen 2025, Sascha Caron</a:t>
            </a:r>
            <a:endParaRPr lang="en-DE"/>
          </a:p>
        </p:txBody>
      </p:sp>
      <p:sp>
        <p:nvSpPr>
          <p:cNvPr id="4" name="Slide Number Placeholder 3">
            <a:extLst>
              <a:ext uri="{FF2B5EF4-FFF2-40B4-BE49-F238E27FC236}">
                <a16:creationId xmlns:a16="http://schemas.microsoft.com/office/drawing/2014/main" id="{058F6ACE-5BAF-57D3-5C95-555FB57BBB62}"/>
              </a:ext>
            </a:extLst>
          </p:cNvPr>
          <p:cNvSpPr>
            <a:spLocks noGrp="1"/>
          </p:cNvSpPr>
          <p:nvPr>
            <p:ph type="sldNum" sz="quarter" idx="12"/>
          </p:nvPr>
        </p:nvSpPr>
        <p:spPr/>
        <p:txBody>
          <a:bodyPr/>
          <a:lstStyle/>
          <a:p>
            <a:fld id="{EC98B3A4-9273-CE4A-B22B-2D3C6F6E59F0}" type="slidenum">
              <a:rPr lang="en-DE" smtClean="0"/>
              <a:t>57</a:t>
            </a:fld>
            <a:endParaRPr lang="en-DE"/>
          </a:p>
        </p:txBody>
      </p:sp>
    </p:spTree>
    <p:extLst>
      <p:ext uri="{BB962C8B-B14F-4D97-AF65-F5344CB8AC3E}">
        <p14:creationId xmlns:p14="http://schemas.microsoft.com/office/powerpoint/2010/main" val="170055082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1387E-31F4-76E5-6DA7-FCF65769F707}"/>
              </a:ext>
            </a:extLst>
          </p:cNvPr>
          <p:cNvSpPr>
            <a:spLocks noGrp="1"/>
          </p:cNvSpPr>
          <p:nvPr>
            <p:ph type="title"/>
          </p:nvPr>
        </p:nvSpPr>
        <p:spPr/>
        <p:txBody>
          <a:bodyPr/>
          <a:lstStyle/>
          <a:p>
            <a:r>
              <a:rPr lang="en-DE" dirty="0"/>
              <a:t>Bonus slides</a:t>
            </a:r>
          </a:p>
        </p:txBody>
      </p:sp>
      <p:sp>
        <p:nvSpPr>
          <p:cNvPr id="3" name="Content Placeholder 2">
            <a:extLst>
              <a:ext uri="{FF2B5EF4-FFF2-40B4-BE49-F238E27FC236}">
                <a16:creationId xmlns:a16="http://schemas.microsoft.com/office/drawing/2014/main" id="{1704D604-7CF1-E8E2-2E59-5A2C16AD111E}"/>
              </a:ext>
            </a:extLst>
          </p:cNvPr>
          <p:cNvSpPr>
            <a:spLocks noGrp="1"/>
          </p:cNvSpPr>
          <p:nvPr>
            <p:ph idx="1"/>
          </p:nvPr>
        </p:nvSpPr>
        <p:spPr/>
        <p:txBody>
          <a:bodyPr/>
          <a:lstStyle/>
          <a:p>
            <a:endParaRPr lang="en-DE"/>
          </a:p>
        </p:txBody>
      </p:sp>
      <p:sp>
        <p:nvSpPr>
          <p:cNvPr id="4" name="Footer Placeholder 3">
            <a:extLst>
              <a:ext uri="{FF2B5EF4-FFF2-40B4-BE49-F238E27FC236}">
                <a16:creationId xmlns:a16="http://schemas.microsoft.com/office/drawing/2014/main" id="{60AFB728-3216-803E-B131-68E382DDAB3F}"/>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8723F753-DDE2-AE07-D9A3-08D28FC5A6C3}"/>
              </a:ext>
            </a:extLst>
          </p:cNvPr>
          <p:cNvSpPr>
            <a:spLocks noGrp="1"/>
          </p:cNvSpPr>
          <p:nvPr>
            <p:ph type="sldNum" sz="quarter" idx="12"/>
          </p:nvPr>
        </p:nvSpPr>
        <p:spPr/>
        <p:txBody>
          <a:bodyPr/>
          <a:lstStyle/>
          <a:p>
            <a:fld id="{EC98B3A4-9273-CE4A-B22B-2D3C6F6E59F0}" type="slidenum">
              <a:rPr lang="en-DE" smtClean="0"/>
              <a:t>58</a:t>
            </a:fld>
            <a:endParaRPr lang="en-DE"/>
          </a:p>
        </p:txBody>
      </p:sp>
    </p:spTree>
    <p:extLst>
      <p:ext uri="{BB962C8B-B14F-4D97-AF65-F5344CB8AC3E}">
        <p14:creationId xmlns:p14="http://schemas.microsoft.com/office/powerpoint/2010/main" val="37569476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EF2E5D5-3C54-1630-1B9D-FC17E038DAE9}"/>
              </a:ext>
            </a:extLst>
          </p:cNvPr>
          <p:cNvGraphicFramePr>
            <a:graphicFrameLocks noGrp="1"/>
          </p:cNvGraphicFramePr>
          <p:nvPr>
            <p:ph idx="1"/>
            <p:extLst>
              <p:ext uri="{D42A27DB-BD31-4B8C-83A1-F6EECF244321}">
                <p14:modId xmlns:p14="http://schemas.microsoft.com/office/powerpoint/2010/main" val="10218321"/>
              </p:ext>
            </p:extLst>
          </p:nvPr>
        </p:nvGraphicFramePr>
        <p:xfrm>
          <a:off x="838199" y="154982"/>
          <a:ext cx="13420241" cy="80746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E733452C-C78E-D3EF-955E-AFBCD340DA94}"/>
              </a:ext>
            </a:extLst>
          </p:cNvPr>
          <p:cNvSpPr>
            <a:spLocks noGrp="1"/>
          </p:cNvSpPr>
          <p:nvPr>
            <p:ph type="title"/>
          </p:nvPr>
        </p:nvSpPr>
        <p:spPr/>
        <p:txBody>
          <a:bodyPr/>
          <a:lstStyle/>
          <a:p>
            <a:r>
              <a:rPr lang="en-GB" b="1" dirty="0" err="1"/>
              <a:t>EuCAIF</a:t>
            </a:r>
            <a:r>
              <a:rPr lang="en-GB" b="1" dirty="0"/>
              <a:t> organizational structure</a:t>
            </a:r>
            <a:endParaRPr lang="en-DE" i="1" dirty="0"/>
          </a:p>
        </p:txBody>
      </p:sp>
      <p:sp>
        <p:nvSpPr>
          <p:cNvPr id="3" name="TextBox 2">
            <a:extLst>
              <a:ext uri="{FF2B5EF4-FFF2-40B4-BE49-F238E27FC236}">
                <a16:creationId xmlns:a16="http://schemas.microsoft.com/office/drawing/2014/main" id="{8DD3A43B-6400-6F58-B344-BABDB66DCEEC}"/>
              </a:ext>
            </a:extLst>
          </p:cNvPr>
          <p:cNvSpPr txBox="1"/>
          <p:nvPr/>
        </p:nvSpPr>
        <p:spPr>
          <a:xfrm>
            <a:off x="9060973" y="3730625"/>
            <a:ext cx="1602939" cy="9233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b="0" i="0" dirty="0"/>
              <a:t>+ International</a:t>
            </a:r>
          </a:p>
          <a:p>
            <a:r>
              <a:rPr lang="en-GB" b="0" i="0" dirty="0"/>
              <a:t>Advisory Board</a:t>
            </a:r>
            <a:endParaRPr lang="en-DE" dirty="0"/>
          </a:p>
          <a:p>
            <a:endParaRPr lang="en-DE" dirty="0"/>
          </a:p>
        </p:txBody>
      </p:sp>
      <p:sp>
        <p:nvSpPr>
          <p:cNvPr id="5" name="Footer Placeholder 4">
            <a:extLst>
              <a:ext uri="{FF2B5EF4-FFF2-40B4-BE49-F238E27FC236}">
                <a16:creationId xmlns:a16="http://schemas.microsoft.com/office/drawing/2014/main" id="{509FC307-9EFF-B112-F520-2F8B3D986067}"/>
              </a:ext>
            </a:extLst>
          </p:cNvPr>
          <p:cNvSpPr>
            <a:spLocks noGrp="1"/>
          </p:cNvSpPr>
          <p:nvPr>
            <p:ph type="ftr" sz="quarter" idx="11"/>
          </p:nvPr>
        </p:nvSpPr>
        <p:spPr/>
        <p:txBody>
          <a:bodyPr/>
          <a:lstStyle/>
          <a:p>
            <a:r>
              <a:rPr lang="en-GB"/>
              <a:t>HAMLET Kopenhagen 2025, Sascha Caron</a:t>
            </a:r>
            <a:endParaRPr lang="en-DE"/>
          </a:p>
        </p:txBody>
      </p:sp>
      <p:sp>
        <p:nvSpPr>
          <p:cNvPr id="6" name="Slide Number Placeholder 5">
            <a:extLst>
              <a:ext uri="{FF2B5EF4-FFF2-40B4-BE49-F238E27FC236}">
                <a16:creationId xmlns:a16="http://schemas.microsoft.com/office/drawing/2014/main" id="{812A15D5-AAA2-6E99-8AC7-B06C304BE8DA}"/>
              </a:ext>
            </a:extLst>
          </p:cNvPr>
          <p:cNvSpPr>
            <a:spLocks noGrp="1"/>
          </p:cNvSpPr>
          <p:nvPr>
            <p:ph type="sldNum" sz="quarter" idx="12"/>
          </p:nvPr>
        </p:nvSpPr>
        <p:spPr/>
        <p:txBody>
          <a:bodyPr/>
          <a:lstStyle/>
          <a:p>
            <a:fld id="{EC98B3A4-9273-CE4A-B22B-2D3C6F6E59F0}" type="slidenum">
              <a:rPr lang="en-DE" smtClean="0"/>
              <a:t>59</a:t>
            </a:fld>
            <a:endParaRPr lang="en-DE"/>
          </a:p>
        </p:txBody>
      </p:sp>
    </p:spTree>
    <p:extLst>
      <p:ext uri="{BB962C8B-B14F-4D97-AF65-F5344CB8AC3E}">
        <p14:creationId xmlns:p14="http://schemas.microsoft.com/office/powerpoint/2010/main" val="3367837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68DB569B-6C95-2240-855F-1FD031E4DF1C}"/>
              </a:ext>
            </a:extLst>
          </p:cNvPr>
          <p:cNvPicPr>
            <a:picLocks noChangeAspect="1" noChangeArrowheads="1"/>
          </p:cNvPicPr>
          <p:nvPr/>
        </p:nvPicPr>
        <p:blipFill>
          <a:blip r:embed="rId2"/>
          <a:srcRect/>
          <a:stretch>
            <a:fillRect/>
          </a:stretch>
        </p:blipFill>
        <p:spPr bwMode="auto">
          <a:xfrm>
            <a:off x="3173154" y="4965839"/>
            <a:ext cx="2440568" cy="1898804"/>
          </a:xfrm>
          <a:prstGeom prst="rect">
            <a:avLst/>
          </a:prstGeom>
          <a:ln>
            <a:noFill/>
          </a:ln>
          <a:effectLst>
            <a:softEdge rad="112500"/>
          </a:effectLst>
        </p:spPr>
      </p:pic>
      <p:sp>
        <p:nvSpPr>
          <p:cNvPr id="5" name="TextBox 4">
            <a:extLst>
              <a:ext uri="{FF2B5EF4-FFF2-40B4-BE49-F238E27FC236}">
                <a16:creationId xmlns:a16="http://schemas.microsoft.com/office/drawing/2014/main" id="{DC982704-4AC9-F844-8844-7D170A46C1E4}"/>
              </a:ext>
            </a:extLst>
          </p:cNvPr>
          <p:cNvSpPr txBox="1"/>
          <p:nvPr/>
        </p:nvSpPr>
        <p:spPr>
          <a:xfrm>
            <a:off x="2179963" y="4174186"/>
            <a:ext cx="8160327"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de-DE" sz="3200" b="1" dirty="0" err="1"/>
              <a:t>Detector</a:t>
            </a:r>
            <a:r>
              <a:rPr lang="de-DE" sz="3200" b="1" dirty="0"/>
              <a:t> Simulator</a:t>
            </a:r>
          </a:p>
        </p:txBody>
      </p:sp>
      <p:pic>
        <p:nvPicPr>
          <p:cNvPr id="7" name="Picture 6">
            <a:extLst>
              <a:ext uri="{FF2B5EF4-FFF2-40B4-BE49-F238E27FC236}">
                <a16:creationId xmlns:a16="http://schemas.microsoft.com/office/drawing/2014/main" id="{83D57166-E50E-604F-B836-9B71061C4B4D}"/>
              </a:ext>
            </a:extLst>
          </p:cNvPr>
          <p:cNvPicPr>
            <a:picLocks noChangeAspect="1"/>
          </p:cNvPicPr>
          <p:nvPr/>
        </p:nvPicPr>
        <p:blipFill>
          <a:blip r:embed="rId3"/>
          <a:stretch>
            <a:fillRect/>
          </a:stretch>
        </p:blipFill>
        <p:spPr>
          <a:xfrm>
            <a:off x="6798361" y="3613691"/>
            <a:ext cx="2298700" cy="1422400"/>
          </a:xfrm>
          <a:prstGeom prst="rect">
            <a:avLst/>
          </a:prstGeom>
        </p:spPr>
      </p:pic>
      <p:sp>
        <p:nvSpPr>
          <p:cNvPr id="8" name="Up Arrow 7">
            <a:extLst>
              <a:ext uri="{FF2B5EF4-FFF2-40B4-BE49-F238E27FC236}">
                <a16:creationId xmlns:a16="http://schemas.microsoft.com/office/drawing/2014/main" id="{C21F7DC4-0FC5-DE47-A467-5B54FA078FD7}"/>
              </a:ext>
            </a:extLst>
          </p:cNvPr>
          <p:cNvSpPr/>
          <p:nvPr/>
        </p:nvSpPr>
        <p:spPr>
          <a:xfrm>
            <a:off x="1851710" y="1325564"/>
            <a:ext cx="466535" cy="523277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Picture 9">
            <a:extLst>
              <a:ext uri="{FF2B5EF4-FFF2-40B4-BE49-F238E27FC236}">
                <a16:creationId xmlns:a16="http://schemas.microsoft.com/office/drawing/2014/main" id="{44FBBF79-14D8-CF49-A810-479D35CE53CA}"/>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4393438" y="1325564"/>
            <a:ext cx="2727989" cy="1800473"/>
          </a:xfrm>
          <a:prstGeom prst="rect">
            <a:avLst/>
          </a:prstGeom>
        </p:spPr>
      </p:pic>
      <p:sp>
        <p:nvSpPr>
          <p:cNvPr id="11" name="TextBox 10">
            <a:extLst>
              <a:ext uri="{FF2B5EF4-FFF2-40B4-BE49-F238E27FC236}">
                <a16:creationId xmlns:a16="http://schemas.microsoft.com/office/drawing/2014/main" id="{E8937F4C-53EE-6040-9865-0E92CA9D6921}"/>
              </a:ext>
            </a:extLst>
          </p:cNvPr>
          <p:cNvSpPr txBox="1"/>
          <p:nvPr/>
        </p:nvSpPr>
        <p:spPr>
          <a:xfrm>
            <a:off x="2318245" y="942759"/>
            <a:ext cx="6250429"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de-DE" dirty="0" err="1">
                <a:latin typeface="Ayuthaya" pitchFamily="2" charset="-34"/>
                <a:ea typeface="Ayuthaya" pitchFamily="2" charset="-34"/>
                <a:cs typeface="Ayuthaya" pitchFamily="2" charset="-34"/>
              </a:rPr>
              <a:t>Energy</a:t>
            </a:r>
            <a:r>
              <a:rPr lang="de-DE" dirty="0">
                <a:latin typeface="Ayuthaya" pitchFamily="2" charset="-34"/>
                <a:ea typeface="Ayuthaya" pitchFamily="2" charset="-34"/>
                <a:cs typeface="Ayuthaya" pitchFamily="2" charset="-34"/>
              </a:rPr>
              <a:t> </a:t>
            </a:r>
            <a:r>
              <a:rPr lang="de-DE" dirty="0" err="1">
                <a:latin typeface="Ayuthaya" pitchFamily="2" charset="-34"/>
                <a:ea typeface="Ayuthaya" pitchFamily="2" charset="-34"/>
                <a:cs typeface="Ayuthaya" pitchFamily="2" charset="-34"/>
              </a:rPr>
              <a:t>and</a:t>
            </a:r>
            <a:r>
              <a:rPr lang="de-DE" dirty="0">
                <a:latin typeface="Ayuthaya" pitchFamily="2" charset="-34"/>
                <a:ea typeface="Ayuthaya" pitchFamily="2" charset="-34"/>
                <a:cs typeface="Ayuthaya" pitchFamily="2" charset="-34"/>
              </a:rPr>
              <a:t> </a:t>
            </a:r>
            <a:r>
              <a:rPr lang="de-DE" dirty="0" err="1">
                <a:latin typeface="Ayuthaya" pitchFamily="2" charset="-34"/>
                <a:ea typeface="Ayuthaya" pitchFamily="2" charset="-34"/>
                <a:cs typeface="Ayuthaya" pitchFamily="2" charset="-34"/>
              </a:rPr>
              <a:t>angles</a:t>
            </a:r>
            <a:r>
              <a:rPr lang="de-DE" dirty="0">
                <a:latin typeface="Ayuthaya" pitchFamily="2" charset="-34"/>
                <a:ea typeface="Ayuthaya" pitchFamily="2" charset="-34"/>
                <a:cs typeface="Ayuthaya" pitchFamily="2" charset="-34"/>
              </a:rPr>
              <a:t> </a:t>
            </a:r>
            <a:r>
              <a:rPr lang="de-DE" dirty="0" err="1">
                <a:latin typeface="Ayuthaya" pitchFamily="2" charset="-34"/>
                <a:ea typeface="Ayuthaya" pitchFamily="2" charset="-34"/>
                <a:cs typeface="Ayuthaya" pitchFamily="2" charset="-34"/>
              </a:rPr>
              <a:t>of</a:t>
            </a:r>
            <a:r>
              <a:rPr lang="de-DE" dirty="0">
                <a:latin typeface="Ayuthaya" pitchFamily="2" charset="-34"/>
                <a:ea typeface="Ayuthaya" pitchFamily="2" charset="-34"/>
                <a:cs typeface="Ayuthaya" pitchFamily="2" charset="-34"/>
              </a:rPr>
              <a:t> </a:t>
            </a:r>
            <a:r>
              <a:rPr lang="de-DE" dirty="0" err="1">
                <a:latin typeface="Ayuthaya" pitchFamily="2" charset="-34"/>
                <a:ea typeface="Ayuthaya" pitchFamily="2" charset="-34"/>
                <a:cs typeface="Ayuthaya" pitchFamily="2" charset="-34"/>
              </a:rPr>
              <a:t>reconstructed</a:t>
            </a:r>
            <a:r>
              <a:rPr lang="de-DE" dirty="0">
                <a:latin typeface="Ayuthaya" pitchFamily="2" charset="-34"/>
                <a:ea typeface="Ayuthaya" pitchFamily="2" charset="-34"/>
                <a:cs typeface="Ayuthaya" pitchFamily="2" charset="-34"/>
              </a:rPr>
              <a:t> </a:t>
            </a:r>
            <a:r>
              <a:rPr lang="de-DE" dirty="0" err="1">
                <a:latin typeface="Ayuthaya" pitchFamily="2" charset="-34"/>
                <a:ea typeface="Ayuthaya" pitchFamily="2" charset="-34"/>
                <a:cs typeface="Ayuthaya" pitchFamily="2" charset="-34"/>
              </a:rPr>
              <a:t>particles</a:t>
            </a:r>
            <a:endParaRPr lang="de-DE" dirty="0">
              <a:latin typeface="Ayuthaya" pitchFamily="2" charset="-34"/>
              <a:ea typeface="Ayuthaya" pitchFamily="2" charset="-34"/>
              <a:cs typeface="Ayuthaya" pitchFamily="2" charset="-34"/>
            </a:endParaRPr>
          </a:p>
        </p:txBody>
      </p:sp>
      <p:sp>
        <p:nvSpPr>
          <p:cNvPr id="3" name="Slide Number Placeholder 2">
            <a:extLst>
              <a:ext uri="{FF2B5EF4-FFF2-40B4-BE49-F238E27FC236}">
                <a16:creationId xmlns:a16="http://schemas.microsoft.com/office/drawing/2014/main" id="{E6CBEEFB-4270-8FA2-78E9-19A3C48C532C}"/>
              </a:ext>
            </a:extLst>
          </p:cNvPr>
          <p:cNvSpPr>
            <a:spLocks noGrp="1"/>
          </p:cNvSpPr>
          <p:nvPr>
            <p:ph type="sldNum" sz="quarter" idx="12"/>
          </p:nvPr>
        </p:nvSpPr>
        <p:spPr/>
        <p:txBody>
          <a:bodyPr/>
          <a:lstStyle/>
          <a:p>
            <a:fld id="{E5700CA5-575A-C94C-9D1A-AB68E65B293F}" type="slidenum">
              <a:rPr lang="en-GB" smtClean="0"/>
              <a:t>6</a:t>
            </a:fld>
            <a:endParaRPr lang="en-GB"/>
          </a:p>
        </p:txBody>
      </p:sp>
      <p:sp>
        <p:nvSpPr>
          <p:cNvPr id="9" name="Title 1">
            <a:extLst>
              <a:ext uri="{FF2B5EF4-FFF2-40B4-BE49-F238E27FC236}">
                <a16:creationId xmlns:a16="http://schemas.microsoft.com/office/drawing/2014/main" id="{A07294B8-F06E-4578-A550-710182BA3BE3}"/>
              </a:ext>
            </a:extLst>
          </p:cNvPr>
          <p:cNvSpPr txBox="1">
            <a:spLocks/>
          </p:cNvSpPr>
          <p:nvPr/>
        </p:nvSpPr>
        <p:spPr>
          <a:xfrm>
            <a:off x="2647787" y="-16779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DE" dirty="0"/>
              <a:t>2035?:AI/Deep Learning (DL) in HEP</a:t>
            </a:r>
          </a:p>
        </p:txBody>
      </p:sp>
      <p:sp>
        <p:nvSpPr>
          <p:cNvPr id="14" name="TextBox 13">
            <a:extLst>
              <a:ext uri="{FF2B5EF4-FFF2-40B4-BE49-F238E27FC236}">
                <a16:creationId xmlns:a16="http://schemas.microsoft.com/office/drawing/2014/main" id="{1D39FA65-A355-90B9-46E2-EB230C8F3520}"/>
              </a:ext>
            </a:extLst>
          </p:cNvPr>
          <p:cNvSpPr txBox="1"/>
          <p:nvPr/>
        </p:nvSpPr>
        <p:spPr>
          <a:xfrm>
            <a:off x="352535" y="5615582"/>
            <a:ext cx="1215589" cy="646331"/>
          </a:xfrm>
          <a:prstGeom prst="rect">
            <a:avLst/>
          </a:prstGeom>
          <a:noFill/>
        </p:spPr>
        <p:txBody>
          <a:bodyPr wrap="none" rtlCol="0">
            <a:spAutoFit/>
          </a:bodyPr>
          <a:lstStyle/>
          <a:p>
            <a:r>
              <a:rPr lang="en-DE" dirty="0"/>
              <a:t>AI -</a:t>
            </a:r>
            <a:r>
              <a:rPr lang="en-GB" dirty="0"/>
              <a:t> event </a:t>
            </a:r>
          </a:p>
          <a:p>
            <a:r>
              <a:rPr lang="en-GB" dirty="0"/>
              <a:t>generation</a:t>
            </a:r>
            <a:endParaRPr lang="en-DE" dirty="0"/>
          </a:p>
        </p:txBody>
      </p:sp>
      <p:sp>
        <p:nvSpPr>
          <p:cNvPr id="15" name="TextBox 14">
            <a:extLst>
              <a:ext uri="{FF2B5EF4-FFF2-40B4-BE49-F238E27FC236}">
                <a16:creationId xmlns:a16="http://schemas.microsoft.com/office/drawing/2014/main" id="{65CE592E-A79C-ECF3-8B9B-3ABFCBC064A7}"/>
              </a:ext>
            </a:extLst>
          </p:cNvPr>
          <p:cNvSpPr txBox="1"/>
          <p:nvPr/>
        </p:nvSpPr>
        <p:spPr>
          <a:xfrm>
            <a:off x="309919" y="4042509"/>
            <a:ext cx="1168397" cy="923330"/>
          </a:xfrm>
          <a:prstGeom prst="rect">
            <a:avLst/>
          </a:prstGeom>
          <a:noFill/>
        </p:spPr>
        <p:txBody>
          <a:bodyPr wrap="none" rtlCol="0">
            <a:spAutoFit/>
          </a:bodyPr>
          <a:lstStyle/>
          <a:p>
            <a:r>
              <a:rPr lang="en-DE" dirty="0"/>
              <a:t>AI -</a:t>
            </a:r>
          </a:p>
          <a:p>
            <a:r>
              <a:rPr lang="en-DE" dirty="0"/>
              <a:t>detector</a:t>
            </a:r>
          </a:p>
          <a:p>
            <a:r>
              <a:rPr lang="en-DE" dirty="0"/>
              <a:t>simulation</a:t>
            </a:r>
          </a:p>
        </p:txBody>
      </p:sp>
      <p:sp>
        <p:nvSpPr>
          <p:cNvPr id="16" name="TextBox 15">
            <a:extLst>
              <a:ext uri="{FF2B5EF4-FFF2-40B4-BE49-F238E27FC236}">
                <a16:creationId xmlns:a16="http://schemas.microsoft.com/office/drawing/2014/main" id="{E72DDC87-AA37-2A3B-7C02-8E14FA957052}"/>
              </a:ext>
            </a:extLst>
          </p:cNvPr>
          <p:cNvSpPr txBox="1"/>
          <p:nvPr/>
        </p:nvSpPr>
        <p:spPr>
          <a:xfrm>
            <a:off x="294720" y="2286770"/>
            <a:ext cx="1554143" cy="646331"/>
          </a:xfrm>
          <a:prstGeom prst="rect">
            <a:avLst/>
          </a:prstGeom>
          <a:noFill/>
        </p:spPr>
        <p:txBody>
          <a:bodyPr wrap="none" rtlCol="0">
            <a:spAutoFit/>
          </a:bodyPr>
          <a:lstStyle/>
          <a:p>
            <a:r>
              <a:rPr lang="en-DE" dirty="0"/>
              <a:t>AI - </a:t>
            </a:r>
          </a:p>
          <a:p>
            <a:r>
              <a:rPr lang="en-DE" dirty="0"/>
              <a:t>reconstruction</a:t>
            </a:r>
          </a:p>
        </p:txBody>
      </p:sp>
      <p:sp>
        <p:nvSpPr>
          <p:cNvPr id="17" name="TextBox 16">
            <a:extLst>
              <a:ext uri="{FF2B5EF4-FFF2-40B4-BE49-F238E27FC236}">
                <a16:creationId xmlns:a16="http://schemas.microsoft.com/office/drawing/2014/main" id="{7C505952-939C-19EB-82ED-7DD654B063F3}"/>
              </a:ext>
            </a:extLst>
          </p:cNvPr>
          <p:cNvSpPr txBox="1"/>
          <p:nvPr/>
        </p:nvSpPr>
        <p:spPr>
          <a:xfrm>
            <a:off x="297006" y="571117"/>
            <a:ext cx="1484894" cy="1754326"/>
          </a:xfrm>
          <a:prstGeom prst="rect">
            <a:avLst/>
          </a:prstGeom>
          <a:noFill/>
        </p:spPr>
        <p:txBody>
          <a:bodyPr wrap="none" rtlCol="0">
            <a:spAutoFit/>
          </a:bodyPr>
          <a:lstStyle/>
          <a:p>
            <a:r>
              <a:rPr lang="en-DE" dirty="0"/>
              <a:t>AI – unfolding</a:t>
            </a:r>
          </a:p>
          <a:p>
            <a:endParaRPr lang="en-DE" dirty="0"/>
          </a:p>
          <a:p>
            <a:r>
              <a:rPr lang="en-DE" dirty="0"/>
              <a:t>AI – inference</a:t>
            </a:r>
          </a:p>
          <a:p>
            <a:endParaRPr lang="en-DE" dirty="0"/>
          </a:p>
          <a:p>
            <a:r>
              <a:rPr lang="en-GB" dirty="0"/>
              <a:t>AI - e</a:t>
            </a:r>
            <a:r>
              <a:rPr lang="en-DE" dirty="0"/>
              <a:t>vent </a:t>
            </a:r>
          </a:p>
          <a:p>
            <a:r>
              <a:rPr lang="en-DE" dirty="0"/>
              <a:t>selection</a:t>
            </a:r>
          </a:p>
        </p:txBody>
      </p:sp>
      <p:sp>
        <p:nvSpPr>
          <p:cNvPr id="18" name="TextBox 17">
            <a:extLst>
              <a:ext uri="{FF2B5EF4-FFF2-40B4-BE49-F238E27FC236}">
                <a16:creationId xmlns:a16="http://schemas.microsoft.com/office/drawing/2014/main" id="{392D815A-BFA9-96F3-4A0D-22B3B49EDB72}"/>
              </a:ext>
            </a:extLst>
          </p:cNvPr>
          <p:cNvSpPr txBox="1"/>
          <p:nvPr/>
        </p:nvSpPr>
        <p:spPr>
          <a:xfrm>
            <a:off x="309919" y="3107079"/>
            <a:ext cx="933332" cy="646331"/>
          </a:xfrm>
          <a:prstGeom prst="rect">
            <a:avLst/>
          </a:prstGeom>
          <a:noFill/>
        </p:spPr>
        <p:txBody>
          <a:bodyPr wrap="none" rtlCol="0">
            <a:spAutoFit/>
          </a:bodyPr>
          <a:lstStyle/>
          <a:p>
            <a:r>
              <a:rPr lang="en-DE" dirty="0"/>
              <a:t>AI - </a:t>
            </a:r>
          </a:p>
          <a:p>
            <a:r>
              <a:rPr lang="en-DE" dirty="0"/>
              <a:t>tracking</a:t>
            </a:r>
          </a:p>
        </p:txBody>
      </p:sp>
      <p:pic>
        <p:nvPicPr>
          <p:cNvPr id="20" name="Picture 19" descr="A diagram of lines and dots&#10;&#10;Description automatically generated">
            <a:extLst>
              <a:ext uri="{FF2B5EF4-FFF2-40B4-BE49-F238E27FC236}">
                <a16:creationId xmlns:a16="http://schemas.microsoft.com/office/drawing/2014/main" id="{9F74181E-872D-3B09-EED9-CAC70552982C}"/>
              </a:ext>
            </a:extLst>
          </p:cNvPr>
          <p:cNvPicPr>
            <a:picLocks noChangeAspect="1"/>
          </p:cNvPicPr>
          <p:nvPr/>
        </p:nvPicPr>
        <p:blipFill>
          <a:blip r:embed="rId5"/>
          <a:stretch>
            <a:fillRect/>
          </a:stretch>
        </p:blipFill>
        <p:spPr>
          <a:xfrm>
            <a:off x="2697055" y="2139456"/>
            <a:ext cx="1973161" cy="1973161"/>
          </a:xfrm>
          <a:prstGeom prst="rect">
            <a:avLst/>
          </a:prstGeom>
        </p:spPr>
      </p:pic>
      <p:sp>
        <p:nvSpPr>
          <p:cNvPr id="2" name="TextBox 1">
            <a:extLst>
              <a:ext uri="{FF2B5EF4-FFF2-40B4-BE49-F238E27FC236}">
                <a16:creationId xmlns:a16="http://schemas.microsoft.com/office/drawing/2014/main" id="{AD2B41C7-46F2-22A0-C752-E86F0A8F217C}"/>
              </a:ext>
            </a:extLst>
          </p:cNvPr>
          <p:cNvSpPr txBox="1"/>
          <p:nvPr/>
        </p:nvSpPr>
        <p:spPr>
          <a:xfrm>
            <a:off x="7481045" y="5316997"/>
            <a:ext cx="808426" cy="646331"/>
          </a:xfrm>
          <a:prstGeom prst="rect">
            <a:avLst/>
          </a:prstGeom>
          <a:noFill/>
        </p:spPr>
        <p:txBody>
          <a:bodyPr wrap="none" rtlCol="0">
            <a:spAutoFit/>
          </a:bodyPr>
          <a:lstStyle/>
          <a:p>
            <a:r>
              <a:rPr lang="en-DE" dirty="0"/>
              <a:t>AI - </a:t>
            </a:r>
          </a:p>
          <a:p>
            <a:r>
              <a:rPr lang="en-DE" dirty="0"/>
              <a:t>trigger</a:t>
            </a:r>
          </a:p>
        </p:txBody>
      </p:sp>
      <p:pic>
        <p:nvPicPr>
          <p:cNvPr id="6" name="Picture 5">
            <a:extLst>
              <a:ext uri="{FF2B5EF4-FFF2-40B4-BE49-F238E27FC236}">
                <a16:creationId xmlns:a16="http://schemas.microsoft.com/office/drawing/2014/main" id="{59F87F3F-99A0-34D5-1CE6-139589EC03C4}"/>
              </a:ext>
            </a:extLst>
          </p:cNvPr>
          <p:cNvPicPr>
            <a:picLocks noChangeAspect="1"/>
          </p:cNvPicPr>
          <p:nvPr/>
        </p:nvPicPr>
        <p:blipFill>
          <a:blip r:embed="rId6"/>
          <a:stretch>
            <a:fillRect/>
          </a:stretch>
        </p:blipFill>
        <p:spPr>
          <a:xfrm>
            <a:off x="2212115" y="936768"/>
            <a:ext cx="8814905" cy="5870727"/>
          </a:xfrm>
          <a:prstGeom prst="rect">
            <a:avLst/>
          </a:prstGeom>
        </p:spPr>
      </p:pic>
      <p:sp>
        <p:nvSpPr>
          <p:cNvPr id="12" name="TextBox 11">
            <a:extLst>
              <a:ext uri="{FF2B5EF4-FFF2-40B4-BE49-F238E27FC236}">
                <a16:creationId xmlns:a16="http://schemas.microsoft.com/office/drawing/2014/main" id="{5A8A5EE9-9112-8870-7FA7-035EBF222851}"/>
              </a:ext>
            </a:extLst>
          </p:cNvPr>
          <p:cNvSpPr txBox="1"/>
          <p:nvPr/>
        </p:nvSpPr>
        <p:spPr>
          <a:xfrm>
            <a:off x="4393438" y="3018397"/>
            <a:ext cx="4920683" cy="1477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dirty="0"/>
              <a:t>A large foundation model ?</a:t>
            </a:r>
          </a:p>
          <a:p>
            <a:r>
              <a:rPr lang="en-GB" dirty="0"/>
              <a:t>Whitebox ? Black box ? Interpretable ? </a:t>
            </a:r>
          </a:p>
          <a:p>
            <a:r>
              <a:rPr lang="en-GB" dirty="0"/>
              <a:t>How human input ?</a:t>
            </a:r>
          </a:p>
          <a:p>
            <a:r>
              <a:rPr lang="en-GB" dirty="0"/>
              <a:t>“Talking to data” via Large Language Model ?</a:t>
            </a:r>
          </a:p>
          <a:p>
            <a:r>
              <a:rPr lang="en-GB" dirty="0"/>
              <a:t>How much is performance improved ?</a:t>
            </a:r>
            <a:endParaRPr lang="en-DE" dirty="0"/>
          </a:p>
        </p:txBody>
      </p:sp>
      <p:sp>
        <p:nvSpPr>
          <p:cNvPr id="13" name="Footer Placeholder 12">
            <a:extLst>
              <a:ext uri="{FF2B5EF4-FFF2-40B4-BE49-F238E27FC236}">
                <a16:creationId xmlns:a16="http://schemas.microsoft.com/office/drawing/2014/main" id="{2C214482-88E4-5D5D-DD97-B4F03E8AFDA6}"/>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24698043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2924D-3F59-07BF-886A-784F9A4027E8}"/>
              </a:ext>
            </a:extLst>
          </p:cNvPr>
          <p:cNvSpPr>
            <a:spLocks noGrp="1"/>
          </p:cNvSpPr>
          <p:nvPr>
            <p:ph type="title"/>
          </p:nvPr>
        </p:nvSpPr>
        <p:spPr/>
        <p:txBody>
          <a:bodyPr/>
          <a:lstStyle/>
          <a:p>
            <a:r>
              <a:rPr lang="en-DE" dirty="0"/>
              <a:t>EuCAIF Working groups</a:t>
            </a:r>
          </a:p>
        </p:txBody>
      </p:sp>
      <p:sp>
        <p:nvSpPr>
          <p:cNvPr id="5" name="TextBox 4">
            <a:extLst>
              <a:ext uri="{FF2B5EF4-FFF2-40B4-BE49-F238E27FC236}">
                <a16:creationId xmlns:a16="http://schemas.microsoft.com/office/drawing/2014/main" id="{B7098BF4-5D61-4608-A757-734BFE33FE31}"/>
              </a:ext>
            </a:extLst>
          </p:cNvPr>
          <p:cNvSpPr txBox="1"/>
          <p:nvPr/>
        </p:nvSpPr>
        <p:spPr>
          <a:xfrm>
            <a:off x="519223" y="1942729"/>
            <a:ext cx="10834577" cy="4893647"/>
          </a:xfrm>
          <a:prstGeom prst="rect">
            <a:avLst/>
          </a:prstGeom>
          <a:noFill/>
        </p:spPr>
        <p:txBody>
          <a:bodyPr wrap="square">
            <a:spAutoFit/>
          </a:bodyPr>
          <a:lstStyle/>
          <a:p>
            <a:pPr algn="l" fontAlgn="base"/>
            <a:r>
              <a:rPr lang="en-GB" sz="2400" b="0" i="0" dirty="0">
                <a:solidFill>
                  <a:srgbClr val="444444"/>
                </a:solidFill>
                <a:effectLst/>
                <a:latin typeface="Open Sans" panose="020B0606030504020204" pitchFamily="34" charset="0"/>
              </a:rPr>
              <a:t>WG 1: Foundation models &amp; discovery</a:t>
            </a:r>
          </a:p>
          <a:p>
            <a:pPr algn="l" fontAlgn="base"/>
            <a:endParaRPr lang="en-GB" sz="2400" dirty="0">
              <a:solidFill>
                <a:srgbClr val="444444"/>
              </a:solidFill>
              <a:latin typeface="Open Sans" panose="020B0606030504020204" pitchFamily="34" charset="0"/>
            </a:endParaRPr>
          </a:p>
          <a:p>
            <a:pPr algn="l" fontAlgn="base"/>
            <a:r>
              <a:rPr lang="en-GB" sz="2400" b="0" i="0" dirty="0">
                <a:solidFill>
                  <a:srgbClr val="444444"/>
                </a:solidFill>
                <a:effectLst/>
                <a:latin typeface="Open Sans" panose="020B0606030504020204" pitchFamily="34" charset="0"/>
              </a:rPr>
              <a:t>WG 2: AI-assisted co-design of future ground- and space-based detectors</a:t>
            </a:r>
          </a:p>
          <a:p>
            <a:pPr algn="l" fontAlgn="base"/>
            <a:br>
              <a:rPr lang="en-GB" sz="2400" dirty="0"/>
            </a:br>
            <a:r>
              <a:rPr lang="en-GB" sz="2400" b="0" i="0" dirty="0">
                <a:solidFill>
                  <a:srgbClr val="444444"/>
                </a:solidFill>
                <a:effectLst/>
                <a:latin typeface="Open Sans" panose="020B0606030504020204" pitchFamily="34" charset="0"/>
              </a:rPr>
              <a:t>WG 3: FAIR-ness &amp; Sustainability</a:t>
            </a:r>
          </a:p>
          <a:p>
            <a:pPr algn="l" fontAlgn="base"/>
            <a:br>
              <a:rPr lang="en-GB" sz="2400" dirty="0"/>
            </a:br>
            <a:r>
              <a:rPr lang="en-GB" sz="2400" b="0" i="0" dirty="0">
                <a:solidFill>
                  <a:srgbClr val="444444"/>
                </a:solidFill>
                <a:effectLst/>
                <a:latin typeface="Open Sans" panose="020B0606030504020204" pitchFamily="34" charset="0"/>
              </a:rPr>
              <a:t>WG 4: Machine Learning and Artificial Intelligence Infrastructure (JENA WP4)</a:t>
            </a:r>
          </a:p>
          <a:p>
            <a:pPr algn="l" fontAlgn="base"/>
            <a:endParaRPr lang="en-GB" sz="2400" b="0" i="0" dirty="0">
              <a:solidFill>
                <a:srgbClr val="444444"/>
              </a:solidFill>
              <a:effectLst/>
              <a:latin typeface="Open Sans" panose="020B0606030504020204" pitchFamily="34" charset="0"/>
            </a:endParaRPr>
          </a:p>
          <a:p>
            <a:pPr algn="l" fontAlgn="base"/>
            <a:r>
              <a:rPr lang="en-GB" sz="2400" b="0" i="0" dirty="0">
                <a:solidFill>
                  <a:srgbClr val="444444"/>
                </a:solidFill>
                <a:effectLst/>
                <a:latin typeface="Open Sans" panose="020B0606030504020204" pitchFamily="34" charset="0"/>
              </a:rPr>
              <a:t>WG 5: Building bridges - Community, connections and funding</a:t>
            </a:r>
          </a:p>
          <a:p>
            <a:br>
              <a:rPr lang="en-GB" dirty="0"/>
            </a:br>
            <a:br>
              <a:rPr lang="en-GB" dirty="0"/>
            </a:br>
            <a:br>
              <a:rPr lang="en-GB" dirty="0"/>
            </a:br>
            <a:endParaRPr lang="en-DE" dirty="0"/>
          </a:p>
        </p:txBody>
      </p:sp>
      <p:sp>
        <p:nvSpPr>
          <p:cNvPr id="3" name="Footer Placeholder 2">
            <a:extLst>
              <a:ext uri="{FF2B5EF4-FFF2-40B4-BE49-F238E27FC236}">
                <a16:creationId xmlns:a16="http://schemas.microsoft.com/office/drawing/2014/main" id="{2BF64B28-D82F-4D9D-E4C8-D3AAD8210053}"/>
              </a:ext>
            </a:extLst>
          </p:cNvPr>
          <p:cNvSpPr>
            <a:spLocks noGrp="1"/>
          </p:cNvSpPr>
          <p:nvPr>
            <p:ph type="ftr" sz="quarter" idx="11"/>
          </p:nvPr>
        </p:nvSpPr>
        <p:spPr/>
        <p:txBody>
          <a:bodyPr/>
          <a:lstStyle/>
          <a:p>
            <a:r>
              <a:rPr lang="en-GB"/>
              <a:t>HAMLET Kopenhagen 2025, Sascha Caron</a:t>
            </a:r>
            <a:endParaRPr lang="en-DE"/>
          </a:p>
        </p:txBody>
      </p:sp>
      <p:sp>
        <p:nvSpPr>
          <p:cNvPr id="4" name="Slide Number Placeholder 3">
            <a:extLst>
              <a:ext uri="{FF2B5EF4-FFF2-40B4-BE49-F238E27FC236}">
                <a16:creationId xmlns:a16="http://schemas.microsoft.com/office/drawing/2014/main" id="{3FD4A389-F730-FF20-0B1D-649483B9DB39}"/>
              </a:ext>
            </a:extLst>
          </p:cNvPr>
          <p:cNvSpPr>
            <a:spLocks noGrp="1"/>
          </p:cNvSpPr>
          <p:nvPr>
            <p:ph type="sldNum" sz="quarter" idx="12"/>
          </p:nvPr>
        </p:nvSpPr>
        <p:spPr/>
        <p:txBody>
          <a:bodyPr/>
          <a:lstStyle/>
          <a:p>
            <a:fld id="{EC98B3A4-9273-CE4A-B22B-2D3C6F6E59F0}" type="slidenum">
              <a:rPr lang="en-DE" smtClean="0"/>
              <a:t>60</a:t>
            </a:fld>
            <a:endParaRPr lang="en-DE"/>
          </a:p>
        </p:txBody>
      </p:sp>
    </p:spTree>
    <p:extLst>
      <p:ext uri="{BB962C8B-B14F-4D97-AF65-F5344CB8AC3E}">
        <p14:creationId xmlns:p14="http://schemas.microsoft.com/office/powerpoint/2010/main" val="369993727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20298-9A1A-E193-9F4C-EAA5A9F29299}"/>
              </a:ext>
            </a:extLst>
          </p:cNvPr>
          <p:cNvSpPr>
            <a:spLocks noGrp="1"/>
          </p:cNvSpPr>
          <p:nvPr>
            <p:ph type="title"/>
          </p:nvPr>
        </p:nvSpPr>
        <p:spPr/>
        <p:txBody>
          <a:bodyPr/>
          <a:lstStyle/>
          <a:p>
            <a:r>
              <a:rPr lang="en-DE" dirty="0"/>
              <a:t>EuCAIF WG : foundation models</a:t>
            </a:r>
            <a:br>
              <a:rPr lang="en-DE" dirty="0"/>
            </a:br>
            <a:r>
              <a:rPr lang="en-DE" dirty="0"/>
              <a:t> (Detector -&gt; Physics)</a:t>
            </a:r>
          </a:p>
        </p:txBody>
      </p:sp>
      <p:graphicFrame>
        <p:nvGraphicFramePr>
          <p:cNvPr id="5" name="Diagram 4">
            <a:extLst>
              <a:ext uri="{FF2B5EF4-FFF2-40B4-BE49-F238E27FC236}">
                <a16:creationId xmlns:a16="http://schemas.microsoft.com/office/drawing/2014/main" id="{CD51806F-CA3D-62DA-4EB4-EC6C0090F4D6}"/>
              </a:ext>
            </a:extLst>
          </p:cNvPr>
          <p:cNvGraphicFramePr/>
          <p:nvPr/>
        </p:nvGraphicFramePr>
        <p:xfrm>
          <a:off x="4730885" y="107420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a:extLst>
              <a:ext uri="{FF2B5EF4-FFF2-40B4-BE49-F238E27FC236}">
                <a16:creationId xmlns:a16="http://schemas.microsoft.com/office/drawing/2014/main" id="{4F3C25B8-B304-73EB-4776-74627A3C2580}"/>
              </a:ext>
            </a:extLst>
          </p:cNvPr>
          <p:cNvGraphicFramePr/>
          <p:nvPr/>
        </p:nvGraphicFramePr>
        <p:xfrm>
          <a:off x="838200" y="1192060"/>
          <a:ext cx="8128000"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TextBox 6">
            <a:extLst>
              <a:ext uri="{FF2B5EF4-FFF2-40B4-BE49-F238E27FC236}">
                <a16:creationId xmlns:a16="http://schemas.microsoft.com/office/drawing/2014/main" id="{951D8B0D-856C-1F71-1D8C-FB0A256745BF}"/>
              </a:ext>
            </a:extLst>
          </p:cNvPr>
          <p:cNvSpPr txBox="1"/>
          <p:nvPr/>
        </p:nvSpPr>
        <p:spPr>
          <a:xfrm>
            <a:off x="5252936" y="3501105"/>
            <a:ext cx="2300630" cy="646331"/>
          </a:xfrm>
          <a:prstGeom prst="rect">
            <a:avLst/>
          </a:prstGeom>
          <a:noFill/>
        </p:spPr>
        <p:txBody>
          <a:bodyPr wrap="none" rtlCol="0">
            <a:spAutoFit/>
          </a:bodyPr>
          <a:lstStyle/>
          <a:p>
            <a:r>
              <a:rPr lang="en-DE" sz="3600" dirty="0">
                <a:highlight>
                  <a:srgbClr val="FFFF00"/>
                </a:highlight>
              </a:rPr>
              <a:t>Embedding</a:t>
            </a:r>
          </a:p>
        </p:txBody>
      </p:sp>
      <p:sp>
        <p:nvSpPr>
          <p:cNvPr id="8" name="TextBox 7">
            <a:extLst>
              <a:ext uri="{FF2B5EF4-FFF2-40B4-BE49-F238E27FC236}">
                <a16:creationId xmlns:a16="http://schemas.microsoft.com/office/drawing/2014/main" id="{FF47BA54-BAB2-58D6-5234-4C5910CC0826}"/>
              </a:ext>
            </a:extLst>
          </p:cNvPr>
          <p:cNvSpPr txBox="1"/>
          <p:nvPr/>
        </p:nvSpPr>
        <p:spPr>
          <a:xfrm>
            <a:off x="3635234" y="5957853"/>
            <a:ext cx="8556766" cy="923330"/>
          </a:xfrm>
          <a:prstGeom prst="rect">
            <a:avLst/>
          </a:prstGeom>
          <a:noFill/>
        </p:spPr>
        <p:txBody>
          <a:bodyPr wrap="none" rtlCol="0">
            <a:spAutoFit/>
          </a:bodyPr>
          <a:lstStyle/>
          <a:p>
            <a:r>
              <a:rPr lang="en-GB" dirty="0"/>
              <a:t>P</a:t>
            </a:r>
            <a:r>
              <a:rPr lang="en-DE" dirty="0"/>
              <a:t>re-trainend</a:t>
            </a:r>
          </a:p>
          <a:p>
            <a:r>
              <a:rPr lang="en-GB" dirty="0"/>
              <a:t>M</a:t>
            </a:r>
            <a:r>
              <a:rPr lang="en-DE" dirty="0"/>
              <a:t>ulti-purpose / Multi decoder / encoders</a:t>
            </a:r>
          </a:p>
          <a:p>
            <a:r>
              <a:rPr lang="en-DE" dirty="0"/>
              <a:t>One foundation model for LHC data, one for Gravitational Waves, one for astrophysics etc.</a:t>
            </a:r>
          </a:p>
        </p:txBody>
      </p:sp>
      <p:sp>
        <p:nvSpPr>
          <p:cNvPr id="3" name="Footer Placeholder 2">
            <a:extLst>
              <a:ext uri="{FF2B5EF4-FFF2-40B4-BE49-F238E27FC236}">
                <a16:creationId xmlns:a16="http://schemas.microsoft.com/office/drawing/2014/main" id="{3D0667F2-A5BD-CDCB-ABFB-520FE7EBAA34}"/>
              </a:ext>
            </a:extLst>
          </p:cNvPr>
          <p:cNvSpPr>
            <a:spLocks noGrp="1"/>
          </p:cNvSpPr>
          <p:nvPr>
            <p:ph type="ftr" sz="quarter" idx="11"/>
          </p:nvPr>
        </p:nvSpPr>
        <p:spPr/>
        <p:txBody>
          <a:bodyPr/>
          <a:lstStyle/>
          <a:p>
            <a:r>
              <a:rPr lang="en-GB"/>
              <a:t>HAMLET Kopenhagen 2025, Sascha Caron</a:t>
            </a:r>
            <a:endParaRPr lang="en-DE"/>
          </a:p>
        </p:txBody>
      </p:sp>
      <p:sp>
        <p:nvSpPr>
          <p:cNvPr id="4" name="Slide Number Placeholder 3">
            <a:extLst>
              <a:ext uri="{FF2B5EF4-FFF2-40B4-BE49-F238E27FC236}">
                <a16:creationId xmlns:a16="http://schemas.microsoft.com/office/drawing/2014/main" id="{D719EB85-A781-D989-816E-08DF0C93C2AC}"/>
              </a:ext>
            </a:extLst>
          </p:cNvPr>
          <p:cNvSpPr>
            <a:spLocks noGrp="1"/>
          </p:cNvSpPr>
          <p:nvPr>
            <p:ph type="sldNum" sz="quarter" idx="12"/>
          </p:nvPr>
        </p:nvSpPr>
        <p:spPr/>
        <p:txBody>
          <a:bodyPr/>
          <a:lstStyle/>
          <a:p>
            <a:fld id="{EC98B3A4-9273-CE4A-B22B-2D3C6F6E59F0}" type="slidenum">
              <a:rPr lang="en-DE" smtClean="0"/>
              <a:t>61</a:t>
            </a:fld>
            <a:endParaRPr lang="en-DE"/>
          </a:p>
        </p:txBody>
      </p:sp>
    </p:spTree>
    <p:extLst>
      <p:ext uri="{BB962C8B-B14F-4D97-AF65-F5344CB8AC3E}">
        <p14:creationId xmlns:p14="http://schemas.microsoft.com/office/powerpoint/2010/main" val="220061729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hite background with black text&#10;&#10;Description automatically generated">
            <a:extLst>
              <a:ext uri="{FF2B5EF4-FFF2-40B4-BE49-F238E27FC236}">
                <a16:creationId xmlns:a16="http://schemas.microsoft.com/office/drawing/2014/main" id="{3F36DDD6-2EBF-2EAE-C48B-CFD0D886D297}"/>
              </a:ext>
            </a:extLst>
          </p:cNvPr>
          <p:cNvPicPr>
            <a:picLocks noChangeAspect="1"/>
          </p:cNvPicPr>
          <p:nvPr/>
        </p:nvPicPr>
        <p:blipFill>
          <a:blip r:embed="rId2"/>
          <a:stretch>
            <a:fillRect/>
          </a:stretch>
        </p:blipFill>
        <p:spPr>
          <a:xfrm>
            <a:off x="6620785" y="165282"/>
            <a:ext cx="4895439" cy="1901392"/>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7151956B-9A22-FE41-57E8-3E821C0376FE}"/>
              </a:ext>
            </a:extLst>
          </p:cNvPr>
          <p:cNvSpPr>
            <a:spLocks noGrp="1"/>
          </p:cNvSpPr>
          <p:nvPr>
            <p:ph type="title"/>
          </p:nvPr>
        </p:nvSpPr>
        <p:spPr>
          <a:xfrm>
            <a:off x="838200" y="145869"/>
            <a:ext cx="10210800" cy="1544819"/>
          </a:xfrm>
        </p:spPr>
        <p:txBody>
          <a:bodyPr/>
          <a:lstStyle/>
          <a:p>
            <a:r>
              <a:rPr lang="en-DE" dirty="0"/>
              <a:t>EuCAIF  “core group”</a:t>
            </a:r>
          </a:p>
        </p:txBody>
      </p:sp>
      <p:sp>
        <p:nvSpPr>
          <p:cNvPr id="3" name="Content Placeholder 2">
            <a:extLst>
              <a:ext uri="{FF2B5EF4-FFF2-40B4-BE49-F238E27FC236}">
                <a16:creationId xmlns:a16="http://schemas.microsoft.com/office/drawing/2014/main" id="{2A0C703A-0E95-0323-8FA4-0BC3D0751109}"/>
              </a:ext>
            </a:extLst>
          </p:cNvPr>
          <p:cNvSpPr>
            <a:spLocks noGrp="1"/>
          </p:cNvSpPr>
          <p:nvPr>
            <p:ph idx="1"/>
          </p:nvPr>
        </p:nvSpPr>
        <p:spPr>
          <a:xfrm>
            <a:off x="257498" y="2253998"/>
            <a:ext cx="11258726" cy="4351338"/>
          </a:xfrm>
        </p:spPr>
        <p:txBody>
          <a:bodyPr>
            <a:normAutofit fontScale="25000" lnSpcReduction="20000"/>
          </a:bodyPr>
          <a:lstStyle/>
          <a:p>
            <a:pPr algn="l" fontAlgn="base">
              <a:spcAft>
                <a:spcPts val="1125"/>
              </a:spcAft>
              <a:buNone/>
            </a:pPr>
            <a:r>
              <a:rPr lang="en-GB" sz="4800" b="1" i="0" dirty="0" err="1">
                <a:solidFill>
                  <a:srgbClr val="737E86"/>
                </a:solidFill>
                <a:effectLst/>
                <a:latin typeface="inherit"/>
              </a:rPr>
              <a:t>uCAIF</a:t>
            </a:r>
            <a:r>
              <a:rPr lang="en-GB" sz="4800" b="1" i="0" dirty="0">
                <a:solidFill>
                  <a:srgbClr val="737E86"/>
                </a:solidFill>
                <a:effectLst/>
                <a:latin typeface="inherit"/>
              </a:rPr>
              <a:t> International Advisory Board</a:t>
            </a:r>
            <a:r>
              <a:rPr lang="en-GB" sz="4800" dirty="0">
                <a:solidFill>
                  <a:srgbClr val="626262"/>
                </a:solidFill>
                <a:latin typeface="Roboto" panose="02000000000000000000" pitchFamily="2" charset="0"/>
              </a:rPr>
              <a:t>: </a:t>
            </a:r>
            <a:r>
              <a:rPr lang="en-GB" sz="4800" b="0" i="0" dirty="0">
                <a:solidFill>
                  <a:srgbClr val="737E86"/>
                </a:solidFill>
                <a:effectLst/>
                <a:latin typeface="Roboto" panose="02000000000000000000" pitchFamily="2" charset="0"/>
              </a:rPr>
              <a:t>Amber S. Boehnlein (Jefferson Lab), Kyle Cranmer (University of Wisconsin-Madison), Michael Kagan (SLAC, Stanford University)</a:t>
            </a:r>
            <a:endParaRPr lang="en-GB" sz="4800" b="0" i="0" dirty="0">
              <a:solidFill>
                <a:srgbClr val="626262"/>
              </a:solidFill>
              <a:effectLst/>
              <a:latin typeface="Roboto" panose="02000000000000000000" pitchFamily="2" charset="0"/>
            </a:endParaRPr>
          </a:p>
          <a:p>
            <a:pPr algn="l" fontAlgn="base">
              <a:spcAft>
                <a:spcPts val="1125"/>
              </a:spcAft>
              <a:buNone/>
            </a:pPr>
            <a:r>
              <a:rPr lang="en-GB" sz="4800" b="1" i="0" dirty="0" err="1">
                <a:solidFill>
                  <a:srgbClr val="626262"/>
                </a:solidFill>
                <a:effectLst/>
                <a:latin typeface="inherit"/>
              </a:rPr>
              <a:t>EuCAIF</a:t>
            </a:r>
            <a:r>
              <a:rPr lang="en-GB" sz="4800" b="1" i="0" dirty="0">
                <a:solidFill>
                  <a:srgbClr val="626262"/>
                </a:solidFill>
                <a:effectLst/>
                <a:latin typeface="inherit"/>
              </a:rPr>
              <a:t> Fellows:</a:t>
            </a:r>
            <a:r>
              <a:rPr lang="en-GB" sz="4800" dirty="0">
                <a:solidFill>
                  <a:srgbClr val="626262"/>
                </a:solidFill>
                <a:latin typeface="Roboto" panose="02000000000000000000" pitchFamily="2" charset="0"/>
              </a:rPr>
              <a:t> </a:t>
            </a:r>
            <a:r>
              <a:rPr lang="en-GB" sz="4800" b="0" i="0" dirty="0">
                <a:solidFill>
                  <a:srgbClr val="737E86"/>
                </a:solidFill>
                <a:effectLst/>
                <a:latin typeface="Roboto" panose="02000000000000000000" pitchFamily="2" charset="0"/>
              </a:rPr>
              <a:t>Gert Aarts (Swansea University) Helena Albers (GSI/FAIR, Germany), Lucio </a:t>
            </a:r>
            <a:r>
              <a:rPr lang="en-GB" sz="4800" b="0" i="0" dirty="0" err="1">
                <a:solidFill>
                  <a:srgbClr val="737E86"/>
                </a:solidFill>
                <a:effectLst/>
                <a:latin typeface="Roboto" panose="02000000000000000000" pitchFamily="2" charset="0"/>
              </a:rPr>
              <a:t>Anderlini</a:t>
            </a:r>
            <a:r>
              <a:rPr lang="en-GB" sz="4800" b="0" i="0" dirty="0">
                <a:solidFill>
                  <a:srgbClr val="737E86"/>
                </a:solidFill>
                <a:effectLst/>
                <a:latin typeface="Roboto" panose="02000000000000000000" pitchFamily="2" charset="0"/>
              </a:rPr>
              <a:t> (INFN Firenze, Italy), Anastasios Belias (GSI/FAIR, Germany)</a:t>
            </a:r>
          </a:p>
          <a:p>
            <a:pPr marL="0" indent="0" algn="l" fontAlgn="base">
              <a:spcAft>
                <a:spcPts val="750"/>
              </a:spcAft>
              <a:buNone/>
            </a:pPr>
            <a:r>
              <a:rPr lang="en-GB" sz="4800" b="0" i="0" dirty="0">
                <a:solidFill>
                  <a:srgbClr val="737E86"/>
                </a:solidFill>
                <a:effectLst/>
                <a:latin typeface="Roboto" panose="02000000000000000000" pitchFamily="2" charset="0"/>
              </a:rPr>
              <a:t>Valerio Bertone (IRFU, CEA, Université Paris-</a:t>
            </a:r>
            <a:r>
              <a:rPr lang="en-GB" sz="4800" b="0" i="0" dirty="0" err="1">
                <a:solidFill>
                  <a:srgbClr val="737E86"/>
                </a:solidFill>
                <a:effectLst/>
                <a:latin typeface="Roboto" panose="02000000000000000000" pitchFamily="2" charset="0"/>
              </a:rPr>
              <a:t>Saclay</a:t>
            </a:r>
            <a:r>
              <a:rPr lang="en-GB" sz="4800" b="0" i="0" dirty="0">
                <a:solidFill>
                  <a:srgbClr val="737E86"/>
                </a:solidFill>
                <a:effectLst/>
                <a:latin typeface="Roboto" panose="02000000000000000000" pitchFamily="2" charset="0"/>
              </a:rPr>
              <a:t>, France), Miranda Cheng (University of Amsterdam and Academia Sinica, Taiwan), Elena Cuoco (DIFA- Alma Mater </a:t>
            </a:r>
            <a:r>
              <a:rPr lang="en-GB" sz="4800" b="0" i="0" dirty="0" err="1">
                <a:solidFill>
                  <a:srgbClr val="737E86"/>
                </a:solidFill>
                <a:effectLst/>
                <a:latin typeface="Roboto" panose="02000000000000000000" pitchFamily="2" charset="0"/>
              </a:rPr>
              <a:t>Studiorum</a:t>
            </a:r>
            <a:r>
              <a:rPr lang="en-GB" sz="4800" b="0" i="0" dirty="0">
                <a:solidFill>
                  <a:srgbClr val="737E86"/>
                </a:solidFill>
                <a:effectLst/>
                <a:latin typeface="Roboto" panose="02000000000000000000" pitchFamily="2" charset="0"/>
              </a:rPr>
              <a:t> University of Bologna and INFN </a:t>
            </a:r>
            <a:r>
              <a:rPr lang="en-GB" sz="4800" b="0" i="0" dirty="0" err="1">
                <a:solidFill>
                  <a:srgbClr val="737E86"/>
                </a:solidFill>
                <a:effectLst/>
                <a:latin typeface="Roboto" panose="02000000000000000000" pitchFamily="2" charset="0"/>
              </a:rPr>
              <a:t>Bologna,Italy</a:t>
            </a:r>
            <a:r>
              <a:rPr lang="en-GB" sz="4800" b="0" i="0" dirty="0">
                <a:solidFill>
                  <a:srgbClr val="737E86"/>
                </a:solidFill>
                <a:effectLst/>
                <a:latin typeface="Roboto" panose="02000000000000000000" pitchFamily="2" charset="0"/>
              </a:rPr>
              <a:t>), Sascha Caron (Radboud University and </a:t>
            </a:r>
            <a:r>
              <a:rPr lang="en-GB" sz="4800" b="0" i="0" dirty="0" err="1">
                <a:solidFill>
                  <a:srgbClr val="737E86"/>
                </a:solidFill>
                <a:effectLst/>
                <a:latin typeface="Roboto" panose="02000000000000000000" pitchFamily="2" charset="0"/>
              </a:rPr>
              <a:t>Nikhef</a:t>
            </a:r>
            <a:r>
              <a:rPr lang="en-GB" sz="4800" b="0" i="0" dirty="0">
                <a:solidFill>
                  <a:srgbClr val="737E86"/>
                </a:solidFill>
                <a:effectLst/>
                <a:latin typeface="Roboto" panose="02000000000000000000" pitchFamily="2" charset="0"/>
              </a:rPr>
              <a:t>, Netherlands), Stefano </a:t>
            </a:r>
            <a:r>
              <a:rPr lang="en-GB" sz="4800" b="0" i="0" dirty="0" err="1">
                <a:solidFill>
                  <a:srgbClr val="737E86"/>
                </a:solidFill>
                <a:effectLst/>
                <a:latin typeface="Roboto" panose="02000000000000000000" pitchFamily="2" charset="0"/>
              </a:rPr>
              <a:t>Carrazza</a:t>
            </a:r>
            <a:r>
              <a:rPr lang="en-GB" sz="4800" b="0" i="0" dirty="0">
                <a:solidFill>
                  <a:srgbClr val="737E86"/>
                </a:solidFill>
                <a:effectLst/>
                <a:latin typeface="Roboto" panose="02000000000000000000" pitchFamily="2" charset="0"/>
              </a:rPr>
              <a:t> (Milan University &amp; INFN, Italy), Caterina </a:t>
            </a:r>
            <a:r>
              <a:rPr lang="en-GB" sz="4800" b="0" i="0" dirty="0" err="1">
                <a:solidFill>
                  <a:srgbClr val="737E86"/>
                </a:solidFill>
                <a:effectLst/>
                <a:latin typeface="Roboto" panose="02000000000000000000" pitchFamily="2" charset="0"/>
              </a:rPr>
              <a:t>Doglioni</a:t>
            </a:r>
            <a:r>
              <a:rPr lang="en-GB" sz="4800" b="0" i="0" dirty="0">
                <a:solidFill>
                  <a:srgbClr val="737E86"/>
                </a:solidFill>
                <a:effectLst/>
                <a:latin typeface="Roboto" panose="02000000000000000000" pitchFamily="2" charset="0"/>
              </a:rPr>
              <a:t> (University of Manchester, endorser, United Kingdom), Tommaso Dorigo (INFN Padova and University of Padova, Italy), Thomas Eberl (ECAP / FAU Erlangen-Nürnberg, Germany), Martin Erdmann (RWTH Aachen University, Germany), Stefano Forte (Milan University, Italy), Julian Garcia Pardinas (CERN), Stefano Giagu (Sapienza University of Rome), Tobias Golling (University of Geneva, Switzerland), Stephen Green (University of Nottingham, United Kingdom), Eilam Gross (Weizmann Institute, Israel), Will Handley (University of Cambridge, United Kingdom), Lukas Alexander Heinrich (CERN</a:t>
            </a:r>
            <a:r>
              <a:rPr lang="en-GB" sz="4800" dirty="0">
                <a:solidFill>
                  <a:srgbClr val="737E86"/>
                </a:solidFill>
                <a:latin typeface="Roboto" panose="02000000000000000000" pitchFamily="2" charset="0"/>
              </a:rPr>
              <a:t>, </a:t>
            </a:r>
            <a:r>
              <a:rPr lang="en-GB" sz="4800" b="0" i="0" dirty="0">
                <a:solidFill>
                  <a:srgbClr val="737E86"/>
                </a:solidFill>
                <a:effectLst/>
                <a:latin typeface="Roboto" panose="02000000000000000000" pitchFamily="2" charset="0"/>
              </a:rPr>
              <a:t>Ik Siong Heng (University of Glasgow, United Kingdom), Verena Kain (CERN), Gregor </a:t>
            </a:r>
            <a:r>
              <a:rPr lang="en-GB" sz="4800" b="0" i="0" dirty="0" err="1">
                <a:solidFill>
                  <a:srgbClr val="737E86"/>
                </a:solidFill>
                <a:effectLst/>
                <a:latin typeface="Roboto" panose="02000000000000000000" pitchFamily="2" charset="0"/>
              </a:rPr>
              <a:t>Kasieczka</a:t>
            </a:r>
            <a:r>
              <a:rPr lang="en-GB" sz="4800" b="0" i="0" dirty="0">
                <a:solidFill>
                  <a:srgbClr val="737E86"/>
                </a:solidFill>
                <a:effectLst/>
                <a:latin typeface="Roboto" panose="02000000000000000000" pitchFamily="2" charset="0"/>
              </a:rPr>
              <a:t> (University of Hamburg, Germany), Michael Krämer (RWTH Aachen), Sven Krippendorf (LMU Munich), Andreas </a:t>
            </a:r>
            <a:r>
              <a:rPr lang="en-GB" sz="4800" b="0" i="0" dirty="0" err="1">
                <a:solidFill>
                  <a:srgbClr val="737E86"/>
                </a:solidFill>
                <a:effectLst/>
                <a:latin typeface="Roboto" panose="02000000000000000000" pitchFamily="2" charset="0"/>
              </a:rPr>
              <a:t>Ipp</a:t>
            </a:r>
            <a:r>
              <a:rPr lang="en-GB" sz="4800" b="0" i="0" dirty="0">
                <a:solidFill>
                  <a:srgbClr val="737E86"/>
                </a:solidFill>
                <a:effectLst/>
                <a:latin typeface="Roboto" panose="02000000000000000000" pitchFamily="2" charset="0"/>
              </a:rPr>
              <a:t> (TU Wien, Austria), Johan </a:t>
            </a:r>
            <a:r>
              <a:rPr lang="en-GB" sz="4800" b="0" i="0" dirty="0" err="1">
                <a:solidFill>
                  <a:srgbClr val="737E86"/>
                </a:solidFill>
                <a:effectLst/>
                <a:latin typeface="Roboto" panose="02000000000000000000" pitchFamily="2" charset="0"/>
              </a:rPr>
              <a:t>Messchendorp</a:t>
            </a:r>
            <a:r>
              <a:rPr lang="en-GB" sz="4800" b="0" i="0" dirty="0">
                <a:solidFill>
                  <a:srgbClr val="737E86"/>
                </a:solidFill>
                <a:effectLst/>
                <a:latin typeface="Roboto" panose="02000000000000000000" pitchFamily="2" charset="0"/>
              </a:rPr>
              <a:t> (GSI/FAIR, Germany), Lorenzo Moneta (CERN), Daniel Nieto (IPARCOS, Universidad Complutense de Madrid, Spain), Adrian Oeftiger (University of Oxford, United Kingdom), Hiranya Peiris (University of Cambridge, United Kingdom), Maurizio Pierini (CERN), Annalisa </a:t>
            </a:r>
            <a:r>
              <a:rPr lang="en-GB" sz="4800" b="0" i="0" dirty="0" err="1">
                <a:solidFill>
                  <a:srgbClr val="737E86"/>
                </a:solidFill>
                <a:effectLst/>
                <a:latin typeface="Roboto" panose="02000000000000000000" pitchFamily="2" charset="0"/>
              </a:rPr>
              <a:t>Pillepich</a:t>
            </a:r>
            <a:r>
              <a:rPr lang="en-GB" sz="4800" b="0" i="0" dirty="0">
                <a:solidFill>
                  <a:srgbClr val="737E86"/>
                </a:solidFill>
                <a:effectLst/>
                <a:latin typeface="Roboto" panose="02000000000000000000" pitchFamily="2" charset="0"/>
              </a:rPr>
              <a:t> (MPI, Heidelberg, Germany), Tilman Plehn (Heidelberg University, Germany), David Rousseau (</a:t>
            </a:r>
            <a:r>
              <a:rPr lang="en-GB" sz="4800" b="0" i="0" dirty="0" err="1">
                <a:solidFill>
                  <a:srgbClr val="737E86"/>
                </a:solidFill>
                <a:effectLst/>
                <a:latin typeface="Roboto" panose="02000000000000000000" pitchFamily="2" charset="0"/>
              </a:rPr>
              <a:t>IJCLab</a:t>
            </a:r>
            <a:r>
              <a:rPr lang="en-GB" sz="4800" b="0" i="0" dirty="0">
                <a:solidFill>
                  <a:srgbClr val="737E86"/>
                </a:solidFill>
                <a:effectLst/>
                <a:latin typeface="Roboto" panose="02000000000000000000" pitchFamily="2" charset="0"/>
              </a:rPr>
              <a:t>, CNRS/IN2P3, U Paris-</a:t>
            </a:r>
            <a:r>
              <a:rPr lang="en-GB" sz="4800" b="0" i="0" dirty="0" err="1">
                <a:solidFill>
                  <a:srgbClr val="737E86"/>
                </a:solidFill>
                <a:effectLst/>
                <a:latin typeface="Roboto" panose="02000000000000000000" pitchFamily="2" charset="0"/>
              </a:rPr>
              <a:t>Saclay</a:t>
            </a:r>
            <a:r>
              <a:rPr lang="en-GB" sz="4800" b="0" i="0" dirty="0">
                <a:solidFill>
                  <a:srgbClr val="737E86"/>
                </a:solidFill>
                <a:effectLst/>
                <a:latin typeface="Roboto" panose="02000000000000000000" pitchFamily="2" charset="0"/>
              </a:rPr>
              <a:t>, France),</a:t>
            </a:r>
            <a:r>
              <a:rPr lang="en-GB" sz="4800" dirty="0">
                <a:solidFill>
                  <a:srgbClr val="737E86"/>
                </a:solidFill>
                <a:latin typeface="Roboto" panose="02000000000000000000" pitchFamily="2" charset="0"/>
              </a:rPr>
              <a:t> </a:t>
            </a:r>
            <a:r>
              <a:rPr lang="en-GB" sz="4800" b="0" i="0" dirty="0">
                <a:solidFill>
                  <a:srgbClr val="737E86"/>
                </a:solidFill>
                <a:effectLst/>
                <a:latin typeface="Roboto" panose="02000000000000000000" pitchFamily="2" charset="0"/>
              </a:rPr>
              <a:t>Roberto Ruiz de Austri (IFIC/CSIC and University of Valencia, Spain), Veronica Sanz (</a:t>
            </a:r>
            <a:r>
              <a:rPr lang="en-GB" sz="4800" b="0" i="0" dirty="0" err="1">
                <a:solidFill>
                  <a:srgbClr val="737E86"/>
                </a:solidFill>
                <a:effectLst/>
                <a:latin typeface="Roboto" panose="02000000000000000000" pitchFamily="2" charset="0"/>
              </a:rPr>
              <a:t>Sussex&amp;Valencia</a:t>
            </a:r>
            <a:r>
              <a:rPr lang="en-GB" sz="4800" b="0" i="0" dirty="0">
                <a:solidFill>
                  <a:srgbClr val="737E86"/>
                </a:solidFill>
                <a:effectLst/>
                <a:latin typeface="Roboto" panose="02000000000000000000" pitchFamily="2" charset="0"/>
              </a:rPr>
              <a:t>, United Kingdom &amp; Spain), Steven Schramm (University of Geneva, Switzerland), Steffen Schumann (University of Göttingen, Germany), Nicola Serra (University of Zürich, Switzerland), Nikolaos </a:t>
            </a:r>
            <a:r>
              <a:rPr lang="en-GB" sz="4800" b="0" i="0" dirty="0" err="1">
                <a:solidFill>
                  <a:srgbClr val="737E86"/>
                </a:solidFill>
                <a:effectLst/>
                <a:latin typeface="Roboto" panose="02000000000000000000" pitchFamily="2" charset="0"/>
              </a:rPr>
              <a:t>Stergioulas</a:t>
            </a:r>
            <a:r>
              <a:rPr lang="en-GB" sz="4800" b="0" i="0" dirty="0">
                <a:solidFill>
                  <a:srgbClr val="737E86"/>
                </a:solidFill>
                <a:effectLst/>
                <a:latin typeface="Roboto" panose="02000000000000000000" pitchFamily="2" charset="0"/>
              </a:rPr>
              <a:t> (Aristotle University of Thessaloniki), Roberto Trotta (SISSA and Imperial College London, Italy &amp; United Kingdom), Sofia Vallecorsa (CERN), Pietro </a:t>
            </a:r>
            <a:r>
              <a:rPr lang="en-GB" sz="4800" b="0" i="0" dirty="0" err="1">
                <a:solidFill>
                  <a:srgbClr val="737E86"/>
                </a:solidFill>
                <a:effectLst/>
                <a:latin typeface="Roboto" panose="02000000000000000000" pitchFamily="2" charset="0"/>
              </a:rPr>
              <a:t>Vischia</a:t>
            </a:r>
            <a:r>
              <a:rPr lang="en-GB" sz="4800" b="0" i="0" dirty="0">
                <a:solidFill>
                  <a:srgbClr val="737E86"/>
                </a:solidFill>
                <a:effectLst/>
                <a:latin typeface="Roboto" panose="02000000000000000000" pitchFamily="2" charset="0"/>
              </a:rPr>
              <a:t> (Universidad de Oviedo and ICTEA, Spain), Benjamin </a:t>
            </a:r>
            <a:r>
              <a:rPr lang="en-GB" sz="4800" b="0" i="0" dirty="0" err="1">
                <a:solidFill>
                  <a:srgbClr val="737E86"/>
                </a:solidFill>
                <a:effectLst/>
                <a:latin typeface="Roboto" panose="02000000000000000000" pitchFamily="2" charset="0"/>
              </a:rPr>
              <a:t>Wandelt</a:t>
            </a:r>
            <a:r>
              <a:rPr lang="en-GB" sz="4800" b="0" i="0" dirty="0">
                <a:solidFill>
                  <a:srgbClr val="737E86"/>
                </a:solidFill>
                <a:effectLst/>
                <a:latin typeface="Roboto" panose="02000000000000000000" pitchFamily="2" charset="0"/>
              </a:rPr>
              <a:t> (</a:t>
            </a:r>
            <a:r>
              <a:rPr lang="en-GB" sz="4800" b="0" i="0" dirty="0" err="1">
                <a:solidFill>
                  <a:srgbClr val="737E86"/>
                </a:solidFill>
                <a:effectLst/>
                <a:latin typeface="Roboto" panose="02000000000000000000" pitchFamily="2" charset="0"/>
              </a:rPr>
              <a:t>Institut</a:t>
            </a:r>
            <a:r>
              <a:rPr lang="en-GB" sz="4800" b="0" i="0" dirty="0">
                <a:solidFill>
                  <a:srgbClr val="737E86"/>
                </a:solidFill>
                <a:effectLst/>
                <a:latin typeface="Roboto" panose="02000000000000000000" pitchFamily="2" charset="0"/>
              </a:rPr>
              <a:t> </a:t>
            </a:r>
            <a:r>
              <a:rPr lang="en-GB" sz="4800" b="0" i="0" dirty="0" err="1">
                <a:solidFill>
                  <a:srgbClr val="737E86"/>
                </a:solidFill>
                <a:effectLst/>
                <a:latin typeface="Roboto" panose="02000000000000000000" pitchFamily="2" charset="0"/>
              </a:rPr>
              <a:t>d'Astrophysique</a:t>
            </a:r>
            <a:r>
              <a:rPr lang="en-GB" sz="4800" b="0" i="0" dirty="0">
                <a:solidFill>
                  <a:srgbClr val="737E86"/>
                </a:solidFill>
                <a:effectLst/>
                <a:latin typeface="Roboto" panose="02000000000000000000" pitchFamily="2" charset="0"/>
              </a:rPr>
              <a:t> de Paris, Sorbonne Université, France), Christoph Weniger (University of Amsterdam, Netherlands), Gabrijela </a:t>
            </a:r>
            <a:r>
              <a:rPr lang="en-GB" sz="4800" b="0" i="0" dirty="0" err="1">
                <a:solidFill>
                  <a:srgbClr val="737E86"/>
                </a:solidFill>
                <a:effectLst/>
                <a:latin typeface="Roboto" panose="02000000000000000000" pitchFamily="2" charset="0"/>
              </a:rPr>
              <a:t>Zaharijas</a:t>
            </a:r>
            <a:r>
              <a:rPr lang="en-GB" sz="4800" b="0" i="0" dirty="0">
                <a:solidFill>
                  <a:srgbClr val="737E86"/>
                </a:solidFill>
                <a:effectLst/>
                <a:latin typeface="Roboto" panose="02000000000000000000" pitchFamily="2" charset="0"/>
              </a:rPr>
              <a:t> (</a:t>
            </a:r>
            <a:r>
              <a:rPr lang="en-GB" sz="4800" b="0" i="0" dirty="0" err="1">
                <a:solidFill>
                  <a:srgbClr val="737E86"/>
                </a:solidFill>
                <a:effectLst/>
                <a:latin typeface="Roboto" panose="02000000000000000000" pitchFamily="2" charset="0"/>
              </a:rPr>
              <a:t>Center</a:t>
            </a:r>
            <a:r>
              <a:rPr lang="en-GB" sz="4800" b="0" i="0" dirty="0">
                <a:solidFill>
                  <a:srgbClr val="737E86"/>
                </a:solidFill>
                <a:effectLst/>
                <a:latin typeface="Roboto" panose="02000000000000000000" pitchFamily="2" charset="0"/>
              </a:rPr>
              <a:t> for Astrophysics and Cosmology (CAC), University of Nova Gorica, Slovenia)</a:t>
            </a:r>
          </a:p>
          <a:p>
            <a:pPr marL="0" indent="0" algn="l" rtl="0" fontAlgn="t">
              <a:buFont typeface="Arial" panose="020B0604020202020204" pitchFamily="34" charset="0"/>
              <a:buChar char="•"/>
            </a:pPr>
            <a:endParaRPr lang="en-GB" sz="6400" dirty="0">
              <a:solidFill>
                <a:srgbClr val="212121"/>
              </a:solidFill>
            </a:endParaRPr>
          </a:p>
          <a:p>
            <a:pPr marL="0" indent="0" algn="l" rtl="0" fontAlgn="t">
              <a:spcBef>
                <a:spcPts val="0"/>
              </a:spcBef>
              <a:spcAft>
                <a:spcPts val="0"/>
              </a:spcAft>
              <a:buNone/>
            </a:pPr>
            <a:r>
              <a:rPr lang="en-GB" sz="9600" b="1" i="0" dirty="0">
                <a:solidFill>
                  <a:srgbClr val="000000"/>
                </a:solidFill>
                <a:effectLst/>
              </a:rPr>
              <a:t>If you like to follow the activities of </a:t>
            </a:r>
            <a:r>
              <a:rPr lang="en-GB" sz="9600" b="1" i="0" dirty="0" err="1">
                <a:solidFill>
                  <a:srgbClr val="000000"/>
                </a:solidFill>
                <a:effectLst/>
              </a:rPr>
              <a:t>EuCAIF</a:t>
            </a:r>
            <a:r>
              <a:rPr lang="en-GB" sz="9600" b="1" i="0" dirty="0">
                <a:solidFill>
                  <a:srgbClr val="000000"/>
                </a:solidFill>
                <a:effectLst/>
              </a:rPr>
              <a:t> please join the following e-group: </a:t>
            </a:r>
            <a:r>
              <a:rPr lang="en-GB" sz="9600" b="1" i="0" u="sng" strike="noStrike" dirty="0">
                <a:solidFill>
                  <a:srgbClr val="006580"/>
                </a:solidFill>
                <a:effectLst/>
                <a:hlinkClick r:id="rId3"/>
              </a:rPr>
              <a:t>eucaif-info@cern.ch</a:t>
            </a:r>
            <a:endParaRPr lang="en-GB" sz="9600" b="1" i="0" u="sng" strike="noStrike" dirty="0">
              <a:solidFill>
                <a:srgbClr val="006580"/>
              </a:solidFill>
              <a:effectLst/>
            </a:endParaRPr>
          </a:p>
          <a:p>
            <a:pPr marL="0" indent="0" algn="l" rtl="0" fontAlgn="t">
              <a:spcBef>
                <a:spcPts val="0"/>
              </a:spcBef>
              <a:spcAft>
                <a:spcPts val="0"/>
              </a:spcAft>
              <a:buNone/>
            </a:pPr>
            <a:endParaRPr lang="en-GB" sz="9600" b="0" i="0" dirty="0">
              <a:solidFill>
                <a:srgbClr val="212121"/>
              </a:solidFill>
              <a:effectLst/>
            </a:endParaRPr>
          </a:p>
          <a:p>
            <a:pPr algn="l" rtl="0" fontAlgn="t">
              <a:spcBef>
                <a:spcPts val="0"/>
              </a:spcBef>
              <a:spcAft>
                <a:spcPts val="0"/>
              </a:spcAft>
            </a:pPr>
            <a:r>
              <a:rPr lang="en-GB" sz="8000" b="0" i="0" dirty="0">
                <a:solidFill>
                  <a:srgbClr val="000000"/>
                </a:solidFill>
                <a:effectLst/>
              </a:rPr>
              <a:t>How? </a:t>
            </a:r>
            <a:r>
              <a:rPr lang="en-GB" sz="8000" b="0" i="0" dirty="0">
                <a:solidFill>
                  <a:srgbClr val="4D5156"/>
                </a:solidFill>
                <a:effectLst/>
              </a:rPr>
              <a:t>If you would like to apply for membership of a CERN e-group, visit </a:t>
            </a:r>
            <a:r>
              <a:rPr lang="en-GB" sz="8000" b="0" i="0" u="none" strike="noStrike" dirty="0">
                <a:solidFill>
                  <a:srgbClr val="54ACDC"/>
                </a:solidFill>
                <a:effectLst/>
                <a:hlinkClick r:id="rId4"/>
              </a:rPr>
              <a:t>http://cern.ch/egroups</a:t>
            </a:r>
            <a:r>
              <a:rPr lang="en-GB" sz="8000" b="0" i="0" dirty="0">
                <a:solidFill>
                  <a:srgbClr val="4D5156"/>
                </a:solidFill>
                <a:effectLst/>
              </a:rPr>
              <a:t> and search for the e-group (e.g. </a:t>
            </a:r>
            <a:r>
              <a:rPr lang="en-GB" sz="8000" b="0" i="0" dirty="0" err="1">
                <a:solidFill>
                  <a:srgbClr val="4D5156"/>
                </a:solidFill>
                <a:effectLst/>
              </a:rPr>
              <a:t>eucaif</a:t>
            </a:r>
            <a:r>
              <a:rPr lang="en-GB" sz="8000" b="0" i="0" dirty="0">
                <a:solidFill>
                  <a:srgbClr val="4D5156"/>
                </a:solidFill>
                <a:effectLst/>
              </a:rPr>
              <a:t>-info) you would like to join. </a:t>
            </a:r>
            <a:endParaRPr lang="en-GB" sz="8000" b="0" i="0" dirty="0">
              <a:solidFill>
                <a:srgbClr val="212121"/>
              </a:solidFill>
              <a:effectLst/>
            </a:endParaRPr>
          </a:p>
          <a:p>
            <a:pPr algn="l" rtl="0" fontAlgn="t"/>
            <a:br>
              <a:rPr lang="en-GB" b="0" i="0" dirty="0">
                <a:solidFill>
                  <a:srgbClr val="000000"/>
                </a:solidFill>
                <a:effectLst/>
                <a:latin typeface="Arial" panose="020B0604020202020204" pitchFamily="34" charset="0"/>
              </a:rPr>
            </a:br>
            <a:endParaRPr lang="en-GB" b="0" i="0" dirty="0">
              <a:solidFill>
                <a:srgbClr val="000000"/>
              </a:solidFill>
              <a:effectLst/>
              <a:latin typeface="Arial" panose="020B0604020202020204" pitchFamily="34" charset="0"/>
            </a:endParaRPr>
          </a:p>
          <a:p>
            <a:br>
              <a:rPr lang="en-GB" dirty="0"/>
            </a:br>
            <a:endParaRPr lang="en-DE" dirty="0"/>
          </a:p>
        </p:txBody>
      </p:sp>
      <p:sp>
        <p:nvSpPr>
          <p:cNvPr id="6" name="Slide Number Placeholder 5">
            <a:extLst>
              <a:ext uri="{FF2B5EF4-FFF2-40B4-BE49-F238E27FC236}">
                <a16:creationId xmlns:a16="http://schemas.microsoft.com/office/drawing/2014/main" id="{69312746-67E0-997D-76AE-E252228EB2D6}"/>
              </a:ext>
            </a:extLst>
          </p:cNvPr>
          <p:cNvSpPr>
            <a:spLocks noGrp="1"/>
          </p:cNvSpPr>
          <p:nvPr>
            <p:ph type="sldNum" sz="quarter" idx="12"/>
          </p:nvPr>
        </p:nvSpPr>
        <p:spPr/>
        <p:txBody>
          <a:bodyPr/>
          <a:lstStyle/>
          <a:p>
            <a:fld id="{EC98B3A4-9273-CE4A-B22B-2D3C6F6E59F0}" type="slidenum">
              <a:rPr lang="en-DE" smtClean="0"/>
              <a:t>62</a:t>
            </a:fld>
            <a:endParaRPr lang="en-DE"/>
          </a:p>
        </p:txBody>
      </p:sp>
      <p:sp>
        <p:nvSpPr>
          <p:cNvPr id="4" name="Footer Placeholder 3">
            <a:extLst>
              <a:ext uri="{FF2B5EF4-FFF2-40B4-BE49-F238E27FC236}">
                <a16:creationId xmlns:a16="http://schemas.microsoft.com/office/drawing/2014/main" id="{EAE1D81A-EDAE-19C8-B37D-9C59F16AF357}"/>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279058625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D3047-0953-D46F-27D2-0CD6CF1FCE14}"/>
            </a:ext>
          </a:extLst>
        </p:cNvPr>
        <p:cNvGrpSpPr/>
        <p:nvPr/>
      </p:nvGrpSpPr>
      <p:grpSpPr>
        <a:xfrm>
          <a:off x="0" y="0"/>
          <a:ext cx="0" cy="0"/>
          <a:chOff x="0" y="0"/>
          <a:chExt cx="0" cy="0"/>
        </a:xfrm>
      </p:grpSpPr>
      <p:pic>
        <p:nvPicPr>
          <p:cNvPr id="5" name="Picture 4" descr="A white background with black text&#10;&#10;Description automatically generated">
            <a:extLst>
              <a:ext uri="{FF2B5EF4-FFF2-40B4-BE49-F238E27FC236}">
                <a16:creationId xmlns:a16="http://schemas.microsoft.com/office/drawing/2014/main" id="{774E8315-19B4-2C9B-028C-4E1FD1D8BD02}"/>
              </a:ext>
            </a:extLst>
          </p:cNvPr>
          <p:cNvPicPr>
            <a:picLocks noChangeAspect="1"/>
          </p:cNvPicPr>
          <p:nvPr/>
        </p:nvPicPr>
        <p:blipFill>
          <a:blip r:embed="rId2"/>
          <a:stretch>
            <a:fillRect/>
          </a:stretch>
        </p:blipFill>
        <p:spPr>
          <a:xfrm>
            <a:off x="6620785" y="165282"/>
            <a:ext cx="4895439" cy="1901392"/>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19BF0D49-ADEA-A674-5892-29D743F63016}"/>
              </a:ext>
            </a:extLst>
          </p:cNvPr>
          <p:cNvSpPr>
            <a:spLocks noGrp="1"/>
          </p:cNvSpPr>
          <p:nvPr>
            <p:ph type="title"/>
          </p:nvPr>
        </p:nvSpPr>
        <p:spPr>
          <a:xfrm>
            <a:off x="838200" y="145869"/>
            <a:ext cx="10210800" cy="1544819"/>
          </a:xfrm>
        </p:spPr>
        <p:txBody>
          <a:bodyPr/>
          <a:lstStyle/>
          <a:p>
            <a:r>
              <a:rPr lang="en-DE" dirty="0"/>
              <a:t>EuCAIF  “core group”</a:t>
            </a:r>
          </a:p>
        </p:txBody>
      </p:sp>
      <p:sp>
        <p:nvSpPr>
          <p:cNvPr id="3" name="Content Placeholder 2">
            <a:extLst>
              <a:ext uri="{FF2B5EF4-FFF2-40B4-BE49-F238E27FC236}">
                <a16:creationId xmlns:a16="http://schemas.microsoft.com/office/drawing/2014/main" id="{8A0B383E-3A68-28DB-D75C-A17DC9FD451D}"/>
              </a:ext>
            </a:extLst>
          </p:cNvPr>
          <p:cNvSpPr>
            <a:spLocks noGrp="1"/>
          </p:cNvSpPr>
          <p:nvPr>
            <p:ph idx="1"/>
          </p:nvPr>
        </p:nvSpPr>
        <p:spPr>
          <a:xfrm>
            <a:off x="257498" y="2253998"/>
            <a:ext cx="11258726" cy="4351338"/>
          </a:xfrm>
        </p:spPr>
        <p:txBody>
          <a:bodyPr>
            <a:normAutofit fontScale="25000" lnSpcReduction="20000"/>
          </a:bodyPr>
          <a:lstStyle/>
          <a:p>
            <a:pPr algn="l" fontAlgn="base">
              <a:spcAft>
                <a:spcPts val="1125"/>
              </a:spcAft>
              <a:buNone/>
            </a:pPr>
            <a:r>
              <a:rPr lang="en-GB" sz="4800" b="1" i="0" dirty="0" err="1">
                <a:solidFill>
                  <a:srgbClr val="737E86"/>
                </a:solidFill>
                <a:effectLst/>
                <a:latin typeface="inherit"/>
              </a:rPr>
              <a:t>uCAIF</a:t>
            </a:r>
            <a:r>
              <a:rPr lang="en-GB" sz="4800" b="1" i="0" dirty="0">
                <a:solidFill>
                  <a:srgbClr val="737E86"/>
                </a:solidFill>
                <a:effectLst/>
                <a:latin typeface="inherit"/>
              </a:rPr>
              <a:t> International Advisory Board</a:t>
            </a:r>
            <a:r>
              <a:rPr lang="en-GB" sz="4800" dirty="0">
                <a:solidFill>
                  <a:srgbClr val="626262"/>
                </a:solidFill>
                <a:latin typeface="Roboto" panose="02000000000000000000" pitchFamily="2" charset="0"/>
              </a:rPr>
              <a:t>: </a:t>
            </a:r>
            <a:r>
              <a:rPr lang="en-GB" sz="4800" b="0" i="0" dirty="0">
                <a:solidFill>
                  <a:srgbClr val="737E86"/>
                </a:solidFill>
                <a:effectLst/>
                <a:latin typeface="Roboto" panose="02000000000000000000" pitchFamily="2" charset="0"/>
              </a:rPr>
              <a:t>Amber S. Boehnlein (Jefferson Lab), Kyle Cranmer (University of Wisconsin-Madison), Michael Kagan (SLAC, Stanford University)</a:t>
            </a:r>
            <a:endParaRPr lang="en-GB" sz="4800" b="0" i="0" dirty="0">
              <a:solidFill>
                <a:srgbClr val="626262"/>
              </a:solidFill>
              <a:effectLst/>
              <a:latin typeface="Roboto" panose="02000000000000000000" pitchFamily="2" charset="0"/>
            </a:endParaRPr>
          </a:p>
          <a:p>
            <a:pPr algn="l" fontAlgn="base">
              <a:spcAft>
                <a:spcPts val="1125"/>
              </a:spcAft>
              <a:buNone/>
            </a:pPr>
            <a:r>
              <a:rPr lang="en-GB" sz="4800" b="1" i="0" dirty="0" err="1">
                <a:solidFill>
                  <a:srgbClr val="626262"/>
                </a:solidFill>
                <a:effectLst/>
                <a:latin typeface="inherit"/>
              </a:rPr>
              <a:t>EuCAIF</a:t>
            </a:r>
            <a:r>
              <a:rPr lang="en-GB" sz="4800" b="1" i="0" dirty="0">
                <a:solidFill>
                  <a:srgbClr val="626262"/>
                </a:solidFill>
                <a:effectLst/>
                <a:latin typeface="inherit"/>
              </a:rPr>
              <a:t> Fellows:</a:t>
            </a:r>
            <a:r>
              <a:rPr lang="en-GB" sz="4800" dirty="0">
                <a:solidFill>
                  <a:srgbClr val="626262"/>
                </a:solidFill>
                <a:latin typeface="Roboto" panose="02000000000000000000" pitchFamily="2" charset="0"/>
              </a:rPr>
              <a:t> </a:t>
            </a:r>
            <a:r>
              <a:rPr lang="en-GB" sz="4800" b="0" i="0" dirty="0">
                <a:solidFill>
                  <a:srgbClr val="737E86"/>
                </a:solidFill>
                <a:effectLst/>
                <a:latin typeface="Roboto" panose="02000000000000000000" pitchFamily="2" charset="0"/>
              </a:rPr>
              <a:t>Gert Aarts (Swansea University) Helena Albers (GSI/FAIR, Germany), Lucio </a:t>
            </a:r>
            <a:r>
              <a:rPr lang="en-GB" sz="4800" b="0" i="0" dirty="0" err="1">
                <a:solidFill>
                  <a:srgbClr val="737E86"/>
                </a:solidFill>
                <a:effectLst/>
                <a:latin typeface="Roboto" panose="02000000000000000000" pitchFamily="2" charset="0"/>
              </a:rPr>
              <a:t>Anderlini</a:t>
            </a:r>
            <a:r>
              <a:rPr lang="en-GB" sz="4800" b="0" i="0" dirty="0">
                <a:solidFill>
                  <a:srgbClr val="737E86"/>
                </a:solidFill>
                <a:effectLst/>
                <a:latin typeface="Roboto" panose="02000000000000000000" pitchFamily="2" charset="0"/>
              </a:rPr>
              <a:t> (INFN Firenze, Italy), Anastasios Belias (GSI/FAIR, Germany)</a:t>
            </a:r>
          </a:p>
          <a:p>
            <a:pPr marL="0" indent="0" algn="l" fontAlgn="base">
              <a:spcAft>
                <a:spcPts val="750"/>
              </a:spcAft>
              <a:buNone/>
            </a:pPr>
            <a:r>
              <a:rPr lang="en-GB" sz="4800" b="0" i="0" dirty="0">
                <a:solidFill>
                  <a:srgbClr val="737E86"/>
                </a:solidFill>
                <a:effectLst/>
                <a:latin typeface="Roboto" panose="02000000000000000000" pitchFamily="2" charset="0"/>
              </a:rPr>
              <a:t>Valerio Bertone (IRFU, CEA, Université Paris-</a:t>
            </a:r>
            <a:r>
              <a:rPr lang="en-GB" sz="4800" b="0" i="0" dirty="0" err="1">
                <a:solidFill>
                  <a:srgbClr val="737E86"/>
                </a:solidFill>
                <a:effectLst/>
                <a:latin typeface="Roboto" panose="02000000000000000000" pitchFamily="2" charset="0"/>
              </a:rPr>
              <a:t>Saclay</a:t>
            </a:r>
            <a:r>
              <a:rPr lang="en-GB" sz="4800" b="0" i="0" dirty="0">
                <a:solidFill>
                  <a:srgbClr val="737E86"/>
                </a:solidFill>
                <a:effectLst/>
                <a:latin typeface="Roboto" panose="02000000000000000000" pitchFamily="2" charset="0"/>
              </a:rPr>
              <a:t>, France), Miranda Cheng (University of Amsterdam and Academia Sinica, Taiwan), Elena Cuoco (DIFA- Alma Mater </a:t>
            </a:r>
            <a:r>
              <a:rPr lang="en-GB" sz="4800" b="0" i="0" dirty="0" err="1">
                <a:solidFill>
                  <a:srgbClr val="737E86"/>
                </a:solidFill>
                <a:effectLst/>
                <a:latin typeface="Roboto" panose="02000000000000000000" pitchFamily="2" charset="0"/>
              </a:rPr>
              <a:t>Studiorum</a:t>
            </a:r>
            <a:r>
              <a:rPr lang="en-GB" sz="4800" b="0" i="0" dirty="0">
                <a:solidFill>
                  <a:srgbClr val="737E86"/>
                </a:solidFill>
                <a:effectLst/>
                <a:latin typeface="Roboto" panose="02000000000000000000" pitchFamily="2" charset="0"/>
              </a:rPr>
              <a:t> University of Bologna and INFN </a:t>
            </a:r>
            <a:r>
              <a:rPr lang="en-GB" sz="4800" b="0" i="0" dirty="0" err="1">
                <a:solidFill>
                  <a:srgbClr val="737E86"/>
                </a:solidFill>
                <a:effectLst/>
                <a:latin typeface="Roboto" panose="02000000000000000000" pitchFamily="2" charset="0"/>
              </a:rPr>
              <a:t>Bologna,Italy</a:t>
            </a:r>
            <a:r>
              <a:rPr lang="en-GB" sz="4800" b="0" i="0" dirty="0">
                <a:solidFill>
                  <a:srgbClr val="737E86"/>
                </a:solidFill>
                <a:effectLst/>
                <a:latin typeface="Roboto" panose="02000000000000000000" pitchFamily="2" charset="0"/>
              </a:rPr>
              <a:t>), Sascha Caron (Radboud University and </a:t>
            </a:r>
            <a:r>
              <a:rPr lang="en-GB" sz="4800" b="0" i="0" dirty="0" err="1">
                <a:solidFill>
                  <a:srgbClr val="737E86"/>
                </a:solidFill>
                <a:effectLst/>
                <a:latin typeface="Roboto" panose="02000000000000000000" pitchFamily="2" charset="0"/>
              </a:rPr>
              <a:t>Nikhef</a:t>
            </a:r>
            <a:r>
              <a:rPr lang="en-GB" sz="4800" b="0" i="0" dirty="0">
                <a:solidFill>
                  <a:srgbClr val="737E86"/>
                </a:solidFill>
                <a:effectLst/>
                <a:latin typeface="Roboto" panose="02000000000000000000" pitchFamily="2" charset="0"/>
              </a:rPr>
              <a:t>, Netherlands), Stefano </a:t>
            </a:r>
            <a:r>
              <a:rPr lang="en-GB" sz="4800" b="0" i="0" dirty="0" err="1">
                <a:solidFill>
                  <a:srgbClr val="737E86"/>
                </a:solidFill>
                <a:effectLst/>
                <a:latin typeface="Roboto" panose="02000000000000000000" pitchFamily="2" charset="0"/>
              </a:rPr>
              <a:t>Carrazza</a:t>
            </a:r>
            <a:r>
              <a:rPr lang="en-GB" sz="4800" b="0" i="0" dirty="0">
                <a:solidFill>
                  <a:srgbClr val="737E86"/>
                </a:solidFill>
                <a:effectLst/>
                <a:latin typeface="Roboto" panose="02000000000000000000" pitchFamily="2" charset="0"/>
              </a:rPr>
              <a:t> (Milan University &amp; INFN, Italy), Caterina </a:t>
            </a:r>
            <a:r>
              <a:rPr lang="en-GB" sz="4800" b="0" i="0" dirty="0" err="1">
                <a:solidFill>
                  <a:srgbClr val="737E86"/>
                </a:solidFill>
                <a:effectLst/>
                <a:latin typeface="Roboto" panose="02000000000000000000" pitchFamily="2" charset="0"/>
              </a:rPr>
              <a:t>Doglioni</a:t>
            </a:r>
            <a:r>
              <a:rPr lang="en-GB" sz="4800" b="0" i="0" dirty="0">
                <a:solidFill>
                  <a:srgbClr val="737E86"/>
                </a:solidFill>
                <a:effectLst/>
                <a:latin typeface="Roboto" panose="02000000000000000000" pitchFamily="2" charset="0"/>
              </a:rPr>
              <a:t> (University of Manchester, endorser, United Kingdom), Tommaso Dorigo (INFN Padova and University of Padova, Italy), Thomas Eberl (ECAP / FAU Erlangen-Nürnberg, Germany), Martin Erdmann (RWTH Aachen University, Germany), Stefano Forte (Milan University, Italy), Julian Garcia Pardinas (CERN), Stefano Giagu (Sapienza University of Rome), Tobias Golling (University of Geneva, Switzerland), Stephen Green (University of Nottingham, United Kingdom), Eilam Gross (Weizmann Institute, Israel), Will Handley (University of Cambridge, United Kingdom), Lukas Alexander Heinrich (CERN</a:t>
            </a:r>
            <a:r>
              <a:rPr lang="en-GB" sz="4800" dirty="0">
                <a:solidFill>
                  <a:srgbClr val="737E86"/>
                </a:solidFill>
                <a:latin typeface="Roboto" panose="02000000000000000000" pitchFamily="2" charset="0"/>
              </a:rPr>
              <a:t>, </a:t>
            </a:r>
            <a:r>
              <a:rPr lang="en-GB" sz="4800" b="0" i="0" dirty="0">
                <a:solidFill>
                  <a:srgbClr val="737E86"/>
                </a:solidFill>
                <a:effectLst/>
                <a:latin typeface="Roboto" panose="02000000000000000000" pitchFamily="2" charset="0"/>
              </a:rPr>
              <a:t>Ik Siong Heng (University of Glasgow, United Kingdom), Verena Kain (CERN), Gregor </a:t>
            </a:r>
            <a:r>
              <a:rPr lang="en-GB" sz="4800" b="0" i="0" dirty="0" err="1">
                <a:solidFill>
                  <a:srgbClr val="737E86"/>
                </a:solidFill>
                <a:effectLst/>
                <a:latin typeface="Roboto" panose="02000000000000000000" pitchFamily="2" charset="0"/>
              </a:rPr>
              <a:t>Kasieczka</a:t>
            </a:r>
            <a:r>
              <a:rPr lang="en-GB" sz="4800" b="0" i="0" dirty="0">
                <a:solidFill>
                  <a:srgbClr val="737E86"/>
                </a:solidFill>
                <a:effectLst/>
                <a:latin typeface="Roboto" panose="02000000000000000000" pitchFamily="2" charset="0"/>
              </a:rPr>
              <a:t> (University of Hamburg, Germany), Michael Krämer (RWTH Aachen), Sven Krippendorf (LMU Munich), Andreas </a:t>
            </a:r>
            <a:r>
              <a:rPr lang="en-GB" sz="4800" b="0" i="0" dirty="0" err="1">
                <a:solidFill>
                  <a:srgbClr val="737E86"/>
                </a:solidFill>
                <a:effectLst/>
                <a:latin typeface="Roboto" panose="02000000000000000000" pitchFamily="2" charset="0"/>
              </a:rPr>
              <a:t>Ipp</a:t>
            </a:r>
            <a:r>
              <a:rPr lang="en-GB" sz="4800" b="0" i="0" dirty="0">
                <a:solidFill>
                  <a:srgbClr val="737E86"/>
                </a:solidFill>
                <a:effectLst/>
                <a:latin typeface="Roboto" panose="02000000000000000000" pitchFamily="2" charset="0"/>
              </a:rPr>
              <a:t> (TU Wien, Austria), Johan </a:t>
            </a:r>
            <a:r>
              <a:rPr lang="en-GB" sz="4800" b="0" i="0" dirty="0" err="1">
                <a:solidFill>
                  <a:srgbClr val="737E86"/>
                </a:solidFill>
                <a:effectLst/>
                <a:latin typeface="Roboto" panose="02000000000000000000" pitchFamily="2" charset="0"/>
              </a:rPr>
              <a:t>Messchendorp</a:t>
            </a:r>
            <a:r>
              <a:rPr lang="en-GB" sz="4800" b="0" i="0" dirty="0">
                <a:solidFill>
                  <a:srgbClr val="737E86"/>
                </a:solidFill>
                <a:effectLst/>
                <a:latin typeface="Roboto" panose="02000000000000000000" pitchFamily="2" charset="0"/>
              </a:rPr>
              <a:t> (GSI/FAIR, Germany), Lorenzo Moneta (CERN), Daniel Nieto (IPARCOS, Universidad Complutense de Madrid, Spain), Adrian Oeftiger (University of Oxford, United Kingdom), Hiranya Peiris (University of Cambridge, United Kingdom), Maurizio Pierini (CERN), Annalisa </a:t>
            </a:r>
            <a:r>
              <a:rPr lang="en-GB" sz="4800" b="0" i="0" dirty="0" err="1">
                <a:solidFill>
                  <a:srgbClr val="737E86"/>
                </a:solidFill>
                <a:effectLst/>
                <a:latin typeface="Roboto" panose="02000000000000000000" pitchFamily="2" charset="0"/>
              </a:rPr>
              <a:t>Pillepich</a:t>
            </a:r>
            <a:r>
              <a:rPr lang="en-GB" sz="4800" b="0" i="0" dirty="0">
                <a:solidFill>
                  <a:srgbClr val="737E86"/>
                </a:solidFill>
                <a:effectLst/>
                <a:latin typeface="Roboto" panose="02000000000000000000" pitchFamily="2" charset="0"/>
              </a:rPr>
              <a:t> (MPI, Heidelberg, Germany), Tilman Plehn (Heidelberg University, Germany), David Rousseau (</a:t>
            </a:r>
            <a:r>
              <a:rPr lang="en-GB" sz="4800" b="0" i="0" dirty="0" err="1">
                <a:solidFill>
                  <a:srgbClr val="737E86"/>
                </a:solidFill>
                <a:effectLst/>
                <a:latin typeface="Roboto" panose="02000000000000000000" pitchFamily="2" charset="0"/>
              </a:rPr>
              <a:t>IJCLab</a:t>
            </a:r>
            <a:r>
              <a:rPr lang="en-GB" sz="4800" b="0" i="0" dirty="0">
                <a:solidFill>
                  <a:srgbClr val="737E86"/>
                </a:solidFill>
                <a:effectLst/>
                <a:latin typeface="Roboto" panose="02000000000000000000" pitchFamily="2" charset="0"/>
              </a:rPr>
              <a:t>, CNRS/IN2P3, U Paris-</a:t>
            </a:r>
            <a:r>
              <a:rPr lang="en-GB" sz="4800" b="0" i="0" dirty="0" err="1">
                <a:solidFill>
                  <a:srgbClr val="737E86"/>
                </a:solidFill>
                <a:effectLst/>
                <a:latin typeface="Roboto" panose="02000000000000000000" pitchFamily="2" charset="0"/>
              </a:rPr>
              <a:t>Saclay</a:t>
            </a:r>
            <a:r>
              <a:rPr lang="en-GB" sz="4800" b="0" i="0" dirty="0">
                <a:solidFill>
                  <a:srgbClr val="737E86"/>
                </a:solidFill>
                <a:effectLst/>
                <a:latin typeface="Roboto" panose="02000000000000000000" pitchFamily="2" charset="0"/>
              </a:rPr>
              <a:t>, France),</a:t>
            </a:r>
            <a:r>
              <a:rPr lang="en-GB" sz="4800" dirty="0">
                <a:solidFill>
                  <a:srgbClr val="737E86"/>
                </a:solidFill>
                <a:latin typeface="Roboto" panose="02000000000000000000" pitchFamily="2" charset="0"/>
              </a:rPr>
              <a:t> </a:t>
            </a:r>
            <a:r>
              <a:rPr lang="en-GB" sz="4800" b="0" i="0" dirty="0">
                <a:solidFill>
                  <a:srgbClr val="737E86"/>
                </a:solidFill>
                <a:effectLst/>
                <a:latin typeface="Roboto" panose="02000000000000000000" pitchFamily="2" charset="0"/>
              </a:rPr>
              <a:t>Roberto Ruiz de Austri (IFIC/CSIC and University of Valencia, Spain), Veronica Sanz (</a:t>
            </a:r>
            <a:r>
              <a:rPr lang="en-GB" sz="4800" b="0" i="0" dirty="0" err="1">
                <a:solidFill>
                  <a:srgbClr val="737E86"/>
                </a:solidFill>
                <a:effectLst/>
                <a:latin typeface="Roboto" panose="02000000000000000000" pitchFamily="2" charset="0"/>
              </a:rPr>
              <a:t>Sussex&amp;Valencia</a:t>
            </a:r>
            <a:r>
              <a:rPr lang="en-GB" sz="4800" b="0" i="0" dirty="0">
                <a:solidFill>
                  <a:srgbClr val="737E86"/>
                </a:solidFill>
                <a:effectLst/>
                <a:latin typeface="Roboto" panose="02000000000000000000" pitchFamily="2" charset="0"/>
              </a:rPr>
              <a:t>, United Kingdom &amp; Spain), Steven Schramm (University of Geneva, Switzerland), Steffen Schumann (University of Göttingen, Germany), Nicola Serra (University of Zürich, Switzerland), Nikolaos </a:t>
            </a:r>
            <a:r>
              <a:rPr lang="en-GB" sz="4800" b="0" i="0" dirty="0" err="1">
                <a:solidFill>
                  <a:srgbClr val="737E86"/>
                </a:solidFill>
                <a:effectLst/>
                <a:latin typeface="Roboto" panose="02000000000000000000" pitchFamily="2" charset="0"/>
              </a:rPr>
              <a:t>Stergioulas</a:t>
            </a:r>
            <a:r>
              <a:rPr lang="en-GB" sz="4800" b="0" i="0" dirty="0">
                <a:solidFill>
                  <a:srgbClr val="737E86"/>
                </a:solidFill>
                <a:effectLst/>
                <a:latin typeface="Roboto" panose="02000000000000000000" pitchFamily="2" charset="0"/>
              </a:rPr>
              <a:t> (Aristotle University of Thessaloniki), Roberto Trotta (SISSA and Imperial College London, Italy &amp; United Kingdom), Sofia Vallecorsa (CERN), Pietro </a:t>
            </a:r>
            <a:r>
              <a:rPr lang="en-GB" sz="4800" b="0" i="0" dirty="0" err="1">
                <a:solidFill>
                  <a:srgbClr val="737E86"/>
                </a:solidFill>
                <a:effectLst/>
                <a:latin typeface="Roboto" panose="02000000000000000000" pitchFamily="2" charset="0"/>
              </a:rPr>
              <a:t>Vischia</a:t>
            </a:r>
            <a:r>
              <a:rPr lang="en-GB" sz="4800" b="0" i="0" dirty="0">
                <a:solidFill>
                  <a:srgbClr val="737E86"/>
                </a:solidFill>
                <a:effectLst/>
                <a:latin typeface="Roboto" panose="02000000000000000000" pitchFamily="2" charset="0"/>
              </a:rPr>
              <a:t> (Universidad de Oviedo and ICTEA, Spain), Benjamin </a:t>
            </a:r>
            <a:r>
              <a:rPr lang="en-GB" sz="4800" b="0" i="0" dirty="0" err="1">
                <a:solidFill>
                  <a:srgbClr val="737E86"/>
                </a:solidFill>
                <a:effectLst/>
                <a:latin typeface="Roboto" panose="02000000000000000000" pitchFamily="2" charset="0"/>
              </a:rPr>
              <a:t>Wandelt</a:t>
            </a:r>
            <a:r>
              <a:rPr lang="en-GB" sz="4800" b="0" i="0" dirty="0">
                <a:solidFill>
                  <a:srgbClr val="737E86"/>
                </a:solidFill>
                <a:effectLst/>
                <a:latin typeface="Roboto" panose="02000000000000000000" pitchFamily="2" charset="0"/>
              </a:rPr>
              <a:t> (</a:t>
            </a:r>
            <a:r>
              <a:rPr lang="en-GB" sz="4800" b="0" i="0" dirty="0" err="1">
                <a:solidFill>
                  <a:srgbClr val="737E86"/>
                </a:solidFill>
                <a:effectLst/>
                <a:latin typeface="Roboto" panose="02000000000000000000" pitchFamily="2" charset="0"/>
              </a:rPr>
              <a:t>Institut</a:t>
            </a:r>
            <a:r>
              <a:rPr lang="en-GB" sz="4800" b="0" i="0" dirty="0">
                <a:solidFill>
                  <a:srgbClr val="737E86"/>
                </a:solidFill>
                <a:effectLst/>
                <a:latin typeface="Roboto" panose="02000000000000000000" pitchFamily="2" charset="0"/>
              </a:rPr>
              <a:t> </a:t>
            </a:r>
            <a:r>
              <a:rPr lang="en-GB" sz="4800" b="0" i="0" dirty="0" err="1">
                <a:solidFill>
                  <a:srgbClr val="737E86"/>
                </a:solidFill>
                <a:effectLst/>
                <a:latin typeface="Roboto" panose="02000000000000000000" pitchFamily="2" charset="0"/>
              </a:rPr>
              <a:t>d'Astrophysique</a:t>
            </a:r>
            <a:r>
              <a:rPr lang="en-GB" sz="4800" b="0" i="0" dirty="0">
                <a:solidFill>
                  <a:srgbClr val="737E86"/>
                </a:solidFill>
                <a:effectLst/>
                <a:latin typeface="Roboto" panose="02000000000000000000" pitchFamily="2" charset="0"/>
              </a:rPr>
              <a:t> de Paris, Sorbonne Université, France), Christoph Weniger (University of Amsterdam, Netherlands), Gabrijela </a:t>
            </a:r>
            <a:r>
              <a:rPr lang="en-GB" sz="4800" b="0" i="0" dirty="0" err="1">
                <a:solidFill>
                  <a:srgbClr val="737E86"/>
                </a:solidFill>
                <a:effectLst/>
                <a:latin typeface="Roboto" panose="02000000000000000000" pitchFamily="2" charset="0"/>
              </a:rPr>
              <a:t>Zaharijas</a:t>
            </a:r>
            <a:r>
              <a:rPr lang="en-GB" sz="4800" b="0" i="0" dirty="0">
                <a:solidFill>
                  <a:srgbClr val="737E86"/>
                </a:solidFill>
                <a:effectLst/>
                <a:latin typeface="Roboto" panose="02000000000000000000" pitchFamily="2" charset="0"/>
              </a:rPr>
              <a:t> (</a:t>
            </a:r>
            <a:r>
              <a:rPr lang="en-GB" sz="4800" b="0" i="0" dirty="0" err="1">
                <a:solidFill>
                  <a:srgbClr val="737E86"/>
                </a:solidFill>
                <a:effectLst/>
                <a:latin typeface="Roboto" panose="02000000000000000000" pitchFamily="2" charset="0"/>
              </a:rPr>
              <a:t>Center</a:t>
            </a:r>
            <a:r>
              <a:rPr lang="en-GB" sz="4800" b="0" i="0" dirty="0">
                <a:solidFill>
                  <a:srgbClr val="737E86"/>
                </a:solidFill>
                <a:effectLst/>
                <a:latin typeface="Roboto" panose="02000000000000000000" pitchFamily="2" charset="0"/>
              </a:rPr>
              <a:t> for Astrophysics and Cosmology (CAC), University of Nova Gorica, Slovenia)</a:t>
            </a:r>
          </a:p>
          <a:p>
            <a:pPr marL="0" indent="0" algn="l" rtl="0" fontAlgn="t">
              <a:buFont typeface="Arial" panose="020B0604020202020204" pitchFamily="34" charset="0"/>
              <a:buChar char="•"/>
            </a:pPr>
            <a:endParaRPr lang="en-GB" sz="6400" dirty="0">
              <a:solidFill>
                <a:srgbClr val="212121"/>
              </a:solidFill>
            </a:endParaRPr>
          </a:p>
          <a:p>
            <a:pPr marL="0" indent="0" algn="l" rtl="0" fontAlgn="t">
              <a:spcBef>
                <a:spcPts val="0"/>
              </a:spcBef>
              <a:spcAft>
                <a:spcPts val="0"/>
              </a:spcAft>
              <a:buNone/>
            </a:pPr>
            <a:r>
              <a:rPr lang="en-GB" sz="9600" b="1" i="0" dirty="0">
                <a:solidFill>
                  <a:srgbClr val="000000"/>
                </a:solidFill>
                <a:effectLst/>
              </a:rPr>
              <a:t>If you like to follow the activities of </a:t>
            </a:r>
            <a:r>
              <a:rPr lang="en-GB" sz="9600" b="1" i="0" dirty="0" err="1">
                <a:solidFill>
                  <a:srgbClr val="000000"/>
                </a:solidFill>
                <a:effectLst/>
              </a:rPr>
              <a:t>EuCAIF</a:t>
            </a:r>
            <a:r>
              <a:rPr lang="en-GB" sz="9600" b="1" i="0" dirty="0">
                <a:solidFill>
                  <a:srgbClr val="000000"/>
                </a:solidFill>
                <a:effectLst/>
              </a:rPr>
              <a:t> please join the following e-group: </a:t>
            </a:r>
            <a:r>
              <a:rPr lang="en-GB" sz="9600" b="1" i="0" u="sng" strike="noStrike" dirty="0">
                <a:solidFill>
                  <a:srgbClr val="006580"/>
                </a:solidFill>
                <a:effectLst/>
                <a:hlinkClick r:id="rId3"/>
              </a:rPr>
              <a:t>eucaif-info@cern.ch</a:t>
            </a:r>
            <a:endParaRPr lang="en-GB" sz="9600" b="1" i="0" u="sng" strike="noStrike" dirty="0">
              <a:solidFill>
                <a:srgbClr val="006580"/>
              </a:solidFill>
              <a:effectLst/>
            </a:endParaRPr>
          </a:p>
          <a:p>
            <a:pPr marL="0" indent="0" algn="l" rtl="0" fontAlgn="t">
              <a:spcBef>
                <a:spcPts val="0"/>
              </a:spcBef>
              <a:spcAft>
                <a:spcPts val="0"/>
              </a:spcAft>
              <a:buNone/>
            </a:pPr>
            <a:endParaRPr lang="en-GB" sz="9600" b="0" i="0" dirty="0">
              <a:solidFill>
                <a:srgbClr val="212121"/>
              </a:solidFill>
              <a:effectLst/>
            </a:endParaRPr>
          </a:p>
          <a:p>
            <a:pPr algn="l" rtl="0" fontAlgn="t">
              <a:spcBef>
                <a:spcPts val="0"/>
              </a:spcBef>
              <a:spcAft>
                <a:spcPts val="0"/>
              </a:spcAft>
            </a:pPr>
            <a:r>
              <a:rPr lang="en-GB" sz="8000" b="0" i="0" dirty="0">
                <a:solidFill>
                  <a:srgbClr val="000000"/>
                </a:solidFill>
                <a:effectLst/>
              </a:rPr>
              <a:t>How? </a:t>
            </a:r>
            <a:r>
              <a:rPr lang="en-GB" sz="8000" b="0" i="0" dirty="0">
                <a:solidFill>
                  <a:srgbClr val="4D5156"/>
                </a:solidFill>
                <a:effectLst/>
              </a:rPr>
              <a:t>If you would like to apply for membership of a CERN e-group, visit </a:t>
            </a:r>
            <a:r>
              <a:rPr lang="en-GB" sz="8000" b="0" i="0" u="none" strike="noStrike" dirty="0">
                <a:solidFill>
                  <a:srgbClr val="54ACDC"/>
                </a:solidFill>
                <a:effectLst/>
                <a:hlinkClick r:id="rId4"/>
              </a:rPr>
              <a:t>http://cern.ch/egroups</a:t>
            </a:r>
            <a:r>
              <a:rPr lang="en-GB" sz="8000" b="0" i="0" dirty="0">
                <a:solidFill>
                  <a:srgbClr val="4D5156"/>
                </a:solidFill>
                <a:effectLst/>
              </a:rPr>
              <a:t> and search for the e-group (e.g. </a:t>
            </a:r>
            <a:r>
              <a:rPr lang="en-GB" sz="8000" b="0" i="0" dirty="0" err="1">
                <a:solidFill>
                  <a:srgbClr val="4D5156"/>
                </a:solidFill>
                <a:effectLst/>
              </a:rPr>
              <a:t>eucaif</a:t>
            </a:r>
            <a:r>
              <a:rPr lang="en-GB" sz="8000" b="0" i="0" dirty="0">
                <a:solidFill>
                  <a:srgbClr val="4D5156"/>
                </a:solidFill>
                <a:effectLst/>
              </a:rPr>
              <a:t>-info) you would like to join. </a:t>
            </a:r>
            <a:endParaRPr lang="en-GB" sz="8000" b="0" i="0" dirty="0">
              <a:solidFill>
                <a:srgbClr val="212121"/>
              </a:solidFill>
              <a:effectLst/>
            </a:endParaRPr>
          </a:p>
          <a:p>
            <a:pPr algn="l" rtl="0" fontAlgn="t"/>
            <a:br>
              <a:rPr lang="en-GB" b="0" i="0" dirty="0">
                <a:solidFill>
                  <a:srgbClr val="000000"/>
                </a:solidFill>
                <a:effectLst/>
                <a:latin typeface="Arial" panose="020B0604020202020204" pitchFamily="34" charset="0"/>
              </a:rPr>
            </a:br>
            <a:endParaRPr lang="en-GB" b="0" i="0" dirty="0">
              <a:solidFill>
                <a:srgbClr val="000000"/>
              </a:solidFill>
              <a:effectLst/>
              <a:latin typeface="Arial" panose="020B0604020202020204" pitchFamily="34" charset="0"/>
            </a:endParaRPr>
          </a:p>
          <a:p>
            <a:br>
              <a:rPr lang="en-GB" dirty="0"/>
            </a:br>
            <a:endParaRPr lang="en-DE" dirty="0"/>
          </a:p>
        </p:txBody>
      </p:sp>
      <p:sp>
        <p:nvSpPr>
          <p:cNvPr id="6" name="Slide Number Placeholder 5">
            <a:extLst>
              <a:ext uri="{FF2B5EF4-FFF2-40B4-BE49-F238E27FC236}">
                <a16:creationId xmlns:a16="http://schemas.microsoft.com/office/drawing/2014/main" id="{3B38E91C-9CBA-0C32-DABF-44BC18789C86}"/>
              </a:ext>
            </a:extLst>
          </p:cNvPr>
          <p:cNvSpPr>
            <a:spLocks noGrp="1"/>
          </p:cNvSpPr>
          <p:nvPr>
            <p:ph type="sldNum" sz="quarter" idx="12"/>
          </p:nvPr>
        </p:nvSpPr>
        <p:spPr/>
        <p:txBody>
          <a:bodyPr/>
          <a:lstStyle/>
          <a:p>
            <a:fld id="{EC98B3A4-9273-CE4A-B22B-2D3C6F6E59F0}" type="slidenum">
              <a:rPr lang="en-DE" smtClean="0"/>
              <a:t>63</a:t>
            </a:fld>
            <a:endParaRPr lang="en-DE"/>
          </a:p>
        </p:txBody>
      </p:sp>
      <p:sp>
        <p:nvSpPr>
          <p:cNvPr id="4" name="Footer Placeholder 3">
            <a:extLst>
              <a:ext uri="{FF2B5EF4-FFF2-40B4-BE49-F238E27FC236}">
                <a16:creationId xmlns:a16="http://schemas.microsoft.com/office/drawing/2014/main" id="{8F4967A7-084F-2ED6-A09D-A27A39124477}"/>
              </a:ext>
            </a:extLst>
          </p:cNvPr>
          <p:cNvSpPr>
            <a:spLocks noGrp="1"/>
          </p:cNvSpPr>
          <p:nvPr>
            <p:ph type="ftr" sz="quarter" idx="11"/>
          </p:nvPr>
        </p:nvSpPr>
        <p:spPr/>
        <p:txBody>
          <a:bodyPr/>
          <a:lstStyle/>
          <a:p>
            <a:r>
              <a:rPr lang="en-GB"/>
              <a:t>HAMLET Kopenhagen 2025, Sascha Caron</a:t>
            </a:r>
            <a:endParaRPr lang="en-DE"/>
          </a:p>
        </p:txBody>
      </p:sp>
      <p:sp>
        <p:nvSpPr>
          <p:cNvPr id="7" name="TextBox 6">
            <a:extLst>
              <a:ext uri="{FF2B5EF4-FFF2-40B4-BE49-F238E27FC236}">
                <a16:creationId xmlns:a16="http://schemas.microsoft.com/office/drawing/2014/main" id="{3E814D86-340C-2589-6854-02193AFD2B0F}"/>
              </a:ext>
            </a:extLst>
          </p:cNvPr>
          <p:cNvSpPr txBox="1"/>
          <p:nvPr/>
        </p:nvSpPr>
        <p:spPr>
          <a:xfrm>
            <a:off x="782237" y="3429000"/>
            <a:ext cx="10627525" cy="461665"/>
          </a:xfrm>
          <a:prstGeom prst="rect">
            <a:avLst/>
          </a:prstGeom>
          <a:solidFill>
            <a:schemeClr val="accent4"/>
          </a:solidFill>
        </p:spPr>
        <p:txBody>
          <a:bodyPr wrap="none" rtlCol="0">
            <a:spAutoFit/>
          </a:bodyPr>
          <a:lstStyle/>
          <a:p>
            <a:pPr algn="l"/>
            <a:r>
              <a:rPr lang="en-DE" sz="2400" dirty="0">
                <a:sym typeface="Wingdings" pitchFamily="2" charset="2"/>
              </a:rPr>
              <a:t>New: Junior Fellows for experienced PostDocs working on AI in fundamental physics</a:t>
            </a:r>
          </a:p>
        </p:txBody>
      </p:sp>
    </p:spTree>
    <p:extLst>
      <p:ext uri="{BB962C8B-B14F-4D97-AF65-F5344CB8AC3E}">
        <p14:creationId xmlns:p14="http://schemas.microsoft.com/office/powerpoint/2010/main" val="12660237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B233-7E96-06B9-75C8-E50BC826B8ED}"/>
              </a:ext>
            </a:extLst>
          </p:cNvPr>
          <p:cNvSpPr>
            <a:spLocks noGrp="1"/>
          </p:cNvSpPr>
          <p:nvPr>
            <p:ph type="title"/>
          </p:nvPr>
        </p:nvSpPr>
        <p:spPr/>
        <p:txBody>
          <a:bodyPr/>
          <a:lstStyle/>
          <a:p>
            <a:endParaRPr lang="en-DE"/>
          </a:p>
        </p:txBody>
      </p:sp>
      <p:pic>
        <p:nvPicPr>
          <p:cNvPr id="5" name="Content Placeholder 4" descr="A screenshot of a conference&#10;&#10;Description automatically generated">
            <a:extLst>
              <a:ext uri="{FF2B5EF4-FFF2-40B4-BE49-F238E27FC236}">
                <a16:creationId xmlns:a16="http://schemas.microsoft.com/office/drawing/2014/main" id="{27AB394D-ACA1-CA6F-2461-BBF4E8E172A5}"/>
              </a:ext>
            </a:extLst>
          </p:cNvPr>
          <p:cNvPicPr>
            <a:picLocks noGrp="1" noChangeAspect="1"/>
          </p:cNvPicPr>
          <p:nvPr>
            <p:ph idx="1"/>
          </p:nvPr>
        </p:nvPicPr>
        <p:blipFill>
          <a:blip r:embed="rId2"/>
          <a:stretch>
            <a:fillRect/>
          </a:stretch>
        </p:blipFill>
        <p:spPr>
          <a:xfrm>
            <a:off x="0" y="1140759"/>
            <a:ext cx="12534206" cy="4729099"/>
          </a:xfrm>
        </p:spPr>
      </p:pic>
      <p:sp>
        <p:nvSpPr>
          <p:cNvPr id="3" name="Footer Placeholder 2">
            <a:extLst>
              <a:ext uri="{FF2B5EF4-FFF2-40B4-BE49-F238E27FC236}">
                <a16:creationId xmlns:a16="http://schemas.microsoft.com/office/drawing/2014/main" id="{6644E9A2-1E8D-D751-7949-0C062A71853A}"/>
              </a:ext>
            </a:extLst>
          </p:cNvPr>
          <p:cNvSpPr>
            <a:spLocks noGrp="1"/>
          </p:cNvSpPr>
          <p:nvPr>
            <p:ph type="ftr" sz="quarter" idx="11"/>
          </p:nvPr>
        </p:nvSpPr>
        <p:spPr/>
        <p:txBody>
          <a:bodyPr/>
          <a:lstStyle/>
          <a:p>
            <a:r>
              <a:rPr lang="en-GB"/>
              <a:t>HAMLET Kopenhagen 2025, Sascha Caron</a:t>
            </a:r>
            <a:endParaRPr lang="en-DE"/>
          </a:p>
        </p:txBody>
      </p:sp>
      <p:sp>
        <p:nvSpPr>
          <p:cNvPr id="4" name="Slide Number Placeholder 3">
            <a:extLst>
              <a:ext uri="{FF2B5EF4-FFF2-40B4-BE49-F238E27FC236}">
                <a16:creationId xmlns:a16="http://schemas.microsoft.com/office/drawing/2014/main" id="{FA629BED-D8C8-E8C0-8F9E-F5DE6B45D9F0}"/>
              </a:ext>
            </a:extLst>
          </p:cNvPr>
          <p:cNvSpPr>
            <a:spLocks noGrp="1"/>
          </p:cNvSpPr>
          <p:nvPr>
            <p:ph type="sldNum" sz="quarter" idx="12"/>
          </p:nvPr>
        </p:nvSpPr>
        <p:spPr/>
        <p:txBody>
          <a:bodyPr/>
          <a:lstStyle/>
          <a:p>
            <a:fld id="{EC98B3A4-9273-CE4A-B22B-2D3C6F6E59F0}" type="slidenum">
              <a:rPr lang="en-DE" smtClean="0"/>
              <a:t>64</a:t>
            </a:fld>
            <a:endParaRPr lang="en-DE"/>
          </a:p>
        </p:txBody>
      </p:sp>
    </p:spTree>
    <p:extLst>
      <p:ext uri="{BB962C8B-B14F-4D97-AF65-F5344CB8AC3E}">
        <p14:creationId xmlns:p14="http://schemas.microsoft.com/office/powerpoint/2010/main" val="12219244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414E2-D773-B8CF-9D5C-CC2F927ACE0D}"/>
              </a:ext>
            </a:extLst>
          </p:cNvPr>
          <p:cNvSpPr>
            <a:spLocks noGrp="1"/>
          </p:cNvSpPr>
          <p:nvPr>
            <p:ph type="title"/>
          </p:nvPr>
        </p:nvSpPr>
        <p:spPr/>
        <p:txBody>
          <a:bodyPr/>
          <a:lstStyle/>
          <a:p>
            <a:endParaRPr lang="en-DE"/>
          </a:p>
        </p:txBody>
      </p:sp>
      <p:pic>
        <p:nvPicPr>
          <p:cNvPr id="5" name="Content Placeholder 4">
            <a:extLst>
              <a:ext uri="{FF2B5EF4-FFF2-40B4-BE49-F238E27FC236}">
                <a16:creationId xmlns:a16="http://schemas.microsoft.com/office/drawing/2014/main" id="{7BD598EC-3807-C34C-76F2-DF9CAB2AA69B}"/>
              </a:ext>
            </a:extLst>
          </p:cNvPr>
          <p:cNvPicPr>
            <a:picLocks noGrp="1" noChangeAspect="1"/>
          </p:cNvPicPr>
          <p:nvPr>
            <p:ph idx="1"/>
          </p:nvPr>
        </p:nvPicPr>
        <p:blipFill>
          <a:blip r:embed="rId2"/>
          <a:stretch>
            <a:fillRect/>
          </a:stretch>
        </p:blipFill>
        <p:spPr>
          <a:xfrm>
            <a:off x="0" y="0"/>
            <a:ext cx="12192000" cy="6112933"/>
          </a:xfrm>
        </p:spPr>
      </p:pic>
      <p:pic>
        <p:nvPicPr>
          <p:cNvPr id="4" name="Picture 3">
            <a:extLst>
              <a:ext uri="{FF2B5EF4-FFF2-40B4-BE49-F238E27FC236}">
                <a16:creationId xmlns:a16="http://schemas.microsoft.com/office/drawing/2014/main" id="{26A89CBE-B54A-8DB4-8B4F-D4B5EBD6FF0D}"/>
              </a:ext>
            </a:extLst>
          </p:cNvPr>
          <p:cNvPicPr>
            <a:picLocks noChangeAspect="1"/>
          </p:cNvPicPr>
          <p:nvPr/>
        </p:nvPicPr>
        <p:blipFill>
          <a:blip r:embed="rId3"/>
          <a:stretch>
            <a:fillRect/>
          </a:stretch>
        </p:blipFill>
        <p:spPr>
          <a:xfrm>
            <a:off x="0" y="-897467"/>
            <a:ext cx="12229921" cy="8153281"/>
          </a:xfrm>
          <a:prstGeom prst="rect">
            <a:avLst/>
          </a:prstGeom>
        </p:spPr>
      </p:pic>
      <p:sp>
        <p:nvSpPr>
          <p:cNvPr id="3" name="TextBox 2">
            <a:extLst>
              <a:ext uri="{FF2B5EF4-FFF2-40B4-BE49-F238E27FC236}">
                <a16:creationId xmlns:a16="http://schemas.microsoft.com/office/drawing/2014/main" id="{FE71FF52-89A7-A9A3-0F9D-06B177660ABA}"/>
              </a:ext>
            </a:extLst>
          </p:cNvPr>
          <p:cNvSpPr txBox="1"/>
          <p:nvPr/>
        </p:nvSpPr>
        <p:spPr>
          <a:xfrm>
            <a:off x="0" y="-269079"/>
            <a:ext cx="12192000" cy="30469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endParaRPr lang="en-DE" sz="3200" b="1" dirty="0">
              <a:solidFill>
                <a:schemeClr val="bg1"/>
              </a:solidFill>
            </a:endParaRPr>
          </a:p>
          <a:p>
            <a:endParaRPr lang="en-DE" sz="3200" b="1" dirty="0">
              <a:solidFill>
                <a:schemeClr val="bg1"/>
              </a:solidFill>
            </a:endParaRPr>
          </a:p>
          <a:p>
            <a:endParaRPr lang="en-DE" sz="3200" b="1" dirty="0">
              <a:solidFill>
                <a:schemeClr val="bg1"/>
              </a:solidFill>
            </a:endParaRPr>
          </a:p>
          <a:p>
            <a:r>
              <a:rPr lang="en-DE" sz="3200" b="1" dirty="0">
                <a:solidFill>
                  <a:schemeClr val="bg1"/>
                </a:solidFill>
              </a:rPr>
              <a:t>EuCAIFCon 2024 in Amsterdam</a:t>
            </a:r>
          </a:p>
          <a:p>
            <a:endParaRPr lang="en-DE" sz="3200" b="1" dirty="0">
              <a:solidFill>
                <a:schemeClr val="bg1"/>
              </a:solidFill>
            </a:endParaRPr>
          </a:p>
          <a:p>
            <a:endParaRPr lang="en-DE" sz="3200" b="1" dirty="0">
              <a:solidFill>
                <a:schemeClr val="bg1"/>
              </a:solidFill>
            </a:endParaRPr>
          </a:p>
        </p:txBody>
      </p:sp>
      <p:pic>
        <p:nvPicPr>
          <p:cNvPr id="9" name="Picture 8">
            <a:extLst>
              <a:ext uri="{FF2B5EF4-FFF2-40B4-BE49-F238E27FC236}">
                <a16:creationId xmlns:a16="http://schemas.microsoft.com/office/drawing/2014/main" id="{1F69ED0B-387B-2B89-1254-0BADE6FC7C61}"/>
              </a:ext>
            </a:extLst>
          </p:cNvPr>
          <p:cNvPicPr>
            <a:picLocks noChangeAspect="1"/>
          </p:cNvPicPr>
          <p:nvPr/>
        </p:nvPicPr>
        <p:blipFill>
          <a:blip r:embed="rId4"/>
          <a:stretch>
            <a:fillRect/>
          </a:stretch>
        </p:blipFill>
        <p:spPr>
          <a:xfrm>
            <a:off x="5356217" y="305642"/>
            <a:ext cx="6806209" cy="2335958"/>
          </a:xfrm>
          <a:prstGeom prst="rect">
            <a:avLst/>
          </a:prstGeom>
        </p:spPr>
      </p:pic>
      <p:sp>
        <p:nvSpPr>
          <p:cNvPr id="6" name="Footer Placeholder 5">
            <a:extLst>
              <a:ext uri="{FF2B5EF4-FFF2-40B4-BE49-F238E27FC236}">
                <a16:creationId xmlns:a16="http://schemas.microsoft.com/office/drawing/2014/main" id="{AE827275-99C8-CB5F-6792-85904A33F9F6}"/>
              </a:ext>
            </a:extLst>
          </p:cNvPr>
          <p:cNvSpPr>
            <a:spLocks noGrp="1"/>
          </p:cNvSpPr>
          <p:nvPr>
            <p:ph type="ftr" sz="quarter" idx="11"/>
          </p:nvPr>
        </p:nvSpPr>
        <p:spPr/>
        <p:txBody>
          <a:bodyPr/>
          <a:lstStyle/>
          <a:p>
            <a:r>
              <a:rPr lang="en-GB"/>
              <a:t>HAMLET Kopenhagen 2025, Sascha Caron</a:t>
            </a:r>
            <a:endParaRPr lang="en-DE"/>
          </a:p>
        </p:txBody>
      </p:sp>
      <p:sp>
        <p:nvSpPr>
          <p:cNvPr id="7" name="Slide Number Placeholder 6">
            <a:extLst>
              <a:ext uri="{FF2B5EF4-FFF2-40B4-BE49-F238E27FC236}">
                <a16:creationId xmlns:a16="http://schemas.microsoft.com/office/drawing/2014/main" id="{CB8F540E-3810-F382-1E41-1A144CC99AB3}"/>
              </a:ext>
            </a:extLst>
          </p:cNvPr>
          <p:cNvSpPr>
            <a:spLocks noGrp="1"/>
          </p:cNvSpPr>
          <p:nvPr>
            <p:ph type="sldNum" sz="quarter" idx="12"/>
          </p:nvPr>
        </p:nvSpPr>
        <p:spPr/>
        <p:txBody>
          <a:bodyPr/>
          <a:lstStyle/>
          <a:p>
            <a:fld id="{EC98B3A4-9273-CE4A-B22B-2D3C6F6E59F0}" type="slidenum">
              <a:rPr lang="en-DE" smtClean="0"/>
              <a:t>65</a:t>
            </a:fld>
            <a:endParaRPr lang="en-DE"/>
          </a:p>
        </p:txBody>
      </p:sp>
    </p:spTree>
    <p:extLst>
      <p:ext uri="{BB962C8B-B14F-4D97-AF65-F5344CB8AC3E}">
        <p14:creationId xmlns:p14="http://schemas.microsoft.com/office/powerpoint/2010/main" val="287060084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E31FA-9CF8-49CC-F7D4-78D14601B3A8}"/>
              </a:ext>
            </a:extLst>
          </p:cNvPr>
          <p:cNvSpPr>
            <a:spLocks noGrp="1"/>
          </p:cNvSpPr>
          <p:nvPr>
            <p:ph type="title"/>
          </p:nvPr>
        </p:nvSpPr>
        <p:spPr>
          <a:xfrm>
            <a:off x="134087" y="660400"/>
            <a:ext cx="4089400" cy="1199621"/>
          </a:xfrm>
        </p:spPr>
        <p:txBody>
          <a:bodyPr>
            <a:normAutofit fontScale="90000"/>
          </a:bodyPr>
          <a:lstStyle/>
          <a:p>
            <a:r>
              <a:rPr lang="en-DE" dirty="0"/>
              <a:t>Program Tuesday</a:t>
            </a:r>
            <a:br>
              <a:rPr lang="en-DE" dirty="0"/>
            </a:br>
            <a:r>
              <a:rPr lang="en-DE" dirty="0"/>
              <a:t>afternoon</a:t>
            </a:r>
          </a:p>
        </p:txBody>
      </p:sp>
      <p:pic>
        <p:nvPicPr>
          <p:cNvPr id="7" name="Content Placeholder 6" descr="A screenshot of a computer&#10;&#10;Description automatically generated">
            <a:extLst>
              <a:ext uri="{FF2B5EF4-FFF2-40B4-BE49-F238E27FC236}">
                <a16:creationId xmlns:a16="http://schemas.microsoft.com/office/drawing/2014/main" id="{01ACADC5-7D70-58BB-6767-1964C15A134C}"/>
              </a:ext>
            </a:extLst>
          </p:cNvPr>
          <p:cNvPicPr>
            <a:picLocks noGrp="1" noChangeAspect="1"/>
          </p:cNvPicPr>
          <p:nvPr>
            <p:ph idx="1"/>
          </p:nvPr>
        </p:nvPicPr>
        <p:blipFill>
          <a:blip r:embed="rId2"/>
          <a:stretch>
            <a:fillRect/>
          </a:stretch>
        </p:blipFill>
        <p:spPr>
          <a:xfrm>
            <a:off x="3927155" y="0"/>
            <a:ext cx="7426645" cy="6476608"/>
          </a:xfrm>
        </p:spPr>
      </p:pic>
      <p:sp>
        <p:nvSpPr>
          <p:cNvPr id="4" name="Footer Placeholder 3">
            <a:extLst>
              <a:ext uri="{FF2B5EF4-FFF2-40B4-BE49-F238E27FC236}">
                <a16:creationId xmlns:a16="http://schemas.microsoft.com/office/drawing/2014/main" id="{66CE6CE5-A6FA-9211-B568-FE78A7B29D8D}"/>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D06D018A-509E-D11B-5597-24033B064A99}"/>
              </a:ext>
            </a:extLst>
          </p:cNvPr>
          <p:cNvSpPr>
            <a:spLocks noGrp="1"/>
          </p:cNvSpPr>
          <p:nvPr>
            <p:ph type="sldNum" sz="quarter" idx="12"/>
          </p:nvPr>
        </p:nvSpPr>
        <p:spPr/>
        <p:txBody>
          <a:bodyPr/>
          <a:lstStyle/>
          <a:p>
            <a:fld id="{EC98B3A4-9273-CE4A-B22B-2D3C6F6E59F0}" type="slidenum">
              <a:rPr lang="en-DE" smtClean="0"/>
              <a:t>66</a:t>
            </a:fld>
            <a:endParaRPr lang="en-DE"/>
          </a:p>
        </p:txBody>
      </p:sp>
      <p:sp>
        <p:nvSpPr>
          <p:cNvPr id="8" name="TextBox 7">
            <a:extLst>
              <a:ext uri="{FF2B5EF4-FFF2-40B4-BE49-F238E27FC236}">
                <a16:creationId xmlns:a16="http://schemas.microsoft.com/office/drawing/2014/main" id="{2772EA67-563C-5F6D-A447-2D5C1CDCCAF9}"/>
              </a:ext>
            </a:extLst>
          </p:cNvPr>
          <p:cNvSpPr txBox="1"/>
          <p:nvPr/>
        </p:nvSpPr>
        <p:spPr>
          <a:xfrm>
            <a:off x="287867" y="3217333"/>
            <a:ext cx="3217612" cy="1754326"/>
          </a:xfrm>
          <a:prstGeom prst="rect">
            <a:avLst/>
          </a:prstGeom>
          <a:noFill/>
        </p:spPr>
        <p:txBody>
          <a:bodyPr wrap="none" rtlCol="0">
            <a:spAutoFit/>
          </a:bodyPr>
          <a:lstStyle/>
          <a:p>
            <a:r>
              <a:rPr lang="en-DE" dirty="0"/>
              <a:t>&gt; 270 participants (fully booked)</a:t>
            </a:r>
          </a:p>
          <a:p>
            <a:r>
              <a:rPr lang="en-GB" b="0" i="0" u="none" strike="noStrike" dirty="0">
                <a:solidFill>
                  <a:srgbClr val="000000"/>
                </a:solidFill>
                <a:effectLst/>
                <a:latin typeface="Helvetica" pitchFamily="2" charset="0"/>
              </a:rPr>
              <a:t>122 posters </a:t>
            </a:r>
          </a:p>
          <a:p>
            <a:r>
              <a:rPr lang="en-GB" b="0" i="0" u="none" strike="noStrike" dirty="0">
                <a:solidFill>
                  <a:srgbClr val="000000"/>
                </a:solidFill>
                <a:effectLst/>
                <a:latin typeface="Helvetica" pitchFamily="2" charset="0"/>
              </a:rPr>
              <a:t>45</a:t>
            </a:r>
            <a:r>
              <a:rPr lang="en-GB" dirty="0">
                <a:solidFill>
                  <a:srgbClr val="000000"/>
                </a:solidFill>
                <a:latin typeface="Helvetica" pitchFamily="2" charset="0"/>
              </a:rPr>
              <a:t> </a:t>
            </a:r>
            <a:r>
              <a:rPr lang="en-GB" b="0" i="0" u="none" strike="noStrike" dirty="0">
                <a:solidFill>
                  <a:srgbClr val="000000"/>
                </a:solidFill>
                <a:effectLst/>
                <a:latin typeface="Helvetica" pitchFamily="2" charset="0"/>
              </a:rPr>
              <a:t>Parallel</a:t>
            </a:r>
            <a:r>
              <a:rPr lang="en-GB" dirty="0">
                <a:solidFill>
                  <a:srgbClr val="000000"/>
                </a:solidFill>
                <a:latin typeface="Helvetica" pitchFamily="2" charset="0"/>
              </a:rPr>
              <a:t> </a:t>
            </a:r>
            <a:r>
              <a:rPr lang="en-GB" b="0" i="0" u="none" strike="noStrike" dirty="0">
                <a:solidFill>
                  <a:srgbClr val="000000"/>
                </a:solidFill>
                <a:effectLst/>
                <a:latin typeface="Helvetica" pitchFamily="2" charset="0"/>
              </a:rPr>
              <a:t>talks</a:t>
            </a:r>
            <a:endParaRPr lang="en-DE" dirty="0"/>
          </a:p>
          <a:p>
            <a:endParaRPr lang="en-DE" dirty="0"/>
          </a:p>
          <a:p>
            <a:endParaRPr lang="en-DE" dirty="0"/>
          </a:p>
          <a:p>
            <a:endParaRPr lang="en-DE" dirty="0"/>
          </a:p>
        </p:txBody>
      </p:sp>
    </p:spTree>
    <p:extLst>
      <p:ext uri="{BB962C8B-B14F-4D97-AF65-F5344CB8AC3E}">
        <p14:creationId xmlns:p14="http://schemas.microsoft.com/office/powerpoint/2010/main" val="412385192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0FF7A-7034-BA35-23BD-11EC9799B332}"/>
              </a:ext>
            </a:extLst>
          </p:cNvPr>
          <p:cNvSpPr>
            <a:spLocks noGrp="1"/>
          </p:cNvSpPr>
          <p:nvPr>
            <p:ph type="title"/>
          </p:nvPr>
        </p:nvSpPr>
        <p:spPr/>
        <p:txBody>
          <a:bodyPr/>
          <a:lstStyle/>
          <a:p>
            <a:r>
              <a:rPr lang="en-DE" dirty="0"/>
              <a:t>EuCAIF + friends outputs: </a:t>
            </a:r>
            <a:br>
              <a:rPr lang="en-DE" dirty="0"/>
            </a:br>
            <a:r>
              <a:rPr lang="en-DE" dirty="0"/>
              <a:t>12 AI recommendations</a:t>
            </a:r>
          </a:p>
        </p:txBody>
      </p:sp>
      <p:sp>
        <p:nvSpPr>
          <p:cNvPr id="5" name="Content Placeholder 4">
            <a:extLst>
              <a:ext uri="{FF2B5EF4-FFF2-40B4-BE49-F238E27FC236}">
                <a16:creationId xmlns:a16="http://schemas.microsoft.com/office/drawing/2014/main" id="{F2CC0045-F427-AB9D-AD9C-D7222CC1A3EC}"/>
              </a:ext>
            </a:extLst>
          </p:cNvPr>
          <p:cNvSpPr>
            <a:spLocks noGrp="1"/>
          </p:cNvSpPr>
          <p:nvPr>
            <p:ph idx="1"/>
          </p:nvPr>
        </p:nvSpPr>
        <p:spPr/>
        <p:txBody>
          <a:bodyPr/>
          <a:lstStyle/>
          <a:p>
            <a:r>
              <a:rPr lang="en-GB" b="0" i="0" u="none" strike="noStrike" dirty="0">
                <a:effectLst/>
                <a:latin typeface="-apple-system"/>
                <a:hlinkClick r:id="rId2"/>
              </a:rPr>
              <a:t>Strategic White Paper on AI Infrastructure for Particle, Nuclear, and Astroparticle Physics: Insights from JENA and EuCAIF</a:t>
            </a:r>
            <a:endParaRPr lang="en-GB" b="0" i="0" u="none" strike="noStrike" dirty="0">
              <a:effectLst/>
              <a:latin typeface="-apple-system"/>
            </a:endParaRPr>
          </a:p>
          <a:p>
            <a:pPr marL="0" indent="0" algn="l">
              <a:buNone/>
            </a:pPr>
            <a:r>
              <a:rPr lang="en-GB" dirty="0">
                <a:latin typeface="-apple-system"/>
              </a:rPr>
              <a:t>On </a:t>
            </a:r>
            <a:r>
              <a:rPr lang="en-GB" dirty="0" err="1">
                <a:latin typeface="-apple-system"/>
              </a:rPr>
              <a:t>arxiv</a:t>
            </a:r>
            <a:r>
              <a:rPr lang="en-GB" b="0" i="0" dirty="0">
                <a:effectLst/>
                <a:latin typeface="-apple-system"/>
              </a:rPr>
              <a:t>: </a:t>
            </a:r>
            <a:r>
              <a:rPr lang="en-GB" b="0" i="0" u="none" strike="noStrike" dirty="0">
                <a:solidFill>
                  <a:srgbClr val="0050B3"/>
                </a:solidFill>
                <a:effectLst/>
                <a:latin typeface="-apple-system"/>
                <a:hlinkClick r:id="rId3"/>
              </a:rPr>
              <a:t>2503.14192</a:t>
            </a:r>
            <a:r>
              <a:rPr lang="en-GB" b="0" i="0" dirty="0">
                <a:effectLst/>
                <a:latin typeface="-apple-system"/>
              </a:rPr>
              <a:t> [astro-</a:t>
            </a:r>
            <a:r>
              <a:rPr lang="en-GB" b="0" i="0" dirty="0" err="1">
                <a:effectLst/>
                <a:latin typeface="-apple-system"/>
              </a:rPr>
              <a:t>ph.IM</a:t>
            </a:r>
            <a:r>
              <a:rPr lang="en-GB" b="0" i="0" dirty="0">
                <a:effectLst/>
                <a:latin typeface="-apple-system"/>
              </a:rPr>
              <a:t>] (WG4+ others)</a:t>
            </a:r>
            <a:endParaRPr lang="en-GB" dirty="0">
              <a:latin typeface="-apple-system"/>
            </a:endParaRPr>
          </a:p>
          <a:p>
            <a:pPr marL="0" indent="0">
              <a:buNone/>
            </a:pPr>
            <a:endParaRPr lang="en-DE" dirty="0"/>
          </a:p>
        </p:txBody>
      </p:sp>
      <p:pic>
        <p:nvPicPr>
          <p:cNvPr id="9" name="Picture 8" descr="A close-up of a paper&#10;&#10;AI-generated content may be incorrect.">
            <a:extLst>
              <a:ext uri="{FF2B5EF4-FFF2-40B4-BE49-F238E27FC236}">
                <a16:creationId xmlns:a16="http://schemas.microsoft.com/office/drawing/2014/main" id="{0EA8F880-32CC-6346-4C8B-3C1D72DA079E}"/>
              </a:ext>
            </a:extLst>
          </p:cNvPr>
          <p:cNvPicPr>
            <a:picLocks noChangeAspect="1"/>
          </p:cNvPicPr>
          <p:nvPr/>
        </p:nvPicPr>
        <p:blipFill>
          <a:blip r:embed="rId4"/>
          <a:stretch>
            <a:fillRect/>
          </a:stretch>
        </p:blipFill>
        <p:spPr>
          <a:xfrm>
            <a:off x="4598966" y="3381854"/>
            <a:ext cx="6359604" cy="2795109"/>
          </a:xfrm>
          <a:prstGeom prst="rect">
            <a:avLst/>
          </a:prstGeom>
        </p:spPr>
      </p:pic>
      <p:sp>
        <p:nvSpPr>
          <p:cNvPr id="11" name="TextBox 10">
            <a:extLst>
              <a:ext uri="{FF2B5EF4-FFF2-40B4-BE49-F238E27FC236}">
                <a16:creationId xmlns:a16="http://schemas.microsoft.com/office/drawing/2014/main" id="{41213751-7BB7-D14A-8952-C7D2A556E291}"/>
              </a:ext>
            </a:extLst>
          </p:cNvPr>
          <p:cNvSpPr txBox="1"/>
          <p:nvPr/>
        </p:nvSpPr>
        <p:spPr>
          <a:xfrm>
            <a:off x="441813" y="6311900"/>
            <a:ext cx="10694506" cy="369332"/>
          </a:xfrm>
          <a:prstGeom prst="rect">
            <a:avLst/>
          </a:prstGeom>
          <a:noFill/>
        </p:spPr>
        <p:txBody>
          <a:bodyPr wrap="square">
            <a:spAutoFit/>
          </a:bodyPr>
          <a:lstStyle/>
          <a:p>
            <a:pPr>
              <a:buFont typeface="Wingdings" pitchFamily="2" charset="2"/>
              <a:buChar char="è"/>
            </a:pPr>
            <a:r>
              <a:rPr lang="en-GB" sz="1800" dirty="0">
                <a:latin typeface="-apple-system"/>
                <a:sym typeface="Wingdings" pitchFamily="2" charset="2"/>
              </a:rPr>
              <a:t>Survey + the 12 recommendations have been submitted as input to the </a:t>
            </a:r>
            <a:r>
              <a:rPr lang="en-GB" sz="1800" dirty="0">
                <a:solidFill>
                  <a:srgbClr val="0070C0"/>
                </a:solidFill>
                <a:latin typeface="-apple-system"/>
                <a:sym typeface="Wingdings" pitchFamily="2" charset="2"/>
              </a:rPr>
              <a:t>European Strategy for Particle Physics</a:t>
            </a:r>
            <a:endParaRPr lang="en-GB" sz="1800" dirty="0">
              <a:solidFill>
                <a:srgbClr val="0070C0"/>
              </a:solidFill>
              <a:latin typeface="-apple-system"/>
            </a:endParaRPr>
          </a:p>
        </p:txBody>
      </p:sp>
      <p:pic>
        <p:nvPicPr>
          <p:cNvPr id="3" name="Picture 2">
            <a:extLst>
              <a:ext uri="{FF2B5EF4-FFF2-40B4-BE49-F238E27FC236}">
                <a16:creationId xmlns:a16="http://schemas.microsoft.com/office/drawing/2014/main" id="{F37D523B-2CCF-942D-2E14-4F00D6E96D2F}"/>
              </a:ext>
            </a:extLst>
          </p:cNvPr>
          <p:cNvPicPr>
            <a:picLocks noChangeAspect="1"/>
          </p:cNvPicPr>
          <p:nvPr/>
        </p:nvPicPr>
        <p:blipFill>
          <a:blip r:embed="rId5"/>
          <a:stretch>
            <a:fillRect/>
          </a:stretch>
        </p:blipFill>
        <p:spPr>
          <a:xfrm>
            <a:off x="1009650" y="3146074"/>
            <a:ext cx="2571636" cy="3098358"/>
          </a:xfrm>
          <a:prstGeom prst="rect">
            <a:avLst/>
          </a:prstGeom>
        </p:spPr>
      </p:pic>
      <p:sp>
        <p:nvSpPr>
          <p:cNvPr id="4" name="Footer Placeholder 3">
            <a:extLst>
              <a:ext uri="{FF2B5EF4-FFF2-40B4-BE49-F238E27FC236}">
                <a16:creationId xmlns:a16="http://schemas.microsoft.com/office/drawing/2014/main" id="{09EF03D2-0F16-2845-C762-3397A9237874}"/>
              </a:ext>
            </a:extLst>
          </p:cNvPr>
          <p:cNvSpPr>
            <a:spLocks noGrp="1"/>
          </p:cNvSpPr>
          <p:nvPr>
            <p:ph type="ftr" sz="quarter" idx="11"/>
          </p:nvPr>
        </p:nvSpPr>
        <p:spPr/>
        <p:txBody>
          <a:bodyPr/>
          <a:lstStyle/>
          <a:p>
            <a:r>
              <a:rPr lang="en-GB"/>
              <a:t>HAMLET Kopenhagen 2025, Sascha Caron</a:t>
            </a:r>
            <a:endParaRPr lang="en-DE"/>
          </a:p>
        </p:txBody>
      </p:sp>
      <p:sp>
        <p:nvSpPr>
          <p:cNvPr id="6" name="Slide Number Placeholder 5">
            <a:extLst>
              <a:ext uri="{FF2B5EF4-FFF2-40B4-BE49-F238E27FC236}">
                <a16:creationId xmlns:a16="http://schemas.microsoft.com/office/drawing/2014/main" id="{6B6E2E7C-DE3F-4321-7DD3-D1DF74A3738F}"/>
              </a:ext>
            </a:extLst>
          </p:cNvPr>
          <p:cNvSpPr>
            <a:spLocks noGrp="1"/>
          </p:cNvSpPr>
          <p:nvPr>
            <p:ph type="sldNum" sz="quarter" idx="12"/>
          </p:nvPr>
        </p:nvSpPr>
        <p:spPr/>
        <p:txBody>
          <a:bodyPr/>
          <a:lstStyle/>
          <a:p>
            <a:fld id="{EC98B3A4-9273-CE4A-B22B-2D3C6F6E59F0}" type="slidenum">
              <a:rPr lang="en-DE" smtClean="0"/>
              <a:t>67</a:t>
            </a:fld>
            <a:endParaRPr lang="en-DE"/>
          </a:p>
        </p:txBody>
      </p:sp>
    </p:spTree>
    <p:extLst>
      <p:ext uri="{BB962C8B-B14F-4D97-AF65-F5344CB8AC3E}">
        <p14:creationId xmlns:p14="http://schemas.microsoft.com/office/powerpoint/2010/main" val="181819386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EBF83-448F-A233-1A93-177143C052A0}"/>
              </a:ext>
            </a:extLst>
          </p:cNvPr>
          <p:cNvSpPr>
            <a:spLocks noGrp="1"/>
          </p:cNvSpPr>
          <p:nvPr>
            <p:ph type="title"/>
          </p:nvPr>
        </p:nvSpPr>
        <p:spPr/>
        <p:txBody>
          <a:bodyPr/>
          <a:lstStyle/>
          <a:p>
            <a:endParaRPr lang="en-DE"/>
          </a:p>
        </p:txBody>
      </p:sp>
      <p:pic>
        <p:nvPicPr>
          <p:cNvPr id="5" name="Content Placeholder 4" descr="A paper with text on it&#10;&#10;AI-generated content may be incorrect.">
            <a:extLst>
              <a:ext uri="{FF2B5EF4-FFF2-40B4-BE49-F238E27FC236}">
                <a16:creationId xmlns:a16="http://schemas.microsoft.com/office/drawing/2014/main" id="{62F192C3-0D87-7A5D-E224-6EBB2A7892BE}"/>
              </a:ext>
            </a:extLst>
          </p:cNvPr>
          <p:cNvPicPr>
            <a:picLocks noGrp="1" noChangeAspect="1"/>
          </p:cNvPicPr>
          <p:nvPr>
            <p:ph idx="1"/>
          </p:nvPr>
        </p:nvPicPr>
        <p:blipFill>
          <a:blip r:embed="rId2"/>
          <a:stretch>
            <a:fillRect/>
          </a:stretch>
        </p:blipFill>
        <p:spPr>
          <a:xfrm>
            <a:off x="348737" y="-177316"/>
            <a:ext cx="5072414" cy="6127750"/>
          </a:xfrm>
        </p:spPr>
      </p:pic>
      <p:pic>
        <p:nvPicPr>
          <p:cNvPr id="7" name="Picture 6" descr="A close-up of a text&#10;&#10;AI-generated content may be incorrect.">
            <a:extLst>
              <a:ext uri="{FF2B5EF4-FFF2-40B4-BE49-F238E27FC236}">
                <a16:creationId xmlns:a16="http://schemas.microsoft.com/office/drawing/2014/main" id="{039E526C-E43D-390A-1818-327750C0D42E}"/>
              </a:ext>
            </a:extLst>
          </p:cNvPr>
          <p:cNvPicPr>
            <a:picLocks noChangeAspect="1"/>
          </p:cNvPicPr>
          <p:nvPr/>
        </p:nvPicPr>
        <p:blipFill>
          <a:blip r:embed="rId3"/>
          <a:stretch>
            <a:fillRect/>
          </a:stretch>
        </p:blipFill>
        <p:spPr>
          <a:xfrm>
            <a:off x="709359" y="5873132"/>
            <a:ext cx="4599142" cy="1239485"/>
          </a:xfrm>
          <a:prstGeom prst="rect">
            <a:avLst/>
          </a:prstGeom>
        </p:spPr>
      </p:pic>
      <p:pic>
        <p:nvPicPr>
          <p:cNvPr id="9" name="Picture 8" descr="A paper with text on it&#10;&#10;AI-generated content may be incorrect.">
            <a:extLst>
              <a:ext uri="{FF2B5EF4-FFF2-40B4-BE49-F238E27FC236}">
                <a16:creationId xmlns:a16="http://schemas.microsoft.com/office/drawing/2014/main" id="{E95E2A9D-BEF6-07BC-2775-3EB7927EC0AB}"/>
              </a:ext>
            </a:extLst>
          </p:cNvPr>
          <p:cNvPicPr>
            <a:picLocks noChangeAspect="1"/>
          </p:cNvPicPr>
          <p:nvPr/>
        </p:nvPicPr>
        <p:blipFill>
          <a:blip r:embed="rId4"/>
          <a:stretch>
            <a:fillRect/>
          </a:stretch>
        </p:blipFill>
        <p:spPr>
          <a:xfrm>
            <a:off x="6504834" y="-1"/>
            <a:ext cx="4848966" cy="6858000"/>
          </a:xfrm>
          <a:prstGeom prst="rect">
            <a:avLst/>
          </a:prstGeom>
        </p:spPr>
      </p:pic>
      <p:sp>
        <p:nvSpPr>
          <p:cNvPr id="3" name="Footer Placeholder 2">
            <a:extLst>
              <a:ext uri="{FF2B5EF4-FFF2-40B4-BE49-F238E27FC236}">
                <a16:creationId xmlns:a16="http://schemas.microsoft.com/office/drawing/2014/main" id="{A823DDFA-9ABF-DB3A-59D3-A4FAE2C8EF33}"/>
              </a:ext>
            </a:extLst>
          </p:cNvPr>
          <p:cNvSpPr>
            <a:spLocks noGrp="1"/>
          </p:cNvSpPr>
          <p:nvPr>
            <p:ph type="ftr" sz="quarter" idx="11"/>
          </p:nvPr>
        </p:nvSpPr>
        <p:spPr/>
        <p:txBody>
          <a:bodyPr/>
          <a:lstStyle/>
          <a:p>
            <a:r>
              <a:rPr lang="en-GB"/>
              <a:t>HAMLET Kopenhagen 2025, Sascha Caron</a:t>
            </a:r>
            <a:endParaRPr lang="en-DE"/>
          </a:p>
        </p:txBody>
      </p:sp>
      <p:sp>
        <p:nvSpPr>
          <p:cNvPr id="4" name="Slide Number Placeholder 3">
            <a:extLst>
              <a:ext uri="{FF2B5EF4-FFF2-40B4-BE49-F238E27FC236}">
                <a16:creationId xmlns:a16="http://schemas.microsoft.com/office/drawing/2014/main" id="{03D58736-DC1B-039A-2BFD-1B8C7119565D}"/>
              </a:ext>
            </a:extLst>
          </p:cNvPr>
          <p:cNvSpPr>
            <a:spLocks noGrp="1"/>
          </p:cNvSpPr>
          <p:nvPr>
            <p:ph type="sldNum" sz="quarter" idx="12"/>
          </p:nvPr>
        </p:nvSpPr>
        <p:spPr/>
        <p:txBody>
          <a:bodyPr/>
          <a:lstStyle/>
          <a:p>
            <a:fld id="{EC98B3A4-9273-CE4A-B22B-2D3C6F6E59F0}" type="slidenum">
              <a:rPr lang="en-DE" smtClean="0"/>
              <a:t>68</a:t>
            </a:fld>
            <a:endParaRPr lang="en-DE"/>
          </a:p>
        </p:txBody>
      </p:sp>
    </p:spTree>
    <p:extLst>
      <p:ext uri="{BB962C8B-B14F-4D97-AF65-F5344CB8AC3E}">
        <p14:creationId xmlns:p14="http://schemas.microsoft.com/office/powerpoint/2010/main" val="42936367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7B160-F615-C1AA-91F2-AA45861352DB}"/>
            </a:ext>
          </a:extLst>
        </p:cNvPr>
        <p:cNvGrpSpPr/>
        <p:nvPr/>
      </p:nvGrpSpPr>
      <p:grpSpPr>
        <a:xfrm>
          <a:off x="0" y="0"/>
          <a:ext cx="0" cy="0"/>
          <a:chOff x="0" y="0"/>
          <a:chExt cx="0" cy="0"/>
        </a:xfrm>
      </p:grpSpPr>
      <p:pic>
        <p:nvPicPr>
          <p:cNvPr id="7" name="Picture 6" descr="A close-up of a paper&#10;&#10;AI-generated content may be incorrect.">
            <a:extLst>
              <a:ext uri="{FF2B5EF4-FFF2-40B4-BE49-F238E27FC236}">
                <a16:creationId xmlns:a16="http://schemas.microsoft.com/office/drawing/2014/main" id="{2CCC5F8F-821C-7DD3-3C80-D5D20324B29A}"/>
              </a:ext>
            </a:extLst>
          </p:cNvPr>
          <p:cNvPicPr>
            <a:picLocks noChangeAspect="1"/>
          </p:cNvPicPr>
          <p:nvPr/>
        </p:nvPicPr>
        <p:blipFill>
          <a:blip r:embed="rId2"/>
          <a:stretch>
            <a:fillRect/>
          </a:stretch>
        </p:blipFill>
        <p:spPr>
          <a:xfrm>
            <a:off x="7098205" y="3201953"/>
            <a:ext cx="4590942" cy="3564732"/>
          </a:xfrm>
          <a:prstGeom prst="rect">
            <a:avLst/>
          </a:prstGeom>
        </p:spPr>
      </p:pic>
      <p:sp>
        <p:nvSpPr>
          <p:cNvPr id="2" name="Title 1">
            <a:extLst>
              <a:ext uri="{FF2B5EF4-FFF2-40B4-BE49-F238E27FC236}">
                <a16:creationId xmlns:a16="http://schemas.microsoft.com/office/drawing/2014/main" id="{C1A866DD-71A3-DBE8-71CE-9D6C0B246936}"/>
              </a:ext>
            </a:extLst>
          </p:cNvPr>
          <p:cNvSpPr>
            <a:spLocks noGrp="1"/>
          </p:cNvSpPr>
          <p:nvPr>
            <p:ph type="title"/>
          </p:nvPr>
        </p:nvSpPr>
        <p:spPr/>
        <p:txBody>
          <a:bodyPr/>
          <a:lstStyle/>
          <a:p>
            <a:r>
              <a:rPr lang="en-DE" dirty="0"/>
              <a:t>EuCAIF + friends outputs: </a:t>
            </a:r>
            <a:br>
              <a:rPr lang="en-DE" dirty="0"/>
            </a:br>
            <a:r>
              <a:rPr lang="en-DE" dirty="0"/>
              <a:t>12 AI recommendations</a:t>
            </a:r>
          </a:p>
        </p:txBody>
      </p:sp>
      <p:sp>
        <p:nvSpPr>
          <p:cNvPr id="5" name="Content Placeholder 4">
            <a:extLst>
              <a:ext uri="{FF2B5EF4-FFF2-40B4-BE49-F238E27FC236}">
                <a16:creationId xmlns:a16="http://schemas.microsoft.com/office/drawing/2014/main" id="{C3C3B371-B583-8DAA-A328-39226218FD95}"/>
              </a:ext>
            </a:extLst>
          </p:cNvPr>
          <p:cNvSpPr>
            <a:spLocks noGrp="1"/>
          </p:cNvSpPr>
          <p:nvPr>
            <p:ph idx="1"/>
          </p:nvPr>
        </p:nvSpPr>
        <p:spPr/>
        <p:txBody>
          <a:bodyPr/>
          <a:lstStyle/>
          <a:p>
            <a:r>
              <a:rPr lang="en-GB" b="0" i="0" u="none" strike="noStrike" dirty="0">
                <a:effectLst/>
                <a:latin typeface="-apple-system"/>
                <a:hlinkClick r:id="rId3"/>
              </a:rPr>
              <a:t>Strategic White Paper on AI Infrastructure for Particle, Nuclear, and Astroparticle Physics: Insights from JENA and EuCAIF</a:t>
            </a:r>
            <a:endParaRPr lang="en-GB" b="0" i="0" u="none" strike="noStrike" dirty="0">
              <a:effectLst/>
              <a:latin typeface="-apple-system"/>
            </a:endParaRPr>
          </a:p>
          <a:p>
            <a:pPr marL="0" indent="0" algn="l">
              <a:buNone/>
            </a:pPr>
            <a:r>
              <a:rPr lang="en-GB" b="0" i="0" dirty="0">
                <a:effectLst/>
                <a:latin typeface="-apple-system"/>
              </a:rPr>
              <a:t>Print: </a:t>
            </a:r>
            <a:r>
              <a:rPr lang="en-GB" b="0" i="0" u="none" strike="noStrike" dirty="0">
                <a:solidFill>
                  <a:srgbClr val="0050B3"/>
                </a:solidFill>
                <a:effectLst/>
                <a:latin typeface="-apple-system"/>
                <a:hlinkClick r:id="rId4"/>
              </a:rPr>
              <a:t>2503.14192</a:t>
            </a:r>
            <a:r>
              <a:rPr lang="en-GB" b="0" i="0" dirty="0">
                <a:effectLst/>
                <a:latin typeface="-apple-system"/>
              </a:rPr>
              <a:t> [astro-</a:t>
            </a:r>
            <a:r>
              <a:rPr lang="en-GB" b="0" i="0" dirty="0" err="1">
                <a:effectLst/>
                <a:latin typeface="-apple-system"/>
              </a:rPr>
              <a:t>ph.IM</a:t>
            </a:r>
            <a:r>
              <a:rPr lang="en-GB" b="0" i="0" dirty="0">
                <a:effectLst/>
                <a:latin typeface="-apple-system"/>
              </a:rPr>
              <a:t>] (WG4+ others)</a:t>
            </a:r>
          </a:p>
          <a:p>
            <a:pPr>
              <a:buFont typeface="Symbol" pitchFamily="2" charset="2"/>
              <a:buChar char="Þ"/>
            </a:pPr>
            <a:r>
              <a:rPr lang="en-GB" dirty="0">
                <a:latin typeface="-apple-system"/>
              </a:rPr>
              <a:t>Submitted as input to JENA</a:t>
            </a:r>
          </a:p>
          <a:p>
            <a:pPr marL="0" indent="0">
              <a:buNone/>
            </a:pPr>
            <a:r>
              <a:rPr lang="en-GB" dirty="0">
                <a:latin typeface="-apple-system"/>
              </a:rPr>
              <a:t>   White Paper European Federated Computing:</a:t>
            </a:r>
          </a:p>
          <a:p>
            <a:pPr marL="0" indent="0">
              <a:buNone/>
            </a:pPr>
            <a:r>
              <a:rPr lang="en-GB" sz="1800" dirty="0">
                <a:latin typeface="-apple-system"/>
                <a:hlinkClick r:id="rId5"/>
              </a:rPr>
              <a:t>https://nupecc.org/jenaa/docs/JENA_comp_white_paper.pdf</a:t>
            </a:r>
            <a:endParaRPr lang="en-GB" sz="1800" dirty="0">
              <a:latin typeface="-apple-system"/>
            </a:endParaRPr>
          </a:p>
          <a:p>
            <a:pPr marL="0" indent="0">
              <a:buNone/>
            </a:pPr>
            <a:endParaRPr lang="en-GB" sz="1800" dirty="0">
              <a:latin typeface="-apple-system"/>
            </a:endParaRPr>
          </a:p>
          <a:p>
            <a:pPr marL="0" indent="0">
              <a:buNone/>
            </a:pPr>
            <a:endParaRPr lang="en-GB" sz="1800" dirty="0">
              <a:latin typeface="-apple-system"/>
            </a:endParaRPr>
          </a:p>
          <a:p>
            <a:pPr>
              <a:buFont typeface="Wingdings" pitchFamily="2" charset="2"/>
              <a:buChar char="è"/>
            </a:pPr>
            <a:r>
              <a:rPr lang="en-GB" sz="1800" dirty="0">
                <a:latin typeface="-apple-system"/>
                <a:sym typeface="Wingdings" pitchFamily="2" charset="2"/>
              </a:rPr>
              <a:t>Will be submitted to </a:t>
            </a:r>
            <a:r>
              <a:rPr lang="en-GB" sz="1800" dirty="0">
                <a:solidFill>
                  <a:srgbClr val="0070C0"/>
                </a:solidFill>
                <a:latin typeface="-apple-system"/>
                <a:sym typeface="Wingdings" pitchFamily="2" charset="2"/>
              </a:rPr>
              <a:t>European Funding Agencies</a:t>
            </a:r>
          </a:p>
          <a:p>
            <a:pPr>
              <a:buFont typeface="Wingdings" pitchFamily="2" charset="2"/>
              <a:buChar char="è"/>
            </a:pPr>
            <a:r>
              <a:rPr lang="en-GB" sz="1800" dirty="0">
                <a:latin typeface="-apple-system"/>
                <a:sym typeface="Wingdings" pitchFamily="2" charset="2"/>
              </a:rPr>
              <a:t>Was submitted to the </a:t>
            </a:r>
            <a:r>
              <a:rPr lang="en-GB" sz="1800" dirty="0">
                <a:solidFill>
                  <a:srgbClr val="0070C0"/>
                </a:solidFill>
                <a:latin typeface="-apple-system"/>
                <a:sym typeface="Wingdings" pitchFamily="2" charset="2"/>
              </a:rPr>
              <a:t>European Strategy for Particle Physics</a:t>
            </a:r>
            <a:endParaRPr lang="en-GB" sz="1800" dirty="0">
              <a:solidFill>
                <a:srgbClr val="0070C0"/>
              </a:solidFill>
              <a:latin typeface="-apple-system"/>
            </a:endParaRPr>
          </a:p>
          <a:p>
            <a:pPr marL="0" indent="0">
              <a:buNone/>
            </a:pPr>
            <a:endParaRPr lang="en-GB" dirty="0">
              <a:latin typeface="-apple-system"/>
            </a:endParaRPr>
          </a:p>
          <a:p>
            <a:pPr marL="0" indent="0">
              <a:buNone/>
            </a:pPr>
            <a:endParaRPr lang="en-DE" dirty="0"/>
          </a:p>
        </p:txBody>
      </p:sp>
      <p:sp>
        <p:nvSpPr>
          <p:cNvPr id="3" name="Footer Placeholder 2">
            <a:extLst>
              <a:ext uri="{FF2B5EF4-FFF2-40B4-BE49-F238E27FC236}">
                <a16:creationId xmlns:a16="http://schemas.microsoft.com/office/drawing/2014/main" id="{E8E8AF21-F608-E2DB-D9D9-1D2E48A0C380}"/>
              </a:ext>
            </a:extLst>
          </p:cNvPr>
          <p:cNvSpPr>
            <a:spLocks noGrp="1"/>
          </p:cNvSpPr>
          <p:nvPr>
            <p:ph type="ftr" sz="quarter" idx="11"/>
          </p:nvPr>
        </p:nvSpPr>
        <p:spPr/>
        <p:txBody>
          <a:bodyPr/>
          <a:lstStyle/>
          <a:p>
            <a:r>
              <a:rPr lang="en-GB"/>
              <a:t>HAMLET Kopenhagen 2025, Sascha Caron</a:t>
            </a:r>
            <a:endParaRPr lang="en-DE"/>
          </a:p>
        </p:txBody>
      </p:sp>
      <p:sp>
        <p:nvSpPr>
          <p:cNvPr id="4" name="Slide Number Placeholder 3">
            <a:extLst>
              <a:ext uri="{FF2B5EF4-FFF2-40B4-BE49-F238E27FC236}">
                <a16:creationId xmlns:a16="http://schemas.microsoft.com/office/drawing/2014/main" id="{2F7F1753-EE39-6541-7794-0C5A58E35000}"/>
              </a:ext>
            </a:extLst>
          </p:cNvPr>
          <p:cNvSpPr>
            <a:spLocks noGrp="1"/>
          </p:cNvSpPr>
          <p:nvPr>
            <p:ph type="sldNum" sz="quarter" idx="12"/>
          </p:nvPr>
        </p:nvSpPr>
        <p:spPr/>
        <p:txBody>
          <a:bodyPr/>
          <a:lstStyle/>
          <a:p>
            <a:fld id="{EC98B3A4-9273-CE4A-B22B-2D3C6F6E59F0}" type="slidenum">
              <a:rPr lang="en-DE" smtClean="0"/>
              <a:t>69</a:t>
            </a:fld>
            <a:endParaRPr lang="en-DE"/>
          </a:p>
        </p:txBody>
      </p:sp>
    </p:spTree>
    <p:extLst>
      <p:ext uri="{BB962C8B-B14F-4D97-AF65-F5344CB8AC3E}">
        <p14:creationId xmlns:p14="http://schemas.microsoft.com/office/powerpoint/2010/main" val="1377910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0D99-D391-2E38-DE8D-9A597320FCF9}"/>
              </a:ext>
            </a:extLst>
          </p:cNvPr>
          <p:cNvSpPr>
            <a:spLocks noGrp="1"/>
          </p:cNvSpPr>
          <p:nvPr>
            <p:ph type="title"/>
          </p:nvPr>
        </p:nvSpPr>
        <p:spPr>
          <a:xfrm>
            <a:off x="0" y="0"/>
            <a:ext cx="10515600" cy="1325563"/>
          </a:xfrm>
        </p:spPr>
        <p:txBody>
          <a:bodyPr/>
          <a:lstStyle/>
          <a:p>
            <a:r>
              <a:rPr lang="en-DE" dirty="0"/>
              <a:t>Meanwhile in industry…</a:t>
            </a:r>
          </a:p>
        </p:txBody>
      </p:sp>
      <p:sp>
        <p:nvSpPr>
          <p:cNvPr id="4" name="Footer Placeholder 3">
            <a:extLst>
              <a:ext uri="{FF2B5EF4-FFF2-40B4-BE49-F238E27FC236}">
                <a16:creationId xmlns:a16="http://schemas.microsoft.com/office/drawing/2014/main" id="{AA757E15-C625-B2BD-686F-275D373873FC}"/>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2E184461-6254-4C4C-EBE5-8B4D7CD97A4C}"/>
              </a:ext>
            </a:extLst>
          </p:cNvPr>
          <p:cNvSpPr>
            <a:spLocks noGrp="1"/>
          </p:cNvSpPr>
          <p:nvPr>
            <p:ph type="sldNum" sz="quarter" idx="12"/>
          </p:nvPr>
        </p:nvSpPr>
        <p:spPr/>
        <p:txBody>
          <a:bodyPr/>
          <a:lstStyle/>
          <a:p>
            <a:fld id="{EC98B3A4-9273-CE4A-B22B-2D3C6F6E59F0}" type="slidenum">
              <a:rPr lang="en-DE" smtClean="0"/>
              <a:t>7</a:t>
            </a:fld>
            <a:endParaRPr lang="en-DE"/>
          </a:p>
        </p:txBody>
      </p:sp>
      <p:pic>
        <p:nvPicPr>
          <p:cNvPr id="7" name="Picture 6" descr="A chart with colorful dots&#10;&#10;AI-generated content may be incorrect.">
            <a:extLst>
              <a:ext uri="{FF2B5EF4-FFF2-40B4-BE49-F238E27FC236}">
                <a16:creationId xmlns:a16="http://schemas.microsoft.com/office/drawing/2014/main" id="{AAD6F0EA-316E-0CE9-F6D3-2F78A740A239}"/>
              </a:ext>
            </a:extLst>
          </p:cNvPr>
          <p:cNvPicPr>
            <a:picLocks noChangeAspect="1"/>
          </p:cNvPicPr>
          <p:nvPr/>
        </p:nvPicPr>
        <p:blipFill>
          <a:blip r:embed="rId2"/>
          <a:stretch>
            <a:fillRect/>
          </a:stretch>
        </p:blipFill>
        <p:spPr>
          <a:xfrm>
            <a:off x="152399" y="928254"/>
            <a:ext cx="11941813" cy="5428095"/>
          </a:xfrm>
          <a:prstGeom prst="rect">
            <a:avLst/>
          </a:prstGeom>
        </p:spPr>
      </p:pic>
      <p:sp>
        <p:nvSpPr>
          <p:cNvPr id="12" name="TextBox 11">
            <a:extLst>
              <a:ext uri="{FF2B5EF4-FFF2-40B4-BE49-F238E27FC236}">
                <a16:creationId xmlns:a16="http://schemas.microsoft.com/office/drawing/2014/main" id="{6AB4B1FC-0B86-7DA3-6C83-F725B9685B6B}"/>
              </a:ext>
            </a:extLst>
          </p:cNvPr>
          <p:cNvSpPr txBox="1"/>
          <p:nvPr/>
        </p:nvSpPr>
        <p:spPr>
          <a:xfrm>
            <a:off x="6665768" y="132319"/>
            <a:ext cx="6224154" cy="646331"/>
          </a:xfrm>
          <a:prstGeom prst="rect">
            <a:avLst/>
          </a:prstGeom>
          <a:noFill/>
        </p:spPr>
        <p:txBody>
          <a:bodyPr wrap="square">
            <a:spAutoFit/>
          </a:bodyPr>
          <a:lstStyle/>
          <a:p>
            <a:r>
              <a:rPr lang="en-GB" b="0" i="1" dirty="0">
                <a:solidFill>
                  <a:srgbClr val="202122"/>
                </a:solidFill>
                <a:effectLst/>
                <a:latin typeface="Arial" panose="020B0604020202020204" pitchFamily="34" charset="0"/>
              </a:rPr>
              <a:t>MMLU benchmark consists of 15,908 multiple-choice questions</a:t>
            </a:r>
            <a:endParaRPr lang="en-DE" i="1" dirty="0"/>
          </a:p>
        </p:txBody>
      </p:sp>
      <p:sp>
        <p:nvSpPr>
          <p:cNvPr id="3" name="TextBox 2">
            <a:extLst>
              <a:ext uri="{FF2B5EF4-FFF2-40B4-BE49-F238E27FC236}">
                <a16:creationId xmlns:a16="http://schemas.microsoft.com/office/drawing/2014/main" id="{9F5034D7-6A5A-8006-88F6-2E5F4544FC39}"/>
              </a:ext>
            </a:extLst>
          </p:cNvPr>
          <p:cNvSpPr txBox="1"/>
          <p:nvPr/>
        </p:nvSpPr>
        <p:spPr>
          <a:xfrm>
            <a:off x="8302690" y="6358394"/>
            <a:ext cx="6102220" cy="923330"/>
          </a:xfrm>
          <a:prstGeom prst="rect">
            <a:avLst/>
          </a:prstGeom>
          <a:noFill/>
        </p:spPr>
        <p:txBody>
          <a:bodyPr wrap="square">
            <a:spAutoFit/>
          </a:bodyPr>
          <a:lstStyle/>
          <a:p>
            <a:pPr algn="l" fontAlgn="base">
              <a:buNone/>
            </a:pPr>
            <a:r>
              <a:rPr lang="en-GB" b="1" i="0" dirty="0">
                <a:solidFill>
                  <a:srgbClr val="002060"/>
                </a:solidFill>
                <a:effectLst/>
                <a:latin typeface="circularMedium"/>
              </a:rPr>
              <a:t>The 2025 AI Index Report</a:t>
            </a:r>
          </a:p>
          <a:p>
            <a:pPr algn="l" fontAlgn="base"/>
            <a:br>
              <a:rPr lang="en-GB" b="0" i="0" u="none" strike="noStrike" dirty="0">
                <a:solidFill>
                  <a:srgbClr val="FFFFFF"/>
                </a:solidFill>
                <a:effectLst/>
                <a:latin typeface="circularBook"/>
                <a:hlinkClick r:id="rId3"/>
              </a:rPr>
            </a:br>
            <a:endParaRPr lang="en-GB" b="0" i="0" dirty="0">
              <a:solidFill>
                <a:srgbClr val="FFFFFF"/>
              </a:solidFill>
              <a:effectLst/>
              <a:latin typeface="Times"/>
            </a:endParaRPr>
          </a:p>
        </p:txBody>
      </p:sp>
    </p:spTree>
    <p:extLst>
      <p:ext uri="{BB962C8B-B14F-4D97-AF65-F5344CB8AC3E}">
        <p14:creationId xmlns:p14="http://schemas.microsoft.com/office/powerpoint/2010/main" val="35967718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C8A11-1F3A-BC1D-4669-48097D4322F5}"/>
              </a:ext>
            </a:extLst>
          </p:cNvPr>
          <p:cNvSpPr>
            <a:spLocks noGrp="1"/>
          </p:cNvSpPr>
          <p:nvPr>
            <p:ph type="title"/>
          </p:nvPr>
        </p:nvSpPr>
        <p:spPr/>
        <p:txBody>
          <a:bodyPr/>
          <a:lstStyle/>
          <a:p>
            <a:r>
              <a:rPr lang="en-DE" dirty="0"/>
              <a:t>EuCAIF + friends outputs: AI-RDs </a:t>
            </a:r>
          </a:p>
        </p:txBody>
      </p:sp>
      <p:pic>
        <p:nvPicPr>
          <p:cNvPr id="5" name="Picture 4" descr="A close-up of a document&#10;&#10;AI-generated content may be incorrect.">
            <a:extLst>
              <a:ext uri="{FF2B5EF4-FFF2-40B4-BE49-F238E27FC236}">
                <a16:creationId xmlns:a16="http://schemas.microsoft.com/office/drawing/2014/main" id="{2EF33D1B-1E19-8272-108E-C5E749AA5AF5}"/>
              </a:ext>
            </a:extLst>
          </p:cNvPr>
          <p:cNvPicPr>
            <a:picLocks noChangeAspect="1"/>
          </p:cNvPicPr>
          <p:nvPr/>
        </p:nvPicPr>
        <p:blipFill>
          <a:blip r:embed="rId2">
            <a:alphaModFix/>
          </a:blip>
          <a:stretch>
            <a:fillRect/>
          </a:stretch>
        </p:blipFill>
        <p:spPr>
          <a:xfrm>
            <a:off x="-139573" y="1756313"/>
            <a:ext cx="5128146" cy="2593293"/>
          </a:xfrm>
          <a:prstGeom prst="rect">
            <a:avLst/>
          </a:prstGeom>
        </p:spPr>
      </p:pic>
      <p:pic>
        <p:nvPicPr>
          <p:cNvPr id="7" name="Picture 6" descr="A diagram of a scientific research board&#10;&#10;AI-generated content may be incorrect.">
            <a:extLst>
              <a:ext uri="{FF2B5EF4-FFF2-40B4-BE49-F238E27FC236}">
                <a16:creationId xmlns:a16="http://schemas.microsoft.com/office/drawing/2014/main" id="{1977118C-7467-CE18-9471-756753EAAD9E}"/>
              </a:ext>
            </a:extLst>
          </p:cNvPr>
          <p:cNvPicPr>
            <a:picLocks noChangeAspect="1"/>
          </p:cNvPicPr>
          <p:nvPr/>
        </p:nvPicPr>
        <p:blipFill>
          <a:blip r:embed="rId3"/>
          <a:stretch>
            <a:fillRect/>
          </a:stretch>
        </p:blipFill>
        <p:spPr>
          <a:xfrm>
            <a:off x="4878678" y="1654444"/>
            <a:ext cx="7313322" cy="3549112"/>
          </a:xfrm>
          <a:prstGeom prst="rect">
            <a:avLst/>
          </a:prstGeom>
        </p:spPr>
      </p:pic>
      <p:sp>
        <p:nvSpPr>
          <p:cNvPr id="9" name="TextBox 8">
            <a:extLst>
              <a:ext uri="{FF2B5EF4-FFF2-40B4-BE49-F238E27FC236}">
                <a16:creationId xmlns:a16="http://schemas.microsoft.com/office/drawing/2014/main" id="{3270089E-7CF6-E04B-E5E1-D57C6FB0E50A}"/>
              </a:ext>
            </a:extLst>
          </p:cNvPr>
          <p:cNvSpPr txBox="1"/>
          <p:nvPr/>
        </p:nvSpPr>
        <p:spPr>
          <a:xfrm>
            <a:off x="334505" y="6123543"/>
            <a:ext cx="8654512" cy="369332"/>
          </a:xfrm>
          <a:prstGeom prst="rect">
            <a:avLst/>
          </a:prstGeom>
          <a:noFill/>
        </p:spPr>
        <p:txBody>
          <a:bodyPr wrap="square">
            <a:spAutoFit/>
          </a:bodyPr>
          <a:lstStyle/>
          <a:p>
            <a:pPr>
              <a:buFont typeface="Wingdings" pitchFamily="2" charset="2"/>
              <a:buChar char="è"/>
            </a:pPr>
            <a:r>
              <a:rPr lang="en-GB" sz="1800" dirty="0">
                <a:latin typeface="-apple-system"/>
                <a:sym typeface="Wingdings" pitchFamily="2" charset="2"/>
              </a:rPr>
              <a:t>Proposal was submitted as input to the </a:t>
            </a:r>
            <a:r>
              <a:rPr lang="en-GB" sz="1800" dirty="0">
                <a:solidFill>
                  <a:srgbClr val="0070C0"/>
                </a:solidFill>
                <a:latin typeface="-apple-system"/>
                <a:sym typeface="Wingdings" pitchFamily="2" charset="2"/>
              </a:rPr>
              <a:t>European Strategy for Particle Physics</a:t>
            </a:r>
            <a:endParaRPr lang="en-GB" sz="1800" dirty="0">
              <a:solidFill>
                <a:srgbClr val="0070C0"/>
              </a:solidFill>
              <a:latin typeface="-apple-system"/>
            </a:endParaRPr>
          </a:p>
        </p:txBody>
      </p:sp>
      <p:sp>
        <p:nvSpPr>
          <p:cNvPr id="3" name="Footer Placeholder 2">
            <a:extLst>
              <a:ext uri="{FF2B5EF4-FFF2-40B4-BE49-F238E27FC236}">
                <a16:creationId xmlns:a16="http://schemas.microsoft.com/office/drawing/2014/main" id="{4A4A978A-C4A6-ED9E-A861-58773F56E25A}"/>
              </a:ext>
            </a:extLst>
          </p:cNvPr>
          <p:cNvSpPr>
            <a:spLocks noGrp="1"/>
          </p:cNvSpPr>
          <p:nvPr>
            <p:ph type="ftr" sz="quarter" idx="11"/>
          </p:nvPr>
        </p:nvSpPr>
        <p:spPr/>
        <p:txBody>
          <a:bodyPr/>
          <a:lstStyle/>
          <a:p>
            <a:r>
              <a:rPr lang="en-GB"/>
              <a:t>HAMLET Kopenhagen 2025, Sascha Caron</a:t>
            </a:r>
            <a:endParaRPr lang="en-DE"/>
          </a:p>
        </p:txBody>
      </p:sp>
      <p:sp>
        <p:nvSpPr>
          <p:cNvPr id="4" name="Slide Number Placeholder 3">
            <a:extLst>
              <a:ext uri="{FF2B5EF4-FFF2-40B4-BE49-F238E27FC236}">
                <a16:creationId xmlns:a16="http://schemas.microsoft.com/office/drawing/2014/main" id="{F8FE39D8-3C62-A13A-0BED-95847333EF0B}"/>
              </a:ext>
            </a:extLst>
          </p:cNvPr>
          <p:cNvSpPr>
            <a:spLocks noGrp="1"/>
          </p:cNvSpPr>
          <p:nvPr>
            <p:ph type="sldNum" sz="quarter" idx="12"/>
          </p:nvPr>
        </p:nvSpPr>
        <p:spPr/>
        <p:txBody>
          <a:bodyPr/>
          <a:lstStyle/>
          <a:p>
            <a:fld id="{EC98B3A4-9273-CE4A-B22B-2D3C6F6E59F0}" type="slidenum">
              <a:rPr lang="en-DE" smtClean="0"/>
              <a:t>70</a:t>
            </a:fld>
            <a:endParaRPr lang="en-DE"/>
          </a:p>
        </p:txBody>
      </p:sp>
    </p:spTree>
    <p:extLst>
      <p:ext uri="{BB962C8B-B14F-4D97-AF65-F5344CB8AC3E}">
        <p14:creationId xmlns:p14="http://schemas.microsoft.com/office/powerpoint/2010/main" val="263486417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15B5E-54DE-0107-E9DF-6F0A1DC1BC52}"/>
              </a:ext>
            </a:extLst>
          </p:cNvPr>
          <p:cNvSpPr>
            <a:spLocks noGrp="1"/>
          </p:cNvSpPr>
          <p:nvPr>
            <p:ph type="title"/>
          </p:nvPr>
        </p:nvSpPr>
        <p:spPr/>
        <p:txBody>
          <a:bodyPr/>
          <a:lstStyle/>
          <a:p>
            <a:r>
              <a:rPr lang="en-DE" dirty="0"/>
              <a:t>EuCAIFCon2025</a:t>
            </a:r>
          </a:p>
        </p:txBody>
      </p:sp>
      <p:sp>
        <p:nvSpPr>
          <p:cNvPr id="3" name="Content Placeholder 2">
            <a:extLst>
              <a:ext uri="{FF2B5EF4-FFF2-40B4-BE49-F238E27FC236}">
                <a16:creationId xmlns:a16="http://schemas.microsoft.com/office/drawing/2014/main" id="{2AD383CD-C4F3-015C-081F-79DA5BFCE52C}"/>
              </a:ext>
            </a:extLst>
          </p:cNvPr>
          <p:cNvSpPr>
            <a:spLocks noGrp="1"/>
          </p:cNvSpPr>
          <p:nvPr>
            <p:ph idx="1"/>
          </p:nvPr>
        </p:nvSpPr>
        <p:spPr/>
        <p:txBody>
          <a:bodyPr/>
          <a:lstStyle/>
          <a:p>
            <a:endParaRPr lang="en-DE"/>
          </a:p>
        </p:txBody>
      </p:sp>
      <p:sp>
        <p:nvSpPr>
          <p:cNvPr id="4" name="Footer Placeholder 3">
            <a:extLst>
              <a:ext uri="{FF2B5EF4-FFF2-40B4-BE49-F238E27FC236}">
                <a16:creationId xmlns:a16="http://schemas.microsoft.com/office/drawing/2014/main" id="{E7317565-793E-B37E-C784-11B940C470CB}"/>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33CD220F-5DE1-8A5B-D239-554F20DE9674}"/>
              </a:ext>
            </a:extLst>
          </p:cNvPr>
          <p:cNvSpPr>
            <a:spLocks noGrp="1"/>
          </p:cNvSpPr>
          <p:nvPr>
            <p:ph type="sldNum" sz="quarter" idx="12"/>
          </p:nvPr>
        </p:nvSpPr>
        <p:spPr/>
        <p:txBody>
          <a:bodyPr/>
          <a:lstStyle/>
          <a:p>
            <a:fld id="{EC98B3A4-9273-CE4A-B22B-2D3C6F6E59F0}" type="slidenum">
              <a:rPr lang="en-DE" smtClean="0"/>
              <a:t>71</a:t>
            </a:fld>
            <a:endParaRPr lang="en-DE"/>
          </a:p>
        </p:txBody>
      </p:sp>
      <p:pic>
        <p:nvPicPr>
          <p:cNvPr id="1026" name="Picture 2">
            <a:extLst>
              <a:ext uri="{FF2B5EF4-FFF2-40B4-BE49-F238E27FC236}">
                <a16:creationId xmlns:a16="http://schemas.microsoft.com/office/drawing/2014/main" id="{5079B095-C894-182C-F296-72FA82E9BE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1450"/>
            <a:ext cx="12192000" cy="49149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7C8DD90-E969-30B0-AD04-0F36921A299A}"/>
              </a:ext>
            </a:extLst>
          </p:cNvPr>
          <p:cNvSpPr txBox="1"/>
          <p:nvPr/>
        </p:nvSpPr>
        <p:spPr>
          <a:xfrm>
            <a:off x="615615" y="1477796"/>
            <a:ext cx="8841206" cy="3046988"/>
          </a:xfrm>
          <a:prstGeom prst="rect">
            <a:avLst/>
          </a:prstGeom>
          <a:noFill/>
        </p:spPr>
        <p:txBody>
          <a:bodyPr wrap="square">
            <a:spAutoFit/>
          </a:bodyPr>
          <a:lstStyle/>
          <a:p>
            <a:r>
              <a:rPr lang="en-GB" sz="2400" b="0" i="0" dirty="0">
                <a:solidFill>
                  <a:schemeClr val="bg1"/>
                </a:solidFill>
                <a:effectLst/>
                <a:latin typeface="Roboto" panose="02000000000000000000" pitchFamily="2" charset="0"/>
              </a:rPr>
              <a:t>The second “European AI for Fundamental Physics Conference” (</a:t>
            </a:r>
            <a:r>
              <a:rPr lang="en-GB" sz="2400" b="0" i="0" dirty="0" err="1">
                <a:solidFill>
                  <a:schemeClr val="bg1"/>
                </a:solidFill>
                <a:effectLst/>
                <a:latin typeface="Roboto" panose="02000000000000000000" pitchFamily="2" charset="0"/>
              </a:rPr>
              <a:t>EuCAIFCon</a:t>
            </a:r>
            <a:r>
              <a:rPr lang="en-GB" sz="2400" b="0" i="0" dirty="0">
                <a:solidFill>
                  <a:schemeClr val="bg1"/>
                </a:solidFill>
                <a:effectLst/>
                <a:latin typeface="Roboto" panose="02000000000000000000" pitchFamily="2" charset="0"/>
              </a:rPr>
              <a:t>) will be held in Cagliari, from 16 June to 20 June 2025. </a:t>
            </a:r>
            <a:endParaRPr lang="en-GB" sz="2400" dirty="0">
              <a:solidFill>
                <a:schemeClr val="bg1"/>
              </a:solidFill>
              <a:latin typeface="Roboto" panose="02000000000000000000" pitchFamily="2" charset="0"/>
            </a:endParaRPr>
          </a:p>
          <a:p>
            <a:pPr algn="l"/>
            <a:r>
              <a:rPr lang="en-GB" sz="3600" b="1" i="0" dirty="0">
                <a:solidFill>
                  <a:schemeClr val="bg1"/>
                </a:solidFill>
                <a:effectLst/>
                <a:latin typeface="Roboto" panose="02000000000000000000" pitchFamily="2" charset="0"/>
              </a:rPr>
              <a:t>Closing registration (Sat, 31 May 2025)</a:t>
            </a:r>
          </a:p>
          <a:p>
            <a:pPr algn="l">
              <a:buFont typeface="Arial" panose="020B0604020202020204" pitchFamily="34" charset="0"/>
              <a:buChar char="•"/>
            </a:pPr>
            <a:r>
              <a:rPr lang="en-GB" sz="3600" b="1" dirty="0">
                <a:solidFill>
                  <a:schemeClr val="bg1"/>
                </a:solidFill>
                <a:latin typeface="Roboto" panose="02000000000000000000" pitchFamily="2" charset="0"/>
                <a:sym typeface="Wingdings" pitchFamily="2" charset="2"/>
              </a:rPr>
              <a:t> Join us</a:t>
            </a:r>
            <a:endParaRPr lang="en-GB" sz="3600" b="1" i="0" dirty="0">
              <a:solidFill>
                <a:schemeClr val="bg1"/>
              </a:solidFill>
              <a:effectLst/>
              <a:latin typeface="Roboto" panose="02000000000000000000" pitchFamily="2" charset="0"/>
            </a:endParaRPr>
          </a:p>
          <a:p>
            <a:pPr>
              <a:buNone/>
            </a:pPr>
            <a:br>
              <a:rPr lang="en-GB" sz="2400" dirty="0"/>
            </a:br>
            <a:endParaRPr lang="en-DE" sz="2400" dirty="0">
              <a:solidFill>
                <a:schemeClr val="bg1"/>
              </a:solidFill>
            </a:endParaRPr>
          </a:p>
        </p:txBody>
      </p:sp>
    </p:spTree>
    <p:extLst>
      <p:ext uri="{BB962C8B-B14F-4D97-AF65-F5344CB8AC3E}">
        <p14:creationId xmlns:p14="http://schemas.microsoft.com/office/powerpoint/2010/main" val="15612278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1B580-39A7-AB2D-CC23-A82E6D893192}"/>
              </a:ext>
            </a:extLst>
          </p:cNvPr>
          <p:cNvSpPr>
            <a:spLocks noGrp="1"/>
          </p:cNvSpPr>
          <p:nvPr>
            <p:ph type="title"/>
          </p:nvPr>
        </p:nvSpPr>
        <p:spPr/>
        <p:txBody>
          <a:bodyPr/>
          <a:lstStyle/>
          <a:p>
            <a:r>
              <a:rPr lang="en-DE" dirty="0"/>
              <a:t>Summary </a:t>
            </a:r>
          </a:p>
        </p:txBody>
      </p:sp>
      <p:sp>
        <p:nvSpPr>
          <p:cNvPr id="3" name="Content Placeholder 2">
            <a:extLst>
              <a:ext uri="{FF2B5EF4-FFF2-40B4-BE49-F238E27FC236}">
                <a16:creationId xmlns:a16="http://schemas.microsoft.com/office/drawing/2014/main" id="{2E9715C5-4F9F-40CB-5FEE-1CE40195149B}"/>
              </a:ext>
            </a:extLst>
          </p:cNvPr>
          <p:cNvSpPr>
            <a:spLocks noGrp="1"/>
          </p:cNvSpPr>
          <p:nvPr>
            <p:ph idx="1"/>
          </p:nvPr>
        </p:nvSpPr>
        <p:spPr/>
        <p:txBody>
          <a:bodyPr>
            <a:normAutofit fontScale="85000" lnSpcReduction="10000"/>
          </a:bodyPr>
          <a:lstStyle/>
          <a:p>
            <a:r>
              <a:rPr lang="en-GB" sz="3200" i="1" dirty="0">
                <a:effectLst/>
                <a:latin typeface="Helvetica Neue" panose="02000503000000020004" pitchFamily="2" charset="0"/>
              </a:rPr>
              <a:t>The integration of LLMs into scientific research is not only likely, it is already ongoing</a:t>
            </a:r>
            <a:br>
              <a:rPr lang="en-GB" sz="3200" dirty="0">
                <a:effectLst/>
                <a:latin typeface="Helvetica Neue" panose="02000503000000020004" pitchFamily="2" charset="0"/>
              </a:rPr>
            </a:br>
            <a:endParaRPr lang="en-GB" sz="3200" dirty="0">
              <a:effectLst/>
              <a:latin typeface="Helvetica Neue" panose="02000503000000020004" pitchFamily="2" charset="0"/>
            </a:endParaRPr>
          </a:p>
          <a:p>
            <a:r>
              <a:rPr lang="en-GB" sz="3200" i="1" dirty="0"/>
              <a:t>LPMs are not just about better models -&gt;  they are about scientific sovereignty.</a:t>
            </a:r>
          </a:p>
          <a:p>
            <a:endParaRPr lang="en-GB" sz="3200" i="1" dirty="0"/>
          </a:p>
          <a:p>
            <a:r>
              <a:rPr lang="en-GB" sz="3200" i="1" dirty="0"/>
              <a:t>However: I believe that we (the science community) need to be careful</a:t>
            </a:r>
            <a:r>
              <a:rPr lang="en-GB" sz="3200" i="1" u="sng" dirty="0"/>
              <a:t> </a:t>
            </a:r>
            <a:r>
              <a:rPr lang="en-GB" sz="3200" i="1" dirty="0"/>
              <a:t>in this process to keep control over science + our own thoughts.</a:t>
            </a:r>
          </a:p>
          <a:p>
            <a:endParaRPr lang="en-GB" sz="3200" i="1" dirty="0"/>
          </a:p>
          <a:p>
            <a:r>
              <a:rPr lang="en-GB" sz="3200" i="1" dirty="0" err="1"/>
              <a:t>EuCAIF</a:t>
            </a:r>
            <a:r>
              <a:rPr lang="en-GB" sz="3200" i="1" dirty="0"/>
              <a:t> is a first step towards a (European) collaboration in AI in fundamental physics</a:t>
            </a:r>
            <a:endParaRPr lang="en-GB" sz="3200" dirty="0"/>
          </a:p>
          <a:p>
            <a:pPr marL="0" indent="0">
              <a:buNone/>
            </a:pPr>
            <a:endParaRPr lang="en-DE" dirty="0"/>
          </a:p>
        </p:txBody>
      </p:sp>
      <p:sp>
        <p:nvSpPr>
          <p:cNvPr id="4" name="Footer Placeholder 3">
            <a:extLst>
              <a:ext uri="{FF2B5EF4-FFF2-40B4-BE49-F238E27FC236}">
                <a16:creationId xmlns:a16="http://schemas.microsoft.com/office/drawing/2014/main" id="{1470BCE1-3AF6-C827-9B0F-FDAC77900B48}"/>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34A1FA3B-7925-C78E-0B10-72A1490155FB}"/>
              </a:ext>
            </a:extLst>
          </p:cNvPr>
          <p:cNvSpPr>
            <a:spLocks noGrp="1"/>
          </p:cNvSpPr>
          <p:nvPr>
            <p:ph type="sldNum" sz="quarter" idx="12"/>
          </p:nvPr>
        </p:nvSpPr>
        <p:spPr/>
        <p:txBody>
          <a:bodyPr/>
          <a:lstStyle/>
          <a:p>
            <a:fld id="{EC98B3A4-9273-CE4A-B22B-2D3C6F6E59F0}" type="slidenum">
              <a:rPr lang="en-DE" smtClean="0"/>
              <a:t>72</a:t>
            </a:fld>
            <a:endParaRPr lang="en-DE"/>
          </a:p>
        </p:txBody>
      </p:sp>
    </p:spTree>
    <p:extLst>
      <p:ext uri="{BB962C8B-B14F-4D97-AF65-F5344CB8AC3E}">
        <p14:creationId xmlns:p14="http://schemas.microsoft.com/office/powerpoint/2010/main" val="352212290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56E51-6CA0-20AD-133A-7615FC78154D}"/>
              </a:ext>
            </a:extLst>
          </p:cNvPr>
          <p:cNvSpPr>
            <a:spLocks noGrp="1"/>
          </p:cNvSpPr>
          <p:nvPr>
            <p:ph type="title"/>
          </p:nvPr>
        </p:nvSpPr>
        <p:spPr/>
        <p:txBody>
          <a:bodyPr/>
          <a:lstStyle/>
          <a:p>
            <a:r>
              <a:rPr lang="en-DE" dirty="0"/>
              <a:t>Additional slides</a:t>
            </a:r>
          </a:p>
        </p:txBody>
      </p:sp>
      <p:sp>
        <p:nvSpPr>
          <p:cNvPr id="3" name="Content Placeholder 2">
            <a:extLst>
              <a:ext uri="{FF2B5EF4-FFF2-40B4-BE49-F238E27FC236}">
                <a16:creationId xmlns:a16="http://schemas.microsoft.com/office/drawing/2014/main" id="{8E2F9A23-7484-32A2-0EF7-31F3BB0822DC}"/>
              </a:ext>
            </a:extLst>
          </p:cNvPr>
          <p:cNvSpPr>
            <a:spLocks noGrp="1"/>
          </p:cNvSpPr>
          <p:nvPr>
            <p:ph idx="1"/>
          </p:nvPr>
        </p:nvSpPr>
        <p:spPr/>
        <p:txBody>
          <a:bodyPr/>
          <a:lstStyle/>
          <a:p>
            <a:endParaRPr lang="en-DE"/>
          </a:p>
        </p:txBody>
      </p:sp>
      <p:sp>
        <p:nvSpPr>
          <p:cNvPr id="4" name="Footer Placeholder 3">
            <a:extLst>
              <a:ext uri="{FF2B5EF4-FFF2-40B4-BE49-F238E27FC236}">
                <a16:creationId xmlns:a16="http://schemas.microsoft.com/office/drawing/2014/main" id="{3DCEF1C8-468A-9538-3944-52EB61BEEE60}"/>
              </a:ext>
            </a:extLst>
          </p:cNvPr>
          <p:cNvSpPr>
            <a:spLocks noGrp="1"/>
          </p:cNvSpPr>
          <p:nvPr>
            <p:ph type="ftr" sz="quarter" idx="11"/>
          </p:nvPr>
        </p:nvSpPr>
        <p:spPr>
          <a:xfrm>
            <a:off x="3208867" y="5901531"/>
            <a:ext cx="4114800" cy="365125"/>
          </a:xfrm>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F5830A62-BFA6-A389-D55A-02C0C736CA01}"/>
              </a:ext>
            </a:extLst>
          </p:cNvPr>
          <p:cNvSpPr>
            <a:spLocks noGrp="1"/>
          </p:cNvSpPr>
          <p:nvPr>
            <p:ph type="sldNum" sz="quarter" idx="12"/>
          </p:nvPr>
        </p:nvSpPr>
        <p:spPr/>
        <p:txBody>
          <a:bodyPr/>
          <a:lstStyle/>
          <a:p>
            <a:fld id="{EC98B3A4-9273-CE4A-B22B-2D3C6F6E59F0}" type="slidenum">
              <a:rPr lang="en-DE" smtClean="0"/>
              <a:t>73</a:t>
            </a:fld>
            <a:endParaRPr lang="en-DE"/>
          </a:p>
        </p:txBody>
      </p:sp>
    </p:spTree>
    <p:extLst>
      <p:ext uri="{BB962C8B-B14F-4D97-AF65-F5344CB8AC3E}">
        <p14:creationId xmlns:p14="http://schemas.microsoft.com/office/powerpoint/2010/main" val="298393975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A71FF-A51A-2F00-AD7B-3BC73245B2E8}"/>
              </a:ext>
            </a:extLst>
          </p:cNvPr>
          <p:cNvSpPr>
            <a:spLocks noGrp="1"/>
          </p:cNvSpPr>
          <p:nvPr>
            <p:ph type="title"/>
          </p:nvPr>
        </p:nvSpPr>
        <p:spPr/>
        <p:txBody>
          <a:bodyPr/>
          <a:lstStyle/>
          <a:p>
            <a:r>
              <a:rPr lang="en-DE" dirty="0"/>
              <a:t>Contra / Claims</a:t>
            </a:r>
          </a:p>
        </p:txBody>
      </p:sp>
      <p:sp>
        <p:nvSpPr>
          <p:cNvPr id="3" name="Content Placeholder 2">
            <a:extLst>
              <a:ext uri="{FF2B5EF4-FFF2-40B4-BE49-F238E27FC236}">
                <a16:creationId xmlns:a16="http://schemas.microsoft.com/office/drawing/2014/main" id="{163BCB42-7210-110A-2FA3-84F93357EA55}"/>
              </a:ext>
            </a:extLst>
          </p:cNvPr>
          <p:cNvSpPr>
            <a:spLocks noGrp="1"/>
          </p:cNvSpPr>
          <p:nvPr>
            <p:ph idx="1"/>
          </p:nvPr>
        </p:nvSpPr>
        <p:spPr>
          <a:xfrm>
            <a:off x="838200" y="1825625"/>
            <a:ext cx="10515600" cy="4913842"/>
          </a:xfrm>
        </p:spPr>
        <p:txBody>
          <a:bodyPr>
            <a:normAutofit fontScale="92500" lnSpcReduction="20000"/>
          </a:bodyPr>
          <a:lstStyle/>
          <a:p>
            <a:pPr marL="0" indent="0">
              <a:buNone/>
            </a:pPr>
            <a:r>
              <a:rPr lang="en-DE" sz="2600" dirty="0"/>
              <a:t>No discovery in physics done yet by LLMs, are they really useful ?</a:t>
            </a:r>
          </a:p>
          <a:p>
            <a:pPr marL="0" indent="0">
              <a:buNone/>
            </a:pPr>
            <a:endParaRPr lang="en-DE" sz="2600" dirty="0"/>
          </a:p>
          <a:p>
            <a:pPr marL="0" indent="0">
              <a:buNone/>
            </a:pPr>
            <a:r>
              <a:rPr lang="en-DE" sz="2600" dirty="0"/>
              <a:t>They will never be able to do know math / physics .</a:t>
            </a:r>
          </a:p>
          <a:p>
            <a:pPr marL="0" indent="0">
              <a:buNone/>
            </a:pPr>
            <a:endParaRPr lang="en-DE" sz="2600" dirty="0"/>
          </a:p>
          <a:p>
            <a:pPr marL="0" indent="0">
              <a:buNone/>
            </a:pPr>
            <a:r>
              <a:rPr lang="en-DE" sz="2600" dirty="0"/>
              <a:t>Will be done in</a:t>
            </a:r>
            <a:r>
              <a:rPr lang="en-GB" sz="2600" dirty="0"/>
              <a:t> t</a:t>
            </a:r>
            <a:r>
              <a:rPr lang="en-DE" sz="2600" dirty="0"/>
              <a:t>he US  </a:t>
            </a:r>
          </a:p>
          <a:p>
            <a:pPr marL="0" indent="0">
              <a:buNone/>
            </a:pPr>
            <a:endParaRPr lang="en-DE" sz="2600" dirty="0"/>
          </a:p>
          <a:p>
            <a:pPr marL="0" indent="0">
              <a:buNone/>
            </a:pPr>
            <a:r>
              <a:rPr lang="en-DE" sz="2600" dirty="0"/>
              <a:t>Will be done by companies</a:t>
            </a:r>
          </a:p>
          <a:p>
            <a:pPr marL="0" indent="0">
              <a:buNone/>
            </a:pPr>
            <a:endParaRPr lang="en-DE" sz="2600" dirty="0"/>
          </a:p>
          <a:p>
            <a:pPr marL="0" indent="0">
              <a:buNone/>
            </a:pPr>
            <a:r>
              <a:rPr lang="en-DE" sz="2600" dirty="0"/>
              <a:t>Will be done by local groups (no coordination needed)</a:t>
            </a:r>
          </a:p>
          <a:p>
            <a:pPr marL="0" indent="0">
              <a:buNone/>
            </a:pPr>
            <a:endParaRPr lang="en-DE" sz="2600" dirty="0"/>
          </a:p>
          <a:p>
            <a:pPr marL="0" indent="0">
              <a:buNone/>
            </a:pPr>
            <a:r>
              <a:rPr lang="en-DE" sz="2600" dirty="0"/>
              <a:t>….</a:t>
            </a:r>
          </a:p>
          <a:p>
            <a:pPr marL="0" indent="0">
              <a:buNone/>
            </a:pPr>
            <a:endParaRPr lang="en-DE" sz="2000" dirty="0"/>
          </a:p>
          <a:p>
            <a:pPr marL="0" indent="0">
              <a:buNone/>
            </a:pPr>
            <a:r>
              <a:rPr lang="en-DE" sz="2000" dirty="0"/>
              <a:t> </a:t>
            </a:r>
          </a:p>
        </p:txBody>
      </p:sp>
      <p:sp>
        <p:nvSpPr>
          <p:cNvPr id="4" name="Footer Placeholder 3">
            <a:extLst>
              <a:ext uri="{FF2B5EF4-FFF2-40B4-BE49-F238E27FC236}">
                <a16:creationId xmlns:a16="http://schemas.microsoft.com/office/drawing/2014/main" id="{C5587FD9-1D8B-BD65-250F-58C7DFA33E0D}"/>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68BC585C-0713-7B74-EC05-A5E9A3F9F12A}"/>
              </a:ext>
            </a:extLst>
          </p:cNvPr>
          <p:cNvSpPr>
            <a:spLocks noGrp="1"/>
          </p:cNvSpPr>
          <p:nvPr>
            <p:ph type="sldNum" sz="quarter" idx="12"/>
          </p:nvPr>
        </p:nvSpPr>
        <p:spPr/>
        <p:txBody>
          <a:bodyPr/>
          <a:lstStyle/>
          <a:p>
            <a:fld id="{EC98B3A4-9273-CE4A-B22B-2D3C6F6E59F0}" type="slidenum">
              <a:rPr lang="en-DE" smtClean="0"/>
              <a:t>74</a:t>
            </a:fld>
            <a:endParaRPr lang="en-DE"/>
          </a:p>
        </p:txBody>
      </p:sp>
    </p:spTree>
    <p:extLst>
      <p:ext uri="{BB962C8B-B14F-4D97-AF65-F5344CB8AC3E}">
        <p14:creationId xmlns:p14="http://schemas.microsoft.com/office/powerpoint/2010/main" val="3917304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82F84-2BEA-F2E7-B0C1-6BA9EFF692BA}"/>
              </a:ext>
            </a:extLst>
          </p:cNvPr>
          <p:cNvSpPr>
            <a:spLocks noGrp="1"/>
          </p:cNvSpPr>
          <p:nvPr>
            <p:ph type="title"/>
          </p:nvPr>
        </p:nvSpPr>
        <p:spPr>
          <a:xfrm>
            <a:off x="838200" y="500062"/>
            <a:ext cx="10515600" cy="1325563"/>
          </a:xfrm>
        </p:spPr>
        <p:txBody>
          <a:bodyPr>
            <a:normAutofit/>
          </a:bodyPr>
          <a:lstStyle/>
          <a:p>
            <a:r>
              <a:rPr lang="en-GB" dirty="0"/>
              <a:t>2024: </a:t>
            </a:r>
            <a:r>
              <a:rPr lang="en-GB" b="1" dirty="0"/>
              <a:t>Recognizing AI as a fundamental tool for science</a:t>
            </a:r>
            <a:endParaRPr lang="en-DE" dirty="0"/>
          </a:p>
        </p:txBody>
      </p:sp>
      <p:sp>
        <p:nvSpPr>
          <p:cNvPr id="3" name="Content Placeholder 2">
            <a:extLst>
              <a:ext uri="{FF2B5EF4-FFF2-40B4-BE49-F238E27FC236}">
                <a16:creationId xmlns:a16="http://schemas.microsoft.com/office/drawing/2014/main" id="{781B0609-DEF0-5B3D-2DDE-EEB6AE487FCD}"/>
              </a:ext>
            </a:extLst>
          </p:cNvPr>
          <p:cNvSpPr>
            <a:spLocks noGrp="1"/>
          </p:cNvSpPr>
          <p:nvPr>
            <p:ph idx="1"/>
          </p:nvPr>
        </p:nvSpPr>
        <p:spPr>
          <a:xfrm>
            <a:off x="324465" y="2245129"/>
            <a:ext cx="8984226" cy="3170084"/>
          </a:xfrm>
        </p:spPr>
        <p:txBody>
          <a:bodyPr>
            <a:normAutofit fontScale="85000" lnSpcReduction="10000"/>
          </a:bodyPr>
          <a:lstStyle/>
          <a:p>
            <a:pPr marL="0" indent="0">
              <a:buNone/>
            </a:pPr>
            <a:r>
              <a:rPr lang="en-GB" dirty="0"/>
              <a:t>- Horizon Europe and FP 10 "</a:t>
            </a:r>
            <a:r>
              <a:rPr lang="en-GB" b="1" dirty="0" err="1"/>
              <a:t>Heitor</a:t>
            </a:r>
            <a:r>
              <a:rPr lang="en-GB" b="1" dirty="0"/>
              <a:t> Report</a:t>
            </a:r>
            <a:r>
              <a:rPr lang="en-GB" dirty="0"/>
              <a:t>”</a:t>
            </a:r>
            <a:r>
              <a:rPr lang="en-GB" i="1" dirty="0"/>
              <a:t>: </a:t>
            </a:r>
          </a:p>
          <a:p>
            <a:pPr marL="0" indent="0">
              <a:buNone/>
            </a:pPr>
            <a:r>
              <a:rPr lang="en-GB" i="1" dirty="0"/>
              <a:t>“AI (particularly </a:t>
            </a:r>
            <a:r>
              <a:rPr lang="en-GB" i="1" dirty="0" err="1"/>
              <a:t>GenAI</a:t>
            </a:r>
            <a:r>
              <a:rPr lang="en-GB" i="1" dirty="0"/>
              <a:t>) have great potential to support the process of science and may change how future research is done.”</a:t>
            </a:r>
          </a:p>
          <a:p>
            <a:pPr>
              <a:buFontTx/>
              <a:buChar char="-"/>
            </a:pPr>
            <a:r>
              <a:rPr lang="en-GB" b="1" dirty="0"/>
              <a:t>Draghi report</a:t>
            </a:r>
            <a:r>
              <a:rPr lang="en-GB" dirty="0"/>
              <a:t>:</a:t>
            </a:r>
          </a:p>
          <a:p>
            <a:pPr marL="0" indent="0">
              <a:buNone/>
            </a:pPr>
            <a:r>
              <a:rPr lang="en-GB" i="1" dirty="0"/>
              <a:t>“Europe must profoundly refocus its collective efforts on closing the innovation gap… , especially in advanced technologies” (AI)</a:t>
            </a:r>
          </a:p>
          <a:p>
            <a:pPr marL="0" indent="0">
              <a:buNone/>
            </a:pPr>
            <a:r>
              <a:rPr lang="en-GB" b="1" dirty="0"/>
              <a:t>Nobel Prices in Physics and Chemistry</a:t>
            </a:r>
          </a:p>
          <a:p>
            <a:pPr marL="0" indent="0">
              <a:buNone/>
            </a:pPr>
            <a:r>
              <a:rPr lang="en-GB" i="1" dirty="0"/>
              <a:t> (physics: use of physics for AI !, Chemistry: use of AI for chemistry)</a:t>
            </a:r>
          </a:p>
          <a:p>
            <a:pPr marL="0" indent="0">
              <a:buNone/>
            </a:pPr>
            <a:endParaRPr lang="en-GB" dirty="0"/>
          </a:p>
          <a:p>
            <a:pPr marL="0" indent="0">
              <a:buNone/>
            </a:pPr>
            <a:endParaRPr lang="en-GB" i="1" dirty="0"/>
          </a:p>
        </p:txBody>
      </p:sp>
      <p:sp>
        <p:nvSpPr>
          <p:cNvPr id="4" name="TextBox 3">
            <a:extLst>
              <a:ext uri="{FF2B5EF4-FFF2-40B4-BE49-F238E27FC236}">
                <a16:creationId xmlns:a16="http://schemas.microsoft.com/office/drawing/2014/main" id="{CDE9C270-393C-A6FE-DBE4-A7DA5310FE2D}"/>
              </a:ext>
            </a:extLst>
          </p:cNvPr>
          <p:cNvSpPr txBox="1"/>
          <p:nvPr/>
        </p:nvSpPr>
        <p:spPr>
          <a:xfrm>
            <a:off x="324465" y="5834718"/>
            <a:ext cx="10767820"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GB" sz="2800" b="1" dirty="0"/>
              <a:t>Enormous opportunities for high-energy physics that could be exploited</a:t>
            </a:r>
            <a:endParaRPr lang="en-DE" sz="2800" b="1" dirty="0"/>
          </a:p>
        </p:txBody>
      </p:sp>
      <p:sp>
        <p:nvSpPr>
          <p:cNvPr id="5" name="Footer Placeholder 4">
            <a:extLst>
              <a:ext uri="{FF2B5EF4-FFF2-40B4-BE49-F238E27FC236}">
                <a16:creationId xmlns:a16="http://schemas.microsoft.com/office/drawing/2014/main" id="{4C7E6203-E6C8-2A31-F87D-B28A55E2E6B5}"/>
              </a:ext>
            </a:extLst>
          </p:cNvPr>
          <p:cNvSpPr>
            <a:spLocks noGrp="1"/>
          </p:cNvSpPr>
          <p:nvPr>
            <p:ph type="ftr" sz="quarter" idx="11"/>
          </p:nvPr>
        </p:nvSpPr>
        <p:spPr/>
        <p:txBody>
          <a:bodyPr/>
          <a:lstStyle/>
          <a:p>
            <a:r>
              <a:rPr lang="en-GB"/>
              <a:t>HAMLET Kopenhagen 2025, Sascha Caron</a:t>
            </a:r>
            <a:endParaRPr lang="en-DE"/>
          </a:p>
        </p:txBody>
      </p:sp>
      <p:sp>
        <p:nvSpPr>
          <p:cNvPr id="6" name="Slide Number Placeholder 5">
            <a:extLst>
              <a:ext uri="{FF2B5EF4-FFF2-40B4-BE49-F238E27FC236}">
                <a16:creationId xmlns:a16="http://schemas.microsoft.com/office/drawing/2014/main" id="{6E9AD610-1AFF-DAD5-DBC8-8AE0C5F4B3E1}"/>
              </a:ext>
            </a:extLst>
          </p:cNvPr>
          <p:cNvSpPr>
            <a:spLocks noGrp="1"/>
          </p:cNvSpPr>
          <p:nvPr>
            <p:ph type="sldNum" sz="quarter" idx="12"/>
          </p:nvPr>
        </p:nvSpPr>
        <p:spPr/>
        <p:txBody>
          <a:bodyPr/>
          <a:lstStyle/>
          <a:p>
            <a:fld id="{EC98B3A4-9273-CE4A-B22B-2D3C6F6E59F0}" type="slidenum">
              <a:rPr lang="en-DE" smtClean="0"/>
              <a:t>75</a:t>
            </a:fld>
            <a:endParaRPr lang="en-DE"/>
          </a:p>
        </p:txBody>
      </p:sp>
    </p:spTree>
    <p:extLst>
      <p:ext uri="{BB962C8B-B14F-4D97-AF65-F5344CB8AC3E}">
        <p14:creationId xmlns:p14="http://schemas.microsoft.com/office/powerpoint/2010/main" val="217945862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04129-BC01-E787-33CD-BD0DF443DBFC}"/>
              </a:ext>
            </a:extLst>
          </p:cNvPr>
          <p:cNvSpPr>
            <a:spLocks noGrp="1"/>
          </p:cNvSpPr>
          <p:nvPr>
            <p:ph type="title"/>
          </p:nvPr>
        </p:nvSpPr>
        <p:spPr/>
        <p:txBody>
          <a:bodyPr/>
          <a:lstStyle/>
          <a:p>
            <a:r>
              <a:rPr lang="en-DE" dirty="0"/>
              <a:t>Tokens</a:t>
            </a:r>
          </a:p>
        </p:txBody>
      </p:sp>
      <p:sp>
        <p:nvSpPr>
          <p:cNvPr id="3" name="Content Placeholder 2">
            <a:extLst>
              <a:ext uri="{FF2B5EF4-FFF2-40B4-BE49-F238E27FC236}">
                <a16:creationId xmlns:a16="http://schemas.microsoft.com/office/drawing/2014/main" id="{BA1E42B7-84D0-359D-FA28-0E3942947548}"/>
              </a:ext>
            </a:extLst>
          </p:cNvPr>
          <p:cNvSpPr>
            <a:spLocks noGrp="1"/>
          </p:cNvSpPr>
          <p:nvPr>
            <p:ph idx="1"/>
          </p:nvPr>
        </p:nvSpPr>
        <p:spPr/>
        <p:txBody>
          <a:bodyPr/>
          <a:lstStyle/>
          <a:p>
            <a:pPr marL="0" indent="0">
              <a:buNone/>
            </a:pPr>
            <a:r>
              <a:rPr lang="en-GB" b="1" dirty="0"/>
              <a:t>Tokenization</a:t>
            </a:r>
            <a:r>
              <a:rPr lang="en-GB" dirty="0"/>
              <a:t> is the process of breaking a sequence into </a:t>
            </a:r>
            <a:r>
              <a:rPr lang="en-GB" dirty="0">
                <a:solidFill>
                  <a:srgbClr val="FF0000"/>
                </a:solidFill>
              </a:rPr>
              <a:t>discrete units </a:t>
            </a:r>
            <a:r>
              <a:rPr lang="en-GB" dirty="0"/>
              <a:t> --- called </a:t>
            </a:r>
            <a:r>
              <a:rPr lang="en-GB" b="1" dirty="0"/>
              <a:t>tokens --</a:t>
            </a:r>
            <a:r>
              <a:rPr lang="en-GB" dirty="0"/>
              <a:t> that a model can understand.</a:t>
            </a:r>
          </a:p>
          <a:p>
            <a:pPr marL="0" indent="0">
              <a:buNone/>
            </a:pPr>
            <a:endParaRPr lang="en-DE" dirty="0"/>
          </a:p>
        </p:txBody>
      </p:sp>
      <p:sp>
        <p:nvSpPr>
          <p:cNvPr id="4" name="Slide Number Placeholder 3">
            <a:extLst>
              <a:ext uri="{FF2B5EF4-FFF2-40B4-BE49-F238E27FC236}">
                <a16:creationId xmlns:a16="http://schemas.microsoft.com/office/drawing/2014/main" id="{0E0179ED-ACE9-9A2A-5C7D-1F9D6980FEC9}"/>
              </a:ext>
            </a:extLst>
          </p:cNvPr>
          <p:cNvSpPr>
            <a:spLocks noGrp="1"/>
          </p:cNvSpPr>
          <p:nvPr>
            <p:ph type="sldNum" sz="quarter" idx="12"/>
          </p:nvPr>
        </p:nvSpPr>
        <p:spPr/>
        <p:txBody>
          <a:bodyPr/>
          <a:lstStyle/>
          <a:p>
            <a:fld id="{E5700CA5-575A-C94C-9D1A-AB68E65B293F}" type="slidenum">
              <a:rPr lang="en-GB" smtClean="0"/>
              <a:t>76</a:t>
            </a:fld>
            <a:endParaRPr lang="en-GB"/>
          </a:p>
        </p:txBody>
      </p:sp>
      <p:graphicFrame>
        <p:nvGraphicFramePr>
          <p:cNvPr id="5" name="Table 4">
            <a:extLst>
              <a:ext uri="{FF2B5EF4-FFF2-40B4-BE49-F238E27FC236}">
                <a16:creationId xmlns:a16="http://schemas.microsoft.com/office/drawing/2014/main" id="{E1F3D59F-7B32-9522-4407-227F9384A60B}"/>
              </a:ext>
            </a:extLst>
          </p:cNvPr>
          <p:cNvGraphicFramePr>
            <a:graphicFrameLocks noGrp="1"/>
          </p:cNvGraphicFramePr>
          <p:nvPr/>
        </p:nvGraphicFramePr>
        <p:xfrm>
          <a:off x="838200" y="3429000"/>
          <a:ext cx="10515600" cy="1981200"/>
        </p:xfrm>
        <a:graphic>
          <a:graphicData uri="http://schemas.openxmlformats.org/drawingml/2006/table">
            <a:tbl>
              <a:tblPr/>
              <a:tblGrid>
                <a:gridCol w="3505200">
                  <a:extLst>
                    <a:ext uri="{9D8B030D-6E8A-4147-A177-3AD203B41FA5}">
                      <a16:colId xmlns:a16="http://schemas.microsoft.com/office/drawing/2014/main" val="949443639"/>
                    </a:ext>
                  </a:extLst>
                </a:gridCol>
                <a:gridCol w="3505200">
                  <a:extLst>
                    <a:ext uri="{9D8B030D-6E8A-4147-A177-3AD203B41FA5}">
                      <a16:colId xmlns:a16="http://schemas.microsoft.com/office/drawing/2014/main" val="2673312543"/>
                    </a:ext>
                  </a:extLst>
                </a:gridCol>
                <a:gridCol w="3505200">
                  <a:extLst>
                    <a:ext uri="{9D8B030D-6E8A-4147-A177-3AD203B41FA5}">
                      <a16:colId xmlns:a16="http://schemas.microsoft.com/office/drawing/2014/main" val="65852435"/>
                    </a:ext>
                  </a:extLst>
                </a:gridCol>
              </a:tblGrid>
              <a:tr h="0">
                <a:tc>
                  <a:txBody>
                    <a:bodyPr/>
                    <a:lstStyle/>
                    <a:p>
                      <a:r>
                        <a:rPr lang="en-GB" sz="2000"/>
                        <a:t>Input</a:t>
                      </a:r>
                    </a:p>
                  </a:txBody>
                  <a:tcPr anchor="ctr">
                    <a:lnL>
                      <a:noFill/>
                    </a:lnL>
                    <a:lnR>
                      <a:noFill/>
                    </a:lnR>
                    <a:lnT>
                      <a:noFill/>
                    </a:lnT>
                    <a:lnB>
                      <a:noFill/>
                    </a:lnB>
                    <a:noFill/>
                  </a:tcPr>
                </a:tc>
                <a:tc>
                  <a:txBody>
                    <a:bodyPr/>
                    <a:lstStyle/>
                    <a:p>
                      <a:r>
                        <a:rPr lang="en-GB" sz="2000"/>
                        <a:t>Token Type</a:t>
                      </a:r>
                    </a:p>
                  </a:txBody>
                  <a:tcPr anchor="ctr">
                    <a:lnL>
                      <a:noFill/>
                    </a:lnL>
                    <a:lnR>
                      <a:noFill/>
                    </a:lnR>
                    <a:lnT>
                      <a:noFill/>
                    </a:lnT>
                    <a:lnB>
                      <a:noFill/>
                    </a:lnB>
                    <a:noFill/>
                  </a:tcPr>
                </a:tc>
                <a:tc>
                  <a:txBody>
                    <a:bodyPr/>
                    <a:lstStyle/>
                    <a:p>
                      <a:r>
                        <a:rPr lang="en-GB" sz="2000"/>
                        <a:t>Result</a:t>
                      </a:r>
                    </a:p>
                  </a:txBody>
                  <a:tcPr anchor="ctr">
                    <a:lnL>
                      <a:noFill/>
                    </a:lnL>
                    <a:lnR>
                      <a:noFill/>
                    </a:lnR>
                    <a:lnT>
                      <a:noFill/>
                    </a:lnT>
                    <a:lnB>
                      <a:noFill/>
                    </a:lnB>
                    <a:noFill/>
                  </a:tcPr>
                </a:tc>
                <a:extLst>
                  <a:ext uri="{0D108BD9-81ED-4DB2-BD59-A6C34878D82A}">
                    <a16:rowId xmlns:a16="http://schemas.microsoft.com/office/drawing/2014/main" val="3721548464"/>
                  </a:ext>
                </a:extLst>
              </a:tr>
              <a:tr h="0">
                <a:tc>
                  <a:txBody>
                    <a:bodyPr/>
                    <a:lstStyle/>
                    <a:p>
                      <a:r>
                        <a:rPr lang="en-GB" sz="2000"/>
                        <a:t>"Hello world!"</a:t>
                      </a:r>
                    </a:p>
                  </a:txBody>
                  <a:tcPr anchor="ctr">
                    <a:lnL>
                      <a:noFill/>
                    </a:lnL>
                    <a:lnR>
                      <a:noFill/>
                    </a:lnR>
                    <a:lnT>
                      <a:noFill/>
                    </a:lnT>
                    <a:lnB>
                      <a:noFill/>
                    </a:lnB>
                    <a:noFill/>
                  </a:tcPr>
                </a:tc>
                <a:tc>
                  <a:txBody>
                    <a:bodyPr/>
                    <a:lstStyle/>
                    <a:p>
                      <a:r>
                        <a:rPr lang="en-GB" sz="2000"/>
                        <a:t>Word-level</a:t>
                      </a:r>
                    </a:p>
                  </a:txBody>
                  <a:tcPr anchor="ctr">
                    <a:lnL>
                      <a:noFill/>
                    </a:lnL>
                    <a:lnR>
                      <a:noFill/>
                    </a:lnR>
                    <a:lnT>
                      <a:noFill/>
                    </a:lnT>
                    <a:lnB>
                      <a:noFill/>
                    </a:lnB>
                    <a:noFill/>
                  </a:tcPr>
                </a:tc>
                <a:tc>
                  <a:txBody>
                    <a:bodyPr/>
                    <a:lstStyle/>
                    <a:p>
                      <a:r>
                        <a:rPr lang="en-GB" sz="2000"/>
                        <a:t>[Hello, world, !]</a:t>
                      </a:r>
                    </a:p>
                  </a:txBody>
                  <a:tcPr anchor="ctr">
                    <a:lnL>
                      <a:noFill/>
                    </a:lnL>
                    <a:lnR>
                      <a:noFill/>
                    </a:lnR>
                    <a:lnT>
                      <a:noFill/>
                    </a:lnT>
                    <a:lnB>
                      <a:noFill/>
                    </a:lnB>
                    <a:noFill/>
                  </a:tcPr>
                </a:tc>
                <a:extLst>
                  <a:ext uri="{0D108BD9-81ED-4DB2-BD59-A6C34878D82A}">
                    <a16:rowId xmlns:a16="http://schemas.microsoft.com/office/drawing/2014/main" val="1753756669"/>
                  </a:ext>
                </a:extLst>
              </a:tr>
              <a:tr h="0">
                <a:tc>
                  <a:txBody>
                    <a:bodyPr/>
                    <a:lstStyle/>
                    <a:p>
                      <a:r>
                        <a:rPr lang="en-GB" sz="2000"/>
                        <a:t>"x² + y² = 23"</a:t>
                      </a:r>
                    </a:p>
                  </a:txBody>
                  <a:tcPr anchor="ctr">
                    <a:lnL>
                      <a:noFill/>
                    </a:lnL>
                    <a:lnR>
                      <a:noFill/>
                    </a:lnR>
                    <a:lnT>
                      <a:noFill/>
                    </a:lnT>
                    <a:lnB>
                      <a:noFill/>
                    </a:lnB>
                    <a:noFill/>
                  </a:tcPr>
                </a:tc>
                <a:tc>
                  <a:txBody>
                    <a:bodyPr/>
                    <a:lstStyle/>
                    <a:p>
                      <a:r>
                        <a:rPr lang="en-GB" sz="2000"/>
                        <a:t>Symbolic</a:t>
                      </a:r>
                    </a:p>
                  </a:txBody>
                  <a:tcPr anchor="ctr">
                    <a:lnL>
                      <a:noFill/>
                    </a:lnL>
                    <a:lnR>
                      <a:noFill/>
                    </a:lnR>
                    <a:lnT>
                      <a:noFill/>
                    </a:lnT>
                    <a:lnB>
                      <a:noFill/>
                    </a:lnB>
                    <a:noFill/>
                  </a:tcPr>
                </a:tc>
                <a:tc>
                  <a:txBody>
                    <a:bodyPr/>
                    <a:lstStyle/>
                    <a:p>
                      <a:r>
                        <a:rPr lang="en-GB" sz="2000"/>
                        <a:t>[x², +, y², =, 23]</a:t>
                      </a:r>
                    </a:p>
                  </a:txBody>
                  <a:tcPr anchor="ctr">
                    <a:lnL>
                      <a:noFill/>
                    </a:lnL>
                    <a:lnR>
                      <a:noFill/>
                    </a:lnR>
                    <a:lnT>
                      <a:noFill/>
                    </a:lnT>
                    <a:lnB>
                      <a:noFill/>
                    </a:lnB>
                    <a:noFill/>
                  </a:tcPr>
                </a:tc>
                <a:extLst>
                  <a:ext uri="{0D108BD9-81ED-4DB2-BD59-A6C34878D82A}">
                    <a16:rowId xmlns:a16="http://schemas.microsoft.com/office/drawing/2014/main" val="1275073517"/>
                  </a:ext>
                </a:extLst>
              </a:tr>
              <a:tr h="0">
                <a:tc>
                  <a:txBody>
                    <a:bodyPr/>
                    <a:lstStyle/>
                    <a:p>
                      <a:r>
                        <a:rPr lang="en-DE" sz="2000" dirty="0"/>
                        <a:t>"12, 24, 45"</a:t>
                      </a:r>
                    </a:p>
                  </a:txBody>
                  <a:tcPr anchor="ctr">
                    <a:lnL>
                      <a:noFill/>
                    </a:lnL>
                    <a:lnR>
                      <a:noFill/>
                    </a:lnR>
                    <a:lnT>
                      <a:noFill/>
                    </a:lnT>
                    <a:lnB>
                      <a:noFill/>
                    </a:lnB>
                    <a:noFill/>
                  </a:tcPr>
                </a:tc>
                <a:tc>
                  <a:txBody>
                    <a:bodyPr/>
                    <a:lstStyle/>
                    <a:p>
                      <a:r>
                        <a:rPr lang="en-GB" sz="2000"/>
                        <a:t>Numeric/symbolic</a:t>
                      </a:r>
                    </a:p>
                  </a:txBody>
                  <a:tcPr anchor="ctr">
                    <a:lnL>
                      <a:noFill/>
                    </a:lnL>
                    <a:lnR>
                      <a:noFill/>
                    </a:lnR>
                    <a:lnT>
                      <a:noFill/>
                    </a:lnT>
                    <a:lnB>
                      <a:noFill/>
                    </a:lnB>
                    <a:noFill/>
                  </a:tcPr>
                </a:tc>
                <a:tc>
                  <a:txBody>
                    <a:bodyPr/>
                    <a:lstStyle/>
                    <a:p>
                      <a:r>
                        <a:rPr lang="en-DE" sz="2000"/>
                        <a:t>[12, ,, 24, ,, 45]</a:t>
                      </a:r>
                    </a:p>
                  </a:txBody>
                  <a:tcPr anchor="ctr">
                    <a:lnL>
                      <a:noFill/>
                    </a:lnL>
                    <a:lnR>
                      <a:noFill/>
                    </a:lnR>
                    <a:lnT>
                      <a:noFill/>
                    </a:lnT>
                    <a:lnB>
                      <a:noFill/>
                    </a:lnB>
                    <a:noFill/>
                  </a:tcPr>
                </a:tc>
                <a:extLst>
                  <a:ext uri="{0D108BD9-81ED-4DB2-BD59-A6C34878D82A}">
                    <a16:rowId xmlns:a16="http://schemas.microsoft.com/office/drawing/2014/main" val="2266957055"/>
                  </a:ext>
                </a:extLst>
              </a:tr>
              <a:tr h="0">
                <a:tc>
                  <a:txBody>
                    <a:bodyPr/>
                    <a:lstStyle/>
                    <a:p>
                      <a:r>
                        <a:rPr lang="en-GB" sz="2000" dirty="0"/>
                        <a:t>"unbelievable"</a:t>
                      </a:r>
                    </a:p>
                  </a:txBody>
                  <a:tcPr anchor="ctr">
                    <a:lnL>
                      <a:noFill/>
                    </a:lnL>
                    <a:lnR>
                      <a:noFill/>
                    </a:lnR>
                    <a:lnT>
                      <a:noFill/>
                    </a:lnT>
                    <a:lnB>
                      <a:noFill/>
                    </a:lnB>
                    <a:noFill/>
                  </a:tcPr>
                </a:tc>
                <a:tc>
                  <a:txBody>
                    <a:bodyPr/>
                    <a:lstStyle/>
                    <a:p>
                      <a:r>
                        <a:rPr lang="en-GB" sz="2000"/>
                        <a:t>Subword</a:t>
                      </a:r>
                    </a:p>
                  </a:txBody>
                  <a:tcPr anchor="ctr">
                    <a:lnL>
                      <a:noFill/>
                    </a:lnL>
                    <a:lnR>
                      <a:noFill/>
                    </a:lnR>
                    <a:lnT>
                      <a:noFill/>
                    </a:lnT>
                    <a:lnB>
                      <a:noFill/>
                    </a:lnB>
                    <a:noFill/>
                  </a:tcPr>
                </a:tc>
                <a:tc>
                  <a:txBody>
                    <a:bodyPr/>
                    <a:lstStyle/>
                    <a:p>
                      <a:r>
                        <a:rPr lang="en-GB" sz="2000" dirty="0"/>
                        <a:t>[un, ##</a:t>
                      </a:r>
                      <a:r>
                        <a:rPr lang="en-GB" sz="2000" dirty="0" err="1"/>
                        <a:t>believ</a:t>
                      </a:r>
                      <a:r>
                        <a:rPr lang="en-GB" sz="2000" dirty="0"/>
                        <a:t>, ##able]</a:t>
                      </a:r>
                    </a:p>
                  </a:txBody>
                  <a:tcPr anchor="ctr">
                    <a:lnL>
                      <a:noFill/>
                    </a:lnL>
                    <a:lnR>
                      <a:noFill/>
                    </a:lnR>
                    <a:lnT>
                      <a:noFill/>
                    </a:lnT>
                    <a:lnB>
                      <a:noFill/>
                    </a:lnB>
                    <a:noFill/>
                  </a:tcPr>
                </a:tc>
                <a:extLst>
                  <a:ext uri="{0D108BD9-81ED-4DB2-BD59-A6C34878D82A}">
                    <a16:rowId xmlns:a16="http://schemas.microsoft.com/office/drawing/2014/main" val="4237665768"/>
                  </a:ext>
                </a:extLst>
              </a:tr>
            </a:tbl>
          </a:graphicData>
        </a:graphic>
      </p:graphicFrame>
      <p:sp>
        <p:nvSpPr>
          <p:cNvPr id="6" name="Footer Placeholder 5">
            <a:extLst>
              <a:ext uri="{FF2B5EF4-FFF2-40B4-BE49-F238E27FC236}">
                <a16:creationId xmlns:a16="http://schemas.microsoft.com/office/drawing/2014/main" id="{08F03F9A-6507-AB7F-0C64-6628665E2893}"/>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149134688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64D60-58D3-FB42-8CD3-248E556AE90C}"/>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FA79C53C-D4C8-6F1E-F2EB-009B898A4FF7}"/>
              </a:ext>
            </a:extLst>
          </p:cNvPr>
          <p:cNvGraphicFramePr/>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2B4B436B-67D1-56D7-4A60-DF7D325C0DA3}"/>
              </a:ext>
            </a:extLst>
          </p:cNvPr>
          <p:cNvSpPr>
            <a:spLocks noGrp="1"/>
          </p:cNvSpPr>
          <p:nvPr>
            <p:ph type="title"/>
          </p:nvPr>
        </p:nvSpPr>
        <p:spPr/>
        <p:txBody>
          <a:bodyPr>
            <a:normAutofit/>
          </a:bodyPr>
          <a:lstStyle/>
          <a:p>
            <a:r>
              <a:rPr lang="en-DE" dirty="0"/>
              <a:t>To introduce transformers and LLMs we look at encoder – decoder architectures</a:t>
            </a:r>
          </a:p>
        </p:txBody>
      </p:sp>
      <p:sp>
        <p:nvSpPr>
          <p:cNvPr id="4" name="Slide Number Placeholder 3">
            <a:extLst>
              <a:ext uri="{FF2B5EF4-FFF2-40B4-BE49-F238E27FC236}">
                <a16:creationId xmlns:a16="http://schemas.microsoft.com/office/drawing/2014/main" id="{E2631261-4344-7275-F6E1-00A3B3C1B006}"/>
              </a:ext>
            </a:extLst>
          </p:cNvPr>
          <p:cNvSpPr>
            <a:spLocks noGrp="1"/>
          </p:cNvSpPr>
          <p:nvPr>
            <p:ph type="sldNum" sz="quarter" idx="12"/>
          </p:nvPr>
        </p:nvSpPr>
        <p:spPr/>
        <p:txBody>
          <a:bodyPr/>
          <a:lstStyle/>
          <a:p>
            <a:fld id="{E5700CA5-575A-C94C-9D1A-AB68E65B293F}" type="slidenum">
              <a:rPr lang="en-GB" smtClean="0"/>
              <a:t>77</a:t>
            </a:fld>
            <a:endParaRPr lang="en-GB"/>
          </a:p>
        </p:txBody>
      </p:sp>
      <p:sp>
        <p:nvSpPr>
          <p:cNvPr id="3" name="Footer Placeholder 2">
            <a:extLst>
              <a:ext uri="{FF2B5EF4-FFF2-40B4-BE49-F238E27FC236}">
                <a16:creationId xmlns:a16="http://schemas.microsoft.com/office/drawing/2014/main" id="{479EB39E-3A6B-119B-364F-233876DFB511}"/>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293423423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37E53B-09B4-5327-F5C3-10837195DED5}"/>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900469B2-8F1C-07EF-084E-48F29F20FAC8}"/>
              </a:ext>
            </a:extLst>
          </p:cNvPr>
          <p:cNvGraphicFramePr/>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F21F5401-E110-658C-F2D3-F3EAC66FFD15}"/>
              </a:ext>
            </a:extLst>
          </p:cNvPr>
          <p:cNvSpPr>
            <a:spLocks noGrp="1"/>
          </p:cNvSpPr>
          <p:nvPr>
            <p:ph type="title"/>
          </p:nvPr>
        </p:nvSpPr>
        <p:spPr/>
        <p:txBody>
          <a:bodyPr>
            <a:normAutofit/>
          </a:bodyPr>
          <a:lstStyle/>
          <a:p>
            <a:r>
              <a:rPr lang="en-DE" dirty="0"/>
              <a:t>To introduce transformers and LLMs we look at encoder – decoder architectures</a:t>
            </a:r>
          </a:p>
        </p:txBody>
      </p:sp>
      <p:sp>
        <p:nvSpPr>
          <p:cNvPr id="4" name="Slide Number Placeholder 3">
            <a:extLst>
              <a:ext uri="{FF2B5EF4-FFF2-40B4-BE49-F238E27FC236}">
                <a16:creationId xmlns:a16="http://schemas.microsoft.com/office/drawing/2014/main" id="{3E8F0D89-0925-A151-3FCB-3E0B043C891C}"/>
              </a:ext>
            </a:extLst>
          </p:cNvPr>
          <p:cNvSpPr>
            <a:spLocks noGrp="1"/>
          </p:cNvSpPr>
          <p:nvPr>
            <p:ph type="sldNum" sz="quarter" idx="12"/>
          </p:nvPr>
        </p:nvSpPr>
        <p:spPr/>
        <p:txBody>
          <a:bodyPr/>
          <a:lstStyle/>
          <a:p>
            <a:fld id="{E5700CA5-575A-C94C-9D1A-AB68E65B293F}" type="slidenum">
              <a:rPr lang="en-GB" smtClean="0"/>
              <a:t>78</a:t>
            </a:fld>
            <a:endParaRPr lang="en-GB"/>
          </a:p>
        </p:txBody>
      </p:sp>
      <p:sp>
        <p:nvSpPr>
          <p:cNvPr id="3" name="TextBox 2">
            <a:extLst>
              <a:ext uri="{FF2B5EF4-FFF2-40B4-BE49-F238E27FC236}">
                <a16:creationId xmlns:a16="http://schemas.microsoft.com/office/drawing/2014/main" id="{22070140-5007-A3AA-6FD7-E00CB624BB2B}"/>
              </a:ext>
            </a:extLst>
          </p:cNvPr>
          <p:cNvSpPr txBox="1"/>
          <p:nvPr/>
        </p:nvSpPr>
        <p:spPr>
          <a:xfrm>
            <a:off x="344557" y="3916017"/>
            <a:ext cx="3084114" cy="923330"/>
          </a:xfrm>
          <a:prstGeom prst="rect">
            <a:avLst/>
          </a:prstGeom>
          <a:noFill/>
        </p:spPr>
        <p:txBody>
          <a:bodyPr wrap="none" rtlCol="0">
            <a:spAutoFit/>
          </a:bodyPr>
          <a:lstStyle/>
          <a:p>
            <a:r>
              <a:rPr lang="en-DE" dirty="0"/>
              <a:t>“The” , “Higgs”,  “decays”,  “to”</a:t>
            </a:r>
          </a:p>
          <a:p>
            <a:pPr marL="285750" indent="-285750">
              <a:buFont typeface="Wingdings" pitchFamily="2" charset="2"/>
              <a:buChar char="à"/>
            </a:pPr>
            <a:r>
              <a:rPr lang="en-DE" dirty="0">
                <a:sym typeface="Wingdings" pitchFamily="2" charset="2"/>
              </a:rPr>
              <a:t>45, 1293, 34, 55</a:t>
            </a:r>
          </a:p>
          <a:p>
            <a:pPr marL="285750" indent="-285750">
              <a:buFont typeface="Wingdings" pitchFamily="2" charset="2"/>
              <a:buChar char="à"/>
            </a:pPr>
            <a:r>
              <a:rPr lang="en-GB" dirty="0">
                <a:sym typeface="Wingdings" pitchFamily="2" charset="2"/>
              </a:rPr>
              <a:t>V</a:t>
            </a:r>
            <a:r>
              <a:rPr lang="en-DE" dirty="0">
                <a:sym typeface="Wingdings" pitchFamily="2" charset="2"/>
              </a:rPr>
              <a:t>45, v1293, v34, v55 </a:t>
            </a:r>
            <a:endParaRPr lang="en-DE" dirty="0"/>
          </a:p>
        </p:txBody>
      </p:sp>
      <p:sp>
        <p:nvSpPr>
          <p:cNvPr id="6" name="TextBox 5">
            <a:extLst>
              <a:ext uri="{FF2B5EF4-FFF2-40B4-BE49-F238E27FC236}">
                <a16:creationId xmlns:a16="http://schemas.microsoft.com/office/drawing/2014/main" id="{E2DA41A1-5813-1D03-A257-F5DE98145A0B}"/>
              </a:ext>
            </a:extLst>
          </p:cNvPr>
          <p:cNvSpPr txBox="1"/>
          <p:nvPr/>
        </p:nvSpPr>
        <p:spPr>
          <a:xfrm>
            <a:off x="9501809" y="3637722"/>
            <a:ext cx="2740430" cy="2585323"/>
          </a:xfrm>
          <a:prstGeom prst="rect">
            <a:avLst/>
          </a:prstGeom>
          <a:noFill/>
        </p:spPr>
        <p:txBody>
          <a:bodyPr wrap="none" rtlCol="0">
            <a:spAutoFit/>
          </a:bodyPr>
          <a:lstStyle/>
          <a:p>
            <a:r>
              <a:rPr lang="en-GB" dirty="0"/>
              <a:t>S</a:t>
            </a:r>
            <a:r>
              <a:rPr lang="en-DE" dirty="0"/>
              <a:t>oftmax probabilities</a:t>
            </a:r>
          </a:p>
          <a:p>
            <a:r>
              <a:rPr lang="en-GB" dirty="0"/>
              <a:t>O</a:t>
            </a:r>
            <a:r>
              <a:rPr lang="en-DE" dirty="0"/>
              <a:t>ver the full dictionary</a:t>
            </a:r>
          </a:p>
          <a:p>
            <a:endParaRPr lang="en-DE" dirty="0"/>
          </a:p>
          <a:p>
            <a:endParaRPr lang="en-DE" dirty="0"/>
          </a:p>
          <a:p>
            <a:pPr marL="285750" indent="-285750">
              <a:buFont typeface="Wingdings" pitchFamily="2" charset="2"/>
              <a:buChar char="à"/>
            </a:pPr>
            <a:r>
              <a:rPr lang="en-DE" dirty="0">
                <a:sym typeface="Wingdings" pitchFamily="2" charset="2"/>
              </a:rPr>
              <a:t>Take the one with the</a:t>
            </a:r>
          </a:p>
          <a:p>
            <a:r>
              <a:rPr lang="en-GB" dirty="0">
                <a:sym typeface="Wingdings" pitchFamily="2" charset="2"/>
              </a:rPr>
              <a:t>L</a:t>
            </a:r>
            <a:r>
              <a:rPr lang="en-DE" dirty="0">
                <a:sym typeface="Wingdings" pitchFamily="2" charset="2"/>
              </a:rPr>
              <a:t>argest probability </a:t>
            </a:r>
          </a:p>
          <a:p>
            <a:r>
              <a:rPr lang="en-DE" dirty="0">
                <a:sym typeface="Wingdings" pitchFamily="2" charset="2"/>
              </a:rPr>
              <a:t>(argmax)</a:t>
            </a:r>
          </a:p>
          <a:p>
            <a:r>
              <a:rPr lang="en-GB" dirty="0">
                <a:sym typeface="Wingdings" pitchFamily="2" charset="2"/>
              </a:rPr>
              <a:t>o</a:t>
            </a:r>
            <a:r>
              <a:rPr lang="en-DE" dirty="0">
                <a:sym typeface="Wingdings" pitchFamily="2" charset="2"/>
              </a:rPr>
              <a:t>r sample from probability </a:t>
            </a:r>
          </a:p>
          <a:p>
            <a:r>
              <a:rPr lang="en-DE" dirty="0">
                <a:sym typeface="Wingdings" pitchFamily="2" charset="2"/>
              </a:rPr>
              <a:t>distribution</a:t>
            </a:r>
            <a:endParaRPr lang="en-DE" dirty="0"/>
          </a:p>
        </p:txBody>
      </p:sp>
      <p:sp>
        <p:nvSpPr>
          <p:cNvPr id="5" name="Footer Placeholder 4">
            <a:extLst>
              <a:ext uri="{FF2B5EF4-FFF2-40B4-BE49-F238E27FC236}">
                <a16:creationId xmlns:a16="http://schemas.microsoft.com/office/drawing/2014/main" id="{4FF40098-04F2-BBD8-EBCA-0C4FB31B5F58}"/>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423781784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78B71-9FE9-55EB-9838-97AB583DFE85}"/>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476478C0-E8A2-C572-9AA8-A7BB42207C9D}"/>
              </a:ext>
            </a:extLst>
          </p:cNvPr>
          <p:cNvGraphicFramePr/>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EE005101-162C-7648-F4CB-5738D30C4C74}"/>
              </a:ext>
            </a:extLst>
          </p:cNvPr>
          <p:cNvSpPr>
            <a:spLocks noGrp="1"/>
          </p:cNvSpPr>
          <p:nvPr>
            <p:ph type="title"/>
          </p:nvPr>
        </p:nvSpPr>
        <p:spPr/>
        <p:txBody>
          <a:bodyPr>
            <a:normAutofit/>
          </a:bodyPr>
          <a:lstStyle/>
          <a:p>
            <a:r>
              <a:rPr lang="en-DE" dirty="0"/>
              <a:t>To introduce transformers and LLMs we look at encoder – decoder architectures</a:t>
            </a:r>
          </a:p>
        </p:txBody>
      </p:sp>
      <p:sp>
        <p:nvSpPr>
          <p:cNvPr id="4" name="Slide Number Placeholder 3">
            <a:extLst>
              <a:ext uri="{FF2B5EF4-FFF2-40B4-BE49-F238E27FC236}">
                <a16:creationId xmlns:a16="http://schemas.microsoft.com/office/drawing/2014/main" id="{8CB8729A-9B92-6DDC-7D19-43F4A990A54C}"/>
              </a:ext>
            </a:extLst>
          </p:cNvPr>
          <p:cNvSpPr>
            <a:spLocks noGrp="1"/>
          </p:cNvSpPr>
          <p:nvPr>
            <p:ph type="sldNum" sz="quarter" idx="12"/>
          </p:nvPr>
        </p:nvSpPr>
        <p:spPr/>
        <p:txBody>
          <a:bodyPr/>
          <a:lstStyle/>
          <a:p>
            <a:fld id="{E5700CA5-575A-C94C-9D1A-AB68E65B293F}" type="slidenum">
              <a:rPr lang="en-GB" smtClean="0"/>
              <a:t>79</a:t>
            </a:fld>
            <a:endParaRPr lang="en-GB"/>
          </a:p>
        </p:txBody>
      </p:sp>
      <p:sp>
        <p:nvSpPr>
          <p:cNvPr id="3" name="TextBox 2">
            <a:extLst>
              <a:ext uri="{FF2B5EF4-FFF2-40B4-BE49-F238E27FC236}">
                <a16:creationId xmlns:a16="http://schemas.microsoft.com/office/drawing/2014/main" id="{35B922F7-98D2-7109-2707-33D231A921C1}"/>
              </a:ext>
            </a:extLst>
          </p:cNvPr>
          <p:cNvSpPr txBox="1"/>
          <p:nvPr/>
        </p:nvSpPr>
        <p:spPr>
          <a:xfrm>
            <a:off x="344557" y="3916017"/>
            <a:ext cx="3084114" cy="923330"/>
          </a:xfrm>
          <a:prstGeom prst="rect">
            <a:avLst/>
          </a:prstGeom>
          <a:noFill/>
        </p:spPr>
        <p:txBody>
          <a:bodyPr wrap="none" rtlCol="0">
            <a:spAutoFit/>
          </a:bodyPr>
          <a:lstStyle/>
          <a:p>
            <a:r>
              <a:rPr lang="en-DE" dirty="0"/>
              <a:t>“The” , “Higgs”,  “decays”,  “to”</a:t>
            </a:r>
          </a:p>
          <a:p>
            <a:pPr marL="285750" indent="-285750">
              <a:buFont typeface="Wingdings" pitchFamily="2" charset="2"/>
              <a:buChar char="à"/>
            </a:pPr>
            <a:r>
              <a:rPr lang="en-DE" dirty="0">
                <a:sym typeface="Wingdings" pitchFamily="2" charset="2"/>
              </a:rPr>
              <a:t>45, 1293, 34, 55</a:t>
            </a:r>
          </a:p>
          <a:p>
            <a:pPr marL="285750" indent="-285750">
              <a:buFont typeface="Wingdings" pitchFamily="2" charset="2"/>
              <a:buChar char="à"/>
            </a:pPr>
            <a:r>
              <a:rPr lang="en-GB" dirty="0">
                <a:sym typeface="Wingdings" pitchFamily="2" charset="2"/>
              </a:rPr>
              <a:t>V</a:t>
            </a:r>
            <a:r>
              <a:rPr lang="en-DE" dirty="0">
                <a:sym typeface="Wingdings" pitchFamily="2" charset="2"/>
              </a:rPr>
              <a:t>45, v1293, v34, v55 </a:t>
            </a:r>
            <a:endParaRPr lang="en-DE" dirty="0"/>
          </a:p>
        </p:txBody>
      </p:sp>
      <p:sp>
        <p:nvSpPr>
          <p:cNvPr id="6" name="TextBox 5">
            <a:extLst>
              <a:ext uri="{FF2B5EF4-FFF2-40B4-BE49-F238E27FC236}">
                <a16:creationId xmlns:a16="http://schemas.microsoft.com/office/drawing/2014/main" id="{ACB7B48B-5759-7883-9E16-5A64EC3CD58F}"/>
              </a:ext>
            </a:extLst>
          </p:cNvPr>
          <p:cNvSpPr txBox="1"/>
          <p:nvPr/>
        </p:nvSpPr>
        <p:spPr>
          <a:xfrm>
            <a:off x="10157792" y="3546685"/>
            <a:ext cx="1449436" cy="2585323"/>
          </a:xfrm>
          <a:prstGeom prst="rect">
            <a:avLst/>
          </a:prstGeom>
          <a:noFill/>
        </p:spPr>
        <p:txBody>
          <a:bodyPr wrap="none" rtlCol="0">
            <a:spAutoFit/>
          </a:bodyPr>
          <a:lstStyle/>
          <a:p>
            <a:r>
              <a:rPr lang="en-US" dirty="0" err="1">
                <a:solidFill>
                  <a:srgbClr val="FF0000"/>
                </a:solidFill>
              </a:rPr>
              <a:t>bb_bar</a:t>
            </a:r>
            <a:r>
              <a:rPr lang="en-US" dirty="0">
                <a:solidFill>
                  <a:srgbClr val="FF0000"/>
                </a:solidFill>
              </a:rPr>
              <a:t>.  0.9</a:t>
            </a:r>
          </a:p>
          <a:p>
            <a:endParaRPr lang="en-US" dirty="0"/>
          </a:p>
          <a:p>
            <a:r>
              <a:rPr lang="en-US" dirty="0"/>
              <a:t>Higgs      0.03</a:t>
            </a:r>
          </a:p>
          <a:p>
            <a:endParaRPr lang="en-US" dirty="0"/>
          </a:p>
          <a:p>
            <a:r>
              <a:rPr lang="en-US" dirty="0"/>
              <a:t>Hello       0.0</a:t>
            </a:r>
          </a:p>
          <a:p>
            <a:r>
              <a:rPr lang="en-US" dirty="0"/>
              <a:t> </a:t>
            </a:r>
          </a:p>
          <a:p>
            <a:r>
              <a:rPr lang="en-US" dirty="0"/>
              <a:t>Susie       0.01</a:t>
            </a:r>
          </a:p>
          <a:p>
            <a:endParaRPr lang="en-US" dirty="0"/>
          </a:p>
          <a:p>
            <a:r>
              <a:rPr lang="en-US" dirty="0"/>
              <a:t>…</a:t>
            </a:r>
            <a:endParaRPr lang="en-DE" dirty="0"/>
          </a:p>
        </p:txBody>
      </p:sp>
      <p:sp>
        <p:nvSpPr>
          <p:cNvPr id="5" name="Footer Placeholder 4">
            <a:extLst>
              <a:ext uri="{FF2B5EF4-FFF2-40B4-BE49-F238E27FC236}">
                <a16:creationId xmlns:a16="http://schemas.microsoft.com/office/drawing/2014/main" id="{36ED384C-F469-7062-601B-DC4B7D73D447}"/>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770145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312CC-BEE6-901A-9F71-82F175D0E5C1}"/>
              </a:ext>
            </a:extLst>
          </p:cNvPr>
          <p:cNvSpPr>
            <a:spLocks noGrp="1"/>
          </p:cNvSpPr>
          <p:nvPr>
            <p:ph type="title"/>
          </p:nvPr>
        </p:nvSpPr>
        <p:spPr/>
        <p:txBody>
          <a:bodyPr/>
          <a:lstStyle/>
          <a:p>
            <a:endParaRPr lang="en-DE"/>
          </a:p>
        </p:txBody>
      </p:sp>
      <p:pic>
        <p:nvPicPr>
          <p:cNvPr id="9" name="Content Placeholder 8" descr="A graph of a person and person&#10;&#10;AI-generated content may be incorrect.">
            <a:extLst>
              <a:ext uri="{FF2B5EF4-FFF2-40B4-BE49-F238E27FC236}">
                <a16:creationId xmlns:a16="http://schemas.microsoft.com/office/drawing/2014/main" id="{541F69D9-593B-67FC-DFE6-70B36EB925F4}"/>
              </a:ext>
            </a:extLst>
          </p:cNvPr>
          <p:cNvPicPr>
            <a:picLocks noGrp="1" noChangeAspect="1"/>
          </p:cNvPicPr>
          <p:nvPr>
            <p:ph idx="1"/>
          </p:nvPr>
        </p:nvPicPr>
        <p:blipFill>
          <a:blip r:embed="rId2"/>
          <a:stretch>
            <a:fillRect/>
          </a:stretch>
        </p:blipFill>
        <p:spPr>
          <a:xfrm>
            <a:off x="838200" y="136525"/>
            <a:ext cx="8584163" cy="6327827"/>
          </a:xfrm>
        </p:spPr>
      </p:pic>
      <p:sp>
        <p:nvSpPr>
          <p:cNvPr id="4" name="Footer Placeholder 3">
            <a:extLst>
              <a:ext uri="{FF2B5EF4-FFF2-40B4-BE49-F238E27FC236}">
                <a16:creationId xmlns:a16="http://schemas.microsoft.com/office/drawing/2014/main" id="{69CB9D79-FEF1-D038-5C82-E7939425CE22}"/>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46238436-0B7E-0ACB-1533-4E6493E8F84D}"/>
              </a:ext>
            </a:extLst>
          </p:cNvPr>
          <p:cNvSpPr>
            <a:spLocks noGrp="1"/>
          </p:cNvSpPr>
          <p:nvPr>
            <p:ph type="sldNum" sz="quarter" idx="12"/>
          </p:nvPr>
        </p:nvSpPr>
        <p:spPr/>
        <p:txBody>
          <a:bodyPr/>
          <a:lstStyle/>
          <a:p>
            <a:fld id="{EC98B3A4-9273-CE4A-B22B-2D3C6F6E59F0}" type="slidenum">
              <a:rPr lang="en-DE" smtClean="0"/>
              <a:t>8</a:t>
            </a:fld>
            <a:endParaRPr lang="en-DE"/>
          </a:p>
        </p:txBody>
      </p:sp>
      <p:sp>
        <p:nvSpPr>
          <p:cNvPr id="7" name="TextBox 6">
            <a:extLst>
              <a:ext uri="{FF2B5EF4-FFF2-40B4-BE49-F238E27FC236}">
                <a16:creationId xmlns:a16="http://schemas.microsoft.com/office/drawing/2014/main" id="{86CBA4C6-D4C4-E0FA-8E66-C815428430D6}"/>
              </a:ext>
            </a:extLst>
          </p:cNvPr>
          <p:cNvSpPr txBox="1"/>
          <p:nvPr/>
        </p:nvSpPr>
        <p:spPr>
          <a:xfrm>
            <a:off x="8302690" y="6311900"/>
            <a:ext cx="6102220" cy="923330"/>
          </a:xfrm>
          <a:prstGeom prst="rect">
            <a:avLst/>
          </a:prstGeom>
          <a:noFill/>
        </p:spPr>
        <p:txBody>
          <a:bodyPr wrap="square">
            <a:spAutoFit/>
          </a:bodyPr>
          <a:lstStyle/>
          <a:p>
            <a:pPr algn="l" fontAlgn="base">
              <a:buNone/>
            </a:pPr>
            <a:r>
              <a:rPr lang="en-GB" b="1" i="0" dirty="0">
                <a:solidFill>
                  <a:srgbClr val="002060"/>
                </a:solidFill>
                <a:effectLst/>
                <a:latin typeface="circularMedium"/>
              </a:rPr>
              <a:t>The 2025 AI Index Report</a:t>
            </a:r>
          </a:p>
          <a:p>
            <a:pPr algn="l" fontAlgn="base"/>
            <a:br>
              <a:rPr lang="en-GB" b="0" i="0" u="none" strike="noStrike" dirty="0">
                <a:solidFill>
                  <a:srgbClr val="FFFFFF"/>
                </a:solidFill>
                <a:effectLst/>
                <a:latin typeface="circularBook"/>
                <a:hlinkClick r:id="rId3"/>
              </a:rPr>
            </a:br>
            <a:endParaRPr lang="en-GB" b="0" i="0" dirty="0">
              <a:solidFill>
                <a:srgbClr val="FFFFFF"/>
              </a:solidFill>
              <a:effectLst/>
              <a:latin typeface="Times"/>
            </a:endParaRPr>
          </a:p>
        </p:txBody>
      </p:sp>
    </p:spTree>
    <p:extLst>
      <p:ext uri="{BB962C8B-B14F-4D97-AF65-F5344CB8AC3E}">
        <p14:creationId xmlns:p14="http://schemas.microsoft.com/office/powerpoint/2010/main" val="356074052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44608E-FBEE-8203-B9E5-973D5ACDCC20}"/>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F3558AF7-9FA8-ECF7-8E12-5B8165E04DD6}"/>
              </a:ext>
            </a:extLst>
          </p:cNvPr>
          <p:cNvGraphicFramePr/>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BF8AD234-8D11-7E26-E538-91B1CF8AFB13}"/>
              </a:ext>
            </a:extLst>
          </p:cNvPr>
          <p:cNvSpPr>
            <a:spLocks noGrp="1"/>
          </p:cNvSpPr>
          <p:nvPr>
            <p:ph type="title"/>
          </p:nvPr>
        </p:nvSpPr>
        <p:spPr/>
        <p:txBody>
          <a:bodyPr>
            <a:normAutofit/>
          </a:bodyPr>
          <a:lstStyle/>
          <a:p>
            <a:r>
              <a:rPr lang="en-DE" dirty="0"/>
              <a:t>To introduce transformers and LLMs we look at encoder – decoder architectures</a:t>
            </a:r>
          </a:p>
        </p:txBody>
      </p:sp>
      <p:sp>
        <p:nvSpPr>
          <p:cNvPr id="4" name="Slide Number Placeholder 3">
            <a:extLst>
              <a:ext uri="{FF2B5EF4-FFF2-40B4-BE49-F238E27FC236}">
                <a16:creationId xmlns:a16="http://schemas.microsoft.com/office/drawing/2014/main" id="{ED218277-DB8E-187B-98A6-3104FB47F4D5}"/>
              </a:ext>
            </a:extLst>
          </p:cNvPr>
          <p:cNvSpPr>
            <a:spLocks noGrp="1"/>
          </p:cNvSpPr>
          <p:nvPr>
            <p:ph type="sldNum" sz="quarter" idx="12"/>
          </p:nvPr>
        </p:nvSpPr>
        <p:spPr/>
        <p:txBody>
          <a:bodyPr/>
          <a:lstStyle/>
          <a:p>
            <a:fld id="{E5700CA5-575A-C94C-9D1A-AB68E65B293F}" type="slidenum">
              <a:rPr lang="en-GB" smtClean="0"/>
              <a:t>80</a:t>
            </a:fld>
            <a:endParaRPr lang="en-GB"/>
          </a:p>
        </p:txBody>
      </p:sp>
      <p:pic>
        <p:nvPicPr>
          <p:cNvPr id="5" name="Picture 4">
            <a:extLst>
              <a:ext uri="{FF2B5EF4-FFF2-40B4-BE49-F238E27FC236}">
                <a16:creationId xmlns:a16="http://schemas.microsoft.com/office/drawing/2014/main" id="{A2C98570-716D-3600-109F-0FFE0417C30F}"/>
              </a:ext>
            </a:extLst>
          </p:cNvPr>
          <p:cNvPicPr>
            <a:picLocks noChangeAspect="1"/>
          </p:cNvPicPr>
          <p:nvPr/>
        </p:nvPicPr>
        <p:blipFill>
          <a:blip r:embed="rId7"/>
          <a:stretch>
            <a:fillRect/>
          </a:stretch>
        </p:blipFill>
        <p:spPr>
          <a:xfrm>
            <a:off x="4829022" y="3056280"/>
            <a:ext cx="6524778" cy="2815321"/>
          </a:xfrm>
          <a:prstGeom prst="rect">
            <a:avLst/>
          </a:prstGeom>
        </p:spPr>
      </p:pic>
      <p:sp>
        <p:nvSpPr>
          <p:cNvPr id="6" name="TextBox 5">
            <a:extLst>
              <a:ext uri="{FF2B5EF4-FFF2-40B4-BE49-F238E27FC236}">
                <a16:creationId xmlns:a16="http://schemas.microsoft.com/office/drawing/2014/main" id="{612FDEB0-89B0-9AF9-0DC2-DD9439BC65B0}"/>
              </a:ext>
            </a:extLst>
          </p:cNvPr>
          <p:cNvSpPr txBox="1"/>
          <p:nvPr/>
        </p:nvSpPr>
        <p:spPr>
          <a:xfrm>
            <a:off x="6652592" y="3677270"/>
            <a:ext cx="956993" cy="369332"/>
          </a:xfrm>
          <a:prstGeom prst="rect">
            <a:avLst/>
          </a:prstGeom>
          <a:noFill/>
        </p:spPr>
        <p:txBody>
          <a:bodyPr wrap="none" rtlCol="0">
            <a:spAutoFit/>
          </a:bodyPr>
          <a:lstStyle/>
          <a:p>
            <a:r>
              <a:rPr lang="en-DE" dirty="0"/>
              <a:t>encoder</a:t>
            </a:r>
          </a:p>
        </p:txBody>
      </p:sp>
      <p:sp>
        <p:nvSpPr>
          <p:cNvPr id="7" name="TextBox 6">
            <a:extLst>
              <a:ext uri="{FF2B5EF4-FFF2-40B4-BE49-F238E27FC236}">
                <a16:creationId xmlns:a16="http://schemas.microsoft.com/office/drawing/2014/main" id="{31D5E24D-9AF7-4887-3074-50809705A725}"/>
              </a:ext>
            </a:extLst>
          </p:cNvPr>
          <p:cNvSpPr txBox="1"/>
          <p:nvPr/>
        </p:nvSpPr>
        <p:spPr>
          <a:xfrm>
            <a:off x="9503703" y="4957972"/>
            <a:ext cx="956993" cy="369332"/>
          </a:xfrm>
          <a:prstGeom prst="rect">
            <a:avLst/>
          </a:prstGeom>
          <a:noFill/>
        </p:spPr>
        <p:txBody>
          <a:bodyPr wrap="none" rtlCol="0">
            <a:spAutoFit/>
          </a:bodyPr>
          <a:lstStyle/>
          <a:p>
            <a:r>
              <a:rPr lang="en-DE" dirty="0"/>
              <a:t>decoder</a:t>
            </a:r>
          </a:p>
        </p:txBody>
      </p:sp>
      <p:sp>
        <p:nvSpPr>
          <p:cNvPr id="3" name="TextBox 2">
            <a:extLst>
              <a:ext uri="{FF2B5EF4-FFF2-40B4-BE49-F238E27FC236}">
                <a16:creationId xmlns:a16="http://schemas.microsoft.com/office/drawing/2014/main" id="{C47F11D0-82FE-A7BA-2A08-6FF3E691B16E}"/>
              </a:ext>
            </a:extLst>
          </p:cNvPr>
          <p:cNvSpPr txBox="1"/>
          <p:nvPr/>
        </p:nvSpPr>
        <p:spPr>
          <a:xfrm>
            <a:off x="7936826" y="5846336"/>
            <a:ext cx="1347548" cy="646331"/>
          </a:xfrm>
          <a:prstGeom prst="rect">
            <a:avLst/>
          </a:prstGeom>
          <a:noFill/>
        </p:spPr>
        <p:txBody>
          <a:bodyPr wrap="none" rtlCol="0">
            <a:spAutoFit/>
          </a:bodyPr>
          <a:lstStyle/>
          <a:p>
            <a:r>
              <a:rPr lang="en-GB" dirty="0">
                <a:solidFill>
                  <a:srgbClr val="FF0000"/>
                </a:solidFill>
              </a:rPr>
              <a:t>B</a:t>
            </a:r>
            <a:r>
              <a:rPr lang="en-DE" dirty="0">
                <a:solidFill>
                  <a:srgbClr val="FF0000"/>
                </a:solidFill>
              </a:rPr>
              <a:t>ottleneck</a:t>
            </a:r>
          </a:p>
          <a:p>
            <a:r>
              <a:rPr lang="en-DE" dirty="0">
                <a:solidFill>
                  <a:srgbClr val="FF0000"/>
                </a:solidFill>
                <a:sym typeface="Wingdings" pitchFamily="2" charset="2"/>
              </a:rPr>
              <a:t> Attention</a:t>
            </a:r>
            <a:endParaRPr lang="en-DE" dirty="0">
              <a:solidFill>
                <a:srgbClr val="FF0000"/>
              </a:solidFill>
            </a:endParaRPr>
          </a:p>
        </p:txBody>
      </p:sp>
      <p:sp>
        <p:nvSpPr>
          <p:cNvPr id="8" name="Footer Placeholder 7">
            <a:extLst>
              <a:ext uri="{FF2B5EF4-FFF2-40B4-BE49-F238E27FC236}">
                <a16:creationId xmlns:a16="http://schemas.microsoft.com/office/drawing/2014/main" id="{3FB22E8E-889F-5966-EB7A-DE4B8A3C2D5A}"/>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205007756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2F2168E9-10E9-EF43-A21E-067C8C16F577}"/>
              </a:ext>
            </a:extLst>
          </p:cNvPr>
          <p:cNvGraphicFramePr/>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33CE7DC5-0C57-1B8A-3B0F-5D997D49313E}"/>
              </a:ext>
            </a:extLst>
          </p:cNvPr>
          <p:cNvSpPr>
            <a:spLocks noGrp="1"/>
          </p:cNvSpPr>
          <p:nvPr>
            <p:ph type="title"/>
          </p:nvPr>
        </p:nvSpPr>
        <p:spPr/>
        <p:txBody>
          <a:bodyPr>
            <a:normAutofit/>
          </a:bodyPr>
          <a:lstStyle/>
          <a:p>
            <a:r>
              <a:rPr lang="en-DE" dirty="0"/>
              <a:t>To introduce transformers and LLMs we look at encoder – decoder architectures</a:t>
            </a:r>
          </a:p>
        </p:txBody>
      </p:sp>
      <p:sp>
        <p:nvSpPr>
          <p:cNvPr id="4" name="Slide Number Placeholder 3">
            <a:extLst>
              <a:ext uri="{FF2B5EF4-FFF2-40B4-BE49-F238E27FC236}">
                <a16:creationId xmlns:a16="http://schemas.microsoft.com/office/drawing/2014/main" id="{7DBEFE0F-BAB4-EAD9-38E2-19BECA24B3FA}"/>
              </a:ext>
            </a:extLst>
          </p:cNvPr>
          <p:cNvSpPr>
            <a:spLocks noGrp="1"/>
          </p:cNvSpPr>
          <p:nvPr>
            <p:ph type="sldNum" sz="quarter" idx="12"/>
          </p:nvPr>
        </p:nvSpPr>
        <p:spPr/>
        <p:txBody>
          <a:bodyPr/>
          <a:lstStyle/>
          <a:p>
            <a:fld id="{E5700CA5-575A-C94C-9D1A-AB68E65B293F}" type="slidenum">
              <a:rPr lang="en-GB" smtClean="0"/>
              <a:t>81</a:t>
            </a:fld>
            <a:endParaRPr lang="en-GB"/>
          </a:p>
        </p:txBody>
      </p:sp>
      <p:pic>
        <p:nvPicPr>
          <p:cNvPr id="5" name="Picture 4">
            <a:extLst>
              <a:ext uri="{FF2B5EF4-FFF2-40B4-BE49-F238E27FC236}">
                <a16:creationId xmlns:a16="http://schemas.microsoft.com/office/drawing/2014/main" id="{7AA31B0E-2D6E-8CBD-8CAB-C9FBA2FE1BE0}"/>
              </a:ext>
            </a:extLst>
          </p:cNvPr>
          <p:cNvPicPr>
            <a:picLocks noChangeAspect="1"/>
          </p:cNvPicPr>
          <p:nvPr/>
        </p:nvPicPr>
        <p:blipFill>
          <a:blip r:embed="rId7"/>
          <a:stretch>
            <a:fillRect/>
          </a:stretch>
        </p:blipFill>
        <p:spPr>
          <a:xfrm>
            <a:off x="4829022" y="3056280"/>
            <a:ext cx="6524778" cy="2815321"/>
          </a:xfrm>
          <a:prstGeom prst="rect">
            <a:avLst/>
          </a:prstGeom>
        </p:spPr>
      </p:pic>
      <p:sp>
        <p:nvSpPr>
          <p:cNvPr id="6" name="TextBox 5">
            <a:extLst>
              <a:ext uri="{FF2B5EF4-FFF2-40B4-BE49-F238E27FC236}">
                <a16:creationId xmlns:a16="http://schemas.microsoft.com/office/drawing/2014/main" id="{990A0B3D-7D65-9231-7BD9-B05E79D72D65}"/>
              </a:ext>
            </a:extLst>
          </p:cNvPr>
          <p:cNvSpPr txBox="1"/>
          <p:nvPr/>
        </p:nvSpPr>
        <p:spPr>
          <a:xfrm>
            <a:off x="6652592" y="3677270"/>
            <a:ext cx="956993" cy="369332"/>
          </a:xfrm>
          <a:prstGeom prst="rect">
            <a:avLst/>
          </a:prstGeom>
          <a:noFill/>
        </p:spPr>
        <p:txBody>
          <a:bodyPr wrap="none" rtlCol="0">
            <a:spAutoFit/>
          </a:bodyPr>
          <a:lstStyle/>
          <a:p>
            <a:r>
              <a:rPr lang="en-DE" dirty="0"/>
              <a:t>encoder</a:t>
            </a:r>
          </a:p>
        </p:txBody>
      </p:sp>
      <p:sp>
        <p:nvSpPr>
          <p:cNvPr id="7" name="TextBox 6">
            <a:extLst>
              <a:ext uri="{FF2B5EF4-FFF2-40B4-BE49-F238E27FC236}">
                <a16:creationId xmlns:a16="http://schemas.microsoft.com/office/drawing/2014/main" id="{17A26959-F8EF-F300-A0BC-46B8B169C1D8}"/>
              </a:ext>
            </a:extLst>
          </p:cNvPr>
          <p:cNvSpPr txBox="1"/>
          <p:nvPr/>
        </p:nvSpPr>
        <p:spPr>
          <a:xfrm>
            <a:off x="9503703" y="4957972"/>
            <a:ext cx="956993" cy="369332"/>
          </a:xfrm>
          <a:prstGeom prst="rect">
            <a:avLst/>
          </a:prstGeom>
          <a:noFill/>
        </p:spPr>
        <p:txBody>
          <a:bodyPr wrap="none" rtlCol="0">
            <a:spAutoFit/>
          </a:bodyPr>
          <a:lstStyle/>
          <a:p>
            <a:r>
              <a:rPr lang="en-DE" dirty="0"/>
              <a:t>decoder</a:t>
            </a:r>
          </a:p>
        </p:txBody>
      </p:sp>
      <p:sp>
        <p:nvSpPr>
          <p:cNvPr id="11" name="TextBox 10">
            <a:extLst>
              <a:ext uri="{FF2B5EF4-FFF2-40B4-BE49-F238E27FC236}">
                <a16:creationId xmlns:a16="http://schemas.microsoft.com/office/drawing/2014/main" id="{8C576D69-BA05-ED7A-73FE-6105480B20E0}"/>
              </a:ext>
            </a:extLst>
          </p:cNvPr>
          <p:cNvSpPr txBox="1"/>
          <p:nvPr/>
        </p:nvSpPr>
        <p:spPr>
          <a:xfrm>
            <a:off x="127814" y="5756185"/>
            <a:ext cx="10711636" cy="923330"/>
          </a:xfrm>
          <a:prstGeom prst="rect">
            <a:avLst/>
          </a:prstGeom>
          <a:noFill/>
        </p:spPr>
        <p:txBody>
          <a:bodyPr wrap="square">
            <a:spAutoFit/>
          </a:bodyPr>
          <a:lstStyle/>
          <a:p>
            <a:r>
              <a:rPr lang="en-GB" b="1" dirty="0"/>
              <a:t>Transformers replace the RNN bottleneck with </a:t>
            </a:r>
            <a:r>
              <a:rPr lang="en-GB" b="1" dirty="0">
                <a:solidFill>
                  <a:srgbClr val="FF0000"/>
                </a:solidFill>
              </a:rPr>
              <a:t>self-attention </a:t>
            </a:r>
            <a:r>
              <a:rPr lang="en-GB" i="1" dirty="0"/>
              <a:t>(correlations of sequence to sequence, can also implement physics here, see work by Polina </a:t>
            </a:r>
            <a:r>
              <a:rPr lang="en-GB" i="1" dirty="0" err="1"/>
              <a:t>Moskvitina</a:t>
            </a:r>
            <a:r>
              <a:rPr lang="en-GB" i="1" dirty="0"/>
              <a:t> in </a:t>
            </a:r>
            <a:r>
              <a:rPr lang="en-DE" b="0" i="0" u="none" strike="noStrike" dirty="0">
                <a:solidFill>
                  <a:srgbClr val="0050B3"/>
                </a:solidFill>
                <a:effectLst/>
                <a:latin typeface="-apple-system"/>
                <a:hlinkClick r:id="rId8"/>
              </a:rPr>
              <a:t>2211.05143</a:t>
            </a:r>
            <a:r>
              <a:rPr lang="en-GB" b="1" i="1" dirty="0"/>
              <a:t> )</a:t>
            </a:r>
            <a:r>
              <a:rPr lang="en-GB" i="1" dirty="0"/>
              <a:t>,</a:t>
            </a:r>
            <a:r>
              <a:rPr lang="en-GB" dirty="0"/>
              <a:t> allowing full context access and better scalability. But the idea of a </a:t>
            </a:r>
            <a:r>
              <a:rPr lang="en-GB" b="1" dirty="0"/>
              <a:t>latent representation of meaning</a:t>
            </a:r>
            <a:r>
              <a:rPr lang="en-GB" dirty="0"/>
              <a:t> lives on --&gt; that’s a key to foundation models.</a:t>
            </a:r>
          </a:p>
        </p:txBody>
      </p:sp>
      <p:sp>
        <p:nvSpPr>
          <p:cNvPr id="3" name="Footer Placeholder 2">
            <a:extLst>
              <a:ext uri="{FF2B5EF4-FFF2-40B4-BE49-F238E27FC236}">
                <a16:creationId xmlns:a16="http://schemas.microsoft.com/office/drawing/2014/main" id="{E7F5E499-44F7-FC7B-452E-B5637A96ACA6}"/>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135812916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06F4E7-EBC4-9A38-267F-90FB166ACFCB}"/>
            </a:ext>
          </a:extLst>
        </p:cNvPr>
        <p:cNvGrpSpPr/>
        <p:nvPr/>
      </p:nvGrpSpPr>
      <p:grpSpPr>
        <a:xfrm>
          <a:off x="0" y="0"/>
          <a:ext cx="0" cy="0"/>
          <a:chOff x="0" y="0"/>
          <a:chExt cx="0" cy="0"/>
        </a:xfrm>
      </p:grpSpPr>
      <p:graphicFrame>
        <p:nvGraphicFramePr>
          <p:cNvPr id="14" name="Diagram 13">
            <a:extLst>
              <a:ext uri="{FF2B5EF4-FFF2-40B4-BE49-F238E27FC236}">
                <a16:creationId xmlns:a16="http://schemas.microsoft.com/office/drawing/2014/main" id="{A370D3AB-BFBB-661A-5293-EA9B61470476}"/>
              </a:ext>
            </a:extLst>
          </p:cNvPr>
          <p:cNvGraphicFramePr/>
          <p:nvPr/>
        </p:nvGraphicFramePr>
        <p:xfrm>
          <a:off x="248478" y="-934279"/>
          <a:ext cx="11598965" cy="68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B272B8F5-077A-7D30-67F4-F12E54A5D765}"/>
              </a:ext>
            </a:extLst>
          </p:cNvPr>
          <p:cNvSpPr>
            <a:spLocks noGrp="1"/>
          </p:cNvSpPr>
          <p:nvPr>
            <p:ph type="title"/>
          </p:nvPr>
        </p:nvSpPr>
        <p:spPr/>
        <p:txBody>
          <a:bodyPr>
            <a:normAutofit/>
          </a:bodyPr>
          <a:lstStyle/>
          <a:p>
            <a:r>
              <a:rPr lang="en-DE" dirty="0"/>
              <a:t>To introduce transformers and LLMs we look at encoder – decoder architectures</a:t>
            </a:r>
          </a:p>
        </p:txBody>
      </p:sp>
      <p:sp>
        <p:nvSpPr>
          <p:cNvPr id="4" name="Slide Number Placeholder 3">
            <a:extLst>
              <a:ext uri="{FF2B5EF4-FFF2-40B4-BE49-F238E27FC236}">
                <a16:creationId xmlns:a16="http://schemas.microsoft.com/office/drawing/2014/main" id="{84F8B1B2-C0EF-ACF1-80E7-569CB064A15F}"/>
              </a:ext>
            </a:extLst>
          </p:cNvPr>
          <p:cNvSpPr>
            <a:spLocks noGrp="1"/>
          </p:cNvSpPr>
          <p:nvPr>
            <p:ph type="sldNum" sz="quarter" idx="12"/>
          </p:nvPr>
        </p:nvSpPr>
        <p:spPr/>
        <p:txBody>
          <a:bodyPr/>
          <a:lstStyle/>
          <a:p>
            <a:fld id="{E5700CA5-575A-C94C-9D1A-AB68E65B293F}" type="slidenum">
              <a:rPr lang="en-GB" smtClean="0"/>
              <a:t>82</a:t>
            </a:fld>
            <a:endParaRPr lang="en-GB"/>
          </a:p>
        </p:txBody>
      </p:sp>
      <p:sp>
        <p:nvSpPr>
          <p:cNvPr id="11" name="TextBox 10">
            <a:extLst>
              <a:ext uri="{FF2B5EF4-FFF2-40B4-BE49-F238E27FC236}">
                <a16:creationId xmlns:a16="http://schemas.microsoft.com/office/drawing/2014/main" id="{8D821BF7-FD4E-C555-83DD-DBF1CDA64A70}"/>
              </a:ext>
            </a:extLst>
          </p:cNvPr>
          <p:cNvSpPr txBox="1"/>
          <p:nvPr/>
        </p:nvSpPr>
        <p:spPr>
          <a:xfrm>
            <a:off x="147269" y="5756185"/>
            <a:ext cx="6524778" cy="923330"/>
          </a:xfrm>
          <a:prstGeom prst="rect">
            <a:avLst/>
          </a:prstGeom>
          <a:noFill/>
        </p:spPr>
        <p:txBody>
          <a:bodyPr wrap="square">
            <a:spAutoFit/>
          </a:bodyPr>
          <a:lstStyle/>
          <a:p>
            <a:r>
              <a:rPr lang="en-GB" b="1" dirty="0"/>
              <a:t>You can also “learn the tokens” with a Vector Quantized Variational Autoencoder:</a:t>
            </a:r>
          </a:p>
          <a:p>
            <a:r>
              <a:rPr lang="en-GB" b="1" dirty="0"/>
              <a:t>Codebook (dictionary of tokens) is learned during training.</a:t>
            </a:r>
            <a:endParaRPr lang="en-GB" dirty="0"/>
          </a:p>
        </p:txBody>
      </p:sp>
      <p:sp>
        <p:nvSpPr>
          <p:cNvPr id="3" name="Footer Placeholder 2">
            <a:extLst>
              <a:ext uri="{FF2B5EF4-FFF2-40B4-BE49-F238E27FC236}">
                <a16:creationId xmlns:a16="http://schemas.microsoft.com/office/drawing/2014/main" id="{E9680D63-5D0F-3142-FFD0-DAAFDCBA8E9F}"/>
              </a:ext>
            </a:extLst>
          </p:cNvPr>
          <p:cNvSpPr>
            <a:spLocks noGrp="1"/>
          </p:cNvSpPr>
          <p:nvPr>
            <p:ph type="ftr" sz="quarter" idx="11"/>
          </p:nvPr>
        </p:nvSpPr>
        <p:spPr/>
        <p:txBody>
          <a:bodyPr/>
          <a:lstStyle/>
          <a:p>
            <a:r>
              <a:rPr lang="en-GB"/>
              <a:t>HAMLET Kopenhagen 2025, Sascha Caron</a:t>
            </a:r>
            <a:endParaRPr lang="en-DE"/>
          </a:p>
        </p:txBody>
      </p:sp>
    </p:spTree>
    <p:extLst>
      <p:ext uri="{BB962C8B-B14F-4D97-AF65-F5344CB8AC3E}">
        <p14:creationId xmlns:p14="http://schemas.microsoft.com/office/powerpoint/2010/main" val="218029370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03B35-478E-82B0-92CF-0062C943DC2D}"/>
              </a:ext>
            </a:extLst>
          </p:cNvPr>
          <p:cNvSpPr>
            <a:spLocks noGrp="1"/>
          </p:cNvSpPr>
          <p:nvPr>
            <p:ph type="title"/>
          </p:nvPr>
        </p:nvSpPr>
        <p:spPr/>
        <p:txBody>
          <a:bodyPr/>
          <a:lstStyle/>
          <a:p>
            <a:endParaRPr lang="en-DE" dirty="0"/>
          </a:p>
        </p:txBody>
      </p:sp>
      <p:sp>
        <p:nvSpPr>
          <p:cNvPr id="3" name="Content Placeholder 2">
            <a:extLst>
              <a:ext uri="{FF2B5EF4-FFF2-40B4-BE49-F238E27FC236}">
                <a16:creationId xmlns:a16="http://schemas.microsoft.com/office/drawing/2014/main" id="{C93AB15B-05F6-20D5-27A0-54B0BBA164BD}"/>
              </a:ext>
            </a:extLst>
          </p:cNvPr>
          <p:cNvSpPr>
            <a:spLocks noGrp="1"/>
          </p:cNvSpPr>
          <p:nvPr>
            <p:ph idx="1"/>
          </p:nvPr>
        </p:nvSpPr>
        <p:spPr>
          <a:xfrm>
            <a:off x="547254" y="516370"/>
            <a:ext cx="11360728" cy="4351338"/>
          </a:xfrm>
        </p:spPr>
        <p:txBody>
          <a:bodyPr/>
          <a:lstStyle/>
          <a:p>
            <a:pPr marL="0" indent="0">
              <a:buNone/>
            </a:pPr>
            <a:endParaRPr lang="en-DE" dirty="0"/>
          </a:p>
          <a:p>
            <a:pPr>
              <a:buFont typeface="Wingdings" pitchFamily="2" charset="2"/>
              <a:buChar char="è"/>
            </a:pPr>
            <a:r>
              <a:rPr lang="en-DE" dirty="0">
                <a:sym typeface="Wingdings" pitchFamily="2" charset="2"/>
              </a:rPr>
              <a:t>Many attempts on arxiv since last year (2024).</a:t>
            </a:r>
          </a:p>
          <a:p>
            <a:pPr marL="0" indent="0">
              <a:buNone/>
            </a:pPr>
            <a:r>
              <a:rPr lang="en-DE" dirty="0">
                <a:sym typeface="Wingdings" pitchFamily="2" charset="2"/>
              </a:rPr>
              <a:t>As an example </a:t>
            </a:r>
            <a:r>
              <a:rPr lang="en-GB" dirty="0">
                <a:sym typeface="Wingdings" pitchFamily="2" charset="2"/>
              </a:rPr>
              <a:t>I</a:t>
            </a:r>
            <a:r>
              <a:rPr lang="en-DE" dirty="0">
                <a:sym typeface="Wingdings" pitchFamily="2" charset="2"/>
              </a:rPr>
              <a:t> mention here </a:t>
            </a:r>
            <a:r>
              <a:rPr lang="en-DE" b="1" dirty="0">
                <a:sym typeface="Wingdings" pitchFamily="2" charset="2"/>
              </a:rPr>
              <a:t>omni-jet alpha </a:t>
            </a:r>
          </a:p>
          <a:p>
            <a:pPr marL="0" indent="0">
              <a:buNone/>
            </a:pPr>
            <a:r>
              <a:rPr lang="en-DE" sz="2000" dirty="0">
                <a:sym typeface="Wingdings" pitchFamily="2" charset="2"/>
              </a:rPr>
              <a:t>Various work on particles -&gt; jets (2403.05618 by Birk/Hallin/Kasiecka)</a:t>
            </a:r>
            <a:endParaRPr lang="en-DE" dirty="0">
              <a:sym typeface="Wingdings" pitchFamily="2" charset="2"/>
            </a:endParaRPr>
          </a:p>
          <a:p>
            <a:pPr marL="0" indent="0">
              <a:buNone/>
            </a:pPr>
            <a:endParaRPr lang="en-DE" dirty="0">
              <a:sym typeface="Wingdings" pitchFamily="2" charset="2"/>
            </a:endParaRPr>
          </a:p>
          <a:p>
            <a:pPr marL="0" indent="0">
              <a:buNone/>
            </a:pPr>
            <a:endParaRPr lang="en-DE" dirty="0"/>
          </a:p>
        </p:txBody>
      </p:sp>
      <p:sp>
        <p:nvSpPr>
          <p:cNvPr id="4" name="Footer Placeholder 3">
            <a:extLst>
              <a:ext uri="{FF2B5EF4-FFF2-40B4-BE49-F238E27FC236}">
                <a16:creationId xmlns:a16="http://schemas.microsoft.com/office/drawing/2014/main" id="{6F88D3CA-60E1-D520-A548-7278A229CB00}"/>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A9ACEFAB-EC3D-E052-36A2-39A3ACE0A871}"/>
              </a:ext>
            </a:extLst>
          </p:cNvPr>
          <p:cNvSpPr>
            <a:spLocks noGrp="1"/>
          </p:cNvSpPr>
          <p:nvPr>
            <p:ph type="sldNum" sz="quarter" idx="12"/>
          </p:nvPr>
        </p:nvSpPr>
        <p:spPr/>
        <p:txBody>
          <a:bodyPr/>
          <a:lstStyle/>
          <a:p>
            <a:fld id="{EC98B3A4-9273-CE4A-B22B-2D3C6F6E59F0}" type="slidenum">
              <a:rPr lang="en-DE" smtClean="0"/>
              <a:t>83</a:t>
            </a:fld>
            <a:endParaRPr lang="en-DE"/>
          </a:p>
        </p:txBody>
      </p:sp>
      <p:pic>
        <p:nvPicPr>
          <p:cNvPr id="7" name="Picture 6" descr="A diagram of a jet classification&#10;&#10;AI-generated content may be incorrect.">
            <a:extLst>
              <a:ext uri="{FF2B5EF4-FFF2-40B4-BE49-F238E27FC236}">
                <a16:creationId xmlns:a16="http://schemas.microsoft.com/office/drawing/2014/main" id="{118F2968-7EDE-1D3C-E156-FB252B748199}"/>
              </a:ext>
            </a:extLst>
          </p:cNvPr>
          <p:cNvPicPr>
            <a:picLocks noChangeAspect="1"/>
          </p:cNvPicPr>
          <p:nvPr/>
        </p:nvPicPr>
        <p:blipFill>
          <a:blip r:embed="rId2"/>
          <a:stretch>
            <a:fillRect/>
          </a:stretch>
        </p:blipFill>
        <p:spPr>
          <a:xfrm>
            <a:off x="152399" y="2692039"/>
            <a:ext cx="8785647" cy="3512042"/>
          </a:xfrm>
          <a:prstGeom prst="rect">
            <a:avLst/>
          </a:prstGeom>
        </p:spPr>
      </p:pic>
      <p:pic>
        <p:nvPicPr>
          <p:cNvPr id="9" name="Picture 8" descr="A colorful circle with black text&#10;&#10;AI-generated content may be incorrect.">
            <a:extLst>
              <a:ext uri="{FF2B5EF4-FFF2-40B4-BE49-F238E27FC236}">
                <a16:creationId xmlns:a16="http://schemas.microsoft.com/office/drawing/2014/main" id="{94DE0EC6-8868-4596-1CB1-DAC05142A11B}"/>
              </a:ext>
            </a:extLst>
          </p:cNvPr>
          <p:cNvPicPr>
            <a:picLocks noChangeAspect="1"/>
          </p:cNvPicPr>
          <p:nvPr/>
        </p:nvPicPr>
        <p:blipFill>
          <a:blip r:embed="rId3"/>
          <a:stretch>
            <a:fillRect/>
          </a:stretch>
        </p:blipFill>
        <p:spPr>
          <a:xfrm>
            <a:off x="9055100" y="3273310"/>
            <a:ext cx="2298700" cy="2349500"/>
          </a:xfrm>
          <a:prstGeom prst="rect">
            <a:avLst/>
          </a:prstGeom>
        </p:spPr>
      </p:pic>
    </p:spTree>
    <p:extLst>
      <p:ext uri="{BB962C8B-B14F-4D97-AF65-F5344CB8AC3E}">
        <p14:creationId xmlns:p14="http://schemas.microsoft.com/office/powerpoint/2010/main" val="76605788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3BE4C-68D4-ACB0-A0A2-2EB686A1D225}"/>
              </a:ext>
            </a:extLst>
          </p:cNvPr>
          <p:cNvSpPr>
            <a:spLocks noGrp="1"/>
          </p:cNvSpPr>
          <p:nvPr>
            <p:ph type="title"/>
          </p:nvPr>
        </p:nvSpPr>
        <p:spPr/>
        <p:txBody>
          <a:bodyPr/>
          <a:lstStyle/>
          <a:p>
            <a:r>
              <a:rPr lang="en-DE" dirty="0"/>
              <a:t>Fundamental Physics and text models</a:t>
            </a:r>
          </a:p>
        </p:txBody>
      </p:sp>
      <p:sp>
        <p:nvSpPr>
          <p:cNvPr id="3" name="Content Placeholder 2">
            <a:extLst>
              <a:ext uri="{FF2B5EF4-FFF2-40B4-BE49-F238E27FC236}">
                <a16:creationId xmlns:a16="http://schemas.microsoft.com/office/drawing/2014/main" id="{5AF27AB6-9575-AACA-54BC-BA315D930262}"/>
              </a:ext>
            </a:extLst>
          </p:cNvPr>
          <p:cNvSpPr>
            <a:spLocks noGrp="1"/>
          </p:cNvSpPr>
          <p:nvPr>
            <p:ph idx="1"/>
          </p:nvPr>
        </p:nvSpPr>
        <p:spPr/>
        <p:txBody>
          <a:bodyPr>
            <a:normAutofit fontScale="92500" lnSpcReduction="10000"/>
          </a:bodyPr>
          <a:lstStyle/>
          <a:p>
            <a:pPr marL="0" indent="0">
              <a:buNone/>
            </a:pPr>
            <a:r>
              <a:rPr lang="en-GB" dirty="0"/>
              <a:t>Several initiatives in fundamental physics and astronomy are exploring the use of Large Language Models (LLMs) combined with </a:t>
            </a:r>
            <a:r>
              <a:rPr lang="en-GB" b="1" dirty="0"/>
              <a:t>Retrieval-Augmented Generation (RAG, just using text inserted into input prompt) or Finetuning (model further trained) </a:t>
            </a:r>
            <a:r>
              <a:rPr lang="en-GB" dirty="0"/>
              <a:t>to enhance domain-specific applications</a:t>
            </a:r>
          </a:p>
          <a:p>
            <a:pPr marL="0" indent="0">
              <a:buNone/>
            </a:pPr>
            <a:endParaRPr lang="en-GB" dirty="0"/>
          </a:p>
          <a:p>
            <a:pPr marL="0" indent="0">
              <a:buNone/>
            </a:pPr>
            <a:r>
              <a:rPr lang="en-GB" dirty="0"/>
              <a:t>Examples: </a:t>
            </a:r>
          </a:p>
          <a:p>
            <a:pPr marL="0" indent="0">
              <a:buNone/>
            </a:pPr>
            <a:r>
              <a:rPr lang="en-GB" dirty="0"/>
              <a:t>- </a:t>
            </a:r>
            <a:r>
              <a:rPr lang="en-GB" dirty="0" err="1"/>
              <a:t>AstroLLaMA</a:t>
            </a:r>
            <a:r>
              <a:rPr lang="en-GB" dirty="0"/>
              <a:t> (</a:t>
            </a:r>
            <a:r>
              <a:rPr lang="en-GB" dirty="0">
                <a:hlinkClick r:id="rId2"/>
              </a:rPr>
              <a:t>https://arxiv.org/abs/2309.06126</a:t>
            </a:r>
            <a:r>
              <a:rPr lang="en-GB" dirty="0"/>
              <a:t>) fine tuned from </a:t>
            </a:r>
            <a:r>
              <a:rPr lang="en-GB" dirty="0" err="1"/>
              <a:t>LLama</a:t>
            </a:r>
            <a:r>
              <a:rPr lang="en-GB" dirty="0"/>
              <a:t> 2</a:t>
            </a:r>
          </a:p>
          <a:p>
            <a:pPr marL="0" indent="0">
              <a:buNone/>
            </a:pPr>
            <a:endParaRPr lang="en-GB" dirty="0"/>
          </a:p>
          <a:p>
            <a:pPr marL="0" indent="0">
              <a:buNone/>
            </a:pPr>
            <a:r>
              <a:rPr lang="en-GB" dirty="0"/>
              <a:t>- </a:t>
            </a:r>
            <a:r>
              <a:rPr lang="en-GB" dirty="0" err="1"/>
              <a:t>chATLAS</a:t>
            </a:r>
            <a:r>
              <a:rPr lang="en-GB" dirty="0"/>
              <a:t> (see e.g. </a:t>
            </a:r>
            <a:r>
              <a:rPr lang="en-GB" dirty="0">
                <a:hlinkClick r:id="rId3"/>
              </a:rPr>
              <a:t>https://indico.bnl.gov/event/19560/contributions/83300/attachments/51306/87732/Chatlas%20Overview.pdf</a:t>
            </a:r>
            <a:r>
              <a:rPr lang="en-GB" dirty="0"/>
              <a:t>) using RAG + GPT3/4</a:t>
            </a:r>
            <a:endParaRPr lang="en-DE" dirty="0"/>
          </a:p>
        </p:txBody>
      </p:sp>
      <p:sp>
        <p:nvSpPr>
          <p:cNvPr id="4" name="Footer Placeholder 3">
            <a:extLst>
              <a:ext uri="{FF2B5EF4-FFF2-40B4-BE49-F238E27FC236}">
                <a16:creationId xmlns:a16="http://schemas.microsoft.com/office/drawing/2014/main" id="{C4F78F5A-429B-9400-0BAD-93D4BEA4B3B4}"/>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B69A94CA-522F-5437-FB1A-07C73D324549}"/>
              </a:ext>
            </a:extLst>
          </p:cNvPr>
          <p:cNvSpPr>
            <a:spLocks noGrp="1"/>
          </p:cNvSpPr>
          <p:nvPr>
            <p:ph type="sldNum" sz="quarter" idx="12"/>
          </p:nvPr>
        </p:nvSpPr>
        <p:spPr/>
        <p:txBody>
          <a:bodyPr/>
          <a:lstStyle/>
          <a:p>
            <a:fld id="{EC98B3A4-9273-CE4A-B22B-2D3C6F6E59F0}" type="slidenum">
              <a:rPr lang="en-DE" smtClean="0"/>
              <a:t>84</a:t>
            </a:fld>
            <a:endParaRPr lang="en-DE"/>
          </a:p>
        </p:txBody>
      </p:sp>
    </p:spTree>
    <p:extLst>
      <p:ext uri="{BB962C8B-B14F-4D97-AF65-F5344CB8AC3E}">
        <p14:creationId xmlns:p14="http://schemas.microsoft.com/office/powerpoint/2010/main" val="93803993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55B58-5EA9-3771-27C9-5A1FF1A2393F}"/>
              </a:ext>
            </a:extLst>
          </p:cNvPr>
          <p:cNvSpPr>
            <a:spLocks noGrp="1"/>
          </p:cNvSpPr>
          <p:nvPr>
            <p:ph type="title"/>
          </p:nvPr>
        </p:nvSpPr>
        <p:spPr/>
        <p:txBody>
          <a:bodyPr/>
          <a:lstStyle/>
          <a:p>
            <a:endParaRPr lang="en-DE"/>
          </a:p>
        </p:txBody>
      </p:sp>
      <p:pic>
        <p:nvPicPr>
          <p:cNvPr id="7" name="Content Placeholder 6" descr="A table with a list of check marks&#10;&#10;AI-generated content may be incorrect.">
            <a:extLst>
              <a:ext uri="{FF2B5EF4-FFF2-40B4-BE49-F238E27FC236}">
                <a16:creationId xmlns:a16="http://schemas.microsoft.com/office/drawing/2014/main" id="{FE5CB6C2-1D2A-DC1D-ABED-0A16AD79EF65}"/>
              </a:ext>
            </a:extLst>
          </p:cNvPr>
          <p:cNvPicPr>
            <a:picLocks noGrp="1" noChangeAspect="1"/>
          </p:cNvPicPr>
          <p:nvPr>
            <p:ph idx="1"/>
          </p:nvPr>
        </p:nvPicPr>
        <p:blipFill>
          <a:blip r:embed="rId2"/>
          <a:stretch>
            <a:fillRect/>
          </a:stretch>
        </p:blipFill>
        <p:spPr>
          <a:xfrm>
            <a:off x="650516" y="781602"/>
            <a:ext cx="10703284" cy="5294796"/>
          </a:xfrm>
        </p:spPr>
      </p:pic>
      <p:sp>
        <p:nvSpPr>
          <p:cNvPr id="4" name="Footer Placeholder 3">
            <a:extLst>
              <a:ext uri="{FF2B5EF4-FFF2-40B4-BE49-F238E27FC236}">
                <a16:creationId xmlns:a16="http://schemas.microsoft.com/office/drawing/2014/main" id="{9BF0DBCA-EA84-DB6C-8C5D-4BCEBEB65C16}"/>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A63BB246-908E-1E01-6D68-14A2BB5D584D}"/>
              </a:ext>
            </a:extLst>
          </p:cNvPr>
          <p:cNvSpPr>
            <a:spLocks noGrp="1"/>
          </p:cNvSpPr>
          <p:nvPr>
            <p:ph type="sldNum" sz="quarter" idx="12"/>
          </p:nvPr>
        </p:nvSpPr>
        <p:spPr/>
        <p:txBody>
          <a:bodyPr/>
          <a:lstStyle/>
          <a:p>
            <a:fld id="{EC98B3A4-9273-CE4A-B22B-2D3C6F6E59F0}" type="slidenum">
              <a:rPr lang="en-DE" smtClean="0"/>
              <a:t>85</a:t>
            </a:fld>
            <a:endParaRPr lang="en-DE"/>
          </a:p>
        </p:txBody>
      </p:sp>
    </p:spTree>
    <p:extLst>
      <p:ext uri="{BB962C8B-B14F-4D97-AF65-F5344CB8AC3E}">
        <p14:creationId xmlns:p14="http://schemas.microsoft.com/office/powerpoint/2010/main" val="365752337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CE59D-C912-8889-2FF0-AE85D297A38A}"/>
              </a:ext>
            </a:extLst>
          </p:cNvPr>
          <p:cNvSpPr>
            <a:spLocks noGrp="1"/>
          </p:cNvSpPr>
          <p:nvPr>
            <p:ph type="title"/>
          </p:nvPr>
        </p:nvSpPr>
        <p:spPr>
          <a:xfrm>
            <a:off x="835155" y="552906"/>
            <a:ext cx="5165936" cy="1674904"/>
          </a:xfrm>
        </p:spPr>
        <p:txBody>
          <a:bodyPr anchor="ctr">
            <a:normAutofit/>
          </a:bodyPr>
          <a:lstStyle/>
          <a:p>
            <a:r>
              <a:rPr lang="en-DE" sz="4000"/>
              <a:t>Science foundation models</a:t>
            </a:r>
          </a:p>
        </p:txBody>
      </p:sp>
      <p:sp>
        <p:nvSpPr>
          <p:cNvPr id="3" name="Content Placeholder 2">
            <a:extLst>
              <a:ext uri="{FF2B5EF4-FFF2-40B4-BE49-F238E27FC236}">
                <a16:creationId xmlns:a16="http://schemas.microsoft.com/office/drawing/2014/main" id="{EFD51C47-FF48-FA90-2B3F-486FB6B0245B}"/>
              </a:ext>
            </a:extLst>
          </p:cNvPr>
          <p:cNvSpPr>
            <a:spLocks noGrp="1"/>
          </p:cNvSpPr>
          <p:nvPr>
            <p:ph idx="1"/>
          </p:nvPr>
        </p:nvSpPr>
        <p:spPr>
          <a:xfrm>
            <a:off x="6190909" y="552906"/>
            <a:ext cx="5159825" cy="1674905"/>
          </a:xfrm>
        </p:spPr>
        <p:txBody>
          <a:bodyPr anchor="ctr">
            <a:normAutofit/>
          </a:bodyPr>
          <a:lstStyle/>
          <a:p>
            <a:pPr marL="0" indent="0">
              <a:buNone/>
            </a:pPr>
            <a:r>
              <a:rPr lang="en-DE" sz="2000"/>
              <a:t>No true academia model yet (see table generated by gpt4o)</a:t>
            </a:r>
          </a:p>
          <a:p>
            <a:pPr marL="0" indent="0">
              <a:buNone/>
            </a:pPr>
            <a:endParaRPr lang="en-DE" sz="2000"/>
          </a:p>
          <a:p>
            <a:pPr marL="0" indent="0">
              <a:buNone/>
            </a:pPr>
            <a:r>
              <a:rPr lang="en-DE" sz="2000"/>
              <a:t> </a:t>
            </a:r>
          </a:p>
        </p:txBody>
      </p:sp>
      <p:sp>
        <p:nvSpPr>
          <p:cNvPr id="4" name="Footer Placeholder 3">
            <a:extLst>
              <a:ext uri="{FF2B5EF4-FFF2-40B4-BE49-F238E27FC236}">
                <a16:creationId xmlns:a16="http://schemas.microsoft.com/office/drawing/2014/main" id="{6AF2D018-12D7-1156-713A-EF21318BB07C}"/>
              </a:ext>
            </a:extLst>
          </p:cNvPr>
          <p:cNvSpPr>
            <a:spLocks noGrp="1"/>
          </p:cNvSpPr>
          <p:nvPr>
            <p:ph type="ftr" sz="quarter" idx="11"/>
          </p:nvPr>
        </p:nvSpPr>
        <p:spPr>
          <a:xfrm>
            <a:off x="4038600" y="6356350"/>
            <a:ext cx="4114800" cy="365125"/>
          </a:xfrm>
        </p:spPr>
        <p:txBody>
          <a:bodyPr>
            <a:normAutofit/>
          </a:bodyPr>
          <a:lstStyle/>
          <a:p>
            <a:pPr>
              <a:spcAft>
                <a:spcPts val="600"/>
              </a:spcAft>
            </a:pPr>
            <a:r>
              <a:rPr lang="en-GB"/>
              <a:t>HAMLET Kopenhagen 2025, Sascha Caron</a:t>
            </a:r>
            <a:endParaRPr lang="en-DE"/>
          </a:p>
        </p:txBody>
      </p:sp>
      <p:sp>
        <p:nvSpPr>
          <p:cNvPr id="5" name="Slide Number Placeholder 4">
            <a:extLst>
              <a:ext uri="{FF2B5EF4-FFF2-40B4-BE49-F238E27FC236}">
                <a16:creationId xmlns:a16="http://schemas.microsoft.com/office/drawing/2014/main" id="{4322D9D0-A4FF-AD1C-AD1F-7F615A5F0FEE}"/>
              </a:ext>
            </a:extLst>
          </p:cNvPr>
          <p:cNvSpPr>
            <a:spLocks noGrp="1"/>
          </p:cNvSpPr>
          <p:nvPr>
            <p:ph type="sldNum" sz="quarter" idx="12"/>
          </p:nvPr>
        </p:nvSpPr>
        <p:spPr>
          <a:xfrm>
            <a:off x="8610600" y="6356350"/>
            <a:ext cx="2743200" cy="365125"/>
          </a:xfrm>
        </p:spPr>
        <p:txBody>
          <a:bodyPr>
            <a:normAutofit/>
          </a:bodyPr>
          <a:lstStyle/>
          <a:p>
            <a:pPr>
              <a:spcAft>
                <a:spcPts val="600"/>
              </a:spcAft>
            </a:pPr>
            <a:fld id="{EC98B3A4-9273-CE4A-B22B-2D3C6F6E59F0}" type="slidenum">
              <a:rPr lang="en-DE" smtClean="0"/>
              <a:pPr>
                <a:spcAft>
                  <a:spcPts val="600"/>
                </a:spcAft>
              </a:pPr>
              <a:t>86</a:t>
            </a:fld>
            <a:endParaRPr lang="en-DE"/>
          </a:p>
        </p:txBody>
      </p:sp>
      <p:graphicFrame>
        <p:nvGraphicFramePr>
          <p:cNvPr id="11" name="Table 10">
            <a:extLst>
              <a:ext uri="{FF2B5EF4-FFF2-40B4-BE49-F238E27FC236}">
                <a16:creationId xmlns:a16="http://schemas.microsoft.com/office/drawing/2014/main" id="{D699FF02-9D9D-6B48-3A0F-3F00CD22D574}"/>
              </a:ext>
            </a:extLst>
          </p:cNvPr>
          <p:cNvGraphicFramePr>
            <a:graphicFrameLocks noGrp="1"/>
          </p:cNvGraphicFramePr>
          <p:nvPr/>
        </p:nvGraphicFramePr>
        <p:xfrm>
          <a:off x="835166" y="2787012"/>
          <a:ext cx="10515572" cy="3135670"/>
        </p:xfrm>
        <a:graphic>
          <a:graphicData uri="http://schemas.openxmlformats.org/drawingml/2006/table">
            <a:tbl>
              <a:tblPr/>
              <a:tblGrid>
                <a:gridCol w="964147">
                  <a:extLst>
                    <a:ext uri="{9D8B030D-6E8A-4147-A177-3AD203B41FA5}">
                      <a16:colId xmlns:a16="http://schemas.microsoft.com/office/drawing/2014/main" val="1454583834"/>
                    </a:ext>
                  </a:extLst>
                </a:gridCol>
                <a:gridCol w="1285986">
                  <a:extLst>
                    <a:ext uri="{9D8B030D-6E8A-4147-A177-3AD203B41FA5}">
                      <a16:colId xmlns:a16="http://schemas.microsoft.com/office/drawing/2014/main" val="2556075623"/>
                    </a:ext>
                  </a:extLst>
                </a:gridCol>
                <a:gridCol w="1505110">
                  <a:extLst>
                    <a:ext uri="{9D8B030D-6E8A-4147-A177-3AD203B41FA5}">
                      <a16:colId xmlns:a16="http://schemas.microsoft.com/office/drawing/2014/main" val="1348750346"/>
                    </a:ext>
                  </a:extLst>
                </a:gridCol>
                <a:gridCol w="1018928">
                  <a:extLst>
                    <a:ext uri="{9D8B030D-6E8A-4147-A177-3AD203B41FA5}">
                      <a16:colId xmlns:a16="http://schemas.microsoft.com/office/drawing/2014/main" val="2055895834"/>
                    </a:ext>
                  </a:extLst>
                </a:gridCol>
                <a:gridCol w="875128">
                  <a:extLst>
                    <a:ext uri="{9D8B030D-6E8A-4147-A177-3AD203B41FA5}">
                      <a16:colId xmlns:a16="http://schemas.microsoft.com/office/drawing/2014/main" val="2754103061"/>
                    </a:ext>
                  </a:extLst>
                </a:gridCol>
                <a:gridCol w="1385277">
                  <a:extLst>
                    <a:ext uri="{9D8B030D-6E8A-4147-A177-3AD203B41FA5}">
                      <a16:colId xmlns:a16="http://schemas.microsoft.com/office/drawing/2014/main" val="1139730842"/>
                    </a:ext>
                  </a:extLst>
                </a:gridCol>
                <a:gridCol w="2605868">
                  <a:extLst>
                    <a:ext uri="{9D8B030D-6E8A-4147-A177-3AD203B41FA5}">
                      <a16:colId xmlns:a16="http://schemas.microsoft.com/office/drawing/2014/main" val="4203959858"/>
                    </a:ext>
                  </a:extLst>
                </a:gridCol>
                <a:gridCol w="875128">
                  <a:extLst>
                    <a:ext uri="{9D8B030D-6E8A-4147-A177-3AD203B41FA5}">
                      <a16:colId xmlns:a16="http://schemas.microsoft.com/office/drawing/2014/main" val="3391367359"/>
                    </a:ext>
                  </a:extLst>
                </a:gridCol>
              </a:tblGrid>
              <a:tr h="364842">
                <a:tc>
                  <a:txBody>
                    <a:bodyPr/>
                    <a:lstStyle/>
                    <a:p>
                      <a:pPr algn="l" fontAlgn="ctr">
                        <a:buNone/>
                      </a:pPr>
                      <a:r>
                        <a:rPr lang="en-GB" sz="1000" b="1" i="0" u="none" strike="noStrike">
                          <a:effectLst/>
                          <a:latin typeface="Arial" panose="020B0604020202020204" pitchFamily="34" charset="0"/>
                        </a:rPr>
                        <a:t>Model</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1" i="0" u="none" strike="noStrike">
                          <a:effectLst/>
                          <a:latin typeface="Arial" panose="020B0604020202020204" pitchFamily="34" charset="0"/>
                        </a:rPr>
                        <a:t>Domain</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1" i="0" u="none" strike="noStrike">
                          <a:effectLst/>
                          <a:latin typeface="Arial" panose="020B0604020202020204" pitchFamily="34" charset="0"/>
                        </a:rPr>
                        <a:t>Modalities</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1" i="0" u="none" strike="noStrike">
                          <a:effectLst/>
                          <a:latin typeface="Arial" panose="020B0604020202020204" pitchFamily="34" charset="0"/>
                        </a:rPr>
                        <a:t>Multipurpose?</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1" i="0" u="none" strike="noStrike">
                          <a:effectLst/>
                          <a:latin typeface="Arial" panose="020B0604020202020204" pitchFamily="34" charset="0"/>
                        </a:rPr>
                        <a:t>Foundation-like?</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1" i="0" u="none" strike="noStrike">
                          <a:effectLst/>
                          <a:latin typeface="Arial" panose="020B0604020202020204" pitchFamily="34" charset="0"/>
                        </a:rPr>
                        <a:t>Industry Partner(s)</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1" i="0" u="none" strike="noStrike">
                          <a:effectLst/>
                          <a:latin typeface="Arial" panose="020B0604020202020204" pitchFamily="34" charset="0"/>
                        </a:rPr>
                        <a:t>Comparable to Commercial LLMs?</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1" i="0" u="none" strike="noStrike">
                          <a:effectLst/>
                          <a:latin typeface="Arial" panose="020B0604020202020204" pitchFamily="34" charset="0"/>
                        </a:rPr>
                        <a:t>Release Date</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extLst>
                  <a:ext uri="{0D108BD9-81ED-4DB2-BD59-A6C34878D82A}">
                    <a16:rowId xmlns:a16="http://schemas.microsoft.com/office/drawing/2014/main" val="304380382"/>
                  </a:ext>
                </a:extLst>
              </a:tr>
              <a:tr h="364842">
                <a:tc>
                  <a:txBody>
                    <a:bodyPr/>
                    <a:lstStyle/>
                    <a:p>
                      <a:pPr algn="l" fontAlgn="ctr">
                        <a:buNone/>
                      </a:pPr>
                      <a:r>
                        <a:rPr lang="en-GB" sz="1000" b="1" i="0" u="none" strike="noStrike">
                          <a:effectLst/>
                          <a:latin typeface="Arial" panose="020B0604020202020204" pitchFamily="34" charset="0"/>
                        </a:rPr>
                        <a:t>GNoME</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Materials Science</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Crystal structures, stability</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Google DeepMind</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 Domain-specific; extremely capable in its area</a:t>
                      </a:r>
                    </a:p>
                  </a:txBody>
                  <a:tcPr marL="49303" marR="49303" marT="24651" marB="24651" anchor="ctr">
                    <a:lnL>
                      <a:noFill/>
                    </a:lnL>
                    <a:lnR>
                      <a:noFill/>
                    </a:lnR>
                    <a:lnT>
                      <a:noFill/>
                    </a:lnT>
                    <a:lnB>
                      <a:noFill/>
                    </a:lnB>
                    <a:noFill/>
                  </a:tcPr>
                </a:tc>
                <a:tc>
                  <a:txBody>
                    <a:bodyPr/>
                    <a:lstStyle/>
                    <a:p>
                      <a:pPr algn="l" fontAlgn="ctr">
                        <a:buNone/>
                      </a:pPr>
                      <a:r>
                        <a:rPr lang="en-GB" sz="1000" b="1" i="0" u="none" strike="noStrike">
                          <a:effectLst/>
                          <a:latin typeface="Arial" panose="020B0604020202020204" pitchFamily="34" charset="0"/>
                        </a:rPr>
                        <a:t>Dec 2023</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extLst>
                  <a:ext uri="{0D108BD9-81ED-4DB2-BD59-A6C34878D82A}">
                    <a16:rowId xmlns:a16="http://schemas.microsoft.com/office/drawing/2014/main" val="1347116930"/>
                  </a:ext>
                </a:extLst>
              </a:tr>
              <a:tr h="364842">
                <a:tc>
                  <a:txBody>
                    <a:bodyPr/>
                    <a:lstStyle/>
                    <a:p>
                      <a:pPr algn="l" fontAlgn="ctr">
                        <a:buNone/>
                      </a:pPr>
                      <a:r>
                        <a:rPr lang="en-GB" sz="1000" b="1" i="0" u="none" strike="noStrike">
                          <a:effectLst/>
                          <a:latin typeface="Arial" panose="020B0604020202020204" pitchFamily="34" charset="0"/>
                        </a:rPr>
                        <a:t>xTrimo V3</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Life Sciences</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Genomics, microscopy, proteins</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Shanghai AI Lab + bio industry</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 Not general-purpose, but very large-scale</a:t>
                      </a:r>
                    </a:p>
                  </a:txBody>
                  <a:tcPr marL="49303" marR="49303" marT="24651" marB="24651" anchor="ctr">
                    <a:lnL>
                      <a:noFill/>
                    </a:lnL>
                    <a:lnR>
                      <a:noFill/>
                    </a:lnR>
                    <a:lnT>
                      <a:noFill/>
                    </a:lnT>
                    <a:lnB>
                      <a:noFill/>
                    </a:lnB>
                    <a:noFill/>
                  </a:tcPr>
                </a:tc>
                <a:tc>
                  <a:txBody>
                    <a:bodyPr/>
                    <a:lstStyle/>
                    <a:p>
                      <a:pPr algn="l" fontAlgn="ctr">
                        <a:buNone/>
                      </a:pPr>
                      <a:r>
                        <a:rPr lang="en-GB" sz="1000" b="1" i="0" u="none" strike="noStrike">
                          <a:effectLst/>
                          <a:latin typeface="Arial" panose="020B0604020202020204" pitchFamily="34" charset="0"/>
                        </a:rPr>
                        <a:t>Oct 2024</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extLst>
                  <a:ext uri="{0D108BD9-81ED-4DB2-BD59-A6C34878D82A}">
                    <a16:rowId xmlns:a16="http://schemas.microsoft.com/office/drawing/2014/main" val="2628964010"/>
                  </a:ext>
                </a:extLst>
              </a:tr>
              <a:tr h="364842">
                <a:tc>
                  <a:txBody>
                    <a:bodyPr/>
                    <a:lstStyle/>
                    <a:p>
                      <a:pPr algn="l" fontAlgn="ctr">
                        <a:buNone/>
                      </a:pPr>
                      <a:r>
                        <a:rPr lang="en-GB" sz="1000" b="1" i="0" u="none" strike="noStrike">
                          <a:effectLst/>
                          <a:latin typeface="Arial" panose="020B0604020202020204" pitchFamily="34" charset="0"/>
                        </a:rPr>
                        <a:t>AlphaFold 3</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Structural Biology</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Protein-ligand-RNA structure</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DeepMind + Isomorphic Labs</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 Narrow but best-in-class in structural prediction</a:t>
                      </a:r>
                    </a:p>
                  </a:txBody>
                  <a:tcPr marL="49303" marR="49303" marT="24651" marB="24651" anchor="ctr">
                    <a:lnL>
                      <a:noFill/>
                    </a:lnL>
                    <a:lnR>
                      <a:noFill/>
                    </a:lnR>
                    <a:lnT>
                      <a:noFill/>
                    </a:lnT>
                    <a:lnB>
                      <a:noFill/>
                    </a:lnB>
                    <a:noFill/>
                  </a:tcPr>
                </a:tc>
                <a:tc>
                  <a:txBody>
                    <a:bodyPr/>
                    <a:lstStyle/>
                    <a:p>
                      <a:pPr algn="l" fontAlgn="ctr">
                        <a:buNone/>
                      </a:pPr>
                      <a:r>
                        <a:rPr lang="en-GB" sz="1000" b="1" i="0" u="none" strike="noStrike">
                          <a:effectLst/>
                          <a:latin typeface="Arial" panose="020B0604020202020204" pitchFamily="34" charset="0"/>
                        </a:rPr>
                        <a:t>May 2024</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extLst>
                  <a:ext uri="{0D108BD9-81ED-4DB2-BD59-A6C34878D82A}">
                    <a16:rowId xmlns:a16="http://schemas.microsoft.com/office/drawing/2014/main" val="1603146032"/>
                  </a:ext>
                </a:extLst>
              </a:tr>
              <a:tr h="216934">
                <a:tc>
                  <a:txBody>
                    <a:bodyPr/>
                    <a:lstStyle/>
                    <a:p>
                      <a:pPr algn="l" fontAlgn="ctr">
                        <a:buNone/>
                      </a:pPr>
                      <a:r>
                        <a:rPr lang="en-GB" sz="1000" b="1" i="0" u="none" strike="noStrike">
                          <a:effectLst/>
                          <a:latin typeface="Arial" panose="020B0604020202020204" pitchFamily="34" charset="0"/>
                        </a:rPr>
                        <a:t>Modulus</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Physics (Simulation)</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PDEs, time series, fields</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NVIDIA</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 Solver-focused, not reasoning-based</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Ongoing</a:t>
                      </a:r>
                    </a:p>
                  </a:txBody>
                  <a:tcPr marL="49303" marR="49303" marT="24651" marB="24651" anchor="ctr">
                    <a:lnL>
                      <a:noFill/>
                    </a:lnL>
                    <a:lnR>
                      <a:noFill/>
                    </a:lnR>
                    <a:lnT>
                      <a:noFill/>
                    </a:lnT>
                    <a:lnB>
                      <a:noFill/>
                    </a:lnB>
                    <a:noFill/>
                  </a:tcPr>
                </a:tc>
                <a:extLst>
                  <a:ext uri="{0D108BD9-81ED-4DB2-BD59-A6C34878D82A}">
                    <a16:rowId xmlns:a16="http://schemas.microsoft.com/office/drawing/2014/main" val="321724872"/>
                  </a:ext>
                </a:extLst>
              </a:tr>
              <a:tr h="364842">
                <a:tc>
                  <a:txBody>
                    <a:bodyPr/>
                    <a:lstStyle/>
                    <a:p>
                      <a:pPr algn="l" fontAlgn="ctr">
                        <a:buNone/>
                      </a:pPr>
                      <a:r>
                        <a:rPr lang="en-GB" sz="1000" b="1" i="0" u="none" strike="noStrike">
                          <a:effectLst/>
                          <a:latin typeface="Arial" panose="020B0604020202020204" pitchFamily="34" charset="0"/>
                        </a:rPr>
                        <a:t>OpenCatalyst</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Catalysis, Atomistic Sim</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Atomic configs, forces, reactions</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Meta AI + Carnegie Mellon University</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 Specialized for chemical simulation</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Ongoing (OC20: 2021)</a:t>
                      </a:r>
                    </a:p>
                  </a:txBody>
                  <a:tcPr marL="49303" marR="49303" marT="24651" marB="24651" anchor="ctr">
                    <a:lnL>
                      <a:noFill/>
                    </a:lnL>
                    <a:lnR>
                      <a:noFill/>
                    </a:lnR>
                    <a:lnT>
                      <a:noFill/>
                    </a:lnT>
                    <a:lnB>
                      <a:noFill/>
                    </a:lnB>
                    <a:noFill/>
                  </a:tcPr>
                </a:tc>
                <a:extLst>
                  <a:ext uri="{0D108BD9-81ED-4DB2-BD59-A6C34878D82A}">
                    <a16:rowId xmlns:a16="http://schemas.microsoft.com/office/drawing/2014/main" val="907133621"/>
                  </a:ext>
                </a:extLst>
              </a:tr>
              <a:tr h="364842">
                <a:tc>
                  <a:txBody>
                    <a:bodyPr/>
                    <a:lstStyle/>
                    <a:p>
                      <a:pPr algn="l" fontAlgn="ctr">
                        <a:buNone/>
                      </a:pPr>
                      <a:r>
                        <a:rPr lang="en-GB" sz="1000" b="1" i="0" u="none" strike="noStrike">
                          <a:effectLst/>
                          <a:latin typeface="Arial" panose="020B0604020202020204" pitchFamily="34" charset="0"/>
                        </a:rPr>
                        <a:t>Polaris</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Earth &amp; Space Science</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Geospatial, imagery, time series</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 (planned)</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 In development</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NASA + NVIDIA + Google Cloud</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 Not yet released, promising scope</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In development</a:t>
                      </a:r>
                    </a:p>
                  </a:txBody>
                  <a:tcPr marL="49303" marR="49303" marT="24651" marB="24651" anchor="ctr">
                    <a:lnL>
                      <a:noFill/>
                    </a:lnL>
                    <a:lnR>
                      <a:noFill/>
                    </a:lnR>
                    <a:lnT>
                      <a:noFill/>
                    </a:lnT>
                    <a:lnB>
                      <a:noFill/>
                    </a:lnB>
                    <a:noFill/>
                  </a:tcPr>
                </a:tc>
                <a:extLst>
                  <a:ext uri="{0D108BD9-81ED-4DB2-BD59-A6C34878D82A}">
                    <a16:rowId xmlns:a16="http://schemas.microsoft.com/office/drawing/2014/main" val="854205360"/>
                  </a:ext>
                </a:extLst>
              </a:tr>
              <a:tr h="364842">
                <a:tc>
                  <a:txBody>
                    <a:bodyPr/>
                    <a:lstStyle/>
                    <a:p>
                      <a:pPr algn="l" fontAlgn="ctr">
                        <a:buNone/>
                      </a:pPr>
                      <a:r>
                        <a:rPr lang="en-GB" sz="1000" b="1" i="0" u="none" strike="noStrike">
                          <a:effectLst/>
                          <a:latin typeface="Arial" panose="020B0604020202020204" pitchFamily="34" charset="0"/>
                        </a:rPr>
                        <a:t>Galactica</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General Science Text</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Text, code, citations</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 (withdrawn)</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Meta AI</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 High ambition, but not currently available</a:t>
                      </a:r>
                    </a:p>
                  </a:txBody>
                  <a:tcPr marL="49303" marR="49303" marT="24651" marB="24651" anchor="ctr">
                    <a:lnL>
                      <a:noFill/>
                    </a:lnL>
                    <a:lnR>
                      <a:noFill/>
                    </a:lnR>
                    <a:lnT>
                      <a:noFill/>
                    </a:lnT>
                    <a:lnB>
                      <a:noFill/>
                    </a:lnB>
                    <a:noFill/>
                  </a:tcPr>
                </a:tc>
                <a:tc>
                  <a:txBody>
                    <a:bodyPr/>
                    <a:lstStyle/>
                    <a:p>
                      <a:pPr algn="l" fontAlgn="ctr">
                        <a:buNone/>
                      </a:pPr>
                      <a:r>
                        <a:rPr lang="en-GB" sz="1000" b="1" i="0" u="none" strike="noStrike">
                          <a:effectLst/>
                          <a:latin typeface="Arial" panose="020B0604020202020204" pitchFamily="34" charset="0"/>
                        </a:rPr>
                        <a:t>Nov 2022 (retracted)</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extLst>
                  <a:ext uri="{0D108BD9-81ED-4DB2-BD59-A6C34878D82A}">
                    <a16:rowId xmlns:a16="http://schemas.microsoft.com/office/drawing/2014/main" val="2673980124"/>
                  </a:ext>
                </a:extLst>
              </a:tr>
              <a:tr h="364842">
                <a:tc>
                  <a:txBody>
                    <a:bodyPr/>
                    <a:lstStyle/>
                    <a:p>
                      <a:pPr algn="l" fontAlgn="ctr">
                        <a:buNone/>
                      </a:pPr>
                      <a:r>
                        <a:rPr lang="en-GB" sz="1000" b="1" i="0" u="none" strike="noStrike">
                          <a:effectLst/>
                          <a:latin typeface="Arial" panose="020B0604020202020204" pitchFamily="34" charset="0"/>
                        </a:rPr>
                        <a:t>SciBERT / BioGPT</a:t>
                      </a:r>
                      <a:endParaRPr lang="en-GB" sz="1000" b="0" i="0" u="none" strike="noStrike">
                        <a:effectLst/>
                        <a:latin typeface="Arial" panose="020B0604020202020204" pitchFamily="34" charset="0"/>
                      </a:endParaRP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Biomedical NLP</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Text (NER, Q&amp;A, classification)</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 (NLP only)</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a:effectLst/>
                          <a:latin typeface="Arial" panose="020B0604020202020204" pitchFamily="34" charset="0"/>
                        </a:rPr>
                        <a:t>➖</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Allen AI / Microsoft / Meta</a:t>
                      </a:r>
                    </a:p>
                  </a:txBody>
                  <a:tcPr marL="49303" marR="49303" marT="24651" marB="24651" anchor="ctr">
                    <a:lnL>
                      <a:noFill/>
                    </a:lnL>
                    <a:lnR>
                      <a:noFill/>
                    </a:lnR>
                    <a:lnT>
                      <a:noFill/>
                    </a:lnT>
                    <a:lnB>
                      <a:noFill/>
                    </a:lnB>
                    <a:noFill/>
                  </a:tcPr>
                </a:tc>
                <a:tc>
                  <a:txBody>
                    <a:bodyPr/>
                    <a:lstStyle/>
                    <a:p>
                      <a:pPr algn="l" fontAlgn="ctr">
                        <a:buNone/>
                      </a:pPr>
                      <a:r>
                        <a:rPr lang="en-GB" sz="1000" b="0" i="0" u="none" strike="noStrike">
                          <a:effectLst/>
                          <a:latin typeface="Arial" panose="020B0604020202020204" pitchFamily="34" charset="0"/>
                        </a:rPr>
                        <a:t>✖️ Narrow, but widely used in biomedical NLP</a:t>
                      </a:r>
                    </a:p>
                  </a:txBody>
                  <a:tcPr marL="49303" marR="49303" marT="24651" marB="24651" anchor="ctr">
                    <a:lnL>
                      <a:noFill/>
                    </a:lnL>
                    <a:lnR>
                      <a:noFill/>
                    </a:lnR>
                    <a:lnT>
                      <a:noFill/>
                    </a:lnT>
                    <a:lnB>
                      <a:noFill/>
                    </a:lnB>
                    <a:noFill/>
                  </a:tcPr>
                </a:tc>
                <a:tc>
                  <a:txBody>
                    <a:bodyPr/>
                    <a:lstStyle/>
                    <a:p>
                      <a:pPr algn="l" fontAlgn="ctr">
                        <a:buNone/>
                      </a:pPr>
                      <a:r>
                        <a:rPr lang="en-DE" sz="1000" b="0" i="0" u="none" strike="noStrike" dirty="0">
                          <a:effectLst/>
                          <a:latin typeface="Arial" panose="020B0604020202020204" pitchFamily="34" charset="0"/>
                        </a:rPr>
                        <a:t>2019–2023</a:t>
                      </a:r>
                    </a:p>
                  </a:txBody>
                  <a:tcPr marL="49303" marR="49303" marT="24651" marB="24651" anchor="ctr">
                    <a:lnL>
                      <a:noFill/>
                    </a:lnL>
                    <a:lnR>
                      <a:noFill/>
                    </a:lnR>
                    <a:lnT>
                      <a:noFill/>
                    </a:lnT>
                    <a:lnB>
                      <a:noFill/>
                    </a:lnB>
                    <a:noFill/>
                  </a:tcPr>
                </a:tc>
                <a:extLst>
                  <a:ext uri="{0D108BD9-81ED-4DB2-BD59-A6C34878D82A}">
                    <a16:rowId xmlns:a16="http://schemas.microsoft.com/office/drawing/2014/main" val="2847171605"/>
                  </a:ext>
                </a:extLst>
              </a:tr>
            </a:tbl>
          </a:graphicData>
        </a:graphic>
      </p:graphicFrame>
    </p:spTree>
    <p:extLst>
      <p:ext uri="{BB962C8B-B14F-4D97-AF65-F5344CB8AC3E}">
        <p14:creationId xmlns:p14="http://schemas.microsoft.com/office/powerpoint/2010/main" val="1476949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5A9B3-9D82-E8E0-853E-6886B39439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13341F-380C-26A7-3DAD-29BEE36854C0}"/>
              </a:ext>
            </a:extLst>
          </p:cNvPr>
          <p:cNvSpPr>
            <a:spLocks noGrp="1"/>
          </p:cNvSpPr>
          <p:nvPr>
            <p:ph type="title"/>
          </p:nvPr>
        </p:nvSpPr>
        <p:spPr/>
        <p:txBody>
          <a:bodyPr/>
          <a:lstStyle/>
          <a:p>
            <a:endParaRPr lang="en-DE"/>
          </a:p>
        </p:txBody>
      </p:sp>
      <p:sp>
        <p:nvSpPr>
          <p:cNvPr id="4" name="Footer Placeholder 3">
            <a:extLst>
              <a:ext uri="{FF2B5EF4-FFF2-40B4-BE49-F238E27FC236}">
                <a16:creationId xmlns:a16="http://schemas.microsoft.com/office/drawing/2014/main" id="{E4389268-5D20-C841-0D58-D8AE492531E0}"/>
              </a:ext>
            </a:extLst>
          </p:cNvPr>
          <p:cNvSpPr>
            <a:spLocks noGrp="1"/>
          </p:cNvSpPr>
          <p:nvPr>
            <p:ph type="ftr" sz="quarter" idx="11"/>
          </p:nvPr>
        </p:nvSpPr>
        <p:spPr/>
        <p:txBody>
          <a:bodyPr/>
          <a:lstStyle/>
          <a:p>
            <a:r>
              <a:rPr lang="en-GB"/>
              <a:t>HAMLET Kopenhagen 2025, Sascha Caron</a:t>
            </a:r>
            <a:endParaRPr lang="en-DE"/>
          </a:p>
        </p:txBody>
      </p:sp>
      <p:sp>
        <p:nvSpPr>
          <p:cNvPr id="5" name="Slide Number Placeholder 4">
            <a:extLst>
              <a:ext uri="{FF2B5EF4-FFF2-40B4-BE49-F238E27FC236}">
                <a16:creationId xmlns:a16="http://schemas.microsoft.com/office/drawing/2014/main" id="{F9935C56-C312-74C0-69FC-C25D3E96932C}"/>
              </a:ext>
            </a:extLst>
          </p:cNvPr>
          <p:cNvSpPr>
            <a:spLocks noGrp="1"/>
          </p:cNvSpPr>
          <p:nvPr>
            <p:ph type="sldNum" sz="quarter" idx="12"/>
          </p:nvPr>
        </p:nvSpPr>
        <p:spPr/>
        <p:txBody>
          <a:bodyPr/>
          <a:lstStyle/>
          <a:p>
            <a:fld id="{EC98B3A4-9273-CE4A-B22B-2D3C6F6E59F0}" type="slidenum">
              <a:rPr lang="en-DE" smtClean="0"/>
              <a:t>9</a:t>
            </a:fld>
            <a:endParaRPr lang="en-DE"/>
          </a:p>
        </p:txBody>
      </p:sp>
      <p:sp>
        <p:nvSpPr>
          <p:cNvPr id="7" name="TextBox 6">
            <a:extLst>
              <a:ext uri="{FF2B5EF4-FFF2-40B4-BE49-F238E27FC236}">
                <a16:creationId xmlns:a16="http://schemas.microsoft.com/office/drawing/2014/main" id="{F5715F4E-8941-C87A-9CD7-CB2EDC35F827}"/>
              </a:ext>
            </a:extLst>
          </p:cNvPr>
          <p:cNvSpPr txBox="1"/>
          <p:nvPr/>
        </p:nvSpPr>
        <p:spPr>
          <a:xfrm>
            <a:off x="8302690" y="6311900"/>
            <a:ext cx="6102220" cy="923330"/>
          </a:xfrm>
          <a:prstGeom prst="rect">
            <a:avLst/>
          </a:prstGeom>
          <a:noFill/>
        </p:spPr>
        <p:txBody>
          <a:bodyPr wrap="square">
            <a:spAutoFit/>
          </a:bodyPr>
          <a:lstStyle/>
          <a:p>
            <a:pPr algn="l" fontAlgn="base">
              <a:buNone/>
            </a:pPr>
            <a:r>
              <a:rPr lang="en-GB" b="1" i="0" dirty="0">
                <a:solidFill>
                  <a:srgbClr val="002060"/>
                </a:solidFill>
                <a:effectLst/>
                <a:latin typeface="circularMedium"/>
              </a:rPr>
              <a:t>The 2025 AI Index Report</a:t>
            </a:r>
          </a:p>
          <a:p>
            <a:pPr algn="l" fontAlgn="base"/>
            <a:br>
              <a:rPr lang="en-GB" b="0" i="0" u="none" strike="noStrike" dirty="0">
                <a:solidFill>
                  <a:srgbClr val="FFFFFF"/>
                </a:solidFill>
                <a:effectLst/>
                <a:latin typeface="circularBook"/>
                <a:hlinkClick r:id="rId2"/>
              </a:rPr>
            </a:br>
            <a:endParaRPr lang="en-GB" b="0" i="0" dirty="0">
              <a:solidFill>
                <a:srgbClr val="FFFFFF"/>
              </a:solidFill>
              <a:effectLst/>
              <a:latin typeface="Times"/>
            </a:endParaRPr>
          </a:p>
        </p:txBody>
      </p:sp>
      <p:pic>
        <p:nvPicPr>
          <p:cNvPr id="10" name="Content Placeholder 9" descr="A graph of a graph of a company&#10;&#10;AI-generated content may be incorrect.">
            <a:extLst>
              <a:ext uri="{FF2B5EF4-FFF2-40B4-BE49-F238E27FC236}">
                <a16:creationId xmlns:a16="http://schemas.microsoft.com/office/drawing/2014/main" id="{50603853-5A96-F678-2545-7C8F8516ABDA}"/>
              </a:ext>
            </a:extLst>
          </p:cNvPr>
          <p:cNvPicPr>
            <a:picLocks noGrp="1" noChangeAspect="1"/>
          </p:cNvPicPr>
          <p:nvPr>
            <p:ph idx="1"/>
          </p:nvPr>
        </p:nvPicPr>
        <p:blipFill>
          <a:blip r:embed="rId3"/>
          <a:stretch>
            <a:fillRect/>
          </a:stretch>
        </p:blipFill>
        <p:spPr>
          <a:xfrm>
            <a:off x="204167" y="136524"/>
            <a:ext cx="11576071" cy="6219825"/>
          </a:xfrm>
        </p:spPr>
      </p:pic>
    </p:spTree>
    <p:extLst>
      <p:ext uri="{BB962C8B-B14F-4D97-AF65-F5344CB8AC3E}">
        <p14:creationId xmlns:p14="http://schemas.microsoft.com/office/powerpoint/2010/main" val="11789022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dirty="0" smtClean="0">
            <a:sym typeface="Wingdings" pitchFamily="2" charset="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12825</TotalTime>
  <Words>6410</Words>
  <Application>Microsoft Macintosh PowerPoint</Application>
  <PresentationFormat>Widescreen</PresentationFormat>
  <Paragraphs>912</Paragraphs>
  <Slides>86</Slides>
  <Notes>4</Notes>
  <HiddenSlides>0</HiddenSlides>
  <MMClips>1</MMClips>
  <ScaleCrop>false</ScaleCrop>
  <HeadingPairs>
    <vt:vector size="6" baseType="variant">
      <vt:variant>
        <vt:lpstr>Fonts Used</vt:lpstr>
      </vt:variant>
      <vt:variant>
        <vt:i4>20</vt:i4>
      </vt:variant>
      <vt:variant>
        <vt:lpstr>Theme</vt:lpstr>
      </vt:variant>
      <vt:variant>
        <vt:i4>1</vt:i4>
      </vt:variant>
      <vt:variant>
        <vt:lpstr>Slide Titles</vt:lpstr>
      </vt:variant>
      <vt:variant>
        <vt:i4>86</vt:i4>
      </vt:variant>
    </vt:vector>
  </HeadingPairs>
  <TitlesOfParts>
    <vt:vector size="107" baseType="lpstr">
      <vt:lpstr>-apple-system</vt:lpstr>
      <vt:lpstr>Arial</vt:lpstr>
      <vt:lpstr>Ayuthaya</vt:lpstr>
      <vt:lpstr>Calibri</vt:lpstr>
      <vt:lpstr>Calibri Light</vt:lpstr>
      <vt:lpstr>circularBook</vt:lpstr>
      <vt:lpstr>circularMedium</vt:lpstr>
      <vt:lpstr>circularRegular</vt:lpstr>
      <vt:lpstr>CMU Serif</vt:lpstr>
      <vt:lpstr>Google Sans</vt:lpstr>
      <vt:lpstr>Helvetica</vt:lpstr>
      <vt:lpstr>Helvetica Neue</vt:lpstr>
      <vt:lpstr>Impact</vt:lpstr>
      <vt:lpstr>inherit</vt:lpstr>
      <vt:lpstr>Open Sans</vt:lpstr>
      <vt:lpstr>Roboto</vt:lpstr>
      <vt:lpstr>Roboto Light</vt:lpstr>
      <vt:lpstr>Symbol</vt:lpstr>
      <vt:lpstr>Times</vt:lpstr>
      <vt:lpstr>Wingdings</vt:lpstr>
      <vt:lpstr>Office Theme</vt:lpstr>
      <vt:lpstr>PowerPoint Presentation</vt:lpstr>
      <vt:lpstr>PowerPoint Presentation</vt:lpstr>
      <vt:lpstr>Large Physics Models  and EuCAIF            as a New Scientific Instrument   </vt:lpstr>
      <vt:lpstr> From AI in Fundamental Physics to Large Physics Models</vt:lpstr>
      <vt:lpstr>PowerPoint Presentation</vt:lpstr>
      <vt:lpstr>PowerPoint Presentation</vt:lpstr>
      <vt:lpstr>Meanwhile in industry…</vt:lpstr>
      <vt:lpstr>PowerPoint Presentation</vt:lpstr>
      <vt:lpstr>PowerPoint Presentation</vt:lpstr>
      <vt:lpstr>Foundation Models: General Intelligence for Specific Tasks </vt:lpstr>
      <vt:lpstr>Foundation Models: General Intelligence for Specific Tasks </vt:lpstr>
      <vt:lpstr>PowerPoint Presentation</vt:lpstr>
      <vt:lpstr>Collisions at the  Large Hadron Collider</vt:lpstr>
      <vt:lpstr>Most events look like this…</vt:lpstr>
      <vt:lpstr>From Hits to Tracks: Tokens in Physics</vt:lpstr>
      <vt:lpstr>PowerPoint Presentation</vt:lpstr>
      <vt:lpstr>PowerPoint Presentation</vt:lpstr>
      <vt:lpstr>From Hits to Tracks: Tokens in Physics</vt:lpstr>
      <vt:lpstr>From Hits to Tracks: Tokens in Physics</vt:lpstr>
      <vt:lpstr>Model performance  Not enough training data in trackML challenge ! (model can still improve)</vt:lpstr>
      <vt:lpstr>End-to-End ?</vt:lpstr>
      <vt:lpstr>End-to-End ?</vt:lpstr>
      <vt:lpstr>End-to-End ?</vt:lpstr>
      <vt:lpstr>PowerPoint Presentation</vt:lpstr>
      <vt:lpstr>PowerPoint Presentation</vt:lpstr>
      <vt:lpstr>PowerPoint Presentation</vt:lpstr>
      <vt:lpstr>What is classification based on ?</vt:lpstr>
      <vt:lpstr>End-to-End ?</vt:lpstr>
      <vt:lpstr>Modalities for Particle Physics</vt:lpstr>
      <vt:lpstr>Other strategies : Encoder only regressor</vt:lpstr>
      <vt:lpstr>What actually means “scientific understanding” ?</vt:lpstr>
      <vt:lpstr>A behavioral conception of understanding</vt:lpstr>
      <vt:lpstr>Example from physics</vt:lpstr>
      <vt:lpstr>PowerPoint Presentation</vt:lpstr>
      <vt:lpstr>PowerPoint Presentation</vt:lpstr>
      <vt:lpstr>PowerPoint Presentation</vt:lpstr>
      <vt:lpstr>Benchmarking</vt:lpstr>
      <vt:lpstr>PowerPoint Presentation</vt:lpstr>
      <vt:lpstr>1. Create a question 2. Assign points for  Correctness  and creativity/surprise</vt:lpstr>
      <vt:lpstr>Example Question1 </vt:lpstr>
      <vt:lpstr>Example Question 2</vt:lpstr>
      <vt:lpstr>Example Question 3 - begin</vt:lpstr>
      <vt:lpstr>Example Question 3</vt:lpstr>
      <vt:lpstr>PowerPoint Presentation</vt:lpstr>
      <vt:lpstr>Large Physics Models</vt:lpstr>
      <vt:lpstr>Large Physics Models</vt:lpstr>
      <vt:lpstr>What Are Large Physics Models (LPMs)?</vt:lpstr>
      <vt:lpstr>PowerPoint Presentation</vt:lpstr>
      <vt:lpstr>Three Pillars for building Large Physics Models</vt:lpstr>
      <vt:lpstr>LPMs Need a New Kind of Collaboration</vt:lpstr>
      <vt:lpstr>LPMs : Yes or No ?</vt:lpstr>
      <vt:lpstr>Industry vs. Science</vt:lpstr>
      <vt:lpstr>Feasibility  Would need careful estimate</vt:lpstr>
      <vt:lpstr>Final Thought: Who Will Build the Future of Scientific Discovery? </vt:lpstr>
      <vt:lpstr>Final Thought: Who Will Build the Future of Scientific Discovery? </vt:lpstr>
      <vt:lpstr>Final Thought 2</vt:lpstr>
      <vt:lpstr>PowerPoint Presentation</vt:lpstr>
      <vt:lpstr>Bonus slides</vt:lpstr>
      <vt:lpstr>EuCAIF organizational structure</vt:lpstr>
      <vt:lpstr>EuCAIF Working groups</vt:lpstr>
      <vt:lpstr>EuCAIF WG : foundation models  (Detector -&gt; Physics)</vt:lpstr>
      <vt:lpstr>EuCAIF  “core group”</vt:lpstr>
      <vt:lpstr>EuCAIF  “core group”</vt:lpstr>
      <vt:lpstr>PowerPoint Presentation</vt:lpstr>
      <vt:lpstr>PowerPoint Presentation</vt:lpstr>
      <vt:lpstr>Program Tuesday afternoon</vt:lpstr>
      <vt:lpstr>EuCAIF + friends outputs:  12 AI recommendations</vt:lpstr>
      <vt:lpstr>PowerPoint Presentation</vt:lpstr>
      <vt:lpstr>EuCAIF + friends outputs:  12 AI recommendations</vt:lpstr>
      <vt:lpstr>EuCAIF + friends outputs: AI-RDs </vt:lpstr>
      <vt:lpstr>EuCAIFCon2025</vt:lpstr>
      <vt:lpstr>Summary </vt:lpstr>
      <vt:lpstr>Additional slides</vt:lpstr>
      <vt:lpstr>Contra / Claims</vt:lpstr>
      <vt:lpstr>2024: Recognizing AI as a fundamental tool for science</vt:lpstr>
      <vt:lpstr>Tokens</vt:lpstr>
      <vt:lpstr>To introduce transformers and LLMs we look at encoder – decoder architectures</vt:lpstr>
      <vt:lpstr>To introduce transformers and LLMs we look at encoder – decoder architectures</vt:lpstr>
      <vt:lpstr>To introduce transformers and LLMs we look at encoder – decoder architectures</vt:lpstr>
      <vt:lpstr>To introduce transformers and LLMs we look at encoder – decoder architectures</vt:lpstr>
      <vt:lpstr>To introduce transformers and LLMs we look at encoder – decoder architectures</vt:lpstr>
      <vt:lpstr>To introduce transformers and LLMs we look at encoder – decoder architectures</vt:lpstr>
      <vt:lpstr>PowerPoint Presentation</vt:lpstr>
      <vt:lpstr>Fundamental Physics and text models</vt:lpstr>
      <vt:lpstr>PowerPoint Presentation</vt:lpstr>
      <vt:lpstr>Science foundation models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sascha.caron sascha.caron</dc:creator>
  <cp:lastModifiedBy>Caron, S. (Sascha)</cp:lastModifiedBy>
  <cp:revision>204</cp:revision>
  <dcterms:created xsi:type="dcterms:W3CDTF">2024-11-12T11:24:43Z</dcterms:created>
  <dcterms:modified xsi:type="dcterms:W3CDTF">2025-09-08T08:41:30Z</dcterms:modified>
</cp:coreProperties>
</file>