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61" r:id="rId11"/>
  </p:sldIdLst>
  <p:sldSz cx="9144000" cy="5143500" type="screen16x9"/>
  <p:notesSz cx="6858000" cy="9144000"/>
  <p:defaultTextStyle>
    <a:defPPr>
      <a:defRPr lang="fi-FI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/>
    <p:restoredTop sz="94681"/>
  </p:normalViewPr>
  <p:slideViewPr>
    <p:cSldViewPr snapToGrid="0" snapToObjects="1">
      <p:cViewPr varScale="1">
        <p:scale>
          <a:sx n="112" d="100"/>
          <a:sy n="112" d="100"/>
        </p:scale>
        <p:origin x="200" y="7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osoitt.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Muokkaa perustyylejä osoitt.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osoittamalla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i-FI"/>
              <a:t>Muokkaa perustyylejä osoitt.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osoittamalla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osoittamalla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ykse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Päiväykse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ykse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Muokkaa perustyylejä osoitt.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osoittamalla</a:t>
            </a:r>
          </a:p>
        </p:txBody>
      </p:sp>
      <p:sp>
        <p:nvSpPr>
          <p:cNvPr id="5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Muokkaa perustyylejä osoitt.</a:t>
            </a: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osoittamalla</a:t>
            </a:r>
          </a:p>
        </p:txBody>
      </p:sp>
      <p:sp>
        <p:nvSpPr>
          <p:cNvPr id="5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CF23D-CEF2-7D4A-B874-D7CAE509BD1E}" type="datetimeFigureOut">
              <a:rPr lang="fi-FI" smtClean="0"/>
              <a:t>7.5.2025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27401"/>
            <a:ext cx="9557282" cy="77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Kuva 4" descr="HIP_Logo_EN_V4_1Colour_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491" y="1076325"/>
            <a:ext cx="2913888" cy="2993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01000" y="184158"/>
            <a:ext cx="9557282" cy="77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65321" y="-3498800"/>
            <a:ext cx="6302641" cy="51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27401"/>
            <a:ext cx="9557283" cy="77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01000" y="184158"/>
            <a:ext cx="9557283" cy="77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65321" y="-3498800"/>
            <a:ext cx="6302642" cy="51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kstiruutu 7"/>
          <p:cNvSpPr txBox="1"/>
          <p:nvPr/>
        </p:nvSpPr>
        <p:spPr>
          <a:xfrm>
            <a:off x="872068" y="2209800"/>
            <a:ext cx="74337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4000" dirty="0" err="1">
                <a:solidFill>
                  <a:schemeClr val="bg1"/>
                </a:solidFill>
                <a:latin typeface="Arial"/>
                <a:cs typeface="Arial"/>
              </a:rPr>
              <a:t>Thank</a:t>
            </a:r>
            <a:r>
              <a:rPr lang="fi-FI" sz="40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i-FI" sz="4000" dirty="0" err="1">
                <a:solidFill>
                  <a:schemeClr val="bg1"/>
                </a:solidFill>
                <a:latin typeface="Arial"/>
                <a:cs typeface="Arial"/>
              </a:rPr>
              <a:t>You</a:t>
            </a:r>
            <a:r>
              <a:rPr lang="fi-FI" sz="4000" dirty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27401"/>
            <a:ext cx="9557282" cy="77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60" y="264160"/>
            <a:ext cx="2072640" cy="5560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CD5CC-1C6A-C970-F480-32361AD8F270}"/>
              </a:ext>
            </a:extLst>
          </p:cNvPr>
          <p:cNvSpPr txBox="1">
            <a:spLocks/>
          </p:cNvSpPr>
          <p:nvPr/>
        </p:nvSpPr>
        <p:spPr>
          <a:xfrm>
            <a:off x="685800" y="1924882"/>
            <a:ext cx="777240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  <a:ea typeface="+mn-ea"/>
                <a:cs typeface="+mn-cs"/>
              </a:rPr>
              <a:t>Input of Finland to </a:t>
            </a:r>
            <a:r>
              <a:rPr lang="en-GB" sz="4000" dirty="0">
                <a:latin typeface="+mn-lt"/>
                <a:ea typeface="+mn-ea"/>
                <a:cs typeface="+mn-cs"/>
              </a:rPr>
              <a:t>the European Strategy of Particle Physics</a:t>
            </a:r>
            <a:br>
              <a:rPr lang="en-GB" sz="36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AC02530-6E73-63C2-0EFF-452405809465}"/>
              </a:ext>
            </a:extLst>
          </p:cNvPr>
          <p:cNvSpPr txBox="1">
            <a:spLocks/>
          </p:cNvSpPr>
          <p:nvPr/>
        </p:nvSpPr>
        <p:spPr>
          <a:xfrm>
            <a:off x="1143000" y="3371850"/>
            <a:ext cx="6400800" cy="131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00" dirty="0"/>
              <a:t>Panja Luukka</a:t>
            </a:r>
          </a:p>
          <a:p>
            <a:pPr marL="0" indent="0" algn="ctr">
              <a:buNone/>
            </a:pPr>
            <a:r>
              <a:rPr lang="en-US" sz="1200" dirty="0"/>
              <a:t>Helsinki Institute of Physics and </a:t>
            </a:r>
            <a:br>
              <a:rPr lang="en-US" sz="1200" dirty="0"/>
            </a:br>
            <a:r>
              <a:rPr lang="en-US" sz="1200" dirty="0"/>
              <a:t>Lappeenranta-Lahti University of Technology</a:t>
            </a: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1A241-EAFA-4C9B-45F3-96A082282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935" y="223232"/>
            <a:ext cx="8229600" cy="857250"/>
          </a:xfrm>
        </p:spPr>
        <p:txBody>
          <a:bodyPr/>
          <a:lstStyle/>
          <a:p>
            <a:r>
              <a:rPr lang="en-US" dirty="0"/>
              <a:t>Particle physics in Finland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78A9F-1C61-A03E-7CB1-1DB4F28F1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162" y="1375891"/>
            <a:ext cx="7927675" cy="3544377"/>
          </a:xfrm>
        </p:spPr>
        <p:txBody>
          <a:bodyPr>
            <a:normAutofit/>
          </a:bodyPr>
          <a:lstStyle/>
          <a:p>
            <a:r>
              <a:rPr lang="en-US" sz="135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Finland has a long-standing tradition in internationally high-quality research in theoretical and experimental high-energy physics</a:t>
            </a:r>
            <a:r>
              <a:rPr lang="en-FI" sz="135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r>
              <a:rPr lang="en-US" sz="13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Since 1996, the Helsinki Institute of Physics (HIP) has had a national mandate to coordinate Finland’s research related to CERN, and since 2010 also to Finland’s contribution to the Facility for Antiproton and Ion Research (FAIR).</a:t>
            </a:r>
            <a:r>
              <a:rPr lang="en-FI" sz="13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sz="13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HIP is a joint institute of five Finnish universities: University of Helsinki, Aalto University, University of Jyväskylä, Lappeenranta-Lahti University of Technology, and Tampere University. In addition, the National Radiation and Nuclear Safety Authority has been an interim member since 2018.</a:t>
            </a:r>
            <a:r>
              <a:rPr lang="en-FI" sz="13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sz="13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The role of HIP is essential in creating cohesion and focusing resources in both theoretical and experimental research in Finland.  </a:t>
            </a:r>
          </a:p>
          <a:p>
            <a:r>
              <a:rPr lang="en-US" sz="13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This enables research in Finland to have a much greater impact than would be possible without HIP. </a:t>
            </a:r>
          </a:p>
          <a:p>
            <a:r>
              <a:rPr lang="en-US" sz="13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HIP contributes to the European Committee for Future Accelerators, ECFA, and represents Finland in APPEC, which coordinates </a:t>
            </a:r>
            <a:r>
              <a:rPr lang="en-US" sz="1300" dirty="0" err="1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astroparticle</a:t>
            </a:r>
            <a:r>
              <a:rPr lang="en-US" sz="13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 physics research in Europe. Starting in 2026, HIP is planned to represent Finland in </a:t>
            </a:r>
            <a:r>
              <a:rPr lang="en-US" sz="1300" dirty="0" err="1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NuPECC</a:t>
            </a:r>
            <a:r>
              <a:rPr lang="en-US" sz="13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, which coordinates nuclear physics research in Europe.</a:t>
            </a:r>
            <a:endParaRPr lang="en-FI" sz="1300" dirty="0">
              <a:solidFill>
                <a:schemeClr val="tx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Kuva 3" descr="Circles_Green.png">
            <a:extLst>
              <a:ext uri="{FF2B5EF4-FFF2-40B4-BE49-F238E27FC236}">
                <a16:creationId xmlns:a16="http://schemas.microsoft.com/office/drawing/2014/main" id="{38C92BC9-4DC0-585A-0010-BD13AF005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27401"/>
            <a:ext cx="9557282" cy="7770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3695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B2B9E-BD98-495C-FCAC-EEA973A68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166" y="188726"/>
            <a:ext cx="8229600" cy="857250"/>
          </a:xfrm>
        </p:spPr>
        <p:txBody>
          <a:bodyPr/>
          <a:lstStyle/>
          <a:p>
            <a:r>
              <a:rPr lang="en-US" dirty="0"/>
              <a:t>Main research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A5B87-6228-3580-955C-5F620F556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39692"/>
            <a:ext cx="7886700" cy="3715082"/>
          </a:xfrm>
        </p:spPr>
        <p:txBody>
          <a:bodyPr>
            <a:norm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LHC experiments, ALICE and CMS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</a:rPr>
              <a:t>full physics exploitation and  HL-LHC  upgrades requiring continued detector R&amp;D</a:t>
            </a:r>
            <a:r>
              <a:rPr lang="en-FI" sz="1400" dirty="0">
                <a:latin typeface="Calibri" panose="020F0502020204030204" pitchFamily="34" charset="0"/>
              </a:rPr>
              <a:t>. </a:t>
            </a:r>
            <a:endParaRPr lang="en-US" sz="1400" dirty="0">
              <a:latin typeface="Calibri" panose="020F0502020204030204" pitchFamily="34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Future high-energy frontier </a:t>
            </a:r>
            <a:endParaRPr lang="en-FI" sz="1400" b="1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</a:rPr>
              <a:t>Contributing to the CLIC and FCC R&amp;D programs.  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FAIR operations  </a:t>
            </a:r>
            <a:endParaRPr lang="en-FI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</a:rPr>
              <a:t>Top priority for the Nuclear Physics Community</a:t>
            </a:r>
            <a:r>
              <a:rPr lang="en-FI" sz="1400" dirty="0"/>
              <a:t> . </a:t>
            </a:r>
            <a:endParaRPr lang="en-FI" sz="1400" dirty="0">
              <a:latin typeface="Calibri" panose="020F0502020204030204" pitchFamily="34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Other experimental activities at CERN </a:t>
            </a:r>
            <a:endParaRPr lang="en-FI" sz="1400" b="1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</a:rPr>
              <a:t>long-term collaboration with ISOLDE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</a:rPr>
              <a:t>Helsinki group worldwide recognized in the CLOUD experiment. 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Theoretical physics 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</a:rPr>
              <a:t>high energy physics, cosmology and related areas of theoretical physics</a:t>
            </a:r>
            <a:endParaRPr lang="en-FI" sz="1400" dirty="0">
              <a:latin typeface="Calibri" panose="020F0502020204030204" pitchFamily="34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Cosmology and astro particle research  </a:t>
            </a:r>
            <a:endParaRPr lang="en-FI" sz="14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</a:rPr>
              <a:t>ESA Euclid satellite mission, LISA and Dark Matter experiment COSINUS</a:t>
            </a:r>
            <a:r>
              <a:rPr lang="en-FI" sz="1400" dirty="0">
                <a:latin typeface="Calibri" panose="020F0502020204030204" pitchFamily="34" charset="0"/>
              </a:rPr>
              <a:t> </a:t>
            </a:r>
          </a:p>
          <a:p>
            <a:endParaRPr lang="en-US" dirty="0"/>
          </a:p>
        </p:txBody>
      </p:sp>
      <p:pic>
        <p:nvPicPr>
          <p:cNvPr id="4" name="Kuva 3" descr="Circles_Green.png">
            <a:extLst>
              <a:ext uri="{FF2B5EF4-FFF2-40B4-BE49-F238E27FC236}">
                <a16:creationId xmlns:a16="http://schemas.microsoft.com/office/drawing/2014/main" id="{03587D62-77CE-5D3B-E55B-8AB68E2C2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27401"/>
            <a:ext cx="9557282" cy="7770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9902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52046-FFCA-CC5C-ACEA-2A6B05CB7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619" y="531711"/>
            <a:ext cx="8343531" cy="4080077"/>
          </a:xfrm>
        </p:spPr>
        <p:txBody>
          <a:bodyPr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Detector laboratory  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</a:rPr>
              <a:t>Infrastructure at HIP for high-quality instrumentation with appropriate laboratory premises.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Technological connections and knowledge transfer </a:t>
            </a:r>
            <a:endParaRPr lang="en-FI" sz="14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</a:rPr>
              <a:t>often with links to the CERN experiments</a:t>
            </a:r>
            <a:r>
              <a:rPr lang="en-FI" sz="1400" dirty="0"/>
              <a:t> </a:t>
            </a:r>
            <a:endParaRPr lang="en-US" sz="14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Open science </a:t>
            </a:r>
            <a:endParaRPr lang="en-FI" sz="1400" b="1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</a:rPr>
              <a:t>HIP has been an active promoter of open science throughout its existence, with over 95% of its publications being open access.</a:t>
            </a:r>
            <a:endParaRPr lang="en-FI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Outreach  </a:t>
            </a:r>
            <a:endParaRPr lang="en-FI" sz="1400" b="1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</a:rPr>
              <a:t>HIP carries out education and promotes general knowledge in natural sciences.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</a:rPr>
              <a:t>Open data in a simplified format has been used in secondary education with success, increasing interest in particle physics, data analysis, computing and the STEM fields.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Wellbeing and diversity </a:t>
            </a:r>
            <a:endParaRPr lang="en-FI" sz="14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</a:rPr>
              <a:t>Special attention is paid to preventing discrimination and harassment, encouraging diversity and equality, recognizing implicit biases, reducing work-related stress, and implementing Codes of Conduct. </a:t>
            </a:r>
            <a:endParaRPr lang="en-US" sz="14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Sustainability and responsibility </a:t>
            </a:r>
            <a:endParaRPr lang="en-FI" sz="1400" b="1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</a:rPr>
              <a:t>HIP’s research has great potential in finding sustainable solutions for the society, such as in energy production technologies</a:t>
            </a:r>
            <a:r>
              <a:rPr lang="en-FI" sz="1400" dirty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endParaRPr lang="en-US" sz="1400" dirty="0"/>
          </a:p>
        </p:txBody>
      </p:sp>
      <p:pic>
        <p:nvPicPr>
          <p:cNvPr id="2" name="Kuva 3" descr="Circles_Green.png">
            <a:extLst>
              <a:ext uri="{FF2B5EF4-FFF2-40B4-BE49-F238E27FC236}">
                <a16:creationId xmlns:a16="http://schemas.microsoft.com/office/drawing/2014/main" id="{664578A0-EDA4-A7E4-521C-5C152F5D48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27401"/>
            <a:ext cx="9557282" cy="7770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0657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5DAE9-3CB9-8C0F-DEC8-49CFF44BF3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97980"/>
            <a:ext cx="7886700" cy="38109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a) Which is the preferred next major/flagship collider project for CERN?</a:t>
            </a:r>
            <a:endParaRPr lang="en-FI" sz="135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4350"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	FCC-ee</a:t>
            </a:r>
            <a:endParaRPr lang="en-FI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b) What are the most important elements in the response to (a)</a:t>
            </a:r>
            <a:endParaRPr lang="en-FI" sz="135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71450" lvl="1">
              <a:spcBef>
                <a:spcPts val="7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n-US" sz="135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) Physics potential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514350"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	Precision studies of Higgs boson, electroweak precision measurements</a:t>
            </a:r>
            <a:endParaRPr lang="en-FI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  ii) Long-term perspective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514350"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	Bridge between LHC and FCC-</a:t>
            </a:r>
            <a:r>
              <a:rPr lang="en-US" sz="1350" i="1" dirty="0" err="1">
                <a:latin typeface="Calibri" panose="020F0502020204030204" pitchFamily="34" charset="0"/>
                <a:ea typeface="Calibri" panose="020F0502020204030204" pitchFamily="34" charset="0"/>
              </a:rPr>
              <a:t>hh</a:t>
            </a: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; key for the future of CERN</a:t>
            </a:r>
            <a:endParaRPr lang="en-FI" sz="1350" i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  iii) Financial and human resources: requirements and effect on other projects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514350"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	Will tie most resources in the field starting 2040 for the next 20 years</a:t>
            </a:r>
            <a:endParaRPr lang="en-FI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  iv) Timing</a:t>
            </a:r>
          </a:p>
          <a:p>
            <a:pPr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         	Would be better if online earlier to better compete with CEPC</a:t>
            </a:r>
            <a:endParaRPr lang="en-US" sz="135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  v) Careers and training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514350"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	Important opportunity for the younger generation to choose a career in the field, without a new project after LHC many talented people might choose another field</a:t>
            </a:r>
            <a:endParaRPr lang="en-FI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  vi) Sustainability</a:t>
            </a:r>
            <a:br>
              <a:rPr lang="en-US" sz="1350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350" dirty="0">
                <a:latin typeface="Calibri" panose="020F0502020204030204" pitchFamily="34" charset="0"/>
                <a:ea typeface="Calibri" panose="020F0502020204030204" pitchFamily="34" charset="0"/>
              </a:rPr>
              <a:t>         	</a:t>
            </a: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Reusing tunnel for FCC-</a:t>
            </a:r>
            <a:r>
              <a:rPr lang="en-US" sz="1350" i="1" dirty="0" err="1">
                <a:latin typeface="Calibri" panose="020F0502020204030204" pitchFamily="34" charset="0"/>
                <a:ea typeface="Calibri" panose="020F0502020204030204" pitchFamily="34" charset="0"/>
              </a:rPr>
              <a:t>hh</a:t>
            </a: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 after FCC-ee is an optimal use of resources</a:t>
            </a:r>
            <a:endParaRPr lang="en-FI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B992B66-1681-D786-3F2E-2297A3DB2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>
                <a:latin typeface="Calibri" panose="020F0502020204030204" pitchFamily="34" charset="0"/>
                <a:ea typeface="Calibri" panose="020F0502020204030204" pitchFamily="34" charset="0"/>
              </a:rPr>
              <a:t>Short answers to questions by ECFA</a:t>
            </a:r>
            <a:r>
              <a:rPr lang="en-FI" dirty="0">
                <a:effectLst/>
              </a:rPr>
              <a:t> </a:t>
            </a:r>
            <a:endParaRPr lang="en-US" dirty="0"/>
          </a:p>
        </p:txBody>
      </p:sp>
      <p:pic>
        <p:nvPicPr>
          <p:cNvPr id="2" name="Kuva 3" descr="Circles_Green.png">
            <a:extLst>
              <a:ext uri="{FF2B5EF4-FFF2-40B4-BE49-F238E27FC236}">
                <a16:creationId xmlns:a16="http://schemas.microsoft.com/office/drawing/2014/main" id="{3D6DA7A4-06DB-F808-24BB-3447D37FE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27401"/>
            <a:ext cx="9557282" cy="7770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2376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94EB9-EB04-BCCF-0589-546288BD6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>
                <a:latin typeface="Calibri" panose="020F0502020204030204" pitchFamily="34" charset="0"/>
                <a:ea typeface="Calibri" panose="020F0502020204030204" pitchFamily="34" charset="0"/>
              </a:rPr>
              <a:t>Short answers to questions by ECFA</a:t>
            </a:r>
            <a:r>
              <a:rPr lang="en-FI" dirty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17CCB-914C-7D56-B337-004FD68A3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89299"/>
            <a:ext cx="7886700" cy="375887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c) Should CERN/Europe proceed with the preferred option set out in (a) or should alternative options be considered:</a:t>
            </a:r>
            <a:endParaRPr lang="en-FI" sz="135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1" indent="0"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n-US" sz="135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) if Japan proceeds with the ILC in a timely way?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514350"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	Keep (a), possibly go directly to FCC-</a:t>
            </a:r>
            <a:r>
              <a:rPr lang="en-US" sz="1350" i="1" dirty="0" err="1">
                <a:latin typeface="Calibri" panose="020F0502020204030204" pitchFamily="34" charset="0"/>
                <a:ea typeface="Calibri" panose="020F0502020204030204" pitchFamily="34" charset="0"/>
              </a:rPr>
              <a:t>hh</a:t>
            </a: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r>
              <a:rPr lang="en-US" sz="135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0" lvl="1" indent="0"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  ii)   if China proceeds with the CEPC on the announced timescale?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514350"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	Finland should engage with a small effort to learn; similar motivation as the engagement in Tevatron in preparation for LHC. Keep (a), possibly go directly to FCC-</a:t>
            </a:r>
            <a:r>
              <a:rPr lang="en-US" sz="1350" i="1" dirty="0" err="1">
                <a:latin typeface="Calibri" panose="020F0502020204030204" pitchFamily="34" charset="0"/>
                <a:ea typeface="Calibri" panose="020F0502020204030204" pitchFamily="34" charset="0"/>
              </a:rPr>
              <a:t>hh</a:t>
            </a: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0" lvl="1" indent="0"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  iii)   if the US proceeds with a muon collider?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514350">
              <a:buNone/>
            </a:pPr>
            <a:r>
              <a:rPr lang="en-US" sz="1350" dirty="0"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Interesting option to engage with a small effort if US goes ahead, but keep (a)</a:t>
            </a:r>
          </a:p>
          <a:p>
            <a:pPr marL="0" lvl="1" indent="0"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  iv)   if there are major new (unexpected) results from the HL-LHC or other HEP experiments?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514350">
              <a:buNone/>
            </a:pPr>
            <a:r>
              <a:rPr lang="en-US" sz="1350" i="1" dirty="0">
                <a:latin typeface="Calibri" panose="020F0502020204030204" pitchFamily="34" charset="0"/>
              </a:rPr>
              <a:t>	Only if something new in the 0.5-1 TeV mass range turns up at the HL-LHC, a linear collider at CERN would be a realistic option</a:t>
            </a:r>
            <a:endParaRPr lang="en-FI" sz="1350" i="1" dirty="0">
              <a:latin typeface="Calibri" panose="020F0502020204030204" pitchFamily="34" charset="0"/>
            </a:endParaRPr>
          </a:p>
          <a:p>
            <a:pPr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d) Beyond the preferred option in 1a), what other accelerator R&amp;D topics (e.g. </a:t>
            </a:r>
            <a:r>
              <a:rPr lang="en-US" sz="135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highfield</a:t>
            </a: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magnets, RF technology, alternative accelerators/colliders) should be pursued in parallel?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171450" indent="0"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	At least high-field magnets and RF technology development should be pursued in </a:t>
            </a:r>
            <a:b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parallel.</a:t>
            </a:r>
            <a:endParaRPr lang="en-FI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Kuva 3" descr="Circles_Green.png">
            <a:extLst>
              <a:ext uri="{FF2B5EF4-FFF2-40B4-BE49-F238E27FC236}">
                <a16:creationId xmlns:a16="http://schemas.microsoft.com/office/drawing/2014/main" id="{AED5C53A-723F-4832-028A-C68A6A487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27401"/>
            <a:ext cx="9557282" cy="7770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44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AD85B-44F5-ADE6-33F8-3DB0EA297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>
                <a:latin typeface="Calibri" panose="020F0502020204030204" pitchFamily="34" charset="0"/>
                <a:ea typeface="Calibri" panose="020F0502020204030204" pitchFamily="34" charset="0"/>
              </a:rPr>
              <a:t>Short answers to questions by ECFA</a:t>
            </a:r>
            <a:r>
              <a:rPr lang="en-FI" dirty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77FE1-1D52-56C5-082D-5C8C52DB9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30" y="1268016"/>
            <a:ext cx="7886700" cy="3263504"/>
          </a:xfrm>
        </p:spPr>
        <p:txBody>
          <a:bodyPr/>
          <a:lstStyle/>
          <a:p>
            <a:pPr marL="0" indent="0"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e)</a:t>
            </a:r>
            <a:r>
              <a:rPr lang="en-US" sz="1350" b="1" dirty="0">
                <a:latin typeface="Calibri" panose="020F0502020204030204" pitchFamily="34" charset="0"/>
                <a:ea typeface="Calibri" panose="020F0502020204030204" pitchFamily="34" charset="0"/>
              </a:rPr>
              <a:t>  </a:t>
            </a: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What is the </a:t>
            </a:r>
            <a:r>
              <a:rPr lang="en-US" sz="135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prioritised</a:t>
            </a: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list of alternative options if the preferred option set out in 1a) is not feasible (due to cost, timing, international developments, or for other reasons)?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buNone/>
            </a:pPr>
            <a:r>
              <a:rPr lang="en-US" sz="1350" dirty="0">
                <a:latin typeface="Calibri" panose="020F0502020204030204" pitchFamily="34" charset="0"/>
                <a:ea typeface="Calibri" panose="020F0502020204030204" pitchFamily="34" charset="0"/>
              </a:rPr>
              <a:t>       	</a:t>
            </a: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A linear collider at CERN if it is affordable</a:t>
            </a:r>
            <a:endParaRPr lang="en-FI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f) What are the most important elements in the response to 1e)? (The set of considerations in 1b should be used).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450"/>
              </a:spcBef>
              <a:buNone/>
            </a:pPr>
            <a:r>
              <a:rPr lang="en-FI" sz="1350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Physics potential: precision studies of Higgs boson, electroweak precision measurements, new physics studies in case HL-LHC finds something new in 0.5-1 TeV range. Long-term perspective: CERN future. Career and training: important opportunity for the younger generation to choose a career in the field, without a new project after LHC many talented people might choose another field.</a:t>
            </a:r>
            <a:endParaRPr lang="en-FI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Kuva 3" descr="Circles_Green.png">
            <a:extLst>
              <a:ext uri="{FF2B5EF4-FFF2-40B4-BE49-F238E27FC236}">
                <a16:creationId xmlns:a16="http://schemas.microsoft.com/office/drawing/2014/main" id="{11451F42-5B6A-5D12-12DF-DB8FC8724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27401"/>
            <a:ext cx="9557282" cy="7770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7712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EB60D-4AF4-F554-BC9E-BFB61D816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300" dirty="0">
                <a:latin typeface="Calibri" panose="020F0502020204030204" pitchFamily="34" charset="0"/>
                <a:ea typeface="Calibri" panose="020F0502020204030204" pitchFamily="34" charset="0"/>
              </a:rPr>
              <a:t>Questions on non-collider projects and other fields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B304B-793E-5058-A5A7-C8456750A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638" y="1283774"/>
            <a:ext cx="7886700" cy="3263504"/>
          </a:xfrm>
        </p:spPr>
        <p:txBody>
          <a:bodyPr/>
          <a:lstStyle/>
          <a:p>
            <a:pPr marL="0" indent="0"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a) What other areas of physics should be pursued, and with what relative priority?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539591"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P</a:t>
            </a:r>
            <a:r>
              <a:rPr lang="en-US" sz="135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recision frontier with experiments looking for very rare processes like neutron-antineutron oscillation at ESS; </a:t>
            </a:r>
            <a:r>
              <a:rPr lang="en-US" sz="1350" i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astroparticle</a:t>
            </a:r>
            <a:r>
              <a:rPr lang="en-US" sz="135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physics, including gravitational waves as a new tool; nuclear p</a:t>
            </a: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hysics research employing radioactive ion beams</a:t>
            </a:r>
            <a:endParaRPr lang="en-FI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b) What are the most important elements in the response to 2a)? (The set of considerations in 1b should be used).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514350"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Physics potential: answer unanswered questions within the standard model. career and training: involvement in smaller experiments is an excellent training ground since one is required to participate in various aspects.</a:t>
            </a:r>
            <a:endParaRPr lang="en-FI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450"/>
              </a:spcBef>
              <a:buNone/>
            </a:pP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c) To what extent should CERN participate in nuclear physics, </a:t>
            </a:r>
            <a:r>
              <a:rPr lang="en-US" sz="135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astroparticle</a:t>
            </a:r>
            <a:r>
              <a:rPr lang="en-US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physics or other areas of science, while keeping in mind and adhering to the CERN Convention? Please use the current level and form of activity as the baseline for comparisons</a:t>
            </a:r>
            <a:endParaRPr lang="en-FI" sz="135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532448" indent="0">
              <a:buNone/>
            </a:pP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CERN should maintain its current level of involvement in nuclear and </a:t>
            </a:r>
            <a:r>
              <a:rPr lang="en-US" sz="1350" i="1" dirty="0" err="1">
                <a:latin typeface="Calibri" panose="020F0502020204030204" pitchFamily="34" charset="0"/>
                <a:ea typeface="Calibri" panose="020F0502020204030204" pitchFamily="34" charset="0"/>
              </a:rPr>
              <a:t>astroparticle</a:t>
            </a:r>
            <a:r>
              <a:rPr lang="en-US" sz="1350" i="1" dirty="0">
                <a:latin typeface="Calibri" panose="020F0502020204030204" pitchFamily="34" charset="0"/>
                <a:ea typeface="Calibri" panose="020F0502020204030204" pitchFamily="34" charset="0"/>
              </a:rPr>
              <a:t> physics experiments as well as in climate research. </a:t>
            </a:r>
            <a:endParaRPr lang="en-FI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Kuva 3" descr="Circles_Green.png">
            <a:extLst>
              <a:ext uri="{FF2B5EF4-FFF2-40B4-BE49-F238E27FC236}">
                <a16:creationId xmlns:a16="http://schemas.microsoft.com/office/drawing/2014/main" id="{5BF86E36-6FCF-42E4-C834-6F57B8CD8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27401"/>
            <a:ext cx="9557282" cy="7770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2417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HIP Teema">
      <a:dk1>
        <a:srgbClr val="1CA17D"/>
      </a:dk1>
      <a:lt1>
        <a:srgbClr val="FFFFFE"/>
      </a:lt1>
      <a:dk2>
        <a:srgbClr val="3186BC"/>
      </a:dk2>
      <a:lt2>
        <a:srgbClr val="F0AF41"/>
      </a:lt2>
      <a:accent1>
        <a:srgbClr val="008E6C"/>
      </a:accent1>
      <a:accent2>
        <a:srgbClr val="00679F"/>
      </a:accent2>
      <a:accent3>
        <a:srgbClr val="D98F36"/>
      </a:accent3>
      <a:accent4>
        <a:srgbClr val="8064A2"/>
      </a:accent4>
      <a:accent5>
        <a:srgbClr val="4BACC6"/>
      </a:accent5>
      <a:accent6>
        <a:srgbClr val="F79646"/>
      </a:accent6>
      <a:hlink>
        <a:srgbClr val="1CA17D"/>
      </a:hlink>
      <a:folHlink>
        <a:srgbClr val="3285BA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1195</Words>
  <Application>Microsoft Macintosh PowerPoint</Application>
  <PresentationFormat>On-screen Show (16:9)</PresentationFormat>
  <Paragraphs>77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Office-teema</vt:lpstr>
      <vt:lpstr>PowerPoint Presentation</vt:lpstr>
      <vt:lpstr>PowerPoint Presentation</vt:lpstr>
      <vt:lpstr>Particle physics in Finland</vt:lpstr>
      <vt:lpstr>Main research topics</vt:lpstr>
      <vt:lpstr>PowerPoint Presentation</vt:lpstr>
      <vt:lpstr>Short answers to questions by ECFA </vt:lpstr>
      <vt:lpstr>Short answers to questions by ECFA </vt:lpstr>
      <vt:lpstr>Short answers to questions by ECFA </vt:lpstr>
      <vt:lpstr>Questions on non-collider projects and other fields</vt:lpstr>
      <vt:lpstr>PowerPoint Presentation</vt:lpstr>
    </vt:vector>
  </TitlesOfParts>
  <Company>Forma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Joni Karsikko</dc:creator>
  <cp:lastModifiedBy>Panja Luukka</cp:lastModifiedBy>
  <cp:revision>12</cp:revision>
  <dcterms:created xsi:type="dcterms:W3CDTF">2018-03-21T13:23:41Z</dcterms:created>
  <dcterms:modified xsi:type="dcterms:W3CDTF">2025-05-07T10:40:52Z</dcterms:modified>
</cp:coreProperties>
</file>