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458" r:id="rId4"/>
    <p:sldId id="456" r:id="rId5"/>
    <p:sldId id="461" r:id="rId6"/>
    <p:sldId id="460" r:id="rId7"/>
    <p:sldId id="451" r:id="rId8"/>
    <p:sldId id="441" r:id="rId9"/>
    <p:sldId id="459" r:id="rId10"/>
    <p:sldId id="463" r:id="rId11"/>
    <p:sldId id="464" r:id="rId12"/>
    <p:sldId id="465" r:id="rId13"/>
    <p:sldId id="468" r:id="rId14"/>
    <p:sldId id="469" r:id="rId15"/>
    <p:sldId id="470" r:id="rId16"/>
    <p:sldId id="446" r:id="rId17"/>
    <p:sldId id="44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D1EA"/>
    <a:srgbClr val="E56E05"/>
    <a:srgbClr val="B2EEFF"/>
    <a:srgbClr val="FF33CC"/>
    <a:srgbClr val="FFAB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A1B3D8-5B0F-4710-9598-5E02C4DBB65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A1142B-E9B1-48C4-8188-ECCB51C31D56}">
      <dgm:prSet phldrT="[Text]"/>
      <dgm:spPr>
        <a:xfrm>
          <a:off x="5195" y="0"/>
          <a:ext cx="2271664" cy="51860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Flex cryostat Unspooling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B74A375E-35F9-44EE-A409-A8944747D689}" type="parTrans" cxnId="{68668110-20D8-49CB-8DBB-7A1444D64609}">
      <dgm:prSet/>
      <dgm:spPr/>
      <dgm:t>
        <a:bodyPr/>
        <a:lstStyle/>
        <a:p>
          <a:pPr algn="ctr"/>
          <a:endParaRPr lang="en-GB"/>
        </a:p>
      </dgm:t>
    </dgm:pt>
    <dgm:pt modelId="{BBC0711D-B84E-486F-B708-5E13D019260A}" type="sibTrans" cxnId="{68668110-20D8-49CB-8DBB-7A1444D64609}">
      <dgm:prSet/>
      <dgm:spPr>
        <a:xfrm>
          <a:off x="2504027" y="0"/>
          <a:ext cx="481592" cy="518600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 algn="ctr"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252058E9-3EF0-4609-A475-B7ADD3BE33AA}">
      <dgm:prSet/>
      <dgm:spPr>
        <a:xfrm>
          <a:off x="9546188" y="0"/>
          <a:ext cx="2271664" cy="51860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MgB</a:t>
          </a:r>
          <a:r>
            <a:rPr lang="en-US" b="1" baseline="-250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</a:t>
          </a: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 Cable Shuffling</a:t>
          </a:r>
        </a:p>
      </dgm:t>
    </dgm:pt>
    <dgm:pt modelId="{FEEC2945-1C4E-4502-9148-B137C3CE8D70}" type="parTrans" cxnId="{EBDDF784-4046-450D-9407-27FCA430D957}">
      <dgm:prSet/>
      <dgm:spPr/>
      <dgm:t>
        <a:bodyPr/>
        <a:lstStyle/>
        <a:p>
          <a:pPr algn="ctr"/>
          <a:endParaRPr lang="en-GB"/>
        </a:p>
      </dgm:t>
    </dgm:pt>
    <dgm:pt modelId="{27200E0D-0847-477B-868B-28879787F9A2}" type="sibTrans" cxnId="{EBDDF784-4046-450D-9407-27FCA430D957}">
      <dgm:prSet/>
      <dgm:spPr>
        <a:solidFill>
          <a:srgbClr val="92D050"/>
        </a:solidFill>
      </dgm:spPr>
      <dgm:t>
        <a:bodyPr/>
        <a:lstStyle/>
        <a:p>
          <a:pPr algn="ctr"/>
          <a:endParaRPr lang="en-GB"/>
        </a:p>
      </dgm:t>
    </dgm:pt>
    <dgm:pt modelId="{0D3DEF9D-9BDD-4705-B24B-CDAA1310031E}">
      <dgm:prSet phldrT="[Text]"/>
      <dgm:spPr>
        <a:xfrm>
          <a:off x="3185526" y="0"/>
          <a:ext cx="2271664" cy="51860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Cryostats connections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65974A75-7ABE-4835-94F2-5AEBCFF0A3C8}" type="parTrans" cxnId="{C9FCE3EC-0476-439C-9436-566DE58EAA05}">
      <dgm:prSet/>
      <dgm:spPr/>
      <dgm:t>
        <a:bodyPr/>
        <a:lstStyle/>
        <a:p>
          <a:endParaRPr lang="en-GB"/>
        </a:p>
      </dgm:t>
    </dgm:pt>
    <dgm:pt modelId="{25C14FFB-F310-447F-90F1-E28CCCB6183B}" type="sibTrans" cxnId="{C9FCE3EC-0476-439C-9436-566DE58EAA05}">
      <dgm:prSet/>
      <dgm:spPr>
        <a:xfrm>
          <a:off x="5684358" y="0"/>
          <a:ext cx="481592" cy="518600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CCE90890-B917-4ACF-A179-AC6744B81786}">
      <dgm:prSet phldrT="[Text]"/>
      <dgm:spPr>
        <a:xfrm>
          <a:off x="6365857" y="0"/>
          <a:ext cx="2271664" cy="51860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Cable insertion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9DE952D7-E45B-4EA5-855D-B08C65216EB8}" type="parTrans" cxnId="{5E71CA72-C9BB-451C-9354-E76AA552736F}">
      <dgm:prSet/>
      <dgm:spPr/>
      <dgm:t>
        <a:bodyPr/>
        <a:lstStyle/>
        <a:p>
          <a:endParaRPr lang="en-GB"/>
        </a:p>
      </dgm:t>
    </dgm:pt>
    <dgm:pt modelId="{24D4B012-C818-4CD4-B393-F2482D378771}" type="sibTrans" cxnId="{5E71CA72-C9BB-451C-9354-E76AA552736F}">
      <dgm:prSet/>
      <dgm:spPr>
        <a:xfrm>
          <a:off x="8864688" y="0"/>
          <a:ext cx="481592" cy="518600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95D8F9B8-A8A8-41F6-814B-F96524922959}" type="pres">
      <dgm:prSet presAssocID="{91A1B3D8-5B0F-4710-9598-5E02C4DBB651}" presName="Name0" presStyleCnt="0">
        <dgm:presLayoutVars>
          <dgm:dir/>
          <dgm:resizeHandles val="exact"/>
        </dgm:presLayoutVars>
      </dgm:prSet>
      <dgm:spPr/>
    </dgm:pt>
    <dgm:pt modelId="{F082405B-2D1E-4A46-9F24-46EF0ADC598F}" type="pres">
      <dgm:prSet presAssocID="{F1A1142B-E9B1-48C4-8188-ECCB51C31D56}" presName="node" presStyleLbl="node1" presStyleIdx="0" presStyleCnt="4">
        <dgm:presLayoutVars>
          <dgm:bulletEnabled val="1"/>
        </dgm:presLayoutVars>
      </dgm:prSet>
      <dgm:spPr/>
    </dgm:pt>
    <dgm:pt modelId="{EB6F5A51-5486-4AEA-BD8D-81D7460E8EBB}" type="pres">
      <dgm:prSet presAssocID="{BBC0711D-B84E-486F-B708-5E13D019260A}" presName="sibTrans" presStyleLbl="sibTrans2D1" presStyleIdx="0" presStyleCnt="3"/>
      <dgm:spPr/>
    </dgm:pt>
    <dgm:pt modelId="{487A8EDB-DA6E-49F4-BA74-FD1F8E046CF1}" type="pres">
      <dgm:prSet presAssocID="{BBC0711D-B84E-486F-B708-5E13D019260A}" presName="connectorText" presStyleLbl="sibTrans2D1" presStyleIdx="0" presStyleCnt="3"/>
      <dgm:spPr/>
    </dgm:pt>
    <dgm:pt modelId="{45A2ABBA-3653-4494-9C2C-6F40CF40E9C7}" type="pres">
      <dgm:prSet presAssocID="{0D3DEF9D-9BDD-4705-B24B-CDAA1310031E}" presName="node" presStyleLbl="node1" presStyleIdx="1" presStyleCnt="4">
        <dgm:presLayoutVars>
          <dgm:bulletEnabled val="1"/>
        </dgm:presLayoutVars>
      </dgm:prSet>
      <dgm:spPr/>
    </dgm:pt>
    <dgm:pt modelId="{3AC235CC-781C-4DBE-A381-C050003A0786}" type="pres">
      <dgm:prSet presAssocID="{25C14FFB-F310-447F-90F1-E28CCCB6183B}" presName="sibTrans" presStyleLbl="sibTrans2D1" presStyleIdx="1" presStyleCnt="3"/>
      <dgm:spPr/>
    </dgm:pt>
    <dgm:pt modelId="{079A5F07-7AD4-4B67-9E2B-BF3B68C34D98}" type="pres">
      <dgm:prSet presAssocID="{25C14FFB-F310-447F-90F1-E28CCCB6183B}" presName="connectorText" presStyleLbl="sibTrans2D1" presStyleIdx="1" presStyleCnt="3"/>
      <dgm:spPr/>
    </dgm:pt>
    <dgm:pt modelId="{5D8FC9DD-E32E-4E6C-9251-123C49C74A57}" type="pres">
      <dgm:prSet presAssocID="{CCE90890-B917-4ACF-A179-AC6744B81786}" presName="node" presStyleLbl="node1" presStyleIdx="2" presStyleCnt="4">
        <dgm:presLayoutVars>
          <dgm:bulletEnabled val="1"/>
        </dgm:presLayoutVars>
      </dgm:prSet>
      <dgm:spPr/>
    </dgm:pt>
    <dgm:pt modelId="{167B9085-9173-4B96-97F2-8BE688F16F69}" type="pres">
      <dgm:prSet presAssocID="{24D4B012-C818-4CD4-B393-F2482D378771}" presName="sibTrans" presStyleLbl="sibTrans2D1" presStyleIdx="2" presStyleCnt="3"/>
      <dgm:spPr/>
    </dgm:pt>
    <dgm:pt modelId="{8C0DB1D0-6A28-4BB5-AB91-ECA0D7F4D572}" type="pres">
      <dgm:prSet presAssocID="{24D4B012-C818-4CD4-B393-F2482D378771}" presName="connectorText" presStyleLbl="sibTrans2D1" presStyleIdx="2" presStyleCnt="3"/>
      <dgm:spPr/>
    </dgm:pt>
    <dgm:pt modelId="{CDD90F05-B810-40C0-96C0-FEC222BA8058}" type="pres">
      <dgm:prSet presAssocID="{252058E9-3EF0-4609-A475-B7ADD3BE33AA}" presName="node" presStyleLbl="node1" presStyleIdx="3" presStyleCnt="4">
        <dgm:presLayoutVars>
          <dgm:bulletEnabled val="1"/>
        </dgm:presLayoutVars>
      </dgm:prSet>
      <dgm:spPr/>
    </dgm:pt>
  </dgm:ptLst>
  <dgm:cxnLst>
    <dgm:cxn modelId="{68668110-20D8-49CB-8DBB-7A1444D64609}" srcId="{91A1B3D8-5B0F-4710-9598-5E02C4DBB651}" destId="{F1A1142B-E9B1-48C4-8188-ECCB51C31D56}" srcOrd="0" destOrd="0" parTransId="{B74A375E-35F9-44EE-A409-A8944747D689}" sibTransId="{BBC0711D-B84E-486F-B708-5E13D019260A}"/>
    <dgm:cxn modelId="{2FBA6518-0743-4241-B576-94BD0BF7FDD5}" type="presOf" srcId="{25C14FFB-F310-447F-90F1-E28CCCB6183B}" destId="{3AC235CC-781C-4DBE-A381-C050003A0786}" srcOrd="0" destOrd="0" presId="urn:microsoft.com/office/officeart/2005/8/layout/process1"/>
    <dgm:cxn modelId="{B23F8C2D-855A-4A13-81A0-C44AC4EF2610}" type="presOf" srcId="{BBC0711D-B84E-486F-B708-5E13D019260A}" destId="{EB6F5A51-5486-4AEA-BD8D-81D7460E8EBB}" srcOrd="0" destOrd="0" presId="urn:microsoft.com/office/officeart/2005/8/layout/process1"/>
    <dgm:cxn modelId="{F0FC2E31-BD53-4D50-AE76-B3FD14995850}" type="presOf" srcId="{24D4B012-C818-4CD4-B393-F2482D378771}" destId="{167B9085-9173-4B96-97F2-8BE688F16F69}" srcOrd="0" destOrd="0" presId="urn:microsoft.com/office/officeart/2005/8/layout/process1"/>
    <dgm:cxn modelId="{9FCB0237-F3E6-4DEF-829E-7C627BCD805B}" type="presOf" srcId="{BBC0711D-B84E-486F-B708-5E13D019260A}" destId="{487A8EDB-DA6E-49F4-BA74-FD1F8E046CF1}" srcOrd="1" destOrd="0" presId="urn:microsoft.com/office/officeart/2005/8/layout/process1"/>
    <dgm:cxn modelId="{3B4CD86A-2CCD-4F84-94A8-B621C8657251}" type="presOf" srcId="{252058E9-3EF0-4609-A475-B7ADD3BE33AA}" destId="{CDD90F05-B810-40C0-96C0-FEC222BA8058}" srcOrd="0" destOrd="0" presId="urn:microsoft.com/office/officeart/2005/8/layout/process1"/>
    <dgm:cxn modelId="{851B8C71-AA09-41BF-AC35-38A03567116C}" type="presOf" srcId="{91A1B3D8-5B0F-4710-9598-5E02C4DBB651}" destId="{95D8F9B8-A8A8-41F6-814B-F96524922959}" srcOrd="0" destOrd="0" presId="urn:microsoft.com/office/officeart/2005/8/layout/process1"/>
    <dgm:cxn modelId="{5E71CA72-C9BB-451C-9354-E76AA552736F}" srcId="{91A1B3D8-5B0F-4710-9598-5E02C4DBB651}" destId="{CCE90890-B917-4ACF-A179-AC6744B81786}" srcOrd="2" destOrd="0" parTransId="{9DE952D7-E45B-4EA5-855D-B08C65216EB8}" sibTransId="{24D4B012-C818-4CD4-B393-F2482D378771}"/>
    <dgm:cxn modelId="{030EE078-9E63-4B68-9252-3248BCBF8AF1}" type="presOf" srcId="{25C14FFB-F310-447F-90F1-E28CCCB6183B}" destId="{079A5F07-7AD4-4B67-9E2B-BF3B68C34D98}" srcOrd="1" destOrd="0" presId="urn:microsoft.com/office/officeart/2005/8/layout/process1"/>
    <dgm:cxn modelId="{EBDDF784-4046-450D-9407-27FCA430D957}" srcId="{91A1B3D8-5B0F-4710-9598-5E02C4DBB651}" destId="{252058E9-3EF0-4609-A475-B7ADD3BE33AA}" srcOrd="3" destOrd="0" parTransId="{FEEC2945-1C4E-4502-9148-B137C3CE8D70}" sibTransId="{27200E0D-0847-477B-868B-28879787F9A2}"/>
    <dgm:cxn modelId="{E33F9187-E625-43E1-B313-847A78C79C9A}" type="presOf" srcId="{0D3DEF9D-9BDD-4705-B24B-CDAA1310031E}" destId="{45A2ABBA-3653-4494-9C2C-6F40CF40E9C7}" srcOrd="0" destOrd="0" presId="urn:microsoft.com/office/officeart/2005/8/layout/process1"/>
    <dgm:cxn modelId="{6FDB0F89-9B13-44F5-9922-599E2768F603}" type="presOf" srcId="{24D4B012-C818-4CD4-B393-F2482D378771}" destId="{8C0DB1D0-6A28-4BB5-AB91-ECA0D7F4D572}" srcOrd="1" destOrd="0" presId="urn:microsoft.com/office/officeart/2005/8/layout/process1"/>
    <dgm:cxn modelId="{C63270CF-5078-4771-8CAA-5D9453B3E189}" type="presOf" srcId="{CCE90890-B917-4ACF-A179-AC6744B81786}" destId="{5D8FC9DD-E32E-4E6C-9251-123C49C74A57}" srcOrd="0" destOrd="0" presId="urn:microsoft.com/office/officeart/2005/8/layout/process1"/>
    <dgm:cxn modelId="{C9FCE3EC-0476-439C-9436-566DE58EAA05}" srcId="{91A1B3D8-5B0F-4710-9598-5E02C4DBB651}" destId="{0D3DEF9D-9BDD-4705-B24B-CDAA1310031E}" srcOrd="1" destOrd="0" parTransId="{65974A75-7ABE-4835-94F2-5AEBCFF0A3C8}" sibTransId="{25C14FFB-F310-447F-90F1-E28CCCB6183B}"/>
    <dgm:cxn modelId="{33C08EFC-A52E-4565-A18F-FFF0E095CD44}" type="presOf" srcId="{F1A1142B-E9B1-48C4-8188-ECCB51C31D56}" destId="{F082405B-2D1E-4A46-9F24-46EF0ADC598F}" srcOrd="0" destOrd="0" presId="urn:microsoft.com/office/officeart/2005/8/layout/process1"/>
    <dgm:cxn modelId="{52A2FB72-ED03-4D66-BA83-BA55589CAE64}" type="presParOf" srcId="{95D8F9B8-A8A8-41F6-814B-F96524922959}" destId="{F082405B-2D1E-4A46-9F24-46EF0ADC598F}" srcOrd="0" destOrd="0" presId="urn:microsoft.com/office/officeart/2005/8/layout/process1"/>
    <dgm:cxn modelId="{12886934-06D3-4ADE-8C1A-31CA9B237E8C}" type="presParOf" srcId="{95D8F9B8-A8A8-41F6-814B-F96524922959}" destId="{EB6F5A51-5486-4AEA-BD8D-81D7460E8EBB}" srcOrd="1" destOrd="0" presId="urn:microsoft.com/office/officeart/2005/8/layout/process1"/>
    <dgm:cxn modelId="{873D02AC-E6DB-428A-9688-03CB288B841E}" type="presParOf" srcId="{EB6F5A51-5486-4AEA-BD8D-81D7460E8EBB}" destId="{487A8EDB-DA6E-49F4-BA74-FD1F8E046CF1}" srcOrd="0" destOrd="0" presId="urn:microsoft.com/office/officeart/2005/8/layout/process1"/>
    <dgm:cxn modelId="{E880FF29-C11A-4A5F-920A-6324627D861D}" type="presParOf" srcId="{95D8F9B8-A8A8-41F6-814B-F96524922959}" destId="{45A2ABBA-3653-4494-9C2C-6F40CF40E9C7}" srcOrd="2" destOrd="0" presId="urn:microsoft.com/office/officeart/2005/8/layout/process1"/>
    <dgm:cxn modelId="{0E68E663-035C-4708-B6D5-3AFF75A8DC0D}" type="presParOf" srcId="{95D8F9B8-A8A8-41F6-814B-F96524922959}" destId="{3AC235CC-781C-4DBE-A381-C050003A0786}" srcOrd="3" destOrd="0" presId="urn:microsoft.com/office/officeart/2005/8/layout/process1"/>
    <dgm:cxn modelId="{4C598ABA-65FE-4916-AA70-5A63B577FE51}" type="presParOf" srcId="{3AC235CC-781C-4DBE-A381-C050003A0786}" destId="{079A5F07-7AD4-4B67-9E2B-BF3B68C34D98}" srcOrd="0" destOrd="0" presId="urn:microsoft.com/office/officeart/2005/8/layout/process1"/>
    <dgm:cxn modelId="{6DBBEB11-0C0F-41EC-98FD-993EE748944E}" type="presParOf" srcId="{95D8F9B8-A8A8-41F6-814B-F96524922959}" destId="{5D8FC9DD-E32E-4E6C-9251-123C49C74A57}" srcOrd="4" destOrd="0" presId="urn:microsoft.com/office/officeart/2005/8/layout/process1"/>
    <dgm:cxn modelId="{EFEA826D-0090-427A-8BC9-8338F9CD0EE9}" type="presParOf" srcId="{95D8F9B8-A8A8-41F6-814B-F96524922959}" destId="{167B9085-9173-4B96-97F2-8BE688F16F69}" srcOrd="5" destOrd="0" presId="urn:microsoft.com/office/officeart/2005/8/layout/process1"/>
    <dgm:cxn modelId="{A1A66C41-3973-44F3-B69D-ED80E6F1B5F6}" type="presParOf" srcId="{167B9085-9173-4B96-97F2-8BE688F16F69}" destId="{8C0DB1D0-6A28-4BB5-AB91-ECA0D7F4D572}" srcOrd="0" destOrd="0" presId="urn:microsoft.com/office/officeart/2005/8/layout/process1"/>
    <dgm:cxn modelId="{0AA9661F-475F-468E-8708-2C7D7965C0E5}" type="presParOf" srcId="{95D8F9B8-A8A8-41F6-814B-F96524922959}" destId="{CDD90F05-B810-40C0-96C0-FEC222BA8058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A1B3D8-5B0F-4710-9598-5E02C4DBB65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E4646B7-898A-4B99-9CDD-55414D3C0906}">
      <dgm:prSet phldrT="[Text]"/>
      <dgm:spPr>
        <a:xfrm>
          <a:off x="5772" y="0"/>
          <a:ext cx="1789621" cy="48135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Shuffling box welding</a:t>
          </a:r>
        </a:p>
      </dgm:t>
    </dgm:pt>
    <dgm:pt modelId="{9CE350EA-51B9-40E2-83B5-BB10FF8A8F0C}" type="parTrans" cxnId="{5739162F-299E-443B-9F42-A6FD2973DC5B}">
      <dgm:prSet/>
      <dgm:spPr/>
      <dgm:t>
        <a:bodyPr/>
        <a:lstStyle/>
        <a:p>
          <a:endParaRPr lang="en-GB"/>
        </a:p>
      </dgm:t>
    </dgm:pt>
    <dgm:pt modelId="{F7C56121-F50B-4856-9F17-8D6EF1586B80}" type="sibTrans" cxnId="{5739162F-299E-443B-9F42-A6FD2973DC5B}">
      <dgm:prSet/>
      <dgm:spPr>
        <a:xfrm>
          <a:off x="1974356" y="18762"/>
          <a:ext cx="379399" cy="443826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FF28529A-677B-42FB-8FF3-EDC313024257}">
      <dgm:prSet/>
      <dgm:spPr>
        <a:xfrm>
          <a:off x="2511243" y="0"/>
          <a:ext cx="1789621" cy="48135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High current cryostat assembly</a:t>
          </a:r>
        </a:p>
      </dgm:t>
    </dgm:pt>
    <dgm:pt modelId="{C6309745-128B-42B2-8620-02828308FE17}" type="parTrans" cxnId="{F33553E2-C416-4EB5-8D76-59E4078A7E4A}">
      <dgm:prSet/>
      <dgm:spPr/>
      <dgm:t>
        <a:bodyPr/>
        <a:lstStyle/>
        <a:p>
          <a:endParaRPr lang="en-GB"/>
        </a:p>
      </dgm:t>
    </dgm:pt>
    <dgm:pt modelId="{6DBA77C0-19B2-401B-AB89-58C66117C86D}" type="sibTrans" cxnId="{F33553E2-C416-4EB5-8D76-59E4078A7E4A}">
      <dgm:prSet/>
      <dgm:spPr>
        <a:xfrm>
          <a:off x="4479827" y="18762"/>
          <a:ext cx="379399" cy="443826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B6A10734-9154-461A-8B23-83014351B5DC}">
      <dgm:prSet/>
      <dgm:spPr>
        <a:xfrm>
          <a:off x="5016713" y="0"/>
          <a:ext cx="1789621" cy="48135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Cold mass structure assembly</a:t>
          </a:r>
        </a:p>
      </dgm:t>
    </dgm:pt>
    <dgm:pt modelId="{E0AA34F0-6901-4C54-8257-32DC166E9F79}" type="parTrans" cxnId="{0657B5E6-12E2-4180-8EEE-66022CF665E5}">
      <dgm:prSet/>
      <dgm:spPr/>
      <dgm:t>
        <a:bodyPr/>
        <a:lstStyle/>
        <a:p>
          <a:endParaRPr lang="en-GB"/>
        </a:p>
      </dgm:t>
    </dgm:pt>
    <dgm:pt modelId="{1A5A0B45-1784-4F4D-9BEB-FDCD3813A45C}" type="sibTrans" cxnId="{0657B5E6-12E2-4180-8EEE-66022CF665E5}">
      <dgm:prSet/>
      <dgm:spPr>
        <a:xfrm>
          <a:off x="6985297" y="18762"/>
          <a:ext cx="379399" cy="443826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4AE51621-3373-4792-96BC-F0F473AE918C}">
      <dgm:prSet/>
      <dgm:spPr>
        <a:xfrm>
          <a:off x="7522184" y="0"/>
          <a:ext cx="1789621" cy="48135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 kA CL assembly</a:t>
          </a:r>
        </a:p>
      </dgm:t>
    </dgm:pt>
    <dgm:pt modelId="{8FFCA40E-95D2-48D8-8FF5-AA01E9F9AF0F}" type="parTrans" cxnId="{800553A0-E560-4DD8-B5F2-F73D57AD56D9}">
      <dgm:prSet/>
      <dgm:spPr/>
      <dgm:t>
        <a:bodyPr/>
        <a:lstStyle/>
        <a:p>
          <a:endParaRPr lang="en-GB"/>
        </a:p>
      </dgm:t>
    </dgm:pt>
    <dgm:pt modelId="{87B2E32F-FF7F-44AD-B809-8BF1011C17AF}" type="sibTrans" cxnId="{800553A0-E560-4DD8-B5F2-F73D57AD56D9}">
      <dgm:prSet/>
      <dgm:spPr>
        <a:xfrm>
          <a:off x="9490767" y="18762"/>
          <a:ext cx="379399" cy="443826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6BEA60BF-71E3-4B04-9DD5-8DB9DA23981A}">
      <dgm:prSet/>
      <dgm:spPr>
        <a:xfrm>
          <a:off x="10027654" y="0"/>
          <a:ext cx="1789621" cy="48135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 kA MgB</a:t>
          </a:r>
          <a:r>
            <a:rPr lang="en-US" b="1" baseline="-250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</a:t>
          </a: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-REBCO splices</a:t>
          </a:r>
        </a:p>
      </dgm:t>
    </dgm:pt>
    <dgm:pt modelId="{29C9FE92-0E02-41AB-B7B6-8F58B62CED18}" type="parTrans" cxnId="{7C794F8F-AB37-493D-91B9-EFCF4FC45C38}">
      <dgm:prSet/>
      <dgm:spPr/>
      <dgm:t>
        <a:bodyPr/>
        <a:lstStyle/>
        <a:p>
          <a:endParaRPr lang="en-GB"/>
        </a:p>
      </dgm:t>
    </dgm:pt>
    <dgm:pt modelId="{B90EFDCB-B35B-4F05-BEA4-178B95C15357}" type="sibTrans" cxnId="{7C794F8F-AB37-493D-91B9-EFCF4FC45C38}">
      <dgm:prSet/>
      <dgm:spPr/>
      <dgm:t>
        <a:bodyPr/>
        <a:lstStyle/>
        <a:p>
          <a:endParaRPr lang="en-GB"/>
        </a:p>
      </dgm:t>
    </dgm:pt>
    <dgm:pt modelId="{95D8F9B8-A8A8-41F6-814B-F96524922959}" type="pres">
      <dgm:prSet presAssocID="{91A1B3D8-5B0F-4710-9598-5E02C4DBB651}" presName="Name0" presStyleCnt="0">
        <dgm:presLayoutVars>
          <dgm:dir/>
          <dgm:resizeHandles val="exact"/>
        </dgm:presLayoutVars>
      </dgm:prSet>
      <dgm:spPr/>
    </dgm:pt>
    <dgm:pt modelId="{34555B9B-1CB0-4931-81EB-17BD03BB5CE3}" type="pres">
      <dgm:prSet presAssocID="{FE4646B7-898A-4B99-9CDD-55414D3C0906}" presName="node" presStyleLbl="node1" presStyleIdx="0" presStyleCnt="5">
        <dgm:presLayoutVars>
          <dgm:bulletEnabled val="1"/>
        </dgm:presLayoutVars>
      </dgm:prSet>
      <dgm:spPr/>
    </dgm:pt>
    <dgm:pt modelId="{F6BFC999-E2EE-48FF-87DD-A222AE077568}" type="pres">
      <dgm:prSet presAssocID="{F7C56121-F50B-4856-9F17-8D6EF1586B80}" presName="sibTrans" presStyleLbl="sibTrans2D1" presStyleIdx="0" presStyleCnt="4"/>
      <dgm:spPr/>
    </dgm:pt>
    <dgm:pt modelId="{ECBFDEF9-2127-4BBF-90C6-F91474D22CC6}" type="pres">
      <dgm:prSet presAssocID="{F7C56121-F50B-4856-9F17-8D6EF1586B80}" presName="connectorText" presStyleLbl="sibTrans2D1" presStyleIdx="0" presStyleCnt="4"/>
      <dgm:spPr/>
    </dgm:pt>
    <dgm:pt modelId="{7BB23B7A-9B1C-4169-85DE-78ED6DB8E4B6}" type="pres">
      <dgm:prSet presAssocID="{FF28529A-677B-42FB-8FF3-EDC313024257}" presName="node" presStyleLbl="node1" presStyleIdx="1" presStyleCnt="5">
        <dgm:presLayoutVars>
          <dgm:bulletEnabled val="1"/>
        </dgm:presLayoutVars>
      </dgm:prSet>
      <dgm:spPr/>
    </dgm:pt>
    <dgm:pt modelId="{D6B1DA46-810C-41FA-9624-5AA28BD47D8E}" type="pres">
      <dgm:prSet presAssocID="{6DBA77C0-19B2-401B-AB89-58C66117C86D}" presName="sibTrans" presStyleLbl="sibTrans2D1" presStyleIdx="1" presStyleCnt="4"/>
      <dgm:spPr/>
    </dgm:pt>
    <dgm:pt modelId="{6F861988-3E90-4515-A0DB-823F35E2D277}" type="pres">
      <dgm:prSet presAssocID="{6DBA77C0-19B2-401B-AB89-58C66117C86D}" presName="connectorText" presStyleLbl="sibTrans2D1" presStyleIdx="1" presStyleCnt="4"/>
      <dgm:spPr/>
    </dgm:pt>
    <dgm:pt modelId="{6F0FD639-CF64-4238-BD7B-68D5D5DEADFE}" type="pres">
      <dgm:prSet presAssocID="{B6A10734-9154-461A-8B23-83014351B5DC}" presName="node" presStyleLbl="node1" presStyleIdx="2" presStyleCnt="5">
        <dgm:presLayoutVars>
          <dgm:bulletEnabled val="1"/>
        </dgm:presLayoutVars>
      </dgm:prSet>
      <dgm:spPr/>
    </dgm:pt>
    <dgm:pt modelId="{A0BBB0AF-6081-460C-B784-237414ABE0A1}" type="pres">
      <dgm:prSet presAssocID="{1A5A0B45-1784-4F4D-9BEB-FDCD3813A45C}" presName="sibTrans" presStyleLbl="sibTrans2D1" presStyleIdx="2" presStyleCnt="4"/>
      <dgm:spPr/>
    </dgm:pt>
    <dgm:pt modelId="{4A0282B5-5C1F-4AF1-BDE8-2DF51F858417}" type="pres">
      <dgm:prSet presAssocID="{1A5A0B45-1784-4F4D-9BEB-FDCD3813A45C}" presName="connectorText" presStyleLbl="sibTrans2D1" presStyleIdx="2" presStyleCnt="4"/>
      <dgm:spPr/>
    </dgm:pt>
    <dgm:pt modelId="{B6B7BCBE-F1F2-4143-8B07-518BEB2D632D}" type="pres">
      <dgm:prSet presAssocID="{4AE51621-3373-4792-96BC-F0F473AE918C}" presName="node" presStyleLbl="node1" presStyleIdx="3" presStyleCnt="5">
        <dgm:presLayoutVars>
          <dgm:bulletEnabled val="1"/>
        </dgm:presLayoutVars>
      </dgm:prSet>
      <dgm:spPr/>
    </dgm:pt>
    <dgm:pt modelId="{D7C7D922-5E55-44B1-A3BE-82B8A3B67171}" type="pres">
      <dgm:prSet presAssocID="{87B2E32F-FF7F-44AD-B809-8BF1011C17AF}" presName="sibTrans" presStyleLbl="sibTrans2D1" presStyleIdx="3" presStyleCnt="4"/>
      <dgm:spPr/>
    </dgm:pt>
    <dgm:pt modelId="{996878F7-B931-48A5-AE61-997068C4EDA5}" type="pres">
      <dgm:prSet presAssocID="{87B2E32F-FF7F-44AD-B809-8BF1011C17AF}" presName="connectorText" presStyleLbl="sibTrans2D1" presStyleIdx="3" presStyleCnt="4"/>
      <dgm:spPr/>
    </dgm:pt>
    <dgm:pt modelId="{E96B423C-BE8C-49CE-9973-EAAEB1CAF0F1}" type="pres">
      <dgm:prSet presAssocID="{6BEA60BF-71E3-4B04-9DD5-8DB9DA23981A}" presName="node" presStyleLbl="node1" presStyleIdx="4" presStyleCnt="5">
        <dgm:presLayoutVars>
          <dgm:bulletEnabled val="1"/>
        </dgm:presLayoutVars>
      </dgm:prSet>
      <dgm:spPr/>
    </dgm:pt>
  </dgm:ptLst>
  <dgm:cxnLst>
    <dgm:cxn modelId="{7508B814-0016-4212-A5B3-10B0FA35DD77}" type="presOf" srcId="{4AE51621-3373-4792-96BC-F0F473AE918C}" destId="{B6B7BCBE-F1F2-4143-8B07-518BEB2D632D}" srcOrd="0" destOrd="0" presId="urn:microsoft.com/office/officeart/2005/8/layout/process1"/>
    <dgm:cxn modelId="{AAC8781F-5DF1-4D6E-857F-1752A298D9A6}" type="presOf" srcId="{87B2E32F-FF7F-44AD-B809-8BF1011C17AF}" destId="{996878F7-B931-48A5-AE61-997068C4EDA5}" srcOrd="1" destOrd="0" presId="urn:microsoft.com/office/officeart/2005/8/layout/process1"/>
    <dgm:cxn modelId="{5739162F-299E-443B-9F42-A6FD2973DC5B}" srcId="{91A1B3D8-5B0F-4710-9598-5E02C4DBB651}" destId="{FE4646B7-898A-4B99-9CDD-55414D3C0906}" srcOrd="0" destOrd="0" parTransId="{9CE350EA-51B9-40E2-83B5-BB10FF8A8F0C}" sibTransId="{F7C56121-F50B-4856-9F17-8D6EF1586B80}"/>
    <dgm:cxn modelId="{C1DE375B-5AC1-4E31-AB82-5716C1377F36}" type="presOf" srcId="{6DBA77C0-19B2-401B-AB89-58C66117C86D}" destId="{D6B1DA46-810C-41FA-9624-5AA28BD47D8E}" srcOrd="0" destOrd="0" presId="urn:microsoft.com/office/officeart/2005/8/layout/process1"/>
    <dgm:cxn modelId="{C0BBBD42-0A26-4F0E-8039-988FFAD5E8C6}" type="presOf" srcId="{FF28529A-677B-42FB-8FF3-EDC313024257}" destId="{7BB23B7A-9B1C-4169-85DE-78ED6DB8E4B6}" srcOrd="0" destOrd="0" presId="urn:microsoft.com/office/officeart/2005/8/layout/process1"/>
    <dgm:cxn modelId="{C931A04A-C658-4502-84E1-517DCEA65D4E}" type="presOf" srcId="{6BEA60BF-71E3-4B04-9DD5-8DB9DA23981A}" destId="{E96B423C-BE8C-49CE-9973-EAAEB1CAF0F1}" srcOrd="0" destOrd="0" presId="urn:microsoft.com/office/officeart/2005/8/layout/process1"/>
    <dgm:cxn modelId="{5EA2A24A-4993-4EBE-B84E-80E69ED1BD38}" type="presOf" srcId="{87B2E32F-FF7F-44AD-B809-8BF1011C17AF}" destId="{D7C7D922-5E55-44B1-A3BE-82B8A3B67171}" srcOrd="0" destOrd="0" presId="urn:microsoft.com/office/officeart/2005/8/layout/process1"/>
    <dgm:cxn modelId="{E788294D-9DA4-4A4D-8DB7-95D14982B9EB}" type="presOf" srcId="{1A5A0B45-1784-4F4D-9BEB-FDCD3813A45C}" destId="{A0BBB0AF-6081-460C-B784-237414ABE0A1}" srcOrd="0" destOrd="0" presId="urn:microsoft.com/office/officeart/2005/8/layout/process1"/>
    <dgm:cxn modelId="{851B8C71-AA09-41BF-AC35-38A03567116C}" type="presOf" srcId="{91A1B3D8-5B0F-4710-9598-5E02C4DBB651}" destId="{95D8F9B8-A8A8-41F6-814B-F96524922959}" srcOrd="0" destOrd="0" presId="urn:microsoft.com/office/officeart/2005/8/layout/process1"/>
    <dgm:cxn modelId="{BB5AFF89-FDB8-49A3-8ABE-B0BA5E931491}" type="presOf" srcId="{B6A10734-9154-461A-8B23-83014351B5DC}" destId="{6F0FD639-CF64-4238-BD7B-68D5D5DEADFE}" srcOrd="0" destOrd="0" presId="urn:microsoft.com/office/officeart/2005/8/layout/process1"/>
    <dgm:cxn modelId="{7C794F8F-AB37-493D-91B9-EFCF4FC45C38}" srcId="{91A1B3D8-5B0F-4710-9598-5E02C4DBB651}" destId="{6BEA60BF-71E3-4B04-9DD5-8DB9DA23981A}" srcOrd="4" destOrd="0" parTransId="{29C9FE92-0E02-41AB-B7B6-8F58B62CED18}" sibTransId="{B90EFDCB-B35B-4F05-BEA4-178B95C15357}"/>
    <dgm:cxn modelId="{800553A0-E560-4DD8-B5F2-F73D57AD56D9}" srcId="{91A1B3D8-5B0F-4710-9598-5E02C4DBB651}" destId="{4AE51621-3373-4792-96BC-F0F473AE918C}" srcOrd="3" destOrd="0" parTransId="{8FFCA40E-95D2-48D8-8FF5-AA01E9F9AF0F}" sibTransId="{87B2E32F-FF7F-44AD-B809-8BF1011C17AF}"/>
    <dgm:cxn modelId="{EBAF22AC-7B4C-46D2-A1CF-7A2B0FA9E83B}" type="presOf" srcId="{F7C56121-F50B-4856-9F17-8D6EF1586B80}" destId="{ECBFDEF9-2127-4BBF-90C6-F91474D22CC6}" srcOrd="1" destOrd="0" presId="urn:microsoft.com/office/officeart/2005/8/layout/process1"/>
    <dgm:cxn modelId="{93F264B7-53B1-4049-B9FF-DFEEBDF24BD2}" type="presOf" srcId="{1A5A0B45-1784-4F4D-9BEB-FDCD3813A45C}" destId="{4A0282B5-5C1F-4AF1-BDE8-2DF51F858417}" srcOrd="1" destOrd="0" presId="urn:microsoft.com/office/officeart/2005/8/layout/process1"/>
    <dgm:cxn modelId="{1EAE85C7-313E-4A83-8AC7-37D6B3A332F9}" type="presOf" srcId="{FE4646B7-898A-4B99-9CDD-55414D3C0906}" destId="{34555B9B-1CB0-4931-81EB-17BD03BB5CE3}" srcOrd="0" destOrd="0" presId="urn:microsoft.com/office/officeart/2005/8/layout/process1"/>
    <dgm:cxn modelId="{F33553E2-C416-4EB5-8D76-59E4078A7E4A}" srcId="{91A1B3D8-5B0F-4710-9598-5E02C4DBB651}" destId="{FF28529A-677B-42FB-8FF3-EDC313024257}" srcOrd="1" destOrd="0" parTransId="{C6309745-128B-42B2-8620-02828308FE17}" sibTransId="{6DBA77C0-19B2-401B-AB89-58C66117C86D}"/>
    <dgm:cxn modelId="{0657B5E6-12E2-4180-8EEE-66022CF665E5}" srcId="{91A1B3D8-5B0F-4710-9598-5E02C4DBB651}" destId="{B6A10734-9154-461A-8B23-83014351B5DC}" srcOrd="2" destOrd="0" parTransId="{E0AA34F0-6901-4C54-8257-32DC166E9F79}" sibTransId="{1A5A0B45-1784-4F4D-9BEB-FDCD3813A45C}"/>
    <dgm:cxn modelId="{6FDF47EA-490C-459B-918C-29EEEF6B5B17}" type="presOf" srcId="{6DBA77C0-19B2-401B-AB89-58C66117C86D}" destId="{6F861988-3E90-4515-A0DB-823F35E2D277}" srcOrd="1" destOrd="0" presId="urn:microsoft.com/office/officeart/2005/8/layout/process1"/>
    <dgm:cxn modelId="{BE81A7FE-5C8C-4112-9237-BDD4BEBFD4E7}" type="presOf" srcId="{F7C56121-F50B-4856-9F17-8D6EF1586B80}" destId="{F6BFC999-E2EE-48FF-87DD-A222AE077568}" srcOrd="0" destOrd="0" presId="urn:microsoft.com/office/officeart/2005/8/layout/process1"/>
    <dgm:cxn modelId="{2762D997-1607-40EF-878F-946DAD47705B}" type="presParOf" srcId="{95D8F9B8-A8A8-41F6-814B-F96524922959}" destId="{34555B9B-1CB0-4931-81EB-17BD03BB5CE3}" srcOrd="0" destOrd="0" presId="urn:microsoft.com/office/officeart/2005/8/layout/process1"/>
    <dgm:cxn modelId="{39411551-9243-40F2-BC41-2A26764FC050}" type="presParOf" srcId="{95D8F9B8-A8A8-41F6-814B-F96524922959}" destId="{F6BFC999-E2EE-48FF-87DD-A222AE077568}" srcOrd="1" destOrd="0" presId="urn:microsoft.com/office/officeart/2005/8/layout/process1"/>
    <dgm:cxn modelId="{259958CE-3CF9-4811-8573-1884CAAFF3CC}" type="presParOf" srcId="{F6BFC999-E2EE-48FF-87DD-A222AE077568}" destId="{ECBFDEF9-2127-4BBF-90C6-F91474D22CC6}" srcOrd="0" destOrd="0" presId="urn:microsoft.com/office/officeart/2005/8/layout/process1"/>
    <dgm:cxn modelId="{9199E4FE-D48F-4C3E-B291-C4C796DCCD3F}" type="presParOf" srcId="{95D8F9B8-A8A8-41F6-814B-F96524922959}" destId="{7BB23B7A-9B1C-4169-85DE-78ED6DB8E4B6}" srcOrd="2" destOrd="0" presId="urn:microsoft.com/office/officeart/2005/8/layout/process1"/>
    <dgm:cxn modelId="{2929A4DF-425C-4DBB-B4B2-3CD22AF0E62F}" type="presParOf" srcId="{95D8F9B8-A8A8-41F6-814B-F96524922959}" destId="{D6B1DA46-810C-41FA-9624-5AA28BD47D8E}" srcOrd="3" destOrd="0" presId="urn:microsoft.com/office/officeart/2005/8/layout/process1"/>
    <dgm:cxn modelId="{4812A383-2162-4DA1-BF90-DADDF3A155F5}" type="presParOf" srcId="{D6B1DA46-810C-41FA-9624-5AA28BD47D8E}" destId="{6F861988-3E90-4515-A0DB-823F35E2D277}" srcOrd="0" destOrd="0" presId="urn:microsoft.com/office/officeart/2005/8/layout/process1"/>
    <dgm:cxn modelId="{B0C45253-8459-4163-ABEC-7F449384626C}" type="presParOf" srcId="{95D8F9B8-A8A8-41F6-814B-F96524922959}" destId="{6F0FD639-CF64-4238-BD7B-68D5D5DEADFE}" srcOrd="4" destOrd="0" presId="urn:microsoft.com/office/officeart/2005/8/layout/process1"/>
    <dgm:cxn modelId="{A76FA0E0-3172-438A-A3BF-D234D05AC2F7}" type="presParOf" srcId="{95D8F9B8-A8A8-41F6-814B-F96524922959}" destId="{A0BBB0AF-6081-460C-B784-237414ABE0A1}" srcOrd="5" destOrd="0" presId="urn:microsoft.com/office/officeart/2005/8/layout/process1"/>
    <dgm:cxn modelId="{0E6EACE0-185B-46AD-8133-BA6979FE40B5}" type="presParOf" srcId="{A0BBB0AF-6081-460C-B784-237414ABE0A1}" destId="{4A0282B5-5C1F-4AF1-BDE8-2DF51F858417}" srcOrd="0" destOrd="0" presId="urn:microsoft.com/office/officeart/2005/8/layout/process1"/>
    <dgm:cxn modelId="{45B8EC5F-27FD-4FCC-8ECA-94D4536A8086}" type="presParOf" srcId="{95D8F9B8-A8A8-41F6-814B-F96524922959}" destId="{B6B7BCBE-F1F2-4143-8B07-518BEB2D632D}" srcOrd="6" destOrd="0" presId="urn:microsoft.com/office/officeart/2005/8/layout/process1"/>
    <dgm:cxn modelId="{1FC562B6-8E8E-413F-8B78-400C6B5EE21B}" type="presParOf" srcId="{95D8F9B8-A8A8-41F6-814B-F96524922959}" destId="{D7C7D922-5E55-44B1-A3BE-82B8A3B67171}" srcOrd="7" destOrd="0" presId="urn:microsoft.com/office/officeart/2005/8/layout/process1"/>
    <dgm:cxn modelId="{FFF5DEFE-AB74-4DBD-A7BB-0B3DBDAC7EBF}" type="presParOf" srcId="{D7C7D922-5E55-44B1-A3BE-82B8A3B67171}" destId="{996878F7-B931-48A5-AE61-997068C4EDA5}" srcOrd="0" destOrd="0" presId="urn:microsoft.com/office/officeart/2005/8/layout/process1"/>
    <dgm:cxn modelId="{75C60A04-1136-44F5-A99F-C0B39A08D391}" type="presParOf" srcId="{95D8F9B8-A8A8-41F6-814B-F96524922959}" destId="{E96B423C-BE8C-49CE-9973-EAAEB1CAF0F1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A1B3D8-5B0F-4710-9598-5E02C4DBB65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A1142B-E9B1-48C4-8188-ECCB51C31D56}">
      <dgm:prSet phldrT="[Text]"/>
      <dgm:spPr>
        <a:xfrm>
          <a:off x="4866" y="0"/>
          <a:ext cx="2127906" cy="431169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18 kA CL assembly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B74A375E-35F9-44EE-A409-A8944747D689}" type="parTrans" cxnId="{68668110-20D8-49CB-8DBB-7A1444D64609}">
      <dgm:prSet/>
      <dgm:spPr/>
      <dgm:t>
        <a:bodyPr/>
        <a:lstStyle/>
        <a:p>
          <a:pPr algn="ctr"/>
          <a:endParaRPr lang="en-GB"/>
        </a:p>
      </dgm:t>
    </dgm:pt>
    <dgm:pt modelId="{BBC0711D-B84E-486F-B708-5E13D019260A}" type="sibTrans" cxnId="{68668110-20D8-49CB-8DBB-7A1444D64609}">
      <dgm:prSet/>
      <dgm:spPr>
        <a:xfrm>
          <a:off x="2345563" y="0"/>
          <a:ext cx="451116" cy="431169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 algn="ctr"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C6D86383-2F00-4316-9505-E7E1E2067BF9}">
      <dgm:prSet phldrT="[Text]"/>
      <dgm:spPr>
        <a:xfrm>
          <a:off x="2983935" y="0"/>
          <a:ext cx="2127906" cy="431169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18 kA MgB</a:t>
          </a:r>
          <a:r>
            <a:rPr lang="en-US" b="1" baseline="-250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</a:t>
          </a: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-REBCO splices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1B73DCD3-7945-4397-863D-7F89DB182841}" type="parTrans" cxnId="{35CBDD03-F4CF-4DF6-A09A-F3132A832D5B}">
      <dgm:prSet/>
      <dgm:spPr/>
      <dgm:t>
        <a:bodyPr/>
        <a:lstStyle/>
        <a:p>
          <a:endParaRPr lang="en-GB"/>
        </a:p>
      </dgm:t>
    </dgm:pt>
    <dgm:pt modelId="{474E053C-A05E-453F-9A3D-4CF3D247E2AF}" type="sibTrans" cxnId="{35CBDD03-F4CF-4DF6-A09A-F3132A832D5B}">
      <dgm:prSet/>
      <dgm:spPr>
        <a:xfrm>
          <a:off x="5324631" y="0"/>
          <a:ext cx="451116" cy="431169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E4724AD9-DE29-421B-8996-1B4850051D8B}">
      <dgm:prSet phldrT="[Text]"/>
      <dgm:spPr>
        <a:xfrm>
          <a:off x="5963003" y="0"/>
          <a:ext cx="2127906" cy="431169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Ancillaries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D287E9A4-20C2-4B99-A551-71D790A65CB1}" type="parTrans" cxnId="{1911F24D-B0E4-43AF-8042-3C1C201677A4}">
      <dgm:prSet/>
      <dgm:spPr/>
      <dgm:t>
        <a:bodyPr/>
        <a:lstStyle/>
        <a:p>
          <a:endParaRPr lang="en-GB"/>
        </a:p>
      </dgm:t>
    </dgm:pt>
    <dgm:pt modelId="{61604F38-D1D8-4ABE-A05F-350F9EAB8614}" type="sibTrans" cxnId="{1911F24D-B0E4-43AF-8042-3C1C201677A4}">
      <dgm:prSet/>
      <dgm:spPr>
        <a:xfrm>
          <a:off x="8303700" y="0"/>
          <a:ext cx="451116" cy="431169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F07E805E-93B2-4E65-88B6-C99465B15E17}">
      <dgm:prSet/>
      <dgm:spPr>
        <a:xfrm>
          <a:off x="8942072" y="0"/>
          <a:ext cx="2127906" cy="431169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Cold mass closure</a:t>
          </a:r>
        </a:p>
      </dgm:t>
    </dgm:pt>
    <dgm:pt modelId="{894181DA-CA07-411E-A05C-09AC21A83675}" type="parTrans" cxnId="{686B0C20-16FB-4E1B-87D5-43701F99DB50}">
      <dgm:prSet/>
      <dgm:spPr/>
      <dgm:t>
        <a:bodyPr/>
        <a:lstStyle/>
        <a:p>
          <a:endParaRPr lang="en-GB"/>
        </a:p>
      </dgm:t>
    </dgm:pt>
    <dgm:pt modelId="{9DDA16E3-3A82-451F-B554-CC77AE46E867}" type="sibTrans" cxnId="{686B0C20-16FB-4E1B-87D5-43701F99DB50}">
      <dgm:prSet/>
      <dgm:spPr>
        <a:solidFill>
          <a:srgbClr val="92D050"/>
        </a:solidFill>
      </dgm:spPr>
      <dgm:t>
        <a:bodyPr/>
        <a:lstStyle/>
        <a:p>
          <a:endParaRPr lang="en-GB"/>
        </a:p>
      </dgm:t>
    </dgm:pt>
    <dgm:pt modelId="{95D8F9B8-A8A8-41F6-814B-F96524922959}" type="pres">
      <dgm:prSet presAssocID="{91A1B3D8-5B0F-4710-9598-5E02C4DBB651}" presName="Name0" presStyleCnt="0">
        <dgm:presLayoutVars>
          <dgm:dir/>
          <dgm:resizeHandles val="exact"/>
        </dgm:presLayoutVars>
      </dgm:prSet>
      <dgm:spPr/>
    </dgm:pt>
    <dgm:pt modelId="{F082405B-2D1E-4A46-9F24-46EF0ADC598F}" type="pres">
      <dgm:prSet presAssocID="{F1A1142B-E9B1-48C4-8188-ECCB51C31D56}" presName="node" presStyleLbl="node1" presStyleIdx="0" presStyleCnt="4">
        <dgm:presLayoutVars>
          <dgm:bulletEnabled val="1"/>
        </dgm:presLayoutVars>
      </dgm:prSet>
      <dgm:spPr/>
    </dgm:pt>
    <dgm:pt modelId="{EB6F5A51-5486-4AEA-BD8D-81D7460E8EBB}" type="pres">
      <dgm:prSet presAssocID="{BBC0711D-B84E-486F-B708-5E13D019260A}" presName="sibTrans" presStyleLbl="sibTrans2D1" presStyleIdx="0" presStyleCnt="3"/>
      <dgm:spPr/>
    </dgm:pt>
    <dgm:pt modelId="{487A8EDB-DA6E-49F4-BA74-FD1F8E046CF1}" type="pres">
      <dgm:prSet presAssocID="{BBC0711D-B84E-486F-B708-5E13D019260A}" presName="connectorText" presStyleLbl="sibTrans2D1" presStyleIdx="0" presStyleCnt="3"/>
      <dgm:spPr/>
    </dgm:pt>
    <dgm:pt modelId="{81C90945-7C4B-491F-BAE1-486F83CA9470}" type="pres">
      <dgm:prSet presAssocID="{C6D86383-2F00-4316-9505-E7E1E2067BF9}" presName="node" presStyleLbl="node1" presStyleIdx="1" presStyleCnt="4">
        <dgm:presLayoutVars>
          <dgm:bulletEnabled val="1"/>
        </dgm:presLayoutVars>
      </dgm:prSet>
      <dgm:spPr/>
    </dgm:pt>
    <dgm:pt modelId="{D3D99586-26DE-4066-BB51-8BB1F031D0EC}" type="pres">
      <dgm:prSet presAssocID="{474E053C-A05E-453F-9A3D-4CF3D247E2AF}" presName="sibTrans" presStyleLbl="sibTrans2D1" presStyleIdx="1" presStyleCnt="3"/>
      <dgm:spPr/>
    </dgm:pt>
    <dgm:pt modelId="{049CAB5F-76E4-47B2-81A2-9CFEA6405B23}" type="pres">
      <dgm:prSet presAssocID="{474E053C-A05E-453F-9A3D-4CF3D247E2AF}" presName="connectorText" presStyleLbl="sibTrans2D1" presStyleIdx="1" presStyleCnt="3"/>
      <dgm:spPr/>
    </dgm:pt>
    <dgm:pt modelId="{3ED9FEBD-2ACF-46BE-A87C-2B6A0CFB832C}" type="pres">
      <dgm:prSet presAssocID="{E4724AD9-DE29-421B-8996-1B4850051D8B}" presName="node" presStyleLbl="node1" presStyleIdx="2" presStyleCnt="4">
        <dgm:presLayoutVars>
          <dgm:bulletEnabled val="1"/>
        </dgm:presLayoutVars>
      </dgm:prSet>
      <dgm:spPr/>
    </dgm:pt>
    <dgm:pt modelId="{6C77E512-35A4-4AAB-B00B-61BAE0C8425C}" type="pres">
      <dgm:prSet presAssocID="{61604F38-D1D8-4ABE-A05F-350F9EAB8614}" presName="sibTrans" presStyleLbl="sibTrans2D1" presStyleIdx="2" presStyleCnt="3"/>
      <dgm:spPr/>
    </dgm:pt>
    <dgm:pt modelId="{5E80F03E-884E-47E4-858E-ABE9819D4C25}" type="pres">
      <dgm:prSet presAssocID="{61604F38-D1D8-4ABE-A05F-350F9EAB8614}" presName="connectorText" presStyleLbl="sibTrans2D1" presStyleIdx="2" presStyleCnt="3"/>
      <dgm:spPr/>
    </dgm:pt>
    <dgm:pt modelId="{6B7E57CA-49D4-4A74-9B35-0817FBA1A8B7}" type="pres">
      <dgm:prSet presAssocID="{F07E805E-93B2-4E65-88B6-C99465B15E17}" presName="node" presStyleLbl="node1" presStyleIdx="3" presStyleCnt="4">
        <dgm:presLayoutVars>
          <dgm:bulletEnabled val="1"/>
        </dgm:presLayoutVars>
      </dgm:prSet>
      <dgm:spPr/>
    </dgm:pt>
  </dgm:ptLst>
  <dgm:cxnLst>
    <dgm:cxn modelId="{35CBDD03-F4CF-4DF6-A09A-F3132A832D5B}" srcId="{91A1B3D8-5B0F-4710-9598-5E02C4DBB651}" destId="{C6D86383-2F00-4316-9505-E7E1E2067BF9}" srcOrd="1" destOrd="0" parTransId="{1B73DCD3-7945-4397-863D-7F89DB182841}" sibTransId="{474E053C-A05E-453F-9A3D-4CF3D247E2AF}"/>
    <dgm:cxn modelId="{A6C9C60E-4F48-4193-BEB4-894E3D97B441}" type="presOf" srcId="{61604F38-D1D8-4ABE-A05F-350F9EAB8614}" destId="{6C77E512-35A4-4AAB-B00B-61BAE0C8425C}" srcOrd="0" destOrd="0" presId="urn:microsoft.com/office/officeart/2005/8/layout/process1"/>
    <dgm:cxn modelId="{68668110-20D8-49CB-8DBB-7A1444D64609}" srcId="{91A1B3D8-5B0F-4710-9598-5E02C4DBB651}" destId="{F1A1142B-E9B1-48C4-8188-ECCB51C31D56}" srcOrd="0" destOrd="0" parTransId="{B74A375E-35F9-44EE-A409-A8944747D689}" sibTransId="{BBC0711D-B84E-486F-B708-5E13D019260A}"/>
    <dgm:cxn modelId="{686B0C20-16FB-4E1B-87D5-43701F99DB50}" srcId="{91A1B3D8-5B0F-4710-9598-5E02C4DBB651}" destId="{F07E805E-93B2-4E65-88B6-C99465B15E17}" srcOrd="3" destOrd="0" parTransId="{894181DA-CA07-411E-A05C-09AC21A83675}" sibTransId="{9DDA16E3-3A82-451F-B554-CC77AE46E867}"/>
    <dgm:cxn modelId="{B23F8C2D-855A-4A13-81A0-C44AC4EF2610}" type="presOf" srcId="{BBC0711D-B84E-486F-B708-5E13D019260A}" destId="{EB6F5A51-5486-4AEA-BD8D-81D7460E8EBB}" srcOrd="0" destOrd="0" presId="urn:microsoft.com/office/officeart/2005/8/layout/process1"/>
    <dgm:cxn modelId="{9FCB0237-F3E6-4DEF-829E-7C627BCD805B}" type="presOf" srcId="{BBC0711D-B84E-486F-B708-5E13D019260A}" destId="{487A8EDB-DA6E-49F4-BA74-FD1F8E046CF1}" srcOrd="1" destOrd="0" presId="urn:microsoft.com/office/officeart/2005/8/layout/process1"/>
    <dgm:cxn modelId="{78A54342-FE86-4781-8A82-0FA37B72A11B}" type="presOf" srcId="{61604F38-D1D8-4ABE-A05F-350F9EAB8614}" destId="{5E80F03E-884E-47E4-858E-ABE9819D4C25}" srcOrd="1" destOrd="0" presId="urn:microsoft.com/office/officeart/2005/8/layout/process1"/>
    <dgm:cxn modelId="{1911F24D-B0E4-43AF-8042-3C1C201677A4}" srcId="{91A1B3D8-5B0F-4710-9598-5E02C4DBB651}" destId="{E4724AD9-DE29-421B-8996-1B4850051D8B}" srcOrd="2" destOrd="0" parTransId="{D287E9A4-20C2-4B99-A551-71D790A65CB1}" sibTransId="{61604F38-D1D8-4ABE-A05F-350F9EAB8614}"/>
    <dgm:cxn modelId="{851B8C71-AA09-41BF-AC35-38A03567116C}" type="presOf" srcId="{91A1B3D8-5B0F-4710-9598-5E02C4DBB651}" destId="{95D8F9B8-A8A8-41F6-814B-F96524922959}" srcOrd="0" destOrd="0" presId="urn:microsoft.com/office/officeart/2005/8/layout/process1"/>
    <dgm:cxn modelId="{0AC25189-722E-4A45-8077-16B8FEAAB2D4}" type="presOf" srcId="{F07E805E-93B2-4E65-88B6-C99465B15E17}" destId="{6B7E57CA-49D4-4A74-9B35-0817FBA1A8B7}" srcOrd="0" destOrd="0" presId="urn:microsoft.com/office/officeart/2005/8/layout/process1"/>
    <dgm:cxn modelId="{096CAFA0-AC7B-4AC9-B45E-B029C40BBFB8}" type="presOf" srcId="{C6D86383-2F00-4316-9505-E7E1E2067BF9}" destId="{81C90945-7C4B-491F-BAE1-486F83CA9470}" srcOrd="0" destOrd="0" presId="urn:microsoft.com/office/officeart/2005/8/layout/process1"/>
    <dgm:cxn modelId="{36EC94C9-8700-4FA6-A40E-700753C3204B}" type="presOf" srcId="{474E053C-A05E-453F-9A3D-4CF3D247E2AF}" destId="{D3D99586-26DE-4066-BB51-8BB1F031D0EC}" srcOrd="0" destOrd="0" presId="urn:microsoft.com/office/officeart/2005/8/layout/process1"/>
    <dgm:cxn modelId="{25CFC2EC-30F2-430C-B70D-D830B347E1C2}" type="presOf" srcId="{474E053C-A05E-453F-9A3D-4CF3D247E2AF}" destId="{049CAB5F-76E4-47B2-81A2-9CFEA6405B23}" srcOrd="1" destOrd="0" presId="urn:microsoft.com/office/officeart/2005/8/layout/process1"/>
    <dgm:cxn modelId="{33C08EFC-A52E-4565-A18F-FFF0E095CD44}" type="presOf" srcId="{F1A1142B-E9B1-48C4-8188-ECCB51C31D56}" destId="{F082405B-2D1E-4A46-9F24-46EF0ADC598F}" srcOrd="0" destOrd="0" presId="urn:microsoft.com/office/officeart/2005/8/layout/process1"/>
    <dgm:cxn modelId="{772672FE-3D5B-4545-9283-A8D59B4F1430}" type="presOf" srcId="{E4724AD9-DE29-421B-8996-1B4850051D8B}" destId="{3ED9FEBD-2ACF-46BE-A87C-2B6A0CFB832C}" srcOrd="0" destOrd="0" presId="urn:microsoft.com/office/officeart/2005/8/layout/process1"/>
    <dgm:cxn modelId="{52A2FB72-ED03-4D66-BA83-BA55589CAE64}" type="presParOf" srcId="{95D8F9B8-A8A8-41F6-814B-F96524922959}" destId="{F082405B-2D1E-4A46-9F24-46EF0ADC598F}" srcOrd="0" destOrd="0" presId="urn:microsoft.com/office/officeart/2005/8/layout/process1"/>
    <dgm:cxn modelId="{12886934-06D3-4ADE-8C1A-31CA9B237E8C}" type="presParOf" srcId="{95D8F9B8-A8A8-41F6-814B-F96524922959}" destId="{EB6F5A51-5486-4AEA-BD8D-81D7460E8EBB}" srcOrd="1" destOrd="0" presId="urn:microsoft.com/office/officeart/2005/8/layout/process1"/>
    <dgm:cxn modelId="{873D02AC-E6DB-428A-9688-03CB288B841E}" type="presParOf" srcId="{EB6F5A51-5486-4AEA-BD8D-81D7460E8EBB}" destId="{487A8EDB-DA6E-49F4-BA74-FD1F8E046CF1}" srcOrd="0" destOrd="0" presId="urn:microsoft.com/office/officeart/2005/8/layout/process1"/>
    <dgm:cxn modelId="{0A7C2C2A-74B1-4130-8A33-D1FC5735D013}" type="presParOf" srcId="{95D8F9B8-A8A8-41F6-814B-F96524922959}" destId="{81C90945-7C4B-491F-BAE1-486F83CA9470}" srcOrd="2" destOrd="0" presId="urn:microsoft.com/office/officeart/2005/8/layout/process1"/>
    <dgm:cxn modelId="{823C6BBE-55DE-4D16-A3C8-FC9B137ACDA3}" type="presParOf" srcId="{95D8F9B8-A8A8-41F6-814B-F96524922959}" destId="{D3D99586-26DE-4066-BB51-8BB1F031D0EC}" srcOrd="3" destOrd="0" presId="urn:microsoft.com/office/officeart/2005/8/layout/process1"/>
    <dgm:cxn modelId="{1AE85A8E-234D-4613-AA3F-28DCDC044F5A}" type="presParOf" srcId="{D3D99586-26DE-4066-BB51-8BB1F031D0EC}" destId="{049CAB5F-76E4-47B2-81A2-9CFEA6405B23}" srcOrd="0" destOrd="0" presId="urn:microsoft.com/office/officeart/2005/8/layout/process1"/>
    <dgm:cxn modelId="{BF5A5C3F-7C0F-4DA7-B9DB-24D1B3BF939E}" type="presParOf" srcId="{95D8F9B8-A8A8-41F6-814B-F96524922959}" destId="{3ED9FEBD-2ACF-46BE-A87C-2B6A0CFB832C}" srcOrd="4" destOrd="0" presId="urn:microsoft.com/office/officeart/2005/8/layout/process1"/>
    <dgm:cxn modelId="{22CA4B41-9520-47D1-AD37-075C59E88E6A}" type="presParOf" srcId="{95D8F9B8-A8A8-41F6-814B-F96524922959}" destId="{6C77E512-35A4-4AAB-B00B-61BAE0C8425C}" srcOrd="5" destOrd="0" presId="urn:microsoft.com/office/officeart/2005/8/layout/process1"/>
    <dgm:cxn modelId="{8A38F413-C639-4A91-9C47-E66A85A79892}" type="presParOf" srcId="{6C77E512-35A4-4AAB-B00B-61BAE0C8425C}" destId="{5E80F03E-884E-47E4-858E-ABE9819D4C25}" srcOrd="0" destOrd="0" presId="urn:microsoft.com/office/officeart/2005/8/layout/process1"/>
    <dgm:cxn modelId="{B2D4B958-9311-46C3-B3B4-B8DA3FC28C72}" type="presParOf" srcId="{95D8F9B8-A8A8-41F6-814B-F96524922959}" destId="{6B7E57CA-49D4-4A74-9B35-0817FBA1A8B7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A1B3D8-5B0F-4710-9598-5E02C4DBB65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66C14E-99B8-4276-BF35-7B38C4CE1512}">
      <dgm:prSet phldrT="[Text]"/>
      <dgm:spPr>
        <a:xfrm>
          <a:off x="9733" y="0"/>
          <a:ext cx="2909309" cy="41455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Vacuum vessel closure</a:t>
          </a:r>
        </a:p>
      </dgm:t>
    </dgm:pt>
    <dgm:pt modelId="{29E923D2-EE53-48FB-BBB2-D175EA3FB3D4}" type="parTrans" cxnId="{EC019EF6-5EA7-44A0-9064-77E97ECB1C5F}">
      <dgm:prSet/>
      <dgm:spPr/>
      <dgm:t>
        <a:bodyPr/>
        <a:lstStyle/>
        <a:p>
          <a:endParaRPr lang="en-GB"/>
        </a:p>
      </dgm:t>
    </dgm:pt>
    <dgm:pt modelId="{2C228B58-FBF2-4FED-9FDD-CE480797B179}" type="sibTrans" cxnId="{EC019EF6-5EA7-44A0-9064-77E97ECB1C5F}">
      <dgm:prSet/>
      <dgm:spPr>
        <a:xfrm>
          <a:off x="3209974" y="0"/>
          <a:ext cx="616773" cy="414555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CD3D364C-48C1-4E88-8D11-FFD028A76188}">
      <dgm:prSet phldrT="[Text]"/>
      <dgm:spPr>
        <a:xfrm>
          <a:off x="4082766" y="0"/>
          <a:ext cx="2909309" cy="41455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Quality Controls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D6899BC2-E7EA-4EA9-B355-8AB244BE7016}" type="parTrans" cxnId="{9D09A280-5655-4D37-95CA-C2539957CB4D}">
      <dgm:prSet/>
      <dgm:spPr/>
      <dgm:t>
        <a:bodyPr/>
        <a:lstStyle/>
        <a:p>
          <a:endParaRPr lang="en-GB"/>
        </a:p>
      </dgm:t>
    </dgm:pt>
    <dgm:pt modelId="{B455DA79-472B-448A-9555-ED4C7DF69553}" type="sibTrans" cxnId="{9D09A280-5655-4D37-95CA-C2539957CB4D}">
      <dgm:prSet/>
      <dgm:spPr>
        <a:xfrm>
          <a:off x="7283007" y="0"/>
          <a:ext cx="616773" cy="414555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63717FEB-17E3-494D-802A-F674897E745D}">
      <dgm:prSet phldrT="[Text]"/>
      <dgm:spPr>
        <a:xfrm>
          <a:off x="8155799" y="0"/>
          <a:ext cx="2909309" cy="41455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 err="1">
              <a:solidFill>
                <a:sysClr val="window" lastClr="FFFFFF"/>
              </a:solidFill>
              <a:latin typeface="Arial"/>
              <a:ea typeface="+mn-ea"/>
              <a:cs typeface="+mn-cs"/>
            </a:rPr>
            <a:t>SCLink+DFH</a:t>
          </a: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 assembly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5D2B9614-28DF-45C7-8DC2-013808394E58}" type="parTrans" cxnId="{B3E4100E-9CED-44A8-9EBB-9C7A45E1D605}">
      <dgm:prSet/>
      <dgm:spPr/>
      <dgm:t>
        <a:bodyPr/>
        <a:lstStyle/>
        <a:p>
          <a:endParaRPr lang="en-GB"/>
        </a:p>
      </dgm:t>
    </dgm:pt>
    <dgm:pt modelId="{4765211A-201D-443D-998B-5379F34BCF6B}" type="sibTrans" cxnId="{B3E4100E-9CED-44A8-9EBB-9C7A45E1D605}">
      <dgm:prSet/>
      <dgm:spPr/>
      <dgm:t>
        <a:bodyPr/>
        <a:lstStyle/>
        <a:p>
          <a:endParaRPr lang="en-GB"/>
        </a:p>
      </dgm:t>
    </dgm:pt>
    <dgm:pt modelId="{95D8F9B8-A8A8-41F6-814B-F96524922959}" type="pres">
      <dgm:prSet presAssocID="{91A1B3D8-5B0F-4710-9598-5E02C4DBB651}" presName="Name0" presStyleCnt="0">
        <dgm:presLayoutVars>
          <dgm:dir/>
          <dgm:resizeHandles val="exact"/>
        </dgm:presLayoutVars>
      </dgm:prSet>
      <dgm:spPr/>
    </dgm:pt>
    <dgm:pt modelId="{A13557DA-2B58-45A0-B061-44D7D845155B}" type="pres">
      <dgm:prSet presAssocID="{F166C14E-99B8-4276-BF35-7B38C4CE1512}" presName="node" presStyleLbl="node1" presStyleIdx="0" presStyleCnt="3">
        <dgm:presLayoutVars>
          <dgm:bulletEnabled val="1"/>
        </dgm:presLayoutVars>
      </dgm:prSet>
      <dgm:spPr/>
    </dgm:pt>
    <dgm:pt modelId="{6B30B2A2-ADDF-47AB-A8A4-B767A04620DB}" type="pres">
      <dgm:prSet presAssocID="{2C228B58-FBF2-4FED-9FDD-CE480797B179}" presName="sibTrans" presStyleLbl="sibTrans2D1" presStyleIdx="0" presStyleCnt="2"/>
      <dgm:spPr/>
    </dgm:pt>
    <dgm:pt modelId="{5A81E288-34E4-4C78-ADC6-ED82F652F26D}" type="pres">
      <dgm:prSet presAssocID="{2C228B58-FBF2-4FED-9FDD-CE480797B179}" presName="connectorText" presStyleLbl="sibTrans2D1" presStyleIdx="0" presStyleCnt="2"/>
      <dgm:spPr/>
    </dgm:pt>
    <dgm:pt modelId="{AF1AF48A-4649-45CA-B5BC-5DC03D18FDAF}" type="pres">
      <dgm:prSet presAssocID="{CD3D364C-48C1-4E88-8D11-FFD028A76188}" presName="node" presStyleLbl="node1" presStyleIdx="1" presStyleCnt="3">
        <dgm:presLayoutVars>
          <dgm:bulletEnabled val="1"/>
        </dgm:presLayoutVars>
      </dgm:prSet>
      <dgm:spPr/>
    </dgm:pt>
    <dgm:pt modelId="{CA4A219C-D52C-418C-A5A4-EBC17101F41A}" type="pres">
      <dgm:prSet presAssocID="{B455DA79-472B-448A-9555-ED4C7DF69553}" presName="sibTrans" presStyleLbl="sibTrans2D1" presStyleIdx="1" presStyleCnt="2"/>
      <dgm:spPr/>
    </dgm:pt>
    <dgm:pt modelId="{E322352B-43AE-4922-8636-FE163DBAD033}" type="pres">
      <dgm:prSet presAssocID="{B455DA79-472B-448A-9555-ED4C7DF69553}" presName="connectorText" presStyleLbl="sibTrans2D1" presStyleIdx="1" presStyleCnt="2"/>
      <dgm:spPr/>
    </dgm:pt>
    <dgm:pt modelId="{AE309F41-6500-4469-A151-41208E15ABD3}" type="pres">
      <dgm:prSet presAssocID="{63717FEB-17E3-494D-802A-F674897E745D}" presName="node" presStyleLbl="node1" presStyleIdx="2" presStyleCnt="3">
        <dgm:presLayoutVars>
          <dgm:bulletEnabled val="1"/>
        </dgm:presLayoutVars>
      </dgm:prSet>
      <dgm:spPr/>
    </dgm:pt>
  </dgm:ptLst>
  <dgm:cxnLst>
    <dgm:cxn modelId="{F20C0E08-479D-4E2A-AE99-DC9662972C8F}" type="presOf" srcId="{B455DA79-472B-448A-9555-ED4C7DF69553}" destId="{CA4A219C-D52C-418C-A5A4-EBC17101F41A}" srcOrd="0" destOrd="0" presId="urn:microsoft.com/office/officeart/2005/8/layout/process1"/>
    <dgm:cxn modelId="{B3E4100E-9CED-44A8-9EBB-9C7A45E1D605}" srcId="{91A1B3D8-5B0F-4710-9598-5E02C4DBB651}" destId="{63717FEB-17E3-494D-802A-F674897E745D}" srcOrd="2" destOrd="0" parTransId="{5D2B9614-28DF-45C7-8DC2-013808394E58}" sibTransId="{4765211A-201D-443D-998B-5379F34BCF6B}"/>
    <dgm:cxn modelId="{9F59F319-D361-457A-963D-072829B32D32}" type="presOf" srcId="{B455DA79-472B-448A-9555-ED4C7DF69553}" destId="{E322352B-43AE-4922-8636-FE163DBAD033}" srcOrd="1" destOrd="0" presId="urn:microsoft.com/office/officeart/2005/8/layout/process1"/>
    <dgm:cxn modelId="{851B8C71-AA09-41BF-AC35-38A03567116C}" type="presOf" srcId="{91A1B3D8-5B0F-4710-9598-5E02C4DBB651}" destId="{95D8F9B8-A8A8-41F6-814B-F96524922959}" srcOrd="0" destOrd="0" presId="urn:microsoft.com/office/officeart/2005/8/layout/process1"/>
    <dgm:cxn modelId="{6EC2BD5A-8B99-4DC2-B859-DFF4FD649ABF}" type="presOf" srcId="{F166C14E-99B8-4276-BF35-7B38C4CE1512}" destId="{A13557DA-2B58-45A0-B061-44D7D845155B}" srcOrd="0" destOrd="0" presId="urn:microsoft.com/office/officeart/2005/8/layout/process1"/>
    <dgm:cxn modelId="{9D09A280-5655-4D37-95CA-C2539957CB4D}" srcId="{91A1B3D8-5B0F-4710-9598-5E02C4DBB651}" destId="{CD3D364C-48C1-4E88-8D11-FFD028A76188}" srcOrd="1" destOrd="0" parTransId="{D6899BC2-E7EA-4EA9-B355-8AB244BE7016}" sibTransId="{B455DA79-472B-448A-9555-ED4C7DF69553}"/>
    <dgm:cxn modelId="{CC40E792-A7AB-4430-8E32-07BDD571B9BC}" type="presOf" srcId="{2C228B58-FBF2-4FED-9FDD-CE480797B179}" destId="{5A81E288-34E4-4C78-ADC6-ED82F652F26D}" srcOrd="1" destOrd="0" presId="urn:microsoft.com/office/officeart/2005/8/layout/process1"/>
    <dgm:cxn modelId="{C3C58BD2-33DB-4D43-819D-1A2694E0D9B9}" type="presOf" srcId="{CD3D364C-48C1-4E88-8D11-FFD028A76188}" destId="{AF1AF48A-4649-45CA-B5BC-5DC03D18FDAF}" srcOrd="0" destOrd="0" presId="urn:microsoft.com/office/officeart/2005/8/layout/process1"/>
    <dgm:cxn modelId="{D5F2DDEC-43C2-4667-AE0D-0EFAA367DAE2}" type="presOf" srcId="{2C228B58-FBF2-4FED-9FDD-CE480797B179}" destId="{6B30B2A2-ADDF-47AB-A8A4-B767A04620DB}" srcOrd="0" destOrd="0" presId="urn:microsoft.com/office/officeart/2005/8/layout/process1"/>
    <dgm:cxn modelId="{EC019EF6-5EA7-44A0-9064-77E97ECB1C5F}" srcId="{91A1B3D8-5B0F-4710-9598-5E02C4DBB651}" destId="{F166C14E-99B8-4276-BF35-7B38C4CE1512}" srcOrd="0" destOrd="0" parTransId="{29E923D2-EE53-48FB-BBB2-D175EA3FB3D4}" sibTransId="{2C228B58-FBF2-4FED-9FDD-CE480797B179}"/>
    <dgm:cxn modelId="{0889C9F7-D7DA-4703-A01E-E2F1DBAFE46D}" type="presOf" srcId="{63717FEB-17E3-494D-802A-F674897E745D}" destId="{AE309F41-6500-4469-A151-41208E15ABD3}" srcOrd="0" destOrd="0" presId="urn:microsoft.com/office/officeart/2005/8/layout/process1"/>
    <dgm:cxn modelId="{3F19FC51-134E-40EB-B143-1A2164A7727D}" type="presParOf" srcId="{95D8F9B8-A8A8-41F6-814B-F96524922959}" destId="{A13557DA-2B58-45A0-B061-44D7D845155B}" srcOrd="0" destOrd="0" presId="urn:microsoft.com/office/officeart/2005/8/layout/process1"/>
    <dgm:cxn modelId="{D01E1173-474A-4BD5-A682-13205E053635}" type="presParOf" srcId="{95D8F9B8-A8A8-41F6-814B-F96524922959}" destId="{6B30B2A2-ADDF-47AB-A8A4-B767A04620DB}" srcOrd="1" destOrd="0" presId="urn:microsoft.com/office/officeart/2005/8/layout/process1"/>
    <dgm:cxn modelId="{8685C98C-FFF5-4894-8450-B4389B21F85C}" type="presParOf" srcId="{6B30B2A2-ADDF-47AB-A8A4-B767A04620DB}" destId="{5A81E288-34E4-4C78-ADC6-ED82F652F26D}" srcOrd="0" destOrd="0" presId="urn:microsoft.com/office/officeart/2005/8/layout/process1"/>
    <dgm:cxn modelId="{CA807B43-EB0D-4844-95A3-550048F06868}" type="presParOf" srcId="{95D8F9B8-A8A8-41F6-814B-F96524922959}" destId="{AF1AF48A-4649-45CA-B5BC-5DC03D18FDAF}" srcOrd="2" destOrd="0" presId="urn:microsoft.com/office/officeart/2005/8/layout/process1"/>
    <dgm:cxn modelId="{CF803822-5BD5-4700-8CAF-2419E3FB7AD7}" type="presParOf" srcId="{95D8F9B8-A8A8-41F6-814B-F96524922959}" destId="{CA4A219C-D52C-418C-A5A4-EBC17101F41A}" srcOrd="3" destOrd="0" presId="urn:microsoft.com/office/officeart/2005/8/layout/process1"/>
    <dgm:cxn modelId="{5D88BF28-F68E-4588-B10E-C8AFCB32E18B}" type="presParOf" srcId="{CA4A219C-D52C-418C-A5A4-EBC17101F41A}" destId="{E322352B-43AE-4922-8636-FE163DBAD033}" srcOrd="0" destOrd="0" presId="urn:microsoft.com/office/officeart/2005/8/layout/process1"/>
    <dgm:cxn modelId="{01F8E034-A4C1-429C-A93F-7CE541953601}" type="presParOf" srcId="{95D8F9B8-A8A8-41F6-814B-F96524922959}" destId="{AE309F41-6500-4469-A151-41208E15ABD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A1B3D8-5B0F-4710-9598-5E02C4DBB65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A1142B-E9B1-48C4-8188-ECCB51C31D56}">
      <dgm:prSet phldrT="[Text]"/>
      <dgm:spPr>
        <a:xfrm>
          <a:off x="5268" y="0"/>
          <a:ext cx="2303512" cy="243462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MgB</a:t>
          </a:r>
          <a:r>
            <a:rPr lang="en-US" b="1" baseline="-250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</a:t>
          </a: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-Nb-Ti connections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B74A375E-35F9-44EE-A409-A8944747D689}" type="parTrans" cxnId="{68668110-20D8-49CB-8DBB-7A1444D64609}">
      <dgm:prSet/>
      <dgm:spPr/>
      <dgm:t>
        <a:bodyPr/>
        <a:lstStyle/>
        <a:p>
          <a:pPr algn="ctr"/>
          <a:endParaRPr lang="en-GB"/>
        </a:p>
      </dgm:t>
    </dgm:pt>
    <dgm:pt modelId="{BBC0711D-B84E-486F-B708-5E13D019260A}" type="sibTrans" cxnId="{68668110-20D8-49CB-8DBB-7A1444D64609}">
      <dgm:prSet/>
      <dgm:spPr>
        <a:xfrm>
          <a:off x="2539132" y="0"/>
          <a:ext cx="488344" cy="243462"/>
        </a:xfrm>
        <a:prstGeom prst="rightArrow">
          <a:avLst>
            <a:gd name="adj1" fmla="val 60000"/>
            <a:gd name="adj2" fmla="val 50000"/>
          </a:avLst>
        </a:prstGeom>
        <a:solidFill>
          <a:srgbClr val="FB963C">
            <a:lumMod val="60000"/>
            <a:lumOff val="40000"/>
          </a:srgbClr>
        </a:solidFill>
        <a:ln>
          <a:noFill/>
        </a:ln>
        <a:effectLst/>
      </dgm:spPr>
      <dgm:t>
        <a:bodyPr/>
        <a:lstStyle/>
        <a:p>
          <a:pPr algn="ctr"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06137C82-B78E-4FE0-92CA-928407D05BDE}">
      <dgm:prSet phldrT="[Text]"/>
      <dgm:spPr>
        <a:xfrm>
          <a:off x="9680020" y="0"/>
          <a:ext cx="2303512" cy="243462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Electrical shortcuts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9D357BEA-A990-48A7-B535-4028E979DA4C}" type="parTrans" cxnId="{99264EE1-562B-45F0-9327-4B6F5A3DBB1E}">
      <dgm:prSet/>
      <dgm:spPr/>
      <dgm:t>
        <a:bodyPr/>
        <a:lstStyle/>
        <a:p>
          <a:endParaRPr lang="en-GB"/>
        </a:p>
      </dgm:t>
    </dgm:pt>
    <dgm:pt modelId="{7B71E547-51E6-497B-B75B-AF83A5E40D00}" type="sibTrans" cxnId="{99264EE1-562B-45F0-9327-4B6F5A3DBB1E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GB"/>
        </a:p>
      </dgm:t>
    </dgm:pt>
    <dgm:pt modelId="{5364E530-AFAA-4E50-901E-96BE8A7815E8}">
      <dgm:prSet phldrT="[Text]"/>
      <dgm:spPr>
        <a:xfrm>
          <a:off x="3230186" y="0"/>
          <a:ext cx="2303512" cy="243462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b="1" dirty="0" err="1">
              <a:solidFill>
                <a:sysClr val="window" lastClr="FFFFFF"/>
              </a:solidFill>
              <a:latin typeface="Arial"/>
              <a:ea typeface="+mn-ea"/>
              <a:cs typeface="+mn-cs"/>
            </a:rPr>
            <a:t>SCLink</a:t>
          </a: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 forming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57FD3E15-200D-4F3A-8CF2-3F1B1481B799}" type="parTrans" cxnId="{A5641CB2-DC3F-4240-8829-63E62FD490A9}">
      <dgm:prSet/>
      <dgm:spPr/>
      <dgm:t>
        <a:bodyPr/>
        <a:lstStyle/>
        <a:p>
          <a:endParaRPr lang="en-GB"/>
        </a:p>
      </dgm:t>
    </dgm:pt>
    <dgm:pt modelId="{78AD0FC7-F2C0-471D-AC65-353E5EF4EA8B}" type="sibTrans" cxnId="{A5641CB2-DC3F-4240-8829-63E62FD490A9}">
      <dgm:prSet/>
      <dgm:spPr>
        <a:xfrm>
          <a:off x="5764049" y="0"/>
          <a:ext cx="488344" cy="243462"/>
        </a:xfrm>
        <a:prstGeom prst="rightArrow">
          <a:avLst>
            <a:gd name="adj1" fmla="val 60000"/>
            <a:gd name="adj2" fmla="val 50000"/>
          </a:avLst>
        </a:prstGeom>
        <a:solidFill>
          <a:srgbClr val="FB963C">
            <a:lumMod val="60000"/>
            <a:lumOff val="4000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70708777-C109-4881-BB46-957CC75B94A4}">
      <dgm:prSet phldrT="[Text]"/>
      <dgm:spPr>
        <a:xfrm>
          <a:off x="6455103" y="0"/>
          <a:ext cx="2303512" cy="243462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DFX assembly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6EEA0EED-BEC6-4331-A63E-4C5CBEBB3F4A}" type="parTrans" cxnId="{AEA6B2E4-C61B-4CD2-82A3-395EECFCF0DF}">
      <dgm:prSet/>
      <dgm:spPr/>
      <dgm:t>
        <a:bodyPr/>
        <a:lstStyle/>
        <a:p>
          <a:endParaRPr lang="en-GB"/>
        </a:p>
      </dgm:t>
    </dgm:pt>
    <dgm:pt modelId="{49FC9AF8-9BD8-46DC-B6FC-E18DE303409D}" type="sibTrans" cxnId="{AEA6B2E4-C61B-4CD2-82A3-395EECFCF0DF}">
      <dgm:prSet/>
      <dgm:spPr>
        <a:xfrm>
          <a:off x="8988967" y="0"/>
          <a:ext cx="488344" cy="243462"/>
        </a:xfrm>
        <a:prstGeom prst="rightArrow">
          <a:avLst>
            <a:gd name="adj1" fmla="val 60000"/>
            <a:gd name="adj2" fmla="val 50000"/>
          </a:avLst>
        </a:prstGeom>
        <a:solidFill>
          <a:srgbClr val="FB963C">
            <a:lumMod val="60000"/>
            <a:lumOff val="4000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95D8F9B8-A8A8-41F6-814B-F96524922959}" type="pres">
      <dgm:prSet presAssocID="{91A1B3D8-5B0F-4710-9598-5E02C4DBB651}" presName="Name0" presStyleCnt="0">
        <dgm:presLayoutVars>
          <dgm:dir/>
          <dgm:resizeHandles val="exact"/>
        </dgm:presLayoutVars>
      </dgm:prSet>
      <dgm:spPr/>
    </dgm:pt>
    <dgm:pt modelId="{F082405B-2D1E-4A46-9F24-46EF0ADC598F}" type="pres">
      <dgm:prSet presAssocID="{F1A1142B-E9B1-48C4-8188-ECCB51C31D56}" presName="node" presStyleLbl="node1" presStyleIdx="0" presStyleCnt="4">
        <dgm:presLayoutVars>
          <dgm:bulletEnabled val="1"/>
        </dgm:presLayoutVars>
      </dgm:prSet>
      <dgm:spPr/>
    </dgm:pt>
    <dgm:pt modelId="{EB6F5A51-5486-4AEA-BD8D-81D7460E8EBB}" type="pres">
      <dgm:prSet presAssocID="{BBC0711D-B84E-486F-B708-5E13D019260A}" presName="sibTrans" presStyleLbl="sibTrans2D1" presStyleIdx="0" presStyleCnt="3"/>
      <dgm:spPr/>
    </dgm:pt>
    <dgm:pt modelId="{487A8EDB-DA6E-49F4-BA74-FD1F8E046CF1}" type="pres">
      <dgm:prSet presAssocID="{BBC0711D-B84E-486F-B708-5E13D019260A}" presName="connectorText" presStyleLbl="sibTrans2D1" presStyleIdx="0" presStyleCnt="3"/>
      <dgm:spPr/>
    </dgm:pt>
    <dgm:pt modelId="{B1CFACD2-338E-4015-A8D1-ED9989105A04}" type="pres">
      <dgm:prSet presAssocID="{5364E530-AFAA-4E50-901E-96BE8A7815E8}" presName="node" presStyleLbl="node1" presStyleIdx="1" presStyleCnt="4">
        <dgm:presLayoutVars>
          <dgm:bulletEnabled val="1"/>
        </dgm:presLayoutVars>
      </dgm:prSet>
      <dgm:spPr/>
    </dgm:pt>
    <dgm:pt modelId="{CB704EAE-E5C4-4923-A5FB-403BB94F109F}" type="pres">
      <dgm:prSet presAssocID="{78AD0FC7-F2C0-471D-AC65-353E5EF4EA8B}" presName="sibTrans" presStyleLbl="sibTrans2D1" presStyleIdx="1" presStyleCnt="3"/>
      <dgm:spPr/>
    </dgm:pt>
    <dgm:pt modelId="{E12E84CE-6E15-42C6-8E90-3CFDB0136B69}" type="pres">
      <dgm:prSet presAssocID="{78AD0FC7-F2C0-471D-AC65-353E5EF4EA8B}" presName="connectorText" presStyleLbl="sibTrans2D1" presStyleIdx="1" presStyleCnt="3"/>
      <dgm:spPr/>
    </dgm:pt>
    <dgm:pt modelId="{F691A0C1-CD42-4EB6-B285-D77C3F5A0325}" type="pres">
      <dgm:prSet presAssocID="{70708777-C109-4881-BB46-957CC75B94A4}" presName="node" presStyleLbl="node1" presStyleIdx="2" presStyleCnt="4">
        <dgm:presLayoutVars>
          <dgm:bulletEnabled val="1"/>
        </dgm:presLayoutVars>
      </dgm:prSet>
      <dgm:spPr/>
    </dgm:pt>
    <dgm:pt modelId="{B9E3B3B9-2E83-4A8B-843D-E3BDF5B7782C}" type="pres">
      <dgm:prSet presAssocID="{49FC9AF8-9BD8-46DC-B6FC-E18DE303409D}" presName="sibTrans" presStyleLbl="sibTrans2D1" presStyleIdx="2" presStyleCnt="3"/>
      <dgm:spPr/>
    </dgm:pt>
    <dgm:pt modelId="{8970672F-AAE0-4E6C-9B9B-785F2280082F}" type="pres">
      <dgm:prSet presAssocID="{49FC9AF8-9BD8-46DC-B6FC-E18DE303409D}" presName="connectorText" presStyleLbl="sibTrans2D1" presStyleIdx="2" presStyleCnt="3"/>
      <dgm:spPr/>
    </dgm:pt>
    <dgm:pt modelId="{004DDD4C-919C-485E-B35B-E5578F42F835}" type="pres">
      <dgm:prSet presAssocID="{06137C82-B78E-4FE0-92CA-928407D05BDE}" presName="node" presStyleLbl="node1" presStyleIdx="3" presStyleCnt="4">
        <dgm:presLayoutVars>
          <dgm:bulletEnabled val="1"/>
        </dgm:presLayoutVars>
      </dgm:prSet>
      <dgm:spPr/>
    </dgm:pt>
  </dgm:ptLst>
  <dgm:cxnLst>
    <dgm:cxn modelId="{9B419009-7858-455F-B0DF-D1A19B0C3B71}" type="presOf" srcId="{78AD0FC7-F2C0-471D-AC65-353E5EF4EA8B}" destId="{E12E84CE-6E15-42C6-8E90-3CFDB0136B69}" srcOrd="1" destOrd="0" presId="urn:microsoft.com/office/officeart/2005/8/layout/process1"/>
    <dgm:cxn modelId="{68668110-20D8-49CB-8DBB-7A1444D64609}" srcId="{91A1B3D8-5B0F-4710-9598-5E02C4DBB651}" destId="{F1A1142B-E9B1-48C4-8188-ECCB51C31D56}" srcOrd="0" destOrd="0" parTransId="{B74A375E-35F9-44EE-A409-A8944747D689}" sibTransId="{BBC0711D-B84E-486F-B708-5E13D019260A}"/>
    <dgm:cxn modelId="{F803CA1F-94B1-4FAE-B89C-CF4FFF977F14}" type="presOf" srcId="{78AD0FC7-F2C0-471D-AC65-353E5EF4EA8B}" destId="{CB704EAE-E5C4-4923-A5FB-403BB94F109F}" srcOrd="0" destOrd="0" presId="urn:microsoft.com/office/officeart/2005/8/layout/process1"/>
    <dgm:cxn modelId="{B23F8C2D-855A-4A13-81A0-C44AC4EF2610}" type="presOf" srcId="{BBC0711D-B84E-486F-B708-5E13D019260A}" destId="{EB6F5A51-5486-4AEA-BD8D-81D7460E8EBB}" srcOrd="0" destOrd="0" presId="urn:microsoft.com/office/officeart/2005/8/layout/process1"/>
    <dgm:cxn modelId="{9FCB0237-F3E6-4DEF-829E-7C627BCD805B}" type="presOf" srcId="{BBC0711D-B84E-486F-B708-5E13D019260A}" destId="{487A8EDB-DA6E-49F4-BA74-FD1F8E046CF1}" srcOrd="1" destOrd="0" presId="urn:microsoft.com/office/officeart/2005/8/layout/process1"/>
    <dgm:cxn modelId="{DEE0F438-E01A-415E-B0B1-8BDC8C9164E2}" type="presOf" srcId="{5364E530-AFAA-4E50-901E-96BE8A7815E8}" destId="{B1CFACD2-338E-4015-A8D1-ED9989105A04}" srcOrd="0" destOrd="0" presId="urn:microsoft.com/office/officeart/2005/8/layout/process1"/>
    <dgm:cxn modelId="{851B8C71-AA09-41BF-AC35-38A03567116C}" type="presOf" srcId="{91A1B3D8-5B0F-4710-9598-5E02C4DBB651}" destId="{95D8F9B8-A8A8-41F6-814B-F96524922959}" srcOrd="0" destOrd="0" presId="urn:microsoft.com/office/officeart/2005/8/layout/process1"/>
    <dgm:cxn modelId="{7A54F274-BFF7-4E0D-802F-AD4CD1E6ADBE}" type="presOf" srcId="{49FC9AF8-9BD8-46DC-B6FC-E18DE303409D}" destId="{B9E3B3B9-2E83-4A8B-843D-E3BDF5B7782C}" srcOrd="0" destOrd="0" presId="urn:microsoft.com/office/officeart/2005/8/layout/process1"/>
    <dgm:cxn modelId="{279D0198-BB0A-4D2F-9BB9-63178CCC5E09}" type="presOf" srcId="{49FC9AF8-9BD8-46DC-B6FC-E18DE303409D}" destId="{8970672F-AAE0-4E6C-9B9B-785F2280082F}" srcOrd="1" destOrd="0" presId="urn:microsoft.com/office/officeart/2005/8/layout/process1"/>
    <dgm:cxn modelId="{A5641CB2-DC3F-4240-8829-63E62FD490A9}" srcId="{91A1B3D8-5B0F-4710-9598-5E02C4DBB651}" destId="{5364E530-AFAA-4E50-901E-96BE8A7815E8}" srcOrd="1" destOrd="0" parTransId="{57FD3E15-200D-4F3A-8CF2-3F1B1481B799}" sibTransId="{78AD0FC7-F2C0-471D-AC65-353E5EF4EA8B}"/>
    <dgm:cxn modelId="{801CC6C3-99A2-4219-BC82-804F4E076CD4}" type="presOf" srcId="{06137C82-B78E-4FE0-92CA-928407D05BDE}" destId="{004DDD4C-919C-485E-B35B-E5578F42F835}" srcOrd="0" destOrd="0" presId="urn:microsoft.com/office/officeart/2005/8/layout/process1"/>
    <dgm:cxn modelId="{015AD8DC-7AAF-42AD-B05B-F3FAABAFA9D2}" type="presOf" srcId="{70708777-C109-4881-BB46-957CC75B94A4}" destId="{F691A0C1-CD42-4EB6-B285-D77C3F5A0325}" srcOrd="0" destOrd="0" presId="urn:microsoft.com/office/officeart/2005/8/layout/process1"/>
    <dgm:cxn modelId="{99264EE1-562B-45F0-9327-4B6F5A3DBB1E}" srcId="{91A1B3D8-5B0F-4710-9598-5E02C4DBB651}" destId="{06137C82-B78E-4FE0-92CA-928407D05BDE}" srcOrd="3" destOrd="0" parTransId="{9D357BEA-A990-48A7-B535-4028E979DA4C}" sibTransId="{7B71E547-51E6-497B-B75B-AF83A5E40D00}"/>
    <dgm:cxn modelId="{AEA6B2E4-C61B-4CD2-82A3-395EECFCF0DF}" srcId="{91A1B3D8-5B0F-4710-9598-5E02C4DBB651}" destId="{70708777-C109-4881-BB46-957CC75B94A4}" srcOrd="2" destOrd="0" parTransId="{6EEA0EED-BEC6-4331-A63E-4C5CBEBB3F4A}" sibTransId="{49FC9AF8-9BD8-46DC-B6FC-E18DE303409D}"/>
    <dgm:cxn modelId="{33C08EFC-A52E-4565-A18F-FFF0E095CD44}" type="presOf" srcId="{F1A1142B-E9B1-48C4-8188-ECCB51C31D56}" destId="{F082405B-2D1E-4A46-9F24-46EF0ADC598F}" srcOrd="0" destOrd="0" presId="urn:microsoft.com/office/officeart/2005/8/layout/process1"/>
    <dgm:cxn modelId="{52A2FB72-ED03-4D66-BA83-BA55589CAE64}" type="presParOf" srcId="{95D8F9B8-A8A8-41F6-814B-F96524922959}" destId="{F082405B-2D1E-4A46-9F24-46EF0ADC598F}" srcOrd="0" destOrd="0" presId="urn:microsoft.com/office/officeart/2005/8/layout/process1"/>
    <dgm:cxn modelId="{12886934-06D3-4ADE-8C1A-31CA9B237E8C}" type="presParOf" srcId="{95D8F9B8-A8A8-41F6-814B-F96524922959}" destId="{EB6F5A51-5486-4AEA-BD8D-81D7460E8EBB}" srcOrd="1" destOrd="0" presId="urn:microsoft.com/office/officeart/2005/8/layout/process1"/>
    <dgm:cxn modelId="{873D02AC-E6DB-428A-9688-03CB288B841E}" type="presParOf" srcId="{EB6F5A51-5486-4AEA-BD8D-81D7460E8EBB}" destId="{487A8EDB-DA6E-49F4-BA74-FD1F8E046CF1}" srcOrd="0" destOrd="0" presId="urn:microsoft.com/office/officeart/2005/8/layout/process1"/>
    <dgm:cxn modelId="{0152164C-96B4-498E-8A9A-5441D122CB75}" type="presParOf" srcId="{95D8F9B8-A8A8-41F6-814B-F96524922959}" destId="{B1CFACD2-338E-4015-A8D1-ED9989105A04}" srcOrd="2" destOrd="0" presId="urn:microsoft.com/office/officeart/2005/8/layout/process1"/>
    <dgm:cxn modelId="{31DF5298-65C4-4805-9E94-25515A05B0C7}" type="presParOf" srcId="{95D8F9B8-A8A8-41F6-814B-F96524922959}" destId="{CB704EAE-E5C4-4923-A5FB-403BB94F109F}" srcOrd="3" destOrd="0" presId="urn:microsoft.com/office/officeart/2005/8/layout/process1"/>
    <dgm:cxn modelId="{A9720CF7-7383-4BB3-8C12-6DF1FF821E1D}" type="presParOf" srcId="{CB704EAE-E5C4-4923-A5FB-403BB94F109F}" destId="{E12E84CE-6E15-42C6-8E90-3CFDB0136B69}" srcOrd="0" destOrd="0" presId="urn:microsoft.com/office/officeart/2005/8/layout/process1"/>
    <dgm:cxn modelId="{D94CD2D0-2D9A-4705-AE9D-06BFCB6296DD}" type="presParOf" srcId="{95D8F9B8-A8A8-41F6-814B-F96524922959}" destId="{F691A0C1-CD42-4EB6-B285-D77C3F5A0325}" srcOrd="4" destOrd="0" presId="urn:microsoft.com/office/officeart/2005/8/layout/process1"/>
    <dgm:cxn modelId="{AF3F11A6-A021-47CE-B78C-571E15483A2C}" type="presParOf" srcId="{95D8F9B8-A8A8-41F6-814B-F96524922959}" destId="{B9E3B3B9-2E83-4A8B-843D-E3BDF5B7782C}" srcOrd="5" destOrd="0" presId="urn:microsoft.com/office/officeart/2005/8/layout/process1"/>
    <dgm:cxn modelId="{10279717-8B4C-4B63-B001-5F63A06E1859}" type="presParOf" srcId="{B9E3B3B9-2E83-4A8B-843D-E3BDF5B7782C}" destId="{8970672F-AAE0-4E6C-9B9B-785F2280082F}" srcOrd="0" destOrd="0" presId="urn:microsoft.com/office/officeart/2005/8/layout/process1"/>
    <dgm:cxn modelId="{DB1AC28A-AFA1-4001-950A-89A184C1D08F}" type="presParOf" srcId="{95D8F9B8-A8A8-41F6-814B-F96524922959}" destId="{004DDD4C-919C-485E-B35B-E5578F42F835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A1B3D8-5B0F-4710-9598-5E02C4DBB65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F076BB9-892D-49EB-B33E-F04F64908489}">
      <dgm:prSet phldrT="[Text]"/>
      <dgm:spPr>
        <a:xfrm>
          <a:off x="10537" y="0"/>
          <a:ext cx="3149402" cy="243462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DFX connection to F2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EF82E9F0-5536-4A83-B699-982450343BF7}" type="parTrans" cxnId="{BDCB0789-1C5B-483E-B533-B226AA005B44}">
      <dgm:prSet/>
      <dgm:spPr/>
      <dgm:t>
        <a:bodyPr/>
        <a:lstStyle/>
        <a:p>
          <a:endParaRPr lang="en-GB"/>
        </a:p>
      </dgm:t>
    </dgm:pt>
    <dgm:pt modelId="{3D10FF3D-2960-4E1E-8195-7671B527199B}" type="sibTrans" cxnId="{BDCB0789-1C5B-483E-B533-B226AA005B44}">
      <dgm:prSet/>
      <dgm:spPr>
        <a:xfrm>
          <a:off x="3474879" y="0"/>
          <a:ext cx="667673" cy="243462"/>
        </a:xfrm>
        <a:prstGeom prst="rightArrow">
          <a:avLst>
            <a:gd name="adj1" fmla="val 60000"/>
            <a:gd name="adj2" fmla="val 50000"/>
          </a:avLst>
        </a:prstGeom>
        <a:solidFill>
          <a:srgbClr val="FB963C">
            <a:lumMod val="60000"/>
            <a:lumOff val="4000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DB8C529B-D6FD-42CE-8579-26AD04F7FA5D}">
      <dgm:prSet phldrT="[Text]"/>
      <dgm:spPr>
        <a:xfrm>
          <a:off x="4419699" y="0"/>
          <a:ext cx="3149402" cy="243462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DFHX connection to F2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C9B4583B-6CEB-48BE-B244-ADBD54A896AE}" type="parTrans" cxnId="{1BC765F5-159F-41DC-951C-3C72F91AA9E0}">
      <dgm:prSet/>
      <dgm:spPr/>
      <dgm:t>
        <a:bodyPr/>
        <a:lstStyle/>
        <a:p>
          <a:endParaRPr lang="en-GB"/>
        </a:p>
      </dgm:t>
    </dgm:pt>
    <dgm:pt modelId="{DCAE870E-5AC0-4F2C-AD70-4FDE39BE1416}" type="sibTrans" cxnId="{1BC765F5-159F-41DC-951C-3C72F91AA9E0}">
      <dgm:prSet/>
      <dgm:spPr>
        <a:xfrm>
          <a:off x="7884042" y="0"/>
          <a:ext cx="667673" cy="243462"/>
        </a:xfrm>
        <a:prstGeom prst="rightArrow">
          <a:avLst>
            <a:gd name="adj1" fmla="val 60000"/>
            <a:gd name="adj2" fmla="val 50000"/>
          </a:avLst>
        </a:prstGeom>
        <a:solidFill>
          <a:srgbClr val="FB963C">
            <a:lumMod val="60000"/>
            <a:lumOff val="4000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DB7ED370-72B9-4515-9F5A-C4A2C1BA4234}">
      <dgm:prSet phldrT="[Text]"/>
      <dgm:spPr>
        <a:xfrm>
          <a:off x="8828862" y="0"/>
          <a:ext cx="3149402" cy="243462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b="1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Quality Controls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E2D2DBD6-CEC7-4E01-A419-B6F1DAB2BD5F}" type="parTrans" cxnId="{738A4866-D76F-4121-AAA6-E6CFF3ADB6FC}">
      <dgm:prSet/>
      <dgm:spPr/>
      <dgm:t>
        <a:bodyPr/>
        <a:lstStyle/>
        <a:p>
          <a:endParaRPr lang="en-GB"/>
        </a:p>
      </dgm:t>
    </dgm:pt>
    <dgm:pt modelId="{90D80444-A0ED-4589-91E3-F4DD871C9A08}" type="sibTrans" cxnId="{738A4866-D76F-4121-AAA6-E6CFF3ADB6FC}">
      <dgm:prSet/>
      <dgm:spPr/>
      <dgm:t>
        <a:bodyPr/>
        <a:lstStyle/>
        <a:p>
          <a:endParaRPr lang="en-GB"/>
        </a:p>
      </dgm:t>
    </dgm:pt>
    <dgm:pt modelId="{95D8F9B8-A8A8-41F6-814B-F96524922959}" type="pres">
      <dgm:prSet presAssocID="{91A1B3D8-5B0F-4710-9598-5E02C4DBB651}" presName="Name0" presStyleCnt="0">
        <dgm:presLayoutVars>
          <dgm:dir/>
          <dgm:resizeHandles val="exact"/>
        </dgm:presLayoutVars>
      </dgm:prSet>
      <dgm:spPr/>
    </dgm:pt>
    <dgm:pt modelId="{857226FF-0DDE-495D-9868-628305083449}" type="pres">
      <dgm:prSet presAssocID="{1F076BB9-892D-49EB-B33E-F04F64908489}" presName="node" presStyleLbl="node1" presStyleIdx="0" presStyleCnt="3">
        <dgm:presLayoutVars>
          <dgm:bulletEnabled val="1"/>
        </dgm:presLayoutVars>
      </dgm:prSet>
      <dgm:spPr/>
    </dgm:pt>
    <dgm:pt modelId="{A455902B-0685-4982-B164-B704645E5539}" type="pres">
      <dgm:prSet presAssocID="{3D10FF3D-2960-4E1E-8195-7671B527199B}" presName="sibTrans" presStyleLbl="sibTrans2D1" presStyleIdx="0" presStyleCnt="2"/>
      <dgm:spPr/>
    </dgm:pt>
    <dgm:pt modelId="{71BDBCE4-1F23-4948-BCD1-8592AFEB5205}" type="pres">
      <dgm:prSet presAssocID="{3D10FF3D-2960-4E1E-8195-7671B527199B}" presName="connectorText" presStyleLbl="sibTrans2D1" presStyleIdx="0" presStyleCnt="2"/>
      <dgm:spPr/>
    </dgm:pt>
    <dgm:pt modelId="{C397E594-559C-4C54-963F-508F016E2115}" type="pres">
      <dgm:prSet presAssocID="{DB8C529B-D6FD-42CE-8579-26AD04F7FA5D}" presName="node" presStyleLbl="node1" presStyleIdx="1" presStyleCnt="3">
        <dgm:presLayoutVars>
          <dgm:bulletEnabled val="1"/>
        </dgm:presLayoutVars>
      </dgm:prSet>
      <dgm:spPr/>
    </dgm:pt>
    <dgm:pt modelId="{04311FD7-8D8C-4ED7-8155-4755651E14CE}" type="pres">
      <dgm:prSet presAssocID="{DCAE870E-5AC0-4F2C-AD70-4FDE39BE1416}" presName="sibTrans" presStyleLbl="sibTrans2D1" presStyleIdx="1" presStyleCnt="2"/>
      <dgm:spPr/>
    </dgm:pt>
    <dgm:pt modelId="{9C4C8C06-9023-4F81-8B47-DBBFF6A50C3B}" type="pres">
      <dgm:prSet presAssocID="{DCAE870E-5AC0-4F2C-AD70-4FDE39BE1416}" presName="connectorText" presStyleLbl="sibTrans2D1" presStyleIdx="1" presStyleCnt="2"/>
      <dgm:spPr/>
    </dgm:pt>
    <dgm:pt modelId="{97875299-F5D7-43F3-9B0D-F202A2BB7524}" type="pres">
      <dgm:prSet presAssocID="{DB7ED370-72B9-4515-9F5A-C4A2C1BA4234}" presName="node" presStyleLbl="node1" presStyleIdx="2" presStyleCnt="3">
        <dgm:presLayoutVars>
          <dgm:bulletEnabled val="1"/>
        </dgm:presLayoutVars>
      </dgm:prSet>
      <dgm:spPr/>
    </dgm:pt>
  </dgm:ptLst>
  <dgm:cxnLst>
    <dgm:cxn modelId="{1A755804-1F85-4021-8A07-1A6FA1589457}" type="presOf" srcId="{DCAE870E-5AC0-4F2C-AD70-4FDE39BE1416}" destId="{04311FD7-8D8C-4ED7-8155-4755651E14CE}" srcOrd="0" destOrd="0" presId="urn:microsoft.com/office/officeart/2005/8/layout/process1"/>
    <dgm:cxn modelId="{CBA8023B-4F8E-48F2-87DE-D3759BC57577}" type="presOf" srcId="{DB8C529B-D6FD-42CE-8579-26AD04F7FA5D}" destId="{C397E594-559C-4C54-963F-508F016E2115}" srcOrd="0" destOrd="0" presId="urn:microsoft.com/office/officeart/2005/8/layout/process1"/>
    <dgm:cxn modelId="{738A4866-D76F-4121-AAA6-E6CFF3ADB6FC}" srcId="{91A1B3D8-5B0F-4710-9598-5E02C4DBB651}" destId="{DB7ED370-72B9-4515-9F5A-C4A2C1BA4234}" srcOrd="2" destOrd="0" parTransId="{E2D2DBD6-CEC7-4E01-A419-B6F1DAB2BD5F}" sibTransId="{90D80444-A0ED-4589-91E3-F4DD871C9A08}"/>
    <dgm:cxn modelId="{3FE65847-8572-490C-9A78-D438D36AFECD}" type="presOf" srcId="{1F076BB9-892D-49EB-B33E-F04F64908489}" destId="{857226FF-0DDE-495D-9868-628305083449}" srcOrd="0" destOrd="0" presId="urn:microsoft.com/office/officeart/2005/8/layout/process1"/>
    <dgm:cxn modelId="{618CE86B-E331-457E-A0A6-ED3C4BBEB5B8}" type="presOf" srcId="{3D10FF3D-2960-4E1E-8195-7671B527199B}" destId="{A455902B-0685-4982-B164-B704645E5539}" srcOrd="0" destOrd="0" presId="urn:microsoft.com/office/officeart/2005/8/layout/process1"/>
    <dgm:cxn modelId="{17762351-964D-456D-AFE5-6161BBD45A8A}" type="presOf" srcId="{DB7ED370-72B9-4515-9F5A-C4A2C1BA4234}" destId="{97875299-F5D7-43F3-9B0D-F202A2BB7524}" srcOrd="0" destOrd="0" presId="urn:microsoft.com/office/officeart/2005/8/layout/process1"/>
    <dgm:cxn modelId="{851B8C71-AA09-41BF-AC35-38A03567116C}" type="presOf" srcId="{91A1B3D8-5B0F-4710-9598-5E02C4DBB651}" destId="{95D8F9B8-A8A8-41F6-814B-F96524922959}" srcOrd="0" destOrd="0" presId="urn:microsoft.com/office/officeart/2005/8/layout/process1"/>
    <dgm:cxn modelId="{F6C76858-45EF-4724-A2BF-3096DD8A107F}" type="presOf" srcId="{DCAE870E-5AC0-4F2C-AD70-4FDE39BE1416}" destId="{9C4C8C06-9023-4F81-8B47-DBBFF6A50C3B}" srcOrd="1" destOrd="0" presId="urn:microsoft.com/office/officeart/2005/8/layout/process1"/>
    <dgm:cxn modelId="{BDCB0789-1C5B-483E-B533-B226AA005B44}" srcId="{91A1B3D8-5B0F-4710-9598-5E02C4DBB651}" destId="{1F076BB9-892D-49EB-B33E-F04F64908489}" srcOrd="0" destOrd="0" parTransId="{EF82E9F0-5536-4A83-B699-982450343BF7}" sibTransId="{3D10FF3D-2960-4E1E-8195-7671B527199B}"/>
    <dgm:cxn modelId="{E68822F1-8C7B-4B43-9E45-48BF213BF9F5}" type="presOf" srcId="{3D10FF3D-2960-4E1E-8195-7671B527199B}" destId="{71BDBCE4-1F23-4948-BCD1-8592AFEB5205}" srcOrd="1" destOrd="0" presId="urn:microsoft.com/office/officeart/2005/8/layout/process1"/>
    <dgm:cxn modelId="{1BC765F5-159F-41DC-951C-3C72F91AA9E0}" srcId="{91A1B3D8-5B0F-4710-9598-5E02C4DBB651}" destId="{DB8C529B-D6FD-42CE-8579-26AD04F7FA5D}" srcOrd="1" destOrd="0" parTransId="{C9B4583B-6CEB-48BE-B244-ADBD54A896AE}" sibTransId="{DCAE870E-5AC0-4F2C-AD70-4FDE39BE1416}"/>
    <dgm:cxn modelId="{69EDEA2A-2385-41D9-9C0A-1CD42D1421EF}" type="presParOf" srcId="{95D8F9B8-A8A8-41F6-814B-F96524922959}" destId="{857226FF-0DDE-495D-9868-628305083449}" srcOrd="0" destOrd="0" presId="urn:microsoft.com/office/officeart/2005/8/layout/process1"/>
    <dgm:cxn modelId="{5D1305FA-5B68-46AA-A7E4-D49619EDC773}" type="presParOf" srcId="{95D8F9B8-A8A8-41F6-814B-F96524922959}" destId="{A455902B-0685-4982-B164-B704645E5539}" srcOrd="1" destOrd="0" presId="urn:microsoft.com/office/officeart/2005/8/layout/process1"/>
    <dgm:cxn modelId="{7F9B2B2C-980E-45F3-A39C-89305EB1E6E6}" type="presParOf" srcId="{A455902B-0685-4982-B164-B704645E5539}" destId="{71BDBCE4-1F23-4948-BCD1-8592AFEB5205}" srcOrd="0" destOrd="0" presId="urn:microsoft.com/office/officeart/2005/8/layout/process1"/>
    <dgm:cxn modelId="{C9E30633-F694-4CC9-9AC7-4BD9385C8C82}" type="presParOf" srcId="{95D8F9B8-A8A8-41F6-814B-F96524922959}" destId="{C397E594-559C-4C54-963F-508F016E2115}" srcOrd="2" destOrd="0" presId="urn:microsoft.com/office/officeart/2005/8/layout/process1"/>
    <dgm:cxn modelId="{C21CB503-3076-4D99-A585-CF115F038268}" type="presParOf" srcId="{95D8F9B8-A8A8-41F6-814B-F96524922959}" destId="{04311FD7-8D8C-4ED7-8155-4755651E14CE}" srcOrd="3" destOrd="0" presId="urn:microsoft.com/office/officeart/2005/8/layout/process1"/>
    <dgm:cxn modelId="{49653111-0386-4DA2-A8A2-FE3012AC5379}" type="presParOf" srcId="{04311FD7-8D8C-4ED7-8155-4755651E14CE}" destId="{9C4C8C06-9023-4F81-8B47-DBBFF6A50C3B}" srcOrd="0" destOrd="0" presId="urn:microsoft.com/office/officeart/2005/8/layout/process1"/>
    <dgm:cxn modelId="{50909879-9E95-42F1-A2CD-29897391B9F4}" type="presParOf" srcId="{95D8F9B8-A8A8-41F6-814B-F96524922959}" destId="{97875299-F5D7-43F3-9B0D-F202A2BB752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82405B-2D1E-4A46-9F24-46EF0ADC598F}">
      <dsp:nvSpPr>
        <dsp:cNvPr id="0" name=""/>
        <dsp:cNvSpPr/>
      </dsp:nvSpPr>
      <dsp:spPr>
        <a:xfrm>
          <a:off x="5238" y="0"/>
          <a:ext cx="2290335" cy="52286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Flex cryostat Unspooling</a:t>
          </a:r>
          <a:endParaRPr lang="en-GB" sz="14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20552" y="15314"/>
        <a:ext cx="2259707" cy="492234"/>
      </dsp:txXfrm>
    </dsp:sp>
    <dsp:sp modelId="{EB6F5A51-5486-4AEA-BD8D-81D7460E8EBB}">
      <dsp:nvSpPr>
        <dsp:cNvPr id="0" name=""/>
        <dsp:cNvSpPr/>
      </dsp:nvSpPr>
      <dsp:spPr>
        <a:xfrm>
          <a:off x="2524607" y="0"/>
          <a:ext cx="485551" cy="522862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2524607" y="104572"/>
        <a:ext cx="339886" cy="313718"/>
      </dsp:txXfrm>
    </dsp:sp>
    <dsp:sp modelId="{45A2ABBA-3653-4494-9C2C-6F40CF40E9C7}">
      <dsp:nvSpPr>
        <dsp:cNvPr id="0" name=""/>
        <dsp:cNvSpPr/>
      </dsp:nvSpPr>
      <dsp:spPr>
        <a:xfrm>
          <a:off x="3211707" y="0"/>
          <a:ext cx="2290335" cy="52286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Cryostats connections</a:t>
          </a:r>
          <a:endParaRPr lang="en-GB" sz="14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3227021" y="15314"/>
        <a:ext cx="2259707" cy="492234"/>
      </dsp:txXfrm>
    </dsp:sp>
    <dsp:sp modelId="{3AC235CC-781C-4DBE-A381-C050003A0786}">
      <dsp:nvSpPr>
        <dsp:cNvPr id="0" name=""/>
        <dsp:cNvSpPr/>
      </dsp:nvSpPr>
      <dsp:spPr>
        <a:xfrm>
          <a:off x="5731076" y="0"/>
          <a:ext cx="485551" cy="522862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5731076" y="104572"/>
        <a:ext cx="339886" cy="313718"/>
      </dsp:txXfrm>
    </dsp:sp>
    <dsp:sp modelId="{5D8FC9DD-E32E-4E6C-9251-123C49C74A57}">
      <dsp:nvSpPr>
        <dsp:cNvPr id="0" name=""/>
        <dsp:cNvSpPr/>
      </dsp:nvSpPr>
      <dsp:spPr>
        <a:xfrm>
          <a:off x="6418177" y="0"/>
          <a:ext cx="2290335" cy="52286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Cable insertion</a:t>
          </a:r>
          <a:endParaRPr lang="en-GB" sz="14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6433491" y="15314"/>
        <a:ext cx="2259707" cy="492234"/>
      </dsp:txXfrm>
    </dsp:sp>
    <dsp:sp modelId="{167B9085-9173-4B96-97F2-8BE688F16F69}">
      <dsp:nvSpPr>
        <dsp:cNvPr id="0" name=""/>
        <dsp:cNvSpPr/>
      </dsp:nvSpPr>
      <dsp:spPr>
        <a:xfrm>
          <a:off x="8937545" y="0"/>
          <a:ext cx="485551" cy="522862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8937545" y="104572"/>
        <a:ext cx="339886" cy="313718"/>
      </dsp:txXfrm>
    </dsp:sp>
    <dsp:sp modelId="{CDD90F05-B810-40C0-96C0-FEC222BA8058}">
      <dsp:nvSpPr>
        <dsp:cNvPr id="0" name=""/>
        <dsp:cNvSpPr/>
      </dsp:nvSpPr>
      <dsp:spPr>
        <a:xfrm>
          <a:off x="9624646" y="0"/>
          <a:ext cx="2290335" cy="52286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MgB</a:t>
          </a:r>
          <a:r>
            <a:rPr lang="en-US" sz="1400" b="1" kern="1200" baseline="-250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</a:t>
          </a:r>
          <a:r>
            <a:rPr lang="en-US" sz="14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 Cable Shuffling</a:t>
          </a:r>
        </a:p>
      </dsp:txBody>
      <dsp:txXfrm>
        <a:off x="9639960" y="15314"/>
        <a:ext cx="2259707" cy="4922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555B9B-1CB0-4931-81EB-17BD03BB5CE3}">
      <dsp:nvSpPr>
        <dsp:cNvPr id="0" name=""/>
        <dsp:cNvSpPr/>
      </dsp:nvSpPr>
      <dsp:spPr>
        <a:xfrm>
          <a:off x="5820" y="0"/>
          <a:ext cx="1804330" cy="48530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Shuffling box welding</a:t>
          </a:r>
        </a:p>
      </dsp:txBody>
      <dsp:txXfrm>
        <a:off x="20034" y="14214"/>
        <a:ext cx="1775902" cy="456880"/>
      </dsp:txXfrm>
    </dsp:sp>
    <dsp:sp modelId="{F6BFC999-E2EE-48FF-87DD-A222AE077568}">
      <dsp:nvSpPr>
        <dsp:cNvPr id="0" name=""/>
        <dsp:cNvSpPr/>
      </dsp:nvSpPr>
      <dsp:spPr>
        <a:xfrm>
          <a:off x="1990583" y="18917"/>
          <a:ext cx="382517" cy="447473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1990583" y="108412"/>
        <a:ext cx="267762" cy="268483"/>
      </dsp:txXfrm>
    </dsp:sp>
    <dsp:sp modelId="{7BB23B7A-9B1C-4169-85DE-78ED6DB8E4B6}">
      <dsp:nvSpPr>
        <dsp:cNvPr id="0" name=""/>
        <dsp:cNvSpPr/>
      </dsp:nvSpPr>
      <dsp:spPr>
        <a:xfrm>
          <a:off x="2531882" y="0"/>
          <a:ext cx="1804330" cy="48530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High current cryostat assembly</a:t>
          </a:r>
        </a:p>
      </dsp:txBody>
      <dsp:txXfrm>
        <a:off x="2546096" y="14214"/>
        <a:ext cx="1775902" cy="456880"/>
      </dsp:txXfrm>
    </dsp:sp>
    <dsp:sp modelId="{D6B1DA46-810C-41FA-9624-5AA28BD47D8E}">
      <dsp:nvSpPr>
        <dsp:cNvPr id="0" name=""/>
        <dsp:cNvSpPr/>
      </dsp:nvSpPr>
      <dsp:spPr>
        <a:xfrm>
          <a:off x="4516645" y="18917"/>
          <a:ext cx="382517" cy="447473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4516645" y="108412"/>
        <a:ext cx="267762" cy="268483"/>
      </dsp:txXfrm>
    </dsp:sp>
    <dsp:sp modelId="{6F0FD639-CF64-4238-BD7B-68D5D5DEADFE}">
      <dsp:nvSpPr>
        <dsp:cNvPr id="0" name=""/>
        <dsp:cNvSpPr/>
      </dsp:nvSpPr>
      <dsp:spPr>
        <a:xfrm>
          <a:off x="5057944" y="0"/>
          <a:ext cx="1804330" cy="48530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Cold mass structure assembly</a:t>
          </a:r>
        </a:p>
      </dsp:txBody>
      <dsp:txXfrm>
        <a:off x="5072158" y="14214"/>
        <a:ext cx="1775902" cy="456880"/>
      </dsp:txXfrm>
    </dsp:sp>
    <dsp:sp modelId="{A0BBB0AF-6081-460C-B784-237414ABE0A1}">
      <dsp:nvSpPr>
        <dsp:cNvPr id="0" name=""/>
        <dsp:cNvSpPr/>
      </dsp:nvSpPr>
      <dsp:spPr>
        <a:xfrm>
          <a:off x="7042708" y="18917"/>
          <a:ext cx="382517" cy="447473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7042708" y="108412"/>
        <a:ext cx="267762" cy="268483"/>
      </dsp:txXfrm>
    </dsp:sp>
    <dsp:sp modelId="{B6B7BCBE-F1F2-4143-8B07-518BEB2D632D}">
      <dsp:nvSpPr>
        <dsp:cNvPr id="0" name=""/>
        <dsp:cNvSpPr/>
      </dsp:nvSpPr>
      <dsp:spPr>
        <a:xfrm>
          <a:off x="7584007" y="0"/>
          <a:ext cx="1804330" cy="48530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 kA CL assembly</a:t>
          </a:r>
        </a:p>
      </dsp:txBody>
      <dsp:txXfrm>
        <a:off x="7598221" y="14214"/>
        <a:ext cx="1775902" cy="456880"/>
      </dsp:txXfrm>
    </dsp:sp>
    <dsp:sp modelId="{D7C7D922-5E55-44B1-A3BE-82B8A3B67171}">
      <dsp:nvSpPr>
        <dsp:cNvPr id="0" name=""/>
        <dsp:cNvSpPr/>
      </dsp:nvSpPr>
      <dsp:spPr>
        <a:xfrm>
          <a:off x="9568770" y="18917"/>
          <a:ext cx="382517" cy="447473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9568770" y="108412"/>
        <a:ext cx="267762" cy="268483"/>
      </dsp:txXfrm>
    </dsp:sp>
    <dsp:sp modelId="{E96B423C-BE8C-49CE-9973-EAAEB1CAF0F1}">
      <dsp:nvSpPr>
        <dsp:cNvPr id="0" name=""/>
        <dsp:cNvSpPr/>
      </dsp:nvSpPr>
      <dsp:spPr>
        <a:xfrm>
          <a:off x="10110069" y="0"/>
          <a:ext cx="1804330" cy="48530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 kA MgB</a:t>
          </a:r>
          <a:r>
            <a:rPr lang="en-US" sz="1300" b="1" kern="1200" baseline="-250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</a:t>
          </a:r>
          <a:r>
            <a:rPr lang="en-US" sz="13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-REBCO splices</a:t>
          </a:r>
        </a:p>
      </dsp:txBody>
      <dsp:txXfrm>
        <a:off x="10124283" y="14214"/>
        <a:ext cx="1775902" cy="4568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82405B-2D1E-4A46-9F24-46EF0ADC598F}">
      <dsp:nvSpPr>
        <dsp:cNvPr id="0" name=""/>
        <dsp:cNvSpPr/>
      </dsp:nvSpPr>
      <dsp:spPr>
        <a:xfrm>
          <a:off x="4973" y="0"/>
          <a:ext cx="2174713" cy="440654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18 kA CL assembly</a:t>
          </a:r>
          <a:endParaRPr lang="en-GB" sz="12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17879" y="12906"/>
        <a:ext cx="2148901" cy="414842"/>
      </dsp:txXfrm>
    </dsp:sp>
    <dsp:sp modelId="{EB6F5A51-5486-4AEA-BD8D-81D7460E8EBB}">
      <dsp:nvSpPr>
        <dsp:cNvPr id="0" name=""/>
        <dsp:cNvSpPr/>
      </dsp:nvSpPr>
      <dsp:spPr>
        <a:xfrm>
          <a:off x="2397158" y="0"/>
          <a:ext cx="461039" cy="440654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2397158" y="88131"/>
        <a:ext cx="328843" cy="264392"/>
      </dsp:txXfrm>
    </dsp:sp>
    <dsp:sp modelId="{81C90945-7C4B-491F-BAE1-486F83CA9470}">
      <dsp:nvSpPr>
        <dsp:cNvPr id="0" name=""/>
        <dsp:cNvSpPr/>
      </dsp:nvSpPr>
      <dsp:spPr>
        <a:xfrm>
          <a:off x="3049572" y="0"/>
          <a:ext cx="2174713" cy="440654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18 kA MgB</a:t>
          </a:r>
          <a:r>
            <a:rPr lang="en-US" sz="1200" b="1" kern="1200" baseline="-250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</a:t>
          </a:r>
          <a:r>
            <a:rPr lang="en-US" sz="12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-REBCO splices</a:t>
          </a:r>
          <a:endParaRPr lang="en-GB" sz="12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3062478" y="12906"/>
        <a:ext cx="2148901" cy="414842"/>
      </dsp:txXfrm>
    </dsp:sp>
    <dsp:sp modelId="{D3D99586-26DE-4066-BB51-8BB1F031D0EC}">
      <dsp:nvSpPr>
        <dsp:cNvPr id="0" name=""/>
        <dsp:cNvSpPr/>
      </dsp:nvSpPr>
      <dsp:spPr>
        <a:xfrm>
          <a:off x="5441757" y="0"/>
          <a:ext cx="461039" cy="440654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5441757" y="88131"/>
        <a:ext cx="328843" cy="264392"/>
      </dsp:txXfrm>
    </dsp:sp>
    <dsp:sp modelId="{3ED9FEBD-2ACF-46BE-A87C-2B6A0CFB832C}">
      <dsp:nvSpPr>
        <dsp:cNvPr id="0" name=""/>
        <dsp:cNvSpPr/>
      </dsp:nvSpPr>
      <dsp:spPr>
        <a:xfrm>
          <a:off x="6094171" y="0"/>
          <a:ext cx="2174713" cy="440654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Ancillaries</a:t>
          </a:r>
          <a:endParaRPr lang="en-GB" sz="12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6107077" y="12906"/>
        <a:ext cx="2148901" cy="414842"/>
      </dsp:txXfrm>
    </dsp:sp>
    <dsp:sp modelId="{6C77E512-35A4-4AAB-B00B-61BAE0C8425C}">
      <dsp:nvSpPr>
        <dsp:cNvPr id="0" name=""/>
        <dsp:cNvSpPr/>
      </dsp:nvSpPr>
      <dsp:spPr>
        <a:xfrm>
          <a:off x="8486356" y="0"/>
          <a:ext cx="461039" cy="440654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8486356" y="88131"/>
        <a:ext cx="328843" cy="264392"/>
      </dsp:txXfrm>
    </dsp:sp>
    <dsp:sp modelId="{6B7E57CA-49D4-4A74-9B35-0817FBA1A8B7}">
      <dsp:nvSpPr>
        <dsp:cNvPr id="0" name=""/>
        <dsp:cNvSpPr/>
      </dsp:nvSpPr>
      <dsp:spPr>
        <a:xfrm>
          <a:off x="9138770" y="0"/>
          <a:ext cx="2174713" cy="440654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Cold mass closure</a:t>
          </a:r>
        </a:p>
      </dsp:txBody>
      <dsp:txXfrm>
        <a:off x="9151676" y="12906"/>
        <a:ext cx="2148901" cy="4148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3557DA-2B58-45A0-B061-44D7D845155B}">
      <dsp:nvSpPr>
        <dsp:cNvPr id="0" name=""/>
        <dsp:cNvSpPr/>
      </dsp:nvSpPr>
      <dsp:spPr>
        <a:xfrm>
          <a:off x="9947" y="0"/>
          <a:ext cx="2973306" cy="359107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Vacuum vessel closure</a:t>
          </a:r>
        </a:p>
      </dsp:txBody>
      <dsp:txXfrm>
        <a:off x="20465" y="10518"/>
        <a:ext cx="2952270" cy="338071"/>
      </dsp:txXfrm>
    </dsp:sp>
    <dsp:sp modelId="{6B30B2A2-ADDF-47AB-A8A4-B767A04620DB}">
      <dsp:nvSpPr>
        <dsp:cNvPr id="0" name=""/>
        <dsp:cNvSpPr/>
      </dsp:nvSpPr>
      <dsp:spPr>
        <a:xfrm>
          <a:off x="3280585" y="0"/>
          <a:ext cx="630341" cy="359107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3280585" y="71821"/>
        <a:ext cx="522609" cy="215465"/>
      </dsp:txXfrm>
    </dsp:sp>
    <dsp:sp modelId="{AF1AF48A-4649-45CA-B5BC-5DC03D18FDAF}">
      <dsp:nvSpPr>
        <dsp:cNvPr id="0" name=""/>
        <dsp:cNvSpPr/>
      </dsp:nvSpPr>
      <dsp:spPr>
        <a:xfrm>
          <a:off x="4172577" y="0"/>
          <a:ext cx="2973306" cy="359107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Quality Controls</a:t>
          </a:r>
          <a:endParaRPr lang="en-GB" sz="16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4183095" y="10518"/>
        <a:ext cx="2952270" cy="338071"/>
      </dsp:txXfrm>
    </dsp:sp>
    <dsp:sp modelId="{CA4A219C-D52C-418C-A5A4-EBC17101F41A}">
      <dsp:nvSpPr>
        <dsp:cNvPr id="0" name=""/>
        <dsp:cNvSpPr/>
      </dsp:nvSpPr>
      <dsp:spPr>
        <a:xfrm>
          <a:off x="7443214" y="0"/>
          <a:ext cx="630341" cy="359107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7443214" y="71821"/>
        <a:ext cx="522609" cy="215465"/>
      </dsp:txXfrm>
    </dsp:sp>
    <dsp:sp modelId="{AE309F41-6500-4469-A151-41208E15ABD3}">
      <dsp:nvSpPr>
        <dsp:cNvPr id="0" name=""/>
        <dsp:cNvSpPr/>
      </dsp:nvSpPr>
      <dsp:spPr>
        <a:xfrm>
          <a:off x="8335206" y="0"/>
          <a:ext cx="2973306" cy="359107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>
              <a:solidFill>
                <a:sysClr val="window" lastClr="FFFFFF"/>
              </a:solidFill>
              <a:latin typeface="Arial"/>
              <a:ea typeface="+mn-ea"/>
              <a:cs typeface="+mn-cs"/>
            </a:rPr>
            <a:t>SCLink+DFH</a:t>
          </a:r>
          <a:r>
            <a:rPr lang="en-US" sz="16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 assembly</a:t>
          </a:r>
          <a:endParaRPr lang="en-GB" sz="16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8345724" y="10518"/>
        <a:ext cx="2952270" cy="3380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82405B-2D1E-4A46-9F24-46EF0ADC598F}">
      <dsp:nvSpPr>
        <dsp:cNvPr id="0" name=""/>
        <dsp:cNvSpPr/>
      </dsp:nvSpPr>
      <dsp:spPr>
        <a:xfrm>
          <a:off x="5201" y="0"/>
          <a:ext cx="2274324" cy="240377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MgB</a:t>
          </a:r>
          <a:r>
            <a:rPr lang="en-US" sz="1000" b="1" kern="1200" baseline="-250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2</a:t>
          </a:r>
          <a:r>
            <a:rPr lang="en-US" sz="10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-Nb-Ti connections</a:t>
          </a:r>
          <a:endParaRPr lang="en-GB" sz="10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12241" y="7040"/>
        <a:ext cx="2260244" cy="226297"/>
      </dsp:txXfrm>
    </dsp:sp>
    <dsp:sp modelId="{EB6F5A51-5486-4AEA-BD8D-81D7460E8EBB}">
      <dsp:nvSpPr>
        <dsp:cNvPr id="0" name=""/>
        <dsp:cNvSpPr/>
      </dsp:nvSpPr>
      <dsp:spPr>
        <a:xfrm>
          <a:off x="2506958" y="0"/>
          <a:ext cx="482156" cy="240377"/>
        </a:xfrm>
        <a:prstGeom prst="rightArrow">
          <a:avLst>
            <a:gd name="adj1" fmla="val 60000"/>
            <a:gd name="adj2" fmla="val 50000"/>
          </a:avLst>
        </a:prstGeom>
        <a:solidFill>
          <a:srgbClr val="FB963C">
            <a:lumMod val="60000"/>
            <a:lumOff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2506958" y="48075"/>
        <a:ext cx="410043" cy="144227"/>
      </dsp:txXfrm>
    </dsp:sp>
    <dsp:sp modelId="{B1CFACD2-338E-4015-A8D1-ED9989105A04}">
      <dsp:nvSpPr>
        <dsp:cNvPr id="0" name=""/>
        <dsp:cNvSpPr/>
      </dsp:nvSpPr>
      <dsp:spPr>
        <a:xfrm>
          <a:off x="3189256" y="0"/>
          <a:ext cx="2274324" cy="240377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 err="1">
              <a:solidFill>
                <a:sysClr val="window" lastClr="FFFFFF"/>
              </a:solidFill>
              <a:latin typeface="Arial"/>
              <a:ea typeface="+mn-ea"/>
              <a:cs typeface="+mn-cs"/>
            </a:rPr>
            <a:t>SCLink</a:t>
          </a:r>
          <a:r>
            <a:rPr lang="en-US" sz="10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 forming</a:t>
          </a:r>
          <a:endParaRPr lang="en-GB" sz="10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3196296" y="7040"/>
        <a:ext cx="2260244" cy="226297"/>
      </dsp:txXfrm>
    </dsp:sp>
    <dsp:sp modelId="{CB704EAE-E5C4-4923-A5FB-403BB94F109F}">
      <dsp:nvSpPr>
        <dsp:cNvPr id="0" name=""/>
        <dsp:cNvSpPr/>
      </dsp:nvSpPr>
      <dsp:spPr>
        <a:xfrm>
          <a:off x="5691013" y="0"/>
          <a:ext cx="482156" cy="240377"/>
        </a:xfrm>
        <a:prstGeom prst="rightArrow">
          <a:avLst>
            <a:gd name="adj1" fmla="val 60000"/>
            <a:gd name="adj2" fmla="val 50000"/>
          </a:avLst>
        </a:prstGeom>
        <a:solidFill>
          <a:srgbClr val="FB963C">
            <a:lumMod val="60000"/>
            <a:lumOff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5691013" y="48075"/>
        <a:ext cx="410043" cy="144227"/>
      </dsp:txXfrm>
    </dsp:sp>
    <dsp:sp modelId="{F691A0C1-CD42-4EB6-B285-D77C3F5A0325}">
      <dsp:nvSpPr>
        <dsp:cNvPr id="0" name=""/>
        <dsp:cNvSpPr/>
      </dsp:nvSpPr>
      <dsp:spPr>
        <a:xfrm>
          <a:off x="6373310" y="0"/>
          <a:ext cx="2274324" cy="240377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DFX assembly</a:t>
          </a:r>
          <a:endParaRPr lang="en-GB" sz="10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6380350" y="7040"/>
        <a:ext cx="2260244" cy="226297"/>
      </dsp:txXfrm>
    </dsp:sp>
    <dsp:sp modelId="{B9E3B3B9-2E83-4A8B-843D-E3BDF5B7782C}">
      <dsp:nvSpPr>
        <dsp:cNvPr id="0" name=""/>
        <dsp:cNvSpPr/>
      </dsp:nvSpPr>
      <dsp:spPr>
        <a:xfrm>
          <a:off x="8875067" y="0"/>
          <a:ext cx="482156" cy="240377"/>
        </a:xfrm>
        <a:prstGeom prst="rightArrow">
          <a:avLst>
            <a:gd name="adj1" fmla="val 60000"/>
            <a:gd name="adj2" fmla="val 50000"/>
          </a:avLst>
        </a:prstGeom>
        <a:solidFill>
          <a:srgbClr val="FB963C">
            <a:lumMod val="60000"/>
            <a:lumOff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8875067" y="48075"/>
        <a:ext cx="410043" cy="144227"/>
      </dsp:txXfrm>
    </dsp:sp>
    <dsp:sp modelId="{004DDD4C-919C-485E-B35B-E5578F42F835}">
      <dsp:nvSpPr>
        <dsp:cNvPr id="0" name=""/>
        <dsp:cNvSpPr/>
      </dsp:nvSpPr>
      <dsp:spPr>
        <a:xfrm>
          <a:off x="9557364" y="0"/>
          <a:ext cx="2274324" cy="240377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Electrical shortcuts</a:t>
          </a:r>
          <a:endParaRPr lang="en-GB" sz="10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9564404" y="7040"/>
        <a:ext cx="2260244" cy="22629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7226FF-0DDE-495D-9868-628305083449}">
      <dsp:nvSpPr>
        <dsp:cNvPr id="0" name=""/>
        <dsp:cNvSpPr/>
      </dsp:nvSpPr>
      <dsp:spPr>
        <a:xfrm>
          <a:off x="10440" y="0"/>
          <a:ext cx="3120693" cy="329468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DFX connection to F2</a:t>
          </a:r>
          <a:endParaRPr lang="en-GB" sz="14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20090" y="9650"/>
        <a:ext cx="3101393" cy="310168"/>
      </dsp:txXfrm>
    </dsp:sp>
    <dsp:sp modelId="{A455902B-0685-4982-B164-B704645E5539}">
      <dsp:nvSpPr>
        <dsp:cNvPr id="0" name=""/>
        <dsp:cNvSpPr/>
      </dsp:nvSpPr>
      <dsp:spPr>
        <a:xfrm>
          <a:off x="3443204" y="0"/>
          <a:ext cx="661587" cy="329468"/>
        </a:xfrm>
        <a:prstGeom prst="rightArrow">
          <a:avLst>
            <a:gd name="adj1" fmla="val 60000"/>
            <a:gd name="adj2" fmla="val 50000"/>
          </a:avLst>
        </a:prstGeom>
        <a:solidFill>
          <a:srgbClr val="FB963C">
            <a:lumMod val="60000"/>
            <a:lumOff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3443204" y="65894"/>
        <a:ext cx="562747" cy="197680"/>
      </dsp:txXfrm>
    </dsp:sp>
    <dsp:sp modelId="{C397E594-559C-4C54-963F-508F016E2115}">
      <dsp:nvSpPr>
        <dsp:cNvPr id="0" name=""/>
        <dsp:cNvSpPr/>
      </dsp:nvSpPr>
      <dsp:spPr>
        <a:xfrm>
          <a:off x="4379412" y="0"/>
          <a:ext cx="3120693" cy="329468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DFHX connection to F2</a:t>
          </a:r>
          <a:endParaRPr lang="en-GB" sz="14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4389062" y="9650"/>
        <a:ext cx="3101393" cy="310168"/>
      </dsp:txXfrm>
    </dsp:sp>
    <dsp:sp modelId="{04311FD7-8D8C-4ED7-8155-4755651E14CE}">
      <dsp:nvSpPr>
        <dsp:cNvPr id="0" name=""/>
        <dsp:cNvSpPr/>
      </dsp:nvSpPr>
      <dsp:spPr>
        <a:xfrm>
          <a:off x="7812175" y="0"/>
          <a:ext cx="661587" cy="329468"/>
        </a:xfrm>
        <a:prstGeom prst="rightArrow">
          <a:avLst>
            <a:gd name="adj1" fmla="val 60000"/>
            <a:gd name="adj2" fmla="val 50000"/>
          </a:avLst>
        </a:prstGeom>
        <a:solidFill>
          <a:srgbClr val="FB963C">
            <a:lumMod val="60000"/>
            <a:lumOff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7812175" y="65894"/>
        <a:ext cx="562747" cy="197680"/>
      </dsp:txXfrm>
    </dsp:sp>
    <dsp:sp modelId="{97875299-F5D7-43F3-9B0D-F202A2BB7524}">
      <dsp:nvSpPr>
        <dsp:cNvPr id="0" name=""/>
        <dsp:cNvSpPr/>
      </dsp:nvSpPr>
      <dsp:spPr>
        <a:xfrm>
          <a:off x="8748384" y="0"/>
          <a:ext cx="3120693" cy="329468"/>
        </a:xfrm>
        <a:prstGeom prst="roundRect">
          <a:avLst>
            <a:gd name="adj" fmla="val 10000"/>
          </a:avLst>
        </a:prstGeom>
        <a:solidFill>
          <a:srgbClr val="FB963C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Quality Controls</a:t>
          </a:r>
          <a:endParaRPr lang="en-GB" sz="14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8758034" y="9650"/>
        <a:ext cx="3101393" cy="310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E93C3-8D7F-4D6A-8D08-B315AA7827A9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E78F5-9ED4-4B20-91F6-F332B4C02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853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4AC71-3976-02B8-5710-51D4640FD2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DBCE2F-907D-C999-E0DF-430803092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DD750-4D31-50A6-F251-78573C63A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256D-3748-409B-9EEF-AD8FEB753395}" type="datetime1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783D7-0CCB-C32C-B51D-94B413272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4C8A9-D229-E7B2-889D-930FBA8B3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802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4E213-F44F-32FC-3019-269E26AD7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6FBC6A-BD79-7C4E-50F4-046F14C2D1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282FC-D4EA-315C-5FAB-C86DCE516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11C-A27E-4103-A915-4DCF6938E2BB}" type="datetime1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A724E-7814-2A8D-4F22-5277A4EE5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BCE91-900E-5411-94FB-9D9894B24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6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243CF5-AB8E-02B7-4312-F0380F4F0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30FDD5-523C-EB43-F182-69AAC0C8E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686DEE-461A-744A-7371-39850A964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512E-6B9A-46B1-B300-F59EDF6CE0F5}" type="datetime1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7F704-2CAE-4156-F8AF-26B404EA9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92DB7-006F-CE77-7F89-0C1EE5575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19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01F8D-1827-8225-D4E6-30044B07E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45F8E-A618-81C5-ADB8-44A4E5909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24342-D3C0-708E-270F-C9F9F9787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66BF-DD72-4BB2-A8DF-6E77288640DD}" type="datetime1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36536-8D2D-9C17-0DFD-60A543D74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2E784-18EC-21BB-513E-DFBA6C8D3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14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5958B-482E-2FEB-0446-CB664AF30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461414-4601-0A91-23C1-00DDC1C65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4177D-2E0C-4B2A-BF5B-B23CBB820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F2FA-14A9-4B01-9B49-07F9096BAC1D}" type="datetime1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325E3-2AA8-D728-5CF2-4955C48CF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A86BF-E3C1-49CD-29A0-748392B6B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389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39D8B-2C58-71BE-206D-FAB32A733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1113A-C2A9-B7EF-CB7C-7BF5AC0223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B4D26A-3364-BAA3-131C-F02F8013A4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1DE88-8AC4-A003-DEFC-CEBEE8734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6C7E4-96E3-431E-B6A7-1E8C2B4BABEA}" type="datetime1">
              <a:rPr lang="en-GB" smtClean="0"/>
              <a:t>13/01/2025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AFF1EC-50CF-DE26-2E49-4049B57D1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C7D90C-02B3-88FE-0FE8-534F7CC97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80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58DCB-9268-1BE0-A19B-B3B2DBE55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3C7054-5AF7-8FEB-1126-AD71C7FE5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2C340D-8E28-23D2-8887-2D8F81C1C1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02F408-D56A-7727-BEB9-25E566C593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7BC3C9-FEEC-A7EB-ABDB-EBFBB6B874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964ECE-120A-D67E-16D2-24837D1ED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3E72-BC34-49E2-A175-3F2E3F8B37D8}" type="datetime1">
              <a:rPr lang="en-GB" smtClean="0"/>
              <a:t>13/01/2025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7995FF-134A-7881-7954-0CDCE736E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71D2E1-3CA8-92E6-C0E3-FF9ACDBD8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65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31DD2-F85B-D171-75E1-2DABB22F6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F54815-EAB8-8613-72A5-D09A0C2F1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CB349-287C-4967-A16E-061DD535BE84}" type="datetime1">
              <a:rPr lang="en-GB" smtClean="0"/>
              <a:t>13/01/2025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50EB58-0D66-3E45-222B-A4CC12418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90FBB3-63DF-961F-8C0E-097E9BF1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591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57EE34-A7D8-F6BA-2F66-85ACF13E2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2460E-7717-4629-872D-368CFBA06F44}" type="datetime1">
              <a:rPr lang="en-GB" smtClean="0"/>
              <a:t>13/01/2025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AFC0C7-AE63-DAE7-39E6-F4A882067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42E0D5-2F44-BEAD-39E6-B10BD5C1E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244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352E7-18D8-FE03-1C93-19C10E861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8879E-8E73-E9FD-C34E-8282AC85C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F4CEE5-C5BF-845E-3ECA-9D20297734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0FF1D-E6EE-76B3-8F02-B7C196700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93098-1965-463E-8292-7657A165DF39}" type="datetime1">
              <a:rPr lang="en-GB" smtClean="0"/>
              <a:t>13/01/2025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825098-C271-CD80-A43B-0BDCAC251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E8140-2E51-8AA8-479B-485609C86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411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B8423-D526-9B36-D11A-F0DA932D0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86535-4432-81A7-3AE0-0316DB5029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1C1334-12ED-7D51-F9C1-6B244B5A7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968736-8279-1ED4-6152-53F858342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E1B45-B7A0-4127-990C-A947FA72C3F6}" type="datetime1">
              <a:rPr lang="en-GB" smtClean="0"/>
              <a:t>13/01/2025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F9D25-F232-79ED-E5CA-9ACAF3EB4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7AFED1-D9D1-74B3-6831-DB0353F7F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465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7EBD37-0524-D3FF-D82D-EBF8A911C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9DC9D-244C-FDB5-E98C-ACD085423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33AA14-4458-89C5-A95E-A375B714BE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D02C11-7547-448A-92AE-4F82083424A4}" type="datetime1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F786A-A48D-D432-017F-83F17F560B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7C56A4-B165-D725-3B5B-01ABF33C9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CF2DD8-33A7-4BE8-BFC7-A65EF0595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7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9.wdp"/><Relationship Id="rId7" Type="http://schemas.microsoft.com/office/2007/relationships/hdphoto" Target="../media/hdphoto31.wd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microsoft.com/office/2007/relationships/hdphoto" Target="../media/hdphoto30.wdp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2.wd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2.wdp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15.png"/><Relationship Id="rId18" Type="http://schemas.openxmlformats.org/officeDocument/2006/relationships/diagramColors" Target="../diagrams/colors2.xml"/><Relationship Id="rId26" Type="http://schemas.openxmlformats.org/officeDocument/2006/relationships/image" Target="../media/image19.png"/><Relationship Id="rId3" Type="http://schemas.openxmlformats.org/officeDocument/2006/relationships/diagramLayout" Target="../diagrams/layout1.xml"/><Relationship Id="rId21" Type="http://schemas.microsoft.com/office/2007/relationships/hdphoto" Target="../media/hdphoto11.wdp"/><Relationship Id="rId7" Type="http://schemas.openxmlformats.org/officeDocument/2006/relationships/image" Target="../media/image12.png"/><Relationship Id="rId12" Type="http://schemas.microsoft.com/office/2007/relationships/hdphoto" Target="../media/hdphoto9.wdp"/><Relationship Id="rId17" Type="http://schemas.openxmlformats.org/officeDocument/2006/relationships/diagramQuickStyle" Target="../diagrams/quickStyle2.xml"/><Relationship Id="rId25" Type="http://schemas.microsoft.com/office/2007/relationships/hdphoto" Target="../media/hdphoto13.wdp"/><Relationship Id="rId2" Type="http://schemas.openxmlformats.org/officeDocument/2006/relationships/diagramData" Target="../diagrams/data1.xml"/><Relationship Id="rId16" Type="http://schemas.openxmlformats.org/officeDocument/2006/relationships/diagramLayout" Target="../diagrams/layout2.xm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4.png"/><Relationship Id="rId24" Type="http://schemas.openxmlformats.org/officeDocument/2006/relationships/image" Target="../media/image18.png"/><Relationship Id="rId5" Type="http://schemas.openxmlformats.org/officeDocument/2006/relationships/diagramColors" Target="../diagrams/colors1.xml"/><Relationship Id="rId15" Type="http://schemas.openxmlformats.org/officeDocument/2006/relationships/diagramData" Target="../diagrams/data2.xml"/><Relationship Id="rId23" Type="http://schemas.microsoft.com/office/2007/relationships/hdphoto" Target="../media/hdphoto12.wdp"/><Relationship Id="rId28" Type="http://schemas.openxmlformats.org/officeDocument/2006/relationships/image" Target="../media/image20.jpeg"/><Relationship Id="rId10" Type="http://schemas.microsoft.com/office/2007/relationships/hdphoto" Target="../media/hdphoto8.wdp"/><Relationship Id="rId19" Type="http://schemas.microsoft.com/office/2007/relationships/diagramDrawing" Target="../diagrams/drawing2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png"/><Relationship Id="rId14" Type="http://schemas.microsoft.com/office/2007/relationships/hdphoto" Target="../media/hdphoto10.wdp"/><Relationship Id="rId22" Type="http://schemas.openxmlformats.org/officeDocument/2006/relationships/image" Target="../media/image17.png"/><Relationship Id="rId27" Type="http://schemas.microsoft.com/office/2007/relationships/hdphoto" Target="../media/hdphoto14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13" Type="http://schemas.openxmlformats.org/officeDocument/2006/relationships/image" Target="../media/image24.png"/><Relationship Id="rId18" Type="http://schemas.openxmlformats.org/officeDocument/2006/relationships/diagramColors" Target="../diagrams/colors4.xml"/><Relationship Id="rId3" Type="http://schemas.openxmlformats.org/officeDocument/2006/relationships/diagramLayout" Target="../diagrams/layout3.xml"/><Relationship Id="rId21" Type="http://schemas.microsoft.com/office/2007/relationships/hdphoto" Target="../media/hdphoto19.wdp"/><Relationship Id="rId7" Type="http://schemas.openxmlformats.org/officeDocument/2006/relationships/image" Target="../media/image21.png"/><Relationship Id="rId12" Type="http://schemas.microsoft.com/office/2007/relationships/hdphoto" Target="../media/hdphoto17.wdp"/><Relationship Id="rId17" Type="http://schemas.openxmlformats.org/officeDocument/2006/relationships/diagramQuickStyle" Target="../diagrams/quickStyle4.xml"/><Relationship Id="rId25" Type="http://schemas.microsoft.com/office/2007/relationships/hdphoto" Target="../media/hdphoto21.wdp"/><Relationship Id="rId2" Type="http://schemas.openxmlformats.org/officeDocument/2006/relationships/diagramData" Target="../diagrams/data3.xml"/><Relationship Id="rId16" Type="http://schemas.openxmlformats.org/officeDocument/2006/relationships/diagramLayout" Target="../diagrams/layout4.xm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23.png"/><Relationship Id="rId24" Type="http://schemas.openxmlformats.org/officeDocument/2006/relationships/image" Target="../media/image27.png"/><Relationship Id="rId5" Type="http://schemas.openxmlformats.org/officeDocument/2006/relationships/diagramColors" Target="../diagrams/colors3.xml"/><Relationship Id="rId15" Type="http://schemas.openxmlformats.org/officeDocument/2006/relationships/diagramData" Target="../diagrams/data4.xml"/><Relationship Id="rId23" Type="http://schemas.microsoft.com/office/2007/relationships/hdphoto" Target="../media/hdphoto20.wdp"/><Relationship Id="rId10" Type="http://schemas.microsoft.com/office/2007/relationships/hdphoto" Target="../media/hdphoto16.wdp"/><Relationship Id="rId19" Type="http://schemas.microsoft.com/office/2007/relationships/diagramDrawing" Target="../diagrams/drawing4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2.png"/><Relationship Id="rId14" Type="http://schemas.microsoft.com/office/2007/relationships/hdphoto" Target="../media/hdphoto18.wdp"/><Relationship Id="rId22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2.wdp"/><Relationship Id="rId13" Type="http://schemas.openxmlformats.org/officeDocument/2006/relationships/image" Target="../media/image31.jpeg"/><Relationship Id="rId18" Type="http://schemas.microsoft.com/office/2007/relationships/diagramDrawing" Target="../diagrams/drawing6.xml"/><Relationship Id="rId3" Type="http://schemas.openxmlformats.org/officeDocument/2006/relationships/diagramLayout" Target="../diagrams/layout5.xml"/><Relationship Id="rId21" Type="http://schemas.openxmlformats.org/officeDocument/2006/relationships/image" Target="../media/image33.png"/><Relationship Id="rId7" Type="http://schemas.openxmlformats.org/officeDocument/2006/relationships/image" Target="../media/image28.png"/><Relationship Id="rId12" Type="http://schemas.microsoft.com/office/2007/relationships/hdphoto" Target="../media/hdphoto24.wdp"/><Relationship Id="rId17" Type="http://schemas.openxmlformats.org/officeDocument/2006/relationships/diagramColors" Target="../diagrams/colors6.xml"/><Relationship Id="rId25" Type="http://schemas.microsoft.com/office/2007/relationships/hdphoto" Target="../media/hdphoto27.wdp"/><Relationship Id="rId2" Type="http://schemas.openxmlformats.org/officeDocument/2006/relationships/diagramData" Target="../diagrams/data5.xml"/><Relationship Id="rId16" Type="http://schemas.openxmlformats.org/officeDocument/2006/relationships/diagramQuickStyle" Target="../diagrams/quickStyle6.xml"/><Relationship Id="rId20" Type="http://schemas.microsoft.com/office/2007/relationships/hdphoto" Target="../media/hdphoto25.wdp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image" Target="../media/image30.png"/><Relationship Id="rId24" Type="http://schemas.openxmlformats.org/officeDocument/2006/relationships/image" Target="../media/image35.png"/><Relationship Id="rId5" Type="http://schemas.openxmlformats.org/officeDocument/2006/relationships/diagramColors" Target="../diagrams/colors5.xml"/><Relationship Id="rId15" Type="http://schemas.openxmlformats.org/officeDocument/2006/relationships/diagramLayout" Target="../diagrams/layout6.xml"/><Relationship Id="rId23" Type="http://schemas.openxmlformats.org/officeDocument/2006/relationships/image" Target="../media/image34.jpeg"/><Relationship Id="rId10" Type="http://schemas.microsoft.com/office/2007/relationships/hdphoto" Target="../media/hdphoto23.wdp"/><Relationship Id="rId19" Type="http://schemas.openxmlformats.org/officeDocument/2006/relationships/image" Target="../media/image32.pn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29.png"/><Relationship Id="rId14" Type="http://schemas.openxmlformats.org/officeDocument/2006/relationships/diagramData" Target="../diagrams/data6.xml"/><Relationship Id="rId22" Type="http://schemas.microsoft.com/office/2007/relationships/hdphoto" Target="../media/hdphoto26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12" Type="http://schemas.openxmlformats.org/officeDocument/2006/relationships/image" Target="../media/image46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11" Type="http://schemas.microsoft.com/office/2007/relationships/hdphoto" Target="../media/hdphoto28.wdp"/><Relationship Id="rId5" Type="http://schemas.openxmlformats.org/officeDocument/2006/relationships/image" Target="../media/image40.jpeg"/><Relationship Id="rId10" Type="http://schemas.openxmlformats.org/officeDocument/2006/relationships/image" Target="../media/image45.pn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large factory with lots of machinery&#10;&#10;Description automatically generated">
            <a:extLst>
              <a:ext uri="{FF2B5EF4-FFF2-40B4-BE49-F238E27FC236}">
                <a16:creationId xmlns:a16="http://schemas.microsoft.com/office/drawing/2014/main" id="{21B2F660-75B8-157D-FD8A-07A0031E81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alphaModFix amt="9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36" r="10314"/>
          <a:stretch/>
        </p:blipFill>
        <p:spPr>
          <a:xfrm>
            <a:off x="3516616" y="10"/>
            <a:ext cx="8672335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5B1E86-6F3D-4EE1-82A6-C0F72CC04C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5320" y="177703"/>
            <a:ext cx="6172200" cy="1786393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dirty="0"/>
              <a:t>Cold Powering System for HL-LHC</a:t>
            </a:r>
            <a:endParaRPr lang="en-GB" sz="5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21F1F-7FF1-864D-4F5F-86C5F45BC1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5320" y="2578739"/>
            <a:ext cx="4732020" cy="402599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Y. Leclercq, C. Barth, A. Ballarino</a:t>
            </a:r>
            <a:br>
              <a:rPr lang="en-US" dirty="0"/>
            </a:br>
            <a:r>
              <a:rPr lang="en-US" dirty="0"/>
              <a:t>G. Willering &amp; V. Gahier</a:t>
            </a:r>
          </a:p>
          <a:p>
            <a:pPr algn="l"/>
            <a:br>
              <a:rPr lang="en-US" dirty="0"/>
            </a:br>
            <a:r>
              <a:rPr lang="en-US" dirty="0"/>
              <a:t>on behalf of WP6a and all</a:t>
            </a:r>
            <a:br>
              <a:rPr lang="en-US" dirty="0"/>
            </a:br>
            <a:r>
              <a:rPr lang="en-US" dirty="0"/>
              <a:t>collaborators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TE-TM meeting 13.01.2025</a:t>
            </a:r>
          </a:p>
          <a:p>
            <a:pPr marL="457200" indent="-457200" algn="l">
              <a:buAutoNum type="alphaUcPeriod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E5478-5336-5201-A19E-B579E606E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888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727975-1C3A-3E42-CCC4-7E293A31D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CDB59-5DA5-A250-5BAE-38B0B1B92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Cold Test : Powering Scheme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0751C-9694-C807-3235-0674F1AAD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06859"/>
            <a:ext cx="12192000" cy="2512262"/>
          </a:xfrm>
        </p:spPr>
        <p:txBody>
          <a:bodyPr/>
          <a:lstStyle/>
          <a:p>
            <a:r>
              <a:rPr lang="en-GB" b="1" dirty="0"/>
              <a:t>+ &amp; - </a:t>
            </a:r>
            <a:r>
              <a:rPr lang="en-GB" dirty="0"/>
              <a:t>of each circuit in </a:t>
            </a:r>
            <a:r>
              <a:rPr lang="en-GB" b="1" dirty="0"/>
              <a:t>shorted</a:t>
            </a:r>
            <a:r>
              <a:rPr lang="en-GB" dirty="0"/>
              <a:t> @ 4.2 K</a:t>
            </a:r>
          </a:p>
          <a:p>
            <a:r>
              <a:rPr lang="en-GB" b="1" dirty="0"/>
              <a:t>Similar circuits </a:t>
            </a:r>
            <a:r>
              <a:rPr lang="en-GB" dirty="0"/>
              <a:t>connected </a:t>
            </a:r>
            <a:r>
              <a:rPr lang="en-GB" b="1" dirty="0"/>
              <a:t>in series </a:t>
            </a:r>
            <a:r>
              <a:rPr lang="en-GB" dirty="0"/>
              <a:t>@ RT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D37AE4-1A02-7B0D-23DE-8C7447E8E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10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D3997B-DFE6-6A63-AE6D-DA6FD91A8E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98" r="4134" b="4750"/>
          <a:stretch/>
        </p:blipFill>
        <p:spPr>
          <a:xfrm>
            <a:off x="3872230" y="3333010"/>
            <a:ext cx="8030211" cy="34142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4C326E-F261-10F2-023C-E7346D7BA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59" y="1720717"/>
            <a:ext cx="5516177" cy="23187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28BD62-8653-FB23-EA6F-8CFE8F0B10FC}"/>
              </a:ext>
            </a:extLst>
          </p:cNvPr>
          <p:cNvSpPr txBox="1"/>
          <p:nvPr/>
        </p:nvSpPr>
        <p:spPr>
          <a:xfrm>
            <a:off x="6275705" y="5124191"/>
            <a:ext cx="3873500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000" b="1" u="sng" dirty="0">
                <a:solidFill>
                  <a:prstClr val="black"/>
                </a:solidFill>
                <a:latin typeface="Calibri" panose="020F0502020204030204"/>
              </a:rPr>
              <a:t>Four power converters:</a:t>
            </a:r>
          </a:p>
          <a:p>
            <a:r>
              <a:rPr lang="en-US" sz="2000" b="1" dirty="0">
                <a:solidFill>
                  <a:prstClr val="black"/>
                </a:solidFill>
                <a:latin typeface="Calibri" panose="020F0502020204030204"/>
              </a:rPr>
              <a:t>18 kA: </a:t>
            </a:r>
            <a:r>
              <a:rPr lang="en-US" sz="2000" dirty="0" err="1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US" sz="2000" baseline="-25000" dirty="0" err="1">
                <a:solidFill>
                  <a:prstClr val="black"/>
                </a:solidFill>
                <a:latin typeface="Calibri" panose="020F0502020204030204"/>
              </a:rPr>
              <a:t>nominal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= 16.23 kA (MQXF)</a:t>
            </a:r>
          </a:p>
          <a:p>
            <a:r>
              <a:rPr lang="en-US" sz="2000" b="1" dirty="0">
                <a:solidFill>
                  <a:prstClr val="black"/>
                </a:solidFill>
                <a:latin typeface="Calibri" panose="020F0502020204030204"/>
              </a:rPr>
              <a:t>15 kA: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US" sz="2000" baseline="-25000" dirty="0" err="1">
                <a:solidFill>
                  <a:prstClr val="black"/>
                </a:solidFill>
                <a:latin typeface="Calibri" panose="020F0502020204030204"/>
              </a:rPr>
              <a:t>nominal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= 12.11 kA (Dipole)</a:t>
            </a:r>
          </a:p>
          <a:p>
            <a:r>
              <a:rPr lang="en-US" sz="2000" b="1" dirty="0">
                <a:solidFill>
                  <a:prstClr val="black"/>
                </a:solidFill>
                <a:latin typeface="Calibri" panose="020F0502020204030204"/>
              </a:rPr>
              <a:t>2 kA: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  </a:t>
            </a:r>
            <a:r>
              <a:rPr lang="en-US" sz="2000" dirty="0" err="1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US" sz="2000" baseline="-25000" dirty="0" err="1">
                <a:solidFill>
                  <a:prstClr val="black"/>
                </a:solidFill>
                <a:latin typeface="Calibri" panose="020F0502020204030204"/>
              </a:rPr>
              <a:t>nominal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= 2 kA (Trim)</a:t>
            </a:r>
          </a:p>
          <a:p>
            <a:r>
              <a:rPr lang="en-US" sz="2000" b="1" dirty="0">
                <a:solidFill>
                  <a:prstClr val="black"/>
                </a:solidFill>
                <a:latin typeface="Calibri" panose="020F0502020204030204"/>
              </a:rPr>
              <a:t>2 kA: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  </a:t>
            </a:r>
            <a:r>
              <a:rPr lang="en-US" sz="2000" dirty="0" err="1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US" sz="2000" baseline="-25000" dirty="0" err="1">
                <a:solidFill>
                  <a:prstClr val="black"/>
                </a:solidFill>
                <a:latin typeface="Calibri" panose="020F0502020204030204"/>
              </a:rPr>
              <a:t>nominal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= 1.74 kA (Correctors)</a:t>
            </a:r>
            <a:endParaRPr lang="en-GB" sz="2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EE5321-47D4-02FA-23DB-52C9D0057166}"/>
              </a:ext>
            </a:extLst>
          </p:cNvPr>
          <p:cNvSpPr txBox="1"/>
          <p:nvPr/>
        </p:nvSpPr>
        <p:spPr>
          <a:xfrm>
            <a:off x="9135492" y="2160065"/>
            <a:ext cx="29345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prstClr val="black"/>
                </a:solidFill>
                <a:latin typeface="Calibri" panose="020F0502020204030204"/>
              </a:rPr>
              <a:t>Maximum current delivered by the power converters: </a:t>
            </a:r>
            <a:r>
              <a:rPr lang="en-US" sz="2200" b="1" dirty="0">
                <a:solidFill>
                  <a:prstClr val="black"/>
                </a:solidFill>
                <a:latin typeface="Calibri" panose="020F0502020204030204"/>
              </a:rPr>
              <a:t>94 kA</a:t>
            </a:r>
            <a:endParaRPr lang="en-GB" sz="2200" b="1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3206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44B19-1B30-5A75-F48B-38F010DF5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0FBF2-9294-C936-F092-7D2CEFB7E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Cold Test : Flow &amp; Temperatures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43AC7-2A46-ADE2-E656-5A424C603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690066"/>
            <a:ext cx="5974081" cy="5167933"/>
          </a:xfrm>
        </p:spPr>
        <p:txBody>
          <a:bodyPr>
            <a:normAutofit lnSpcReduction="10000"/>
          </a:bodyPr>
          <a:lstStyle/>
          <a:p>
            <a:r>
              <a:rPr lang="en-GB" b="1" u="sng" dirty="0"/>
              <a:t>Within specifications:</a:t>
            </a:r>
            <a:r>
              <a:rPr lang="en-GB" b="1" dirty="0"/>
              <a:t> </a:t>
            </a:r>
          </a:p>
          <a:p>
            <a:pPr lvl="1"/>
            <a:r>
              <a:rPr lang="en-GB" dirty="0"/>
              <a:t>79.2 kA (</a:t>
            </a:r>
            <a:r>
              <a:rPr lang="en-GB" dirty="0" err="1"/>
              <a:t>I</a:t>
            </a:r>
            <a:r>
              <a:rPr lang="en-GB" baseline="-25000" dirty="0" err="1"/>
              <a:t>nominal</a:t>
            </a:r>
            <a:r>
              <a:rPr lang="en-GB" dirty="0"/>
              <a:t> of HL-LHC magnets)</a:t>
            </a:r>
            <a:br>
              <a:rPr lang="en-GB" dirty="0"/>
            </a:br>
            <a:r>
              <a:rPr lang="en-GB" dirty="0"/>
              <a:t>@ 5.5 g/s</a:t>
            </a:r>
          </a:p>
          <a:p>
            <a:r>
              <a:rPr lang="en-US" dirty="0"/>
              <a:t>Avg. current lead:</a:t>
            </a:r>
          </a:p>
          <a:p>
            <a:pPr lvl="1"/>
            <a:r>
              <a:rPr lang="en-US" b="1" dirty="0" err="1"/>
              <a:t>gHe</a:t>
            </a:r>
            <a:r>
              <a:rPr lang="en-US" b="1" dirty="0"/>
              <a:t> flow: 50 mg·s</a:t>
            </a:r>
            <a:r>
              <a:rPr lang="en-US" b="1" baseline="30000" dirty="0"/>
              <a:t>-1</a:t>
            </a:r>
            <a:r>
              <a:rPr lang="en-US" b="1" dirty="0"/>
              <a:t>· kA</a:t>
            </a:r>
            <a:r>
              <a:rPr lang="en-US" b="1" baseline="30000" dirty="0"/>
              <a:t>-1</a:t>
            </a:r>
            <a:endParaRPr lang="en-US" b="1" dirty="0"/>
          </a:p>
          <a:p>
            <a:r>
              <a:rPr lang="en-GB" dirty="0"/>
              <a:t>REBCO cable splice &amp; lead temp. stable</a:t>
            </a:r>
          </a:p>
          <a:p>
            <a:r>
              <a:rPr lang="en-US" dirty="0"/>
              <a:t>Splice temp. limit: 25 K</a:t>
            </a:r>
          </a:p>
          <a:p>
            <a:r>
              <a:rPr lang="en-US" dirty="0"/>
              <a:t>Lead temp. setpoints:</a:t>
            </a:r>
            <a:r>
              <a:rPr lang="en-GB" dirty="0"/>
              <a:t> </a:t>
            </a:r>
          </a:p>
          <a:p>
            <a:pPr lvl="1"/>
            <a:r>
              <a:rPr lang="en-US" dirty="0"/>
              <a:t>18 kA: 50 K</a:t>
            </a:r>
          </a:p>
          <a:p>
            <a:pPr lvl="1"/>
            <a:r>
              <a:rPr lang="en-US" dirty="0"/>
              <a:t>15 kA: 55 K</a:t>
            </a:r>
          </a:p>
          <a:p>
            <a:pPr lvl="1"/>
            <a:r>
              <a:rPr lang="en-US" dirty="0"/>
              <a:t>2 kA: 50 – 60 K</a:t>
            </a:r>
          </a:p>
          <a:p>
            <a:pPr lvl="1"/>
            <a:endParaRPr lang="en-GB" dirty="0"/>
          </a:p>
          <a:p>
            <a:endParaRPr lang="en-US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0E65A9-B4F1-D577-8295-72B36F830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11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511899-6A39-C8D5-B772-FF81039A261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5434" y="1826590"/>
            <a:ext cx="6396566" cy="4894885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355F89E-8E98-0DCF-792A-DBE24E7DED80}"/>
              </a:ext>
            </a:extLst>
          </p:cNvPr>
          <p:cNvSpPr txBox="1">
            <a:spLocks/>
          </p:cNvSpPr>
          <p:nvPr/>
        </p:nvSpPr>
        <p:spPr>
          <a:xfrm>
            <a:off x="-2" y="741680"/>
            <a:ext cx="12049762" cy="9483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u="sng" dirty="0"/>
              <a:t>1</a:t>
            </a:r>
            <a:r>
              <a:rPr lang="en-GB" b="1" u="sng" baseline="30000" dirty="0"/>
              <a:t>st</a:t>
            </a:r>
            <a:r>
              <a:rPr lang="en-GB" b="1" u="sng" dirty="0"/>
              <a:t> full X-type Cold Powering System successfully cold tested:</a:t>
            </a:r>
          </a:p>
          <a:p>
            <a:r>
              <a:rPr lang="en-GB" dirty="0"/>
              <a:t>Transported </a:t>
            </a:r>
            <a:r>
              <a:rPr lang="en-GB" b="1" dirty="0"/>
              <a:t>94 kA </a:t>
            </a:r>
            <a:r>
              <a:rPr lang="en-GB" dirty="0"/>
              <a:t>@ </a:t>
            </a:r>
            <a:r>
              <a:rPr lang="en-GB" b="1" dirty="0"/>
              <a:t>5.0 g/s </a:t>
            </a:r>
            <a:r>
              <a:rPr lang="en-GB" b="1" dirty="0" err="1"/>
              <a:t>gHe</a:t>
            </a:r>
            <a:r>
              <a:rPr lang="en-GB" b="1" dirty="0"/>
              <a:t> </a:t>
            </a:r>
            <a:r>
              <a:rPr lang="en-GB" dirty="0"/>
              <a:t>flow</a:t>
            </a:r>
          </a:p>
        </p:txBody>
      </p:sp>
    </p:spTree>
    <p:extLst>
      <p:ext uri="{BB962C8B-B14F-4D97-AF65-F5344CB8AC3E}">
        <p14:creationId xmlns:p14="http://schemas.microsoft.com/office/powerpoint/2010/main" val="251524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E921F3-CB93-4199-9901-36F35A442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E036C-A4B3-F2A2-8334-F7BD84717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Cold Test : Superconductors cables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3A893-F6AA-5B12-FA04-0B884DAEA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701040"/>
            <a:ext cx="5974081" cy="6156959"/>
          </a:xfrm>
        </p:spPr>
        <p:txBody>
          <a:bodyPr>
            <a:normAutofit/>
          </a:bodyPr>
          <a:lstStyle/>
          <a:p>
            <a:pPr lvl="1"/>
            <a:endParaRPr lang="en-GB" dirty="0"/>
          </a:p>
          <a:p>
            <a:endParaRPr lang="en-US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E7876B-F849-CCD0-6AB1-57A81D7CA91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94034" y="2839130"/>
            <a:ext cx="4427999" cy="33884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66CEAA-BC4F-03EB-CD89-3A144394980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9969" y="2839122"/>
            <a:ext cx="4427999" cy="33884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7CE657-302C-80AE-4368-F626FE82D229}"/>
              </a:ext>
            </a:extLst>
          </p:cNvPr>
          <p:cNvSpPr txBox="1"/>
          <p:nvPr/>
        </p:nvSpPr>
        <p:spPr>
          <a:xfrm flipH="1">
            <a:off x="2013996" y="2630301"/>
            <a:ext cx="356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70C0"/>
                </a:solidFill>
                <a:latin typeface="Calibri" panose="020F0502020204030204"/>
              </a:rPr>
              <a:t>15 / 18 kA circuits: MgB</a:t>
            </a:r>
            <a:r>
              <a:rPr lang="en-US" sz="1200" b="1" baseline="-25000" dirty="0">
                <a:solidFill>
                  <a:srgbClr val="0070C0"/>
                </a:solidFill>
                <a:latin typeface="Calibri" panose="020F0502020204030204"/>
              </a:rPr>
              <a:t>2</a:t>
            </a:r>
            <a:r>
              <a:rPr lang="en-US" sz="1200" b="1" dirty="0">
                <a:solidFill>
                  <a:srgbClr val="0070C0"/>
                </a:solidFill>
                <a:latin typeface="Calibri" panose="020F0502020204030204"/>
              </a:rPr>
              <a:t> cables</a:t>
            </a:r>
            <a:endParaRPr lang="en-GB" sz="1200" b="1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63BA2D-EF30-8E91-C928-B8F2EDF1F29D}"/>
              </a:ext>
            </a:extLst>
          </p:cNvPr>
          <p:cNvSpPr txBox="1"/>
          <p:nvPr/>
        </p:nvSpPr>
        <p:spPr>
          <a:xfrm flipH="1">
            <a:off x="6601206" y="2642706"/>
            <a:ext cx="356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70C0"/>
                </a:solidFill>
                <a:latin typeface="Calibri" panose="020F0502020204030204"/>
              </a:rPr>
              <a:t>15 / 18 kA circuits: REBCO cables + lower lead HEX</a:t>
            </a:r>
            <a:endParaRPr lang="en-GB" sz="1200" b="1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DB80EAB-B595-BF3B-0622-87AA2925ED29}"/>
              </a:ext>
            </a:extLst>
          </p:cNvPr>
          <p:cNvSpPr/>
          <p:nvPr/>
        </p:nvSpPr>
        <p:spPr>
          <a:xfrm>
            <a:off x="1635059" y="696406"/>
            <a:ext cx="2756603" cy="1113289"/>
          </a:xfrm>
          <a:custGeom>
            <a:avLst/>
            <a:gdLst>
              <a:gd name="connsiteX0" fmla="*/ 400050 w 4362450"/>
              <a:gd name="connsiteY0" fmla="*/ 1092200 h 1092200"/>
              <a:gd name="connsiteX1" fmla="*/ 190500 w 4362450"/>
              <a:gd name="connsiteY1" fmla="*/ 1085850 h 1092200"/>
              <a:gd name="connsiteX2" fmla="*/ 0 w 4362450"/>
              <a:gd name="connsiteY2" fmla="*/ 520700 h 1092200"/>
              <a:gd name="connsiteX3" fmla="*/ 1073150 w 4362450"/>
              <a:gd name="connsiteY3" fmla="*/ 0 h 1092200"/>
              <a:gd name="connsiteX4" fmla="*/ 4362450 w 4362450"/>
              <a:gd name="connsiteY4" fmla="*/ 57150 h 1092200"/>
              <a:gd name="connsiteX0" fmla="*/ 400050 w 4362450"/>
              <a:gd name="connsiteY0" fmla="*/ 1092200 h 1100138"/>
              <a:gd name="connsiteX1" fmla="*/ 238125 w 4362450"/>
              <a:gd name="connsiteY1" fmla="*/ 1100138 h 1100138"/>
              <a:gd name="connsiteX2" fmla="*/ 0 w 4362450"/>
              <a:gd name="connsiteY2" fmla="*/ 520700 h 1100138"/>
              <a:gd name="connsiteX3" fmla="*/ 1073150 w 4362450"/>
              <a:gd name="connsiteY3" fmla="*/ 0 h 1100138"/>
              <a:gd name="connsiteX4" fmla="*/ 4362450 w 4362450"/>
              <a:gd name="connsiteY4" fmla="*/ 57150 h 1100138"/>
              <a:gd name="connsiteX0" fmla="*/ 400050 w 4362450"/>
              <a:gd name="connsiteY0" fmla="*/ 1092200 h 1093788"/>
              <a:gd name="connsiteX1" fmla="*/ 230187 w 4362450"/>
              <a:gd name="connsiteY1" fmla="*/ 1093788 h 1093788"/>
              <a:gd name="connsiteX2" fmla="*/ 0 w 4362450"/>
              <a:gd name="connsiteY2" fmla="*/ 520700 h 1093788"/>
              <a:gd name="connsiteX3" fmla="*/ 1073150 w 4362450"/>
              <a:gd name="connsiteY3" fmla="*/ 0 h 1093788"/>
              <a:gd name="connsiteX4" fmla="*/ 4362450 w 4362450"/>
              <a:gd name="connsiteY4" fmla="*/ 57150 h 1093788"/>
              <a:gd name="connsiteX0" fmla="*/ 436703 w 4399103"/>
              <a:gd name="connsiteY0" fmla="*/ 1092200 h 1093788"/>
              <a:gd name="connsiteX1" fmla="*/ 266840 w 4399103"/>
              <a:gd name="connsiteY1" fmla="*/ 1093788 h 1093788"/>
              <a:gd name="connsiteX2" fmla="*/ 36653 w 4399103"/>
              <a:gd name="connsiteY2" fmla="*/ 520700 h 1093788"/>
              <a:gd name="connsiteX3" fmla="*/ 1109803 w 4399103"/>
              <a:gd name="connsiteY3" fmla="*/ 0 h 1093788"/>
              <a:gd name="connsiteX4" fmla="*/ 4399103 w 4399103"/>
              <a:gd name="connsiteY4" fmla="*/ 57150 h 1093788"/>
              <a:gd name="connsiteX0" fmla="*/ 436703 w 4399103"/>
              <a:gd name="connsiteY0" fmla="*/ 1092200 h 1135829"/>
              <a:gd name="connsiteX1" fmla="*/ 266840 w 4399103"/>
              <a:gd name="connsiteY1" fmla="*/ 1093788 h 1135829"/>
              <a:gd name="connsiteX2" fmla="*/ 36653 w 4399103"/>
              <a:gd name="connsiteY2" fmla="*/ 520700 h 1135829"/>
              <a:gd name="connsiteX3" fmla="*/ 1109803 w 4399103"/>
              <a:gd name="connsiteY3" fmla="*/ 0 h 1135829"/>
              <a:gd name="connsiteX4" fmla="*/ 4399103 w 4399103"/>
              <a:gd name="connsiteY4" fmla="*/ 57150 h 1135829"/>
              <a:gd name="connsiteX0" fmla="*/ 434232 w 4396632"/>
              <a:gd name="connsiteY0" fmla="*/ 1092200 h 1101971"/>
              <a:gd name="connsiteX1" fmla="*/ 264369 w 4396632"/>
              <a:gd name="connsiteY1" fmla="*/ 1093788 h 1101971"/>
              <a:gd name="connsiteX2" fmla="*/ 34182 w 4396632"/>
              <a:gd name="connsiteY2" fmla="*/ 520700 h 1101971"/>
              <a:gd name="connsiteX3" fmla="*/ 1107332 w 4396632"/>
              <a:gd name="connsiteY3" fmla="*/ 0 h 1101971"/>
              <a:gd name="connsiteX4" fmla="*/ 4396632 w 4396632"/>
              <a:gd name="connsiteY4" fmla="*/ 57150 h 1101971"/>
              <a:gd name="connsiteX0" fmla="*/ 448265 w 4410665"/>
              <a:gd name="connsiteY0" fmla="*/ 1092200 h 1092207"/>
              <a:gd name="connsiteX1" fmla="*/ 192677 w 4410665"/>
              <a:gd name="connsiteY1" fmla="*/ 1046163 h 1092207"/>
              <a:gd name="connsiteX2" fmla="*/ 48215 w 4410665"/>
              <a:gd name="connsiteY2" fmla="*/ 520700 h 1092207"/>
              <a:gd name="connsiteX3" fmla="*/ 1121365 w 4410665"/>
              <a:gd name="connsiteY3" fmla="*/ 0 h 1092207"/>
              <a:gd name="connsiteX4" fmla="*/ 4410665 w 4410665"/>
              <a:gd name="connsiteY4" fmla="*/ 57150 h 1092207"/>
              <a:gd name="connsiteX0" fmla="*/ 431117 w 4414154"/>
              <a:gd name="connsiteY0" fmla="*/ 1092200 h 1105105"/>
              <a:gd name="connsiteX1" fmla="*/ 196166 w 4414154"/>
              <a:gd name="connsiteY1" fmla="*/ 1046163 h 1105105"/>
              <a:gd name="connsiteX2" fmla="*/ 51704 w 4414154"/>
              <a:gd name="connsiteY2" fmla="*/ 520700 h 1105105"/>
              <a:gd name="connsiteX3" fmla="*/ 1124854 w 4414154"/>
              <a:gd name="connsiteY3" fmla="*/ 0 h 1105105"/>
              <a:gd name="connsiteX4" fmla="*/ 4414154 w 4414154"/>
              <a:gd name="connsiteY4" fmla="*/ 57150 h 1105105"/>
              <a:gd name="connsiteX0" fmla="*/ 434362 w 4414224"/>
              <a:gd name="connsiteY0" fmla="*/ 1092200 h 1105105"/>
              <a:gd name="connsiteX1" fmla="*/ 196236 w 4414224"/>
              <a:gd name="connsiteY1" fmla="*/ 1046163 h 1105105"/>
              <a:gd name="connsiteX2" fmla="*/ 51774 w 4414224"/>
              <a:gd name="connsiteY2" fmla="*/ 520700 h 1105105"/>
              <a:gd name="connsiteX3" fmla="*/ 1124924 w 4414224"/>
              <a:gd name="connsiteY3" fmla="*/ 0 h 1105105"/>
              <a:gd name="connsiteX4" fmla="*/ 4414224 w 4414224"/>
              <a:gd name="connsiteY4" fmla="*/ 57150 h 1105105"/>
              <a:gd name="connsiteX0" fmla="*/ 444095 w 4414432"/>
              <a:gd name="connsiteY0" fmla="*/ 1084262 h 1100910"/>
              <a:gd name="connsiteX1" fmla="*/ 196444 w 4414432"/>
              <a:gd name="connsiteY1" fmla="*/ 1046163 h 1100910"/>
              <a:gd name="connsiteX2" fmla="*/ 51982 w 4414432"/>
              <a:gd name="connsiteY2" fmla="*/ 520700 h 1100910"/>
              <a:gd name="connsiteX3" fmla="*/ 1125132 w 4414432"/>
              <a:gd name="connsiteY3" fmla="*/ 0 h 1100910"/>
              <a:gd name="connsiteX4" fmla="*/ 4414432 w 4414432"/>
              <a:gd name="connsiteY4" fmla="*/ 57150 h 1100910"/>
              <a:gd name="connsiteX0" fmla="*/ 444095 w 4414432"/>
              <a:gd name="connsiteY0" fmla="*/ 1093787 h 1105991"/>
              <a:gd name="connsiteX1" fmla="*/ 196444 w 4414432"/>
              <a:gd name="connsiteY1" fmla="*/ 1046163 h 1105991"/>
              <a:gd name="connsiteX2" fmla="*/ 51982 w 4414432"/>
              <a:gd name="connsiteY2" fmla="*/ 520700 h 1105991"/>
              <a:gd name="connsiteX3" fmla="*/ 1125132 w 4414432"/>
              <a:gd name="connsiteY3" fmla="*/ 0 h 1105991"/>
              <a:gd name="connsiteX4" fmla="*/ 4414432 w 4414432"/>
              <a:gd name="connsiteY4" fmla="*/ 57150 h 1105991"/>
              <a:gd name="connsiteX0" fmla="*/ 449881 w 4420218"/>
              <a:gd name="connsiteY0" fmla="*/ 1093787 h 1093794"/>
              <a:gd name="connsiteX1" fmla="*/ 176830 w 4420218"/>
              <a:gd name="connsiteY1" fmla="*/ 971551 h 1093794"/>
              <a:gd name="connsiteX2" fmla="*/ 57768 w 4420218"/>
              <a:gd name="connsiteY2" fmla="*/ 520700 h 1093794"/>
              <a:gd name="connsiteX3" fmla="*/ 1130918 w 4420218"/>
              <a:gd name="connsiteY3" fmla="*/ 0 h 1093794"/>
              <a:gd name="connsiteX4" fmla="*/ 4420218 w 4420218"/>
              <a:gd name="connsiteY4" fmla="*/ 57150 h 1093794"/>
              <a:gd name="connsiteX0" fmla="*/ 449881 w 4420218"/>
              <a:gd name="connsiteY0" fmla="*/ 1093787 h 1093894"/>
              <a:gd name="connsiteX1" fmla="*/ 176830 w 4420218"/>
              <a:gd name="connsiteY1" fmla="*/ 971551 h 1093894"/>
              <a:gd name="connsiteX2" fmla="*/ 57768 w 4420218"/>
              <a:gd name="connsiteY2" fmla="*/ 520700 h 1093894"/>
              <a:gd name="connsiteX3" fmla="*/ 1130918 w 4420218"/>
              <a:gd name="connsiteY3" fmla="*/ 0 h 1093894"/>
              <a:gd name="connsiteX4" fmla="*/ 4420218 w 4420218"/>
              <a:gd name="connsiteY4" fmla="*/ 57150 h 1093894"/>
              <a:gd name="connsiteX0" fmla="*/ 443372 w 4420059"/>
              <a:gd name="connsiteY0" fmla="*/ 1090612 h 1090728"/>
              <a:gd name="connsiteX1" fmla="*/ 176671 w 4420059"/>
              <a:gd name="connsiteY1" fmla="*/ 971551 h 1090728"/>
              <a:gd name="connsiteX2" fmla="*/ 57609 w 4420059"/>
              <a:gd name="connsiteY2" fmla="*/ 520700 h 1090728"/>
              <a:gd name="connsiteX3" fmla="*/ 1130759 w 4420059"/>
              <a:gd name="connsiteY3" fmla="*/ 0 h 1090728"/>
              <a:gd name="connsiteX4" fmla="*/ 4420059 w 4420059"/>
              <a:gd name="connsiteY4" fmla="*/ 57150 h 1090728"/>
              <a:gd name="connsiteX0" fmla="*/ 441744 w 4420019"/>
              <a:gd name="connsiteY0" fmla="*/ 1093787 h 1093894"/>
              <a:gd name="connsiteX1" fmla="*/ 176631 w 4420019"/>
              <a:gd name="connsiteY1" fmla="*/ 971551 h 1093894"/>
              <a:gd name="connsiteX2" fmla="*/ 57569 w 4420019"/>
              <a:gd name="connsiteY2" fmla="*/ 520700 h 1093894"/>
              <a:gd name="connsiteX3" fmla="*/ 1130719 w 4420019"/>
              <a:gd name="connsiteY3" fmla="*/ 0 h 1093894"/>
              <a:gd name="connsiteX4" fmla="*/ 4420019 w 4420019"/>
              <a:gd name="connsiteY4" fmla="*/ 57150 h 1093894"/>
              <a:gd name="connsiteX0" fmla="*/ 470444 w 4448719"/>
              <a:gd name="connsiteY0" fmla="*/ 1093787 h 1093831"/>
              <a:gd name="connsiteX1" fmla="*/ 110081 w 4448719"/>
              <a:gd name="connsiteY1" fmla="*/ 927101 h 1093831"/>
              <a:gd name="connsiteX2" fmla="*/ 86269 w 4448719"/>
              <a:gd name="connsiteY2" fmla="*/ 520700 h 1093831"/>
              <a:gd name="connsiteX3" fmla="*/ 1159419 w 4448719"/>
              <a:gd name="connsiteY3" fmla="*/ 0 h 1093831"/>
              <a:gd name="connsiteX4" fmla="*/ 4448719 w 4448719"/>
              <a:gd name="connsiteY4" fmla="*/ 57150 h 1093831"/>
              <a:gd name="connsiteX0" fmla="*/ 457906 w 4436181"/>
              <a:gd name="connsiteY0" fmla="*/ 1093787 h 1093836"/>
              <a:gd name="connsiteX1" fmla="*/ 134056 w 4436181"/>
              <a:gd name="connsiteY1" fmla="*/ 935039 h 1093836"/>
              <a:gd name="connsiteX2" fmla="*/ 73731 w 4436181"/>
              <a:gd name="connsiteY2" fmla="*/ 520700 h 1093836"/>
              <a:gd name="connsiteX3" fmla="*/ 1146881 w 4436181"/>
              <a:gd name="connsiteY3" fmla="*/ 0 h 1093836"/>
              <a:gd name="connsiteX4" fmla="*/ 4436181 w 4436181"/>
              <a:gd name="connsiteY4" fmla="*/ 57150 h 1093836"/>
              <a:gd name="connsiteX0" fmla="*/ 454095 w 4432370"/>
              <a:gd name="connsiteY0" fmla="*/ 1093787 h 1093827"/>
              <a:gd name="connsiteX1" fmla="*/ 130245 w 4432370"/>
              <a:gd name="connsiteY1" fmla="*/ 935039 h 1093827"/>
              <a:gd name="connsiteX2" fmla="*/ 69920 w 4432370"/>
              <a:gd name="connsiteY2" fmla="*/ 520700 h 1093827"/>
              <a:gd name="connsiteX3" fmla="*/ 1143070 w 4432370"/>
              <a:gd name="connsiteY3" fmla="*/ 0 h 1093827"/>
              <a:gd name="connsiteX4" fmla="*/ 4432370 w 4432370"/>
              <a:gd name="connsiteY4" fmla="*/ 57150 h 1093827"/>
              <a:gd name="connsiteX0" fmla="*/ 453489 w 4431764"/>
              <a:gd name="connsiteY0" fmla="*/ 1093787 h 1093979"/>
              <a:gd name="connsiteX1" fmla="*/ 129639 w 4431764"/>
              <a:gd name="connsiteY1" fmla="*/ 935039 h 1093979"/>
              <a:gd name="connsiteX2" fmla="*/ 69314 w 4431764"/>
              <a:gd name="connsiteY2" fmla="*/ 520700 h 1093979"/>
              <a:gd name="connsiteX3" fmla="*/ 1142464 w 4431764"/>
              <a:gd name="connsiteY3" fmla="*/ 0 h 1093979"/>
              <a:gd name="connsiteX4" fmla="*/ 4431764 w 4431764"/>
              <a:gd name="connsiteY4" fmla="*/ 57150 h 1093979"/>
              <a:gd name="connsiteX0" fmla="*/ 368319 w 4346594"/>
              <a:gd name="connsiteY0" fmla="*/ 1093787 h 1095614"/>
              <a:gd name="connsiteX1" fmla="*/ 44469 w 4346594"/>
              <a:gd name="connsiteY1" fmla="*/ 935039 h 1095614"/>
              <a:gd name="connsiteX2" fmla="*/ 1057294 w 4346594"/>
              <a:gd name="connsiteY2" fmla="*/ 0 h 1095614"/>
              <a:gd name="connsiteX3" fmla="*/ 4346594 w 4346594"/>
              <a:gd name="connsiteY3" fmla="*/ 57150 h 1095614"/>
              <a:gd name="connsiteX0" fmla="*/ 389818 w 4368093"/>
              <a:gd name="connsiteY0" fmla="*/ 1093787 h 1093795"/>
              <a:gd name="connsiteX1" fmla="*/ 40568 w 4368093"/>
              <a:gd name="connsiteY1" fmla="*/ 514351 h 1093795"/>
              <a:gd name="connsiteX2" fmla="*/ 1078793 w 4368093"/>
              <a:gd name="connsiteY2" fmla="*/ 0 h 1093795"/>
              <a:gd name="connsiteX3" fmla="*/ 4368093 w 4368093"/>
              <a:gd name="connsiteY3" fmla="*/ 57150 h 1093795"/>
              <a:gd name="connsiteX0" fmla="*/ 389818 w 4368093"/>
              <a:gd name="connsiteY0" fmla="*/ 1094531 h 1094539"/>
              <a:gd name="connsiteX1" fmla="*/ 40568 w 4368093"/>
              <a:gd name="connsiteY1" fmla="*/ 515095 h 1094539"/>
              <a:gd name="connsiteX2" fmla="*/ 1078793 w 4368093"/>
              <a:gd name="connsiteY2" fmla="*/ 744 h 1094539"/>
              <a:gd name="connsiteX3" fmla="*/ 4368093 w 4368093"/>
              <a:gd name="connsiteY3" fmla="*/ 57894 h 1094539"/>
              <a:gd name="connsiteX0" fmla="*/ 389818 w 4368093"/>
              <a:gd name="connsiteY0" fmla="*/ 1093924 h 1093932"/>
              <a:gd name="connsiteX1" fmla="*/ 40568 w 4368093"/>
              <a:gd name="connsiteY1" fmla="*/ 514488 h 1093932"/>
              <a:gd name="connsiteX2" fmla="*/ 1078793 w 4368093"/>
              <a:gd name="connsiteY2" fmla="*/ 137 h 1093932"/>
              <a:gd name="connsiteX3" fmla="*/ 4368093 w 4368093"/>
              <a:gd name="connsiteY3" fmla="*/ 57287 h 1093932"/>
              <a:gd name="connsiteX0" fmla="*/ 351664 w 4329939"/>
              <a:gd name="connsiteY0" fmla="*/ 1093944 h 1093953"/>
              <a:gd name="connsiteX1" fmla="*/ 2414 w 4329939"/>
              <a:gd name="connsiteY1" fmla="*/ 514508 h 1093953"/>
              <a:gd name="connsiteX2" fmla="*/ 1040639 w 4329939"/>
              <a:gd name="connsiteY2" fmla="*/ 157 h 1093953"/>
              <a:gd name="connsiteX3" fmla="*/ 4329939 w 4329939"/>
              <a:gd name="connsiteY3" fmla="*/ 57307 h 1093953"/>
              <a:gd name="connsiteX0" fmla="*/ 349846 w 4328121"/>
              <a:gd name="connsiteY0" fmla="*/ 1093933 h 1093941"/>
              <a:gd name="connsiteX1" fmla="*/ 596 w 4328121"/>
              <a:gd name="connsiteY1" fmla="*/ 514497 h 1093941"/>
              <a:gd name="connsiteX2" fmla="*/ 1038821 w 4328121"/>
              <a:gd name="connsiteY2" fmla="*/ 146 h 1093941"/>
              <a:gd name="connsiteX3" fmla="*/ 4328121 w 4328121"/>
              <a:gd name="connsiteY3" fmla="*/ 57296 h 1093941"/>
              <a:gd name="connsiteX0" fmla="*/ 389234 w 4367509"/>
              <a:gd name="connsiteY0" fmla="*/ 1122473 h 1122482"/>
              <a:gd name="connsiteX1" fmla="*/ 296 w 4367509"/>
              <a:gd name="connsiteY1" fmla="*/ 582725 h 1122482"/>
              <a:gd name="connsiteX2" fmla="*/ 1078209 w 4367509"/>
              <a:gd name="connsiteY2" fmla="*/ 28686 h 1122482"/>
              <a:gd name="connsiteX3" fmla="*/ 4367509 w 4367509"/>
              <a:gd name="connsiteY3" fmla="*/ 85836 h 1122482"/>
              <a:gd name="connsiteX0" fmla="*/ 387655 w 4365930"/>
              <a:gd name="connsiteY0" fmla="*/ 1119692 h 1119700"/>
              <a:gd name="connsiteX1" fmla="*/ 304 w 4365930"/>
              <a:gd name="connsiteY1" fmla="*/ 540257 h 1119700"/>
              <a:gd name="connsiteX2" fmla="*/ 1076630 w 4365930"/>
              <a:gd name="connsiteY2" fmla="*/ 25905 h 1119700"/>
              <a:gd name="connsiteX3" fmla="*/ 4365930 w 4365930"/>
              <a:gd name="connsiteY3" fmla="*/ 83055 h 1119700"/>
              <a:gd name="connsiteX0" fmla="*/ 387655 w 2473630"/>
              <a:gd name="connsiteY0" fmla="*/ 1131891 h 1131899"/>
              <a:gd name="connsiteX1" fmla="*/ 304 w 2473630"/>
              <a:gd name="connsiteY1" fmla="*/ 552456 h 1131899"/>
              <a:gd name="connsiteX2" fmla="*/ 1076630 w 2473630"/>
              <a:gd name="connsiteY2" fmla="*/ 38104 h 1131899"/>
              <a:gd name="connsiteX3" fmla="*/ 2473630 w 2473630"/>
              <a:gd name="connsiteY3" fmla="*/ 50804 h 1131899"/>
              <a:gd name="connsiteX0" fmla="*/ 387655 w 2756205"/>
              <a:gd name="connsiteY0" fmla="*/ 1140345 h 1140353"/>
              <a:gd name="connsiteX1" fmla="*/ 304 w 2756205"/>
              <a:gd name="connsiteY1" fmla="*/ 560910 h 1140353"/>
              <a:gd name="connsiteX2" fmla="*/ 1076630 w 2756205"/>
              <a:gd name="connsiteY2" fmla="*/ 46558 h 1140353"/>
              <a:gd name="connsiteX3" fmla="*/ 2756205 w 2756205"/>
              <a:gd name="connsiteY3" fmla="*/ 37033 h 1140353"/>
              <a:gd name="connsiteX0" fmla="*/ 387655 w 2756205"/>
              <a:gd name="connsiteY0" fmla="*/ 1113277 h 1113285"/>
              <a:gd name="connsiteX1" fmla="*/ 304 w 2756205"/>
              <a:gd name="connsiteY1" fmla="*/ 533842 h 1113285"/>
              <a:gd name="connsiteX2" fmla="*/ 1076630 w 2756205"/>
              <a:gd name="connsiteY2" fmla="*/ 19490 h 1113285"/>
              <a:gd name="connsiteX3" fmla="*/ 2756205 w 2756205"/>
              <a:gd name="connsiteY3" fmla="*/ 9965 h 1113285"/>
              <a:gd name="connsiteX0" fmla="*/ 388053 w 2756603"/>
              <a:gd name="connsiteY0" fmla="*/ 1113277 h 1113289"/>
              <a:gd name="connsiteX1" fmla="*/ 702 w 2756603"/>
              <a:gd name="connsiteY1" fmla="*/ 533842 h 1113289"/>
              <a:gd name="connsiteX2" fmla="*/ 1077028 w 2756603"/>
              <a:gd name="connsiteY2" fmla="*/ 19490 h 1113289"/>
              <a:gd name="connsiteX3" fmla="*/ 2756603 w 2756603"/>
              <a:gd name="connsiteY3" fmla="*/ 9965 h 1113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6603" h="1113289">
                <a:moveTo>
                  <a:pt x="388053" y="1113277"/>
                </a:moveTo>
                <a:cubicBezTo>
                  <a:pt x="56794" y="1115393"/>
                  <a:pt x="-7765" y="855840"/>
                  <a:pt x="702" y="533842"/>
                </a:cubicBezTo>
                <a:cubicBezTo>
                  <a:pt x="9169" y="211844"/>
                  <a:pt x="595486" y="36953"/>
                  <a:pt x="1077028" y="19490"/>
                </a:cubicBezTo>
                <a:cubicBezTo>
                  <a:pt x="1558570" y="2027"/>
                  <a:pt x="1660170" y="-9085"/>
                  <a:pt x="2756603" y="9965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FFB6B4-264A-6C42-478F-30EA67F13FEA}"/>
              </a:ext>
            </a:extLst>
          </p:cNvPr>
          <p:cNvCxnSpPr>
            <a:cxnSpLocks/>
          </p:cNvCxnSpPr>
          <p:nvPr/>
        </p:nvCxnSpPr>
        <p:spPr>
          <a:xfrm flipH="1" flipV="1">
            <a:off x="2666049" y="1485316"/>
            <a:ext cx="46037" cy="324378"/>
          </a:xfrm>
          <a:prstGeom prst="line">
            <a:avLst/>
          </a:prstGeom>
          <a:ln w="158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57CFFE4-4AAF-B15C-8B48-03D8DCF7A75D}"/>
              </a:ext>
            </a:extLst>
          </p:cNvPr>
          <p:cNvCxnSpPr>
            <a:cxnSpLocks/>
          </p:cNvCxnSpPr>
          <p:nvPr/>
        </p:nvCxnSpPr>
        <p:spPr>
          <a:xfrm flipV="1">
            <a:off x="4217035" y="696406"/>
            <a:ext cx="50800" cy="257683"/>
          </a:xfrm>
          <a:prstGeom prst="line">
            <a:avLst/>
          </a:prstGeom>
          <a:ln w="158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66F8244-4DCF-C4D4-0870-C009BE5BFF64}"/>
              </a:ext>
            </a:extLst>
          </p:cNvPr>
          <p:cNvCxnSpPr>
            <a:cxnSpLocks/>
          </p:cNvCxnSpPr>
          <p:nvPr/>
        </p:nvCxnSpPr>
        <p:spPr>
          <a:xfrm>
            <a:off x="3607435" y="954088"/>
            <a:ext cx="609600" cy="0"/>
          </a:xfrm>
          <a:prstGeom prst="line">
            <a:avLst/>
          </a:prstGeom>
          <a:ln w="158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D81A1D5-177D-BBDB-83EB-AE4A82633299}"/>
              </a:ext>
            </a:extLst>
          </p:cNvPr>
          <p:cNvCxnSpPr>
            <a:cxnSpLocks/>
          </p:cNvCxnSpPr>
          <p:nvPr/>
        </p:nvCxnSpPr>
        <p:spPr>
          <a:xfrm>
            <a:off x="3021649" y="954088"/>
            <a:ext cx="268287" cy="0"/>
          </a:xfrm>
          <a:prstGeom prst="line">
            <a:avLst/>
          </a:prstGeom>
          <a:ln w="158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286BC87-BD8B-1595-CDFF-06E9A21E0735}"/>
              </a:ext>
            </a:extLst>
          </p:cNvPr>
          <p:cNvSpPr txBox="1"/>
          <p:nvPr/>
        </p:nvSpPr>
        <p:spPr>
          <a:xfrm>
            <a:off x="3207388" y="801270"/>
            <a:ext cx="847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prstClr val="black"/>
                </a:solidFill>
                <a:latin typeface="Calibri" panose="020F0502020204030204"/>
              </a:rPr>
              <a:t>U</a:t>
            </a:r>
            <a:r>
              <a:rPr lang="en-US" sz="1600" baseline="-25000" dirty="0" err="1">
                <a:solidFill>
                  <a:prstClr val="black"/>
                </a:solidFill>
                <a:latin typeface="Calibri" panose="020F0502020204030204"/>
              </a:rPr>
              <a:t>MgB</a:t>
            </a:r>
            <a:endParaRPr lang="en-GB" sz="1600" baseline="-250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1F1B720-FAE7-0C08-D43D-18BDD27DC4ED}"/>
              </a:ext>
            </a:extLst>
          </p:cNvPr>
          <p:cNvCxnSpPr>
            <a:cxnSpLocks/>
          </p:cNvCxnSpPr>
          <p:nvPr/>
        </p:nvCxnSpPr>
        <p:spPr>
          <a:xfrm flipV="1">
            <a:off x="2666048" y="947972"/>
            <a:ext cx="355600" cy="537345"/>
          </a:xfrm>
          <a:prstGeom prst="line">
            <a:avLst/>
          </a:prstGeom>
          <a:ln w="158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6A35807-C1CC-563E-AB89-BEFA0DC8076B}"/>
              </a:ext>
            </a:extLst>
          </p:cNvPr>
          <p:cNvSpPr txBox="1"/>
          <p:nvPr/>
        </p:nvSpPr>
        <p:spPr>
          <a:xfrm>
            <a:off x="3599115" y="951727"/>
            <a:ext cx="473678" cy="205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aseline="-25000" dirty="0">
                <a:solidFill>
                  <a:prstClr val="black"/>
                </a:solidFill>
                <a:latin typeface="Calibri" panose="020F0502020204030204"/>
              </a:rPr>
              <a:t>2</a:t>
            </a:r>
            <a:endParaRPr lang="en-GB" sz="1100" baseline="-25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BA27AA-7E67-50AF-4EEE-48E78BBD707F}"/>
              </a:ext>
            </a:extLst>
          </p:cNvPr>
          <p:cNvSpPr txBox="1"/>
          <p:nvPr/>
        </p:nvSpPr>
        <p:spPr>
          <a:xfrm>
            <a:off x="1811975" y="842350"/>
            <a:ext cx="847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75 m</a:t>
            </a:r>
            <a:endParaRPr lang="en-GB" sz="1600" baseline="-25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28DB9F-7EE1-546D-2320-BB05F701FB3F}"/>
              </a:ext>
            </a:extLst>
          </p:cNvPr>
          <p:cNvSpPr txBox="1"/>
          <p:nvPr/>
        </p:nvSpPr>
        <p:spPr>
          <a:xfrm>
            <a:off x="8875157" y="6573763"/>
            <a:ext cx="334046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*QD threshold: 5 mV</a:t>
            </a:r>
          </a:p>
          <a:p>
            <a:pPr algn="r"/>
            <a:endParaRPr lang="en-US" sz="1600" baseline="-250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50CB5AD-3277-742F-388E-051964A35489}"/>
              </a:ext>
            </a:extLst>
          </p:cNvPr>
          <p:cNvGrpSpPr/>
          <p:nvPr/>
        </p:nvGrpSpPr>
        <p:grpSpPr>
          <a:xfrm>
            <a:off x="2021934" y="1330845"/>
            <a:ext cx="8705327" cy="920306"/>
            <a:chOff x="438673" y="2335015"/>
            <a:chExt cx="8705327" cy="92030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183C6BF-CD7C-6100-6631-B7E9481DDBF1}"/>
                </a:ext>
              </a:extLst>
            </p:cNvPr>
            <p:cNvSpPr/>
            <p:nvPr/>
          </p:nvSpPr>
          <p:spPr>
            <a:xfrm>
              <a:off x="5628740" y="2687941"/>
              <a:ext cx="2637366" cy="223366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5D00C2E-29B3-3327-C1FA-9F87DB427BFA}"/>
                </a:ext>
              </a:extLst>
            </p:cNvPr>
            <p:cNvCxnSpPr/>
            <p:nvPr/>
          </p:nvCxnSpPr>
          <p:spPr>
            <a:xfrm>
              <a:off x="5683774" y="2658308"/>
              <a:ext cx="0" cy="19473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130713C-3531-EB89-203D-C1ED0D4F6E1A}"/>
                </a:ext>
              </a:extLst>
            </p:cNvPr>
            <p:cNvCxnSpPr/>
            <p:nvPr/>
          </p:nvCxnSpPr>
          <p:spPr>
            <a:xfrm>
              <a:off x="5734574" y="2716574"/>
              <a:ext cx="0" cy="19473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7841DB3-043A-972F-F79E-7FDC7942F24D}"/>
                </a:ext>
              </a:extLst>
            </p:cNvPr>
            <p:cNvCxnSpPr/>
            <p:nvPr/>
          </p:nvCxnSpPr>
          <p:spPr>
            <a:xfrm>
              <a:off x="5789608" y="2658308"/>
              <a:ext cx="0" cy="19473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8C58BEF-2AF0-AE23-A09F-C43FD8990C0B}"/>
                </a:ext>
              </a:extLst>
            </p:cNvPr>
            <p:cNvCxnSpPr/>
            <p:nvPr/>
          </p:nvCxnSpPr>
          <p:spPr>
            <a:xfrm>
              <a:off x="5853108" y="2716574"/>
              <a:ext cx="0" cy="19473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D7F159A-57B4-CA8F-72C4-F5016E535A42}"/>
                </a:ext>
              </a:extLst>
            </p:cNvPr>
            <p:cNvCxnSpPr/>
            <p:nvPr/>
          </p:nvCxnSpPr>
          <p:spPr>
            <a:xfrm>
              <a:off x="5916608" y="2687941"/>
              <a:ext cx="0" cy="19473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E309DA2-937A-747E-C62E-4AC57FA481FA}"/>
                </a:ext>
              </a:extLst>
            </p:cNvPr>
            <p:cNvCxnSpPr/>
            <p:nvPr/>
          </p:nvCxnSpPr>
          <p:spPr>
            <a:xfrm>
              <a:off x="5984341" y="2747207"/>
              <a:ext cx="0" cy="19473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0F06CA5-4D5C-4F4B-9AE5-06FFB24398B5}"/>
                </a:ext>
              </a:extLst>
            </p:cNvPr>
            <p:cNvSpPr/>
            <p:nvPr/>
          </p:nvSpPr>
          <p:spPr>
            <a:xfrm>
              <a:off x="1271582" y="2688940"/>
              <a:ext cx="622300" cy="22336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519229E-6169-93C2-7316-5CAFE514E0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8673" y="2809707"/>
              <a:ext cx="1158876" cy="4233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4A3A5D6-5A18-8C0C-4BBF-E3600699CE8B}"/>
                </a:ext>
              </a:extLst>
            </p:cNvPr>
            <p:cNvSpPr txBox="1"/>
            <p:nvPr/>
          </p:nvSpPr>
          <p:spPr>
            <a:xfrm>
              <a:off x="468306" y="2507236"/>
              <a:ext cx="698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B050"/>
                  </a:solidFill>
                  <a:latin typeface="Calibri" panose="020F0502020204030204"/>
                </a:rPr>
                <a:t>MgB</a:t>
              </a:r>
              <a:r>
                <a:rPr lang="en-US" sz="1600" baseline="-25000" dirty="0">
                  <a:solidFill>
                    <a:srgbClr val="00B050"/>
                  </a:solidFill>
                  <a:latin typeface="Calibri" panose="020F0502020204030204"/>
                </a:rPr>
                <a:t>2</a:t>
              </a:r>
            </a:p>
            <a:p>
              <a:r>
                <a:rPr lang="en-US" sz="1600" dirty="0">
                  <a:solidFill>
                    <a:srgbClr val="00B050"/>
                  </a:solidFill>
                  <a:latin typeface="Calibri" panose="020F0502020204030204"/>
                </a:rPr>
                <a:t>cable</a:t>
              </a:r>
              <a:endParaRPr lang="en-GB" sz="1600" dirty="0">
                <a:solidFill>
                  <a:srgbClr val="00B050"/>
                </a:solidFill>
                <a:latin typeface="Calibri" panose="020F0502020204030204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1C8AD58-FD43-24D3-4A3A-CD686638D817}"/>
                </a:ext>
              </a:extLst>
            </p:cNvPr>
            <p:cNvCxnSpPr>
              <a:cxnSpLocks/>
            </p:cNvCxnSpPr>
            <p:nvPr/>
          </p:nvCxnSpPr>
          <p:spPr>
            <a:xfrm>
              <a:off x="1657873" y="2729569"/>
              <a:ext cx="397086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70D1AB2-18F0-5E09-D356-B81436E18F0D}"/>
                </a:ext>
              </a:extLst>
            </p:cNvPr>
            <p:cNvCxnSpPr>
              <a:cxnSpLocks/>
            </p:cNvCxnSpPr>
            <p:nvPr/>
          </p:nvCxnSpPr>
          <p:spPr>
            <a:xfrm>
              <a:off x="1657873" y="2801035"/>
              <a:ext cx="397086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3D13E2C-5488-D7E9-287B-7A5C593FB0BF}"/>
                </a:ext>
              </a:extLst>
            </p:cNvPr>
            <p:cNvCxnSpPr>
              <a:cxnSpLocks/>
            </p:cNvCxnSpPr>
            <p:nvPr/>
          </p:nvCxnSpPr>
          <p:spPr>
            <a:xfrm>
              <a:off x="1657873" y="2872501"/>
              <a:ext cx="397086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D144EE-812D-CE68-091F-DF43D7B12812}"/>
                </a:ext>
              </a:extLst>
            </p:cNvPr>
            <p:cNvSpPr/>
            <p:nvPr/>
          </p:nvSpPr>
          <p:spPr>
            <a:xfrm>
              <a:off x="1187973" y="2514375"/>
              <a:ext cx="6663266" cy="169333"/>
            </a:xfrm>
            <a:custGeom>
              <a:avLst/>
              <a:gdLst>
                <a:gd name="connsiteX0" fmla="*/ 0 w 6663266"/>
                <a:gd name="connsiteY0" fmla="*/ 118533 h 169333"/>
                <a:gd name="connsiteX1" fmla="*/ 778933 w 6663266"/>
                <a:gd name="connsiteY1" fmla="*/ 118533 h 169333"/>
                <a:gd name="connsiteX2" fmla="*/ 783166 w 6663266"/>
                <a:gd name="connsiteY2" fmla="*/ 165100 h 169333"/>
                <a:gd name="connsiteX3" fmla="*/ 4398433 w 6663266"/>
                <a:gd name="connsiteY3" fmla="*/ 169333 h 169333"/>
                <a:gd name="connsiteX4" fmla="*/ 4406900 w 6663266"/>
                <a:gd name="connsiteY4" fmla="*/ 114300 h 169333"/>
                <a:gd name="connsiteX5" fmla="*/ 6663266 w 6663266"/>
                <a:gd name="connsiteY5" fmla="*/ 110067 h 169333"/>
                <a:gd name="connsiteX6" fmla="*/ 6659033 w 6663266"/>
                <a:gd name="connsiteY6" fmla="*/ 0 h 16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3266" h="169333">
                  <a:moveTo>
                    <a:pt x="0" y="118533"/>
                  </a:moveTo>
                  <a:lnTo>
                    <a:pt x="778933" y="118533"/>
                  </a:lnTo>
                  <a:lnTo>
                    <a:pt x="783166" y="165100"/>
                  </a:lnTo>
                  <a:lnTo>
                    <a:pt x="4398433" y="169333"/>
                  </a:lnTo>
                  <a:lnTo>
                    <a:pt x="4406900" y="114300"/>
                  </a:lnTo>
                  <a:lnTo>
                    <a:pt x="6663266" y="110067"/>
                  </a:lnTo>
                  <a:lnTo>
                    <a:pt x="665903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32D0940-565B-7B03-A971-288F0BCC16FE}"/>
                </a:ext>
              </a:extLst>
            </p:cNvPr>
            <p:cNvSpPr/>
            <p:nvPr/>
          </p:nvSpPr>
          <p:spPr>
            <a:xfrm flipV="1">
              <a:off x="1187973" y="2912628"/>
              <a:ext cx="6663266" cy="169333"/>
            </a:xfrm>
            <a:custGeom>
              <a:avLst/>
              <a:gdLst>
                <a:gd name="connsiteX0" fmla="*/ 0 w 6663266"/>
                <a:gd name="connsiteY0" fmla="*/ 118533 h 169333"/>
                <a:gd name="connsiteX1" fmla="*/ 778933 w 6663266"/>
                <a:gd name="connsiteY1" fmla="*/ 118533 h 169333"/>
                <a:gd name="connsiteX2" fmla="*/ 783166 w 6663266"/>
                <a:gd name="connsiteY2" fmla="*/ 165100 h 169333"/>
                <a:gd name="connsiteX3" fmla="*/ 4398433 w 6663266"/>
                <a:gd name="connsiteY3" fmla="*/ 169333 h 169333"/>
                <a:gd name="connsiteX4" fmla="*/ 4406900 w 6663266"/>
                <a:gd name="connsiteY4" fmla="*/ 114300 h 169333"/>
                <a:gd name="connsiteX5" fmla="*/ 6663266 w 6663266"/>
                <a:gd name="connsiteY5" fmla="*/ 110067 h 169333"/>
                <a:gd name="connsiteX6" fmla="*/ 6659033 w 6663266"/>
                <a:gd name="connsiteY6" fmla="*/ 0 h 16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3266" h="169333">
                  <a:moveTo>
                    <a:pt x="0" y="118533"/>
                  </a:moveTo>
                  <a:lnTo>
                    <a:pt x="778933" y="118533"/>
                  </a:lnTo>
                  <a:lnTo>
                    <a:pt x="783166" y="165100"/>
                  </a:lnTo>
                  <a:lnTo>
                    <a:pt x="4398433" y="169333"/>
                  </a:lnTo>
                  <a:lnTo>
                    <a:pt x="4406900" y="114300"/>
                  </a:lnTo>
                  <a:lnTo>
                    <a:pt x="6663266" y="110067"/>
                  </a:lnTo>
                  <a:lnTo>
                    <a:pt x="665903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E8950BF-5EB3-EE79-E12A-9A8609FADB06}"/>
                </a:ext>
              </a:extLst>
            </p:cNvPr>
            <p:cNvSpPr txBox="1"/>
            <p:nvPr/>
          </p:nvSpPr>
          <p:spPr>
            <a:xfrm>
              <a:off x="3033705" y="2384573"/>
              <a:ext cx="2531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Calibri" panose="020F0502020204030204"/>
                </a:rPr>
                <a:t>REBCO cables</a:t>
              </a:r>
              <a:endParaRPr lang="en-GB" sz="16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26388DB-827B-D4BC-D5D0-6D5F5E0C58F0}"/>
                </a:ext>
              </a:extLst>
            </p:cNvPr>
            <p:cNvSpPr txBox="1"/>
            <p:nvPr/>
          </p:nvSpPr>
          <p:spPr>
            <a:xfrm>
              <a:off x="5082215" y="2335015"/>
              <a:ext cx="2531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Calibri" panose="020F0502020204030204"/>
                </a:rPr>
                <a:t>lower lead HEX</a:t>
              </a:r>
              <a:endParaRPr lang="en-GB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762B38-A678-89B9-DAB7-E9B7AECA11B6}"/>
                </a:ext>
              </a:extLst>
            </p:cNvPr>
            <p:cNvSpPr txBox="1"/>
            <p:nvPr/>
          </p:nvSpPr>
          <p:spPr>
            <a:xfrm>
              <a:off x="6241938" y="2619629"/>
              <a:ext cx="14355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Calibri" panose="020F0502020204030204"/>
                </a:rPr>
                <a:t>current lead</a:t>
              </a:r>
              <a:endParaRPr lang="en-GB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01B35DE-7D71-B21D-A39C-91EAB1BC5FF9}"/>
                </a:ext>
              </a:extLst>
            </p:cNvPr>
            <p:cNvSpPr txBox="1"/>
            <p:nvPr/>
          </p:nvSpPr>
          <p:spPr>
            <a:xfrm>
              <a:off x="8235625" y="2507736"/>
              <a:ext cx="9083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Calibri" panose="020F0502020204030204"/>
                </a:rPr>
                <a:t>RT terminal</a:t>
              </a:r>
              <a:endParaRPr lang="en-GB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7DEC2E5-F4A8-4BA7-BE5B-E3FC8E0288B7}"/>
                </a:ext>
              </a:extLst>
            </p:cNvPr>
            <p:cNvSpPr/>
            <p:nvPr/>
          </p:nvSpPr>
          <p:spPr>
            <a:xfrm>
              <a:off x="1960033" y="2722033"/>
              <a:ext cx="254000" cy="355600"/>
            </a:xfrm>
            <a:custGeom>
              <a:avLst/>
              <a:gdLst>
                <a:gd name="connsiteX0" fmla="*/ 0 w 254000"/>
                <a:gd name="connsiteY0" fmla="*/ 0 h 355600"/>
                <a:gd name="connsiteX1" fmla="*/ 254000 w 254000"/>
                <a:gd name="connsiteY1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000" h="355600">
                  <a:moveTo>
                    <a:pt x="0" y="0"/>
                  </a:moveTo>
                  <a:lnTo>
                    <a:pt x="254000" y="355600"/>
                  </a:lnTo>
                </a:path>
              </a:pathLst>
            </a:custGeom>
            <a:noFill/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DB9E34D-57B1-DDD9-1A02-D6C184B4F317}"/>
                </a:ext>
              </a:extLst>
            </p:cNvPr>
            <p:cNvCxnSpPr>
              <a:cxnSpLocks/>
              <a:endCxn id="40" idx="1"/>
            </p:cNvCxnSpPr>
            <p:nvPr/>
          </p:nvCxnSpPr>
          <p:spPr>
            <a:xfrm>
              <a:off x="1922878" y="2801035"/>
              <a:ext cx="291155" cy="276598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6C0FDB3-C997-E3B4-1035-3CDADBB9F264}"/>
                </a:ext>
              </a:extLst>
            </p:cNvPr>
            <p:cNvCxnSpPr>
              <a:endCxn id="40" idx="1"/>
            </p:cNvCxnSpPr>
            <p:nvPr/>
          </p:nvCxnSpPr>
          <p:spPr>
            <a:xfrm>
              <a:off x="1922878" y="2882674"/>
              <a:ext cx="291155" cy="194959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3F4E3B6-99D7-10B1-E29B-7DCA8117797B}"/>
                </a:ext>
              </a:extLst>
            </p:cNvPr>
            <p:cNvCxnSpPr>
              <a:cxnSpLocks/>
            </p:cNvCxnSpPr>
            <p:nvPr/>
          </p:nvCxnSpPr>
          <p:spPr>
            <a:xfrm>
              <a:off x="2219211" y="3081961"/>
              <a:ext cx="1143052" cy="0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33DDA03-D620-A281-F528-B3255C2C9B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92171" y="2809707"/>
              <a:ext cx="82662" cy="267926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78DA4E8-CA79-C240-276F-13960AE791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59348" y="3081961"/>
              <a:ext cx="2237692" cy="0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4D3BBC1-BC02-4B6D-5FF3-501CF3C5C4FA}"/>
                </a:ext>
              </a:extLst>
            </p:cNvPr>
            <p:cNvCxnSpPr>
              <a:cxnSpLocks/>
            </p:cNvCxnSpPr>
            <p:nvPr/>
          </p:nvCxnSpPr>
          <p:spPr>
            <a:xfrm>
              <a:off x="1157803" y="2798182"/>
              <a:ext cx="156778" cy="282304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687817E-7FE5-A8EC-B618-2D385E018BE1}"/>
                </a:ext>
              </a:extLst>
            </p:cNvPr>
            <p:cNvCxnSpPr>
              <a:cxnSpLocks/>
            </p:cNvCxnSpPr>
            <p:nvPr/>
          </p:nvCxnSpPr>
          <p:spPr>
            <a:xfrm>
              <a:off x="1871335" y="3081961"/>
              <a:ext cx="360000" cy="0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EE1632B-7052-F4BC-36D0-01761111C8E4}"/>
                </a:ext>
              </a:extLst>
            </p:cNvPr>
            <p:cNvCxnSpPr>
              <a:cxnSpLocks/>
            </p:cNvCxnSpPr>
            <p:nvPr/>
          </p:nvCxnSpPr>
          <p:spPr>
            <a:xfrm>
              <a:off x="1313926" y="3081961"/>
              <a:ext cx="144000" cy="0"/>
            </a:xfrm>
            <a:prstGeom prst="line">
              <a:avLst/>
            </a:prstGeom>
            <a:ln w="190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1F44048-4754-A2A0-635F-1E2F3F7F28BA}"/>
                </a:ext>
              </a:extLst>
            </p:cNvPr>
            <p:cNvSpPr txBox="1"/>
            <p:nvPr/>
          </p:nvSpPr>
          <p:spPr>
            <a:xfrm>
              <a:off x="1399302" y="2908300"/>
              <a:ext cx="9840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solidFill>
                    <a:prstClr val="black"/>
                  </a:solidFill>
                  <a:latin typeface="Calibri" panose="020F0502020204030204"/>
                </a:rPr>
                <a:t>U</a:t>
              </a:r>
              <a:r>
                <a:rPr lang="en-US" sz="1600" baseline="-25000" dirty="0" err="1">
                  <a:solidFill>
                    <a:prstClr val="black"/>
                  </a:solidFill>
                  <a:latin typeface="Calibri" panose="020F0502020204030204"/>
                </a:rPr>
                <a:t>splice</a:t>
              </a:r>
              <a:endParaRPr lang="en-GB" sz="1600" baseline="-25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FF0C563-D542-F656-6F8F-01F527DCC1E0}"/>
                </a:ext>
              </a:extLst>
            </p:cNvPr>
            <p:cNvSpPr txBox="1"/>
            <p:nvPr/>
          </p:nvSpPr>
          <p:spPr>
            <a:xfrm>
              <a:off x="3362263" y="2916767"/>
              <a:ext cx="2531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Calibri" panose="020F0502020204030204"/>
                </a:rPr>
                <a:t>U</a:t>
              </a:r>
              <a:r>
                <a:rPr lang="en-US" sz="1600" baseline="-25000" dirty="0">
                  <a:solidFill>
                    <a:prstClr val="black"/>
                  </a:solidFill>
                  <a:latin typeface="Calibri" panose="020F0502020204030204"/>
                </a:rPr>
                <a:t>REBCO+ lower HEX</a:t>
              </a:r>
              <a:endParaRPr lang="en-GB" sz="1600" baseline="-25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1E41160E-AF27-815F-797E-578E11298732}"/>
              </a:ext>
            </a:extLst>
          </p:cNvPr>
          <p:cNvSpPr txBox="1">
            <a:spLocks/>
          </p:cNvSpPr>
          <p:nvPr/>
        </p:nvSpPr>
        <p:spPr>
          <a:xfrm>
            <a:off x="-1" y="6400201"/>
            <a:ext cx="12192000" cy="503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Stable</a:t>
            </a:r>
            <a:r>
              <a:rPr lang="en-US" dirty="0"/>
              <a:t>, </a:t>
            </a:r>
            <a:r>
              <a:rPr lang="en-US" b="1" dirty="0"/>
              <a:t>no</a:t>
            </a:r>
            <a:r>
              <a:rPr lang="en-US" dirty="0"/>
              <a:t> </a:t>
            </a:r>
            <a:r>
              <a:rPr lang="en-US" b="1" dirty="0"/>
              <a:t>transition</a:t>
            </a:r>
            <a:r>
              <a:rPr lang="en-US" dirty="0"/>
              <a:t>, x10 – x100 below QD threshold* </a:t>
            </a:r>
            <a:endParaRPr lang="en-GB" dirty="0"/>
          </a:p>
          <a:p>
            <a:pPr lvl="1"/>
            <a:endParaRPr lang="en-GB" dirty="0"/>
          </a:p>
          <a:p>
            <a:endParaRPr lang="en-US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061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DF926-9A4B-885B-667D-E37E88E2A2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42AA8-6BDC-5774-C061-7ACBBF401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Cold Test : Splices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24F38-DB1B-D752-730F-2F5B203EC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701040"/>
            <a:ext cx="5974081" cy="6156959"/>
          </a:xfrm>
        </p:spPr>
        <p:txBody>
          <a:bodyPr>
            <a:normAutofit/>
          </a:bodyPr>
          <a:lstStyle/>
          <a:p>
            <a:pPr lvl="1"/>
            <a:endParaRPr lang="en-GB" dirty="0"/>
          </a:p>
          <a:p>
            <a:endParaRPr lang="en-US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E27113C9-7724-7038-A7CB-A3EB31212718}"/>
              </a:ext>
            </a:extLst>
          </p:cNvPr>
          <p:cNvSpPr txBox="1">
            <a:spLocks/>
          </p:cNvSpPr>
          <p:nvPr/>
        </p:nvSpPr>
        <p:spPr>
          <a:xfrm>
            <a:off x="-1" y="6400201"/>
            <a:ext cx="12192000" cy="503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Stable</a:t>
            </a:r>
            <a:r>
              <a:rPr lang="en-US" dirty="0"/>
              <a:t>, T</a:t>
            </a:r>
            <a:r>
              <a:rPr lang="en-US" baseline="-25000" dirty="0"/>
              <a:t>splice</a:t>
            </a:r>
            <a:r>
              <a:rPr lang="en-US" dirty="0"/>
              <a:t> </a:t>
            </a:r>
            <a:r>
              <a:rPr lang="en-US" b="1" dirty="0"/>
              <a:t>independent</a:t>
            </a:r>
            <a:r>
              <a:rPr lang="en-US" dirty="0"/>
              <a:t> of </a:t>
            </a:r>
            <a:r>
              <a:rPr lang="en-US" b="1" dirty="0"/>
              <a:t>current</a:t>
            </a:r>
            <a:r>
              <a:rPr lang="en-US" dirty="0"/>
              <a:t> (</a:t>
            </a:r>
            <a:r>
              <a:rPr lang="en-US" dirty="0">
                <a:sym typeface="Symbol" panose="05050102010706020507" pitchFamily="18" charset="2"/>
              </a:rPr>
              <a:t> 1 K)</a:t>
            </a:r>
            <a:r>
              <a:rPr lang="en-US" dirty="0"/>
              <a:t> </a:t>
            </a:r>
            <a:endParaRPr lang="en-GB" dirty="0"/>
          </a:p>
          <a:p>
            <a:endParaRPr lang="en-US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4BF83E4-5CF8-03B3-D414-59A3487D1696}"/>
              </a:ext>
            </a:extLst>
          </p:cNvPr>
          <p:cNvGrpSpPr/>
          <p:nvPr/>
        </p:nvGrpSpPr>
        <p:grpSpPr>
          <a:xfrm>
            <a:off x="1611713" y="532959"/>
            <a:ext cx="9051954" cy="1973152"/>
            <a:chOff x="519910" y="1125036"/>
            <a:chExt cx="11062126" cy="247326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A5D4E5B-247A-73BF-E449-7F00343F31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8020"/>
            <a:stretch/>
          </p:blipFill>
          <p:spPr>
            <a:xfrm>
              <a:off x="519910" y="1610632"/>
              <a:ext cx="10868685" cy="1987668"/>
            </a:xfrm>
            <a:prstGeom prst="rect">
              <a:avLst/>
            </a:prstGeom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17A090B-2499-6F8F-9914-9FB9309CD377}"/>
                </a:ext>
              </a:extLst>
            </p:cNvPr>
            <p:cNvSpPr/>
            <p:nvPr/>
          </p:nvSpPr>
          <p:spPr>
            <a:xfrm>
              <a:off x="2756318" y="1475778"/>
              <a:ext cx="2917372" cy="2122521"/>
            </a:xfrm>
            <a:prstGeom prst="rect">
              <a:avLst/>
            </a:prstGeom>
            <a:noFill/>
            <a:ln w="3810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CF6F5B3-1FCD-9E40-3010-71E5546603F2}"/>
                </a:ext>
              </a:extLst>
            </p:cNvPr>
            <p:cNvSpPr/>
            <p:nvPr/>
          </p:nvSpPr>
          <p:spPr>
            <a:xfrm>
              <a:off x="5760680" y="1479254"/>
              <a:ext cx="2710543" cy="2119046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A3D0BA3-09CF-E228-38E4-5538C43512D0}"/>
                </a:ext>
              </a:extLst>
            </p:cNvPr>
            <p:cNvSpPr txBox="1"/>
            <p:nvPr/>
          </p:nvSpPr>
          <p:spPr>
            <a:xfrm flipH="1">
              <a:off x="2606000" y="1125036"/>
              <a:ext cx="3154681" cy="385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70C0"/>
                  </a:solidFill>
                  <a:latin typeface="Calibri" panose="020F0502020204030204"/>
                </a:rPr>
                <a:t>REBCO to MgB</a:t>
              </a:r>
              <a:r>
                <a:rPr lang="en-US" sz="1400" b="1" baseline="-25000" dirty="0">
                  <a:solidFill>
                    <a:srgbClr val="0070C0"/>
                  </a:solidFill>
                  <a:latin typeface="Calibri" panose="020F0502020204030204"/>
                </a:rPr>
                <a:t>2</a:t>
              </a:r>
              <a:r>
                <a:rPr lang="en-US" sz="1400" b="1" dirty="0">
                  <a:solidFill>
                    <a:srgbClr val="0070C0"/>
                  </a:solidFill>
                  <a:latin typeface="Calibri" panose="020F0502020204030204"/>
                </a:rPr>
                <a:t>, </a:t>
              </a:r>
              <a:r>
                <a:rPr lang="en-US" sz="1400" b="1" dirty="0" err="1">
                  <a:solidFill>
                    <a:srgbClr val="0070C0"/>
                  </a:solidFill>
                  <a:latin typeface="Calibri" panose="020F0502020204030204"/>
                </a:rPr>
                <a:t>GHe</a:t>
              </a:r>
              <a:r>
                <a:rPr lang="en-US" sz="1400" b="1" dirty="0">
                  <a:solidFill>
                    <a:srgbClr val="0070C0"/>
                  </a:solidFill>
                  <a:latin typeface="Calibri" panose="020F0502020204030204"/>
                </a:rPr>
                <a:t> @ 20 K </a:t>
              </a:r>
              <a:endParaRPr lang="en-GB" sz="1400" b="1" dirty="0">
                <a:solidFill>
                  <a:srgbClr val="0070C0"/>
                </a:solidFill>
                <a:latin typeface="Calibri" panose="020F0502020204030204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16C7944-6FC4-BE55-97AE-5EA121594EA6}"/>
                </a:ext>
              </a:extLst>
            </p:cNvPr>
            <p:cNvSpPr txBox="1"/>
            <p:nvPr/>
          </p:nvSpPr>
          <p:spPr>
            <a:xfrm flipH="1">
              <a:off x="5538611" y="1138514"/>
              <a:ext cx="3154681" cy="385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B050"/>
                  </a:solidFill>
                  <a:latin typeface="Calibri" panose="020F0502020204030204"/>
                </a:rPr>
                <a:t>MgB</a:t>
              </a:r>
              <a:r>
                <a:rPr lang="en-US" sz="1400" b="1" baseline="-25000" dirty="0">
                  <a:solidFill>
                    <a:srgbClr val="00B050"/>
                  </a:solidFill>
                  <a:latin typeface="Calibri" panose="020F0502020204030204"/>
                </a:rPr>
                <a:t>2 </a:t>
              </a:r>
              <a:r>
                <a:rPr lang="en-US" sz="1400" b="1" dirty="0">
                  <a:solidFill>
                    <a:srgbClr val="00B050"/>
                  </a:solidFill>
                  <a:latin typeface="Calibri" panose="020F0502020204030204"/>
                </a:rPr>
                <a:t>to Nb-Ti, </a:t>
              </a:r>
              <a:r>
                <a:rPr lang="en-US" sz="1400" b="1" dirty="0" err="1">
                  <a:solidFill>
                    <a:srgbClr val="00B050"/>
                  </a:solidFill>
                  <a:latin typeface="Calibri" panose="020F0502020204030204"/>
                </a:rPr>
                <a:t>LHe</a:t>
              </a:r>
              <a:r>
                <a:rPr lang="en-US" sz="1400" b="1" dirty="0">
                  <a:solidFill>
                    <a:srgbClr val="00B050"/>
                  </a:solidFill>
                  <a:latin typeface="Calibri" panose="020F0502020204030204"/>
                </a:rPr>
                <a:t> @ 4.5 K </a:t>
              </a:r>
              <a:endParaRPr lang="en-GB" sz="1400" b="1" dirty="0">
                <a:solidFill>
                  <a:srgbClr val="00B050"/>
                </a:solidFill>
                <a:latin typeface="Calibri" panose="020F0502020204030204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18F0D69-5BE9-32BA-F14F-EA96E9F8E859}"/>
                </a:ext>
              </a:extLst>
            </p:cNvPr>
            <p:cNvSpPr txBox="1"/>
            <p:nvPr/>
          </p:nvSpPr>
          <p:spPr>
            <a:xfrm flipH="1">
              <a:off x="8427355" y="1178231"/>
              <a:ext cx="3154681" cy="385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black"/>
                  </a:solidFill>
                  <a:latin typeface="Calibri" panose="020F0502020204030204"/>
                </a:rPr>
                <a:t>Nb-Ti to Nb-Ti, </a:t>
              </a:r>
              <a:r>
                <a:rPr lang="en-US" sz="1400" b="1" dirty="0" err="1">
                  <a:solidFill>
                    <a:prstClr val="black"/>
                  </a:solidFill>
                  <a:latin typeface="Calibri" panose="020F0502020204030204"/>
                </a:rPr>
                <a:t>LHe</a:t>
              </a:r>
              <a:r>
                <a:rPr lang="en-US" sz="1400" b="1" dirty="0">
                  <a:solidFill>
                    <a:prstClr val="black"/>
                  </a:solidFill>
                  <a:latin typeface="Calibri" panose="020F0502020204030204"/>
                </a:rPr>
                <a:t> @ 4.5 K </a:t>
              </a:r>
              <a:endParaRPr lang="en-GB" sz="14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57" name="Picture 56" descr="A graph of a graph showing the number of objects in the same direction&#10;&#10;Description automatically generated with medium confidence">
            <a:extLst>
              <a:ext uri="{FF2B5EF4-FFF2-40B4-BE49-F238E27FC236}">
                <a16:creationId xmlns:a16="http://schemas.microsoft.com/office/drawing/2014/main" id="{9165D856-FC48-81C4-6ADE-75A63B08D2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033" y="2839130"/>
            <a:ext cx="4428000" cy="338846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60C6AA44-5361-DC75-A32F-6CE6E036A5F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9968" y="2839122"/>
            <a:ext cx="4428000" cy="3388466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D29957E2-6F2E-9F4E-9915-8145F010BF90}"/>
              </a:ext>
            </a:extLst>
          </p:cNvPr>
          <p:cNvSpPr txBox="1"/>
          <p:nvPr/>
        </p:nvSpPr>
        <p:spPr>
          <a:xfrm flipH="1">
            <a:off x="2013996" y="2630301"/>
            <a:ext cx="356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70C0"/>
                </a:solidFill>
                <a:latin typeface="Calibri" panose="020F0502020204030204"/>
              </a:rPr>
              <a:t>U: 15 / 18 kA circuits: REBCO to MgB</a:t>
            </a:r>
            <a:r>
              <a:rPr lang="en-US" sz="1200" b="1" baseline="-25000" dirty="0">
                <a:solidFill>
                  <a:srgbClr val="0070C0"/>
                </a:solidFill>
                <a:latin typeface="Calibri" panose="020F0502020204030204"/>
              </a:rPr>
              <a:t>2</a:t>
            </a:r>
            <a:endParaRPr lang="en-GB" sz="1200" b="1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75300C1-58F0-3930-CC88-DA16AD280C1C}"/>
              </a:ext>
            </a:extLst>
          </p:cNvPr>
          <p:cNvSpPr txBox="1"/>
          <p:nvPr/>
        </p:nvSpPr>
        <p:spPr>
          <a:xfrm flipH="1">
            <a:off x="6601206" y="2642706"/>
            <a:ext cx="356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70C0"/>
                </a:solidFill>
                <a:latin typeface="Calibri" panose="020F0502020204030204"/>
              </a:rPr>
              <a:t>T: 15 / 18 kA circuits: REBCO to MgB</a:t>
            </a:r>
            <a:r>
              <a:rPr lang="en-US" sz="1200" b="1" baseline="-25000" dirty="0">
                <a:solidFill>
                  <a:srgbClr val="0070C0"/>
                </a:solidFill>
                <a:latin typeface="Calibri" panose="020F0502020204030204"/>
              </a:rPr>
              <a:t>2</a:t>
            </a:r>
            <a:endParaRPr lang="en-GB" sz="1200" b="1" dirty="0">
              <a:solidFill>
                <a:srgbClr val="0070C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6760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CD5F2-929F-AD46-CDAA-037C62394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53590-D57E-0A8A-F3AA-FF3C35A12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Cold Test : High Voltage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24EB7-712E-04CA-6558-242846E9F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701040"/>
            <a:ext cx="5974081" cy="6156959"/>
          </a:xfrm>
        </p:spPr>
        <p:txBody>
          <a:bodyPr>
            <a:normAutofit/>
          </a:bodyPr>
          <a:lstStyle/>
          <a:p>
            <a:pPr lvl="1"/>
            <a:endParaRPr lang="en-GB" dirty="0"/>
          </a:p>
          <a:p>
            <a:endParaRPr lang="en-US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85037159-9855-B035-A0C2-30D2C4AE6487}"/>
              </a:ext>
            </a:extLst>
          </p:cNvPr>
          <p:cNvSpPr txBox="1">
            <a:spLocks/>
          </p:cNvSpPr>
          <p:nvPr/>
        </p:nvSpPr>
        <p:spPr>
          <a:xfrm>
            <a:off x="-1" y="6400201"/>
            <a:ext cx="12192000" cy="503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HV</a:t>
            </a:r>
            <a:r>
              <a:rPr lang="en-GB" dirty="0"/>
              <a:t> tests successfully </a:t>
            </a:r>
            <a:r>
              <a:rPr lang="en-GB" b="1" dirty="0"/>
              <a:t>passed</a:t>
            </a:r>
            <a:r>
              <a:rPr lang="en-GB" dirty="0"/>
              <a:t>, NOC leakage x100 below limit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26" name="Picture 25" descr="A graph of a graph&#10;&#10;Description automatically generated">
            <a:extLst>
              <a:ext uri="{FF2B5EF4-FFF2-40B4-BE49-F238E27FC236}">
                <a16:creationId xmlns:a16="http://schemas.microsoft.com/office/drawing/2014/main" id="{1BE86F31-1448-4CF9-D68D-A6D22AC0F2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57" y="3778251"/>
            <a:ext cx="4428000" cy="2484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86EA311-506F-4C38-9846-EB1D5CD1E6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377" y="3778251"/>
            <a:ext cx="4428000" cy="248478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1C8DE091-3376-9862-4B49-078CE639096E}"/>
              </a:ext>
            </a:extLst>
          </p:cNvPr>
          <p:cNvGrpSpPr/>
          <p:nvPr/>
        </p:nvGrpSpPr>
        <p:grpSpPr>
          <a:xfrm>
            <a:off x="2696249" y="4660901"/>
            <a:ext cx="3900553" cy="863618"/>
            <a:chOff x="6221834" y="2392333"/>
            <a:chExt cx="3900553" cy="863618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4FFA0882-752F-07F1-C837-2496624E7A57}"/>
                </a:ext>
              </a:extLst>
            </p:cNvPr>
            <p:cNvCxnSpPr>
              <a:cxnSpLocks/>
              <a:stCxn id="30" idx="3"/>
            </p:cNvCxnSpPr>
            <p:nvPr/>
          </p:nvCxnSpPr>
          <p:spPr>
            <a:xfrm>
              <a:off x="8230935" y="2452073"/>
              <a:ext cx="1891452" cy="803878"/>
            </a:xfrm>
            <a:prstGeom prst="straightConnector1">
              <a:avLst/>
            </a:prstGeom>
            <a:ln w="15875">
              <a:solidFill>
                <a:schemeClr val="tx1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656A3224-EE3C-742D-133E-D7746C4C1C0B}"/>
                </a:ext>
              </a:extLst>
            </p:cNvPr>
            <p:cNvSpPr/>
            <p:nvPr/>
          </p:nvSpPr>
          <p:spPr>
            <a:xfrm>
              <a:off x="6221834" y="2392333"/>
              <a:ext cx="2009101" cy="119480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  <a:prstDash val="sys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350914B9-9510-BA02-F192-FA22D9B2B081}"/>
              </a:ext>
            </a:extLst>
          </p:cNvPr>
          <p:cNvSpPr/>
          <p:nvPr/>
        </p:nvSpPr>
        <p:spPr>
          <a:xfrm>
            <a:off x="7226465" y="3638689"/>
            <a:ext cx="196215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A7556CF-36C1-2014-D03D-002862D8643F}"/>
              </a:ext>
            </a:extLst>
          </p:cNvPr>
          <p:cNvSpPr/>
          <p:nvPr/>
        </p:nvSpPr>
        <p:spPr>
          <a:xfrm>
            <a:off x="2927136" y="3638688"/>
            <a:ext cx="1962150" cy="277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7A7766-4235-44E3-9949-0167A66EE6FB}"/>
              </a:ext>
            </a:extLst>
          </p:cNvPr>
          <p:cNvSpPr txBox="1"/>
          <p:nvPr/>
        </p:nvSpPr>
        <p:spPr>
          <a:xfrm>
            <a:off x="7302715" y="3589370"/>
            <a:ext cx="334046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*accepted leakage current: ≤ 10 µA</a:t>
            </a:r>
          </a:p>
          <a:p>
            <a:pPr algn="r"/>
            <a:endParaRPr lang="en-US" sz="1600" baseline="-25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B64EE4D4-074B-11D7-A9F6-651613B8F77A}"/>
              </a:ext>
            </a:extLst>
          </p:cNvPr>
          <p:cNvSpPr txBox="1">
            <a:spLocks/>
          </p:cNvSpPr>
          <p:nvPr/>
        </p:nvSpPr>
        <p:spPr>
          <a:xfrm>
            <a:off x="-1" y="610756"/>
            <a:ext cx="10510777" cy="3923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At nominal operating</a:t>
            </a:r>
            <a:br>
              <a:rPr lang="en-GB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conditions &amp; warm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gHe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HV between all circuit</a:t>
            </a:r>
            <a:br>
              <a:rPr lang="en-GB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combinations and PE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E09640A-282E-10F1-7369-A282F3236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8211" y="623393"/>
            <a:ext cx="6547671" cy="316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51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C0FE0-6A6A-AA8D-C00B-C0FFC6F97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0937-B98F-54A4-BC53-38A62ACC7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Cold Test : Transient behavior &amp; Handling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64ABB-BBCC-0954-4E86-F771AA254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701040"/>
            <a:ext cx="5974081" cy="6156959"/>
          </a:xfrm>
        </p:spPr>
        <p:txBody>
          <a:bodyPr>
            <a:normAutofit/>
          </a:bodyPr>
          <a:lstStyle/>
          <a:p>
            <a:pPr lvl="1"/>
            <a:endParaRPr lang="en-GB" dirty="0"/>
          </a:p>
          <a:p>
            <a:endParaRPr lang="en-US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41E3D9C-AF24-88F4-BEE8-6FEBFAB2F366}"/>
              </a:ext>
            </a:extLst>
          </p:cNvPr>
          <p:cNvSpPr/>
          <p:nvPr/>
        </p:nvSpPr>
        <p:spPr>
          <a:xfrm>
            <a:off x="7226465" y="3638689"/>
            <a:ext cx="196215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D081EF7-9BBE-8963-2D10-8489DE73065F}"/>
              </a:ext>
            </a:extLst>
          </p:cNvPr>
          <p:cNvSpPr/>
          <p:nvPr/>
        </p:nvSpPr>
        <p:spPr>
          <a:xfrm>
            <a:off x="2927136" y="3638688"/>
            <a:ext cx="1962150" cy="277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CDD67033-B2D3-18BD-34D2-40C53BC54661}"/>
              </a:ext>
            </a:extLst>
          </p:cNvPr>
          <p:cNvSpPr txBox="1">
            <a:spLocks/>
          </p:cNvSpPr>
          <p:nvPr/>
        </p:nvSpPr>
        <p:spPr>
          <a:xfrm>
            <a:off x="-1" y="610756"/>
            <a:ext cx="12071397" cy="6066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u="sng" dirty="0"/>
              <a:t>Transient behaviour validated:</a:t>
            </a:r>
          </a:p>
          <a:p>
            <a:pPr lvl="1"/>
            <a:r>
              <a:rPr lang="en-GB" dirty="0"/>
              <a:t>Circuit cross-talk (&lt; 50 µH coupling) allowing 100 A/s ramps</a:t>
            </a:r>
          </a:p>
          <a:p>
            <a:pPr lvl="1"/>
            <a:r>
              <a:rPr lang="en-GB" b="1" dirty="0"/>
              <a:t>Quenches </a:t>
            </a:r>
            <a:r>
              <a:rPr lang="en-GB" dirty="0"/>
              <a:t>of 2 kA - Corrector circuits </a:t>
            </a:r>
            <a:r>
              <a:rPr lang="en-GB" b="1" dirty="0"/>
              <a:t>do not trigger QD </a:t>
            </a:r>
            <a:r>
              <a:rPr lang="en-GB" dirty="0"/>
              <a:t>of any of the </a:t>
            </a:r>
            <a:r>
              <a:rPr lang="en-GB" b="1" dirty="0"/>
              <a:t>other circuits </a:t>
            </a:r>
          </a:p>
          <a:p>
            <a:pPr lvl="2"/>
            <a:r>
              <a:rPr lang="en-GB" dirty="0"/>
              <a:t>Very low inductance (0.03 µH) due to coaxial layout</a:t>
            </a:r>
          </a:p>
          <a:p>
            <a:pPr marL="0" indent="0">
              <a:buNone/>
            </a:pPr>
            <a:endParaRPr lang="en-GB" b="1" u="sng" dirty="0"/>
          </a:p>
          <a:p>
            <a:pPr marL="0" indent="0">
              <a:buNone/>
            </a:pPr>
            <a:endParaRPr lang="en-GB" b="1" u="sng" dirty="0"/>
          </a:p>
          <a:p>
            <a:pPr marL="0" indent="0">
              <a:buNone/>
            </a:pPr>
            <a:endParaRPr lang="en-GB" b="1" u="sng" dirty="0"/>
          </a:p>
          <a:p>
            <a:pPr marL="0" indent="0">
              <a:buNone/>
            </a:pPr>
            <a:r>
              <a:rPr lang="en-GB" b="1" u="sng" dirty="0"/>
              <a:t>Handling of Cold Powering Systems validated:</a:t>
            </a:r>
          </a:p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Spooling &amp;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transportability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(incl. crane)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demonstrated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B681CE9-1096-1AE4-2330-A8E21EDDA9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954597"/>
              </p:ext>
            </p:extLst>
          </p:nvPr>
        </p:nvGraphicFramePr>
        <p:xfrm>
          <a:off x="1302526" y="2278567"/>
          <a:ext cx="8916952" cy="1314260"/>
        </p:xfrm>
        <a:graphic>
          <a:graphicData uri="http://schemas.openxmlformats.org/drawingml/2006/table">
            <a:tbl>
              <a:tblPr firstRow="1" firstCol="1" bandRow="1"/>
              <a:tblGrid>
                <a:gridCol w="1720769">
                  <a:extLst>
                    <a:ext uri="{9D8B030D-6E8A-4147-A177-3AD203B41FA5}">
                      <a16:colId xmlns:a16="http://schemas.microsoft.com/office/drawing/2014/main" val="3635843141"/>
                    </a:ext>
                  </a:extLst>
                </a:gridCol>
                <a:gridCol w="1214120">
                  <a:extLst>
                    <a:ext uri="{9D8B030D-6E8A-4147-A177-3AD203B41FA5}">
                      <a16:colId xmlns:a16="http://schemas.microsoft.com/office/drawing/2014/main" val="415337377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3753645839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700434317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655269381"/>
                    </a:ext>
                  </a:extLst>
                </a:gridCol>
                <a:gridCol w="1179972">
                  <a:extLst>
                    <a:ext uri="{9D8B030D-6E8A-4147-A177-3AD203B41FA5}">
                      <a16:colId xmlns:a16="http://schemas.microsoft.com/office/drawing/2014/main" val="3721253185"/>
                    </a:ext>
                  </a:extLst>
                </a:gridCol>
                <a:gridCol w="1581371">
                  <a:extLst>
                    <a:ext uri="{9D8B030D-6E8A-4147-A177-3AD203B41FA5}">
                      <a16:colId xmlns:a16="http://schemas.microsoft.com/office/drawing/2014/main" val="3874439276"/>
                    </a:ext>
                  </a:extLst>
                </a:gridCol>
              </a:tblGrid>
              <a:tr h="12954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Circuit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 current (kA)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Ramp rate (A/s)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Inductive coupling (µH)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065848"/>
                  </a:ext>
                </a:extLst>
              </a:tr>
              <a:tr h="1295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0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kA</a:t>
                      </a:r>
                      <a:endParaRPr lang="en-GB" sz="2000" b="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0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kA</a:t>
                      </a:r>
                      <a:endParaRPr lang="en-GB" sz="2000" b="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kA - Trim </a:t>
                      </a:r>
                      <a:endParaRPr lang="en-GB" sz="2000" b="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0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kA - Correctors</a:t>
                      </a:r>
                      <a:endParaRPr lang="en-GB" sz="2000" b="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0862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kA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31.0*</a:t>
                      </a:r>
                      <a:endParaRPr lang="en-GB" sz="2000" kern="1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8.1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15.0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1318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kA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0.1*</a:t>
                      </a:r>
                      <a:endParaRPr lang="en-GB" sz="2000" kern="1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18.0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96043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 kA - Trim</a:t>
                      </a:r>
                      <a:endParaRPr lang="en-GB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*</a:t>
                      </a:r>
                      <a:endParaRPr lang="en-GB" sz="1400" kern="1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817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kA -  Correctors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 dirty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>
                          <a:solidFill>
                            <a:srgbClr val="01030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GB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1.5*</a:t>
                      </a:r>
                      <a:endParaRPr lang="en-GB" sz="2000" kern="1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196819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15B356D-35D9-D0BE-E828-FEAC0F0326EA}"/>
              </a:ext>
            </a:extLst>
          </p:cNvPr>
          <p:cNvSpPr txBox="1"/>
          <p:nvPr/>
        </p:nvSpPr>
        <p:spPr>
          <a:xfrm>
            <a:off x="6939314" y="3525837"/>
            <a:ext cx="334046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*self inductance</a:t>
            </a:r>
          </a:p>
          <a:p>
            <a:pPr algn="r"/>
            <a:endParaRPr lang="en-US" sz="1600" baseline="-250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9523D1-8261-97BD-D075-62DF57D2CC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6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4978" y="4756555"/>
            <a:ext cx="3796249" cy="20520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40F622-BF84-B242-E172-106C6D3AFB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626" y="4756555"/>
            <a:ext cx="3468049" cy="20520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EDA0B9-342C-E105-7D5A-7BADB95184A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62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7663" y="4741987"/>
            <a:ext cx="3133039" cy="20520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045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EC002-BFAA-D25F-1847-863A82381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0436"/>
            <a:ext cx="12192000" cy="6026527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first Cold Powering System for the HL-LHC Triplets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has been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successfully validated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Cryogenic, electrical and mechanical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performance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all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 design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parameters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Robustness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system in different operating modes was proven  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system transferred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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94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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kA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DC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5.0 g/s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gHe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MgB</a:t>
            </a:r>
            <a:r>
              <a:rPr kumimoji="0" lang="en-US" sz="22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 20 K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(Operation of MgB</a:t>
            </a:r>
            <a:r>
              <a:rPr kumimoji="0" lang="en-US" sz="2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cable possible up to 29 K)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REBCO cables  @ 60 K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(Operation of REBCO cables possible up to 70 K)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 10 K temperature margin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Symbol" panose="05050102010706020507" pitchFamily="18" charset="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Spooling &amp;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transportability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(incl. crane)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demonstrated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Components industrialized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after intensive R&amp;D at CERN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Systems in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advanced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phase of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series production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Installation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in the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LHC underground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is planned to start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2028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0028A5F-29C8-158A-E990-849117726B9E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08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Summary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2BD109-E30A-590D-D2FF-5E8554329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260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large warehouse with several machines&#10;&#10;Description automatically generated with medium confidence">
            <a:extLst>
              <a:ext uri="{FF2B5EF4-FFF2-40B4-BE49-F238E27FC236}">
                <a16:creationId xmlns:a16="http://schemas.microsoft.com/office/drawing/2014/main" id="{CE671E71-4367-E456-E28B-A0A6FF906F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809" b="19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0028A5F-29C8-158A-E990-849117726B9E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08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bg1"/>
                </a:solidFill>
              </a:rPr>
              <a:t>Thank you for your attention !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E9ECD-B96E-3A62-A217-F8F622A4C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029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E2D15-93F3-A4F8-5752-2EDCFA42A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Motivation : HL-LHC Cold Powering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BD4617-F6E1-C1D3-3C21-22D072B577B2}"/>
              </a:ext>
            </a:extLst>
          </p:cNvPr>
          <p:cNvSpPr/>
          <p:nvPr/>
        </p:nvSpPr>
        <p:spPr>
          <a:xfrm>
            <a:off x="4416478" y="2081951"/>
            <a:ext cx="7775522" cy="418642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8692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B280EA-B0F3-14E7-5AD5-9FAC42EED0A6}"/>
              </a:ext>
            </a:extLst>
          </p:cNvPr>
          <p:cNvSpPr/>
          <p:nvPr/>
        </p:nvSpPr>
        <p:spPr>
          <a:xfrm>
            <a:off x="4416479" y="2081953"/>
            <a:ext cx="7775521" cy="4760789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Content Placeholder 5" descr="A close up of a gun&#10;&#10;Description automatically generated">
            <a:extLst>
              <a:ext uri="{FF2B5EF4-FFF2-40B4-BE49-F238E27FC236}">
                <a16:creationId xmlns:a16="http://schemas.microsoft.com/office/drawing/2014/main" id="{CD8329ED-E881-DEB0-CB9E-0D5AD4491D0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4416478" y="2081961"/>
            <a:ext cx="7775522" cy="3999104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88AD208C-0FD9-D81D-0C63-B0B7D7659A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200"/>
                    </a14:imgEffect>
                    <a14:imgEffect>
                      <a14:brightnessContrast bright="5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19603" flipH="1">
            <a:off x="4471379" y="5668456"/>
            <a:ext cx="1848063" cy="10174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2ECEC6-74E5-37F7-505E-B349BB84BB3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64508" y="5550395"/>
            <a:ext cx="2215650" cy="1292347"/>
          </a:xfrm>
          <a:prstGeom prst="rect">
            <a:avLst/>
          </a:prstGeom>
        </p:spPr>
      </p:pic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964B4402-6BEA-39D3-DD88-98876A7FFD12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572"/>
          <a:stretch/>
        </p:blipFill>
        <p:spPr>
          <a:xfrm>
            <a:off x="4416478" y="3024616"/>
            <a:ext cx="7775522" cy="3056452"/>
          </a:xfrm>
          <a:prstGeom prst="rect">
            <a:avLst/>
          </a:prstGeom>
        </p:spPr>
      </p:pic>
      <p:pic>
        <p:nvPicPr>
          <p:cNvPr id="9" name="Picture 8" descr="A picture containing boat, airplane, water, man&#10;&#10;Description automatically generated">
            <a:extLst>
              <a:ext uri="{FF2B5EF4-FFF2-40B4-BE49-F238E27FC236}">
                <a16:creationId xmlns:a16="http://schemas.microsoft.com/office/drawing/2014/main" id="{0B0DDD9F-5578-F085-A307-5B65D94858D0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831"/>
          <a:stretch/>
        </p:blipFill>
        <p:spPr>
          <a:xfrm>
            <a:off x="4416478" y="2555100"/>
            <a:ext cx="7775522" cy="352596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7077513-D57C-B2C7-D226-855D70A4D7F4}"/>
              </a:ext>
            </a:extLst>
          </p:cNvPr>
          <p:cNvGrpSpPr/>
          <p:nvPr/>
        </p:nvGrpSpPr>
        <p:grpSpPr>
          <a:xfrm>
            <a:off x="7160191" y="3967458"/>
            <a:ext cx="802564" cy="146595"/>
            <a:chOff x="6526425" y="3921565"/>
            <a:chExt cx="943814" cy="17239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9C827851-8C72-C2B1-0129-12D6AF3D6A3E}"/>
                </a:ext>
              </a:extLst>
            </p:cNvPr>
            <p:cNvSpPr/>
            <p:nvPr/>
          </p:nvSpPr>
          <p:spPr>
            <a:xfrm>
              <a:off x="6526425" y="3921565"/>
              <a:ext cx="573692" cy="172396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marL="0" marR="0" lvl="0" indent="0" algn="ctr" defTabSz="48692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SCLinkM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460C969-B112-2D2A-DF3C-D621AD8BCEA4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>
              <a:off x="7100117" y="4007764"/>
              <a:ext cx="370122" cy="5241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FAA596C-F49A-A19A-F6B9-2BE2816BE320}"/>
              </a:ext>
            </a:extLst>
          </p:cNvPr>
          <p:cNvGrpSpPr/>
          <p:nvPr/>
        </p:nvGrpSpPr>
        <p:grpSpPr>
          <a:xfrm>
            <a:off x="7335072" y="3169499"/>
            <a:ext cx="312953" cy="361739"/>
            <a:chOff x="8351017" y="3817153"/>
            <a:chExt cx="368032" cy="425404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1D198B0-6B47-8195-82E7-E0593B9DB25C}"/>
                </a:ext>
              </a:extLst>
            </p:cNvPr>
            <p:cNvSpPr/>
            <p:nvPr/>
          </p:nvSpPr>
          <p:spPr>
            <a:xfrm>
              <a:off x="8351017" y="3817153"/>
              <a:ext cx="368032" cy="182880"/>
            </a:xfrm>
            <a:prstGeom prst="roundRect">
              <a:avLst/>
            </a:prstGeom>
            <a:solidFill>
              <a:srgbClr val="00B0F0"/>
            </a:solidFill>
            <a:ln w="1270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marL="0" marR="0" lvl="0" indent="0" algn="ctr" defTabSz="48692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DFHM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AD19159-F18C-2543-9725-04022F4ABFD6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8535033" y="4000033"/>
              <a:ext cx="0" cy="242524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9CB5B07-ECD3-FB22-D422-0A69E309EE7A}"/>
              </a:ext>
            </a:extLst>
          </p:cNvPr>
          <p:cNvGrpSpPr/>
          <p:nvPr/>
        </p:nvGrpSpPr>
        <p:grpSpPr>
          <a:xfrm>
            <a:off x="5202065" y="5426413"/>
            <a:ext cx="327863" cy="454094"/>
            <a:chOff x="6681471" y="3477839"/>
            <a:chExt cx="385567" cy="53401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A5E1EA34-F962-B983-A19A-E6587472BF5C}"/>
                </a:ext>
              </a:extLst>
            </p:cNvPr>
            <p:cNvSpPr/>
            <p:nvPr/>
          </p:nvSpPr>
          <p:spPr>
            <a:xfrm>
              <a:off x="6681471" y="3820259"/>
              <a:ext cx="385567" cy="191593"/>
            </a:xfrm>
            <a:prstGeom prst="roundRect">
              <a:avLst/>
            </a:prstGeom>
            <a:solidFill>
              <a:srgbClr val="ED7D31"/>
            </a:solidFill>
            <a:ln w="1270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marL="0" marR="0" lvl="0" indent="0" algn="ctr" defTabSz="48692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DFM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4489AB6-967C-174D-8754-30B9F64F878B}"/>
                </a:ext>
              </a:extLst>
            </p:cNvPr>
            <p:cNvCxnSpPr>
              <a:cxnSpLocks/>
              <a:endCxn id="17" idx="0"/>
            </p:cNvCxnSpPr>
            <p:nvPr/>
          </p:nvCxnSpPr>
          <p:spPr>
            <a:xfrm>
              <a:off x="6741770" y="3477839"/>
              <a:ext cx="132485" cy="342420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  <a:headEnd type="triangle"/>
              <a:tailEnd type="none"/>
            </a:ln>
            <a:effectLst/>
          </p:spPr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A3613B8-8526-61D3-84C1-4E8D7E1D0B8E}"/>
              </a:ext>
            </a:extLst>
          </p:cNvPr>
          <p:cNvGrpSpPr/>
          <p:nvPr/>
        </p:nvGrpSpPr>
        <p:grpSpPr>
          <a:xfrm>
            <a:off x="7881080" y="3169655"/>
            <a:ext cx="864113" cy="2704325"/>
            <a:chOff x="4074366" y="1499408"/>
            <a:chExt cx="1016195" cy="318028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A1E29BB-E1C6-9CF0-05BB-F74EA0EAA767}"/>
                </a:ext>
              </a:extLst>
            </p:cNvPr>
            <p:cNvGrpSpPr/>
            <p:nvPr/>
          </p:nvGrpSpPr>
          <p:grpSpPr>
            <a:xfrm>
              <a:off x="4074366" y="4153350"/>
              <a:ext cx="370124" cy="526340"/>
              <a:chOff x="6518616" y="2782813"/>
              <a:chExt cx="370124" cy="526340"/>
            </a:xfrm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B7F38A90-753B-80D1-F472-840B028096D6}"/>
                  </a:ext>
                </a:extLst>
              </p:cNvPr>
              <p:cNvSpPr/>
              <p:nvPr/>
            </p:nvSpPr>
            <p:spPr>
              <a:xfrm>
                <a:off x="6518616" y="3125234"/>
                <a:ext cx="370124" cy="183919"/>
              </a:xfrm>
              <a:prstGeom prst="roundRect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none" rtlCol="0" anchor="ctr"/>
              <a:lstStyle/>
              <a:p>
                <a:pPr marL="0" marR="0" lvl="0" indent="0" algn="ctr" defTabSz="48692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DFX</a:t>
                </a:r>
                <a:endPara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634B465-DC01-F46D-3463-28ECE6C75C23}"/>
                  </a:ext>
                </a:extLst>
              </p:cNvPr>
              <p:cNvCxnSpPr>
                <a:cxnSpLocks/>
                <a:stCxn id="27" idx="0"/>
              </p:cNvCxnSpPr>
              <p:nvPr/>
            </p:nvCxnSpPr>
            <p:spPr>
              <a:xfrm flipH="1" flipV="1">
                <a:off x="6685876" y="2782813"/>
                <a:ext cx="17802" cy="342421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07C14D6-F2E2-70B2-1C92-CAEB5549DC9A}"/>
                </a:ext>
              </a:extLst>
            </p:cNvPr>
            <p:cNvGrpSpPr/>
            <p:nvPr/>
          </p:nvGrpSpPr>
          <p:grpSpPr>
            <a:xfrm>
              <a:off x="4270171" y="2437630"/>
              <a:ext cx="815089" cy="196110"/>
              <a:chOff x="4673402" y="2871288"/>
              <a:chExt cx="815089" cy="196110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5EF70CC5-EF26-FB7C-A1C5-74C679EBB8BA}"/>
                  </a:ext>
                </a:extLst>
              </p:cNvPr>
              <p:cNvSpPr/>
              <p:nvPr/>
            </p:nvSpPr>
            <p:spPr>
              <a:xfrm>
                <a:off x="4940665" y="2871288"/>
                <a:ext cx="547826" cy="196110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none" rtlCol="0" anchor="ctr"/>
              <a:lstStyle/>
              <a:p>
                <a:pPr marL="0" marR="0" lvl="0" indent="0" algn="ctr" defTabSz="48692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SCLinkX</a:t>
                </a:r>
                <a:endPara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6C035211-514B-621C-CC77-29E0B7553F44}"/>
                  </a:ext>
                </a:extLst>
              </p:cNvPr>
              <p:cNvCxnSpPr>
                <a:cxnSpLocks/>
                <a:stCxn id="25" idx="1"/>
              </p:cNvCxnSpPr>
              <p:nvPr/>
            </p:nvCxnSpPr>
            <p:spPr>
              <a:xfrm flipH="1" flipV="1">
                <a:off x="4673402" y="2962728"/>
                <a:ext cx="267263" cy="661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7BB00DD-526B-769A-DACC-D3D1FAC66E55}"/>
                </a:ext>
              </a:extLst>
            </p:cNvPr>
            <p:cNvGrpSpPr/>
            <p:nvPr/>
          </p:nvGrpSpPr>
          <p:grpSpPr>
            <a:xfrm>
              <a:off x="4722529" y="1499408"/>
              <a:ext cx="368032" cy="414812"/>
              <a:chOff x="6744692" y="3139895"/>
              <a:chExt cx="368032" cy="414812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2436C1C9-EFC5-5276-BE5C-26B5731E997D}"/>
                  </a:ext>
                </a:extLst>
              </p:cNvPr>
              <p:cNvSpPr/>
              <p:nvPr/>
            </p:nvSpPr>
            <p:spPr>
              <a:xfrm>
                <a:off x="6744692" y="3139895"/>
                <a:ext cx="368032" cy="182880"/>
              </a:xfrm>
              <a:prstGeom prst="round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none" rtlCol="0" anchor="ctr"/>
              <a:lstStyle/>
              <a:p>
                <a:pPr marL="0" marR="0" lvl="0" indent="0" algn="ctr" defTabSz="48692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DFHX</a:t>
                </a:r>
                <a:endPara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25EFEC72-F1E6-0016-C12D-51B037961DF1}"/>
                  </a:ext>
                </a:extLst>
              </p:cNvPr>
              <p:cNvCxnSpPr>
                <a:cxnSpLocks/>
                <a:stCxn id="23" idx="2"/>
              </p:cNvCxnSpPr>
              <p:nvPr/>
            </p:nvCxnSpPr>
            <p:spPr>
              <a:xfrm flipH="1">
                <a:off x="6927631" y="3322775"/>
                <a:ext cx="1077" cy="231932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208EFCB-9367-D079-2BBC-0A066F70F478}"/>
              </a:ext>
            </a:extLst>
          </p:cNvPr>
          <p:cNvSpPr txBox="1"/>
          <p:nvPr/>
        </p:nvSpPr>
        <p:spPr>
          <a:xfrm>
            <a:off x="11703631" y="514103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IP 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</a:t>
            </a:r>
            <a:endParaRPr lang="en-GB" sz="1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25AD5A63-5932-3996-A114-68E45CBCC0B8}"/>
              </a:ext>
            </a:extLst>
          </p:cNvPr>
          <p:cNvSpPr/>
          <p:nvPr/>
        </p:nvSpPr>
        <p:spPr>
          <a:xfrm>
            <a:off x="8863954" y="3522387"/>
            <a:ext cx="1005697" cy="167894"/>
          </a:xfrm>
          <a:prstGeom prst="roundRect">
            <a:avLst/>
          </a:prstGeom>
          <a:solidFill>
            <a:srgbClr val="8C9297"/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marL="0" marR="0" lvl="0" indent="0" algn="ctr" defTabSz="48692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Converters</a:t>
            </a:r>
            <a:endParaRPr kumimoji="0" lang="en-GB" sz="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EF46984-7C14-0A8E-82E3-91C2BC7DA331}"/>
              </a:ext>
            </a:extLst>
          </p:cNvPr>
          <p:cNvSpPr/>
          <p:nvPr/>
        </p:nvSpPr>
        <p:spPr>
          <a:xfrm>
            <a:off x="6362682" y="3522386"/>
            <a:ext cx="932490" cy="167893"/>
          </a:xfrm>
          <a:prstGeom prst="roundRect">
            <a:avLst/>
          </a:prstGeom>
          <a:solidFill>
            <a:srgbClr val="8C9297"/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marL="0" marR="0" lvl="0" indent="0" algn="ctr" defTabSz="48692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Converters</a:t>
            </a:r>
            <a:endParaRPr kumimoji="0" lang="en-GB" sz="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87831C6-DFF1-A18A-7621-93E2B0407D5D}"/>
              </a:ext>
            </a:extLst>
          </p:cNvPr>
          <p:cNvSpPr/>
          <p:nvPr/>
        </p:nvSpPr>
        <p:spPr>
          <a:xfrm>
            <a:off x="9869651" y="5571998"/>
            <a:ext cx="821015" cy="155510"/>
          </a:xfrm>
          <a:prstGeom prst="roundRect">
            <a:avLst/>
          </a:prstGeom>
          <a:solidFill>
            <a:srgbClr val="8C9297"/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marL="0" marR="0" lvl="0" indent="0" algn="ctr" defTabSz="48692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 magnets</a:t>
            </a:r>
            <a:endParaRPr kumimoji="0" lang="en-GB" sz="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24EF88B-2616-6098-FF06-E70DC464E917}"/>
              </a:ext>
            </a:extLst>
          </p:cNvPr>
          <p:cNvSpPr/>
          <p:nvPr/>
        </p:nvSpPr>
        <p:spPr>
          <a:xfrm>
            <a:off x="4449889" y="5571998"/>
            <a:ext cx="685860" cy="155510"/>
          </a:xfrm>
          <a:prstGeom prst="roundRect">
            <a:avLst/>
          </a:prstGeom>
          <a:solidFill>
            <a:srgbClr val="8C9297"/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marL="0" marR="0" lvl="0" indent="0" algn="ctr" defTabSz="48692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MS magnets</a:t>
            </a:r>
            <a:endParaRPr kumimoji="0" lang="en-GB" sz="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765B14D8-3993-4D47-215D-DB808658E0DA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2404" y="4125737"/>
            <a:ext cx="594621" cy="54844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AFB5028-EE4A-31E9-5430-60056F00154A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944" y="4137242"/>
            <a:ext cx="594619" cy="54844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FC46047-108F-8010-9B0E-AD86E678D2A9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44277" y="2484111"/>
            <a:ext cx="1636037" cy="84105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79EFC2-DD91-AEE7-3057-E264EFA0E1D3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6831" y="2514383"/>
            <a:ext cx="1636036" cy="769743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0B4035CE-89DC-2645-0750-C6E84F937CCE}"/>
              </a:ext>
            </a:extLst>
          </p:cNvPr>
          <p:cNvGrpSpPr/>
          <p:nvPr/>
        </p:nvGrpSpPr>
        <p:grpSpPr>
          <a:xfrm>
            <a:off x="5207065" y="3567560"/>
            <a:ext cx="3519267" cy="1938427"/>
            <a:chOff x="2216902" y="2119622"/>
            <a:chExt cx="4407755" cy="2427810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969792A-8577-0954-3DD6-F1EE21ADDFED}"/>
                </a:ext>
              </a:extLst>
            </p:cNvPr>
            <p:cNvSpPr/>
            <p:nvPr/>
          </p:nvSpPr>
          <p:spPr>
            <a:xfrm>
              <a:off x="5716821" y="2195708"/>
              <a:ext cx="657100" cy="2203013"/>
            </a:xfrm>
            <a:custGeom>
              <a:avLst/>
              <a:gdLst>
                <a:gd name="connsiteX0" fmla="*/ 603250 w 603250"/>
                <a:gd name="connsiteY0" fmla="*/ 0 h 2022475"/>
                <a:gd name="connsiteX1" fmla="*/ 511175 w 603250"/>
                <a:gd name="connsiteY1" fmla="*/ 0 h 2022475"/>
                <a:gd name="connsiteX2" fmla="*/ 441325 w 603250"/>
                <a:gd name="connsiteY2" fmla="*/ 31750 h 2022475"/>
                <a:gd name="connsiteX3" fmla="*/ 146050 w 603250"/>
                <a:gd name="connsiteY3" fmla="*/ 38100 h 2022475"/>
                <a:gd name="connsiteX4" fmla="*/ 82550 w 603250"/>
                <a:gd name="connsiteY4" fmla="*/ 47625 h 2022475"/>
                <a:gd name="connsiteX5" fmla="*/ 63500 w 603250"/>
                <a:gd name="connsiteY5" fmla="*/ 76200 h 2022475"/>
                <a:gd name="connsiteX6" fmla="*/ 0 w 603250"/>
                <a:gd name="connsiteY6" fmla="*/ 1416050 h 2022475"/>
                <a:gd name="connsiteX7" fmla="*/ 6350 w 603250"/>
                <a:gd name="connsiteY7" fmla="*/ 2022475 h 202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3250" h="2022475">
                  <a:moveTo>
                    <a:pt x="603250" y="0"/>
                  </a:moveTo>
                  <a:lnTo>
                    <a:pt x="511175" y="0"/>
                  </a:lnTo>
                  <a:lnTo>
                    <a:pt x="441325" y="31750"/>
                  </a:lnTo>
                  <a:lnTo>
                    <a:pt x="146050" y="38100"/>
                  </a:lnTo>
                  <a:lnTo>
                    <a:pt x="82550" y="47625"/>
                  </a:lnTo>
                  <a:lnTo>
                    <a:pt x="63500" y="76200"/>
                  </a:lnTo>
                  <a:lnTo>
                    <a:pt x="0" y="1416050"/>
                  </a:lnTo>
                  <a:cubicBezTo>
                    <a:pt x="2117" y="1618192"/>
                    <a:pt x="4233" y="1820333"/>
                    <a:pt x="6350" y="2022475"/>
                  </a:cubicBezTo>
                </a:path>
              </a:pathLst>
            </a:custGeom>
            <a:noFill/>
            <a:ln w="22225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4AC735C-585B-40F6-B22C-2998B6B262C4}"/>
                </a:ext>
              </a:extLst>
            </p:cNvPr>
            <p:cNvSpPr/>
            <p:nvPr/>
          </p:nvSpPr>
          <p:spPr>
            <a:xfrm>
              <a:off x="2356969" y="2192248"/>
              <a:ext cx="3401354" cy="2355184"/>
            </a:xfrm>
            <a:custGeom>
              <a:avLst/>
              <a:gdLst>
                <a:gd name="connsiteX0" fmla="*/ 2778125 w 3238500"/>
                <a:gd name="connsiteY0" fmla="*/ 0 h 2155825"/>
                <a:gd name="connsiteX1" fmla="*/ 2857500 w 3238500"/>
                <a:gd name="connsiteY1" fmla="*/ 3175 h 2155825"/>
                <a:gd name="connsiteX2" fmla="*/ 2952750 w 3238500"/>
                <a:gd name="connsiteY2" fmla="*/ 31750 h 2155825"/>
                <a:gd name="connsiteX3" fmla="*/ 3197225 w 3238500"/>
                <a:gd name="connsiteY3" fmla="*/ 38100 h 2155825"/>
                <a:gd name="connsiteX4" fmla="*/ 3238500 w 3238500"/>
                <a:gd name="connsiteY4" fmla="*/ 53975 h 2155825"/>
                <a:gd name="connsiteX5" fmla="*/ 3187700 w 3238500"/>
                <a:gd name="connsiteY5" fmla="*/ 1343025 h 2155825"/>
                <a:gd name="connsiteX6" fmla="*/ 3155950 w 3238500"/>
                <a:gd name="connsiteY6" fmla="*/ 2032000 h 2155825"/>
                <a:gd name="connsiteX7" fmla="*/ 3108325 w 3238500"/>
                <a:gd name="connsiteY7" fmla="*/ 2066925 h 2155825"/>
                <a:gd name="connsiteX8" fmla="*/ 2901950 w 3238500"/>
                <a:gd name="connsiteY8" fmla="*/ 2070100 h 2155825"/>
                <a:gd name="connsiteX9" fmla="*/ 2781300 w 3238500"/>
                <a:gd name="connsiteY9" fmla="*/ 2136775 h 2155825"/>
                <a:gd name="connsiteX10" fmla="*/ 381000 w 3238500"/>
                <a:gd name="connsiteY10" fmla="*/ 2155825 h 2155825"/>
                <a:gd name="connsiteX11" fmla="*/ 342900 w 3238500"/>
                <a:gd name="connsiteY11" fmla="*/ 2146300 h 2155825"/>
                <a:gd name="connsiteX12" fmla="*/ 228600 w 3238500"/>
                <a:gd name="connsiteY12" fmla="*/ 2032000 h 2155825"/>
                <a:gd name="connsiteX13" fmla="*/ 190500 w 3238500"/>
                <a:gd name="connsiteY13" fmla="*/ 2038350 h 2155825"/>
                <a:gd name="connsiteX14" fmla="*/ 120650 w 3238500"/>
                <a:gd name="connsiteY14" fmla="*/ 2051050 h 2155825"/>
                <a:gd name="connsiteX15" fmla="*/ 0 w 3238500"/>
                <a:gd name="connsiteY15" fmla="*/ 2038350 h 2155825"/>
                <a:gd name="connsiteX0" fmla="*/ 2778125 w 3238500"/>
                <a:gd name="connsiteY0" fmla="*/ 0 h 2155825"/>
                <a:gd name="connsiteX1" fmla="*/ 2857500 w 3238500"/>
                <a:gd name="connsiteY1" fmla="*/ 3175 h 2155825"/>
                <a:gd name="connsiteX2" fmla="*/ 2952750 w 3238500"/>
                <a:gd name="connsiteY2" fmla="*/ 31750 h 2155825"/>
                <a:gd name="connsiteX3" fmla="*/ 3197225 w 3238500"/>
                <a:gd name="connsiteY3" fmla="*/ 38100 h 2155825"/>
                <a:gd name="connsiteX4" fmla="*/ 3238500 w 3238500"/>
                <a:gd name="connsiteY4" fmla="*/ 53975 h 2155825"/>
                <a:gd name="connsiteX5" fmla="*/ 3187700 w 3238500"/>
                <a:gd name="connsiteY5" fmla="*/ 1343025 h 2155825"/>
                <a:gd name="connsiteX6" fmla="*/ 3175000 w 3238500"/>
                <a:gd name="connsiteY6" fmla="*/ 2006600 h 2155825"/>
                <a:gd name="connsiteX7" fmla="*/ 3108325 w 3238500"/>
                <a:gd name="connsiteY7" fmla="*/ 2066925 h 2155825"/>
                <a:gd name="connsiteX8" fmla="*/ 2901950 w 3238500"/>
                <a:gd name="connsiteY8" fmla="*/ 2070100 h 2155825"/>
                <a:gd name="connsiteX9" fmla="*/ 2781300 w 3238500"/>
                <a:gd name="connsiteY9" fmla="*/ 2136775 h 2155825"/>
                <a:gd name="connsiteX10" fmla="*/ 381000 w 3238500"/>
                <a:gd name="connsiteY10" fmla="*/ 2155825 h 2155825"/>
                <a:gd name="connsiteX11" fmla="*/ 342900 w 3238500"/>
                <a:gd name="connsiteY11" fmla="*/ 2146300 h 2155825"/>
                <a:gd name="connsiteX12" fmla="*/ 228600 w 3238500"/>
                <a:gd name="connsiteY12" fmla="*/ 2032000 h 2155825"/>
                <a:gd name="connsiteX13" fmla="*/ 190500 w 3238500"/>
                <a:gd name="connsiteY13" fmla="*/ 2038350 h 2155825"/>
                <a:gd name="connsiteX14" fmla="*/ 120650 w 3238500"/>
                <a:gd name="connsiteY14" fmla="*/ 2051050 h 2155825"/>
                <a:gd name="connsiteX15" fmla="*/ 0 w 3238500"/>
                <a:gd name="connsiteY15" fmla="*/ 2038350 h 2155825"/>
                <a:gd name="connsiteX0" fmla="*/ 2778125 w 3238500"/>
                <a:gd name="connsiteY0" fmla="*/ 0 h 2155825"/>
                <a:gd name="connsiteX1" fmla="*/ 2857500 w 3238500"/>
                <a:gd name="connsiteY1" fmla="*/ 3175 h 2155825"/>
                <a:gd name="connsiteX2" fmla="*/ 2952750 w 3238500"/>
                <a:gd name="connsiteY2" fmla="*/ 31750 h 2155825"/>
                <a:gd name="connsiteX3" fmla="*/ 3197225 w 3238500"/>
                <a:gd name="connsiteY3" fmla="*/ 38100 h 2155825"/>
                <a:gd name="connsiteX4" fmla="*/ 3238500 w 3238500"/>
                <a:gd name="connsiteY4" fmla="*/ 53975 h 2155825"/>
                <a:gd name="connsiteX5" fmla="*/ 3178175 w 3238500"/>
                <a:gd name="connsiteY5" fmla="*/ 1349375 h 2155825"/>
                <a:gd name="connsiteX6" fmla="*/ 3175000 w 3238500"/>
                <a:gd name="connsiteY6" fmla="*/ 2006600 h 2155825"/>
                <a:gd name="connsiteX7" fmla="*/ 3108325 w 3238500"/>
                <a:gd name="connsiteY7" fmla="*/ 2066925 h 2155825"/>
                <a:gd name="connsiteX8" fmla="*/ 2901950 w 3238500"/>
                <a:gd name="connsiteY8" fmla="*/ 2070100 h 2155825"/>
                <a:gd name="connsiteX9" fmla="*/ 2781300 w 3238500"/>
                <a:gd name="connsiteY9" fmla="*/ 2136775 h 2155825"/>
                <a:gd name="connsiteX10" fmla="*/ 381000 w 3238500"/>
                <a:gd name="connsiteY10" fmla="*/ 2155825 h 2155825"/>
                <a:gd name="connsiteX11" fmla="*/ 342900 w 3238500"/>
                <a:gd name="connsiteY11" fmla="*/ 2146300 h 2155825"/>
                <a:gd name="connsiteX12" fmla="*/ 228600 w 3238500"/>
                <a:gd name="connsiteY12" fmla="*/ 2032000 h 2155825"/>
                <a:gd name="connsiteX13" fmla="*/ 190500 w 3238500"/>
                <a:gd name="connsiteY13" fmla="*/ 2038350 h 2155825"/>
                <a:gd name="connsiteX14" fmla="*/ 120650 w 3238500"/>
                <a:gd name="connsiteY14" fmla="*/ 2051050 h 2155825"/>
                <a:gd name="connsiteX15" fmla="*/ 0 w 3238500"/>
                <a:gd name="connsiteY15" fmla="*/ 2038350 h 2155825"/>
                <a:gd name="connsiteX0" fmla="*/ 2778125 w 3238500"/>
                <a:gd name="connsiteY0" fmla="*/ 0 h 2155825"/>
                <a:gd name="connsiteX1" fmla="*/ 2857500 w 3238500"/>
                <a:gd name="connsiteY1" fmla="*/ 3175 h 2155825"/>
                <a:gd name="connsiteX2" fmla="*/ 2952750 w 3238500"/>
                <a:gd name="connsiteY2" fmla="*/ 31750 h 2155825"/>
                <a:gd name="connsiteX3" fmla="*/ 3197225 w 3238500"/>
                <a:gd name="connsiteY3" fmla="*/ 38100 h 2155825"/>
                <a:gd name="connsiteX4" fmla="*/ 3238500 w 3238500"/>
                <a:gd name="connsiteY4" fmla="*/ 53975 h 2155825"/>
                <a:gd name="connsiteX5" fmla="*/ 3165475 w 3238500"/>
                <a:gd name="connsiteY5" fmla="*/ 1381125 h 2155825"/>
                <a:gd name="connsiteX6" fmla="*/ 3175000 w 3238500"/>
                <a:gd name="connsiteY6" fmla="*/ 2006600 h 2155825"/>
                <a:gd name="connsiteX7" fmla="*/ 3108325 w 3238500"/>
                <a:gd name="connsiteY7" fmla="*/ 2066925 h 2155825"/>
                <a:gd name="connsiteX8" fmla="*/ 2901950 w 3238500"/>
                <a:gd name="connsiteY8" fmla="*/ 2070100 h 2155825"/>
                <a:gd name="connsiteX9" fmla="*/ 2781300 w 3238500"/>
                <a:gd name="connsiteY9" fmla="*/ 2136775 h 2155825"/>
                <a:gd name="connsiteX10" fmla="*/ 381000 w 3238500"/>
                <a:gd name="connsiteY10" fmla="*/ 2155825 h 2155825"/>
                <a:gd name="connsiteX11" fmla="*/ 342900 w 3238500"/>
                <a:gd name="connsiteY11" fmla="*/ 2146300 h 2155825"/>
                <a:gd name="connsiteX12" fmla="*/ 228600 w 3238500"/>
                <a:gd name="connsiteY12" fmla="*/ 2032000 h 2155825"/>
                <a:gd name="connsiteX13" fmla="*/ 190500 w 3238500"/>
                <a:gd name="connsiteY13" fmla="*/ 2038350 h 2155825"/>
                <a:gd name="connsiteX14" fmla="*/ 120650 w 3238500"/>
                <a:gd name="connsiteY14" fmla="*/ 2051050 h 2155825"/>
                <a:gd name="connsiteX15" fmla="*/ 0 w 3238500"/>
                <a:gd name="connsiteY15" fmla="*/ 2038350 h 2155825"/>
                <a:gd name="connsiteX0" fmla="*/ 2778125 w 3238500"/>
                <a:gd name="connsiteY0" fmla="*/ 0 h 2155825"/>
                <a:gd name="connsiteX1" fmla="*/ 2857500 w 3238500"/>
                <a:gd name="connsiteY1" fmla="*/ 3175 h 2155825"/>
                <a:gd name="connsiteX2" fmla="*/ 2952750 w 3238500"/>
                <a:gd name="connsiteY2" fmla="*/ 31750 h 2155825"/>
                <a:gd name="connsiteX3" fmla="*/ 3162300 w 3238500"/>
                <a:gd name="connsiteY3" fmla="*/ 44450 h 2155825"/>
                <a:gd name="connsiteX4" fmla="*/ 3238500 w 3238500"/>
                <a:gd name="connsiteY4" fmla="*/ 53975 h 2155825"/>
                <a:gd name="connsiteX5" fmla="*/ 3165475 w 3238500"/>
                <a:gd name="connsiteY5" fmla="*/ 1381125 h 2155825"/>
                <a:gd name="connsiteX6" fmla="*/ 3175000 w 3238500"/>
                <a:gd name="connsiteY6" fmla="*/ 2006600 h 2155825"/>
                <a:gd name="connsiteX7" fmla="*/ 3108325 w 3238500"/>
                <a:gd name="connsiteY7" fmla="*/ 2066925 h 2155825"/>
                <a:gd name="connsiteX8" fmla="*/ 2901950 w 3238500"/>
                <a:gd name="connsiteY8" fmla="*/ 2070100 h 2155825"/>
                <a:gd name="connsiteX9" fmla="*/ 2781300 w 3238500"/>
                <a:gd name="connsiteY9" fmla="*/ 2136775 h 2155825"/>
                <a:gd name="connsiteX10" fmla="*/ 381000 w 3238500"/>
                <a:gd name="connsiteY10" fmla="*/ 2155825 h 2155825"/>
                <a:gd name="connsiteX11" fmla="*/ 342900 w 3238500"/>
                <a:gd name="connsiteY11" fmla="*/ 2146300 h 2155825"/>
                <a:gd name="connsiteX12" fmla="*/ 228600 w 3238500"/>
                <a:gd name="connsiteY12" fmla="*/ 2032000 h 2155825"/>
                <a:gd name="connsiteX13" fmla="*/ 190500 w 3238500"/>
                <a:gd name="connsiteY13" fmla="*/ 2038350 h 2155825"/>
                <a:gd name="connsiteX14" fmla="*/ 120650 w 3238500"/>
                <a:gd name="connsiteY14" fmla="*/ 2051050 h 2155825"/>
                <a:gd name="connsiteX15" fmla="*/ 0 w 3238500"/>
                <a:gd name="connsiteY15" fmla="*/ 2038350 h 2155825"/>
                <a:gd name="connsiteX0" fmla="*/ 2778125 w 3219450"/>
                <a:gd name="connsiteY0" fmla="*/ 0 h 2155825"/>
                <a:gd name="connsiteX1" fmla="*/ 2857500 w 3219450"/>
                <a:gd name="connsiteY1" fmla="*/ 3175 h 2155825"/>
                <a:gd name="connsiteX2" fmla="*/ 2952750 w 3219450"/>
                <a:gd name="connsiteY2" fmla="*/ 31750 h 2155825"/>
                <a:gd name="connsiteX3" fmla="*/ 3162300 w 3219450"/>
                <a:gd name="connsiteY3" fmla="*/ 44450 h 2155825"/>
                <a:gd name="connsiteX4" fmla="*/ 3219450 w 3219450"/>
                <a:gd name="connsiteY4" fmla="*/ 53975 h 2155825"/>
                <a:gd name="connsiteX5" fmla="*/ 3165475 w 3219450"/>
                <a:gd name="connsiteY5" fmla="*/ 1381125 h 2155825"/>
                <a:gd name="connsiteX6" fmla="*/ 3175000 w 3219450"/>
                <a:gd name="connsiteY6" fmla="*/ 2006600 h 2155825"/>
                <a:gd name="connsiteX7" fmla="*/ 3108325 w 3219450"/>
                <a:gd name="connsiteY7" fmla="*/ 2066925 h 2155825"/>
                <a:gd name="connsiteX8" fmla="*/ 2901950 w 3219450"/>
                <a:gd name="connsiteY8" fmla="*/ 2070100 h 2155825"/>
                <a:gd name="connsiteX9" fmla="*/ 2781300 w 3219450"/>
                <a:gd name="connsiteY9" fmla="*/ 2136775 h 2155825"/>
                <a:gd name="connsiteX10" fmla="*/ 381000 w 3219450"/>
                <a:gd name="connsiteY10" fmla="*/ 2155825 h 2155825"/>
                <a:gd name="connsiteX11" fmla="*/ 342900 w 3219450"/>
                <a:gd name="connsiteY11" fmla="*/ 2146300 h 2155825"/>
                <a:gd name="connsiteX12" fmla="*/ 228600 w 3219450"/>
                <a:gd name="connsiteY12" fmla="*/ 2032000 h 2155825"/>
                <a:gd name="connsiteX13" fmla="*/ 190500 w 3219450"/>
                <a:gd name="connsiteY13" fmla="*/ 2038350 h 2155825"/>
                <a:gd name="connsiteX14" fmla="*/ 120650 w 3219450"/>
                <a:gd name="connsiteY14" fmla="*/ 2051050 h 2155825"/>
                <a:gd name="connsiteX15" fmla="*/ 0 w 3219450"/>
                <a:gd name="connsiteY15" fmla="*/ 2038350 h 2155825"/>
                <a:gd name="connsiteX0" fmla="*/ 2778125 w 3241675"/>
                <a:gd name="connsiteY0" fmla="*/ 0 h 2155825"/>
                <a:gd name="connsiteX1" fmla="*/ 2857500 w 3241675"/>
                <a:gd name="connsiteY1" fmla="*/ 3175 h 2155825"/>
                <a:gd name="connsiteX2" fmla="*/ 2952750 w 3241675"/>
                <a:gd name="connsiteY2" fmla="*/ 31750 h 2155825"/>
                <a:gd name="connsiteX3" fmla="*/ 3162300 w 3241675"/>
                <a:gd name="connsiteY3" fmla="*/ 44450 h 2155825"/>
                <a:gd name="connsiteX4" fmla="*/ 3241675 w 3241675"/>
                <a:gd name="connsiteY4" fmla="*/ 63500 h 2155825"/>
                <a:gd name="connsiteX5" fmla="*/ 3165475 w 3241675"/>
                <a:gd name="connsiteY5" fmla="*/ 1381125 h 2155825"/>
                <a:gd name="connsiteX6" fmla="*/ 3175000 w 3241675"/>
                <a:gd name="connsiteY6" fmla="*/ 2006600 h 2155825"/>
                <a:gd name="connsiteX7" fmla="*/ 3108325 w 3241675"/>
                <a:gd name="connsiteY7" fmla="*/ 2066925 h 2155825"/>
                <a:gd name="connsiteX8" fmla="*/ 2901950 w 3241675"/>
                <a:gd name="connsiteY8" fmla="*/ 2070100 h 2155825"/>
                <a:gd name="connsiteX9" fmla="*/ 2781300 w 3241675"/>
                <a:gd name="connsiteY9" fmla="*/ 2136775 h 2155825"/>
                <a:gd name="connsiteX10" fmla="*/ 381000 w 3241675"/>
                <a:gd name="connsiteY10" fmla="*/ 2155825 h 2155825"/>
                <a:gd name="connsiteX11" fmla="*/ 342900 w 3241675"/>
                <a:gd name="connsiteY11" fmla="*/ 2146300 h 2155825"/>
                <a:gd name="connsiteX12" fmla="*/ 228600 w 3241675"/>
                <a:gd name="connsiteY12" fmla="*/ 2032000 h 2155825"/>
                <a:gd name="connsiteX13" fmla="*/ 190500 w 3241675"/>
                <a:gd name="connsiteY13" fmla="*/ 2038350 h 2155825"/>
                <a:gd name="connsiteX14" fmla="*/ 120650 w 3241675"/>
                <a:gd name="connsiteY14" fmla="*/ 2051050 h 2155825"/>
                <a:gd name="connsiteX15" fmla="*/ 0 w 3241675"/>
                <a:gd name="connsiteY15" fmla="*/ 2038350 h 2155825"/>
                <a:gd name="connsiteX0" fmla="*/ 2778125 w 3213100"/>
                <a:gd name="connsiteY0" fmla="*/ 0 h 2155825"/>
                <a:gd name="connsiteX1" fmla="*/ 2857500 w 3213100"/>
                <a:gd name="connsiteY1" fmla="*/ 3175 h 2155825"/>
                <a:gd name="connsiteX2" fmla="*/ 2952750 w 3213100"/>
                <a:gd name="connsiteY2" fmla="*/ 31750 h 2155825"/>
                <a:gd name="connsiteX3" fmla="*/ 3162300 w 3213100"/>
                <a:gd name="connsiteY3" fmla="*/ 44450 h 2155825"/>
                <a:gd name="connsiteX4" fmla="*/ 3213100 w 3213100"/>
                <a:gd name="connsiteY4" fmla="*/ 57150 h 2155825"/>
                <a:gd name="connsiteX5" fmla="*/ 3165475 w 3213100"/>
                <a:gd name="connsiteY5" fmla="*/ 1381125 h 2155825"/>
                <a:gd name="connsiteX6" fmla="*/ 3175000 w 3213100"/>
                <a:gd name="connsiteY6" fmla="*/ 2006600 h 2155825"/>
                <a:gd name="connsiteX7" fmla="*/ 3108325 w 3213100"/>
                <a:gd name="connsiteY7" fmla="*/ 2066925 h 2155825"/>
                <a:gd name="connsiteX8" fmla="*/ 2901950 w 3213100"/>
                <a:gd name="connsiteY8" fmla="*/ 2070100 h 2155825"/>
                <a:gd name="connsiteX9" fmla="*/ 2781300 w 3213100"/>
                <a:gd name="connsiteY9" fmla="*/ 2136775 h 2155825"/>
                <a:gd name="connsiteX10" fmla="*/ 381000 w 3213100"/>
                <a:gd name="connsiteY10" fmla="*/ 2155825 h 2155825"/>
                <a:gd name="connsiteX11" fmla="*/ 342900 w 3213100"/>
                <a:gd name="connsiteY11" fmla="*/ 2146300 h 2155825"/>
                <a:gd name="connsiteX12" fmla="*/ 228600 w 3213100"/>
                <a:gd name="connsiteY12" fmla="*/ 2032000 h 2155825"/>
                <a:gd name="connsiteX13" fmla="*/ 190500 w 3213100"/>
                <a:gd name="connsiteY13" fmla="*/ 2038350 h 2155825"/>
                <a:gd name="connsiteX14" fmla="*/ 120650 w 3213100"/>
                <a:gd name="connsiteY14" fmla="*/ 2051050 h 2155825"/>
                <a:gd name="connsiteX15" fmla="*/ 0 w 3213100"/>
                <a:gd name="connsiteY15" fmla="*/ 2038350 h 2155825"/>
                <a:gd name="connsiteX0" fmla="*/ 2778125 w 3236913"/>
                <a:gd name="connsiteY0" fmla="*/ 0 h 2155825"/>
                <a:gd name="connsiteX1" fmla="*/ 2857500 w 3236913"/>
                <a:gd name="connsiteY1" fmla="*/ 3175 h 2155825"/>
                <a:gd name="connsiteX2" fmla="*/ 2952750 w 3236913"/>
                <a:gd name="connsiteY2" fmla="*/ 31750 h 2155825"/>
                <a:gd name="connsiteX3" fmla="*/ 3162300 w 3236913"/>
                <a:gd name="connsiteY3" fmla="*/ 44450 h 2155825"/>
                <a:gd name="connsiteX4" fmla="*/ 3236913 w 3236913"/>
                <a:gd name="connsiteY4" fmla="*/ 52388 h 2155825"/>
                <a:gd name="connsiteX5" fmla="*/ 3165475 w 3236913"/>
                <a:gd name="connsiteY5" fmla="*/ 1381125 h 2155825"/>
                <a:gd name="connsiteX6" fmla="*/ 3175000 w 3236913"/>
                <a:gd name="connsiteY6" fmla="*/ 2006600 h 2155825"/>
                <a:gd name="connsiteX7" fmla="*/ 3108325 w 3236913"/>
                <a:gd name="connsiteY7" fmla="*/ 2066925 h 2155825"/>
                <a:gd name="connsiteX8" fmla="*/ 2901950 w 3236913"/>
                <a:gd name="connsiteY8" fmla="*/ 2070100 h 2155825"/>
                <a:gd name="connsiteX9" fmla="*/ 2781300 w 3236913"/>
                <a:gd name="connsiteY9" fmla="*/ 2136775 h 2155825"/>
                <a:gd name="connsiteX10" fmla="*/ 381000 w 3236913"/>
                <a:gd name="connsiteY10" fmla="*/ 2155825 h 2155825"/>
                <a:gd name="connsiteX11" fmla="*/ 342900 w 3236913"/>
                <a:gd name="connsiteY11" fmla="*/ 2146300 h 2155825"/>
                <a:gd name="connsiteX12" fmla="*/ 228600 w 3236913"/>
                <a:gd name="connsiteY12" fmla="*/ 2032000 h 2155825"/>
                <a:gd name="connsiteX13" fmla="*/ 190500 w 3236913"/>
                <a:gd name="connsiteY13" fmla="*/ 2038350 h 2155825"/>
                <a:gd name="connsiteX14" fmla="*/ 120650 w 3236913"/>
                <a:gd name="connsiteY14" fmla="*/ 2051050 h 2155825"/>
                <a:gd name="connsiteX15" fmla="*/ 0 w 3236913"/>
                <a:gd name="connsiteY15" fmla="*/ 2038350 h 2155825"/>
                <a:gd name="connsiteX0" fmla="*/ 2778125 w 3232150"/>
                <a:gd name="connsiteY0" fmla="*/ 0 h 2155825"/>
                <a:gd name="connsiteX1" fmla="*/ 2857500 w 3232150"/>
                <a:gd name="connsiteY1" fmla="*/ 3175 h 2155825"/>
                <a:gd name="connsiteX2" fmla="*/ 2952750 w 3232150"/>
                <a:gd name="connsiteY2" fmla="*/ 31750 h 2155825"/>
                <a:gd name="connsiteX3" fmla="*/ 3162300 w 3232150"/>
                <a:gd name="connsiteY3" fmla="*/ 44450 h 2155825"/>
                <a:gd name="connsiteX4" fmla="*/ 3232150 w 3232150"/>
                <a:gd name="connsiteY4" fmla="*/ 52388 h 2155825"/>
                <a:gd name="connsiteX5" fmla="*/ 3165475 w 3232150"/>
                <a:gd name="connsiteY5" fmla="*/ 1381125 h 2155825"/>
                <a:gd name="connsiteX6" fmla="*/ 3175000 w 3232150"/>
                <a:gd name="connsiteY6" fmla="*/ 2006600 h 2155825"/>
                <a:gd name="connsiteX7" fmla="*/ 3108325 w 3232150"/>
                <a:gd name="connsiteY7" fmla="*/ 2066925 h 2155825"/>
                <a:gd name="connsiteX8" fmla="*/ 2901950 w 3232150"/>
                <a:gd name="connsiteY8" fmla="*/ 2070100 h 2155825"/>
                <a:gd name="connsiteX9" fmla="*/ 2781300 w 3232150"/>
                <a:gd name="connsiteY9" fmla="*/ 2136775 h 2155825"/>
                <a:gd name="connsiteX10" fmla="*/ 381000 w 3232150"/>
                <a:gd name="connsiteY10" fmla="*/ 2155825 h 2155825"/>
                <a:gd name="connsiteX11" fmla="*/ 342900 w 3232150"/>
                <a:gd name="connsiteY11" fmla="*/ 2146300 h 2155825"/>
                <a:gd name="connsiteX12" fmla="*/ 228600 w 3232150"/>
                <a:gd name="connsiteY12" fmla="*/ 2032000 h 2155825"/>
                <a:gd name="connsiteX13" fmla="*/ 190500 w 3232150"/>
                <a:gd name="connsiteY13" fmla="*/ 2038350 h 2155825"/>
                <a:gd name="connsiteX14" fmla="*/ 120650 w 3232150"/>
                <a:gd name="connsiteY14" fmla="*/ 2051050 h 2155825"/>
                <a:gd name="connsiteX15" fmla="*/ 0 w 3232150"/>
                <a:gd name="connsiteY15" fmla="*/ 2038350 h 2155825"/>
                <a:gd name="connsiteX0" fmla="*/ 2778125 w 3232150"/>
                <a:gd name="connsiteY0" fmla="*/ 0 h 2155825"/>
                <a:gd name="connsiteX1" fmla="*/ 2857500 w 3232150"/>
                <a:gd name="connsiteY1" fmla="*/ 3175 h 2155825"/>
                <a:gd name="connsiteX2" fmla="*/ 2952750 w 3232150"/>
                <a:gd name="connsiteY2" fmla="*/ 31750 h 2155825"/>
                <a:gd name="connsiteX3" fmla="*/ 3162300 w 3232150"/>
                <a:gd name="connsiteY3" fmla="*/ 44450 h 2155825"/>
                <a:gd name="connsiteX4" fmla="*/ 3232150 w 3232150"/>
                <a:gd name="connsiteY4" fmla="*/ 52388 h 2155825"/>
                <a:gd name="connsiteX5" fmla="*/ 3165475 w 3232150"/>
                <a:gd name="connsiteY5" fmla="*/ 1381125 h 2155825"/>
                <a:gd name="connsiteX6" fmla="*/ 3175000 w 3232150"/>
                <a:gd name="connsiteY6" fmla="*/ 2006600 h 2155825"/>
                <a:gd name="connsiteX7" fmla="*/ 3108325 w 3232150"/>
                <a:gd name="connsiteY7" fmla="*/ 2066925 h 2155825"/>
                <a:gd name="connsiteX8" fmla="*/ 2901950 w 3232150"/>
                <a:gd name="connsiteY8" fmla="*/ 2070100 h 2155825"/>
                <a:gd name="connsiteX9" fmla="*/ 2781300 w 3232150"/>
                <a:gd name="connsiteY9" fmla="*/ 2136775 h 2155825"/>
                <a:gd name="connsiteX10" fmla="*/ 381000 w 3232150"/>
                <a:gd name="connsiteY10" fmla="*/ 2155825 h 2155825"/>
                <a:gd name="connsiteX11" fmla="*/ 342900 w 3232150"/>
                <a:gd name="connsiteY11" fmla="*/ 2146300 h 2155825"/>
                <a:gd name="connsiteX12" fmla="*/ 223837 w 3232150"/>
                <a:gd name="connsiteY12" fmla="*/ 2033588 h 2155825"/>
                <a:gd name="connsiteX13" fmla="*/ 190500 w 3232150"/>
                <a:gd name="connsiteY13" fmla="*/ 2038350 h 2155825"/>
                <a:gd name="connsiteX14" fmla="*/ 120650 w 3232150"/>
                <a:gd name="connsiteY14" fmla="*/ 2051050 h 2155825"/>
                <a:gd name="connsiteX15" fmla="*/ 0 w 3232150"/>
                <a:gd name="connsiteY15" fmla="*/ 2038350 h 2155825"/>
                <a:gd name="connsiteX0" fmla="*/ 2778125 w 3232150"/>
                <a:gd name="connsiteY0" fmla="*/ 0 h 2155825"/>
                <a:gd name="connsiteX1" fmla="*/ 2857500 w 3232150"/>
                <a:gd name="connsiteY1" fmla="*/ 3175 h 2155825"/>
                <a:gd name="connsiteX2" fmla="*/ 2952750 w 3232150"/>
                <a:gd name="connsiteY2" fmla="*/ 31750 h 2155825"/>
                <a:gd name="connsiteX3" fmla="*/ 3162300 w 3232150"/>
                <a:gd name="connsiteY3" fmla="*/ 44450 h 2155825"/>
                <a:gd name="connsiteX4" fmla="*/ 3232150 w 3232150"/>
                <a:gd name="connsiteY4" fmla="*/ 52388 h 2155825"/>
                <a:gd name="connsiteX5" fmla="*/ 3165475 w 3232150"/>
                <a:gd name="connsiteY5" fmla="*/ 1381125 h 2155825"/>
                <a:gd name="connsiteX6" fmla="*/ 3175000 w 3232150"/>
                <a:gd name="connsiteY6" fmla="*/ 2006600 h 2155825"/>
                <a:gd name="connsiteX7" fmla="*/ 3108325 w 3232150"/>
                <a:gd name="connsiteY7" fmla="*/ 2066925 h 2155825"/>
                <a:gd name="connsiteX8" fmla="*/ 2901950 w 3232150"/>
                <a:gd name="connsiteY8" fmla="*/ 2070100 h 2155825"/>
                <a:gd name="connsiteX9" fmla="*/ 2781300 w 3232150"/>
                <a:gd name="connsiteY9" fmla="*/ 2136775 h 2155825"/>
                <a:gd name="connsiteX10" fmla="*/ 381000 w 3232150"/>
                <a:gd name="connsiteY10" fmla="*/ 2155825 h 2155825"/>
                <a:gd name="connsiteX11" fmla="*/ 342900 w 3232150"/>
                <a:gd name="connsiteY11" fmla="*/ 2146300 h 2155825"/>
                <a:gd name="connsiteX12" fmla="*/ 233362 w 3232150"/>
                <a:gd name="connsiteY12" fmla="*/ 2044700 h 2155825"/>
                <a:gd name="connsiteX13" fmla="*/ 190500 w 3232150"/>
                <a:gd name="connsiteY13" fmla="*/ 2038350 h 2155825"/>
                <a:gd name="connsiteX14" fmla="*/ 120650 w 3232150"/>
                <a:gd name="connsiteY14" fmla="*/ 2051050 h 2155825"/>
                <a:gd name="connsiteX15" fmla="*/ 0 w 3232150"/>
                <a:gd name="connsiteY15" fmla="*/ 2038350 h 2155825"/>
                <a:gd name="connsiteX0" fmla="*/ 2778125 w 3232150"/>
                <a:gd name="connsiteY0" fmla="*/ 0 h 2155825"/>
                <a:gd name="connsiteX1" fmla="*/ 2857500 w 3232150"/>
                <a:gd name="connsiteY1" fmla="*/ 3175 h 2155825"/>
                <a:gd name="connsiteX2" fmla="*/ 2952750 w 3232150"/>
                <a:gd name="connsiteY2" fmla="*/ 31750 h 2155825"/>
                <a:gd name="connsiteX3" fmla="*/ 3162300 w 3232150"/>
                <a:gd name="connsiteY3" fmla="*/ 44450 h 2155825"/>
                <a:gd name="connsiteX4" fmla="*/ 3232150 w 3232150"/>
                <a:gd name="connsiteY4" fmla="*/ 52388 h 2155825"/>
                <a:gd name="connsiteX5" fmla="*/ 3165475 w 3232150"/>
                <a:gd name="connsiteY5" fmla="*/ 1381125 h 2155825"/>
                <a:gd name="connsiteX6" fmla="*/ 3175000 w 3232150"/>
                <a:gd name="connsiteY6" fmla="*/ 2006600 h 2155825"/>
                <a:gd name="connsiteX7" fmla="*/ 3108325 w 3232150"/>
                <a:gd name="connsiteY7" fmla="*/ 2066925 h 2155825"/>
                <a:gd name="connsiteX8" fmla="*/ 2901950 w 3232150"/>
                <a:gd name="connsiteY8" fmla="*/ 2078038 h 2155825"/>
                <a:gd name="connsiteX9" fmla="*/ 2781300 w 3232150"/>
                <a:gd name="connsiteY9" fmla="*/ 2136775 h 2155825"/>
                <a:gd name="connsiteX10" fmla="*/ 381000 w 3232150"/>
                <a:gd name="connsiteY10" fmla="*/ 2155825 h 2155825"/>
                <a:gd name="connsiteX11" fmla="*/ 342900 w 3232150"/>
                <a:gd name="connsiteY11" fmla="*/ 2146300 h 2155825"/>
                <a:gd name="connsiteX12" fmla="*/ 233362 w 3232150"/>
                <a:gd name="connsiteY12" fmla="*/ 2044700 h 2155825"/>
                <a:gd name="connsiteX13" fmla="*/ 190500 w 3232150"/>
                <a:gd name="connsiteY13" fmla="*/ 2038350 h 2155825"/>
                <a:gd name="connsiteX14" fmla="*/ 120650 w 3232150"/>
                <a:gd name="connsiteY14" fmla="*/ 2051050 h 2155825"/>
                <a:gd name="connsiteX15" fmla="*/ 0 w 3232150"/>
                <a:gd name="connsiteY15" fmla="*/ 2038350 h 2155825"/>
                <a:gd name="connsiteX0" fmla="*/ 2657475 w 3111500"/>
                <a:gd name="connsiteY0" fmla="*/ 0 h 2155825"/>
                <a:gd name="connsiteX1" fmla="*/ 2736850 w 3111500"/>
                <a:gd name="connsiteY1" fmla="*/ 3175 h 2155825"/>
                <a:gd name="connsiteX2" fmla="*/ 2832100 w 3111500"/>
                <a:gd name="connsiteY2" fmla="*/ 31750 h 2155825"/>
                <a:gd name="connsiteX3" fmla="*/ 3041650 w 3111500"/>
                <a:gd name="connsiteY3" fmla="*/ 44450 h 2155825"/>
                <a:gd name="connsiteX4" fmla="*/ 3111500 w 3111500"/>
                <a:gd name="connsiteY4" fmla="*/ 52388 h 2155825"/>
                <a:gd name="connsiteX5" fmla="*/ 3044825 w 3111500"/>
                <a:gd name="connsiteY5" fmla="*/ 1381125 h 2155825"/>
                <a:gd name="connsiteX6" fmla="*/ 3054350 w 3111500"/>
                <a:gd name="connsiteY6" fmla="*/ 2006600 h 2155825"/>
                <a:gd name="connsiteX7" fmla="*/ 2987675 w 3111500"/>
                <a:gd name="connsiteY7" fmla="*/ 2066925 h 2155825"/>
                <a:gd name="connsiteX8" fmla="*/ 2781300 w 3111500"/>
                <a:gd name="connsiteY8" fmla="*/ 2078038 h 2155825"/>
                <a:gd name="connsiteX9" fmla="*/ 2660650 w 3111500"/>
                <a:gd name="connsiteY9" fmla="*/ 2136775 h 2155825"/>
                <a:gd name="connsiteX10" fmla="*/ 260350 w 3111500"/>
                <a:gd name="connsiteY10" fmla="*/ 2155825 h 2155825"/>
                <a:gd name="connsiteX11" fmla="*/ 222250 w 3111500"/>
                <a:gd name="connsiteY11" fmla="*/ 2146300 h 2155825"/>
                <a:gd name="connsiteX12" fmla="*/ 112712 w 3111500"/>
                <a:gd name="connsiteY12" fmla="*/ 2044700 h 2155825"/>
                <a:gd name="connsiteX13" fmla="*/ 69850 w 3111500"/>
                <a:gd name="connsiteY13" fmla="*/ 2038350 h 2155825"/>
                <a:gd name="connsiteX14" fmla="*/ 0 w 3111500"/>
                <a:gd name="connsiteY14" fmla="*/ 2051050 h 2155825"/>
                <a:gd name="connsiteX0" fmla="*/ 2644775 w 3098800"/>
                <a:gd name="connsiteY0" fmla="*/ 0 h 2155825"/>
                <a:gd name="connsiteX1" fmla="*/ 2724150 w 3098800"/>
                <a:gd name="connsiteY1" fmla="*/ 3175 h 2155825"/>
                <a:gd name="connsiteX2" fmla="*/ 2819400 w 3098800"/>
                <a:gd name="connsiteY2" fmla="*/ 31750 h 2155825"/>
                <a:gd name="connsiteX3" fmla="*/ 3028950 w 3098800"/>
                <a:gd name="connsiteY3" fmla="*/ 44450 h 2155825"/>
                <a:gd name="connsiteX4" fmla="*/ 3098800 w 3098800"/>
                <a:gd name="connsiteY4" fmla="*/ 52388 h 2155825"/>
                <a:gd name="connsiteX5" fmla="*/ 3032125 w 3098800"/>
                <a:gd name="connsiteY5" fmla="*/ 1381125 h 2155825"/>
                <a:gd name="connsiteX6" fmla="*/ 3041650 w 3098800"/>
                <a:gd name="connsiteY6" fmla="*/ 2006600 h 2155825"/>
                <a:gd name="connsiteX7" fmla="*/ 2974975 w 3098800"/>
                <a:gd name="connsiteY7" fmla="*/ 2066925 h 2155825"/>
                <a:gd name="connsiteX8" fmla="*/ 2768600 w 3098800"/>
                <a:gd name="connsiteY8" fmla="*/ 2078038 h 2155825"/>
                <a:gd name="connsiteX9" fmla="*/ 2647950 w 3098800"/>
                <a:gd name="connsiteY9" fmla="*/ 2136775 h 2155825"/>
                <a:gd name="connsiteX10" fmla="*/ 247650 w 3098800"/>
                <a:gd name="connsiteY10" fmla="*/ 2155825 h 2155825"/>
                <a:gd name="connsiteX11" fmla="*/ 209550 w 3098800"/>
                <a:gd name="connsiteY11" fmla="*/ 2146300 h 2155825"/>
                <a:gd name="connsiteX12" fmla="*/ 100012 w 3098800"/>
                <a:gd name="connsiteY12" fmla="*/ 2044700 h 2155825"/>
                <a:gd name="connsiteX13" fmla="*/ 57150 w 3098800"/>
                <a:gd name="connsiteY13" fmla="*/ 2038350 h 2155825"/>
                <a:gd name="connsiteX14" fmla="*/ 0 w 3098800"/>
                <a:gd name="connsiteY14" fmla="*/ 2051050 h 2155825"/>
                <a:gd name="connsiteX0" fmla="*/ 2652712 w 3106737"/>
                <a:gd name="connsiteY0" fmla="*/ 0 h 2155825"/>
                <a:gd name="connsiteX1" fmla="*/ 2732087 w 3106737"/>
                <a:gd name="connsiteY1" fmla="*/ 3175 h 2155825"/>
                <a:gd name="connsiteX2" fmla="*/ 2827337 w 3106737"/>
                <a:gd name="connsiteY2" fmla="*/ 31750 h 2155825"/>
                <a:gd name="connsiteX3" fmla="*/ 3036887 w 3106737"/>
                <a:gd name="connsiteY3" fmla="*/ 44450 h 2155825"/>
                <a:gd name="connsiteX4" fmla="*/ 3106737 w 3106737"/>
                <a:gd name="connsiteY4" fmla="*/ 52388 h 2155825"/>
                <a:gd name="connsiteX5" fmla="*/ 3040062 w 3106737"/>
                <a:gd name="connsiteY5" fmla="*/ 1381125 h 2155825"/>
                <a:gd name="connsiteX6" fmla="*/ 3049587 w 3106737"/>
                <a:gd name="connsiteY6" fmla="*/ 2006600 h 2155825"/>
                <a:gd name="connsiteX7" fmla="*/ 2982912 w 3106737"/>
                <a:gd name="connsiteY7" fmla="*/ 2066925 h 2155825"/>
                <a:gd name="connsiteX8" fmla="*/ 2776537 w 3106737"/>
                <a:gd name="connsiteY8" fmla="*/ 2078038 h 2155825"/>
                <a:gd name="connsiteX9" fmla="*/ 2655887 w 3106737"/>
                <a:gd name="connsiteY9" fmla="*/ 2136775 h 2155825"/>
                <a:gd name="connsiteX10" fmla="*/ 255587 w 3106737"/>
                <a:gd name="connsiteY10" fmla="*/ 2155825 h 2155825"/>
                <a:gd name="connsiteX11" fmla="*/ 217487 w 3106737"/>
                <a:gd name="connsiteY11" fmla="*/ 2146300 h 2155825"/>
                <a:gd name="connsiteX12" fmla="*/ 107949 w 3106737"/>
                <a:gd name="connsiteY12" fmla="*/ 2044700 h 2155825"/>
                <a:gd name="connsiteX13" fmla="*/ 65087 w 3106737"/>
                <a:gd name="connsiteY13" fmla="*/ 2038350 h 2155825"/>
                <a:gd name="connsiteX14" fmla="*/ 0 w 3106737"/>
                <a:gd name="connsiteY14" fmla="*/ 2030412 h 2155825"/>
                <a:gd name="connsiteX0" fmla="*/ 2663825 w 3106737"/>
                <a:gd name="connsiteY0" fmla="*/ 0 h 2170113"/>
                <a:gd name="connsiteX1" fmla="*/ 2732087 w 3106737"/>
                <a:gd name="connsiteY1" fmla="*/ 17463 h 2170113"/>
                <a:gd name="connsiteX2" fmla="*/ 2827337 w 3106737"/>
                <a:gd name="connsiteY2" fmla="*/ 46038 h 2170113"/>
                <a:gd name="connsiteX3" fmla="*/ 3036887 w 3106737"/>
                <a:gd name="connsiteY3" fmla="*/ 58738 h 2170113"/>
                <a:gd name="connsiteX4" fmla="*/ 3106737 w 3106737"/>
                <a:gd name="connsiteY4" fmla="*/ 66676 h 2170113"/>
                <a:gd name="connsiteX5" fmla="*/ 3040062 w 3106737"/>
                <a:gd name="connsiteY5" fmla="*/ 1395413 h 2170113"/>
                <a:gd name="connsiteX6" fmla="*/ 3049587 w 3106737"/>
                <a:gd name="connsiteY6" fmla="*/ 2020888 h 2170113"/>
                <a:gd name="connsiteX7" fmla="*/ 2982912 w 3106737"/>
                <a:gd name="connsiteY7" fmla="*/ 2081213 h 2170113"/>
                <a:gd name="connsiteX8" fmla="*/ 2776537 w 3106737"/>
                <a:gd name="connsiteY8" fmla="*/ 2092326 h 2170113"/>
                <a:gd name="connsiteX9" fmla="*/ 2655887 w 3106737"/>
                <a:gd name="connsiteY9" fmla="*/ 2151063 h 2170113"/>
                <a:gd name="connsiteX10" fmla="*/ 255587 w 3106737"/>
                <a:gd name="connsiteY10" fmla="*/ 2170113 h 2170113"/>
                <a:gd name="connsiteX11" fmla="*/ 217487 w 3106737"/>
                <a:gd name="connsiteY11" fmla="*/ 2160588 h 2170113"/>
                <a:gd name="connsiteX12" fmla="*/ 107949 w 3106737"/>
                <a:gd name="connsiteY12" fmla="*/ 2058988 h 2170113"/>
                <a:gd name="connsiteX13" fmla="*/ 65087 w 3106737"/>
                <a:gd name="connsiteY13" fmla="*/ 2052638 h 2170113"/>
                <a:gd name="connsiteX14" fmla="*/ 0 w 3106737"/>
                <a:gd name="connsiteY14" fmla="*/ 2044700 h 2170113"/>
                <a:gd name="connsiteX0" fmla="*/ 2663825 w 3106737"/>
                <a:gd name="connsiteY0" fmla="*/ 9525 h 2179638"/>
                <a:gd name="connsiteX1" fmla="*/ 2746374 w 3106737"/>
                <a:gd name="connsiteY1" fmla="*/ 0 h 2179638"/>
                <a:gd name="connsiteX2" fmla="*/ 2827337 w 3106737"/>
                <a:gd name="connsiteY2" fmla="*/ 55563 h 2179638"/>
                <a:gd name="connsiteX3" fmla="*/ 3036887 w 3106737"/>
                <a:gd name="connsiteY3" fmla="*/ 68263 h 2179638"/>
                <a:gd name="connsiteX4" fmla="*/ 3106737 w 3106737"/>
                <a:gd name="connsiteY4" fmla="*/ 76201 h 2179638"/>
                <a:gd name="connsiteX5" fmla="*/ 3040062 w 3106737"/>
                <a:gd name="connsiteY5" fmla="*/ 1404938 h 2179638"/>
                <a:gd name="connsiteX6" fmla="*/ 3049587 w 3106737"/>
                <a:gd name="connsiteY6" fmla="*/ 2030413 h 2179638"/>
                <a:gd name="connsiteX7" fmla="*/ 2982912 w 3106737"/>
                <a:gd name="connsiteY7" fmla="*/ 2090738 h 2179638"/>
                <a:gd name="connsiteX8" fmla="*/ 2776537 w 3106737"/>
                <a:gd name="connsiteY8" fmla="*/ 2101851 h 2179638"/>
                <a:gd name="connsiteX9" fmla="*/ 2655887 w 3106737"/>
                <a:gd name="connsiteY9" fmla="*/ 2160588 h 2179638"/>
                <a:gd name="connsiteX10" fmla="*/ 255587 w 3106737"/>
                <a:gd name="connsiteY10" fmla="*/ 2179638 h 2179638"/>
                <a:gd name="connsiteX11" fmla="*/ 217487 w 3106737"/>
                <a:gd name="connsiteY11" fmla="*/ 2170113 h 2179638"/>
                <a:gd name="connsiteX12" fmla="*/ 107949 w 3106737"/>
                <a:gd name="connsiteY12" fmla="*/ 2068513 h 2179638"/>
                <a:gd name="connsiteX13" fmla="*/ 65087 w 3106737"/>
                <a:gd name="connsiteY13" fmla="*/ 2062163 h 2179638"/>
                <a:gd name="connsiteX14" fmla="*/ 0 w 3106737"/>
                <a:gd name="connsiteY14" fmla="*/ 2054225 h 2179638"/>
                <a:gd name="connsiteX0" fmla="*/ 2663825 w 3106737"/>
                <a:gd name="connsiteY0" fmla="*/ 9525 h 2179638"/>
                <a:gd name="connsiteX1" fmla="*/ 2746374 w 3106737"/>
                <a:gd name="connsiteY1" fmla="*/ 0 h 2179638"/>
                <a:gd name="connsiteX2" fmla="*/ 2854325 w 3106737"/>
                <a:gd name="connsiteY2" fmla="*/ 38100 h 2179638"/>
                <a:gd name="connsiteX3" fmla="*/ 3036887 w 3106737"/>
                <a:gd name="connsiteY3" fmla="*/ 68263 h 2179638"/>
                <a:gd name="connsiteX4" fmla="*/ 3106737 w 3106737"/>
                <a:gd name="connsiteY4" fmla="*/ 76201 h 2179638"/>
                <a:gd name="connsiteX5" fmla="*/ 3040062 w 3106737"/>
                <a:gd name="connsiteY5" fmla="*/ 1404938 h 2179638"/>
                <a:gd name="connsiteX6" fmla="*/ 3049587 w 3106737"/>
                <a:gd name="connsiteY6" fmla="*/ 2030413 h 2179638"/>
                <a:gd name="connsiteX7" fmla="*/ 2982912 w 3106737"/>
                <a:gd name="connsiteY7" fmla="*/ 2090738 h 2179638"/>
                <a:gd name="connsiteX8" fmla="*/ 2776537 w 3106737"/>
                <a:gd name="connsiteY8" fmla="*/ 2101851 h 2179638"/>
                <a:gd name="connsiteX9" fmla="*/ 2655887 w 3106737"/>
                <a:gd name="connsiteY9" fmla="*/ 2160588 h 2179638"/>
                <a:gd name="connsiteX10" fmla="*/ 255587 w 3106737"/>
                <a:gd name="connsiteY10" fmla="*/ 2179638 h 2179638"/>
                <a:gd name="connsiteX11" fmla="*/ 217487 w 3106737"/>
                <a:gd name="connsiteY11" fmla="*/ 2170113 h 2179638"/>
                <a:gd name="connsiteX12" fmla="*/ 107949 w 3106737"/>
                <a:gd name="connsiteY12" fmla="*/ 2068513 h 2179638"/>
                <a:gd name="connsiteX13" fmla="*/ 65087 w 3106737"/>
                <a:gd name="connsiteY13" fmla="*/ 2062163 h 2179638"/>
                <a:gd name="connsiteX14" fmla="*/ 0 w 3106737"/>
                <a:gd name="connsiteY14" fmla="*/ 2054225 h 2179638"/>
                <a:gd name="connsiteX0" fmla="*/ 2663825 w 3106737"/>
                <a:gd name="connsiteY0" fmla="*/ 9525 h 2179638"/>
                <a:gd name="connsiteX1" fmla="*/ 2746374 w 3106737"/>
                <a:gd name="connsiteY1" fmla="*/ 0 h 2179638"/>
                <a:gd name="connsiteX2" fmla="*/ 2854325 w 3106737"/>
                <a:gd name="connsiteY2" fmla="*/ 38100 h 2179638"/>
                <a:gd name="connsiteX3" fmla="*/ 3036887 w 3106737"/>
                <a:gd name="connsiteY3" fmla="*/ 68263 h 2179638"/>
                <a:gd name="connsiteX4" fmla="*/ 3049588 w 3106737"/>
                <a:gd name="connsiteY4" fmla="*/ 41276 h 2179638"/>
                <a:gd name="connsiteX5" fmla="*/ 3106737 w 3106737"/>
                <a:gd name="connsiteY5" fmla="*/ 76201 h 2179638"/>
                <a:gd name="connsiteX6" fmla="*/ 3040062 w 3106737"/>
                <a:gd name="connsiteY6" fmla="*/ 1404938 h 2179638"/>
                <a:gd name="connsiteX7" fmla="*/ 3049587 w 3106737"/>
                <a:gd name="connsiteY7" fmla="*/ 2030413 h 2179638"/>
                <a:gd name="connsiteX8" fmla="*/ 2982912 w 3106737"/>
                <a:gd name="connsiteY8" fmla="*/ 2090738 h 2179638"/>
                <a:gd name="connsiteX9" fmla="*/ 2776537 w 3106737"/>
                <a:gd name="connsiteY9" fmla="*/ 2101851 h 2179638"/>
                <a:gd name="connsiteX10" fmla="*/ 2655887 w 3106737"/>
                <a:gd name="connsiteY10" fmla="*/ 2160588 h 2179638"/>
                <a:gd name="connsiteX11" fmla="*/ 255587 w 3106737"/>
                <a:gd name="connsiteY11" fmla="*/ 2179638 h 2179638"/>
                <a:gd name="connsiteX12" fmla="*/ 217487 w 3106737"/>
                <a:gd name="connsiteY12" fmla="*/ 2170113 h 2179638"/>
                <a:gd name="connsiteX13" fmla="*/ 107949 w 3106737"/>
                <a:gd name="connsiteY13" fmla="*/ 2068513 h 2179638"/>
                <a:gd name="connsiteX14" fmla="*/ 65087 w 3106737"/>
                <a:gd name="connsiteY14" fmla="*/ 2062163 h 2179638"/>
                <a:gd name="connsiteX15" fmla="*/ 0 w 3106737"/>
                <a:gd name="connsiteY15" fmla="*/ 2054225 h 2179638"/>
                <a:gd name="connsiteX0" fmla="*/ 2663825 w 3106737"/>
                <a:gd name="connsiteY0" fmla="*/ 9525 h 2179638"/>
                <a:gd name="connsiteX1" fmla="*/ 2746374 w 3106737"/>
                <a:gd name="connsiteY1" fmla="*/ 0 h 2179638"/>
                <a:gd name="connsiteX2" fmla="*/ 2854325 w 3106737"/>
                <a:gd name="connsiteY2" fmla="*/ 38100 h 2179638"/>
                <a:gd name="connsiteX3" fmla="*/ 3014662 w 3106737"/>
                <a:gd name="connsiteY3" fmla="*/ 36513 h 2179638"/>
                <a:gd name="connsiteX4" fmla="*/ 3049588 w 3106737"/>
                <a:gd name="connsiteY4" fmla="*/ 41276 h 2179638"/>
                <a:gd name="connsiteX5" fmla="*/ 3106737 w 3106737"/>
                <a:gd name="connsiteY5" fmla="*/ 76201 h 2179638"/>
                <a:gd name="connsiteX6" fmla="*/ 3040062 w 3106737"/>
                <a:gd name="connsiteY6" fmla="*/ 1404938 h 2179638"/>
                <a:gd name="connsiteX7" fmla="*/ 3049587 w 3106737"/>
                <a:gd name="connsiteY7" fmla="*/ 2030413 h 2179638"/>
                <a:gd name="connsiteX8" fmla="*/ 2982912 w 3106737"/>
                <a:gd name="connsiteY8" fmla="*/ 2090738 h 2179638"/>
                <a:gd name="connsiteX9" fmla="*/ 2776537 w 3106737"/>
                <a:gd name="connsiteY9" fmla="*/ 2101851 h 2179638"/>
                <a:gd name="connsiteX10" fmla="*/ 2655887 w 3106737"/>
                <a:gd name="connsiteY10" fmla="*/ 2160588 h 2179638"/>
                <a:gd name="connsiteX11" fmla="*/ 255587 w 3106737"/>
                <a:gd name="connsiteY11" fmla="*/ 2179638 h 2179638"/>
                <a:gd name="connsiteX12" fmla="*/ 217487 w 3106737"/>
                <a:gd name="connsiteY12" fmla="*/ 2170113 h 2179638"/>
                <a:gd name="connsiteX13" fmla="*/ 107949 w 3106737"/>
                <a:gd name="connsiteY13" fmla="*/ 2068513 h 2179638"/>
                <a:gd name="connsiteX14" fmla="*/ 65087 w 3106737"/>
                <a:gd name="connsiteY14" fmla="*/ 2062163 h 2179638"/>
                <a:gd name="connsiteX15" fmla="*/ 0 w 3106737"/>
                <a:gd name="connsiteY15" fmla="*/ 2054225 h 2179638"/>
                <a:gd name="connsiteX0" fmla="*/ 2663825 w 3106737"/>
                <a:gd name="connsiteY0" fmla="*/ 9525 h 2179638"/>
                <a:gd name="connsiteX1" fmla="*/ 2746374 w 3106737"/>
                <a:gd name="connsiteY1" fmla="*/ 0 h 2179638"/>
                <a:gd name="connsiteX2" fmla="*/ 2854325 w 3106737"/>
                <a:gd name="connsiteY2" fmla="*/ 38100 h 2179638"/>
                <a:gd name="connsiteX3" fmla="*/ 3014662 w 3106737"/>
                <a:gd name="connsiteY3" fmla="*/ 36513 h 2179638"/>
                <a:gd name="connsiteX4" fmla="*/ 3095626 w 3106737"/>
                <a:gd name="connsiteY4" fmla="*/ 38101 h 2179638"/>
                <a:gd name="connsiteX5" fmla="*/ 3106737 w 3106737"/>
                <a:gd name="connsiteY5" fmla="*/ 76201 h 2179638"/>
                <a:gd name="connsiteX6" fmla="*/ 3040062 w 3106737"/>
                <a:gd name="connsiteY6" fmla="*/ 1404938 h 2179638"/>
                <a:gd name="connsiteX7" fmla="*/ 3049587 w 3106737"/>
                <a:gd name="connsiteY7" fmla="*/ 2030413 h 2179638"/>
                <a:gd name="connsiteX8" fmla="*/ 2982912 w 3106737"/>
                <a:gd name="connsiteY8" fmla="*/ 2090738 h 2179638"/>
                <a:gd name="connsiteX9" fmla="*/ 2776537 w 3106737"/>
                <a:gd name="connsiteY9" fmla="*/ 2101851 h 2179638"/>
                <a:gd name="connsiteX10" fmla="*/ 2655887 w 3106737"/>
                <a:gd name="connsiteY10" fmla="*/ 2160588 h 2179638"/>
                <a:gd name="connsiteX11" fmla="*/ 255587 w 3106737"/>
                <a:gd name="connsiteY11" fmla="*/ 2179638 h 2179638"/>
                <a:gd name="connsiteX12" fmla="*/ 217487 w 3106737"/>
                <a:gd name="connsiteY12" fmla="*/ 2170113 h 2179638"/>
                <a:gd name="connsiteX13" fmla="*/ 107949 w 3106737"/>
                <a:gd name="connsiteY13" fmla="*/ 2068513 h 2179638"/>
                <a:gd name="connsiteX14" fmla="*/ 65087 w 3106737"/>
                <a:gd name="connsiteY14" fmla="*/ 2062163 h 2179638"/>
                <a:gd name="connsiteX15" fmla="*/ 0 w 3106737"/>
                <a:gd name="connsiteY15" fmla="*/ 2054225 h 2179638"/>
                <a:gd name="connsiteX0" fmla="*/ 2663825 w 3133724"/>
                <a:gd name="connsiteY0" fmla="*/ 9525 h 2179638"/>
                <a:gd name="connsiteX1" fmla="*/ 2746374 w 3133724"/>
                <a:gd name="connsiteY1" fmla="*/ 0 h 2179638"/>
                <a:gd name="connsiteX2" fmla="*/ 2854325 w 3133724"/>
                <a:gd name="connsiteY2" fmla="*/ 38100 h 2179638"/>
                <a:gd name="connsiteX3" fmla="*/ 3014662 w 3133724"/>
                <a:gd name="connsiteY3" fmla="*/ 36513 h 2179638"/>
                <a:gd name="connsiteX4" fmla="*/ 3095626 w 3133724"/>
                <a:gd name="connsiteY4" fmla="*/ 38101 h 2179638"/>
                <a:gd name="connsiteX5" fmla="*/ 3133724 w 3133724"/>
                <a:gd name="connsiteY5" fmla="*/ 50801 h 2179638"/>
                <a:gd name="connsiteX6" fmla="*/ 3040062 w 3133724"/>
                <a:gd name="connsiteY6" fmla="*/ 1404938 h 2179638"/>
                <a:gd name="connsiteX7" fmla="*/ 3049587 w 3133724"/>
                <a:gd name="connsiteY7" fmla="*/ 2030413 h 2179638"/>
                <a:gd name="connsiteX8" fmla="*/ 2982912 w 3133724"/>
                <a:gd name="connsiteY8" fmla="*/ 2090738 h 2179638"/>
                <a:gd name="connsiteX9" fmla="*/ 2776537 w 3133724"/>
                <a:gd name="connsiteY9" fmla="*/ 2101851 h 2179638"/>
                <a:gd name="connsiteX10" fmla="*/ 2655887 w 3133724"/>
                <a:gd name="connsiteY10" fmla="*/ 2160588 h 2179638"/>
                <a:gd name="connsiteX11" fmla="*/ 255587 w 3133724"/>
                <a:gd name="connsiteY11" fmla="*/ 2179638 h 2179638"/>
                <a:gd name="connsiteX12" fmla="*/ 217487 w 3133724"/>
                <a:gd name="connsiteY12" fmla="*/ 2170113 h 2179638"/>
                <a:gd name="connsiteX13" fmla="*/ 107949 w 3133724"/>
                <a:gd name="connsiteY13" fmla="*/ 2068513 h 2179638"/>
                <a:gd name="connsiteX14" fmla="*/ 65087 w 3133724"/>
                <a:gd name="connsiteY14" fmla="*/ 2062163 h 2179638"/>
                <a:gd name="connsiteX15" fmla="*/ 0 w 3133724"/>
                <a:gd name="connsiteY15" fmla="*/ 2054225 h 2179638"/>
                <a:gd name="connsiteX0" fmla="*/ 2663825 w 3127374"/>
                <a:gd name="connsiteY0" fmla="*/ 9525 h 2179638"/>
                <a:gd name="connsiteX1" fmla="*/ 2746374 w 3127374"/>
                <a:gd name="connsiteY1" fmla="*/ 0 h 2179638"/>
                <a:gd name="connsiteX2" fmla="*/ 2854325 w 3127374"/>
                <a:gd name="connsiteY2" fmla="*/ 38100 h 2179638"/>
                <a:gd name="connsiteX3" fmla="*/ 3014662 w 3127374"/>
                <a:gd name="connsiteY3" fmla="*/ 36513 h 2179638"/>
                <a:gd name="connsiteX4" fmla="*/ 3095626 w 3127374"/>
                <a:gd name="connsiteY4" fmla="*/ 38101 h 2179638"/>
                <a:gd name="connsiteX5" fmla="*/ 3127374 w 3127374"/>
                <a:gd name="connsiteY5" fmla="*/ 50801 h 2179638"/>
                <a:gd name="connsiteX6" fmla="*/ 3040062 w 3127374"/>
                <a:gd name="connsiteY6" fmla="*/ 1404938 h 2179638"/>
                <a:gd name="connsiteX7" fmla="*/ 3049587 w 3127374"/>
                <a:gd name="connsiteY7" fmla="*/ 2030413 h 2179638"/>
                <a:gd name="connsiteX8" fmla="*/ 2982912 w 3127374"/>
                <a:gd name="connsiteY8" fmla="*/ 2090738 h 2179638"/>
                <a:gd name="connsiteX9" fmla="*/ 2776537 w 3127374"/>
                <a:gd name="connsiteY9" fmla="*/ 2101851 h 2179638"/>
                <a:gd name="connsiteX10" fmla="*/ 2655887 w 3127374"/>
                <a:gd name="connsiteY10" fmla="*/ 2160588 h 2179638"/>
                <a:gd name="connsiteX11" fmla="*/ 255587 w 3127374"/>
                <a:gd name="connsiteY11" fmla="*/ 2179638 h 2179638"/>
                <a:gd name="connsiteX12" fmla="*/ 217487 w 3127374"/>
                <a:gd name="connsiteY12" fmla="*/ 2170113 h 2179638"/>
                <a:gd name="connsiteX13" fmla="*/ 107949 w 3127374"/>
                <a:gd name="connsiteY13" fmla="*/ 2068513 h 2179638"/>
                <a:gd name="connsiteX14" fmla="*/ 65087 w 3127374"/>
                <a:gd name="connsiteY14" fmla="*/ 2062163 h 2179638"/>
                <a:gd name="connsiteX15" fmla="*/ 0 w 3127374"/>
                <a:gd name="connsiteY15" fmla="*/ 2054225 h 2179638"/>
                <a:gd name="connsiteX0" fmla="*/ 2663825 w 3108324"/>
                <a:gd name="connsiteY0" fmla="*/ 9525 h 2179638"/>
                <a:gd name="connsiteX1" fmla="*/ 2746374 w 3108324"/>
                <a:gd name="connsiteY1" fmla="*/ 0 h 2179638"/>
                <a:gd name="connsiteX2" fmla="*/ 2854325 w 3108324"/>
                <a:gd name="connsiteY2" fmla="*/ 38100 h 2179638"/>
                <a:gd name="connsiteX3" fmla="*/ 3014662 w 3108324"/>
                <a:gd name="connsiteY3" fmla="*/ 36513 h 2179638"/>
                <a:gd name="connsiteX4" fmla="*/ 3095626 w 3108324"/>
                <a:gd name="connsiteY4" fmla="*/ 38101 h 2179638"/>
                <a:gd name="connsiteX5" fmla="*/ 3108324 w 3108324"/>
                <a:gd name="connsiteY5" fmla="*/ 41276 h 2179638"/>
                <a:gd name="connsiteX6" fmla="*/ 3040062 w 3108324"/>
                <a:gd name="connsiteY6" fmla="*/ 1404938 h 2179638"/>
                <a:gd name="connsiteX7" fmla="*/ 3049587 w 3108324"/>
                <a:gd name="connsiteY7" fmla="*/ 2030413 h 2179638"/>
                <a:gd name="connsiteX8" fmla="*/ 2982912 w 3108324"/>
                <a:gd name="connsiteY8" fmla="*/ 2090738 h 2179638"/>
                <a:gd name="connsiteX9" fmla="*/ 2776537 w 3108324"/>
                <a:gd name="connsiteY9" fmla="*/ 2101851 h 2179638"/>
                <a:gd name="connsiteX10" fmla="*/ 2655887 w 3108324"/>
                <a:gd name="connsiteY10" fmla="*/ 2160588 h 2179638"/>
                <a:gd name="connsiteX11" fmla="*/ 255587 w 3108324"/>
                <a:gd name="connsiteY11" fmla="*/ 2179638 h 2179638"/>
                <a:gd name="connsiteX12" fmla="*/ 217487 w 3108324"/>
                <a:gd name="connsiteY12" fmla="*/ 2170113 h 2179638"/>
                <a:gd name="connsiteX13" fmla="*/ 107949 w 3108324"/>
                <a:gd name="connsiteY13" fmla="*/ 2068513 h 2179638"/>
                <a:gd name="connsiteX14" fmla="*/ 65087 w 3108324"/>
                <a:gd name="connsiteY14" fmla="*/ 2062163 h 2179638"/>
                <a:gd name="connsiteX15" fmla="*/ 0 w 3108324"/>
                <a:gd name="connsiteY15" fmla="*/ 2054225 h 2179638"/>
                <a:gd name="connsiteX0" fmla="*/ 2663825 w 3117849"/>
                <a:gd name="connsiteY0" fmla="*/ 9525 h 2179638"/>
                <a:gd name="connsiteX1" fmla="*/ 2746374 w 3117849"/>
                <a:gd name="connsiteY1" fmla="*/ 0 h 2179638"/>
                <a:gd name="connsiteX2" fmla="*/ 2854325 w 3117849"/>
                <a:gd name="connsiteY2" fmla="*/ 38100 h 2179638"/>
                <a:gd name="connsiteX3" fmla="*/ 3014662 w 3117849"/>
                <a:gd name="connsiteY3" fmla="*/ 36513 h 2179638"/>
                <a:gd name="connsiteX4" fmla="*/ 3095626 w 3117849"/>
                <a:gd name="connsiteY4" fmla="*/ 38101 h 2179638"/>
                <a:gd name="connsiteX5" fmla="*/ 3117849 w 3117849"/>
                <a:gd name="connsiteY5" fmla="*/ 38101 h 2179638"/>
                <a:gd name="connsiteX6" fmla="*/ 3040062 w 3117849"/>
                <a:gd name="connsiteY6" fmla="*/ 1404938 h 2179638"/>
                <a:gd name="connsiteX7" fmla="*/ 3049587 w 3117849"/>
                <a:gd name="connsiteY7" fmla="*/ 2030413 h 2179638"/>
                <a:gd name="connsiteX8" fmla="*/ 2982912 w 3117849"/>
                <a:gd name="connsiteY8" fmla="*/ 2090738 h 2179638"/>
                <a:gd name="connsiteX9" fmla="*/ 2776537 w 3117849"/>
                <a:gd name="connsiteY9" fmla="*/ 2101851 h 2179638"/>
                <a:gd name="connsiteX10" fmla="*/ 2655887 w 3117849"/>
                <a:gd name="connsiteY10" fmla="*/ 2160588 h 2179638"/>
                <a:gd name="connsiteX11" fmla="*/ 255587 w 3117849"/>
                <a:gd name="connsiteY11" fmla="*/ 2179638 h 2179638"/>
                <a:gd name="connsiteX12" fmla="*/ 217487 w 3117849"/>
                <a:gd name="connsiteY12" fmla="*/ 2170113 h 2179638"/>
                <a:gd name="connsiteX13" fmla="*/ 107949 w 3117849"/>
                <a:gd name="connsiteY13" fmla="*/ 2068513 h 2179638"/>
                <a:gd name="connsiteX14" fmla="*/ 65087 w 3117849"/>
                <a:gd name="connsiteY14" fmla="*/ 2062163 h 2179638"/>
                <a:gd name="connsiteX15" fmla="*/ 0 w 3117849"/>
                <a:gd name="connsiteY15" fmla="*/ 2054225 h 2179638"/>
                <a:gd name="connsiteX0" fmla="*/ 2663825 w 3117849"/>
                <a:gd name="connsiteY0" fmla="*/ 9525 h 2179638"/>
                <a:gd name="connsiteX1" fmla="*/ 2746374 w 3117849"/>
                <a:gd name="connsiteY1" fmla="*/ 0 h 2179638"/>
                <a:gd name="connsiteX2" fmla="*/ 2854325 w 3117849"/>
                <a:gd name="connsiteY2" fmla="*/ 38100 h 2179638"/>
                <a:gd name="connsiteX3" fmla="*/ 3014662 w 3117849"/>
                <a:gd name="connsiteY3" fmla="*/ 36513 h 2179638"/>
                <a:gd name="connsiteX4" fmla="*/ 3082926 w 3117849"/>
                <a:gd name="connsiteY4" fmla="*/ 31751 h 2179638"/>
                <a:gd name="connsiteX5" fmla="*/ 3117849 w 3117849"/>
                <a:gd name="connsiteY5" fmla="*/ 38101 h 2179638"/>
                <a:gd name="connsiteX6" fmla="*/ 3040062 w 3117849"/>
                <a:gd name="connsiteY6" fmla="*/ 1404938 h 2179638"/>
                <a:gd name="connsiteX7" fmla="*/ 3049587 w 3117849"/>
                <a:gd name="connsiteY7" fmla="*/ 2030413 h 2179638"/>
                <a:gd name="connsiteX8" fmla="*/ 2982912 w 3117849"/>
                <a:gd name="connsiteY8" fmla="*/ 2090738 h 2179638"/>
                <a:gd name="connsiteX9" fmla="*/ 2776537 w 3117849"/>
                <a:gd name="connsiteY9" fmla="*/ 2101851 h 2179638"/>
                <a:gd name="connsiteX10" fmla="*/ 2655887 w 3117849"/>
                <a:gd name="connsiteY10" fmla="*/ 2160588 h 2179638"/>
                <a:gd name="connsiteX11" fmla="*/ 255587 w 3117849"/>
                <a:gd name="connsiteY11" fmla="*/ 2179638 h 2179638"/>
                <a:gd name="connsiteX12" fmla="*/ 217487 w 3117849"/>
                <a:gd name="connsiteY12" fmla="*/ 2170113 h 2179638"/>
                <a:gd name="connsiteX13" fmla="*/ 107949 w 3117849"/>
                <a:gd name="connsiteY13" fmla="*/ 2068513 h 2179638"/>
                <a:gd name="connsiteX14" fmla="*/ 65087 w 3117849"/>
                <a:gd name="connsiteY14" fmla="*/ 2062163 h 2179638"/>
                <a:gd name="connsiteX15" fmla="*/ 0 w 3117849"/>
                <a:gd name="connsiteY15" fmla="*/ 2054225 h 2179638"/>
                <a:gd name="connsiteX0" fmla="*/ 2663825 w 3117849"/>
                <a:gd name="connsiteY0" fmla="*/ 9525 h 2179638"/>
                <a:gd name="connsiteX1" fmla="*/ 2746374 w 3117849"/>
                <a:gd name="connsiteY1" fmla="*/ 0 h 2179638"/>
                <a:gd name="connsiteX2" fmla="*/ 2854325 w 3117849"/>
                <a:gd name="connsiteY2" fmla="*/ 38100 h 2179638"/>
                <a:gd name="connsiteX3" fmla="*/ 3014662 w 3117849"/>
                <a:gd name="connsiteY3" fmla="*/ 36513 h 2179638"/>
                <a:gd name="connsiteX4" fmla="*/ 3082926 w 3117849"/>
                <a:gd name="connsiteY4" fmla="*/ 31751 h 2179638"/>
                <a:gd name="connsiteX5" fmla="*/ 3117849 w 3117849"/>
                <a:gd name="connsiteY5" fmla="*/ 38101 h 2179638"/>
                <a:gd name="connsiteX6" fmla="*/ 3055937 w 3117849"/>
                <a:gd name="connsiteY6" fmla="*/ 1349375 h 2179638"/>
                <a:gd name="connsiteX7" fmla="*/ 3049587 w 3117849"/>
                <a:gd name="connsiteY7" fmla="*/ 2030413 h 2179638"/>
                <a:gd name="connsiteX8" fmla="*/ 2982912 w 3117849"/>
                <a:gd name="connsiteY8" fmla="*/ 2090738 h 2179638"/>
                <a:gd name="connsiteX9" fmla="*/ 2776537 w 3117849"/>
                <a:gd name="connsiteY9" fmla="*/ 2101851 h 2179638"/>
                <a:gd name="connsiteX10" fmla="*/ 2655887 w 3117849"/>
                <a:gd name="connsiteY10" fmla="*/ 2160588 h 2179638"/>
                <a:gd name="connsiteX11" fmla="*/ 255587 w 3117849"/>
                <a:gd name="connsiteY11" fmla="*/ 2179638 h 2179638"/>
                <a:gd name="connsiteX12" fmla="*/ 217487 w 3117849"/>
                <a:gd name="connsiteY12" fmla="*/ 2170113 h 2179638"/>
                <a:gd name="connsiteX13" fmla="*/ 107949 w 3117849"/>
                <a:gd name="connsiteY13" fmla="*/ 2068513 h 2179638"/>
                <a:gd name="connsiteX14" fmla="*/ 65087 w 3117849"/>
                <a:gd name="connsiteY14" fmla="*/ 2062163 h 2179638"/>
                <a:gd name="connsiteX15" fmla="*/ 0 w 3117849"/>
                <a:gd name="connsiteY15" fmla="*/ 2054225 h 2179638"/>
                <a:gd name="connsiteX0" fmla="*/ 2663825 w 3117849"/>
                <a:gd name="connsiteY0" fmla="*/ 9525 h 2179638"/>
                <a:gd name="connsiteX1" fmla="*/ 2746374 w 3117849"/>
                <a:gd name="connsiteY1" fmla="*/ 0 h 2179638"/>
                <a:gd name="connsiteX2" fmla="*/ 2854325 w 3117849"/>
                <a:gd name="connsiteY2" fmla="*/ 38100 h 2179638"/>
                <a:gd name="connsiteX3" fmla="*/ 3014662 w 3117849"/>
                <a:gd name="connsiteY3" fmla="*/ 36513 h 2179638"/>
                <a:gd name="connsiteX4" fmla="*/ 3082926 w 3117849"/>
                <a:gd name="connsiteY4" fmla="*/ 31751 h 2179638"/>
                <a:gd name="connsiteX5" fmla="*/ 3117849 w 3117849"/>
                <a:gd name="connsiteY5" fmla="*/ 38101 h 2179638"/>
                <a:gd name="connsiteX6" fmla="*/ 3043237 w 3117849"/>
                <a:gd name="connsiteY6" fmla="*/ 1349375 h 2179638"/>
                <a:gd name="connsiteX7" fmla="*/ 3049587 w 3117849"/>
                <a:gd name="connsiteY7" fmla="*/ 2030413 h 2179638"/>
                <a:gd name="connsiteX8" fmla="*/ 2982912 w 3117849"/>
                <a:gd name="connsiteY8" fmla="*/ 2090738 h 2179638"/>
                <a:gd name="connsiteX9" fmla="*/ 2776537 w 3117849"/>
                <a:gd name="connsiteY9" fmla="*/ 2101851 h 2179638"/>
                <a:gd name="connsiteX10" fmla="*/ 2655887 w 3117849"/>
                <a:gd name="connsiteY10" fmla="*/ 2160588 h 2179638"/>
                <a:gd name="connsiteX11" fmla="*/ 255587 w 3117849"/>
                <a:gd name="connsiteY11" fmla="*/ 2179638 h 2179638"/>
                <a:gd name="connsiteX12" fmla="*/ 217487 w 3117849"/>
                <a:gd name="connsiteY12" fmla="*/ 2170113 h 2179638"/>
                <a:gd name="connsiteX13" fmla="*/ 107949 w 3117849"/>
                <a:gd name="connsiteY13" fmla="*/ 2068513 h 2179638"/>
                <a:gd name="connsiteX14" fmla="*/ 65087 w 3117849"/>
                <a:gd name="connsiteY14" fmla="*/ 2062163 h 2179638"/>
                <a:gd name="connsiteX15" fmla="*/ 0 w 3117849"/>
                <a:gd name="connsiteY15" fmla="*/ 2054225 h 2179638"/>
                <a:gd name="connsiteX0" fmla="*/ 2663825 w 3117849"/>
                <a:gd name="connsiteY0" fmla="*/ 9525 h 2179638"/>
                <a:gd name="connsiteX1" fmla="*/ 2746374 w 3117849"/>
                <a:gd name="connsiteY1" fmla="*/ 0 h 2179638"/>
                <a:gd name="connsiteX2" fmla="*/ 2854325 w 3117849"/>
                <a:gd name="connsiteY2" fmla="*/ 38100 h 2179638"/>
                <a:gd name="connsiteX3" fmla="*/ 3014662 w 3117849"/>
                <a:gd name="connsiteY3" fmla="*/ 36513 h 2179638"/>
                <a:gd name="connsiteX4" fmla="*/ 3082926 w 3117849"/>
                <a:gd name="connsiteY4" fmla="*/ 31751 h 2179638"/>
                <a:gd name="connsiteX5" fmla="*/ 3117849 w 3117849"/>
                <a:gd name="connsiteY5" fmla="*/ 38101 h 2179638"/>
                <a:gd name="connsiteX6" fmla="*/ 3051175 w 3117849"/>
                <a:gd name="connsiteY6" fmla="*/ 1365250 h 2179638"/>
                <a:gd name="connsiteX7" fmla="*/ 3049587 w 3117849"/>
                <a:gd name="connsiteY7" fmla="*/ 2030413 h 2179638"/>
                <a:gd name="connsiteX8" fmla="*/ 2982912 w 3117849"/>
                <a:gd name="connsiteY8" fmla="*/ 2090738 h 2179638"/>
                <a:gd name="connsiteX9" fmla="*/ 2776537 w 3117849"/>
                <a:gd name="connsiteY9" fmla="*/ 2101851 h 2179638"/>
                <a:gd name="connsiteX10" fmla="*/ 2655887 w 3117849"/>
                <a:gd name="connsiteY10" fmla="*/ 2160588 h 2179638"/>
                <a:gd name="connsiteX11" fmla="*/ 255587 w 3117849"/>
                <a:gd name="connsiteY11" fmla="*/ 2179638 h 2179638"/>
                <a:gd name="connsiteX12" fmla="*/ 217487 w 3117849"/>
                <a:gd name="connsiteY12" fmla="*/ 2170113 h 2179638"/>
                <a:gd name="connsiteX13" fmla="*/ 107949 w 3117849"/>
                <a:gd name="connsiteY13" fmla="*/ 2068513 h 2179638"/>
                <a:gd name="connsiteX14" fmla="*/ 65087 w 3117849"/>
                <a:gd name="connsiteY14" fmla="*/ 2062163 h 2179638"/>
                <a:gd name="connsiteX15" fmla="*/ 0 w 3117849"/>
                <a:gd name="connsiteY15" fmla="*/ 2054225 h 2179638"/>
                <a:gd name="connsiteX0" fmla="*/ 2663825 w 3122611"/>
                <a:gd name="connsiteY0" fmla="*/ 9525 h 2179638"/>
                <a:gd name="connsiteX1" fmla="*/ 2746374 w 3122611"/>
                <a:gd name="connsiteY1" fmla="*/ 0 h 2179638"/>
                <a:gd name="connsiteX2" fmla="*/ 2854325 w 3122611"/>
                <a:gd name="connsiteY2" fmla="*/ 38100 h 2179638"/>
                <a:gd name="connsiteX3" fmla="*/ 3014662 w 3122611"/>
                <a:gd name="connsiteY3" fmla="*/ 36513 h 2179638"/>
                <a:gd name="connsiteX4" fmla="*/ 3082926 w 3122611"/>
                <a:gd name="connsiteY4" fmla="*/ 31751 h 2179638"/>
                <a:gd name="connsiteX5" fmla="*/ 3122611 w 3122611"/>
                <a:gd name="connsiteY5" fmla="*/ 47626 h 2179638"/>
                <a:gd name="connsiteX6" fmla="*/ 3051175 w 3122611"/>
                <a:gd name="connsiteY6" fmla="*/ 1365250 h 2179638"/>
                <a:gd name="connsiteX7" fmla="*/ 3049587 w 3122611"/>
                <a:gd name="connsiteY7" fmla="*/ 2030413 h 2179638"/>
                <a:gd name="connsiteX8" fmla="*/ 2982912 w 3122611"/>
                <a:gd name="connsiteY8" fmla="*/ 2090738 h 2179638"/>
                <a:gd name="connsiteX9" fmla="*/ 2776537 w 3122611"/>
                <a:gd name="connsiteY9" fmla="*/ 2101851 h 2179638"/>
                <a:gd name="connsiteX10" fmla="*/ 2655887 w 3122611"/>
                <a:gd name="connsiteY10" fmla="*/ 2160588 h 2179638"/>
                <a:gd name="connsiteX11" fmla="*/ 255587 w 3122611"/>
                <a:gd name="connsiteY11" fmla="*/ 2179638 h 2179638"/>
                <a:gd name="connsiteX12" fmla="*/ 217487 w 3122611"/>
                <a:gd name="connsiteY12" fmla="*/ 2170113 h 2179638"/>
                <a:gd name="connsiteX13" fmla="*/ 107949 w 3122611"/>
                <a:gd name="connsiteY13" fmla="*/ 2068513 h 2179638"/>
                <a:gd name="connsiteX14" fmla="*/ 65087 w 3122611"/>
                <a:gd name="connsiteY14" fmla="*/ 2062163 h 2179638"/>
                <a:gd name="connsiteX15" fmla="*/ 0 w 3122611"/>
                <a:gd name="connsiteY15" fmla="*/ 2054225 h 2179638"/>
                <a:gd name="connsiteX0" fmla="*/ 2663825 w 3122611"/>
                <a:gd name="connsiteY0" fmla="*/ 9525 h 2179638"/>
                <a:gd name="connsiteX1" fmla="*/ 2746374 w 3122611"/>
                <a:gd name="connsiteY1" fmla="*/ 0 h 2179638"/>
                <a:gd name="connsiteX2" fmla="*/ 2854325 w 3122611"/>
                <a:gd name="connsiteY2" fmla="*/ 38100 h 2179638"/>
                <a:gd name="connsiteX3" fmla="*/ 3014662 w 3122611"/>
                <a:gd name="connsiteY3" fmla="*/ 36513 h 2179638"/>
                <a:gd name="connsiteX4" fmla="*/ 3078163 w 3122611"/>
                <a:gd name="connsiteY4" fmla="*/ 41276 h 2179638"/>
                <a:gd name="connsiteX5" fmla="*/ 3122611 w 3122611"/>
                <a:gd name="connsiteY5" fmla="*/ 47626 h 2179638"/>
                <a:gd name="connsiteX6" fmla="*/ 3051175 w 3122611"/>
                <a:gd name="connsiteY6" fmla="*/ 1365250 h 2179638"/>
                <a:gd name="connsiteX7" fmla="*/ 3049587 w 3122611"/>
                <a:gd name="connsiteY7" fmla="*/ 2030413 h 2179638"/>
                <a:gd name="connsiteX8" fmla="*/ 2982912 w 3122611"/>
                <a:gd name="connsiteY8" fmla="*/ 2090738 h 2179638"/>
                <a:gd name="connsiteX9" fmla="*/ 2776537 w 3122611"/>
                <a:gd name="connsiteY9" fmla="*/ 2101851 h 2179638"/>
                <a:gd name="connsiteX10" fmla="*/ 2655887 w 3122611"/>
                <a:gd name="connsiteY10" fmla="*/ 2160588 h 2179638"/>
                <a:gd name="connsiteX11" fmla="*/ 255587 w 3122611"/>
                <a:gd name="connsiteY11" fmla="*/ 2179638 h 2179638"/>
                <a:gd name="connsiteX12" fmla="*/ 217487 w 3122611"/>
                <a:gd name="connsiteY12" fmla="*/ 2170113 h 2179638"/>
                <a:gd name="connsiteX13" fmla="*/ 107949 w 3122611"/>
                <a:gd name="connsiteY13" fmla="*/ 2068513 h 2179638"/>
                <a:gd name="connsiteX14" fmla="*/ 65087 w 3122611"/>
                <a:gd name="connsiteY14" fmla="*/ 2062163 h 2179638"/>
                <a:gd name="connsiteX15" fmla="*/ 0 w 3122611"/>
                <a:gd name="connsiteY15" fmla="*/ 2054225 h 2179638"/>
                <a:gd name="connsiteX0" fmla="*/ 2693987 w 3122611"/>
                <a:gd name="connsiteY0" fmla="*/ 7937 h 2179638"/>
                <a:gd name="connsiteX1" fmla="*/ 2746374 w 3122611"/>
                <a:gd name="connsiteY1" fmla="*/ 0 h 2179638"/>
                <a:gd name="connsiteX2" fmla="*/ 2854325 w 3122611"/>
                <a:gd name="connsiteY2" fmla="*/ 38100 h 2179638"/>
                <a:gd name="connsiteX3" fmla="*/ 3014662 w 3122611"/>
                <a:gd name="connsiteY3" fmla="*/ 36513 h 2179638"/>
                <a:gd name="connsiteX4" fmla="*/ 3078163 w 3122611"/>
                <a:gd name="connsiteY4" fmla="*/ 41276 h 2179638"/>
                <a:gd name="connsiteX5" fmla="*/ 3122611 w 3122611"/>
                <a:gd name="connsiteY5" fmla="*/ 47626 h 2179638"/>
                <a:gd name="connsiteX6" fmla="*/ 3051175 w 3122611"/>
                <a:gd name="connsiteY6" fmla="*/ 1365250 h 2179638"/>
                <a:gd name="connsiteX7" fmla="*/ 3049587 w 3122611"/>
                <a:gd name="connsiteY7" fmla="*/ 2030413 h 2179638"/>
                <a:gd name="connsiteX8" fmla="*/ 2982912 w 3122611"/>
                <a:gd name="connsiteY8" fmla="*/ 2090738 h 2179638"/>
                <a:gd name="connsiteX9" fmla="*/ 2776537 w 3122611"/>
                <a:gd name="connsiteY9" fmla="*/ 2101851 h 2179638"/>
                <a:gd name="connsiteX10" fmla="*/ 2655887 w 3122611"/>
                <a:gd name="connsiteY10" fmla="*/ 2160588 h 2179638"/>
                <a:gd name="connsiteX11" fmla="*/ 255587 w 3122611"/>
                <a:gd name="connsiteY11" fmla="*/ 2179638 h 2179638"/>
                <a:gd name="connsiteX12" fmla="*/ 217487 w 3122611"/>
                <a:gd name="connsiteY12" fmla="*/ 2170113 h 2179638"/>
                <a:gd name="connsiteX13" fmla="*/ 107949 w 3122611"/>
                <a:gd name="connsiteY13" fmla="*/ 2068513 h 2179638"/>
                <a:gd name="connsiteX14" fmla="*/ 65087 w 3122611"/>
                <a:gd name="connsiteY14" fmla="*/ 2062163 h 2179638"/>
                <a:gd name="connsiteX15" fmla="*/ 0 w 3122611"/>
                <a:gd name="connsiteY15" fmla="*/ 2054225 h 2179638"/>
                <a:gd name="connsiteX0" fmla="*/ 2693987 w 3122611"/>
                <a:gd name="connsiteY0" fmla="*/ 1587 h 2173288"/>
                <a:gd name="connsiteX1" fmla="*/ 2752724 w 3122611"/>
                <a:gd name="connsiteY1" fmla="*/ 0 h 2173288"/>
                <a:gd name="connsiteX2" fmla="*/ 2854325 w 3122611"/>
                <a:gd name="connsiteY2" fmla="*/ 31750 h 2173288"/>
                <a:gd name="connsiteX3" fmla="*/ 3014662 w 3122611"/>
                <a:gd name="connsiteY3" fmla="*/ 30163 h 2173288"/>
                <a:gd name="connsiteX4" fmla="*/ 3078163 w 3122611"/>
                <a:gd name="connsiteY4" fmla="*/ 34926 h 2173288"/>
                <a:gd name="connsiteX5" fmla="*/ 3122611 w 3122611"/>
                <a:gd name="connsiteY5" fmla="*/ 41276 h 2173288"/>
                <a:gd name="connsiteX6" fmla="*/ 3051175 w 3122611"/>
                <a:gd name="connsiteY6" fmla="*/ 1358900 h 2173288"/>
                <a:gd name="connsiteX7" fmla="*/ 3049587 w 3122611"/>
                <a:gd name="connsiteY7" fmla="*/ 2024063 h 2173288"/>
                <a:gd name="connsiteX8" fmla="*/ 2982912 w 3122611"/>
                <a:gd name="connsiteY8" fmla="*/ 2084388 h 2173288"/>
                <a:gd name="connsiteX9" fmla="*/ 2776537 w 3122611"/>
                <a:gd name="connsiteY9" fmla="*/ 2095501 h 2173288"/>
                <a:gd name="connsiteX10" fmla="*/ 2655887 w 3122611"/>
                <a:gd name="connsiteY10" fmla="*/ 2154238 h 2173288"/>
                <a:gd name="connsiteX11" fmla="*/ 255587 w 3122611"/>
                <a:gd name="connsiteY11" fmla="*/ 2173288 h 2173288"/>
                <a:gd name="connsiteX12" fmla="*/ 217487 w 3122611"/>
                <a:gd name="connsiteY12" fmla="*/ 2163763 h 2173288"/>
                <a:gd name="connsiteX13" fmla="*/ 107949 w 3122611"/>
                <a:gd name="connsiteY13" fmla="*/ 2062163 h 2173288"/>
                <a:gd name="connsiteX14" fmla="*/ 65087 w 3122611"/>
                <a:gd name="connsiteY14" fmla="*/ 2055813 h 2173288"/>
                <a:gd name="connsiteX15" fmla="*/ 0 w 3122611"/>
                <a:gd name="connsiteY15" fmla="*/ 2047875 h 2173288"/>
                <a:gd name="connsiteX0" fmla="*/ 2692399 w 3122611"/>
                <a:gd name="connsiteY0" fmla="*/ 11112 h 2173288"/>
                <a:gd name="connsiteX1" fmla="*/ 2752724 w 3122611"/>
                <a:gd name="connsiteY1" fmla="*/ 0 h 2173288"/>
                <a:gd name="connsiteX2" fmla="*/ 2854325 w 3122611"/>
                <a:gd name="connsiteY2" fmla="*/ 31750 h 2173288"/>
                <a:gd name="connsiteX3" fmla="*/ 3014662 w 3122611"/>
                <a:gd name="connsiteY3" fmla="*/ 30163 h 2173288"/>
                <a:gd name="connsiteX4" fmla="*/ 3078163 w 3122611"/>
                <a:gd name="connsiteY4" fmla="*/ 34926 h 2173288"/>
                <a:gd name="connsiteX5" fmla="*/ 3122611 w 3122611"/>
                <a:gd name="connsiteY5" fmla="*/ 41276 h 2173288"/>
                <a:gd name="connsiteX6" fmla="*/ 3051175 w 3122611"/>
                <a:gd name="connsiteY6" fmla="*/ 1358900 h 2173288"/>
                <a:gd name="connsiteX7" fmla="*/ 3049587 w 3122611"/>
                <a:gd name="connsiteY7" fmla="*/ 2024063 h 2173288"/>
                <a:gd name="connsiteX8" fmla="*/ 2982912 w 3122611"/>
                <a:gd name="connsiteY8" fmla="*/ 2084388 h 2173288"/>
                <a:gd name="connsiteX9" fmla="*/ 2776537 w 3122611"/>
                <a:gd name="connsiteY9" fmla="*/ 2095501 h 2173288"/>
                <a:gd name="connsiteX10" fmla="*/ 2655887 w 3122611"/>
                <a:gd name="connsiteY10" fmla="*/ 2154238 h 2173288"/>
                <a:gd name="connsiteX11" fmla="*/ 255587 w 3122611"/>
                <a:gd name="connsiteY11" fmla="*/ 2173288 h 2173288"/>
                <a:gd name="connsiteX12" fmla="*/ 217487 w 3122611"/>
                <a:gd name="connsiteY12" fmla="*/ 2163763 h 2173288"/>
                <a:gd name="connsiteX13" fmla="*/ 107949 w 3122611"/>
                <a:gd name="connsiteY13" fmla="*/ 2062163 h 2173288"/>
                <a:gd name="connsiteX14" fmla="*/ 65087 w 3122611"/>
                <a:gd name="connsiteY14" fmla="*/ 2055813 h 2173288"/>
                <a:gd name="connsiteX15" fmla="*/ 0 w 3122611"/>
                <a:gd name="connsiteY15" fmla="*/ 2047875 h 2173288"/>
                <a:gd name="connsiteX0" fmla="*/ 2692399 w 3122611"/>
                <a:gd name="connsiteY0" fmla="*/ 0 h 2162176"/>
                <a:gd name="connsiteX1" fmla="*/ 2752724 w 3122611"/>
                <a:gd name="connsiteY1" fmla="*/ 0 h 2162176"/>
                <a:gd name="connsiteX2" fmla="*/ 2854325 w 3122611"/>
                <a:gd name="connsiteY2" fmla="*/ 20638 h 2162176"/>
                <a:gd name="connsiteX3" fmla="*/ 3014662 w 3122611"/>
                <a:gd name="connsiteY3" fmla="*/ 19051 h 2162176"/>
                <a:gd name="connsiteX4" fmla="*/ 3078163 w 3122611"/>
                <a:gd name="connsiteY4" fmla="*/ 23814 h 2162176"/>
                <a:gd name="connsiteX5" fmla="*/ 3122611 w 3122611"/>
                <a:gd name="connsiteY5" fmla="*/ 30164 h 2162176"/>
                <a:gd name="connsiteX6" fmla="*/ 3051175 w 3122611"/>
                <a:gd name="connsiteY6" fmla="*/ 1347788 h 2162176"/>
                <a:gd name="connsiteX7" fmla="*/ 3049587 w 3122611"/>
                <a:gd name="connsiteY7" fmla="*/ 2012951 h 2162176"/>
                <a:gd name="connsiteX8" fmla="*/ 2982912 w 3122611"/>
                <a:gd name="connsiteY8" fmla="*/ 2073276 h 2162176"/>
                <a:gd name="connsiteX9" fmla="*/ 2776537 w 3122611"/>
                <a:gd name="connsiteY9" fmla="*/ 2084389 h 2162176"/>
                <a:gd name="connsiteX10" fmla="*/ 2655887 w 3122611"/>
                <a:gd name="connsiteY10" fmla="*/ 2143126 h 2162176"/>
                <a:gd name="connsiteX11" fmla="*/ 255587 w 3122611"/>
                <a:gd name="connsiteY11" fmla="*/ 2162176 h 2162176"/>
                <a:gd name="connsiteX12" fmla="*/ 217487 w 3122611"/>
                <a:gd name="connsiteY12" fmla="*/ 2152651 h 2162176"/>
                <a:gd name="connsiteX13" fmla="*/ 107949 w 3122611"/>
                <a:gd name="connsiteY13" fmla="*/ 2051051 h 2162176"/>
                <a:gd name="connsiteX14" fmla="*/ 65087 w 3122611"/>
                <a:gd name="connsiteY14" fmla="*/ 2044701 h 2162176"/>
                <a:gd name="connsiteX15" fmla="*/ 0 w 3122611"/>
                <a:gd name="connsiteY15" fmla="*/ 2036763 h 216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22611" h="2162176">
                  <a:moveTo>
                    <a:pt x="2692399" y="0"/>
                  </a:moveTo>
                  <a:lnTo>
                    <a:pt x="2752724" y="0"/>
                  </a:lnTo>
                  <a:lnTo>
                    <a:pt x="2854325" y="20638"/>
                  </a:lnTo>
                  <a:lnTo>
                    <a:pt x="3014662" y="19051"/>
                  </a:lnTo>
                  <a:cubicBezTo>
                    <a:pt x="3018896" y="19580"/>
                    <a:pt x="3073929" y="23285"/>
                    <a:pt x="3078163" y="23814"/>
                  </a:cubicBezTo>
                  <a:lnTo>
                    <a:pt x="3122611" y="30164"/>
                  </a:lnTo>
                  <a:lnTo>
                    <a:pt x="3051175" y="1347788"/>
                  </a:lnTo>
                  <a:cubicBezTo>
                    <a:pt x="3050117" y="1566863"/>
                    <a:pt x="3050645" y="1793876"/>
                    <a:pt x="3049587" y="2012951"/>
                  </a:cubicBezTo>
                  <a:lnTo>
                    <a:pt x="2982912" y="2073276"/>
                  </a:lnTo>
                  <a:lnTo>
                    <a:pt x="2776537" y="2084389"/>
                  </a:lnTo>
                  <a:lnTo>
                    <a:pt x="2655887" y="2143126"/>
                  </a:lnTo>
                  <a:lnTo>
                    <a:pt x="255587" y="2162176"/>
                  </a:lnTo>
                  <a:lnTo>
                    <a:pt x="217487" y="2152651"/>
                  </a:lnTo>
                  <a:lnTo>
                    <a:pt x="107949" y="2051051"/>
                  </a:lnTo>
                  <a:lnTo>
                    <a:pt x="65087" y="2044701"/>
                  </a:lnTo>
                  <a:lnTo>
                    <a:pt x="0" y="2036763"/>
                  </a:lnTo>
                </a:path>
              </a:pathLst>
            </a:cu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0A26B0F-62FC-7D1B-7054-BFAE969A812D}"/>
                </a:ext>
              </a:extLst>
            </p:cNvPr>
            <p:cNvSpPr/>
            <p:nvPr/>
          </p:nvSpPr>
          <p:spPr>
            <a:xfrm>
              <a:off x="5724890" y="4403331"/>
              <a:ext cx="864605" cy="87614"/>
            </a:xfrm>
            <a:custGeom>
              <a:avLst/>
              <a:gdLst>
                <a:gd name="connsiteX0" fmla="*/ 0 w 793750"/>
                <a:gd name="connsiteY0" fmla="*/ 0 h 80434"/>
                <a:gd name="connsiteX1" fmla="*/ 8467 w 793750"/>
                <a:gd name="connsiteY1" fmla="*/ 52917 h 80434"/>
                <a:gd name="connsiteX2" fmla="*/ 694267 w 793750"/>
                <a:gd name="connsiteY2" fmla="*/ 44450 h 80434"/>
                <a:gd name="connsiteX3" fmla="*/ 719667 w 793750"/>
                <a:gd name="connsiteY3" fmla="*/ 67734 h 80434"/>
                <a:gd name="connsiteX4" fmla="*/ 793750 w 793750"/>
                <a:gd name="connsiteY4" fmla="*/ 80434 h 8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3750" h="80434">
                  <a:moveTo>
                    <a:pt x="0" y="0"/>
                  </a:moveTo>
                  <a:lnTo>
                    <a:pt x="8467" y="52917"/>
                  </a:lnTo>
                  <a:lnTo>
                    <a:pt x="694267" y="44450"/>
                  </a:lnTo>
                  <a:lnTo>
                    <a:pt x="719667" y="67734"/>
                  </a:lnTo>
                  <a:lnTo>
                    <a:pt x="793750" y="80434"/>
                  </a:lnTo>
                </a:path>
              </a:pathLst>
            </a:custGeom>
            <a:noFill/>
            <a:ln w="25400" cap="flat" cmpd="sng" algn="ctr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21E15AB-1F05-CAEF-07A8-899D277C0878}"/>
                </a:ext>
              </a:extLst>
            </p:cNvPr>
            <p:cNvSpPr/>
            <p:nvPr/>
          </p:nvSpPr>
          <p:spPr>
            <a:xfrm>
              <a:off x="2216902" y="4412554"/>
              <a:ext cx="136607" cy="93378"/>
            </a:xfrm>
            <a:custGeom>
              <a:avLst/>
              <a:gdLst>
                <a:gd name="connsiteX0" fmla="*/ 200025 w 200025"/>
                <a:gd name="connsiteY0" fmla="*/ 9525 h 98425"/>
                <a:gd name="connsiteX1" fmla="*/ 123825 w 200025"/>
                <a:gd name="connsiteY1" fmla="*/ 12700 h 98425"/>
                <a:gd name="connsiteX2" fmla="*/ 66675 w 200025"/>
                <a:gd name="connsiteY2" fmla="*/ 0 h 98425"/>
                <a:gd name="connsiteX3" fmla="*/ 63500 w 200025"/>
                <a:gd name="connsiteY3" fmla="*/ 28575 h 98425"/>
                <a:gd name="connsiteX4" fmla="*/ 66675 w 200025"/>
                <a:gd name="connsiteY4" fmla="*/ 98425 h 98425"/>
                <a:gd name="connsiteX5" fmla="*/ 0 w 200025"/>
                <a:gd name="connsiteY5" fmla="*/ 95250 h 98425"/>
                <a:gd name="connsiteX0" fmla="*/ 200025 w 200025"/>
                <a:gd name="connsiteY0" fmla="*/ 0 h 88900"/>
                <a:gd name="connsiteX1" fmla="*/ 123825 w 200025"/>
                <a:gd name="connsiteY1" fmla="*/ 3175 h 88900"/>
                <a:gd name="connsiteX2" fmla="*/ 63500 w 200025"/>
                <a:gd name="connsiteY2" fmla="*/ 19050 h 88900"/>
                <a:gd name="connsiteX3" fmla="*/ 66675 w 200025"/>
                <a:gd name="connsiteY3" fmla="*/ 88900 h 88900"/>
                <a:gd name="connsiteX4" fmla="*/ 0 w 200025"/>
                <a:gd name="connsiteY4" fmla="*/ 85725 h 88900"/>
                <a:gd name="connsiteX0" fmla="*/ 200025 w 200025"/>
                <a:gd name="connsiteY0" fmla="*/ 0 h 88900"/>
                <a:gd name="connsiteX1" fmla="*/ 123825 w 200025"/>
                <a:gd name="connsiteY1" fmla="*/ 3175 h 88900"/>
                <a:gd name="connsiteX2" fmla="*/ 80962 w 200025"/>
                <a:gd name="connsiteY2" fmla="*/ 12700 h 88900"/>
                <a:gd name="connsiteX3" fmla="*/ 66675 w 200025"/>
                <a:gd name="connsiteY3" fmla="*/ 88900 h 88900"/>
                <a:gd name="connsiteX4" fmla="*/ 0 w 200025"/>
                <a:gd name="connsiteY4" fmla="*/ 85725 h 88900"/>
                <a:gd name="connsiteX0" fmla="*/ 133350 w 133350"/>
                <a:gd name="connsiteY0" fmla="*/ 0 h 88900"/>
                <a:gd name="connsiteX1" fmla="*/ 57150 w 133350"/>
                <a:gd name="connsiteY1" fmla="*/ 3175 h 88900"/>
                <a:gd name="connsiteX2" fmla="*/ 14287 w 133350"/>
                <a:gd name="connsiteY2" fmla="*/ 12700 h 88900"/>
                <a:gd name="connsiteX3" fmla="*/ 0 w 133350"/>
                <a:gd name="connsiteY3" fmla="*/ 88900 h 88900"/>
                <a:gd name="connsiteX0" fmla="*/ 127000 w 127000"/>
                <a:gd name="connsiteY0" fmla="*/ 0 h 63500"/>
                <a:gd name="connsiteX1" fmla="*/ 50800 w 127000"/>
                <a:gd name="connsiteY1" fmla="*/ 3175 h 63500"/>
                <a:gd name="connsiteX2" fmla="*/ 7937 w 127000"/>
                <a:gd name="connsiteY2" fmla="*/ 12700 h 63500"/>
                <a:gd name="connsiteX3" fmla="*/ 0 w 127000"/>
                <a:gd name="connsiteY3" fmla="*/ 63500 h 63500"/>
                <a:gd name="connsiteX0" fmla="*/ 127000 w 127000"/>
                <a:gd name="connsiteY0" fmla="*/ 0 h 63500"/>
                <a:gd name="connsiteX1" fmla="*/ 50800 w 127000"/>
                <a:gd name="connsiteY1" fmla="*/ 3175 h 63500"/>
                <a:gd name="connsiteX2" fmla="*/ 4762 w 127000"/>
                <a:gd name="connsiteY2" fmla="*/ 3175 h 63500"/>
                <a:gd name="connsiteX3" fmla="*/ 0 w 127000"/>
                <a:gd name="connsiteY3" fmla="*/ 63500 h 63500"/>
                <a:gd name="connsiteX0" fmla="*/ 127000 w 127000"/>
                <a:gd name="connsiteY0" fmla="*/ 3175 h 66675"/>
                <a:gd name="connsiteX1" fmla="*/ 55562 w 127000"/>
                <a:gd name="connsiteY1" fmla="*/ 0 h 66675"/>
                <a:gd name="connsiteX2" fmla="*/ 4762 w 127000"/>
                <a:gd name="connsiteY2" fmla="*/ 6350 h 66675"/>
                <a:gd name="connsiteX3" fmla="*/ 0 w 127000"/>
                <a:gd name="connsiteY3" fmla="*/ 66675 h 66675"/>
                <a:gd name="connsiteX0" fmla="*/ 130175 w 130175"/>
                <a:gd name="connsiteY0" fmla="*/ 0 h 71438"/>
                <a:gd name="connsiteX1" fmla="*/ 55562 w 130175"/>
                <a:gd name="connsiteY1" fmla="*/ 4763 h 71438"/>
                <a:gd name="connsiteX2" fmla="*/ 4762 w 130175"/>
                <a:gd name="connsiteY2" fmla="*/ 11113 h 71438"/>
                <a:gd name="connsiteX3" fmla="*/ 0 w 130175"/>
                <a:gd name="connsiteY3" fmla="*/ 71438 h 71438"/>
                <a:gd name="connsiteX0" fmla="*/ 125412 w 125412"/>
                <a:gd name="connsiteY0" fmla="*/ 0 h 85726"/>
                <a:gd name="connsiteX1" fmla="*/ 55562 w 125412"/>
                <a:gd name="connsiteY1" fmla="*/ 19051 h 85726"/>
                <a:gd name="connsiteX2" fmla="*/ 4762 w 125412"/>
                <a:gd name="connsiteY2" fmla="*/ 25401 h 85726"/>
                <a:gd name="connsiteX3" fmla="*/ 0 w 125412"/>
                <a:gd name="connsiteY3" fmla="*/ 85726 h 85726"/>
                <a:gd name="connsiteX0" fmla="*/ 125412 w 125412"/>
                <a:gd name="connsiteY0" fmla="*/ 0 h 85726"/>
                <a:gd name="connsiteX1" fmla="*/ 66675 w 125412"/>
                <a:gd name="connsiteY1" fmla="*/ 3176 h 85726"/>
                <a:gd name="connsiteX2" fmla="*/ 4762 w 125412"/>
                <a:gd name="connsiteY2" fmla="*/ 25401 h 85726"/>
                <a:gd name="connsiteX3" fmla="*/ 0 w 125412"/>
                <a:gd name="connsiteY3" fmla="*/ 85726 h 8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412" h="85726">
                  <a:moveTo>
                    <a:pt x="125412" y="0"/>
                  </a:moveTo>
                  <a:lnTo>
                    <a:pt x="66675" y="3176"/>
                  </a:lnTo>
                  <a:lnTo>
                    <a:pt x="4762" y="25401"/>
                  </a:lnTo>
                  <a:lnTo>
                    <a:pt x="0" y="85726"/>
                  </a:lnTo>
                </a:path>
              </a:pathLst>
            </a:custGeom>
            <a:noFill/>
            <a:ln w="25400" cap="flat" cmpd="sng" algn="ctr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822D83BE-D5B1-E135-FB35-E3C90E8E92E7}"/>
                </a:ext>
              </a:extLst>
            </p:cNvPr>
            <p:cNvGrpSpPr/>
            <p:nvPr/>
          </p:nvGrpSpPr>
          <p:grpSpPr>
            <a:xfrm>
              <a:off x="6367004" y="2119622"/>
              <a:ext cx="257653" cy="76085"/>
              <a:chOff x="4803775" y="2822575"/>
              <a:chExt cx="236538" cy="69850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B52F2B4E-886E-DFB7-765F-6D1D45567BE6}"/>
                  </a:ext>
                </a:extLst>
              </p:cNvPr>
              <p:cNvSpPr/>
              <p:nvPr/>
            </p:nvSpPr>
            <p:spPr>
              <a:xfrm>
                <a:off x="4803775" y="2822575"/>
                <a:ext cx="188913" cy="69850"/>
              </a:xfrm>
              <a:custGeom>
                <a:avLst/>
                <a:gdLst>
                  <a:gd name="connsiteX0" fmla="*/ 0 w 188913"/>
                  <a:gd name="connsiteY0" fmla="*/ 69850 h 69850"/>
                  <a:gd name="connsiteX1" fmla="*/ 111125 w 188913"/>
                  <a:gd name="connsiteY1" fmla="*/ 49213 h 69850"/>
                  <a:gd name="connsiteX2" fmla="*/ 161925 w 188913"/>
                  <a:gd name="connsiteY2" fmla="*/ 3175 h 69850"/>
                  <a:gd name="connsiteX3" fmla="*/ 188913 w 188913"/>
                  <a:gd name="connsiteY3" fmla="*/ 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913" h="69850">
                    <a:moveTo>
                      <a:pt x="0" y="69850"/>
                    </a:moveTo>
                    <a:lnTo>
                      <a:pt x="111125" y="49213"/>
                    </a:lnTo>
                    <a:lnTo>
                      <a:pt x="161925" y="3175"/>
                    </a:lnTo>
                    <a:lnTo>
                      <a:pt x="188913" y="0"/>
                    </a:lnTo>
                  </a:path>
                </a:pathLst>
              </a:custGeom>
              <a:noFill/>
              <a:ln w="254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249D8A00-97A9-B35B-C931-23815D6462D8}"/>
                  </a:ext>
                </a:extLst>
              </p:cNvPr>
              <p:cNvSpPr/>
              <p:nvPr/>
            </p:nvSpPr>
            <p:spPr>
              <a:xfrm>
                <a:off x="4918075" y="2851150"/>
                <a:ext cx="104775" cy="20638"/>
              </a:xfrm>
              <a:custGeom>
                <a:avLst/>
                <a:gdLst>
                  <a:gd name="connsiteX0" fmla="*/ 0 w 104775"/>
                  <a:gd name="connsiteY0" fmla="*/ 20638 h 20638"/>
                  <a:gd name="connsiteX1" fmla="*/ 104775 w 104775"/>
                  <a:gd name="connsiteY1" fmla="*/ 0 h 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5" h="20638">
                    <a:moveTo>
                      <a:pt x="0" y="20638"/>
                    </a:moveTo>
                    <a:lnTo>
                      <a:pt x="104775" y="0"/>
                    </a:lnTo>
                  </a:path>
                </a:pathLst>
              </a:custGeom>
              <a:noFill/>
              <a:ln w="254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4F342C24-073E-06A4-6955-D916CCF9F20B}"/>
                  </a:ext>
                </a:extLst>
              </p:cNvPr>
              <p:cNvSpPr/>
              <p:nvPr/>
            </p:nvSpPr>
            <p:spPr>
              <a:xfrm>
                <a:off x="4918075" y="2870200"/>
                <a:ext cx="122238" cy="7938"/>
              </a:xfrm>
              <a:custGeom>
                <a:avLst/>
                <a:gdLst>
                  <a:gd name="connsiteX0" fmla="*/ 0 w 122238"/>
                  <a:gd name="connsiteY0" fmla="*/ 0 h 7938"/>
                  <a:gd name="connsiteX1" fmla="*/ 122238 w 122238"/>
                  <a:gd name="connsiteY1" fmla="*/ 7938 h 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2238" h="7938">
                    <a:moveTo>
                      <a:pt x="0" y="0"/>
                    </a:moveTo>
                    <a:lnTo>
                      <a:pt x="122238" y="7938"/>
                    </a:lnTo>
                  </a:path>
                </a:pathLst>
              </a:custGeom>
              <a:noFill/>
              <a:ln w="254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DBD8DBA-A6A8-D4FF-1099-4ECABBD0B07A}"/>
                </a:ext>
              </a:extLst>
            </p:cNvPr>
            <p:cNvGrpSpPr/>
            <p:nvPr/>
          </p:nvGrpSpPr>
          <p:grpSpPr>
            <a:xfrm flipH="1">
              <a:off x="5068369" y="2142102"/>
              <a:ext cx="231714" cy="49800"/>
              <a:chOff x="4803775" y="2822575"/>
              <a:chExt cx="236538" cy="69850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D5F98D19-1F48-B8C7-7F94-13807DC050F5}"/>
                  </a:ext>
                </a:extLst>
              </p:cNvPr>
              <p:cNvSpPr/>
              <p:nvPr/>
            </p:nvSpPr>
            <p:spPr>
              <a:xfrm>
                <a:off x="4803775" y="2822575"/>
                <a:ext cx="188913" cy="69850"/>
              </a:xfrm>
              <a:custGeom>
                <a:avLst/>
                <a:gdLst>
                  <a:gd name="connsiteX0" fmla="*/ 0 w 188913"/>
                  <a:gd name="connsiteY0" fmla="*/ 69850 h 69850"/>
                  <a:gd name="connsiteX1" fmla="*/ 111125 w 188913"/>
                  <a:gd name="connsiteY1" fmla="*/ 49213 h 69850"/>
                  <a:gd name="connsiteX2" fmla="*/ 161925 w 188913"/>
                  <a:gd name="connsiteY2" fmla="*/ 3175 h 69850"/>
                  <a:gd name="connsiteX3" fmla="*/ 188913 w 188913"/>
                  <a:gd name="connsiteY3" fmla="*/ 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913" h="69850">
                    <a:moveTo>
                      <a:pt x="0" y="69850"/>
                    </a:moveTo>
                    <a:lnTo>
                      <a:pt x="111125" y="49213"/>
                    </a:lnTo>
                    <a:lnTo>
                      <a:pt x="161925" y="3175"/>
                    </a:lnTo>
                    <a:lnTo>
                      <a:pt x="188913" y="0"/>
                    </a:lnTo>
                  </a:path>
                </a:pathLst>
              </a:custGeom>
              <a:noFill/>
              <a:ln w="254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2AEBB770-5868-4038-4F19-5EBC977CC28B}"/>
                  </a:ext>
                </a:extLst>
              </p:cNvPr>
              <p:cNvSpPr/>
              <p:nvPr/>
            </p:nvSpPr>
            <p:spPr>
              <a:xfrm>
                <a:off x="4918075" y="2851150"/>
                <a:ext cx="104775" cy="20638"/>
              </a:xfrm>
              <a:custGeom>
                <a:avLst/>
                <a:gdLst>
                  <a:gd name="connsiteX0" fmla="*/ 0 w 104775"/>
                  <a:gd name="connsiteY0" fmla="*/ 20638 h 20638"/>
                  <a:gd name="connsiteX1" fmla="*/ 104775 w 104775"/>
                  <a:gd name="connsiteY1" fmla="*/ 0 h 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5" h="20638">
                    <a:moveTo>
                      <a:pt x="0" y="20638"/>
                    </a:moveTo>
                    <a:lnTo>
                      <a:pt x="104775" y="0"/>
                    </a:lnTo>
                  </a:path>
                </a:pathLst>
              </a:custGeom>
              <a:noFill/>
              <a:ln w="254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B882DD58-813D-6C8A-DE28-6143043C366C}"/>
                  </a:ext>
                </a:extLst>
              </p:cNvPr>
              <p:cNvSpPr/>
              <p:nvPr/>
            </p:nvSpPr>
            <p:spPr>
              <a:xfrm>
                <a:off x="4918075" y="2870200"/>
                <a:ext cx="122238" cy="7938"/>
              </a:xfrm>
              <a:custGeom>
                <a:avLst/>
                <a:gdLst>
                  <a:gd name="connsiteX0" fmla="*/ 0 w 122238"/>
                  <a:gd name="connsiteY0" fmla="*/ 0 h 7938"/>
                  <a:gd name="connsiteX1" fmla="*/ 122238 w 122238"/>
                  <a:gd name="connsiteY1" fmla="*/ 7938 h 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2238" h="7938">
                    <a:moveTo>
                      <a:pt x="0" y="0"/>
                    </a:moveTo>
                    <a:lnTo>
                      <a:pt x="122238" y="7938"/>
                    </a:lnTo>
                  </a:path>
                </a:pathLst>
              </a:custGeom>
              <a:noFill/>
              <a:ln w="254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4977F29-6349-AF73-BD87-E84D8DC802E8}"/>
              </a:ext>
            </a:extLst>
          </p:cNvPr>
          <p:cNvGrpSpPr/>
          <p:nvPr/>
        </p:nvGrpSpPr>
        <p:grpSpPr>
          <a:xfrm>
            <a:off x="8717025" y="2583367"/>
            <a:ext cx="1403657" cy="486115"/>
            <a:chOff x="7055700" y="648856"/>
            <a:chExt cx="1949844" cy="675271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6AB9F7C-9280-8FBC-F48E-E765AD8FAF28}"/>
                </a:ext>
              </a:extLst>
            </p:cNvPr>
            <p:cNvSpPr/>
            <p:nvPr/>
          </p:nvSpPr>
          <p:spPr>
            <a:xfrm>
              <a:off x="7055700" y="1193293"/>
              <a:ext cx="725916" cy="130834"/>
            </a:xfrm>
            <a:custGeom>
              <a:avLst/>
              <a:gdLst>
                <a:gd name="connsiteX0" fmla="*/ 0 w 666427"/>
                <a:gd name="connsiteY0" fmla="*/ 120112 h 120112"/>
                <a:gd name="connsiteX1" fmla="*/ 666427 w 666427"/>
                <a:gd name="connsiteY1" fmla="*/ 0 h 120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427" h="120112">
                  <a:moveTo>
                    <a:pt x="0" y="120112"/>
                  </a:moveTo>
                  <a:lnTo>
                    <a:pt x="666427" y="0"/>
                  </a:lnTo>
                </a:path>
              </a:pathLst>
            </a:custGeom>
            <a:noFill/>
            <a:ln w="3175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33DFF66-26EE-8C08-2A12-0D0F7E224940}"/>
                </a:ext>
              </a:extLst>
            </p:cNvPr>
            <p:cNvGrpSpPr/>
            <p:nvPr/>
          </p:nvGrpSpPr>
          <p:grpSpPr>
            <a:xfrm>
              <a:off x="7743631" y="648856"/>
              <a:ext cx="1261913" cy="548658"/>
              <a:chOff x="6067586" y="1472339"/>
              <a:chExt cx="1158499" cy="503695"/>
            </a:xfrm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27455C39-2C1A-AE4F-59C4-6A3EAEB10FE4}"/>
                  </a:ext>
                </a:extLst>
              </p:cNvPr>
              <p:cNvSpPr/>
              <p:nvPr/>
            </p:nvSpPr>
            <p:spPr>
              <a:xfrm>
                <a:off x="6110207" y="1472339"/>
                <a:ext cx="740044" cy="495946"/>
              </a:xfrm>
              <a:custGeom>
                <a:avLst/>
                <a:gdLst>
                  <a:gd name="connsiteX0" fmla="*/ 0 w 740044"/>
                  <a:gd name="connsiteY0" fmla="*/ 495946 h 495946"/>
                  <a:gd name="connsiteX1" fmla="*/ 278969 w 740044"/>
                  <a:gd name="connsiteY1" fmla="*/ 344837 h 495946"/>
                  <a:gd name="connsiteX2" fmla="*/ 488196 w 740044"/>
                  <a:gd name="connsiteY2" fmla="*/ 139485 h 495946"/>
                  <a:gd name="connsiteX3" fmla="*/ 740044 w 740044"/>
                  <a:gd name="connsiteY3" fmla="*/ 0 h 49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0044" h="495946">
                    <a:moveTo>
                      <a:pt x="0" y="495946"/>
                    </a:moveTo>
                    <a:lnTo>
                      <a:pt x="278969" y="344837"/>
                    </a:lnTo>
                    <a:lnTo>
                      <a:pt x="488196" y="139485"/>
                    </a:lnTo>
                    <a:lnTo>
                      <a:pt x="740044" y="0"/>
                    </a:lnTo>
                  </a:path>
                </a:pathLst>
              </a:custGeom>
              <a:noFill/>
              <a:ln w="317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797352E-B424-E2ED-C59C-9CF19808E1D6}"/>
                  </a:ext>
                </a:extLst>
              </p:cNvPr>
              <p:cNvSpPr/>
              <p:nvPr/>
            </p:nvSpPr>
            <p:spPr>
              <a:xfrm>
                <a:off x="6094708" y="1588576"/>
                <a:ext cx="836909" cy="383583"/>
              </a:xfrm>
              <a:custGeom>
                <a:avLst/>
                <a:gdLst>
                  <a:gd name="connsiteX0" fmla="*/ 0 w 836909"/>
                  <a:gd name="connsiteY0" fmla="*/ 383583 h 383583"/>
                  <a:gd name="connsiteX1" fmla="*/ 464950 w 836909"/>
                  <a:gd name="connsiteY1" fmla="*/ 174356 h 383583"/>
                  <a:gd name="connsiteX2" fmla="*/ 681926 w 836909"/>
                  <a:gd name="connsiteY2" fmla="*/ 61993 h 383583"/>
                  <a:gd name="connsiteX3" fmla="*/ 836909 w 836909"/>
                  <a:gd name="connsiteY3" fmla="*/ 0 h 383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6909" h="383583">
                    <a:moveTo>
                      <a:pt x="0" y="383583"/>
                    </a:moveTo>
                    <a:lnTo>
                      <a:pt x="464950" y="174356"/>
                    </a:lnTo>
                    <a:lnTo>
                      <a:pt x="681926" y="61993"/>
                    </a:lnTo>
                    <a:lnTo>
                      <a:pt x="836909" y="0"/>
                    </a:lnTo>
                  </a:path>
                </a:pathLst>
              </a:custGeom>
              <a:noFill/>
              <a:ln w="317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AEA46CC-359A-927C-45D3-52E928CFC287}"/>
                  </a:ext>
                </a:extLst>
              </p:cNvPr>
              <p:cNvSpPr/>
              <p:nvPr/>
            </p:nvSpPr>
            <p:spPr>
              <a:xfrm>
                <a:off x="6094708" y="1720312"/>
                <a:ext cx="918275" cy="251847"/>
              </a:xfrm>
              <a:custGeom>
                <a:avLst/>
                <a:gdLst>
                  <a:gd name="connsiteX0" fmla="*/ 0 w 918275"/>
                  <a:gd name="connsiteY0" fmla="*/ 251847 h 251847"/>
                  <a:gd name="connsiteX1" fmla="*/ 472699 w 918275"/>
                  <a:gd name="connsiteY1" fmla="*/ 120112 h 251847"/>
                  <a:gd name="connsiteX2" fmla="*/ 918275 w 918275"/>
                  <a:gd name="connsiteY2" fmla="*/ 0 h 251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18275" h="251847">
                    <a:moveTo>
                      <a:pt x="0" y="251847"/>
                    </a:moveTo>
                    <a:lnTo>
                      <a:pt x="472699" y="120112"/>
                    </a:lnTo>
                    <a:lnTo>
                      <a:pt x="918275" y="0"/>
                    </a:lnTo>
                  </a:path>
                </a:pathLst>
              </a:custGeom>
              <a:noFill/>
              <a:ln w="317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C180ABB-633C-0253-7E5B-041CBE9E45A7}"/>
                  </a:ext>
                </a:extLst>
              </p:cNvPr>
              <p:cNvSpPr/>
              <p:nvPr/>
            </p:nvSpPr>
            <p:spPr>
              <a:xfrm>
                <a:off x="6079210" y="1828800"/>
                <a:ext cx="1143000" cy="143359"/>
              </a:xfrm>
              <a:custGeom>
                <a:avLst/>
                <a:gdLst>
                  <a:gd name="connsiteX0" fmla="*/ 0 w 1143000"/>
                  <a:gd name="connsiteY0" fmla="*/ 143359 h 143359"/>
                  <a:gd name="connsiteX1" fmla="*/ 693549 w 1143000"/>
                  <a:gd name="connsiteY1" fmla="*/ 54244 h 143359"/>
                  <a:gd name="connsiteX2" fmla="*/ 1143000 w 1143000"/>
                  <a:gd name="connsiteY2" fmla="*/ 0 h 143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3000" h="143359">
                    <a:moveTo>
                      <a:pt x="0" y="143359"/>
                    </a:moveTo>
                    <a:lnTo>
                      <a:pt x="693549" y="54244"/>
                    </a:lnTo>
                    <a:lnTo>
                      <a:pt x="1143000" y="0"/>
                    </a:lnTo>
                  </a:path>
                </a:pathLst>
              </a:custGeom>
              <a:noFill/>
              <a:ln w="317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8682AF11-D23E-A91B-0629-E8DDF51E1CAE}"/>
                  </a:ext>
                </a:extLst>
              </p:cNvPr>
              <p:cNvSpPr/>
              <p:nvPr/>
            </p:nvSpPr>
            <p:spPr>
              <a:xfrm>
                <a:off x="6067586" y="1716437"/>
                <a:ext cx="1158499" cy="259597"/>
              </a:xfrm>
              <a:custGeom>
                <a:avLst/>
                <a:gdLst>
                  <a:gd name="connsiteX0" fmla="*/ 0 w 1158499"/>
                  <a:gd name="connsiteY0" fmla="*/ 259597 h 259597"/>
                  <a:gd name="connsiteX1" fmla="*/ 926024 w 1158499"/>
                  <a:gd name="connsiteY1" fmla="*/ 96865 h 259597"/>
                  <a:gd name="connsiteX2" fmla="*/ 1158499 w 1158499"/>
                  <a:gd name="connsiteY2" fmla="*/ 0 h 259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499" h="259597">
                    <a:moveTo>
                      <a:pt x="0" y="259597"/>
                    </a:moveTo>
                    <a:lnTo>
                      <a:pt x="926024" y="96865"/>
                    </a:lnTo>
                    <a:lnTo>
                      <a:pt x="1158499" y="0"/>
                    </a:lnTo>
                  </a:path>
                </a:pathLst>
              </a:custGeom>
              <a:noFill/>
              <a:ln w="317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3797EBA-745F-B89D-DE4F-7E92335AC485}"/>
              </a:ext>
            </a:extLst>
          </p:cNvPr>
          <p:cNvGrpSpPr/>
          <p:nvPr/>
        </p:nvGrpSpPr>
        <p:grpSpPr>
          <a:xfrm>
            <a:off x="6218848" y="2693165"/>
            <a:ext cx="1203001" cy="321664"/>
            <a:chOff x="2949207" y="834554"/>
            <a:chExt cx="1795797" cy="480168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6EBC490-87F6-AB0C-6EF6-98BB604CC5EC}"/>
                </a:ext>
              </a:extLst>
            </p:cNvPr>
            <p:cNvSpPr/>
            <p:nvPr/>
          </p:nvSpPr>
          <p:spPr>
            <a:xfrm flipV="1">
              <a:off x="4109256" y="1239718"/>
              <a:ext cx="635748" cy="75004"/>
            </a:xfrm>
            <a:custGeom>
              <a:avLst/>
              <a:gdLst>
                <a:gd name="connsiteX0" fmla="*/ 0 w 666427"/>
                <a:gd name="connsiteY0" fmla="*/ 120112 h 120112"/>
                <a:gd name="connsiteX1" fmla="*/ 666427 w 666427"/>
                <a:gd name="connsiteY1" fmla="*/ 0 h 120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427" h="120112">
                  <a:moveTo>
                    <a:pt x="0" y="120112"/>
                  </a:moveTo>
                  <a:lnTo>
                    <a:pt x="666427" y="0"/>
                  </a:lnTo>
                </a:path>
              </a:pathLst>
            </a:custGeom>
            <a:noFill/>
            <a:ln w="3175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E2C9B8F4-FC57-1179-20AF-226D274CA90E}"/>
                </a:ext>
              </a:extLst>
            </p:cNvPr>
            <p:cNvGrpSpPr/>
            <p:nvPr/>
          </p:nvGrpSpPr>
          <p:grpSpPr>
            <a:xfrm>
              <a:off x="2949207" y="834554"/>
              <a:ext cx="1185945" cy="438926"/>
              <a:chOff x="1666068" y="1642820"/>
              <a:chExt cx="1088756" cy="402956"/>
            </a:xfrm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99B24405-6770-51BF-0404-4AABC3BEAD8F}"/>
                  </a:ext>
                </a:extLst>
              </p:cNvPr>
              <p:cNvSpPr/>
              <p:nvPr/>
            </p:nvSpPr>
            <p:spPr>
              <a:xfrm>
                <a:off x="1724186" y="1642820"/>
                <a:ext cx="1030638" cy="379709"/>
              </a:xfrm>
              <a:custGeom>
                <a:avLst/>
                <a:gdLst>
                  <a:gd name="connsiteX0" fmla="*/ 1030638 w 1030638"/>
                  <a:gd name="connsiteY0" fmla="*/ 379709 h 379709"/>
                  <a:gd name="connsiteX1" fmla="*/ 542441 w 1030638"/>
                  <a:gd name="connsiteY1" fmla="*/ 267346 h 379709"/>
                  <a:gd name="connsiteX2" fmla="*/ 402956 w 1030638"/>
                  <a:gd name="connsiteY2" fmla="*/ 131736 h 379709"/>
                  <a:gd name="connsiteX3" fmla="*/ 298343 w 1030638"/>
                  <a:gd name="connsiteY3" fmla="*/ 50370 h 379709"/>
                  <a:gd name="connsiteX4" fmla="*/ 0 w 1030638"/>
                  <a:gd name="connsiteY4" fmla="*/ 0 h 379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0638" h="379709">
                    <a:moveTo>
                      <a:pt x="1030638" y="379709"/>
                    </a:moveTo>
                    <a:lnTo>
                      <a:pt x="542441" y="267346"/>
                    </a:lnTo>
                    <a:lnTo>
                      <a:pt x="402956" y="131736"/>
                    </a:lnTo>
                    <a:lnTo>
                      <a:pt x="298343" y="50370"/>
                    </a:lnTo>
                    <a:lnTo>
                      <a:pt x="0" y="0"/>
                    </a:lnTo>
                  </a:path>
                </a:pathLst>
              </a:custGeom>
              <a:noFill/>
              <a:ln w="317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BD3E03B5-BAA9-0C35-6FC5-CD7B3AC496BC}"/>
                  </a:ext>
                </a:extLst>
              </p:cNvPr>
              <p:cNvSpPr/>
              <p:nvPr/>
            </p:nvSpPr>
            <p:spPr>
              <a:xfrm>
                <a:off x="1673817" y="1948912"/>
                <a:ext cx="1073258" cy="96864"/>
              </a:xfrm>
              <a:custGeom>
                <a:avLst/>
                <a:gdLst>
                  <a:gd name="connsiteX0" fmla="*/ 1073258 w 1073258"/>
                  <a:gd name="connsiteY0" fmla="*/ 77491 h 96864"/>
                  <a:gd name="connsiteX1" fmla="*/ 488197 w 1073258"/>
                  <a:gd name="connsiteY1" fmla="*/ 96864 h 96864"/>
                  <a:gd name="connsiteX2" fmla="*/ 0 w 1073258"/>
                  <a:gd name="connsiteY2" fmla="*/ 0 h 96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3258" h="96864">
                    <a:moveTo>
                      <a:pt x="1073258" y="77491"/>
                    </a:moveTo>
                    <a:lnTo>
                      <a:pt x="488197" y="96864"/>
                    </a:lnTo>
                    <a:lnTo>
                      <a:pt x="0" y="0"/>
                    </a:lnTo>
                  </a:path>
                </a:pathLst>
              </a:custGeom>
              <a:noFill/>
              <a:ln w="317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500A74D4-D195-2852-4485-EF2FACDDAB76}"/>
                  </a:ext>
                </a:extLst>
              </p:cNvPr>
              <p:cNvSpPr/>
              <p:nvPr/>
            </p:nvSpPr>
            <p:spPr>
              <a:xfrm>
                <a:off x="1666068" y="1817176"/>
                <a:ext cx="1081007" cy="201478"/>
              </a:xfrm>
              <a:custGeom>
                <a:avLst/>
                <a:gdLst>
                  <a:gd name="connsiteX0" fmla="*/ 1081007 w 1081007"/>
                  <a:gd name="connsiteY0" fmla="*/ 201478 h 201478"/>
                  <a:gd name="connsiteX1" fmla="*/ 387457 w 1081007"/>
                  <a:gd name="connsiteY1" fmla="*/ 69743 h 201478"/>
                  <a:gd name="connsiteX2" fmla="*/ 0 w 1081007"/>
                  <a:gd name="connsiteY2" fmla="*/ 0 h 201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1007" h="201478">
                    <a:moveTo>
                      <a:pt x="1081007" y="201478"/>
                    </a:moveTo>
                    <a:lnTo>
                      <a:pt x="387457" y="69743"/>
                    </a:lnTo>
                    <a:lnTo>
                      <a:pt x="0" y="0"/>
                    </a:lnTo>
                  </a:path>
                </a:pathLst>
              </a:custGeom>
              <a:noFill/>
              <a:ln w="317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0FBBE706-2D18-553D-AC3D-2EC199EFC66D}"/>
                  </a:ext>
                </a:extLst>
              </p:cNvPr>
              <p:cNvSpPr/>
              <p:nvPr/>
            </p:nvSpPr>
            <p:spPr>
              <a:xfrm>
                <a:off x="1700939" y="1782305"/>
                <a:ext cx="1046136" cy="236349"/>
              </a:xfrm>
              <a:custGeom>
                <a:avLst/>
                <a:gdLst>
                  <a:gd name="connsiteX0" fmla="*/ 1046136 w 1046136"/>
                  <a:gd name="connsiteY0" fmla="*/ 236349 h 236349"/>
                  <a:gd name="connsiteX1" fmla="*/ 395207 w 1046136"/>
                  <a:gd name="connsiteY1" fmla="*/ 92990 h 236349"/>
                  <a:gd name="connsiteX2" fmla="*/ 0 w 1046136"/>
                  <a:gd name="connsiteY2" fmla="*/ 0 h 23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46136" h="236349">
                    <a:moveTo>
                      <a:pt x="1046136" y="236349"/>
                    </a:moveTo>
                    <a:lnTo>
                      <a:pt x="395207" y="92990"/>
                    </a:lnTo>
                    <a:lnTo>
                      <a:pt x="0" y="0"/>
                    </a:lnTo>
                  </a:path>
                </a:pathLst>
              </a:custGeom>
              <a:noFill/>
              <a:ln w="317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CA758C0-801D-1A5E-A97E-B55C84034778}"/>
              </a:ext>
            </a:extLst>
          </p:cNvPr>
          <p:cNvSpPr txBox="1"/>
          <p:nvPr/>
        </p:nvSpPr>
        <p:spPr>
          <a:xfrm>
            <a:off x="8906681" y="2697154"/>
            <a:ext cx="3658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" panose="020F0502020204030204"/>
                <a:sym typeface="Symbol" panose="05050102010706020507" pitchFamily="18" charset="2"/>
              </a:rPr>
              <a:t>20 K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458878A-76A9-7D78-FB0C-68E26F0147E6}"/>
              </a:ext>
            </a:extLst>
          </p:cNvPr>
          <p:cNvSpPr txBox="1"/>
          <p:nvPr/>
        </p:nvSpPr>
        <p:spPr>
          <a:xfrm>
            <a:off x="9509590" y="2379131"/>
            <a:ext cx="3658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" panose="020F0502020204030204"/>
                <a:sym typeface="Symbol" panose="05050102010706020507" pitchFamily="18" charset="2"/>
              </a:rPr>
              <a:t>60 K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CD41D9D-EA3F-F354-1715-C257E44AA272}"/>
              </a:ext>
            </a:extLst>
          </p:cNvPr>
          <p:cNvSpPr txBox="1"/>
          <p:nvPr/>
        </p:nvSpPr>
        <p:spPr>
          <a:xfrm>
            <a:off x="9933212" y="2339657"/>
            <a:ext cx="4171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" panose="020F0502020204030204"/>
                <a:sym typeface="Symbol" panose="05050102010706020507" pitchFamily="18" charset="2"/>
              </a:rPr>
              <a:t>300 K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AF990B0D-C016-602D-54A8-8276E427CEC9}"/>
              </a:ext>
            </a:extLst>
          </p:cNvPr>
          <p:cNvSpPr/>
          <p:nvPr/>
        </p:nvSpPr>
        <p:spPr>
          <a:xfrm>
            <a:off x="8581670" y="6148605"/>
            <a:ext cx="1630514" cy="491588"/>
          </a:xfrm>
          <a:custGeom>
            <a:avLst/>
            <a:gdLst>
              <a:gd name="connsiteX0" fmla="*/ 2042160 w 2042160"/>
              <a:gd name="connsiteY0" fmla="*/ 615696 h 615696"/>
              <a:gd name="connsiteX1" fmla="*/ 18288 w 2042160"/>
              <a:gd name="connsiteY1" fmla="*/ 316992 h 615696"/>
              <a:gd name="connsiteX2" fmla="*/ 0 w 2042160"/>
              <a:gd name="connsiteY2" fmla="*/ 0 h 615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2160" h="615696">
                <a:moveTo>
                  <a:pt x="2042160" y="615696"/>
                </a:moveTo>
                <a:lnTo>
                  <a:pt x="18288" y="316992"/>
                </a:lnTo>
                <a:lnTo>
                  <a:pt x="0" y="0"/>
                </a:lnTo>
              </a:path>
            </a:pathLst>
          </a:custGeom>
          <a:noFill/>
          <a:ln w="31750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4361B81-5ACA-438E-77A7-C87CF14337A6}"/>
              </a:ext>
            </a:extLst>
          </p:cNvPr>
          <p:cNvCxnSpPr>
            <a:stCxn id="73" idx="2"/>
          </p:cNvCxnSpPr>
          <p:nvPr/>
        </p:nvCxnSpPr>
        <p:spPr>
          <a:xfrm flipV="1">
            <a:off x="8581670" y="5627910"/>
            <a:ext cx="6131" cy="520695"/>
          </a:xfrm>
          <a:prstGeom prst="line">
            <a:avLst/>
          </a:prstGeom>
          <a:noFill/>
          <a:ln w="3175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06D720DA-2744-F427-B63D-7E08CF3AAE8B}"/>
              </a:ext>
            </a:extLst>
          </p:cNvPr>
          <p:cNvSpPr txBox="1"/>
          <p:nvPr/>
        </p:nvSpPr>
        <p:spPr>
          <a:xfrm>
            <a:off x="8852506" y="6016057"/>
            <a:ext cx="3930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" panose="020F0502020204030204"/>
                <a:sym typeface="Symbol" panose="05050102010706020507" pitchFamily="18" charset="2"/>
              </a:rPr>
              <a:t>4.5 K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3296F5F-F9DF-1411-D1AE-5962A394CA91}"/>
              </a:ext>
            </a:extLst>
          </p:cNvPr>
          <p:cNvSpPr txBox="1"/>
          <p:nvPr/>
        </p:nvSpPr>
        <p:spPr>
          <a:xfrm>
            <a:off x="6794384" y="2633818"/>
            <a:ext cx="3658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" panose="020F0502020204030204"/>
                <a:sym typeface="Symbol" panose="05050102010706020507" pitchFamily="18" charset="2"/>
              </a:rPr>
              <a:t>20 K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86DC78F-1067-83FD-F2C3-280932E031C3}"/>
              </a:ext>
            </a:extLst>
          </p:cNvPr>
          <p:cNvSpPr txBox="1"/>
          <p:nvPr/>
        </p:nvSpPr>
        <p:spPr>
          <a:xfrm>
            <a:off x="6196482" y="2450889"/>
            <a:ext cx="3658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" panose="020F0502020204030204"/>
                <a:sym typeface="Symbol" panose="05050102010706020507" pitchFamily="18" charset="2"/>
              </a:rPr>
              <a:t>60 K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3CC4277-19C5-3B41-7799-BC21C93D0E65}"/>
              </a:ext>
            </a:extLst>
          </p:cNvPr>
          <p:cNvSpPr txBox="1"/>
          <p:nvPr/>
        </p:nvSpPr>
        <p:spPr>
          <a:xfrm>
            <a:off x="5665048" y="2412654"/>
            <a:ext cx="4171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" panose="020F0502020204030204"/>
                <a:sym typeface="Symbol" panose="05050102010706020507" pitchFamily="18" charset="2"/>
              </a:rPr>
              <a:t>300 K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3921A32-6A73-740F-4DF3-2A001E134952}"/>
              </a:ext>
            </a:extLst>
          </p:cNvPr>
          <p:cNvCxnSpPr>
            <a:cxnSpLocks/>
          </p:cNvCxnSpPr>
          <p:nvPr/>
        </p:nvCxnSpPr>
        <p:spPr>
          <a:xfrm flipV="1">
            <a:off x="5800765" y="5786853"/>
            <a:ext cx="592008" cy="374129"/>
          </a:xfrm>
          <a:prstGeom prst="line">
            <a:avLst/>
          </a:prstGeom>
          <a:noFill/>
          <a:ln w="3175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A4C00C2-D1F7-5F89-1036-6FE682DF42C5}"/>
              </a:ext>
            </a:extLst>
          </p:cNvPr>
          <p:cNvSpPr/>
          <p:nvPr/>
        </p:nvSpPr>
        <p:spPr>
          <a:xfrm>
            <a:off x="4745648" y="6160371"/>
            <a:ext cx="1055116" cy="440049"/>
          </a:xfrm>
          <a:custGeom>
            <a:avLst/>
            <a:gdLst>
              <a:gd name="connsiteX0" fmla="*/ 1321495 w 1321495"/>
              <a:gd name="connsiteY0" fmla="*/ 0 h 551145"/>
              <a:gd name="connsiteX1" fmla="*/ 889348 w 1321495"/>
              <a:gd name="connsiteY1" fmla="*/ 250520 h 551145"/>
              <a:gd name="connsiteX2" fmla="*/ 0 w 1321495"/>
              <a:gd name="connsiteY2" fmla="*/ 551145 h 551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1495" h="551145">
                <a:moveTo>
                  <a:pt x="1321495" y="0"/>
                </a:moveTo>
                <a:lnTo>
                  <a:pt x="889348" y="250520"/>
                </a:lnTo>
                <a:lnTo>
                  <a:pt x="0" y="551145"/>
                </a:lnTo>
              </a:path>
            </a:pathLst>
          </a:custGeom>
          <a:noFill/>
          <a:ln w="31750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C8206BF-407E-6D22-1E0D-49317E10C879}"/>
              </a:ext>
            </a:extLst>
          </p:cNvPr>
          <p:cNvSpPr txBox="1"/>
          <p:nvPr/>
        </p:nvSpPr>
        <p:spPr>
          <a:xfrm>
            <a:off x="8698258" y="4055384"/>
            <a:ext cx="8018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u="sng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  <a:sym typeface="Symbol" panose="05050102010706020507" pitchFamily="18" charset="2"/>
              </a:rPr>
              <a:t>Triplets (X):</a:t>
            </a:r>
          </a:p>
          <a:p>
            <a:r>
              <a:rPr 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  <a:sym typeface="Symbol" panose="05050102010706020507" pitchFamily="18" charset="2"/>
              </a:rPr>
              <a:t>74.5 m long</a:t>
            </a:r>
          </a:p>
          <a:p>
            <a:r>
              <a:rPr 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  <a:sym typeface="Symbol" panose="05050102010706020507" pitchFamily="18" charset="2"/>
              </a:rPr>
              <a:t>117 kA DC </a:t>
            </a:r>
            <a:endParaRPr lang="en-US" sz="1000" dirty="0">
              <a:solidFill>
                <a:prstClr val="black">
                  <a:lumMod val="50000"/>
                  <a:lumOff val="50000"/>
                </a:prstClr>
              </a:solidFill>
              <a:latin typeface="Calibri" panose="020F0502020204030204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A82CF65-71A6-1F03-1D00-37860E31017E}"/>
              </a:ext>
            </a:extLst>
          </p:cNvPr>
          <p:cNvSpPr txBox="1"/>
          <p:nvPr/>
        </p:nvSpPr>
        <p:spPr>
          <a:xfrm>
            <a:off x="5776490" y="4076483"/>
            <a:ext cx="14173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u="sng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  <a:sym typeface="Symbol" panose="05050102010706020507" pitchFamily="18" charset="2"/>
              </a:rPr>
              <a:t>Matching Sections (M):</a:t>
            </a:r>
          </a:p>
          <a:p>
            <a:pPr algn="r"/>
            <a:r>
              <a:rPr 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  <a:sym typeface="Symbol" panose="05050102010706020507" pitchFamily="18" charset="2"/>
              </a:rPr>
              <a:t>120 m long</a:t>
            </a:r>
          </a:p>
          <a:p>
            <a:pPr algn="r"/>
            <a:r>
              <a:rPr 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  <a:sym typeface="Symbol" panose="05050102010706020507" pitchFamily="18" charset="2"/>
              </a:rPr>
              <a:t>40 kA DC </a:t>
            </a:r>
            <a:endParaRPr lang="en-US" sz="1000" dirty="0">
              <a:solidFill>
                <a:prstClr val="black">
                  <a:lumMod val="50000"/>
                  <a:lumOff val="50000"/>
                </a:prstClr>
              </a:solidFill>
              <a:latin typeface="Calibri" panose="020F0502020204030204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0658666-FFF4-2ECC-EEDE-C650C6B29AD6}"/>
              </a:ext>
            </a:extLst>
          </p:cNvPr>
          <p:cNvSpPr txBox="1"/>
          <p:nvPr/>
        </p:nvSpPr>
        <p:spPr>
          <a:xfrm>
            <a:off x="5915788" y="6094990"/>
            <a:ext cx="3930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" panose="020F0502020204030204"/>
                <a:sym typeface="Symbol" panose="05050102010706020507" pitchFamily="18" charset="2"/>
              </a:rPr>
              <a:t>4.5 K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04CA662A-6D8F-2354-AC20-7AAECC13C1CF}"/>
              </a:ext>
            </a:extLst>
          </p:cNvPr>
          <p:cNvSpPr txBox="1">
            <a:spLocks/>
          </p:cNvSpPr>
          <p:nvPr/>
        </p:nvSpPr>
        <p:spPr>
          <a:xfrm>
            <a:off x="922" y="2475186"/>
            <a:ext cx="4438683" cy="438281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rgbClr val="0070C0"/>
                </a:solidFill>
              </a:rPr>
              <a:t>8</a:t>
            </a:r>
            <a:r>
              <a:rPr lang="en-US" sz="2800" dirty="0"/>
              <a:t> (+2 spares) Systems required</a:t>
            </a:r>
          </a:p>
          <a:p>
            <a:pPr lvl="1"/>
            <a:endParaRPr lang="en-US" dirty="0"/>
          </a:p>
          <a:p>
            <a:r>
              <a:rPr lang="en-GB" dirty="0">
                <a:solidFill>
                  <a:srgbClr val="0070C0"/>
                </a:solidFill>
              </a:rPr>
              <a:t>Two types </a:t>
            </a:r>
            <a:r>
              <a:rPr lang="en-GB" dirty="0"/>
              <a:t>: </a:t>
            </a:r>
          </a:p>
          <a:p>
            <a:pPr lvl="1"/>
            <a:r>
              <a:rPr lang="en-GB" dirty="0"/>
              <a:t>X for Triplets</a:t>
            </a:r>
          </a:p>
          <a:p>
            <a:pPr lvl="1"/>
            <a:r>
              <a:rPr lang="en-GB" dirty="0"/>
              <a:t>M for Matching Sections</a:t>
            </a:r>
          </a:p>
          <a:p>
            <a:r>
              <a:rPr lang="en-GB" dirty="0">
                <a:solidFill>
                  <a:srgbClr val="0070C0"/>
                </a:solidFill>
              </a:rPr>
              <a:t>3 cryostats in series </a:t>
            </a:r>
            <a:r>
              <a:rPr lang="en-GB" dirty="0"/>
              <a:t>per system :</a:t>
            </a:r>
          </a:p>
          <a:p>
            <a:pPr lvl="1"/>
            <a:r>
              <a:rPr lang="en-GB" dirty="0"/>
              <a:t>DFX-</a:t>
            </a:r>
            <a:r>
              <a:rPr lang="en-GB" dirty="0" err="1"/>
              <a:t>SCLinkX</a:t>
            </a:r>
            <a:r>
              <a:rPr lang="en-GB" dirty="0"/>
              <a:t>-DFHX</a:t>
            </a:r>
          </a:p>
          <a:p>
            <a:pPr lvl="1"/>
            <a:r>
              <a:rPr lang="en-GB" dirty="0"/>
              <a:t>DFM-</a:t>
            </a:r>
            <a:r>
              <a:rPr lang="en-GB" dirty="0" err="1"/>
              <a:t>SCLinkM</a:t>
            </a:r>
            <a:r>
              <a:rPr lang="en-GB" dirty="0"/>
              <a:t>-DFHM</a:t>
            </a:r>
          </a:p>
          <a:p>
            <a:r>
              <a:rPr lang="en-GB" dirty="0"/>
              <a:t>Temperature range </a:t>
            </a:r>
            <a:r>
              <a:rPr lang="en-GB" dirty="0">
                <a:solidFill>
                  <a:srgbClr val="0070C0"/>
                </a:solidFill>
              </a:rPr>
              <a:t>4.5 K</a:t>
            </a:r>
            <a:r>
              <a:rPr lang="en-GB" dirty="0"/>
              <a:t> to </a:t>
            </a:r>
            <a:r>
              <a:rPr lang="en-GB" dirty="0">
                <a:solidFill>
                  <a:srgbClr val="0070C0"/>
                </a:solidFill>
              </a:rPr>
              <a:t>300 K</a:t>
            </a:r>
          </a:p>
          <a:p>
            <a:r>
              <a:rPr lang="en-GB" dirty="0">
                <a:solidFill>
                  <a:srgbClr val="0070C0"/>
                </a:solidFill>
              </a:rPr>
              <a:t>3</a:t>
            </a:r>
            <a:r>
              <a:rPr lang="en-GB" dirty="0"/>
              <a:t> superconductors types</a:t>
            </a:r>
          </a:p>
          <a:p>
            <a:pPr lvl="1"/>
            <a:r>
              <a:rPr lang="en-GB" b="1" dirty="0">
                <a:solidFill>
                  <a:srgbClr val="FFC000"/>
                </a:solidFill>
              </a:rPr>
              <a:t>Nb-Ti</a:t>
            </a:r>
          </a:p>
          <a:p>
            <a:pPr lvl="1"/>
            <a:r>
              <a:rPr lang="en-GB" b="1" dirty="0">
                <a:solidFill>
                  <a:srgbClr val="00B050"/>
                </a:solidFill>
              </a:rPr>
              <a:t>MgB</a:t>
            </a:r>
            <a:r>
              <a:rPr lang="en-GB" b="1" baseline="-25000" dirty="0">
                <a:solidFill>
                  <a:srgbClr val="00B050"/>
                </a:solidFill>
              </a:rPr>
              <a:t>2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REBCO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B13589-66B3-D5BA-786E-1C3B1550426D}"/>
              </a:ext>
            </a:extLst>
          </p:cNvPr>
          <p:cNvSpPr txBox="1"/>
          <p:nvPr/>
        </p:nvSpPr>
        <p:spPr>
          <a:xfrm>
            <a:off x="10833167" y="3442774"/>
            <a:ext cx="1372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Service Galleries UR</a:t>
            </a:r>
            <a:endParaRPr lang="en-GB" sz="10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E84D212-EC8B-CC1C-C723-7F0C91F7F6DA}"/>
              </a:ext>
            </a:extLst>
          </p:cNvPr>
          <p:cNvSpPr txBox="1"/>
          <p:nvPr/>
        </p:nvSpPr>
        <p:spPr>
          <a:xfrm>
            <a:off x="6081835" y="5054947"/>
            <a:ext cx="837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LHC tunnel</a:t>
            </a:r>
            <a:endParaRPr lang="en-GB" sz="10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EC002-BFAA-D25F-1847-863A82381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33171"/>
            <a:ext cx="12191999" cy="1598084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HL-LHC layout: </a:t>
            </a:r>
            <a:r>
              <a:rPr lang="en-GB" dirty="0"/>
              <a:t>IT &amp; MS magnets powered with </a:t>
            </a:r>
            <a:r>
              <a:rPr lang="en-GB" dirty="0">
                <a:solidFill>
                  <a:srgbClr val="0070C0"/>
                </a:solidFill>
              </a:rPr>
              <a:t>power converters </a:t>
            </a:r>
            <a:r>
              <a:rPr lang="en-GB" dirty="0"/>
              <a:t>located in </a:t>
            </a:r>
            <a:r>
              <a:rPr lang="en-GB" dirty="0">
                <a:solidFill>
                  <a:srgbClr val="0070C0"/>
                </a:solidFill>
              </a:rPr>
              <a:t>new galleries</a:t>
            </a:r>
            <a:r>
              <a:rPr lang="en-GB" dirty="0"/>
              <a:t> 50 metres away</a:t>
            </a:r>
          </a:p>
          <a:p>
            <a:r>
              <a:rPr lang="en-GB" b="1" dirty="0"/>
              <a:t>Cold Powering Key Function</a:t>
            </a:r>
            <a:r>
              <a:rPr lang="en-GB" dirty="0"/>
              <a:t>: </a:t>
            </a:r>
            <a:r>
              <a:rPr lang="en-GB" dirty="0">
                <a:solidFill>
                  <a:srgbClr val="0070C0"/>
                </a:solidFill>
              </a:rPr>
              <a:t>Electrical connection </a:t>
            </a:r>
            <a:r>
              <a:rPr lang="en-GB" dirty="0"/>
              <a:t>between magnets in LHC tunnel and power converters in service gallery</a:t>
            </a:r>
          </a:p>
        </p:txBody>
      </p:sp>
      <p:sp>
        <p:nvSpPr>
          <p:cNvPr id="68" name="Slide Number Placeholder 67">
            <a:extLst>
              <a:ext uri="{FF2B5EF4-FFF2-40B4-BE49-F238E27FC236}">
                <a16:creationId xmlns:a16="http://schemas.microsoft.com/office/drawing/2014/main" id="{BBADE8F3-3D3B-71BB-34E3-D5D9EE5DF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44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72" grpId="0"/>
      <p:bldP spid="73" grpId="0" animBg="1"/>
      <p:bldP spid="75" grpId="0"/>
      <p:bldP spid="76" grpId="0"/>
      <p:bldP spid="77" grpId="0"/>
      <p:bldP spid="78" grpId="0"/>
      <p:bldP spid="81" grpId="0" animBg="1"/>
      <p:bldP spid="91" grpId="0"/>
      <p:bldP spid="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8E8C5-FE67-E3CE-4A76-2434075517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0BD0B93-94A9-D332-423D-60607B17EF39}"/>
              </a:ext>
            </a:extLst>
          </p:cNvPr>
          <p:cNvSpPr/>
          <p:nvPr/>
        </p:nvSpPr>
        <p:spPr>
          <a:xfrm>
            <a:off x="5357706" y="2512908"/>
            <a:ext cx="678995" cy="1547757"/>
          </a:xfrm>
          <a:custGeom>
            <a:avLst/>
            <a:gdLst>
              <a:gd name="connsiteX0" fmla="*/ 0 w 684106"/>
              <a:gd name="connsiteY0" fmla="*/ 1388533 h 1388533"/>
              <a:gd name="connsiteX1" fmla="*/ 0 w 684106"/>
              <a:gd name="connsiteY1" fmla="*/ 0 h 1388533"/>
              <a:gd name="connsiteX2" fmla="*/ 684106 w 684106"/>
              <a:gd name="connsiteY2" fmla="*/ 0 h 1388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4106" h="1388533">
                <a:moveTo>
                  <a:pt x="0" y="1388533"/>
                </a:moveTo>
                <a:lnTo>
                  <a:pt x="0" y="0"/>
                </a:lnTo>
                <a:lnTo>
                  <a:pt x="684106" y="0"/>
                </a:lnTo>
              </a:path>
            </a:pathLst>
          </a:custGeom>
          <a:noFill/>
          <a:ln w="139700">
            <a:solidFill>
              <a:srgbClr val="8AD1E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D89AA5-AF53-CD19-DF9A-FF293B66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Overview of the IT Cold Powering system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0B09C97B-D139-A7D3-0245-151D21EA7811}"/>
              </a:ext>
            </a:extLst>
          </p:cNvPr>
          <p:cNvGrpSpPr/>
          <p:nvPr/>
        </p:nvGrpSpPr>
        <p:grpSpPr>
          <a:xfrm>
            <a:off x="6036703" y="1032915"/>
            <a:ext cx="6102572" cy="2170889"/>
            <a:chOff x="536447" y="1355866"/>
            <a:chExt cx="11655553" cy="4146267"/>
          </a:xfrm>
        </p:grpSpPr>
        <p:pic>
          <p:nvPicPr>
            <p:cNvPr id="160" name="Picture 159">
              <a:extLst>
                <a:ext uri="{FF2B5EF4-FFF2-40B4-BE49-F238E27FC236}">
                  <a16:creationId xmlns:a16="http://schemas.microsoft.com/office/drawing/2014/main" id="{4E0406D7-77A7-A23C-DF06-DF08A1E89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8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5000"/>
                      </a14:imgEffect>
                    </a14:imgLayer>
                  </a14:imgProps>
                </a:ext>
              </a:extLst>
            </a:blip>
            <a:srcRect l="4400"/>
            <a:stretch/>
          </p:blipFill>
          <p:spPr>
            <a:xfrm>
              <a:off x="536447" y="1355866"/>
              <a:ext cx="11655553" cy="4146267"/>
            </a:xfrm>
            <a:prstGeom prst="rect">
              <a:avLst/>
            </a:prstGeom>
          </p:spPr>
        </p:pic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0448541E-9F73-983F-452C-CCC5B8E7A04B}"/>
                </a:ext>
              </a:extLst>
            </p:cNvPr>
            <p:cNvSpPr/>
            <p:nvPr/>
          </p:nvSpPr>
          <p:spPr>
            <a:xfrm>
              <a:off x="536448" y="2023872"/>
              <a:ext cx="10844784" cy="2718816"/>
            </a:xfrm>
            <a:custGeom>
              <a:avLst/>
              <a:gdLst>
                <a:gd name="connsiteX0" fmla="*/ 0 w 10844784"/>
                <a:gd name="connsiteY0" fmla="*/ 2029968 h 2718816"/>
                <a:gd name="connsiteX1" fmla="*/ 1426464 w 10844784"/>
                <a:gd name="connsiteY1" fmla="*/ 2029968 h 2718816"/>
                <a:gd name="connsiteX2" fmla="*/ 1426464 w 10844784"/>
                <a:gd name="connsiteY2" fmla="*/ 1566672 h 2718816"/>
                <a:gd name="connsiteX3" fmla="*/ 2974848 w 10844784"/>
                <a:gd name="connsiteY3" fmla="*/ 1566672 h 2718816"/>
                <a:gd name="connsiteX4" fmla="*/ 3017520 w 10844784"/>
                <a:gd name="connsiteY4" fmla="*/ 1603248 h 2718816"/>
                <a:gd name="connsiteX5" fmla="*/ 4748784 w 10844784"/>
                <a:gd name="connsiteY5" fmla="*/ 1603248 h 2718816"/>
                <a:gd name="connsiteX6" fmla="*/ 5059680 w 10844784"/>
                <a:gd name="connsiteY6" fmla="*/ 1524000 h 2718816"/>
                <a:gd name="connsiteX7" fmla="*/ 5108448 w 10844784"/>
                <a:gd name="connsiteY7" fmla="*/ 1493520 h 2718816"/>
                <a:gd name="connsiteX8" fmla="*/ 6321552 w 10844784"/>
                <a:gd name="connsiteY8" fmla="*/ 615696 h 2718816"/>
                <a:gd name="connsiteX9" fmla="*/ 6681216 w 10844784"/>
                <a:gd name="connsiteY9" fmla="*/ 481584 h 2718816"/>
                <a:gd name="connsiteX10" fmla="*/ 7327392 w 10844784"/>
                <a:gd name="connsiteY10" fmla="*/ 396240 h 2718816"/>
                <a:gd name="connsiteX11" fmla="*/ 7406640 w 10844784"/>
                <a:gd name="connsiteY11" fmla="*/ 146304 h 2718816"/>
                <a:gd name="connsiteX12" fmla="*/ 9265920 w 10844784"/>
                <a:gd name="connsiteY12" fmla="*/ 0 h 2718816"/>
                <a:gd name="connsiteX13" fmla="*/ 9326880 w 10844784"/>
                <a:gd name="connsiteY13" fmla="*/ 585216 h 2718816"/>
                <a:gd name="connsiteX14" fmla="*/ 7455408 w 10844784"/>
                <a:gd name="connsiteY14" fmla="*/ 780288 h 2718816"/>
                <a:gd name="connsiteX15" fmla="*/ 7339584 w 10844784"/>
                <a:gd name="connsiteY15" fmla="*/ 536448 h 2718816"/>
                <a:gd name="connsiteX16" fmla="*/ 6858000 w 10844784"/>
                <a:gd name="connsiteY16" fmla="*/ 591312 h 2718816"/>
                <a:gd name="connsiteX17" fmla="*/ 6498336 w 10844784"/>
                <a:gd name="connsiteY17" fmla="*/ 701040 h 2718816"/>
                <a:gd name="connsiteX18" fmla="*/ 5967984 w 10844784"/>
                <a:gd name="connsiteY18" fmla="*/ 1036320 h 2718816"/>
                <a:gd name="connsiteX19" fmla="*/ 4992624 w 10844784"/>
                <a:gd name="connsiteY19" fmla="*/ 1712976 h 2718816"/>
                <a:gd name="connsiteX20" fmla="*/ 4632960 w 10844784"/>
                <a:gd name="connsiteY20" fmla="*/ 1773936 h 2718816"/>
                <a:gd name="connsiteX21" fmla="*/ 2980944 w 10844784"/>
                <a:gd name="connsiteY21" fmla="*/ 1773936 h 2718816"/>
                <a:gd name="connsiteX22" fmla="*/ 2980944 w 10844784"/>
                <a:gd name="connsiteY22" fmla="*/ 2273808 h 2718816"/>
                <a:gd name="connsiteX23" fmla="*/ 3919728 w 10844784"/>
                <a:gd name="connsiteY23" fmla="*/ 2273808 h 2718816"/>
                <a:gd name="connsiteX24" fmla="*/ 3919728 w 10844784"/>
                <a:gd name="connsiteY24" fmla="*/ 2121408 h 2718816"/>
                <a:gd name="connsiteX25" fmla="*/ 4943856 w 10844784"/>
                <a:gd name="connsiteY25" fmla="*/ 2121408 h 2718816"/>
                <a:gd name="connsiteX26" fmla="*/ 4943856 w 10844784"/>
                <a:gd name="connsiteY26" fmla="*/ 2145792 h 2718816"/>
                <a:gd name="connsiteX27" fmla="*/ 8101584 w 10844784"/>
                <a:gd name="connsiteY27" fmla="*/ 2145792 h 2718816"/>
                <a:gd name="connsiteX28" fmla="*/ 8564880 w 10844784"/>
                <a:gd name="connsiteY28" fmla="*/ 1999488 h 2718816"/>
                <a:gd name="connsiteX29" fmla="*/ 8924544 w 10844784"/>
                <a:gd name="connsiteY29" fmla="*/ 1792224 h 2718816"/>
                <a:gd name="connsiteX30" fmla="*/ 8924544 w 10844784"/>
                <a:gd name="connsiteY30" fmla="*/ 1658112 h 2718816"/>
                <a:gd name="connsiteX31" fmla="*/ 10491216 w 10844784"/>
                <a:gd name="connsiteY31" fmla="*/ 670560 h 2718816"/>
                <a:gd name="connsiteX32" fmla="*/ 10741152 w 10844784"/>
                <a:gd name="connsiteY32" fmla="*/ 1005840 h 2718816"/>
                <a:gd name="connsiteX33" fmla="*/ 10844784 w 10844784"/>
                <a:gd name="connsiteY33" fmla="*/ 1383792 h 2718816"/>
                <a:gd name="connsiteX34" fmla="*/ 9052560 w 10844784"/>
                <a:gd name="connsiteY34" fmla="*/ 1999488 h 2718816"/>
                <a:gd name="connsiteX35" fmla="*/ 8936736 w 10844784"/>
                <a:gd name="connsiteY35" fmla="*/ 1956816 h 2718816"/>
                <a:gd name="connsiteX36" fmla="*/ 8308848 w 10844784"/>
                <a:gd name="connsiteY36" fmla="*/ 2255520 h 2718816"/>
                <a:gd name="connsiteX37" fmla="*/ 7997952 w 10844784"/>
                <a:gd name="connsiteY37" fmla="*/ 2316480 h 2718816"/>
                <a:gd name="connsiteX38" fmla="*/ 4925568 w 10844784"/>
                <a:gd name="connsiteY38" fmla="*/ 2316480 h 2718816"/>
                <a:gd name="connsiteX39" fmla="*/ 4925568 w 10844784"/>
                <a:gd name="connsiteY39" fmla="*/ 2712720 h 2718816"/>
                <a:gd name="connsiteX40" fmla="*/ 3919728 w 10844784"/>
                <a:gd name="connsiteY40" fmla="*/ 2712720 h 2718816"/>
                <a:gd name="connsiteX41" fmla="*/ 3919728 w 10844784"/>
                <a:gd name="connsiteY41" fmla="*/ 2511552 h 2718816"/>
                <a:gd name="connsiteX42" fmla="*/ 2968752 w 10844784"/>
                <a:gd name="connsiteY42" fmla="*/ 2511552 h 2718816"/>
                <a:gd name="connsiteX43" fmla="*/ 2968752 w 10844784"/>
                <a:gd name="connsiteY43" fmla="*/ 2718816 h 2718816"/>
                <a:gd name="connsiteX44" fmla="*/ 1408176 w 10844784"/>
                <a:gd name="connsiteY44" fmla="*/ 2718816 h 2718816"/>
                <a:gd name="connsiteX45" fmla="*/ 1408176 w 10844784"/>
                <a:gd name="connsiteY45" fmla="*/ 2279904 h 2718816"/>
                <a:gd name="connsiteX46" fmla="*/ 6096 w 10844784"/>
                <a:gd name="connsiteY46" fmla="*/ 2279904 h 2718816"/>
                <a:gd name="connsiteX47" fmla="*/ 0 w 10844784"/>
                <a:gd name="connsiteY47" fmla="*/ 2029968 h 2718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844784" h="2718816">
                  <a:moveTo>
                    <a:pt x="0" y="2029968"/>
                  </a:moveTo>
                  <a:lnTo>
                    <a:pt x="1426464" y="2029968"/>
                  </a:lnTo>
                  <a:lnTo>
                    <a:pt x="1426464" y="1566672"/>
                  </a:lnTo>
                  <a:lnTo>
                    <a:pt x="2974848" y="1566672"/>
                  </a:lnTo>
                  <a:lnTo>
                    <a:pt x="3017520" y="1603248"/>
                  </a:lnTo>
                  <a:lnTo>
                    <a:pt x="4748784" y="1603248"/>
                  </a:lnTo>
                  <a:lnTo>
                    <a:pt x="5059680" y="1524000"/>
                  </a:lnTo>
                  <a:lnTo>
                    <a:pt x="5108448" y="1493520"/>
                  </a:lnTo>
                  <a:lnTo>
                    <a:pt x="6321552" y="615696"/>
                  </a:lnTo>
                  <a:lnTo>
                    <a:pt x="6681216" y="481584"/>
                  </a:lnTo>
                  <a:lnTo>
                    <a:pt x="7327392" y="396240"/>
                  </a:lnTo>
                  <a:lnTo>
                    <a:pt x="7406640" y="146304"/>
                  </a:lnTo>
                  <a:lnTo>
                    <a:pt x="9265920" y="0"/>
                  </a:lnTo>
                  <a:lnTo>
                    <a:pt x="9326880" y="585216"/>
                  </a:lnTo>
                  <a:lnTo>
                    <a:pt x="7455408" y="780288"/>
                  </a:lnTo>
                  <a:lnTo>
                    <a:pt x="7339584" y="536448"/>
                  </a:lnTo>
                  <a:lnTo>
                    <a:pt x="6858000" y="591312"/>
                  </a:lnTo>
                  <a:lnTo>
                    <a:pt x="6498336" y="701040"/>
                  </a:lnTo>
                  <a:lnTo>
                    <a:pt x="5967984" y="1036320"/>
                  </a:lnTo>
                  <a:lnTo>
                    <a:pt x="4992624" y="1712976"/>
                  </a:lnTo>
                  <a:lnTo>
                    <a:pt x="4632960" y="1773936"/>
                  </a:lnTo>
                  <a:lnTo>
                    <a:pt x="2980944" y="1773936"/>
                  </a:lnTo>
                  <a:lnTo>
                    <a:pt x="2980944" y="2273808"/>
                  </a:lnTo>
                  <a:lnTo>
                    <a:pt x="3919728" y="2273808"/>
                  </a:lnTo>
                  <a:lnTo>
                    <a:pt x="3919728" y="2121408"/>
                  </a:lnTo>
                  <a:lnTo>
                    <a:pt x="4943856" y="2121408"/>
                  </a:lnTo>
                  <a:lnTo>
                    <a:pt x="4943856" y="2145792"/>
                  </a:lnTo>
                  <a:lnTo>
                    <a:pt x="8101584" y="2145792"/>
                  </a:lnTo>
                  <a:lnTo>
                    <a:pt x="8564880" y="1999488"/>
                  </a:lnTo>
                  <a:lnTo>
                    <a:pt x="8924544" y="1792224"/>
                  </a:lnTo>
                  <a:lnTo>
                    <a:pt x="8924544" y="1658112"/>
                  </a:lnTo>
                  <a:lnTo>
                    <a:pt x="10491216" y="670560"/>
                  </a:lnTo>
                  <a:lnTo>
                    <a:pt x="10741152" y="1005840"/>
                  </a:lnTo>
                  <a:lnTo>
                    <a:pt x="10844784" y="1383792"/>
                  </a:lnTo>
                  <a:lnTo>
                    <a:pt x="9052560" y="1999488"/>
                  </a:lnTo>
                  <a:lnTo>
                    <a:pt x="8936736" y="1956816"/>
                  </a:lnTo>
                  <a:lnTo>
                    <a:pt x="8308848" y="2255520"/>
                  </a:lnTo>
                  <a:lnTo>
                    <a:pt x="7997952" y="2316480"/>
                  </a:lnTo>
                  <a:lnTo>
                    <a:pt x="4925568" y="2316480"/>
                  </a:lnTo>
                  <a:lnTo>
                    <a:pt x="4925568" y="2712720"/>
                  </a:lnTo>
                  <a:lnTo>
                    <a:pt x="3919728" y="2712720"/>
                  </a:lnTo>
                  <a:lnTo>
                    <a:pt x="3919728" y="2511552"/>
                  </a:lnTo>
                  <a:lnTo>
                    <a:pt x="2968752" y="2511552"/>
                  </a:lnTo>
                  <a:lnTo>
                    <a:pt x="2968752" y="2718816"/>
                  </a:lnTo>
                  <a:lnTo>
                    <a:pt x="1408176" y="2718816"/>
                  </a:lnTo>
                  <a:lnTo>
                    <a:pt x="1408176" y="2279904"/>
                  </a:lnTo>
                  <a:lnTo>
                    <a:pt x="6096" y="2279904"/>
                  </a:lnTo>
                  <a:lnTo>
                    <a:pt x="0" y="2029968"/>
                  </a:lnTo>
                  <a:close/>
                </a:path>
              </a:pathLst>
            </a:custGeom>
            <a:solidFill>
              <a:srgbClr val="97E4FF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1E9B9D19-811A-A63B-C809-B3489C325986}"/>
                </a:ext>
              </a:extLst>
            </p:cNvPr>
            <p:cNvGrpSpPr/>
            <p:nvPr/>
          </p:nvGrpSpPr>
          <p:grpSpPr>
            <a:xfrm>
              <a:off x="542544" y="2011680"/>
              <a:ext cx="10850880" cy="2731008"/>
              <a:chOff x="542544" y="2011680"/>
              <a:chExt cx="10850880" cy="2731008"/>
            </a:xfrm>
          </p:grpSpPr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FBFBADFF-7534-DF92-FFF5-E3202FC8D194}"/>
                  </a:ext>
                </a:extLst>
              </p:cNvPr>
              <p:cNvSpPr/>
              <p:nvPr/>
            </p:nvSpPr>
            <p:spPr>
              <a:xfrm>
                <a:off x="542544" y="2011680"/>
                <a:ext cx="10850880" cy="2731008"/>
              </a:xfrm>
              <a:custGeom>
                <a:avLst/>
                <a:gdLst>
                  <a:gd name="connsiteX0" fmla="*/ 1420368 w 10850880"/>
                  <a:gd name="connsiteY0" fmla="*/ 2005584 h 2731008"/>
                  <a:gd name="connsiteX1" fmla="*/ 1420368 w 10850880"/>
                  <a:gd name="connsiteY1" fmla="*/ 1572768 h 2731008"/>
                  <a:gd name="connsiteX2" fmla="*/ 2956560 w 10850880"/>
                  <a:gd name="connsiteY2" fmla="*/ 1572768 h 2731008"/>
                  <a:gd name="connsiteX3" fmla="*/ 3005328 w 10850880"/>
                  <a:gd name="connsiteY3" fmla="*/ 1603248 h 2731008"/>
                  <a:gd name="connsiteX4" fmla="*/ 4785360 w 10850880"/>
                  <a:gd name="connsiteY4" fmla="*/ 1603248 h 2731008"/>
                  <a:gd name="connsiteX5" fmla="*/ 5145024 w 10850880"/>
                  <a:gd name="connsiteY5" fmla="*/ 1463040 h 2731008"/>
                  <a:gd name="connsiteX6" fmla="*/ 5632704 w 10850880"/>
                  <a:gd name="connsiteY6" fmla="*/ 1109472 h 2731008"/>
                  <a:gd name="connsiteX7" fmla="*/ 6309360 w 10850880"/>
                  <a:gd name="connsiteY7" fmla="*/ 627888 h 2731008"/>
                  <a:gd name="connsiteX8" fmla="*/ 6638544 w 10850880"/>
                  <a:gd name="connsiteY8" fmla="*/ 499872 h 2731008"/>
                  <a:gd name="connsiteX9" fmla="*/ 7101840 w 10850880"/>
                  <a:gd name="connsiteY9" fmla="*/ 432816 h 2731008"/>
                  <a:gd name="connsiteX10" fmla="*/ 7321296 w 10850880"/>
                  <a:gd name="connsiteY10" fmla="*/ 402336 h 2731008"/>
                  <a:gd name="connsiteX11" fmla="*/ 7382256 w 10850880"/>
                  <a:gd name="connsiteY11" fmla="*/ 170688 h 2731008"/>
                  <a:gd name="connsiteX12" fmla="*/ 9259824 w 10850880"/>
                  <a:gd name="connsiteY12" fmla="*/ 0 h 2731008"/>
                  <a:gd name="connsiteX13" fmla="*/ 9308592 w 10850880"/>
                  <a:gd name="connsiteY13" fmla="*/ 615696 h 2731008"/>
                  <a:gd name="connsiteX14" fmla="*/ 7485888 w 10850880"/>
                  <a:gd name="connsiteY14" fmla="*/ 786384 h 2731008"/>
                  <a:gd name="connsiteX15" fmla="*/ 7412736 w 10850880"/>
                  <a:gd name="connsiteY15" fmla="*/ 762000 h 2731008"/>
                  <a:gd name="connsiteX16" fmla="*/ 7333488 w 10850880"/>
                  <a:gd name="connsiteY16" fmla="*/ 554736 h 2731008"/>
                  <a:gd name="connsiteX17" fmla="*/ 6961632 w 10850880"/>
                  <a:gd name="connsiteY17" fmla="*/ 591312 h 2731008"/>
                  <a:gd name="connsiteX18" fmla="*/ 6601968 w 10850880"/>
                  <a:gd name="connsiteY18" fmla="*/ 658368 h 2731008"/>
                  <a:gd name="connsiteX19" fmla="*/ 6291072 w 10850880"/>
                  <a:gd name="connsiteY19" fmla="*/ 822960 h 2731008"/>
                  <a:gd name="connsiteX20" fmla="*/ 5864352 w 10850880"/>
                  <a:gd name="connsiteY20" fmla="*/ 1121664 h 2731008"/>
                  <a:gd name="connsiteX21" fmla="*/ 5431536 w 10850880"/>
                  <a:gd name="connsiteY21" fmla="*/ 1432560 h 2731008"/>
                  <a:gd name="connsiteX22" fmla="*/ 4980432 w 10850880"/>
                  <a:gd name="connsiteY22" fmla="*/ 1737360 h 2731008"/>
                  <a:gd name="connsiteX23" fmla="*/ 4651248 w 10850880"/>
                  <a:gd name="connsiteY23" fmla="*/ 1792224 h 2731008"/>
                  <a:gd name="connsiteX24" fmla="*/ 2974848 w 10850880"/>
                  <a:gd name="connsiteY24" fmla="*/ 1792224 h 2731008"/>
                  <a:gd name="connsiteX25" fmla="*/ 2974848 w 10850880"/>
                  <a:gd name="connsiteY25" fmla="*/ 2298192 h 2731008"/>
                  <a:gd name="connsiteX26" fmla="*/ 3121152 w 10850880"/>
                  <a:gd name="connsiteY26" fmla="*/ 2298192 h 2731008"/>
                  <a:gd name="connsiteX27" fmla="*/ 3200400 w 10850880"/>
                  <a:gd name="connsiteY27" fmla="*/ 2279904 h 2731008"/>
                  <a:gd name="connsiteX28" fmla="*/ 3297936 w 10850880"/>
                  <a:gd name="connsiteY28" fmla="*/ 2328672 h 2731008"/>
                  <a:gd name="connsiteX29" fmla="*/ 3401568 w 10850880"/>
                  <a:gd name="connsiteY29" fmla="*/ 2279904 h 2731008"/>
                  <a:gd name="connsiteX30" fmla="*/ 3547872 w 10850880"/>
                  <a:gd name="connsiteY30" fmla="*/ 2334768 h 2731008"/>
                  <a:gd name="connsiteX31" fmla="*/ 3675888 w 10850880"/>
                  <a:gd name="connsiteY31" fmla="*/ 2261616 h 2731008"/>
                  <a:gd name="connsiteX32" fmla="*/ 3907536 w 10850880"/>
                  <a:gd name="connsiteY32" fmla="*/ 2298192 h 2731008"/>
                  <a:gd name="connsiteX33" fmla="*/ 3907536 w 10850880"/>
                  <a:gd name="connsiteY33" fmla="*/ 2127504 h 2731008"/>
                  <a:gd name="connsiteX34" fmla="*/ 4931664 w 10850880"/>
                  <a:gd name="connsiteY34" fmla="*/ 2127504 h 2731008"/>
                  <a:gd name="connsiteX35" fmla="*/ 4925568 w 10850880"/>
                  <a:gd name="connsiteY35" fmla="*/ 2157984 h 2731008"/>
                  <a:gd name="connsiteX36" fmla="*/ 8083296 w 10850880"/>
                  <a:gd name="connsiteY36" fmla="*/ 2157984 h 2731008"/>
                  <a:gd name="connsiteX37" fmla="*/ 8394192 w 10850880"/>
                  <a:gd name="connsiteY37" fmla="*/ 2072640 h 2731008"/>
                  <a:gd name="connsiteX38" fmla="*/ 8759952 w 10850880"/>
                  <a:gd name="connsiteY38" fmla="*/ 1883664 h 2731008"/>
                  <a:gd name="connsiteX39" fmla="*/ 8906256 w 10850880"/>
                  <a:gd name="connsiteY39" fmla="*/ 1798320 h 2731008"/>
                  <a:gd name="connsiteX40" fmla="*/ 8924544 w 10850880"/>
                  <a:gd name="connsiteY40" fmla="*/ 1664208 h 2731008"/>
                  <a:gd name="connsiteX41" fmla="*/ 10503408 w 10850880"/>
                  <a:gd name="connsiteY41" fmla="*/ 670560 h 2731008"/>
                  <a:gd name="connsiteX42" fmla="*/ 10728960 w 10850880"/>
                  <a:gd name="connsiteY42" fmla="*/ 1005840 h 2731008"/>
                  <a:gd name="connsiteX43" fmla="*/ 10850880 w 10850880"/>
                  <a:gd name="connsiteY43" fmla="*/ 1383792 h 2731008"/>
                  <a:gd name="connsiteX44" fmla="*/ 9046464 w 10850880"/>
                  <a:gd name="connsiteY44" fmla="*/ 2011680 h 2731008"/>
                  <a:gd name="connsiteX45" fmla="*/ 8924544 w 10850880"/>
                  <a:gd name="connsiteY45" fmla="*/ 1956816 h 2731008"/>
                  <a:gd name="connsiteX46" fmla="*/ 8808720 w 10850880"/>
                  <a:gd name="connsiteY46" fmla="*/ 2017776 h 2731008"/>
                  <a:gd name="connsiteX47" fmla="*/ 8296656 w 10850880"/>
                  <a:gd name="connsiteY47" fmla="*/ 2261616 h 2731008"/>
                  <a:gd name="connsiteX48" fmla="*/ 8058912 w 10850880"/>
                  <a:gd name="connsiteY48" fmla="*/ 2310384 h 2731008"/>
                  <a:gd name="connsiteX49" fmla="*/ 4931664 w 10850880"/>
                  <a:gd name="connsiteY49" fmla="*/ 2310384 h 2731008"/>
                  <a:gd name="connsiteX50" fmla="*/ 4931664 w 10850880"/>
                  <a:gd name="connsiteY50" fmla="*/ 2712720 h 2731008"/>
                  <a:gd name="connsiteX51" fmla="*/ 3907536 w 10850880"/>
                  <a:gd name="connsiteY51" fmla="*/ 2712720 h 2731008"/>
                  <a:gd name="connsiteX52" fmla="*/ 3907536 w 10850880"/>
                  <a:gd name="connsiteY52" fmla="*/ 2523744 h 2731008"/>
                  <a:gd name="connsiteX53" fmla="*/ 3742944 w 10850880"/>
                  <a:gd name="connsiteY53" fmla="*/ 2523744 h 2731008"/>
                  <a:gd name="connsiteX54" fmla="*/ 3645408 w 10850880"/>
                  <a:gd name="connsiteY54" fmla="*/ 2560320 h 2731008"/>
                  <a:gd name="connsiteX55" fmla="*/ 3535680 w 10850880"/>
                  <a:gd name="connsiteY55" fmla="*/ 2499360 h 2731008"/>
                  <a:gd name="connsiteX56" fmla="*/ 3364992 w 10850880"/>
                  <a:gd name="connsiteY56" fmla="*/ 2560320 h 2731008"/>
                  <a:gd name="connsiteX57" fmla="*/ 3243072 w 10850880"/>
                  <a:gd name="connsiteY57" fmla="*/ 2493264 h 2731008"/>
                  <a:gd name="connsiteX58" fmla="*/ 3023616 w 10850880"/>
                  <a:gd name="connsiteY58" fmla="*/ 2548128 h 2731008"/>
                  <a:gd name="connsiteX59" fmla="*/ 2944368 w 10850880"/>
                  <a:gd name="connsiteY59" fmla="*/ 2511552 h 2731008"/>
                  <a:gd name="connsiteX60" fmla="*/ 2944368 w 10850880"/>
                  <a:gd name="connsiteY60" fmla="*/ 2731008 h 2731008"/>
                  <a:gd name="connsiteX61" fmla="*/ 1395984 w 10850880"/>
                  <a:gd name="connsiteY61" fmla="*/ 2731008 h 2731008"/>
                  <a:gd name="connsiteX62" fmla="*/ 1395984 w 10850880"/>
                  <a:gd name="connsiteY62" fmla="*/ 2255520 h 2731008"/>
                  <a:gd name="connsiteX63" fmla="*/ 1316736 w 10850880"/>
                  <a:gd name="connsiteY63" fmla="*/ 2286000 h 2731008"/>
                  <a:gd name="connsiteX64" fmla="*/ 1207008 w 10850880"/>
                  <a:gd name="connsiteY64" fmla="*/ 2237232 h 2731008"/>
                  <a:gd name="connsiteX65" fmla="*/ 1152144 w 10850880"/>
                  <a:gd name="connsiteY65" fmla="*/ 2292096 h 2731008"/>
                  <a:gd name="connsiteX66" fmla="*/ 1030224 w 10850880"/>
                  <a:gd name="connsiteY66" fmla="*/ 2249424 h 2731008"/>
                  <a:gd name="connsiteX67" fmla="*/ 475488 w 10850880"/>
                  <a:gd name="connsiteY67" fmla="*/ 2249424 h 2731008"/>
                  <a:gd name="connsiteX68" fmla="*/ 420624 w 10850880"/>
                  <a:gd name="connsiteY68" fmla="*/ 2292096 h 2731008"/>
                  <a:gd name="connsiteX69" fmla="*/ 298704 w 10850880"/>
                  <a:gd name="connsiteY69" fmla="*/ 2212848 h 2731008"/>
                  <a:gd name="connsiteX70" fmla="*/ 195072 w 10850880"/>
                  <a:gd name="connsiteY70" fmla="*/ 2304288 h 2731008"/>
                  <a:gd name="connsiteX71" fmla="*/ 134112 w 10850880"/>
                  <a:gd name="connsiteY71" fmla="*/ 2231136 h 2731008"/>
                  <a:gd name="connsiteX72" fmla="*/ 0 w 10850880"/>
                  <a:gd name="connsiteY72" fmla="*/ 2286000 h 2731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850880" h="2731008">
                    <a:moveTo>
                      <a:pt x="1420368" y="2005584"/>
                    </a:moveTo>
                    <a:lnTo>
                      <a:pt x="1420368" y="1572768"/>
                    </a:lnTo>
                    <a:lnTo>
                      <a:pt x="2956560" y="1572768"/>
                    </a:lnTo>
                    <a:lnTo>
                      <a:pt x="3005328" y="1603248"/>
                    </a:lnTo>
                    <a:lnTo>
                      <a:pt x="4785360" y="1603248"/>
                    </a:lnTo>
                    <a:lnTo>
                      <a:pt x="5145024" y="1463040"/>
                    </a:lnTo>
                    <a:lnTo>
                      <a:pt x="5632704" y="1109472"/>
                    </a:lnTo>
                    <a:lnTo>
                      <a:pt x="6309360" y="627888"/>
                    </a:lnTo>
                    <a:lnTo>
                      <a:pt x="6638544" y="499872"/>
                    </a:lnTo>
                    <a:lnTo>
                      <a:pt x="7101840" y="432816"/>
                    </a:lnTo>
                    <a:lnTo>
                      <a:pt x="7321296" y="402336"/>
                    </a:lnTo>
                    <a:lnTo>
                      <a:pt x="7382256" y="170688"/>
                    </a:lnTo>
                    <a:lnTo>
                      <a:pt x="9259824" y="0"/>
                    </a:lnTo>
                    <a:lnTo>
                      <a:pt x="9308592" y="615696"/>
                    </a:lnTo>
                    <a:lnTo>
                      <a:pt x="7485888" y="786384"/>
                    </a:lnTo>
                    <a:lnTo>
                      <a:pt x="7412736" y="762000"/>
                    </a:lnTo>
                    <a:lnTo>
                      <a:pt x="7333488" y="554736"/>
                    </a:lnTo>
                    <a:lnTo>
                      <a:pt x="6961632" y="591312"/>
                    </a:lnTo>
                    <a:lnTo>
                      <a:pt x="6601968" y="658368"/>
                    </a:lnTo>
                    <a:lnTo>
                      <a:pt x="6291072" y="822960"/>
                    </a:lnTo>
                    <a:lnTo>
                      <a:pt x="5864352" y="1121664"/>
                    </a:lnTo>
                    <a:lnTo>
                      <a:pt x="5431536" y="1432560"/>
                    </a:lnTo>
                    <a:lnTo>
                      <a:pt x="4980432" y="1737360"/>
                    </a:lnTo>
                    <a:lnTo>
                      <a:pt x="4651248" y="1792224"/>
                    </a:lnTo>
                    <a:lnTo>
                      <a:pt x="2974848" y="1792224"/>
                    </a:lnTo>
                    <a:lnTo>
                      <a:pt x="2974848" y="2298192"/>
                    </a:lnTo>
                    <a:lnTo>
                      <a:pt x="3121152" y="2298192"/>
                    </a:lnTo>
                    <a:lnTo>
                      <a:pt x="3200400" y="2279904"/>
                    </a:lnTo>
                    <a:lnTo>
                      <a:pt x="3297936" y="2328672"/>
                    </a:lnTo>
                    <a:lnTo>
                      <a:pt x="3401568" y="2279904"/>
                    </a:lnTo>
                    <a:lnTo>
                      <a:pt x="3547872" y="2334768"/>
                    </a:lnTo>
                    <a:lnTo>
                      <a:pt x="3675888" y="2261616"/>
                    </a:lnTo>
                    <a:lnTo>
                      <a:pt x="3907536" y="2298192"/>
                    </a:lnTo>
                    <a:lnTo>
                      <a:pt x="3907536" y="2127504"/>
                    </a:lnTo>
                    <a:lnTo>
                      <a:pt x="4931664" y="2127504"/>
                    </a:lnTo>
                    <a:lnTo>
                      <a:pt x="4925568" y="2157984"/>
                    </a:lnTo>
                    <a:lnTo>
                      <a:pt x="8083296" y="2157984"/>
                    </a:lnTo>
                    <a:lnTo>
                      <a:pt x="8394192" y="2072640"/>
                    </a:lnTo>
                    <a:lnTo>
                      <a:pt x="8759952" y="1883664"/>
                    </a:lnTo>
                    <a:lnTo>
                      <a:pt x="8906256" y="1798320"/>
                    </a:lnTo>
                    <a:lnTo>
                      <a:pt x="8924544" y="1664208"/>
                    </a:lnTo>
                    <a:lnTo>
                      <a:pt x="10503408" y="670560"/>
                    </a:lnTo>
                    <a:lnTo>
                      <a:pt x="10728960" y="1005840"/>
                    </a:lnTo>
                    <a:lnTo>
                      <a:pt x="10850880" y="1383792"/>
                    </a:lnTo>
                    <a:lnTo>
                      <a:pt x="9046464" y="2011680"/>
                    </a:lnTo>
                    <a:lnTo>
                      <a:pt x="8924544" y="1956816"/>
                    </a:lnTo>
                    <a:lnTo>
                      <a:pt x="8808720" y="2017776"/>
                    </a:lnTo>
                    <a:lnTo>
                      <a:pt x="8296656" y="2261616"/>
                    </a:lnTo>
                    <a:lnTo>
                      <a:pt x="8058912" y="2310384"/>
                    </a:lnTo>
                    <a:lnTo>
                      <a:pt x="4931664" y="2310384"/>
                    </a:lnTo>
                    <a:lnTo>
                      <a:pt x="4931664" y="2712720"/>
                    </a:lnTo>
                    <a:lnTo>
                      <a:pt x="3907536" y="2712720"/>
                    </a:lnTo>
                    <a:lnTo>
                      <a:pt x="3907536" y="2523744"/>
                    </a:lnTo>
                    <a:lnTo>
                      <a:pt x="3742944" y="2523744"/>
                    </a:lnTo>
                    <a:lnTo>
                      <a:pt x="3645408" y="2560320"/>
                    </a:lnTo>
                    <a:lnTo>
                      <a:pt x="3535680" y="2499360"/>
                    </a:lnTo>
                    <a:lnTo>
                      <a:pt x="3364992" y="2560320"/>
                    </a:lnTo>
                    <a:lnTo>
                      <a:pt x="3243072" y="2493264"/>
                    </a:lnTo>
                    <a:lnTo>
                      <a:pt x="3023616" y="2548128"/>
                    </a:lnTo>
                    <a:lnTo>
                      <a:pt x="2944368" y="2511552"/>
                    </a:lnTo>
                    <a:lnTo>
                      <a:pt x="2944368" y="2731008"/>
                    </a:lnTo>
                    <a:lnTo>
                      <a:pt x="1395984" y="2731008"/>
                    </a:lnTo>
                    <a:lnTo>
                      <a:pt x="1395984" y="2255520"/>
                    </a:lnTo>
                    <a:lnTo>
                      <a:pt x="1316736" y="2286000"/>
                    </a:lnTo>
                    <a:lnTo>
                      <a:pt x="1207008" y="2237232"/>
                    </a:lnTo>
                    <a:lnTo>
                      <a:pt x="1152144" y="2292096"/>
                    </a:lnTo>
                    <a:lnTo>
                      <a:pt x="1030224" y="2249424"/>
                    </a:lnTo>
                    <a:lnTo>
                      <a:pt x="475488" y="2249424"/>
                    </a:lnTo>
                    <a:lnTo>
                      <a:pt x="420624" y="2292096"/>
                    </a:lnTo>
                    <a:lnTo>
                      <a:pt x="298704" y="2212848"/>
                    </a:lnTo>
                    <a:lnTo>
                      <a:pt x="195072" y="2304288"/>
                    </a:lnTo>
                    <a:lnTo>
                      <a:pt x="134112" y="2231136"/>
                    </a:lnTo>
                    <a:lnTo>
                      <a:pt x="0" y="2286000"/>
                    </a:lnTo>
                  </a:path>
                </a:pathLst>
              </a:custGeom>
              <a:noFill/>
              <a:ln w="9525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FF775983-84A3-9647-977F-7701396144F1}"/>
                  </a:ext>
                </a:extLst>
              </p:cNvPr>
              <p:cNvSpPr/>
              <p:nvPr/>
            </p:nvSpPr>
            <p:spPr>
              <a:xfrm>
                <a:off x="542544" y="4005072"/>
                <a:ext cx="1414272" cy="115824"/>
              </a:xfrm>
              <a:custGeom>
                <a:avLst/>
                <a:gdLst>
                  <a:gd name="connsiteX0" fmla="*/ 1414272 w 1414272"/>
                  <a:gd name="connsiteY0" fmla="*/ 12192 h 115824"/>
                  <a:gd name="connsiteX1" fmla="*/ 1341120 w 1414272"/>
                  <a:gd name="connsiteY1" fmla="*/ 67056 h 115824"/>
                  <a:gd name="connsiteX2" fmla="*/ 1219200 w 1414272"/>
                  <a:gd name="connsiteY2" fmla="*/ 0 h 115824"/>
                  <a:gd name="connsiteX3" fmla="*/ 1103376 w 1414272"/>
                  <a:gd name="connsiteY3" fmla="*/ 85344 h 115824"/>
                  <a:gd name="connsiteX4" fmla="*/ 499872 w 1414272"/>
                  <a:gd name="connsiteY4" fmla="*/ 85344 h 115824"/>
                  <a:gd name="connsiteX5" fmla="*/ 396240 w 1414272"/>
                  <a:gd name="connsiteY5" fmla="*/ 42672 h 115824"/>
                  <a:gd name="connsiteX6" fmla="*/ 274320 w 1414272"/>
                  <a:gd name="connsiteY6" fmla="*/ 115824 h 115824"/>
                  <a:gd name="connsiteX7" fmla="*/ 91440 w 1414272"/>
                  <a:gd name="connsiteY7" fmla="*/ 18288 h 115824"/>
                  <a:gd name="connsiteX8" fmla="*/ 0 w 1414272"/>
                  <a:gd name="connsiteY8" fmla="*/ 91440 h 115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14272" h="115824">
                    <a:moveTo>
                      <a:pt x="1414272" y="12192"/>
                    </a:moveTo>
                    <a:lnTo>
                      <a:pt x="1341120" y="67056"/>
                    </a:lnTo>
                    <a:lnTo>
                      <a:pt x="1219200" y="0"/>
                    </a:lnTo>
                    <a:lnTo>
                      <a:pt x="1103376" y="85344"/>
                    </a:lnTo>
                    <a:lnTo>
                      <a:pt x="499872" y="85344"/>
                    </a:lnTo>
                    <a:lnTo>
                      <a:pt x="396240" y="42672"/>
                    </a:lnTo>
                    <a:lnTo>
                      <a:pt x="274320" y="115824"/>
                    </a:lnTo>
                    <a:lnTo>
                      <a:pt x="91440" y="18288"/>
                    </a:lnTo>
                    <a:lnTo>
                      <a:pt x="0" y="91440"/>
                    </a:lnTo>
                  </a:path>
                </a:pathLst>
              </a:custGeom>
              <a:noFill/>
              <a:ln w="9525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F66DB48A-7A87-8872-CD98-8361F796180A}"/>
              </a:ext>
            </a:extLst>
          </p:cNvPr>
          <p:cNvSpPr/>
          <p:nvPr/>
        </p:nvSpPr>
        <p:spPr>
          <a:xfrm>
            <a:off x="9419139" y="2135787"/>
            <a:ext cx="1591056" cy="420624"/>
          </a:xfrm>
          <a:custGeom>
            <a:avLst/>
            <a:gdLst>
              <a:gd name="connsiteX0" fmla="*/ 0 w 1591056"/>
              <a:gd name="connsiteY0" fmla="*/ 408432 h 420624"/>
              <a:gd name="connsiteX1" fmla="*/ 822960 w 1591056"/>
              <a:gd name="connsiteY1" fmla="*/ 420624 h 420624"/>
              <a:gd name="connsiteX2" fmla="*/ 1024128 w 1591056"/>
              <a:gd name="connsiteY2" fmla="*/ 347472 h 420624"/>
              <a:gd name="connsiteX3" fmla="*/ 1347216 w 1591056"/>
              <a:gd name="connsiteY3" fmla="*/ 195072 h 420624"/>
              <a:gd name="connsiteX4" fmla="*/ 1591056 w 1591056"/>
              <a:gd name="connsiteY4" fmla="*/ 0 h 42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1056" h="420624">
                <a:moveTo>
                  <a:pt x="0" y="408432"/>
                </a:moveTo>
                <a:lnTo>
                  <a:pt x="822960" y="420624"/>
                </a:lnTo>
                <a:lnTo>
                  <a:pt x="1024128" y="347472"/>
                </a:lnTo>
                <a:lnTo>
                  <a:pt x="1347216" y="195072"/>
                </a:lnTo>
                <a:lnTo>
                  <a:pt x="1591056" y="0"/>
                </a:lnTo>
              </a:path>
            </a:pathLst>
          </a:cu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21C50F3A-04C1-4968-ADF8-F5A686FD8DEF}"/>
              </a:ext>
            </a:extLst>
          </p:cNvPr>
          <p:cNvCxnSpPr>
            <a:stCxn id="195" idx="3"/>
          </p:cNvCxnSpPr>
          <p:nvPr/>
        </p:nvCxnSpPr>
        <p:spPr>
          <a:xfrm flipV="1">
            <a:off x="10766355" y="2258338"/>
            <a:ext cx="274320" cy="72521"/>
          </a:xfrm>
          <a:prstGeom prst="lin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86513E28-AF8F-4A5B-4BAC-E1227171714F}"/>
              </a:ext>
            </a:extLst>
          </p:cNvPr>
          <p:cNvSpPr/>
          <p:nvPr/>
        </p:nvSpPr>
        <p:spPr>
          <a:xfrm>
            <a:off x="8254803" y="1593243"/>
            <a:ext cx="1932432" cy="664464"/>
          </a:xfrm>
          <a:custGeom>
            <a:avLst/>
            <a:gdLst>
              <a:gd name="connsiteX0" fmla="*/ 0 w 1932432"/>
              <a:gd name="connsiteY0" fmla="*/ 664464 h 664464"/>
              <a:gd name="connsiteX1" fmla="*/ 0 w 1932432"/>
              <a:gd name="connsiteY1" fmla="*/ 664464 h 664464"/>
              <a:gd name="connsiteX2" fmla="*/ 353568 w 1932432"/>
              <a:gd name="connsiteY2" fmla="*/ 652272 h 664464"/>
              <a:gd name="connsiteX3" fmla="*/ 493776 w 1932432"/>
              <a:gd name="connsiteY3" fmla="*/ 579120 h 664464"/>
              <a:gd name="connsiteX4" fmla="*/ 768096 w 1932432"/>
              <a:gd name="connsiteY4" fmla="*/ 377952 h 664464"/>
              <a:gd name="connsiteX5" fmla="*/ 1091184 w 1932432"/>
              <a:gd name="connsiteY5" fmla="*/ 164592 h 664464"/>
              <a:gd name="connsiteX6" fmla="*/ 1249680 w 1932432"/>
              <a:gd name="connsiteY6" fmla="*/ 85344 h 664464"/>
              <a:gd name="connsiteX7" fmla="*/ 1627632 w 1932432"/>
              <a:gd name="connsiteY7" fmla="*/ 24384 h 664464"/>
              <a:gd name="connsiteX8" fmla="*/ 1932432 w 1932432"/>
              <a:gd name="connsiteY8" fmla="*/ 0 h 66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32432" h="664464">
                <a:moveTo>
                  <a:pt x="0" y="664464"/>
                </a:moveTo>
                <a:lnTo>
                  <a:pt x="0" y="664464"/>
                </a:lnTo>
                <a:lnTo>
                  <a:pt x="353568" y="652272"/>
                </a:lnTo>
                <a:lnTo>
                  <a:pt x="493776" y="579120"/>
                </a:lnTo>
                <a:lnTo>
                  <a:pt x="768096" y="377952"/>
                </a:lnTo>
                <a:lnTo>
                  <a:pt x="1091184" y="164592"/>
                </a:lnTo>
                <a:lnTo>
                  <a:pt x="1249680" y="85344"/>
                </a:lnTo>
                <a:lnTo>
                  <a:pt x="1627632" y="24384"/>
                </a:lnTo>
                <a:lnTo>
                  <a:pt x="1932432" y="0"/>
                </a:lnTo>
              </a:path>
            </a:pathLst>
          </a:cu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F6997E33-365A-F5D2-2F31-E70A99BEA65C}"/>
              </a:ext>
            </a:extLst>
          </p:cNvPr>
          <p:cNvCxnSpPr>
            <a:cxnSpLocks/>
            <a:stCxn id="198" idx="8"/>
          </p:cNvCxnSpPr>
          <p:nvPr/>
        </p:nvCxnSpPr>
        <p:spPr>
          <a:xfrm flipV="1">
            <a:off x="10187235" y="1490386"/>
            <a:ext cx="1103376" cy="102857"/>
          </a:xfrm>
          <a:prstGeom prst="line">
            <a:avLst/>
          </a:prstGeom>
          <a:ln w="158750">
            <a:solidFill>
              <a:srgbClr val="E56E0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E96D747F-4590-0457-CCCD-74E83480D09D}"/>
              </a:ext>
            </a:extLst>
          </p:cNvPr>
          <p:cNvCxnSpPr>
            <a:cxnSpLocks/>
          </p:cNvCxnSpPr>
          <p:nvPr/>
        </p:nvCxnSpPr>
        <p:spPr>
          <a:xfrm flipV="1">
            <a:off x="11024368" y="1732714"/>
            <a:ext cx="654405" cy="420562"/>
          </a:xfrm>
          <a:prstGeom prst="line">
            <a:avLst/>
          </a:prstGeom>
          <a:ln w="95250">
            <a:solidFill>
              <a:srgbClr val="E56E0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DA5BD3C7-D7E3-0AF0-C46D-8E5A2199D3AD}"/>
              </a:ext>
            </a:extLst>
          </p:cNvPr>
          <p:cNvCxnSpPr>
            <a:cxnSpLocks/>
          </p:cNvCxnSpPr>
          <p:nvPr/>
        </p:nvCxnSpPr>
        <p:spPr>
          <a:xfrm flipV="1">
            <a:off x="11074365" y="1942995"/>
            <a:ext cx="731071" cy="299853"/>
          </a:xfrm>
          <a:prstGeom prst="line">
            <a:avLst/>
          </a:prstGeom>
          <a:ln w="95250">
            <a:solidFill>
              <a:srgbClr val="E56E0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" name="Arrow: Down 209">
            <a:extLst>
              <a:ext uri="{FF2B5EF4-FFF2-40B4-BE49-F238E27FC236}">
                <a16:creationId xmlns:a16="http://schemas.microsoft.com/office/drawing/2014/main" id="{1EE7BDD0-AC66-1013-E1C2-F0E38B3E51CD}"/>
              </a:ext>
            </a:extLst>
          </p:cNvPr>
          <p:cNvSpPr/>
          <p:nvPr/>
        </p:nvSpPr>
        <p:spPr>
          <a:xfrm rot="15868748">
            <a:off x="11358597" y="1404786"/>
            <a:ext cx="102856" cy="122145"/>
          </a:xfrm>
          <a:prstGeom prst="downArrow">
            <a:avLst/>
          </a:prstGeom>
          <a:solidFill>
            <a:srgbClr val="0070C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1" name="Arrow: Down 210">
            <a:extLst>
              <a:ext uri="{FF2B5EF4-FFF2-40B4-BE49-F238E27FC236}">
                <a16:creationId xmlns:a16="http://schemas.microsoft.com/office/drawing/2014/main" id="{D8325674-DB28-E705-FB6C-E5E8FB2FC616}"/>
              </a:ext>
            </a:extLst>
          </p:cNvPr>
          <p:cNvSpPr/>
          <p:nvPr/>
        </p:nvSpPr>
        <p:spPr>
          <a:xfrm rot="14493416">
            <a:off x="11797896" y="1576117"/>
            <a:ext cx="102856" cy="122145"/>
          </a:xfrm>
          <a:prstGeom prst="downArrow">
            <a:avLst/>
          </a:prstGeom>
          <a:solidFill>
            <a:srgbClr val="0070C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Arrow: Down 211">
            <a:extLst>
              <a:ext uri="{FF2B5EF4-FFF2-40B4-BE49-F238E27FC236}">
                <a16:creationId xmlns:a16="http://schemas.microsoft.com/office/drawing/2014/main" id="{80AF9B93-92FD-E392-2550-38AADED23FF8}"/>
              </a:ext>
            </a:extLst>
          </p:cNvPr>
          <p:cNvSpPr/>
          <p:nvPr/>
        </p:nvSpPr>
        <p:spPr>
          <a:xfrm rot="14825289">
            <a:off x="11934027" y="1828689"/>
            <a:ext cx="102856" cy="122145"/>
          </a:xfrm>
          <a:prstGeom prst="downArrow">
            <a:avLst/>
          </a:prstGeom>
          <a:solidFill>
            <a:srgbClr val="0070C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D483BB0E-91B9-8BD3-67E1-655E3A2A76C8}"/>
              </a:ext>
            </a:extLst>
          </p:cNvPr>
          <p:cNvSpPr/>
          <p:nvPr/>
        </p:nvSpPr>
        <p:spPr>
          <a:xfrm>
            <a:off x="11193075" y="785523"/>
            <a:ext cx="937260" cy="670560"/>
          </a:xfrm>
          <a:custGeom>
            <a:avLst/>
            <a:gdLst>
              <a:gd name="connsiteX0" fmla="*/ 0 w 937260"/>
              <a:gd name="connsiteY0" fmla="*/ 670560 h 670560"/>
              <a:gd name="connsiteX1" fmla="*/ 0 w 937260"/>
              <a:gd name="connsiteY1" fmla="*/ 0 h 670560"/>
              <a:gd name="connsiteX2" fmla="*/ 937260 w 937260"/>
              <a:gd name="connsiteY2" fmla="*/ 0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7260" h="670560">
                <a:moveTo>
                  <a:pt x="0" y="670560"/>
                </a:moveTo>
                <a:lnTo>
                  <a:pt x="0" y="0"/>
                </a:lnTo>
                <a:lnTo>
                  <a:pt x="937260" y="0"/>
                </a:lnTo>
              </a:path>
            </a:pathLst>
          </a:custGeom>
          <a:noFill/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A28E75C9-8C96-8A50-966F-45F450D45091}"/>
              </a:ext>
            </a:extLst>
          </p:cNvPr>
          <p:cNvSpPr/>
          <p:nvPr/>
        </p:nvSpPr>
        <p:spPr>
          <a:xfrm>
            <a:off x="11651037" y="1062153"/>
            <a:ext cx="517398" cy="670560"/>
          </a:xfrm>
          <a:custGeom>
            <a:avLst/>
            <a:gdLst>
              <a:gd name="connsiteX0" fmla="*/ 0 w 937260"/>
              <a:gd name="connsiteY0" fmla="*/ 670560 h 670560"/>
              <a:gd name="connsiteX1" fmla="*/ 0 w 937260"/>
              <a:gd name="connsiteY1" fmla="*/ 0 h 670560"/>
              <a:gd name="connsiteX2" fmla="*/ 937260 w 937260"/>
              <a:gd name="connsiteY2" fmla="*/ 0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7260" h="670560">
                <a:moveTo>
                  <a:pt x="0" y="670560"/>
                </a:moveTo>
                <a:lnTo>
                  <a:pt x="0" y="0"/>
                </a:lnTo>
                <a:lnTo>
                  <a:pt x="937260" y="0"/>
                </a:lnTo>
              </a:path>
            </a:pathLst>
          </a:custGeom>
          <a:noFill/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8DEB73F4-94C3-841C-E8C1-47A88D688BAE}"/>
              </a:ext>
            </a:extLst>
          </p:cNvPr>
          <p:cNvGrpSpPr/>
          <p:nvPr/>
        </p:nvGrpSpPr>
        <p:grpSpPr>
          <a:xfrm>
            <a:off x="3783330" y="4051825"/>
            <a:ext cx="8408669" cy="2758779"/>
            <a:chOff x="3381312" y="3819244"/>
            <a:chExt cx="9262014" cy="3038752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FECF5F6E-E941-6368-CEFF-38D9E8972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rcRect t="28006" b="-1"/>
            <a:stretch/>
          </p:blipFill>
          <p:spPr>
            <a:xfrm>
              <a:off x="3381312" y="3819244"/>
              <a:ext cx="8810691" cy="3038752"/>
            </a:xfrm>
            <a:prstGeom prst="rect">
              <a:avLst/>
            </a:prstGeom>
          </p:spPr>
        </p:pic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1D4138F6-8669-AF6F-D95F-825C40215760}"/>
                </a:ext>
              </a:extLst>
            </p:cNvPr>
            <p:cNvSpPr/>
            <p:nvPr/>
          </p:nvSpPr>
          <p:spPr>
            <a:xfrm>
              <a:off x="11580125" y="6005015"/>
              <a:ext cx="156950" cy="511791"/>
            </a:xfrm>
            <a:prstGeom prst="rect">
              <a:avLst/>
            </a:prstGeom>
            <a:solidFill>
              <a:srgbClr val="FF33CC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9D928928-203D-4BC3-E475-CB89A2BEAAFB}"/>
                </a:ext>
              </a:extLst>
            </p:cNvPr>
            <p:cNvGrpSpPr/>
            <p:nvPr/>
          </p:nvGrpSpPr>
          <p:grpSpPr>
            <a:xfrm>
              <a:off x="4563847" y="3867315"/>
              <a:ext cx="7014927" cy="2679515"/>
              <a:chOff x="711400" y="1470866"/>
              <a:chExt cx="10343671" cy="3951006"/>
            </a:xfrm>
          </p:grpSpPr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5E202B80-A57E-87E1-CB4C-9EF5D6345B98}"/>
                  </a:ext>
                </a:extLst>
              </p:cNvPr>
              <p:cNvSpPr/>
              <p:nvPr/>
            </p:nvSpPr>
            <p:spPr>
              <a:xfrm>
                <a:off x="894358" y="2799655"/>
                <a:ext cx="10159509" cy="2617480"/>
              </a:xfrm>
              <a:custGeom>
                <a:avLst/>
                <a:gdLst>
                  <a:gd name="connsiteX0" fmla="*/ 10563367 w 10563367"/>
                  <a:gd name="connsiteY0" fmla="*/ 2026693 h 2995684"/>
                  <a:gd name="connsiteX1" fmla="*/ 10563367 w 10563367"/>
                  <a:gd name="connsiteY1" fmla="*/ 2579427 h 2995684"/>
                  <a:gd name="connsiteX2" fmla="*/ 6823881 w 10563367"/>
                  <a:gd name="connsiteY2" fmla="*/ 2538484 h 2995684"/>
                  <a:gd name="connsiteX3" fmla="*/ 6782937 w 10563367"/>
                  <a:gd name="connsiteY3" fmla="*/ 2606723 h 2995684"/>
                  <a:gd name="connsiteX4" fmla="*/ 5220269 w 10563367"/>
                  <a:gd name="connsiteY4" fmla="*/ 2565779 h 2995684"/>
                  <a:gd name="connsiteX5" fmla="*/ 5206621 w 10563367"/>
                  <a:gd name="connsiteY5" fmla="*/ 2490717 h 2995684"/>
                  <a:gd name="connsiteX6" fmla="*/ 2292824 w 10563367"/>
                  <a:gd name="connsiteY6" fmla="*/ 2429302 h 2995684"/>
                  <a:gd name="connsiteX7" fmla="*/ 2292824 w 10563367"/>
                  <a:gd name="connsiteY7" fmla="*/ 2886502 h 2995684"/>
                  <a:gd name="connsiteX8" fmla="*/ 1337481 w 10563367"/>
                  <a:gd name="connsiteY8" fmla="*/ 2886502 h 2995684"/>
                  <a:gd name="connsiteX9" fmla="*/ 1337481 w 10563367"/>
                  <a:gd name="connsiteY9" fmla="*/ 2995684 h 2995684"/>
                  <a:gd name="connsiteX10" fmla="*/ 163773 w 10563367"/>
                  <a:gd name="connsiteY10" fmla="*/ 2995684 h 2995684"/>
                  <a:gd name="connsiteX11" fmla="*/ 163773 w 10563367"/>
                  <a:gd name="connsiteY11" fmla="*/ 1644555 h 2995684"/>
                  <a:gd name="connsiteX12" fmla="*/ 6824 w 10563367"/>
                  <a:gd name="connsiteY12" fmla="*/ 1446663 h 2995684"/>
                  <a:gd name="connsiteX13" fmla="*/ 0 w 10563367"/>
                  <a:gd name="connsiteY13" fmla="*/ 1337481 h 2995684"/>
                  <a:gd name="connsiteX14" fmla="*/ 266131 w 10563367"/>
                  <a:gd name="connsiteY14" fmla="*/ 1337481 h 2995684"/>
                  <a:gd name="connsiteX15" fmla="*/ 266131 w 10563367"/>
                  <a:gd name="connsiteY15" fmla="*/ 0 h 2995684"/>
                  <a:gd name="connsiteX16" fmla="*/ 1207827 w 10563367"/>
                  <a:gd name="connsiteY16" fmla="*/ 0 h 2995684"/>
                  <a:gd name="connsiteX17" fmla="*/ 1207827 w 10563367"/>
                  <a:gd name="connsiteY17" fmla="*/ 1330657 h 2995684"/>
                  <a:gd name="connsiteX18" fmla="*/ 1433015 w 10563367"/>
                  <a:gd name="connsiteY18" fmla="*/ 1330657 h 2995684"/>
                  <a:gd name="connsiteX19" fmla="*/ 1433015 w 10563367"/>
                  <a:gd name="connsiteY19" fmla="*/ 1508078 h 2995684"/>
                  <a:gd name="connsiteX20" fmla="*/ 1337481 w 10563367"/>
                  <a:gd name="connsiteY20" fmla="*/ 1637732 h 2995684"/>
                  <a:gd name="connsiteX21" fmla="*/ 1337481 w 10563367"/>
                  <a:gd name="connsiteY21" fmla="*/ 1760561 h 2995684"/>
                  <a:gd name="connsiteX22" fmla="*/ 2292824 w 10563367"/>
                  <a:gd name="connsiteY22" fmla="*/ 1760561 h 2995684"/>
                  <a:gd name="connsiteX23" fmla="*/ 2292824 w 10563367"/>
                  <a:gd name="connsiteY23" fmla="*/ 1869744 h 2995684"/>
                  <a:gd name="connsiteX24" fmla="*/ 5233917 w 10563367"/>
                  <a:gd name="connsiteY24" fmla="*/ 1924335 h 2995684"/>
                  <a:gd name="connsiteX25" fmla="*/ 5247564 w 10563367"/>
                  <a:gd name="connsiteY25" fmla="*/ 1842448 h 2995684"/>
                  <a:gd name="connsiteX26" fmla="*/ 6789761 w 10563367"/>
                  <a:gd name="connsiteY26" fmla="*/ 1876567 h 2995684"/>
                  <a:gd name="connsiteX27" fmla="*/ 6789761 w 10563367"/>
                  <a:gd name="connsiteY27" fmla="*/ 1978926 h 2995684"/>
                  <a:gd name="connsiteX28" fmla="*/ 10563367 w 10563367"/>
                  <a:gd name="connsiteY28" fmla="*/ 2026693 h 2995684"/>
                  <a:gd name="connsiteX0" fmla="*/ 10563367 w 10563367"/>
                  <a:gd name="connsiteY0" fmla="*/ 2026693 h 2995684"/>
                  <a:gd name="connsiteX1" fmla="*/ 10563367 w 10563367"/>
                  <a:gd name="connsiteY1" fmla="*/ 2579427 h 2995684"/>
                  <a:gd name="connsiteX2" fmla="*/ 10561222 w 10563367"/>
                  <a:gd name="connsiteY2" fmla="*/ 2574638 h 2995684"/>
                  <a:gd name="connsiteX3" fmla="*/ 6823881 w 10563367"/>
                  <a:gd name="connsiteY3" fmla="*/ 2538484 h 2995684"/>
                  <a:gd name="connsiteX4" fmla="*/ 6782937 w 10563367"/>
                  <a:gd name="connsiteY4" fmla="*/ 2606723 h 2995684"/>
                  <a:gd name="connsiteX5" fmla="*/ 5220269 w 10563367"/>
                  <a:gd name="connsiteY5" fmla="*/ 2565779 h 2995684"/>
                  <a:gd name="connsiteX6" fmla="*/ 5206621 w 10563367"/>
                  <a:gd name="connsiteY6" fmla="*/ 2490717 h 2995684"/>
                  <a:gd name="connsiteX7" fmla="*/ 2292824 w 10563367"/>
                  <a:gd name="connsiteY7" fmla="*/ 2429302 h 2995684"/>
                  <a:gd name="connsiteX8" fmla="*/ 2292824 w 10563367"/>
                  <a:gd name="connsiteY8" fmla="*/ 2886502 h 2995684"/>
                  <a:gd name="connsiteX9" fmla="*/ 1337481 w 10563367"/>
                  <a:gd name="connsiteY9" fmla="*/ 2886502 h 2995684"/>
                  <a:gd name="connsiteX10" fmla="*/ 1337481 w 10563367"/>
                  <a:gd name="connsiteY10" fmla="*/ 2995684 h 2995684"/>
                  <a:gd name="connsiteX11" fmla="*/ 163773 w 10563367"/>
                  <a:gd name="connsiteY11" fmla="*/ 2995684 h 2995684"/>
                  <a:gd name="connsiteX12" fmla="*/ 163773 w 10563367"/>
                  <a:gd name="connsiteY12" fmla="*/ 1644555 h 2995684"/>
                  <a:gd name="connsiteX13" fmla="*/ 6824 w 10563367"/>
                  <a:gd name="connsiteY13" fmla="*/ 1446663 h 2995684"/>
                  <a:gd name="connsiteX14" fmla="*/ 0 w 10563367"/>
                  <a:gd name="connsiteY14" fmla="*/ 1337481 h 2995684"/>
                  <a:gd name="connsiteX15" fmla="*/ 266131 w 10563367"/>
                  <a:gd name="connsiteY15" fmla="*/ 1337481 h 2995684"/>
                  <a:gd name="connsiteX16" fmla="*/ 266131 w 10563367"/>
                  <a:gd name="connsiteY16" fmla="*/ 0 h 2995684"/>
                  <a:gd name="connsiteX17" fmla="*/ 1207827 w 10563367"/>
                  <a:gd name="connsiteY17" fmla="*/ 0 h 2995684"/>
                  <a:gd name="connsiteX18" fmla="*/ 1207827 w 10563367"/>
                  <a:gd name="connsiteY18" fmla="*/ 1330657 h 2995684"/>
                  <a:gd name="connsiteX19" fmla="*/ 1433015 w 10563367"/>
                  <a:gd name="connsiteY19" fmla="*/ 1330657 h 2995684"/>
                  <a:gd name="connsiteX20" fmla="*/ 1433015 w 10563367"/>
                  <a:gd name="connsiteY20" fmla="*/ 1508078 h 2995684"/>
                  <a:gd name="connsiteX21" fmla="*/ 1337481 w 10563367"/>
                  <a:gd name="connsiteY21" fmla="*/ 1637732 h 2995684"/>
                  <a:gd name="connsiteX22" fmla="*/ 1337481 w 10563367"/>
                  <a:gd name="connsiteY22" fmla="*/ 1760561 h 2995684"/>
                  <a:gd name="connsiteX23" fmla="*/ 2292824 w 10563367"/>
                  <a:gd name="connsiteY23" fmla="*/ 1760561 h 2995684"/>
                  <a:gd name="connsiteX24" fmla="*/ 2292824 w 10563367"/>
                  <a:gd name="connsiteY24" fmla="*/ 1869744 h 2995684"/>
                  <a:gd name="connsiteX25" fmla="*/ 5233917 w 10563367"/>
                  <a:gd name="connsiteY25" fmla="*/ 1924335 h 2995684"/>
                  <a:gd name="connsiteX26" fmla="*/ 5247564 w 10563367"/>
                  <a:gd name="connsiteY26" fmla="*/ 1842448 h 2995684"/>
                  <a:gd name="connsiteX27" fmla="*/ 6789761 w 10563367"/>
                  <a:gd name="connsiteY27" fmla="*/ 1876567 h 2995684"/>
                  <a:gd name="connsiteX28" fmla="*/ 6789761 w 10563367"/>
                  <a:gd name="connsiteY28" fmla="*/ 1978926 h 2995684"/>
                  <a:gd name="connsiteX29" fmla="*/ 10563367 w 10563367"/>
                  <a:gd name="connsiteY29" fmla="*/ 2026693 h 2995684"/>
                  <a:gd name="connsiteX0" fmla="*/ 10563367 w 10563367"/>
                  <a:gd name="connsiteY0" fmla="*/ 2026693 h 2995684"/>
                  <a:gd name="connsiteX1" fmla="*/ 10563367 w 10563367"/>
                  <a:gd name="connsiteY1" fmla="*/ 2579427 h 2995684"/>
                  <a:gd name="connsiteX2" fmla="*/ 10496925 w 10563367"/>
                  <a:gd name="connsiteY2" fmla="*/ 2577853 h 2995684"/>
                  <a:gd name="connsiteX3" fmla="*/ 6823881 w 10563367"/>
                  <a:gd name="connsiteY3" fmla="*/ 2538484 h 2995684"/>
                  <a:gd name="connsiteX4" fmla="*/ 6782937 w 10563367"/>
                  <a:gd name="connsiteY4" fmla="*/ 2606723 h 2995684"/>
                  <a:gd name="connsiteX5" fmla="*/ 5220269 w 10563367"/>
                  <a:gd name="connsiteY5" fmla="*/ 2565779 h 2995684"/>
                  <a:gd name="connsiteX6" fmla="*/ 5206621 w 10563367"/>
                  <a:gd name="connsiteY6" fmla="*/ 2490717 h 2995684"/>
                  <a:gd name="connsiteX7" fmla="*/ 2292824 w 10563367"/>
                  <a:gd name="connsiteY7" fmla="*/ 2429302 h 2995684"/>
                  <a:gd name="connsiteX8" fmla="*/ 2292824 w 10563367"/>
                  <a:gd name="connsiteY8" fmla="*/ 2886502 h 2995684"/>
                  <a:gd name="connsiteX9" fmla="*/ 1337481 w 10563367"/>
                  <a:gd name="connsiteY9" fmla="*/ 2886502 h 2995684"/>
                  <a:gd name="connsiteX10" fmla="*/ 1337481 w 10563367"/>
                  <a:gd name="connsiteY10" fmla="*/ 2995684 h 2995684"/>
                  <a:gd name="connsiteX11" fmla="*/ 163773 w 10563367"/>
                  <a:gd name="connsiteY11" fmla="*/ 2995684 h 2995684"/>
                  <a:gd name="connsiteX12" fmla="*/ 163773 w 10563367"/>
                  <a:gd name="connsiteY12" fmla="*/ 1644555 h 2995684"/>
                  <a:gd name="connsiteX13" fmla="*/ 6824 w 10563367"/>
                  <a:gd name="connsiteY13" fmla="*/ 1446663 h 2995684"/>
                  <a:gd name="connsiteX14" fmla="*/ 0 w 10563367"/>
                  <a:gd name="connsiteY14" fmla="*/ 1337481 h 2995684"/>
                  <a:gd name="connsiteX15" fmla="*/ 266131 w 10563367"/>
                  <a:gd name="connsiteY15" fmla="*/ 1337481 h 2995684"/>
                  <a:gd name="connsiteX16" fmla="*/ 266131 w 10563367"/>
                  <a:gd name="connsiteY16" fmla="*/ 0 h 2995684"/>
                  <a:gd name="connsiteX17" fmla="*/ 1207827 w 10563367"/>
                  <a:gd name="connsiteY17" fmla="*/ 0 h 2995684"/>
                  <a:gd name="connsiteX18" fmla="*/ 1207827 w 10563367"/>
                  <a:gd name="connsiteY18" fmla="*/ 1330657 h 2995684"/>
                  <a:gd name="connsiteX19" fmla="*/ 1433015 w 10563367"/>
                  <a:gd name="connsiteY19" fmla="*/ 1330657 h 2995684"/>
                  <a:gd name="connsiteX20" fmla="*/ 1433015 w 10563367"/>
                  <a:gd name="connsiteY20" fmla="*/ 1508078 h 2995684"/>
                  <a:gd name="connsiteX21" fmla="*/ 1337481 w 10563367"/>
                  <a:gd name="connsiteY21" fmla="*/ 1637732 h 2995684"/>
                  <a:gd name="connsiteX22" fmla="*/ 1337481 w 10563367"/>
                  <a:gd name="connsiteY22" fmla="*/ 1760561 h 2995684"/>
                  <a:gd name="connsiteX23" fmla="*/ 2292824 w 10563367"/>
                  <a:gd name="connsiteY23" fmla="*/ 1760561 h 2995684"/>
                  <a:gd name="connsiteX24" fmla="*/ 2292824 w 10563367"/>
                  <a:gd name="connsiteY24" fmla="*/ 1869744 h 2995684"/>
                  <a:gd name="connsiteX25" fmla="*/ 5233917 w 10563367"/>
                  <a:gd name="connsiteY25" fmla="*/ 1924335 h 2995684"/>
                  <a:gd name="connsiteX26" fmla="*/ 5247564 w 10563367"/>
                  <a:gd name="connsiteY26" fmla="*/ 1842448 h 2995684"/>
                  <a:gd name="connsiteX27" fmla="*/ 6789761 w 10563367"/>
                  <a:gd name="connsiteY27" fmla="*/ 1876567 h 2995684"/>
                  <a:gd name="connsiteX28" fmla="*/ 6789761 w 10563367"/>
                  <a:gd name="connsiteY28" fmla="*/ 1978926 h 2995684"/>
                  <a:gd name="connsiteX29" fmla="*/ 10563367 w 10563367"/>
                  <a:gd name="connsiteY29" fmla="*/ 2026693 h 2995684"/>
                  <a:gd name="connsiteX0" fmla="*/ 10563367 w 10563367"/>
                  <a:gd name="connsiteY0" fmla="*/ 2026693 h 2995684"/>
                  <a:gd name="connsiteX1" fmla="*/ 10560152 w 10563367"/>
                  <a:gd name="connsiteY1" fmla="*/ 2942704 h 2995684"/>
                  <a:gd name="connsiteX2" fmla="*/ 10496925 w 10563367"/>
                  <a:gd name="connsiteY2" fmla="*/ 2577853 h 2995684"/>
                  <a:gd name="connsiteX3" fmla="*/ 6823881 w 10563367"/>
                  <a:gd name="connsiteY3" fmla="*/ 2538484 h 2995684"/>
                  <a:gd name="connsiteX4" fmla="*/ 6782937 w 10563367"/>
                  <a:gd name="connsiteY4" fmla="*/ 2606723 h 2995684"/>
                  <a:gd name="connsiteX5" fmla="*/ 5220269 w 10563367"/>
                  <a:gd name="connsiteY5" fmla="*/ 2565779 h 2995684"/>
                  <a:gd name="connsiteX6" fmla="*/ 5206621 w 10563367"/>
                  <a:gd name="connsiteY6" fmla="*/ 2490717 h 2995684"/>
                  <a:gd name="connsiteX7" fmla="*/ 2292824 w 10563367"/>
                  <a:gd name="connsiteY7" fmla="*/ 2429302 h 2995684"/>
                  <a:gd name="connsiteX8" fmla="*/ 2292824 w 10563367"/>
                  <a:gd name="connsiteY8" fmla="*/ 2886502 h 2995684"/>
                  <a:gd name="connsiteX9" fmla="*/ 1337481 w 10563367"/>
                  <a:gd name="connsiteY9" fmla="*/ 2886502 h 2995684"/>
                  <a:gd name="connsiteX10" fmla="*/ 1337481 w 10563367"/>
                  <a:gd name="connsiteY10" fmla="*/ 2995684 h 2995684"/>
                  <a:gd name="connsiteX11" fmla="*/ 163773 w 10563367"/>
                  <a:gd name="connsiteY11" fmla="*/ 2995684 h 2995684"/>
                  <a:gd name="connsiteX12" fmla="*/ 163773 w 10563367"/>
                  <a:gd name="connsiteY12" fmla="*/ 1644555 h 2995684"/>
                  <a:gd name="connsiteX13" fmla="*/ 6824 w 10563367"/>
                  <a:gd name="connsiteY13" fmla="*/ 1446663 h 2995684"/>
                  <a:gd name="connsiteX14" fmla="*/ 0 w 10563367"/>
                  <a:gd name="connsiteY14" fmla="*/ 1337481 h 2995684"/>
                  <a:gd name="connsiteX15" fmla="*/ 266131 w 10563367"/>
                  <a:gd name="connsiteY15" fmla="*/ 1337481 h 2995684"/>
                  <a:gd name="connsiteX16" fmla="*/ 266131 w 10563367"/>
                  <a:gd name="connsiteY16" fmla="*/ 0 h 2995684"/>
                  <a:gd name="connsiteX17" fmla="*/ 1207827 w 10563367"/>
                  <a:gd name="connsiteY17" fmla="*/ 0 h 2995684"/>
                  <a:gd name="connsiteX18" fmla="*/ 1207827 w 10563367"/>
                  <a:gd name="connsiteY18" fmla="*/ 1330657 h 2995684"/>
                  <a:gd name="connsiteX19" fmla="*/ 1433015 w 10563367"/>
                  <a:gd name="connsiteY19" fmla="*/ 1330657 h 2995684"/>
                  <a:gd name="connsiteX20" fmla="*/ 1433015 w 10563367"/>
                  <a:gd name="connsiteY20" fmla="*/ 1508078 h 2995684"/>
                  <a:gd name="connsiteX21" fmla="*/ 1337481 w 10563367"/>
                  <a:gd name="connsiteY21" fmla="*/ 1637732 h 2995684"/>
                  <a:gd name="connsiteX22" fmla="*/ 1337481 w 10563367"/>
                  <a:gd name="connsiteY22" fmla="*/ 1760561 h 2995684"/>
                  <a:gd name="connsiteX23" fmla="*/ 2292824 w 10563367"/>
                  <a:gd name="connsiteY23" fmla="*/ 1760561 h 2995684"/>
                  <a:gd name="connsiteX24" fmla="*/ 2292824 w 10563367"/>
                  <a:gd name="connsiteY24" fmla="*/ 1869744 h 2995684"/>
                  <a:gd name="connsiteX25" fmla="*/ 5233917 w 10563367"/>
                  <a:gd name="connsiteY25" fmla="*/ 1924335 h 2995684"/>
                  <a:gd name="connsiteX26" fmla="*/ 5247564 w 10563367"/>
                  <a:gd name="connsiteY26" fmla="*/ 1842448 h 2995684"/>
                  <a:gd name="connsiteX27" fmla="*/ 6789761 w 10563367"/>
                  <a:gd name="connsiteY27" fmla="*/ 1876567 h 2995684"/>
                  <a:gd name="connsiteX28" fmla="*/ 6789761 w 10563367"/>
                  <a:gd name="connsiteY28" fmla="*/ 1978926 h 2995684"/>
                  <a:gd name="connsiteX29" fmla="*/ 10563367 w 10563367"/>
                  <a:gd name="connsiteY29" fmla="*/ 2026693 h 2995684"/>
                  <a:gd name="connsiteX0" fmla="*/ 10563367 w 10563367"/>
                  <a:gd name="connsiteY0" fmla="*/ 2026693 h 2995684"/>
                  <a:gd name="connsiteX1" fmla="*/ 10560152 w 10563367"/>
                  <a:gd name="connsiteY1" fmla="*/ 2942704 h 2995684"/>
                  <a:gd name="connsiteX2" fmla="*/ 10558007 w 10563367"/>
                  <a:gd name="connsiteY2" fmla="*/ 2577853 h 2995684"/>
                  <a:gd name="connsiteX3" fmla="*/ 6823881 w 10563367"/>
                  <a:gd name="connsiteY3" fmla="*/ 2538484 h 2995684"/>
                  <a:gd name="connsiteX4" fmla="*/ 6782937 w 10563367"/>
                  <a:gd name="connsiteY4" fmla="*/ 2606723 h 2995684"/>
                  <a:gd name="connsiteX5" fmla="*/ 5220269 w 10563367"/>
                  <a:gd name="connsiteY5" fmla="*/ 2565779 h 2995684"/>
                  <a:gd name="connsiteX6" fmla="*/ 5206621 w 10563367"/>
                  <a:gd name="connsiteY6" fmla="*/ 2490717 h 2995684"/>
                  <a:gd name="connsiteX7" fmla="*/ 2292824 w 10563367"/>
                  <a:gd name="connsiteY7" fmla="*/ 2429302 h 2995684"/>
                  <a:gd name="connsiteX8" fmla="*/ 2292824 w 10563367"/>
                  <a:gd name="connsiteY8" fmla="*/ 2886502 h 2995684"/>
                  <a:gd name="connsiteX9" fmla="*/ 1337481 w 10563367"/>
                  <a:gd name="connsiteY9" fmla="*/ 2886502 h 2995684"/>
                  <a:gd name="connsiteX10" fmla="*/ 1337481 w 10563367"/>
                  <a:gd name="connsiteY10" fmla="*/ 2995684 h 2995684"/>
                  <a:gd name="connsiteX11" fmla="*/ 163773 w 10563367"/>
                  <a:gd name="connsiteY11" fmla="*/ 2995684 h 2995684"/>
                  <a:gd name="connsiteX12" fmla="*/ 163773 w 10563367"/>
                  <a:gd name="connsiteY12" fmla="*/ 1644555 h 2995684"/>
                  <a:gd name="connsiteX13" fmla="*/ 6824 w 10563367"/>
                  <a:gd name="connsiteY13" fmla="*/ 1446663 h 2995684"/>
                  <a:gd name="connsiteX14" fmla="*/ 0 w 10563367"/>
                  <a:gd name="connsiteY14" fmla="*/ 1337481 h 2995684"/>
                  <a:gd name="connsiteX15" fmla="*/ 266131 w 10563367"/>
                  <a:gd name="connsiteY15" fmla="*/ 1337481 h 2995684"/>
                  <a:gd name="connsiteX16" fmla="*/ 266131 w 10563367"/>
                  <a:gd name="connsiteY16" fmla="*/ 0 h 2995684"/>
                  <a:gd name="connsiteX17" fmla="*/ 1207827 w 10563367"/>
                  <a:gd name="connsiteY17" fmla="*/ 0 h 2995684"/>
                  <a:gd name="connsiteX18" fmla="*/ 1207827 w 10563367"/>
                  <a:gd name="connsiteY18" fmla="*/ 1330657 h 2995684"/>
                  <a:gd name="connsiteX19" fmla="*/ 1433015 w 10563367"/>
                  <a:gd name="connsiteY19" fmla="*/ 1330657 h 2995684"/>
                  <a:gd name="connsiteX20" fmla="*/ 1433015 w 10563367"/>
                  <a:gd name="connsiteY20" fmla="*/ 1508078 h 2995684"/>
                  <a:gd name="connsiteX21" fmla="*/ 1337481 w 10563367"/>
                  <a:gd name="connsiteY21" fmla="*/ 1637732 h 2995684"/>
                  <a:gd name="connsiteX22" fmla="*/ 1337481 w 10563367"/>
                  <a:gd name="connsiteY22" fmla="*/ 1760561 h 2995684"/>
                  <a:gd name="connsiteX23" fmla="*/ 2292824 w 10563367"/>
                  <a:gd name="connsiteY23" fmla="*/ 1760561 h 2995684"/>
                  <a:gd name="connsiteX24" fmla="*/ 2292824 w 10563367"/>
                  <a:gd name="connsiteY24" fmla="*/ 1869744 h 2995684"/>
                  <a:gd name="connsiteX25" fmla="*/ 5233917 w 10563367"/>
                  <a:gd name="connsiteY25" fmla="*/ 1924335 h 2995684"/>
                  <a:gd name="connsiteX26" fmla="*/ 5247564 w 10563367"/>
                  <a:gd name="connsiteY26" fmla="*/ 1842448 h 2995684"/>
                  <a:gd name="connsiteX27" fmla="*/ 6789761 w 10563367"/>
                  <a:gd name="connsiteY27" fmla="*/ 1876567 h 2995684"/>
                  <a:gd name="connsiteX28" fmla="*/ 6789761 w 10563367"/>
                  <a:gd name="connsiteY28" fmla="*/ 1978926 h 2995684"/>
                  <a:gd name="connsiteX29" fmla="*/ 10563367 w 10563367"/>
                  <a:gd name="connsiteY29" fmla="*/ 2026693 h 2995684"/>
                  <a:gd name="connsiteX0" fmla="*/ 10563367 w 10564437"/>
                  <a:gd name="connsiteY0" fmla="*/ 2026693 h 2995684"/>
                  <a:gd name="connsiteX1" fmla="*/ 10560152 w 10564437"/>
                  <a:gd name="connsiteY1" fmla="*/ 2942704 h 2995684"/>
                  <a:gd name="connsiteX2" fmla="*/ 10564437 w 10564437"/>
                  <a:gd name="connsiteY2" fmla="*/ 2941130 h 2995684"/>
                  <a:gd name="connsiteX3" fmla="*/ 10558007 w 10564437"/>
                  <a:gd name="connsiteY3" fmla="*/ 2577853 h 2995684"/>
                  <a:gd name="connsiteX4" fmla="*/ 6823881 w 10564437"/>
                  <a:gd name="connsiteY4" fmla="*/ 2538484 h 2995684"/>
                  <a:gd name="connsiteX5" fmla="*/ 6782937 w 10564437"/>
                  <a:gd name="connsiteY5" fmla="*/ 2606723 h 2995684"/>
                  <a:gd name="connsiteX6" fmla="*/ 5220269 w 10564437"/>
                  <a:gd name="connsiteY6" fmla="*/ 2565779 h 2995684"/>
                  <a:gd name="connsiteX7" fmla="*/ 5206621 w 10564437"/>
                  <a:gd name="connsiteY7" fmla="*/ 2490717 h 2995684"/>
                  <a:gd name="connsiteX8" fmla="*/ 2292824 w 10564437"/>
                  <a:gd name="connsiteY8" fmla="*/ 2429302 h 2995684"/>
                  <a:gd name="connsiteX9" fmla="*/ 2292824 w 10564437"/>
                  <a:gd name="connsiteY9" fmla="*/ 2886502 h 2995684"/>
                  <a:gd name="connsiteX10" fmla="*/ 1337481 w 10564437"/>
                  <a:gd name="connsiteY10" fmla="*/ 2886502 h 2995684"/>
                  <a:gd name="connsiteX11" fmla="*/ 1337481 w 10564437"/>
                  <a:gd name="connsiteY11" fmla="*/ 2995684 h 2995684"/>
                  <a:gd name="connsiteX12" fmla="*/ 163773 w 10564437"/>
                  <a:gd name="connsiteY12" fmla="*/ 2995684 h 2995684"/>
                  <a:gd name="connsiteX13" fmla="*/ 163773 w 10564437"/>
                  <a:gd name="connsiteY13" fmla="*/ 1644555 h 2995684"/>
                  <a:gd name="connsiteX14" fmla="*/ 6824 w 10564437"/>
                  <a:gd name="connsiteY14" fmla="*/ 1446663 h 2995684"/>
                  <a:gd name="connsiteX15" fmla="*/ 0 w 10564437"/>
                  <a:gd name="connsiteY15" fmla="*/ 1337481 h 2995684"/>
                  <a:gd name="connsiteX16" fmla="*/ 266131 w 10564437"/>
                  <a:gd name="connsiteY16" fmla="*/ 1337481 h 2995684"/>
                  <a:gd name="connsiteX17" fmla="*/ 266131 w 10564437"/>
                  <a:gd name="connsiteY17" fmla="*/ 0 h 2995684"/>
                  <a:gd name="connsiteX18" fmla="*/ 1207827 w 10564437"/>
                  <a:gd name="connsiteY18" fmla="*/ 0 h 2995684"/>
                  <a:gd name="connsiteX19" fmla="*/ 1207827 w 10564437"/>
                  <a:gd name="connsiteY19" fmla="*/ 1330657 h 2995684"/>
                  <a:gd name="connsiteX20" fmla="*/ 1433015 w 10564437"/>
                  <a:gd name="connsiteY20" fmla="*/ 1330657 h 2995684"/>
                  <a:gd name="connsiteX21" fmla="*/ 1433015 w 10564437"/>
                  <a:gd name="connsiteY21" fmla="*/ 1508078 h 2995684"/>
                  <a:gd name="connsiteX22" fmla="*/ 1337481 w 10564437"/>
                  <a:gd name="connsiteY22" fmla="*/ 1637732 h 2995684"/>
                  <a:gd name="connsiteX23" fmla="*/ 1337481 w 10564437"/>
                  <a:gd name="connsiteY23" fmla="*/ 1760561 h 2995684"/>
                  <a:gd name="connsiteX24" fmla="*/ 2292824 w 10564437"/>
                  <a:gd name="connsiteY24" fmla="*/ 1760561 h 2995684"/>
                  <a:gd name="connsiteX25" fmla="*/ 2292824 w 10564437"/>
                  <a:gd name="connsiteY25" fmla="*/ 1869744 h 2995684"/>
                  <a:gd name="connsiteX26" fmla="*/ 5233917 w 10564437"/>
                  <a:gd name="connsiteY26" fmla="*/ 1924335 h 2995684"/>
                  <a:gd name="connsiteX27" fmla="*/ 5247564 w 10564437"/>
                  <a:gd name="connsiteY27" fmla="*/ 1842448 h 2995684"/>
                  <a:gd name="connsiteX28" fmla="*/ 6789761 w 10564437"/>
                  <a:gd name="connsiteY28" fmla="*/ 1876567 h 2995684"/>
                  <a:gd name="connsiteX29" fmla="*/ 6789761 w 10564437"/>
                  <a:gd name="connsiteY29" fmla="*/ 1978926 h 2995684"/>
                  <a:gd name="connsiteX30" fmla="*/ 10563367 w 10564437"/>
                  <a:gd name="connsiteY30" fmla="*/ 2026693 h 2995684"/>
                  <a:gd name="connsiteX0" fmla="*/ 10563367 w 11625334"/>
                  <a:gd name="connsiteY0" fmla="*/ 2026693 h 2995684"/>
                  <a:gd name="connsiteX1" fmla="*/ 10560152 w 11625334"/>
                  <a:gd name="connsiteY1" fmla="*/ 2942704 h 2995684"/>
                  <a:gd name="connsiteX2" fmla="*/ 11625334 w 11625334"/>
                  <a:gd name="connsiteY2" fmla="*/ 2957204 h 2995684"/>
                  <a:gd name="connsiteX3" fmla="*/ 10558007 w 11625334"/>
                  <a:gd name="connsiteY3" fmla="*/ 2577853 h 2995684"/>
                  <a:gd name="connsiteX4" fmla="*/ 6823881 w 11625334"/>
                  <a:gd name="connsiteY4" fmla="*/ 2538484 h 2995684"/>
                  <a:gd name="connsiteX5" fmla="*/ 6782937 w 11625334"/>
                  <a:gd name="connsiteY5" fmla="*/ 2606723 h 2995684"/>
                  <a:gd name="connsiteX6" fmla="*/ 5220269 w 11625334"/>
                  <a:gd name="connsiteY6" fmla="*/ 2565779 h 2995684"/>
                  <a:gd name="connsiteX7" fmla="*/ 5206621 w 11625334"/>
                  <a:gd name="connsiteY7" fmla="*/ 2490717 h 2995684"/>
                  <a:gd name="connsiteX8" fmla="*/ 2292824 w 11625334"/>
                  <a:gd name="connsiteY8" fmla="*/ 2429302 h 2995684"/>
                  <a:gd name="connsiteX9" fmla="*/ 2292824 w 11625334"/>
                  <a:gd name="connsiteY9" fmla="*/ 2886502 h 2995684"/>
                  <a:gd name="connsiteX10" fmla="*/ 1337481 w 11625334"/>
                  <a:gd name="connsiteY10" fmla="*/ 2886502 h 2995684"/>
                  <a:gd name="connsiteX11" fmla="*/ 1337481 w 11625334"/>
                  <a:gd name="connsiteY11" fmla="*/ 2995684 h 2995684"/>
                  <a:gd name="connsiteX12" fmla="*/ 163773 w 11625334"/>
                  <a:gd name="connsiteY12" fmla="*/ 2995684 h 2995684"/>
                  <a:gd name="connsiteX13" fmla="*/ 163773 w 11625334"/>
                  <a:gd name="connsiteY13" fmla="*/ 1644555 h 2995684"/>
                  <a:gd name="connsiteX14" fmla="*/ 6824 w 11625334"/>
                  <a:gd name="connsiteY14" fmla="*/ 1446663 h 2995684"/>
                  <a:gd name="connsiteX15" fmla="*/ 0 w 11625334"/>
                  <a:gd name="connsiteY15" fmla="*/ 1337481 h 2995684"/>
                  <a:gd name="connsiteX16" fmla="*/ 266131 w 11625334"/>
                  <a:gd name="connsiteY16" fmla="*/ 1337481 h 2995684"/>
                  <a:gd name="connsiteX17" fmla="*/ 266131 w 11625334"/>
                  <a:gd name="connsiteY17" fmla="*/ 0 h 2995684"/>
                  <a:gd name="connsiteX18" fmla="*/ 1207827 w 11625334"/>
                  <a:gd name="connsiteY18" fmla="*/ 0 h 2995684"/>
                  <a:gd name="connsiteX19" fmla="*/ 1207827 w 11625334"/>
                  <a:gd name="connsiteY19" fmla="*/ 1330657 h 2995684"/>
                  <a:gd name="connsiteX20" fmla="*/ 1433015 w 11625334"/>
                  <a:gd name="connsiteY20" fmla="*/ 1330657 h 2995684"/>
                  <a:gd name="connsiteX21" fmla="*/ 1433015 w 11625334"/>
                  <a:gd name="connsiteY21" fmla="*/ 1508078 h 2995684"/>
                  <a:gd name="connsiteX22" fmla="*/ 1337481 w 11625334"/>
                  <a:gd name="connsiteY22" fmla="*/ 1637732 h 2995684"/>
                  <a:gd name="connsiteX23" fmla="*/ 1337481 w 11625334"/>
                  <a:gd name="connsiteY23" fmla="*/ 1760561 h 2995684"/>
                  <a:gd name="connsiteX24" fmla="*/ 2292824 w 11625334"/>
                  <a:gd name="connsiteY24" fmla="*/ 1760561 h 2995684"/>
                  <a:gd name="connsiteX25" fmla="*/ 2292824 w 11625334"/>
                  <a:gd name="connsiteY25" fmla="*/ 1869744 h 2995684"/>
                  <a:gd name="connsiteX26" fmla="*/ 5233917 w 11625334"/>
                  <a:gd name="connsiteY26" fmla="*/ 1924335 h 2995684"/>
                  <a:gd name="connsiteX27" fmla="*/ 5247564 w 11625334"/>
                  <a:gd name="connsiteY27" fmla="*/ 1842448 h 2995684"/>
                  <a:gd name="connsiteX28" fmla="*/ 6789761 w 11625334"/>
                  <a:gd name="connsiteY28" fmla="*/ 1876567 h 2995684"/>
                  <a:gd name="connsiteX29" fmla="*/ 6789761 w 11625334"/>
                  <a:gd name="connsiteY29" fmla="*/ 1978926 h 2995684"/>
                  <a:gd name="connsiteX30" fmla="*/ 10563367 w 11625334"/>
                  <a:gd name="connsiteY30" fmla="*/ 2026693 h 2995684"/>
                  <a:gd name="connsiteX0" fmla="*/ 11627479 w 11627479"/>
                  <a:gd name="connsiteY0" fmla="*/ 2062056 h 2995684"/>
                  <a:gd name="connsiteX1" fmla="*/ 10560152 w 11627479"/>
                  <a:gd name="connsiteY1" fmla="*/ 2942704 h 2995684"/>
                  <a:gd name="connsiteX2" fmla="*/ 11625334 w 11627479"/>
                  <a:gd name="connsiteY2" fmla="*/ 2957204 h 2995684"/>
                  <a:gd name="connsiteX3" fmla="*/ 10558007 w 11627479"/>
                  <a:gd name="connsiteY3" fmla="*/ 2577853 h 2995684"/>
                  <a:gd name="connsiteX4" fmla="*/ 6823881 w 11627479"/>
                  <a:gd name="connsiteY4" fmla="*/ 2538484 h 2995684"/>
                  <a:gd name="connsiteX5" fmla="*/ 6782937 w 11627479"/>
                  <a:gd name="connsiteY5" fmla="*/ 2606723 h 2995684"/>
                  <a:gd name="connsiteX6" fmla="*/ 5220269 w 11627479"/>
                  <a:gd name="connsiteY6" fmla="*/ 2565779 h 2995684"/>
                  <a:gd name="connsiteX7" fmla="*/ 5206621 w 11627479"/>
                  <a:gd name="connsiteY7" fmla="*/ 2490717 h 2995684"/>
                  <a:gd name="connsiteX8" fmla="*/ 2292824 w 11627479"/>
                  <a:gd name="connsiteY8" fmla="*/ 2429302 h 2995684"/>
                  <a:gd name="connsiteX9" fmla="*/ 2292824 w 11627479"/>
                  <a:gd name="connsiteY9" fmla="*/ 2886502 h 2995684"/>
                  <a:gd name="connsiteX10" fmla="*/ 1337481 w 11627479"/>
                  <a:gd name="connsiteY10" fmla="*/ 2886502 h 2995684"/>
                  <a:gd name="connsiteX11" fmla="*/ 1337481 w 11627479"/>
                  <a:gd name="connsiteY11" fmla="*/ 2995684 h 2995684"/>
                  <a:gd name="connsiteX12" fmla="*/ 163773 w 11627479"/>
                  <a:gd name="connsiteY12" fmla="*/ 2995684 h 2995684"/>
                  <a:gd name="connsiteX13" fmla="*/ 163773 w 11627479"/>
                  <a:gd name="connsiteY13" fmla="*/ 1644555 h 2995684"/>
                  <a:gd name="connsiteX14" fmla="*/ 6824 w 11627479"/>
                  <a:gd name="connsiteY14" fmla="*/ 1446663 h 2995684"/>
                  <a:gd name="connsiteX15" fmla="*/ 0 w 11627479"/>
                  <a:gd name="connsiteY15" fmla="*/ 1337481 h 2995684"/>
                  <a:gd name="connsiteX16" fmla="*/ 266131 w 11627479"/>
                  <a:gd name="connsiteY16" fmla="*/ 1337481 h 2995684"/>
                  <a:gd name="connsiteX17" fmla="*/ 266131 w 11627479"/>
                  <a:gd name="connsiteY17" fmla="*/ 0 h 2995684"/>
                  <a:gd name="connsiteX18" fmla="*/ 1207827 w 11627479"/>
                  <a:gd name="connsiteY18" fmla="*/ 0 h 2995684"/>
                  <a:gd name="connsiteX19" fmla="*/ 1207827 w 11627479"/>
                  <a:gd name="connsiteY19" fmla="*/ 1330657 h 2995684"/>
                  <a:gd name="connsiteX20" fmla="*/ 1433015 w 11627479"/>
                  <a:gd name="connsiteY20" fmla="*/ 1330657 h 2995684"/>
                  <a:gd name="connsiteX21" fmla="*/ 1433015 w 11627479"/>
                  <a:gd name="connsiteY21" fmla="*/ 1508078 h 2995684"/>
                  <a:gd name="connsiteX22" fmla="*/ 1337481 w 11627479"/>
                  <a:gd name="connsiteY22" fmla="*/ 1637732 h 2995684"/>
                  <a:gd name="connsiteX23" fmla="*/ 1337481 w 11627479"/>
                  <a:gd name="connsiteY23" fmla="*/ 1760561 h 2995684"/>
                  <a:gd name="connsiteX24" fmla="*/ 2292824 w 11627479"/>
                  <a:gd name="connsiteY24" fmla="*/ 1760561 h 2995684"/>
                  <a:gd name="connsiteX25" fmla="*/ 2292824 w 11627479"/>
                  <a:gd name="connsiteY25" fmla="*/ 1869744 h 2995684"/>
                  <a:gd name="connsiteX26" fmla="*/ 5233917 w 11627479"/>
                  <a:gd name="connsiteY26" fmla="*/ 1924335 h 2995684"/>
                  <a:gd name="connsiteX27" fmla="*/ 5247564 w 11627479"/>
                  <a:gd name="connsiteY27" fmla="*/ 1842448 h 2995684"/>
                  <a:gd name="connsiteX28" fmla="*/ 6789761 w 11627479"/>
                  <a:gd name="connsiteY28" fmla="*/ 1876567 h 2995684"/>
                  <a:gd name="connsiteX29" fmla="*/ 6789761 w 11627479"/>
                  <a:gd name="connsiteY29" fmla="*/ 1978926 h 2995684"/>
                  <a:gd name="connsiteX30" fmla="*/ 11627479 w 11627479"/>
                  <a:gd name="connsiteY30" fmla="*/ 2062056 h 2995684"/>
                  <a:gd name="connsiteX0" fmla="*/ 11627479 w 11627479"/>
                  <a:gd name="connsiteY0" fmla="*/ 2062056 h 2995684"/>
                  <a:gd name="connsiteX1" fmla="*/ 11508530 w 11627479"/>
                  <a:gd name="connsiteY1" fmla="*/ 2640509 h 2995684"/>
                  <a:gd name="connsiteX2" fmla="*/ 11625334 w 11627479"/>
                  <a:gd name="connsiteY2" fmla="*/ 2957204 h 2995684"/>
                  <a:gd name="connsiteX3" fmla="*/ 10558007 w 11627479"/>
                  <a:gd name="connsiteY3" fmla="*/ 2577853 h 2995684"/>
                  <a:gd name="connsiteX4" fmla="*/ 6823881 w 11627479"/>
                  <a:gd name="connsiteY4" fmla="*/ 2538484 h 2995684"/>
                  <a:gd name="connsiteX5" fmla="*/ 6782937 w 11627479"/>
                  <a:gd name="connsiteY5" fmla="*/ 2606723 h 2995684"/>
                  <a:gd name="connsiteX6" fmla="*/ 5220269 w 11627479"/>
                  <a:gd name="connsiteY6" fmla="*/ 2565779 h 2995684"/>
                  <a:gd name="connsiteX7" fmla="*/ 5206621 w 11627479"/>
                  <a:gd name="connsiteY7" fmla="*/ 2490717 h 2995684"/>
                  <a:gd name="connsiteX8" fmla="*/ 2292824 w 11627479"/>
                  <a:gd name="connsiteY8" fmla="*/ 2429302 h 2995684"/>
                  <a:gd name="connsiteX9" fmla="*/ 2292824 w 11627479"/>
                  <a:gd name="connsiteY9" fmla="*/ 2886502 h 2995684"/>
                  <a:gd name="connsiteX10" fmla="*/ 1337481 w 11627479"/>
                  <a:gd name="connsiteY10" fmla="*/ 2886502 h 2995684"/>
                  <a:gd name="connsiteX11" fmla="*/ 1337481 w 11627479"/>
                  <a:gd name="connsiteY11" fmla="*/ 2995684 h 2995684"/>
                  <a:gd name="connsiteX12" fmla="*/ 163773 w 11627479"/>
                  <a:gd name="connsiteY12" fmla="*/ 2995684 h 2995684"/>
                  <a:gd name="connsiteX13" fmla="*/ 163773 w 11627479"/>
                  <a:gd name="connsiteY13" fmla="*/ 1644555 h 2995684"/>
                  <a:gd name="connsiteX14" fmla="*/ 6824 w 11627479"/>
                  <a:gd name="connsiteY14" fmla="*/ 1446663 h 2995684"/>
                  <a:gd name="connsiteX15" fmla="*/ 0 w 11627479"/>
                  <a:gd name="connsiteY15" fmla="*/ 1337481 h 2995684"/>
                  <a:gd name="connsiteX16" fmla="*/ 266131 w 11627479"/>
                  <a:gd name="connsiteY16" fmla="*/ 1337481 h 2995684"/>
                  <a:gd name="connsiteX17" fmla="*/ 266131 w 11627479"/>
                  <a:gd name="connsiteY17" fmla="*/ 0 h 2995684"/>
                  <a:gd name="connsiteX18" fmla="*/ 1207827 w 11627479"/>
                  <a:gd name="connsiteY18" fmla="*/ 0 h 2995684"/>
                  <a:gd name="connsiteX19" fmla="*/ 1207827 w 11627479"/>
                  <a:gd name="connsiteY19" fmla="*/ 1330657 h 2995684"/>
                  <a:gd name="connsiteX20" fmla="*/ 1433015 w 11627479"/>
                  <a:gd name="connsiteY20" fmla="*/ 1330657 h 2995684"/>
                  <a:gd name="connsiteX21" fmla="*/ 1433015 w 11627479"/>
                  <a:gd name="connsiteY21" fmla="*/ 1508078 h 2995684"/>
                  <a:gd name="connsiteX22" fmla="*/ 1337481 w 11627479"/>
                  <a:gd name="connsiteY22" fmla="*/ 1637732 h 2995684"/>
                  <a:gd name="connsiteX23" fmla="*/ 1337481 w 11627479"/>
                  <a:gd name="connsiteY23" fmla="*/ 1760561 h 2995684"/>
                  <a:gd name="connsiteX24" fmla="*/ 2292824 w 11627479"/>
                  <a:gd name="connsiteY24" fmla="*/ 1760561 h 2995684"/>
                  <a:gd name="connsiteX25" fmla="*/ 2292824 w 11627479"/>
                  <a:gd name="connsiteY25" fmla="*/ 1869744 h 2995684"/>
                  <a:gd name="connsiteX26" fmla="*/ 5233917 w 11627479"/>
                  <a:gd name="connsiteY26" fmla="*/ 1924335 h 2995684"/>
                  <a:gd name="connsiteX27" fmla="*/ 5247564 w 11627479"/>
                  <a:gd name="connsiteY27" fmla="*/ 1842448 h 2995684"/>
                  <a:gd name="connsiteX28" fmla="*/ 6789761 w 11627479"/>
                  <a:gd name="connsiteY28" fmla="*/ 1876567 h 2995684"/>
                  <a:gd name="connsiteX29" fmla="*/ 6789761 w 11627479"/>
                  <a:gd name="connsiteY29" fmla="*/ 1978926 h 2995684"/>
                  <a:gd name="connsiteX30" fmla="*/ 11627479 w 11627479"/>
                  <a:gd name="connsiteY30" fmla="*/ 2062056 h 2995684"/>
                  <a:gd name="connsiteX0" fmla="*/ 11627479 w 11627479"/>
                  <a:gd name="connsiteY0" fmla="*/ 2062056 h 2995684"/>
                  <a:gd name="connsiteX1" fmla="*/ 11508530 w 11627479"/>
                  <a:gd name="connsiteY1" fmla="*/ 2640509 h 2995684"/>
                  <a:gd name="connsiteX2" fmla="*/ 10558007 w 11627479"/>
                  <a:gd name="connsiteY2" fmla="*/ 2941130 h 2995684"/>
                  <a:gd name="connsiteX3" fmla="*/ 10558007 w 11627479"/>
                  <a:gd name="connsiteY3" fmla="*/ 2577853 h 2995684"/>
                  <a:gd name="connsiteX4" fmla="*/ 6823881 w 11627479"/>
                  <a:gd name="connsiteY4" fmla="*/ 2538484 h 2995684"/>
                  <a:gd name="connsiteX5" fmla="*/ 6782937 w 11627479"/>
                  <a:gd name="connsiteY5" fmla="*/ 2606723 h 2995684"/>
                  <a:gd name="connsiteX6" fmla="*/ 5220269 w 11627479"/>
                  <a:gd name="connsiteY6" fmla="*/ 2565779 h 2995684"/>
                  <a:gd name="connsiteX7" fmla="*/ 5206621 w 11627479"/>
                  <a:gd name="connsiteY7" fmla="*/ 2490717 h 2995684"/>
                  <a:gd name="connsiteX8" fmla="*/ 2292824 w 11627479"/>
                  <a:gd name="connsiteY8" fmla="*/ 2429302 h 2995684"/>
                  <a:gd name="connsiteX9" fmla="*/ 2292824 w 11627479"/>
                  <a:gd name="connsiteY9" fmla="*/ 2886502 h 2995684"/>
                  <a:gd name="connsiteX10" fmla="*/ 1337481 w 11627479"/>
                  <a:gd name="connsiteY10" fmla="*/ 2886502 h 2995684"/>
                  <a:gd name="connsiteX11" fmla="*/ 1337481 w 11627479"/>
                  <a:gd name="connsiteY11" fmla="*/ 2995684 h 2995684"/>
                  <a:gd name="connsiteX12" fmla="*/ 163773 w 11627479"/>
                  <a:gd name="connsiteY12" fmla="*/ 2995684 h 2995684"/>
                  <a:gd name="connsiteX13" fmla="*/ 163773 w 11627479"/>
                  <a:gd name="connsiteY13" fmla="*/ 1644555 h 2995684"/>
                  <a:gd name="connsiteX14" fmla="*/ 6824 w 11627479"/>
                  <a:gd name="connsiteY14" fmla="*/ 1446663 h 2995684"/>
                  <a:gd name="connsiteX15" fmla="*/ 0 w 11627479"/>
                  <a:gd name="connsiteY15" fmla="*/ 1337481 h 2995684"/>
                  <a:gd name="connsiteX16" fmla="*/ 266131 w 11627479"/>
                  <a:gd name="connsiteY16" fmla="*/ 1337481 h 2995684"/>
                  <a:gd name="connsiteX17" fmla="*/ 266131 w 11627479"/>
                  <a:gd name="connsiteY17" fmla="*/ 0 h 2995684"/>
                  <a:gd name="connsiteX18" fmla="*/ 1207827 w 11627479"/>
                  <a:gd name="connsiteY18" fmla="*/ 0 h 2995684"/>
                  <a:gd name="connsiteX19" fmla="*/ 1207827 w 11627479"/>
                  <a:gd name="connsiteY19" fmla="*/ 1330657 h 2995684"/>
                  <a:gd name="connsiteX20" fmla="*/ 1433015 w 11627479"/>
                  <a:gd name="connsiteY20" fmla="*/ 1330657 h 2995684"/>
                  <a:gd name="connsiteX21" fmla="*/ 1433015 w 11627479"/>
                  <a:gd name="connsiteY21" fmla="*/ 1508078 h 2995684"/>
                  <a:gd name="connsiteX22" fmla="*/ 1337481 w 11627479"/>
                  <a:gd name="connsiteY22" fmla="*/ 1637732 h 2995684"/>
                  <a:gd name="connsiteX23" fmla="*/ 1337481 w 11627479"/>
                  <a:gd name="connsiteY23" fmla="*/ 1760561 h 2995684"/>
                  <a:gd name="connsiteX24" fmla="*/ 2292824 w 11627479"/>
                  <a:gd name="connsiteY24" fmla="*/ 1760561 h 2995684"/>
                  <a:gd name="connsiteX25" fmla="*/ 2292824 w 11627479"/>
                  <a:gd name="connsiteY25" fmla="*/ 1869744 h 2995684"/>
                  <a:gd name="connsiteX26" fmla="*/ 5233917 w 11627479"/>
                  <a:gd name="connsiteY26" fmla="*/ 1924335 h 2995684"/>
                  <a:gd name="connsiteX27" fmla="*/ 5247564 w 11627479"/>
                  <a:gd name="connsiteY27" fmla="*/ 1842448 h 2995684"/>
                  <a:gd name="connsiteX28" fmla="*/ 6789761 w 11627479"/>
                  <a:gd name="connsiteY28" fmla="*/ 1876567 h 2995684"/>
                  <a:gd name="connsiteX29" fmla="*/ 6789761 w 11627479"/>
                  <a:gd name="connsiteY29" fmla="*/ 1978926 h 2995684"/>
                  <a:gd name="connsiteX30" fmla="*/ 11627479 w 11627479"/>
                  <a:gd name="connsiteY30" fmla="*/ 2062056 h 2995684"/>
                  <a:gd name="connsiteX0" fmla="*/ 11627479 w 11627479"/>
                  <a:gd name="connsiteY0" fmla="*/ 2062056 h 2995684"/>
                  <a:gd name="connsiteX1" fmla="*/ 11624264 w 11627479"/>
                  <a:gd name="connsiteY1" fmla="*/ 2971638 h 2995684"/>
                  <a:gd name="connsiteX2" fmla="*/ 10558007 w 11627479"/>
                  <a:gd name="connsiteY2" fmla="*/ 2941130 h 2995684"/>
                  <a:gd name="connsiteX3" fmla="*/ 10558007 w 11627479"/>
                  <a:gd name="connsiteY3" fmla="*/ 2577853 h 2995684"/>
                  <a:gd name="connsiteX4" fmla="*/ 6823881 w 11627479"/>
                  <a:gd name="connsiteY4" fmla="*/ 2538484 h 2995684"/>
                  <a:gd name="connsiteX5" fmla="*/ 6782937 w 11627479"/>
                  <a:gd name="connsiteY5" fmla="*/ 2606723 h 2995684"/>
                  <a:gd name="connsiteX6" fmla="*/ 5220269 w 11627479"/>
                  <a:gd name="connsiteY6" fmla="*/ 2565779 h 2995684"/>
                  <a:gd name="connsiteX7" fmla="*/ 5206621 w 11627479"/>
                  <a:gd name="connsiteY7" fmla="*/ 2490717 h 2995684"/>
                  <a:gd name="connsiteX8" fmla="*/ 2292824 w 11627479"/>
                  <a:gd name="connsiteY8" fmla="*/ 2429302 h 2995684"/>
                  <a:gd name="connsiteX9" fmla="*/ 2292824 w 11627479"/>
                  <a:gd name="connsiteY9" fmla="*/ 2886502 h 2995684"/>
                  <a:gd name="connsiteX10" fmla="*/ 1337481 w 11627479"/>
                  <a:gd name="connsiteY10" fmla="*/ 2886502 h 2995684"/>
                  <a:gd name="connsiteX11" fmla="*/ 1337481 w 11627479"/>
                  <a:gd name="connsiteY11" fmla="*/ 2995684 h 2995684"/>
                  <a:gd name="connsiteX12" fmla="*/ 163773 w 11627479"/>
                  <a:gd name="connsiteY12" fmla="*/ 2995684 h 2995684"/>
                  <a:gd name="connsiteX13" fmla="*/ 163773 w 11627479"/>
                  <a:gd name="connsiteY13" fmla="*/ 1644555 h 2995684"/>
                  <a:gd name="connsiteX14" fmla="*/ 6824 w 11627479"/>
                  <a:gd name="connsiteY14" fmla="*/ 1446663 h 2995684"/>
                  <a:gd name="connsiteX15" fmla="*/ 0 w 11627479"/>
                  <a:gd name="connsiteY15" fmla="*/ 1337481 h 2995684"/>
                  <a:gd name="connsiteX16" fmla="*/ 266131 w 11627479"/>
                  <a:gd name="connsiteY16" fmla="*/ 1337481 h 2995684"/>
                  <a:gd name="connsiteX17" fmla="*/ 266131 w 11627479"/>
                  <a:gd name="connsiteY17" fmla="*/ 0 h 2995684"/>
                  <a:gd name="connsiteX18" fmla="*/ 1207827 w 11627479"/>
                  <a:gd name="connsiteY18" fmla="*/ 0 h 2995684"/>
                  <a:gd name="connsiteX19" fmla="*/ 1207827 w 11627479"/>
                  <a:gd name="connsiteY19" fmla="*/ 1330657 h 2995684"/>
                  <a:gd name="connsiteX20" fmla="*/ 1433015 w 11627479"/>
                  <a:gd name="connsiteY20" fmla="*/ 1330657 h 2995684"/>
                  <a:gd name="connsiteX21" fmla="*/ 1433015 w 11627479"/>
                  <a:gd name="connsiteY21" fmla="*/ 1508078 h 2995684"/>
                  <a:gd name="connsiteX22" fmla="*/ 1337481 w 11627479"/>
                  <a:gd name="connsiteY22" fmla="*/ 1637732 h 2995684"/>
                  <a:gd name="connsiteX23" fmla="*/ 1337481 w 11627479"/>
                  <a:gd name="connsiteY23" fmla="*/ 1760561 h 2995684"/>
                  <a:gd name="connsiteX24" fmla="*/ 2292824 w 11627479"/>
                  <a:gd name="connsiteY24" fmla="*/ 1760561 h 2995684"/>
                  <a:gd name="connsiteX25" fmla="*/ 2292824 w 11627479"/>
                  <a:gd name="connsiteY25" fmla="*/ 1869744 h 2995684"/>
                  <a:gd name="connsiteX26" fmla="*/ 5233917 w 11627479"/>
                  <a:gd name="connsiteY26" fmla="*/ 1924335 h 2995684"/>
                  <a:gd name="connsiteX27" fmla="*/ 5247564 w 11627479"/>
                  <a:gd name="connsiteY27" fmla="*/ 1842448 h 2995684"/>
                  <a:gd name="connsiteX28" fmla="*/ 6789761 w 11627479"/>
                  <a:gd name="connsiteY28" fmla="*/ 1876567 h 2995684"/>
                  <a:gd name="connsiteX29" fmla="*/ 6789761 w 11627479"/>
                  <a:gd name="connsiteY29" fmla="*/ 1978926 h 2995684"/>
                  <a:gd name="connsiteX30" fmla="*/ 11627479 w 11627479"/>
                  <a:gd name="connsiteY30" fmla="*/ 2062056 h 2995684"/>
                  <a:gd name="connsiteX0" fmla="*/ 11627479 w 11627479"/>
                  <a:gd name="connsiteY0" fmla="*/ 2062056 h 2995684"/>
                  <a:gd name="connsiteX1" fmla="*/ 11624264 w 11627479"/>
                  <a:gd name="connsiteY1" fmla="*/ 2971638 h 2995684"/>
                  <a:gd name="connsiteX2" fmla="*/ 10558007 w 11627479"/>
                  <a:gd name="connsiteY2" fmla="*/ 2941130 h 2995684"/>
                  <a:gd name="connsiteX3" fmla="*/ 10558007 w 11627479"/>
                  <a:gd name="connsiteY3" fmla="*/ 2577853 h 2995684"/>
                  <a:gd name="connsiteX4" fmla="*/ 6823881 w 11627479"/>
                  <a:gd name="connsiteY4" fmla="*/ 2538484 h 2995684"/>
                  <a:gd name="connsiteX5" fmla="*/ 6782937 w 11627479"/>
                  <a:gd name="connsiteY5" fmla="*/ 2606723 h 2995684"/>
                  <a:gd name="connsiteX6" fmla="*/ 5220269 w 11627479"/>
                  <a:gd name="connsiteY6" fmla="*/ 2565779 h 2995684"/>
                  <a:gd name="connsiteX7" fmla="*/ 5206621 w 11627479"/>
                  <a:gd name="connsiteY7" fmla="*/ 2490717 h 2995684"/>
                  <a:gd name="connsiteX8" fmla="*/ 2292824 w 11627479"/>
                  <a:gd name="connsiteY8" fmla="*/ 2429302 h 2995684"/>
                  <a:gd name="connsiteX9" fmla="*/ 2292824 w 11627479"/>
                  <a:gd name="connsiteY9" fmla="*/ 2886502 h 2995684"/>
                  <a:gd name="connsiteX10" fmla="*/ 1337481 w 11627479"/>
                  <a:gd name="connsiteY10" fmla="*/ 2886502 h 2995684"/>
                  <a:gd name="connsiteX11" fmla="*/ 1337481 w 11627479"/>
                  <a:gd name="connsiteY11" fmla="*/ 2995684 h 2995684"/>
                  <a:gd name="connsiteX12" fmla="*/ 163773 w 11627479"/>
                  <a:gd name="connsiteY12" fmla="*/ 2995684 h 2995684"/>
                  <a:gd name="connsiteX13" fmla="*/ 163773 w 11627479"/>
                  <a:gd name="connsiteY13" fmla="*/ 1644555 h 2995684"/>
                  <a:gd name="connsiteX14" fmla="*/ 6824 w 11627479"/>
                  <a:gd name="connsiteY14" fmla="*/ 1446663 h 2995684"/>
                  <a:gd name="connsiteX15" fmla="*/ 0 w 11627479"/>
                  <a:gd name="connsiteY15" fmla="*/ 1337481 h 2995684"/>
                  <a:gd name="connsiteX16" fmla="*/ 266131 w 11627479"/>
                  <a:gd name="connsiteY16" fmla="*/ 1337481 h 2995684"/>
                  <a:gd name="connsiteX17" fmla="*/ 266131 w 11627479"/>
                  <a:gd name="connsiteY17" fmla="*/ 0 h 2995684"/>
                  <a:gd name="connsiteX18" fmla="*/ 1207827 w 11627479"/>
                  <a:gd name="connsiteY18" fmla="*/ 0 h 2995684"/>
                  <a:gd name="connsiteX19" fmla="*/ 1074187 w 11627479"/>
                  <a:gd name="connsiteY19" fmla="*/ 1325313 h 2995684"/>
                  <a:gd name="connsiteX20" fmla="*/ 1433015 w 11627479"/>
                  <a:gd name="connsiteY20" fmla="*/ 1330657 h 2995684"/>
                  <a:gd name="connsiteX21" fmla="*/ 1433015 w 11627479"/>
                  <a:gd name="connsiteY21" fmla="*/ 1508078 h 2995684"/>
                  <a:gd name="connsiteX22" fmla="*/ 1337481 w 11627479"/>
                  <a:gd name="connsiteY22" fmla="*/ 1637732 h 2995684"/>
                  <a:gd name="connsiteX23" fmla="*/ 1337481 w 11627479"/>
                  <a:gd name="connsiteY23" fmla="*/ 1760561 h 2995684"/>
                  <a:gd name="connsiteX24" fmla="*/ 2292824 w 11627479"/>
                  <a:gd name="connsiteY24" fmla="*/ 1760561 h 2995684"/>
                  <a:gd name="connsiteX25" fmla="*/ 2292824 w 11627479"/>
                  <a:gd name="connsiteY25" fmla="*/ 1869744 h 2995684"/>
                  <a:gd name="connsiteX26" fmla="*/ 5233917 w 11627479"/>
                  <a:gd name="connsiteY26" fmla="*/ 1924335 h 2995684"/>
                  <a:gd name="connsiteX27" fmla="*/ 5247564 w 11627479"/>
                  <a:gd name="connsiteY27" fmla="*/ 1842448 h 2995684"/>
                  <a:gd name="connsiteX28" fmla="*/ 6789761 w 11627479"/>
                  <a:gd name="connsiteY28" fmla="*/ 1876567 h 2995684"/>
                  <a:gd name="connsiteX29" fmla="*/ 6789761 w 11627479"/>
                  <a:gd name="connsiteY29" fmla="*/ 1978926 h 2995684"/>
                  <a:gd name="connsiteX30" fmla="*/ 11627479 w 11627479"/>
                  <a:gd name="connsiteY30" fmla="*/ 2062056 h 2995684"/>
                  <a:gd name="connsiteX0" fmla="*/ 11627479 w 11627479"/>
                  <a:gd name="connsiteY0" fmla="*/ 2062056 h 2995684"/>
                  <a:gd name="connsiteX1" fmla="*/ 11624264 w 11627479"/>
                  <a:gd name="connsiteY1" fmla="*/ 2971638 h 2995684"/>
                  <a:gd name="connsiteX2" fmla="*/ 10558007 w 11627479"/>
                  <a:gd name="connsiteY2" fmla="*/ 2941130 h 2995684"/>
                  <a:gd name="connsiteX3" fmla="*/ 10558007 w 11627479"/>
                  <a:gd name="connsiteY3" fmla="*/ 2577853 h 2995684"/>
                  <a:gd name="connsiteX4" fmla="*/ 6823881 w 11627479"/>
                  <a:gd name="connsiteY4" fmla="*/ 2538484 h 2995684"/>
                  <a:gd name="connsiteX5" fmla="*/ 6782937 w 11627479"/>
                  <a:gd name="connsiteY5" fmla="*/ 2606723 h 2995684"/>
                  <a:gd name="connsiteX6" fmla="*/ 5220269 w 11627479"/>
                  <a:gd name="connsiteY6" fmla="*/ 2565779 h 2995684"/>
                  <a:gd name="connsiteX7" fmla="*/ 5206621 w 11627479"/>
                  <a:gd name="connsiteY7" fmla="*/ 2490717 h 2995684"/>
                  <a:gd name="connsiteX8" fmla="*/ 2292824 w 11627479"/>
                  <a:gd name="connsiteY8" fmla="*/ 2429302 h 2995684"/>
                  <a:gd name="connsiteX9" fmla="*/ 2292824 w 11627479"/>
                  <a:gd name="connsiteY9" fmla="*/ 2886502 h 2995684"/>
                  <a:gd name="connsiteX10" fmla="*/ 1337481 w 11627479"/>
                  <a:gd name="connsiteY10" fmla="*/ 2886502 h 2995684"/>
                  <a:gd name="connsiteX11" fmla="*/ 1337481 w 11627479"/>
                  <a:gd name="connsiteY11" fmla="*/ 2995684 h 2995684"/>
                  <a:gd name="connsiteX12" fmla="*/ 163773 w 11627479"/>
                  <a:gd name="connsiteY12" fmla="*/ 2995684 h 2995684"/>
                  <a:gd name="connsiteX13" fmla="*/ 163773 w 11627479"/>
                  <a:gd name="connsiteY13" fmla="*/ 1644555 h 2995684"/>
                  <a:gd name="connsiteX14" fmla="*/ 6824 w 11627479"/>
                  <a:gd name="connsiteY14" fmla="*/ 1446663 h 2995684"/>
                  <a:gd name="connsiteX15" fmla="*/ 0 w 11627479"/>
                  <a:gd name="connsiteY15" fmla="*/ 1337481 h 2995684"/>
                  <a:gd name="connsiteX16" fmla="*/ 266131 w 11627479"/>
                  <a:gd name="connsiteY16" fmla="*/ 1337481 h 2995684"/>
                  <a:gd name="connsiteX17" fmla="*/ 266131 w 11627479"/>
                  <a:gd name="connsiteY17" fmla="*/ 0 h 2995684"/>
                  <a:gd name="connsiteX18" fmla="*/ 1058150 w 11627479"/>
                  <a:gd name="connsiteY18" fmla="*/ 10691 h 2995684"/>
                  <a:gd name="connsiteX19" fmla="*/ 1074187 w 11627479"/>
                  <a:gd name="connsiteY19" fmla="*/ 1325313 h 2995684"/>
                  <a:gd name="connsiteX20" fmla="*/ 1433015 w 11627479"/>
                  <a:gd name="connsiteY20" fmla="*/ 1330657 h 2995684"/>
                  <a:gd name="connsiteX21" fmla="*/ 1433015 w 11627479"/>
                  <a:gd name="connsiteY21" fmla="*/ 1508078 h 2995684"/>
                  <a:gd name="connsiteX22" fmla="*/ 1337481 w 11627479"/>
                  <a:gd name="connsiteY22" fmla="*/ 1637732 h 2995684"/>
                  <a:gd name="connsiteX23" fmla="*/ 1337481 w 11627479"/>
                  <a:gd name="connsiteY23" fmla="*/ 1760561 h 2995684"/>
                  <a:gd name="connsiteX24" fmla="*/ 2292824 w 11627479"/>
                  <a:gd name="connsiteY24" fmla="*/ 1760561 h 2995684"/>
                  <a:gd name="connsiteX25" fmla="*/ 2292824 w 11627479"/>
                  <a:gd name="connsiteY25" fmla="*/ 1869744 h 2995684"/>
                  <a:gd name="connsiteX26" fmla="*/ 5233917 w 11627479"/>
                  <a:gd name="connsiteY26" fmla="*/ 1924335 h 2995684"/>
                  <a:gd name="connsiteX27" fmla="*/ 5247564 w 11627479"/>
                  <a:gd name="connsiteY27" fmla="*/ 1842448 h 2995684"/>
                  <a:gd name="connsiteX28" fmla="*/ 6789761 w 11627479"/>
                  <a:gd name="connsiteY28" fmla="*/ 1876567 h 2995684"/>
                  <a:gd name="connsiteX29" fmla="*/ 6789761 w 11627479"/>
                  <a:gd name="connsiteY29" fmla="*/ 1978926 h 2995684"/>
                  <a:gd name="connsiteX30" fmla="*/ 11627479 w 11627479"/>
                  <a:gd name="connsiteY30" fmla="*/ 2062056 h 2995684"/>
                  <a:gd name="connsiteX0" fmla="*/ 11627479 w 11627479"/>
                  <a:gd name="connsiteY0" fmla="*/ 2062056 h 2995684"/>
                  <a:gd name="connsiteX1" fmla="*/ 11624264 w 11627479"/>
                  <a:gd name="connsiteY1" fmla="*/ 2971638 h 2995684"/>
                  <a:gd name="connsiteX2" fmla="*/ 10558007 w 11627479"/>
                  <a:gd name="connsiteY2" fmla="*/ 2941130 h 2995684"/>
                  <a:gd name="connsiteX3" fmla="*/ 10558007 w 11627479"/>
                  <a:gd name="connsiteY3" fmla="*/ 2577853 h 2995684"/>
                  <a:gd name="connsiteX4" fmla="*/ 6823881 w 11627479"/>
                  <a:gd name="connsiteY4" fmla="*/ 2538484 h 2995684"/>
                  <a:gd name="connsiteX5" fmla="*/ 6782937 w 11627479"/>
                  <a:gd name="connsiteY5" fmla="*/ 2606723 h 2995684"/>
                  <a:gd name="connsiteX6" fmla="*/ 5220269 w 11627479"/>
                  <a:gd name="connsiteY6" fmla="*/ 2565779 h 2995684"/>
                  <a:gd name="connsiteX7" fmla="*/ 5206621 w 11627479"/>
                  <a:gd name="connsiteY7" fmla="*/ 2490717 h 2995684"/>
                  <a:gd name="connsiteX8" fmla="*/ 2292824 w 11627479"/>
                  <a:gd name="connsiteY8" fmla="*/ 2429302 h 2995684"/>
                  <a:gd name="connsiteX9" fmla="*/ 2292824 w 11627479"/>
                  <a:gd name="connsiteY9" fmla="*/ 2886502 h 2995684"/>
                  <a:gd name="connsiteX10" fmla="*/ 1337481 w 11627479"/>
                  <a:gd name="connsiteY10" fmla="*/ 2886502 h 2995684"/>
                  <a:gd name="connsiteX11" fmla="*/ 1337481 w 11627479"/>
                  <a:gd name="connsiteY11" fmla="*/ 2995684 h 2995684"/>
                  <a:gd name="connsiteX12" fmla="*/ 163773 w 11627479"/>
                  <a:gd name="connsiteY12" fmla="*/ 2995684 h 2995684"/>
                  <a:gd name="connsiteX13" fmla="*/ 163773 w 11627479"/>
                  <a:gd name="connsiteY13" fmla="*/ 1644555 h 2995684"/>
                  <a:gd name="connsiteX14" fmla="*/ 6824 w 11627479"/>
                  <a:gd name="connsiteY14" fmla="*/ 1446663 h 2995684"/>
                  <a:gd name="connsiteX15" fmla="*/ 0 w 11627479"/>
                  <a:gd name="connsiteY15" fmla="*/ 1337481 h 2995684"/>
                  <a:gd name="connsiteX16" fmla="*/ 266131 w 11627479"/>
                  <a:gd name="connsiteY16" fmla="*/ 1337481 h 2995684"/>
                  <a:gd name="connsiteX17" fmla="*/ 340968 w 11627479"/>
                  <a:gd name="connsiteY17" fmla="*/ 0 h 2995684"/>
                  <a:gd name="connsiteX18" fmla="*/ 1058150 w 11627479"/>
                  <a:gd name="connsiteY18" fmla="*/ 10691 h 2995684"/>
                  <a:gd name="connsiteX19" fmla="*/ 1074187 w 11627479"/>
                  <a:gd name="connsiteY19" fmla="*/ 1325313 h 2995684"/>
                  <a:gd name="connsiteX20" fmla="*/ 1433015 w 11627479"/>
                  <a:gd name="connsiteY20" fmla="*/ 1330657 h 2995684"/>
                  <a:gd name="connsiteX21" fmla="*/ 1433015 w 11627479"/>
                  <a:gd name="connsiteY21" fmla="*/ 1508078 h 2995684"/>
                  <a:gd name="connsiteX22" fmla="*/ 1337481 w 11627479"/>
                  <a:gd name="connsiteY22" fmla="*/ 1637732 h 2995684"/>
                  <a:gd name="connsiteX23" fmla="*/ 1337481 w 11627479"/>
                  <a:gd name="connsiteY23" fmla="*/ 1760561 h 2995684"/>
                  <a:gd name="connsiteX24" fmla="*/ 2292824 w 11627479"/>
                  <a:gd name="connsiteY24" fmla="*/ 1760561 h 2995684"/>
                  <a:gd name="connsiteX25" fmla="*/ 2292824 w 11627479"/>
                  <a:gd name="connsiteY25" fmla="*/ 1869744 h 2995684"/>
                  <a:gd name="connsiteX26" fmla="*/ 5233917 w 11627479"/>
                  <a:gd name="connsiteY26" fmla="*/ 1924335 h 2995684"/>
                  <a:gd name="connsiteX27" fmla="*/ 5247564 w 11627479"/>
                  <a:gd name="connsiteY27" fmla="*/ 1842448 h 2995684"/>
                  <a:gd name="connsiteX28" fmla="*/ 6789761 w 11627479"/>
                  <a:gd name="connsiteY28" fmla="*/ 1876567 h 2995684"/>
                  <a:gd name="connsiteX29" fmla="*/ 6789761 w 11627479"/>
                  <a:gd name="connsiteY29" fmla="*/ 1978926 h 2995684"/>
                  <a:gd name="connsiteX30" fmla="*/ 11627479 w 11627479"/>
                  <a:gd name="connsiteY30" fmla="*/ 2062056 h 2995684"/>
                  <a:gd name="connsiteX0" fmla="*/ 11627479 w 11627479"/>
                  <a:gd name="connsiteY0" fmla="*/ 2062056 h 2995684"/>
                  <a:gd name="connsiteX1" fmla="*/ 11624264 w 11627479"/>
                  <a:gd name="connsiteY1" fmla="*/ 2971638 h 2995684"/>
                  <a:gd name="connsiteX2" fmla="*/ 10558007 w 11627479"/>
                  <a:gd name="connsiteY2" fmla="*/ 2941130 h 2995684"/>
                  <a:gd name="connsiteX3" fmla="*/ 10558007 w 11627479"/>
                  <a:gd name="connsiteY3" fmla="*/ 2577853 h 2995684"/>
                  <a:gd name="connsiteX4" fmla="*/ 6823881 w 11627479"/>
                  <a:gd name="connsiteY4" fmla="*/ 2538484 h 2995684"/>
                  <a:gd name="connsiteX5" fmla="*/ 6782937 w 11627479"/>
                  <a:gd name="connsiteY5" fmla="*/ 2606723 h 2995684"/>
                  <a:gd name="connsiteX6" fmla="*/ 5220269 w 11627479"/>
                  <a:gd name="connsiteY6" fmla="*/ 2565779 h 2995684"/>
                  <a:gd name="connsiteX7" fmla="*/ 5206621 w 11627479"/>
                  <a:gd name="connsiteY7" fmla="*/ 2490717 h 2995684"/>
                  <a:gd name="connsiteX8" fmla="*/ 2292824 w 11627479"/>
                  <a:gd name="connsiteY8" fmla="*/ 2429302 h 2995684"/>
                  <a:gd name="connsiteX9" fmla="*/ 2292824 w 11627479"/>
                  <a:gd name="connsiteY9" fmla="*/ 2886502 h 2995684"/>
                  <a:gd name="connsiteX10" fmla="*/ 1337481 w 11627479"/>
                  <a:gd name="connsiteY10" fmla="*/ 2886502 h 2995684"/>
                  <a:gd name="connsiteX11" fmla="*/ 1337481 w 11627479"/>
                  <a:gd name="connsiteY11" fmla="*/ 2995684 h 2995684"/>
                  <a:gd name="connsiteX12" fmla="*/ 163773 w 11627479"/>
                  <a:gd name="connsiteY12" fmla="*/ 2995684 h 2995684"/>
                  <a:gd name="connsiteX13" fmla="*/ 163773 w 11627479"/>
                  <a:gd name="connsiteY13" fmla="*/ 1644555 h 2995684"/>
                  <a:gd name="connsiteX14" fmla="*/ 6824 w 11627479"/>
                  <a:gd name="connsiteY14" fmla="*/ 1446663 h 2995684"/>
                  <a:gd name="connsiteX15" fmla="*/ 0 w 11627479"/>
                  <a:gd name="connsiteY15" fmla="*/ 1337481 h 2995684"/>
                  <a:gd name="connsiteX16" fmla="*/ 346313 w 11627479"/>
                  <a:gd name="connsiteY16" fmla="*/ 1321446 h 2995684"/>
                  <a:gd name="connsiteX17" fmla="*/ 340968 w 11627479"/>
                  <a:gd name="connsiteY17" fmla="*/ 0 h 2995684"/>
                  <a:gd name="connsiteX18" fmla="*/ 1058150 w 11627479"/>
                  <a:gd name="connsiteY18" fmla="*/ 10691 h 2995684"/>
                  <a:gd name="connsiteX19" fmla="*/ 1074187 w 11627479"/>
                  <a:gd name="connsiteY19" fmla="*/ 1325313 h 2995684"/>
                  <a:gd name="connsiteX20" fmla="*/ 1433015 w 11627479"/>
                  <a:gd name="connsiteY20" fmla="*/ 1330657 h 2995684"/>
                  <a:gd name="connsiteX21" fmla="*/ 1433015 w 11627479"/>
                  <a:gd name="connsiteY21" fmla="*/ 1508078 h 2995684"/>
                  <a:gd name="connsiteX22" fmla="*/ 1337481 w 11627479"/>
                  <a:gd name="connsiteY22" fmla="*/ 1637732 h 2995684"/>
                  <a:gd name="connsiteX23" fmla="*/ 1337481 w 11627479"/>
                  <a:gd name="connsiteY23" fmla="*/ 1760561 h 2995684"/>
                  <a:gd name="connsiteX24" fmla="*/ 2292824 w 11627479"/>
                  <a:gd name="connsiteY24" fmla="*/ 1760561 h 2995684"/>
                  <a:gd name="connsiteX25" fmla="*/ 2292824 w 11627479"/>
                  <a:gd name="connsiteY25" fmla="*/ 1869744 h 2995684"/>
                  <a:gd name="connsiteX26" fmla="*/ 5233917 w 11627479"/>
                  <a:gd name="connsiteY26" fmla="*/ 1924335 h 2995684"/>
                  <a:gd name="connsiteX27" fmla="*/ 5247564 w 11627479"/>
                  <a:gd name="connsiteY27" fmla="*/ 1842448 h 2995684"/>
                  <a:gd name="connsiteX28" fmla="*/ 6789761 w 11627479"/>
                  <a:gd name="connsiteY28" fmla="*/ 1876567 h 2995684"/>
                  <a:gd name="connsiteX29" fmla="*/ 6789761 w 11627479"/>
                  <a:gd name="connsiteY29" fmla="*/ 1978926 h 2995684"/>
                  <a:gd name="connsiteX30" fmla="*/ 11627479 w 11627479"/>
                  <a:gd name="connsiteY30" fmla="*/ 2062056 h 299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627479" h="2995684">
                    <a:moveTo>
                      <a:pt x="11627479" y="2062056"/>
                    </a:moveTo>
                    <a:cubicBezTo>
                      <a:pt x="11626407" y="2367393"/>
                      <a:pt x="11625336" y="2666301"/>
                      <a:pt x="11624264" y="2971638"/>
                    </a:cubicBezTo>
                    <a:lnTo>
                      <a:pt x="10558007" y="2941130"/>
                    </a:lnTo>
                    <a:lnTo>
                      <a:pt x="10558007" y="2577853"/>
                    </a:lnTo>
                    <a:lnTo>
                      <a:pt x="6823881" y="2538484"/>
                    </a:lnTo>
                    <a:lnTo>
                      <a:pt x="6782937" y="2606723"/>
                    </a:lnTo>
                    <a:lnTo>
                      <a:pt x="5220269" y="2565779"/>
                    </a:lnTo>
                    <a:lnTo>
                      <a:pt x="5206621" y="2490717"/>
                    </a:lnTo>
                    <a:lnTo>
                      <a:pt x="2292824" y="2429302"/>
                    </a:lnTo>
                    <a:lnTo>
                      <a:pt x="2292824" y="2886502"/>
                    </a:lnTo>
                    <a:lnTo>
                      <a:pt x="1337481" y="2886502"/>
                    </a:lnTo>
                    <a:lnTo>
                      <a:pt x="1337481" y="2995684"/>
                    </a:lnTo>
                    <a:lnTo>
                      <a:pt x="163773" y="2995684"/>
                    </a:lnTo>
                    <a:lnTo>
                      <a:pt x="163773" y="1644555"/>
                    </a:lnTo>
                    <a:lnTo>
                      <a:pt x="6824" y="1446663"/>
                    </a:lnTo>
                    <a:lnTo>
                      <a:pt x="0" y="1337481"/>
                    </a:lnTo>
                    <a:lnTo>
                      <a:pt x="346313" y="1321446"/>
                    </a:lnTo>
                    <a:cubicBezTo>
                      <a:pt x="344531" y="880964"/>
                      <a:pt x="342750" y="440482"/>
                      <a:pt x="340968" y="0"/>
                    </a:cubicBezTo>
                    <a:lnTo>
                      <a:pt x="1058150" y="10691"/>
                    </a:lnTo>
                    <a:lnTo>
                      <a:pt x="1074187" y="1325313"/>
                    </a:lnTo>
                    <a:lnTo>
                      <a:pt x="1433015" y="1330657"/>
                    </a:lnTo>
                    <a:lnTo>
                      <a:pt x="1433015" y="1508078"/>
                    </a:lnTo>
                    <a:lnTo>
                      <a:pt x="1337481" y="1637732"/>
                    </a:lnTo>
                    <a:lnTo>
                      <a:pt x="1337481" y="1760561"/>
                    </a:lnTo>
                    <a:lnTo>
                      <a:pt x="2292824" y="1760561"/>
                    </a:lnTo>
                    <a:lnTo>
                      <a:pt x="2292824" y="1869744"/>
                    </a:lnTo>
                    <a:lnTo>
                      <a:pt x="5233917" y="1924335"/>
                    </a:lnTo>
                    <a:lnTo>
                      <a:pt x="5247564" y="1842448"/>
                    </a:lnTo>
                    <a:lnTo>
                      <a:pt x="6789761" y="1876567"/>
                    </a:lnTo>
                    <a:lnTo>
                      <a:pt x="6789761" y="1978926"/>
                    </a:lnTo>
                    <a:lnTo>
                      <a:pt x="11627479" y="2062056"/>
                    </a:lnTo>
                    <a:close/>
                  </a:path>
                </a:pathLst>
              </a:custGeom>
              <a:solidFill>
                <a:srgbClr val="0070C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3FE4EC4E-7256-60AF-A7C1-71176B842FC7}"/>
                  </a:ext>
                </a:extLst>
              </p:cNvPr>
              <p:cNvSpPr/>
              <p:nvPr/>
            </p:nvSpPr>
            <p:spPr>
              <a:xfrm>
                <a:off x="897457" y="3175286"/>
                <a:ext cx="282920" cy="774641"/>
              </a:xfrm>
              <a:prstGeom prst="rect">
                <a:avLst/>
              </a:prstGeom>
              <a:solidFill>
                <a:srgbClr val="0070C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5B76A3F1-A466-61FE-B84B-BF602C58A7E3}"/>
                  </a:ext>
                </a:extLst>
              </p:cNvPr>
              <p:cNvSpPr/>
              <p:nvPr/>
            </p:nvSpPr>
            <p:spPr>
              <a:xfrm>
                <a:off x="1807957" y="3190384"/>
                <a:ext cx="346530" cy="774641"/>
              </a:xfrm>
              <a:prstGeom prst="rect">
                <a:avLst/>
              </a:prstGeom>
              <a:solidFill>
                <a:srgbClr val="0070C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2F0D3A61-C11B-0ADC-CF87-2705FF030A8E}"/>
                  </a:ext>
                </a:extLst>
              </p:cNvPr>
              <p:cNvSpPr/>
              <p:nvPr/>
            </p:nvSpPr>
            <p:spPr>
              <a:xfrm>
                <a:off x="711400" y="1470866"/>
                <a:ext cx="678567" cy="2495373"/>
              </a:xfrm>
              <a:custGeom>
                <a:avLst/>
                <a:gdLst>
                  <a:gd name="connsiteX0" fmla="*/ 776613 w 776613"/>
                  <a:gd name="connsiteY0" fmla="*/ 0 h 2855934"/>
                  <a:gd name="connsiteX1" fmla="*/ 776613 w 776613"/>
                  <a:gd name="connsiteY1" fmla="*/ 983293 h 2855934"/>
                  <a:gd name="connsiteX2" fmla="*/ 601249 w 776613"/>
                  <a:gd name="connsiteY2" fmla="*/ 1096027 h 2855934"/>
                  <a:gd name="connsiteX3" fmla="*/ 144049 w 776613"/>
                  <a:gd name="connsiteY3" fmla="*/ 1189972 h 2855934"/>
                  <a:gd name="connsiteX4" fmla="*/ 56367 w 776613"/>
                  <a:gd name="connsiteY4" fmla="*/ 1252602 h 2855934"/>
                  <a:gd name="connsiteX5" fmla="*/ 0 w 776613"/>
                  <a:gd name="connsiteY5" fmla="*/ 1427967 h 2855934"/>
                  <a:gd name="connsiteX6" fmla="*/ 43841 w 776613"/>
                  <a:gd name="connsiteY6" fmla="*/ 1546964 h 2855934"/>
                  <a:gd name="connsiteX7" fmla="*/ 93945 w 776613"/>
                  <a:gd name="connsiteY7" fmla="*/ 1615857 h 2855934"/>
                  <a:gd name="connsiteX8" fmla="*/ 225468 w 776613"/>
                  <a:gd name="connsiteY8" fmla="*/ 1653435 h 2855934"/>
                  <a:gd name="connsiteX9" fmla="*/ 225468 w 776613"/>
                  <a:gd name="connsiteY9" fmla="*/ 2855934 h 2855934"/>
                  <a:gd name="connsiteX10" fmla="*/ 475989 w 776613"/>
                  <a:gd name="connsiteY10" fmla="*/ 2855934 h 2855934"/>
                  <a:gd name="connsiteX11" fmla="*/ 475989 w 776613"/>
                  <a:gd name="connsiteY11" fmla="*/ 1496860 h 2855934"/>
                  <a:gd name="connsiteX0" fmla="*/ 776613 w 776613"/>
                  <a:gd name="connsiteY0" fmla="*/ 0 h 2855934"/>
                  <a:gd name="connsiteX1" fmla="*/ 776613 w 776613"/>
                  <a:gd name="connsiteY1" fmla="*/ 983293 h 2855934"/>
                  <a:gd name="connsiteX2" fmla="*/ 601249 w 776613"/>
                  <a:gd name="connsiteY2" fmla="*/ 1096027 h 2855934"/>
                  <a:gd name="connsiteX3" fmla="*/ 144049 w 776613"/>
                  <a:gd name="connsiteY3" fmla="*/ 1189972 h 2855934"/>
                  <a:gd name="connsiteX4" fmla="*/ 56367 w 776613"/>
                  <a:gd name="connsiteY4" fmla="*/ 1252602 h 2855934"/>
                  <a:gd name="connsiteX5" fmla="*/ 0 w 776613"/>
                  <a:gd name="connsiteY5" fmla="*/ 1427967 h 2855934"/>
                  <a:gd name="connsiteX6" fmla="*/ 43841 w 776613"/>
                  <a:gd name="connsiteY6" fmla="*/ 1546964 h 2855934"/>
                  <a:gd name="connsiteX7" fmla="*/ 93945 w 776613"/>
                  <a:gd name="connsiteY7" fmla="*/ 1615857 h 2855934"/>
                  <a:gd name="connsiteX8" fmla="*/ 225468 w 776613"/>
                  <a:gd name="connsiteY8" fmla="*/ 1653435 h 2855934"/>
                  <a:gd name="connsiteX9" fmla="*/ 225468 w 776613"/>
                  <a:gd name="connsiteY9" fmla="*/ 2855934 h 2855934"/>
                  <a:gd name="connsiteX10" fmla="*/ 550826 w 776613"/>
                  <a:gd name="connsiteY10" fmla="*/ 2850588 h 2855934"/>
                  <a:gd name="connsiteX11" fmla="*/ 475989 w 776613"/>
                  <a:gd name="connsiteY11" fmla="*/ 1496860 h 2855934"/>
                  <a:gd name="connsiteX0" fmla="*/ 776613 w 776613"/>
                  <a:gd name="connsiteY0" fmla="*/ 0 h 2855934"/>
                  <a:gd name="connsiteX1" fmla="*/ 776613 w 776613"/>
                  <a:gd name="connsiteY1" fmla="*/ 983293 h 2855934"/>
                  <a:gd name="connsiteX2" fmla="*/ 601249 w 776613"/>
                  <a:gd name="connsiteY2" fmla="*/ 1096027 h 2855934"/>
                  <a:gd name="connsiteX3" fmla="*/ 144049 w 776613"/>
                  <a:gd name="connsiteY3" fmla="*/ 1189972 h 2855934"/>
                  <a:gd name="connsiteX4" fmla="*/ 56367 w 776613"/>
                  <a:gd name="connsiteY4" fmla="*/ 1252602 h 2855934"/>
                  <a:gd name="connsiteX5" fmla="*/ 0 w 776613"/>
                  <a:gd name="connsiteY5" fmla="*/ 1427967 h 2855934"/>
                  <a:gd name="connsiteX6" fmla="*/ 43841 w 776613"/>
                  <a:gd name="connsiteY6" fmla="*/ 1546964 h 2855934"/>
                  <a:gd name="connsiteX7" fmla="*/ 93945 w 776613"/>
                  <a:gd name="connsiteY7" fmla="*/ 1615857 h 2855934"/>
                  <a:gd name="connsiteX8" fmla="*/ 225468 w 776613"/>
                  <a:gd name="connsiteY8" fmla="*/ 1653435 h 2855934"/>
                  <a:gd name="connsiteX9" fmla="*/ 225468 w 776613"/>
                  <a:gd name="connsiteY9" fmla="*/ 2855934 h 2855934"/>
                  <a:gd name="connsiteX10" fmla="*/ 550826 w 776613"/>
                  <a:gd name="connsiteY10" fmla="*/ 2850588 h 2855934"/>
                  <a:gd name="connsiteX11" fmla="*/ 550826 w 776613"/>
                  <a:gd name="connsiteY11" fmla="*/ 1502204 h 2855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6613" h="2855934">
                    <a:moveTo>
                      <a:pt x="776613" y="0"/>
                    </a:moveTo>
                    <a:lnTo>
                      <a:pt x="776613" y="983293"/>
                    </a:lnTo>
                    <a:lnTo>
                      <a:pt x="601249" y="1096027"/>
                    </a:lnTo>
                    <a:lnTo>
                      <a:pt x="144049" y="1189972"/>
                    </a:lnTo>
                    <a:lnTo>
                      <a:pt x="56367" y="1252602"/>
                    </a:lnTo>
                    <a:lnTo>
                      <a:pt x="0" y="1427967"/>
                    </a:lnTo>
                    <a:lnTo>
                      <a:pt x="43841" y="1546964"/>
                    </a:lnTo>
                    <a:lnTo>
                      <a:pt x="93945" y="1615857"/>
                    </a:lnTo>
                    <a:lnTo>
                      <a:pt x="225468" y="1653435"/>
                    </a:lnTo>
                    <a:lnTo>
                      <a:pt x="225468" y="2855934"/>
                    </a:lnTo>
                    <a:lnTo>
                      <a:pt x="550826" y="2850588"/>
                    </a:lnTo>
                    <a:lnTo>
                      <a:pt x="550826" y="1502204"/>
                    </a:lnTo>
                  </a:path>
                </a:pathLst>
              </a:custGeom>
              <a:noFill/>
              <a:ln w="635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6F70ABD6-843D-02A3-5588-C91803DE24AE}"/>
                  </a:ext>
                </a:extLst>
              </p:cNvPr>
              <p:cNvSpPr/>
              <p:nvPr/>
            </p:nvSpPr>
            <p:spPr>
              <a:xfrm>
                <a:off x="1679998" y="1476338"/>
                <a:ext cx="684040" cy="2489900"/>
              </a:xfrm>
              <a:custGeom>
                <a:avLst/>
                <a:gdLst>
                  <a:gd name="connsiteX0" fmla="*/ 0 w 782877"/>
                  <a:gd name="connsiteY0" fmla="*/ 0 h 2849671"/>
                  <a:gd name="connsiteX1" fmla="*/ 0 w 782877"/>
                  <a:gd name="connsiteY1" fmla="*/ 995819 h 2849671"/>
                  <a:gd name="connsiteX2" fmla="*/ 175365 w 782877"/>
                  <a:gd name="connsiteY2" fmla="*/ 1039660 h 2849671"/>
                  <a:gd name="connsiteX3" fmla="*/ 363255 w 782877"/>
                  <a:gd name="connsiteY3" fmla="*/ 1121079 h 2849671"/>
                  <a:gd name="connsiteX4" fmla="*/ 613776 w 782877"/>
                  <a:gd name="connsiteY4" fmla="*/ 1177446 h 2849671"/>
                  <a:gd name="connsiteX5" fmla="*/ 751562 w 782877"/>
                  <a:gd name="connsiteY5" fmla="*/ 1252602 h 2849671"/>
                  <a:gd name="connsiteX6" fmla="*/ 782877 w 782877"/>
                  <a:gd name="connsiteY6" fmla="*/ 1359074 h 2849671"/>
                  <a:gd name="connsiteX7" fmla="*/ 782877 w 782877"/>
                  <a:gd name="connsiteY7" fmla="*/ 1471808 h 2849671"/>
                  <a:gd name="connsiteX8" fmla="*/ 732773 w 782877"/>
                  <a:gd name="connsiteY8" fmla="*/ 1540701 h 2849671"/>
                  <a:gd name="connsiteX9" fmla="*/ 657617 w 782877"/>
                  <a:gd name="connsiteY9" fmla="*/ 1622120 h 2849671"/>
                  <a:gd name="connsiteX10" fmla="*/ 526093 w 782877"/>
                  <a:gd name="connsiteY10" fmla="*/ 1634646 h 2849671"/>
                  <a:gd name="connsiteX11" fmla="*/ 526093 w 782877"/>
                  <a:gd name="connsiteY11" fmla="*/ 2849671 h 2849671"/>
                  <a:gd name="connsiteX12" fmla="*/ 313151 w 782877"/>
                  <a:gd name="connsiteY12" fmla="*/ 2849671 h 2849671"/>
                  <a:gd name="connsiteX13" fmla="*/ 313151 w 782877"/>
                  <a:gd name="connsiteY13" fmla="*/ 1484334 h 2849671"/>
                  <a:gd name="connsiteX0" fmla="*/ 0 w 782877"/>
                  <a:gd name="connsiteY0" fmla="*/ 0 h 2849671"/>
                  <a:gd name="connsiteX1" fmla="*/ 0 w 782877"/>
                  <a:gd name="connsiteY1" fmla="*/ 995819 h 2849671"/>
                  <a:gd name="connsiteX2" fmla="*/ 175365 w 782877"/>
                  <a:gd name="connsiteY2" fmla="*/ 1039660 h 2849671"/>
                  <a:gd name="connsiteX3" fmla="*/ 363255 w 782877"/>
                  <a:gd name="connsiteY3" fmla="*/ 1121079 h 2849671"/>
                  <a:gd name="connsiteX4" fmla="*/ 613776 w 782877"/>
                  <a:gd name="connsiteY4" fmla="*/ 1177446 h 2849671"/>
                  <a:gd name="connsiteX5" fmla="*/ 751562 w 782877"/>
                  <a:gd name="connsiteY5" fmla="*/ 1252602 h 2849671"/>
                  <a:gd name="connsiteX6" fmla="*/ 782877 w 782877"/>
                  <a:gd name="connsiteY6" fmla="*/ 1359074 h 2849671"/>
                  <a:gd name="connsiteX7" fmla="*/ 782877 w 782877"/>
                  <a:gd name="connsiteY7" fmla="*/ 1471808 h 2849671"/>
                  <a:gd name="connsiteX8" fmla="*/ 732773 w 782877"/>
                  <a:gd name="connsiteY8" fmla="*/ 1540701 h 2849671"/>
                  <a:gd name="connsiteX9" fmla="*/ 657617 w 782877"/>
                  <a:gd name="connsiteY9" fmla="*/ 1622120 h 2849671"/>
                  <a:gd name="connsiteX10" fmla="*/ 526093 w 782877"/>
                  <a:gd name="connsiteY10" fmla="*/ 1634646 h 2849671"/>
                  <a:gd name="connsiteX11" fmla="*/ 526093 w 782877"/>
                  <a:gd name="connsiteY11" fmla="*/ 2849671 h 2849671"/>
                  <a:gd name="connsiteX12" fmla="*/ 168821 w 782877"/>
                  <a:gd name="connsiteY12" fmla="*/ 2849671 h 2849671"/>
                  <a:gd name="connsiteX13" fmla="*/ 313151 w 782877"/>
                  <a:gd name="connsiteY13" fmla="*/ 1484334 h 2849671"/>
                  <a:gd name="connsiteX0" fmla="*/ 0 w 782877"/>
                  <a:gd name="connsiteY0" fmla="*/ 0 h 2849671"/>
                  <a:gd name="connsiteX1" fmla="*/ 0 w 782877"/>
                  <a:gd name="connsiteY1" fmla="*/ 995819 h 2849671"/>
                  <a:gd name="connsiteX2" fmla="*/ 175365 w 782877"/>
                  <a:gd name="connsiteY2" fmla="*/ 1039660 h 2849671"/>
                  <a:gd name="connsiteX3" fmla="*/ 363255 w 782877"/>
                  <a:gd name="connsiteY3" fmla="*/ 1121079 h 2849671"/>
                  <a:gd name="connsiteX4" fmla="*/ 613776 w 782877"/>
                  <a:gd name="connsiteY4" fmla="*/ 1177446 h 2849671"/>
                  <a:gd name="connsiteX5" fmla="*/ 751562 w 782877"/>
                  <a:gd name="connsiteY5" fmla="*/ 1252602 h 2849671"/>
                  <a:gd name="connsiteX6" fmla="*/ 782877 w 782877"/>
                  <a:gd name="connsiteY6" fmla="*/ 1359074 h 2849671"/>
                  <a:gd name="connsiteX7" fmla="*/ 782877 w 782877"/>
                  <a:gd name="connsiteY7" fmla="*/ 1471808 h 2849671"/>
                  <a:gd name="connsiteX8" fmla="*/ 732773 w 782877"/>
                  <a:gd name="connsiteY8" fmla="*/ 1540701 h 2849671"/>
                  <a:gd name="connsiteX9" fmla="*/ 657617 w 782877"/>
                  <a:gd name="connsiteY9" fmla="*/ 1622120 h 2849671"/>
                  <a:gd name="connsiteX10" fmla="*/ 526093 w 782877"/>
                  <a:gd name="connsiteY10" fmla="*/ 1634646 h 2849671"/>
                  <a:gd name="connsiteX11" fmla="*/ 526093 w 782877"/>
                  <a:gd name="connsiteY11" fmla="*/ 2849671 h 2849671"/>
                  <a:gd name="connsiteX12" fmla="*/ 168821 w 782877"/>
                  <a:gd name="connsiteY12" fmla="*/ 2849671 h 2849671"/>
                  <a:gd name="connsiteX13" fmla="*/ 147439 w 782877"/>
                  <a:gd name="connsiteY13" fmla="*/ 1511063 h 2849671"/>
                  <a:gd name="connsiteX0" fmla="*/ 0 w 782877"/>
                  <a:gd name="connsiteY0" fmla="*/ 0 h 2849671"/>
                  <a:gd name="connsiteX1" fmla="*/ 0 w 782877"/>
                  <a:gd name="connsiteY1" fmla="*/ 995819 h 2849671"/>
                  <a:gd name="connsiteX2" fmla="*/ 175365 w 782877"/>
                  <a:gd name="connsiteY2" fmla="*/ 1039660 h 2849671"/>
                  <a:gd name="connsiteX3" fmla="*/ 363255 w 782877"/>
                  <a:gd name="connsiteY3" fmla="*/ 1121079 h 2849671"/>
                  <a:gd name="connsiteX4" fmla="*/ 613776 w 782877"/>
                  <a:gd name="connsiteY4" fmla="*/ 1177446 h 2849671"/>
                  <a:gd name="connsiteX5" fmla="*/ 751562 w 782877"/>
                  <a:gd name="connsiteY5" fmla="*/ 1252602 h 2849671"/>
                  <a:gd name="connsiteX6" fmla="*/ 782877 w 782877"/>
                  <a:gd name="connsiteY6" fmla="*/ 1359074 h 2849671"/>
                  <a:gd name="connsiteX7" fmla="*/ 782877 w 782877"/>
                  <a:gd name="connsiteY7" fmla="*/ 1471808 h 2849671"/>
                  <a:gd name="connsiteX8" fmla="*/ 732773 w 782877"/>
                  <a:gd name="connsiteY8" fmla="*/ 1540701 h 2849671"/>
                  <a:gd name="connsiteX9" fmla="*/ 657617 w 782877"/>
                  <a:gd name="connsiteY9" fmla="*/ 1622120 h 2849671"/>
                  <a:gd name="connsiteX10" fmla="*/ 526093 w 782877"/>
                  <a:gd name="connsiteY10" fmla="*/ 1634646 h 2849671"/>
                  <a:gd name="connsiteX11" fmla="*/ 526093 w 782877"/>
                  <a:gd name="connsiteY11" fmla="*/ 2849671 h 2849671"/>
                  <a:gd name="connsiteX12" fmla="*/ 168821 w 782877"/>
                  <a:gd name="connsiteY12" fmla="*/ 2849671 h 2849671"/>
                  <a:gd name="connsiteX13" fmla="*/ 163476 w 782877"/>
                  <a:gd name="connsiteY13" fmla="*/ 1511063 h 2849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82877" h="2849671">
                    <a:moveTo>
                      <a:pt x="0" y="0"/>
                    </a:moveTo>
                    <a:lnTo>
                      <a:pt x="0" y="995819"/>
                    </a:lnTo>
                    <a:lnTo>
                      <a:pt x="175365" y="1039660"/>
                    </a:lnTo>
                    <a:lnTo>
                      <a:pt x="363255" y="1121079"/>
                    </a:lnTo>
                    <a:lnTo>
                      <a:pt x="613776" y="1177446"/>
                    </a:lnTo>
                    <a:lnTo>
                      <a:pt x="751562" y="1252602"/>
                    </a:lnTo>
                    <a:lnTo>
                      <a:pt x="782877" y="1359074"/>
                    </a:lnTo>
                    <a:lnTo>
                      <a:pt x="782877" y="1471808"/>
                    </a:lnTo>
                    <a:lnTo>
                      <a:pt x="732773" y="1540701"/>
                    </a:lnTo>
                    <a:lnTo>
                      <a:pt x="657617" y="1622120"/>
                    </a:lnTo>
                    <a:lnTo>
                      <a:pt x="526093" y="1634646"/>
                    </a:lnTo>
                    <a:lnTo>
                      <a:pt x="526093" y="2849671"/>
                    </a:lnTo>
                    <a:lnTo>
                      <a:pt x="168821" y="2849671"/>
                    </a:lnTo>
                    <a:cubicBezTo>
                      <a:pt x="168821" y="2394559"/>
                      <a:pt x="163476" y="1966175"/>
                      <a:pt x="163476" y="1511063"/>
                    </a:cubicBezTo>
                  </a:path>
                </a:pathLst>
              </a:custGeom>
              <a:noFill/>
              <a:ln w="635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AFB6C45A-7F9E-590B-2908-AB443308BE0E}"/>
                  </a:ext>
                </a:extLst>
              </p:cNvPr>
              <p:cNvSpPr/>
              <p:nvPr/>
            </p:nvSpPr>
            <p:spPr>
              <a:xfrm>
                <a:off x="897460" y="3966238"/>
                <a:ext cx="10157611" cy="1455634"/>
              </a:xfrm>
              <a:custGeom>
                <a:avLst/>
                <a:gdLst>
                  <a:gd name="connsiteX0" fmla="*/ 0 w 10553178"/>
                  <a:gd name="connsiteY0" fmla="*/ 0 h 1665962"/>
                  <a:gd name="connsiteX1" fmla="*/ 0 w 10553178"/>
                  <a:gd name="connsiteY1" fmla="*/ 112734 h 1665962"/>
                  <a:gd name="connsiteX2" fmla="*/ 150313 w 10553178"/>
                  <a:gd name="connsiteY2" fmla="*/ 319414 h 1665962"/>
                  <a:gd name="connsiteX3" fmla="*/ 150313 w 10553178"/>
                  <a:gd name="connsiteY3" fmla="*/ 1665962 h 1665962"/>
                  <a:gd name="connsiteX4" fmla="*/ 1334022 w 10553178"/>
                  <a:gd name="connsiteY4" fmla="*/ 1665962 h 1665962"/>
                  <a:gd name="connsiteX5" fmla="*/ 1334022 w 10553178"/>
                  <a:gd name="connsiteY5" fmla="*/ 1553227 h 1665962"/>
                  <a:gd name="connsiteX6" fmla="*/ 2298526 w 10553178"/>
                  <a:gd name="connsiteY6" fmla="*/ 1553227 h 1665962"/>
                  <a:gd name="connsiteX7" fmla="*/ 2298526 w 10553178"/>
                  <a:gd name="connsiteY7" fmla="*/ 1114816 h 1665962"/>
                  <a:gd name="connsiteX8" fmla="*/ 2874724 w 10553178"/>
                  <a:gd name="connsiteY8" fmla="*/ 1127342 h 1665962"/>
                  <a:gd name="connsiteX9" fmla="*/ 5198302 w 10553178"/>
                  <a:gd name="connsiteY9" fmla="*/ 1152394 h 1665962"/>
                  <a:gd name="connsiteX10" fmla="*/ 5198302 w 10553178"/>
                  <a:gd name="connsiteY10" fmla="*/ 1240077 h 1665962"/>
                  <a:gd name="connsiteX11" fmla="*/ 6801633 w 10553178"/>
                  <a:gd name="connsiteY11" fmla="*/ 1283918 h 1665962"/>
                  <a:gd name="connsiteX12" fmla="*/ 6826685 w 10553178"/>
                  <a:gd name="connsiteY12" fmla="*/ 1208762 h 1665962"/>
                  <a:gd name="connsiteX13" fmla="*/ 10553178 w 10553178"/>
                  <a:gd name="connsiteY13" fmla="*/ 1246340 h 1665962"/>
                  <a:gd name="connsiteX14" fmla="*/ 10553178 w 10553178"/>
                  <a:gd name="connsiteY14" fmla="*/ 695194 h 1665962"/>
                  <a:gd name="connsiteX15" fmla="*/ 6782844 w 10553178"/>
                  <a:gd name="connsiteY15" fmla="*/ 638827 h 1665962"/>
                  <a:gd name="connsiteX16" fmla="*/ 6782844 w 10553178"/>
                  <a:gd name="connsiteY16" fmla="*/ 538619 h 1665962"/>
                  <a:gd name="connsiteX17" fmla="*/ 5235880 w 10553178"/>
                  <a:gd name="connsiteY17" fmla="*/ 507304 h 1665962"/>
                  <a:gd name="connsiteX18" fmla="*/ 5229617 w 10553178"/>
                  <a:gd name="connsiteY18" fmla="*/ 594986 h 1665962"/>
                  <a:gd name="connsiteX19" fmla="*/ 2292263 w 10553178"/>
                  <a:gd name="connsiteY19" fmla="*/ 532356 h 1665962"/>
                  <a:gd name="connsiteX20" fmla="*/ 2292263 w 10553178"/>
                  <a:gd name="connsiteY20" fmla="*/ 419622 h 1665962"/>
                  <a:gd name="connsiteX21" fmla="*/ 1334022 w 10553178"/>
                  <a:gd name="connsiteY21" fmla="*/ 419622 h 1665962"/>
                  <a:gd name="connsiteX22" fmla="*/ 1334022 w 10553178"/>
                  <a:gd name="connsiteY22" fmla="*/ 306888 h 1665962"/>
                  <a:gd name="connsiteX23" fmla="*/ 1446756 w 10553178"/>
                  <a:gd name="connsiteY23" fmla="*/ 150312 h 1665962"/>
                  <a:gd name="connsiteX24" fmla="*/ 1446756 w 10553178"/>
                  <a:gd name="connsiteY24" fmla="*/ 0 h 1665962"/>
                  <a:gd name="connsiteX0" fmla="*/ 0 w 10861803"/>
                  <a:gd name="connsiteY0" fmla="*/ 0 h 1665962"/>
                  <a:gd name="connsiteX1" fmla="*/ 0 w 10861803"/>
                  <a:gd name="connsiteY1" fmla="*/ 112734 h 1665962"/>
                  <a:gd name="connsiteX2" fmla="*/ 150313 w 10861803"/>
                  <a:gd name="connsiteY2" fmla="*/ 319414 h 1665962"/>
                  <a:gd name="connsiteX3" fmla="*/ 150313 w 10861803"/>
                  <a:gd name="connsiteY3" fmla="*/ 1665962 h 1665962"/>
                  <a:gd name="connsiteX4" fmla="*/ 1334022 w 10861803"/>
                  <a:gd name="connsiteY4" fmla="*/ 1665962 h 1665962"/>
                  <a:gd name="connsiteX5" fmla="*/ 1334022 w 10861803"/>
                  <a:gd name="connsiteY5" fmla="*/ 1553227 h 1665962"/>
                  <a:gd name="connsiteX6" fmla="*/ 2298526 w 10861803"/>
                  <a:gd name="connsiteY6" fmla="*/ 1553227 h 1665962"/>
                  <a:gd name="connsiteX7" fmla="*/ 2298526 w 10861803"/>
                  <a:gd name="connsiteY7" fmla="*/ 1114816 h 1665962"/>
                  <a:gd name="connsiteX8" fmla="*/ 2874724 w 10861803"/>
                  <a:gd name="connsiteY8" fmla="*/ 1127342 h 1665962"/>
                  <a:gd name="connsiteX9" fmla="*/ 5198302 w 10861803"/>
                  <a:gd name="connsiteY9" fmla="*/ 1152394 h 1665962"/>
                  <a:gd name="connsiteX10" fmla="*/ 5198302 w 10861803"/>
                  <a:gd name="connsiteY10" fmla="*/ 1240077 h 1665962"/>
                  <a:gd name="connsiteX11" fmla="*/ 6801633 w 10861803"/>
                  <a:gd name="connsiteY11" fmla="*/ 1283918 h 1665962"/>
                  <a:gd name="connsiteX12" fmla="*/ 6826685 w 10861803"/>
                  <a:gd name="connsiteY12" fmla="*/ 1208762 h 1665962"/>
                  <a:gd name="connsiteX13" fmla="*/ 10553178 w 10861803"/>
                  <a:gd name="connsiteY13" fmla="*/ 1246340 h 1665962"/>
                  <a:gd name="connsiteX14" fmla="*/ 10861803 w 10861803"/>
                  <a:gd name="connsiteY14" fmla="*/ 695193 h 1665962"/>
                  <a:gd name="connsiteX15" fmla="*/ 6782844 w 10861803"/>
                  <a:gd name="connsiteY15" fmla="*/ 638827 h 1665962"/>
                  <a:gd name="connsiteX16" fmla="*/ 6782844 w 10861803"/>
                  <a:gd name="connsiteY16" fmla="*/ 538619 h 1665962"/>
                  <a:gd name="connsiteX17" fmla="*/ 5235880 w 10861803"/>
                  <a:gd name="connsiteY17" fmla="*/ 507304 h 1665962"/>
                  <a:gd name="connsiteX18" fmla="*/ 5229617 w 10861803"/>
                  <a:gd name="connsiteY18" fmla="*/ 594986 h 1665962"/>
                  <a:gd name="connsiteX19" fmla="*/ 2292263 w 10861803"/>
                  <a:gd name="connsiteY19" fmla="*/ 532356 h 1665962"/>
                  <a:gd name="connsiteX20" fmla="*/ 2292263 w 10861803"/>
                  <a:gd name="connsiteY20" fmla="*/ 419622 h 1665962"/>
                  <a:gd name="connsiteX21" fmla="*/ 1334022 w 10861803"/>
                  <a:gd name="connsiteY21" fmla="*/ 419622 h 1665962"/>
                  <a:gd name="connsiteX22" fmla="*/ 1334022 w 10861803"/>
                  <a:gd name="connsiteY22" fmla="*/ 306888 h 1665962"/>
                  <a:gd name="connsiteX23" fmla="*/ 1446756 w 10861803"/>
                  <a:gd name="connsiteY23" fmla="*/ 150312 h 1665962"/>
                  <a:gd name="connsiteX24" fmla="*/ 1446756 w 10861803"/>
                  <a:gd name="connsiteY24" fmla="*/ 0 h 1665962"/>
                  <a:gd name="connsiteX0" fmla="*/ 0 w 10861803"/>
                  <a:gd name="connsiteY0" fmla="*/ 0 h 1665962"/>
                  <a:gd name="connsiteX1" fmla="*/ 0 w 10861803"/>
                  <a:gd name="connsiteY1" fmla="*/ 112734 h 1665962"/>
                  <a:gd name="connsiteX2" fmla="*/ 150313 w 10861803"/>
                  <a:gd name="connsiteY2" fmla="*/ 319414 h 1665962"/>
                  <a:gd name="connsiteX3" fmla="*/ 150313 w 10861803"/>
                  <a:gd name="connsiteY3" fmla="*/ 1665962 h 1665962"/>
                  <a:gd name="connsiteX4" fmla="*/ 1334022 w 10861803"/>
                  <a:gd name="connsiteY4" fmla="*/ 1665962 h 1665962"/>
                  <a:gd name="connsiteX5" fmla="*/ 1334022 w 10861803"/>
                  <a:gd name="connsiteY5" fmla="*/ 1553227 h 1665962"/>
                  <a:gd name="connsiteX6" fmla="*/ 2298526 w 10861803"/>
                  <a:gd name="connsiteY6" fmla="*/ 1553227 h 1665962"/>
                  <a:gd name="connsiteX7" fmla="*/ 2298526 w 10861803"/>
                  <a:gd name="connsiteY7" fmla="*/ 1114816 h 1665962"/>
                  <a:gd name="connsiteX8" fmla="*/ 2874724 w 10861803"/>
                  <a:gd name="connsiteY8" fmla="*/ 1127342 h 1665962"/>
                  <a:gd name="connsiteX9" fmla="*/ 5198302 w 10861803"/>
                  <a:gd name="connsiteY9" fmla="*/ 1152394 h 1665962"/>
                  <a:gd name="connsiteX10" fmla="*/ 5198302 w 10861803"/>
                  <a:gd name="connsiteY10" fmla="*/ 1240077 h 1665962"/>
                  <a:gd name="connsiteX11" fmla="*/ 6801633 w 10861803"/>
                  <a:gd name="connsiteY11" fmla="*/ 1283918 h 1665962"/>
                  <a:gd name="connsiteX12" fmla="*/ 6826685 w 10861803"/>
                  <a:gd name="connsiteY12" fmla="*/ 1208762 h 1665962"/>
                  <a:gd name="connsiteX13" fmla="*/ 10553178 w 10861803"/>
                  <a:gd name="connsiteY13" fmla="*/ 1246340 h 1665962"/>
                  <a:gd name="connsiteX14" fmla="*/ 10814860 w 10861803"/>
                  <a:gd name="connsiteY14" fmla="*/ 776557 h 1665962"/>
                  <a:gd name="connsiteX15" fmla="*/ 10861803 w 10861803"/>
                  <a:gd name="connsiteY15" fmla="*/ 695193 h 1665962"/>
                  <a:gd name="connsiteX16" fmla="*/ 6782844 w 10861803"/>
                  <a:gd name="connsiteY16" fmla="*/ 638827 h 1665962"/>
                  <a:gd name="connsiteX17" fmla="*/ 6782844 w 10861803"/>
                  <a:gd name="connsiteY17" fmla="*/ 538619 h 1665962"/>
                  <a:gd name="connsiteX18" fmla="*/ 5235880 w 10861803"/>
                  <a:gd name="connsiteY18" fmla="*/ 507304 h 1665962"/>
                  <a:gd name="connsiteX19" fmla="*/ 5229617 w 10861803"/>
                  <a:gd name="connsiteY19" fmla="*/ 594986 h 1665962"/>
                  <a:gd name="connsiteX20" fmla="*/ 2292263 w 10861803"/>
                  <a:gd name="connsiteY20" fmla="*/ 532356 h 1665962"/>
                  <a:gd name="connsiteX21" fmla="*/ 2292263 w 10861803"/>
                  <a:gd name="connsiteY21" fmla="*/ 419622 h 1665962"/>
                  <a:gd name="connsiteX22" fmla="*/ 1334022 w 10861803"/>
                  <a:gd name="connsiteY22" fmla="*/ 419622 h 1665962"/>
                  <a:gd name="connsiteX23" fmla="*/ 1334022 w 10861803"/>
                  <a:gd name="connsiteY23" fmla="*/ 306888 h 1665962"/>
                  <a:gd name="connsiteX24" fmla="*/ 1446756 w 10861803"/>
                  <a:gd name="connsiteY24" fmla="*/ 150312 h 1665962"/>
                  <a:gd name="connsiteX25" fmla="*/ 1446756 w 10861803"/>
                  <a:gd name="connsiteY25" fmla="*/ 0 h 1665962"/>
                  <a:gd name="connsiteX0" fmla="*/ 0 w 10863082"/>
                  <a:gd name="connsiteY0" fmla="*/ 0 h 1665962"/>
                  <a:gd name="connsiteX1" fmla="*/ 0 w 10863082"/>
                  <a:gd name="connsiteY1" fmla="*/ 112734 h 1665962"/>
                  <a:gd name="connsiteX2" fmla="*/ 150313 w 10863082"/>
                  <a:gd name="connsiteY2" fmla="*/ 319414 h 1665962"/>
                  <a:gd name="connsiteX3" fmla="*/ 150313 w 10863082"/>
                  <a:gd name="connsiteY3" fmla="*/ 1665962 h 1665962"/>
                  <a:gd name="connsiteX4" fmla="*/ 1334022 w 10863082"/>
                  <a:gd name="connsiteY4" fmla="*/ 1665962 h 1665962"/>
                  <a:gd name="connsiteX5" fmla="*/ 1334022 w 10863082"/>
                  <a:gd name="connsiteY5" fmla="*/ 1553227 h 1665962"/>
                  <a:gd name="connsiteX6" fmla="*/ 2298526 w 10863082"/>
                  <a:gd name="connsiteY6" fmla="*/ 1553227 h 1665962"/>
                  <a:gd name="connsiteX7" fmla="*/ 2298526 w 10863082"/>
                  <a:gd name="connsiteY7" fmla="*/ 1114816 h 1665962"/>
                  <a:gd name="connsiteX8" fmla="*/ 2874724 w 10863082"/>
                  <a:gd name="connsiteY8" fmla="*/ 1127342 h 1665962"/>
                  <a:gd name="connsiteX9" fmla="*/ 5198302 w 10863082"/>
                  <a:gd name="connsiteY9" fmla="*/ 1152394 h 1665962"/>
                  <a:gd name="connsiteX10" fmla="*/ 5198302 w 10863082"/>
                  <a:gd name="connsiteY10" fmla="*/ 1240077 h 1665962"/>
                  <a:gd name="connsiteX11" fmla="*/ 6801633 w 10863082"/>
                  <a:gd name="connsiteY11" fmla="*/ 1283918 h 1665962"/>
                  <a:gd name="connsiteX12" fmla="*/ 6826685 w 10863082"/>
                  <a:gd name="connsiteY12" fmla="*/ 1208762 h 1665962"/>
                  <a:gd name="connsiteX13" fmla="*/ 10553178 w 10863082"/>
                  <a:gd name="connsiteY13" fmla="*/ 1246340 h 1665962"/>
                  <a:gd name="connsiteX14" fmla="*/ 10863082 w 10863082"/>
                  <a:gd name="connsiteY14" fmla="*/ 763697 h 1665962"/>
                  <a:gd name="connsiteX15" fmla="*/ 10861803 w 10863082"/>
                  <a:gd name="connsiteY15" fmla="*/ 695193 h 1665962"/>
                  <a:gd name="connsiteX16" fmla="*/ 6782844 w 10863082"/>
                  <a:gd name="connsiteY16" fmla="*/ 638827 h 1665962"/>
                  <a:gd name="connsiteX17" fmla="*/ 6782844 w 10863082"/>
                  <a:gd name="connsiteY17" fmla="*/ 538619 h 1665962"/>
                  <a:gd name="connsiteX18" fmla="*/ 5235880 w 10863082"/>
                  <a:gd name="connsiteY18" fmla="*/ 507304 h 1665962"/>
                  <a:gd name="connsiteX19" fmla="*/ 5229617 w 10863082"/>
                  <a:gd name="connsiteY19" fmla="*/ 594986 h 1665962"/>
                  <a:gd name="connsiteX20" fmla="*/ 2292263 w 10863082"/>
                  <a:gd name="connsiteY20" fmla="*/ 532356 h 1665962"/>
                  <a:gd name="connsiteX21" fmla="*/ 2292263 w 10863082"/>
                  <a:gd name="connsiteY21" fmla="*/ 419622 h 1665962"/>
                  <a:gd name="connsiteX22" fmla="*/ 1334022 w 10863082"/>
                  <a:gd name="connsiteY22" fmla="*/ 419622 h 1665962"/>
                  <a:gd name="connsiteX23" fmla="*/ 1334022 w 10863082"/>
                  <a:gd name="connsiteY23" fmla="*/ 306888 h 1665962"/>
                  <a:gd name="connsiteX24" fmla="*/ 1446756 w 10863082"/>
                  <a:gd name="connsiteY24" fmla="*/ 150312 h 1665962"/>
                  <a:gd name="connsiteX25" fmla="*/ 1446756 w 10863082"/>
                  <a:gd name="connsiteY25" fmla="*/ 0 h 1665962"/>
                  <a:gd name="connsiteX0" fmla="*/ 0 w 10863082"/>
                  <a:gd name="connsiteY0" fmla="*/ 0 h 1665962"/>
                  <a:gd name="connsiteX1" fmla="*/ 0 w 10863082"/>
                  <a:gd name="connsiteY1" fmla="*/ 112734 h 1665962"/>
                  <a:gd name="connsiteX2" fmla="*/ 150313 w 10863082"/>
                  <a:gd name="connsiteY2" fmla="*/ 319414 h 1665962"/>
                  <a:gd name="connsiteX3" fmla="*/ 150313 w 10863082"/>
                  <a:gd name="connsiteY3" fmla="*/ 1665962 h 1665962"/>
                  <a:gd name="connsiteX4" fmla="*/ 1334022 w 10863082"/>
                  <a:gd name="connsiteY4" fmla="*/ 1665962 h 1665962"/>
                  <a:gd name="connsiteX5" fmla="*/ 1334022 w 10863082"/>
                  <a:gd name="connsiteY5" fmla="*/ 1553227 h 1665962"/>
                  <a:gd name="connsiteX6" fmla="*/ 2298526 w 10863082"/>
                  <a:gd name="connsiteY6" fmla="*/ 1553227 h 1665962"/>
                  <a:gd name="connsiteX7" fmla="*/ 2298526 w 10863082"/>
                  <a:gd name="connsiteY7" fmla="*/ 1114816 h 1665962"/>
                  <a:gd name="connsiteX8" fmla="*/ 2874724 w 10863082"/>
                  <a:gd name="connsiteY8" fmla="*/ 1127342 h 1665962"/>
                  <a:gd name="connsiteX9" fmla="*/ 5198302 w 10863082"/>
                  <a:gd name="connsiteY9" fmla="*/ 1152394 h 1665962"/>
                  <a:gd name="connsiteX10" fmla="*/ 5198302 w 10863082"/>
                  <a:gd name="connsiteY10" fmla="*/ 1240077 h 1665962"/>
                  <a:gd name="connsiteX11" fmla="*/ 6801633 w 10863082"/>
                  <a:gd name="connsiteY11" fmla="*/ 1283918 h 1665962"/>
                  <a:gd name="connsiteX12" fmla="*/ 6826685 w 10863082"/>
                  <a:gd name="connsiteY12" fmla="*/ 1208762 h 1665962"/>
                  <a:gd name="connsiteX13" fmla="*/ 10553178 w 10863082"/>
                  <a:gd name="connsiteY13" fmla="*/ 1246340 h 1665962"/>
                  <a:gd name="connsiteX14" fmla="*/ 10557672 w 10863082"/>
                  <a:gd name="connsiteY14" fmla="*/ 1249138 h 1665962"/>
                  <a:gd name="connsiteX15" fmla="*/ 10863082 w 10863082"/>
                  <a:gd name="connsiteY15" fmla="*/ 763697 h 1665962"/>
                  <a:gd name="connsiteX16" fmla="*/ 10861803 w 10863082"/>
                  <a:gd name="connsiteY16" fmla="*/ 695193 h 1665962"/>
                  <a:gd name="connsiteX17" fmla="*/ 6782844 w 10863082"/>
                  <a:gd name="connsiteY17" fmla="*/ 638827 h 1665962"/>
                  <a:gd name="connsiteX18" fmla="*/ 6782844 w 10863082"/>
                  <a:gd name="connsiteY18" fmla="*/ 538619 h 1665962"/>
                  <a:gd name="connsiteX19" fmla="*/ 5235880 w 10863082"/>
                  <a:gd name="connsiteY19" fmla="*/ 507304 h 1665962"/>
                  <a:gd name="connsiteX20" fmla="*/ 5229617 w 10863082"/>
                  <a:gd name="connsiteY20" fmla="*/ 594986 h 1665962"/>
                  <a:gd name="connsiteX21" fmla="*/ 2292263 w 10863082"/>
                  <a:gd name="connsiteY21" fmla="*/ 532356 h 1665962"/>
                  <a:gd name="connsiteX22" fmla="*/ 2292263 w 10863082"/>
                  <a:gd name="connsiteY22" fmla="*/ 419622 h 1665962"/>
                  <a:gd name="connsiteX23" fmla="*/ 1334022 w 10863082"/>
                  <a:gd name="connsiteY23" fmla="*/ 419622 h 1665962"/>
                  <a:gd name="connsiteX24" fmla="*/ 1334022 w 10863082"/>
                  <a:gd name="connsiteY24" fmla="*/ 306888 h 1665962"/>
                  <a:gd name="connsiteX25" fmla="*/ 1446756 w 10863082"/>
                  <a:gd name="connsiteY25" fmla="*/ 150312 h 1665962"/>
                  <a:gd name="connsiteX26" fmla="*/ 1446756 w 10863082"/>
                  <a:gd name="connsiteY26" fmla="*/ 0 h 1665962"/>
                  <a:gd name="connsiteX0" fmla="*/ 0 w 10863082"/>
                  <a:gd name="connsiteY0" fmla="*/ 0 h 1665962"/>
                  <a:gd name="connsiteX1" fmla="*/ 0 w 10863082"/>
                  <a:gd name="connsiteY1" fmla="*/ 112734 h 1665962"/>
                  <a:gd name="connsiteX2" fmla="*/ 150313 w 10863082"/>
                  <a:gd name="connsiteY2" fmla="*/ 319414 h 1665962"/>
                  <a:gd name="connsiteX3" fmla="*/ 150313 w 10863082"/>
                  <a:gd name="connsiteY3" fmla="*/ 1665962 h 1665962"/>
                  <a:gd name="connsiteX4" fmla="*/ 1334022 w 10863082"/>
                  <a:gd name="connsiteY4" fmla="*/ 1665962 h 1665962"/>
                  <a:gd name="connsiteX5" fmla="*/ 1334022 w 10863082"/>
                  <a:gd name="connsiteY5" fmla="*/ 1553227 h 1665962"/>
                  <a:gd name="connsiteX6" fmla="*/ 2298526 w 10863082"/>
                  <a:gd name="connsiteY6" fmla="*/ 1553227 h 1665962"/>
                  <a:gd name="connsiteX7" fmla="*/ 2298526 w 10863082"/>
                  <a:gd name="connsiteY7" fmla="*/ 1114816 h 1665962"/>
                  <a:gd name="connsiteX8" fmla="*/ 2874724 w 10863082"/>
                  <a:gd name="connsiteY8" fmla="*/ 1127342 h 1665962"/>
                  <a:gd name="connsiteX9" fmla="*/ 5198302 w 10863082"/>
                  <a:gd name="connsiteY9" fmla="*/ 1152394 h 1665962"/>
                  <a:gd name="connsiteX10" fmla="*/ 5198302 w 10863082"/>
                  <a:gd name="connsiteY10" fmla="*/ 1240077 h 1665962"/>
                  <a:gd name="connsiteX11" fmla="*/ 6801633 w 10863082"/>
                  <a:gd name="connsiteY11" fmla="*/ 1283918 h 1665962"/>
                  <a:gd name="connsiteX12" fmla="*/ 6826685 w 10863082"/>
                  <a:gd name="connsiteY12" fmla="*/ 1208762 h 1665962"/>
                  <a:gd name="connsiteX13" fmla="*/ 10553178 w 10863082"/>
                  <a:gd name="connsiteY13" fmla="*/ 1246340 h 1665962"/>
                  <a:gd name="connsiteX14" fmla="*/ 10548028 w 10863082"/>
                  <a:gd name="connsiteY14" fmla="*/ 1615630 h 1665962"/>
                  <a:gd name="connsiteX15" fmla="*/ 10863082 w 10863082"/>
                  <a:gd name="connsiteY15" fmla="*/ 763697 h 1665962"/>
                  <a:gd name="connsiteX16" fmla="*/ 10861803 w 10863082"/>
                  <a:gd name="connsiteY16" fmla="*/ 695193 h 1665962"/>
                  <a:gd name="connsiteX17" fmla="*/ 6782844 w 10863082"/>
                  <a:gd name="connsiteY17" fmla="*/ 638827 h 1665962"/>
                  <a:gd name="connsiteX18" fmla="*/ 6782844 w 10863082"/>
                  <a:gd name="connsiteY18" fmla="*/ 538619 h 1665962"/>
                  <a:gd name="connsiteX19" fmla="*/ 5235880 w 10863082"/>
                  <a:gd name="connsiteY19" fmla="*/ 507304 h 1665962"/>
                  <a:gd name="connsiteX20" fmla="*/ 5229617 w 10863082"/>
                  <a:gd name="connsiteY20" fmla="*/ 594986 h 1665962"/>
                  <a:gd name="connsiteX21" fmla="*/ 2292263 w 10863082"/>
                  <a:gd name="connsiteY21" fmla="*/ 532356 h 1665962"/>
                  <a:gd name="connsiteX22" fmla="*/ 2292263 w 10863082"/>
                  <a:gd name="connsiteY22" fmla="*/ 419622 h 1665962"/>
                  <a:gd name="connsiteX23" fmla="*/ 1334022 w 10863082"/>
                  <a:gd name="connsiteY23" fmla="*/ 419622 h 1665962"/>
                  <a:gd name="connsiteX24" fmla="*/ 1334022 w 10863082"/>
                  <a:gd name="connsiteY24" fmla="*/ 306888 h 1665962"/>
                  <a:gd name="connsiteX25" fmla="*/ 1446756 w 10863082"/>
                  <a:gd name="connsiteY25" fmla="*/ 150312 h 1665962"/>
                  <a:gd name="connsiteX26" fmla="*/ 1446756 w 10863082"/>
                  <a:gd name="connsiteY26" fmla="*/ 0 h 1665962"/>
                  <a:gd name="connsiteX0" fmla="*/ 0 w 10863082"/>
                  <a:gd name="connsiteY0" fmla="*/ 0 h 1665962"/>
                  <a:gd name="connsiteX1" fmla="*/ 0 w 10863082"/>
                  <a:gd name="connsiteY1" fmla="*/ 112734 h 1665962"/>
                  <a:gd name="connsiteX2" fmla="*/ 150313 w 10863082"/>
                  <a:gd name="connsiteY2" fmla="*/ 319414 h 1665962"/>
                  <a:gd name="connsiteX3" fmla="*/ 150313 w 10863082"/>
                  <a:gd name="connsiteY3" fmla="*/ 1665962 h 1665962"/>
                  <a:gd name="connsiteX4" fmla="*/ 1334022 w 10863082"/>
                  <a:gd name="connsiteY4" fmla="*/ 1665962 h 1665962"/>
                  <a:gd name="connsiteX5" fmla="*/ 1334022 w 10863082"/>
                  <a:gd name="connsiteY5" fmla="*/ 1553227 h 1665962"/>
                  <a:gd name="connsiteX6" fmla="*/ 2298526 w 10863082"/>
                  <a:gd name="connsiteY6" fmla="*/ 1553227 h 1665962"/>
                  <a:gd name="connsiteX7" fmla="*/ 2298526 w 10863082"/>
                  <a:gd name="connsiteY7" fmla="*/ 1114816 h 1665962"/>
                  <a:gd name="connsiteX8" fmla="*/ 2874724 w 10863082"/>
                  <a:gd name="connsiteY8" fmla="*/ 1127342 h 1665962"/>
                  <a:gd name="connsiteX9" fmla="*/ 5198302 w 10863082"/>
                  <a:gd name="connsiteY9" fmla="*/ 1152394 h 1665962"/>
                  <a:gd name="connsiteX10" fmla="*/ 5198302 w 10863082"/>
                  <a:gd name="connsiteY10" fmla="*/ 1240077 h 1665962"/>
                  <a:gd name="connsiteX11" fmla="*/ 6801633 w 10863082"/>
                  <a:gd name="connsiteY11" fmla="*/ 1283918 h 1665962"/>
                  <a:gd name="connsiteX12" fmla="*/ 6826685 w 10863082"/>
                  <a:gd name="connsiteY12" fmla="*/ 1208762 h 1665962"/>
                  <a:gd name="connsiteX13" fmla="*/ 10553178 w 10863082"/>
                  <a:gd name="connsiteY13" fmla="*/ 1246340 h 1665962"/>
                  <a:gd name="connsiteX14" fmla="*/ 10548028 w 10863082"/>
                  <a:gd name="connsiteY14" fmla="*/ 1615630 h 1665962"/>
                  <a:gd name="connsiteX15" fmla="*/ 10548028 w 10863082"/>
                  <a:gd name="connsiteY15" fmla="*/ 1618845 h 1665962"/>
                  <a:gd name="connsiteX16" fmla="*/ 10863082 w 10863082"/>
                  <a:gd name="connsiteY16" fmla="*/ 763697 h 1665962"/>
                  <a:gd name="connsiteX17" fmla="*/ 10861803 w 10863082"/>
                  <a:gd name="connsiteY17" fmla="*/ 695193 h 1665962"/>
                  <a:gd name="connsiteX18" fmla="*/ 6782844 w 10863082"/>
                  <a:gd name="connsiteY18" fmla="*/ 638827 h 1665962"/>
                  <a:gd name="connsiteX19" fmla="*/ 6782844 w 10863082"/>
                  <a:gd name="connsiteY19" fmla="*/ 538619 h 1665962"/>
                  <a:gd name="connsiteX20" fmla="*/ 5235880 w 10863082"/>
                  <a:gd name="connsiteY20" fmla="*/ 507304 h 1665962"/>
                  <a:gd name="connsiteX21" fmla="*/ 5229617 w 10863082"/>
                  <a:gd name="connsiteY21" fmla="*/ 594986 h 1665962"/>
                  <a:gd name="connsiteX22" fmla="*/ 2292263 w 10863082"/>
                  <a:gd name="connsiteY22" fmla="*/ 532356 h 1665962"/>
                  <a:gd name="connsiteX23" fmla="*/ 2292263 w 10863082"/>
                  <a:gd name="connsiteY23" fmla="*/ 419622 h 1665962"/>
                  <a:gd name="connsiteX24" fmla="*/ 1334022 w 10863082"/>
                  <a:gd name="connsiteY24" fmla="*/ 419622 h 1665962"/>
                  <a:gd name="connsiteX25" fmla="*/ 1334022 w 10863082"/>
                  <a:gd name="connsiteY25" fmla="*/ 306888 h 1665962"/>
                  <a:gd name="connsiteX26" fmla="*/ 1446756 w 10863082"/>
                  <a:gd name="connsiteY26" fmla="*/ 150312 h 1665962"/>
                  <a:gd name="connsiteX27" fmla="*/ 1446756 w 10863082"/>
                  <a:gd name="connsiteY27" fmla="*/ 0 h 1665962"/>
                  <a:gd name="connsiteX0" fmla="*/ 0 w 10863082"/>
                  <a:gd name="connsiteY0" fmla="*/ 0 h 1665962"/>
                  <a:gd name="connsiteX1" fmla="*/ 0 w 10863082"/>
                  <a:gd name="connsiteY1" fmla="*/ 112734 h 1665962"/>
                  <a:gd name="connsiteX2" fmla="*/ 150313 w 10863082"/>
                  <a:gd name="connsiteY2" fmla="*/ 319414 h 1665962"/>
                  <a:gd name="connsiteX3" fmla="*/ 150313 w 10863082"/>
                  <a:gd name="connsiteY3" fmla="*/ 1665962 h 1665962"/>
                  <a:gd name="connsiteX4" fmla="*/ 1334022 w 10863082"/>
                  <a:gd name="connsiteY4" fmla="*/ 1665962 h 1665962"/>
                  <a:gd name="connsiteX5" fmla="*/ 1334022 w 10863082"/>
                  <a:gd name="connsiteY5" fmla="*/ 1553227 h 1665962"/>
                  <a:gd name="connsiteX6" fmla="*/ 2298526 w 10863082"/>
                  <a:gd name="connsiteY6" fmla="*/ 1553227 h 1665962"/>
                  <a:gd name="connsiteX7" fmla="*/ 2298526 w 10863082"/>
                  <a:gd name="connsiteY7" fmla="*/ 1114816 h 1665962"/>
                  <a:gd name="connsiteX8" fmla="*/ 2874724 w 10863082"/>
                  <a:gd name="connsiteY8" fmla="*/ 1127342 h 1665962"/>
                  <a:gd name="connsiteX9" fmla="*/ 5198302 w 10863082"/>
                  <a:gd name="connsiteY9" fmla="*/ 1152394 h 1665962"/>
                  <a:gd name="connsiteX10" fmla="*/ 5198302 w 10863082"/>
                  <a:gd name="connsiteY10" fmla="*/ 1240077 h 1665962"/>
                  <a:gd name="connsiteX11" fmla="*/ 6801633 w 10863082"/>
                  <a:gd name="connsiteY11" fmla="*/ 1283918 h 1665962"/>
                  <a:gd name="connsiteX12" fmla="*/ 6826685 w 10863082"/>
                  <a:gd name="connsiteY12" fmla="*/ 1208762 h 1665962"/>
                  <a:gd name="connsiteX13" fmla="*/ 10553178 w 10863082"/>
                  <a:gd name="connsiteY13" fmla="*/ 1246340 h 1665962"/>
                  <a:gd name="connsiteX14" fmla="*/ 10548028 w 10863082"/>
                  <a:gd name="connsiteY14" fmla="*/ 1615630 h 1665962"/>
                  <a:gd name="connsiteX15" fmla="*/ 10843793 w 10863082"/>
                  <a:gd name="connsiteY15" fmla="*/ 1625274 h 1665962"/>
                  <a:gd name="connsiteX16" fmla="*/ 10863082 w 10863082"/>
                  <a:gd name="connsiteY16" fmla="*/ 763697 h 1665962"/>
                  <a:gd name="connsiteX17" fmla="*/ 10861803 w 10863082"/>
                  <a:gd name="connsiteY17" fmla="*/ 695193 h 1665962"/>
                  <a:gd name="connsiteX18" fmla="*/ 6782844 w 10863082"/>
                  <a:gd name="connsiteY18" fmla="*/ 638827 h 1665962"/>
                  <a:gd name="connsiteX19" fmla="*/ 6782844 w 10863082"/>
                  <a:gd name="connsiteY19" fmla="*/ 538619 h 1665962"/>
                  <a:gd name="connsiteX20" fmla="*/ 5235880 w 10863082"/>
                  <a:gd name="connsiteY20" fmla="*/ 507304 h 1665962"/>
                  <a:gd name="connsiteX21" fmla="*/ 5229617 w 10863082"/>
                  <a:gd name="connsiteY21" fmla="*/ 594986 h 1665962"/>
                  <a:gd name="connsiteX22" fmla="*/ 2292263 w 10863082"/>
                  <a:gd name="connsiteY22" fmla="*/ 532356 h 1665962"/>
                  <a:gd name="connsiteX23" fmla="*/ 2292263 w 10863082"/>
                  <a:gd name="connsiteY23" fmla="*/ 419622 h 1665962"/>
                  <a:gd name="connsiteX24" fmla="*/ 1334022 w 10863082"/>
                  <a:gd name="connsiteY24" fmla="*/ 419622 h 1665962"/>
                  <a:gd name="connsiteX25" fmla="*/ 1334022 w 10863082"/>
                  <a:gd name="connsiteY25" fmla="*/ 306888 h 1665962"/>
                  <a:gd name="connsiteX26" fmla="*/ 1446756 w 10863082"/>
                  <a:gd name="connsiteY26" fmla="*/ 150312 h 1665962"/>
                  <a:gd name="connsiteX27" fmla="*/ 1446756 w 10863082"/>
                  <a:gd name="connsiteY27" fmla="*/ 0 h 1665962"/>
                  <a:gd name="connsiteX0" fmla="*/ 0 w 10863082"/>
                  <a:gd name="connsiteY0" fmla="*/ 0 h 1665962"/>
                  <a:gd name="connsiteX1" fmla="*/ 0 w 10863082"/>
                  <a:gd name="connsiteY1" fmla="*/ 112734 h 1665962"/>
                  <a:gd name="connsiteX2" fmla="*/ 150313 w 10863082"/>
                  <a:gd name="connsiteY2" fmla="*/ 319414 h 1665962"/>
                  <a:gd name="connsiteX3" fmla="*/ 150313 w 10863082"/>
                  <a:gd name="connsiteY3" fmla="*/ 1665962 h 1665962"/>
                  <a:gd name="connsiteX4" fmla="*/ 1334022 w 10863082"/>
                  <a:gd name="connsiteY4" fmla="*/ 1665962 h 1665962"/>
                  <a:gd name="connsiteX5" fmla="*/ 1334022 w 10863082"/>
                  <a:gd name="connsiteY5" fmla="*/ 1553227 h 1665962"/>
                  <a:gd name="connsiteX6" fmla="*/ 2298526 w 10863082"/>
                  <a:gd name="connsiteY6" fmla="*/ 1553227 h 1665962"/>
                  <a:gd name="connsiteX7" fmla="*/ 2298526 w 10863082"/>
                  <a:gd name="connsiteY7" fmla="*/ 1114816 h 1665962"/>
                  <a:gd name="connsiteX8" fmla="*/ 2874724 w 10863082"/>
                  <a:gd name="connsiteY8" fmla="*/ 1127342 h 1665962"/>
                  <a:gd name="connsiteX9" fmla="*/ 5198302 w 10863082"/>
                  <a:gd name="connsiteY9" fmla="*/ 1152394 h 1665962"/>
                  <a:gd name="connsiteX10" fmla="*/ 5198302 w 10863082"/>
                  <a:gd name="connsiteY10" fmla="*/ 1240077 h 1665962"/>
                  <a:gd name="connsiteX11" fmla="*/ 6801633 w 10863082"/>
                  <a:gd name="connsiteY11" fmla="*/ 1283918 h 1665962"/>
                  <a:gd name="connsiteX12" fmla="*/ 6826685 w 10863082"/>
                  <a:gd name="connsiteY12" fmla="*/ 1208762 h 1665962"/>
                  <a:gd name="connsiteX13" fmla="*/ 10553178 w 10863082"/>
                  <a:gd name="connsiteY13" fmla="*/ 1246340 h 1665962"/>
                  <a:gd name="connsiteX14" fmla="*/ 10548028 w 10863082"/>
                  <a:gd name="connsiteY14" fmla="*/ 1615630 h 1665962"/>
                  <a:gd name="connsiteX15" fmla="*/ 10843793 w 10863082"/>
                  <a:gd name="connsiteY15" fmla="*/ 1625274 h 1665962"/>
                  <a:gd name="connsiteX16" fmla="*/ 10843793 w 10863082"/>
                  <a:gd name="connsiteY16" fmla="*/ 1628489 h 1665962"/>
                  <a:gd name="connsiteX17" fmla="*/ 10863082 w 10863082"/>
                  <a:gd name="connsiteY17" fmla="*/ 763697 h 1665962"/>
                  <a:gd name="connsiteX18" fmla="*/ 10861803 w 10863082"/>
                  <a:gd name="connsiteY18" fmla="*/ 695193 h 1665962"/>
                  <a:gd name="connsiteX19" fmla="*/ 6782844 w 10863082"/>
                  <a:gd name="connsiteY19" fmla="*/ 638827 h 1665962"/>
                  <a:gd name="connsiteX20" fmla="*/ 6782844 w 10863082"/>
                  <a:gd name="connsiteY20" fmla="*/ 538619 h 1665962"/>
                  <a:gd name="connsiteX21" fmla="*/ 5235880 w 10863082"/>
                  <a:gd name="connsiteY21" fmla="*/ 507304 h 1665962"/>
                  <a:gd name="connsiteX22" fmla="*/ 5229617 w 10863082"/>
                  <a:gd name="connsiteY22" fmla="*/ 594986 h 1665962"/>
                  <a:gd name="connsiteX23" fmla="*/ 2292263 w 10863082"/>
                  <a:gd name="connsiteY23" fmla="*/ 532356 h 1665962"/>
                  <a:gd name="connsiteX24" fmla="*/ 2292263 w 10863082"/>
                  <a:gd name="connsiteY24" fmla="*/ 419622 h 1665962"/>
                  <a:gd name="connsiteX25" fmla="*/ 1334022 w 10863082"/>
                  <a:gd name="connsiteY25" fmla="*/ 419622 h 1665962"/>
                  <a:gd name="connsiteX26" fmla="*/ 1334022 w 10863082"/>
                  <a:gd name="connsiteY26" fmla="*/ 306888 h 1665962"/>
                  <a:gd name="connsiteX27" fmla="*/ 1446756 w 10863082"/>
                  <a:gd name="connsiteY27" fmla="*/ 150312 h 1665962"/>
                  <a:gd name="connsiteX28" fmla="*/ 1446756 w 10863082"/>
                  <a:gd name="connsiteY28" fmla="*/ 0 h 1665962"/>
                  <a:gd name="connsiteX0" fmla="*/ 0 w 11624999"/>
                  <a:gd name="connsiteY0" fmla="*/ 0 h 1665962"/>
                  <a:gd name="connsiteX1" fmla="*/ 0 w 11624999"/>
                  <a:gd name="connsiteY1" fmla="*/ 112734 h 1665962"/>
                  <a:gd name="connsiteX2" fmla="*/ 150313 w 11624999"/>
                  <a:gd name="connsiteY2" fmla="*/ 319414 h 1665962"/>
                  <a:gd name="connsiteX3" fmla="*/ 150313 w 11624999"/>
                  <a:gd name="connsiteY3" fmla="*/ 1665962 h 1665962"/>
                  <a:gd name="connsiteX4" fmla="*/ 1334022 w 11624999"/>
                  <a:gd name="connsiteY4" fmla="*/ 1665962 h 1665962"/>
                  <a:gd name="connsiteX5" fmla="*/ 1334022 w 11624999"/>
                  <a:gd name="connsiteY5" fmla="*/ 1553227 h 1665962"/>
                  <a:gd name="connsiteX6" fmla="*/ 2298526 w 11624999"/>
                  <a:gd name="connsiteY6" fmla="*/ 1553227 h 1665962"/>
                  <a:gd name="connsiteX7" fmla="*/ 2298526 w 11624999"/>
                  <a:gd name="connsiteY7" fmla="*/ 1114816 h 1665962"/>
                  <a:gd name="connsiteX8" fmla="*/ 2874724 w 11624999"/>
                  <a:gd name="connsiteY8" fmla="*/ 1127342 h 1665962"/>
                  <a:gd name="connsiteX9" fmla="*/ 5198302 w 11624999"/>
                  <a:gd name="connsiteY9" fmla="*/ 1152394 h 1665962"/>
                  <a:gd name="connsiteX10" fmla="*/ 5198302 w 11624999"/>
                  <a:gd name="connsiteY10" fmla="*/ 1240077 h 1665962"/>
                  <a:gd name="connsiteX11" fmla="*/ 6801633 w 11624999"/>
                  <a:gd name="connsiteY11" fmla="*/ 1283918 h 1665962"/>
                  <a:gd name="connsiteX12" fmla="*/ 6826685 w 11624999"/>
                  <a:gd name="connsiteY12" fmla="*/ 1208762 h 1665962"/>
                  <a:gd name="connsiteX13" fmla="*/ 10553178 w 11624999"/>
                  <a:gd name="connsiteY13" fmla="*/ 1246340 h 1665962"/>
                  <a:gd name="connsiteX14" fmla="*/ 10548028 w 11624999"/>
                  <a:gd name="connsiteY14" fmla="*/ 1615630 h 1665962"/>
                  <a:gd name="connsiteX15" fmla="*/ 10843793 w 11624999"/>
                  <a:gd name="connsiteY15" fmla="*/ 1625274 h 1665962"/>
                  <a:gd name="connsiteX16" fmla="*/ 11624999 w 11624999"/>
                  <a:gd name="connsiteY16" fmla="*/ 1631704 h 1665962"/>
                  <a:gd name="connsiteX17" fmla="*/ 10863082 w 11624999"/>
                  <a:gd name="connsiteY17" fmla="*/ 763697 h 1665962"/>
                  <a:gd name="connsiteX18" fmla="*/ 10861803 w 11624999"/>
                  <a:gd name="connsiteY18" fmla="*/ 695193 h 1665962"/>
                  <a:gd name="connsiteX19" fmla="*/ 6782844 w 11624999"/>
                  <a:gd name="connsiteY19" fmla="*/ 638827 h 1665962"/>
                  <a:gd name="connsiteX20" fmla="*/ 6782844 w 11624999"/>
                  <a:gd name="connsiteY20" fmla="*/ 538619 h 1665962"/>
                  <a:gd name="connsiteX21" fmla="*/ 5235880 w 11624999"/>
                  <a:gd name="connsiteY21" fmla="*/ 507304 h 1665962"/>
                  <a:gd name="connsiteX22" fmla="*/ 5229617 w 11624999"/>
                  <a:gd name="connsiteY22" fmla="*/ 594986 h 1665962"/>
                  <a:gd name="connsiteX23" fmla="*/ 2292263 w 11624999"/>
                  <a:gd name="connsiteY23" fmla="*/ 532356 h 1665962"/>
                  <a:gd name="connsiteX24" fmla="*/ 2292263 w 11624999"/>
                  <a:gd name="connsiteY24" fmla="*/ 419622 h 1665962"/>
                  <a:gd name="connsiteX25" fmla="*/ 1334022 w 11624999"/>
                  <a:gd name="connsiteY25" fmla="*/ 419622 h 1665962"/>
                  <a:gd name="connsiteX26" fmla="*/ 1334022 w 11624999"/>
                  <a:gd name="connsiteY26" fmla="*/ 306888 h 1665962"/>
                  <a:gd name="connsiteX27" fmla="*/ 1446756 w 11624999"/>
                  <a:gd name="connsiteY27" fmla="*/ 150312 h 1665962"/>
                  <a:gd name="connsiteX28" fmla="*/ 1446756 w 11624999"/>
                  <a:gd name="connsiteY28" fmla="*/ 0 h 1665962"/>
                  <a:gd name="connsiteX0" fmla="*/ 0 w 11628214"/>
                  <a:gd name="connsiteY0" fmla="*/ 0 h 1665962"/>
                  <a:gd name="connsiteX1" fmla="*/ 0 w 11628214"/>
                  <a:gd name="connsiteY1" fmla="*/ 112734 h 1665962"/>
                  <a:gd name="connsiteX2" fmla="*/ 150313 w 11628214"/>
                  <a:gd name="connsiteY2" fmla="*/ 319414 h 1665962"/>
                  <a:gd name="connsiteX3" fmla="*/ 150313 w 11628214"/>
                  <a:gd name="connsiteY3" fmla="*/ 1665962 h 1665962"/>
                  <a:gd name="connsiteX4" fmla="*/ 1334022 w 11628214"/>
                  <a:gd name="connsiteY4" fmla="*/ 1665962 h 1665962"/>
                  <a:gd name="connsiteX5" fmla="*/ 1334022 w 11628214"/>
                  <a:gd name="connsiteY5" fmla="*/ 1553227 h 1665962"/>
                  <a:gd name="connsiteX6" fmla="*/ 2298526 w 11628214"/>
                  <a:gd name="connsiteY6" fmla="*/ 1553227 h 1665962"/>
                  <a:gd name="connsiteX7" fmla="*/ 2298526 w 11628214"/>
                  <a:gd name="connsiteY7" fmla="*/ 1114816 h 1665962"/>
                  <a:gd name="connsiteX8" fmla="*/ 2874724 w 11628214"/>
                  <a:gd name="connsiteY8" fmla="*/ 1127342 h 1665962"/>
                  <a:gd name="connsiteX9" fmla="*/ 5198302 w 11628214"/>
                  <a:gd name="connsiteY9" fmla="*/ 1152394 h 1665962"/>
                  <a:gd name="connsiteX10" fmla="*/ 5198302 w 11628214"/>
                  <a:gd name="connsiteY10" fmla="*/ 1240077 h 1665962"/>
                  <a:gd name="connsiteX11" fmla="*/ 6801633 w 11628214"/>
                  <a:gd name="connsiteY11" fmla="*/ 1283918 h 1665962"/>
                  <a:gd name="connsiteX12" fmla="*/ 6826685 w 11628214"/>
                  <a:gd name="connsiteY12" fmla="*/ 1208762 h 1665962"/>
                  <a:gd name="connsiteX13" fmla="*/ 10553178 w 11628214"/>
                  <a:gd name="connsiteY13" fmla="*/ 1246340 h 1665962"/>
                  <a:gd name="connsiteX14" fmla="*/ 10548028 w 11628214"/>
                  <a:gd name="connsiteY14" fmla="*/ 1615630 h 1665962"/>
                  <a:gd name="connsiteX15" fmla="*/ 10843793 w 11628214"/>
                  <a:gd name="connsiteY15" fmla="*/ 1625274 h 1665962"/>
                  <a:gd name="connsiteX16" fmla="*/ 11624999 w 11628214"/>
                  <a:gd name="connsiteY16" fmla="*/ 1631704 h 1665962"/>
                  <a:gd name="connsiteX17" fmla="*/ 11628214 w 11628214"/>
                  <a:gd name="connsiteY17" fmla="*/ 709045 h 1665962"/>
                  <a:gd name="connsiteX18" fmla="*/ 10861803 w 11628214"/>
                  <a:gd name="connsiteY18" fmla="*/ 695193 h 1665962"/>
                  <a:gd name="connsiteX19" fmla="*/ 6782844 w 11628214"/>
                  <a:gd name="connsiteY19" fmla="*/ 638827 h 1665962"/>
                  <a:gd name="connsiteX20" fmla="*/ 6782844 w 11628214"/>
                  <a:gd name="connsiteY20" fmla="*/ 538619 h 1665962"/>
                  <a:gd name="connsiteX21" fmla="*/ 5235880 w 11628214"/>
                  <a:gd name="connsiteY21" fmla="*/ 507304 h 1665962"/>
                  <a:gd name="connsiteX22" fmla="*/ 5229617 w 11628214"/>
                  <a:gd name="connsiteY22" fmla="*/ 594986 h 1665962"/>
                  <a:gd name="connsiteX23" fmla="*/ 2292263 w 11628214"/>
                  <a:gd name="connsiteY23" fmla="*/ 532356 h 1665962"/>
                  <a:gd name="connsiteX24" fmla="*/ 2292263 w 11628214"/>
                  <a:gd name="connsiteY24" fmla="*/ 419622 h 1665962"/>
                  <a:gd name="connsiteX25" fmla="*/ 1334022 w 11628214"/>
                  <a:gd name="connsiteY25" fmla="*/ 419622 h 1665962"/>
                  <a:gd name="connsiteX26" fmla="*/ 1334022 w 11628214"/>
                  <a:gd name="connsiteY26" fmla="*/ 306888 h 1665962"/>
                  <a:gd name="connsiteX27" fmla="*/ 1446756 w 11628214"/>
                  <a:gd name="connsiteY27" fmla="*/ 150312 h 1665962"/>
                  <a:gd name="connsiteX28" fmla="*/ 1446756 w 11628214"/>
                  <a:gd name="connsiteY28" fmla="*/ 0 h 1665962"/>
                  <a:gd name="connsiteX0" fmla="*/ 0 w 11625308"/>
                  <a:gd name="connsiteY0" fmla="*/ 0 h 1665962"/>
                  <a:gd name="connsiteX1" fmla="*/ 0 w 11625308"/>
                  <a:gd name="connsiteY1" fmla="*/ 112734 h 1665962"/>
                  <a:gd name="connsiteX2" fmla="*/ 150313 w 11625308"/>
                  <a:gd name="connsiteY2" fmla="*/ 319414 h 1665962"/>
                  <a:gd name="connsiteX3" fmla="*/ 150313 w 11625308"/>
                  <a:gd name="connsiteY3" fmla="*/ 1665962 h 1665962"/>
                  <a:gd name="connsiteX4" fmla="*/ 1334022 w 11625308"/>
                  <a:gd name="connsiteY4" fmla="*/ 1665962 h 1665962"/>
                  <a:gd name="connsiteX5" fmla="*/ 1334022 w 11625308"/>
                  <a:gd name="connsiteY5" fmla="*/ 1553227 h 1665962"/>
                  <a:gd name="connsiteX6" fmla="*/ 2298526 w 11625308"/>
                  <a:gd name="connsiteY6" fmla="*/ 1553227 h 1665962"/>
                  <a:gd name="connsiteX7" fmla="*/ 2298526 w 11625308"/>
                  <a:gd name="connsiteY7" fmla="*/ 1114816 h 1665962"/>
                  <a:gd name="connsiteX8" fmla="*/ 2874724 w 11625308"/>
                  <a:gd name="connsiteY8" fmla="*/ 1127342 h 1665962"/>
                  <a:gd name="connsiteX9" fmla="*/ 5198302 w 11625308"/>
                  <a:gd name="connsiteY9" fmla="*/ 1152394 h 1665962"/>
                  <a:gd name="connsiteX10" fmla="*/ 5198302 w 11625308"/>
                  <a:gd name="connsiteY10" fmla="*/ 1240077 h 1665962"/>
                  <a:gd name="connsiteX11" fmla="*/ 6801633 w 11625308"/>
                  <a:gd name="connsiteY11" fmla="*/ 1283918 h 1665962"/>
                  <a:gd name="connsiteX12" fmla="*/ 6826685 w 11625308"/>
                  <a:gd name="connsiteY12" fmla="*/ 1208762 h 1665962"/>
                  <a:gd name="connsiteX13" fmla="*/ 10553178 w 11625308"/>
                  <a:gd name="connsiteY13" fmla="*/ 1246340 h 1665962"/>
                  <a:gd name="connsiteX14" fmla="*/ 10548028 w 11625308"/>
                  <a:gd name="connsiteY14" fmla="*/ 1615630 h 1665962"/>
                  <a:gd name="connsiteX15" fmla="*/ 10843793 w 11625308"/>
                  <a:gd name="connsiteY15" fmla="*/ 1625274 h 1665962"/>
                  <a:gd name="connsiteX16" fmla="*/ 11624999 w 11625308"/>
                  <a:gd name="connsiteY16" fmla="*/ 1631704 h 1665962"/>
                  <a:gd name="connsiteX17" fmla="*/ 11624999 w 11625308"/>
                  <a:gd name="connsiteY17" fmla="*/ 737979 h 1665962"/>
                  <a:gd name="connsiteX18" fmla="*/ 10861803 w 11625308"/>
                  <a:gd name="connsiteY18" fmla="*/ 695193 h 1665962"/>
                  <a:gd name="connsiteX19" fmla="*/ 6782844 w 11625308"/>
                  <a:gd name="connsiteY19" fmla="*/ 638827 h 1665962"/>
                  <a:gd name="connsiteX20" fmla="*/ 6782844 w 11625308"/>
                  <a:gd name="connsiteY20" fmla="*/ 538619 h 1665962"/>
                  <a:gd name="connsiteX21" fmla="*/ 5235880 w 11625308"/>
                  <a:gd name="connsiteY21" fmla="*/ 507304 h 1665962"/>
                  <a:gd name="connsiteX22" fmla="*/ 5229617 w 11625308"/>
                  <a:gd name="connsiteY22" fmla="*/ 594986 h 1665962"/>
                  <a:gd name="connsiteX23" fmla="*/ 2292263 w 11625308"/>
                  <a:gd name="connsiteY23" fmla="*/ 532356 h 1665962"/>
                  <a:gd name="connsiteX24" fmla="*/ 2292263 w 11625308"/>
                  <a:gd name="connsiteY24" fmla="*/ 419622 h 1665962"/>
                  <a:gd name="connsiteX25" fmla="*/ 1334022 w 11625308"/>
                  <a:gd name="connsiteY25" fmla="*/ 419622 h 1665962"/>
                  <a:gd name="connsiteX26" fmla="*/ 1334022 w 11625308"/>
                  <a:gd name="connsiteY26" fmla="*/ 306888 h 1665962"/>
                  <a:gd name="connsiteX27" fmla="*/ 1446756 w 11625308"/>
                  <a:gd name="connsiteY27" fmla="*/ 150312 h 1665962"/>
                  <a:gd name="connsiteX28" fmla="*/ 1446756 w 11625308"/>
                  <a:gd name="connsiteY28" fmla="*/ 0 h 1665962"/>
                  <a:gd name="connsiteX0" fmla="*/ 0 w 11625090"/>
                  <a:gd name="connsiteY0" fmla="*/ 0 h 1665962"/>
                  <a:gd name="connsiteX1" fmla="*/ 0 w 11625090"/>
                  <a:gd name="connsiteY1" fmla="*/ 112734 h 1665962"/>
                  <a:gd name="connsiteX2" fmla="*/ 150313 w 11625090"/>
                  <a:gd name="connsiteY2" fmla="*/ 319414 h 1665962"/>
                  <a:gd name="connsiteX3" fmla="*/ 150313 w 11625090"/>
                  <a:gd name="connsiteY3" fmla="*/ 1665962 h 1665962"/>
                  <a:gd name="connsiteX4" fmla="*/ 1334022 w 11625090"/>
                  <a:gd name="connsiteY4" fmla="*/ 1665962 h 1665962"/>
                  <a:gd name="connsiteX5" fmla="*/ 1334022 w 11625090"/>
                  <a:gd name="connsiteY5" fmla="*/ 1553227 h 1665962"/>
                  <a:gd name="connsiteX6" fmla="*/ 2298526 w 11625090"/>
                  <a:gd name="connsiteY6" fmla="*/ 1553227 h 1665962"/>
                  <a:gd name="connsiteX7" fmla="*/ 2298526 w 11625090"/>
                  <a:gd name="connsiteY7" fmla="*/ 1114816 h 1665962"/>
                  <a:gd name="connsiteX8" fmla="*/ 2874724 w 11625090"/>
                  <a:gd name="connsiteY8" fmla="*/ 1127342 h 1665962"/>
                  <a:gd name="connsiteX9" fmla="*/ 5198302 w 11625090"/>
                  <a:gd name="connsiteY9" fmla="*/ 1152394 h 1665962"/>
                  <a:gd name="connsiteX10" fmla="*/ 5198302 w 11625090"/>
                  <a:gd name="connsiteY10" fmla="*/ 1240077 h 1665962"/>
                  <a:gd name="connsiteX11" fmla="*/ 6801633 w 11625090"/>
                  <a:gd name="connsiteY11" fmla="*/ 1283918 h 1665962"/>
                  <a:gd name="connsiteX12" fmla="*/ 6826685 w 11625090"/>
                  <a:gd name="connsiteY12" fmla="*/ 1208762 h 1665962"/>
                  <a:gd name="connsiteX13" fmla="*/ 10553178 w 11625090"/>
                  <a:gd name="connsiteY13" fmla="*/ 1246340 h 1665962"/>
                  <a:gd name="connsiteX14" fmla="*/ 10548028 w 11625090"/>
                  <a:gd name="connsiteY14" fmla="*/ 1615630 h 1665962"/>
                  <a:gd name="connsiteX15" fmla="*/ 10843793 w 11625090"/>
                  <a:gd name="connsiteY15" fmla="*/ 1625274 h 1665962"/>
                  <a:gd name="connsiteX16" fmla="*/ 11624999 w 11625090"/>
                  <a:gd name="connsiteY16" fmla="*/ 1631704 h 1665962"/>
                  <a:gd name="connsiteX17" fmla="*/ 11618569 w 11625090"/>
                  <a:gd name="connsiteY17" fmla="*/ 725119 h 1665962"/>
                  <a:gd name="connsiteX18" fmla="*/ 10861803 w 11625090"/>
                  <a:gd name="connsiteY18" fmla="*/ 695193 h 1665962"/>
                  <a:gd name="connsiteX19" fmla="*/ 6782844 w 11625090"/>
                  <a:gd name="connsiteY19" fmla="*/ 638827 h 1665962"/>
                  <a:gd name="connsiteX20" fmla="*/ 6782844 w 11625090"/>
                  <a:gd name="connsiteY20" fmla="*/ 538619 h 1665962"/>
                  <a:gd name="connsiteX21" fmla="*/ 5235880 w 11625090"/>
                  <a:gd name="connsiteY21" fmla="*/ 507304 h 1665962"/>
                  <a:gd name="connsiteX22" fmla="*/ 5229617 w 11625090"/>
                  <a:gd name="connsiteY22" fmla="*/ 594986 h 1665962"/>
                  <a:gd name="connsiteX23" fmla="*/ 2292263 w 11625090"/>
                  <a:gd name="connsiteY23" fmla="*/ 532356 h 1665962"/>
                  <a:gd name="connsiteX24" fmla="*/ 2292263 w 11625090"/>
                  <a:gd name="connsiteY24" fmla="*/ 419622 h 1665962"/>
                  <a:gd name="connsiteX25" fmla="*/ 1334022 w 11625090"/>
                  <a:gd name="connsiteY25" fmla="*/ 419622 h 1665962"/>
                  <a:gd name="connsiteX26" fmla="*/ 1334022 w 11625090"/>
                  <a:gd name="connsiteY26" fmla="*/ 306888 h 1665962"/>
                  <a:gd name="connsiteX27" fmla="*/ 1446756 w 11625090"/>
                  <a:gd name="connsiteY27" fmla="*/ 150312 h 1665962"/>
                  <a:gd name="connsiteX28" fmla="*/ 1446756 w 11625090"/>
                  <a:gd name="connsiteY28" fmla="*/ 0 h 1665962"/>
                  <a:gd name="connsiteX0" fmla="*/ 0 w 11634643"/>
                  <a:gd name="connsiteY0" fmla="*/ 0 h 1665962"/>
                  <a:gd name="connsiteX1" fmla="*/ 0 w 11634643"/>
                  <a:gd name="connsiteY1" fmla="*/ 112734 h 1665962"/>
                  <a:gd name="connsiteX2" fmla="*/ 150313 w 11634643"/>
                  <a:gd name="connsiteY2" fmla="*/ 319414 h 1665962"/>
                  <a:gd name="connsiteX3" fmla="*/ 150313 w 11634643"/>
                  <a:gd name="connsiteY3" fmla="*/ 1665962 h 1665962"/>
                  <a:gd name="connsiteX4" fmla="*/ 1334022 w 11634643"/>
                  <a:gd name="connsiteY4" fmla="*/ 1665962 h 1665962"/>
                  <a:gd name="connsiteX5" fmla="*/ 1334022 w 11634643"/>
                  <a:gd name="connsiteY5" fmla="*/ 1553227 h 1665962"/>
                  <a:gd name="connsiteX6" fmla="*/ 2298526 w 11634643"/>
                  <a:gd name="connsiteY6" fmla="*/ 1553227 h 1665962"/>
                  <a:gd name="connsiteX7" fmla="*/ 2298526 w 11634643"/>
                  <a:gd name="connsiteY7" fmla="*/ 1114816 h 1665962"/>
                  <a:gd name="connsiteX8" fmla="*/ 2874724 w 11634643"/>
                  <a:gd name="connsiteY8" fmla="*/ 1127342 h 1665962"/>
                  <a:gd name="connsiteX9" fmla="*/ 5198302 w 11634643"/>
                  <a:gd name="connsiteY9" fmla="*/ 1152394 h 1665962"/>
                  <a:gd name="connsiteX10" fmla="*/ 5198302 w 11634643"/>
                  <a:gd name="connsiteY10" fmla="*/ 1240077 h 1665962"/>
                  <a:gd name="connsiteX11" fmla="*/ 6801633 w 11634643"/>
                  <a:gd name="connsiteY11" fmla="*/ 1283918 h 1665962"/>
                  <a:gd name="connsiteX12" fmla="*/ 6826685 w 11634643"/>
                  <a:gd name="connsiteY12" fmla="*/ 1208762 h 1665962"/>
                  <a:gd name="connsiteX13" fmla="*/ 10553178 w 11634643"/>
                  <a:gd name="connsiteY13" fmla="*/ 1246340 h 1665962"/>
                  <a:gd name="connsiteX14" fmla="*/ 10548028 w 11634643"/>
                  <a:gd name="connsiteY14" fmla="*/ 1615630 h 1665962"/>
                  <a:gd name="connsiteX15" fmla="*/ 10843793 w 11634643"/>
                  <a:gd name="connsiteY15" fmla="*/ 1625274 h 1665962"/>
                  <a:gd name="connsiteX16" fmla="*/ 11624999 w 11634643"/>
                  <a:gd name="connsiteY16" fmla="*/ 1631704 h 1665962"/>
                  <a:gd name="connsiteX17" fmla="*/ 11634643 w 11634643"/>
                  <a:gd name="connsiteY17" fmla="*/ 728334 h 1665962"/>
                  <a:gd name="connsiteX18" fmla="*/ 10861803 w 11634643"/>
                  <a:gd name="connsiteY18" fmla="*/ 695193 h 1665962"/>
                  <a:gd name="connsiteX19" fmla="*/ 6782844 w 11634643"/>
                  <a:gd name="connsiteY19" fmla="*/ 638827 h 1665962"/>
                  <a:gd name="connsiteX20" fmla="*/ 6782844 w 11634643"/>
                  <a:gd name="connsiteY20" fmla="*/ 538619 h 1665962"/>
                  <a:gd name="connsiteX21" fmla="*/ 5235880 w 11634643"/>
                  <a:gd name="connsiteY21" fmla="*/ 507304 h 1665962"/>
                  <a:gd name="connsiteX22" fmla="*/ 5229617 w 11634643"/>
                  <a:gd name="connsiteY22" fmla="*/ 594986 h 1665962"/>
                  <a:gd name="connsiteX23" fmla="*/ 2292263 w 11634643"/>
                  <a:gd name="connsiteY23" fmla="*/ 532356 h 1665962"/>
                  <a:gd name="connsiteX24" fmla="*/ 2292263 w 11634643"/>
                  <a:gd name="connsiteY24" fmla="*/ 419622 h 1665962"/>
                  <a:gd name="connsiteX25" fmla="*/ 1334022 w 11634643"/>
                  <a:gd name="connsiteY25" fmla="*/ 419622 h 1665962"/>
                  <a:gd name="connsiteX26" fmla="*/ 1334022 w 11634643"/>
                  <a:gd name="connsiteY26" fmla="*/ 306888 h 1665962"/>
                  <a:gd name="connsiteX27" fmla="*/ 1446756 w 11634643"/>
                  <a:gd name="connsiteY27" fmla="*/ 150312 h 1665962"/>
                  <a:gd name="connsiteX28" fmla="*/ 1446756 w 11634643"/>
                  <a:gd name="connsiteY28" fmla="*/ 0 h 1665962"/>
                  <a:gd name="connsiteX0" fmla="*/ 0 w 11625307"/>
                  <a:gd name="connsiteY0" fmla="*/ 0 h 1665962"/>
                  <a:gd name="connsiteX1" fmla="*/ 0 w 11625307"/>
                  <a:gd name="connsiteY1" fmla="*/ 112734 h 1665962"/>
                  <a:gd name="connsiteX2" fmla="*/ 150313 w 11625307"/>
                  <a:gd name="connsiteY2" fmla="*/ 319414 h 1665962"/>
                  <a:gd name="connsiteX3" fmla="*/ 150313 w 11625307"/>
                  <a:gd name="connsiteY3" fmla="*/ 1665962 h 1665962"/>
                  <a:gd name="connsiteX4" fmla="*/ 1334022 w 11625307"/>
                  <a:gd name="connsiteY4" fmla="*/ 1665962 h 1665962"/>
                  <a:gd name="connsiteX5" fmla="*/ 1334022 w 11625307"/>
                  <a:gd name="connsiteY5" fmla="*/ 1553227 h 1665962"/>
                  <a:gd name="connsiteX6" fmla="*/ 2298526 w 11625307"/>
                  <a:gd name="connsiteY6" fmla="*/ 1553227 h 1665962"/>
                  <a:gd name="connsiteX7" fmla="*/ 2298526 w 11625307"/>
                  <a:gd name="connsiteY7" fmla="*/ 1114816 h 1665962"/>
                  <a:gd name="connsiteX8" fmla="*/ 2874724 w 11625307"/>
                  <a:gd name="connsiteY8" fmla="*/ 1127342 h 1665962"/>
                  <a:gd name="connsiteX9" fmla="*/ 5198302 w 11625307"/>
                  <a:gd name="connsiteY9" fmla="*/ 1152394 h 1665962"/>
                  <a:gd name="connsiteX10" fmla="*/ 5198302 w 11625307"/>
                  <a:gd name="connsiteY10" fmla="*/ 1240077 h 1665962"/>
                  <a:gd name="connsiteX11" fmla="*/ 6801633 w 11625307"/>
                  <a:gd name="connsiteY11" fmla="*/ 1283918 h 1665962"/>
                  <a:gd name="connsiteX12" fmla="*/ 6826685 w 11625307"/>
                  <a:gd name="connsiteY12" fmla="*/ 1208762 h 1665962"/>
                  <a:gd name="connsiteX13" fmla="*/ 10553178 w 11625307"/>
                  <a:gd name="connsiteY13" fmla="*/ 1246340 h 1665962"/>
                  <a:gd name="connsiteX14" fmla="*/ 10548028 w 11625307"/>
                  <a:gd name="connsiteY14" fmla="*/ 1615630 h 1665962"/>
                  <a:gd name="connsiteX15" fmla="*/ 10843793 w 11625307"/>
                  <a:gd name="connsiteY15" fmla="*/ 1625274 h 1665962"/>
                  <a:gd name="connsiteX16" fmla="*/ 11624999 w 11625307"/>
                  <a:gd name="connsiteY16" fmla="*/ 1631704 h 1665962"/>
                  <a:gd name="connsiteX17" fmla="*/ 11624998 w 11625307"/>
                  <a:gd name="connsiteY17" fmla="*/ 728334 h 1665962"/>
                  <a:gd name="connsiteX18" fmla="*/ 10861803 w 11625307"/>
                  <a:gd name="connsiteY18" fmla="*/ 695193 h 1665962"/>
                  <a:gd name="connsiteX19" fmla="*/ 6782844 w 11625307"/>
                  <a:gd name="connsiteY19" fmla="*/ 638827 h 1665962"/>
                  <a:gd name="connsiteX20" fmla="*/ 6782844 w 11625307"/>
                  <a:gd name="connsiteY20" fmla="*/ 538619 h 1665962"/>
                  <a:gd name="connsiteX21" fmla="*/ 5235880 w 11625307"/>
                  <a:gd name="connsiteY21" fmla="*/ 507304 h 1665962"/>
                  <a:gd name="connsiteX22" fmla="*/ 5229617 w 11625307"/>
                  <a:gd name="connsiteY22" fmla="*/ 594986 h 1665962"/>
                  <a:gd name="connsiteX23" fmla="*/ 2292263 w 11625307"/>
                  <a:gd name="connsiteY23" fmla="*/ 532356 h 1665962"/>
                  <a:gd name="connsiteX24" fmla="*/ 2292263 w 11625307"/>
                  <a:gd name="connsiteY24" fmla="*/ 419622 h 1665962"/>
                  <a:gd name="connsiteX25" fmla="*/ 1334022 w 11625307"/>
                  <a:gd name="connsiteY25" fmla="*/ 419622 h 1665962"/>
                  <a:gd name="connsiteX26" fmla="*/ 1334022 w 11625307"/>
                  <a:gd name="connsiteY26" fmla="*/ 306888 h 1665962"/>
                  <a:gd name="connsiteX27" fmla="*/ 1446756 w 11625307"/>
                  <a:gd name="connsiteY27" fmla="*/ 150312 h 1665962"/>
                  <a:gd name="connsiteX28" fmla="*/ 1446756 w 11625307"/>
                  <a:gd name="connsiteY28" fmla="*/ 0 h 1665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25307" h="1665962">
                    <a:moveTo>
                      <a:pt x="0" y="0"/>
                    </a:moveTo>
                    <a:lnTo>
                      <a:pt x="0" y="112734"/>
                    </a:lnTo>
                    <a:lnTo>
                      <a:pt x="150313" y="319414"/>
                    </a:lnTo>
                    <a:lnTo>
                      <a:pt x="150313" y="1665962"/>
                    </a:lnTo>
                    <a:lnTo>
                      <a:pt x="1334022" y="1665962"/>
                    </a:lnTo>
                    <a:lnTo>
                      <a:pt x="1334022" y="1553227"/>
                    </a:lnTo>
                    <a:lnTo>
                      <a:pt x="2298526" y="1553227"/>
                    </a:lnTo>
                    <a:lnTo>
                      <a:pt x="2298526" y="1114816"/>
                    </a:lnTo>
                    <a:lnTo>
                      <a:pt x="2874724" y="1127342"/>
                    </a:lnTo>
                    <a:lnTo>
                      <a:pt x="5198302" y="1152394"/>
                    </a:lnTo>
                    <a:lnTo>
                      <a:pt x="5198302" y="1240077"/>
                    </a:lnTo>
                    <a:lnTo>
                      <a:pt x="6801633" y="1283918"/>
                    </a:lnTo>
                    <a:lnTo>
                      <a:pt x="6826685" y="1208762"/>
                    </a:lnTo>
                    <a:lnTo>
                      <a:pt x="10553178" y="1246340"/>
                    </a:lnTo>
                    <a:cubicBezTo>
                      <a:pt x="10551461" y="1369437"/>
                      <a:pt x="10549745" y="1492533"/>
                      <a:pt x="10548028" y="1615630"/>
                    </a:cubicBezTo>
                    <a:lnTo>
                      <a:pt x="10843793" y="1625274"/>
                    </a:lnTo>
                    <a:lnTo>
                      <a:pt x="11624999" y="1631704"/>
                    </a:lnTo>
                    <a:cubicBezTo>
                      <a:pt x="11626071" y="1324151"/>
                      <a:pt x="11623926" y="1035887"/>
                      <a:pt x="11624998" y="728334"/>
                    </a:cubicBezTo>
                    <a:cubicBezTo>
                      <a:pt x="11624572" y="705499"/>
                      <a:pt x="10862229" y="718028"/>
                      <a:pt x="10861803" y="695193"/>
                    </a:cubicBezTo>
                    <a:lnTo>
                      <a:pt x="6782844" y="638827"/>
                    </a:lnTo>
                    <a:lnTo>
                      <a:pt x="6782844" y="538619"/>
                    </a:lnTo>
                    <a:lnTo>
                      <a:pt x="5235880" y="507304"/>
                    </a:lnTo>
                    <a:lnTo>
                      <a:pt x="5229617" y="594986"/>
                    </a:lnTo>
                    <a:lnTo>
                      <a:pt x="2292263" y="532356"/>
                    </a:lnTo>
                    <a:lnTo>
                      <a:pt x="2292263" y="419622"/>
                    </a:lnTo>
                    <a:lnTo>
                      <a:pt x="1334022" y="419622"/>
                    </a:lnTo>
                    <a:lnTo>
                      <a:pt x="1334022" y="306888"/>
                    </a:lnTo>
                    <a:lnTo>
                      <a:pt x="1446756" y="150312"/>
                    </a:lnTo>
                    <a:lnTo>
                      <a:pt x="1446756" y="0"/>
                    </a:lnTo>
                  </a:path>
                </a:pathLst>
              </a:custGeom>
              <a:noFill/>
              <a:ln w="635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7A77C4BF-06EE-530D-991F-B347ABB5A614}"/>
                </a:ext>
              </a:extLst>
            </p:cNvPr>
            <p:cNvSpPr/>
            <p:nvPr/>
          </p:nvSpPr>
          <p:spPr>
            <a:xfrm>
              <a:off x="11737074" y="6008974"/>
              <a:ext cx="906252" cy="511791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0" name="Rectangle 169">
            <a:extLst>
              <a:ext uri="{FF2B5EF4-FFF2-40B4-BE49-F238E27FC236}">
                <a16:creationId xmlns:a16="http://schemas.microsoft.com/office/drawing/2014/main" id="{7D3878A8-1D02-9F6C-0B94-9F8198082100}"/>
              </a:ext>
            </a:extLst>
          </p:cNvPr>
          <p:cNvSpPr/>
          <p:nvPr/>
        </p:nvSpPr>
        <p:spPr>
          <a:xfrm flipH="1">
            <a:off x="7886703" y="5992026"/>
            <a:ext cx="561003" cy="248094"/>
          </a:xfrm>
          <a:prstGeom prst="rect">
            <a:avLst/>
          </a:prstGeom>
          <a:solidFill>
            <a:srgbClr val="FFAB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</a:rPr>
              <a:t>NbTi-NbTi</a:t>
            </a:r>
            <a:endParaRPr lang="en-US" sz="800" dirty="0">
              <a:solidFill>
                <a:schemeClr val="bg1"/>
              </a:solidFill>
            </a:endParaRPr>
          </a:p>
          <a:p>
            <a:pPr algn="ctr"/>
            <a:r>
              <a:rPr lang="en-US" sz="800" dirty="0">
                <a:solidFill>
                  <a:schemeClr val="bg1"/>
                </a:solidFill>
              </a:rPr>
              <a:t>splices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CFFE0C23-06E7-C431-BCEF-091722A09DF8}"/>
              </a:ext>
            </a:extLst>
          </p:cNvPr>
          <p:cNvCxnSpPr>
            <a:cxnSpLocks/>
            <a:stCxn id="170" idx="1"/>
          </p:cNvCxnSpPr>
          <p:nvPr/>
        </p:nvCxnSpPr>
        <p:spPr>
          <a:xfrm>
            <a:off x="8447706" y="6116073"/>
            <a:ext cx="3469227" cy="59190"/>
          </a:xfrm>
          <a:prstGeom prst="line">
            <a:avLst/>
          </a:prstGeom>
          <a:ln w="38100">
            <a:solidFill>
              <a:srgbClr val="FFFF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" name="Rectangle 173">
            <a:extLst>
              <a:ext uri="{FF2B5EF4-FFF2-40B4-BE49-F238E27FC236}">
                <a16:creationId xmlns:a16="http://schemas.microsoft.com/office/drawing/2014/main" id="{9CDBCE8C-7758-B931-8DDB-3E835D9768FF}"/>
              </a:ext>
            </a:extLst>
          </p:cNvPr>
          <p:cNvSpPr/>
          <p:nvPr/>
        </p:nvSpPr>
        <p:spPr>
          <a:xfrm rot="16200000" flipH="1">
            <a:off x="4990494" y="5282694"/>
            <a:ext cx="693823" cy="231750"/>
          </a:xfrm>
          <a:prstGeom prst="rect">
            <a:avLst/>
          </a:prstGeom>
          <a:solidFill>
            <a:srgbClr val="FFAB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n-US" sz="800" dirty="0"/>
              <a:t>NbTi-MgB</a:t>
            </a:r>
            <a:r>
              <a:rPr lang="en-US" sz="800" baseline="-25000" dirty="0"/>
              <a:t>2</a:t>
            </a:r>
            <a:r>
              <a:rPr lang="en-US" sz="800" dirty="0"/>
              <a:t> splices</a:t>
            </a:r>
            <a:endParaRPr lang="en-GB" sz="800" dirty="0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2C8183E3-FCF2-5DAC-A60F-311692BACC96}"/>
              </a:ext>
            </a:extLst>
          </p:cNvPr>
          <p:cNvSpPr/>
          <p:nvPr/>
        </p:nvSpPr>
        <p:spPr>
          <a:xfrm flipH="1">
            <a:off x="5333048" y="5744044"/>
            <a:ext cx="2623863" cy="623012"/>
          </a:xfrm>
          <a:custGeom>
            <a:avLst/>
            <a:gdLst>
              <a:gd name="connsiteX0" fmla="*/ 0 w 1729555"/>
              <a:gd name="connsiteY0" fmla="*/ 140208 h 286512"/>
              <a:gd name="connsiteX1" fmla="*/ 548640 w 1729555"/>
              <a:gd name="connsiteY1" fmla="*/ 115824 h 286512"/>
              <a:gd name="connsiteX2" fmla="*/ 1207008 w 1729555"/>
              <a:gd name="connsiteY2" fmla="*/ 103632 h 286512"/>
              <a:gd name="connsiteX3" fmla="*/ 1395984 w 1729555"/>
              <a:gd name="connsiteY3" fmla="*/ 158496 h 286512"/>
              <a:gd name="connsiteX4" fmla="*/ 1591056 w 1729555"/>
              <a:gd name="connsiteY4" fmla="*/ 286512 h 286512"/>
              <a:gd name="connsiteX5" fmla="*/ 1719072 w 1729555"/>
              <a:gd name="connsiteY5" fmla="*/ 158496 h 286512"/>
              <a:gd name="connsiteX6" fmla="*/ 1712976 w 1729555"/>
              <a:gd name="connsiteY6" fmla="*/ 0 h 286512"/>
              <a:gd name="connsiteX0" fmla="*/ 0 w 1738145"/>
              <a:gd name="connsiteY0" fmla="*/ 266402 h 412706"/>
              <a:gd name="connsiteX1" fmla="*/ 548640 w 1738145"/>
              <a:gd name="connsiteY1" fmla="*/ 242018 h 412706"/>
              <a:gd name="connsiteX2" fmla="*/ 1207008 w 1738145"/>
              <a:gd name="connsiteY2" fmla="*/ 229826 h 412706"/>
              <a:gd name="connsiteX3" fmla="*/ 1395984 w 1738145"/>
              <a:gd name="connsiteY3" fmla="*/ 284690 h 412706"/>
              <a:gd name="connsiteX4" fmla="*/ 1591056 w 1738145"/>
              <a:gd name="connsiteY4" fmla="*/ 412706 h 412706"/>
              <a:gd name="connsiteX5" fmla="*/ 1719072 w 1738145"/>
              <a:gd name="connsiteY5" fmla="*/ 284690 h 412706"/>
              <a:gd name="connsiteX6" fmla="*/ 1730643 w 1738145"/>
              <a:gd name="connsiteY6" fmla="*/ 0 h 41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8145" h="412706">
                <a:moveTo>
                  <a:pt x="0" y="266402"/>
                </a:moveTo>
                <a:lnTo>
                  <a:pt x="548640" y="242018"/>
                </a:lnTo>
                <a:cubicBezTo>
                  <a:pt x="749808" y="235922"/>
                  <a:pt x="1065784" y="222714"/>
                  <a:pt x="1207008" y="229826"/>
                </a:cubicBezTo>
                <a:cubicBezTo>
                  <a:pt x="1348232" y="236938"/>
                  <a:pt x="1331976" y="254210"/>
                  <a:pt x="1395984" y="284690"/>
                </a:cubicBezTo>
                <a:cubicBezTo>
                  <a:pt x="1459992" y="315170"/>
                  <a:pt x="1537208" y="412706"/>
                  <a:pt x="1591056" y="412706"/>
                </a:cubicBezTo>
                <a:cubicBezTo>
                  <a:pt x="1644904" y="412706"/>
                  <a:pt x="1698752" y="332442"/>
                  <a:pt x="1719072" y="284690"/>
                </a:cubicBezTo>
                <a:cubicBezTo>
                  <a:pt x="1739392" y="236938"/>
                  <a:pt x="1743851" y="55372"/>
                  <a:pt x="1730643" y="0"/>
                </a:cubicBezTo>
              </a:path>
            </a:pathLst>
          </a:custGeom>
          <a:ln w="38100">
            <a:solidFill>
              <a:srgbClr val="FFFF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FA86E569-7800-4739-2C6E-B9022B3E108C}"/>
              </a:ext>
            </a:extLst>
          </p:cNvPr>
          <p:cNvCxnSpPr>
            <a:cxnSpLocks/>
            <a:stCxn id="174" idx="1"/>
          </p:cNvCxnSpPr>
          <p:nvPr/>
        </p:nvCxnSpPr>
        <p:spPr>
          <a:xfrm flipV="1">
            <a:off x="5337406" y="4095467"/>
            <a:ext cx="26008" cy="956191"/>
          </a:xfrm>
          <a:prstGeom prst="line">
            <a:avLst/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81D8CC0E-9699-EC7E-4D82-D6A406E00B77}"/>
              </a:ext>
            </a:extLst>
          </p:cNvPr>
          <p:cNvSpPr/>
          <p:nvPr/>
        </p:nvSpPr>
        <p:spPr>
          <a:xfrm flipH="1">
            <a:off x="5020780" y="5242065"/>
            <a:ext cx="69016" cy="235811"/>
          </a:xfrm>
          <a:custGeom>
            <a:avLst/>
            <a:gdLst>
              <a:gd name="connsiteX0" fmla="*/ 60960 w 60960"/>
              <a:gd name="connsiteY0" fmla="*/ 0 h 156210"/>
              <a:gd name="connsiteX1" fmla="*/ 0 w 60960"/>
              <a:gd name="connsiteY1" fmla="*/ 0 h 156210"/>
              <a:gd name="connsiteX2" fmla="*/ 0 w 60960"/>
              <a:gd name="connsiteY2" fmla="*/ 64770 h 156210"/>
              <a:gd name="connsiteX3" fmla="*/ 57150 w 60960"/>
              <a:gd name="connsiteY3" fmla="*/ 64770 h 156210"/>
              <a:gd name="connsiteX4" fmla="*/ 57150 w 60960"/>
              <a:gd name="connsiteY4" fmla="*/ 106680 h 156210"/>
              <a:gd name="connsiteX5" fmla="*/ 5715 w 60960"/>
              <a:gd name="connsiteY5" fmla="*/ 106680 h 156210"/>
              <a:gd name="connsiteX6" fmla="*/ 5715 w 60960"/>
              <a:gd name="connsiteY6" fmla="*/ 156210 h 156210"/>
              <a:gd name="connsiteX7" fmla="*/ 60960 w 60960"/>
              <a:gd name="connsiteY7" fmla="*/ 156210 h 156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60" h="156210">
                <a:moveTo>
                  <a:pt x="60960" y="0"/>
                </a:moveTo>
                <a:lnTo>
                  <a:pt x="0" y="0"/>
                </a:lnTo>
                <a:lnTo>
                  <a:pt x="0" y="64770"/>
                </a:lnTo>
                <a:lnTo>
                  <a:pt x="57150" y="64770"/>
                </a:lnTo>
                <a:lnTo>
                  <a:pt x="57150" y="106680"/>
                </a:lnTo>
                <a:lnTo>
                  <a:pt x="5715" y="106680"/>
                </a:lnTo>
                <a:lnTo>
                  <a:pt x="5715" y="156210"/>
                </a:lnTo>
                <a:lnTo>
                  <a:pt x="60960" y="15621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048E1903-3234-1479-7495-8E95A04C3C3B}"/>
              </a:ext>
            </a:extLst>
          </p:cNvPr>
          <p:cNvSpPr/>
          <p:nvPr/>
        </p:nvSpPr>
        <p:spPr>
          <a:xfrm flipH="1">
            <a:off x="5052691" y="4781947"/>
            <a:ext cx="117626" cy="304829"/>
          </a:xfrm>
          <a:custGeom>
            <a:avLst/>
            <a:gdLst>
              <a:gd name="connsiteX0" fmla="*/ 72390 w 77920"/>
              <a:gd name="connsiteY0" fmla="*/ 201930 h 201930"/>
              <a:gd name="connsiteX1" fmla="*/ 70485 w 77920"/>
              <a:gd name="connsiteY1" fmla="*/ 76200 h 201930"/>
              <a:gd name="connsiteX2" fmla="*/ 0 w 77920"/>
              <a:gd name="connsiteY2" fmla="*/ 0 h 201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920" h="201930">
                <a:moveTo>
                  <a:pt x="72390" y="201930"/>
                </a:moveTo>
                <a:cubicBezTo>
                  <a:pt x="77470" y="155892"/>
                  <a:pt x="82550" y="109855"/>
                  <a:pt x="70485" y="76200"/>
                </a:cubicBezTo>
                <a:cubicBezTo>
                  <a:pt x="58420" y="42545"/>
                  <a:pt x="29210" y="21272"/>
                  <a:pt x="0" y="0"/>
                </a:cubicBezTo>
              </a:path>
            </a:pathLst>
          </a:custGeom>
          <a:noFill/>
          <a:ln>
            <a:solidFill>
              <a:srgbClr val="0070C0"/>
            </a:solidFill>
            <a:tailEnd type="triangle" w="sm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C5128AD6-A298-83F5-CC23-160C9FE44B2B}"/>
              </a:ext>
            </a:extLst>
          </p:cNvPr>
          <p:cNvSpPr txBox="1"/>
          <p:nvPr/>
        </p:nvSpPr>
        <p:spPr>
          <a:xfrm flipH="1">
            <a:off x="7976556" y="6495747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DFX</a:t>
            </a:r>
            <a:endParaRPr lang="en-GB" sz="1600" b="1" dirty="0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4FF82D38-D59E-E552-0D5E-53DD6A962496}"/>
              </a:ext>
            </a:extLst>
          </p:cNvPr>
          <p:cNvSpPr txBox="1"/>
          <p:nvPr/>
        </p:nvSpPr>
        <p:spPr>
          <a:xfrm>
            <a:off x="5387340" y="3218596"/>
            <a:ext cx="840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/>
              <a:t>SCLink</a:t>
            </a:r>
            <a:endParaRPr lang="en-GB" sz="1600" b="1" dirty="0"/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95EE0910-53BA-818E-C79D-0AE5C1EA2C49}"/>
              </a:ext>
            </a:extLst>
          </p:cNvPr>
          <p:cNvSpPr txBox="1"/>
          <p:nvPr/>
        </p:nvSpPr>
        <p:spPr>
          <a:xfrm>
            <a:off x="7985029" y="934931"/>
            <a:ext cx="7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DFHX</a:t>
            </a:r>
            <a:endParaRPr lang="en-GB" sz="1600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5DB30BC-DE73-6CD5-E174-5CAE649CED0B}"/>
              </a:ext>
            </a:extLst>
          </p:cNvPr>
          <p:cNvGrpSpPr/>
          <p:nvPr/>
        </p:nvGrpSpPr>
        <p:grpSpPr>
          <a:xfrm>
            <a:off x="5357707" y="2263348"/>
            <a:ext cx="3994740" cy="1827745"/>
            <a:chOff x="5357707" y="2263348"/>
            <a:chExt cx="3994740" cy="1827745"/>
          </a:xfrm>
        </p:grpSpPr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7A08FEC4-F847-4D99-1E5F-EBC48E527F11}"/>
                </a:ext>
              </a:extLst>
            </p:cNvPr>
            <p:cNvSpPr/>
            <p:nvPr/>
          </p:nvSpPr>
          <p:spPr>
            <a:xfrm>
              <a:off x="6063336" y="2263348"/>
              <a:ext cx="2047165" cy="245660"/>
            </a:xfrm>
            <a:custGeom>
              <a:avLst/>
              <a:gdLst>
                <a:gd name="connsiteX0" fmla="*/ 0 w 2047165"/>
                <a:gd name="connsiteY0" fmla="*/ 245660 h 245660"/>
                <a:gd name="connsiteX1" fmla="*/ 907577 w 2047165"/>
                <a:gd name="connsiteY1" fmla="*/ 245660 h 245660"/>
                <a:gd name="connsiteX2" fmla="*/ 1473959 w 2047165"/>
                <a:gd name="connsiteY2" fmla="*/ 0 h 245660"/>
                <a:gd name="connsiteX3" fmla="*/ 2047165 w 2047165"/>
                <a:gd name="connsiteY3" fmla="*/ 0 h 245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47165" h="245660">
                  <a:moveTo>
                    <a:pt x="0" y="245660"/>
                  </a:moveTo>
                  <a:lnTo>
                    <a:pt x="907577" y="245660"/>
                  </a:lnTo>
                  <a:lnTo>
                    <a:pt x="1473959" y="0"/>
                  </a:lnTo>
                  <a:lnTo>
                    <a:pt x="2047165" y="0"/>
                  </a:lnTo>
                </a:path>
              </a:pathLst>
            </a:custGeom>
            <a:ln w="25400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2BFB6AFA-09F9-A62E-FADF-63A9838C9C5B}"/>
                </a:ext>
              </a:extLst>
            </p:cNvPr>
            <p:cNvSpPr/>
            <p:nvPr/>
          </p:nvSpPr>
          <p:spPr>
            <a:xfrm>
              <a:off x="7032328" y="2502184"/>
              <a:ext cx="2320119" cy="116006"/>
            </a:xfrm>
            <a:custGeom>
              <a:avLst/>
              <a:gdLst>
                <a:gd name="connsiteX0" fmla="*/ 0 w 2320119"/>
                <a:gd name="connsiteY0" fmla="*/ 0 h 116006"/>
                <a:gd name="connsiteX1" fmla="*/ 388961 w 2320119"/>
                <a:gd name="connsiteY1" fmla="*/ 116006 h 116006"/>
                <a:gd name="connsiteX2" fmla="*/ 1153235 w 2320119"/>
                <a:gd name="connsiteY2" fmla="*/ 116006 h 116006"/>
                <a:gd name="connsiteX3" fmla="*/ 1508077 w 2320119"/>
                <a:gd name="connsiteY3" fmla="*/ 47767 h 116006"/>
                <a:gd name="connsiteX4" fmla="*/ 2320119 w 2320119"/>
                <a:gd name="connsiteY4" fmla="*/ 47767 h 116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0119" h="116006">
                  <a:moveTo>
                    <a:pt x="0" y="0"/>
                  </a:moveTo>
                  <a:lnTo>
                    <a:pt x="388961" y="116006"/>
                  </a:lnTo>
                  <a:lnTo>
                    <a:pt x="1153235" y="116006"/>
                  </a:lnTo>
                  <a:lnTo>
                    <a:pt x="1508077" y="47767"/>
                  </a:lnTo>
                  <a:lnTo>
                    <a:pt x="2320119" y="47767"/>
                  </a:lnTo>
                </a:path>
              </a:pathLst>
            </a:custGeom>
            <a:ln w="25400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230C5A8-740B-CCF6-D221-8C01876D586F}"/>
                </a:ext>
              </a:extLst>
            </p:cNvPr>
            <p:cNvSpPr/>
            <p:nvPr/>
          </p:nvSpPr>
          <p:spPr>
            <a:xfrm>
              <a:off x="5357707" y="2499360"/>
              <a:ext cx="704426" cy="1591733"/>
            </a:xfrm>
            <a:custGeom>
              <a:avLst/>
              <a:gdLst>
                <a:gd name="connsiteX0" fmla="*/ 704426 w 704426"/>
                <a:gd name="connsiteY0" fmla="*/ 0 h 1591733"/>
                <a:gd name="connsiteX1" fmla="*/ 0 w 704426"/>
                <a:gd name="connsiteY1" fmla="*/ 0 h 1591733"/>
                <a:gd name="connsiteX2" fmla="*/ 0 w 704426"/>
                <a:gd name="connsiteY2" fmla="*/ 1591733 h 159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4426" h="1591733">
                  <a:moveTo>
                    <a:pt x="704426" y="0"/>
                  </a:moveTo>
                  <a:lnTo>
                    <a:pt x="0" y="0"/>
                  </a:lnTo>
                  <a:lnTo>
                    <a:pt x="0" y="1591733"/>
                  </a:lnTo>
                </a:path>
              </a:pathLst>
            </a:custGeom>
            <a:noFill/>
            <a:ln w="25400"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2" name="Rectangle 191">
            <a:extLst>
              <a:ext uri="{FF2B5EF4-FFF2-40B4-BE49-F238E27FC236}">
                <a16:creationId xmlns:a16="http://schemas.microsoft.com/office/drawing/2014/main" id="{6B80E778-FE86-EBDD-EA8F-D741D1C7B484}"/>
              </a:ext>
            </a:extLst>
          </p:cNvPr>
          <p:cNvSpPr/>
          <p:nvPr/>
        </p:nvSpPr>
        <p:spPr>
          <a:xfrm>
            <a:off x="7920237" y="2235406"/>
            <a:ext cx="320409" cy="55881"/>
          </a:xfrm>
          <a:prstGeom prst="rect">
            <a:avLst/>
          </a:prstGeom>
          <a:solidFill>
            <a:srgbClr val="FFAB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/>
              <a:t>Splice</a:t>
            </a:r>
            <a:endParaRPr lang="en-GB" sz="700" dirty="0"/>
          </a:p>
        </p:txBody>
      </p:sp>
      <p:sp>
        <p:nvSpPr>
          <p:cNvPr id="187" name="Arrow: Down 186">
            <a:extLst>
              <a:ext uri="{FF2B5EF4-FFF2-40B4-BE49-F238E27FC236}">
                <a16:creationId xmlns:a16="http://schemas.microsoft.com/office/drawing/2014/main" id="{E7AAD8D5-292D-33AE-D6DF-C7F7055FEF8B}"/>
              </a:ext>
            </a:extLst>
          </p:cNvPr>
          <p:cNvSpPr/>
          <p:nvPr/>
        </p:nvSpPr>
        <p:spPr>
          <a:xfrm rot="10800000">
            <a:off x="5192266" y="2661832"/>
            <a:ext cx="72606" cy="254903"/>
          </a:xfrm>
          <a:prstGeom prst="downArrow">
            <a:avLst/>
          </a:prstGeom>
          <a:solidFill>
            <a:srgbClr val="0070C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BDD71A96-0D31-2F08-849D-AF89A8F0BF49}"/>
              </a:ext>
            </a:extLst>
          </p:cNvPr>
          <p:cNvSpPr/>
          <p:nvPr/>
        </p:nvSpPr>
        <p:spPr>
          <a:xfrm>
            <a:off x="9101337" y="2519886"/>
            <a:ext cx="320409" cy="55881"/>
          </a:xfrm>
          <a:prstGeom prst="rect">
            <a:avLst/>
          </a:prstGeom>
          <a:solidFill>
            <a:srgbClr val="FFAB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/>
              <a:t>Splice</a:t>
            </a:r>
            <a:endParaRPr lang="en-GB" sz="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0936A3-2B6A-24E2-7880-6C62279DA643}"/>
              </a:ext>
            </a:extLst>
          </p:cNvPr>
          <p:cNvSpPr txBox="1"/>
          <p:nvPr/>
        </p:nvSpPr>
        <p:spPr>
          <a:xfrm>
            <a:off x="11298000" y="6163010"/>
            <a:ext cx="9813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To IT magnets</a:t>
            </a:r>
            <a:endParaRPr lang="en-GB" sz="1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F4C88C-201D-246C-AE54-B021CEE7A2A0}"/>
              </a:ext>
            </a:extLst>
          </p:cNvPr>
          <p:cNvSpPr txBox="1"/>
          <p:nvPr/>
        </p:nvSpPr>
        <p:spPr>
          <a:xfrm>
            <a:off x="11727211" y="793059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To PC</a:t>
            </a:r>
            <a:endParaRPr lang="en-GB" sz="1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2A7033-5A01-8067-99CF-06F6D67E77BA}"/>
              </a:ext>
            </a:extLst>
          </p:cNvPr>
          <p:cNvSpPr txBox="1"/>
          <p:nvPr/>
        </p:nvSpPr>
        <p:spPr>
          <a:xfrm>
            <a:off x="11219136" y="5285065"/>
            <a:ext cx="949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0070C0"/>
                </a:solidFill>
              </a:rPr>
              <a:t>Superfluid</a:t>
            </a:r>
          </a:p>
          <a:p>
            <a:pPr algn="ctr"/>
            <a:r>
              <a:rPr lang="en-US" sz="1000" dirty="0">
                <a:solidFill>
                  <a:srgbClr val="0070C0"/>
                </a:solidFill>
              </a:rPr>
              <a:t>Helium : 1.9K</a:t>
            </a:r>
            <a:endParaRPr lang="en-GB" sz="10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D71AC13-6A1C-1AF1-1F16-DDF087267084}"/>
              </a:ext>
            </a:extLst>
          </p:cNvPr>
          <p:cNvCxnSpPr/>
          <p:nvPr/>
        </p:nvCxnSpPr>
        <p:spPr>
          <a:xfrm>
            <a:off x="11714777" y="5689879"/>
            <a:ext cx="346954" cy="448123"/>
          </a:xfrm>
          <a:prstGeom prst="straightConnector1">
            <a:avLst/>
          </a:prstGeom>
          <a:ln w="9525"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4115736-04C1-5860-1416-76099FEF2A8D}"/>
              </a:ext>
            </a:extLst>
          </p:cNvPr>
          <p:cNvSpPr txBox="1"/>
          <p:nvPr/>
        </p:nvSpPr>
        <p:spPr>
          <a:xfrm>
            <a:off x="10094512" y="5314417"/>
            <a:ext cx="959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70C0"/>
                </a:solidFill>
              </a:rPr>
              <a:t>Liquid </a:t>
            </a:r>
          </a:p>
          <a:p>
            <a:pPr algn="ctr"/>
            <a:r>
              <a:rPr lang="en-US" sz="1000" dirty="0">
                <a:solidFill>
                  <a:srgbClr val="0070C0"/>
                </a:solidFill>
              </a:rPr>
              <a:t>Helium :  4.5K</a:t>
            </a:r>
            <a:endParaRPr lang="en-GB" sz="1000" dirty="0">
              <a:solidFill>
                <a:srgbClr val="0070C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241ADA3-C0F8-C2FC-52E3-CA6320F8F851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10574178" y="5714527"/>
            <a:ext cx="0" cy="321685"/>
          </a:xfrm>
          <a:prstGeom prst="straightConnector1">
            <a:avLst/>
          </a:prstGeom>
          <a:ln w="9525"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B27D5CB-6698-6B82-9C63-5CCEF9A523F7}"/>
              </a:ext>
            </a:extLst>
          </p:cNvPr>
          <p:cNvSpPr txBox="1"/>
          <p:nvPr/>
        </p:nvSpPr>
        <p:spPr>
          <a:xfrm>
            <a:off x="5642802" y="3562593"/>
            <a:ext cx="734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70C0"/>
                </a:solidFill>
              </a:rPr>
              <a:t>Gaseous Helium</a:t>
            </a:r>
            <a:endParaRPr lang="en-GB" sz="1000" dirty="0">
              <a:solidFill>
                <a:srgbClr val="0070C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B8D4116-8F0D-E119-73F6-0B89ED72D9EB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5453280" y="3762648"/>
            <a:ext cx="189522" cy="0"/>
          </a:xfrm>
          <a:prstGeom prst="straightConnector1">
            <a:avLst/>
          </a:prstGeom>
          <a:ln w="9525"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71E4923D-0E75-3B8E-214C-559221A40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75437"/>
            <a:ext cx="5182431" cy="341711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/>
              <a:t>Electrical</a:t>
            </a:r>
            <a:r>
              <a:rPr lang="en-GB" dirty="0"/>
              <a:t> </a:t>
            </a:r>
          </a:p>
          <a:p>
            <a:r>
              <a:rPr lang="en-GB" dirty="0"/>
              <a:t>19 branches from 2 to 18 kA</a:t>
            </a:r>
          </a:p>
          <a:p>
            <a:r>
              <a:rPr lang="en-GB" dirty="0"/>
              <a:t>Total rated up to |117| kA DC</a:t>
            </a:r>
          </a:p>
          <a:p>
            <a:r>
              <a:rPr lang="en-GB" dirty="0">
                <a:solidFill>
                  <a:srgbClr val="FFC000"/>
                </a:solidFill>
              </a:rPr>
              <a:t>Nb-Ti</a:t>
            </a:r>
            <a:r>
              <a:rPr lang="en-GB" dirty="0"/>
              <a:t> </a:t>
            </a:r>
            <a:r>
              <a:rPr lang="en-GB" dirty="0">
                <a:solidFill>
                  <a:srgbClr val="FFC000"/>
                </a:solidFill>
              </a:rPr>
              <a:t>busbars </a:t>
            </a:r>
            <a:r>
              <a:rPr lang="en-GB" dirty="0"/>
              <a:t>through </a:t>
            </a:r>
            <a:r>
              <a:rPr lang="el-GR" dirty="0"/>
              <a:t>λ</a:t>
            </a:r>
            <a:r>
              <a:rPr lang="en-US" dirty="0"/>
              <a:t>-</a:t>
            </a:r>
            <a:r>
              <a:rPr lang="en-GB" dirty="0"/>
              <a:t>Plate &amp; DFX</a:t>
            </a:r>
          </a:p>
          <a:p>
            <a:pPr lvl="1"/>
            <a:r>
              <a:rPr lang="en-GB" dirty="0"/>
              <a:t>Immersed in </a:t>
            </a:r>
            <a:r>
              <a:rPr lang="en-GB" dirty="0" err="1"/>
              <a:t>Lhe</a:t>
            </a:r>
            <a:r>
              <a:rPr lang="en-GB" dirty="0"/>
              <a:t> @ 4.5 K</a:t>
            </a:r>
          </a:p>
          <a:p>
            <a:r>
              <a:rPr lang="en-GB" dirty="0">
                <a:solidFill>
                  <a:schemeClr val="accent6"/>
                </a:solidFill>
              </a:rPr>
              <a:t>MgB</a:t>
            </a:r>
            <a:r>
              <a:rPr lang="en-GB" baseline="-25000" dirty="0">
                <a:solidFill>
                  <a:schemeClr val="accent6"/>
                </a:solidFill>
              </a:rPr>
              <a:t>2</a:t>
            </a:r>
            <a:r>
              <a:rPr lang="en-GB" dirty="0"/>
              <a:t> </a:t>
            </a:r>
            <a:r>
              <a:rPr lang="en-GB" dirty="0">
                <a:solidFill>
                  <a:schemeClr val="accent6"/>
                </a:solidFill>
              </a:rPr>
              <a:t>cable </a:t>
            </a:r>
            <a:r>
              <a:rPr lang="en-GB" dirty="0"/>
              <a:t>from DFX to DFHX</a:t>
            </a:r>
          </a:p>
          <a:p>
            <a:pPr lvl="1"/>
            <a:r>
              <a:rPr lang="en-GB" dirty="0"/>
              <a:t> In gaseous mass flow &lt; 20 K</a:t>
            </a:r>
          </a:p>
          <a:p>
            <a:r>
              <a:rPr lang="en-GB" dirty="0">
                <a:solidFill>
                  <a:srgbClr val="FF0000"/>
                </a:solidFill>
              </a:rPr>
              <a:t>REBCO cables :</a:t>
            </a:r>
            <a:r>
              <a:rPr lang="en-GB" dirty="0"/>
              <a:t> DFHX to </a:t>
            </a:r>
            <a:r>
              <a:rPr lang="en-GB" dirty="0">
                <a:solidFill>
                  <a:srgbClr val="E56E05"/>
                </a:solidFill>
              </a:rPr>
              <a:t>Current leads</a:t>
            </a:r>
          </a:p>
          <a:p>
            <a:pPr lvl="1"/>
            <a:r>
              <a:rPr lang="en-GB" dirty="0"/>
              <a:t>Cable &amp; splices convective cooled &lt; 60 K</a:t>
            </a:r>
          </a:p>
          <a:p>
            <a:pPr lvl="1"/>
            <a:endParaRPr lang="en-GB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4A7F25DC-8854-073B-9299-40CF370ADAC7}"/>
              </a:ext>
            </a:extLst>
          </p:cNvPr>
          <p:cNvSpPr txBox="1">
            <a:spLocks/>
          </p:cNvSpPr>
          <p:nvPr/>
        </p:nvSpPr>
        <p:spPr>
          <a:xfrm>
            <a:off x="0" y="3962703"/>
            <a:ext cx="4466056" cy="289529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Cryogenics</a:t>
            </a:r>
          </a:p>
          <a:p>
            <a:r>
              <a:rPr lang="en-GB" dirty="0"/>
              <a:t>DFX liquid helium bath ≈ </a:t>
            </a:r>
            <a:r>
              <a:rPr lang="en-GB" dirty="0">
                <a:solidFill>
                  <a:srgbClr val="0070C0"/>
                </a:solidFill>
              </a:rPr>
              <a:t>400 l</a:t>
            </a:r>
          </a:p>
          <a:p>
            <a:r>
              <a:rPr lang="en-GB" dirty="0">
                <a:solidFill>
                  <a:srgbClr val="0070C0"/>
                </a:solidFill>
              </a:rPr>
              <a:t>200 W Heaters</a:t>
            </a:r>
            <a:r>
              <a:rPr lang="en-GB" dirty="0"/>
              <a:t> in DFX produce a controlled gaseous mass flow through </a:t>
            </a:r>
            <a:r>
              <a:rPr lang="en-GB" dirty="0" err="1"/>
              <a:t>SCLink</a:t>
            </a:r>
            <a:endParaRPr lang="en-GB" dirty="0">
              <a:solidFill>
                <a:srgbClr val="0070C0"/>
              </a:solidFill>
            </a:endParaRPr>
          </a:p>
          <a:p>
            <a:r>
              <a:rPr lang="en-GB" dirty="0"/>
              <a:t>Mass flow adapted to current leads needs</a:t>
            </a:r>
          </a:p>
          <a:p>
            <a:r>
              <a:rPr lang="en-GB" dirty="0">
                <a:solidFill>
                  <a:srgbClr val="00B050"/>
                </a:solidFill>
              </a:rPr>
              <a:t>MgB</a:t>
            </a:r>
            <a:r>
              <a:rPr lang="en-GB" baseline="-25000" dirty="0">
                <a:solidFill>
                  <a:srgbClr val="00B050"/>
                </a:solidFill>
              </a:rPr>
              <a:t>2</a:t>
            </a:r>
            <a:r>
              <a:rPr lang="en-GB" dirty="0"/>
              <a:t> &amp; </a:t>
            </a:r>
            <a:r>
              <a:rPr lang="en-GB" dirty="0">
                <a:solidFill>
                  <a:srgbClr val="FF0000"/>
                </a:solidFill>
              </a:rPr>
              <a:t>REBCO</a:t>
            </a:r>
            <a:r>
              <a:rPr lang="en-GB" dirty="0"/>
              <a:t> cables and splices convective cooled</a:t>
            </a:r>
          </a:p>
          <a:p>
            <a:r>
              <a:rPr lang="en-GB" dirty="0">
                <a:solidFill>
                  <a:schemeClr val="accent2"/>
                </a:solidFill>
              </a:rPr>
              <a:t>Current leads </a:t>
            </a:r>
            <a:r>
              <a:rPr lang="en-GB" dirty="0"/>
              <a:t>convective cooled</a:t>
            </a:r>
          </a:p>
          <a:p>
            <a:pPr lvl="1"/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FAB200E-DDF0-B630-2C97-3B28B5670ABC}"/>
              </a:ext>
            </a:extLst>
          </p:cNvPr>
          <p:cNvSpPr txBox="1"/>
          <p:nvPr/>
        </p:nvSpPr>
        <p:spPr>
          <a:xfrm>
            <a:off x="4148754" y="5114362"/>
            <a:ext cx="734377" cy="400110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sz="1000" dirty="0">
                <a:solidFill>
                  <a:srgbClr val="C00000"/>
                </a:solidFill>
              </a:rPr>
              <a:t>Electrical</a:t>
            </a:r>
          </a:p>
          <a:p>
            <a:pPr algn="r"/>
            <a:r>
              <a:rPr lang="en-US" sz="1000" dirty="0">
                <a:solidFill>
                  <a:srgbClr val="C00000"/>
                </a:solidFill>
              </a:rPr>
              <a:t>Heater</a:t>
            </a:r>
            <a:endParaRPr lang="en-GB" sz="1000" dirty="0">
              <a:solidFill>
                <a:srgbClr val="C00000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37EFE03-C047-80FD-75F6-D7F43A2ECFF3}"/>
              </a:ext>
            </a:extLst>
          </p:cNvPr>
          <p:cNvCxnSpPr>
            <a:cxnSpLocks/>
            <a:stCxn id="37" idx="3"/>
            <a:endCxn id="180" idx="3"/>
          </p:cNvCxnSpPr>
          <p:nvPr/>
        </p:nvCxnSpPr>
        <p:spPr>
          <a:xfrm>
            <a:off x="4883131" y="5314417"/>
            <a:ext cx="141962" cy="25423"/>
          </a:xfrm>
          <a:prstGeom prst="straightConnector1">
            <a:avLst/>
          </a:prstGeom>
          <a:ln w="9525">
            <a:solidFill>
              <a:srgbClr val="C00000"/>
            </a:solidFill>
            <a:tail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CF85B83-3CB7-CD9A-1BC5-AC6D217C19BD}"/>
              </a:ext>
            </a:extLst>
          </p:cNvPr>
          <p:cNvSpPr txBox="1"/>
          <p:nvPr/>
        </p:nvSpPr>
        <p:spPr>
          <a:xfrm rot="16200000">
            <a:off x="4758824" y="2535365"/>
            <a:ext cx="734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70C0"/>
                </a:solidFill>
              </a:rPr>
              <a:t>Gas flow</a:t>
            </a:r>
            <a:endParaRPr lang="en-GB" sz="1000" dirty="0">
              <a:solidFill>
                <a:srgbClr val="0070C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B751FFE-6A75-8091-407C-4EB6DFCD65AA}"/>
              </a:ext>
            </a:extLst>
          </p:cNvPr>
          <p:cNvSpPr txBox="1"/>
          <p:nvPr/>
        </p:nvSpPr>
        <p:spPr>
          <a:xfrm>
            <a:off x="7791707" y="1930262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&lt; 20K</a:t>
            </a:r>
            <a:endParaRPr lang="en-GB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E279A15-4B45-A0AA-6FB5-BFC1D8A0B798}"/>
              </a:ext>
            </a:extLst>
          </p:cNvPr>
          <p:cNvSpPr txBox="1"/>
          <p:nvPr/>
        </p:nvSpPr>
        <p:spPr>
          <a:xfrm>
            <a:off x="9907243" y="1198629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&lt; 60K</a:t>
            </a:r>
            <a:endParaRPr lang="en-GB" sz="1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65B06EC-7B90-FE8F-DFEF-ABB1AE93B202}"/>
              </a:ext>
            </a:extLst>
          </p:cNvPr>
          <p:cNvSpPr txBox="1"/>
          <p:nvPr/>
        </p:nvSpPr>
        <p:spPr>
          <a:xfrm>
            <a:off x="11144674" y="111785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300 K</a:t>
            </a:r>
            <a:endParaRPr lang="en-GB" sz="1200" dirty="0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A6524B21-583C-4216-71C0-2691237E4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0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CAC0D-E9B4-3B82-06AB-63F6438E6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08E48-9DB8-402A-AF47-65D51BB24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Cold Powering System : Assembly of </a:t>
            </a:r>
            <a:r>
              <a:rPr lang="en-US" dirty="0" err="1">
                <a:solidFill>
                  <a:schemeClr val="bg1"/>
                </a:solidFill>
              </a:rPr>
              <a:t>SCLink+DFHX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B6ABF-2BE2-DFD1-0348-F694D3D7C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06858"/>
            <a:ext cx="12192001" cy="88349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10 months assembly duration</a:t>
            </a:r>
          </a:p>
          <a:p>
            <a:r>
              <a:rPr lang="en-US" dirty="0"/>
              <a:t>Various electromechanical activities : welding, handling, splicing, forming, adjusting, QC</a:t>
            </a:r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D65E373-03FE-7F22-C19A-3B2E6F7C76F4}"/>
              </a:ext>
            </a:extLst>
          </p:cNvPr>
          <p:cNvGrpSpPr/>
          <p:nvPr/>
        </p:nvGrpSpPr>
        <p:grpSpPr>
          <a:xfrm>
            <a:off x="142240" y="1579411"/>
            <a:ext cx="11920222" cy="5170660"/>
            <a:chOff x="2784432" y="2725520"/>
            <a:chExt cx="9278030" cy="402455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7D13701-E187-B786-82C7-5D01BEB45AD1}"/>
                </a:ext>
              </a:extLst>
            </p:cNvPr>
            <p:cNvGrpSpPr/>
            <p:nvPr/>
          </p:nvGrpSpPr>
          <p:grpSpPr>
            <a:xfrm>
              <a:off x="2784432" y="2725520"/>
              <a:ext cx="9278029" cy="2013999"/>
              <a:chOff x="239351" y="1041266"/>
              <a:chExt cx="11823050" cy="2566452"/>
            </a:xfrm>
          </p:grpSpPr>
          <p:graphicFrame>
            <p:nvGraphicFramePr>
              <p:cNvPr id="8" name="Diagram 7">
                <a:extLst>
                  <a:ext uri="{FF2B5EF4-FFF2-40B4-BE49-F238E27FC236}">
                    <a16:creationId xmlns:a16="http://schemas.microsoft.com/office/drawing/2014/main" id="{ECA258C8-B305-3024-B3F9-DC105B0027B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563475470"/>
                  </p:ext>
                </p:extLst>
              </p:nvPr>
            </p:nvGraphicFramePr>
            <p:xfrm>
              <a:off x="239351" y="1041266"/>
              <a:ext cx="11823049" cy="5186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979A88BA-1253-D65A-E809-E350289A6286}"/>
                  </a:ext>
                </a:extLst>
              </p:cNvPr>
              <p:cNvGrpSpPr/>
              <p:nvPr/>
            </p:nvGrpSpPr>
            <p:grpSpPr>
              <a:xfrm>
                <a:off x="239352" y="1595702"/>
                <a:ext cx="11823049" cy="2012016"/>
                <a:chOff x="73598" y="1723094"/>
                <a:chExt cx="11775442" cy="2003915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E3985C26-55B3-0497-9E31-C73163D020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hqprint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rightnessContrast bright="10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343789" y="1743400"/>
                  <a:ext cx="2664942" cy="1958257"/>
                </a:xfrm>
                <a:prstGeom prst="roundRect">
                  <a:avLst>
                    <a:gd name="adj" fmla="val 24527"/>
                  </a:avLst>
                </a:prstGeom>
                <a:effectLst/>
              </p:spPr>
            </p:pic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AFA70F5C-9206-65E7-A686-CFB0E305A9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hqprint">
                  <a:extLst>
                    <a:ext uri="{BEBA8EAE-BF5A-486C-A8C5-ECC9F3942E4B}">
                      <a14:imgProps xmlns:a14="http://schemas.microsoft.com/office/drawing/2010/main">
                        <a14:imgLayer r:embed="rId10">
                          <a14:imgEffect>
                            <a14:colorTemperature colorTemp="5100"/>
                          </a14:imgEffect>
                          <a14:imgEffect>
                            <a14:brightnessContrast bright="15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10022" y="1723094"/>
                  <a:ext cx="2839018" cy="1998362"/>
                </a:xfrm>
                <a:prstGeom prst="roundRect">
                  <a:avLst>
                    <a:gd name="adj" fmla="val 12051"/>
                  </a:avLst>
                </a:prstGeom>
                <a:effectLst/>
              </p:spPr>
            </p:pic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BD8948C5-8469-21C4-45C0-F54F5E3BE4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 cstate="hqprint">
                  <a:extLst>
                    <a:ext uri="{BEBA8EAE-BF5A-486C-A8C5-ECC9F3942E4B}">
                      <a14:imgProps xmlns:a14="http://schemas.microsoft.com/office/drawing/2010/main">
                        <a14:imgLayer r:embed="rId12">
                          <a14:imgEffect>
                            <a14:brightnessContrast bright="20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3598" y="1762005"/>
                  <a:ext cx="3168959" cy="1916146"/>
                </a:xfrm>
                <a:prstGeom prst="roundRect">
                  <a:avLst>
                    <a:gd name="adj" fmla="val 14012"/>
                  </a:avLst>
                </a:prstGeom>
                <a:effectLst/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FBF83216-2778-D5CF-CE5E-268D8EC6EF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 cstate="hqprint">
                  <a:extLst>
                    <a:ext uri="{BEBA8EAE-BF5A-486C-A8C5-ECC9F3942E4B}">
                      <a14:imgProps xmlns:a14="http://schemas.microsoft.com/office/drawing/2010/main">
                        <a14:imgLayer r:embed="rId14">
                          <a14:imgEffect>
                            <a14:brightnessContrast bright="10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127886" y="1728647"/>
                  <a:ext cx="2719520" cy="1998362"/>
                </a:xfrm>
                <a:prstGeom prst="roundRect">
                  <a:avLst/>
                </a:prstGeom>
                <a:effectLst/>
              </p:spPr>
            </p:pic>
          </p:grp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56EBC53-7EFB-95C2-6A4F-8BB26F267C51}"/>
                </a:ext>
              </a:extLst>
            </p:cNvPr>
            <p:cNvGrpSpPr/>
            <p:nvPr/>
          </p:nvGrpSpPr>
          <p:grpSpPr>
            <a:xfrm>
              <a:off x="2784432" y="4862810"/>
              <a:ext cx="9278030" cy="1887261"/>
              <a:chOff x="239352" y="3766003"/>
              <a:chExt cx="11823051" cy="2404948"/>
            </a:xfrm>
          </p:grpSpPr>
          <p:graphicFrame>
            <p:nvGraphicFramePr>
              <p:cNvPr id="15" name="Diagram 14">
                <a:extLst>
                  <a:ext uri="{FF2B5EF4-FFF2-40B4-BE49-F238E27FC236}">
                    <a16:creationId xmlns:a16="http://schemas.microsoft.com/office/drawing/2014/main" id="{6AD33F57-6A00-5FB3-6684-616C49DE617C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293400021"/>
                  </p:ext>
                </p:extLst>
              </p:nvPr>
            </p:nvGraphicFramePr>
            <p:xfrm>
              <a:off x="239352" y="3766003"/>
              <a:ext cx="11823049" cy="48135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5" r:lo="rId16" r:qs="rId17" r:cs="rId18"/>
              </a:graphicData>
            </a:graphic>
          </p:graphicFrame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C6BBDC49-4ECA-C145-BAE6-9CD27DBE0239}"/>
                  </a:ext>
                </a:extLst>
              </p:cNvPr>
              <p:cNvGrpSpPr/>
              <p:nvPr/>
            </p:nvGrpSpPr>
            <p:grpSpPr>
              <a:xfrm>
                <a:off x="239352" y="4328896"/>
                <a:ext cx="11823051" cy="1842055"/>
                <a:chOff x="90642" y="4664612"/>
                <a:chExt cx="12785466" cy="1992003"/>
              </a:xfrm>
            </p:grpSpPr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C68E8DA9-1E17-073F-0128-8DA45EF350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0" cstate="hqprint">
                  <a:extLst>
                    <a:ext uri="{BEBA8EAE-BF5A-486C-A8C5-ECC9F3942E4B}">
                      <a14:imgProps xmlns:a14="http://schemas.microsoft.com/office/drawing/2010/main">
                        <a14:imgLayer r:embed="rId21">
                          <a14:imgEffect>
                            <a14:colorTemperature colorTemp="5900"/>
                          </a14:imgEffect>
                          <a14:imgEffect>
                            <a14:brightnessContrast bright="10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642" y="4664612"/>
                  <a:ext cx="2993531" cy="1992002"/>
                </a:xfrm>
                <a:prstGeom prst="roundRect">
                  <a:avLst>
                    <a:gd name="adj" fmla="val 8644"/>
                  </a:avLst>
                </a:prstGeom>
                <a:effectLst/>
              </p:spPr>
            </p:pic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0981A8A8-0CC9-4BA5-7158-DCDE2699C2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2" cstate="hqprint">
                  <a:extLst>
                    <a:ext uri="{BEBA8EAE-BF5A-486C-A8C5-ECC9F3942E4B}">
                      <a14:imgProps xmlns:a14="http://schemas.microsoft.com/office/drawing/2010/main">
                        <a14:imgLayer r:embed="rId23">
                          <a14:imgEffect>
                            <a14:colorTemperature colorTemp="6000"/>
                          </a14:imgEffect>
                          <a14:imgEffect>
                            <a14:brightnessContrast bright="5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237660" y="4664612"/>
                  <a:ext cx="3474658" cy="1980852"/>
                </a:xfrm>
                <a:prstGeom prst="roundRect">
                  <a:avLst>
                    <a:gd name="adj" fmla="val 12051"/>
                  </a:avLst>
                </a:prstGeom>
                <a:effectLst/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03A5BAA8-DFA9-F751-7087-7D60F89041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4" cstate="hqprint">
                  <a:extLst>
                    <a:ext uri="{BEBA8EAE-BF5A-486C-A8C5-ECC9F3942E4B}">
                      <a14:imgProps xmlns:a14="http://schemas.microsoft.com/office/drawing/2010/main">
                        <a14:imgLayer r:embed="rId25">
                          <a14:imgEffect>
                            <a14:colorTemperature colorTemp="5800"/>
                          </a14:imgEffect>
                          <a14:imgEffect>
                            <a14:brightnessContrast bright="10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-2"/>
                <a:stretch/>
              </p:blipFill>
              <p:spPr>
                <a:xfrm>
                  <a:off x="8497742" y="4665997"/>
                  <a:ext cx="1915989" cy="1979467"/>
                </a:xfrm>
                <a:prstGeom prst="roundRect">
                  <a:avLst>
                    <a:gd name="adj" fmla="val 12051"/>
                  </a:avLst>
                </a:prstGeom>
                <a:effectLst/>
              </p:spPr>
            </p:pic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33D2B895-BBA3-0040-0C38-9CBA8A85D9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6" cstate="hqprint">
                  <a:extLst>
                    <a:ext uri="{BEBA8EAE-BF5A-486C-A8C5-ECC9F3942E4B}">
                      <a14:imgProps xmlns:a14="http://schemas.microsoft.com/office/drawing/2010/main">
                        <a14:imgLayer r:embed="rId27">
                          <a14:imgEffect>
                            <a14:brightnessContrast bright="10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855569" y="4665997"/>
                  <a:ext cx="1517700" cy="1990618"/>
                </a:xfrm>
                <a:prstGeom prst="roundRect">
                  <a:avLst>
                    <a:gd name="adj" fmla="val 14012"/>
                  </a:avLst>
                </a:prstGeom>
                <a:effectLst/>
              </p:spPr>
            </p:pic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790D6A8E-87D2-2B09-A61A-1F74E3A585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8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0556837" y="4671952"/>
                  <a:ext cx="2319271" cy="1973513"/>
                </a:xfrm>
                <a:prstGeom prst="roundRect">
                  <a:avLst>
                    <a:gd name="adj" fmla="val 12051"/>
                  </a:avLst>
                </a:prstGeom>
                <a:effectLst/>
              </p:spPr>
            </p:pic>
          </p:grpSp>
        </p:grp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D28D3BA1-CFB0-7ACB-99C7-D9FBFD5AF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27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3FEA1-93BC-6E5D-6073-4DF4D91A0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5DEA6-BF20-D88A-5E3A-9437677D6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Cold Powering System : Assembly of </a:t>
            </a:r>
            <a:r>
              <a:rPr lang="en-US" dirty="0" err="1">
                <a:solidFill>
                  <a:schemeClr val="bg1"/>
                </a:solidFill>
              </a:rPr>
              <a:t>SCLink+DFHX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015DDFE-BFBC-166E-A030-94B500B93E50}"/>
              </a:ext>
            </a:extLst>
          </p:cNvPr>
          <p:cNvGrpSpPr/>
          <p:nvPr/>
        </p:nvGrpSpPr>
        <p:grpSpPr>
          <a:xfrm>
            <a:off x="436769" y="729023"/>
            <a:ext cx="11318478" cy="5972087"/>
            <a:chOff x="2789510" y="1825625"/>
            <a:chExt cx="9240168" cy="487548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07D733D-F16D-63B8-5DF6-33CF3213A154}"/>
                </a:ext>
              </a:extLst>
            </p:cNvPr>
            <p:cNvGrpSpPr/>
            <p:nvPr/>
          </p:nvGrpSpPr>
          <p:grpSpPr>
            <a:xfrm>
              <a:off x="2789510" y="1825625"/>
              <a:ext cx="9240152" cy="2281174"/>
              <a:chOff x="73598" y="3461284"/>
              <a:chExt cx="6202662" cy="1531290"/>
            </a:xfrm>
          </p:grpSpPr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8EB5FD91-C236-036B-ACEC-BB19EC02A71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23340673"/>
                  </p:ext>
                </p:extLst>
              </p:nvPr>
            </p:nvGraphicFramePr>
            <p:xfrm>
              <a:off x="73598" y="3461284"/>
              <a:ext cx="6202662" cy="24148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C2D33945-0D68-2B70-F055-4C32F1C29F64}"/>
                  </a:ext>
                </a:extLst>
              </p:cNvPr>
              <p:cNvGrpSpPr/>
              <p:nvPr/>
            </p:nvGrpSpPr>
            <p:grpSpPr>
              <a:xfrm>
                <a:off x="73598" y="3755775"/>
                <a:ext cx="6133213" cy="1236799"/>
                <a:chOff x="1482025" y="3489891"/>
                <a:chExt cx="10428255" cy="2102922"/>
              </a:xfrm>
            </p:grpSpPr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A03D12C9-B3F5-2A19-294A-EBFFD83B6F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hqprint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colorTemperature colorTemp="5500"/>
                          </a14:imgEffect>
                          <a14:imgEffect>
                            <a14:brightnessContrast bright="10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482025" y="3489891"/>
                  <a:ext cx="1533118" cy="2091229"/>
                </a:xfrm>
                <a:prstGeom prst="roundRect">
                  <a:avLst>
                    <a:gd name="adj" fmla="val 12051"/>
                  </a:avLst>
                </a:prstGeom>
                <a:effectLst/>
              </p:spPr>
            </p:pic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4737A2C8-2579-575A-59EC-8C18965244D7}"/>
                    </a:ext>
                  </a:extLst>
                </p:cNvPr>
                <p:cNvGrpSpPr/>
                <p:nvPr/>
              </p:nvGrpSpPr>
              <p:grpSpPr>
                <a:xfrm>
                  <a:off x="3159190" y="3505687"/>
                  <a:ext cx="8751090" cy="2087126"/>
                  <a:chOff x="2896635" y="1688154"/>
                  <a:chExt cx="9627077" cy="2296049"/>
                </a:xfrm>
                <a:effectLst/>
              </p:grpSpPr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54AE4998-D4D3-DF60-C3F2-9E52C711204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 cstate="hqprint"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brightnessContrast bright="15000" contrast="1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8786914" y="1703050"/>
                    <a:ext cx="3736798" cy="2281153"/>
                  </a:xfrm>
                  <a:prstGeom prst="roundRect">
                    <a:avLst>
                      <a:gd name="adj" fmla="val 12051"/>
                    </a:avLst>
                  </a:prstGeom>
                  <a:effectLst/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5387491E-736E-B8E7-96E1-B389D18D29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1" cstate="hq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colorTemperature colorTemp="6000"/>
                            </a14:imgEffect>
                            <a14:imgEffect>
                              <a14:brightnessContrast bright="10000" contrast="1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6538743" y="1699431"/>
                    <a:ext cx="2123534" cy="2280705"/>
                  </a:xfrm>
                  <a:prstGeom prst="roundRect">
                    <a:avLst>
                      <a:gd name="adj" fmla="val 12051"/>
                    </a:avLst>
                  </a:prstGeom>
                  <a:effectLst/>
                </p:spPr>
              </p:pic>
              <p:pic>
                <p:nvPicPr>
                  <p:cNvPr id="27" name="Picture 26">
                    <a:extLst>
                      <a:ext uri="{FF2B5EF4-FFF2-40B4-BE49-F238E27FC236}">
                        <a16:creationId xmlns:a16="http://schemas.microsoft.com/office/drawing/2014/main" id="{F3DBA058-CE53-07B6-AC05-B4298A46D46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3" cstate="hqprint">
                    <a:extLst>
                      <a:ext uri="{BEBA8EAE-BF5A-486C-A8C5-ECC9F3942E4B}">
                        <a14:imgProps xmlns:a14="http://schemas.microsoft.com/office/drawing/2010/main">
                          <a14:imgLayer r:embed="rId14">
                            <a14:imgEffect>
                              <a14:brightnessContrast bright="10000" contrast="1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2896635" y="1688154"/>
                    <a:ext cx="3478824" cy="2291979"/>
                  </a:xfrm>
                  <a:prstGeom prst="roundRect">
                    <a:avLst>
                      <a:gd name="adj" fmla="val 12051"/>
                    </a:avLst>
                  </a:prstGeom>
                  <a:effectLst/>
                </p:spPr>
              </p:pic>
            </p:grpSp>
          </p:grp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33BFB7F-C6A1-31DE-0009-EEAC915FD5E4}"/>
                </a:ext>
              </a:extLst>
            </p:cNvPr>
            <p:cNvGrpSpPr/>
            <p:nvPr/>
          </p:nvGrpSpPr>
          <p:grpSpPr>
            <a:xfrm>
              <a:off x="2789510" y="4340868"/>
              <a:ext cx="9240168" cy="2360242"/>
              <a:chOff x="6206810" y="3494686"/>
              <a:chExt cx="5855598" cy="1495712"/>
            </a:xfrm>
          </p:grpSpPr>
          <p:graphicFrame>
            <p:nvGraphicFramePr>
              <p:cNvPr id="29" name="Diagram 28">
                <a:extLst>
                  <a:ext uri="{FF2B5EF4-FFF2-40B4-BE49-F238E27FC236}">
                    <a16:creationId xmlns:a16="http://schemas.microsoft.com/office/drawing/2014/main" id="{6F684CEF-A5BB-9243-846D-CDAADE6D897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6568528"/>
                  </p:ext>
                </p:extLst>
              </p:nvPr>
            </p:nvGraphicFramePr>
            <p:xfrm>
              <a:off x="6206810" y="3494686"/>
              <a:ext cx="5855589" cy="18578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5" r:lo="rId16" r:qs="rId17" r:cs="rId18"/>
              </a:graphicData>
            </a:graphic>
          </p:graphicFrame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8E658393-604A-CCFD-AEDF-C28DD65C8C6B}"/>
                  </a:ext>
                </a:extLst>
              </p:cNvPr>
              <p:cNvGrpSpPr/>
              <p:nvPr/>
            </p:nvGrpSpPr>
            <p:grpSpPr>
              <a:xfrm>
                <a:off x="6234212" y="3760474"/>
                <a:ext cx="5828196" cy="1229924"/>
                <a:chOff x="1099965" y="4578865"/>
                <a:chExt cx="10325806" cy="2179059"/>
              </a:xfrm>
            </p:grpSpPr>
            <p:pic>
              <p:nvPicPr>
                <p:cNvPr id="31" name="Picture 30">
                  <a:extLst>
                    <a:ext uri="{FF2B5EF4-FFF2-40B4-BE49-F238E27FC236}">
                      <a16:creationId xmlns:a16="http://schemas.microsoft.com/office/drawing/2014/main" id="{75BC0413-44FB-6DDD-0B7D-722EB26E94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0" cstate="hqprint">
                  <a:extLst>
                    <a:ext uri="{BEBA8EAE-BF5A-486C-A8C5-ECC9F3942E4B}">
                      <a14:imgProps xmlns:a14="http://schemas.microsoft.com/office/drawing/2010/main">
                        <a14:imgLayer r:embed="rId21">
                          <a14:imgEffect>
                            <a14:colorTemperature colorTemp="5600"/>
                          </a14:imgEffect>
                          <a14:imgEffect>
                            <a14:brightnessContrast bright="5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485574" y="4578865"/>
                  <a:ext cx="2835777" cy="2179057"/>
                </a:xfrm>
                <a:prstGeom prst="roundRect">
                  <a:avLst>
                    <a:gd name="adj" fmla="val 12051"/>
                  </a:avLst>
                </a:prstGeom>
                <a:effectLst/>
              </p:spPr>
            </p:pic>
            <p:pic>
              <p:nvPicPr>
                <p:cNvPr id="32" name="Picture 31">
                  <a:extLst>
                    <a:ext uri="{FF2B5EF4-FFF2-40B4-BE49-F238E27FC236}">
                      <a16:creationId xmlns:a16="http://schemas.microsoft.com/office/drawing/2014/main" id="{ECB86D8F-5EFC-FE5E-3695-487F05C353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2">
                  <a:extLst>
                    <a:ext uri="{BEBA8EAE-BF5A-486C-A8C5-ECC9F3942E4B}">
                      <a14:imgProps xmlns:a14="http://schemas.microsoft.com/office/drawing/2010/main">
                        <a14:imgLayer r:embed="rId23">
                          <a14:imgEffect>
                            <a14:colorTemperature colorTemp="5600"/>
                          </a14:imgEffect>
                          <a14:imgEffect>
                            <a14:brightnessContrast bright="10000" contrast="5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1429" y="4578867"/>
                  <a:ext cx="3974342" cy="2179057"/>
                </a:xfrm>
                <a:prstGeom prst="roundRect">
                  <a:avLst>
                    <a:gd name="adj" fmla="val 12051"/>
                  </a:avLst>
                </a:prstGeom>
                <a:effectLst/>
              </p:spPr>
            </p:pic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472E4AB0-484F-6C1E-E6C6-0539C444E6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4" cstate="hqprint">
                  <a:extLst>
                    <a:ext uri="{BEBA8EAE-BF5A-486C-A8C5-ECC9F3942E4B}">
                      <a14:imgProps xmlns:a14="http://schemas.microsoft.com/office/drawing/2010/main">
                        <a14:imgLayer r:embed="rId25">
                          <a14:imgEffect>
                            <a14:colorTemperature colorTemp="5600"/>
                          </a14:imgEffect>
                          <a14:imgEffect>
                            <a14:brightnessContrast bright="10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099965" y="4578865"/>
                  <a:ext cx="3176596" cy="2179057"/>
                </a:xfrm>
                <a:prstGeom prst="roundRect">
                  <a:avLst>
                    <a:gd name="adj" fmla="val 12051"/>
                  </a:avLst>
                </a:prstGeom>
                <a:effectLst/>
              </p:spPr>
            </p:pic>
          </p:grpSp>
        </p:grpSp>
      </p:grp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75CE2936-E10B-4A96-E7CF-5F9FC8573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904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3C430-7CE4-5895-E232-7F9393FFA5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568E8-68C2-0018-D095-4D6171E29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Cold Powering System : Connection to F2 test bench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B7A14-CEC7-D95F-E8A6-C8A3FCAC1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06859"/>
            <a:ext cx="12192001" cy="1048436"/>
          </a:xfrm>
        </p:spPr>
        <p:txBody>
          <a:bodyPr>
            <a:normAutofit/>
          </a:bodyPr>
          <a:lstStyle/>
          <a:p>
            <a:r>
              <a:rPr lang="en-US" dirty="0"/>
              <a:t>DFX end assembly</a:t>
            </a:r>
          </a:p>
          <a:p>
            <a:r>
              <a:rPr lang="en-US" dirty="0"/>
              <a:t>Cryogenic &amp; electrical connections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44B0450-D365-131F-7B45-C477B262E193}"/>
              </a:ext>
            </a:extLst>
          </p:cNvPr>
          <p:cNvGrpSpPr/>
          <p:nvPr/>
        </p:nvGrpSpPr>
        <p:grpSpPr>
          <a:xfrm>
            <a:off x="182880" y="1797534"/>
            <a:ext cx="11836892" cy="2473443"/>
            <a:chOff x="73596" y="1646750"/>
            <a:chExt cx="11988803" cy="2505187"/>
          </a:xfrm>
        </p:grpSpPr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C63FD504-B203-240D-E4EA-E842CB0629D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877991321"/>
                </p:ext>
              </p:extLst>
            </p:nvPr>
          </p:nvGraphicFramePr>
          <p:xfrm>
            <a:off x="73597" y="1646750"/>
            <a:ext cx="11988802" cy="24346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F28DBFA-1168-A287-5712-DA650437F374}"/>
                </a:ext>
              </a:extLst>
            </p:cNvPr>
            <p:cNvGrpSpPr/>
            <p:nvPr/>
          </p:nvGrpSpPr>
          <p:grpSpPr>
            <a:xfrm>
              <a:off x="73596" y="1967402"/>
              <a:ext cx="11988801" cy="2184535"/>
              <a:chOff x="618098" y="1750481"/>
              <a:chExt cx="13215225" cy="2408008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09593236-3C4A-379C-D183-82EF9D9E51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028483" y="1750481"/>
                <a:ext cx="3899542" cy="2407906"/>
              </a:xfrm>
              <a:prstGeom prst="roundRect">
                <a:avLst>
                  <a:gd name="adj" fmla="val 12051"/>
                </a:avLst>
              </a:prstGeom>
              <a:effectLst/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468E986-0773-0BF9-9102-19983617E9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hq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5900"/>
                        </a14:imgEffect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28385" y="1750481"/>
                <a:ext cx="2704938" cy="2407908"/>
              </a:xfrm>
              <a:prstGeom prst="roundRect">
                <a:avLst>
                  <a:gd name="adj" fmla="val 12051"/>
                </a:avLst>
              </a:prstGeom>
              <a:effectLst/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A3578040-662E-2565-8083-9C20BAF41AF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hq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colorTemperature colorTemp="5700"/>
                        </a14:imgEffect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092169" y="1750481"/>
                <a:ext cx="2854229" cy="2407908"/>
              </a:xfrm>
              <a:prstGeom prst="roundRect">
                <a:avLst>
                  <a:gd name="adj" fmla="val 12051"/>
                </a:avLst>
              </a:prstGeom>
              <a:effectLst/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19E20962-CCE2-9D79-CF98-F70E76D238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8098" y="1750481"/>
                <a:ext cx="3228401" cy="2408008"/>
              </a:xfrm>
              <a:prstGeom prst="roundRect">
                <a:avLst>
                  <a:gd name="adj" fmla="val 12051"/>
                </a:avLst>
              </a:prstGeom>
              <a:effectLst/>
            </p:spPr>
          </p:pic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E172738-3AD5-8C4C-B145-AE76F6B62853}"/>
              </a:ext>
            </a:extLst>
          </p:cNvPr>
          <p:cNvGrpSpPr/>
          <p:nvPr/>
        </p:nvGrpSpPr>
        <p:grpSpPr>
          <a:xfrm>
            <a:off x="182880" y="4415252"/>
            <a:ext cx="11879520" cy="2417348"/>
            <a:chOff x="73597" y="4418414"/>
            <a:chExt cx="11988803" cy="2439586"/>
          </a:xfrm>
        </p:grpSpPr>
        <p:graphicFrame>
          <p:nvGraphicFramePr>
            <p:cNvPr id="12" name="Diagram 11">
              <a:extLst>
                <a:ext uri="{FF2B5EF4-FFF2-40B4-BE49-F238E27FC236}">
                  <a16:creationId xmlns:a16="http://schemas.microsoft.com/office/drawing/2014/main" id="{03517B9D-247E-0CEE-BD19-2A7FF958F9E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59764291"/>
                </p:ext>
              </p:extLst>
            </p:nvPr>
          </p:nvGraphicFramePr>
          <p:xfrm>
            <a:off x="73598" y="4418414"/>
            <a:ext cx="11988802" cy="33249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4" r:lo="rId15" r:qs="rId16" r:cs="rId17"/>
            </a:graphicData>
          </a:graphic>
        </p:graphicFrame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2EEA890-9B06-DF20-AE5C-E46B46D2CB47}"/>
                </a:ext>
              </a:extLst>
            </p:cNvPr>
            <p:cNvGrpSpPr/>
            <p:nvPr/>
          </p:nvGrpSpPr>
          <p:grpSpPr>
            <a:xfrm>
              <a:off x="73597" y="4822886"/>
              <a:ext cx="11945783" cy="2035114"/>
              <a:chOff x="11949813" y="8051954"/>
              <a:chExt cx="11351310" cy="1933839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A7C6A5B-E4C8-AA8A-780A-4A8CA58C6C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9" cstate="hq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colorTemperature colorTemp="6000"/>
                        </a14:imgEffect>
                        <a14:imgEffect>
                          <a14:brightnessContrast bright="15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4646887" y="8052011"/>
                <a:ext cx="3580576" cy="1892211"/>
              </a:xfrm>
              <a:prstGeom prst="roundRect">
                <a:avLst/>
              </a:prstGeom>
              <a:effectLst/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B9A6241C-C2CA-43A3-8954-C9EE249A79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 cstate="hqprint">
                <a:extLst>
                  <a:ext uri="{BEBA8EAE-BF5A-486C-A8C5-ECC9F3942E4B}">
                    <a14:imgProps xmlns:a14="http://schemas.microsoft.com/office/drawing/2010/main">
                      <a14:imgLayer r:embed="rId22">
                        <a14:imgEffect>
                          <a14:colorTemperature colorTemp="5700"/>
                        </a14:imgEffect>
                        <a14:imgEffect>
                          <a14:brightnessContrast bright="10000" contrast="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343460" y="8051954"/>
                <a:ext cx="3364031" cy="1892268"/>
              </a:xfrm>
              <a:prstGeom prst="roundRect">
                <a:avLst>
                  <a:gd name="adj" fmla="val 6790"/>
                </a:avLst>
              </a:prstGeom>
              <a:effectLst/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AB14F7D-223A-D0FC-02D0-6CC3C2942A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49813" y="8051954"/>
                <a:ext cx="2572740" cy="1892211"/>
              </a:xfrm>
              <a:prstGeom prst="roundRect">
                <a:avLst>
                  <a:gd name="adj" fmla="val 12051"/>
                </a:avLst>
              </a:prstGeom>
              <a:effectLst/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8AD3BE77-671E-4175-74ED-99BB593614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hqprint">
                <a:extLst>
                  <a:ext uri="{BEBA8EAE-BF5A-486C-A8C5-ECC9F3942E4B}">
                    <a14:imgProps xmlns:a14="http://schemas.microsoft.com/office/drawing/2010/main">
                      <a14:imgLayer r:embed="rId25">
                        <a14:imgEffect>
                          <a14:colorTemperature colorTemp="6300"/>
                        </a14:imgEffect>
                        <a14:imgEffect>
                          <a14:brightnessContrast bright="15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852928" y="8051954"/>
                <a:ext cx="1448195" cy="1933839"/>
              </a:xfrm>
              <a:prstGeom prst="roundRect">
                <a:avLst>
                  <a:gd name="adj" fmla="val 12051"/>
                </a:avLst>
              </a:prstGeom>
              <a:effectLst/>
            </p:spPr>
          </p:pic>
        </p:grpSp>
      </p:grp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3A01907C-6F70-C1E5-9327-7E71F623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85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EC002-BFAA-D25F-1847-863A82381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73593"/>
            <a:ext cx="12192000" cy="1584364"/>
          </a:xfrm>
        </p:spPr>
        <p:txBody>
          <a:bodyPr/>
          <a:lstStyle/>
          <a:p>
            <a:r>
              <a:rPr lang="en-US" dirty="0"/>
              <a:t>SM18 facility : </a:t>
            </a:r>
            <a:r>
              <a:rPr lang="en-US" dirty="0">
                <a:solidFill>
                  <a:srgbClr val="0070C0"/>
                </a:solidFill>
              </a:rPr>
              <a:t>new</a:t>
            </a:r>
            <a:r>
              <a:rPr lang="en-US" dirty="0"/>
              <a:t> dedicated F2 bench</a:t>
            </a:r>
          </a:p>
          <a:p>
            <a:r>
              <a:rPr lang="en-US" dirty="0"/>
              <a:t>Liquid helium </a:t>
            </a:r>
            <a:r>
              <a:rPr lang="en-US" dirty="0">
                <a:solidFill>
                  <a:srgbClr val="0070C0"/>
                </a:solidFill>
              </a:rPr>
              <a:t>injected in DFX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recovered at 300 K </a:t>
            </a:r>
            <a:r>
              <a:rPr lang="en-US" dirty="0"/>
              <a:t>at DFHX end</a:t>
            </a:r>
          </a:p>
          <a:p>
            <a:r>
              <a:rPr lang="en-US" dirty="0"/>
              <a:t>Electrical </a:t>
            </a:r>
            <a:r>
              <a:rPr lang="en-US" dirty="0">
                <a:solidFill>
                  <a:srgbClr val="0070C0"/>
                </a:solidFill>
              </a:rPr>
              <a:t>powering</a:t>
            </a:r>
            <a:r>
              <a:rPr lang="en-US" dirty="0"/>
              <a:t> from DFHX, electrical </a:t>
            </a:r>
            <a:r>
              <a:rPr lang="en-US" dirty="0">
                <a:solidFill>
                  <a:srgbClr val="0070C0"/>
                </a:solidFill>
              </a:rPr>
              <a:t>shortcuts</a:t>
            </a:r>
            <a:r>
              <a:rPr lang="en-US" dirty="0"/>
              <a:t> at DFX end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0028A5F-29C8-158A-E990-849117726B9E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08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Cold Powering System test bench</a:t>
            </a:r>
            <a:endParaRPr lang="en-GB" sz="4000" dirty="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D66842-E86C-0A5F-CAD3-8DC636F4FADD}"/>
              </a:ext>
            </a:extLst>
          </p:cNvPr>
          <p:cNvGrpSpPr/>
          <p:nvPr/>
        </p:nvGrpSpPr>
        <p:grpSpPr>
          <a:xfrm>
            <a:off x="994396" y="2415837"/>
            <a:ext cx="10059684" cy="4351338"/>
            <a:chOff x="4392064" y="464871"/>
            <a:chExt cx="4702667" cy="203415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FFBF8CC-0235-4494-820F-10D06BF4E5D9}"/>
                </a:ext>
              </a:extLst>
            </p:cNvPr>
            <p:cNvGrpSpPr/>
            <p:nvPr/>
          </p:nvGrpSpPr>
          <p:grpSpPr>
            <a:xfrm>
              <a:off x="4392064" y="464871"/>
              <a:ext cx="4702667" cy="2034150"/>
              <a:chOff x="4392064" y="393246"/>
              <a:chExt cx="4702667" cy="2034150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02857C58-BDB6-9ED3-ED24-CBB140E3A953}"/>
                  </a:ext>
                </a:extLst>
              </p:cNvPr>
              <p:cNvGrpSpPr/>
              <p:nvPr/>
            </p:nvGrpSpPr>
            <p:grpSpPr>
              <a:xfrm>
                <a:off x="4392064" y="393246"/>
                <a:ext cx="4702667" cy="2034150"/>
                <a:chOff x="4579191" y="433761"/>
                <a:chExt cx="4444829" cy="1922622"/>
              </a:xfrm>
            </p:grpSpPr>
            <p:pic>
              <p:nvPicPr>
                <p:cNvPr id="13" name="Picture 12" descr="Diagram&#10;&#10;Description automatically generated">
                  <a:extLst>
                    <a:ext uri="{FF2B5EF4-FFF2-40B4-BE49-F238E27FC236}">
                      <a16:creationId xmlns:a16="http://schemas.microsoft.com/office/drawing/2014/main" id="{785F9EBF-8052-DE60-D4EB-FC368FAA2C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b="12431"/>
                <a:stretch/>
              </p:blipFill>
              <p:spPr>
                <a:xfrm>
                  <a:off x="4579191" y="433761"/>
                  <a:ext cx="4425614" cy="1922622"/>
                </a:xfrm>
                <a:prstGeom prst="rect">
                  <a:avLst/>
                </a:prstGeom>
                <a:solidFill>
                  <a:sysClr val="windowText" lastClr="000000"/>
                </a:solidFill>
                <a:ln>
                  <a:solidFill>
                    <a:srgbClr val="005F8C"/>
                  </a:solidFill>
                </a:ln>
                <a:effectLst/>
              </p:spPr>
            </p:pic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08DD85D-243C-CF6E-535A-E2313F68CADF}"/>
                    </a:ext>
                  </a:extLst>
                </p:cNvPr>
                <p:cNvSpPr txBox="1"/>
                <p:nvPr/>
              </p:nvSpPr>
              <p:spPr>
                <a:xfrm>
                  <a:off x="7807105" y="570762"/>
                  <a:ext cx="222677" cy="1856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4BCD9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64BCD9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64BCD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none" lIns="36000" tIns="36000" rIns="36000" bIns="36000" rtlCol="0" anchor="ctr"/>
                <a:lstStyle>
                  <a:defPPr>
                    <a:defRPr lang="fr-FR"/>
                  </a:defPPr>
                  <a:lvl1pPr algn="ctr">
                    <a:defRPr sz="1200" b="1">
                      <a:solidFill>
                        <a:sysClr val="windowText" lastClr="000000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400" kern="0" dirty="0" err="1">
                      <a:latin typeface="Arial"/>
                    </a:rPr>
                    <a:t>LHe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44C5538-D1A2-78DC-6EDE-C7509829ADE2}"/>
                    </a:ext>
                  </a:extLst>
                </p:cNvPr>
                <p:cNvSpPr txBox="1"/>
                <p:nvPr/>
              </p:nvSpPr>
              <p:spPr>
                <a:xfrm>
                  <a:off x="6743695" y="655203"/>
                  <a:ext cx="350914" cy="21054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4BCD9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64BCD9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64BCD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none" lIns="36000" tIns="36000" rIns="36000" bIns="36000" rtlCol="0" anchor="ctr"/>
                <a:lstStyle>
                  <a:defPPr>
                    <a:defRPr lang="fr-FR"/>
                  </a:defPPr>
                  <a:lvl1pPr algn="ctr">
                    <a:defRPr sz="1200" b="1">
                      <a:solidFill>
                        <a:sysClr val="windowText" lastClr="000000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DFX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16F4E02-05AB-D2EA-A036-EC3F0D2D696B}"/>
                    </a:ext>
                  </a:extLst>
                </p:cNvPr>
                <p:cNvSpPr txBox="1"/>
                <p:nvPr/>
              </p:nvSpPr>
              <p:spPr>
                <a:xfrm>
                  <a:off x="4805534" y="1853981"/>
                  <a:ext cx="1017441" cy="1856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4BCD9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64BCD9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64BCD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none" lIns="36000" tIns="36000" rIns="36000" bIns="36000" rtlCol="0" anchor="ctr"/>
                <a:lstStyle>
                  <a:defPPr>
                    <a:defRPr lang="fr-FR"/>
                  </a:defPPr>
                  <a:lvl1pPr algn="ctr">
                    <a:defRPr sz="1200" b="1">
                      <a:solidFill>
                        <a:sysClr val="windowText" lastClr="000000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Superconducting Link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29078DD0-B8CB-C043-E711-39AAEBDFB840}"/>
                    </a:ext>
                  </a:extLst>
                </p:cNvPr>
                <p:cNvSpPr txBox="1"/>
                <p:nvPr/>
              </p:nvSpPr>
              <p:spPr>
                <a:xfrm>
                  <a:off x="7345806" y="1727488"/>
                  <a:ext cx="421546" cy="1856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4BCD9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64BCD9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64BCD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none" lIns="36000" tIns="36000" rIns="36000" bIns="36000" rtlCol="0" anchor="ctr"/>
                <a:lstStyle>
                  <a:defPPr>
                    <a:defRPr lang="fr-FR"/>
                  </a:defPPr>
                  <a:lvl1pPr algn="ctr">
                    <a:defRPr sz="1200" b="1">
                      <a:solidFill>
                        <a:sysClr val="windowText" lastClr="000000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DFHX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BD34D2C4-1553-B84D-C025-CC887AC940B3}"/>
                    </a:ext>
                  </a:extLst>
                </p:cNvPr>
                <p:cNvSpPr txBox="1"/>
                <p:nvPr/>
              </p:nvSpPr>
              <p:spPr>
                <a:xfrm>
                  <a:off x="8508359" y="1419791"/>
                  <a:ext cx="515661" cy="2522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4BCD9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64BCD9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64BCD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none" lIns="36000" tIns="36000" rIns="36000" bIns="36000" rtlCol="0" anchor="ctr"/>
                <a:lstStyle>
                  <a:defPPr>
                    <a:defRPr lang="fr-FR"/>
                  </a:defPPr>
                  <a:lvl1pPr algn="ctr">
                    <a:defRPr sz="1200" b="1">
                      <a:solidFill>
                        <a:sysClr val="windowText" lastClr="000000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GHe</a:t>
                  </a: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recovery</a:t>
                  </a:r>
                </a:p>
              </p:txBody>
            </p:sp>
          </p:grpSp>
          <p:sp>
            <p:nvSpPr>
              <p:cNvPr id="10" name="Arrow: Right 9">
                <a:extLst>
                  <a:ext uri="{FF2B5EF4-FFF2-40B4-BE49-F238E27FC236}">
                    <a16:creationId xmlns:a16="http://schemas.microsoft.com/office/drawing/2014/main" id="{51C4E651-5E9D-2638-87D5-03B4916A6577}"/>
                  </a:ext>
                </a:extLst>
              </p:cNvPr>
              <p:cNvSpPr/>
              <p:nvPr/>
            </p:nvSpPr>
            <p:spPr>
              <a:xfrm rot="20472681">
                <a:off x="5499611" y="2290371"/>
                <a:ext cx="196479" cy="129460"/>
              </a:xfrm>
              <a:prstGeom prst="rightArrow">
                <a:avLst/>
              </a:prstGeom>
              <a:gradFill rotWithShape="1">
                <a:gsLst>
                  <a:gs pos="0">
                    <a:srgbClr val="64BCD9">
                      <a:tint val="100000"/>
                      <a:shade val="100000"/>
                      <a:satMod val="130000"/>
                    </a:srgbClr>
                  </a:gs>
                  <a:gs pos="100000">
                    <a:srgbClr val="64BCD9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64BCD9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C5A880-70B3-20D3-6F88-6C7AF89EEFBB}"/>
                  </a:ext>
                </a:extLst>
              </p:cNvPr>
              <p:cNvSpPr txBox="1"/>
              <p:nvPr/>
            </p:nvSpPr>
            <p:spPr>
              <a:xfrm>
                <a:off x="7053398" y="2262179"/>
                <a:ext cx="1921596" cy="148859"/>
              </a:xfrm>
              <a:prstGeom prst="rect">
                <a:avLst/>
              </a:prstGeom>
              <a:solidFill>
                <a:srgbClr val="FFFFFF">
                  <a:alpha val="89804"/>
                </a:srgbClr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</a:rPr>
                  <a:t>Powering 18 kA, 15 kA, 2 kA, 2 kA</a:t>
                </a:r>
                <a:endParaRPr kumimoji="0" lang="en-GB" sz="2200" b="0" i="1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59AF972-9E81-597C-0C51-51E37E642425}"/>
                  </a:ext>
                </a:extLst>
              </p:cNvPr>
              <p:cNvCxnSpPr/>
              <p:nvPr/>
            </p:nvCxnSpPr>
            <p:spPr>
              <a:xfrm flipH="1" flipV="1">
                <a:off x="8100392" y="1554697"/>
                <a:ext cx="288032" cy="459159"/>
              </a:xfrm>
              <a:prstGeom prst="line">
                <a:avLst/>
              </a:prstGeom>
              <a:noFill/>
              <a:ln w="3175" cap="flat" cmpd="sng" algn="ctr">
                <a:solidFill>
                  <a:srgbClr val="64BCD9"/>
                </a:solidFill>
                <a:prstDash val="solid"/>
                <a:tailEnd type="oval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6" name="Arrow: Right 5">
              <a:extLst>
                <a:ext uri="{FF2B5EF4-FFF2-40B4-BE49-F238E27FC236}">
                  <a16:creationId xmlns:a16="http://schemas.microsoft.com/office/drawing/2014/main" id="{AE69C5F8-92AD-E2AF-06D5-55407B34A82E}"/>
                </a:ext>
              </a:extLst>
            </p:cNvPr>
            <p:cNvSpPr/>
            <p:nvPr/>
          </p:nvSpPr>
          <p:spPr>
            <a:xfrm rot="9900000">
              <a:off x="7463108" y="727351"/>
              <a:ext cx="196479" cy="129460"/>
            </a:xfrm>
            <a:prstGeom prst="rightArrow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D86CEA3A-118C-3CC8-858F-5E977925AEB5}"/>
                </a:ext>
              </a:extLst>
            </p:cNvPr>
            <p:cNvSpPr/>
            <p:nvPr/>
          </p:nvSpPr>
          <p:spPr>
            <a:xfrm rot="8783273">
              <a:off x="5848361" y="1212505"/>
              <a:ext cx="196479" cy="129460"/>
            </a:xfrm>
            <a:prstGeom prst="rightArrow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889A74D7-B0C4-F254-6264-8CBC44F03C23}"/>
                </a:ext>
              </a:extLst>
            </p:cNvPr>
            <p:cNvSpPr/>
            <p:nvPr/>
          </p:nvSpPr>
          <p:spPr>
            <a:xfrm rot="20685115">
              <a:off x="8226535" y="1665093"/>
              <a:ext cx="196479" cy="129460"/>
            </a:xfrm>
            <a:prstGeom prst="rightArrow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58A03F5-F726-386A-9F21-2EB0E8749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134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787CF52-1446-BA45-0343-5ABBE3F83EE8}"/>
              </a:ext>
            </a:extLst>
          </p:cNvPr>
          <p:cNvGrpSpPr/>
          <p:nvPr/>
        </p:nvGrpSpPr>
        <p:grpSpPr>
          <a:xfrm>
            <a:off x="6930338" y="3386851"/>
            <a:ext cx="4736163" cy="3242528"/>
            <a:chOff x="5292080" y="2508849"/>
            <a:chExt cx="3852142" cy="263729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B71A2C4-5532-F4C0-F71C-FDE2299C19D0}"/>
                </a:ext>
              </a:extLst>
            </p:cNvPr>
            <p:cNvSpPr/>
            <p:nvPr/>
          </p:nvSpPr>
          <p:spPr>
            <a:xfrm>
              <a:off x="5668735" y="2508849"/>
              <a:ext cx="3459269" cy="26372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2394635-7CBB-59F1-897F-30D35091B453}"/>
                </a:ext>
              </a:extLst>
            </p:cNvPr>
            <p:cNvSpPr/>
            <p:nvPr/>
          </p:nvSpPr>
          <p:spPr>
            <a:xfrm>
              <a:off x="5668735" y="2508849"/>
              <a:ext cx="3459269" cy="26372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720A2B9-0DE0-F6D1-C717-E95A1B8C3077}"/>
                </a:ext>
              </a:extLst>
            </p:cNvPr>
            <p:cNvGrpSpPr/>
            <p:nvPr/>
          </p:nvGrpSpPr>
          <p:grpSpPr>
            <a:xfrm>
              <a:off x="5292080" y="2958486"/>
              <a:ext cx="3852142" cy="2185014"/>
              <a:chOff x="-2920465" y="2472241"/>
              <a:chExt cx="12961131" cy="7351817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12F7E802-79FB-DC30-D1C8-8F48FC4C92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694825" y="2472241"/>
                <a:ext cx="3345841" cy="2509381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9E6368F9-D16C-6A6B-07E7-7AD3C8E853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94825" y="4629150"/>
                <a:ext cx="3345841" cy="2239286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DA157019-56EE-1106-EDA0-DBCF144C09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82634" y="6516624"/>
                <a:ext cx="3345841" cy="218541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9394D12F-1B3C-C3DD-25BD-24CC682A60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94825" y="7637872"/>
                <a:ext cx="3345841" cy="2185416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3985168C-8F2A-129D-4B60-3F8E5B9326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076588" y="7429060"/>
                <a:ext cx="2920464" cy="2394998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1E563B1E-4A4F-885D-363B-F8173A21D1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828167" y="7314677"/>
                <a:ext cx="2920466" cy="2509381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A161122B-D9D5-FEE4-DEB1-1DBAE451E8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21631" y="7030858"/>
                <a:ext cx="2920466" cy="2509381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029C3BDC-0651-00D9-6459-25ADDBDA60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-377693" y="7030858"/>
                <a:ext cx="2920466" cy="2509381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86AE2F16-4E6D-F60D-BC5B-3EC595C67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hq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colorTemperature colorTemp="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-2920465" y="7735408"/>
                <a:ext cx="2920464" cy="2087880"/>
              </a:xfrm>
              <a:prstGeom prst="rect">
                <a:avLst/>
              </a:prstGeom>
            </p:spPr>
          </p:pic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D071668-BFFC-31A9-16E7-D25C6745DF21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>
              <a:off x="7979956" y="4145818"/>
              <a:ext cx="239228" cy="400125"/>
            </a:xfrm>
            <a:prstGeom prst="straightConnector1">
              <a:avLst/>
            </a:prstGeom>
            <a:noFill/>
            <a:ln w="9525" cap="flat" cmpd="sng" algn="ctr">
              <a:solidFill>
                <a:srgbClr val="005F8C"/>
              </a:solidFill>
              <a:prstDash val="solid"/>
            </a:ln>
            <a:effectLst/>
          </p:spPr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0BE7AC2-0437-DFA0-62C7-85E5D142970C}"/>
                </a:ext>
              </a:extLst>
            </p:cNvPr>
            <p:cNvSpPr/>
            <p:nvPr/>
          </p:nvSpPr>
          <p:spPr>
            <a:xfrm>
              <a:off x="8219184" y="4281858"/>
              <a:ext cx="811519" cy="528169"/>
            </a:xfrm>
            <a:prstGeom prst="rect">
              <a:avLst/>
            </a:prstGeom>
            <a:noFill/>
            <a:ln w="9525" cap="flat" cmpd="sng" algn="ctr">
              <a:solidFill>
                <a:srgbClr val="005F8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64F7F68-DDB5-4980-22DE-DC2799D89262}"/>
                </a:ext>
              </a:extLst>
            </p:cNvPr>
            <p:cNvSpPr txBox="1"/>
            <p:nvPr/>
          </p:nvSpPr>
          <p:spPr>
            <a:xfrm>
              <a:off x="6635089" y="3861314"/>
              <a:ext cx="1455424" cy="298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1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</a:rPr>
                <a:t>DFX : MLI installation leading to colder surfaces</a:t>
              </a:r>
              <a:endParaRPr kumimoji="0" lang="en-GB" sz="800" b="0" i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EC002-BFAA-D25F-1847-863A82381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92669"/>
            <a:ext cx="6571831" cy="593508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u="sng" dirty="0"/>
              <a:t>Cool-Down:</a:t>
            </a:r>
          </a:p>
          <a:p>
            <a:r>
              <a:rPr lang="en-US" dirty="0"/>
              <a:t>To nominal cryogenic conditions </a:t>
            </a:r>
            <a:r>
              <a:rPr lang="en-US" dirty="0">
                <a:solidFill>
                  <a:srgbClr val="0070C0"/>
                </a:solidFill>
              </a:rPr>
              <a:t>&lt; 1 week</a:t>
            </a:r>
          </a:p>
          <a:p>
            <a:r>
              <a:rPr lang="en-US" dirty="0"/>
              <a:t>Mass flow </a:t>
            </a:r>
            <a:r>
              <a:rPr lang="en-US" dirty="0">
                <a:solidFill>
                  <a:srgbClr val="0070C0"/>
                </a:solidFill>
              </a:rPr>
              <a:t>&lt; 3.0 g/s</a:t>
            </a:r>
          </a:p>
          <a:p>
            <a:r>
              <a:rPr lang="en-US" dirty="0"/>
              <a:t>300K to 100K : T</a:t>
            </a:r>
            <a:r>
              <a:rPr lang="en-US" baseline="-25000" dirty="0"/>
              <a:t>DFHX</a:t>
            </a:r>
            <a:r>
              <a:rPr lang="en-US" dirty="0"/>
              <a:t>-T</a:t>
            </a:r>
            <a:r>
              <a:rPr lang="en-US" baseline="-25000" dirty="0"/>
              <a:t>DFX</a:t>
            </a:r>
            <a:r>
              <a:rPr lang="en-US" dirty="0"/>
              <a:t> &lt;50K then 70K</a:t>
            </a:r>
          </a:p>
          <a:p>
            <a:r>
              <a:rPr lang="en-US" dirty="0">
                <a:solidFill>
                  <a:srgbClr val="0070C0"/>
                </a:solidFill>
              </a:rPr>
              <a:t>&lt; 100K</a:t>
            </a:r>
            <a:r>
              <a:rPr lang="en-US" dirty="0"/>
              <a:t>, injection of </a:t>
            </a:r>
            <a:r>
              <a:rPr lang="en-US" dirty="0" err="1"/>
              <a:t>LHe</a:t>
            </a:r>
            <a:endParaRPr lang="en-US" dirty="0"/>
          </a:p>
          <a:p>
            <a:pPr marL="0" indent="0">
              <a:buNone/>
            </a:pPr>
            <a:r>
              <a:rPr lang="en-US" b="1" u="sng" dirty="0"/>
              <a:t>Cryostats performance:</a:t>
            </a:r>
          </a:p>
          <a:p>
            <a:r>
              <a:rPr lang="en-US" dirty="0"/>
              <a:t>General</a:t>
            </a:r>
          </a:p>
          <a:p>
            <a:pPr lvl="1"/>
            <a:r>
              <a:rPr lang="en-US" b="1" dirty="0"/>
              <a:t>No condensation</a:t>
            </a:r>
          </a:p>
          <a:p>
            <a:pPr lvl="1"/>
            <a:r>
              <a:rPr lang="en-US" b="1" dirty="0"/>
              <a:t>Mass flow production </a:t>
            </a:r>
            <a:r>
              <a:rPr lang="en-US" dirty="0"/>
              <a:t>in DFX </a:t>
            </a:r>
            <a:r>
              <a:rPr lang="en-US" b="1" dirty="0"/>
              <a:t>validated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up to 10 g/s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10 min </a:t>
            </a:r>
            <a:r>
              <a:rPr lang="en-US" b="1" dirty="0"/>
              <a:t>nominal conditions maintained </a:t>
            </a:r>
            <a:r>
              <a:rPr lang="en-US" dirty="0"/>
              <a:t>in case of Liquid helium supply stop : </a:t>
            </a:r>
            <a:r>
              <a:rPr lang="en-US" b="1" dirty="0"/>
              <a:t>confirmed</a:t>
            </a:r>
          </a:p>
          <a:p>
            <a:r>
              <a:rPr lang="en-US" dirty="0"/>
              <a:t>DFX static heat loads : </a:t>
            </a:r>
            <a:r>
              <a:rPr lang="en-US" dirty="0">
                <a:solidFill>
                  <a:srgbClr val="0070C0"/>
                </a:solidFill>
              </a:rPr>
              <a:t>67 W</a:t>
            </a:r>
            <a:r>
              <a:rPr lang="en-US" dirty="0"/>
              <a:t>, +30W extra heat loads due to MLI installation, no impact on operation</a:t>
            </a:r>
          </a:p>
          <a:p>
            <a:r>
              <a:rPr lang="en-US" dirty="0" err="1"/>
              <a:t>SCLink</a:t>
            </a:r>
            <a:r>
              <a:rPr lang="en-US" dirty="0"/>
              <a:t> linear heat load : </a:t>
            </a:r>
            <a:r>
              <a:rPr lang="en-US" dirty="0">
                <a:solidFill>
                  <a:srgbClr val="0070C0"/>
                </a:solidFill>
              </a:rPr>
              <a:t>2.0 W/m</a:t>
            </a:r>
          </a:p>
          <a:p>
            <a:r>
              <a:rPr lang="en-US" dirty="0"/>
              <a:t>DFHX : no cold point, no measurable pressure drop up to splices, splices convective cooling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0028A5F-29C8-158A-E990-849117726B9E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08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Cold Test : Cryogenics performances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53B98A-6995-D7CE-A69B-F1F10315E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AD3FB9-5798-7EC6-6099-41065060E6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09360" y="556938"/>
            <a:ext cx="5763636" cy="367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51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3BDA1-ECCA-E00F-C85C-A65F57249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2A07E-C130-3BD6-9266-0AA2D69D5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6857"/>
          </a:xfrm>
          <a:solidFill>
            <a:schemeClr val="tx2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Cold Test : Thermal Contractions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F1377-80D8-1483-60DD-AB06B59EF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06859"/>
            <a:ext cx="12192000" cy="2512262"/>
          </a:xfrm>
        </p:spPr>
        <p:txBody>
          <a:bodyPr/>
          <a:lstStyle/>
          <a:p>
            <a:r>
              <a:rPr lang="en-GB" b="1" dirty="0"/>
              <a:t>Waves</a:t>
            </a:r>
            <a:r>
              <a:rPr lang="en-GB" dirty="0"/>
              <a:t> with </a:t>
            </a:r>
            <a:r>
              <a:rPr lang="en-GB" b="1" dirty="0"/>
              <a:t>regular fixed points </a:t>
            </a:r>
            <a:r>
              <a:rPr lang="en-GB" dirty="0"/>
              <a:t>to allow movement</a:t>
            </a:r>
          </a:p>
          <a:p>
            <a:r>
              <a:rPr lang="en-GB" b="1" dirty="0"/>
              <a:t>Two thermal cycles </a:t>
            </a:r>
            <a:r>
              <a:rPr lang="en-GB" dirty="0"/>
              <a:t>(RT </a:t>
            </a:r>
            <a:r>
              <a:rPr lang="en-GB" dirty="0">
                <a:sym typeface="Wingdings" panose="05000000000000000000" pitchFamily="2" charset="2"/>
              </a:rPr>
              <a:t> cryogenic conditions)</a:t>
            </a:r>
            <a:r>
              <a:rPr lang="en-GB" dirty="0"/>
              <a:t> </a:t>
            </a:r>
            <a:r>
              <a:rPr lang="en-GB" b="1" dirty="0">
                <a:sym typeface="Wingdings" panose="05000000000000000000" pitchFamily="2" charset="2"/>
              </a:rPr>
              <a:t>followed</a:t>
            </a:r>
            <a:r>
              <a:rPr lang="en-GB" dirty="0">
                <a:sym typeface="Wingdings" panose="05000000000000000000" pitchFamily="2" charset="2"/>
              </a:rPr>
              <a:t> by </a:t>
            </a:r>
            <a:r>
              <a:rPr lang="en-GB" b="1" dirty="0">
                <a:sym typeface="Wingdings" panose="05000000000000000000" pitchFamily="2" charset="2"/>
              </a:rPr>
              <a:t>powering</a:t>
            </a:r>
            <a:r>
              <a:rPr lang="en-GB" dirty="0">
                <a:sym typeface="Wingdings" panose="05000000000000000000" pitchFamily="2" charset="2"/>
              </a:rPr>
              <a:t> of all circuits</a:t>
            </a:r>
            <a:endParaRPr lang="en-GB" dirty="0"/>
          </a:p>
          <a:p>
            <a:r>
              <a:rPr lang="en-GB" b="1" dirty="0"/>
              <a:t>Repetitive performance </a:t>
            </a:r>
            <a:r>
              <a:rPr lang="en-GB" dirty="0"/>
              <a:t>with local displacement </a:t>
            </a:r>
            <a:r>
              <a:rPr lang="en-GB" dirty="0">
                <a:solidFill>
                  <a:srgbClr val="0070C0"/>
                </a:solidFill>
              </a:rPr>
              <a:t>&lt; 30 mm</a:t>
            </a:r>
            <a:r>
              <a:rPr lang="en-GB" dirty="0"/>
              <a:t>.</a:t>
            </a:r>
          </a:p>
          <a:p>
            <a:pPr lvl="1"/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EE5F5-E97C-77A6-AC97-55DF571A1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2DD8-33A7-4BE8-BFC7-A65EF0595EF0}" type="slidenum">
              <a:rPr lang="en-GB" smtClean="0"/>
              <a:t>9</a:t>
            </a:fld>
            <a:endParaRPr lang="en-GB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E24AD20-3E18-7BE4-B4BA-B2EE63D9941F}"/>
              </a:ext>
            </a:extLst>
          </p:cNvPr>
          <p:cNvGrpSpPr/>
          <p:nvPr/>
        </p:nvGrpSpPr>
        <p:grpSpPr>
          <a:xfrm>
            <a:off x="1181733" y="2611120"/>
            <a:ext cx="9828533" cy="4370128"/>
            <a:chOff x="1448794" y="2858770"/>
            <a:chExt cx="9294412" cy="413263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3DEACD7-1079-A0D6-8B3B-39959ED2320B}"/>
                </a:ext>
              </a:extLst>
            </p:cNvPr>
            <p:cNvGrpSpPr/>
            <p:nvPr/>
          </p:nvGrpSpPr>
          <p:grpSpPr>
            <a:xfrm>
              <a:off x="1448794" y="2858770"/>
              <a:ext cx="9294412" cy="4132638"/>
              <a:chOff x="1989908" y="2119005"/>
              <a:chExt cx="7764442" cy="294986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9DEE24C-12E8-DF65-6206-29C40DCE4E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2865" t="28164" r="11229" b="16069"/>
              <a:stretch/>
            </p:blipFill>
            <p:spPr>
              <a:xfrm>
                <a:off x="1989908" y="2119005"/>
                <a:ext cx="7483464" cy="2740773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E56EF1-6F22-37EB-6EDB-A80A1F6440F5}"/>
                  </a:ext>
                </a:extLst>
              </p:cNvPr>
              <p:cNvSpPr txBox="1"/>
              <p:nvPr/>
            </p:nvSpPr>
            <p:spPr>
              <a:xfrm>
                <a:off x="6600189" y="4520928"/>
                <a:ext cx="16003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F = Fixed Point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" name="Arrow: Right 12">
                <a:extLst>
                  <a:ext uri="{FF2B5EF4-FFF2-40B4-BE49-F238E27FC236}">
                    <a16:creationId xmlns:a16="http://schemas.microsoft.com/office/drawing/2014/main" id="{CE2D57FD-A4AB-FED3-2F6C-5BE533349D91}"/>
                  </a:ext>
                </a:extLst>
              </p:cNvPr>
              <p:cNvSpPr/>
              <p:nvPr/>
            </p:nvSpPr>
            <p:spPr>
              <a:xfrm rot="17804093">
                <a:off x="6246312" y="3447157"/>
                <a:ext cx="278949" cy="315685"/>
              </a:xfrm>
              <a:prstGeom prst="rightArrow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Arrow: Right 13">
                <a:extLst>
                  <a:ext uri="{FF2B5EF4-FFF2-40B4-BE49-F238E27FC236}">
                    <a16:creationId xmlns:a16="http://schemas.microsoft.com/office/drawing/2014/main" id="{F9536E19-EC77-C49E-B1B8-6C279789BB55}"/>
                  </a:ext>
                </a:extLst>
              </p:cNvPr>
              <p:cNvSpPr/>
              <p:nvPr/>
            </p:nvSpPr>
            <p:spPr>
              <a:xfrm rot="5400000">
                <a:off x="5275831" y="3379431"/>
                <a:ext cx="278949" cy="315685"/>
              </a:xfrm>
              <a:prstGeom prst="rightArrow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Arrow: Right 14">
                <a:extLst>
                  <a:ext uri="{FF2B5EF4-FFF2-40B4-BE49-F238E27FC236}">
                    <a16:creationId xmlns:a16="http://schemas.microsoft.com/office/drawing/2014/main" id="{9E178B0B-5BAE-2DB8-6DFC-4DEE87C37A42}"/>
                  </a:ext>
                </a:extLst>
              </p:cNvPr>
              <p:cNvSpPr/>
              <p:nvPr/>
            </p:nvSpPr>
            <p:spPr>
              <a:xfrm rot="15340571">
                <a:off x="4352198" y="3816918"/>
                <a:ext cx="278949" cy="315685"/>
              </a:xfrm>
              <a:prstGeom prst="rightArrow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Arrow: Right 15">
                <a:extLst>
                  <a:ext uri="{FF2B5EF4-FFF2-40B4-BE49-F238E27FC236}">
                    <a16:creationId xmlns:a16="http://schemas.microsoft.com/office/drawing/2014/main" id="{87B6D4FE-BF92-4440-ECEA-3093B4C2CE45}"/>
                  </a:ext>
                </a:extLst>
              </p:cNvPr>
              <p:cNvSpPr/>
              <p:nvPr/>
            </p:nvSpPr>
            <p:spPr>
              <a:xfrm rot="18936441">
                <a:off x="3262588" y="3729266"/>
                <a:ext cx="278949" cy="315685"/>
              </a:xfrm>
              <a:prstGeom prst="rightArrow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Arrow: Right 16">
                <a:extLst>
                  <a:ext uri="{FF2B5EF4-FFF2-40B4-BE49-F238E27FC236}">
                    <a16:creationId xmlns:a16="http://schemas.microsoft.com/office/drawing/2014/main" id="{CCD5F257-BD42-7616-78B6-4F15AECB158D}"/>
                  </a:ext>
                </a:extLst>
              </p:cNvPr>
              <p:cNvSpPr/>
              <p:nvPr/>
            </p:nvSpPr>
            <p:spPr>
              <a:xfrm rot="8475983">
                <a:off x="3169342" y="2824555"/>
                <a:ext cx="278949" cy="315685"/>
              </a:xfrm>
              <a:prstGeom prst="rightArrow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Arrow: Right 17">
                <a:extLst>
                  <a:ext uri="{FF2B5EF4-FFF2-40B4-BE49-F238E27FC236}">
                    <a16:creationId xmlns:a16="http://schemas.microsoft.com/office/drawing/2014/main" id="{CA6D13D1-E922-7BC5-F15C-3BFBF807E5FA}"/>
                  </a:ext>
                </a:extLst>
              </p:cNvPr>
              <p:cNvSpPr/>
              <p:nvPr/>
            </p:nvSpPr>
            <p:spPr>
              <a:xfrm rot="20024562">
                <a:off x="2231247" y="3014762"/>
                <a:ext cx="278949" cy="315685"/>
              </a:xfrm>
              <a:prstGeom prst="rightArrow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Arrow: Right 18">
                <a:extLst>
                  <a:ext uri="{FF2B5EF4-FFF2-40B4-BE49-F238E27FC236}">
                    <a16:creationId xmlns:a16="http://schemas.microsoft.com/office/drawing/2014/main" id="{D73C6054-D471-C6E6-9B86-2D283E078DCC}"/>
                  </a:ext>
                </a:extLst>
              </p:cNvPr>
              <p:cNvSpPr/>
              <p:nvPr/>
            </p:nvSpPr>
            <p:spPr>
              <a:xfrm rot="7230752">
                <a:off x="3304883" y="2559729"/>
                <a:ext cx="278949" cy="315685"/>
              </a:xfrm>
              <a:prstGeom prst="rightArrow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Arrow: Right 19">
                <a:extLst>
                  <a:ext uri="{FF2B5EF4-FFF2-40B4-BE49-F238E27FC236}">
                    <a16:creationId xmlns:a16="http://schemas.microsoft.com/office/drawing/2014/main" id="{B4D65B28-8F99-E3C6-412A-39E1C9AA10D6}"/>
                  </a:ext>
                </a:extLst>
              </p:cNvPr>
              <p:cNvSpPr/>
              <p:nvPr/>
            </p:nvSpPr>
            <p:spPr>
              <a:xfrm rot="15340571">
                <a:off x="4226407" y="2464332"/>
                <a:ext cx="278949" cy="315685"/>
              </a:xfrm>
              <a:prstGeom prst="rightArrow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Arrow: Right 20">
                <a:extLst>
                  <a:ext uri="{FF2B5EF4-FFF2-40B4-BE49-F238E27FC236}">
                    <a16:creationId xmlns:a16="http://schemas.microsoft.com/office/drawing/2014/main" id="{D7C1DB5E-6C54-DFA5-D297-82F7C77CD082}"/>
                  </a:ext>
                </a:extLst>
              </p:cNvPr>
              <p:cNvSpPr/>
              <p:nvPr/>
            </p:nvSpPr>
            <p:spPr>
              <a:xfrm rot="10800000">
                <a:off x="8131167" y="4520928"/>
                <a:ext cx="278949" cy="315685"/>
              </a:xfrm>
              <a:prstGeom prst="rightArrow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C09394D-7A57-9EAC-8635-DD71879C7E8B}"/>
                  </a:ext>
                </a:extLst>
              </p:cNvPr>
              <p:cNvSpPr txBox="1"/>
              <p:nvPr/>
            </p:nvSpPr>
            <p:spPr>
              <a:xfrm>
                <a:off x="8406481" y="4422534"/>
                <a:ext cx="134786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Movements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(up to 3 cm)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00946F7-EC19-ACFB-D445-2D2FF2A33C69}"/>
                </a:ext>
              </a:extLst>
            </p:cNvPr>
            <p:cNvSpPr/>
            <p:nvPr/>
          </p:nvSpPr>
          <p:spPr>
            <a:xfrm>
              <a:off x="1580156" y="6230120"/>
              <a:ext cx="3711575" cy="469886"/>
            </a:xfrm>
            <a:prstGeom prst="rect">
              <a:avLst/>
            </a:prstGeom>
            <a:solidFill>
              <a:srgbClr val="6967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A30CB82-3B1D-5D02-E3BE-A24CB7A4836B}"/>
                </a:ext>
              </a:extLst>
            </p:cNvPr>
            <p:cNvSpPr/>
            <p:nvPr/>
          </p:nvSpPr>
          <p:spPr>
            <a:xfrm>
              <a:off x="1964468" y="2858815"/>
              <a:ext cx="3711575" cy="274978"/>
            </a:xfrm>
            <a:prstGeom prst="rect">
              <a:avLst/>
            </a:prstGeom>
            <a:solidFill>
              <a:srgbClr val="6967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9498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4551</TotalTime>
  <Words>1280</Words>
  <Application>Microsoft Office PowerPoint</Application>
  <PresentationFormat>Widescreen</PresentationFormat>
  <Paragraphs>349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Symbol</vt:lpstr>
      <vt:lpstr>Wingdings</vt:lpstr>
      <vt:lpstr>Office Theme</vt:lpstr>
      <vt:lpstr>Cold Powering System for HL-LHC</vt:lpstr>
      <vt:lpstr>Motivation : HL-LHC Cold Powering</vt:lpstr>
      <vt:lpstr>Overview of the IT Cold Powering system</vt:lpstr>
      <vt:lpstr>Cold Powering System : Assembly of SCLink+DFHX</vt:lpstr>
      <vt:lpstr>Cold Powering System : Assembly of SCLink+DFHX</vt:lpstr>
      <vt:lpstr>Cold Powering System : Connection to F2 test bench</vt:lpstr>
      <vt:lpstr>PowerPoint Presentation</vt:lpstr>
      <vt:lpstr>PowerPoint Presentation</vt:lpstr>
      <vt:lpstr>Cold Test : Thermal Contractions</vt:lpstr>
      <vt:lpstr>Cold Test : Powering Scheme</vt:lpstr>
      <vt:lpstr>Cold Test : Flow &amp; Temperatures</vt:lpstr>
      <vt:lpstr>Cold Test : Superconductors cables</vt:lpstr>
      <vt:lpstr>Cold Test : Splices</vt:lpstr>
      <vt:lpstr>Cold Test : High Voltage</vt:lpstr>
      <vt:lpstr>Cold Test : Transient behavior &amp; Handling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Yann Leclercq</dc:creator>
  <cp:lastModifiedBy>Christian Barth</cp:lastModifiedBy>
  <cp:revision>42</cp:revision>
  <dcterms:created xsi:type="dcterms:W3CDTF">2024-11-12T12:39:28Z</dcterms:created>
  <dcterms:modified xsi:type="dcterms:W3CDTF">2025-01-13T09:20:48Z</dcterms:modified>
</cp:coreProperties>
</file>