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301" r:id="rId3"/>
    <p:sldId id="302" r:id="rId4"/>
    <p:sldId id="288" r:id="rId5"/>
    <p:sldId id="29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CAD9"/>
    <a:srgbClr val="00339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138" autoAdjust="0"/>
    <p:restoredTop sz="94686"/>
  </p:normalViewPr>
  <p:slideViewPr>
    <p:cSldViewPr snapToGrid="0" snapToObjects="1">
      <p:cViewPr varScale="1">
        <p:scale>
          <a:sx n="118" d="100"/>
          <a:sy n="118" d="100"/>
        </p:scale>
        <p:origin x="67" y="16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B3BCDC0-8C70-417B-A705-ABC62FEDB4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2EC247-A298-46F5-A83C-87DF11C9438F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https://cern.ch/be-dep-ea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92F051-A80F-4EE7-A5FB-EF373274F9D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6859780D-4C69-49E3-8F6F-D32F7FC652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80559" y="145645"/>
            <a:ext cx="1208870" cy="9601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A88865-637C-4EC1-A9CE-C2EBD4440AF1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87" y="145645"/>
            <a:ext cx="1069528" cy="9601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5088"/>
            <a:ext cx="11376025" cy="527913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AER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820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400878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78991"/>
            <a:ext cx="5616575" cy="52608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78992"/>
            <a:ext cx="5611813" cy="52608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r>
              <a:rPr lang="fr-FR"/>
              <a:t>18/04/2024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AER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601E8028-4D05-4287-A43C-BB893015EDDE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959819" y="6407272"/>
            <a:ext cx="495301" cy="3933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96F4BE4-5FA0-42F3-8258-5F7045B6E3FF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17195" y="6403772"/>
            <a:ext cx="396892" cy="3968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AD8E53-18E7-49F4-9C60-8DE0F304A426}"/>
              </a:ext>
            </a:extLst>
          </p:cNvPr>
          <p:cNvPicPr/>
          <p:nvPr userDrawn="1"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8" y="6396375"/>
            <a:ext cx="404289" cy="4042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0ADEF83-BE9C-4BC5-BB41-4D8B91E61155}"/>
              </a:ext>
            </a:extLst>
          </p:cNvPr>
          <p:cNvCxnSpPr/>
          <p:nvPr userDrawn="1"/>
        </p:nvCxnSpPr>
        <p:spPr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HiRadMat facilities presentation</a:t>
            </a:r>
            <a:br>
              <a:rPr lang="en-US" dirty="0"/>
            </a:br>
            <a:r>
              <a:rPr lang="en-GB" sz="2800" b="1" dirty="0"/>
              <a:t>SPS Planning meeting for YETS 2024-25 &amp; LS3 preparation, No.05</a:t>
            </a:r>
            <a:br>
              <a:rPr lang="en-GB" b="1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2"/>
            <a:ext cx="11376026" cy="1454057"/>
          </a:xfrm>
        </p:spPr>
        <p:txBody>
          <a:bodyPr/>
          <a:lstStyle/>
          <a:p>
            <a:pPr algn="l"/>
            <a:r>
              <a:rPr lang="en-US" sz="1800" dirty="0"/>
              <a:t>A. Ebn Rahmoun, </a:t>
            </a:r>
            <a:r>
              <a:rPr lang="en-US" sz="1800" u="sng" dirty="0"/>
              <a:t>A. Goillot</a:t>
            </a:r>
            <a:r>
              <a:rPr lang="en-US" sz="1800" dirty="0"/>
              <a:t>, B, Rae</a:t>
            </a:r>
            <a:endParaRPr lang="en-US" sz="1800" u="sng" dirty="0"/>
          </a:p>
          <a:p>
            <a:pPr algn="l"/>
            <a:r>
              <a:rPr lang="en-US" sz="1800" dirty="0"/>
              <a:t>17 December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5B349F-DF33-C56B-E46C-11450126D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2135" y="6405218"/>
            <a:ext cx="1631270" cy="40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0C4AF92-F93E-ABFB-E115-C5AD7A7F65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6" y="962454"/>
            <a:ext cx="10867189" cy="285651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00ADC26-553D-3C59-ACF1-7040B6A30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HiRadMat facilities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EA03E-268F-B7FD-D031-9079DBB11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18/04/2024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DE0EE2-59A7-1B54-907D-7286ADABE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66E836-9BA0-57C1-9E3C-F2277274AF1F}"/>
              </a:ext>
            </a:extLst>
          </p:cNvPr>
          <p:cNvSpPr txBox="1"/>
          <p:nvPr/>
        </p:nvSpPr>
        <p:spPr>
          <a:xfrm>
            <a:off x="7022182" y="1864381"/>
            <a:ext cx="257212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Technical/Service gallery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E575EE-1D71-26B8-7036-FAB77D7C7DC3}"/>
              </a:ext>
            </a:extLst>
          </p:cNvPr>
          <p:cNvSpPr txBox="1"/>
          <p:nvPr/>
        </p:nvSpPr>
        <p:spPr>
          <a:xfrm>
            <a:off x="2052412" y="2256772"/>
            <a:ext cx="101525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Transfer line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FB1BE98-BC6D-F8DB-0CCD-B09B65E94890}"/>
              </a:ext>
            </a:extLst>
          </p:cNvPr>
          <p:cNvSpPr/>
          <p:nvPr/>
        </p:nvSpPr>
        <p:spPr>
          <a:xfrm rot="268102">
            <a:off x="923411" y="2663254"/>
            <a:ext cx="7796370" cy="141812"/>
          </a:xfrm>
          <a:prstGeom prst="rect">
            <a:avLst/>
          </a:prstGeom>
          <a:solidFill>
            <a:schemeClr val="accent1">
              <a:alpha val="25000"/>
            </a:schemeClr>
          </a:solidFill>
          <a:scene3d>
            <a:camera prst="orthographicFront">
              <a:rot lat="0" lon="0" rev="180000"/>
            </a:camera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AE3DCA-2A24-53F0-7603-EAB6ED816966}"/>
              </a:ext>
            </a:extLst>
          </p:cNvPr>
          <p:cNvSpPr txBox="1"/>
          <p:nvPr/>
        </p:nvSpPr>
        <p:spPr>
          <a:xfrm>
            <a:off x="4396237" y="3806042"/>
            <a:ext cx="1004252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From Ba7&amp;TA7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F3477F4-481D-7449-5D2A-6DB014C57CCC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4898363" y="3510471"/>
            <a:ext cx="0" cy="295571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646E4C20-7DED-7525-E794-18E95955E027}"/>
              </a:ext>
            </a:extLst>
          </p:cNvPr>
          <p:cNvSpPr/>
          <p:nvPr/>
        </p:nvSpPr>
        <p:spPr>
          <a:xfrm>
            <a:off x="8740848" y="2639180"/>
            <a:ext cx="1706909" cy="792128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B674439-B4CC-BFBA-5C59-AC3D8AFE7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536" y="3975319"/>
            <a:ext cx="9470460" cy="2381025"/>
          </a:xfrm>
          <a:prstGeom prst="rect">
            <a:avLst/>
          </a:prstGeom>
        </p:spPr>
      </p:pic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07D2E5CC-FB3C-1544-5882-289398F042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F9C217B-BACA-A13F-4AE7-3CC2BE38F3D3}"/>
              </a:ext>
            </a:extLst>
          </p:cNvPr>
          <p:cNvSpPr txBox="1"/>
          <p:nvPr/>
        </p:nvSpPr>
        <p:spPr>
          <a:xfrm>
            <a:off x="114570" y="5049680"/>
            <a:ext cx="143496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Primary beam line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DB38B2A-EAC0-08FA-471A-DE676CC652D8}"/>
              </a:ext>
            </a:extLst>
          </p:cNvPr>
          <p:cNvSpPr txBox="1"/>
          <p:nvPr/>
        </p:nvSpPr>
        <p:spPr>
          <a:xfrm>
            <a:off x="5400489" y="6102986"/>
            <a:ext cx="154369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FF0000"/>
                </a:solidFill>
              </a:rPr>
              <a:t>Experimental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rgbClr val="FF0000"/>
                </a:solidFill>
              </a:rPr>
              <a:t>Area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BAE53DA-985D-A7CA-4BA9-B1A60CC4BF77}"/>
              </a:ext>
            </a:extLst>
          </p:cNvPr>
          <p:cNvSpPr txBox="1"/>
          <p:nvPr/>
        </p:nvSpPr>
        <p:spPr>
          <a:xfrm>
            <a:off x="9234765" y="5802768"/>
            <a:ext cx="12129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FF00"/>
                </a:solidFill>
              </a:rPr>
              <a:t>Dump </a:t>
            </a:r>
            <a:r>
              <a:rPr lang="en-US" sz="1400" dirty="0">
                <a:solidFill>
                  <a:srgbClr val="FFFF00"/>
                </a:solidFill>
              </a:rPr>
              <a:t>TED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0698106-6BB8-37C6-F690-41B01F8F30D7}"/>
              </a:ext>
            </a:extLst>
          </p:cNvPr>
          <p:cNvSpPr/>
          <p:nvPr/>
        </p:nvSpPr>
        <p:spPr>
          <a:xfrm>
            <a:off x="7971183" y="2083190"/>
            <a:ext cx="2386700" cy="304295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56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75DDAE-8A5C-B8D2-35C0-F76900D29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071670"/>
            <a:ext cx="11376024" cy="5304665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sz="1800" b="0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LS3 activities</a:t>
            </a:r>
            <a:r>
              <a:rPr lang="en-US" b="0" dirty="0"/>
              <a:t>,</a:t>
            </a:r>
            <a:r>
              <a:rPr lang="en-GB" b="0" dirty="0"/>
              <a:t> </a:t>
            </a:r>
            <a:r>
              <a:rPr lang="en-GB" dirty="0"/>
              <a:t>all major activities</a:t>
            </a:r>
            <a:r>
              <a:rPr lang="en-GB" b="0" dirty="0"/>
              <a:t> were </a:t>
            </a:r>
            <a:r>
              <a:rPr lang="en-GB" dirty="0"/>
              <a:t>completed in YETS23-24</a:t>
            </a:r>
            <a:r>
              <a:rPr lang="en-GB" b="0" dirty="0"/>
              <a:t> and moved </a:t>
            </a:r>
            <a:r>
              <a:rPr lang="en-GB" dirty="0"/>
              <a:t>forward to YETS24-25</a:t>
            </a:r>
            <a:r>
              <a:rPr lang="en-US" b="0" dirty="0"/>
              <a:t>.</a:t>
            </a:r>
            <a:endParaRPr lang="en-GB" b="0" dirty="0"/>
          </a:p>
          <a:p>
            <a:pPr marL="0" indent="0">
              <a:buNone/>
            </a:pPr>
            <a:r>
              <a:rPr lang="en-GB" dirty="0"/>
              <a:t>This list</a:t>
            </a:r>
            <a:r>
              <a:rPr lang="en-GB" b="0" dirty="0"/>
              <a:t> is </a:t>
            </a:r>
            <a:r>
              <a:rPr lang="en-GB" dirty="0"/>
              <a:t>not exhaustive</a:t>
            </a:r>
            <a:r>
              <a:rPr lang="en-GB" b="0" dirty="0"/>
              <a:t>.</a:t>
            </a:r>
          </a:p>
          <a:p>
            <a:pPr marL="0" indent="0">
              <a:buNone/>
            </a:pPr>
            <a:r>
              <a:rPr lang="en-GB" b="0" dirty="0"/>
              <a:t>T</a:t>
            </a:r>
            <a:r>
              <a:rPr lang="en-GB" dirty="0"/>
              <a:t>hanks</a:t>
            </a:r>
            <a:r>
              <a:rPr lang="en-GB" b="0" dirty="0"/>
              <a:t> to all </a:t>
            </a:r>
            <a:r>
              <a:rPr lang="en-GB" dirty="0"/>
              <a:t>the groups</a:t>
            </a:r>
            <a:r>
              <a:rPr lang="en-GB" b="0" dirty="0"/>
              <a:t> who </a:t>
            </a:r>
            <a:r>
              <a:rPr lang="en-GB" dirty="0"/>
              <a:t>involve</a:t>
            </a:r>
            <a:r>
              <a:rPr lang="en-GB" b="0" dirty="0"/>
              <a:t> in the </a:t>
            </a:r>
            <a:r>
              <a:rPr lang="en-GB" dirty="0"/>
              <a:t>annual maintenance</a:t>
            </a:r>
            <a:r>
              <a:rPr lang="en-GB" b="0" dirty="0"/>
              <a:t>.</a:t>
            </a: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75F577-03F9-6EB5-FE1B-F013F10D9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YETS 2024-25 &amp; LS3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637D3A-B2CF-B1EC-5611-3C1D46207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43934-AA53-9085-B5DE-CD3E462B0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32A2BB-3480-DB71-BC41-6837EAC7FC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554" y="6405218"/>
            <a:ext cx="1631270" cy="406323"/>
          </a:xfrm>
          <a:prstGeom prst="rect">
            <a:avLst/>
          </a:prstGeom>
        </p:spPr>
      </p:pic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C2D9B01-E20F-4F27-8C88-2842F6E4DE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3992" y="6505034"/>
            <a:ext cx="906834" cy="238440"/>
          </a:xfrm>
        </p:spPr>
        <p:txBody>
          <a:bodyPr/>
          <a:lstStyle/>
          <a:p>
            <a:r>
              <a:rPr lang="fr-FR" sz="1200" dirty="0"/>
              <a:t>18/04/2024</a:t>
            </a:r>
            <a:endParaRPr lang="en-US" sz="12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8A1752A-8CD0-D801-8847-A151E1E347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9784931"/>
              </p:ext>
            </p:extLst>
          </p:nvPr>
        </p:nvGraphicFramePr>
        <p:xfrm>
          <a:off x="412776" y="1188118"/>
          <a:ext cx="11376024" cy="24333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092205">
                  <a:extLst>
                    <a:ext uri="{9D8B030D-6E8A-4147-A177-3AD203B41FA5}">
                      <a16:colId xmlns:a16="http://schemas.microsoft.com/office/drawing/2014/main" val="4287854094"/>
                    </a:ext>
                  </a:extLst>
                </a:gridCol>
                <a:gridCol w="1759226">
                  <a:extLst>
                    <a:ext uri="{9D8B030D-6E8A-4147-A177-3AD203B41FA5}">
                      <a16:colId xmlns:a16="http://schemas.microsoft.com/office/drawing/2014/main" val="2704054439"/>
                    </a:ext>
                  </a:extLst>
                </a:gridCol>
                <a:gridCol w="1063487">
                  <a:extLst>
                    <a:ext uri="{9D8B030D-6E8A-4147-A177-3AD203B41FA5}">
                      <a16:colId xmlns:a16="http://schemas.microsoft.com/office/drawing/2014/main" val="4157483307"/>
                    </a:ext>
                  </a:extLst>
                </a:gridCol>
                <a:gridCol w="2461106">
                  <a:extLst>
                    <a:ext uri="{9D8B030D-6E8A-4147-A177-3AD203B41FA5}">
                      <a16:colId xmlns:a16="http://schemas.microsoft.com/office/drawing/2014/main" val="876156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Activity YEST2024-25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Contact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Group involved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4697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Handling Iron blocks from TT61&amp;TNC to 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A-P. Bernardes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 month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EN-HE; SY-STI; BE-EA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1884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The replacement of the BTV 660528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S. Burger; J. </a:t>
                      </a:r>
                      <a:r>
                        <a:rPr lang="it-IT" sz="1600" dirty="0"/>
                        <a:t>Albertone.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 weeks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SY-BI; EN-HE; BE-GM; BE-EA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670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Painting access door TT61-TCC6 YDPS02.012058=TT61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D. Vaxelaire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SCE-SAM;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85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Management user &amp; control cables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A-M. Goillot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BE-CEM; BE-EA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73389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HiRadMat lab. renovation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A. Ebn Rahmoun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 months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BE-EA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2318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9580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FCBBEF3-1517-D910-D3AF-310FD60BED46}"/>
              </a:ext>
            </a:extLst>
          </p:cNvPr>
          <p:cNvSpPr txBox="1"/>
          <p:nvPr/>
        </p:nvSpPr>
        <p:spPr>
          <a:xfrm>
            <a:off x="4722223" y="5031879"/>
            <a:ext cx="27475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Thanks all groups involved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2C2518-8126-426E-A859-C96169187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42973"/>
            <a:ext cx="11784011" cy="545674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dirty="0"/>
              <a:t> Ba.7 :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US" b="1" dirty="0"/>
              <a:t>HiRadMat lab. </a:t>
            </a:r>
            <a:r>
              <a:rPr lang="en-GB" dirty="0"/>
              <a:t>The </a:t>
            </a:r>
            <a:r>
              <a:rPr lang="en-GB" b="1" dirty="0"/>
              <a:t>renovation</a:t>
            </a:r>
            <a:r>
              <a:rPr lang="en-GB" dirty="0"/>
              <a:t> is </a:t>
            </a:r>
            <a:r>
              <a:rPr lang="en-GB" b="1" dirty="0"/>
              <a:t>progressing</a:t>
            </a:r>
            <a:r>
              <a:rPr lang="en-GB" dirty="0"/>
              <a:t> well, with the aim of </a:t>
            </a:r>
            <a:r>
              <a:rPr lang="en-GB" b="1" dirty="0"/>
              <a:t>having the same layout </a:t>
            </a:r>
            <a:r>
              <a:rPr lang="en-GB" dirty="0"/>
              <a:t>of the </a:t>
            </a:r>
            <a:r>
              <a:rPr lang="en-GB" b="1" dirty="0"/>
              <a:t>stands</a:t>
            </a:r>
            <a:r>
              <a:rPr lang="en-GB" dirty="0"/>
              <a:t> </a:t>
            </a:r>
            <a:r>
              <a:rPr lang="en-GB" b="1" dirty="0"/>
              <a:t>installed</a:t>
            </a:r>
            <a:r>
              <a:rPr lang="en-GB" dirty="0"/>
              <a:t> </a:t>
            </a:r>
            <a:r>
              <a:rPr lang="en-GB" b="1" dirty="0"/>
              <a:t>in</a:t>
            </a:r>
            <a:r>
              <a:rPr lang="en-GB" dirty="0"/>
              <a:t> both </a:t>
            </a:r>
            <a:r>
              <a:rPr lang="en-GB" b="1" dirty="0"/>
              <a:t>the tunnel</a:t>
            </a:r>
            <a:r>
              <a:rPr lang="en-GB" dirty="0"/>
              <a:t> and </a:t>
            </a:r>
            <a:r>
              <a:rPr lang="en-GB" b="1" dirty="0"/>
              <a:t>the</a:t>
            </a:r>
            <a:r>
              <a:rPr lang="en-GB" dirty="0"/>
              <a:t> </a:t>
            </a:r>
            <a:r>
              <a:rPr lang="en-GB" b="1" dirty="0"/>
              <a:t>preparation lab.</a:t>
            </a:r>
            <a:r>
              <a:rPr lang="en-US" dirty="0"/>
              <a:t>;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TNC &amp; TT61:</a:t>
            </a:r>
          </a:p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GB" sz="1800" b="0" dirty="0"/>
              <a:t>A </a:t>
            </a:r>
            <a:r>
              <a:rPr lang="en-GB" sz="1800" dirty="0"/>
              <a:t>few activities </a:t>
            </a:r>
            <a:r>
              <a:rPr lang="en-GB" sz="1800" b="0" dirty="0"/>
              <a:t>have </a:t>
            </a:r>
            <a:r>
              <a:rPr lang="en-GB" sz="1800" dirty="0"/>
              <a:t>started</a:t>
            </a:r>
            <a:r>
              <a:rPr lang="en-GB" sz="1800" b="0" dirty="0"/>
              <a:t> </a:t>
            </a:r>
            <a:r>
              <a:rPr lang="en-GB" sz="1800" dirty="0"/>
              <a:t>before</a:t>
            </a:r>
            <a:r>
              <a:rPr lang="en-GB" sz="1800" b="0" dirty="0"/>
              <a:t> the </a:t>
            </a:r>
            <a:r>
              <a:rPr lang="en-GB" sz="1800" dirty="0"/>
              <a:t>YETS</a:t>
            </a:r>
            <a:r>
              <a:rPr lang="en-GB" sz="1800" b="0" dirty="0"/>
              <a:t> to </a:t>
            </a:r>
            <a:r>
              <a:rPr lang="en-GB" sz="1800" dirty="0"/>
              <a:t>prepare</a:t>
            </a:r>
            <a:r>
              <a:rPr lang="en-GB" sz="1800" b="0" dirty="0"/>
              <a:t> for </a:t>
            </a:r>
            <a:r>
              <a:rPr lang="en-GB" sz="1800" dirty="0"/>
              <a:t>the major events.</a:t>
            </a:r>
            <a:endParaRPr lang="en-GB" sz="1800" b="0" dirty="0"/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b="1" dirty="0"/>
              <a:t>TED dump</a:t>
            </a:r>
            <a:r>
              <a:rPr lang="en-GB" dirty="0"/>
              <a:t>, has been </a:t>
            </a:r>
            <a:r>
              <a:rPr lang="en-GB" b="1" dirty="0"/>
              <a:t>modified</a:t>
            </a:r>
            <a:r>
              <a:rPr lang="en-GB" dirty="0"/>
              <a:t>, </a:t>
            </a:r>
            <a:r>
              <a:rPr lang="en-GB" b="1" dirty="0"/>
              <a:t>extended tube </a:t>
            </a:r>
            <a:r>
              <a:rPr lang="en-GB" dirty="0"/>
              <a:t>, </a:t>
            </a:r>
            <a:r>
              <a:rPr lang="en-GB" b="1" dirty="0"/>
              <a:t>new window </a:t>
            </a:r>
            <a:r>
              <a:rPr lang="en-GB" dirty="0"/>
              <a:t>&amp; </a:t>
            </a:r>
            <a:r>
              <a:rPr lang="en-GB" b="1" dirty="0"/>
              <a:t>collimator installed;</a:t>
            </a:r>
            <a:endParaRPr lang="en-GB" dirty="0"/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b="1" dirty="0"/>
              <a:t>BPKG relocated </a:t>
            </a:r>
            <a:r>
              <a:rPr lang="en-GB" dirty="0"/>
              <a:t>and </a:t>
            </a:r>
            <a:r>
              <a:rPr lang="en-GB" b="1" dirty="0"/>
              <a:t>new BTV has been installed</a:t>
            </a:r>
            <a:r>
              <a:rPr lang="en-GB" dirty="0"/>
              <a:t>;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b="1" dirty="0"/>
              <a:t>New vacuum</a:t>
            </a:r>
            <a:r>
              <a:rPr lang="en-GB" dirty="0"/>
              <a:t> system </a:t>
            </a:r>
            <a:r>
              <a:rPr lang="en-GB" b="1" dirty="0"/>
              <a:t>installation &amp; modification</a:t>
            </a:r>
            <a:r>
              <a:rPr lang="en-GB" dirty="0"/>
              <a:t> end of line </a:t>
            </a:r>
            <a:r>
              <a:rPr lang="en-GB" b="1" dirty="0"/>
              <a:t>TT66</a:t>
            </a:r>
            <a:r>
              <a:rPr lang="en-GB" dirty="0"/>
              <a:t>;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The </a:t>
            </a:r>
            <a:r>
              <a:rPr lang="en-GB" b="1" dirty="0"/>
              <a:t>GSM cables </a:t>
            </a:r>
            <a:r>
              <a:rPr lang="en-GB" dirty="0"/>
              <a:t>have been </a:t>
            </a:r>
            <a:r>
              <a:rPr lang="en-GB" b="1" dirty="0"/>
              <a:t>replaced</a:t>
            </a:r>
            <a:r>
              <a:rPr lang="en-GB" dirty="0"/>
              <a:t>; 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b="1" dirty="0"/>
              <a:t>TT61</a:t>
            </a:r>
            <a:r>
              <a:rPr lang="en-GB" dirty="0"/>
              <a:t>, </a:t>
            </a:r>
            <a:r>
              <a:rPr lang="en-GB" b="1" dirty="0"/>
              <a:t>new electrical &amp; grounding </a:t>
            </a:r>
            <a:r>
              <a:rPr lang="en-GB" dirty="0"/>
              <a:t>circuits have been </a:t>
            </a:r>
            <a:r>
              <a:rPr lang="en-GB" b="1" dirty="0"/>
              <a:t>installed for the users</a:t>
            </a:r>
            <a:r>
              <a:rPr lang="en-GB" dirty="0"/>
              <a:t>.</a:t>
            </a:r>
            <a:endParaRPr lang="fr-CH" dirty="0">
              <a:latin typeface="Calibri" panose="020F0502020204030204" pitchFamily="34" charset="0"/>
            </a:endParaRPr>
          </a:p>
          <a:p>
            <a:pPr marL="366712" lvl="1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en-GB" dirty="0"/>
              <a:t>*</a:t>
            </a:r>
            <a:r>
              <a:rPr lang="en-GB" b="1" dirty="0"/>
              <a:t>The list is not exhaustive</a:t>
            </a:r>
            <a:r>
              <a:rPr lang="en-GB" b="0" dirty="0"/>
              <a:t>, </a:t>
            </a:r>
            <a:r>
              <a:rPr lang="en-GB" b="1" dirty="0"/>
              <a:t>thanks</a:t>
            </a:r>
            <a:r>
              <a:rPr lang="en-GB" b="0" dirty="0"/>
              <a:t> to all the </a:t>
            </a:r>
            <a:r>
              <a:rPr lang="en-GB" b="1" dirty="0"/>
              <a:t>groups</a:t>
            </a:r>
            <a:r>
              <a:rPr lang="en-GB" b="0" dirty="0"/>
              <a:t> who </a:t>
            </a:r>
            <a:r>
              <a:rPr lang="en-GB" b="1" dirty="0"/>
              <a:t>involved</a:t>
            </a:r>
            <a:r>
              <a:rPr lang="en-GB" b="0" dirty="0"/>
              <a:t> in the </a:t>
            </a:r>
            <a:r>
              <a:rPr lang="en-GB" b="1" dirty="0"/>
              <a:t>annual maintenance</a:t>
            </a:r>
            <a:r>
              <a:rPr lang="en-GB" dirty="0"/>
              <a:t> </a:t>
            </a:r>
            <a:r>
              <a:rPr lang="en-GB" b="0" dirty="0"/>
              <a:t>and installation </a:t>
            </a:r>
            <a:r>
              <a:rPr lang="en-GB" b="1" dirty="0"/>
              <a:t>activities</a:t>
            </a:r>
            <a:r>
              <a:rPr lang="en-US" b="1" dirty="0"/>
              <a:t>.</a:t>
            </a:r>
          </a:p>
          <a:p>
            <a:pPr marL="366712" lvl="1" indent="0">
              <a:spcBef>
                <a:spcPts val="200"/>
              </a:spcBef>
              <a:spcAft>
                <a:spcPts val="200"/>
              </a:spcAft>
              <a:buNone/>
            </a:pPr>
            <a:endParaRPr lang="en-US" b="1" dirty="0"/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dirty="0"/>
              <a:t>Minor points: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We experienced a </a:t>
            </a:r>
            <a:r>
              <a:rPr lang="en-GB" b="1" dirty="0"/>
              <a:t>4 days delay </a:t>
            </a:r>
            <a:r>
              <a:rPr lang="en-GB" dirty="0"/>
              <a:t>with the </a:t>
            </a:r>
            <a:r>
              <a:rPr lang="en-GB" b="1" dirty="0"/>
              <a:t>installation of the BTV and BPKG</a:t>
            </a:r>
            <a:r>
              <a:rPr lang="en-GB" dirty="0"/>
              <a:t>. After </a:t>
            </a:r>
            <a:r>
              <a:rPr lang="en-GB" b="1" dirty="0"/>
              <a:t>discussions</a:t>
            </a:r>
            <a:r>
              <a:rPr lang="en-GB" dirty="0"/>
              <a:t> with B</a:t>
            </a:r>
            <a:r>
              <a:rPr lang="en-GB" b="1" dirty="0"/>
              <a:t>E-OP</a:t>
            </a:r>
            <a:r>
              <a:rPr lang="en-GB" dirty="0"/>
              <a:t> and </a:t>
            </a:r>
            <a:r>
              <a:rPr lang="en-GB" b="1" dirty="0"/>
              <a:t>EN-ACE</a:t>
            </a:r>
            <a:r>
              <a:rPr lang="en-GB" dirty="0"/>
              <a:t>, we managed to </a:t>
            </a:r>
            <a:r>
              <a:rPr lang="en-GB" b="1" dirty="0"/>
              <a:t>find this time during the SPS HC </a:t>
            </a:r>
            <a:r>
              <a:rPr lang="en-GB" dirty="0"/>
              <a:t>period to complete it;</a:t>
            </a:r>
          </a:p>
          <a:p>
            <a:pPr lvl="1">
              <a:spcBef>
                <a:spcPts val="200"/>
              </a:spcBef>
              <a:spcAft>
                <a:spcPts val="200"/>
              </a:spcAft>
            </a:pPr>
            <a:r>
              <a:rPr lang="en-GB" dirty="0"/>
              <a:t>The </a:t>
            </a:r>
            <a:r>
              <a:rPr lang="en-GB" b="1" dirty="0"/>
              <a:t>activities of TJ7</a:t>
            </a:r>
            <a:r>
              <a:rPr lang="en-GB" dirty="0"/>
              <a:t>, which </a:t>
            </a:r>
            <a:r>
              <a:rPr lang="en-GB" b="1" dirty="0"/>
              <a:t>serves as a hub</a:t>
            </a:r>
            <a:r>
              <a:rPr lang="en-GB" dirty="0"/>
              <a:t> for </a:t>
            </a:r>
            <a:r>
              <a:rPr lang="en-GB" b="1" dirty="0"/>
              <a:t>HRM</a:t>
            </a:r>
            <a:r>
              <a:rPr lang="en-GB" dirty="0"/>
              <a:t>, </a:t>
            </a:r>
            <a:r>
              <a:rPr lang="en-GB" b="1" dirty="0"/>
              <a:t>TCC6</a:t>
            </a:r>
            <a:r>
              <a:rPr lang="en-GB" dirty="0"/>
              <a:t>, </a:t>
            </a:r>
            <a:r>
              <a:rPr lang="en-GB" b="1" dirty="0"/>
              <a:t>TI2</a:t>
            </a:r>
            <a:r>
              <a:rPr lang="en-GB" dirty="0"/>
              <a:t>, and </a:t>
            </a:r>
            <a:r>
              <a:rPr lang="en-GB" b="1" dirty="0"/>
              <a:t>SPS</a:t>
            </a:r>
            <a:r>
              <a:rPr lang="en-GB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C1490B-1BC1-4F75-9A73-32DDD8549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Feedback YETS 2023-24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BCB7C3-B0B0-44AA-9013-33D4A995B5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733992" y="6505034"/>
            <a:ext cx="906834" cy="238440"/>
          </a:xfrm>
        </p:spPr>
        <p:txBody>
          <a:bodyPr/>
          <a:lstStyle/>
          <a:p>
            <a:r>
              <a:rPr lang="fr-FR" sz="1200" dirty="0"/>
              <a:t>18/04/2024</a:t>
            </a:r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04B529-A205-4D9E-B64D-923D15E665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554" y="6405218"/>
            <a:ext cx="1631270" cy="40632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44E6FF-7980-08EF-6370-B380EE3F0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B65422-19F2-F7FF-1754-63762AFA4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AER</a:t>
            </a:r>
          </a:p>
        </p:txBody>
      </p:sp>
    </p:spTree>
    <p:extLst>
      <p:ext uri="{BB962C8B-B14F-4D97-AF65-F5344CB8AC3E}">
        <p14:creationId xmlns:p14="http://schemas.microsoft.com/office/powerpoint/2010/main" val="3184746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elcome to BE - Jan 2021 - template" id="{D7F86FE6-13B5-1742-902D-E033CFAF905E}" vid="{4FADA346-18AE-D546-9D9D-50DAEB7467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8736</TotalTime>
  <Words>387</Words>
  <Application>Microsoft Office PowerPoint</Application>
  <PresentationFormat>Widescreen</PresentationFormat>
  <Paragraphs>69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HiRadMat facilities presentation SPS Planning meeting for YETS 2024-25 &amp; LS3 preparation, No.05 </vt:lpstr>
      <vt:lpstr>Overview HiRadMat facilities</vt:lpstr>
      <vt:lpstr>YETS 2024-25 &amp; LS3</vt:lpstr>
      <vt:lpstr>PowerPoint Presentation</vt:lpstr>
      <vt:lpstr>Feedback YETS 2023-24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new-look BEAMS (BE) Department</dc:title>
  <dc:creator>Markus Brugger</dc:creator>
  <cp:lastModifiedBy>Alice Marie Goillot</cp:lastModifiedBy>
  <cp:revision>269</cp:revision>
  <cp:lastPrinted>2020-01-30T13:49:18Z</cp:lastPrinted>
  <dcterms:created xsi:type="dcterms:W3CDTF">2021-01-11T13:55:30Z</dcterms:created>
  <dcterms:modified xsi:type="dcterms:W3CDTF">2024-12-17T13:05:34Z</dcterms:modified>
</cp:coreProperties>
</file>