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sldIdLst>
    <p:sldId id="260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1A176E-41BF-43AA-9557-B0464C36E46F}">
          <p14:sldIdLst>
            <p14:sldId id="260"/>
            <p14:sldId id="262"/>
            <p14:sldId id="263"/>
            <p14:sldId id="264"/>
            <p14:sldId id="265"/>
            <p14:sldId id="266"/>
            <p14:sldId id="26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BB1"/>
    <a:srgbClr val="D4E8EC"/>
    <a:srgbClr val="D9EFDA"/>
    <a:srgbClr val="F0F6D2"/>
    <a:srgbClr val="104282"/>
    <a:srgbClr val="B8CCE4"/>
    <a:srgbClr val="B9DEFF"/>
    <a:srgbClr val="F09E18"/>
    <a:srgbClr val="0016A0"/>
    <a:srgbClr val="8E0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2" autoAdjust="0"/>
    <p:restoredTop sz="97156" autoAdjust="0"/>
  </p:normalViewPr>
  <p:slideViewPr>
    <p:cSldViewPr snapToGrid="0" snapToObjects="1">
      <p:cViewPr varScale="1">
        <p:scale>
          <a:sx n="189" d="100"/>
          <a:sy n="189" d="100"/>
        </p:scale>
        <p:origin x="856" y="9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680" r="2888" b="865"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F6723-D640-49B5-011B-AC6F4B527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4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fm.web.cern.ch/hfm-working-group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498B4-68E2-360B-F6EC-210232D5C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1CBEE3-BC2C-08FC-8152-98C938D66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133" y="589018"/>
            <a:ext cx="7120371" cy="152270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Qu</a:t>
            </a: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ench and </a:t>
            </a:r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A</a:t>
            </a: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nalysis of </a:t>
            </a:r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T</a:t>
            </a: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ransients</a:t>
            </a:r>
            <a:b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W</a:t>
            </a: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orking </a:t>
            </a:r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G</a:t>
            </a: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roup</a:t>
            </a:r>
            <a:endParaRPr lang="en-GB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1832E-5622-4653-1F17-CBFDC1C0D897}"/>
              </a:ext>
            </a:extLst>
          </p:cNvPr>
          <p:cNvSpPr txBox="1"/>
          <p:nvPr/>
        </p:nvSpPr>
        <p:spPr>
          <a:xfrm>
            <a:off x="3601967" y="4557499"/>
            <a:ext cx="2210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QuAT WG</a:t>
            </a:r>
            <a:r>
              <a:rPr lang="en-GB" sz="1400"/>
              <a:t>, 18</a:t>
            </a:r>
            <a:r>
              <a:rPr lang="en-GB" sz="1400" baseline="30000"/>
              <a:t>th</a:t>
            </a:r>
            <a:r>
              <a:rPr lang="en-GB" sz="1400"/>
              <a:t> </a:t>
            </a:r>
            <a:r>
              <a:rPr lang="en-GB" sz="1400" dirty="0"/>
              <a:t>Dec 2024</a:t>
            </a:r>
            <a:endParaRPr lang="en-F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B95262-3161-D9C9-9A15-42F5C199A15E}"/>
              </a:ext>
            </a:extLst>
          </p:cNvPr>
          <p:cNvSpPr txBox="1"/>
          <p:nvPr/>
        </p:nvSpPr>
        <p:spPr>
          <a:xfrm>
            <a:off x="1907359" y="3393906"/>
            <a:ext cx="5801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Patricia Borges De Sousa, Gerard Willering, Mariusz Wozniak</a:t>
            </a:r>
            <a:endParaRPr lang="en-FR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190B32-2CB9-5126-9668-EAD9A24D169D}"/>
              </a:ext>
            </a:extLst>
          </p:cNvPr>
          <p:cNvSpPr txBox="1"/>
          <p:nvPr/>
        </p:nvSpPr>
        <p:spPr>
          <a:xfrm>
            <a:off x="1050550" y="2228880"/>
            <a:ext cx="73855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357770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3F67F-8701-F709-36E0-35BDB7D10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132A8B-9A63-C8C5-B958-C912F8F5A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5FCFA3-06F5-BEDE-0F60-4186497FEF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Mission statement</a:t>
            </a:r>
          </a:p>
          <a:p>
            <a:r>
              <a:rPr lang="en-GB" dirty="0"/>
              <a:t>Structure and topics</a:t>
            </a:r>
          </a:p>
          <a:p>
            <a:r>
              <a:rPr lang="en-GB" dirty="0"/>
              <a:t>List of identified speakers</a:t>
            </a:r>
          </a:p>
          <a:p>
            <a:r>
              <a:rPr lang="en-GB" dirty="0"/>
              <a:t>Organization</a:t>
            </a:r>
          </a:p>
          <a:p>
            <a:r>
              <a:rPr lang="en-GB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348941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35449-32CB-42D9-23EC-2A62C56D71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1BCEC0-9ED7-6A2D-B12F-B12B47626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Mission statement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AC44D-D3AB-41A1-36C6-3D7E5D5E00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721215"/>
            <a:ext cx="8771976" cy="3973331"/>
          </a:xfrm>
        </p:spPr>
        <p:txBody>
          <a:bodyPr/>
          <a:lstStyle/>
          <a:p>
            <a:pPr marL="27432" indent="0">
              <a:buNone/>
            </a:pPr>
            <a:r>
              <a:rPr lang="en-GB" dirty="0"/>
              <a:t>The </a:t>
            </a:r>
            <a:r>
              <a:rPr lang="en-GB" b="1" dirty="0"/>
              <a:t>analysis of transient </a:t>
            </a:r>
            <a:r>
              <a:rPr lang="en-GB" dirty="0"/>
              <a:t>events, such as </a:t>
            </a:r>
            <a:r>
              <a:rPr lang="en-GB" b="1" dirty="0"/>
              <a:t>quenches</a:t>
            </a:r>
            <a:r>
              <a:rPr lang="en-GB" dirty="0"/>
              <a:t>, ramp </a:t>
            </a:r>
            <a:r>
              <a:rPr lang="en-GB" b="1" dirty="0"/>
              <a:t>losses</a:t>
            </a:r>
            <a:r>
              <a:rPr lang="en-GB" dirty="0"/>
              <a:t>, and </a:t>
            </a:r>
            <a:r>
              <a:rPr lang="en-GB" b="1" dirty="0"/>
              <a:t>cooling</a:t>
            </a:r>
            <a:r>
              <a:rPr lang="en-GB" dirty="0"/>
              <a:t> dynamics, is essential for understanding and improving the </a:t>
            </a:r>
            <a:r>
              <a:rPr lang="en-GB" b="1" dirty="0"/>
              <a:t>performance and reliability</a:t>
            </a:r>
            <a:r>
              <a:rPr lang="en-GB" dirty="0"/>
              <a:t> of superconducting magnets. This working group addresses all aspects of transients, from </a:t>
            </a:r>
            <a:r>
              <a:rPr lang="en-GB" b="1" dirty="0"/>
              <a:t>numerical modelling</a:t>
            </a:r>
            <a:r>
              <a:rPr lang="en-GB" dirty="0"/>
              <a:t> and simulation to </a:t>
            </a:r>
            <a:r>
              <a:rPr lang="en-GB" b="1" dirty="0"/>
              <a:t>experimental measurements</a:t>
            </a:r>
            <a:r>
              <a:rPr lang="en-GB" dirty="0"/>
              <a:t> and </a:t>
            </a:r>
            <a:r>
              <a:rPr lang="en-GB" b="1" dirty="0"/>
              <a:t>hardware development</a:t>
            </a:r>
            <a:r>
              <a:rPr lang="en-GB" dirty="0"/>
              <a:t>. Topics include ramp-induced </a:t>
            </a:r>
            <a:r>
              <a:rPr lang="en-GB" b="1" dirty="0"/>
              <a:t>losses</a:t>
            </a:r>
            <a:r>
              <a:rPr lang="en-GB" dirty="0"/>
              <a:t>, </a:t>
            </a:r>
            <a:r>
              <a:rPr lang="en-GB" b="1" dirty="0"/>
              <a:t>cooling</a:t>
            </a:r>
            <a:r>
              <a:rPr lang="en-GB" dirty="0"/>
              <a:t> transients such as </a:t>
            </a:r>
            <a:r>
              <a:rPr lang="en-GB" b="1" dirty="0"/>
              <a:t>cooldown</a:t>
            </a:r>
            <a:r>
              <a:rPr lang="en-GB" dirty="0"/>
              <a:t> and </a:t>
            </a:r>
            <a:r>
              <a:rPr lang="en-GB" b="1" dirty="0"/>
              <a:t>recovery</a:t>
            </a:r>
            <a:r>
              <a:rPr lang="en-GB" dirty="0"/>
              <a:t> from a quench event, </a:t>
            </a:r>
            <a:r>
              <a:rPr lang="en-GB" b="1" dirty="0"/>
              <a:t>quench</a:t>
            </a:r>
            <a:r>
              <a:rPr lang="en-GB" dirty="0"/>
              <a:t> </a:t>
            </a:r>
            <a:r>
              <a:rPr lang="en-GB" b="1" dirty="0"/>
              <a:t>diagnostics</a:t>
            </a:r>
            <a:r>
              <a:rPr lang="en-GB" dirty="0"/>
              <a:t> and </a:t>
            </a:r>
            <a:r>
              <a:rPr lang="en-GB" b="1" dirty="0"/>
              <a:t>detection</a:t>
            </a:r>
            <a:r>
              <a:rPr lang="en-GB" dirty="0"/>
              <a:t>, and </a:t>
            </a:r>
            <a:r>
              <a:rPr lang="en-GB" b="1" dirty="0"/>
              <a:t>protection</a:t>
            </a:r>
            <a:r>
              <a:rPr lang="en-GB" dirty="0"/>
              <a:t> techniques. By </a:t>
            </a:r>
            <a:r>
              <a:rPr lang="en-GB" b="1" dirty="0">
                <a:solidFill>
                  <a:srgbClr val="FF0000"/>
                </a:solidFill>
              </a:rPr>
              <a:t>fostering collaboration</a:t>
            </a:r>
            <a:r>
              <a:rPr lang="en-GB" dirty="0"/>
              <a:t> across multiple teams and laboratories, the group aims to </a:t>
            </a:r>
            <a:r>
              <a:rPr lang="en-GB" b="1" dirty="0"/>
              <a:t>unify methodologies</a:t>
            </a:r>
            <a:r>
              <a:rPr lang="en-GB" dirty="0"/>
              <a:t>, </a:t>
            </a:r>
            <a:r>
              <a:rPr lang="en-GB" b="1" dirty="0"/>
              <a:t>validate models through measurements</a:t>
            </a:r>
            <a:r>
              <a:rPr lang="en-GB" dirty="0"/>
              <a:t>, and </a:t>
            </a:r>
            <a:r>
              <a:rPr lang="en-GB" b="1" dirty="0"/>
              <a:t>advance</a:t>
            </a:r>
            <a:r>
              <a:rPr lang="en-GB" dirty="0"/>
              <a:t> </a:t>
            </a:r>
            <a:r>
              <a:rPr lang="en-GB" b="1" dirty="0"/>
              <a:t>hardware</a:t>
            </a:r>
            <a:r>
              <a:rPr lang="en-GB" dirty="0"/>
              <a:t> </a:t>
            </a:r>
            <a:r>
              <a:rPr lang="en-GB" b="1" dirty="0"/>
              <a:t>solutions</a:t>
            </a:r>
            <a:r>
              <a:rPr lang="en-GB" dirty="0"/>
              <a:t> to tackle transient phenomena effectively.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809E01-0F22-CA3B-0FBB-DF0C816E919E}"/>
              </a:ext>
            </a:extLst>
          </p:cNvPr>
          <p:cNvSpPr txBox="1"/>
          <p:nvPr/>
        </p:nvSpPr>
        <p:spPr>
          <a:xfrm>
            <a:off x="248771" y="4803962"/>
            <a:ext cx="383791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https://hfm.web.cern.ch/hfm-working-groups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8579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AA5FB-EBDB-1279-DE79-C11A125E2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31A818-9960-04BF-B539-C07938B34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Structure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7D6BAF8-AE18-170C-93ED-6BB17294F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813095"/>
              </p:ext>
            </p:extLst>
          </p:nvPr>
        </p:nvGraphicFramePr>
        <p:xfrm>
          <a:off x="46620" y="863507"/>
          <a:ext cx="9017761" cy="3490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2852">
                  <a:extLst>
                    <a:ext uri="{9D8B030D-6E8A-4147-A177-3AD203B41FA5}">
                      <a16:colId xmlns:a16="http://schemas.microsoft.com/office/drawing/2014/main" val="1673421948"/>
                    </a:ext>
                  </a:extLst>
                </a:gridCol>
                <a:gridCol w="672702">
                  <a:extLst>
                    <a:ext uri="{9D8B030D-6E8A-4147-A177-3AD203B41FA5}">
                      <a16:colId xmlns:a16="http://schemas.microsoft.com/office/drawing/2014/main" val="111370726"/>
                    </a:ext>
                  </a:extLst>
                </a:gridCol>
                <a:gridCol w="2126292">
                  <a:extLst>
                    <a:ext uri="{9D8B030D-6E8A-4147-A177-3AD203B41FA5}">
                      <a16:colId xmlns:a16="http://schemas.microsoft.com/office/drawing/2014/main" val="3233395214"/>
                    </a:ext>
                  </a:extLst>
                </a:gridCol>
                <a:gridCol w="5615915">
                  <a:extLst>
                    <a:ext uri="{9D8B030D-6E8A-4147-A177-3AD203B41FA5}">
                      <a16:colId xmlns:a16="http://schemas.microsoft.com/office/drawing/2014/main" val="3426541160"/>
                    </a:ext>
                  </a:extLst>
                </a:gridCol>
              </a:tblGrid>
              <a:tr h="1771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I.D.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Scenario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Topic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Comments or key words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/>
                </a:tc>
                <a:extLst>
                  <a:ext uri="{0D108BD9-81ED-4DB2-BD59-A6C34878D82A}">
                    <a16:rowId xmlns:a16="http://schemas.microsoft.com/office/drawing/2014/main" val="211436348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Ramp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Ramp loss calculations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 loss calculations, conductor and magnet design impact</a:t>
                      </a: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351249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QuAT1.2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Screening currents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Transient effects in conductors or magnet structure when current is changing</a:t>
                      </a: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418291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QuAT1.3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Insulated coil ramp loss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optimal way to ramp an insulated coils magnet given its design and available cooling</a:t>
                      </a: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83562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QuAT1.4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Non-insulated ramp  loss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optimal way to ramp an NI coils magnet given its design and available cooling</a:t>
                      </a:r>
                    </a:p>
                  </a:txBody>
                  <a:tcPr marL="6151" marR="6151" marT="6151" marB="0" anchor="ctr">
                    <a:solidFill>
                      <a:srgbClr val="F0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564068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QuAT2.1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Cooling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Cooling arrangements and efficiency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 helium, conduction cooling, magnet structure, reduced power consumption, sustainability</a:t>
                      </a: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466087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QuAT2.2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Cooldown and recovery time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Cool down and recovery times studies due to impact of cooling arrangements and magnet design</a:t>
                      </a: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382521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QuAT2.3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Ramp loss removal and strategies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Transient simulations with AC loss and cooling arrangements included</a:t>
                      </a: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239943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QuAT2.4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Synchrotron radiation loss removal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Transient simulations with Synchrotron radiation loss and cooling arrangements included</a:t>
                      </a:r>
                    </a:p>
                  </a:txBody>
                  <a:tcPr marL="6151" marR="6151" marT="6151" marB="0" anchor="ctr">
                    <a:solidFill>
                      <a:srgbClr val="D9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106254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QuAT3.1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Quench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Spontaneous quenches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spikes, conductor movement, flux jumps</a:t>
                      </a: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883549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QuAT3.2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Inducing normal zone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Quench heaters, lasers, fast ramping, switching off cooling, E-CLIQ</a:t>
                      </a: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763902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QuAT3.3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Quench diagnostics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taps, quench antennas, fibre optics, acoustic emissions, temperature sensors, hall probes</a:t>
                      </a: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100106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QuAT3.4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Quench detection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taps, impedance change, temperature sensors, simulations</a:t>
                      </a:r>
                    </a:p>
                  </a:txBody>
                  <a:tcPr marL="6151" marR="6151" marT="6151" marB="0" anchor="ctr">
                    <a:solidFill>
                      <a:srgbClr val="D4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956603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QuAT4.1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Protection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Quench Protection Simulations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Tools, Software, numerical methods, benchmarking</a:t>
                      </a: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163479"/>
                  </a:ext>
                </a:extLst>
              </a:tr>
              <a:tr h="17714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QuAT4.2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Quench Protection Techniques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ideas, old ideas revisited, hardware</a:t>
                      </a:r>
                    </a:p>
                  </a:txBody>
                  <a:tcPr marL="6151" marR="6151" marT="6151" marB="0" anchor="ctr">
                    <a:solidFill>
                      <a:srgbClr val="E1BB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243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628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C194F2-8DFC-D789-46A4-7607F5E5B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54E9A8-E666-03CF-B305-C926D6EC4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of identified speakers and topics *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48FB82F-0B6A-39D7-17D1-863B410DDDFE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6036946"/>
              </p:ext>
            </p:extLst>
          </p:nvPr>
        </p:nvGraphicFramePr>
        <p:xfrm>
          <a:off x="737292" y="697200"/>
          <a:ext cx="7357837" cy="432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3130">
                  <a:extLst>
                    <a:ext uri="{9D8B030D-6E8A-4147-A177-3AD203B41FA5}">
                      <a16:colId xmlns:a16="http://schemas.microsoft.com/office/drawing/2014/main" val="909053279"/>
                    </a:ext>
                  </a:extLst>
                </a:gridCol>
                <a:gridCol w="1878001">
                  <a:extLst>
                    <a:ext uri="{9D8B030D-6E8A-4147-A177-3AD203B41FA5}">
                      <a16:colId xmlns:a16="http://schemas.microsoft.com/office/drawing/2014/main" val="4010490755"/>
                    </a:ext>
                  </a:extLst>
                </a:gridCol>
                <a:gridCol w="4656706">
                  <a:extLst>
                    <a:ext uri="{9D8B030D-6E8A-4147-A177-3AD203B41FA5}">
                      <a16:colId xmlns:a16="http://schemas.microsoft.com/office/drawing/2014/main" val="3518954124"/>
                    </a:ext>
                  </a:extLst>
                </a:gridCol>
              </a:tblGrid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Date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Presenter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Topic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688213422"/>
                  </a:ext>
                </a:extLst>
              </a:tr>
              <a:tr h="66439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17.12.2024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Patricia Borges De Sousa,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Gerard Willering,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Mariusz Wozniak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Kick-off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992059399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Julien Dular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Multifilamentary strand AC loss simulations with CATI method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64057028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Erik Schnaubelt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HTS pancake simulations with 3D FE - insulated and NI coils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2851455812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Mariusz Wozniak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HTS pancake coil conductor defects impact on quench detection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2970901004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Tim Mulder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HTS pancake simulations with 2D FD - NI coils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2169749760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Tim Mulder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HTS pancake simulations with 3D FD - insulated and NI coils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474035565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Davide Rinaldoni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HTS pancake simulations with 2D+1D FE - NI coils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642571764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Julien Dular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Conductor homogenization for FE quench simulations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46119122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Emmanuele Ravaioli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Energy Shift with Coupling - measurements and simulations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009241343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Emmanuele Ravaioli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Quench protection with CLIQ - measurements and simulations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946045900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Tim Mulder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E-CLIQ based quench protection - measurements and simulations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972789535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Tim Mulder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Capacitor-Discharge for quench protection of NI HTS coils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024204507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Mariusz Wozniak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Quench co-simulations of CCT magnets in 3D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2886700869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Tim Mulder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Ramp optimisation for NI coils - example of Muon Collider magnet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2805387749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Gerard Willering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AC loss measurement LTS+HTS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587064333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Gerard Willering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Measurements of splices and voltage of multitape cable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981073449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Ximo Gallud Cidoncha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Cooldown transient for cooling with 4.5 K gas He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581494195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Ximo Gallud Cidoncha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After quench cooldown for cooling with 4.5 K gas He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3351166819"/>
                  </a:ext>
                </a:extLst>
              </a:tr>
              <a:tr h="17839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t.b.c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Patricia Borges De Sousa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Diffusivity in stacks of HTS tape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8" marR="5718" marT="5718" marB="0" anchor="ctr"/>
                </a:tc>
                <a:extLst>
                  <a:ext uri="{0D108BD9-81ED-4DB2-BD59-A6C34878D82A}">
                    <a16:rowId xmlns:a16="http://schemas.microsoft.com/office/drawing/2014/main" val="107165157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8987827-F773-9BFC-A7BD-386B28CB53AA}"/>
              </a:ext>
            </a:extLst>
          </p:cNvPr>
          <p:cNvSpPr txBox="1"/>
          <p:nvPr/>
        </p:nvSpPr>
        <p:spPr>
          <a:xfrm>
            <a:off x="2023783" y="5379103"/>
            <a:ext cx="52918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* Availability of speakers, presentation title and order of presentations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3328260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FE2F70-4CB9-61C1-15E3-D73332F02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F771CA-1356-B947-E34C-0982BB5C8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Organization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CD71C-2A84-72BD-8945-D715AF5DC7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96" y="696160"/>
            <a:ext cx="9055528" cy="4469320"/>
          </a:xfrm>
        </p:spPr>
        <p:txBody>
          <a:bodyPr/>
          <a:lstStyle/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To begin with, we start with a sequence of presentations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Please contact the organisers with the topic and presenter availability if you would like to present on a topic that fits into the structure of QuAT WG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i="0" dirty="0">
                <a:solidFill>
                  <a:srgbClr val="1A63A0"/>
                </a:solidFill>
                <a:effectLst/>
                <a:ea typeface="Calibri" panose="020F0502020204030204" pitchFamily="34" charset="0"/>
              </a:rPr>
              <a:t>There will be only one presentation at a time</a:t>
            </a:r>
            <a:endParaRPr lang="en-GB" sz="2000" dirty="0">
              <a:solidFill>
                <a:srgbClr val="1A63A0"/>
              </a:solidFill>
              <a:ea typeface="Calibri" panose="020F0502020204030204" pitchFamily="34" charset="0"/>
            </a:endParaRPr>
          </a:p>
          <a:p>
            <a:pPr marL="484632" indent="-457200">
              <a:buFont typeface="+mj-lt"/>
              <a:buAutoNum type="arabicPeriod"/>
            </a:pPr>
            <a:r>
              <a:rPr lang="en-GB" sz="2000" i="0" dirty="0">
                <a:solidFill>
                  <a:srgbClr val="1A63A0"/>
                </a:solidFill>
                <a:effectLst/>
                <a:ea typeface="Calibri" panose="020F0502020204030204" pitchFamily="34" charset="0"/>
              </a:rPr>
              <a:t>The focus is on discussion and </a:t>
            </a: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collaboration rather than just communication of the work done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Ideas for deep dive sessions that are not presentations are welcome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Meetings on Tuesday at 4 pm every 2 weeks (or 3 weeks in holidays)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Attendance in person is strongly encouraged, the room to be in the invite</a:t>
            </a:r>
          </a:p>
          <a:p>
            <a:pPr marL="484632" indent="-457200">
              <a:buFont typeface="+mj-lt"/>
              <a:buAutoNum type="arabicPeriod"/>
            </a:pPr>
            <a:r>
              <a:rPr lang="en-GB" sz="2000" dirty="0">
                <a:solidFill>
                  <a:srgbClr val="1A63A0"/>
                </a:solidFill>
                <a:ea typeface="Calibri" panose="020F0502020204030204" pitchFamily="34" charset="0"/>
              </a:rPr>
              <a:t>Link for Zoom will be available but is intended for colleagues who are not based at CERN</a:t>
            </a:r>
          </a:p>
          <a:p>
            <a:pPr marL="484632" indent="-457200">
              <a:buFont typeface="+mj-lt"/>
              <a:buAutoNum type="arabicPeriod"/>
            </a:pPr>
            <a:endParaRPr lang="en-GB" sz="2000" dirty="0">
              <a:solidFill>
                <a:srgbClr val="1A63A0"/>
              </a:solidFill>
              <a:ea typeface="Calibri" panose="020F0502020204030204" pitchFamily="34" charset="0"/>
            </a:endParaRPr>
          </a:p>
          <a:p>
            <a:pPr marL="484632" indent="-457200">
              <a:buFont typeface="+mj-lt"/>
              <a:buAutoNum type="arabicPeriod"/>
            </a:pPr>
            <a:endParaRPr lang="en-GB" sz="2000" dirty="0">
              <a:solidFill>
                <a:srgbClr val="1A63A0"/>
              </a:solidFill>
              <a:ea typeface="Calibri" panose="020F0502020204030204" pitchFamily="34" charset="0"/>
            </a:endParaRPr>
          </a:p>
          <a:p>
            <a:pPr marL="484632" indent="-457200">
              <a:buFont typeface="+mj-lt"/>
              <a:buAutoNum type="arabicPeriod"/>
            </a:pPr>
            <a:endParaRPr lang="en-GB" sz="2000" dirty="0">
              <a:solidFill>
                <a:srgbClr val="1A63A0"/>
              </a:solidFill>
              <a:ea typeface="Calibri" panose="020F0502020204030204" pitchFamily="34" charset="0"/>
            </a:endParaRPr>
          </a:p>
          <a:p>
            <a:pPr marL="27432" indent="0">
              <a:buNone/>
            </a:pPr>
            <a:endParaRPr lang="en-GB" sz="2400" i="0" dirty="0">
              <a:solidFill>
                <a:srgbClr val="1A63A0"/>
              </a:solidFill>
              <a:effectLst/>
              <a:ea typeface="Calibri" panose="020F0502020204030204" pitchFamily="34" charset="0"/>
            </a:endParaRPr>
          </a:p>
          <a:p>
            <a:pPr marL="27432" indent="0">
              <a:buNone/>
            </a:pPr>
            <a:endParaRPr lang="en-GB" sz="2400" i="0" dirty="0">
              <a:solidFill>
                <a:srgbClr val="1A63A0"/>
              </a:solidFill>
              <a:effectLst/>
              <a:ea typeface="Calibri" panose="020F0502020204030204" pitchFamily="34" charset="0"/>
            </a:endParaRPr>
          </a:p>
          <a:p>
            <a:pPr marL="27432" indent="0">
              <a:buNone/>
            </a:pPr>
            <a:endParaRPr lang="en-GB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81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E49F07-9675-0673-F836-1522A5FAB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38482C-02AC-966B-6A9B-9362B798B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Discussion and feedback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1EFD5-3421-BB47-69F9-2E1C3E26E64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27432" indent="0">
              <a:buNone/>
            </a:pPr>
            <a:r>
              <a:rPr lang="en-GB" sz="2400" dirty="0"/>
              <a:t>Please let us know what are your thoughts about QuAT WG, in particular:</a:t>
            </a:r>
          </a:p>
          <a:p>
            <a:pPr>
              <a:buFontTx/>
              <a:buChar char="-"/>
            </a:pPr>
            <a:r>
              <a:rPr lang="en-GB" sz="2400" dirty="0"/>
              <a:t>Structure</a:t>
            </a:r>
          </a:p>
          <a:p>
            <a:pPr>
              <a:buFontTx/>
              <a:buChar char="-"/>
            </a:pPr>
            <a:r>
              <a:rPr lang="en-GB" sz="2400" dirty="0"/>
              <a:t>Topics</a:t>
            </a:r>
          </a:p>
          <a:p>
            <a:pPr>
              <a:buFontTx/>
              <a:buChar char="-"/>
            </a:pPr>
            <a:r>
              <a:rPr lang="en-GB" sz="2400" dirty="0"/>
              <a:t>Organization</a:t>
            </a:r>
          </a:p>
          <a:p>
            <a:pPr>
              <a:buFontTx/>
              <a:buChar char="-"/>
            </a:pPr>
            <a:r>
              <a:rPr lang="en-GB" sz="2400" dirty="0"/>
              <a:t>Anything else</a:t>
            </a:r>
          </a:p>
        </p:txBody>
      </p:sp>
    </p:spTree>
    <p:extLst>
      <p:ext uri="{BB962C8B-B14F-4D97-AF65-F5344CB8AC3E}">
        <p14:creationId xmlns:p14="http://schemas.microsoft.com/office/powerpoint/2010/main" val="2185573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12855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67879</TotalTime>
  <Words>874</Words>
  <Application>Microsoft Office PowerPoint</Application>
  <PresentationFormat>On-screen Show (16:10)</PresentationFormat>
  <Paragraphs>152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Roboto</vt:lpstr>
      <vt:lpstr>HFM(4-3)</vt:lpstr>
      <vt:lpstr>Quench and Analysis of Transients Working Group</vt:lpstr>
      <vt:lpstr>Agenda</vt:lpstr>
      <vt:lpstr>Mission statement</vt:lpstr>
      <vt:lpstr>Structure</vt:lpstr>
      <vt:lpstr>List of identified speakers and topics *</vt:lpstr>
      <vt:lpstr>Organization </vt:lpstr>
      <vt:lpstr>Discussion and feedback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1077</cp:revision>
  <cp:lastPrinted>2022-04-29T08:24:36Z</cp:lastPrinted>
  <dcterms:created xsi:type="dcterms:W3CDTF">2012-11-30T11:04:26Z</dcterms:created>
  <dcterms:modified xsi:type="dcterms:W3CDTF">2024-12-17T11:00:04Z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