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5" r:id="rId4"/>
    <p:sldId id="271" r:id="rId5"/>
    <p:sldId id="257" r:id="rId6"/>
    <p:sldId id="273" r:id="rId7"/>
    <p:sldId id="274" r:id="rId8"/>
    <p:sldId id="279" r:id="rId9"/>
    <p:sldId id="280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2BA37-ACBC-4F40-836A-4C43D2CA9224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F0CA0-25B9-4C23-AC3F-1BD9CE29C6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62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AF4F-7F21-4F57-0382-05D9BD754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D22F4C-0D21-43A7-A71B-DA362DFDD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AD14E-6F59-3F14-64CF-61BBDE4C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E398-B367-4FD8-A96D-49493EEFB0EE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FFA12-39F5-4C2D-28B3-A76AC9B04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3921F-D4F9-78B1-5AD9-204EA251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8912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59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B1013-B003-E2F0-DECA-81256E7A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92F761-CE02-2054-13F8-21FE6CF22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4DBED-34AB-CF0C-17F2-4A982A645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FF634-9009-4EE9-9EA1-F99FD82C2544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0D146-E2A7-1B18-5960-8758E081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37FD4-7799-2052-B014-57245875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9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FBE24F-8B73-B7C0-5DFF-39DC285F7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7D8BBF-8DAA-069D-415B-EF8064D46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CE56A-1AE1-8952-E080-EBA85A86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9CA79-57A8-4F33-870A-8E92F2E18F6F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60A65-1AB1-4E51-801A-55719196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716B0-D17D-61B2-0DC7-77B98F37B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4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ACE23-0586-854A-DA59-E1128A40E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227F3-7BA0-D34F-5E7E-3D5B6E73D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61A76-988A-00B3-CA4E-E980B60D9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50F09-4BCD-4F5F-9306-D150FA0CA071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DFF1-BCC5-AC2A-A0FB-81492B0AC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2B496-3EE8-CCD9-0513-7D9416C38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B5FB-0D6D-99D7-0C61-605865060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2AE78-8957-D294-E9FA-D050F8C0A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0E99D-E5EF-4836-6CE9-D0FBAE1A3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49803-2917-4671-88B2-DD2542C17A3B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0F228-3A93-A78C-9A56-4E804DB0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F51D-85D6-F1A6-19F8-90A6BA8B7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59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90C6C-1E1B-9D0D-2801-018B5E79A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3CBD3-FB77-9000-FFA4-76B062011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8DE38-BD59-B3C2-5F4F-AB359124E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1ABFA-A2D8-4A88-7689-392F47CFE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4C62-32B6-4FA6-AB30-DAA6399E7ABE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3650C-F5AE-7A18-6D26-AEB4689A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86477-C124-513A-3AA8-4DF8E79A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80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16D47-F78F-40CF-0C20-840C513A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CA825-F4E3-E240-A9DE-542DADEBD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A79F2-0BEE-ECB8-52CF-C9BB43E5F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9DAC8C-1976-AE54-90D1-0855EBB00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60378D-547F-E5E2-1731-16DFFB95EC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EDAB40-DF31-A8F0-5A6C-5A5525D64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86F1-EDA9-43C3-A014-254B3B4761A7}" type="datetime1">
              <a:rPr lang="en-GB" smtClean="0"/>
              <a:t>03/02/2025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27D705-7A55-1EEF-1C1D-7A3A8664E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4CFEB-5DC4-83A1-C04D-BC4F1D7B2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26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9DBF5-18DD-8EF1-66E0-D2C99724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53508-A9F5-BBC1-D558-6EFD362C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01CC-7840-4E33-AA19-945CBD5F5C2F}" type="datetime1">
              <a:rPr lang="en-GB" smtClean="0"/>
              <a:t>03/02/2025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EB92D-1CCD-62EE-8508-06AEEF02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FD12E4-BCF3-490C-D27F-DBC724254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23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5859CD-F022-68E6-ACD6-AC30E5167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095A-A2F9-4134-9330-1BD52F7A4C66}" type="datetime1">
              <a:rPr lang="en-GB" smtClean="0"/>
              <a:t>03/02/2025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6BCBD-84DB-69CC-EE95-36F658C2D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F2762-6300-B3AB-6F3A-28195644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03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CDF6-FB70-6017-503C-9185DF1BE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C03D5-9ADE-3D34-6AAA-2A6FBB3B2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20DF7-04A7-B170-AF20-90BAD06D3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CAB50-DAB1-C17D-3EBA-E51B0703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E21B-4921-447F-8E0F-E970243645FE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8275B-A41A-5866-6041-0CDC91B8C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E4CD4-7029-920E-9E71-0219FEBC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02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2AC35-3215-0559-C5F3-231230D4B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14AF4-59E8-0573-ACDE-F8F182B33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57002-D5B7-B813-4B25-8503CFFF79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491E8-DD98-82FE-D6A3-1AD156565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4FDA-C906-43B9-B18C-A2B88CFED8A7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3E445-12CE-A5BE-B975-C19F44D1C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AE485-3285-6A2E-1CE4-2723C787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9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A915B3-2E78-D0B1-81A8-4A9B309FA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3EC60-29A9-6E39-34C5-964D0492F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480D2-138D-D21B-321D-2621960D7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4229-887D-478C-B81C-8C2839D023C5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1140F-59E2-1687-319C-58098E1A3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F6CE7-BC47-1B59-AAD8-0A808058E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38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154AE-3EF4-75CE-3AC1-53F722EFD3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the</a:t>
            </a:r>
            <a:br>
              <a:rPr lang="en-US" dirty="0"/>
            </a:br>
            <a:r>
              <a:rPr lang="en-US" dirty="0"/>
              <a:t>injector MD days 2025!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2ED6A0-26E0-9441-4C57-F2393D3D18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February 3</a:t>
            </a:r>
            <a:r>
              <a:rPr lang="en-US" baseline="30000" dirty="0"/>
              <a:t>rd</a:t>
            </a:r>
            <a:r>
              <a:rPr lang="en-US" dirty="0"/>
              <a:t> 2025</a:t>
            </a:r>
          </a:p>
          <a:p>
            <a:endParaRPr lang="en-US" dirty="0"/>
          </a:p>
          <a:p>
            <a:r>
              <a:rPr lang="en-US" dirty="0"/>
              <a:t>Foteini Asvesta and Benoit Salvant for the injector MD team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D7178-5CF9-210B-1AE4-0E741F9D0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109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D5596-66C0-64AC-5C88-3555E8342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C2331-F33D-8413-31CE-D2005EC38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2D04F-E064-3960-35C5-FC69D93FE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20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91EB9-9845-A3DC-884F-9EC553B28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7202"/>
          </a:xfrm>
        </p:spPr>
        <p:txBody>
          <a:bodyPr/>
          <a:lstStyle/>
          <a:p>
            <a:r>
              <a:rPr lang="en-US" dirty="0"/>
              <a:t>Injector MD team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4AF07-97F2-3EAC-DA04-D407A908E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527"/>
            <a:ext cx="10515600" cy="4671436"/>
          </a:xfrm>
        </p:spPr>
        <p:txBody>
          <a:bodyPr>
            <a:normAutofit/>
          </a:bodyPr>
          <a:lstStyle/>
          <a:p>
            <a:r>
              <a:rPr lang="en-US" dirty="0"/>
              <a:t>OP MD </a:t>
            </a:r>
            <a:r>
              <a:rPr lang="en-US" dirty="0" err="1"/>
              <a:t>linkpersons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- CPS : Fabrice Chapuis, Oliver Hans, Gil Imesch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- SPS: Johan Dalla-Costa, Chris Wetton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ASM support:</a:t>
            </a:r>
          </a:p>
          <a:p>
            <a:pPr marL="457200" lvl="1" indent="0">
              <a:buNone/>
            </a:pPr>
            <a:r>
              <a:rPr lang="en-GB" dirty="0"/>
              <a:t>- Emanuele Matli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2CD21-1D6A-FAD6-7E54-09312EE1C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C7728E-CA71-890C-A68F-D6BF5D66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6814" y="1011064"/>
            <a:ext cx="1040564" cy="1264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49CB68-976C-ECDA-97EA-A8B3FD465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6094" y="1051409"/>
            <a:ext cx="990738" cy="1257475"/>
          </a:xfrm>
          <a:prstGeom prst="rect">
            <a:avLst/>
          </a:prstGeom>
        </p:spPr>
      </p:pic>
      <p:pic>
        <p:nvPicPr>
          <p:cNvPr id="12" name="Picture 11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D7B8DFA6-A57E-D969-4349-2B5E12155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160" y="2538419"/>
            <a:ext cx="902853" cy="12644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85FB71-99FC-9729-6F04-8F5FBAAD1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1632" y="2507321"/>
            <a:ext cx="1047896" cy="12955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A40F45-1D38-5300-069C-E5CDBAEE40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7741" y="4183240"/>
            <a:ext cx="1047896" cy="13051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1E2E7E-6DC6-462B-C005-221A2C523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7689" y="981228"/>
            <a:ext cx="900941" cy="13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4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C440-ACA6-A6DB-1E11-E3A0A5415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objectives for these MD days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4BA0B-0AF1-F950-BBFA-501ADA6BC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910" y="1825625"/>
            <a:ext cx="11045890" cy="4351338"/>
          </a:xfrm>
        </p:spPr>
        <p:txBody>
          <a:bodyPr/>
          <a:lstStyle/>
          <a:p>
            <a:r>
              <a:rPr lang="en-US" dirty="0"/>
              <a:t>Discuss and converge on the provisional dedicated MD planning for 2025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Identify:</a:t>
            </a:r>
          </a:p>
          <a:p>
            <a:pPr lvl="1"/>
            <a:r>
              <a:rPr lang="en-US" dirty="0"/>
              <a:t>issues experienced during 2024 MDs</a:t>
            </a:r>
          </a:p>
          <a:p>
            <a:pPr lvl="1"/>
            <a:r>
              <a:rPr lang="en-US" dirty="0"/>
              <a:t>special wishes for 2025 MDs</a:t>
            </a:r>
          </a:p>
          <a:p>
            <a:pPr lvl="1"/>
            <a:r>
              <a:rPr lang="en-US" dirty="0"/>
              <a:t>bottlenecks for planning in 2025/2026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Check that the major topics from JAPW’24 and Cham’25 are covered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4856F-253F-AF5E-C69B-DF21300FA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521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164B-1BF8-089F-5C89-DB1012C1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86" y="111351"/>
            <a:ext cx="10515600" cy="1325563"/>
          </a:xfrm>
        </p:spPr>
        <p:txBody>
          <a:bodyPr/>
          <a:lstStyle/>
          <a:p>
            <a:r>
              <a:rPr lang="en-US" dirty="0"/>
              <a:t>A look back to 2024 objectives</a:t>
            </a:r>
            <a:endParaRPr lang="en-GB" dirty="0"/>
          </a:p>
        </p:txBody>
      </p:sp>
      <p:pic>
        <p:nvPicPr>
          <p:cNvPr id="6" name="Content Placeholder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D6306B-1087-3B50-7FC9-27649E47D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72" y="1104596"/>
            <a:ext cx="9450703" cy="5305530"/>
          </a:xfrm>
          <a:ln>
            <a:solidFill>
              <a:schemeClr val="accent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0E2BF-8598-0ADC-8460-AA8747573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907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4</a:t>
            </a:fld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B40A08-2F25-30FA-9A38-2F16300708AB}"/>
              </a:ext>
            </a:extLst>
          </p:cNvPr>
          <p:cNvCxnSpPr/>
          <p:nvPr/>
        </p:nvCxnSpPr>
        <p:spPr>
          <a:xfrm>
            <a:off x="9555982" y="2496293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F9141E-1BE9-2443-2E28-BCAFAB6305C6}"/>
              </a:ext>
            </a:extLst>
          </p:cNvPr>
          <p:cNvSpPr txBox="1"/>
          <p:nvPr/>
        </p:nvSpPr>
        <p:spPr>
          <a:xfrm>
            <a:off x="10170367" y="231162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0DC5C6-F690-B021-842A-711E3943F1AF}"/>
              </a:ext>
            </a:extLst>
          </p:cNvPr>
          <p:cNvCxnSpPr/>
          <p:nvPr/>
        </p:nvCxnSpPr>
        <p:spPr>
          <a:xfrm>
            <a:off x="9347683" y="2796460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0DE2C2-7FE0-F649-4B06-84CF26F9C04C}"/>
              </a:ext>
            </a:extLst>
          </p:cNvPr>
          <p:cNvSpPr txBox="1"/>
          <p:nvPr/>
        </p:nvSpPr>
        <p:spPr>
          <a:xfrm>
            <a:off x="9962068" y="2611794"/>
            <a:ext cx="222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and operational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E3695A-BAC9-6759-CF4F-B1D3A2B06A0E}"/>
              </a:ext>
            </a:extLst>
          </p:cNvPr>
          <p:cNvCxnSpPr/>
          <p:nvPr/>
        </p:nvCxnSpPr>
        <p:spPr>
          <a:xfrm>
            <a:off x="6096000" y="3362194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3902B2E-69E1-6E2C-3257-A844ACE4C322}"/>
              </a:ext>
            </a:extLst>
          </p:cNvPr>
          <p:cNvSpPr txBox="1"/>
          <p:nvPr/>
        </p:nvSpPr>
        <p:spPr>
          <a:xfrm>
            <a:off x="6710385" y="3177528"/>
            <a:ext cx="362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for BCMS, and almost to target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861491-6271-A8D9-B3D4-C8F0442F87E7}"/>
              </a:ext>
            </a:extLst>
          </p:cNvPr>
          <p:cNvCxnSpPr/>
          <p:nvPr/>
        </p:nvCxnSpPr>
        <p:spPr>
          <a:xfrm>
            <a:off x="8814326" y="4236065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E60CABC-2580-E995-1DE5-A8ECADD1B9D9}"/>
              </a:ext>
            </a:extLst>
          </p:cNvPr>
          <p:cNvSpPr txBox="1"/>
          <p:nvPr/>
        </p:nvSpPr>
        <p:spPr>
          <a:xfrm>
            <a:off x="9428711" y="4051399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120CB4-F439-D4C6-0AFF-3E87D484A246}"/>
              </a:ext>
            </a:extLst>
          </p:cNvPr>
          <p:cNvCxnSpPr/>
          <p:nvPr/>
        </p:nvCxnSpPr>
        <p:spPr>
          <a:xfrm>
            <a:off x="5481615" y="4752582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4D817B8-9A0C-8293-293D-B62F4DFB45C5}"/>
              </a:ext>
            </a:extLst>
          </p:cNvPr>
          <p:cNvSpPr txBox="1"/>
          <p:nvPr/>
        </p:nvSpPr>
        <p:spPr>
          <a:xfrm>
            <a:off x="6096000" y="4567916"/>
            <a:ext cx="581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Studies done, operational implementation planned for 2025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650B12-0FB8-FA81-7768-5B033EE1B699}"/>
              </a:ext>
            </a:extLst>
          </p:cNvPr>
          <p:cNvCxnSpPr/>
          <p:nvPr/>
        </p:nvCxnSpPr>
        <p:spPr>
          <a:xfrm>
            <a:off x="9428711" y="5675669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5129D5-94F7-C1D9-1A2B-0DD23873D6DB}"/>
              </a:ext>
            </a:extLst>
          </p:cNvPr>
          <p:cNvSpPr txBox="1"/>
          <p:nvPr/>
        </p:nvSpPr>
        <p:spPr>
          <a:xfrm>
            <a:off x="10043096" y="5491003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676B06-90A5-4F9D-959F-1EA05D7EFDCB}"/>
              </a:ext>
            </a:extLst>
          </p:cNvPr>
          <p:cNvSpPr txBox="1"/>
          <p:nvPr/>
        </p:nvSpPr>
        <p:spPr>
          <a:xfrm>
            <a:off x="2338234" y="6026138"/>
            <a:ext cx="467416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Excellent improvements throughout the year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Congratulations to all MD users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368467-4F61-E3D0-9C36-D25D32AF9657}"/>
              </a:ext>
            </a:extLst>
          </p:cNvPr>
          <p:cNvCxnSpPr/>
          <p:nvPr/>
        </p:nvCxnSpPr>
        <p:spPr>
          <a:xfrm>
            <a:off x="5991851" y="3097747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89D52B-F42C-1405-1886-0C7A346B374F}"/>
              </a:ext>
            </a:extLst>
          </p:cNvPr>
          <p:cNvSpPr txBox="1"/>
          <p:nvPr/>
        </p:nvSpPr>
        <p:spPr>
          <a:xfrm>
            <a:off x="6606236" y="2913081"/>
            <a:ext cx="3827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Lots of improvements, to be continued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5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92242-664F-2144-92AD-44FBA3372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619" y="365125"/>
            <a:ext cx="10968181" cy="909493"/>
          </a:xfrm>
        </p:spPr>
        <p:txBody>
          <a:bodyPr>
            <a:normAutofit fontScale="90000"/>
          </a:bodyPr>
          <a:lstStyle/>
          <a:p>
            <a:r>
              <a:rPr lang="en-US" dirty="0"/>
              <a:t>Main topics to address in 2025 (JAPW’24+ Cham’25)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11EC0-ED4B-FA25-59F5-1B46229A0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64" y="1274618"/>
            <a:ext cx="11575472" cy="49538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u="sng" dirty="0"/>
              <a:t>LHC beams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the push to LIU nominal performance for standard filling scheme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Brightness &amp; tail characterisation and optimisation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Reliability and reproducibility (proposal of LIU reliability run in 2026)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Operational margin?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u="sng" dirty="0"/>
              <a:t>FT beams</a:t>
            </a:r>
          </a:p>
          <a:p>
            <a:pPr lvl="1"/>
            <a:r>
              <a:rPr lang="en-US" sz="2000" dirty="0" err="1"/>
              <a:t>SHiP</a:t>
            </a:r>
            <a:r>
              <a:rPr lang="en-US" sz="2000" dirty="0"/>
              <a:t> cycle, beam, extraction and target tests</a:t>
            </a:r>
          </a:p>
          <a:p>
            <a:pPr lvl="1"/>
            <a:r>
              <a:rPr lang="en-US" sz="2000" dirty="0"/>
              <a:t>Loss reduction and extraction optimization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u="sng" dirty="0">
                <a:sym typeface="Wingdings" panose="05000000000000000000" pitchFamily="2" charset="2"/>
              </a:rPr>
              <a:t>HL-LHC project: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Crab cavity beam tests (new RFD cryomodule now installed in SPS)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Prepare all beam variants for HL-LHC MDs</a:t>
            </a:r>
          </a:p>
          <a:p>
            <a:pPr marL="457200" lvl="1" indent="0">
              <a:buNone/>
            </a:pPr>
            <a:endParaRPr lang="en-US" sz="1900" dirty="0">
              <a:sym typeface="Wingdings" panose="05000000000000000000" pitchFamily="2" charset="2"/>
            </a:endParaRPr>
          </a:p>
          <a:p>
            <a:endParaRPr lang="en-US" sz="2400" dirty="0"/>
          </a:p>
          <a:p>
            <a:pPr marL="0" indent="0">
              <a:buNone/>
            </a:pPr>
            <a:r>
              <a:rPr lang="en-GB" sz="2400" u="sng" dirty="0"/>
              <a:t>Automation:</a:t>
            </a:r>
          </a:p>
          <a:p>
            <a:pPr lvl="1"/>
            <a:r>
              <a:rPr lang="en-GB" sz="2000" dirty="0"/>
              <a:t>Hysteresis studies to avoid degaussing cycles</a:t>
            </a: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A9350-882B-7688-54A8-E69C48C24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5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0C076F10-A3A6-D33B-A61C-8B911D4CB1D8}"/>
              </a:ext>
            </a:extLst>
          </p:cNvPr>
          <p:cNvSpPr/>
          <p:nvPr/>
        </p:nvSpPr>
        <p:spPr>
          <a:xfrm>
            <a:off x="9801185" y="3153747"/>
            <a:ext cx="223935" cy="29347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E36DA1-FEFF-6E45-3C86-3A1BD6C5BF84}"/>
              </a:ext>
            </a:extLst>
          </p:cNvPr>
          <p:cNvSpPr txBox="1"/>
          <p:nvPr/>
        </p:nvSpPr>
        <p:spPr>
          <a:xfrm>
            <a:off x="10267716" y="4435554"/>
            <a:ext cx="161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Dedicated MDs</a:t>
            </a:r>
            <a:endParaRPr lang="en-GB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35272AB-32F4-572A-9DAD-A25D2150623E}"/>
              </a:ext>
            </a:extLst>
          </p:cNvPr>
          <p:cNvSpPr/>
          <p:nvPr/>
        </p:nvSpPr>
        <p:spPr>
          <a:xfrm>
            <a:off x="9801185" y="1360817"/>
            <a:ext cx="223935" cy="165297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C5C9D7-4B95-743D-750E-9F47E14D8F3A}"/>
              </a:ext>
            </a:extLst>
          </p:cNvPr>
          <p:cNvSpPr txBox="1"/>
          <p:nvPr/>
        </p:nvSpPr>
        <p:spPr>
          <a:xfrm>
            <a:off x="10141783" y="2045844"/>
            <a:ext cx="242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 parallel MDs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119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alendar&#10;&#10;Description automatically generated">
            <a:extLst>
              <a:ext uri="{FF2B5EF4-FFF2-40B4-BE49-F238E27FC236}">
                <a16:creationId xmlns:a16="http://schemas.microsoft.com/office/drawing/2014/main" id="{EE19BF3B-CA02-0AE3-0EAC-73124BB60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23" y="140676"/>
            <a:ext cx="6172735" cy="65613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5594F6-576B-3FD1-2EFE-046C7076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27" y="144510"/>
            <a:ext cx="10515600" cy="1325563"/>
          </a:xfrm>
        </p:spPr>
        <p:txBody>
          <a:bodyPr/>
          <a:lstStyle/>
          <a:p>
            <a:r>
              <a:rPr lang="en-US" dirty="0"/>
              <a:t>MD planning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4934E-10DD-DC57-65D7-28BDE235D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08" y="1402056"/>
            <a:ext cx="5751605" cy="398170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15 dedicated slots (10h)</a:t>
            </a:r>
          </a:p>
          <a:p>
            <a:pPr lvl="1"/>
            <a:r>
              <a:rPr lang="en-US" sz="2000" dirty="0"/>
              <a:t>3 slots (too) early during SPS scrubbing (!)</a:t>
            </a:r>
          </a:p>
          <a:p>
            <a:pPr lvl="1"/>
            <a:r>
              <a:rPr lang="en-US" sz="2000" dirty="0"/>
              <a:t>3 slots in May</a:t>
            </a:r>
          </a:p>
          <a:p>
            <a:pPr lvl="1"/>
            <a:r>
              <a:rPr lang="en-US" sz="2000" dirty="0"/>
              <a:t>3 slots during Summer</a:t>
            </a:r>
          </a:p>
          <a:p>
            <a:pPr lvl="1"/>
            <a:r>
              <a:rPr lang="en-GB" sz="2000" dirty="0"/>
              <a:t>3 slots in September</a:t>
            </a:r>
          </a:p>
          <a:p>
            <a:pPr lvl="1"/>
            <a:r>
              <a:rPr lang="en-GB" sz="2000" dirty="0"/>
              <a:t>2 slots mid-November</a:t>
            </a:r>
          </a:p>
          <a:p>
            <a:pPr lvl="1"/>
            <a:r>
              <a:rPr lang="en-GB" sz="2000" dirty="0"/>
              <a:t>1 slot during the ion run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24 h cooldown before TS</a:t>
            </a:r>
          </a:p>
          <a:p>
            <a:pPr lvl="1"/>
            <a:r>
              <a:rPr lang="en-GB" sz="2000" dirty="0"/>
              <a:t>Dedicated low intensity tests (with LHC in TS)</a:t>
            </a:r>
          </a:p>
          <a:p>
            <a:pPr lvl="1"/>
            <a:r>
              <a:rPr lang="en-GB" sz="2000" dirty="0"/>
              <a:t>RP constraints to be clarified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5F7803-EC5F-8E8F-B113-28007E8D5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6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7461665-D557-2481-F6D4-F58D77427F22}"/>
              </a:ext>
            </a:extLst>
          </p:cNvPr>
          <p:cNvSpPr/>
          <p:nvPr/>
        </p:nvSpPr>
        <p:spPr>
          <a:xfrm>
            <a:off x="11565653" y="291402"/>
            <a:ext cx="462224" cy="894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CBC941F-565F-3826-E567-E7350EA9DF62}"/>
              </a:ext>
            </a:extLst>
          </p:cNvPr>
          <p:cNvSpPr/>
          <p:nvPr/>
        </p:nvSpPr>
        <p:spPr>
          <a:xfrm>
            <a:off x="8290607" y="24374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8B21F0-C16F-846F-9D9D-8D41D8C3AD18}"/>
              </a:ext>
            </a:extLst>
          </p:cNvPr>
          <p:cNvSpPr/>
          <p:nvPr/>
        </p:nvSpPr>
        <p:spPr>
          <a:xfrm>
            <a:off x="9099260" y="2437411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03835D-0267-03BD-DAAB-DFAD4754D0E6}"/>
              </a:ext>
            </a:extLst>
          </p:cNvPr>
          <p:cNvSpPr/>
          <p:nvPr/>
        </p:nvSpPr>
        <p:spPr>
          <a:xfrm>
            <a:off x="9099260" y="4179157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A07EF7-0C45-BDBA-C57B-2FCDF6E196A6}"/>
              </a:ext>
            </a:extLst>
          </p:cNvPr>
          <p:cNvSpPr/>
          <p:nvPr/>
        </p:nvSpPr>
        <p:spPr>
          <a:xfrm>
            <a:off x="10735228" y="413872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CCCAEA-E24E-064B-9D06-4BA99210DF6B}"/>
              </a:ext>
            </a:extLst>
          </p:cNvPr>
          <p:cNvSpPr/>
          <p:nvPr/>
        </p:nvSpPr>
        <p:spPr>
          <a:xfrm>
            <a:off x="11537668" y="4128282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0CA7E1-95A0-5D6D-5C94-6FCB19A7D436}"/>
              </a:ext>
            </a:extLst>
          </p:cNvPr>
          <p:cNvSpPr/>
          <p:nvPr/>
        </p:nvSpPr>
        <p:spPr>
          <a:xfrm>
            <a:off x="9914137" y="2449848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8A686EC-FA4E-431E-F5BF-1755307B7782}"/>
              </a:ext>
            </a:extLst>
          </p:cNvPr>
          <p:cNvSpPr/>
          <p:nvPr/>
        </p:nvSpPr>
        <p:spPr>
          <a:xfrm>
            <a:off x="8271947" y="417293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DFFD871-4A63-322D-58A5-6C457AF2C247}"/>
              </a:ext>
            </a:extLst>
          </p:cNvPr>
          <p:cNvSpPr/>
          <p:nvPr/>
        </p:nvSpPr>
        <p:spPr>
          <a:xfrm>
            <a:off x="7845843" y="41760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D8AFD54-260D-6F49-A428-26882C18C3A3}"/>
              </a:ext>
            </a:extLst>
          </p:cNvPr>
          <p:cNvSpPr/>
          <p:nvPr/>
        </p:nvSpPr>
        <p:spPr>
          <a:xfrm>
            <a:off x="6614208" y="586488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14816A8-6870-E4F1-CA8B-4DE1FB6F591E}"/>
              </a:ext>
            </a:extLst>
          </p:cNvPr>
          <p:cNvSpPr/>
          <p:nvPr/>
        </p:nvSpPr>
        <p:spPr>
          <a:xfrm>
            <a:off x="9089935" y="5867996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B34421-5FC4-E24A-2005-B78BC55D82B6}"/>
              </a:ext>
            </a:extLst>
          </p:cNvPr>
          <p:cNvSpPr/>
          <p:nvPr/>
        </p:nvSpPr>
        <p:spPr>
          <a:xfrm>
            <a:off x="9503595" y="588043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0498B7D-E0B9-8987-6025-550E5CFEC4E5}"/>
              </a:ext>
            </a:extLst>
          </p:cNvPr>
          <p:cNvSpPr/>
          <p:nvPr/>
        </p:nvSpPr>
        <p:spPr>
          <a:xfrm>
            <a:off x="10315358" y="558185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0468A7E-8740-C405-6333-6B628CE5F3D2}"/>
              </a:ext>
            </a:extLst>
          </p:cNvPr>
          <p:cNvSpPr/>
          <p:nvPr/>
        </p:nvSpPr>
        <p:spPr>
          <a:xfrm>
            <a:off x="11537668" y="213885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27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8F7CF-5492-608C-E803-082083D61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alendar&#10;&#10;Description automatically generated">
            <a:extLst>
              <a:ext uri="{FF2B5EF4-FFF2-40B4-BE49-F238E27FC236}">
                <a16:creationId xmlns:a16="http://schemas.microsoft.com/office/drawing/2014/main" id="{6AE8C725-E811-F761-C8B9-9A6A1CCFD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23" y="140676"/>
            <a:ext cx="6172735" cy="65613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EBC548-4810-F03E-D4B9-BC5556114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27" y="144510"/>
            <a:ext cx="10515600" cy="1325563"/>
          </a:xfrm>
        </p:spPr>
        <p:txBody>
          <a:bodyPr/>
          <a:lstStyle/>
          <a:p>
            <a:r>
              <a:rPr lang="en-US" dirty="0"/>
              <a:t>MD planning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B12AF-EF37-A62B-B322-BB2923E36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08" y="1402055"/>
            <a:ext cx="5751605" cy="498941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15 dedicated slots (10h)</a:t>
            </a:r>
          </a:p>
          <a:p>
            <a:pPr lvl="1"/>
            <a:r>
              <a:rPr lang="en-US" sz="2000" dirty="0"/>
              <a:t>3 slots (too) early during SPS scrubbing (!)</a:t>
            </a:r>
          </a:p>
          <a:p>
            <a:pPr lvl="1"/>
            <a:r>
              <a:rPr lang="en-US" sz="2000" dirty="0"/>
              <a:t>3 slots in May</a:t>
            </a:r>
          </a:p>
          <a:p>
            <a:pPr lvl="1"/>
            <a:r>
              <a:rPr lang="en-US" sz="2000" dirty="0"/>
              <a:t>3 slots during Summer</a:t>
            </a:r>
          </a:p>
          <a:p>
            <a:pPr lvl="1"/>
            <a:r>
              <a:rPr lang="en-GB" sz="2000" dirty="0"/>
              <a:t>3 slots in September</a:t>
            </a:r>
          </a:p>
          <a:p>
            <a:pPr lvl="1"/>
            <a:r>
              <a:rPr lang="en-GB" sz="2000" dirty="0"/>
              <a:t>2 slots mid-November</a:t>
            </a:r>
          </a:p>
          <a:p>
            <a:pPr lvl="1"/>
            <a:r>
              <a:rPr lang="en-GB" sz="2000" dirty="0"/>
              <a:t>1 slot during the ion run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24 h cooldown before TS</a:t>
            </a:r>
          </a:p>
          <a:p>
            <a:pPr lvl="1"/>
            <a:r>
              <a:rPr lang="en-GB" sz="2000" dirty="0"/>
              <a:t>Dedicated low intensity tests (with LHC in TS)</a:t>
            </a:r>
          </a:p>
          <a:p>
            <a:pPr lvl="1"/>
            <a:r>
              <a:rPr lang="en-GB" sz="2000" dirty="0"/>
              <a:t>RP constraints to be clarified</a:t>
            </a:r>
          </a:p>
          <a:p>
            <a:pPr lvl="1"/>
            <a:endParaRPr lang="en-GB" sz="2000" dirty="0"/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13 long parallel slots</a:t>
            </a:r>
          </a:p>
          <a:p>
            <a:r>
              <a:rPr lang="en-GB" sz="2400" dirty="0"/>
              <a:t>Short parallel MDs: </a:t>
            </a:r>
          </a:p>
          <a:p>
            <a:pPr lvl="1"/>
            <a:r>
              <a:rPr lang="en-GB" sz="2000" dirty="0"/>
              <a:t>Only few slots in October/November</a:t>
            </a:r>
          </a:p>
          <a:p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378FB-21E2-8AE7-5437-02BEC9CD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7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534C65C-8DFC-0D1C-0560-C0FAB7B3DD41}"/>
              </a:ext>
            </a:extLst>
          </p:cNvPr>
          <p:cNvSpPr/>
          <p:nvPr/>
        </p:nvSpPr>
        <p:spPr>
          <a:xfrm>
            <a:off x="11565653" y="291402"/>
            <a:ext cx="462224" cy="894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5E2B08-B667-DC0E-AC4B-991BC1F65E8C}"/>
              </a:ext>
            </a:extLst>
          </p:cNvPr>
          <p:cNvSpPr/>
          <p:nvPr/>
        </p:nvSpPr>
        <p:spPr>
          <a:xfrm>
            <a:off x="8290607" y="24374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FFD0FC-FE41-2E6F-C6C5-2B4B05BDF096}"/>
              </a:ext>
            </a:extLst>
          </p:cNvPr>
          <p:cNvSpPr/>
          <p:nvPr/>
        </p:nvSpPr>
        <p:spPr>
          <a:xfrm>
            <a:off x="9099260" y="2437411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4DAA71D-59AD-743A-AE8D-CABB2BDB7309}"/>
              </a:ext>
            </a:extLst>
          </p:cNvPr>
          <p:cNvSpPr/>
          <p:nvPr/>
        </p:nvSpPr>
        <p:spPr>
          <a:xfrm>
            <a:off x="9099260" y="4179157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4505C64-FA7A-1B49-949D-0931A3AB72F2}"/>
              </a:ext>
            </a:extLst>
          </p:cNvPr>
          <p:cNvSpPr/>
          <p:nvPr/>
        </p:nvSpPr>
        <p:spPr>
          <a:xfrm>
            <a:off x="10735228" y="413872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E29FDC-FEE2-5BAF-4D8C-4FC406C41367}"/>
              </a:ext>
            </a:extLst>
          </p:cNvPr>
          <p:cNvSpPr/>
          <p:nvPr/>
        </p:nvSpPr>
        <p:spPr>
          <a:xfrm>
            <a:off x="11537668" y="4128282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CD90442-4B8A-0DFB-1869-5796DF2B33FA}"/>
              </a:ext>
            </a:extLst>
          </p:cNvPr>
          <p:cNvSpPr/>
          <p:nvPr/>
        </p:nvSpPr>
        <p:spPr>
          <a:xfrm>
            <a:off x="9914137" y="2449848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79B346F-4E97-7328-1CBE-DDCDDBEDE829}"/>
              </a:ext>
            </a:extLst>
          </p:cNvPr>
          <p:cNvSpPr/>
          <p:nvPr/>
        </p:nvSpPr>
        <p:spPr>
          <a:xfrm>
            <a:off x="8271947" y="417293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A515E1A-EB8B-D6D6-21B4-A1DA38ADE549}"/>
              </a:ext>
            </a:extLst>
          </p:cNvPr>
          <p:cNvSpPr/>
          <p:nvPr/>
        </p:nvSpPr>
        <p:spPr>
          <a:xfrm>
            <a:off x="7845843" y="41760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9862AB-FB81-8BFA-D029-450BDFC510AC}"/>
              </a:ext>
            </a:extLst>
          </p:cNvPr>
          <p:cNvSpPr/>
          <p:nvPr/>
        </p:nvSpPr>
        <p:spPr>
          <a:xfrm>
            <a:off x="6614208" y="586488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C4E3BBC-DB88-606A-F8AE-CE707757471F}"/>
              </a:ext>
            </a:extLst>
          </p:cNvPr>
          <p:cNvSpPr/>
          <p:nvPr/>
        </p:nvSpPr>
        <p:spPr>
          <a:xfrm>
            <a:off x="9089935" y="5867996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4ADB4A5-5B3C-57EA-4ED2-1010D9FE40EB}"/>
              </a:ext>
            </a:extLst>
          </p:cNvPr>
          <p:cNvSpPr/>
          <p:nvPr/>
        </p:nvSpPr>
        <p:spPr>
          <a:xfrm>
            <a:off x="9503595" y="588043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96437CC-BDF1-BEFD-031D-F265C8D7C6DD}"/>
              </a:ext>
            </a:extLst>
          </p:cNvPr>
          <p:cNvSpPr/>
          <p:nvPr/>
        </p:nvSpPr>
        <p:spPr>
          <a:xfrm>
            <a:off x="10315358" y="558185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4E20A36-37F6-D81B-65F7-C4F350D14A68}"/>
              </a:ext>
            </a:extLst>
          </p:cNvPr>
          <p:cNvSpPr/>
          <p:nvPr/>
        </p:nvSpPr>
        <p:spPr>
          <a:xfrm>
            <a:off x="11537668" y="213885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800DD9C-3BE2-346A-705B-C08D200D5F39}"/>
              </a:ext>
            </a:extLst>
          </p:cNvPr>
          <p:cNvSpPr/>
          <p:nvPr/>
        </p:nvSpPr>
        <p:spPr>
          <a:xfrm>
            <a:off x="7883169" y="257714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8E563D2-FE8F-45F1-795C-0CC894F76BC9}"/>
              </a:ext>
            </a:extLst>
          </p:cNvPr>
          <p:cNvSpPr/>
          <p:nvPr/>
        </p:nvSpPr>
        <p:spPr>
          <a:xfrm>
            <a:off x="9099829" y="260508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24C8586-D401-9A5E-FFB3-1879A8B2D65A}"/>
              </a:ext>
            </a:extLst>
          </p:cNvPr>
          <p:cNvSpPr/>
          <p:nvPr/>
        </p:nvSpPr>
        <p:spPr>
          <a:xfrm>
            <a:off x="9521469" y="261016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E43E4E7-F997-8C6C-F30A-74F454528552}"/>
              </a:ext>
            </a:extLst>
          </p:cNvPr>
          <p:cNvSpPr/>
          <p:nvPr/>
        </p:nvSpPr>
        <p:spPr>
          <a:xfrm>
            <a:off x="7857453" y="432931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661FDEB-89B5-A274-5420-69AC99B987B4}"/>
              </a:ext>
            </a:extLst>
          </p:cNvPr>
          <p:cNvSpPr/>
          <p:nvPr/>
        </p:nvSpPr>
        <p:spPr>
          <a:xfrm>
            <a:off x="8281276" y="434447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0C9015-AF82-89B1-66FB-0F72CD083D3F}"/>
              </a:ext>
            </a:extLst>
          </p:cNvPr>
          <p:cNvSpPr/>
          <p:nvPr/>
        </p:nvSpPr>
        <p:spPr>
          <a:xfrm>
            <a:off x="8680939" y="4335271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B8D389-2AFE-27DE-47E8-9633591C48EC}"/>
              </a:ext>
            </a:extLst>
          </p:cNvPr>
          <p:cNvSpPr/>
          <p:nvPr/>
        </p:nvSpPr>
        <p:spPr>
          <a:xfrm>
            <a:off x="9116281" y="432686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510CEE-4FEA-045A-F70A-66D919E26009}"/>
              </a:ext>
            </a:extLst>
          </p:cNvPr>
          <p:cNvSpPr/>
          <p:nvPr/>
        </p:nvSpPr>
        <p:spPr>
          <a:xfrm>
            <a:off x="9502371" y="432038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1E6A848-FC5B-1938-908D-48BABE1D5EDC}"/>
              </a:ext>
            </a:extLst>
          </p:cNvPr>
          <p:cNvSpPr/>
          <p:nvPr/>
        </p:nvSpPr>
        <p:spPr>
          <a:xfrm>
            <a:off x="11152036" y="429982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A11D027-DE22-0733-A45A-87CB521C1B17}"/>
              </a:ext>
            </a:extLst>
          </p:cNvPr>
          <p:cNvSpPr/>
          <p:nvPr/>
        </p:nvSpPr>
        <p:spPr>
          <a:xfrm>
            <a:off x="11548469" y="430152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0607356-8B3E-B411-E28A-41A017C3FFDA}"/>
              </a:ext>
            </a:extLst>
          </p:cNvPr>
          <p:cNvSpPr/>
          <p:nvPr/>
        </p:nvSpPr>
        <p:spPr>
          <a:xfrm>
            <a:off x="6601348" y="6059288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FB121C7-B84B-F1C5-B611-1BB5C8DD4A66}"/>
              </a:ext>
            </a:extLst>
          </p:cNvPr>
          <p:cNvSpPr/>
          <p:nvPr/>
        </p:nvSpPr>
        <p:spPr>
          <a:xfrm>
            <a:off x="9099260" y="6037365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B2EAFFB-D6BE-AB02-065F-26072D9D83C7}"/>
              </a:ext>
            </a:extLst>
          </p:cNvPr>
          <p:cNvSpPr/>
          <p:nvPr/>
        </p:nvSpPr>
        <p:spPr>
          <a:xfrm>
            <a:off x="9501490" y="6037365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777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C5856-01AF-8370-DECD-C7E490640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8F81E-9019-AAB7-CFC0-00A3AEA5B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for the MD days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FC560-95D5-2F06-56BA-15F2C194D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Talks of 8’ (sharp)</a:t>
            </a:r>
          </a:p>
          <a:p>
            <a:r>
              <a:rPr lang="en-US" dirty="0"/>
              <a:t>7’ of discussion</a:t>
            </a:r>
          </a:p>
          <a:p>
            <a:r>
              <a:rPr lang="en-US" dirty="0"/>
              <a:t>1 talk per MD user</a:t>
            </a:r>
          </a:p>
          <a:p>
            <a:r>
              <a:rPr lang="en-US" dirty="0"/>
              <a:t>Focus on 2024 results/issues and 2025-26 wishes/plans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F578F-85C4-A4C5-F977-62383772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05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5D9B6-616A-79F4-0574-3B2716E00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AA04-238F-6DCA-144D-AE08EF769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thanks to the friends of the </a:t>
            </a:r>
            <a:r>
              <a:rPr lang="en-US" dirty="0" err="1"/>
              <a:t>apéro</a:t>
            </a:r>
            <a:r>
              <a:rPr lang="en-US" dirty="0"/>
              <a:t> for the help: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Chiara, Vera, Lucie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thanks to Lucie for the logistical support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thanks to IEFC and ATS for the financial support 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27C34B-4827-0AD8-BC3E-246DA9D9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3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16032</TotalTime>
  <Words>453</Words>
  <Application>Microsoft Office PowerPoint</Application>
  <PresentationFormat>Widescreen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Welcome to the injector MD days 2025!</vt:lpstr>
      <vt:lpstr>Injector MD team</vt:lpstr>
      <vt:lpstr>Main objectives for these MD days</vt:lpstr>
      <vt:lpstr>A look back to 2024 objectives</vt:lpstr>
      <vt:lpstr>Main topics to address in 2025 (JAPW’24+ Cham’25)</vt:lpstr>
      <vt:lpstr>MD planning 2025</vt:lpstr>
      <vt:lpstr>MD planning 2025</vt:lpstr>
      <vt:lpstr>Rules for the MD days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85</cp:revision>
  <dcterms:created xsi:type="dcterms:W3CDTF">2024-01-29T08:58:11Z</dcterms:created>
  <dcterms:modified xsi:type="dcterms:W3CDTF">2025-02-03T15:25:55Z</dcterms:modified>
</cp:coreProperties>
</file>