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4v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6" r:id="rId2"/>
    <p:sldId id="307" r:id="rId3"/>
    <p:sldId id="310" r:id="rId4"/>
    <p:sldId id="297" r:id="rId5"/>
    <p:sldId id="317" r:id="rId6"/>
    <p:sldId id="321" r:id="rId7"/>
    <p:sldId id="316" r:id="rId8"/>
    <p:sldId id="318" r:id="rId9"/>
    <p:sldId id="320" r:id="rId10"/>
    <p:sldId id="311" r:id="rId11"/>
    <p:sldId id="312" r:id="rId12"/>
    <p:sldId id="322" r:id="rId13"/>
    <p:sldId id="313" r:id="rId14"/>
    <p:sldId id="314" r:id="rId15"/>
    <p:sldId id="308" r:id="rId16"/>
    <p:sldId id="315" r:id="rId17"/>
    <p:sldId id="326" r:id="rId18"/>
    <p:sldId id="325" r:id="rId19"/>
    <p:sldId id="323" r:id="rId20"/>
    <p:sldId id="324" r:id="rId21"/>
    <p:sldId id="298" r:id="rId22"/>
    <p:sldId id="319" r:id="rId23"/>
    <p:sldId id="257" r:id="rId24"/>
    <p:sldId id="25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A40C"/>
    <a:srgbClr val="02010A"/>
    <a:srgbClr val="0033A0"/>
    <a:srgbClr val="05C7F5"/>
    <a:srgbClr val="E7E8F0"/>
    <a:srgbClr val="FF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Grid="0" snapToObjects="1">
      <p:cViewPr>
        <p:scale>
          <a:sx n="90" d="100"/>
          <a:sy n="90" d="100"/>
        </p:scale>
        <p:origin x="45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28EE8-76D5-4386-13AA-29907D129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A5085-BE01-A1B6-3567-9F53ED672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430E2-E2BD-D2E0-788B-85FE83306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32556-3247-F4C3-D151-7CA2C8FA9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ADBFF-F0A7-4103-AB25-DD37252EB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87662-2E11-4D84-B37F-A16AC4F6B9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85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slideLayout" Target="../slideLayouts/slideLayout4.xml"/><Relationship Id="rId7" Type="http://schemas.openxmlformats.org/officeDocument/2006/relationships/hyperlink" Target="https://indico.cern.ch/event/1212689/contributions/5377884/" TargetMode="Externa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23.png"/><Relationship Id="rId11" Type="http://schemas.openxmlformats.org/officeDocument/2006/relationships/hyperlink" Target="https://indico.cern.ch/event/1458898/contributions/6142371/" TargetMode="External"/><Relationship Id="rId5" Type="http://schemas.openxmlformats.org/officeDocument/2006/relationships/hyperlink" Target="https://indico.cern.ch/event/1434561/" TargetMode="External"/><Relationship Id="rId10" Type="http://schemas.openxmlformats.org/officeDocument/2006/relationships/hyperlink" Target="https://indico.cern.ch/event/1458898/contributions/6142372/" TargetMode="External"/><Relationship Id="rId4" Type="http://schemas.openxmlformats.org/officeDocument/2006/relationships/image" Target="../media/image22.gif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8.png"/><Relationship Id="rId5" Type="http://schemas.openxmlformats.org/officeDocument/2006/relationships/image" Target="../media/image140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11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0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8093" y="3174331"/>
            <a:ext cx="10595809" cy="1582153"/>
          </a:xfrm>
        </p:spPr>
        <p:txBody>
          <a:bodyPr/>
          <a:lstStyle/>
          <a:p>
            <a:pPr algn="ctr"/>
            <a:r>
              <a:rPr lang="en-GB" sz="4400" b="1" i="0" dirty="0">
                <a:effectLst/>
                <a:latin typeface="Roboto" panose="02000000000000000000" pitchFamily="2" charset="0"/>
              </a:rPr>
              <a:t>Bunch rotation studies in the PS and SPS</a:t>
            </a:r>
            <a:br>
              <a:rPr lang="en-GB" sz="4400" b="1" i="0" dirty="0">
                <a:effectLst/>
                <a:latin typeface="Roboto" panose="02000000000000000000" pitchFamily="2" charset="0"/>
              </a:rPr>
            </a:b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42918" y="4629860"/>
            <a:ext cx="5703513" cy="1466068"/>
          </a:xfrm>
        </p:spPr>
        <p:txBody>
          <a:bodyPr/>
          <a:lstStyle/>
          <a:p>
            <a:pPr algn="ctr"/>
            <a:r>
              <a:rPr lang="en-GB" b="0" dirty="0"/>
              <a:t>Jake Flowerdew, Alexandre </a:t>
            </a:r>
            <a:r>
              <a:rPr lang="en-GB" b="0" dirty="0" err="1"/>
              <a:t>Lasheen</a:t>
            </a:r>
            <a:r>
              <a:rPr lang="en-GB" b="0" dirty="0"/>
              <a:t>, Ivan Karpov, </a:t>
            </a:r>
          </a:p>
          <a:p>
            <a:pPr algn="ctr"/>
            <a:r>
              <a:rPr lang="en-GB" b="0" dirty="0"/>
              <a:t>Heiko </a:t>
            </a:r>
            <a:r>
              <a:rPr lang="en-GB" b="0" dirty="0" err="1"/>
              <a:t>Damerau</a:t>
            </a:r>
            <a:endParaRPr lang="en-GB" b="0" dirty="0"/>
          </a:p>
          <a:p>
            <a:pPr algn="ctr"/>
            <a:r>
              <a:rPr lang="en-GB" b="0" dirty="0"/>
              <a:t>Acknowledgements:</a:t>
            </a:r>
          </a:p>
          <a:p>
            <a:pPr algn="ctr"/>
            <a:r>
              <a:rPr lang="en-GB" b="0" dirty="0"/>
              <a:t>PSB, CPS and SPS operators, MD coordinators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10E3ED-9ABA-901E-9EF3-148FF17E40B3}"/>
              </a:ext>
            </a:extLst>
          </p:cNvPr>
          <p:cNvSpPr txBox="1"/>
          <p:nvPr/>
        </p:nvSpPr>
        <p:spPr>
          <a:xfrm>
            <a:off x="4207233" y="3860254"/>
            <a:ext cx="37748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0" dirty="0"/>
              <a:t>MD Days 04/02/2025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7DC3D-379B-031C-EF81-4DFB4DF02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0D7BF-678F-A234-F7C8-E968FBAF9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6286" y="2530934"/>
            <a:ext cx="9819427" cy="1796131"/>
          </a:xfrm>
        </p:spPr>
        <p:txBody>
          <a:bodyPr/>
          <a:lstStyle/>
          <a:p>
            <a:r>
              <a:rPr lang="en-GB" dirty="0"/>
              <a:t>Bunch rotation in SPS:</a:t>
            </a:r>
            <a:br>
              <a:rPr lang="en-GB" dirty="0"/>
            </a:br>
            <a:r>
              <a:rPr lang="en-GB" dirty="0"/>
              <a:t>Short bunches for AWAKE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93091-E7E5-6AF9-99BF-365C3C0F3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D44EB-6292-C92B-3AC1-1F54E0B48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2DCED-AA47-EA79-C82C-45AAE457E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699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5631F5-BD86-C0D6-F77D-AEA8FAAF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Bunch rotation schemes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4F481-28B5-9F01-6AB9-4D8CB26A6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24D94-8D64-D1E6-DECA-078537603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B1813-6B7D-289B-668A-2ACD83DDF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A graph of a red circle with a blue circle&#10;&#10;Description automatically generated">
            <a:extLst>
              <a:ext uri="{FF2B5EF4-FFF2-40B4-BE49-F238E27FC236}">
                <a16:creationId xmlns:a16="http://schemas.microsoft.com/office/drawing/2014/main" id="{F18FF7AA-5814-C119-A201-1E2A82A2F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544" y="2163670"/>
            <a:ext cx="3900502" cy="30182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AD495E-321A-0B9E-38EA-89ABDB3C51B5}"/>
              </a:ext>
            </a:extLst>
          </p:cNvPr>
          <p:cNvSpPr txBox="1"/>
          <p:nvPr/>
        </p:nvSpPr>
        <p:spPr>
          <a:xfrm>
            <a:off x="1594404" y="5560812"/>
            <a:ext cx="23178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I. Karpov, </a:t>
            </a:r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  <a:hlinkClick r:id="rId5"/>
              </a:rPr>
              <a:t>IPP 2024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BunchRotationUnstableFixedPointRfOff">
            <a:hlinkClick r:id="" action="ppaction://media"/>
            <a:extLst>
              <a:ext uri="{FF2B5EF4-FFF2-40B4-BE49-F238E27FC236}">
                <a16:creationId xmlns:a16="http://schemas.microsoft.com/office/drawing/2014/main" id="{594F8282-4618-54F2-BB32-F78B483C192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68600" y="1909352"/>
            <a:ext cx="3454800" cy="35238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923DAD-A40D-D0DE-B9A6-9C46A2B7F24C}"/>
              </a:ext>
            </a:extLst>
          </p:cNvPr>
          <p:cNvSpPr txBox="1"/>
          <p:nvPr/>
        </p:nvSpPr>
        <p:spPr>
          <a:xfrm>
            <a:off x="4221274" y="1433964"/>
            <a:ext cx="420251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Phase jump </a:t>
            </a:r>
          </a:p>
          <a:p>
            <a:pPr algn="ctr"/>
            <a:r>
              <a:rPr lang="en-US" sz="2000" dirty="0"/>
              <a:t>to unstable fixed point</a:t>
            </a:r>
            <a:endParaRPr lang="en-GB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8C2AB0-7524-A9ED-E073-A9AC4E2E18CE}"/>
              </a:ext>
            </a:extLst>
          </p:cNvPr>
          <p:cNvSpPr txBox="1"/>
          <p:nvPr/>
        </p:nvSpPr>
        <p:spPr>
          <a:xfrm>
            <a:off x="5141647" y="5530034"/>
            <a:ext cx="251858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H. </a:t>
            </a:r>
            <a:r>
              <a:rPr lang="en-GB" sz="16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Damerau</a:t>
            </a:r>
            <a:r>
              <a:rPr lang="en-GB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GB" sz="1600" dirty="0">
                <a:solidFill>
                  <a:schemeClr val="tx2">
                    <a:lumMod val="75000"/>
                    <a:lumOff val="25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CAS 2023</a:t>
            </a:r>
            <a:endParaRPr lang="en-GB" sz="1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4432AC-265A-E17D-725C-359C7D06DA38}"/>
              </a:ext>
            </a:extLst>
          </p:cNvPr>
          <p:cNvSpPr txBox="1"/>
          <p:nvPr/>
        </p:nvSpPr>
        <p:spPr>
          <a:xfrm>
            <a:off x="977021" y="1380187"/>
            <a:ext cx="29173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Double voltage jump</a:t>
            </a:r>
          </a:p>
          <a:p>
            <a:pPr algn="ctr"/>
            <a:r>
              <a:rPr lang="en-US" sz="2000" dirty="0"/>
              <a:t>(Operational for AWAKE)</a:t>
            </a:r>
            <a:endParaRPr lang="en-GB" sz="2000" dirty="0"/>
          </a:p>
        </p:txBody>
      </p:sp>
      <p:pic>
        <p:nvPicPr>
          <p:cNvPr id="15" name="Picture 14" descr="A graph of a function&#10;&#10;Description automatically generated">
            <a:extLst>
              <a:ext uri="{FF2B5EF4-FFF2-40B4-BE49-F238E27FC236}">
                <a16:creationId xmlns:a16="http://schemas.microsoft.com/office/drawing/2014/main" id="{1B0182F3-2F49-2E14-F211-D2E8A72D64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70727" y="1898646"/>
            <a:ext cx="4095729" cy="35253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643DDAC-D533-9EB4-A105-B1BC8F729D0C}"/>
              </a:ext>
            </a:extLst>
          </p:cNvPr>
          <p:cNvSpPr txBox="1"/>
          <p:nvPr/>
        </p:nvSpPr>
        <p:spPr>
          <a:xfrm>
            <a:off x="8781884" y="1440191"/>
            <a:ext cx="26752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Quadrupole pumping*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6F4019-188C-A65F-26C3-691710DAF09A}"/>
                  </a:ext>
                </a:extLst>
              </p:cNvPr>
              <p:cNvSpPr txBox="1"/>
              <p:nvPr/>
            </p:nvSpPr>
            <p:spPr>
              <a:xfrm>
                <a:off x="8680980" y="4678309"/>
                <a:ext cx="1644315" cy="2984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26F4019-188C-A65F-26C3-691710DAF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0980" y="4678309"/>
                <a:ext cx="1644315" cy="298415"/>
              </a:xfrm>
              <a:prstGeom prst="rect">
                <a:avLst/>
              </a:prstGeom>
              <a:blipFill>
                <a:blip r:embed="rId9"/>
                <a:stretch>
                  <a:fillRect l="-4444" r="-3333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B5F4E65F-8AE4-A23F-4924-1119A6E0A104}"/>
              </a:ext>
            </a:extLst>
          </p:cNvPr>
          <p:cNvSpPr txBox="1"/>
          <p:nvPr/>
        </p:nvSpPr>
        <p:spPr>
          <a:xfrm>
            <a:off x="8680980" y="5530034"/>
            <a:ext cx="27761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J. Flowerdew, </a:t>
            </a:r>
            <a:r>
              <a:rPr lang="en-GB" sz="1600" dirty="0">
                <a:solidFill>
                  <a:schemeClr val="tx2">
                    <a:lumMod val="75000"/>
                    <a:lumOff val="25000"/>
                  </a:schemeClr>
                </a:solidFill>
                <a:hlinkClick r:id="rId10"/>
              </a:rPr>
              <a:t>PEEP 2024</a:t>
            </a:r>
            <a:endParaRPr lang="en-GB" sz="1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hlinkClick r:id="rId11"/>
            <a:extLst>
              <a:ext uri="{FF2B5EF4-FFF2-40B4-BE49-F238E27FC236}">
                <a16:creationId xmlns:a16="http://schemas.microsoft.com/office/drawing/2014/main" id="{D1EFA274-8E1E-E473-9A36-3D9403A48F0A}"/>
              </a:ext>
            </a:extLst>
          </p:cNvPr>
          <p:cNvSpPr txBox="1"/>
          <p:nvPr/>
        </p:nvSpPr>
        <p:spPr>
          <a:xfrm>
            <a:off x="9299333" y="1741740"/>
            <a:ext cx="14385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*F. </a:t>
            </a:r>
            <a:r>
              <a:rPr lang="en-GB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Willeke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177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  <p:bldLst>
      <p:bldP spid="10" grpId="0"/>
      <p:bldP spid="11" grpId="0"/>
      <p:bldP spid="16" grpId="0"/>
      <p:bldP spid="17" grpId="0"/>
      <p:bldP spid="18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C2FE2-7843-7026-F3AC-25F8C56133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BA6EDD-302D-CDF9-F160-2DFB587A5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 pumping in the 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193FD-B367-B349-19E6-1D0CE03C3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DF67CB-9E9C-8083-0755-36C1BE031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F2737-6B45-60D7-55BF-F184AEFD5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A4D1D7-BC0E-DDB4-9C51-9FAAC34BABBB}"/>
              </a:ext>
            </a:extLst>
          </p:cNvPr>
          <p:cNvGrpSpPr/>
          <p:nvPr/>
        </p:nvGrpSpPr>
        <p:grpSpPr>
          <a:xfrm>
            <a:off x="6508290" y="1317168"/>
            <a:ext cx="5084712" cy="2968914"/>
            <a:chOff x="6248400" y="1961302"/>
            <a:chExt cx="5724533" cy="3353294"/>
          </a:xfrm>
        </p:grpSpPr>
        <p:pic>
          <p:nvPicPr>
            <p:cNvPr id="14" name="Picture 13" descr="A graph with a line&#10;&#10;Description automatically generated">
              <a:extLst>
                <a:ext uri="{FF2B5EF4-FFF2-40B4-BE49-F238E27FC236}">
                  <a16:creationId xmlns:a16="http://schemas.microsoft.com/office/drawing/2014/main" id="{C55ADEDE-5942-5D9A-652D-5B1227B44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2370"/>
            <a:stretch/>
          </p:blipFill>
          <p:spPr>
            <a:xfrm>
              <a:off x="6248400" y="1961302"/>
              <a:ext cx="5724533" cy="3353294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F41ADDE-4636-1243-3259-A7629DD2935E}"/>
                </a:ext>
              </a:extLst>
            </p:cNvPr>
            <p:cNvSpPr txBox="1"/>
            <p:nvPr/>
          </p:nvSpPr>
          <p:spPr>
            <a:xfrm>
              <a:off x="6568608" y="3602574"/>
              <a:ext cx="143827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dirty="0"/>
                <a:t>10.5 ns</a:t>
              </a:r>
              <a:endParaRPr lang="en-GB" sz="2000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6AE53D3-2BA2-B5D1-A35F-E035A3D2A214}"/>
                </a:ext>
              </a:extLst>
            </p:cNvPr>
            <p:cNvCxnSpPr>
              <a:cxnSpLocks/>
              <a:stCxn id="19" idx="2"/>
            </p:cNvCxnSpPr>
            <p:nvPr/>
          </p:nvCxnSpPr>
          <p:spPr>
            <a:xfrm flipH="1">
              <a:off x="6937158" y="3910351"/>
              <a:ext cx="350587" cy="77169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6A470A5-6C1E-1DE2-117D-D97C0F733EEC}"/>
                </a:ext>
              </a:extLst>
            </p:cNvPr>
            <p:cNvSpPr txBox="1"/>
            <p:nvPr/>
          </p:nvSpPr>
          <p:spPr>
            <a:xfrm>
              <a:off x="9544347" y="4400640"/>
              <a:ext cx="143827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000" dirty="0"/>
                <a:t>1.9 ns</a:t>
              </a:r>
              <a:endParaRPr lang="en-GB" sz="20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90125F7-2987-2466-DD5A-54C1A36B824B}"/>
                </a:ext>
              </a:extLst>
            </p:cNvPr>
            <p:cNvCxnSpPr>
              <a:cxnSpLocks/>
            </p:cNvCxnSpPr>
            <p:nvPr/>
          </p:nvCxnSpPr>
          <p:spPr>
            <a:xfrm>
              <a:off x="10523621" y="4686300"/>
              <a:ext cx="315828" cy="2301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Content Placeholder 7" descr="A blue and yellow lines on a white surface&#10;&#10;Description automatically generated">
            <a:extLst>
              <a:ext uri="{FF2B5EF4-FFF2-40B4-BE49-F238E27FC236}">
                <a16:creationId xmlns:a16="http://schemas.microsoft.com/office/drawing/2014/main" id="{3F3E1C3E-4A86-4258-BED9-E78817437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5643"/>
          <a:stretch/>
        </p:blipFill>
        <p:spPr>
          <a:xfrm>
            <a:off x="934379" y="1183022"/>
            <a:ext cx="5310826" cy="3377046"/>
          </a:xfr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67EBC9C-95EE-ACFE-7E3D-3B8DE2A5C1A8}"/>
              </a:ext>
            </a:extLst>
          </p:cNvPr>
          <p:cNvSpPr txBox="1"/>
          <p:nvPr/>
        </p:nvSpPr>
        <p:spPr>
          <a:xfrm>
            <a:off x="857766" y="4795060"/>
            <a:ext cx="1040128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Proof-of-principle demonstration of quadrupole pumping in the PS (Sep. 2024).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Single bunch, moderate intensity (no RF linearization).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First time at CERN!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7D281B4-F81A-8270-1EF9-1D9A4439B9BA}"/>
              </a:ext>
            </a:extLst>
          </p:cNvPr>
          <p:cNvSpPr txBox="1"/>
          <p:nvPr/>
        </p:nvSpPr>
        <p:spPr>
          <a:xfrm>
            <a:off x="1400110" y="1319918"/>
            <a:ext cx="643377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33A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PS</a:t>
            </a:r>
            <a:endParaRPr lang="en-GB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B46740-C925-436D-FFAF-CB6423EA5D82}"/>
              </a:ext>
            </a:extLst>
          </p:cNvPr>
          <p:cNvSpPr txBox="1"/>
          <p:nvPr/>
        </p:nvSpPr>
        <p:spPr>
          <a:xfrm>
            <a:off x="6881988" y="1500669"/>
            <a:ext cx="34236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Compression factor of 5.5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615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195E8E-D1B7-71BB-2BBD-B33048E1B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bunch rotation schemes in the 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787A6-0687-F1F3-1BF6-ED145E13E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020E4-A4DB-B6DD-87AE-1527173D3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F2490B-8704-E5E5-0A7A-900CD4A03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2" name="Content Placeholder 11" descr="A blue and yellow line&#10;&#10;Description automatically generated">
            <a:extLst>
              <a:ext uri="{FF2B5EF4-FFF2-40B4-BE49-F238E27FC236}">
                <a16:creationId xmlns:a16="http://schemas.microsoft.com/office/drawing/2014/main" id="{1EBC110F-FBC9-F016-3A5E-9AFFA6CB9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1915" y="1573613"/>
            <a:ext cx="3932911" cy="2949683"/>
          </a:xfrm>
        </p:spPr>
      </p:pic>
      <p:pic>
        <p:nvPicPr>
          <p:cNvPr id="18" name="Picture 17" descr="A blue and yellow line with a line&#10;&#10;Description automatically generated with medium confidence">
            <a:extLst>
              <a:ext uri="{FF2B5EF4-FFF2-40B4-BE49-F238E27FC236}">
                <a16:creationId xmlns:a16="http://schemas.microsoft.com/office/drawing/2014/main" id="{7B65ADE7-506A-CBD8-CF4B-7F8DADB44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957" y="1573613"/>
            <a:ext cx="3932912" cy="2949684"/>
          </a:xfrm>
          <a:prstGeom prst="rect">
            <a:avLst/>
          </a:prstGeom>
        </p:spPr>
      </p:pic>
      <p:pic>
        <p:nvPicPr>
          <p:cNvPr id="14" name="Picture 13" descr="A blue and yellow line with a line&#10;&#10;Description automatically generated with medium confidence">
            <a:extLst>
              <a:ext uri="{FF2B5EF4-FFF2-40B4-BE49-F238E27FC236}">
                <a16:creationId xmlns:a16="http://schemas.microsoft.com/office/drawing/2014/main" id="{B7A3A069-DCD5-9827-1B9A-47A73772D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573612"/>
            <a:ext cx="3932911" cy="294968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8C4A571-A926-4137-452B-EC07BE816F29}"/>
              </a:ext>
            </a:extLst>
          </p:cNvPr>
          <p:cNvSpPr txBox="1"/>
          <p:nvPr/>
        </p:nvSpPr>
        <p:spPr>
          <a:xfrm>
            <a:off x="4050957" y="987390"/>
            <a:ext cx="420251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Phase jump </a:t>
            </a:r>
          </a:p>
          <a:p>
            <a:pPr algn="ctr"/>
            <a:r>
              <a:rPr lang="en-US" sz="2000" dirty="0"/>
              <a:t>to unstable fixed point</a:t>
            </a:r>
            <a:endParaRPr lang="en-GB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9BDCC2-2FD3-5465-1CCC-790A501888FF}"/>
              </a:ext>
            </a:extLst>
          </p:cNvPr>
          <p:cNvSpPr txBox="1"/>
          <p:nvPr/>
        </p:nvSpPr>
        <p:spPr>
          <a:xfrm>
            <a:off x="977021" y="1258657"/>
            <a:ext cx="26752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/>
              <a:t>Double voltage jump</a:t>
            </a:r>
            <a:endParaRPr lang="en-GB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0D45C3-8F8B-715C-9F59-8509E8EC5CE3}"/>
              </a:ext>
            </a:extLst>
          </p:cNvPr>
          <p:cNvSpPr txBox="1"/>
          <p:nvPr/>
        </p:nvSpPr>
        <p:spPr>
          <a:xfrm>
            <a:off x="8904263" y="1129298"/>
            <a:ext cx="26752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Quadrupole pumping</a:t>
            </a:r>
            <a:endParaRPr lang="en-GB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125E37-53EF-1173-9AC0-3C50E45A8FB2}"/>
              </a:ext>
            </a:extLst>
          </p:cNvPr>
          <p:cNvSpPr txBox="1"/>
          <p:nvPr/>
        </p:nvSpPr>
        <p:spPr>
          <a:xfrm>
            <a:off x="2225502" y="3178913"/>
            <a:ext cx="154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Extraction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FDEB080-12DD-E534-DD87-83B51DCACD70}"/>
              </a:ext>
            </a:extLst>
          </p:cNvPr>
          <p:cNvCxnSpPr>
            <a:cxnSpLocks/>
          </p:cNvCxnSpPr>
          <p:nvPr/>
        </p:nvCxnSpPr>
        <p:spPr>
          <a:xfrm>
            <a:off x="584791" y="2920813"/>
            <a:ext cx="3067451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CD56CA0-13A6-4A15-A610-33C42C8A9277}"/>
              </a:ext>
            </a:extLst>
          </p:cNvPr>
          <p:cNvCxnSpPr>
            <a:cxnSpLocks/>
          </p:cNvCxnSpPr>
          <p:nvPr/>
        </p:nvCxnSpPr>
        <p:spPr>
          <a:xfrm flipH="1" flipV="1">
            <a:off x="2496080" y="2953744"/>
            <a:ext cx="262964" cy="2655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3E5285F-ABEB-057E-D4D1-227B2A0894FD}"/>
              </a:ext>
            </a:extLst>
          </p:cNvPr>
          <p:cNvSpPr txBox="1"/>
          <p:nvPr/>
        </p:nvSpPr>
        <p:spPr>
          <a:xfrm>
            <a:off x="6267528" y="3275930"/>
            <a:ext cx="154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Extraction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119C385-98F9-6EAE-D6AF-07C48BDAB5F6}"/>
              </a:ext>
            </a:extLst>
          </p:cNvPr>
          <p:cNvCxnSpPr>
            <a:cxnSpLocks/>
          </p:cNvCxnSpPr>
          <p:nvPr/>
        </p:nvCxnSpPr>
        <p:spPr>
          <a:xfrm>
            <a:off x="4626817" y="3017830"/>
            <a:ext cx="3067451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21C1974-DB51-4803-6B9A-1EDDFCE65EE5}"/>
              </a:ext>
            </a:extLst>
          </p:cNvPr>
          <p:cNvCxnSpPr>
            <a:cxnSpLocks/>
          </p:cNvCxnSpPr>
          <p:nvPr/>
        </p:nvCxnSpPr>
        <p:spPr>
          <a:xfrm flipH="1" flipV="1">
            <a:off x="6538106" y="3050761"/>
            <a:ext cx="262964" cy="2655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D032185-8ACA-C0F1-3178-5FBBB0838BCA}"/>
              </a:ext>
            </a:extLst>
          </p:cNvPr>
          <p:cNvSpPr txBox="1"/>
          <p:nvPr/>
        </p:nvSpPr>
        <p:spPr>
          <a:xfrm>
            <a:off x="10334572" y="2946983"/>
            <a:ext cx="154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Extraction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E914EA-3ACD-2E99-267A-A4BEDF4E6E42}"/>
              </a:ext>
            </a:extLst>
          </p:cNvPr>
          <p:cNvCxnSpPr>
            <a:cxnSpLocks/>
          </p:cNvCxnSpPr>
          <p:nvPr/>
        </p:nvCxnSpPr>
        <p:spPr>
          <a:xfrm>
            <a:off x="8693861" y="2688883"/>
            <a:ext cx="3067451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A85D83D-72CE-2289-2D62-1142401E8467}"/>
              </a:ext>
            </a:extLst>
          </p:cNvPr>
          <p:cNvCxnSpPr>
            <a:cxnSpLocks/>
          </p:cNvCxnSpPr>
          <p:nvPr/>
        </p:nvCxnSpPr>
        <p:spPr>
          <a:xfrm flipH="1" flipV="1">
            <a:off x="10605150" y="2721814"/>
            <a:ext cx="262964" cy="2655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92DFB05-FCF5-C05B-4D80-153C68E97EEE}"/>
                  </a:ext>
                </a:extLst>
              </p:cNvPr>
              <p:cNvSpPr txBox="1"/>
              <p:nvPr/>
            </p:nvSpPr>
            <p:spPr>
              <a:xfrm>
                <a:off x="712381" y="4657574"/>
                <a:ext cx="10395165" cy="10156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Tested AWAKE bunch,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2200" dirty="0"/>
                  <a:t> ppb @ 200 GeV.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Some problems measuring shorter bunches (&lt;0.5 ns) due to limitations of acquisition system.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92DFB05-FCF5-C05B-4D80-153C68E97E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381" y="4657574"/>
                <a:ext cx="10395165" cy="1015663"/>
              </a:xfrm>
              <a:prstGeom prst="rect">
                <a:avLst/>
              </a:prstGeom>
              <a:blipFill>
                <a:blip r:embed="rId5"/>
                <a:stretch>
                  <a:fillRect l="-1584" t="-7784" b="-161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41">
            <a:extLst>
              <a:ext uri="{FF2B5EF4-FFF2-40B4-BE49-F238E27FC236}">
                <a16:creationId xmlns:a16="http://schemas.microsoft.com/office/drawing/2014/main" id="{862971C4-62F5-8436-1817-7F24C3A7DF6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920" t="28980" r="3201" b="50000"/>
          <a:stretch/>
        </p:blipFill>
        <p:spPr>
          <a:xfrm>
            <a:off x="7207844" y="5397473"/>
            <a:ext cx="4358756" cy="845104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D060863-FFE0-CD83-9D08-EBF909A55CBD}"/>
              </a:ext>
            </a:extLst>
          </p:cNvPr>
          <p:cNvCxnSpPr>
            <a:cxnSpLocks/>
          </p:cNvCxnSpPr>
          <p:nvPr/>
        </p:nvCxnSpPr>
        <p:spPr>
          <a:xfrm>
            <a:off x="9493857" y="5284387"/>
            <a:ext cx="926682" cy="53563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6C657F76-1227-7E2A-5B05-21BD0983A189}"/>
              </a:ext>
            </a:extLst>
          </p:cNvPr>
          <p:cNvSpPr txBox="1"/>
          <p:nvPr/>
        </p:nvSpPr>
        <p:spPr>
          <a:xfrm>
            <a:off x="584791" y="1825077"/>
            <a:ext cx="643377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33A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SPS</a:t>
            </a:r>
            <a:endParaRPr lang="en-GB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2D73A0E-7303-25C2-5D56-7F9E82CC903F}"/>
              </a:ext>
            </a:extLst>
          </p:cNvPr>
          <p:cNvSpPr txBox="1"/>
          <p:nvPr/>
        </p:nvSpPr>
        <p:spPr>
          <a:xfrm>
            <a:off x="4641906" y="1824979"/>
            <a:ext cx="643377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33A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SPS</a:t>
            </a:r>
            <a:endParaRPr lang="en-GB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411EC1F-8083-BB63-9986-0805EF696277}"/>
              </a:ext>
            </a:extLst>
          </p:cNvPr>
          <p:cNvSpPr txBox="1"/>
          <p:nvPr/>
        </p:nvSpPr>
        <p:spPr>
          <a:xfrm>
            <a:off x="8689784" y="1824978"/>
            <a:ext cx="643377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33A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SPS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9657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showing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ABBA3A5-4CC2-062B-8AE6-E623F9CF9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1115" y="1106519"/>
            <a:ext cx="5039829" cy="375187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12733C8-001B-697F-629D-1F79BBC9C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 pumping for AWAKE?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28C2F-6B81-FF55-087E-32D012A97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1067D-A38C-0D83-FE26-69A10C314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D2424-D846-A0FB-3F2C-C127B5343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9D79A0A7-5E14-EC54-688C-ADEF70E90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515" y="1106519"/>
            <a:ext cx="5039829" cy="37798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4E4C961-FDD7-F124-6049-F03FD4A38E11}"/>
              </a:ext>
            </a:extLst>
          </p:cNvPr>
          <p:cNvSpPr txBox="1"/>
          <p:nvPr/>
        </p:nvSpPr>
        <p:spPr>
          <a:xfrm>
            <a:off x="1855277" y="939602"/>
            <a:ext cx="3987209" cy="286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Measurement vs simulation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422452-5E0C-632C-ED2C-867C1BBF0755}"/>
              </a:ext>
            </a:extLst>
          </p:cNvPr>
          <p:cNvSpPr txBox="1"/>
          <p:nvPr/>
        </p:nvSpPr>
        <p:spPr>
          <a:xfrm>
            <a:off x="7796803" y="939601"/>
            <a:ext cx="3987209" cy="2863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Comparison of schemes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7F776D-75A3-D307-3FA1-A3EA64CB363F}"/>
              </a:ext>
            </a:extLst>
          </p:cNvPr>
          <p:cNvSpPr txBox="1"/>
          <p:nvPr/>
        </p:nvSpPr>
        <p:spPr>
          <a:xfrm>
            <a:off x="519223" y="4809306"/>
            <a:ext cx="11153553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Analysis still ongoing…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No significant improvement over the double voltage jump or phase jump.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However, quadrupole pumping needs shorter initial bunches to stay within linear region.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200" dirty="0"/>
              <a:t>Measurements with streak camera.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B8BF47A-C3A2-8E94-EBB0-2D0D35B8CFED}"/>
              </a:ext>
            </a:extLst>
          </p:cNvPr>
          <p:cNvCxnSpPr>
            <a:cxnSpLocks/>
          </p:cNvCxnSpPr>
          <p:nvPr/>
        </p:nvCxnSpPr>
        <p:spPr>
          <a:xfrm>
            <a:off x="8643068" y="3975651"/>
            <a:ext cx="2035534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80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8003B2-6E16-9703-20E7-3D572014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1E93B1-87F0-5EA3-4762-D6603AED2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3098F-86CD-A2E4-BE08-8A58DD610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8D2FB-0BD7-2156-C2CB-4A4348A82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1CFD3A5F-4FAE-2B50-E029-98BCF93B1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63660"/>
            <a:ext cx="11376024" cy="4841724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PS-to-SPS studies &amp; Bunch Rotation (MD12244)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Issues: No blocking issues.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Status: Ongoing, reduced MDs in 2025 (multiple batches).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chemeClr val="tx1"/>
                </a:solidFill>
              </a:rPr>
              <a:t>Problem is understood, resources should be focused on observation/ monitoring. </a:t>
            </a:r>
          </a:p>
          <a:p>
            <a:endParaRPr lang="en-US" sz="2800" dirty="0">
              <a:solidFill>
                <a:schemeClr val="tx1"/>
              </a:solidFill>
            </a:endParaRPr>
          </a:p>
          <a:p>
            <a:r>
              <a:rPr lang="en-GB" sz="2800" dirty="0">
                <a:solidFill>
                  <a:schemeClr val="tx1"/>
                </a:solidFill>
              </a:rPr>
              <a:t>Quadrupole Pumping for Bunch Shortening in SPS (MD14123)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Issues: MD scope acquisition limitations for bunches &lt; 0.5 ns.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tx1"/>
                </a:solidFill>
              </a:rPr>
              <a:t>Status: Measurements complete, analysis ongoing. Streak camera measurements would be needed to take scheme further.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GB" sz="2200" dirty="0">
                <a:solidFill>
                  <a:schemeClr val="tx1"/>
                </a:solidFill>
              </a:rPr>
              <a:t>Quadrupole pumping technique demonstrated, further work needed to see benefits.</a:t>
            </a:r>
          </a:p>
          <a:p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26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767644-AA7E-5263-224E-5B75C520A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7AB3F-4461-4F8C-3633-6B5E460C8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116334-9F0E-7BD3-E8AF-447AFC726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7C4E889-8BF8-F993-0AF5-C49B23E2B4AE}"/>
              </a:ext>
            </a:extLst>
          </p:cNvPr>
          <p:cNvSpPr txBox="1">
            <a:spLocks/>
          </p:cNvSpPr>
          <p:nvPr/>
        </p:nvSpPr>
        <p:spPr>
          <a:xfrm>
            <a:off x="3757419" y="2896129"/>
            <a:ext cx="4677161" cy="53287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dirty="0"/>
              <a:t>Back up slides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618942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717536-BB76-A313-A25E-644C4E615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PS-to-SPS losses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5A9E10-5397-C909-1275-EA321E104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2F544-87D5-9A19-7F65-3C540D7AB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AF4B5-6E6D-1E85-29EF-803990B35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Picture 8" descr="A graph of a bar chart&#10;&#10;Description automatically generated with medium confidence">
            <a:extLst>
              <a:ext uri="{FF2B5EF4-FFF2-40B4-BE49-F238E27FC236}">
                <a16:creationId xmlns:a16="http://schemas.microsoft.com/office/drawing/2014/main" id="{FFFA4054-F685-F554-480C-D3B9DAFB6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121" y="1649105"/>
            <a:ext cx="7095758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035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69AD4F9-EBBB-FCF4-426E-EEF6D3F0D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Acceleration losses and bunch length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F187A-0B3E-9E15-2139-A3EC5A323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8C543-062F-D0F4-E9F9-A3B6CBE0E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4542E-A367-8972-737A-BCD4581C5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10EF221-E443-2DFD-4503-D3A27BC55296}"/>
              </a:ext>
            </a:extLst>
          </p:cNvPr>
          <p:cNvGrpSpPr/>
          <p:nvPr/>
        </p:nvGrpSpPr>
        <p:grpSpPr>
          <a:xfrm>
            <a:off x="6364932" y="906466"/>
            <a:ext cx="5237475" cy="4906944"/>
            <a:chOff x="6057513" y="906465"/>
            <a:chExt cx="5556174" cy="5310722"/>
          </a:xfrm>
        </p:grpSpPr>
        <p:pic>
          <p:nvPicPr>
            <p:cNvPr id="8" name="Picture 7" descr="A colorful squares with different colored lines&#10;&#10;Description automatically generated with medium confidence">
              <a:extLst>
                <a:ext uri="{FF2B5EF4-FFF2-40B4-BE49-F238E27FC236}">
                  <a16:creationId xmlns:a16="http://schemas.microsoft.com/office/drawing/2014/main" id="{C2BEFE38-02D9-F9DD-B37A-B11577346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3" r="8654" b="2241"/>
            <a:stretch/>
          </p:blipFill>
          <p:spPr>
            <a:xfrm>
              <a:off x="6057513" y="906465"/>
              <a:ext cx="5556174" cy="531072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1F4FD58-4BB0-42D0-65C8-45DD9BAEA6A7}"/>
                </a:ext>
              </a:extLst>
            </p:cNvPr>
            <p:cNvSpPr txBox="1"/>
            <p:nvPr/>
          </p:nvSpPr>
          <p:spPr>
            <a:xfrm>
              <a:off x="6393869" y="1005919"/>
              <a:ext cx="22383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Bunch length</a:t>
              </a:r>
            </a:p>
          </p:txBody>
        </p:sp>
      </p:grpSp>
      <p:pic>
        <p:nvPicPr>
          <p:cNvPr id="10" name="Content Placeholder 10" descr="A colorful chart with many different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68A8A3E4-466D-38A2-4D0F-CFA9C905D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" r="8946" b="2309"/>
          <a:stretch/>
        </p:blipFill>
        <p:spPr>
          <a:xfrm>
            <a:off x="493427" y="906466"/>
            <a:ext cx="5124004" cy="49069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6BDF59E-1755-EEC3-CFFA-0AF44421C6AD}"/>
              </a:ext>
            </a:extLst>
          </p:cNvPr>
          <p:cNvSpPr txBox="1"/>
          <p:nvPr/>
        </p:nvSpPr>
        <p:spPr>
          <a:xfrm rot="16200000">
            <a:off x="4497409" y="3160946"/>
            <a:ext cx="25821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Acceleration losses (%)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95CFBD-5500-2DE0-902F-FE26A7B07867}"/>
              </a:ext>
            </a:extLst>
          </p:cNvPr>
          <p:cNvSpPr txBox="1"/>
          <p:nvPr/>
        </p:nvSpPr>
        <p:spPr>
          <a:xfrm>
            <a:off x="2149352" y="5794450"/>
            <a:ext cx="14396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40 MHz delay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91DCE9-D1E4-2203-BCB5-CD231486AC37}"/>
              </a:ext>
            </a:extLst>
          </p:cNvPr>
          <p:cNvSpPr txBox="1"/>
          <p:nvPr/>
        </p:nvSpPr>
        <p:spPr>
          <a:xfrm rot="16200000">
            <a:off x="-404982" y="3057714"/>
            <a:ext cx="15026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80 MHz delay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6CA2DE-5B13-6398-B572-C004F0053530}"/>
              </a:ext>
            </a:extLst>
          </p:cNvPr>
          <p:cNvSpPr txBox="1"/>
          <p:nvPr/>
        </p:nvSpPr>
        <p:spPr>
          <a:xfrm rot="16200000">
            <a:off x="10407521" y="3308026"/>
            <a:ext cx="25821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Bunch length (ns)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13C561-1DF7-2FD9-DB29-650013D913A7}"/>
              </a:ext>
            </a:extLst>
          </p:cNvPr>
          <p:cNvSpPr txBox="1"/>
          <p:nvPr/>
        </p:nvSpPr>
        <p:spPr>
          <a:xfrm>
            <a:off x="8022106" y="5828423"/>
            <a:ext cx="14396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40 MHz delay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340AF7-0DF2-132A-D783-E00D924F602A}"/>
              </a:ext>
            </a:extLst>
          </p:cNvPr>
          <p:cNvSpPr txBox="1"/>
          <p:nvPr/>
        </p:nvSpPr>
        <p:spPr>
          <a:xfrm rot="16200000">
            <a:off x="5467772" y="3091687"/>
            <a:ext cx="15026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80 MHz delay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AA3821-BDFA-B2E9-EEB5-349E988D438E}"/>
              </a:ext>
            </a:extLst>
          </p:cNvPr>
          <p:cNvSpPr txBox="1"/>
          <p:nvPr/>
        </p:nvSpPr>
        <p:spPr>
          <a:xfrm>
            <a:off x="759194" y="999609"/>
            <a:ext cx="2641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Acceleration losses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5C5CBB4-579E-209D-20C3-CBD01A5EF0C1}"/>
              </a:ext>
            </a:extLst>
          </p:cNvPr>
          <p:cNvSpPr/>
          <p:nvPr/>
        </p:nvSpPr>
        <p:spPr>
          <a:xfrm>
            <a:off x="9647685" y="2278234"/>
            <a:ext cx="162000" cy="162000"/>
          </a:xfrm>
          <a:prstGeom prst="rect">
            <a:avLst/>
          </a:prstGeom>
          <a:noFill/>
          <a:ln w="19050">
            <a:solidFill>
              <a:srgbClr val="05C7F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A97D4E-AF2A-B5DC-8A8C-6FB8217F32EA}"/>
              </a:ext>
            </a:extLst>
          </p:cNvPr>
          <p:cNvSpPr/>
          <p:nvPr/>
        </p:nvSpPr>
        <p:spPr>
          <a:xfrm>
            <a:off x="2049300" y="3742788"/>
            <a:ext cx="162000" cy="162000"/>
          </a:xfrm>
          <a:prstGeom prst="rect">
            <a:avLst/>
          </a:prstGeom>
          <a:noFill/>
          <a:ln w="19050">
            <a:solidFill>
              <a:srgbClr val="42A40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9C3C294-CC62-0327-E91E-5B883695F5B6}"/>
                  </a:ext>
                </a:extLst>
              </p:cNvPr>
              <p:cNvSpPr txBox="1"/>
              <p:nvPr/>
            </p:nvSpPr>
            <p:spPr>
              <a:xfrm>
                <a:off x="2908005" y="4897484"/>
                <a:ext cx="1327113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US" sz="1600" dirty="0"/>
                  <a:t>  </a:t>
                </a:r>
                <a:endParaRPr lang="en-GB" sz="16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9C3C294-CC62-0327-E91E-5B883695F5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005" y="4897484"/>
                <a:ext cx="1327113" cy="246221"/>
              </a:xfrm>
              <a:prstGeom prst="rect">
                <a:avLst/>
              </a:prstGeom>
              <a:blipFill>
                <a:blip r:embed="rId4"/>
                <a:stretch>
                  <a:fillRect l="-5046" b="-170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D952D0A-5227-13C9-352D-D335AAC9D486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2181696" y="3897874"/>
            <a:ext cx="1389866" cy="999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0F7DB5AD-B1EF-1616-94B6-6FB89E9522BA}"/>
              </a:ext>
            </a:extLst>
          </p:cNvPr>
          <p:cNvSpPr/>
          <p:nvPr/>
        </p:nvSpPr>
        <p:spPr>
          <a:xfrm>
            <a:off x="7941106" y="3747551"/>
            <a:ext cx="162000" cy="162000"/>
          </a:xfrm>
          <a:prstGeom prst="rect">
            <a:avLst/>
          </a:prstGeom>
          <a:noFill/>
          <a:ln w="19050">
            <a:solidFill>
              <a:srgbClr val="42A40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EB3DB15-1294-AC05-5B81-CFEF9C6838A2}"/>
                  </a:ext>
                </a:extLst>
              </p:cNvPr>
              <p:cNvSpPr txBox="1"/>
              <p:nvPr/>
            </p:nvSpPr>
            <p:spPr>
              <a:xfrm>
                <a:off x="8684378" y="4897484"/>
                <a:ext cx="136449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.88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ns  </a:t>
                </a:r>
                <a:endParaRPr lang="en-GB" sz="16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EB3DB15-1294-AC05-5B81-CFEF9C6838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4378" y="4897484"/>
                <a:ext cx="1364497" cy="246221"/>
              </a:xfrm>
              <a:prstGeom prst="rect">
                <a:avLst/>
              </a:prstGeom>
              <a:blipFill>
                <a:blip r:embed="rId5"/>
                <a:stretch>
                  <a:fillRect l="-5381" t="-24390" r="-10314" b="-48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1F58F03-E925-CF21-44F7-940E2CF27BC8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8124501" y="3897874"/>
            <a:ext cx="1242126" cy="999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F0067C1-49C4-D436-51A0-2D1C960CDD88}"/>
              </a:ext>
            </a:extLst>
          </p:cNvPr>
          <p:cNvSpPr/>
          <p:nvPr/>
        </p:nvSpPr>
        <p:spPr>
          <a:xfrm>
            <a:off x="3718447" y="2286693"/>
            <a:ext cx="162000" cy="162000"/>
          </a:xfrm>
          <a:prstGeom prst="rect">
            <a:avLst/>
          </a:prstGeom>
          <a:noFill/>
          <a:ln w="19050">
            <a:solidFill>
              <a:srgbClr val="05C7F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647328-02C1-7CA5-E7FA-7C9E3AAE2D4A}"/>
                  </a:ext>
                </a:extLst>
              </p:cNvPr>
              <p:cNvSpPr txBox="1"/>
              <p:nvPr/>
            </p:nvSpPr>
            <p:spPr>
              <a:xfrm>
                <a:off x="3519488" y="2931433"/>
                <a:ext cx="143126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.30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25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US" sz="1600" dirty="0"/>
                  <a:t>  </a:t>
                </a:r>
                <a:endParaRPr lang="en-GB" sz="16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647328-02C1-7CA5-E7FA-7C9E3AAE2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9488" y="2931433"/>
                <a:ext cx="1431260" cy="246221"/>
              </a:xfrm>
              <a:prstGeom prst="rect">
                <a:avLst/>
              </a:prstGeom>
              <a:blipFill>
                <a:blip r:embed="rId6"/>
                <a:stretch>
                  <a:fillRect l="-4681" b="-1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EA9006F-86F8-6AE0-AAD7-2003AA6D124C}"/>
              </a:ext>
            </a:extLst>
          </p:cNvPr>
          <p:cNvCxnSpPr>
            <a:cxnSpLocks/>
            <a:stCxn id="28" idx="0"/>
          </p:cNvCxnSpPr>
          <p:nvPr/>
        </p:nvCxnSpPr>
        <p:spPr>
          <a:xfrm flipH="1" flipV="1">
            <a:off x="3875575" y="2463458"/>
            <a:ext cx="359543" cy="467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A6D55AA-07D2-A5E8-246D-0C7EC0A2B59C}"/>
                  </a:ext>
                </a:extLst>
              </p:cNvPr>
              <p:cNvSpPr txBox="1"/>
              <p:nvPr/>
            </p:nvSpPr>
            <p:spPr>
              <a:xfrm>
                <a:off x="9578372" y="2939633"/>
                <a:ext cx="136449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.35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ns  </a:t>
                </a:r>
                <a:endParaRPr lang="en-GB" sz="1600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A6D55AA-07D2-A5E8-246D-0C7EC0A2B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8372" y="2939633"/>
                <a:ext cx="1364497" cy="246221"/>
              </a:xfrm>
              <a:prstGeom prst="rect">
                <a:avLst/>
              </a:prstGeom>
              <a:blipFill>
                <a:blip r:embed="rId7"/>
                <a:stretch>
                  <a:fillRect l="-4911" t="-24390" r="-10268" b="-48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14E1E30-2556-2932-4703-ED2B0A478487}"/>
              </a:ext>
            </a:extLst>
          </p:cNvPr>
          <p:cNvCxnSpPr>
            <a:cxnSpLocks/>
            <a:stCxn id="32" idx="0"/>
          </p:cNvCxnSpPr>
          <p:nvPr/>
        </p:nvCxnSpPr>
        <p:spPr>
          <a:xfrm flipH="1" flipV="1">
            <a:off x="9809685" y="2463458"/>
            <a:ext cx="450936" cy="476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646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ADE15F-8173-C6B7-DD8E-E84C19874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Fast, Slow and Acceleration losses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585DC-3827-BD13-2EC9-76CEB6E68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E483D-7C9B-72B3-C4AF-C00B27609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0DE253-1EFC-705A-C829-0FB09A28A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 descr="A graph of a symbol&#10;&#10;Description automatically generated with medium confidence">
            <a:extLst>
              <a:ext uri="{FF2B5EF4-FFF2-40B4-BE49-F238E27FC236}">
                <a16:creationId xmlns:a16="http://schemas.microsoft.com/office/drawing/2014/main" id="{AF04B36C-C370-E2B4-7882-42D56F2C9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80" y="1982391"/>
            <a:ext cx="4267200" cy="3733800"/>
          </a:xfrm>
          <a:prstGeom prst="rect">
            <a:avLst/>
          </a:prstGeom>
        </p:spPr>
      </p:pic>
      <p:pic>
        <p:nvPicPr>
          <p:cNvPr id="8" name="Picture 7" descr="A yellow and black pixelated symbol&#10;&#10;Description automatically generated with medium confidence">
            <a:extLst>
              <a:ext uri="{FF2B5EF4-FFF2-40B4-BE49-F238E27FC236}">
                <a16:creationId xmlns:a16="http://schemas.microsoft.com/office/drawing/2014/main" id="{F6F95761-6E45-0017-1944-E837B246B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677" y="1971675"/>
            <a:ext cx="4267200" cy="3733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EABBE0-9582-99B1-13A4-88E34CFA3106}"/>
              </a:ext>
            </a:extLst>
          </p:cNvPr>
          <p:cNvSpPr txBox="1"/>
          <p:nvPr/>
        </p:nvSpPr>
        <p:spPr>
          <a:xfrm>
            <a:off x="899272" y="1613059"/>
            <a:ext cx="2810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Fast losses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BE5744-B61E-60DE-64C2-4C1AD2B6AEB7}"/>
              </a:ext>
            </a:extLst>
          </p:cNvPr>
          <p:cNvSpPr txBox="1"/>
          <p:nvPr/>
        </p:nvSpPr>
        <p:spPr>
          <a:xfrm>
            <a:off x="4853504" y="1613059"/>
            <a:ext cx="2810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Slow losses</a:t>
            </a:r>
          </a:p>
        </p:txBody>
      </p:sp>
      <p:pic>
        <p:nvPicPr>
          <p:cNvPr id="11" name="Picture 10" descr="A colorful squares with different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4EFB98DE-FB4D-F200-6C10-491F4F0CCD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1"/>
          <a:stretch/>
        </p:blipFill>
        <p:spPr>
          <a:xfrm>
            <a:off x="7976507" y="1971675"/>
            <a:ext cx="4065743" cy="3733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71FEE3-3679-3E6D-C92B-3327F03741E3}"/>
              </a:ext>
            </a:extLst>
          </p:cNvPr>
          <p:cNvSpPr txBox="1"/>
          <p:nvPr/>
        </p:nvSpPr>
        <p:spPr>
          <a:xfrm>
            <a:off x="8575059" y="1613059"/>
            <a:ext cx="2810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Acceleration losses</a:t>
            </a:r>
          </a:p>
        </p:txBody>
      </p:sp>
    </p:spTree>
    <p:extLst>
      <p:ext uri="{BB962C8B-B14F-4D97-AF65-F5344CB8AC3E}">
        <p14:creationId xmlns:p14="http://schemas.microsoft.com/office/powerpoint/2010/main" val="2381405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ED8590-7E9E-917B-EDB0-42570397A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471260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Bunch rotation in the PS: PS-to-SPS transfer studies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RF parameter scans for LHC-type beam at LIU intensities.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Tomography as a prediction tool.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US" sz="28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Bunch rotation in the SPS for short AWAKE bunches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First implementation of ‘Quadrupole pumping’ bunch rotation scheme at CERN.</a:t>
            </a:r>
            <a:endParaRPr lang="en-GB" sz="2400" dirty="0">
              <a:solidFill>
                <a:schemeClr val="tx1"/>
              </a:solidFill>
            </a:endParaRPr>
          </a:p>
          <a:p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E99BF-58FE-2981-AE85-8ABB1463E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7489F-D893-2E58-2942-7B2CE0DE5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BF11C-015A-B69F-EC76-235BB8B49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ABE01-8970-7675-3C26-2EBD1DDFE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829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6C6FCA-8783-7A3E-D04A-03CD848B2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250724-EA5C-8905-C79A-6F6CC0260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Fast and Slow losses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0505D-17A2-5375-3DC2-9C0AA6DC6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14160-6F98-CA66-199F-5E22E95F5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4F614-AA63-52A1-9686-D7D74BBEC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Content Placeholder 5" descr="A colorful squares with black and white text&#10;&#10;Description automatically generated with medium confidence">
            <a:extLst>
              <a:ext uri="{FF2B5EF4-FFF2-40B4-BE49-F238E27FC236}">
                <a16:creationId xmlns:a16="http://schemas.microsoft.com/office/drawing/2014/main" id="{EECFDDBB-A56F-70FF-EB8C-B49D57519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32" y="1061830"/>
            <a:ext cx="6001204" cy="5251054"/>
          </a:xfrm>
          <a:prstGeom prst="rect">
            <a:avLst/>
          </a:prstGeom>
        </p:spPr>
      </p:pic>
      <p:pic>
        <p:nvPicPr>
          <p:cNvPr id="8" name="Picture 7" descr="A colorful squares with different colored dots&#10;&#10;Description automatically generated with medium confidence">
            <a:extLst>
              <a:ext uri="{FF2B5EF4-FFF2-40B4-BE49-F238E27FC236}">
                <a16:creationId xmlns:a16="http://schemas.microsoft.com/office/drawing/2014/main" id="{872E1560-827A-B53B-CA9A-165B881687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061830"/>
            <a:ext cx="6001204" cy="52510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3DCBA8-B775-80ED-3851-26E9F84D74FB}"/>
              </a:ext>
            </a:extLst>
          </p:cNvPr>
          <p:cNvSpPr txBox="1"/>
          <p:nvPr/>
        </p:nvSpPr>
        <p:spPr>
          <a:xfrm>
            <a:off x="474943" y="1146467"/>
            <a:ext cx="2238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Fast losses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087C7BC-2DDD-B7D4-25CC-D3B8050A1943}"/>
              </a:ext>
            </a:extLst>
          </p:cNvPr>
          <p:cNvSpPr txBox="1"/>
          <p:nvPr/>
        </p:nvSpPr>
        <p:spPr>
          <a:xfrm>
            <a:off x="6550822" y="1146467"/>
            <a:ext cx="2238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Slow losses</a:t>
            </a:r>
          </a:p>
        </p:txBody>
      </p:sp>
    </p:spTree>
    <p:extLst>
      <p:ext uri="{BB962C8B-B14F-4D97-AF65-F5344CB8AC3E}">
        <p14:creationId xmlns:p14="http://schemas.microsoft.com/office/powerpoint/2010/main" val="1040979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6452DF-EF6C-9F33-9B09-5AA75EB15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Bunch rotation in the 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D2F8D-638B-0B1D-943D-EDFF1C13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3A3AF-EFB4-D8A9-5B37-7EF0875AD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Jake Flowerdew | </a:t>
            </a:r>
            <a:r>
              <a:rPr lang="en-GB" dirty="0"/>
              <a:t>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E722A-F38F-6864-4F3D-FE87D3C74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Content Placeholder 4" descr="A blue and red graph&#10;&#10;Description automatically generated">
            <a:extLst>
              <a:ext uri="{FF2B5EF4-FFF2-40B4-BE49-F238E27FC236}">
                <a16:creationId xmlns:a16="http://schemas.microsoft.com/office/drawing/2014/main" id="{2671A123-4491-BEB6-9F21-B87800473B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34" y="1280640"/>
            <a:ext cx="4737315" cy="4597640"/>
          </a:xfrm>
          <a:prstGeom prst="rect">
            <a:avLst/>
          </a:prstGeom>
        </p:spPr>
      </p:pic>
      <p:pic>
        <p:nvPicPr>
          <p:cNvPr id="8" name="Picture 7" descr="A graph of a blue line&#10;&#10;Description automatically generated with medium confidence">
            <a:extLst>
              <a:ext uri="{FF2B5EF4-FFF2-40B4-BE49-F238E27FC236}">
                <a16:creationId xmlns:a16="http://schemas.microsoft.com/office/drawing/2014/main" id="{634C8841-5775-14DD-D3F5-C4132910C7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001" y="1344808"/>
            <a:ext cx="4737315" cy="45976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CB876C-D67E-8253-B000-4B69B37C024A}"/>
              </a:ext>
            </a:extLst>
          </p:cNvPr>
          <p:cNvSpPr txBox="1"/>
          <p:nvPr/>
        </p:nvSpPr>
        <p:spPr>
          <a:xfrm>
            <a:off x="1997242" y="1119812"/>
            <a:ext cx="22138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PS extraction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73E35D-BE95-C6BE-5075-73118FB458BD}"/>
              </a:ext>
            </a:extLst>
          </p:cNvPr>
          <p:cNvSpPr txBox="1"/>
          <p:nvPr/>
        </p:nvSpPr>
        <p:spPr>
          <a:xfrm>
            <a:off x="7268619" y="1119812"/>
            <a:ext cx="22138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SPS injection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0DC43F-AFA5-4BC0-A5E6-0111020B11AF}"/>
              </a:ext>
            </a:extLst>
          </p:cNvPr>
          <p:cNvSpPr txBox="1"/>
          <p:nvPr/>
        </p:nvSpPr>
        <p:spPr>
          <a:xfrm>
            <a:off x="1120223" y="5956813"/>
            <a:ext cx="78686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Cannot just optimise for bunch length, need to consider tails!</a:t>
            </a:r>
          </a:p>
        </p:txBody>
      </p:sp>
    </p:spTree>
    <p:extLst>
      <p:ext uri="{BB962C8B-B14F-4D97-AF65-F5344CB8AC3E}">
        <p14:creationId xmlns:p14="http://schemas.microsoft.com/office/powerpoint/2010/main" val="24779201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9D2B46-02A2-CDA0-EF74-1570855B3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rotation analysis – single bunch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F1A89-FD1E-08E8-E1B3-04E081450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65EA7D-BD4D-DB14-3288-0E04BA650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BE4B2-CB19-CA6E-58AF-5E637CE6F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 descr="A chart with numbers and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9928D90B-6683-724B-4ADF-5B4C5039F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97782"/>
            <a:ext cx="4371975" cy="3497580"/>
          </a:xfrm>
          <a:prstGeom prst="rect">
            <a:avLst/>
          </a:prstGeom>
        </p:spPr>
      </p:pic>
      <p:pic>
        <p:nvPicPr>
          <p:cNvPr id="8" name="Picture 7" descr="A graph of numbers and a graph&#10;&#10;Description automatically generated with medium confidence">
            <a:extLst>
              <a:ext uri="{FF2B5EF4-FFF2-40B4-BE49-F238E27FC236}">
                <a16:creationId xmlns:a16="http://schemas.microsoft.com/office/drawing/2014/main" id="{43680C4E-4DB1-B45D-D999-65D3DEC494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84"/>
          <a:stretch/>
        </p:blipFill>
        <p:spPr>
          <a:xfrm>
            <a:off x="8170851" y="2220789"/>
            <a:ext cx="4021149" cy="3545373"/>
          </a:xfrm>
          <a:prstGeom prst="rect">
            <a:avLst/>
          </a:prstGeom>
        </p:spPr>
      </p:pic>
      <p:pic>
        <p:nvPicPr>
          <p:cNvPr id="9" name="Picture 8" descr="A graph with numbers and a line&#10;&#10;Description automatically generated with medium confidence">
            <a:extLst>
              <a:ext uri="{FF2B5EF4-FFF2-40B4-BE49-F238E27FC236}">
                <a16:creationId xmlns:a16="http://schemas.microsoft.com/office/drawing/2014/main" id="{72AFD289-615C-2B21-E689-5FD8A0091E8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6"/>
          <a:stretch/>
        </p:blipFill>
        <p:spPr>
          <a:xfrm>
            <a:off x="4077591" y="2181437"/>
            <a:ext cx="4036817" cy="36240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773016-4F69-EDCD-D7A7-5C2281B6F62A}"/>
              </a:ext>
            </a:extLst>
          </p:cNvPr>
          <p:cNvSpPr txBox="1"/>
          <p:nvPr/>
        </p:nvSpPr>
        <p:spPr>
          <a:xfrm>
            <a:off x="701185" y="1873844"/>
            <a:ext cx="26752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Simulation</a:t>
            </a:r>
            <a:endParaRPr lang="en-GB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FBE900-0EAB-2A78-EF54-953C47B6D18A}"/>
              </a:ext>
            </a:extLst>
          </p:cNvPr>
          <p:cNvSpPr txBox="1"/>
          <p:nvPr/>
        </p:nvSpPr>
        <p:spPr>
          <a:xfrm>
            <a:off x="4628880" y="1872355"/>
            <a:ext cx="26752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Tomography prediction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9EF3A3-DFB8-6287-6904-55B69BD5E851}"/>
              </a:ext>
            </a:extLst>
          </p:cNvPr>
          <p:cNvSpPr txBox="1"/>
          <p:nvPr/>
        </p:nvSpPr>
        <p:spPr>
          <a:xfrm>
            <a:off x="8843814" y="1870623"/>
            <a:ext cx="26752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/>
              <a:t>Measurement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24711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diagram of a phase of a space reconstruction&#10;&#10;Description automatically generated with medium confidence">
            <a:extLst>
              <a:ext uri="{FF2B5EF4-FFF2-40B4-BE49-F238E27FC236}">
                <a16:creationId xmlns:a16="http://schemas.microsoft.com/office/drawing/2014/main" id="{1F64F681-99BD-77C7-D0AA-80702D36A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671" y="3482079"/>
            <a:ext cx="3739206" cy="28044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ED09A6-8123-2110-1DCB-A1AF5C84B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077" y="119334"/>
            <a:ext cx="10515600" cy="1013591"/>
          </a:xfrm>
        </p:spPr>
        <p:txBody>
          <a:bodyPr>
            <a:normAutofit/>
          </a:bodyPr>
          <a:lstStyle/>
          <a:p>
            <a:r>
              <a:rPr lang="en-GB" b="1" dirty="0"/>
              <a:t>MD12244: PS-to-SPS studies &amp; Bunch Rotation</a:t>
            </a:r>
          </a:p>
        </p:txBody>
      </p:sp>
      <p:pic>
        <p:nvPicPr>
          <p:cNvPr id="4" name="Content Placeholder 10" descr="A colorful chart with many different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D4F6F6F1-4284-C0CB-7007-0E4D6F50DF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9"/>
          <a:stretch/>
        </p:blipFill>
        <p:spPr>
          <a:xfrm>
            <a:off x="8911054" y="761200"/>
            <a:ext cx="3051060" cy="2832527"/>
          </a:xfrm>
        </p:spPr>
      </p:pic>
      <p:pic>
        <p:nvPicPr>
          <p:cNvPr id="6" name="Picture 5" descr="A colorful chart with numbers&#10;&#10;Description automatically generated with medium confidence">
            <a:extLst>
              <a:ext uri="{FF2B5EF4-FFF2-40B4-BE49-F238E27FC236}">
                <a16:creationId xmlns:a16="http://schemas.microsoft.com/office/drawing/2014/main" id="{8E60FCA7-3A44-F25B-2EF2-99F71C65EE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13"/>
          <a:stretch/>
        </p:blipFill>
        <p:spPr>
          <a:xfrm>
            <a:off x="5620839" y="790083"/>
            <a:ext cx="3126002" cy="28525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F9674C-051B-2FAB-07C2-4597BC1630A4}"/>
              </a:ext>
            </a:extLst>
          </p:cNvPr>
          <p:cNvSpPr txBox="1"/>
          <p:nvPr/>
        </p:nvSpPr>
        <p:spPr>
          <a:xfrm>
            <a:off x="432486" y="6049495"/>
            <a:ext cx="7315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Further information: https://indico.cern.ch/event/1440739/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141154-D0EE-05B4-4ECA-4FEEBFB35016}"/>
                  </a:ext>
                </a:extLst>
              </p:cNvPr>
              <p:cNvSpPr txBox="1"/>
              <p:nvPr/>
            </p:nvSpPr>
            <p:spPr>
              <a:xfrm>
                <a:off x="318265" y="2385566"/>
                <a:ext cx="5140671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Extensive bunch rotation parameter scans for LHC-type beams. 1b &amp; 72b,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1.6−2.6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sz="2200" dirty="0"/>
                  <a:t>ppb.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Measured losses from uncaptured beam in SPS.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Good agreement with simulation.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dirty="0"/>
                  <a:t>Developing a tool to predict uncaptured losses in SPS with tomography in PS during bunch shortening.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F141154-D0EE-05B4-4ECA-4FEEBFB350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265" y="2385566"/>
                <a:ext cx="5140671" cy="3477875"/>
              </a:xfrm>
              <a:prstGeom prst="rect">
                <a:avLst/>
              </a:prstGeom>
              <a:blipFill>
                <a:blip r:embed="rId5"/>
                <a:stretch>
                  <a:fillRect l="-1305" t="-876" r="-2847" b="-2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C25EC247-2296-1BAE-CD09-B7DA869F9F86}"/>
              </a:ext>
            </a:extLst>
          </p:cNvPr>
          <p:cNvGrpSpPr/>
          <p:nvPr/>
        </p:nvGrpSpPr>
        <p:grpSpPr>
          <a:xfrm>
            <a:off x="8385093" y="3593727"/>
            <a:ext cx="3986203" cy="2960273"/>
            <a:chOff x="2518069" y="1924075"/>
            <a:chExt cx="6299686" cy="4293601"/>
          </a:xfrm>
        </p:grpSpPr>
        <p:pic>
          <p:nvPicPr>
            <p:cNvPr id="10" name="Picture 9" descr="A graph with red and blue lines&#10;&#10;Description automatically generated">
              <a:extLst>
                <a:ext uri="{FF2B5EF4-FFF2-40B4-BE49-F238E27FC236}">
                  <a16:creationId xmlns:a16="http://schemas.microsoft.com/office/drawing/2014/main" id="{372931B4-8AA3-660B-2A1D-EE7230D9B0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474" r="6437"/>
            <a:stretch/>
          </p:blipFill>
          <p:spPr>
            <a:xfrm>
              <a:off x="2518069" y="1924075"/>
              <a:ext cx="5852172" cy="429360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30DC7FB-6179-BCC5-BC01-32E2F0DCB538}"/>
                </a:ext>
              </a:extLst>
            </p:cNvPr>
            <p:cNvSpPr txBox="1"/>
            <p:nvPr/>
          </p:nvSpPr>
          <p:spPr>
            <a:xfrm>
              <a:off x="5001955" y="2113983"/>
              <a:ext cx="3815800" cy="7142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600" dirty="0"/>
                <a:t>*1b with 1kV 200 MHz blow-up</a:t>
              </a:r>
              <a:endParaRPr lang="en-GB" sz="160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81FDE17-96F2-A85F-CE2F-6264135ACDFF}"/>
              </a:ext>
            </a:extLst>
          </p:cNvPr>
          <p:cNvSpPr txBox="1"/>
          <p:nvPr/>
        </p:nvSpPr>
        <p:spPr>
          <a:xfrm>
            <a:off x="5772365" y="790083"/>
            <a:ext cx="2163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Simulation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826031-69C2-2A88-2D34-390540756A65}"/>
              </a:ext>
            </a:extLst>
          </p:cNvPr>
          <p:cNvSpPr txBox="1"/>
          <p:nvPr/>
        </p:nvSpPr>
        <p:spPr>
          <a:xfrm>
            <a:off x="9075375" y="761200"/>
            <a:ext cx="2163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>
                    <a:lumMod val="10000"/>
                  </a:schemeClr>
                </a:solidFill>
              </a:rPr>
              <a:t>Measurement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AA2229-7021-07A3-E5D4-778360DEA83E}"/>
              </a:ext>
            </a:extLst>
          </p:cNvPr>
          <p:cNvSpPr txBox="1"/>
          <p:nvPr/>
        </p:nvSpPr>
        <p:spPr>
          <a:xfrm>
            <a:off x="477934" y="790083"/>
            <a:ext cx="5112717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b="1" dirty="0"/>
              <a:t>MD slots: </a:t>
            </a:r>
            <a:r>
              <a:rPr lang="en-GB" dirty="0"/>
              <a:t>14 parallel slots in SPS (half days)</a:t>
            </a:r>
          </a:p>
          <a:p>
            <a:r>
              <a:rPr lang="en-GB" b="1" dirty="0"/>
              <a:t>Issues: </a:t>
            </a:r>
            <a:r>
              <a:rPr lang="en-GB" dirty="0"/>
              <a:t>Only a few slots lost to SPS and injector complex downtime.</a:t>
            </a:r>
          </a:p>
          <a:p>
            <a:r>
              <a:rPr lang="en-GB" b="1" dirty="0"/>
              <a:t>Status: </a:t>
            </a:r>
            <a:r>
              <a:rPr lang="en-GB" dirty="0"/>
              <a:t>Measurements complete, analysis ongoing, reduced MDs in 2025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CC50DC-1F96-1DB8-B534-77F0958C1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5AF18673-6B60-CC81-C4FC-A140E9177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FB836A9-A845-8F87-0246-5A3D9C694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87662-2E11-4D84-B37F-A16AC4F6B93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3439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close-up of a blue and yellow striped object&#10;&#10;Description automatically generated">
            <a:extLst>
              <a:ext uri="{FF2B5EF4-FFF2-40B4-BE49-F238E27FC236}">
                <a16:creationId xmlns:a16="http://schemas.microsoft.com/office/drawing/2014/main" id="{0139D822-2A42-1EFB-CE3C-D2914D729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1" r="23898"/>
          <a:stretch/>
        </p:blipFill>
        <p:spPr>
          <a:xfrm>
            <a:off x="4871583" y="1105975"/>
            <a:ext cx="3402748" cy="2590438"/>
          </a:xfrm>
          <a:prstGeom prst="rect">
            <a:avLst/>
          </a:prstGeom>
        </p:spPr>
      </p:pic>
      <p:pic>
        <p:nvPicPr>
          <p:cNvPr id="13" name="Picture 12" descr="A close-up of a colorful image&#10;&#10;Description automatically generated">
            <a:extLst>
              <a:ext uri="{FF2B5EF4-FFF2-40B4-BE49-F238E27FC236}">
                <a16:creationId xmlns:a16="http://schemas.microsoft.com/office/drawing/2014/main" id="{BB2E9D68-7A17-57E0-D5C4-CA6B51BE57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3" r="22549"/>
          <a:stretch/>
        </p:blipFill>
        <p:spPr>
          <a:xfrm>
            <a:off x="4871583" y="3857299"/>
            <a:ext cx="3402748" cy="258324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F282542-152E-7E3E-325C-2B57BAECC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198" y="213526"/>
            <a:ext cx="11598442" cy="1011229"/>
          </a:xfrm>
        </p:spPr>
        <p:txBody>
          <a:bodyPr>
            <a:normAutofit/>
          </a:bodyPr>
          <a:lstStyle/>
          <a:p>
            <a:r>
              <a:rPr lang="en-GB" sz="2800" b="1" dirty="0"/>
              <a:t>MD14123: Quadrupole Pumping for Bunch Shortening in SPS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835240-E418-9302-7A41-4A41C242409F}"/>
              </a:ext>
            </a:extLst>
          </p:cNvPr>
          <p:cNvSpPr txBox="1"/>
          <p:nvPr/>
        </p:nvSpPr>
        <p:spPr>
          <a:xfrm>
            <a:off x="228600" y="6440540"/>
            <a:ext cx="8891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Further information: https://indico.cern.ch/event/1458898/contributions/6142372/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1D781E-AA00-1EB5-3E18-1009FE8D4784}"/>
              </a:ext>
            </a:extLst>
          </p:cNvPr>
          <p:cNvSpPr txBox="1"/>
          <p:nvPr/>
        </p:nvSpPr>
        <p:spPr>
          <a:xfrm>
            <a:off x="314943" y="887956"/>
            <a:ext cx="4795216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MD slots: </a:t>
            </a:r>
            <a:r>
              <a:rPr lang="en-GB" dirty="0"/>
              <a:t>2 parallel slots in SPS (half days)</a:t>
            </a:r>
          </a:p>
          <a:p>
            <a:r>
              <a:rPr lang="en-GB" b="1" dirty="0"/>
              <a:t>Issues: </a:t>
            </a:r>
            <a:r>
              <a:rPr lang="en-GB" dirty="0"/>
              <a:t>MD scope </a:t>
            </a:r>
            <a:r>
              <a:rPr lang="en-GB" dirty="0" err="1"/>
              <a:t>aqc</a:t>
            </a:r>
            <a:r>
              <a:rPr lang="en-GB" dirty="0"/>
              <a:t>. Card saturating for bunches &lt; 0.5 ns FWHM</a:t>
            </a:r>
          </a:p>
          <a:p>
            <a:r>
              <a:rPr lang="en-GB" b="1" dirty="0"/>
              <a:t>Status: </a:t>
            </a:r>
            <a:r>
              <a:rPr lang="en-GB" dirty="0"/>
              <a:t>Measurements complete, analysis ongoing</a:t>
            </a:r>
          </a:p>
        </p:txBody>
      </p:sp>
      <p:pic>
        <p:nvPicPr>
          <p:cNvPr id="15" name="Picture 14" descr="A graph with blue lines&#10;&#10;Description automatically generated">
            <a:extLst>
              <a:ext uri="{FF2B5EF4-FFF2-40B4-BE49-F238E27FC236}">
                <a16:creationId xmlns:a16="http://schemas.microsoft.com/office/drawing/2014/main" id="{8DF82B93-31EE-7814-FD2D-898B00C748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31" y="4023390"/>
            <a:ext cx="3913540" cy="2348124"/>
          </a:xfrm>
          <a:prstGeom prst="rect">
            <a:avLst/>
          </a:prstGeom>
        </p:spPr>
      </p:pic>
      <p:pic>
        <p:nvPicPr>
          <p:cNvPr id="17" name="Picture 16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1B403599-858D-42D6-ED69-B45386FC55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331" y="1285622"/>
            <a:ext cx="3913540" cy="234812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D35F24D-772E-39CA-F1DE-F407201CB7F9}"/>
              </a:ext>
            </a:extLst>
          </p:cNvPr>
          <p:cNvSpPr txBox="1"/>
          <p:nvPr/>
        </p:nvSpPr>
        <p:spPr>
          <a:xfrm>
            <a:off x="364958" y="2659529"/>
            <a:ext cx="47210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Testing a bunch rotation technique for short AWAKE bunches.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Modulated RF frequency to excite quadrupole oscillations.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Compared bunch shortening technique to the double voltage jump and phase jump.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50828F-80A5-D3EB-B245-66CAD67B1573}"/>
              </a:ext>
            </a:extLst>
          </p:cNvPr>
          <p:cNvSpPr txBox="1"/>
          <p:nvPr/>
        </p:nvSpPr>
        <p:spPr>
          <a:xfrm>
            <a:off x="5551112" y="858796"/>
            <a:ext cx="591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Double non-adiabatic voltage jump (nominal)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36D95A-228B-93C9-557F-837F7AE20E86}"/>
              </a:ext>
            </a:extLst>
          </p:cNvPr>
          <p:cNvSpPr txBox="1"/>
          <p:nvPr/>
        </p:nvSpPr>
        <p:spPr>
          <a:xfrm>
            <a:off x="5551112" y="3656492"/>
            <a:ext cx="5911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Quadrupole pumping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C305CC-A346-16A7-7BE3-530EA64E7CDF}"/>
              </a:ext>
            </a:extLst>
          </p:cNvPr>
          <p:cNvSpPr txBox="1"/>
          <p:nvPr/>
        </p:nvSpPr>
        <p:spPr>
          <a:xfrm>
            <a:off x="6925093" y="2619144"/>
            <a:ext cx="154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Extraction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571D7F-C64F-BD09-CD74-595B4983027D}"/>
              </a:ext>
            </a:extLst>
          </p:cNvPr>
          <p:cNvCxnSpPr>
            <a:cxnSpLocks/>
          </p:cNvCxnSpPr>
          <p:nvPr/>
        </p:nvCxnSpPr>
        <p:spPr>
          <a:xfrm>
            <a:off x="5427659" y="4911355"/>
            <a:ext cx="2700341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FC71DAA-1575-A1E4-DD74-9B7FE1104B24}"/>
              </a:ext>
            </a:extLst>
          </p:cNvPr>
          <p:cNvCxnSpPr>
            <a:cxnSpLocks/>
          </p:cNvCxnSpPr>
          <p:nvPr/>
        </p:nvCxnSpPr>
        <p:spPr>
          <a:xfrm>
            <a:off x="5427658" y="2361044"/>
            <a:ext cx="2742177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DCFA33F-B44A-389C-3DBF-CAC3199EA111}"/>
              </a:ext>
            </a:extLst>
          </p:cNvPr>
          <p:cNvSpPr txBox="1"/>
          <p:nvPr/>
        </p:nvSpPr>
        <p:spPr>
          <a:xfrm>
            <a:off x="6865935" y="5370342"/>
            <a:ext cx="154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Extraction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736C0A3-0C71-2AFD-350E-BE91A4F419FD}"/>
              </a:ext>
            </a:extLst>
          </p:cNvPr>
          <p:cNvCxnSpPr>
            <a:cxnSpLocks/>
          </p:cNvCxnSpPr>
          <p:nvPr/>
        </p:nvCxnSpPr>
        <p:spPr>
          <a:xfrm flipH="1" flipV="1">
            <a:off x="7195671" y="2393975"/>
            <a:ext cx="262964" cy="2655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1077AE8-8D2D-5E9D-F5B4-E812BB50F074}"/>
              </a:ext>
            </a:extLst>
          </p:cNvPr>
          <p:cNvCxnSpPr>
            <a:cxnSpLocks/>
          </p:cNvCxnSpPr>
          <p:nvPr/>
        </p:nvCxnSpPr>
        <p:spPr>
          <a:xfrm flipH="1" flipV="1">
            <a:off x="7117581" y="4944286"/>
            <a:ext cx="341054" cy="4873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462F6F9-853F-F8B0-F110-E0C4EFBEBE1F}"/>
              </a:ext>
            </a:extLst>
          </p:cNvPr>
          <p:cNvCxnSpPr>
            <a:cxnSpLocks/>
          </p:cNvCxnSpPr>
          <p:nvPr/>
        </p:nvCxnSpPr>
        <p:spPr>
          <a:xfrm>
            <a:off x="10302789" y="1428376"/>
            <a:ext cx="0" cy="1990355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EFEF1BE-687C-26F6-6971-0FABF46AA16B}"/>
              </a:ext>
            </a:extLst>
          </p:cNvPr>
          <p:cNvCxnSpPr>
            <a:cxnSpLocks/>
          </p:cNvCxnSpPr>
          <p:nvPr/>
        </p:nvCxnSpPr>
        <p:spPr>
          <a:xfrm>
            <a:off x="10670342" y="4165693"/>
            <a:ext cx="0" cy="1990355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E92CE6-209F-814E-182F-608AC67740CA}"/>
                  </a:ext>
                </a:extLst>
              </p:cNvPr>
              <p:cNvSpPr txBox="1"/>
              <p:nvPr/>
            </p:nvSpPr>
            <p:spPr>
              <a:xfrm>
                <a:off x="8946358" y="3073883"/>
                <a:ext cx="13925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=0.7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ns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CE92CE6-209F-814E-182F-608AC67740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6358" y="3073883"/>
                <a:ext cx="139251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1FD41BC-8B25-6318-324A-7341F7FDA88E}"/>
                  </a:ext>
                </a:extLst>
              </p:cNvPr>
              <p:cNvSpPr txBox="1"/>
              <p:nvPr/>
            </p:nvSpPr>
            <p:spPr>
              <a:xfrm>
                <a:off x="9277825" y="5786716"/>
                <a:ext cx="13925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=0.7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ns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71FD41BC-8B25-6318-324A-7341F7FDA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7825" y="5786716"/>
                <a:ext cx="139251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EDF624-3FFF-BF3C-22D7-7A60C061C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963F3A-58A5-41A0-5DE1-6B9E60A01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AADF6-9364-C3E7-3A68-E6A08C4B7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87662-2E11-4D84-B37F-A16AC4F6B93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69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6CAE8-6960-4139-B170-8621FB4E7C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5352" y="1628776"/>
            <a:ext cx="9884598" cy="2698290"/>
          </a:xfrm>
        </p:spPr>
        <p:txBody>
          <a:bodyPr/>
          <a:lstStyle/>
          <a:p>
            <a:r>
              <a:rPr lang="en-GB" dirty="0"/>
              <a:t>Bunch rotation in PS:</a:t>
            </a:r>
            <a:br>
              <a:rPr lang="en-GB" dirty="0"/>
            </a:br>
            <a:r>
              <a:rPr lang="en-GB" dirty="0"/>
              <a:t>PS-to-SPS transfer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B1A6A-DDD2-6E2E-7B9E-5AE3B4788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F380D-4106-11BF-32CA-F91D5E543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DAA9FC-3F96-C1E6-1F22-BEA88FA62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71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 descr="A graph of a function&#10;&#10;Description automatically generated">
            <a:extLst>
              <a:ext uri="{FF2B5EF4-FFF2-40B4-BE49-F238E27FC236}">
                <a16:creationId xmlns:a16="http://schemas.microsoft.com/office/drawing/2014/main" id="{70473D11-6398-100A-8927-962072473E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400" t="1391" r="6424" b="7816"/>
          <a:stretch/>
        </p:blipFill>
        <p:spPr>
          <a:xfrm>
            <a:off x="5835813" y="1188437"/>
            <a:ext cx="6306126" cy="510138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8704FE0-45EF-BBB5-67A3-64490BFCE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Bunch rotation in the PS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02FD4-E0A2-80DD-5248-201FFB955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Jake Flowerdew | </a:t>
            </a:r>
            <a:r>
              <a:rPr lang="en-GB" dirty="0"/>
              <a:t>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336E2-4594-9BFA-CFCA-D237D380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F30AB2-DE39-D1FB-5DDD-1A19B894CB51}"/>
              </a:ext>
            </a:extLst>
          </p:cNvPr>
          <p:cNvGrpSpPr/>
          <p:nvPr/>
        </p:nvGrpSpPr>
        <p:grpSpPr>
          <a:xfrm>
            <a:off x="220500" y="1939157"/>
            <a:ext cx="5802800" cy="4385745"/>
            <a:chOff x="220500" y="1939157"/>
            <a:chExt cx="5802800" cy="438574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0CAC85A-0652-9D10-B361-B309DD28C8FB}"/>
                </a:ext>
              </a:extLst>
            </p:cNvPr>
            <p:cNvGrpSpPr/>
            <p:nvPr/>
          </p:nvGrpSpPr>
          <p:grpSpPr>
            <a:xfrm>
              <a:off x="220500" y="1939157"/>
              <a:ext cx="5802800" cy="4385745"/>
              <a:chOff x="220500" y="1939157"/>
              <a:chExt cx="5802800" cy="4385745"/>
            </a:xfrm>
          </p:grpSpPr>
          <p:pic>
            <p:nvPicPr>
              <p:cNvPr id="16" name="Picture 15" descr="A graph of different colored lines&#10;&#10;Description automatically generated">
                <a:extLst>
                  <a:ext uri="{FF2B5EF4-FFF2-40B4-BE49-F238E27FC236}">
                    <a16:creationId xmlns:a16="http://schemas.microsoft.com/office/drawing/2014/main" id="{FCF8DF45-44FE-D227-5172-F03E4B690C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0500" y="1939157"/>
                <a:ext cx="5802800" cy="4385745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DD82C93-C994-6274-676C-4C55B6CA18A6}"/>
                  </a:ext>
                </a:extLst>
              </p:cNvPr>
              <p:cNvSpPr txBox="1"/>
              <p:nvPr/>
            </p:nvSpPr>
            <p:spPr>
              <a:xfrm>
                <a:off x="2842052" y="5297547"/>
                <a:ext cx="141336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600" dirty="0">
                    <a:solidFill>
                      <a:srgbClr val="FF0000"/>
                    </a:solidFill>
                  </a:rPr>
                  <a:t>80 MHz delay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2F245BC-1A14-CBAE-BE22-DC269E0F4E19}"/>
                </a:ext>
              </a:extLst>
            </p:cNvPr>
            <p:cNvSpPr txBox="1"/>
            <p:nvPr/>
          </p:nvSpPr>
          <p:spPr>
            <a:xfrm>
              <a:off x="1938588" y="2072940"/>
              <a:ext cx="141336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>
                  <a:solidFill>
                    <a:schemeClr val="tx2"/>
                  </a:solidFill>
                </a:rPr>
                <a:t>40 MHz delay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242C9E9-5783-C2BE-BA66-8069B1ACF887}"/>
              </a:ext>
            </a:extLst>
          </p:cNvPr>
          <p:cNvSpPr txBox="1"/>
          <p:nvPr/>
        </p:nvSpPr>
        <p:spPr>
          <a:xfrm>
            <a:off x="407986" y="1080676"/>
            <a:ext cx="1078252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1" dirty="0"/>
              <a:t>PS-to-SPS transfer </a:t>
            </a:r>
            <a:r>
              <a:rPr lang="en-GB" sz="2000" dirty="0"/>
              <a:t>involves handing over from </a:t>
            </a:r>
            <a:r>
              <a:rPr lang="en-GB" sz="2000" b="1" dirty="0"/>
              <a:t>40 MHz</a:t>
            </a:r>
            <a:r>
              <a:rPr lang="en-GB" sz="2000" dirty="0"/>
              <a:t> RF (PS) to </a:t>
            </a:r>
            <a:r>
              <a:rPr lang="en-GB" sz="2000" b="1" dirty="0"/>
              <a:t>200 MHz </a:t>
            </a:r>
            <a:r>
              <a:rPr lang="en-GB" sz="2000" dirty="0"/>
              <a:t>RF (SPS).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sz="2000" dirty="0"/>
              <a:t>Need to fit a </a:t>
            </a:r>
            <a:r>
              <a:rPr lang="en-GB" sz="2000" b="1" dirty="0"/>
              <a:t>14 ns bunch</a:t>
            </a:r>
            <a:r>
              <a:rPr lang="en-GB" sz="2000" dirty="0"/>
              <a:t> in a </a:t>
            </a:r>
            <a:r>
              <a:rPr lang="en-GB" sz="2000" b="1" dirty="0"/>
              <a:t>5 ns bucket</a:t>
            </a:r>
            <a:r>
              <a:rPr lang="en-GB" sz="2000" dirty="0"/>
              <a:t>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37574D1-AC2C-0DC6-ADD3-3BE77B0FCA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98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33B883-A097-C42D-52A0-3DF8F8D12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losses in the SPS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1A7533-7CE6-379E-D792-D93DC5DBB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0F598-3206-19CE-E9A0-4EA3511D7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6FA31-E50A-6FA5-0949-115FB7131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AEACBB7-21D1-94C2-741F-3CAED8E823E7}"/>
              </a:ext>
            </a:extLst>
          </p:cNvPr>
          <p:cNvGrpSpPr/>
          <p:nvPr/>
        </p:nvGrpSpPr>
        <p:grpSpPr>
          <a:xfrm>
            <a:off x="804083" y="2043804"/>
            <a:ext cx="5698620" cy="4271431"/>
            <a:chOff x="6399133" y="1439335"/>
            <a:chExt cx="5698620" cy="4271431"/>
          </a:xfrm>
        </p:grpSpPr>
        <p:pic>
          <p:nvPicPr>
            <p:cNvPr id="8" name="Picture 7" descr="A graph with a line&#10;&#10;Description automatically generated">
              <a:extLst>
                <a:ext uri="{FF2B5EF4-FFF2-40B4-BE49-F238E27FC236}">
                  <a16:creationId xmlns:a16="http://schemas.microsoft.com/office/drawing/2014/main" id="{FFE572F6-E95C-2A73-CBFA-943BFC7DE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133" y="1439335"/>
              <a:ext cx="5695241" cy="427143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DB51CB-31E4-808C-B6C7-03077B685D51}"/>
                </a:ext>
              </a:extLst>
            </p:cNvPr>
            <p:cNvSpPr txBox="1"/>
            <p:nvPr/>
          </p:nvSpPr>
          <p:spPr>
            <a:xfrm>
              <a:off x="9253714" y="1801122"/>
              <a:ext cx="2506243" cy="12397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D747847-9F81-0EC9-3B8F-9532318A115C}"/>
                </a:ext>
              </a:extLst>
            </p:cNvPr>
            <p:cNvSpPr/>
            <p:nvPr/>
          </p:nvSpPr>
          <p:spPr>
            <a:xfrm>
              <a:off x="11996953" y="3729566"/>
              <a:ext cx="100800" cy="100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2C2B56F-B078-EEA4-FD7F-99B12CF7229B}"/>
                </a:ext>
              </a:extLst>
            </p:cNvPr>
            <p:cNvSpPr/>
            <p:nvPr/>
          </p:nvSpPr>
          <p:spPr>
            <a:xfrm>
              <a:off x="7231435" y="1747894"/>
              <a:ext cx="3439508" cy="3312000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81A25F-D180-9AF3-1C38-EBD5CB6AC288}"/>
                </a:ext>
              </a:extLst>
            </p:cNvPr>
            <p:cNvSpPr txBox="1"/>
            <p:nvPr/>
          </p:nvSpPr>
          <p:spPr>
            <a:xfrm>
              <a:off x="9246548" y="2427312"/>
              <a:ext cx="1530163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Acceleration losses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16A5D34-B3FB-DDE1-1BA7-D03D2224E2A6}"/>
                </a:ext>
              </a:extLst>
            </p:cNvPr>
            <p:cNvSpPr/>
            <p:nvPr/>
          </p:nvSpPr>
          <p:spPr>
            <a:xfrm>
              <a:off x="7163284" y="1743560"/>
              <a:ext cx="73269" cy="3315694"/>
            </a:xfrm>
            <a:prstGeom prst="rect">
              <a:avLst/>
            </a:prstGeom>
            <a:solidFill>
              <a:srgbClr val="0033A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4FEB09F-6DC6-35DE-DA31-F82B1466EC4D}"/>
                </a:ext>
              </a:extLst>
            </p:cNvPr>
            <p:cNvSpPr/>
            <p:nvPr/>
          </p:nvSpPr>
          <p:spPr>
            <a:xfrm>
              <a:off x="10665825" y="1743560"/>
              <a:ext cx="173963" cy="3315694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1E78020-9D02-36E8-549F-6FED78D59AC6}"/>
                </a:ext>
              </a:extLst>
            </p:cNvPr>
            <p:cNvSpPr txBox="1"/>
            <p:nvPr/>
          </p:nvSpPr>
          <p:spPr>
            <a:xfrm>
              <a:off x="7350872" y="2486893"/>
              <a:ext cx="782803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Fast losses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31E76B9-C2BE-12AB-964F-5350238001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00410" y="3064499"/>
              <a:ext cx="469549" cy="384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2E6C09C-3D59-83E3-BEFA-9276A9E799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6798" y="3608882"/>
              <a:ext cx="103189" cy="4245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94ADFA9-37EC-905F-9E8A-0F7449461705}"/>
                </a:ext>
              </a:extLst>
            </p:cNvPr>
            <p:cNvSpPr txBox="1"/>
            <p:nvPr/>
          </p:nvSpPr>
          <p:spPr>
            <a:xfrm>
              <a:off x="8169043" y="3885170"/>
              <a:ext cx="108467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Slow losses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0C0FE1B-A9A2-F0EC-CEE0-B69647522C7A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10011630" y="2981310"/>
              <a:ext cx="741176" cy="6275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 descr="A graph of a blue line&#10;&#10;Description automatically generated with medium confidence">
            <a:extLst>
              <a:ext uri="{FF2B5EF4-FFF2-40B4-BE49-F238E27FC236}">
                <a16:creationId xmlns:a16="http://schemas.microsoft.com/office/drawing/2014/main" id="{9D4891CB-870A-0AED-EE4E-A90576971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946" y="2043803"/>
            <a:ext cx="4401197" cy="427143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1171684-E5BD-EE74-4A8B-C6EA86937345}"/>
              </a:ext>
            </a:extLst>
          </p:cNvPr>
          <p:cNvSpPr txBox="1"/>
          <p:nvPr/>
        </p:nvSpPr>
        <p:spPr>
          <a:xfrm>
            <a:off x="1662114" y="2342261"/>
            <a:ext cx="179508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SPS DC BCT</a:t>
            </a:r>
            <a:endParaRPr lang="en-GB" sz="20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CAEC907-631A-48C8-1A9B-CEE6C6A7770C}"/>
              </a:ext>
            </a:extLst>
          </p:cNvPr>
          <p:cNvSpPr txBox="1"/>
          <p:nvPr/>
        </p:nvSpPr>
        <p:spPr>
          <a:xfrm>
            <a:off x="407988" y="941036"/>
            <a:ext cx="1078252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Fast</a:t>
            </a:r>
            <a:r>
              <a:rPr lang="en-GB" sz="2000" dirty="0"/>
              <a:t> losses: Losses observed at injection (first 50 ms)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Slow losses: Flat bottom losses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1" dirty="0"/>
              <a:t>Acceleration losses</a:t>
            </a:r>
            <a:r>
              <a:rPr lang="en-GB" sz="2000" dirty="0"/>
              <a:t>: Uncaptured beam, lost at start of ramp.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1C7D099-C8D0-0F92-5DF6-61AA1DFC8D25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8610933" y="2110054"/>
            <a:ext cx="983246" cy="1647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EED3D10-5D1E-A834-0C4E-26F8D09281AE}"/>
              </a:ext>
            </a:extLst>
          </p:cNvPr>
          <p:cNvSpPr txBox="1"/>
          <p:nvPr/>
        </p:nvSpPr>
        <p:spPr>
          <a:xfrm>
            <a:off x="8696638" y="1556056"/>
            <a:ext cx="17950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Uncaptured beam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A9011F7-4C46-C56C-9D89-4E94E04A388F}"/>
              </a:ext>
            </a:extLst>
          </p:cNvPr>
          <p:cNvSpPr txBox="1"/>
          <p:nvPr/>
        </p:nvSpPr>
        <p:spPr>
          <a:xfrm>
            <a:off x="7200249" y="2212504"/>
            <a:ext cx="13162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SPS</a:t>
            </a:r>
            <a:endParaRPr lang="en-GB" sz="2000" b="1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63C5427-9FA1-C9B3-1B19-44E7448D797D}"/>
              </a:ext>
            </a:extLst>
          </p:cNvPr>
          <p:cNvCxnSpPr>
            <a:cxnSpLocks/>
          </p:cNvCxnSpPr>
          <p:nvPr/>
        </p:nvCxnSpPr>
        <p:spPr>
          <a:xfrm flipH="1">
            <a:off x="9180214" y="2110054"/>
            <a:ext cx="413965" cy="3086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982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602C4-917C-D4B5-025B-789C2C065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1F7D8A-C229-593F-6399-43ACE7E9C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of losses in the SPS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41FEE-C725-9F1A-64EA-0AD80F56E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24AA7-B789-4447-3536-9C5EB9D97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7DC3F-A23A-9A15-282A-C4C77509E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3F31C15-E579-2881-97F1-65535E1DDF3E}"/>
              </a:ext>
            </a:extLst>
          </p:cNvPr>
          <p:cNvGrpSpPr/>
          <p:nvPr/>
        </p:nvGrpSpPr>
        <p:grpSpPr>
          <a:xfrm>
            <a:off x="804083" y="2043804"/>
            <a:ext cx="5698620" cy="4271431"/>
            <a:chOff x="6399133" y="1439335"/>
            <a:chExt cx="5698620" cy="4271431"/>
          </a:xfrm>
        </p:grpSpPr>
        <p:pic>
          <p:nvPicPr>
            <p:cNvPr id="8" name="Picture 7" descr="A graph with a line&#10;&#10;Description automatically generated">
              <a:extLst>
                <a:ext uri="{FF2B5EF4-FFF2-40B4-BE49-F238E27FC236}">
                  <a16:creationId xmlns:a16="http://schemas.microsoft.com/office/drawing/2014/main" id="{F3B798E2-7DED-6805-1E9B-41A01EFA27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9133" y="1439335"/>
              <a:ext cx="5695241" cy="427143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D75F944-40ED-EB49-ED6A-E3E4083E6991}"/>
                </a:ext>
              </a:extLst>
            </p:cNvPr>
            <p:cNvSpPr txBox="1"/>
            <p:nvPr/>
          </p:nvSpPr>
          <p:spPr>
            <a:xfrm>
              <a:off x="9253714" y="1801122"/>
              <a:ext cx="2506243" cy="123976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dirty="0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5C3F2B7-1360-C4DB-74BD-246DFB7A1EC3}"/>
                </a:ext>
              </a:extLst>
            </p:cNvPr>
            <p:cNvSpPr/>
            <p:nvPr/>
          </p:nvSpPr>
          <p:spPr>
            <a:xfrm>
              <a:off x="11996953" y="3729566"/>
              <a:ext cx="100800" cy="100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39E73FB-E916-D050-182A-C6EE6D8E3D5F}"/>
                </a:ext>
              </a:extLst>
            </p:cNvPr>
            <p:cNvSpPr/>
            <p:nvPr/>
          </p:nvSpPr>
          <p:spPr>
            <a:xfrm>
              <a:off x="7231435" y="1747894"/>
              <a:ext cx="3439508" cy="3312000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5B0AEC9-D991-7CE8-C5D5-D81C47752EAB}"/>
                </a:ext>
              </a:extLst>
            </p:cNvPr>
            <p:cNvSpPr txBox="1"/>
            <p:nvPr/>
          </p:nvSpPr>
          <p:spPr>
            <a:xfrm>
              <a:off x="9246548" y="2427312"/>
              <a:ext cx="1530163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Acceleration losses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2C96CFD-DB7C-FD16-1432-5887294D2E33}"/>
                </a:ext>
              </a:extLst>
            </p:cNvPr>
            <p:cNvSpPr/>
            <p:nvPr/>
          </p:nvSpPr>
          <p:spPr>
            <a:xfrm>
              <a:off x="7163284" y="1743560"/>
              <a:ext cx="73269" cy="3315694"/>
            </a:xfrm>
            <a:prstGeom prst="rect">
              <a:avLst/>
            </a:prstGeom>
            <a:solidFill>
              <a:srgbClr val="0033A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FD9A5B-FFE1-0358-3801-8D52ADEBCF49}"/>
                </a:ext>
              </a:extLst>
            </p:cNvPr>
            <p:cNvSpPr/>
            <p:nvPr/>
          </p:nvSpPr>
          <p:spPr>
            <a:xfrm>
              <a:off x="10665825" y="1743560"/>
              <a:ext cx="173963" cy="3315694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8560B6-BA15-643A-DD1A-322C465D5D6B}"/>
                </a:ext>
              </a:extLst>
            </p:cNvPr>
            <p:cNvSpPr txBox="1"/>
            <p:nvPr/>
          </p:nvSpPr>
          <p:spPr>
            <a:xfrm>
              <a:off x="7350872" y="2486893"/>
              <a:ext cx="782803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Fast losses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F4CE1B9-3B6F-2F97-296F-27D6E8D6B3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00410" y="3064499"/>
              <a:ext cx="469549" cy="384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A95163A-9E8B-9176-3460-0D20105272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6798" y="3608882"/>
              <a:ext cx="103189" cy="4245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D921A3-7B0F-0983-4135-4AC21E4862C5}"/>
                </a:ext>
              </a:extLst>
            </p:cNvPr>
            <p:cNvSpPr txBox="1"/>
            <p:nvPr/>
          </p:nvSpPr>
          <p:spPr>
            <a:xfrm>
              <a:off x="8169043" y="3885170"/>
              <a:ext cx="108467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Slow losses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7E5B798-8BD0-86C9-DFBC-B347E6FF8926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10011630" y="2981310"/>
              <a:ext cx="741176" cy="6275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 descr="A graph of a blue line&#10;&#10;Description automatically generated with medium confidence">
            <a:extLst>
              <a:ext uri="{FF2B5EF4-FFF2-40B4-BE49-F238E27FC236}">
                <a16:creationId xmlns:a16="http://schemas.microsoft.com/office/drawing/2014/main" id="{F0555EF8-CD92-DBB6-F52C-89F8B053B6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946" y="2043803"/>
            <a:ext cx="4401197" cy="427143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2EB590F-1D5F-0726-3737-4EDA3380F72F}"/>
              </a:ext>
            </a:extLst>
          </p:cNvPr>
          <p:cNvSpPr txBox="1"/>
          <p:nvPr/>
        </p:nvSpPr>
        <p:spPr>
          <a:xfrm>
            <a:off x="1662114" y="2342261"/>
            <a:ext cx="179508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b="1" dirty="0"/>
              <a:t>SPS DC BCT</a:t>
            </a:r>
            <a:endParaRPr lang="en-GB" sz="20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5A9F0E-C460-BEE6-A1F8-83896B9F47B4}"/>
              </a:ext>
            </a:extLst>
          </p:cNvPr>
          <p:cNvSpPr txBox="1"/>
          <p:nvPr/>
        </p:nvSpPr>
        <p:spPr>
          <a:xfrm>
            <a:off x="407988" y="941036"/>
            <a:ext cx="1078252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Fast</a:t>
            </a:r>
            <a:r>
              <a:rPr lang="en-GB" sz="2000" dirty="0"/>
              <a:t> losses: Losses observed at injection (first 50 ms)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Slow losses: Flat bottom losses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1" dirty="0"/>
              <a:t>Acceleration losses</a:t>
            </a:r>
            <a:r>
              <a:rPr lang="en-GB" sz="2000" dirty="0"/>
              <a:t>: Uncaptured beam, lost at start of ramp.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BE56E0A-BBE7-413B-C33B-6088FBE0558B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8610933" y="2110054"/>
            <a:ext cx="983246" cy="1647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0C9B041-8D3D-799B-B955-E66C5BC079FA}"/>
              </a:ext>
            </a:extLst>
          </p:cNvPr>
          <p:cNvSpPr txBox="1"/>
          <p:nvPr/>
        </p:nvSpPr>
        <p:spPr>
          <a:xfrm>
            <a:off x="8696638" y="1556056"/>
            <a:ext cx="17950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Uncaptured beam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61E95A2-2AAD-B024-4096-EC0257EA97AA}"/>
              </a:ext>
            </a:extLst>
          </p:cNvPr>
          <p:cNvSpPr txBox="1"/>
          <p:nvPr/>
        </p:nvSpPr>
        <p:spPr>
          <a:xfrm>
            <a:off x="7200249" y="2212504"/>
            <a:ext cx="13162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SPS</a:t>
            </a:r>
            <a:endParaRPr lang="en-GB" sz="2000" b="1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1C8D2AB-774A-413D-A330-99D685871D27}"/>
              </a:ext>
            </a:extLst>
          </p:cNvPr>
          <p:cNvCxnSpPr>
            <a:cxnSpLocks/>
          </p:cNvCxnSpPr>
          <p:nvPr/>
        </p:nvCxnSpPr>
        <p:spPr>
          <a:xfrm flipH="1">
            <a:off x="9180214" y="2110054"/>
            <a:ext cx="413965" cy="3086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A5DA25BE-72B0-2017-A518-D5C7A90C6F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62" y="2043803"/>
            <a:ext cx="5695243" cy="42714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F3CB11-EFD5-0688-C028-6F552E4F2AC3}"/>
              </a:ext>
            </a:extLst>
          </p:cNvPr>
          <p:cNvSpPr txBox="1"/>
          <p:nvPr/>
        </p:nvSpPr>
        <p:spPr>
          <a:xfrm>
            <a:off x="1379458" y="2213863"/>
            <a:ext cx="2231982" cy="553998"/>
          </a:xfrm>
          <a:prstGeom prst="rect">
            <a:avLst/>
          </a:prstGeom>
          <a:solidFill>
            <a:schemeClr val="bg1"/>
          </a:solidFill>
          <a:ln w="19050">
            <a:solidFill>
              <a:srgbClr val="0033A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Single bunch </a:t>
            </a:r>
          </a:p>
          <a:p>
            <a:pPr algn="ctr"/>
            <a:r>
              <a:rPr lang="en-US" b="1" dirty="0"/>
              <a:t>Emittance blow-up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36151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0" descr="A colorful chart with many different colored squares&#10;&#10;Description automatically generated with medium confidence">
            <a:extLst>
              <a:ext uri="{FF2B5EF4-FFF2-40B4-BE49-F238E27FC236}">
                <a16:creationId xmlns:a16="http://schemas.microsoft.com/office/drawing/2014/main" id="{01D7933A-6824-9764-101F-AA2782F7F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" r="8946" b="2309"/>
          <a:stretch/>
        </p:blipFill>
        <p:spPr>
          <a:xfrm>
            <a:off x="6445991" y="1539330"/>
            <a:ext cx="4821294" cy="4617057"/>
          </a:xfrm>
          <a:prstGeom prst="rect">
            <a:avLst/>
          </a:prstGeom>
        </p:spPr>
      </p:pic>
      <p:pic>
        <p:nvPicPr>
          <p:cNvPr id="8" name="Content Placeholder 7" descr="A colorful chart with numbers&#10;&#10;Description automatically generated with medium confidence">
            <a:extLst>
              <a:ext uri="{FF2B5EF4-FFF2-40B4-BE49-F238E27FC236}">
                <a16:creationId xmlns:a16="http://schemas.microsoft.com/office/drawing/2014/main" id="{E38E4F32-4053-05B1-0ACD-B34694FA2B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l="1770" r="8706" b="2386"/>
          <a:stretch/>
        </p:blipFill>
        <p:spPr>
          <a:xfrm>
            <a:off x="818987" y="1616003"/>
            <a:ext cx="4715125" cy="449854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19E7ABE-8CDD-C921-C211-378A2945C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rotation parameter scans at LIU intensity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F82C3-1398-D1E8-9C11-893558E3C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72399-ADE2-3189-F38D-0D7860BE5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43C20-0D60-0399-4360-3FAC31BA6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DD4510-FB0F-E264-B93B-2A6F21C28328}"/>
              </a:ext>
            </a:extLst>
          </p:cNvPr>
          <p:cNvSpPr/>
          <p:nvPr/>
        </p:nvSpPr>
        <p:spPr>
          <a:xfrm>
            <a:off x="2563901" y="3734521"/>
            <a:ext cx="159858" cy="155014"/>
          </a:xfrm>
          <a:prstGeom prst="rect">
            <a:avLst/>
          </a:prstGeom>
          <a:noFill/>
          <a:ln w="19050">
            <a:solidFill>
              <a:srgbClr val="05C7F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7E5180-2ED9-758C-81E2-35076B44F56C}"/>
              </a:ext>
            </a:extLst>
          </p:cNvPr>
          <p:cNvSpPr/>
          <p:nvPr/>
        </p:nvSpPr>
        <p:spPr>
          <a:xfrm>
            <a:off x="8252251" y="3692731"/>
            <a:ext cx="159858" cy="155014"/>
          </a:xfrm>
          <a:prstGeom prst="rect">
            <a:avLst/>
          </a:prstGeom>
          <a:noFill/>
          <a:ln w="19050">
            <a:solidFill>
              <a:srgbClr val="05C7F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9E73D6-78B4-24A0-69B9-6B35CB0BA2D4}"/>
              </a:ext>
            </a:extLst>
          </p:cNvPr>
          <p:cNvSpPr txBox="1"/>
          <p:nvPr/>
        </p:nvSpPr>
        <p:spPr>
          <a:xfrm rot="16200000">
            <a:off x="4354602" y="3574486"/>
            <a:ext cx="25821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Acceleration losses (%)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5BF745-F8B3-4008-1788-F4ED1D56B473}"/>
              </a:ext>
            </a:extLst>
          </p:cNvPr>
          <p:cNvSpPr txBox="1"/>
          <p:nvPr/>
        </p:nvSpPr>
        <p:spPr>
          <a:xfrm>
            <a:off x="2174520" y="6098891"/>
            <a:ext cx="15387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40 MHz delay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4B1FDE-0026-DF79-DF89-C7D98764690A}"/>
              </a:ext>
            </a:extLst>
          </p:cNvPr>
          <p:cNvSpPr txBox="1"/>
          <p:nvPr/>
        </p:nvSpPr>
        <p:spPr>
          <a:xfrm rot="16200000">
            <a:off x="-15417" y="3761042"/>
            <a:ext cx="135955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80 MHz delay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71DF28-A1A0-1744-D0B9-FF27C1743B30}"/>
              </a:ext>
            </a:extLst>
          </p:cNvPr>
          <p:cNvSpPr txBox="1"/>
          <p:nvPr/>
        </p:nvSpPr>
        <p:spPr>
          <a:xfrm rot="16200000">
            <a:off x="10155833" y="3574485"/>
            <a:ext cx="25821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Acceleration losses (%)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52CE9F-2FDF-5B37-29DA-6999F5D7F584}"/>
              </a:ext>
            </a:extLst>
          </p:cNvPr>
          <p:cNvSpPr txBox="1"/>
          <p:nvPr/>
        </p:nvSpPr>
        <p:spPr>
          <a:xfrm>
            <a:off x="8101916" y="6119815"/>
            <a:ext cx="14396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40 MHz delay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B2C4AC-E97B-F85C-8781-FE69615843F0}"/>
              </a:ext>
            </a:extLst>
          </p:cNvPr>
          <p:cNvSpPr txBox="1"/>
          <p:nvPr/>
        </p:nvSpPr>
        <p:spPr>
          <a:xfrm rot="16200000">
            <a:off x="5571542" y="3713333"/>
            <a:ext cx="15026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80 MHz delay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E1E6DA-84E3-2FDF-CD9F-1659861E1894}"/>
              </a:ext>
            </a:extLst>
          </p:cNvPr>
          <p:cNvSpPr txBox="1"/>
          <p:nvPr/>
        </p:nvSpPr>
        <p:spPr>
          <a:xfrm>
            <a:off x="1004199" y="1688926"/>
            <a:ext cx="2231982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33A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Simulation (BLonD)</a:t>
            </a:r>
            <a:endParaRPr lang="en-GB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07F6DA-9ACF-01BD-4550-2B0955F47C19}"/>
              </a:ext>
            </a:extLst>
          </p:cNvPr>
          <p:cNvSpPr txBox="1"/>
          <p:nvPr/>
        </p:nvSpPr>
        <p:spPr>
          <a:xfrm>
            <a:off x="6710980" y="1645940"/>
            <a:ext cx="1615768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33A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Measurement 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3983782-2FEE-6348-995B-487A1708EF7E}"/>
                  </a:ext>
                </a:extLst>
              </p:cNvPr>
              <p:cNvSpPr txBox="1"/>
              <p:nvPr/>
            </p:nvSpPr>
            <p:spPr>
              <a:xfrm>
                <a:off x="525858" y="920844"/>
                <a:ext cx="10782527" cy="6225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MD with LHC-type beam at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en-GB" sz="2000" b="1" dirty="0"/>
                  <a:t> ppb</a:t>
                </a:r>
                <a:r>
                  <a:rPr lang="en-GB" sz="2000" dirty="0"/>
                  <a:t>, 72 bunches – scan 40 &amp; 80 MHz delays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GB" sz="2000" b="1" dirty="0"/>
                  <a:t> acceleration losses </a:t>
                </a:r>
                <a:r>
                  <a:rPr lang="en-GB" sz="2000" dirty="0"/>
                  <a:t>at LIU intensities.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3983782-2FEE-6348-995B-487A1708EF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858" y="920844"/>
                <a:ext cx="10782527" cy="622543"/>
              </a:xfrm>
              <a:prstGeom prst="rect">
                <a:avLst/>
              </a:prstGeom>
              <a:blipFill>
                <a:blip r:embed="rId4"/>
                <a:stretch>
                  <a:fillRect l="-1357" t="-10784" b="-254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EA7D2349-60AA-181E-8CEB-14521F6B139A}"/>
              </a:ext>
            </a:extLst>
          </p:cNvPr>
          <p:cNvSpPr/>
          <p:nvPr/>
        </p:nvSpPr>
        <p:spPr>
          <a:xfrm>
            <a:off x="7905128" y="4213139"/>
            <a:ext cx="162000" cy="16200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1A97E23-52D1-45AA-CDA4-33D5C4B5C87F}"/>
                  </a:ext>
                </a:extLst>
              </p:cNvPr>
              <p:cNvSpPr txBox="1"/>
              <p:nvPr/>
            </p:nvSpPr>
            <p:spPr>
              <a:xfrm>
                <a:off x="6775206" y="2005679"/>
                <a:ext cx="19797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600" dirty="0"/>
                  <a:t>Simulation optimum: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60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09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US" sz="1600" dirty="0"/>
                  <a:t>  </a:t>
                </a:r>
                <a:endParaRPr lang="en-GB" sz="16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1A97E23-52D1-45AA-CDA4-33D5C4B5C8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5206" y="2005679"/>
                <a:ext cx="1979780" cy="492443"/>
              </a:xfrm>
              <a:prstGeom prst="rect">
                <a:avLst/>
              </a:prstGeom>
              <a:blipFill>
                <a:blip r:embed="rId5"/>
                <a:stretch>
                  <a:fillRect l="-6154" t="-12346" r="-2154" b="-86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533E267-C3B4-9506-4BEE-0E7EAF27EAAD}"/>
              </a:ext>
            </a:extLst>
          </p:cNvPr>
          <p:cNvCxnSpPr>
            <a:stCxn id="24" idx="2"/>
          </p:cNvCxnSpPr>
          <p:nvPr/>
        </p:nvCxnSpPr>
        <p:spPr>
          <a:xfrm>
            <a:off x="7765096" y="2498122"/>
            <a:ext cx="482895" cy="1158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FCDBED5-FFA6-D8D9-1383-B13BBB31E2F8}"/>
                  </a:ext>
                </a:extLst>
              </p:cNvPr>
              <p:cNvSpPr txBox="1"/>
              <p:nvPr/>
            </p:nvSpPr>
            <p:spPr>
              <a:xfrm>
                <a:off x="8627005" y="5293749"/>
                <a:ext cx="19797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600" dirty="0"/>
                  <a:t>Measured optimum: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US" sz="1600" dirty="0"/>
                  <a:t>  </a:t>
                </a:r>
                <a:endParaRPr lang="en-GB" sz="16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FCDBED5-FFA6-D8D9-1383-B13BBB31E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7005" y="5293749"/>
                <a:ext cx="1979780" cy="492443"/>
              </a:xfrm>
              <a:prstGeom prst="rect">
                <a:avLst/>
              </a:prstGeom>
              <a:blipFill>
                <a:blip r:embed="rId6"/>
                <a:stretch>
                  <a:fillRect l="-6154" t="-12346" b="-86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956EB26-9687-AF2F-432B-FCDFDE67A993}"/>
              </a:ext>
            </a:extLst>
          </p:cNvPr>
          <p:cNvCxnSpPr>
            <a:cxnSpLocks/>
            <a:stCxn id="27" idx="0"/>
            <a:endCxn id="23" idx="3"/>
          </p:cNvCxnSpPr>
          <p:nvPr/>
        </p:nvCxnSpPr>
        <p:spPr>
          <a:xfrm flipH="1" flipV="1">
            <a:off x="8067128" y="4294139"/>
            <a:ext cx="1549767" cy="999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D55B0186-319E-CB5A-B7C4-B0BD94107ECE}"/>
              </a:ext>
            </a:extLst>
          </p:cNvPr>
          <p:cNvSpPr/>
          <p:nvPr/>
        </p:nvSpPr>
        <p:spPr>
          <a:xfrm>
            <a:off x="8256784" y="3861061"/>
            <a:ext cx="159858" cy="155014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51B7C26-4BF8-6F87-B982-8E6E0D2265C9}"/>
                  </a:ext>
                </a:extLst>
              </p:cNvPr>
              <p:cNvSpPr txBox="1"/>
              <p:nvPr/>
            </p:nvSpPr>
            <p:spPr>
              <a:xfrm>
                <a:off x="9310588" y="4095340"/>
                <a:ext cx="158932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600" dirty="0"/>
                  <a:t>Opperational: 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63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08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%</m:t>
                    </m:r>
                  </m:oMath>
                </a14:m>
                <a:r>
                  <a:rPr lang="en-US" sz="1600" dirty="0"/>
                  <a:t>  </a:t>
                </a:r>
                <a:endParaRPr lang="en-GB" sz="1600" dirty="0"/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51B7C26-4BF8-6F87-B982-8E6E0D2265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0588" y="4095340"/>
                <a:ext cx="1589326" cy="492443"/>
              </a:xfrm>
              <a:prstGeom prst="rect">
                <a:avLst/>
              </a:prstGeom>
              <a:blipFill>
                <a:blip r:embed="rId7"/>
                <a:stretch>
                  <a:fillRect l="-7663" t="-13580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9965EBB-D54F-FFA6-C87F-C8BA6A86D2EE}"/>
              </a:ext>
            </a:extLst>
          </p:cNvPr>
          <p:cNvCxnSpPr>
            <a:cxnSpLocks/>
            <a:stCxn id="34" idx="1"/>
            <a:endCxn id="33" idx="3"/>
          </p:cNvCxnSpPr>
          <p:nvPr/>
        </p:nvCxnSpPr>
        <p:spPr>
          <a:xfrm flipH="1" flipV="1">
            <a:off x="8416642" y="3938568"/>
            <a:ext cx="893946" cy="402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06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3" grpId="0" animBg="1"/>
      <p:bldP spid="24" grpId="0"/>
      <p:bldP spid="27" grpId="0"/>
      <p:bldP spid="33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phase of a space reconstruction&#10;&#10;Description automatically generated with medium confidence">
            <a:extLst>
              <a:ext uri="{FF2B5EF4-FFF2-40B4-BE49-F238E27FC236}">
                <a16:creationId xmlns:a16="http://schemas.microsoft.com/office/drawing/2014/main" id="{5CE84DB3-4C4A-3427-3252-280188062A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097" y="2128465"/>
            <a:ext cx="5209758" cy="390731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97BC058-16C2-DB06-830B-A5A7D7BE4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Tomography during bunch shortening in 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D6370-1AD7-27F1-B19C-5AEC7236D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43F5B-6390-064C-1469-1BEE4D4FC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9D8F0-C8EF-8972-7639-79E5E20A8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" name="Picture 9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0BCFDDD4-C2C9-6F36-B511-ED2FCAB8D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082" y="2481198"/>
            <a:ext cx="4845464" cy="36340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3F06B93-0E7A-A3DB-06A5-04C4E063ED80}"/>
              </a:ext>
            </a:extLst>
          </p:cNvPr>
          <p:cNvSpPr txBox="1"/>
          <p:nvPr/>
        </p:nvSpPr>
        <p:spPr>
          <a:xfrm>
            <a:off x="525858" y="1142236"/>
            <a:ext cx="107825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Analysis ongoing to use </a:t>
            </a:r>
            <a:r>
              <a:rPr lang="en-US" sz="2000" b="1" dirty="0"/>
              <a:t>tomography</a:t>
            </a:r>
            <a:r>
              <a:rPr lang="en-US" sz="2000" dirty="0"/>
              <a:t> in the PS to </a:t>
            </a:r>
            <a:r>
              <a:rPr lang="en-US" sz="2000" b="1" dirty="0"/>
              <a:t>predict acceleration losses</a:t>
            </a:r>
            <a:r>
              <a:rPr lang="en-US" sz="2000" dirty="0"/>
              <a:t> in the SPS.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8013B8-3305-DB27-5CB8-D71BC2C7A31D}"/>
              </a:ext>
            </a:extLst>
          </p:cNvPr>
          <p:cNvSpPr txBox="1"/>
          <p:nvPr/>
        </p:nvSpPr>
        <p:spPr>
          <a:xfrm>
            <a:off x="7932738" y="2062949"/>
            <a:ext cx="230854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Projection of acceleration losses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C98112-F5F2-AFB8-2F0F-825D103A66D6}"/>
              </a:ext>
            </a:extLst>
          </p:cNvPr>
          <p:cNvSpPr txBox="1"/>
          <p:nvPr/>
        </p:nvSpPr>
        <p:spPr>
          <a:xfrm>
            <a:off x="1519379" y="2639506"/>
            <a:ext cx="643377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33A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PS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FB9F607-6451-63BC-C6A7-FE50E3BB67FC}"/>
              </a:ext>
            </a:extLst>
          </p:cNvPr>
          <p:cNvSpPr txBox="1"/>
          <p:nvPr/>
        </p:nvSpPr>
        <p:spPr>
          <a:xfrm>
            <a:off x="7046194" y="2696491"/>
            <a:ext cx="643377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33A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SPS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10983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159BD-B76B-F974-975E-7305FEB7F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phase of a space reconstruction&#10;&#10;Description automatically generated with medium confidence">
            <a:extLst>
              <a:ext uri="{FF2B5EF4-FFF2-40B4-BE49-F238E27FC236}">
                <a16:creationId xmlns:a16="http://schemas.microsoft.com/office/drawing/2014/main" id="{9F93698E-C010-2C69-C267-B1EEE34D09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6097" y="2128465"/>
            <a:ext cx="5209758" cy="390731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2E25552-7CFC-50D3-1EE9-F0E6366D5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Tomography during bunch shortening in 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6B9BE-1E2E-EAD7-2C11-20EF5FE99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DD627-BA87-5EE4-9566-B37D99700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Jake Flowerdew | Optimising bunch rotation for a single bunch in the PS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69A01-31DE-5DCA-B478-F3CE14AD1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 descr="A graph of a line&#10;&#10;Description automatically generated with medium confidence">
            <a:extLst>
              <a:ext uri="{FF2B5EF4-FFF2-40B4-BE49-F238E27FC236}">
                <a16:creationId xmlns:a16="http://schemas.microsoft.com/office/drawing/2014/main" id="{AC17E6CE-BC86-D34C-3F48-BB4EAB11B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082" y="2481198"/>
            <a:ext cx="4845464" cy="36340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180AE62-CAC1-E5EF-82F8-9C3829548BCF}"/>
              </a:ext>
            </a:extLst>
          </p:cNvPr>
          <p:cNvSpPr txBox="1"/>
          <p:nvPr/>
        </p:nvSpPr>
        <p:spPr>
          <a:xfrm>
            <a:off x="525858" y="1142236"/>
            <a:ext cx="1078252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Analysis ongoing to use </a:t>
            </a:r>
            <a:r>
              <a:rPr lang="en-US" sz="2000" b="1" dirty="0"/>
              <a:t>tomography</a:t>
            </a:r>
            <a:r>
              <a:rPr lang="en-US" sz="2000" dirty="0"/>
              <a:t> in the PS to </a:t>
            </a:r>
            <a:r>
              <a:rPr lang="en-US" sz="2000" b="1" dirty="0"/>
              <a:t>predict acceleration losses</a:t>
            </a:r>
            <a:r>
              <a:rPr lang="en-US" sz="2000" dirty="0"/>
              <a:t> in the SPS.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/>
              <a:t>Good agreement between tomography prediction and measurement for single bunch.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Extending analysis to multi-bunch (ongoing – more details at IPP).</a:t>
            </a:r>
            <a:endParaRPr lang="en-GB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1E7D29-AAAB-3301-5DC9-E9AF43D9D4EE}"/>
              </a:ext>
            </a:extLst>
          </p:cNvPr>
          <p:cNvSpPr txBox="1"/>
          <p:nvPr/>
        </p:nvSpPr>
        <p:spPr>
          <a:xfrm>
            <a:off x="7932738" y="2062949"/>
            <a:ext cx="230854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Projection of acceleration losses</a:t>
            </a:r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721524-6BB3-B414-11B9-E791D49518EE}"/>
              </a:ext>
            </a:extLst>
          </p:cNvPr>
          <p:cNvGrpSpPr/>
          <p:nvPr/>
        </p:nvGrpSpPr>
        <p:grpSpPr>
          <a:xfrm>
            <a:off x="2126871" y="2128465"/>
            <a:ext cx="4036817" cy="3624075"/>
            <a:chOff x="2126871" y="2128465"/>
            <a:chExt cx="4036817" cy="3624075"/>
          </a:xfrm>
        </p:grpSpPr>
        <p:pic>
          <p:nvPicPr>
            <p:cNvPr id="7" name="Picture 6" descr="A graph with numbers and a line&#10;&#10;Description automatically generated with medium confidence">
              <a:extLst>
                <a:ext uri="{FF2B5EF4-FFF2-40B4-BE49-F238E27FC236}">
                  <a16:creationId xmlns:a16="http://schemas.microsoft.com/office/drawing/2014/main" id="{92368A16-3902-AEDB-B010-0D507A77D9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76"/>
            <a:stretch/>
          </p:blipFill>
          <p:spPr>
            <a:xfrm>
              <a:off x="2126871" y="2128465"/>
              <a:ext cx="4036817" cy="362407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594CCB1-4C5B-E1B5-484F-084807AFB7E3}"/>
                </a:ext>
              </a:extLst>
            </p:cNvPr>
            <p:cNvSpPr txBox="1"/>
            <p:nvPr/>
          </p:nvSpPr>
          <p:spPr>
            <a:xfrm>
              <a:off x="2433778" y="2210473"/>
              <a:ext cx="1525972" cy="55399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33A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/>
                <a:t>Tomography</a:t>
              </a:r>
            </a:p>
            <a:p>
              <a:pPr algn="ctr"/>
              <a:r>
                <a:rPr lang="en-US" b="1" dirty="0"/>
                <a:t>prediction</a:t>
              </a:r>
              <a:endParaRPr lang="en-GB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3761674-60F6-39BC-C866-D6BE8C125FF2}"/>
                </a:ext>
              </a:extLst>
            </p:cNvPr>
            <p:cNvSpPr txBox="1"/>
            <p:nvPr/>
          </p:nvSpPr>
          <p:spPr>
            <a:xfrm>
              <a:off x="3982844" y="5065058"/>
              <a:ext cx="1525972" cy="27699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33A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/>
                <a:t>Single bunch</a:t>
              </a:r>
              <a:endParaRPr lang="en-GB" b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8BA1D9A-EBF4-A007-C9FB-2A032B269F3E}"/>
              </a:ext>
            </a:extLst>
          </p:cNvPr>
          <p:cNvGrpSpPr/>
          <p:nvPr/>
        </p:nvGrpSpPr>
        <p:grpSpPr>
          <a:xfrm>
            <a:off x="6220131" y="2167817"/>
            <a:ext cx="4021149" cy="3545373"/>
            <a:chOff x="6220131" y="2167817"/>
            <a:chExt cx="4021149" cy="3545373"/>
          </a:xfrm>
        </p:grpSpPr>
        <p:pic>
          <p:nvPicPr>
            <p:cNvPr id="2" name="Picture 1" descr="A graph of numbers and a graph&#10;&#10;Description automatically generated with medium confidence">
              <a:extLst>
                <a:ext uri="{FF2B5EF4-FFF2-40B4-BE49-F238E27FC236}">
                  <a16:creationId xmlns:a16="http://schemas.microsoft.com/office/drawing/2014/main" id="{984BB6B1-806E-4320-70F0-929CA93E57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5484"/>
            <a:stretch/>
          </p:blipFill>
          <p:spPr>
            <a:xfrm>
              <a:off x="6220131" y="2167817"/>
              <a:ext cx="4021149" cy="3545373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E74F69D-0AC9-E5FF-6E89-DDF073D024C2}"/>
                </a:ext>
              </a:extLst>
            </p:cNvPr>
            <p:cNvSpPr txBox="1"/>
            <p:nvPr/>
          </p:nvSpPr>
          <p:spPr>
            <a:xfrm>
              <a:off x="6552643" y="2236762"/>
              <a:ext cx="1615768" cy="27699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33A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/>
                <a:t>Measurement </a:t>
              </a:r>
              <a:endParaRPr lang="en-GB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D31A712-50CE-820F-E253-54AA8F796BA7}"/>
                </a:ext>
              </a:extLst>
            </p:cNvPr>
            <p:cNvSpPr txBox="1"/>
            <p:nvPr/>
          </p:nvSpPr>
          <p:spPr>
            <a:xfrm>
              <a:off x="8019661" y="5033253"/>
              <a:ext cx="1525972" cy="27699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33A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/>
                <a:t>Single bunch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42309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31916</TotalTime>
  <Words>1401</Words>
  <Application>Microsoft Office PowerPoint</Application>
  <PresentationFormat>Widescreen</PresentationFormat>
  <Paragraphs>246</Paragraphs>
  <Slides>24</Slides>
  <Notes>0</Notes>
  <HiddenSlides>4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 Math</vt:lpstr>
      <vt:lpstr>Roboto</vt:lpstr>
      <vt:lpstr>Wingdings</vt:lpstr>
      <vt:lpstr>Office Theme</vt:lpstr>
      <vt:lpstr>Bunch rotation studies in the PS and SPS </vt:lpstr>
      <vt:lpstr>Outline</vt:lpstr>
      <vt:lpstr>Bunch rotation in PS: PS-to-SPS transfer studies</vt:lpstr>
      <vt:lpstr>Bunch rotation in the PS</vt:lpstr>
      <vt:lpstr>Definition of losses in the SPS</vt:lpstr>
      <vt:lpstr>Definition of losses in the SPS</vt:lpstr>
      <vt:lpstr>Bunch rotation parameter scans at LIU intensity</vt:lpstr>
      <vt:lpstr>Tomography during bunch shortening in PS</vt:lpstr>
      <vt:lpstr>Tomography during bunch shortening in PS</vt:lpstr>
      <vt:lpstr>Bunch rotation in SPS: Short bunches for AWAKE</vt:lpstr>
      <vt:lpstr>Bunch rotation schemes</vt:lpstr>
      <vt:lpstr>Quadrupole pumping in the PS</vt:lpstr>
      <vt:lpstr>Comparison of bunch rotation schemes in the SPS</vt:lpstr>
      <vt:lpstr>Quadrupole pumping for AWAKE?</vt:lpstr>
      <vt:lpstr>Conclusions</vt:lpstr>
      <vt:lpstr>PowerPoint Presentation</vt:lpstr>
      <vt:lpstr>PS-to-SPS losses 2024</vt:lpstr>
      <vt:lpstr>Acceleration losses and bunch length</vt:lpstr>
      <vt:lpstr>Comparison of Fast, Slow and Acceleration losses</vt:lpstr>
      <vt:lpstr>Fast and Slow losses</vt:lpstr>
      <vt:lpstr>Bunch rotation in the PS</vt:lpstr>
      <vt:lpstr>Bunch rotation analysis – single bunch</vt:lpstr>
      <vt:lpstr>MD12244: PS-to-SPS studies &amp; Bunch Rotation</vt:lpstr>
      <vt:lpstr>MD14123: Quadrupole Pumping for Bunch Shortening in SPS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Collimation MD in the SPS</dc:title>
  <dc:creator>Jake Flowerdew</dc:creator>
  <cp:lastModifiedBy>Jake Flowerdew</cp:lastModifiedBy>
  <cp:revision>151</cp:revision>
  <dcterms:created xsi:type="dcterms:W3CDTF">2024-04-18T07:15:10Z</dcterms:created>
  <dcterms:modified xsi:type="dcterms:W3CDTF">2025-02-03T19:49:29Z</dcterms:modified>
</cp:coreProperties>
</file>