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5" r:id="rId2"/>
    <p:sldId id="367" r:id="rId3"/>
    <p:sldId id="349" r:id="rId4"/>
    <p:sldId id="371" r:id="rId5"/>
    <p:sldId id="370" r:id="rId6"/>
    <p:sldId id="372" r:id="rId7"/>
    <p:sldId id="373" r:id="rId8"/>
    <p:sldId id="368" r:id="rId9"/>
    <p:sldId id="374" r:id="rId10"/>
    <p:sldId id="369" r:id="rId11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0000"/>
    <a:srgbClr val="951818"/>
    <a:srgbClr val="8B0000"/>
    <a:srgbClr val="0000FF"/>
    <a:srgbClr val="FFAC05"/>
    <a:srgbClr val="06FF06"/>
    <a:srgbClr val="343D46"/>
    <a:srgbClr val="F666EF"/>
    <a:srgbClr val="F6F07C"/>
    <a:srgbClr val="FDF3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5481" autoAdjust="0"/>
  </p:normalViewPr>
  <p:slideViewPr>
    <p:cSldViewPr>
      <p:cViewPr>
        <p:scale>
          <a:sx n="100" d="100"/>
          <a:sy n="100" d="100"/>
        </p:scale>
        <p:origin x="420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453" y="3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D5881A2E-7601-4EF1-BAFB-6D79F63E05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98BF95C-470D-4C69-BD85-376910638E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891EA-6609-49E3-9B52-458C57CFD17E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75F9BC2-2E18-44AE-811F-6429B99A40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52BAF6D-158B-4DD9-BD53-C1431125F2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69F8E-FF1F-4A66-B330-743528827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00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836BC0-0B77-427A-9658-9A242714A06B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AEB9C-1306-4693-A33C-12ED12DAAA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1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6AEB9C-1306-4693-A33C-12ED12DAAAB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431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_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1068541-A783-4C81-9DE6-B49FB0BA3C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80576" y="6414072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860718B2-1EF8-1B8B-C4F3-F25432916EBD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221374" y="764704"/>
            <a:ext cx="115704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CF313FC-A875-1512-FA28-C280C47450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auto">
          <a:xfrm>
            <a:off x="245178" y="116633"/>
            <a:ext cx="11376024" cy="64807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/>
            </a:lvl1pPr>
          </a:lstStyle>
          <a:p>
            <a:pPr>
              <a:defRPr/>
            </a:pPr>
            <a:r>
              <a:rPr lang="en-US" noProof="0" dirty="0"/>
              <a:t>Title headline</a:t>
            </a: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55C38DC-D156-519A-90F3-4EBF5B798DC8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auto">
          <a:xfrm>
            <a:off x="338049" y="1017029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2pPr marL="285750" indent="-285750">
              <a:buFont typeface="Arial" panose="020B0604020202020204" pitchFamily="34" charset="0"/>
              <a:buChar char="•"/>
              <a:defRPr sz="2200"/>
            </a:lvl2pPr>
            <a:lvl3pPr>
              <a:defRPr sz="2000"/>
            </a:lvl3pPr>
            <a:lvl4pPr>
              <a:defRPr sz="1800"/>
            </a:lvl4pPr>
          </a:lstStyle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34119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Logo Slide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7248128" y="2276872"/>
            <a:ext cx="2520000" cy="2494673"/>
          </a:xfrm>
          <a:prstGeom prst="rect">
            <a:avLst/>
          </a:prstGeom>
        </p:spPr>
      </p:pic>
      <p:grpSp>
        <p:nvGrpSpPr>
          <p:cNvPr id="2" name="Grupp 1">
            <a:extLst>
              <a:ext uri="{FF2B5EF4-FFF2-40B4-BE49-F238E27FC236}">
                <a16:creationId xmlns:a16="http://schemas.microsoft.com/office/drawing/2014/main" id="{ADD68E25-E06E-6A3C-2D18-1EFBED667C9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207568" y="2593019"/>
            <a:ext cx="4339058" cy="1862378"/>
            <a:chOff x="-96688" y="6382557"/>
            <a:chExt cx="1080120" cy="463601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20948243-0D4A-63D7-B4C3-373495CCFC4F}"/>
                </a:ext>
              </a:extLst>
            </p:cNvPr>
            <p:cNvSpPr/>
            <p:nvPr userDrawn="1"/>
          </p:nvSpPr>
          <p:spPr>
            <a:xfrm>
              <a:off x="-96688" y="6382557"/>
              <a:ext cx="1080120" cy="463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2">
              <a:extLst>
                <a:ext uri="{FF2B5EF4-FFF2-40B4-BE49-F238E27FC236}">
                  <a16:creationId xmlns:a16="http://schemas.microsoft.com/office/drawing/2014/main" id="{F4C59CF1-3668-84D6-DE17-4D6261008C4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28" y="6504011"/>
              <a:ext cx="815075" cy="237357"/>
            </a:xfrm>
            <a:prstGeom prst="rect">
              <a:avLst/>
            </a:prstGeom>
            <a:solidFill>
              <a:schemeClr val="bg1"/>
            </a:solidFill>
          </p:spPr>
        </p:pic>
      </p:grpSp>
    </p:spTree>
    <p:extLst>
      <p:ext uri="{BB962C8B-B14F-4D97-AF65-F5344CB8AC3E}">
        <p14:creationId xmlns:p14="http://schemas.microsoft.com/office/powerpoint/2010/main" val="136930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2" y="2169046"/>
            <a:ext cx="2520000" cy="24946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545459" y="1041401"/>
            <a:ext cx="9144000" cy="2387599"/>
          </a:xfrm>
        </p:spPr>
        <p:txBody>
          <a:bodyPr anchor="b"/>
          <a:lstStyle>
            <a:lvl1pPr algn="ctr">
              <a:defRPr sz="6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Title modification 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572059" y="3645024"/>
            <a:ext cx="9144000" cy="1655761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s-ES" dirty="0"/>
              <a:t>Undertitle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rgbClr val="385CB4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9" y="620688"/>
            <a:ext cx="11376024" cy="2153264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07989" y="2924944"/>
            <a:ext cx="11376025" cy="803786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Subtitle headline</a:t>
            </a:r>
          </a:p>
        </p:txBody>
      </p:sp>
    </p:spTree>
    <p:extLst>
      <p:ext uri="{BB962C8B-B14F-4D97-AF65-F5344CB8AC3E}">
        <p14:creationId xmlns:p14="http://schemas.microsoft.com/office/powerpoint/2010/main" val="1263279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330793" y="123637"/>
            <a:ext cx="11376024" cy="595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 noProof="0" dirty="0"/>
              <a:t>Title editor 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8049" y="1017029"/>
            <a:ext cx="11448652" cy="39249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9052A12-E09C-BB43-EB8B-1EC704112040}"/>
              </a:ext>
            </a:extLst>
          </p:cNvPr>
          <p:cNvSpPr/>
          <p:nvPr userDrawn="1"/>
        </p:nvSpPr>
        <p:spPr bwMode="auto">
          <a:xfrm>
            <a:off x="0" y="6408588"/>
            <a:ext cx="12191999" cy="449412"/>
          </a:xfrm>
          <a:prstGeom prst="rect">
            <a:avLst/>
          </a:prstGeom>
          <a:solidFill>
            <a:srgbClr val="385C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20" name="Footer Placeholder 6">
            <a:extLst>
              <a:ext uri="{FF2B5EF4-FFF2-40B4-BE49-F238E27FC236}">
                <a16:creationId xmlns:a16="http://schemas.microsoft.com/office/drawing/2014/main" id="{C0592B6C-FC03-5F81-9197-4F4088DC3FA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487488" y="6461890"/>
            <a:ext cx="4307210" cy="324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6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b="0" i="0" dirty="0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Elias Waagaard – IPP MD days 202</a:t>
            </a:r>
            <a:r>
              <a:rPr lang="en-SE" sz="1200" b="0" i="0" dirty="0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200" b="0" i="0" dirty="0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SE" sz="1200" b="0" i="0" dirty="0">
                <a:solidFill>
                  <a:schemeClr val="tx1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ions</a:t>
            </a:r>
            <a:endParaRPr lang="en-US" sz="1200" b="0" i="0" dirty="0">
              <a:solidFill>
                <a:schemeClr val="tx1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4B379B4-C32B-414C-80A3-A61494C38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255246" y="6417974"/>
            <a:ext cx="681253" cy="3651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79B05DB-D914-7C9E-7A42-517D867084AA}"/>
              </a:ext>
            </a:extLst>
          </p:cNvPr>
          <p:cNvSpPr txBox="1"/>
          <p:nvPr userDrawn="1"/>
        </p:nvSpPr>
        <p:spPr bwMode="auto">
          <a:xfrm>
            <a:off x="8040216" y="6461891"/>
            <a:ext cx="3318168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b="0" i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pPr lvl="0" algn="r"/>
            <a:endParaRPr lang="en-US" dirty="0"/>
          </a:p>
        </p:txBody>
      </p:sp>
      <p:grpSp>
        <p:nvGrpSpPr>
          <p:cNvPr id="5" name="Grupp 4">
            <a:extLst>
              <a:ext uri="{FF2B5EF4-FFF2-40B4-BE49-F238E27FC236}">
                <a16:creationId xmlns:a16="http://schemas.microsoft.com/office/drawing/2014/main" id="{05EBABCE-798E-0996-4AA4-8103A7CCFEB0}"/>
              </a:ext>
            </a:extLst>
          </p:cNvPr>
          <p:cNvGrpSpPr/>
          <p:nvPr userDrawn="1"/>
        </p:nvGrpSpPr>
        <p:grpSpPr>
          <a:xfrm>
            <a:off x="72862" y="6460006"/>
            <a:ext cx="858827" cy="354291"/>
            <a:chOff x="-51928" y="6476704"/>
            <a:chExt cx="858827" cy="354291"/>
          </a:xfrm>
        </p:grpSpPr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F80D5840-48F3-051F-7F03-59E5DB8A6449}"/>
                </a:ext>
              </a:extLst>
            </p:cNvPr>
            <p:cNvSpPr/>
            <p:nvPr userDrawn="1"/>
          </p:nvSpPr>
          <p:spPr>
            <a:xfrm>
              <a:off x="-51928" y="6476704"/>
              <a:ext cx="858827" cy="354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EAA88268-FA6F-6D5A-1468-DEFCB80A1E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29" y="6552644"/>
              <a:ext cx="648072" cy="188724"/>
            </a:xfrm>
            <a:prstGeom prst="rect">
              <a:avLst/>
            </a:prstGeom>
            <a:solidFill>
              <a:schemeClr val="bg1"/>
            </a:solidFill>
          </p:spPr>
        </p:pic>
      </p:grpSp>
      <p:pic>
        <p:nvPicPr>
          <p:cNvPr id="11" name="Image 2" descr="logooutline.eps">
            <a:extLst>
              <a:ext uri="{FF2B5EF4-FFF2-40B4-BE49-F238E27FC236}">
                <a16:creationId xmlns:a16="http://schemas.microsoft.com/office/drawing/2014/main" id="{3D6B6B39-4EE2-46F6-DBE7-0EBFEDCB937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994882" y="6441775"/>
            <a:ext cx="386926" cy="3830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49" r:id="rId3"/>
    <p:sldLayoutId id="2147483650" r:id="rId4"/>
    <p:sldLayoutId id="2147483671" r:id="rId5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600" b="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bg2">
              <a:lumMod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848AD556-59A7-A49D-C41F-32C5752D8A9F}"/>
              </a:ext>
            </a:extLst>
          </p:cNvPr>
          <p:cNvSpPr txBox="1">
            <a:spLocks/>
          </p:cNvSpPr>
          <p:nvPr/>
        </p:nvSpPr>
        <p:spPr bwMode="auto">
          <a:xfrm>
            <a:off x="614408" y="260648"/>
            <a:ext cx="9433048" cy="334625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 b="1">
                <a:solidFill>
                  <a:srgbClr val="385CB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SE" sz="6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Ion MDs summary</a:t>
            </a:r>
            <a:endParaRPr lang="en-US" sz="6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endParaRPr lang="en-US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IPP MD days 202</a:t>
            </a:r>
            <a:r>
              <a:rPr lang="en-SE" sz="25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US" sz="25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51446712-6BE7-D1CE-AF2A-44B9FD04B760}"/>
              </a:ext>
            </a:extLst>
          </p:cNvPr>
          <p:cNvSpPr txBox="1">
            <a:spLocks/>
          </p:cNvSpPr>
          <p:nvPr/>
        </p:nvSpPr>
        <p:spPr bwMode="auto">
          <a:xfrm>
            <a:off x="614408" y="3933057"/>
            <a:ext cx="9874080" cy="187220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</a:pPr>
            <a:r>
              <a:rPr lang="en-US" sz="3200" b="0" u="sng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Elias Waagaard</a:t>
            </a:r>
          </a:p>
          <a:p>
            <a:pPr algn="l">
              <a:spcBef>
                <a:spcPts val="1200"/>
              </a:spcBef>
            </a:pPr>
            <a:endParaRPr lang="en-US" sz="1500" spc="-1" dirty="0">
              <a:latin typeface="+mj-lt"/>
              <a:ea typeface="Cambria"/>
            </a:endParaRPr>
          </a:p>
          <a:p>
            <a:pPr algn="l">
              <a:spcBef>
                <a:spcPts val="1200"/>
              </a:spcBef>
            </a:pPr>
            <a:r>
              <a:rPr lang="en-US" sz="2000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Acknowledgements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Reyes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Alemany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Fernandez, </a:t>
            </a:r>
            <a:r>
              <a:rPr lang="en-GB" sz="2000" b="0" i="0" dirty="0">
                <a:solidFill>
                  <a:srgbClr val="42424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Theodoros </a:t>
            </a:r>
            <a:r>
              <a:rPr lang="en-GB" sz="2000" b="0" i="0" dirty="0" err="1">
                <a:solidFill>
                  <a:srgbClr val="42424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Argyropoulos</a:t>
            </a:r>
            <a:r>
              <a:rPr lang="en-GB" sz="2000" b="0" i="0" dirty="0">
                <a:solidFill>
                  <a:srgbClr val="42424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Foteini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Asvesta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sz="2000" b="0" i="0" dirty="0">
                <a:solidFill>
                  <a:srgbClr val="42424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Hannes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Bartosik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Nicol</a:t>
            </a:r>
            <a:r>
              <a:rPr lang="sv-SE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Biancacci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Roderik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Bruce, Sofia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Kostoglou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Jakob Olsen, Konstantinos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Paraschou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Maciej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Slupecki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Felix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Soubelet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Michail</a:t>
            </a:r>
            <a:r>
              <a:rPr lang="en-US" sz="2000" b="0" strike="noStrike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0" strike="noStrike" spc="-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Zampetakis</a:t>
            </a:r>
            <a:r>
              <a:rPr lang="en-US" sz="2000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000" b="0" spc="-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SPS &amp; PS OP Teams</a:t>
            </a:r>
            <a:endParaRPr lang="en-US" sz="2000" b="0" strike="noStrike" spc="-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Bef>
                <a:spcPts val="1200"/>
              </a:spcBef>
            </a:pPr>
            <a:endParaRPr lang="en-US" sz="1800" b="0" u="sng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l">
              <a:spcBef>
                <a:spcPts val="1200"/>
              </a:spcBef>
            </a:pPr>
            <a:r>
              <a:rPr lang="en-US" sz="1800" b="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986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01FF2E28-D5D5-D29D-104D-918C955D2DC8}"/>
              </a:ext>
            </a:extLst>
          </p:cNvPr>
          <p:cNvSpPr txBox="1"/>
          <p:nvPr/>
        </p:nvSpPr>
        <p:spPr bwMode="auto">
          <a:xfrm>
            <a:off x="2532364" y="5157192"/>
            <a:ext cx="712727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688789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En bild som visar text, diagram, skärmbild, Plan&#10;&#10;Automatiskt genererad beskrivning">
            <a:extLst>
              <a:ext uri="{FF2B5EF4-FFF2-40B4-BE49-F238E27FC236}">
                <a16:creationId xmlns:a16="http://schemas.microsoft.com/office/drawing/2014/main" id="{CCEA332E-CB79-DB60-91A6-101E9F17D9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046" y="2405334"/>
            <a:ext cx="4249905" cy="34361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449968DE-28C7-1839-154A-FA292B5889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E6F2E538-C9FB-EF48-106E-56CD3F257A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E599927-33CE-EC4B-81D1-55D26CEEB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049" y="1017029"/>
            <a:ext cx="11623780" cy="801297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Strong emittance blow-up and intensity losses of Pb beams in LEIR, PS, SPS – especially </a:t>
            </a:r>
            <a:r>
              <a:rPr lang="en-US" sz="1900" dirty="0"/>
              <a:t>SPS flat bottom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Main </a:t>
            </a:r>
            <a:r>
              <a:rPr lang="en-US" sz="1900" b="0" dirty="0">
                <a:solidFill>
                  <a:srgbClr val="FF0000"/>
                </a:solidFill>
              </a:rPr>
              <a:t>question</a:t>
            </a:r>
            <a:r>
              <a:rPr lang="en-US" sz="1900" b="0" dirty="0"/>
              <a:t> we address: </a:t>
            </a:r>
            <a:r>
              <a:rPr lang="en-SE" sz="1900" b="0" dirty="0"/>
              <a:t>(1) </a:t>
            </a:r>
            <a:r>
              <a:rPr lang="en-US" sz="1900" dirty="0"/>
              <a:t>performance reach of Pb ion </a:t>
            </a:r>
            <a:r>
              <a:rPr lang="en-US" sz="1900" b="0" dirty="0"/>
              <a:t>and</a:t>
            </a:r>
            <a:r>
              <a:rPr lang="en-SE" sz="1900" b="0" dirty="0"/>
              <a:t> (2)</a:t>
            </a:r>
            <a:r>
              <a:rPr lang="en-US" sz="1900" dirty="0"/>
              <a:t> future ions beams </a:t>
            </a:r>
            <a:r>
              <a:rPr lang="en-US" sz="1900" b="0" dirty="0"/>
              <a:t>in ion injectors?</a:t>
            </a:r>
          </a:p>
          <a:p>
            <a:pPr>
              <a:spcBef>
                <a:spcPts val="600"/>
              </a:spcBef>
            </a:pPr>
            <a:endParaRPr lang="en-US" sz="19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900" b="0" dirty="0"/>
          </a:p>
          <a:p>
            <a:endParaRPr lang="en-US" dirty="0"/>
          </a:p>
        </p:txBody>
      </p:sp>
      <p:sp>
        <p:nvSpPr>
          <p:cNvPr id="6" name="Platshållare för innehåll 3">
            <a:extLst>
              <a:ext uri="{FF2B5EF4-FFF2-40B4-BE49-F238E27FC236}">
                <a16:creationId xmlns:a16="http://schemas.microsoft.com/office/drawing/2014/main" id="{29894761-B5E7-C691-5E91-DD2DA40A5BFD}"/>
              </a:ext>
            </a:extLst>
          </p:cNvPr>
          <p:cNvSpPr txBox="1">
            <a:spLocks/>
          </p:cNvSpPr>
          <p:nvPr/>
        </p:nvSpPr>
        <p:spPr bwMode="auto">
          <a:xfrm>
            <a:off x="338049" y="1818326"/>
            <a:ext cx="7126103" cy="44414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285750" indent="-28575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2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0" dirty="0"/>
              <a:t>Main </a:t>
            </a:r>
            <a:r>
              <a:rPr lang="en-US" sz="1900" b="0" dirty="0">
                <a:solidFill>
                  <a:srgbClr val="00B050"/>
                </a:solidFill>
              </a:rPr>
              <a:t>goal</a:t>
            </a:r>
            <a:r>
              <a:rPr lang="en-US" sz="1900" b="0" dirty="0"/>
              <a:t> of long SPS ion MD studies:</a:t>
            </a:r>
          </a:p>
          <a:p>
            <a:pPr marL="628650" lvl="1" indent="-342900">
              <a:spcBef>
                <a:spcPts val="600"/>
              </a:spcBef>
            </a:pPr>
            <a:r>
              <a:rPr lang="en-US" sz="1700" b="1" dirty="0"/>
              <a:t>Measure</a:t>
            </a:r>
            <a:r>
              <a:rPr lang="en-US" sz="1700" dirty="0"/>
              <a:t> SPS Pb beam parameters during SPS flat bottom </a:t>
            </a:r>
            <a:r>
              <a:rPr lang="en-US" sz="1700" b="1" dirty="0"/>
              <a:t>– </a:t>
            </a:r>
            <a:r>
              <a:rPr lang="en-US" sz="1700" dirty="0"/>
              <a:t>focus on emittance and intensity evolution</a:t>
            </a:r>
            <a:endParaRPr lang="en-SE" sz="1700" dirty="0"/>
          </a:p>
          <a:p>
            <a:pPr marL="628650" lvl="1" indent="-342900">
              <a:spcBef>
                <a:spcPts val="600"/>
              </a:spcBef>
            </a:pPr>
            <a:r>
              <a:rPr lang="en-SE" sz="1700" b="1" dirty="0"/>
              <a:t>O</a:t>
            </a:r>
            <a:r>
              <a:rPr lang="en-US" sz="1700" b="1" dirty="0" err="1"/>
              <a:t>ptimize</a:t>
            </a:r>
            <a:r>
              <a:rPr lang="en-US" sz="1700" dirty="0"/>
              <a:t> SPS Pb beam </a:t>
            </a:r>
            <a:r>
              <a:rPr lang="en-SE" sz="1700" dirty="0"/>
              <a:t>quality and intensity: “as much as LHC could take”</a:t>
            </a:r>
          </a:p>
          <a:p>
            <a:pPr marL="628650" lvl="1" indent="-342900">
              <a:spcBef>
                <a:spcPts val="600"/>
              </a:spcBef>
            </a:pPr>
            <a:r>
              <a:rPr lang="en-US" sz="1700" dirty="0"/>
              <a:t>Use</a:t>
            </a:r>
            <a:r>
              <a:rPr lang="en-SE" sz="1700" dirty="0"/>
              <a:t> results to d</a:t>
            </a:r>
            <a:r>
              <a:rPr lang="en-US" sz="1700" dirty="0" err="1"/>
              <a:t>evelop</a:t>
            </a:r>
            <a:r>
              <a:rPr lang="en-US" sz="1700" dirty="0"/>
              <a:t> </a:t>
            </a:r>
            <a:r>
              <a:rPr lang="en-US" sz="1700" b="1" dirty="0"/>
              <a:t>simulation models </a:t>
            </a:r>
            <a:r>
              <a:rPr lang="en-US" sz="1700" dirty="0"/>
              <a:t>of performance-limiting effects for </a:t>
            </a:r>
            <a:r>
              <a:rPr lang="en-SE" sz="1700" dirty="0"/>
              <a:t>present and future </a:t>
            </a:r>
            <a:r>
              <a:rPr lang="en-US" sz="1700" dirty="0"/>
              <a:t>ion beams – space charge, IBS,</a:t>
            </a:r>
            <a:r>
              <a:rPr lang="en-SE" sz="1700" dirty="0"/>
              <a:t> residual gas</a:t>
            </a:r>
          </a:p>
        </p:txBody>
      </p:sp>
    </p:spTree>
    <p:extLst>
      <p:ext uri="{BB962C8B-B14F-4D97-AF65-F5344CB8AC3E}">
        <p14:creationId xmlns:p14="http://schemas.microsoft.com/office/powerpoint/2010/main" val="277526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8742636A-70AD-F05E-974A-B1DF9C083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4BB2D92-B7EB-9FEF-4A8C-3F09804B6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sz="3900" dirty="0"/>
              <a:t>SPS settings optimization (1): tunes</a:t>
            </a:r>
            <a:endParaRPr lang="en-US" sz="39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0E5C063-526F-EDFC-4D5A-254BAAD9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2" y="980728"/>
            <a:ext cx="11427170" cy="446449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dirty="0">
                <a:solidFill>
                  <a:schemeClr val="tx2"/>
                </a:solidFill>
              </a:rPr>
              <a:t>Tune optimization </a:t>
            </a:r>
            <a:r>
              <a:rPr lang="en-SE" sz="1900" b="0" dirty="0">
                <a:solidFill>
                  <a:schemeClr val="tx2"/>
                </a:solidFill>
              </a:rPr>
              <a:t>in Y and X for nominal SPS Pb cycle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 err="1">
                <a:solidFill>
                  <a:schemeClr val="tx2"/>
                </a:solidFill>
                <a:sym typeface="Wingdings" panose="05000000000000000000" pitchFamily="2" charset="2"/>
              </a:rPr>
              <a:t>Q</a:t>
            </a:r>
            <a:r>
              <a:rPr lang="en-SE" sz="1900" b="0" baseline="-25000" dirty="0" err="1">
                <a:solidFill>
                  <a:schemeClr val="tx2"/>
                </a:solidFill>
                <a:sym typeface="Wingdings" panose="05000000000000000000" pitchFamily="2" charset="2"/>
              </a:rPr>
              <a:t>x,y</a:t>
            </a:r>
            <a:r>
              <a:rPr lang="en-SE" sz="1900" b="0" baseline="-250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en-SE" sz="1900" b="0" dirty="0">
                <a:solidFill>
                  <a:schemeClr val="tx2"/>
                </a:solidFill>
                <a:sym typeface="Wingdings" panose="05000000000000000000" pitchFamily="2" charset="2"/>
              </a:rPr>
              <a:t>= 26.31,/26.32, 26.19 gave best transmission</a:t>
            </a:r>
            <a:endParaRPr lang="en-US" sz="1900" b="0" dirty="0">
              <a:solidFill>
                <a:schemeClr val="tx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58FAAB-4BF2-4ED8-B82D-CECE6813F2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41" y="1871228"/>
            <a:ext cx="5328592" cy="41444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457A73-937A-454B-9C1D-BE7F96DB37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" t="9499" r="8873"/>
          <a:stretch/>
        </p:blipFill>
        <p:spPr>
          <a:xfrm>
            <a:off x="6096000" y="1772816"/>
            <a:ext cx="5450697" cy="434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49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8742636A-70AD-F05E-974A-B1DF9C083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4BB2D92-B7EB-9FEF-4A8C-3F09804B6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178" y="116633"/>
            <a:ext cx="11946822" cy="648072"/>
          </a:xfrm>
        </p:spPr>
        <p:txBody>
          <a:bodyPr/>
          <a:lstStyle/>
          <a:p>
            <a:r>
              <a:rPr lang="en-SE" sz="3900" dirty="0"/>
              <a:t>SPS settings optimization (2): 50 Hz noise compensation</a:t>
            </a:r>
            <a:endParaRPr lang="en-US" sz="39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0E5C063-526F-EDFC-4D5A-254BAAD9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2" y="980728"/>
            <a:ext cx="11427170" cy="446449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Impact from </a:t>
            </a:r>
            <a:r>
              <a:rPr lang="en-SE" sz="1900" dirty="0">
                <a:solidFill>
                  <a:schemeClr val="tx2"/>
                </a:solidFill>
              </a:rPr>
              <a:t>50 Hz components </a:t>
            </a:r>
            <a:r>
              <a:rPr lang="en-SE" sz="1900" b="0" dirty="0">
                <a:solidFill>
                  <a:schemeClr val="tx2"/>
                </a:solidFill>
              </a:rPr>
              <a:t>as measured in DCCT clearly affecting SPS Pb transmission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Keep normalized FFT 50 Hz component &lt; 5e-4 </a:t>
            </a:r>
            <a:r>
              <a:rPr lang="en-SE" sz="1900" b="0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SE" sz="1900" b="0" dirty="0">
                <a:solidFill>
                  <a:schemeClr val="tx2"/>
                </a:solidFill>
              </a:rPr>
              <a:t> </a:t>
            </a:r>
            <a:r>
              <a:rPr lang="en-SE" sz="1900" b="0" u="sng" dirty="0">
                <a:solidFill>
                  <a:schemeClr val="tx2"/>
                </a:solidFill>
              </a:rPr>
              <a:t>improves transmission by 15-20%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Intentionally increasing 50 Hz component </a:t>
            </a:r>
            <a:r>
              <a:rPr lang="en-SE" sz="1900" b="0" dirty="0">
                <a:solidFill>
                  <a:schemeClr val="tx2"/>
                </a:solidFill>
                <a:sym typeface="Wingdings" panose="05000000000000000000" pitchFamily="2" charset="2"/>
              </a:rPr>
              <a:t> clear increase in losses!</a:t>
            </a:r>
            <a:endParaRPr lang="en-US" sz="1900" b="0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13139D-4079-4473-866D-1BD283CE40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861" y="2636912"/>
            <a:ext cx="5414139" cy="36094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5D141F-10CC-4633-8F45-0E461C46B1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1676" y="2533754"/>
            <a:ext cx="5087654" cy="381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15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8742636A-70AD-F05E-974A-B1DF9C083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4BB2D92-B7EB-9FEF-4A8C-3F09804B6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sz="3900" dirty="0"/>
              <a:t>SPS bunch intensity scan</a:t>
            </a:r>
            <a:endParaRPr lang="en-US" sz="39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0E5C063-526F-EDFC-4D5A-254BAAD9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2" y="980728"/>
            <a:ext cx="11427170" cy="446449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How does injected Pb bunch intensity affect flat-bottom transmission?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Varied number of LEIR injections </a:t>
            </a:r>
            <a:r>
              <a:rPr lang="en-SE" sz="1900" b="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SE" sz="1900" dirty="0">
                <a:solidFill>
                  <a:schemeClr val="tx2"/>
                </a:solidFill>
                <a:sym typeface="Wingdings" panose="05000000000000000000" pitchFamily="2" charset="2"/>
              </a:rPr>
              <a:t>linear reduction </a:t>
            </a:r>
            <a:r>
              <a:rPr lang="en-SE" sz="1900" b="0" dirty="0">
                <a:solidFill>
                  <a:schemeClr val="tx2"/>
                </a:solidFill>
                <a:sym typeface="Wingdings" panose="05000000000000000000" pitchFamily="2" charset="2"/>
              </a:rPr>
              <a:t>of FBCT transmission as a function of ion intensity</a:t>
            </a:r>
            <a:endParaRPr lang="en-US" sz="1900" b="0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04952F-C983-497B-A2E3-CF8EC1D1E7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9" y="2006253"/>
            <a:ext cx="5577056" cy="41827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3EA2EC-704F-4636-867C-33C09A9D32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232" y="2062293"/>
            <a:ext cx="5377877" cy="418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04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8742636A-70AD-F05E-974A-B1DF9C083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4BB2D92-B7EB-9FEF-4A8C-3F09804B6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sz="3900" dirty="0"/>
              <a:t>SPS bunch intensity scan – emittance and space charge</a:t>
            </a:r>
            <a:endParaRPr lang="en-US" sz="39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0E5C063-526F-EDFC-4D5A-254BAAD9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2" y="980728"/>
            <a:ext cx="11427170" cy="446449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How does the SPS flat bottom </a:t>
            </a:r>
            <a:r>
              <a:rPr lang="en-SE" sz="1900" dirty="0">
                <a:solidFill>
                  <a:schemeClr val="tx2"/>
                </a:solidFill>
              </a:rPr>
              <a:t>space charge tune shift</a:t>
            </a:r>
            <a:r>
              <a:rPr lang="en-SE" sz="1900" b="0" dirty="0">
                <a:solidFill>
                  <a:schemeClr val="tx2"/>
                </a:solidFill>
              </a:rPr>
              <a:t> </a:t>
            </a:r>
            <a:r>
              <a:rPr lang="en-SE" sz="1900" b="0" dirty="0" err="1">
                <a:solidFill>
                  <a:schemeClr val="tx2"/>
                </a:solidFill>
              </a:rPr>
              <a:t>dQx,y</a:t>
            </a:r>
            <a:r>
              <a:rPr lang="en-SE" sz="1900" b="0" dirty="0">
                <a:solidFill>
                  <a:schemeClr val="tx2"/>
                </a:solidFill>
              </a:rPr>
              <a:t> evolve for different injected intensities?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Measure emittance with wire scanner, also use FBCT intensities to compute </a:t>
            </a:r>
            <a:r>
              <a:rPr lang="en-SE" sz="1900" b="0" dirty="0" err="1">
                <a:solidFill>
                  <a:schemeClr val="tx2"/>
                </a:solidFill>
              </a:rPr>
              <a:t>dQx,y</a:t>
            </a:r>
            <a:endParaRPr lang="en-SE" sz="1900" b="0" dirty="0">
              <a:solidFill>
                <a:schemeClr val="tx2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>
                <a:solidFill>
                  <a:schemeClr val="tx2"/>
                </a:solidFill>
              </a:rPr>
              <a:t>Similar tune shift trends, especially in Y </a:t>
            </a:r>
            <a:endParaRPr lang="en-US" sz="1900" b="0" dirty="0">
              <a:solidFill>
                <a:schemeClr val="tx2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5005B5-3B7B-4F5C-AE86-79ED60E7412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3"/>
          <a:stretch/>
        </p:blipFill>
        <p:spPr>
          <a:xfrm>
            <a:off x="5984815" y="2970056"/>
            <a:ext cx="6159857" cy="31021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56E1B4-D21C-473E-A7CE-15A6429FFB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2969312"/>
            <a:ext cx="5688632" cy="31028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C02842-E4E6-43AB-98C4-1648CFA785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1764407"/>
            <a:ext cx="3240360" cy="97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83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8742636A-70AD-F05E-974A-B1DF9C083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4BB2D92-B7EB-9FEF-4A8C-3F09804B6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16633"/>
            <a:ext cx="12115518" cy="648072"/>
          </a:xfrm>
        </p:spPr>
        <p:txBody>
          <a:bodyPr/>
          <a:lstStyle/>
          <a:p>
            <a:r>
              <a:rPr lang="en-SE" sz="3800" dirty="0"/>
              <a:t>SPS short cycle: </a:t>
            </a:r>
            <a:r>
              <a:rPr lang="en-SE" sz="3800" dirty="0" err="1"/>
              <a:t>Qx</a:t>
            </a:r>
            <a:r>
              <a:rPr lang="en-SE" sz="3800" dirty="0"/>
              <a:t> scan with excited sextupole and </a:t>
            </a:r>
            <a:r>
              <a:rPr lang="en-SE" sz="3800" dirty="0" err="1"/>
              <a:t>Qy</a:t>
            </a:r>
            <a:r>
              <a:rPr lang="en-SE" sz="3800" dirty="0"/>
              <a:t> scan</a:t>
            </a:r>
            <a:endParaRPr lang="en-US" sz="3800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80E5C063-526F-EDFC-4D5A-254BAAD96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2" y="980728"/>
            <a:ext cx="11427170" cy="446449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800" b="0" dirty="0">
                <a:solidFill>
                  <a:schemeClr val="tx2"/>
                </a:solidFill>
              </a:rPr>
              <a:t>Additional data to </a:t>
            </a:r>
            <a:r>
              <a:rPr lang="en-SE" sz="1800" dirty="0">
                <a:solidFill>
                  <a:schemeClr val="tx2"/>
                </a:solidFill>
              </a:rPr>
              <a:t>validate space charge</a:t>
            </a:r>
            <a:r>
              <a:rPr lang="en-SE" sz="1800" b="0" dirty="0">
                <a:solidFill>
                  <a:schemeClr val="tx2"/>
                </a:solidFill>
              </a:rPr>
              <a:t> and </a:t>
            </a:r>
            <a:r>
              <a:rPr lang="en-SE" sz="1800" dirty="0">
                <a:solidFill>
                  <a:schemeClr val="tx2"/>
                </a:solidFill>
              </a:rPr>
              <a:t>IBS models</a:t>
            </a:r>
            <a:r>
              <a:rPr lang="en-SE" sz="1800" b="0" dirty="0">
                <a:solidFill>
                  <a:schemeClr val="tx2"/>
                </a:solidFill>
              </a:rPr>
              <a:t> with tune scans</a:t>
            </a:r>
          </a:p>
          <a:p>
            <a:pPr marL="628650" lvl="1" indent="-342900">
              <a:spcBef>
                <a:spcPts val="600"/>
              </a:spcBef>
            </a:pPr>
            <a:r>
              <a:rPr lang="en-SE" sz="1700" b="0" dirty="0" err="1">
                <a:solidFill>
                  <a:schemeClr val="tx2"/>
                </a:solidFill>
              </a:rPr>
              <a:t>Qx</a:t>
            </a:r>
            <a:r>
              <a:rPr lang="en-SE" sz="1700" b="0" dirty="0">
                <a:solidFill>
                  <a:schemeClr val="tx2"/>
                </a:solidFill>
              </a:rPr>
              <a:t> in [26.28, 26.42], </a:t>
            </a:r>
            <a:r>
              <a:rPr lang="en-SE" sz="1700" b="0" dirty="0" err="1">
                <a:solidFill>
                  <a:schemeClr val="tx2"/>
                </a:solidFill>
              </a:rPr>
              <a:t>Qy</a:t>
            </a:r>
            <a:r>
              <a:rPr lang="en-SE" sz="1700" b="0" dirty="0">
                <a:solidFill>
                  <a:schemeClr val="tx2"/>
                </a:solidFill>
              </a:rPr>
              <a:t> = 26.19, over third-order resonance</a:t>
            </a:r>
            <a:r>
              <a:rPr lang="en-SE" sz="1700" dirty="0">
                <a:solidFill>
                  <a:schemeClr val="tx2"/>
                </a:solidFill>
              </a:rPr>
              <a:t> </a:t>
            </a:r>
            <a:r>
              <a:rPr lang="en-SE" sz="1700" dirty="0" err="1">
                <a:solidFill>
                  <a:schemeClr val="tx2"/>
                </a:solidFill>
              </a:rPr>
              <a:t>Qx</a:t>
            </a:r>
            <a:r>
              <a:rPr lang="en-SE" sz="1700" dirty="0">
                <a:solidFill>
                  <a:schemeClr val="tx2"/>
                </a:solidFill>
              </a:rPr>
              <a:t> = 26.33, with LSE sextupole excited</a:t>
            </a:r>
          </a:p>
          <a:p>
            <a:pPr marL="628650" lvl="1" indent="-342900">
              <a:spcBef>
                <a:spcPts val="600"/>
              </a:spcBef>
            </a:pPr>
            <a:r>
              <a:rPr lang="en-SE" sz="1700" b="0" dirty="0" err="1">
                <a:solidFill>
                  <a:schemeClr val="tx2"/>
                </a:solidFill>
              </a:rPr>
              <a:t>Qy</a:t>
            </a:r>
            <a:r>
              <a:rPr lang="en-SE" sz="1700" b="0" dirty="0">
                <a:solidFill>
                  <a:schemeClr val="tx2"/>
                </a:solidFill>
              </a:rPr>
              <a:t> in [26.10, 26.26], </a:t>
            </a:r>
            <a:r>
              <a:rPr lang="en-SE" sz="1700" b="0" dirty="0" err="1">
                <a:solidFill>
                  <a:schemeClr val="tx2"/>
                </a:solidFill>
              </a:rPr>
              <a:t>Qx</a:t>
            </a:r>
            <a:r>
              <a:rPr lang="en-SE" sz="1700" b="0" dirty="0">
                <a:solidFill>
                  <a:schemeClr val="tx2"/>
                </a:solidFill>
              </a:rPr>
              <a:t> = 26.31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800" b="0" dirty="0">
                <a:solidFill>
                  <a:schemeClr val="tx2"/>
                </a:solidFill>
              </a:rPr>
              <a:t>Ongoing simulation studies, but 50 and 150 Hz noise + space charge seem to be </a:t>
            </a:r>
            <a:r>
              <a:rPr lang="en-SE" sz="1800" dirty="0">
                <a:solidFill>
                  <a:schemeClr val="tx2"/>
                </a:solidFill>
              </a:rPr>
              <a:t>main loss driver</a:t>
            </a: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A7C66F-F5DC-499B-B590-DD8CE6093C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2640524"/>
            <a:ext cx="5976664" cy="363796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74B76BB-A9D4-42E2-A206-33822408DE09}"/>
              </a:ext>
            </a:extLst>
          </p:cNvPr>
          <p:cNvGrpSpPr/>
          <p:nvPr/>
        </p:nvGrpSpPr>
        <p:grpSpPr>
          <a:xfrm>
            <a:off x="6132004" y="2636912"/>
            <a:ext cx="5941619" cy="3641581"/>
            <a:chOff x="6132004" y="2417276"/>
            <a:chExt cx="5941619" cy="364158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7CEE282-A5B8-4E99-84D1-9E4F67E9E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0"/>
            <a:stretch/>
          </p:blipFill>
          <p:spPr>
            <a:xfrm>
              <a:off x="6240016" y="2417276"/>
              <a:ext cx="5833607" cy="3641581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1D094C0-0473-40AB-A5AF-FDA191F51D42}"/>
                </a:ext>
              </a:extLst>
            </p:cNvPr>
            <p:cNvSpPr/>
            <p:nvPr/>
          </p:nvSpPr>
          <p:spPr>
            <a:xfrm>
              <a:off x="6132004" y="2514600"/>
              <a:ext cx="216024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CC8F469-E963-4E82-8B1B-93EEEC77E032}"/>
                </a:ext>
              </a:extLst>
            </p:cNvPr>
            <p:cNvSpPr/>
            <p:nvPr/>
          </p:nvSpPr>
          <p:spPr>
            <a:xfrm>
              <a:off x="6132004" y="3645023"/>
              <a:ext cx="216024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</p:spTree>
    <p:extLst>
      <p:ext uri="{BB962C8B-B14F-4D97-AF65-F5344CB8AC3E}">
        <p14:creationId xmlns:p14="http://schemas.microsoft.com/office/powerpoint/2010/main" val="233030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E3985859-9AD9-61F2-EA72-F62FA3E4B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69AD84F-CD68-D539-7B6B-225310ACD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Oxygen ion MD desiderata </a:t>
            </a:r>
            <a:r>
              <a:rPr lang="en-US" dirty="0"/>
              <a:t>for 202</a:t>
            </a:r>
            <a:r>
              <a:rPr lang="en-SE" dirty="0"/>
              <a:t>5</a:t>
            </a:r>
            <a:endParaRPr lang="en-US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4673FD7-7F7A-C4A7-F200-07C7FAA4F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3" y="1017028"/>
            <a:ext cx="11950639" cy="5220283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/>
              <a:t>Oxygen run presents </a:t>
            </a:r>
            <a:r>
              <a:rPr lang="en-SE" sz="1900" dirty="0"/>
              <a:t>unique opportunity</a:t>
            </a:r>
            <a:r>
              <a:rPr lang="en-SE" sz="1900" b="0" dirty="0"/>
              <a:t> to gather data with a light ion species </a:t>
            </a:r>
          </a:p>
          <a:p>
            <a:pPr marL="628650" lvl="1" indent="-342900">
              <a:spcBef>
                <a:spcPts val="600"/>
              </a:spcBef>
            </a:pPr>
            <a:r>
              <a:rPr lang="en-SE" sz="1700" dirty="0"/>
              <a:t>O</a:t>
            </a:r>
            <a:r>
              <a:rPr lang="en-SE" sz="1700" b="0" dirty="0"/>
              <a:t>ngoing effort to characterize </a:t>
            </a:r>
            <a:r>
              <a:rPr lang="en-SE" sz="1700" b="1" dirty="0"/>
              <a:t>beam dynamics limitations</a:t>
            </a:r>
            <a:r>
              <a:rPr lang="en-SE" sz="1700" b="0" dirty="0"/>
              <a:t> across ion injector chain in the Future </a:t>
            </a:r>
            <a:r>
              <a:rPr lang="en-SE" sz="1700" dirty="0"/>
              <a:t>Ion WG</a:t>
            </a:r>
            <a:endParaRPr lang="en-SE" sz="1700" b="0" dirty="0"/>
          </a:p>
          <a:p>
            <a:pPr marL="628650" lvl="1" indent="-342900">
              <a:spcBef>
                <a:spcPts val="600"/>
              </a:spcBef>
            </a:pPr>
            <a:r>
              <a:rPr lang="en-SE" sz="1700" b="0" dirty="0"/>
              <a:t>Oxygen would allow </a:t>
            </a:r>
            <a:r>
              <a:rPr lang="en-SE" sz="1700" b="1" dirty="0"/>
              <a:t>first experimental validation</a:t>
            </a:r>
            <a:r>
              <a:rPr lang="en-SE" sz="1700" b="0" dirty="0"/>
              <a:t> of models previously relying on extrapolations from Pb ion beam observations</a:t>
            </a:r>
            <a:endParaRPr lang="en-US" sz="1700" b="0" dirty="0"/>
          </a:p>
          <a:p>
            <a:pPr marL="628650" lvl="1" indent="-342900">
              <a:spcBef>
                <a:spcPts val="600"/>
              </a:spcBef>
            </a:pPr>
            <a:r>
              <a:rPr lang="en-US" sz="2000" dirty="0"/>
              <a:t>LEIR</a:t>
            </a:r>
            <a:r>
              <a:rPr lang="en-SE" sz="2000" dirty="0"/>
              <a:t>: </a:t>
            </a:r>
            <a:endParaRPr lang="en-US" sz="2000" dirty="0"/>
          </a:p>
          <a:p>
            <a:pPr marL="990900" lvl="2" indent="-342900">
              <a:spcBef>
                <a:spcPts val="600"/>
              </a:spcBef>
            </a:pPr>
            <a:r>
              <a:rPr lang="en-SE" sz="1700" dirty="0"/>
              <a:t>Schottky ML studies, beam lifetime studies</a:t>
            </a:r>
            <a:endParaRPr lang="en-US" sz="1700" dirty="0"/>
          </a:p>
          <a:p>
            <a:pPr marL="628650" lvl="1" indent="-342900">
              <a:spcBef>
                <a:spcPts val="600"/>
              </a:spcBef>
            </a:pPr>
            <a:r>
              <a:rPr lang="en-US" sz="2000" b="1" dirty="0"/>
              <a:t>PS</a:t>
            </a:r>
          </a:p>
          <a:p>
            <a:pPr marL="990900" lvl="2" indent="-342900">
              <a:spcBef>
                <a:spcPts val="600"/>
              </a:spcBef>
            </a:pPr>
            <a:r>
              <a:rPr lang="en-SE" sz="1700" b="0" dirty="0"/>
              <a:t>Beam-gas interaction </a:t>
            </a:r>
            <a:r>
              <a:rPr lang="en-SE" sz="1700" dirty="0"/>
              <a:t>with oxygen beams in the presence of injected </a:t>
            </a:r>
            <a:r>
              <a:rPr lang="en-SE" sz="1700" dirty="0" err="1"/>
              <a:t>Ar</a:t>
            </a:r>
            <a:r>
              <a:rPr lang="en-SE" sz="1700" dirty="0"/>
              <a:t> or He gas</a:t>
            </a:r>
            <a:endParaRPr lang="en-US" sz="1700" dirty="0"/>
          </a:p>
          <a:p>
            <a:pPr marL="628650" lvl="1" indent="-342900">
              <a:spcBef>
                <a:spcPts val="600"/>
              </a:spcBef>
            </a:pPr>
            <a:r>
              <a:rPr lang="en-US" sz="2000" b="1" dirty="0"/>
              <a:t>SPS</a:t>
            </a:r>
          </a:p>
          <a:p>
            <a:pPr marL="990900" lvl="2" indent="-342900">
              <a:spcBef>
                <a:spcPts val="600"/>
              </a:spcBef>
            </a:pPr>
            <a:r>
              <a:rPr lang="en-SE" sz="1700" dirty="0"/>
              <a:t>Tune scans, resonance crossing, intensity scan, 50 Hz noise level scans, no PS bunch splitting if time allows, in:</a:t>
            </a:r>
            <a:endParaRPr lang="en-SE" sz="1700" b="0" dirty="0"/>
          </a:p>
          <a:p>
            <a:pPr marL="990900" lvl="2" indent="-342900">
              <a:spcBef>
                <a:spcPts val="600"/>
              </a:spcBef>
            </a:pPr>
            <a:r>
              <a:rPr lang="en-SE" sz="1700" b="1" dirty="0"/>
              <a:t>Parallel</a:t>
            </a:r>
            <a:r>
              <a:rPr lang="en-SE" sz="1700" b="0" dirty="0"/>
              <a:t> </a:t>
            </a:r>
            <a:r>
              <a:rPr lang="en-SE" sz="1700" b="1" dirty="0"/>
              <a:t>MD</a:t>
            </a:r>
            <a:r>
              <a:rPr lang="en-SE" sz="1700" b="0" dirty="0"/>
              <a:t> with short 1-inj </a:t>
            </a:r>
          </a:p>
          <a:p>
            <a:pPr marL="990900" lvl="2" indent="-342900">
              <a:spcBef>
                <a:spcPts val="600"/>
              </a:spcBef>
            </a:pPr>
            <a:r>
              <a:rPr lang="en-SE" sz="1700" b="1" dirty="0"/>
              <a:t>Dedicated MD</a:t>
            </a:r>
            <a:r>
              <a:rPr lang="en-SE" sz="1700" dirty="0"/>
              <a:t> multiple-injection cycle (6 or 7 </a:t>
            </a:r>
            <a:r>
              <a:rPr lang="en-SE" sz="1700" dirty="0" err="1"/>
              <a:t>inj</a:t>
            </a:r>
            <a:r>
              <a:rPr lang="en-SE" sz="1700" dirty="0"/>
              <a:t>, same cycle as for proposed p-O) during long flat bottom</a:t>
            </a:r>
            <a:endParaRPr lang="en-SE" sz="1700" b="0" dirty="0"/>
          </a:p>
          <a:p>
            <a:pPr marL="628650" lvl="1" indent="-342900">
              <a:spcBef>
                <a:spcPts val="600"/>
              </a:spcBef>
            </a:pPr>
            <a:endParaRPr lang="en-US" sz="17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b="0" dirty="0"/>
          </a:p>
        </p:txBody>
      </p:sp>
    </p:spTree>
    <p:extLst>
      <p:ext uri="{BB962C8B-B14F-4D97-AF65-F5344CB8AC3E}">
        <p14:creationId xmlns:p14="http://schemas.microsoft.com/office/powerpoint/2010/main" val="379070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nummer 1">
            <a:extLst>
              <a:ext uri="{FF2B5EF4-FFF2-40B4-BE49-F238E27FC236}">
                <a16:creationId xmlns:a16="http://schemas.microsoft.com/office/drawing/2014/main" id="{E3985859-9AD9-61F2-EA72-F62FA3E4B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58EC909C-5FE7-4204-9E88-98501BB13F7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469AD84F-CD68-D539-7B6B-225310ACD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Conclusions</a:t>
            </a:r>
            <a:endParaRPr lang="en-US" dirty="0"/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24673FD7-7F7A-C4A7-F200-07C7FAA4F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3" y="1017028"/>
            <a:ext cx="11950639" cy="5220283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/>
              <a:t>The Pb 2024 run was a </a:t>
            </a:r>
            <a:r>
              <a:rPr lang="en-SE" sz="1900" dirty="0"/>
              <a:t>record-breaking year </a:t>
            </a:r>
            <a:r>
              <a:rPr lang="en-SE" sz="1900" b="0" dirty="0"/>
              <a:t>for the CERN ion injectors, partially leveraging on our MD results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/>
              <a:t>Experimental studies enabled </a:t>
            </a:r>
            <a:r>
              <a:rPr lang="en-SE" sz="1900" dirty="0"/>
              <a:t>detailed mapping</a:t>
            </a:r>
            <a:r>
              <a:rPr lang="en-SE" sz="1900" b="0" dirty="0"/>
              <a:t> of transmission and beam profiles scanning e.g.</a:t>
            </a:r>
          </a:p>
          <a:p>
            <a:pPr marL="628650" lvl="1" indent="-342900">
              <a:spcBef>
                <a:spcPts val="600"/>
              </a:spcBef>
            </a:pPr>
            <a:r>
              <a:rPr lang="en-SE" sz="1700" dirty="0"/>
              <a:t>(1) Tunes</a:t>
            </a:r>
          </a:p>
          <a:p>
            <a:pPr marL="628650" lvl="1" indent="-342900">
              <a:spcBef>
                <a:spcPts val="600"/>
              </a:spcBef>
            </a:pPr>
            <a:r>
              <a:rPr lang="en-SE" sz="1700" dirty="0"/>
              <a:t>(2) Injected bunch intensities</a:t>
            </a:r>
          </a:p>
          <a:p>
            <a:pPr marL="628650" lvl="1" indent="-342900">
              <a:spcBef>
                <a:spcPts val="600"/>
              </a:spcBef>
            </a:pPr>
            <a:r>
              <a:rPr lang="en-SE" sz="1700" b="0" dirty="0"/>
              <a:t>(3) Compensated and amplified 50 Hz noise levels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/>
              <a:t>Ongoing simulation studies with beam profile and loss data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SE" sz="1900" b="0" dirty="0"/>
              <a:t>2025 </a:t>
            </a:r>
            <a:r>
              <a:rPr lang="en-SE" sz="1900" dirty="0"/>
              <a:t>oxygen pilot run</a:t>
            </a:r>
            <a:r>
              <a:rPr lang="en-SE" sz="1900" b="0" dirty="0"/>
              <a:t> will present unique opportunity to verify predictions for light-ion models</a:t>
            </a:r>
          </a:p>
          <a:p>
            <a:pPr marL="628650" lvl="1" indent="-342900">
              <a:spcBef>
                <a:spcPts val="600"/>
              </a:spcBef>
            </a:pPr>
            <a:endParaRPr lang="en-US" sz="18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b="0" dirty="0"/>
          </a:p>
        </p:txBody>
      </p:sp>
    </p:spTree>
    <p:extLst>
      <p:ext uri="{BB962C8B-B14F-4D97-AF65-F5344CB8AC3E}">
        <p14:creationId xmlns:p14="http://schemas.microsoft.com/office/powerpoint/2010/main" val="353019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">
  <a:themeElements>
    <a:clrScheme name="Personalizado 3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2C6FFF"/>
      </a:hlink>
      <a:folHlink>
        <a:srgbClr val="2C6FFF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626</Words>
  <Application>Microsoft Office PowerPoint</Application>
  <DocSecurity>0</DocSecurity>
  <PresentationFormat>Widescreen</PresentationFormat>
  <Paragraphs>67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Century Schoolbook</vt:lpstr>
      <vt:lpstr>CERN</vt:lpstr>
      <vt:lpstr>PowerPoint Presentation</vt:lpstr>
      <vt:lpstr>Overview</vt:lpstr>
      <vt:lpstr>SPS settings optimization (1): tunes</vt:lpstr>
      <vt:lpstr>SPS settings optimization (2): 50 Hz noise compensation</vt:lpstr>
      <vt:lpstr>SPS bunch intensity scan</vt:lpstr>
      <vt:lpstr>SPS bunch intensity scan – emittance and space charge</vt:lpstr>
      <vt:lpstr>SPS short cycle: Qx scan with excited sextupole and Qy scan</vt:lpstr>
      <vt:lpstr>Oxygen ion MD desiderata for 2025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Waagaard_Ion_Presentation</dc:title>
  <dc:subject/>
  <dc:creator>Elias Waagaard</dc:creator>
  <cp:keywords/>
  <dc:description/>
  <cp:lastModifiedBy>Elias Waagaard</cp:lastModifiedBy>
  <cp:revision>3137</cp:revision>
  <dcterms:created xsi:type="dcterms:W3CDTF">2021-08-03T13:35:11Z</dcterms:created>
  <dcterms:modified xsi:type="dcterms:W3CDTF">2025-02-03T09:37:06Z</dcterms:modified>
  <cp:category/>
  <dc:identifier/>
  <cp:contentStatus/>
  <dc:language/>
  <cp:version/>
</cp:coreProperties>
</file>