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1" r:id="rId2"/>
    <p:sldId id="300" r:id="rId3"/>
    <p:sldId id="271" r:id="rId4"/>
    <p:sldId id="301" r:id="rId5"/>
    <p:sldId id="302" r:id="rId6"/>
    <p:sldId id="256" r:id="rId7"/>
    <p:sldId id="257" r:id="rId8"/>
    <p:sldId id="299" r:id="rId9"/>
    <p:sldId id="259" r:id="rId10"/>
    <p:sldId id="303" r:id="rId11"/>
    <p:sldId id="29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73AA1D-B876-FF45-B416-E248454DCB70}">
          <p14:sldIdLst>
            <p14:sldId id="281"/>
            <p14:sldId id="300"/>
            <p14:sldId id="271"/>
            <p14:sldId id="301"/>
            <p14:sldId id="302"/>
            <p14:sldId id="256"/>
            <p14:sldId id="257"/>
            <p14:sldId id="299"/>
            <p14:sldId id="259"/>
            <p14:sldId id="303"/>
            <p14:sldId id="298"/>
          </p14:sldIdLst>
        </p14:section>
        <p14:section name="Backup" id="{540C6650-0C57-FD47-8A3F-051E1C1D4F8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33A1"/>
    <a:srgbClr val="004898"/>
    <a:srgbClr val="FF0000"/>
    <a:srgbClr val="FF00F4"/>
    <a:srgbClr val="00FA00"/>
    <a:srgbClr val="0033A0"/>
    <a:srgbClr val="9F865E"/>
    <a:srgbClr val="191919"/>
    <a:srgbClr val="C6C603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89"/>
    <p:restoredTop sz="96361"/>
  </p:normalViewPr>
  <p:slideViewPr>
    <p:cSldViewPr snapToGrid="0" snapToObjects="1">
      <p:cViewPr varScale="1">
        <p:scale>
          <a:sx n="145" d="100"/>
          <a:sy n="145" d="100"/>
        </p:scale>
        <p:origin x="200" y="440"/>
      </p:cViewPr>
      <p:guideLst/>
    </p:cSldViewPr>
  </p:slideViewPr>
  <p:outlineViewPr>
    <p:cViewPr>
      <p:scale>
        <a:sx n="33" d="100"/>
        <a:sy n="33" d="100"/>
      </p:scale>
      <p:origin x="0" y="-36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66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f6f9c42420_1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f6f9c42420_1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>
          <a:extLst>
            <a:ext uri="{FF2B5EF4-FFF2-40B4-BE49-F238E27FC236}">
              <a16:creationId xmlns:a16="http://schemas.microsoft.com/office/drawing/2014/main" id="{15F473B9-1316-688A-A7A9-9F33612B6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f6f9c42420_1_135:notes">
            <a:extLst>
              <a:ext uri="{FF2B5EF4-FFF2-40B4-BE49-F238E27FC236}">
                <a16:creationId xmlns:a16="http://schemas.microsoft.com/office/drawing/2014/main" id="{D1579507-35C1-26EE-8E69-C697785752F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f6f9c42420_1_135:notes">
            <a:extLst>
              <a:ext uri="{FF2B5EF4-FFF2-40B4-BE49-F238E27FC236}">
                <a16:creationId xmlns:a16="http://schemas.microsoft.com/office/drawing/2014/main" id="{F3E43A32-D6B7-2AA6-CEBF-20100E1DD0D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8565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>
          <a:extLst>
            <a:ext uri="{FF2B5EF4-FFF2-40B4-BE49-F238E27FC236}">
              <a16:creationId xmlns:a16="http://schemas.microsoft.com/office/drawing/2014/main" id="{4468F53A-10CF-1814-37EA-F85B6E522D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f6f9c42420_1_135:notes">
            <a:extLst>
              <a:ext uri="{FF2B5EF4-FFF2-40B4-BE49-F238E27FC236}">
                <a16:creationId xmlns:a16="http://schemas.microsoft.com/office/drawing/2014/main" id="{A240B263-D459-1A00-A368-C00E2172BD0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f6f9c42420_1_135:notes">
            <a:extLst>
              <a:ext uri="{FF2B5EF4-FFF2-40B4-BE49-F238E27FC236}">
                <a16:creationId xmlns:a16="http://schemas.microsoft.com/office/drawing/2014/main" id="{7DB9D84D-594E-6FF8-09C6-ADF3B5A212E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7719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3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0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F636-0003-C241-892D-B14A30CA3487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ACB04E-286D-E646-8F4B-5D94BCCC4487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8EA719C-5077-434D-9335-6FED575D44D0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64F0EC-9BC2-3B4A-8DC0-88F3E9A57913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5629086-553F-C74C-B4E2-CA884E8C1FAD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02AEC11-7D7D-504A-8E34-C4CBA217A2F9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032C99F-6A64-8C4F-9550-EA68677E562E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6FF6EE7-3CEF-674B-8CB9-F2F062C8AF4D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D3098F3-0ED6-F544-B6A0-8FB48B44417D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CDF8-3769-044E-8565-B2C31974F8BC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04898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1377CC3B-6806-5D44-A0AE-85BD431C9FC4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3D79-193D-D345-9D1A-BBA48E3B486A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E99EB-DEFF-F949-A441-0B93C5C17E70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08E850-70FD-9C0F-2AE1-FE8A324B1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8" name="Picture 7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038D816D-1539-CC17-1E78-03877F5614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730" y="159548"/>
            <a:ext cx="790435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719D-5444-F8E4-203D-BF2E19D0F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ACF2B-79E9-4A24-7B37-C28EB4FA9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99179-CD1D-37C4-4480-1438786BF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F91E6-BA9B-754B-BBCE-C2E0745A2A5A}" type="datetime1">
              <a:rPr lang="de-CH" smtClean="0"/>
              <a:t>03.02.25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47DD0-4E6C-24E0-7FB8-A9F00CF58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TT20 / TT24 / P42 MDs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8FF5E-E74C-09AD-5B6D-0AAA8C17C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1EC6-41F5-489E-BF3C-6A5E192AE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124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1"/>
            <a:ext cx="11376025" cy="7484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03997" y="5543897"/>
            <a:ext cx="11376026" cy="405383"/>
          </a:xfrm>
        </p:spPr>
        <p:txBody>
          <a:bodyPr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Author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AD5C02B0-F54F-F5BA-A387-8F76A6DB97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51CFC7E9-D8AF-FF9F-A061-A1315D4875D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210" y="101216"/>
            <a:ext cx="1014125" cy="960142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30CF145-E799-DAF8-45C3-44F0557E70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225" y="4437063"/>
            <a:ext cx="3171825" cy="647700"/>
          </a:xfrm>
        </p:spPr>
        <p:txBody>
          <a:bodyPr/>
          <a:lstStyle>
            <a:lvl1pPr>
              <a:defRPr sz="3600">
                <a:solidFill>
                  <a:schemeClr val="bg2">
                    <a:lumMod val="75000"/>
                  </a:schemeClr>
                </a:solidFill>
              </a:defRPr>
            </a:lvl1pPr>
            <a:lvl3pPr marL="324000" indent="0">
              <a:buNone/>
              <a:defRPr/>
            </a:lvl3pPr>
          </a:lstStyle>
          <a:p>
            <a:pPr lvl="0"/>
            <a:r>
              <a:rPr lang="en-CH" dirty="0"/>
              <a:t>Subtitle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2F3421B-E258-3161-4B1F-A2BF838D41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6092825"/>
            <a:ext cx="11376025" cy="431800"/>
          </a:xfrm>
        </p:spPr>
        <p:txBody>
          <a:bodyPr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E230ECFD-5908-6840-9514-2EFC2B38C920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4898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238081"/>
            <a:ext cx="11376024" cy="4962694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2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42779-0C89-FB48-9EAE-B934F9DF4DE5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E4C4F-FA9D-FD45-8C2C-393C437DEC22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D9DB7F-788B-6F4F-AAB1-2BA9B29EA535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TT20 / TT24 / P42 MDs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EF60E-1757-B54C-B4A1-7B3F120ACAF0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CBD4-0935-564C-9B76-6652DECD6538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C669865-14D2-5146-B35F-2FBF88B65720}" type="datetime1">
              <a:rPr lang="de-CH" smtClean="0"/>
              <a:t>03.02.25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TT20 / TT24 / P42 MDs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3D1E1025-54A7-D67A-2960-124C5B37D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3440" y="138981"/>
            <a:ext cx="2416755" cy="7652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A81BAF-F549-1305-610D-0699EE86E8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368" y="904240"/>
            <a:ext cx="9144000" cy="2242180"/>
          </a:xfrm>
        </p:spPr>
        <p:txBody>
          <a:bodyPr/>
          <a:lstStyle/>
          <a:p>
            <a:pPr algn="l"/>
            <a:r>
              <a:rPr lang="en-GB" sz="4800" dirty="0">
                <a:solidFill>
                  <a:srgbClr val="00489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TT20 / TT24 / P42 MDs</a:t>
            </a:r>
            <a:endParaRPr lang="en-GB" sz="4800" dirty="0">
              <a:solidFill>
                <a:srgbClr val="004898"/>
              </a:solidFill>
              <a:ea typeface="Helvetica Neue" panose="02000503000000020004" pitchFamily="2" charset="0"/>
              <a:cs typeface="Futura Medium" panose="020B0602020204020303" pitchFamily="34" charset="-79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DA5645-C071-BC16-A9F8-E35FAA4AA0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5018648"/>
            <a:ext cx="9443998" cy="1036712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en-GB" sz="1800" b="1" u="sng" dirty="0">
                <a:solidFill>
                  <a:srgbClr val="00489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L. Nevay</a:t>
            </a:r>
            <a:r>
              <a:rPr lang="en-GB" sz="1800" dirty="0">
                <a:solidFill>
                  <a:srgbClr val="00489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on behalf of L. </a:t>
            </a:r>
            <a:r>
              <a:rPr lang="en-GB" sz="1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Dyks</a:t>
            </a: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M. Fraser, A. </a:t>
            </a:r>
            <a:r>
              <a:rPr lang="en-GB" sz="1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Gorn</a:t>
            </a: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F. Metzger, F. </a:t>
            </a:r>
            <a:r>
              <a:rPr lang="en-GB" sz="1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Velotti</a:t>
            </a: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, </a:t>
            </a:r>
          </a:p>
          <a:p>
            <a:pPr algn="l">
              <a:lnSpc>
                <a:spcPct val="100000"/>
              </a:lnSpc>
            </a:pP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3</a:t>
            </a:r>
            <a:r>
              <a:rPr lang="en-GB" sz="1800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rd</a:t>
            </a: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February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C74FF-A118-7DAE-8CA1-9C8AA599F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DC0542-C07E-4B43-B5C3-EDE8F426C963}"/>
              </a:ext>
            </a:extLst>
          </p:cNvPr>
          <p:cNvSpPr/>
          <p:nvPr/>
        </p:nvSpPr>
        <p:spPr>
          <a:xfrm>
            <a:off x="11568608" y="6383848"/>
            <a:ext cx="360040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46F2A7-41BB-580B-E5AC-C7C858BC3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069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A5986-B56B-0EB3-3A56-ACCCC4372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Request 1x day MD to complete dedicated optics measurements throughout TT20 → P42</a:t>
            </a:r>
          </a:p>
          <a:p>
            <a:pPr lvl="1"/>
            <a:r>
              <a:rPr lang="en-GB" dirty="0"/>
              <a:t>kick responses and quad scans</a:t>
            </a:r>
          </a:p>
          <a:p>
            <a:r>
              <a:rPr lang="en-GB" dirty="0"/>
              <a:t>Will repeat some measurements with new TFs and validate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0D5DA0-E86B-4C0D-618C-DC44A9DDB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HI-ECN3 Dedicated Optics Request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BFA697-C31D-B16C-8B50-D4890587E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16FB7F-6217-3A0A-9AA9-809FAC69B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141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194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1ED6631-0145-F846-E540-607C8BF31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2024 Summary:</a:t>
            </a:r>
          </a:p>
          <a:p>
            <a:pPr lvl="1"/>
            <a:r>
              <a:rPr lang="en-GB" dirty="0"/>
              <a:t>TT20 optics measurements</a:t>
            </a:r>
          </a:p>
          <a:p>
            <a:pPr lvl="1"/>
            <a:r>
              <a:rPr lang="en-GB" dirty="0"/>
              <a:t>TT24 / P42 optics measurements</a:t>
            </a:r>
          </a:p>
          <a:p>
            <a:pPr lvl="1"/>
            <a:r>
              <a:rPr lang="en-GB" dirty="0"/>
              <a:t>Wobbling</a:t>
            </a:r>
          </a:p>
          <a:p>
            <a:r>
              <a:rPr lang="en-GB" dirty="0"/>
              <a:t>2025 Request:</a:t>
            </a:r>
          </a:p>
          <a:p>
            <a:pPr lvl="1"/>
            <a:r>
              <a:rPr lang="en-GB" dirty="0"/>
              <a:t>Wobbling MD</a:t>
            </a:r>
          </a:p>
          <a:p>
            <a:pPr lvl="1"/>
            <a:r>
              <a:rPr lang="en-GB" dirty="0"/>
              <a:t>Dedicated optics measurement with new transfer functions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347E735-49A2-6992-9CBB-39E4D8249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185D5-4188-1225-3151-6C62246D8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895415-3EAC-C4DB-E16F-945BD6354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762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 txBox="1">
            <a:spLocks noGrp="1"/>
          </p:cNvSpPr>
          <p:nvPr>
            <p:ph idx="1"/>
          </p:nvPr>
        </p:nvSpPr>
        <p:spPr>
          <a:xfrm>
            <a:off x="407987" y="1124793"/>
            <a:ext cx="7371037" cy="4962694"/>
          </a:xfr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en-GB" dirty="0"/>
              <a:t>New TF tested both in simulations and with kick response measurements ⇒ can get very good agreement with data! </a:t>
            </a:r>
          </a:p>
          <a:p>
            <a:pPr lvl="1"/>
            <a:r>
              <a:rPr lang="en-GB" dirty="0"/>
              <a:t>Improvement visible for all optics (still missing measurements on dedicated optics for </a:t>
            </a:r>
            <a:r>
              <a:rPr lang="en-GB" dirty="0" err="1"/>
              <a:t>SHiP</a:t>
            </a:r>
            <a:r>
              <a:rPr lang="en-GB" dirty="0"/>
              <a:t> → only model)</a:t>
            </a:r>
          </a:p>
        </p:txBody>
      </p:sp>
      <p:sp>
        <p:nvSpPr>
          <p:cNvPr id="175" name="Google Shape;175;p29"/>
          <p:cNvSpPr txBox="1">
            <a:spLocks noGrp="1"/>
          </p:cNvSpPr>
          <p:nvPr>
            <p:ph type="title"/>
          </p:nvPr>
        </p:nvSpPr>
        <p:spPr/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GB" dirty="0"/>
              <a:t>TT20 Optics Measurements</a:t>
            </a:r>
          </a:p>
        </p:txBody>
      </p:sp>
      <p:pic>
        <p:nvPicPr>
          <p:cNvPr id="176" name="Google Shape;176;p29"/>
          <p:cNvPicPr preferRelativeResize="0"/>
          <p:nvPr/>
        </p:nvPicPr>
        <p:blipFill rotWithShape="1">
          <a:blip r:embed="rId3">
            <a:alphaModFix/>
          </a:blip>
          <a:srcRect l="3130" r="3698" b="5920"/>
          <a:stretch/>
        </p:blipFill>
        <p:spPr>
          <a:xfrm>
            <a:off x="0" y="3075608"/>
            <a:ext cx="12192000" cy="3091392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9"/>
          <p:cNvSpPr txBox="1"/>
          <p:nvPr/>
        </p:nvSpPr>
        <p:spPr>
          <a:xfrm>
            <a:off x="8224200" y="373593"/>
            <a:ext cx="3607200" cy="2379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733" b="1" u="sng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Legend:</a:t>
            </a:r>
            <a:endParaRPr sz="1733" b="1" u="sng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414856">
              <a:buClr>
                <a:schemeClr val="dk2"/>
              </a:buClr>
              <a:buSzPts val="1300"/>
              <a:buFont typeface="Montserrat"/>
              <a:buChar char="●"/>
            </a:pPr>
            <a:r>
              <a:rPr lang="en-GB" sz="1733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Solid:</a:t>
            </a:r>
            <a:r>
              <a:rPr lang="en-GB" sz="1733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model</a:t>
            </a:r>
            <a:endParaRPr sz="1733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414856">
              <a:buClr>
                <a:schemeClr val="dk2"/>
              </a:buClr>
              <a:buSzPts val="1300"/>
              <a:buFont typeface="Montserrat"/>
              <a:buChar char="●"/>
            </a:pPr>
            <a:r>
              <a:rPr lang="en-GB" sz="1733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Dashed:</a:t>
            </a:r>
            <a:r>
              <a:rPr lang="en-GB" sz="1733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corrected model new TF</a:t>
            </a:r>
            <a:endParaRPr sz="1733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414856">
              <a:buClr>
                <a:schemeClr val="dk2"/>
              </a:buClr>
              <a:buSzPts val="1300"/>
              <a:buFont typeface="Montserrat"/>
              <a:buChar char="●"/>
            </a:pPr>
            <a:r>
              <a:rPr lang="en-GB" sz="1733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Dashed circles:</a:t>
            </a:r>
            <a:r>
              <a:rPr lang="en-GB" sz="1733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data with old TF</a:t>
            </a:r>
            <a:endParaRPr sz="1733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414856">
              <a:buClr>
                <a:schemeClr val="dk2"/>
              </a:buClr>
              <a:buSzPts val="1300"/>
              <a:buFont typeface="Montserrat"/>
              <a:buChar char="●"/>
            </a:pPr>
            <a:r>
              <a:rPr lang="en-GB" sz="1733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Dashed with crosses: </a:t>
            </a:r>
            <a:r>
              <a:rPr lang="en-GB" sz="1733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data with new TF</a:t>
            </a:r>
            <a:endParaRPr sz="1733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243435-D5E8-7365-984C-19CF3E687A71}"/>
              </a:ext>
            </a:extLst>
          </p:cNvPr>
          <p:cNvSpPr txBox="1"/>
          <p:nvPr/>
        </p:nvSpPr>
        <p:spPr>
          <a:xfrm>
            <a:off x="7751795" y="2771800"/>
            <a:ext cx="87043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004898"/>
                </a:solidFill>
              </a:rPr>
              <a:t>Qsplit</a:t>
            </a:r>
            <a:endParaRPr lang="en-GB" sz="2400" b="1" dirty="0">
              <a:solidFill>
                <a:srgbClr val="004898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F900753-2108-1C87-F6A7-6FBD08A64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E3AE62A-E0BD-E5ED-186A-33CAB6851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4B8488-1FD1-DC67-182E-1AC46048865C}"/>
              </a:ext>
            </a:extLst>
          </p:cNvPr>
          <p:cNvSpPr txBox="1"/>
          <p:nvPr/>
        </p:nvSpPr>
        <p:spPr>
          <a:xfrm>
            <a:off x="10427677" y="202223"/>
            <a:ext cx="872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F. </a:t>
            </a:r>
            <a:r>
              <a:rPr lang="en-GB" dirty="0" err="1">
                <a:solidFill>
                  <a:srgbClr val="004898"/>
                </a:solidFill>
              </a:rPr>
              <a:t>Velotti</a:t>
            </a:r>
            <a:endParaRPr lang="en-GB" dirty="0">
              <a:solidFill>
                <a:srgbClr val="004898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>
          <a:extLst>
            <a:ext uri="{FF2B5EF4-FFF2-40B4-BE49-F238E27FC236}">
              <a16:creationId xmlns:a16="http://schemas.microsoft.com/office/drawing/2014/main" id="{164BAEF4-F647-FAC9-5698-D5C209D7C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>
            <a:extLst>
              <a:ext uri="{FF2B5EF4-FFF2-40B4-BE49-F238E27FC236}">
                <a16:creationId xmlns:a16="http://schemas.microsoft.com/office/drawing/2014/main" id="{5FEF2A0D-A4E1-8495-DB35-824EFD42313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07987" y="1124793"/>
            <a:ext cx="7371037" cy="4962694"/>
          </a:xfr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en-GB" dirty="0"/>
              <a:t>New TF tested both in simulations and with kick response measurements ⇒ can get very good agreement with data! </a:t>
            </a:r>
          </a:p>
          <a:p>
            <a:pPr lvl="1"/>
            <a:r>
              <a:rPr lang="en-GB" dirty="0"/>
              <a:t>Improvement visible for all optics (still missing measurements on dedicated optics for </a:t>
            </a:r>
            <a:r>
              <a:rPr lang="en-GB" dirty="0" err="1"/>
              <a:t>SHiP</a:t>
            </a:r>
            <a:r>
              <a:rPr lang="en-GB" dirty="0"/>
              <a:t> → only model)</a:t>
            </a:r>
          </a:p>
        </p:txBody>
      </p:sp>
      <p:sp>
        <p:nvSpPr>
          <p:cNvPr id="175" name="Google Shape;175;p29">
            <a:extLst>
              <a:ext uri="{FF2B5EF4-FFF2-40B4-BE49-F238E27FC236}">
                <a16:creationId xmlns:a16="http://schemas.microsoft.com/office/drawing/2014/main" id="{911CCD4A-ADD3-F402-C000-08C2BEF84FC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GB" dirty="0"/>
              <a:t>TT20 Optics Measurements</a:t>
            </a:r>
          </a:p>
        </p:txBody>
      </p:sp>
      <p:sp>
        <p:nvSpPr>
          <p:cNvPr id="178" name="Google Shape;178;p29">
            <a:extLst>
              <a:ext uri="{FF2B5EF4-FFF2-40B4-BE49-F238E27FC236}">
                <a16:creationId xmlns:a16="http://schemas.microsoft.com/office/drawing/2014/main" id="{F7007085-442A-9176-E014-A4CFFDF1A0B0}"/>
              </a:ext>
            </a:extLst>
          </p:cNvPr>
          <p:cNvSpPr txBox="1"/>
          <p:nvPr/>
        </p:nvSpPr>
        <p:spPr>
          <a:xfrm>
            <a:off x="8224200" y="373593"/>
            <a:ext cx="3607200" cy="2379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733" b="1" u="sng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Legend:</a:t>
            </a:r>
            <a:endParaRPr sz="1733" b="1" u="sng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414856">
              <a:buClr>
                <a:schemeClr val="dk2"/>
              </a:buClr>
              <a:buSzPts val="1300"/>
              <a:buFont typeface="Montserrat"/>
              <a:buChar char="●"/>
            </a:pPr>
            <a:r>
              <a:rPr lang="en-GB" sz="1733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Solid:</a:t>
            </a:r>
            <a:r>
              <a:rPr lang="en-GB" sz="1733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model</a:t>
            </a:r>
            <a:endParaRPr sz="1733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414856">
              <a:buClr>
                <a:schemeClr val="dk2"/>
              </a:buClr>
              <a:buSzPts val="1300"/>
              <a:buFont typeface="Montserrat"/>
              <a:buChar char="●"/>
            </a:pPr>
            <a:r>
              <a:rPr lang="en-GB" sz="1733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Dashed:</a:t>
            </a:r>
            <a:r>
              <a:rPr lang="en-GB" sz="1733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corrected model new TF</a:t>
            </a:r>
            <a:endParaRPr sz="1733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414856">
              <a:buClr>
                <a:schemeClr val="dk2"/>
              </a:buClr>
              <a:buSzPts val="1300"/>
              <a:buFont typeface="Montserrat"/>
              <a:buChar char="●"/>
            </a:pPr>
            <a:r>
              <a:rPr lang="en-GB" sz="1733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Dashed circles:</a:t>
            </a:r>
            <a:r>
              <a:rPr lang="en-GB" sz="1733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data with old TF</a:t>
            </a:r>
            <a:endParaRPr sz="1733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414856">
              <a:buClr>
                <a:schemeClr val="dk2"/>
              </a:buClr>
              <a:buSzPts val="1300"/>
              <a:buFont typeface="Montserrat"/>
              <a:buChar char="●"/>
            </a:pPr>
            <a:r>
              <a:rPr lang="en-GB" sz="1733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Dashed with crosses: </a:t>
            </a:r>
            <a:r>
              <a:rPr lang="en-GB" sz="1733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data with new TF</a:t>
            </a:r>
            <a:endParaRPr sz="1733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" name="Google Shape;184;p30">
            <a:extLst>
              <a:ext uri="{FF2B5EF4-FFF2-40B4-BE49-F238E27FC236}">
                <a16:creationId xmlns:a16="http://schemas.microsoft.com/office/drawing/2014/main" id="{50F0AFDD-EBCE-6D02-74F3-F9727419110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t="12473"/>
          <a:stretch/>
        </p:blipFill>
        <p:spPr>
          <a:xfrm>
            <a:off x="105850" y="3207026"/>
            <a:ext cx="11980299" cy="28804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DF8ECF-C044-5E5D-E810-7F10B28CB300}"/>
              </a:ext>
            </a:extLst>
          </p:cNvPr>
          <p:cNvSpPr txBox="1"/>
          <p:nvPr/>
        </p:nvSpPr>
        <p:spPr>
          <a:xfrm>
            <a:off x="7583800" y="2768159"/>
            <a:ext cx="128080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004898"/>
                </a:solidFill>
              </a:rPr>
              <a:t>NoQsplit</a:t>
            </a:r>
            <a:endParaRPr lang="en-GB" sz="2400" b="1" dirty="0">
              <a:solidFill>
                <a:srgbClr val="004898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CB123A-D907-A31E-A0AD-C24088017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3D6A32-B6AB-8D69-8BEF-C8301D01B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16AB2B-6D86-2B9B-9744-DD876DC722D0}"/>
              </a:ext>
            </a:extLst>
          </p:cNvPr>
          <p:cNvSpPr txBox="1"/>
          <p:nvPr/>
        </p:nvSpPr>
        <p:spPr>
          <a:xfrm>
            <a:off x="10427677" y="202223"/>
            <a:ext cx="872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F. </a:t>
            </a:r>
            <a:r>
              <a:rPr lang="en-GB" dirty="0" err="1">
                <a:solidFill>
                  <a:srgbClr val="004898"/>
                </a:solidFill>
              </a:rPr>
              <a:t>Velotti</a:t>
            </a:r>
            <a:endParaRPr lang="en-GB" dirty="0">
              <a:solidFill>
                <a:srgbClr val="0048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866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>
          <a:extLst>
            <a:ext uri="{FF2B5EF4-FFF2-40B4-BE49-F238E27FC236}">
              <a16:creationId xmlns:a16="http://schemas.microsoft.com/office/drawing/2014/main" id="{378EED30-BEC9-183C-8C54-5F3FBBFA2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>
            <a:extLst>
              <a:ext uri="{FF2B5EF4-FFF2-40B4-BE49-F238E27FC236}">
                <a16:creationId xmlns:a16="http://schemas.microsoft.com/office/drawing/2014/main" id="{DAED763C-983F-FB63-33ED-7A877E82E74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07987" y="1124793"/>
            <a:ext cx="7371037" cy="4962694"/>
          </a:xfr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r>
              <a:rPr lang="en-GB" dirty="0"/>
              <a:t>New TF tested both in simulations and with kick response measurements ⇒ can get very good agreement with data! </a:t>
            </a:r>
          </a:p>
          <a:p>
            <a:pPr lvl="1"/>
            <a:r>
              <a:rPr lang="en-GB" dirty="0"/>
              <a:t>Improvement visible for all optics (still missing measurements on dedicated optics for </a:t>
            </a:r>
            <a:r>
              <a:rPr lang="en-GB" dirty="0" err="1"/>
              <a:t>SHiP</a:t>
            </a:r>
            <a:r>
              <a:rPr lang="en-GB" dirty="0"/>
              <a:t> → only model)</a:t>
            </a:r>
          </a:p>
        </p:txBody>
      </p:sp>
      <p:sp>
        <p:nvSpPr>
          <p:cNvPr id="175" name="Google Shape;175;p29">
            <a:extLst>
              <a:ext uri="{FF2B5EF4-FFF2-40B4-BE49-F238E27FC236}">
                <a16:creationId xmlns:a16="http://schemas.microsoft.com/office/drawing/2014/main" id="{10D078F0-AF55-322E-B6FB-3528ACE5D5E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-GB" dirty="0"/>
              <a:t>TT20 Optics Measurements</a:t>
            </a:r>
          </a:p>
        </p:txBody>
      </p:sp>
      <p:sp>
        <p:nvSpPr>
          <p:cNvPr id="178" name="Google Shape;178;p29">
            <a:extLst>
              <a:ext uri="{FF2B5EF4-FFF2-40B4-BE49-F238E27FC236}">
                <a16:creationId xmlns:a16="http://schemas.microsoft.com/office/drawing/2014/main" id="{FB637232-A008-25DA-7726-515176F1CACC}"/>
              </a:ext>
            </a:extLst>
          </p:cNvPr>
          <p:cNvSpPr txBox="1"/>
          <p:nvPr/>
        </p:nvSpPr>
        <p:spPr>
          <a:xfrm>
            <a:off x="8224200" y="373593"/>
            <a:ext cx="3607200" cy="2379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733" b="1" u="sng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Legend:</a:t>
            </a:r>
            <a:endParaRPr sz="1733" b="1" u="sng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414856">
              <a:buClr>
                <a:schemeClr val="dk2"/>
              </a:buClr>
              <a:buSzPts val="1300"/>
              <a:buFont typeface="Montserrat"/>
              <a:buChar char="●"/>
            </a:pPr>
            <a:r>
              <a:rPr lang="en-GB" sz="1733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Solid:</a:t>
            </a:r>
            <a:r>
              <a:rPr lang="en-GB" sz="1733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model</a:t>
            </a:r>
            <a:endParaRPr sz="1733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414856">
              <a:buClr>
                <a:schemeClr val="dk2"/>
              </a:buClr>
              <a:buSzPts val="1300"/>
              <a:buFont typeface="Montserrat"/>
              <a:buChar char="●"/>
            </a:pPr>
            <a:r>
              <a:rPr lang="en-GB" sz="1733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Dashed:</a:t>
            </a:r>
            <a:r>
              <a:rPr lang="en-GB" sz="1733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corrected model new TF</a:t>
            </a:r>
            <a:endParaRPr sz="1733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414856">
              <a:buClr>
                <a:schemeClr val="dk2"/>
              </a:buClr>
              <a:buSzPts val="1300"/>
              <a:buFont typeface="Montserrat"/>
              <a:buChar char="●"/>
            </a:pPr>
            <a:r>
              <a:rPr lang="en-GB" sz="1733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Dashed circles:</a:t>
            </a:r>
            <a:r>
              <a:rPr lang="en-GB" sz="1733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data with old TF</a:t>
            </a:r>
            <a:endParaRPr sz="1733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609585" indent="-414856">
              <a:buClr>
                <a:schemeClr val="dk2"/>
              </a:buClr>
              <a:buSzPts val="1300"/>
              <a:buFont typeface="Montserrat"/>
              <a:buChar char="●"/>
            </a:pPr>
            <a:r>
              <a:rPr lang="en-GB" sz="1733" b="1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Dashed with crosses: </a:t>
            </a:r>
            <a:r>
              <a:rPr lang="en-GB" sz="1733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data with new TF</a:t>
            </a:r>
            <a:endParaRPr sz="1733" dirty="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" name="Google Shape;192;p31">
            <a:extLst>
              <a:ext uri="{FF2B5EF4-FFF2-40B4-BE49-F238E27FC236}">
                <a16:creationId xmlns:a16="http://schemas.microsoft.com/office/drawing/2014/main" id="{CC33FA8F-AEDA-EC47-1743-0E20EFAAF4B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r="49568"/>
          <a:stretch/>
        </p:blipFill>
        <p:spPr>
          <a:xfrm>
            <a:off x="407986" y="3125791"/>
            <a:ext cx="5302313" cy="3062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92;p31">
            <a:extLst>
              <a:ext uri="{FF2B5EF4-FFF2-40B4-BE49-F238E27FC236}">
                <a16:creationId xmlns:a16="http://schemas.microsoft.com/office/drawing/2014/main" id="{B239650B-7956-DD5C-9381-0C4BBE9D139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rcRect l="49568" t="16667" b="-16667"/>
          <a:stretch/>
        </p:blipFill>
        <p:spPr>
          <a:xfrm>
            <a:off x="5854418" y="3110010"/>
            <a:ext cx="6231565" cy="35997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4368D7-38DA-4501-C718-A964F858CD98}"/>
              </a:ext>
            </a:extLst>
          </p:cNvPr>
          <p:cNvSpPr txBox="1"/>
          <p:nvPr/>
        </p:nvSpPr>
        <p:spPr>
          <a:xfrm>
            <a:off x="7209183" y="2756459"/>
            <a:ext cx="104195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b="1" dirty="0">
                <a:solidFill>
                  <a:srgbClr val="004898"/>
                </a:solidFill>
              </a:rPr>
              <a:t>Unsplit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E6A17-2A43-D042-F4FD-799EF5D7F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BFCDE9-2136-7B4B-CDFA-36DB40988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9DE5B0-C170-62A6-8EC1-0E98638CFA7E}"/>
              </a:ext>
            </a:extLst>
          </p:cNvPr>
          <p:cNvSpPr txBox="1"/>
          <p:nvPr/>
        </p:nvSpPr>
        <p:spPr>
          <a:xfrm>
            <a:off x="10427677" y="202223"/>
            <a:ext cx="872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F. </a:t>
            </a:r>
            <a:r>
              <a:rPr lang="en-GB" dirty="0" err="1">
                <a:solidFill>
                  <a:srgbClr val="004898"/>
                </a:solidFill>
              </a:rPr>
              <a:t>Velotti</a:t>
            </a:r>
            <a:endParaRPr lang="en-GB" dirty="0">
              <a:solidFill>
                <a:srgbClr val="0048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211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F824D43-CBFD-D1F1-5C39-C1DF06A46F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Study in 2023 showed errors mostly in TT24</a:t>
            </a:r>
          </a:p>
          <a:p>
            <a:pPr lvl="1"/>
            <a:r>
              <a:rPr lang="en-GB" dirty="0"/>
              <a:t>QTL, QNL, QTA magnet transfer function error</a:t>
            </a:r>
          </a:p>
          <a:p>
            <a:r>
              <a:rPr lang="en-GB" dirty="0"/>
              <a:t>New Magnet Transfer functions measured</a:t>
            </a:r>
          </a:p>
          <a:p>
            <a:r>
              <a:rPr lang="en-GB" dirty="0"/>
              <a:t>Further kick response studies in 2024</a:t>
            </a:r>
          </a:p>
          <a:p>
            <a:r>
              <a:rPr lang="en-GB" dirty="0"/>
              <a:t>With shared optics: P42 only</a:t>
            </a:r>
          </a:p>
          <a:p>
            <a:pPr lvl="1"/>
            <a:r>
              <a:rPr lang="en-GB" dirty="0"/>
              <a:t>Confirming good agreement with design</a:t>
            </a:r>
          </a:p>
          <a:p>
            <a:r>
              <a:rPr lang="en-GB" dirty="0"/>
              <a:t>With dedicated optics: TT24 + P42</a:t>
            </a:r>
          </a:p>
          <a:p>
            <a:pPr lvl="1"/>
            <a:r>
              <a:rPr lang="en-GB" dirty="0"/>
              <a:t>Optics much closer to model</a:t>
            </a:r>
          </a:p>
        </p:txBody>
      </p:sp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GB" b="1" strike="noStrike" spc="-1" dirty="0">
                <a:solidFill>
                  <a:srgbClr val="0033A0"/>
                </a:solidFill>
                <a:latin typeface="Arial"/>
              </a:rPr>
              <a:t>TT24-P42 Optics – Kick Response</a:t>
            </a:r>
            <a:endParaRPr lang="en-US" b="0" strike="noStrike" spc="-1" dirty="0">
              <a:solidFill>
                <a:srgbClr val="0033A0"/>
              </a:solidFill>
              <a:latin typeface="Arial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241EC30-7371-6805-F8A0-9FC94DA60E0B}"/>
              </a:ext>
            </a:extLst>
          </p:cNvPr>
          <p:cNvGrpSpPr/>
          <p:nvPr/>
        </p:nvGrpSpPr>
        <p:grpSpPr>
          <a:xfrm>
            <a:off x="5834270" y="3478695"/>
            <a:ext cx="7446551" cy="2613994"/>
            <a:chOff x="7889642" y="4099096"/>
            <a:chExt cx="5391179" cy="189248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565360A-7511-3317-230F-E69DBDB12D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-2" t="10292" r="5274" b="6209"/>
            <a:stretch/>
          </p:blipFill>
          <p:spPr>
            <a:xfrm>
              <a:off x="7889642" y="4099096"/>
              <a:ext cx="4302358" cy="189248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6EDB2FD-6B24-FF9A-057F-189FEF0E9D88}"/>
                </a:ext>
              </a:extLst>
            </p:cNvPr>
            <p:cNvSpPr txBox="1"/>
            <p:nvPr/>
          </p:nvSpPr>
          <p:spPr>
            <a:xfrm>
              <a:off x="10040821" y="4280119"/>
              <a:ext cx="3240000" cy="48708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tIns="45000" rIns="90000" bIns="45000" anchor="t">
              <a:noAutofit/>
            </a:bodyPr>
            <a:lstStyle/>
            <a:p>
              <a:r>
                <a:rPr lang="en-GB" sz="1400" b="1" strike="noStrike" spc="-1" dirty="0">
                  <a:solidFill>
                    <a:srgbClr val="0033A0"/>
                  </a:solidFill>
                  <a:latin typeface="Arial"/>
                </a:rPr>
                <a:t>2024 – New TF</a:t>
              </a:r>
            </a:p>
          </p:txBody>
        </p:sp>
      </p:grp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A6009B5-4428-C558-734D-7C89EE838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5770ECB-FEB9-84D2-E8D7-1A12BF130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1088E7D-BF90-EE01-DDDD-7EB5F3C82125}"/>
              </a:ext>
            </a:extLst>
          </p:cNvPr>
          <p:cNvGrpSpPr/>
          <p:nvPr/>
        </p:nvGrpSpPr>
        <p:grpSpPr>
          <a:xfrm>
            <a:off x="6180233" y="902806"/>
            <a:ext cx="4536268" cy="2595939"/>
            <a:chOff x="5850159" y="2565204"/>
            <a:chExt cx="3249958" cy="185983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58D6F21-90F0-434E-8A05-85146C2262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/>
          </p:blipFill>
          <p:spPr>
            <a:xfrm>
              <a:off x="5850159" y="2767955"/>
              <a:ext cx="2039483" cy="16570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12C140-FB97-25CD-8D2E-EB07C5EBDDAC}"/>
                </a:ext>
              </a:extLst>
            </p:cNvPr>
            <p:cNvSpPr txBox="1"/>
            <p:nvPr/>
          </p:nvSpPr>
          <p:spPr>
            <a:xfrm>
              <a:off x="5860117" y="2565204"/>
              <a:ext cx="3240000" cy="48708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tIns="45000" rIns="90000" bIns="45000" anchor="t">
              <a:noAutofit/>
            </a:bodyPr>
            <a:lstStyle/>
            <a:p>
              <a:r>
                <a:rPr lang="en-GB" sz="1400" b="1" strike="noStrike" spc="-1" dirty="0">
                  <a:solidFill>
                    <a:srgbClr val="0033A0"/>
                  </a:solidFill>
                  <a:latin typeface="Arial"/>
                </a:rPr>
                <a:t>QTA measurements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397F712-03D7-B080-6D55-B9F4FBC46090}"/>
              </a:ext>
            </a:extLst>
          </p:cNvPr>
          <p:cNvGrpSpPr/>
          <p:nvPr/>
        </p:nvGrpSpPr>
        <p:grpSpPr>
          <a:xfrm>
            <a:off x="9151849" y="902806"/>
            <a:ext cx="4451016" cy="2593158"/>
            <a:chOff x="5848641" y="830703"/>
            <a:chExt cx="3240000" cy="188762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96A0A84-7F0F-48AA-23A0-CF5F4DF55560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5848641" y="1051632"/>
              <a:ext cx="1992676" cy="1666692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8A9AAF5-3B62-C23E-C2C0-33AB334EF407}"/>
                </a:ext>
              </a:extLst>
            </p:cNvPr>
            <p:cNvSpPr txBox="1"/>
            <p:nvPr/>
          </p:nvSpPr>
          <p:spPr>
            <a:xfrm>
              <a:off x="5848641" y="830703"/>
              <a:ext cx="3240000" cy="48708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tIns="45000" rIns="90000" bIns="45000" anchor="t">
              <a:noAutofit/>
            </a:bodyPr>
            <a:lstStyle/>
            <a:p>
              <a:r>
                <a:rPr lang="en-GB" sz="1400" b="1" strike="noStrike" spc="-1" dirty="0">
                  <a:solidFill>
                    <a:srgbClr val="0033A0"/>
                  </a:solidFill>
                  <a:latin typeface="Arial"/>
                </a:rPr>
                <a:t>QTL-QNL measurements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3F3A566-3F69-410F-BE38-8954D9B6D385}"/>
              </a:ext>
            </a:extLst>
          </p:cNvPr>
          <p:cNvSpPr txBox="1"/>
          <p:nvPr/>
        </p:nvSpPr>
        <p:spPr>
          <a:xfrm>
            <a:off x="10427677" y="202223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L. </a:t>
            </a:r>
            <a:r>
              <a:rPr lang="en-GB" dirty="0" err="1">
                <a:solidFill>
                  <a:srgbClr val="004898"/>
                </a:solidFill>
              </a:rPr>
              <a:t>Dyks</a:t>
            </a:r>
            <a:endParaRPr lang="en-GB" dirty="0">
              <a:solidFill>
                <a:srgbClr val="004898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AD1C05-8E08-3EDB-BC48-672BFCC27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8081"/>
            <a:ext cx="5812643" cy="4962694"/>
          </a:xfrm>
        </p:spPr>
        <p:txBody>
          <a:bodyPr/>
          <a:lstStyle/>
          <a:p>
            <a:r>
              <a:rPr lang="en-GB" dirty="0"/>
              <a:t>Quad scan performed fitting initial conditions at T4 with dedicated optics</a:t>
            </a:r>
          </a:p>
          <a:p>
            <a:pPr lvl="1"/>
            <a:r>
              <a:rPr lang="en-GB" dirty="0"/>
              <a:t>2023 showed big discrepancy to model</a:t>
            </a:r>
          </a:p>
          <a:p>
            <a:pPr lvl="1"/>
            <a:r>
              <a:rPr lang="en-GB" dirty="0"/>
              <a:t>Caused by TF issue across TT20</a:t>
            </a:r>
          </a:p>
          <a:p>
            <a:pPr lvl="1"/>
            <a:r>
              <a:rPr lang="en-GB" dirty="0"/>
              <a:t>Profiles on some grids too large to measure size</a:t>
            </a:r>
          </a:p>
          <a:p>
            <a:r>
              <a:rPr lang="en-GB" dirty="0"/>
              <a:t>New TF tested in 2024</a:t>
            </a:r>
          </a:p>
          <a:p>
            <a:r>
              <a:rPr lang="en-GB" dirty="0"/>
              <a:t>Quad scan shows much better </a:t>
            </a:r>
            <a:br>
              <a:rPr lang="en-GB" dirty="0"/>
            </a:br>
            <a:r>
              <a:rPr lang="en-GB" dirty="0"/>
              <a:t>agreement with model</a:t>
            </a:r>
          </a:p>
          <a:p>
            <a:r>
              <a:rPr lang="en-GB" dirty="0"/>
              <a:t>Beam profile can be measured </a:t>
            </a:r>
            <a:br>
              <a:rPr lang="en-GB" dirty="0"/>
            </a:br>
            <a:r>
              <a:rPr lang="en-GB" dirty="0"/>
              <a:t>with all monitors</a:t>
            </a:r>
          </a:p>
          <a:p>
            <a:endParaRPr lang="en-GB" dirty="0"/>
          </a:p>
        </p:txBody>
      </p:sp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GB" b="1" strike="noStrike" spc="-1" dirty="0">
                <a:solidFill>
                  <a:srgbClr val="0033A0"/>
                </a:solidFill>
                <a:latin typeface="Arial"/>
              </a:rPr>
              <a:t>TT24-P42 Optics – Quad Scan</a:t>
            </a:r>
            <a:endParaRPr lang="en-US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160" name="Picture 159"/>
          <p:cNvPicPr/>
          <p:nvPr/>
        </p:nvPicPr>
        <p:blipFill>
          <a:blip r:embed="rId2"/>
          <a:srcRect l="2560" t="681" b="5609"/>
          <a:stretch/>
        </p:blipFill>
        <p:spPr>
          <a:xfrm>
            <a:off x="8337790" y="3291924"/>
            <a:ext cx="3750388" cy="2705115"/>
          </a:xfrm>
          <a:prstGeom prst="rect">
            <a:avLst/>
          </a:prstGeom>
          <a:ln w="0">
            <a:noFill/>
          </a:ln>
        </p:spPr>
      </p:pic>
      <p:pic>
        <p:nvPicPr>
          <p:cNvPr id="161" name="Picture 160"/>
          <p:cNvPicPr/>
          <p:nvPr/>
        </p:nvPicPr>
        <p:blipFill>
          <a:blip r:embed="rId3"/>
          <a:srcRect l="2560" t="5429" b="5609"/>
          <a:stretch/>
        </p:blipFill>
        <p:spPr>
          <a:xfrm>
            <a:off x="4587403" y="3429000"/>
            <a:ext cx="3750387" cy="2568039"/>
          </a:xfrm>
          <a:prstGeom prst="rect">
            <a:avLst/>
          </a:prstGeom>
          <a:ln w="0">
            <a:noFill/>
          </a:ln>
        </p:spPr>
      </p:pic>
      <p:pic>
        <p:nvPicPr>
          <p:cNvPr id="136" name="Picture 135"/>
          <p:cNvPicPr/>
          <p:nvPr/>
        </p:nvPicPr>
        <p:blipFill>
          <a:blip r:embed="rId4"/>
          <a:stretch/>
        </p:blipFill>
        <p:spPr>
          <a:xfrm>
            <a:off x="8378909" y="126787"/>
            <a:ext cx="3568080" cy="3165137"/>
          </a:xfrm>
          <a:prstGeom prst="rect">
            <a:avLst/>
          </a:prstGeom>
          <a:ln w="0"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2E4909-0E8B-F8FF-8E94-7E28C6B5DC91}"/>
              </a:ext>
            </a:extLst>
          </p:cNvPr>
          <p:cNvSpPr txBox="1"/>
          <p:nvPr/>
        </p:nvSpPr>
        <p:spPr>
          <a:xfrm>
            <a:off x="7132522" y="1388621"/>
            <a:ext cx="1678797" cy="751199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GB" sz="1400" spc="-1" dirty="0">
                <a:solidFill>
                  <a:srgbClr val="0033A0"/>
                </a:solidFill>
                <a:latin typeface="Arial"/>
              </a:rPr>
              <a:t>Actual optics vs design 2023</a:t>
            </a:r>
            <a:endParaRPr lang="en-GB" sz="140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6B9B47-81B8-C693-EB59-0D9CC8015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D4DCA-9459-6734-0B53-10A1E4BC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A10FA0-4A0B-B5F8-8F88-1328C92066CB}"/>
              </a:ext>
            </a:extLst>
          </p:cNvPr>
          <p:cNvSpPr txBox="1"/>
          <p:nvPr/>
        </p:nvSpPr>
        <p:spPr>
          <a:xfrm>
            <a:off x="193431" y="5858539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L. </a:t>
            </a:r>
            <a:r>
              <a:rPr lang="en-GB" dirty="0" err="1">
                <a:solidFill>
                  <a:srgbClr val="004898"/>
                </a:solidFill>
              </a:rPr>
              <a:t>Dyks</a:t>
            </a:r>
            <a:endParaRPr lang="en-GB" dirty="0">
              <a:solidFill>
                <a:srgbClr val="004898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D76310-962A-ED45-0542-7F2074C8B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93646"/>
            <a:ext cx="11376025" cy="4962525"/>
          </a:xfrm>
        </p:spPr>
        <p:txBody>
          <a:bodyPr/>
          <a:lstStyle/>
          <a:p>
            <a:r>
              <a:rPr lang="en-CH" dirty="0"/>
              <a:t>With the wobbling, we bend the beam </a:t>
            </a:r>
            <a:br>
              <a:rPr lang="en-CH" dirty="0"/>
            </a:br>
            <a:r>
              <a:rPr lang="en-CH" dirty="0"/>
              <a:t>significantly to generate offsets at T4 of the </a:t>
            </a:r>
            <a:br>
              <a:rPr lang="en-CH" dirty="0"/>
            </a:br>
            <a:r>
              <a:rPr lang="en-CH" dirty="0"/>
              <a:t>order of 3 cm for generating secondary beams</a:t>
            </a:r>
          </a:p>
          <a:p>
            <a:pPr lvl="1"/>
            <a:r>
              <a:rPr lang="en-CH" dirty="0"/>
              <a:t>we typically change from one side to </a:t>
            </a:r>
            <a:br>
              <a:rPr lang="en-CH" dirty="0"/>
            </a:br>
            <a:r>
              <a:rPr lang="en-CH" dirty="0"/>
              <a:t>another ~15x / year</a:t>
            </a:r>
          </a:p>
          <a:p>
            <a:r>
              <a:rPr lang="en-CH" dirty="0"/>
              <a:t>Each change requires re-steering in P42</a:t>
            </a:r>
          </a:p>
          <a:p>
            <a:r>
              <a:rPr lang="en-CH" dirty="0"/>
              <a:t>Goal for HI-ECN3 is to make these transparent</a:t>
            </a:r>
          </a:p>
          <a:p>
            <a:r>
              <a:rPr lang="en-CH" dirty="0"/>
              <a:t>During the MD, we tested different wobbling settings based on different calculations to find the source of the changes in P42</a:t>
            </a:r>
          </a:p>
          <a:p>
            <a:pPr lvl="1"/>
            <a:r>
              <a:rPr lang="en-CH" dirty="0"/>
              <a:t>Difficult to disentangle the effect of the wobbling and the auto-steering in T4 (wobbling change requires movement of TBIU and TBID) → We took measurements for fixed wobbling with and without auto-pilot</a:t>
            </a:r>
          </a:p>
          <a:p>
            <a:r>
              <a:rPr lang="en-CH" dirty="0"/>
              <a:t>Simultaneously, measured sources of muons to EHN1 vs. target length. Found muons are well-correlated with targets - but disagrees with operational difficulties earlier in year.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B5DD2B-4373-76FA-A3A8-46FEEDC30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200"/>
          </a:xfrm>
        </p:spPr>
        <p:txBody>
          <a:bodyPr/>
          <a:lstStyle/>
          <a:p>
            <a:r>
              <a:rPr lang="en-CH" dirty="0"/>
              <a:t>T4 Wobbling MD 17.07.2024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8E6C2-B235-5EC4-FCAF-FA7376954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EB216-C96C-F4E9-74F9-127EFEC65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AD26CB7-A00D-52CE-C8F8-196583228D76}"/>
              </a:ext>
            </a:extLst>
          </p:cNvPr>
          <p:cNvGrpSpPr/>
          <p:nvPr/>
        </p:nvGrpSpPr>
        <p:grpSpPr>
          <a:xfrm>
            <a:off x="6327700" y="1129685"/>
            <a:ext cx="5730485" cy="2877750"/>
            <a:chOff x="6128543" y="2933835"/>
            <a:chExt cx="5980644" cy="3220347"/>
          </a:xfrm>
        </p:grpSpPr>
        <p:pic>
          <p:nvPicPr>
            <p:cNvPr id="8" name="Content Placeholder 7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2BB4E76A-FDE6-631F-1F49-9EE3DFAE0C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28543" y="2933835"/>
              <a:ext cx="5980644" cy="322034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08DB9990-6F98-7A18-EF6B-91C6C136E636}"/>
                    </a:ext>
                  </a:extLst>
                </p:cNvPr>
                <p:cNvSpPr txBox="1"/>
                <p:nvPr/>
              </p:nvSpPr>
              <p:spPr>
                <a:xfrm>
                  <a:off x="10251117" y="4762516"/>
                  <a:ext cx="1214300" cy="28139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CH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7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n-CH" sz="1400" i="1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08DB9990-6F98-7A18-EF6B-91C6C136E6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51117" y="4762516"/>
                  <a:ext cx="1214300" cy="281396"/>
                </a:xfrm>
                <a:prstGeom prst="rect">
                  <a:avLst/>
                </a:prstGeom>
                <a:blipFill>
                  <a:blip r:embed="rId3"/>
                  <a:stretch>
                    <a:fillRect t="-5556" b="-3888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98CCEE6-58BD-574D-CC59-1B6142CF5CB4}"/>
              </a:ext>
            </a:extLst>
          </p:cNvPr>
          <p:cNvSpPr txBox="1"/>
          <p:nvPr/>
        </p:nvSpPr>
        <p:spPr>
          <a:xfrm>
            <a:off x="9954917" y="230201"/>
            <a:ext cx="21032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4898"/>
                </a:solidFill>
              </a:rPr>
              <a:t>F. Metzger, L. Nevay</a:t>
            </a:r>
          </a:p>
        </p:txBody>
      </p:sp>
    </p:spTree>
    <p:extLst>
      <p:ext uri="{BB962C8B-B14F-4D97-AF65-F5344CB8AC3E}">
        <p14:creationId xmlns:p14="http://schemas.microsoft.com/office/powerpoint/2010/main" val="1453667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EB440A-AF7A-FA20-F8E0-993ED8630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F63743-7BF9-D2B0-B5B4-793ABFABB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8081"/>
            <a:ext cx="11376024" cy="4962694"/>
          </a:xfrm>
        </p:spPr>
        <p:txBody>
          <a:bodyPr/>
          <a:lstStyle/>
          <a:p>
            <a:r>
              <a:rPr lang="en-CH" dirty="0"/>
              <a:t>Goal is to ensure T4 wobbling is passive to P42 as practice for BDF/SHiP operation</a:t>
            </a:r>
          </a:p>
          <a:p>
            <a:r>
              <a:rPr lang="en-CH" dirty="0"/>
              <a:t>Look for small changes in orbit but will frequently inhibit extraction → request </a:t>
            </a:r>
            <a:r>
              <a:rPr lang="en-CH" b="1" dirty="0">
                <a:solidFill>
                  <a:srgbClr val="0733A1"/>
                </a:solidFill>
              </a:rPr>
              <a:t>dedicated MD</a:t>
            </a:r>
          </a:p>
          <a:p>
            <a:r>
              <a:rPr lang="en-CH" dirty="0"/>
              <a:t>Repeat of last year’s measurement with new transfer functions, hysterisis compensation, better control over auto-steering</a:t>
            </a:r>
          </a:p>
          <a:p>
            <a:pPr lvl="1"/>
            <a:r>
              <a:rPr lang="en-CH" dirty="0"/>
              <a:t>Auto-steering reacts on measurement of the split foils → TBIU and TBID need to be moved to the horizontal position corresponding to the horizontal beam position of the split foils</a:t>
            </a:r>
          </a:p>
          <a:p>
            <a:pPr lvl="1"/>
            <a:r>
              <a:rPr lang="en-CH" dirty="0"/>
              <a:t>Hysterisis isn’t accounted for, but we need to switch polarities of the wobbling magnets to achieve positive or negative secondary beams in H6 and H8</a:t>
            </a:r>
          </a:p>
          <a:p>
            <a:pPr lvl="1"/>
            <a:r>
              <a:rPr lang="en-CH" dirty="0"/>
              <a:t>Recent measurements of the hysterisis of the MTNs imply percent-level differences to a degaussed magnet (up to 70µrad for 400GeV/c)</a:t>
            </a:r>
          </a:p>
          <a:p>
            <a:pPr lvl="1"/>
            <a:r>
              <a:rPr lang="en-CH" dirty="0"/>
              <a:t>Transfer function for MTNs has been measured, too - up to 50µrad for 400GeV/c</a:t>
            </a:r>
          </a:p>
          <a:p>
            <a:r>
              <a:rPr lang="en-CH" dirty="0"/>
              <a:t>Different wobbling also imply different dispersion at T4 → simultaneous measurement of dispersion in T4 / P42 (for input to dispersion-dominated losses downstream)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9B7C4C-51B2-7E6A-E69C-3578AFAED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200"/>
          </a:xfrm>
        </p:spPr>
        <p:txBody>
          <a:bodyPr/>
          <a:lstStyle/>
          <a:p>
            <a:r>
              <a:rPr lang="en-CH" dirty="0"/>
              <a:t>T4 Wobbling MD Request for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AC60F-F22B-5B74-B442-5C49EB2C8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TT20 / TT24 / P42 MDs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657A1-7BCF-CD3F-384C-BE8DFC4BB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606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81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dirty="0" smtClean="0">
            <a:solidFill>
              <a:srgbClr val="00489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9B8EB7A2-D107-4644-9BE2-B6C63AF6A1DA}" vid="{C8890B19-18F6-9144-82C2-3740631ADB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17279</TotalTime>
  <Words>841</Words>
  <Application>Microsoft Macintosh PowerPoint</Application>
  <PresentationFormat>Widescreen</PresentationFormat>
  <Paragraphs>109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 Math</vt:lpstr>
      <vt:lpstr>Helvetica Neue</vt:lpstr>
      <vt:lpstr>Montserrat</vt:lpstr>
      <vt:lpstr>Office Theme</vt:lpstr>
      <vt:lpstr>TT20 / TT24 / P42 MDs</vt:lpstr>
      <vt:lpstr>Summary</vt:lpstr>
      <vt:lpstr>TT20 Optics Measurements</vt:lpstr>
      <vt:lpstr>TT20 Optics Measurements</vt:lpstr>
      <vt:lpstr>TT20 Optics Measurements</vt:lpstr>
      <vt:lpstr>TT24-P42 Optics – Kick Response</vt:lpstr>
      <vt:lpstr>TT24-P42 Optics – Quad Scan</vt:lpstr>
      <vt:lpstr>T4 Wobbling MD 17.07.2024</vt:lpstr>
      <vt:lpstr>T4 Wobbling MD Request for 2025</vt:lpstr>
      <vt:lpstr>HI-ECN3 Dedicated Optics Request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Area Commissioning</dc:title>
  <dc:creator>Laurence James Nevay</dc:creator>
  <cp:lastModifiedBy>Laurence James Nevay</cp:lastModifiedBy>
  <cp:revision>221</cp:revision>
  <cp:lastPrinted>2020-01-30T13:49:18Z</cp:lastPrinted>
  <dcterms:created xsi:type="dcterms:W3CDTF">2024-04-09T08:14:36Z</dcterms:created>
  <dcterms:modified xsi:type="dcterms:W3CDTF">2025-02-03T12:47:17Z</dcterms:modified>
</cp:coreProperties>
</file>