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Belleza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Belleza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2b5fa84cad_2_8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32b5fa84cad_2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2b5fa84cad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2b5fa84cad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2c67a1758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2c67a1758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2b5fa84cad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2b5fa84cad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2b5fa84cad_2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2b5fa84cad_2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2b5fa84ca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2b5fa84ca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2b5fa84cad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2b5fa84cad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2b5fa84cad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2b5fa84ca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2b5fa84cad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2b5fa84ca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2b5fa84ca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2b5fa84ca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2b5fa84ca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2b5fa84ca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2b5fa84cad_2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32b5fa84cad_2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_edited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" name="Google Shape;66;p15"/>
          <p:cNvSpPr txBox="1"/>
          <p:nvPr/>
        </p:nvSpPr>
        <p:spPr>
          <a:xfrm>
            <a:off x="3725700" y="4552575"/>
            <a:ext cx="1689900" cy="4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accent1"/>
                </a:solidFill>
              </a:rPr>
              <a:t>IPP MD days 2025</a:t>
            </a:r>
            <a:endParaRPr sz="1200"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accent1"/>
                </a:solidFill>
              </a:rPr>
              <a:t>P. Arrutia</a:t>
            </a:r>
            <a:endParaRPr sz="1200"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</a:endParaRPr>
          </a:p>
        </p:txBody>
      </p:sp>
      <p:sp>
        <p:nvSpPr>
          <p:cNvPr id="67" name="Google Shape;67;p15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indent="-3048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1pPr>
            <a:lvl2pPr indent="-304800" lvl="1" marL="91440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2pPr>
            <a:lvl3pPr indent="-304800" lvl="2" marL="137160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3pPr>
            <a:lvl4pPr indent="-304800" lvl="3" marL="18288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4pPr>
            <a:lvl5pPr indent="-304800" lvl="4" marL="22860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5pPr>
            <a:lvl6pPr indent="-304800" lvl="5" marL="27432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-"/>
              <a:defRPr sz="1200">
                <a:solidFill>
                  <a:schemeClr val="accent1"/>
                </a:solidFill>
              </a:defRPr>
            </a:lvl6pPr>
            <a:lvl7pPr indent="-304800" lvl="6" marL="320040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7pPr>
            <a:lvl8pPr indent="-304800" lvl="7" marL="365760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▪"/>
              <a:defRPr sz="1200">
                <a:solidFill>
                  <a:schemeClr val="accent1"/>
                </a:solidFill>
              </a:defRPr>
            </a:lvl8pPr>
            <a:lvl9pPr indent="-304800" lvl="8" marL="411480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/>
            </a:lvl1pPr>
            <a:lvl2pPr indent="-377190" lvl="1" marL="9144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340"/>
              <a:buChar char="•"/>
              <a:defRPr/>
            </a:lvl2pPr>
            <a:lvl3pPr indent="-358139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4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7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79" name="Google Shape;79;p18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457200" y="205979"/>
            <a:ext cx="7467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457200" y="1200151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2" type="body"/>
          </p:nvPr>
        </p:nvSpPr>
        <p:spPr>
          <a:xfrm>
            <a:off x="4267200" y="1200150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0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/>
          <p:nvPr>
            <p:ph type="title"/>
          </p:nvPr>
        </p:nvSpPr>
        <p:spPr>
          <a:xfrm>
            <a:off x="457200" y="204788"/>
            <a:ext cx="8229600" cy="6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455613" y="3826475"/>
            <a:ext cx="82311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2" type="body"/>
          </p:nvPr>
        </p:nvSpPr>
        <p:spPr>
          <a:xfrm>
            <a:off x="457200" y="952333"/>
            <a:ext cx="40401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21"/>
          <p:cNvSpPr txBox="1"/>
          <p:nvPr>
            <p:ph idx="3" type="body"/>
          </p:nvPr>
        </p:nvSpPr>
        <p:spPr>
          <a:xfrm>
            <a:off x="4645026" y="952333"/>
            <a:ext cx="40419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21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1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2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2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3"/>
          <p:cNvSpPr txBox="1"/>
          <p:nvPr>
            <p:ph type="title"/>
          </p:nvPr>
        </p:nvSpPr>
        <p:spPr>
          <a:xfrm>
            <a:off x="457200" y="889146"/>
            <a:ext cx="3200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7" name="Google Shape;107;p23"/>
          <p:cNvSpPr txBox="1"/>
          <p:nvPr>
            <p:ph idx="1" type="body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Google Shape;108;p23"/>
          <p:cNvSpPr txBox="1"/>
          <p:nvPr>
            <p:ph idx="2" type="body"/>
          </p:nvPr>
        </p:nvSpPr>
        <p:spPr>
          <a:xfrm>
            <a:off x="457200" y="1485900"/>
            <a:ext cx="7086600" cy="27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7344" lvl="2" marL="13716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23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/>
          <p:nvPr>
            <p:ph type="title"/>
          </p:nvPr>
        </p:nvSpPr>
        <p:spPr>
          <a:xfrm>
            <a:off x="5556732" y="1279282"/>
            <a:ext cx="30540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4" name="Google Shape;114;p24"/>
          <p:cNvSpPr/>
          <p:nvPr>
            <p:ph idx="2" type="pic"/>
          </p:nvPr>
        </p:nvSpPr>
        <p:spPr>
          <a:xfrm>
            <a:off x="558797" y="601648"/>
            <a:ext cx="4759500" cy="35697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15" name="Google Shape;115;p24"/>
          <p:cNvSpPr txBox="1"/>
          <p:nvPr>
            <p:ph idx="1" type="body"/>
          </p:nvPr>
        </p:nvSpPr>
        <p:spPr>
          <a:xfrm>
            <a:off x="5556734" y="2249074"/>
            <a:ext cx="3054000" cy="19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24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24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2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20" name="Google Shape;12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24" name="Google Shape;124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LogoOutline.ai" id="127" name="Google Shape;127;p27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31" name="Google Shape;13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57" name="Google Shape;57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1488714/contributions/6282896/" TargetMode="External"/><Relationship Id="rId4" Type="http://schemas.openxmlformats.org/officeDocument/2006/relationships/hyperlink" Target="https://indico.cern.ch/event/1488714/contributions/6282896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4500"/>
              <a:t>Slow extraction w/ transverse noise</a:t>
            </a:r>
            <a:endParaRPr sz="45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 sz="3100"/>
          </a:p>
        </p:txBody>
      </p:sp>
      <p:sp>
        <p:nvSpPr>
          <p:cNvPr id="138" name="Google Shape;138;p29"/>
          <p:cNvSpPr txBox="1"/>
          <p:nvPr>
            <p:ph idx="1" type="subTitle"/>
          </p:nvPr>
        </p:nvSpPr>
        <p:spPr>
          <a:xfrm>
            <a:off x="311700" y="3138925"/>
            <a:ext cx="8520600" cy="11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/>
              <a:t>P. Arrutia, T. Levens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 u="sng">
                <a:solidFill>
                  <a:schemeClr val="hlink"/>
                </a:solidFill>
                <a:hlinkClick r:id="rId3"/>
              </a:rPr>
              <a:t>IPP</a:t>
            </a:r>
            <a:r>
              <a:rPr lang="en-GB" sz="1500" u="sng">
                <a:solidFill>
                  <a:schemeClr val="hlink"/>
                </a:solidFill>
                <a:hlinkClick r:id="rId4"/>
              </a:rPr>
              <a:t> MD days 2025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/>
              <a:t>03/02/2025 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</p:txBody>
      </p:sp>
      <p:sp>
        <p:nvSpPr>
          <p:cNvPr id="139" name="Google Shape;139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475" y="34975"/>
            <a:ext cx="7719329" cy="499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65" name="Google Shape;26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47375"/>
            <a:ext cx="8404374" cy="4141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425" y="228600"/>
            <a:ext cx="7525800" cy="481475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</a:t>
            </a:r>
            <a:endParaRPr/>
          </a:p>
        </p:txBody>
      </p:sp>
      <p:sp>
        <p:nvSpPr>
          <p:cNvPr id="145" name="Google Shape;145;p30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-"/>
            </a:pPr>
            <a:r>
              <a:rPr lang="en-GB" sz="2400"/>
              <a:t>In PS, a small Transverse FeedBack (TFB) excitation is added to EAST during slow extraction to improve spill quality:  </a:t>
            </a:r>
            <a:endParaRPr sz="2400"/>
          </a:p>
          <a:p>
            <a:pPr indent="-339090" lvl="1" marL="914400" rtl="0" algn="l">
              <a:spcBef>
                <a:spcPts val="0"/>
              </a:spcBef>
              <a:spcAft>
                <a:spcPts val="0"/>
              </a:spcAft>
              <a:buSzPts val="1740"/>
              <a:buChar char="-"/>
            </a:pPr>
            <a:r>
              <a:rPr lang="en-GB" sz="2000"/>
              <a:t>M. Delrieux: “intuitively it makes sense”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-"/>
            </a:pPr>
            <a:r>
              <a:rPr lang="en-GB" sz="2400"/>
              <a:t>Motivations of SPS dedicated MD:</a:t>
            </a:r>
            <a:endParaRPr sz="2400"/>
          </a:p>
          <a:p>
            <a:pPr indent="-339090" lvl="1" marL="914400" rtl="0" algn="l">
              <a:spcBef>
                <a:spcPts val="0"/>
              </a:spcBef>
              <a:spcAft>
                <a:spcPts val="0"/>
              </a:spcAft>
              <a:buSzPts val="1740"/>
              <a:buChar char="-"/>
            </a:pPr>
            <a:r>
              <a:rPr lang="en-GB" sz="2000"/>
              <a:t>Implement</a:t>
            </a:r>
            <a:r>
              <a:rPr lang="en-GB" sz="2000"/>
              <a:t> similar approach to SPS SFTPRO.</a:t>
            </a:r>
            <a:endParaRPr sz="2000"/>
          </a:p>
          <a:p>
            <a:pPr indent="-339090" lvl="1" marL="914400" rtl="0" algn="l">
              <a:spcBef>
                <a:spcPts val="0"/>
              </a:spcBef>
              <a:spcAft>
                <a:spcPts val="0"/>
              </a:spcAft>
              <a:buSzPts val="1740"/>
              <a:buChar char="-"/>
            </a:pPr>
            <a:r>
              <a:rPr lang="en-GB" sz="2000"/>
              <a:t>Better understand why/how this works.</a:t>
            </a:r>
            <a:endParaRPr sz="2000"/>
          </a:p>
        </p:txBody>
      </p:sp>
      <p:sp>
        <p:nvSpPr>
          <p:cNvPr id="146" name="Google Shape;146;p30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3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Concept: OP</a:t>
            </a:r>
            <a:endParaRPr/>
          </a:p>
        </p:txBody>
      </p:sp>
      <p:sp>
        <p:nvSpPr>
          <p:cNvPr id="153" name="Google Shape;153;p31"/>
          <p:cNvSpPr txBox="1"/>
          <p:nvPr>
            <p:ph idx="1" type="body"/>
          </p:nvPr>
        </p:nvSpPr>
        <p:spPr>
          <a:xfrm>
            <a:off x="457200" y="918000"/>
            <a:ext cx="8229600" cy="1410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9250" lvl="0" marL="457200" rtl="0" algn="l">
              <a:spcBef>
                <a:spcPts val="600"/>
              </a:spcBef>
              <a:spcAft>
                <a:spcPts val="0"/>
              </a:spcAft>
              <a:buSzPts val="1900"/>
              <a:buChar char="-"/>
            </a:pPr>
            <a:r>
              <a:rPr lang="en-GB" sz="1900"/>
              <a:t>We use: nominal SFTPRO cycle w/ momentum ramp to push beam into resonance 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GB" sz="1900"/>
              <a:t>We add: h</a:t>
            </a:r>
            <a:r>
              <a:rPr lang="en-GB" sz="1900"/>
              <a:t>orizontal sinusoidal excitation w/ TFB at freq. </a:t>
            </a:r>
            <a:r>
              <a:rPr lang="en-GB" sz="1900"/>
              <a:t>a</a:t>
            </a:r>
            <a:r>
              <a:rPr lang="en-GB" sz="1900"/>
              <a:t>pprox betatron tune, ⅓*frev) ~ “AC Dipole”, but on </a:t>
            </a:r>
            <a:r>
              <a:rPr lang="en-GB" sz="1900"/>
              <a:t>debunched beam.</a:t>
            </a:r>
            <a:endParaRPr sz="19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154" name="Google Shape;154;p31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475" y="2524200"/>
            <a:ext cx="5563124" cy="145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31"/>
          <p:cNvSpPr/>
          <p:nvPr/>
        </p:nvSpPr>
        <p:spPr>
          <a:xfrm>
            <a:off x="2576975" y="3736925"/>
            <a:ext cx="141000" cy="1410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7" name="Google Shape;157;p31"/>
          <p:cNvCxnSpPr>
            <a:stCxn id="156" idx="7"/>
          </p:cNvCxnSpPr>
          <p:nvPr/>
        </p:nvCxnSpPr>
        <p:spPr>
          <a:xfrm flipH="1" rot="10800000">
            <a:off x="2697326" y="3650774"/>
            <a:ext cx="216300" cy="106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58" name="Google Shape;158;p31"/>
          <p:cNvGrpSpPr/>
          <p:nvPr/>
        </p:nvGrpSpPr>
        <p:grpSpPr>
          <a:xfrm>
            <a:off x="5497100" y="2253350"/>
            <a:ext cx="3100350" cy="1992600"/>
            <a:chOff x="5497100" y="2253350"/>
            <a:chExt cx="3100350" cy="1992600"/>
          </a:xfrm>
        </p:grpSpPr>
        <p:sp>
          <p:nvSpPr>
            <p:cNvPr id="159" name="Google Shape;159;p31"/>
            <p:cNvSpPr/>
            <p:nvPr/>
          </p:nvSpPr>
          <p:spPr>
            <a:xfrm>
              <a:off x="5497100" y="2919213"/>
              <a:ext cx="665400" cy="665400"/>
            </a:xfrm>
            <a:prstGeom prst="mathPlus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0" name="Google Shape;160;p3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494975" y="2253350"/>
              <a:ext cx="1905000" cy="1905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1" name="Google Shape;161;p31"/>
            <p:cNvSpPr txBox="1"/>
            <p:nvPr/>
          </p:nvSpPr>
          <p:spPr>
            <a:xfrm>
              <a:off x="6514850" y="3877850"/>
              <a:ext cx="2082600" cy="36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/>
                <a:t>(frequency, amplitude)</a:t>
              </a:r>
              <a:endParaRPr sz="1500"/>
            </a:p>
          </p:txBody>
        </p:sp>
      </p:grpSp>
      <p:sp>
        <p:nvSpPr>
          <p:cNvPr id="162" name="Google Shape;162;p3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Concept: beam dynamics</a:t>
            </a:r>
            <a:endParaRPr/>
          </a:p>
        </p:txBody>
      </p:sp>
      <p:sp>
        <p:nvSpPr>
          <p:cNvPr id="168" name="Google Shape;168;p32"/>
          <p:cNvSpPr txBox="1"/>
          <p:nvPr>
            <p:ph idx="1" type="body"/>
          </p:nvPr>
        </p:nvSpPr>
        <p:spPr>
          <a:xfrm>
            <a:off x="457200" y="994203"/>
            <a:ext cx="8229600" cy="981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300"/>
              <a:t>The TFB kicks help particles cross into the resonance -&gt; tune ripple has less impact on extraction rate. </a:t>
            </a:r>
            <a:endParaRPr sz="2300"/>
          </a:p>
        </p:txBody>
      </p:sp>
      <p:sp>
        <p:nvSpPr>
          <p:cNvPr id="169" name="Google Shape;169;p32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0" name="Google Shape;170;p32"/>
          <p:cNvGrpSpPr/>
          <p:nvPr/>
        </p:nvGrpSpPr>
        <p:grpSpPr>
          <a:xfrm>
            <a:off x="304800" y="2261475"/>
            <a:ext cx="2564400" cy="2000625"/>
            <a:chOff x="304800" y="2261475"/>
            <a:chExt cx="2564400" cy="2000625"/>
          </a:xfrm>
        </p:grpSpPr>
        <p:pic>
          <p:nvPicPr>
            <p:cNvPr id="171" name="Google Shape;171;p3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4800" y="2261475"/>
              <a:ext cx="2564400" cy="200062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72" name="Google Shape;172;p32"/>
            <p:cNvCxnSpPr/>
            <p:nvPr/>
          </p:nvCxnSpPr>
          <p:spPr>
            <a:xfrm flipH="1" rot="10800000">
              <a:off x="862475" y="2609750"/>
              <a:ext cx="1620600" cy="6966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3" name="Google Shape;173;p32"/>
            <p:cNvCxnSpPr/>
            <p:nvPr/>
          </p:nvCxnSpPr>
          <p:spPr>
            <a:xfrm rot="10800000">
              <a:off x="2013300" y="2406175"/>
              <a:ext cx="0" cy="14247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4" name="Google Shape;174;p32"/>
            <p:cNvCxnSpPr/>
            <p:nvPr/>
          </p:nvCxnSpPr>
          <p:spPr>
            <a:xfrm rot="10800000">
              <a:off x="823400" y="2930725"/>
              <a:ext cx="1651800" cy="6966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5" name="Google Shape;175;p32"/>
            <p:cNvSpPr txBox="1"/>
            <p:nvPr/>
          </p:nvSpPr>
          <p:spPr>
            <a:xfrm rot="-1454002">
              <a:off x="1089383" y="2727021"/>
              <a:ext cx="837609" cy="2035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/>
                <a:t>Separatrix</a:t>
              </a:r>
              <a:endParaRPr sz="1000"/>
            </a:p>
          </p:txBody>
        </p:sp>
        <p:sp>
          <p:nvSpPr>
            <p:cNvPr id="176" name="Google Shape;176;p32"/>
            <p:cNvSpPr/>
            <p:nvPr/>
          </p:nvSpPr>
          <p:spPr>
            <a:xfrm>
              <a:off x="1700150" y="3016675"/>
              <a:ext cx="203400" cy="195600"/>
            </a:xfrm>
            <a:prstGeom prst="ellipse">
              <a:avLst/>
            </a:prstGeom>
            <a:solidFill>
              <a:srgbClr val="FF00FF"/>
            </a:solidFill>
            <a:ln cap="flat" cmpd="sng" w="9525">
              <a:solidFill>
                <a:srgbClr val="FF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77" name="Google Shape;177;p32"/>
            <p:cNvCxnSpPr/>
            <p:nvPr/>
          </p:nvCxnSpPr>
          <p:spPr>
            <a:xfrm flipH="1" rot="10800000">
              <a:off x="1700150" y="3173125"/>
              <a:ext cx="54900" cy="125400"/>
            </a:xfrm>
            <a:prstGeom prst="straightConnector1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78" name="Google Shape;178;p32"/>
            <p:cNvCxnSpPr/>
            <p:nvPr/>
          </p:nvCxnSpPr>
          <p:spPr>
            <a:xfrm>
              <a:off x="1627337" y="2976255"/>
              <a:ext cx="90900" cy="117300"/>
            </a:xfrm>
            <a:prstGeom prst="straightConnector1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79" name="Google Shape;179;p32"/>
            <p:cNvCxnSpPr/>
            <p:nvPr/>
          </p:nvCxnSpPr>
          <p:spPr>
            <a:xfrm rot="10800000">
              <a:off x="1887950" y="3134150"/>
              <a:ext cx="141000" cy="7800"/>
            </a:xfrm>
            <a:prstGeom prst="straightConnector1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80" name="Google Shape;180;p32"/>
          <p:cNvGrpSpPr/>
          <p:nvPr/>
        </p:nvGrpSpPr>
        <p:grpSpPr>
          <a:xfrm>
            <a:off x="3630150" y="1914925"/>
            <a:ext cx="4199800" cy="2290026"/>
            <a:chOff x="3630150" y="1914925"/>
            <a:chExt cx="4199800" cy="2290026"/>
          </a:xfrm>
        </p:grpSpPr>
        <p:grpSp>
          <p:nvGrpSpPr>
            <p:cNvPr id="181" name="Google Shape;181;p32"/>
            <p:cNvGrpSpPr/>
            <p:nvPr/>
          </p:nvGrpSpPr>
          <p:grpSpPr>
            <a:xfrm>
              <a:off x="3630150" y="2266701"/>
              <a:ext cx="2666575" cy="1938250"/>
              <a:chOff x="3630150" y="2266701"/>
              <a:chExt cx="2666575" cy="1938250"/>
            </a:xfrm>
          </p:grpSpPr>
          <p:pic>
            <p:nvPicPr>
              <p:cNvPr id="182" name="Google Shape;182;p32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3630150" y="2266701"/>
                <a:ext cx="2666575" cy="193825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83" name="Google Shape;183;p32"/>
              <p:cNvCxnSpPr/>
              <p:nvPr/>
            </p:nvCxnSpPr>
            <p:spPr>
              <a:xfrm>
                <a:off x="4258575" y="2541250"/>
                <a:ext cx="0" cy="4227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dash"/>
                <a:round/>
                <a:headEnd len="med" w="med" type="triangle"/>
                <a:tailEnd len="med" w="med" type="triangle"/>
              </a:ln>
            </p:spPr>
          </p:cxnSp>
          <p:sp>
            <p:nvSpPr>
              <p:cNvPr id="184" name="Google Shape;184;p32"/>
              <p:cNvSpPr txBox="1"/>
              <p:nvPr/>
            </p:nvSpPr>
            <p:spPr>
              <a:xfrm>
                <a:off x="4212400" y="2432850"/>
                <a:ext cx="642000" cy="257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000">
                    <a:solidFill>
                      <a:srgbClr val="FF0000"/>
                    </a:solidFill>
                  </a:rPr>
                  <a:t>Ripple</a:t>
                </a:r>
                <a:endParaRPr sz="100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5" name="Google Shape;185;p32"/>
            <p:cNvSpPr txBox="1"/>
            <p:nvPr/>
          </p:nvSpPr>
          <p:spPr>
            <a:xfrm>
              <a:off x="5348350" y="1914925"/>
              <a:ext cx="24816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 u="sng">
                  <a:solidFill>
                    <a:schemeClr val="dk1"/>
                  </a:solidFill>
                </a:rPr>
                <a:t>Beam tracking sim.</a:t>
              </a:r>
              <a:endParaRPr sz="1500" u="sng">
                <a:solidFill>
                  <a:schemeClr val="dk1"/>
                </a:solidFill>
              </a:endParaRPr>
            </a:p>
          </p:txBody>
        </p:sp>
      </p:grpSp>
      <p:grpSp>
        <p:nvGrpSpPr>
          <p:cNvPr id="186" name="Google Shape;186;p32"/>
          <p:cNvGrpSpPr/>
          <p:nvPr/>
        </p:nvGrpSpPr>
        <p:grpSpPr>
          <a:xfrm>
            <a:off x="6388650" y="2266700"/>
            <a:ext cx="2564400" cy="1864001"/>
            <a:chOff x="6388650" y="2266700"/>
            <a:chExt cx="2564400" cy="1864001"/>
          </a:xfrm>
        </p:grpSpPr>
        <p:pic>
          <p:nvPicPr>
            <p:cNvPr id="187" name="Google Shape;187;p3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388650" y="2266700"/>
              <a:ext cx="2564400" cy="186400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8" name="Google Shape;188;p32"/>
            <p:cNvCxnSpPr/>
            <p:nvPr/>
          </p:nvCxnSpPr>
          <p:spPr>
            <a:xfrm>
              <a:off x="7001775" y="2541250"/>
              <a:ext cx="0" cy="422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ash"/>
              <a:round/>
              <a:headEnd len="med" w="med" type="triangle"/>
              <a:tailEnd len="med" w="med" type="triangle"/>
            </a:ln>
          </p:spPr>
        </p:cxnSp>
        <p:sp>
          <p:nvSpPr>
            <p:cNvPr id="189" name="Google Shape;189;p32"/>
            <p:cNvSpPr txBox="1"/>
            <p:nvPr/>
          </p:nvSpPr>
          <p:spPr>
            <a:xfrm>
              <a:off x="6955600" y="2432850"/>
              <a:ext cx="6420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FF0000"/>
                  </a:solidFill>
                </a:rPr>
                <a:t>Ripple</a:t>
              </a:r>
              <a:endParaRPr sz="1000">
                <a:solidFill>
                  <a:srgbClr val="FF0000"/>
                </a:solidFill>
              </a:endParaRPr>
            </a:p>
          </p:txBody>
        </p:sp>
        <p:cxnSp>
          <p:nvCxnSpPr>
            <p:cNvPr id="190" name="Google Shape;190;p32"/>
            <p:cNvCxnSpPr/>
            <p:nvPr/>
          </p:nvCxnSpPr>
          <p:spPr>
            <a:xfrm rot="10800000">
              <a:off x="7284825" y="2888875"/>
              <a:ext cx="0" cy="885900"/>
            </a:xfrm>
            <a:prstGeom prst="straightConnector1">
              <a:avLst/>
            </a:prstGeom>
            <a:noFill/>
            <a:ln cap="flat" cmpd="sng" w="19050">
              <a:solidFill>
                <a:schemeClr val="accent4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191" name="Google Shape;191;p32"/>
            <p:cNvSpPr txBox="1"/>
            <p:nvPr/>
          </p:nvSpPr>
          <p:spPr>
            <a:xfrm>
              <a:off x="6873075" y="3167575"/>
              <a:ext cx="5091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accent3"/>
                  </a:solidFill>
                </a:rPr>
                <a:t>TFB tune</a:t>
              </a:r>
              <a:endParaRPr sz="1100">
                <a:solidFill>
                  <a:schemeClr val="accent3"/>
                </a:solidFill>
              </a:endParaRPr>
            </a:p>
          </p:txBody>
        </p:sp>
      </p:grpSp>
      <p:sp>
        <p:nvSpPr>
          <p:cNvPr id="192" name="Google Shape;192;p3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(i)</a:t>
            </a:r>
            <a:endParaRPr/>
          </a:p>
        </p:txBody>
      </p:sp>
      <p:sp>
        <p:nvSpPr>
          <p:cNvPr id="198" name="Google Shape;198;p33"/>
          <p:cNvSpPr txBox="1"/>
          <p:nvPr>
            <p:ph idx="1" type="body"/>
          </p:nvPr>
        </p:nvSpPr>
        <p:spPr>
          <a:xfrm>
            <a:off x="457200" y="994204"/>
            <a:ext cx="8229600" cy="819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400"/>
              <a:t>Clear spill quality improvement observed, in particular at low frequencies: 50Hz, 100Hz, …</a:t>
            </a:r>
            <a:endParaRPr sz="2400"/>
          </a:p>
        </p:txBody>
      </p:sp>
      <p:sp>
        <p:nvSpPr>
          <p:cNvPr id="199" name="Google Shape;199;p33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0" name="Google Shape;200;p33"/>
          <p:cNvGrpSpPr/>
          <p:nvPr/>
        </p:nvGrpSpPr>
        <p:grpSpPr>
          <a:xfrm>
            <a:off x="418448" y="1839250"/>
            <a:ext cx="4499071" cy="2569372"/>
            <a:chOff x="418448" y="1839250"/>
            <a:chExt cx="4499071" cy="2569372"/>
          </a:xfrm>
        </p:grpSpPr>
        <p:pic>
          <p:nvPicPr>
            <p:cNvPr id="201" name="Google Shape;201;p3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18448" y="2224388"/>
              <a:ext cx="4432711" cy="2184234"/>
            </a:xfrm>
            <a:prstGeom prst="rect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cxnSp>
          <p:nvCxnSpPr>
            <p:cNvPr id="202" name="Google Shape;202;p33"/>
            <p:cNvCxnSpPr/>
            <p:nvPr/>
          </p:nvCxnSpPr>
          <p:spPr>
            <a:xfrm>
              <a:off x="3749961" y="2960946"/>
              <a:ext cx="0" cy="21474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03" name="Google Shape;203;p33"/>
            <p:cNvCxnSpPr/>
            <p:nvPr/>
          </p:nvCxnSpPr>
          <p:spPr>
            <a:xfrm>
              <a:off x="4357048" y="3287858"/>
              <a:ext cx="0" cy="19612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04" name="Google Shape;204;p33"/>
            <p:cNvSpPr txBox="1"/>
            <p:nvPr/>
          </p:nvSpPr>
          <p:spPr>
            <a:xfrm>
              <a:off x="3189579" y="2561828"/>
              <a:ext cx="1251576" cy="5017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solidFill>
                    <a:schemeClr val="dk1"/>
                  </a:solidFill>
                </a:rPr>
                <a:t>Reduction of 50,100Hz ripple</a:t>
              </a:r>
              <a:endParaRPr sz="800">
                <a:solidFill>
                  <a:schemeClr val="dk1"/>
                </a:solidFill>
              </a:endParaRPr>
            </a:p>
          </p:txBody>
        </p:sp>
        <p:sp>
          <p:nvSpPr>
            <p:cNvPr id="205" name="Google Shape;205;p33"/>
            <p:cNvSpPr txBox="1"/>
            <p:nvPr/>
          </p:nvSpPr>
          <p:spPr>
            <a:xfrm>
              <a:off x="3825925" y="3016361"/>
              <a:ext cx="1091595" cy="5017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solidFill>
                    <a:schemeClr val="dk1"/>
                  </a:solidFill>
                </a:rPr>
                <a:t>TFB frequency</a:t>
              </a:r>
              <a:endParaRPr sz="800">
                <a:solidFill>
                  <a:schemeClr val="dk1"/>
                </a:solidFill>
              </a:endParaRPr>
            </a:p>
          </p:txBody>
        </p:sp>
        <p:sp>
          <p:nvSpPr>
            <p:cNvPr id="206" name="Google Shape;206;p33"/>
            <p:cNvSpPr txBox="1"/>
            <p:nvPr/>
          </p:nvSpPr>
          <p:spPr>
            <a:xfrm>
              <a:off x="1331675" y="1839250"/>
              <a:ext cx="2935800" cy="39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 u="sng">
                  <a:solidFill>
                    <a:schemeClr val="dk2"/>
                  </a:solidFill>
                </a:rPr>
                <a:t>Setting (a): Spill quality improvement</a:t>
              </a:r>
              <a:endParaRPr sz="1300" u="sng">
                <a:solidFill>
                  <a:schemeClr val="dk2"/>
                </a:solidFill>
              </a:endParaRPr>
            </a:p>
          </p:txBody>
        </p:sp>
      </p:grpSp>
      <p:grpSp>
        <p:nvGrpSpPr>
          <p:cNvPr id="207" name="Google Shape;207;p33"/>
          <p:cNvGrpSpPr/>
          <p:nvPr/>
        </p:nvGrpSpPr>
        <p:grpSpPr>
          <a:xfrm>
            <a:off x="4894025" y="2261473"/>
            <a:ext cx="3905149" cy="1969775"/>
            <a:chOff x="4894025" y="2261473"/>
            <a:chExt cx="3905149" cy="1969775"/>
          </a:xfrm>
        </p:grpSpPr>
        <p:pic>
          <p:nvPicPr>
            <p:cNvPr id="208" name="Google Shape;208;p3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603324" y="2261473"/>
              <a:ext cx="3195850" cy="19697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09" name="Google Shape;209;p33"/>
            <p:cNvCxnSpPr/>
            <p:nvPr/>
          </p:nvCxnSpPr>
          <p:spPr>
            <a:xfrm rot="10800000">
              <a:off x="4894025" y="3721325"/>
              <a:ext cx="2787300" cy="156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triangle"/>
            </a:ln>
          </p:spPr>
        </p:cxnSp>
      </p:grpSp>
      <p:sp>
        <p:nvSpPr>
          <p:cNvPr id="210" name="Google Shape;210;p3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(ii)</a:t>
            </a:r>
            <a:endParaRPr/>
          </a:p>
        </p:txBody>
      </p:sp>
      <p:sp>
        <p:nvSpPr>
          <p:cNvPr id="216" name="Google Shape;216;p34"/>
          <p:cNvSpPr txBox="1"/>
          <p:nvPr>
            <p:ph idx="1" type="body"/>
          </p:nvPr>
        </p:nvSpPr>
        <p:spPr>
          <a:xfrm>
            <a:off x="457200" y="994200"/>
            <a:ext cx="5642700" cy="1670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Technique can also be used to give bunched structure to the spill (starting from a </a:t>
            </a:r>
            <a:r>
              <a:rPr lang="en-GB" sz="1600"/>
              <a:t>debunched</a:t>
            </a:r>
            <a:r>
              <a:rPr lang="en-GB" sz="1600"/>
              <a:t> beam).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Provides flexible way to create an “extinction region” for time of flight discrimination (could interest SHiP, alternative mode of operation).</a:t>
            </a:r>
            <a:endParaRPr sz="1600"/>
          </a:p>
        </p:txBody>
      </p:sp>
      <p:sp>
        <p:nvSpPr>
          <p:cNvPr id="217" name="Google Shape;217;p34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8" name="Google Shape;218;p34"/>
          <p:cNvGrpSpPr/>
          <p:nvPr/>
        </p:nvGrpSpPr>
        <p:grpSpPr>
          <a:xfrm>
            <a:off x="6489234" y="747056"/>
            <a:ext cx="2155471" cy="2278986"/>
            <a:chOff x="4743524" y="2643775"/>
            <a:chExt cx="1885636" cy="1865575"/>
          </a:xfrm>
        </p:grpSpPr>
        <p:pic>
          <p:nvPicPr>
            <p:cNvPr id="219" name="Google Shape;219;p3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743524" y="2643775"/>
              <a:ext cx="1865575" cy="18655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0" name="Google Shape;220;p34"/>
            <p:cNvSpPr txBox="1"/>
            <p:nvPr/>
          </p:nvSpPr>
          <p:spPr>
            <a:xfrm>
              <a:off x="6049861" y="3688825"/>
              <a:ext cx="579300" cy="29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solidFill>
                    <a:schemeClr val="dk1"/>
                  </a:solidFill>
                </a:rPr>
                <a:t>(...)</a:t>
              </a:r>
              <a:endParaRPr sz="800">
                <a:solidFill>
                  <a:schemeClr val="dk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solidFill>
                    <a:schemeClr val="dk1"/>
                  </a:solidFill>
                </a:rPr>
                <a:t>Continues for full spill</a:t>
              </a:r>
              <a:endParaRPr sz="800">
                <a:solidFill>
                  <a:schemeClr val="dk1"/>
                </a:solidFill>
              </a:endParaRPr>
            </a:p>
          </p:txBody>
        </p:sp>
      </p:grpSp>
      <p:sp>
        <p:nvSpPr>
          <p:cNvPr id="221" name="Google Shape;221;p34"/>
          <p:cNvSpPr txBox="1"/>
          <p:nvPr/>
        </p:nvSpPr>
        <p:spPr>
          <a:xfrm>
            <a:off x="6646761" y="458556"/>
            <a:ext cx="26496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dk2"/>
                </a:solidFill>
              </a:rPr>
              <a:t>Setting (b): bunched beams</a:t>
            </a:r>
            <a:endParaRPr sz="1200" u="sng">
              <a:solidFill>
                <a:schemeClr val="dk2"/>
              </a:solidFill>
            </a:endParaRPr>
          </a:p>
        </p:txBody>
      </p:sp>
      <p:grpSp>
        <p:nvGrpSpPr>
          <p:cNvPr id="222" name="Google Shape;222;p34"/>
          <p:cNvGrpSpPr/>
          <p:nvPr/>
        </p:nvGrpSpPr>
        <p:grpSpPr>
          <a:xfrm>
            <a:off x="381750" y="2459725"/>
            <a:ext cx="8302350" cy="1963475"/>
            <a:chOff x="381750" y="2459725"/>
            <a:chExt cx="8302350" cy="1963475"/>
          </a:xfrm>
        </p:grpSpPr>
        <p:cxnSp>
          <p:nvCxnSpPr>
            <p:cNvPr id="223" name="Google Shape;223;p34"/>
            <p:cNvCxnSpPr/>
            <p:nvPr/>
          </p:nvCxnSpPr>
          <p:spPr>
            <a:xfrm>
              <a:off x="381750" y="4151850"/>
              <a:ext cx="8274900" cy="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oval"/>
              <a:tailEnd len="med" w="med" type="triangle"/>
            </a:ln>
          </p:spPr>
        </p:cxnSp>
        <p:sp>
          <p:nvSpPr>
            <p:cNvPr id="224" name="Google Shape;224;p34"/>
            <p:cNvSpPr txBox="1"/>
            <p:nvPr/>
          </p:nvSpPr>
          <p:spPr>
            <a:xfrm>
              <a:off x="7384500" y="3815250"/>
              <a:ext cx="12996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chemeClr val="dk1"/>
                  </a:solidFill>
                </a:rPr>
                <a:t>TFB freq</a:t>
              </a:r>
              <a:endParaRPr sz="1600">
                <a:solidFill>
                  <a:schemeClr val="dk1"/>
                </a:solidFill>
              </a:endParaRPr>
            </a:p>
          </p:txBody>
        </p:sp>
        <p:sp>
          <p:nvSpPr>
            <p:cNvPr id="225" name="Google Shape;225;p34"/>
            <p:cNvSpPr txBox="1"/>
            <p:nvPr/>
          </p:nvSpPr>
          <p:spPr>
            <a:xfrm>
              <a:off x="4771800" y="4086600"/>
              <a:ext cx="7881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chemeClr val="dk1"/>
                  </a:solidFill>
                </a:rPr>
                <a:t>Q=1/3</a:t>
              </a:r>
              <a:endParaRPr sz="1600">
                <a:solidFill>
                  <a:schemeClr val="dk1"/>
                </a:solidFill>
              </a:endParaRPr>
            </a:p>
          </p:txBody>
        </p:sp>
        <p:pic>
          <p:nvPicPr>
            <p:cNvPr id="226" name="Google Shape;226;p34"/>
            <p:cNvPicPr preferRelativeResize="0"/>
            <p:nvPr/>
          </p:nvPicPr>
          <p:blipFill rotWithShape="1">
            <a:blip r:embed="rId4">
              <a:alphaModFix/>
            </a:blip>
            <a:srcRect b="33792" l="68514" r="0" t="33325"/>
            <a:stretch/>
          </p:blipFill>
          <p:spPr>
            <a:xfrm>
              <a:off x="4395852" y="2508775"/>
              <a:ext cx="1543576" cy="16104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" name="Google Shape;227;p34"/>
            <p:cNvPicPr preferRelativeResize="0"/>
            <p:nvPr/>
          </p:nvPicPr>
          <p:blipFill rotWithShape="1">
            <a:blip r:embed="rId4">
              <a:alphaModFix/>
            </a:blip>
            <a:srcRect b="33792" l="36897" r="31617" t="33325"/>
            <a:stretch/>
          </p:blipFill>
          <p:spPr>
            <a:xfrm>
              <a:off x="2540950" y="2459725"/>
              <a:ext cx="1543576" cy="16104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" name="Google Shape;228;p34"/>
            <p:cNvPicPr preferRelativeResize="0"/>
            <p:nvPr/>
          </p:nvPicPr>
          <p:blipFill rotWithShape="1">
            <a:blip r:embed="rId4">
              <a:alphaModFix/>
            </a:blip>
            <a:srcRect b="33792" l="0" r="62808" t="33325"/>
            <a:stretch/>
          </p:blipFill>
          <p:spPr>
            <a:xfrm>
              <a:off x="503425" y="2459725"/>
              <a:ext cx="1823399" cy="16104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9" name="Google Shape;229;p3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Wishes</a:t>
            </a:r>
            <a:endParaRPr/>
          </a:p>
        </p:txBody>
      </p:sp>
      <p:sp>
        <p:nvSpPr>
          <p:cNvPr id="235" name="Google Shape;235;p35"/>
          <p:cNvSpPr txBox="1"/>
          <p:nvPr>
            <p:ph idx="1" type="body"/>
          </p:nvPr>
        </p:nvSpPr>
        <p:spPr>
          <a:xfrm>
            <a:off x="457200" y="994201"/>
            <a:ext cx="8229600" cy="2694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4800" lvl="0" marL="457200" rtl="0" algn="l">
              <a:spcBef>
                <a:spcPts val="600"/>
              </a:spcBef>
              <a:spcAft>
                <a:spcPts val="0"/>
              </a:spcAft>
              <a:buSzPts val="1200"/>
              <a:buChar char="-"/>
            </a:pPr>
            <a:r>
              <a:rPr b="1" lang="en-GB" sz="1800"/>
              <a:t>SY-BI:</a:t>
            </a:r>
            <a:r>
              <a:rPr lang="en-GB" sz="1800"/>
              <a:t> </a:t>
            </a:r>
            <a:r>
              <a:rPr lang="en-GB" sz="1800" u="sng"/>
              <a:t>the new spill monitor (OTR-PMT) with 200MHz sampling acquisition.</a:t>
            </a:r>
            <a:r>
              <a:rPr lang="en-GB" sz="1800"/>
              <a:t> During 2024 MD, up to 800kHz, but not enough to probe 40MHz TFB limit.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04800" lvl="0" marL="457200" rtl="0" algn="l">
              <a:spcBef>
                <a:spcPts val="600"/>
              </a:spcBef>
              <a:spcAft>
                <a:spcPts val="0"/>
              </a:spcAft>
              <a:buSzPts val="1200"/>
              <a:buChar char="-"/>
            </a:pPr>
            <a:r>
              <a:rPr b="1" lang="en-GB" sz="1800"/>
              <a:t>SY-RF:</a:t>
            </a:r>
            <a:r>
              <a:rPr lang="en-GB" sz="1800"/>
              <a:t> </a:t>
            </a:r>
            <a:r>
              <a:rPr lang="en-GB" sz="1800" u="sng"/>
              <a:t>Controls Interface to program sinusoidal excitations on the TFB</a:t>
            </a:r>
            <a:r>
              <a:rPr lang="en-GB" sz="1800"/>
              <a:t>. During 2024 MD, excitation injected via BBQ channel using signal generator -&gt; not viable long term.</a:t>
            </a:r>
            <a:endParaRPr sz="1800"/>
          </a:p>
        </p:txBody>
      </p:sp>
      <p:sp>
        <p:nvSpPr>
          <p:cNvPr id="236" name="Google Shape;236;p35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7" name="Google Shape;23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9175" y="3013500"/>
            <a:ext cx="2104500" cy="1183800"/>
          </a:xfrm>
          <a:prstGeom prst="roundRect">
            <a:avLst>
              <a:gd fmla="val 42040" name="adj"/>
            </a:avLst>
          </a:prstGeom>
          <a:noFill/>
          <a:ln>
            <a:noFill/>
          </a:ln>
        </p:spPr>
      </p:pic>
      <p:sp>
        <p:nvSpPr>
          <p:cNvPr id="238" name="Google Shape;238;p3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Plans</a:t>
            </a:r>
            <a:endParaRPr/>
          </a:p>
        </p:txBody>
      </p:sp>
      <p:sp>
        <p:nvSpPr>
          <p:cNvPr id="244" name="Google Shape;244;p36"/>
          <p:cNvSpPr txBox="1"/>
          <p:nvPr>
            <p:ph idx="1" type="body"/>
          </p:nvPr>
        </p:nvSpPr>
        <p:spPr>
          <a:xfrm>
            <a:off x="457200" y="918000"/>
            <a:ext cx="8229600" cy="3470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3850" lvl="0" marL="457200" rtl="0" algn="l">
              <a:spcBef>
                <a:spcPts val="600"/>
              </a:spcBef>
              <a:spcAft>
                <a:spcPts val="0"/>
              </a:spcAft>
              <a:buSzPts val="1500"/>
              <a:buChar char="-"/>
            </a:pPr>
            <a:r>
              <a:rPr lang="en-GB" sz="2100"/>
              <a:t> Push bandwidth limit of the TFB -&gt; for spill quality, interesting to test higher harmonics of betatron tune.</a:t>
            </a:r>
            <a:endParaRPr sz="2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23850" lvl="0" marL="457200" rtl="0" algn="l">
              <a:spcBef>
                <a:spcPts val="600"/>
              </a:spcBef>
              <a:spcAft>
                <a:spcPts val="0"/>
              </a:spcAft>
              <a:buSzPts val="1500"/>
              <a:buChar char="-"/>
            </a:pPr>
            <a:r>
              <a:rPr lang="en-GB" sz="2100"/>
              <a:t>Study interplay between this manipulation and empty-bucket channelling -&gt; potential to combine them or to replace EBC (possibly easier to set up and maintain)</a:t>
            </a:r>
            <a:endParaRPr sz="2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100"/>
              <a:t>Request: 1 dedicated MD slot</a:t>
            </a:r>
            <a:endParaRPr sz="2100"/>
          </a:p>
        </p:txBody>
      </p:sp>
      <p:sp>
        <p:nvSpPr>
          <p:cNvPr id="245" name="Google Shape;245;p36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3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7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</a:t>
            </a:r>
            <a:endParaRPr/>
          </a:p>
        </p:txBody>
      </p:sp>
      <p:sp>
        <p:nvSpPr>
          <p:cNvPr id="252" name="Google Shape;252;p37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