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96" r:id="rId2"/>
    <p:sldId id="268" r:id="rId3"/>
    <p:sldId id="544" r:id="rId4"/>
    <p:sldId id="586" r:id="rId5"/>
    <p:sldId id="588" r:id="rId6"/>
    <p:sldId id="589" r:id="rId7"/>
    <p:sldId id="591" r:id="rId8"/>
    <p:sldId id="592" r:id="rId9"/>
    <p:sldId id="593" r:id="rId10"/>
    <p:sldId id="594" r:id="rId11"/>
    <p:sldId id="563" r:id="rId12"/>
    <p:sldId id="587" r:id="rId13"/>
    <p:sldId id="59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E7FF"/>
    <a:srgbClr val="000000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86"/>
  </p:normalViewPr>
  <p:slideViewPr>
    <p:cSldViewPr snapToGrid="0" snapToObjects="1">
      <p:cViewPr>
        <p:scale>
          <a:sx n="125" d="100"/>
          <a:sy n="125" d="100"/>
        </p:scale>
        <p:origin x="90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4 February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0.jpg"/><Relationship Id="rId7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Beam based measurements of cavities impedance (C80, C10)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Mathieu Taquet</a:t>
            </a:r>
          </a:p>
          <a:p>
            <a:r>
              <a:rPr lang="en-GB" dirty="0"/>
              <a:t>Acknowledgments : A. Lasheen, B. Woolley, </a:t>
            </a:r>
            <a:r>
              <a:rPr lang="en-US" dirty="0"/>
              <a:t>V. </a:t>
            </a:r>
            <a:r>
              <a:rPr lang="en-US" dirty="0" err="1"/>
              <a:t>Desquiens</a:t>
            </a:r>
            <a:r>
              <a:rPr lang="en-US" dirty="0"/>
              <a:t>,</a:t>
            </a:r>
            <a:r>
              <a:rPr lang="en-GB" dirty="0"/>
              <a:t> PS operators</a:t>
            </a:r>
          </a:p>
          <a:p>
            <a:r>
              <a:rPr lang="en-GB" dirty="0"/>
              <a:t>05/02/2025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55EA7A-3A0D-FF9A-ED98-2D72AE5867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BCCD7A1-38F7-24E6-E6C3-30896DE45B3F}"/>
              </a:ext>
            </a:extLst>
          </p:cNvPr>
          <p:cNvSpPr/>
          <p:nvPr/>
        </p:nvSpPr>
        <p:spPr>
          <a:xfrm>
            <a:off x="0" y="807387"/>
            <a:ext cx="12192000" cy="5552932"/>
          </a:xfrm>
          <a:prstGeom prst="rect">
            <a:avLst/>
          </a:prstGeom>
          <a:solidFill>
            <a:schemeClr val="tx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A49474-BA19-343F-B075-BAC1B662E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F743B4-12B1-2A56-1430-AA8917B3B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15" name="Google Shape;500;p29">
            <a:extLst>
              <a:ext uri="{FF2B5EF4-FFF2-40B4-BE49-F238E27FC236}">
                <a16:creationId xmlns:a16="http://schemas.microsoft.com/office/drawing/2014/main" id="{C6BD50FA-D30F-922E-C108-9168AE7BE344}"/>
              </a:ext>
            </a:extLst>
          </p:cNvPr>
          <p:cNvSpPr txBox="1">
            <a:spLocks/>
          </p:cNvSpPr>
          <p:nvPr/>
        </p:nvSpPr>
        <p:spPr>
          <a:xfrm>
            <a:off x="2158513" y="2627482"/>
            <a:ext cx="476700" cy="4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Aft>
                <a:spcPts val="1200"/>
              </a:spcAft>
              <a:buFont typeface="Arial"/>
              <a:buNone/>
            </a:pPr>
            <a:endParaRPr lang="fr" sz="1600" b="1" i="1" dirty="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A452F028-313D-9AB1-5E2A-AAAA31511319}"/>
              </a:ext>
            </a:extLst>
          </p:cNvPr>
          <p:cNvSpPr txBox="1">
            <a:spLocks/>
          </p:cNvSpPr>
          <p:nvPr/>
        </p:nvSpPr>
        <p:spPr>
          <a:xfrm>
            <a:off x="3055392" y="781743"/>
            <a:ext cx="8837194" cy="16459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The new PSpice model reproduces correctly the dynamic impedance behavior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5FD5867C-DCDA-15F4-A120-F31754BADEA6}"/>
              </a:ext>
            </a:extLst>
          </p:cNvPr>
          <p:cNvSpPr txBox="1">
            <a:spLocks/>
          </p:cNvSpPr>
          <p:nvPr/>
        </p:nvSpPr>
        <p:spPr>
          <a:xfrm>
            <a:off x="767977" y="1256927"/>
            <a:ext cx="1091120" cy="16459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3200" dirty="0">
                <a:solidFill>
                  <a:schemeClr val="tx1"/>
                </a:solidFill>
              </a:rPr>
              <a:t>C80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BF6E238-1C05-AAEE-A46C-6B882E8C6495}"/>
              </a:ext>
            </a:extLst>
          </p:cNvPr>
          <p:cNvCxnSpPr>
            <a:cxnSpLocks/>
          </p:cNvCxnSpPr>
          <p:nvPr/>
        </p:nvCxnSpPr>
        <p:spPr>
          <a:xfrm>
            <a:off x="318052" y="3053300"/>
            <a:ext cx="1157453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AD2482DC-79FA-94F0-E560-66933ACE85A6}"/>
              </a:ext>
            </a:extLst>
          </p:cNvPr>
          <p:cNvSpPr txBox="1">
            <a:spLocks/>
          </p:cNvSpPr>
          <p:nvPr/>
        </p:nvSpPr>
        <p:spPr>
          <a:xfrm>
            <a:off x="767977" y="3352263"/>
            <a:ext cx="1091120" cy="16459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3200" dirty="0">
                <a:solidFill>
                  <a:schemeClr val="tx1"/>
                </a:solidFill>
              </a:rPr>
              <a:t>C10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71A50883-06B7-63F6-714D-DFDC5D7F98CA}"/>
              </a:ext>
            </a:extLst>
          </p:cNvPr>
          <p:cNvSpPr txBox="1">
            <a:spLocks/>
          </p:cNvSpPr>
          <p:nvPr/>
        </p:nvSpPr>
        <p:spPr>
          <a:xfrm>
            <a:off x="3055392" y="3352263"/>
            <a:ext cx="8837194" cy="7314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</a:rPr>
              <a:t>Impedance is too high: work will be done on the RF side to better estimate the impedance and tune the loop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A3FF93A-E263-077E-E102-9C484C2A66F2}"/>
              </a:ext>
            </a:extLst>
          </p:cNvPr>
          <p:cNvCxnSpPr>
            <a:cxnSpLocks/>
          </p:cNvCxnSpPr>
          <p:nvPr/>
        </p:nvCxnSpPr>
        <p:spPr>
          <a:xfrm>
            <a:off x="3295481" y="2319614"/>
            <a:ext cx="631025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C59A21E2-BAF6-3197-F47A-DC9F5EB2E378}"/>
              </a:ext>
            </a:extLst>
          </p:cNvPr>
          <p:cNvSpPr txBox="1">
            <a:spLocks/>
          </p:cNvSpPr>
          <p:nvPr/>
        </p:nvSpPr>
        <p:spPr>
          <a:xfrm>
            <a:off x="4166595" y="1723089"/>
            <a:ext cx="7070939" cy="16459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No more measurement to be redone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35" name="Graphic 34" descr="Question Mark with solid fill">
            <a:extLst>
              <a:ext uri="{FF2B5EF4-FFF2-40B4-BE49-F238E27FC236}">
                <a16:creationId xmlns:a16="http://schemas.microsoft.com/office/drawing/2014/main" id="{951612A4-F2FC-8C3E-6A88-35D3098D3A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680979">
            <a:off x="2006773" y="3574940"/>
            <a:ext cx="862877" cy="862877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EC83DBE-EA37-BD2B-3F3B-BE1F9E635C37}"/>
              </a:ext>
            </a:extLst>
          </p:cNvPr>
          <p:cNvCxnSpPr>
            <a:cxnSpLocks/>
          </p:cNvCxnSpPr>
          <p:nvPr/>
        </p:nvCxnSpPr>
        <p:spPr>
          <a:xfrm>
            <a:off x="3295481" y="4502292"/>
            <a:ext cx="631025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875AC3F-D49F-43F1-8AD1-626CB2C4A3A8}"/>
              </a:ext>
            </a:extLst>
          </p:cNvPr>
          <p:cNvSpPr txBox="1">
            <a:spLocks/>
          </p:cNvSpPr>
          <p:nvPr/>
        </p:nvSpPr>
        <p:spPr>
          <a:xfrm>
            <a:off x="4166595" y="3910926"/>
            <a:ext cx="7070939" cy="16459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Need to remeasure the impedances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5AB69A2-BB5D-58BC-2111-37D2377BFEC5}"/>
              </a:ext>
            </a:extLst>
          </p:cNvPr>
          <p:cNvCxnSpPr>
            <a:cxnSpLocks/>
          </p:cNvCxnSpPr>
          <p:nvPr/>
        </p:nvCxnSpPr>
        <p:spPr>
          <a:xfrm>
            <a:off x="308733" y="5133354"/>
            <a:ext cx="1157453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2E6CE9A9-9095-8E77-DBE9-5D83CC4D8B37}"/>
              </a:ext>
            </a:extLst>
          </p:cNvPr>
          <p:cNvSpPr txBox="1">
            <a:spLocks/>
          </p:cNvSpPr>
          <p:nvPr/>
        </p:nvSpPr>
        <p:spPr>
          <a:xfrm>
            <a:off x="2702490" y="5606144"/>
            <a:ext cx="8837194" cy="7314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</a:rPr>
              <a:t>In general, we did not experience any relevant problem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83A732AA-2132-153B-C1C9-1D3458AAB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Mathieu Taquet | Beam based measurements of cavities impedance (C80, C10)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4D6F67DD-19FD-5F11-D9FE-C27B08D5C3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5 February 2025</a:t>
            </a:r>
          </a:p>
        </p:txBody>
      </p:sp>
    </p:spTree>
    <p:extLst>
      <p:ext uri="{BB962C8B-B14F-4D97-AF65-F5344CB8AC3E}">
        <p14:creationId xmlns:p14="http://schemas.microsoft.com/office/powerpoint/2010/main" val="1597156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1253B8B-ECCE-9A70-7B9E-4D98949208CB}"/>
              </a:ext>
            </a:extLst>
          </p:cNvPr>
          <p:cNvSpPr/>
          <p:nvPr/>
        </p:nvSpPr>
        <p:spPr>
          <a:xfrm>
            <a:off x="0" y="0"/>
            <a:ext cx="12192000" cy="6362701"/>
          </a:xfrm>
          <a:prstGeom prst="rect">
            <a:avLst/>
          </a:prstGeom>
          <a:solidFill>
            <a:schemeClr val="tx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rot="1529191">
            <a:off x="1794350" y="2826393"/>
            <a:ext cx="9575028" cy="948456"/>
          </a:xfrm>
        </p:spPr>
        <p:txBody>
          <a:bodyPr/>
          <a:lstStyle/>
          <a:p>
            <a:r>
              <a:rPr lang="en-US" sz="9600" dirty="0"/>
              <a:t>Backup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A9FB72F6-B3AB-3201-5238-236AA6149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Mathieu Taquet | Beam based measurements of cavities impedance (C80, C10)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4D944-F5AF-688A-489C-4189CA51B1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5 February 2025</a:t>
            </a:r>
          </a:p>
        </p:txBody>
      </p:sp>
    </p:spTree>
    <p:extLst>
      <p:ext uri="{BB962C8B-B14F-4D97-AF65-F5344CB8AC3E}">
        <p14:creationId xmlns:p14="http://schemas.microsoft.com/office/powerpoint/2010/main" val="2471540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63D694-D0B5-CF41-9FFA-E31E016E84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D07260-9E45-B555-4260-81FBB3CE9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5F8763-6EC9-1800-233E-4F210923B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Pspice</a:t>
            </a:r>
            <a:r>
              <a:rPr lang="en-US" dirty="0"/>
              <a:t> model (for C80-88)</a:t>
            </a:r>
          </a:p>
        </p:txBody>
      </p:sp>
      <p:pic>
        <p:nvPicPr>
          <p:cNvPr id="7" name="Picture 6" descr="A black background with red and blue squares&#10;&#10;Description automatically generated">
            <a:extLst>
              <a:ext uri="{FF2B5EF4-FFF2-40B4-BE49-F238E27FC236}">
                <a16:creationId xmlns:a16="http://schemas.microsoft.com/office/drawing/2014/main" id="{5F10D42A-D7DA-8799-D801-E830BBAF93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6684" y="1271695"/>
            <a:ext cx="12378684" cy="4778585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B251262-0ADB-C590-9EDB-4098C22A7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Mathieu Taquet | Beam based measurements of cavities impedance (C80, C10)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9BE29D2-6554-5C0D-A34A-77A5282783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5 February 2025</a:t>
            </a:r>
          </a:p>
        </p:txBody>
      </p:sp>
    </p:spTree>
    <p:extLst>
      <p:ext uri="{BB962C8B-B14F-4D97-AF65-F5344CB8AC3E}">
        <p14:creationId xmlns:p14="http://schemas.microsoft.com/office/powerpoint/2010/main" val="3602341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13CFC4-B6FB-0BF7-A8BD-C4A0F02F8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E1F283B1-C5D6-890E-FF6D-04A4C2D4DB43}"/>
              </a:ext>
            </a:extLst>
          </p:cNvPr>
          <p:cNvSpPr/>
          <p:nvPr/>
        </p:nvSpPr>
        <p:spPr>
          <a:xfrm>
            <a:off x="-1" y="1011885"/>
            <a:ext cx="12192001" cy="5350816"/>
          </a:xfrm>
          <a:prstGeom prst="rect">
            <a:avLst/>
          </a:prstGeom>
          <a:solidFill>
            <a:schemeClr val="tx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BA2AA1-C8E4-4CDF-6DB9-F89A8750C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D36C88-6379-138D-3BDD-C73A2AA30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limitations (for C80-88)</a:t>
            </a:r>
          </a:p>
        </p:txBody>
      </p:sp>
      <p:pic>
        <p:nvPicPr>
          <p:cNvPr id="4" name="Picture 3" descr="A graph of a driver and driver&#10;&#10;Description automatically generated">
            <a:extLst>
              <a:ext uri="{FF2B5EF4-FFF2-40B4-BE49-F238E27FC236}">
                <a16:creationId xmlns:a16="http://schemas.microsoft.com/office/drawing/2014/main" id="{AD34CF39-ED75-9BFE-A2EE-A9F1F8069E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4821" y="1560192"/>
            <a:ext cx="5442356" cy="4115895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D32D0-B62B-8855-0238-300D4D864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Mathieu Taquet | Beam based measurements of cavities impedance (C80, C10)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B96000E-EFF9-2ADC-006B-978CA48437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5 February 2025</a:t>
            </a:r>
          </a:p>
        </p:txBody>
      </p:sp>
    </p:spTree>
    <p:extLst>
      <p:ext uri="{BB962C8B-B14F-4D97-AF65-F5344CB8AC3E}">
        <p14:creationId xmlns:p14="http://schemas.microsoft.com/office/powerpoint/2010/main" val="1093165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1253B8B-ECCE-9A70-7B9E-4D98949208CB}"/>
              </a:ext>
            </a:extLst>
          </p:cNvPr>
          <p:cNvSpPr/>
          <p:nvPr/>
        </p:nvSpPr>
        <p:spPr>
          <a:xfrm>
            <a:off x="0" y="1181101"/>
            <a:ext cx="12192000" cy="5181600"/>
          </a:xfrm>
          <a:prstGeom prst="rect">
            <a:avLst/>
          </a:prstGeom>
          <a:solidFill>
            <a:schemeClr val="tx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9467849" cy="4608512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Introduction</a:t>
            </a:r>
          </a:p>
          <a:p>
            <a:endParaRPr lang="en-US" dirty="0"/>
          </a:p>
          <a:p>
            <a:r>
              <a:rPr lang="en-US" dirty="0"/>
              <a:t>Measurement principle</a:t>
            </a:r>
          </a:p>
          <a:p>
            <a:endParaRPr lang="en-US" dirty="0"/>
          </a:p>
          <a:p>
            <a:r>
              <a:rPr lang="en-US" dirty="0"/>
              <a:t>C80</a:t>
            </a:r>
          </a:p>
          <a:p>
            <a:endParaRPr lang="en-US" dirty="0"/>
          </a:p>
          <a:p>
            <a:r>
              <a:rPr lang="en-US" dirty="0"/>
              <a:t>C10</a:t>
            </a:r>
          </a:p>
          <a:p>
            <a:endParaRPr lang="en-US" dirty="0"/>
          </a:p>
          <a:p>
            <a:r>
              <a:rPr lang="en-US" dirty="0"/>
              <a:t>Conclusions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F1AFB80-DA27-A19E-9D37-4BA5F7D3E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Mathieu Taquet | Beam based measurements of cavities impedance (C80, C10)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4225B714-A78C-77E0-7A0B-4AE37AA31D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5 February 2025</a:t>
            </a:r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9F220E-0778-CE00-D25A-B43F364974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4F547C8-C002-B668-09F8-54D94823A037}"/>
              </a:ext>
            </a:extLst>
          </p:cNvPr>
          <p:cNvSpPr/>
          <p:nvPr/>
        </p:nvSpPr>
        <p:spPr>
          <a:xfrm>
            <a:off x="0" y="1181101"/>
            <a:ext cx="12192000" cy="5181600"/>
          </a:xfrm>
          <a:prstGeom prst="rect">
            <a:avLst/>
          </a:prstGeom>
          <a:solidFill>
            <a:schemeClr val="tx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1FCC5-BA0C-0667-C62A-CFD96BCAE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1A1A66-229F-28E5-70CB-607FAD1DD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15" name="Google Shape;500;p29">
            <a:extLst>
              <a:ext uri="{FF2B5EF4-FFF2-40B4-BE49-F238E27FC236}">
                <a16:creationId xmlns:a16="http://schemas.microsoft.com/office/drawing/2014/main" id="{12969570-68E8-FBDC-E388-17617F416DC7}"/>
              </a:ext>
            </a:extLst>
          </p:cNvPr>
          <p:cNvSpPr txBox="1">
            <a:spLocks/>
          </p:cNvSpPr>
          <p:nvPr/>
        </p:nvSpPr>
        <p:spPr>
          <a:xfrm>
            <a:off x="2158513" y="2627482"/>
            <a:ext cx="476700" cy="4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Aft>
                <a:spcPts val="1200"/>
              </a:spcAft>
              <a:buFont typeface="Arial"/>
              <a:buNone/>
            </a:pPr>
            <a:endParaRPr lang="fr" sz="1600" b="1" i="1" dirty="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803556F-1E2E-15DD-FA56-13059A11EA59}"/>
              </a:ext>
            </a:extLst>
          </p:cNvPr>
          <p:cNvSpPr txBox="1">
            <a:spLocks/>
          </p:cNvSpPr>
          <p:nvPr/>
        </p:nvSpPr>
        <p:spPr>
          <a:xfrm>
            <a:off x="3055392" y="981562"/>
            <a:ext cx="8837194" cy="16459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Is the new PSpice model of the amplifier chain reproducing the beam cavity interaction throughout the complete power range?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0B351054-7B08-7545-78F7-CE664AFD7F9A}"/>
              </a:ext>
            </a:extLst>
          </p:cNvPr>
          <p:cNvSpPr txBox="1">
            <a:spLocks/>
          </p:cNvSpPr>
          <p:nvPr/>
        </p:nvSpPr>
        <p:spPr>
          <a:xfrm>
            <a:off x="767977" y="1630641"/>
            <a:ext cx="1091120" cy="16459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3200" dirty="0">
                <a:solidFill>
                  <a:schemeClr val="tx1"/>
                </a:solidFill>
              </a:rPr>
              <a:t>C80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1BD97DD-21F4-94AC-233D-9B751E52D3A3}"/>
              </a:ext>
            </a:extLst>
          </p:cNvPr>
          <p:cNvCxnSpPr>
            <a:cxnSpLocks/>
          </p:cNvCxnSpPr>
          <p:nvPr/>
        </p:nvCxnSpPr>
        <p:spPr>
          <a:xfrm>
            <a:off x="318052" y="3593989"/>
            <a:ext cx="1157453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973F4E88-6737-7D18-E77A-41348885EA99}"/>
              </a:ext>
            </a:extLst>
          </p:cNvPr>
          <p:cNvSpPr txBox="1">
            <a:spLocks/>
          </p:cNvSpPr>
          <p:nvPr/>
        </p:nvSpPr>
        <p:spPr>
          <a:xfrm>
            <a:off x="767977" y="4226907"/>
            <a:ext cx="1091120" cy="16459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3200" dirty="0">
                <a:solidFill>
                  <a:schemeClr val="tx1"/>
                </a:solidFill>
              </a:rPr>
              <a:t>C10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D3A91CD8-7C54-AEA6-8699-062153ADF920}"/>
              </a:ext>
            </a:extLst>
          </p:cNvPr>
          <p:cNvSpPr txBox="1">
            <a:spLocks/>
          </p:cNvSpPr>
          <p:nvPr/>
        </p:nvSpPr>
        <p:spPr>
          <a:xfrm>
            <a:off x="3055392" y="4280156"/>
            <a:ext cx="8837194" cy="7314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</a:rPr>
              <a:t>What are the dynamics of the impedance when the gap relay is switched on ?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30" name="Content Placeholder 1">
            <a:extLst>
              <a:ext uri="{FF2B5EF4-FFF2-40B4-BE49-F238E27FC236}">
                <a16:creationId xmlns:a16="http://schemas.microsoft.com/office/drawing/2014/main" id="{1D7FD780-0D93-C0D6-F538-082141E738DF}"/>
              </a:ext>
            </a:extLst>
          </p:cNvPr>
          <p:cNvSpPr txBox="1">
            <a:spLocks/>
          </p:cNvSpPr>
          <p:nvPr/>
        </p:nvSpPr>
        <p:spPr>
          <a:xfrm>
            <a:off x="3055392" y="4782136"/>
            <a:ext cx="8837194" cy="150239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Is the shunt impedance with wideband feedback  around 500 </a:t>
            </a:r>
            <a:r>
              <a:rPr lang="el-GR" sz="2000" dirty="0">
                <a:solidFill>
                  <a:schemeClr val="tx1"/>
                </a:solidFill>
              </a:rPr>
              <a:t>Ω</a:t>
            </a:r>
            <a:r>
              <a:rPr lang="en-US" sz="2000" dirty="0">
                <a:solidFill>
                  <a:schemeClr val="tx1"/>
                </a:solidFill>
              </a:rPr>
              <a:t> ? 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31" name="Graphic 30" descr="Question Mark with solid fill">
            <a:extLst>
              <a:ext uri="{FF2B5EF4-FFF2-40B4-BE49-F238E27FC236}">
                <a16:creationId xmlns:a16="http://schemas.microsoft.com/office/drawing/2014/main" id="{A6392110-C864-AE5E-91CD-96112F509D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680979">
            <a:off x="2025807" y="1297707"/>
            <a:ext cx="862877" cy="862877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B09B93C-5597-8BE0-9502-1FBF90CC6C5F}"/>
              </a:ext>
            </a:extLst>
          </p:cNvPr>
          <p:cNvCxnSpPr>
            <a:cxnSpLocks/>
          </p:cNvCxnSpPr>
          <p:nvPr/>
        </p:nvCxnSpPr>
        <p:spPr>
          <a:xfrm>
            <a:off x="3295481" y="2693328"/>
            <a:ext cx="631025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B24CEE18-3AED-950E-3EFE-736B23415C95}"/>
              </a:ext>
            </a:extLst>
          </p:cNvPr>
          <p:cNvSpPr txBox="1">
            <a:spLocks/>
          </p:cNvSpPr>
          <p:nvPr/>
        </p:nvSpPr>
        <p:spPr>
          <a:xfrm>
            <a:off x="4097633" y="2008763"/>
            <a:ext cx="7070939" cy="16459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Measure the system with the beam until it starts to compress 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35" name="Graphic 34" descr="Question Mark with solid fill">
            <a:extLst>
              <a:ext uri="{FF2B5EF4-FFF2-40B4-BE49-F238E27FC236}">
                <a16:creationId xmlns:a16="http://schemas.microsoft.com/office/drawing/2014/main" id="{E26BA795-F30C-5753-8D4B-3201BC062C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680979">
            <a:off x="2006773" y="4449584"/>
            <a:ext cx="862877" cy="862877"/>
          </a:xfrm>
          <a:prstGeom prst="rect">
            <a:avLst/>
          </a:prstGeom>
        </p:spPr>
      </p:pic>
      <p:sp>
        <p:nvSpPr>
          <p:cNvPr id="38" name="Footer Placeholder 4">
            <a:extLst>
              <a:ext uri="{FF2B5EF4-FFF2-40B4-BE49-F238E27FC236}">
                <a16:creationId xmlns:a16="http://schemas.microsoft.com/office/drawing/2014/main" id="{8AECF2CB-723F-E0B6-CFA1-5F2E4E42F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Mathieu Taquet | Beam based measurements of cavities impedance (C80, C10)</a:t>
            </a:r>
          </a:p>
        </p:txBody>
      </p:sp>
      <p:sp>
        <p:nvSpPr>
          <p:cNvPr id="39" name="Date Placeholder 3">
            <a:extLst>
              <a:ext uri="{FF2B5EF4-FFF2-40B4-BE49-F238E27FC236}">
                <a16:creationId xmlns:a16="http://schemas.microsoft.com/office/drawing/2014/main" id="{05F5BA6C-8331-9DA6-2F3E-739B36AC65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5 February 2025</a:t>
            </a:r>
          </a:p>
        </p:txBody>
      </p:sp>
    </p:spTree>
    <p:extLst>
      <p:ext uri="{BB962C8B-B14F-4D97-AF65-F5344CB8AC3E}">
        <p14:creationId xmlns:p14="http://schemas.microsoft.com/office/powerpoint/2010/main" val="3565346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1F585E-D029-3B0E-E8E1-1759114D83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7BEB43ED-BA4D-1DC9-35DC-797FBA51DAA5}"/>
              </a:ext>
            </a:extLst>
          </p:cNvPr>
          <p:cNvSpPr/>
          <p:nvPr/>
        </p:nvSpPr>
        <p:spPr>
          <a:xfrm>
            <a:off x="-1" y="1011885"/>
            <a:ext cx="12192001" cy="5350816"/>
          </a:xfrm>
          <a:prstGeom prst="rect">
            <a:avLst/>
          </a:prstGeom>
          <a:solidFill>
            <a:schemeClr val="tx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6E715-B819-3178-3B8D-B74499E8C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12A05E-29EB-D654-3513-8FD77F36B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principle (for C80-88)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Google Shape;155;p15">
                <a:extLst>
                  <a:ext uri="{FF2B5EF4-FFF2-40B4-BE49-F238E27FC236}">
                    <a16:creationId xmlns:a16="http://schemas.microsoft.com/office/drawing/2014/main" id="{BBB13288-1197-F131-EBEF-FB9DDE2F00A9}"/>
                  </a:ext>
                </a:extLst>
              </p:cNvPr>
              <p:cNvSpPr txBox="1"/>
              <p:nvPr/>
            </p:nvSpPr>
            <p:spPr>
              <a:xfrm>
                <a:off x="7667062" y="5271557"/>
                <a:ext cx="3956578" cy="6973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lvl="0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𝑹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𝒔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(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𝑰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(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𝟖𝟎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 </m:t>
                      </m:r>
                      <m:r>
                        <a:rPr lang="en-US" sz="1600" b="1" i="0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𝐌𝐇𝐳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))=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</m:ctrlPr>
                        </m:fPr>
                        <m:num>
                          <m:r>
                            <a:rPr lang="en-US" sz="1600" b="1" i="1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𝑽</m:t>
                          </m:r>
                          <m:r>
                            <a:rPr lang="en-US" sz="1600" b="1" i="1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(</m:t>
                          </m:r>
                          <m:r>
                            <a:rPr lang="en-US" sz="1600" b="1" i="1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𝟖𝟎</m:t>
                          </m:r>
                          <m:r>
                            <a:rPr lang="en-US" sz="1600" b="1" i="1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 </m:t>
                          </m:r>
                          <m:r>
                            <a:rPr lang="en-US" sz="1600" b="1" i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𝐌𝐇𝐳</m:t>
                          </m:r>
                          <m:r>
                            <a:rPr lang="en-US" sz="1600" b="1" i="1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,</m:t>
                          </m:r>
                          <m:r>
                            <a:rPr lang="en-US" sz="1600" b="1" i="1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𝑰</m:t>
                          </m:r>
                          <m:r>
                            <a:rPr lang="en-US" sz="1600" b="1" i="1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(</m:t>
                          </m:r>
                          <m:r>
                            <a:rPr lang="en-US" sz="1600" b="1" i="1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𝟖𝟎</m:t>
                          </m:r>
                          <m:r>
                            <a:rPr lang="en-US" sz="1600" b="1" i="1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 </m:t>
                          </m:r>
                          <m:r>
                            <a:rPr lang="en-US" sz="1600" b="1" i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𝐌𝐇𝐳</m:t>
                          </m:r>
                          <m:r>
                            <a:rPr lang="en-US" sz="1600" b="1" i="1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))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𝑰</m:t>
                          </m:r>
                          <m:r>
                            <a:rPr lang="en-US" sz="16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(</m:t>
                          </m:r>
                          <m:r>
                            <a:rPr lang="en-US" sz="16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𝟖𝟎</m:t>
                          </m:r>
                          <m:r>
                            <a:rPr lang="en-US" sz="16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 </m:t>
                          </m:r>
                          <m:r>
                            <a:rPr lang="en-US" sz="1600" b="1" i="0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𝐌𝐇𝐳</m:t>
                          </m:r>
                          <m:r>
                            <a:rPr lang="en-US" sz="16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sz="1600" b="1" dirty="0">
                  <a:solidFill>
                    <a:srgbClr val="0033A0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mc:Choice>
        <mc:Fallback>
          <p:sp>
            <p:nvSpPr>
              <p:cNvPr id="4" name="Google Shape;155;p15">
                <a:extLst>
                  <a:ext uri="{FF2B5EF4-FFF2-40B4-BE49-F238E27FC236}">
                    <a16:creationId xmlns:a16="http://schemas.microsoft.com/office/drawing/2014/main" id="{BBB13288-1197-F131-EBEF-FB9DDE2F00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7062" y="5271557"/>
                <a:ext cx="3956578" cy="69734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Google Shape;159;p15">
            <a:extLst>
              <a:ext uri="{FF2B5EF4-FFF2-40B4-BE49-F238E27FC236}">
                <a16:creationId xmlns:a16="http://schemas.microsoft.com/office/drawing/2014/main" id="{824212A9-0A36-F856-754B-E11E2BE7D571}"/>
              </a:ext>
            </a:extLst>
          </p:cNvPr>
          <p:cNvSpPr/>
          <p:nvPr/>
        </p:nvSpPr>
        <p:spPr>
          <a:xfrm rot="5400000">
            <a:off x="9415707" y="4830580"/>
            <a:ext cx="234461" cy="177621"/>
          </a:xfrm>
          <a:custGeom>
            <a:avLst/>
            <a:gdLst/>
            <a:ahLst/>
            <a:cxnLst/>
            <a:rect l="l" t="t" r="r" b="b"/>
            <a:pathLst>
              <a:path w="2439" h="1848" extrusionOk="0">
                <a:moveTo>
                  <a:pt x="1580" y="1"/>
                </a:moveTo>
                <a:lnTo>
                  <a:pt x="1371" y="203"/>
                </a:lnTo>
                <a:lnTo>
                  <a:pt x="1919" y="780"/>
                </a:lnTo>
                <a:lnTo>
                  <a:pt x="1" y="780"/>
                </a:lnTo>
                <a:lnTo>
                  <a:pt x="1" y="1068"/>
                </a:lnTo>
                <a:lnTo>
                  <a:pt x="1919" y="1068"/>
                </a:lnTo>
                <a:lnTo>
                  <a:pt x="1371" y="1645"/>
                </a:lnTo>
                <a:lnTo>
                  <a:pt x="1580" y="1847"/>
                </a:lnTo>
                <a:lnTo>
                  <a:pt x="2439" y="924"/>
                </a:lnTo>
                <a:lnTo>
                  <a:pt x="1580" y="1"/>
                </a:lnTo>
                <a:close/>
              </a:path>
            </a:pathLst>
          </a:custGeom>
          <a:solidFill>
            <a:srgbClr val="0033A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15E32"/>
              </a:solidFill>
            </a:endParaRPr>
          </a:p>
        </p:txBody>
      </p:sp>
      <p:pic>
        <p:nvPicPr>
          <p:cNvPr id="11" name="Picture 10" descr="A stack of electronic devices&#10;&#10;Description automatically generated">
            <a:extLst>
              <a:ext uri="{FF2B5EF4-FFF2-40B4-BE49-F238E27FC236}">
                <a16:creationId xmlns:a16="http://schemas.microsoft.com/office/drawing/2014/main" id="{BA1D3F93-C342-B7A2-7BE3-97F0DD85C0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466" y="3834928"/>
            <a:ext cx="3358232" cy="2518674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59BB862-CD26-2E17-F657-A5A582070A40}"/>
              </a:ext>
            </a:extLst>
          </p:cNvPr>
          <p:cNvCxnSpPr>
            <a:cxnSpLocks/>
          </p:cNvCxnSpPr>
          <p:nvPr/>
        </p:nvCxnSpPr>
        <p:spPr>
          <a:xfrm flipV="1">
            <a:off x="3014590" y="2317343"/>
            <a:ext cx="3772114" cy="271927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9E5A3EE-E50C-5AFB-9445-C3DABE3E0C06}"/>
              </a:ext>
            </a:extLst>
          </p:cNvPr>
          <p:cNvSpPr txBox="1"/>
          <p:nvPr/>
        </p:nvSpPr>
        <p:spPr>
          <a:xfrm>
            <a:off x="4446819" y="1261214"/>
            <a:ext cx="209896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BE" sz="1600" dirty="0" err="1">
                <a:solidFill>
                  <a:schemeClr val="tx2"/>
                </a:solidFill>
                <a:cs typeface="Poppins" panose="00000500000000000000" pitchFamily="2" charset="0"/>
              </a:rPr>
              <a:t>While</a:t>
            </a:r>
            <a:r>
              <a:rPr lang="fr-BE" sz="1600" dirty="0">
                <a:solidFill>
                  <a:schemeClr val="tx2"/>
                </a:solidFill>
                <a:cs typeface="Poppins" panose="00000500000000000000" pitchFamily="2" charset="0"/>
              </a:rPr>
              <a:t> the 40 MHz </a:t>
            </a:r>
            <a:r>
              <a:rPr lang="fr-BE" sz="1600" dirty="0" err="1">
                <a:solidFill>
                  <a:schemeClr val="tx2"/>
                </a:solidFill>
                <a:cs typeface="Poppins" panose="00000500000000000000" pitchFamily="2" charset="0"/>
              </a:rPr>
              <a:t>cavities</a:t>
            </a:r>
            <a:r>
              <a:rPr lang="fr-BE" sz="1600" dirty="0">
                <a:solidFill>
                  <a:schemeClr val="tx2"/>
                </a:solidFill>
                <a:cs typeface="Poppins" panose="00000500000000000000" pitchFamily="2" charset="0"/>
              </a:rPr>
              <a:t> and C80-89 and C80-08 follow the </a:t>
            </a:r>
            <a:r>
              <a:rPr lang="fr-BE" sz="1600" dirty="0" err="1">
                <a:solidFill>
                  <a:schemeClr val="tx2"/>
                </a:solidFill>
                <a:cs typeface="Poppins" panose="00000500000000000000" pitchFamily="2" charset="0"/>
              </a:rPr>
              <a:t>bunch</a:t>
            </a:r>
            <a:r>
              <a:rPr lang="fr-BE" sz="1600" dirty="0">
                <a:solidFill>
                  <a:schemeClr val="tx2"/>
                </a:solidFill>
                <a:cs typeface="Poppins" panose="00000500000000000000" pitchFamily="2" charset="0"/>
              </a:rPr>
              <a:t> rotation program</a:t>
            </a:r>
            <a:endParaRPr lang="fr-BE" sz="16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Google Shape;155;p15">
                <a:extLst>
                  <a:ext uri="{FF2B5EF4-FFF2-40B4-BE49-F238E27FC236}">
                    <a16:creationId xmlns:a16="http://schemas.microsoft.com/office/drawing/2014/main" id="{E62BF949-CF53-8D0E-071F-185D3F334ADE}"/>
                  </a:ext>
                </a:extLst>
              </p:cNvPr>
              <p:cNvSpPr txBox="1"/>
              <p:nvPr/>
            </p:nvSpPr>
            <p:spPr>
              <a:xfrm>
                <a:off x="6799340" y="2101915"/>
                <a:ext cx="1455774" cy="4308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lvl="0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Poppins"/>
                          <a:sym typeface="Poppins"/>
                        </a:rPr>
                        <m:t>∝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𝑰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(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𝟖𝟎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 </m:t>
                      </m:r>
                      <m:r>
                        <a:rPr lang="en-US" sz="1600" b="1" i="0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𝐌𝐇𝐳</m:t>
                      </m:r>
                      <m:r>
                        <a:rPr lang="en-US" sz="1600" b="1" i="0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)</m:t>
                      </m:r>
                    </m:oMath>
                  </m:oMathPara>
                </a14:m>
                <a:endParaRPr sz="1600" b="1" dirty="0">
                  <a:solidFill>
                    <a:srgbClr val="0033A0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mc:Choice>
        <mc:Fallback xmlns="">
          <p:sp>
            <p:nvSpPr>
              <p:cNvPr id="21" name="Google Shape;155;p15">
                <a:extLst>
                  <a:ext uri="{FF2B5EF4-FFF2-40B4-BE49-F238E27FC236}">
                    <a16:creationId xmlns:a16="http://schemas.microsoft.com/office/drawing/2014/main" id="{E62BF949-CF53-8D0E-071F-185D3F334A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9340" y="2101915"/>
                <a:ext cx="1455774" cy="43085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Google Shape;155;p15">
                <a:extLst>
                  <a:ext uri="{FF2B5EF4-FFF2-40B4-BE49-F238E27FC236}">
                    <a16:creationId xmlns:a16="http://schemas.microsoft.com/office/drawing/2014/main" id="{5B1F3139-5AD9-1355-7242-E22F6DE22FB2}"/>
                  </a:ext>
                </a:extLst>
              </p:cNvPr>
              <p:cNvSpPr txBox="1"/>
              <p:nvPr/>
            </p:nvSpPr>
            <p:spPr>
              <a:xfrm>
                <a:off x="7294690" y="4242652"/>
                <a:ext cx="1455774" cy="4308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lvl="0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Poppins"/>
                          <a:sym typeface="Poppins"/>
                        </a:rPr>
                        <m:t>∝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Poppins"/>
                          <a:sym typeface="Poppins"/>
                        </a:rPr>
                        <m:t>𝑽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(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𝟖𝟎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 </m:t>
                      </m:r>
                      <m:r>
                        <a:rPr lang="en-US" sz="1600" b="1" i="0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𝐌𝐇𝐳</m:t>
                      </m:r>
                      <m:r>
                        <a:rPr lang="en-US" sz="1600" b="1" i="0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,</m:t>
                      </m:r>
                      <m:r>
                        <a:rPr lang="en-US" sz="1600" b="1" i="1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𝑰</m:t>
                      </m:r>
                      <m:r>
                        <a:rPr lang="en-US" sz="1600" b="1" i="1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(</m:t>
                      </m:r>
                      <m:r>
                        <a:rPr lang="en-US" sz="1600" b="1" i="1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𝟖𝟎</m:t>
                      </m:r>
                      <m:r>
                        <a:rPr lang="en-US" sz="1600" b="1" i="1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 </m:t>
                      </m:r>
                      <m:r>
                        <a:rPr lang="en-US" sz="1600" b="1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𝐌𝐇𝐳</m:t>
                      </m:r>
                      <m:r>
                        <a:rPr lang="en-US" sz="1600" b="1" i="1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)</m:t>
                      </m:r>
                      <m:r>
                        <a:rPr lang="en-US" sz="1600" b="1" i="0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)</m:t>
                      </m:r>
                    </m:oMath>
                  </m:oMathPara>
                </a14:m>
                <a:endParaRPr sz="1600" b="1" dirty="0">
                  <a:solidFill>
                    <a:srgbClr val="0033A0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mc:Choice>
        <mc:Fallback xmlns="">
          <p:sp>
            <p:nvSpPr>
              <p:cNvPr id="22" name="Google Shape;155;p15">
                <a:extLst>
                  <a:ext uri="{FF2B5EF4-FFF2-40B4-BE49-F238E27FC236}">
                    <a16:creationId xmlns:a16="http://schemas.microsoft.com/office/drawing/2014/main" id="{5B1F3139-5AD9-1355-7242-E22F6DE22F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4690" y="4242652"/>
                <a:ext cx="1455774" cy="430857"/>
              </a:xfrm>
              <a:prstGeom prst="rect">
                <a:avLst/>
              </a:prstGeom>
              <a:blipFill>
                <a:blip r:embed="rId5"/>
                <a:stretch>
                  <a:fillRect l="-33193" r="-331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08F241E-FAB2-6E2D-59D1-2C11D3B6A44F}"/>
              </a:ext>
            </a:extLst>
          </p:cNvPr>
          <p:cNvCxnSpPr>
            <a:cxnSpLocks/>
          </p:cNvCxnSpPr>
          <p:nvPr/>
        </p:nvCxnSpPr>
        <p:spPr>
          <a:xfrm>
            <a:off x="8260497" y="2317343"/>
            <a:ext cx="1436914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111DC12-55AC-CC02-5539-D81FFD2919C5}"/>
              </a:ext>
            </a:extLst>
          </p:cNvPr>
          <p:cNvCxnSpPr>
            <a:cxnSpLocks/>
          </p:cNvCxnSpPr>
          <p:nvPr/>
        </p:nvCxnSpPr>
        <p:spPr>
          <a:xfrm>
            <a:off x="9194786" y="4469264"/>
            <a:ext cx="623455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CD8B15E-64B4-8383-68B6-5B0AB87EE91B}"/>
              </a:ext>
            </a:extLst>
          </p:cNvPr>
          <p:cNvSpPr txBox="1"/>
          <p:nvPr/>
        </p:nvSpPr>
        <p:spPr>
          <a:xfrm>
            <a:off x="8074555" y="1854756"/>
            <a:ext cx="18426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BE" sz="1600" dirty="0" err="1">
                <a:solidFill>
                  <a:schemeClr val="tx2"/>
                </a:solidFill>
                <a:cs typeface="Poppins" panose="00000500000000000000" pitchFamily="2" charset="0"/>
              </a:rPr>
              <a:t>Current</a:t>
            </a:r>
            <a:r>
              <a:rPr lang="fr-BE" sz="1600" dirty="0">
                <a:solidFill>
                  <a:schemeClr val="tx2"/>
                </a:solidFill>
                <a:cs typeface="Poppins" panose="00000500000000000000" pitchFamily="2" charset="0"/>
              </a:rPr>
              <a:t> calibration</a:t>
            </a:r>
            <a:endParaRPr lang="fr-BE" sz="1600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4BE1C42-3F8B-F1C5-CF18-07086CDFB7FA}"/>
              </a:ext>
            </a:extLst>
          </p:cNvPr>
          <p:cNvSpPr txBox="1"/>
          <p:nvPr/>
        </p:nvSpPr>
        <p:spPr>
          <a:xfrm>
            <a:off x="8418230" y="3821104"/>
            <a:ext cx="20413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BE" sz="1600" dirty="0">
                <a:solidFill>
                  <a:schemeClr val="tx2"/>
                </a:solidFill>
                <a:cs typeface="Poppins" panose="00000500000000000000" pitchFamily="2" charset="0"/>
              </a:rPr>
              <a:t>Voltage Calibration</a:t>
            </a:r>
            <a:endParaRPr lang="fr-BE" sz="16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Google Shape;155;p15">
                <a:extLst>
                  <a:ext uri="{FF2B5EF4-FFF2-40B4-BE49-F238E27FC236}">
                    <a16:creationId xmlns:a16="http://schemas.microsoft.com/office/drawing/2014/main" id="{DF2A8A6B-1FB2-FEA6-B0DC-66B1A7F909C5}"/>
                  </a:ext>
                </a:extLst>
              </p:cNvPr>
              <p:cNvSpPr txBox="1"/>
              <p:nvPr/>
            </p:nvSpPr>
            <p:spPr>
              <a:xfrm>
                <a:off x="9645351" y="2092211"/>
                <a:ext cx="1455774" cy="4308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lvl="0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𝑰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(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𝟖𝟎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 </m:t>
                      </m:r>
                      <m:r>
                        <a:rPr lang="en-US" sz="1600" b="1" i="0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𝐌𝐇𝐳</m:t>
                      </m:r>
                      <m:r>
                        <a:rPr lang="en-US" sz="1600" b="1" i="0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)</m:t>
                      </m:r>
                    </m:oMath>
                  </m:oMathPara>
                </a14:m>
                <a:endParaRPr sz="1600" b="1" dirty="0">
                  <a:solidFill>
                    <a:srgbClr val="0033A0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mc:Choice>
        <mc:Fallback xmlns="">
          <p:sp>
            <p:nvSpPr>
              <p:cNvPr id="28" name="Google Shape;155;p15">
                <a:extLst>
                  <a:ext uri="{FF2B5EF4-FFF2-40B4-BE49-F238E27FC236}">
                    <a16:creationId xmlns:a16="http://schemas.microsoft.com/office/drawing/2014/main" id="{DF2A8A6B-1FB2-FEA6-B0DC-66B1A7F909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5351" y="2092211"/>
                <a:ext cx="1455774" cy="43085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Google Shape;155;p15">
                <a:extLst>
                  <a:ext uri="{FF2B5EF4-FFF2-40B4-BE49-F238E27FC236}">
                    <a16:creationId xmlns:a16="http://schemas.microsoft.com/office/drawing/2014/main" id="{7AEB90B8-0791-4F0E-4511-7DD1EF178A4B}"/>
                  </a:ext>
                </a:extLst>
              </p:cNvPr>
              <p:cNvSpPr txBox="1"/>
              <p:nvPr/>
            </p:nvSpPr>
            <p:spPr>
              <a:xfrm>
                <a:off x="10217393" y="4253835"/>
                <a:ext cx="1455774" cy="4308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lvl="0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Poppins"/>
                          <a:sym typeface="Poppins"/>
                        </a:rPr>
                        <m:t>𝑽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(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𝟖𝟎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 </m:t>
                      </m:r>
                      <m:r>
                        <a:rPr lang="en-US" sz="1600" b="1" i="0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𝐌𝐇𝐳</m:t>
                      </m:r>
                      <m:r>
                        <a:rPr lang="en-US" sz="1600" b="1" i="0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,</m:t>
                      </m:r>
                      <m:r>
                        <a:rPr lang="en-US" sz="1600" b="1" i="1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𝑰</m:t>
                      </m:r>
                      <m:r>
                        <a:rPr lang="en-US" sz="1600" b="1" i="1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(</m:t>
                      </m:r>
                      <m:r>
                        <a:rPr lang="en-US" sz="1600" b="1" i="1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𝟖𝟎</m:t>
                      </m:r>
                      <m:r>
                        <a:rPr lang="en-US" sz="1600" b="1" i="1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 </m:t>
                      </m:r>
                      <m:r>
                        <a:rPr lang="en-US" sz="1600" b="1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𝐌𝐇𝐳</m:t>
                      </m:r>
                      <m:r>
                        <a:rPr lang="en-US" sz="1600" b="1" i="1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)</m:t>
                      </m:r>
                      <m:r>
                        <a:rPr lang="en-US" sz="1600" b="1" i="0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)</m:t>
                      </m:r>
                    </m:oMath>
                  </m:oMathPara>
                </a14:m>
                <a:endParaRPr sz="1600" b="1" dirty="0">
                  <a:solidFill>
                    <a:srgbClr val="0033A0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mc:Choice>
        <mc:Fallback xmlns="">
          <p:sp>
            <p:nvSpPr>
              <p:cNvPr id="29" name="Google Shape;155;p15">
                <a:extLst>
                  <a:ext uri="{FF2B5EF4-FFF2-40B4-BE49-F238E27FC236}">
                    <a16:creationId xmlns:a16="http://schemas.microsoft.com/office/drawing/2014/main" id="{7AEB90B8-0791-4F0E-4511-7DD1EF178A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17393" y="4253835"/>
                <a:ext cx="1455774" cy="430857"/>
              </a:xfrm>
              <a:prstGeom prst="rect">
                <a:avLst/>
              </a:prstGeom>
              <a:blipFill>
                <a:blip r:embed="rId7"/>
                <a:stretch>
                  <a:fillRect l="-26778" r="-259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8F6FD31-B484-D85A-361F-143839023EC9}"/>
              </a:ext>
            </a:extLst>
          </p:cNvPr>
          <p:cNvCxnSpPr>
            <a:cxnSpLocks/>
          </p:cNvCxnSpPr>
          <p:nvPr/>
        </p:nvCxnSpPr>
        <p:spPr>
          <a:xfrm flipV="1">
            <a:off x="2970828" y="4458080"/>
            <a:ext cx="3787119" cy="165220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A screen shot of a graph&#10;&#10;Description automatically generated">
            <a:extLst>
              <a:ext uri="{FF2B5EF4-FFF2-40B4-BE49-F238E27FC236}">
                <a16:creationId xmlns:a16="http://schemas.microsoft.com/office/drawing/2014/main" id="{8B0C9CC1-AC29-0257-329E-D745860FFB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4304" y="980665"/>
            <a:ext cx="3939879" cy="2954909"/>
          </a:xfrm>
          <a:prstGeom prst="rect">
            <a:avLst/>
          </a:prstGeom>
        </p:spPr>
      </p:pic>
      <p:sp>
        <p:nvSpPr>
          <p:cNvPr id="14" name="Curved Down Arrow 21">
            <a:extLst>
              <a:ext uri="{FF2B5EF4-FFF2-40B4-BE49-F238E27FC236}">
                <a16:creationId xmlns:a16="http://schemas.microsoft.com/office/drawing/2014/main" id="{95BDC67B-C624-6F0A-FCC4-D99DB362CDAD}"/>
              </a:ext>
            </a:extLst>
          </p:cNvPr>
          <p:cNvSpPr/>
          <p:nvPr/>
        </p:nvSpPr>
        <p:spPr>
          <a:xfrm rot="16200000" flipH="1">
            <a:off x="969383" y="3252304"/>
            <a:ext cx="2312894" cy="786818"/>
          </a:xfrm>
          <a:prstGeom prst="curvedDownArrow">
            <a:avLst>
              <a:gd name="adj1" fmla="val 31729"/>
              <a:gd name="adj2" fmla="val 52297"/>
              <a:gd name="adj3" fmla="val 27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0FB10F2-C483-FF1E-50E8-FB2D16B8F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Mathieu Taquet | Beam based measurements of cavities impedance (C80, C10)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1308DEC-C249-881A-49AA-10D5E60160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5 February 2025</a:t>
            </a:r>
          </a:p>
        </p:txBody>
      </p:sp>
    </p:spTree>
    <p:extLst>
      <p:ext uri="{BB962C8B-B14F-4D97-AF65-F5344CB8AC3E}">
        <p14:creationId xmlns:p14="http://schemas.microsoft.com/office/powerpoint/2010/main" val="136373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5AF2EF-D890-6BEE-2B67-021AB728C6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4B7736B8-61D8-6A50-5C90-B3086F08E1FD}"/>
              </a:ext>
            </a:extLst>
          </p:cNvPr>
          <p:cNvSpPr/>
          <p:nvPr/>
        </p:nvSpPr>
        <p:spPr>
          <a:xfrm>
            <a:off x="-1" y="1011885"/>
            <a:ext cx="12192001" cy="5350816"/>
          </a:xfrm>
          <a:prstGeom prst="rect">
            <a:avLst/>
          </a:prstGeom>
          <a:solidFill>
            <a:schemeClr val="tx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96040-4BAD-6C9F-7DF8-B1934B516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0A737A-7CAD-CA25-F7CD-58E63C54C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(for C80-88)</a:t>
            </a:r>
          </a:p>
        </p:txBody>
      </p:sp>
      <p:pic>
        <p:nvPicPr>
          <p:cNvPr id="8" name="Picture 7" descr="A red and blue graph&#10;&#10;Description automatically generated">
            <a:extLst>
              <a:ext uri="{FF2B5EF4-FFF2-40B4-BE49-F238E27FC236}">
                <a16:creationId xmlns:a16="http://schemas.microsoft.com/office/drawing/2014/main" id="{80D2CDB6-5CFC-5D15-D23F-3E852CCFB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5347" y="2606147"/>
            <a:ext cx="3800970" cy="2874562"/>
          </a:xfrm>
          <a:prstGeom prst="rect">
            <a:avLst/>
          </a:prstGeom>
        </p:spPr>
      </p:pic>
      <p:pic>
        <p:nvPicPr>
          <p:cNvPr id="10" name="Picture 9" descr="A graph of measurement of a function&#10;&#10;Description automatically generated with medium confidence">
            <a:extLst>
              <a:ext uri="{FF2B5EF4-FFF2-40B4-BE49-F238E27FC236}">
                <a16:creationId xmlns:a16="http://schemas.microsoft.com/office/drawing/2014/main" id="{5DB79D44-07B5-3356-AE9C-84ABF27F79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122" y="2606147"/>
            <a:ext cx="3800970" cy="2874563"/>
          </a:xfrm>
          <a:prstGeom prst="rect">
            <a:avLst/>
          </a:prstGeom>
        </p:spPr>
      </p:pic>
      <p:pic>
        <p:nvPicPr>
          <p:cNvPr id="12" name="Picture 11" descr="A graph of a curve&#10;&#10;Description automatically generated">
            <a:extLst>
              <a:ext uri="{FF2B5EF4-FFF2-40B4-BE49-F238E27FC236}">
                <a16:creationId xmlns:a16="http://schemas.microsoft.com/office/drawing/2014/main" id="{13E8F5CC-1108-BBDC-018B-68D94B44C5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9215" y="2606146"/>
            <a:ext cx="3800971" cy="2874563"/>
          </a:xfrm>
          <a:prstGeom prst="rect">
            <a:avLst/>
          </a:prstGeom>
        </p:spPr>
      </p:pic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A6D74858-C03B-DC16-D2CA-BB5BEEE875B9}"/>
              </a:ext>
            </a:extLst>
          </p:cNvPr>
          <p:cNvSpPr txBox="1">
            <a:spLocks/>
          </p:cNvSpPr>
          <p:nvPr/>
        </p:nvSpPr>
        <p:spPr>
          <a:xfrm>
            <a:off x="484283" y="1612477"/>
            <a:ext cx="3800970" cy="16459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tx1"/>
              </a:solidFill>
            </a:endParaRPr>
          </a:p>
          <a:p>
            <a:pPr algn="ctr"/>
            <a:r>
              <a:rPr lang="en-US" sz="1800" dirty="0">
                <a:solidFill>
                  <a:schemeClr val="tx1"/>
                </a:solidFill>
              </a:rPr>
              <a:t>Compression of the shunt resistance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D0E6E2BA-D47D-FA62-48F9-A7CFAF51CAE4}"/>
              </a:ext>
            </a:extLst>
          </p:cNvPr>
          <p:cNvSpPr txBox="1">
            <a:spLocks/>
          </p:cNvSpPr>
          <p:nvPr/>
        </p:nvSpPr>
        <p:spPr>
          <a:xfrm>
            <a:off x="4488081" y="1612477"/>
            <a:ext cx="3800970" cy="16459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tx1"/>
              </a:solidFill>
            </a:endParaRPr>
          </a:p>
          <a:p>
            <a:pPr algn="ctr"/>
            <a:r>
              <a:rPr lang="en-US" sz="1800" dirty="0">
                <a:solidFill>
                  <a:schemeClr val="tx1"/>
                </a:solidFill>
              </a:rPr>
              <a:t>Anodic current during BR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699333CA-8402-98E2-A146-8DE90A871868}"/>
              </a:ext>
            </a:extLst>
          </p:cNvPr>
          <p:cNvSpPr txBox="1">
            <a:spLocks/>
          </p:cNvSpPr>
          <p:nvPr/>
        </p:nvSpPr>
        <p:spPr>
          <a:xfrm>
            <a:off x="8697084" y="1594086"/>
            <a:ext cx="3366052" cy="16459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tx1"/>
              </a:solidFill>
            </a:endParaRPr>
          </a:p>
          <a:p>
            <a:pPr algn="ctr"/>
            <a:r>
              <a:rPr lang="en-US" sz="1800" dirty="0">
                <a:solidFill>
                  <a:schemeClr val="tx1"/>
                </a:solidFill>
              </a:rPr>
              <a:t>Induced voltage in C80-88 during BR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4CB31072-946B-1F5C-400F-8F7A7EF75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Mathieu Taquet | Beam based measurements of cavities impedance (C80, C10)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DA081E8-BFB7-3301-656A-725A8B22F1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5 February 2025</a:t>
            </a:r>
          </a:p>
        </p:txBody>
      </p:sp>
    </p:spTree>
    <p:extLst>
      <p:ext uri="{BB962C8B-B14F-4D97-AF65-F5344CB8AC3E}">
        <p14:creationId xmlns:p14="http://schemas.microsoft.com/office/powerpoint/2010/main" val="1519649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BEF3AD-B8C5-8314-7F4B-CC939742C5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85D5397-A41E-899B-EE72-DF42B2724EB3}"/>
              </a:ext>
            </a:extLst>
          </p:cNvPr>
          <p:cNvSpPr/>
          <p:nvPr/>
        </p:nvSpPr>
        <p:spPr>
          <a:xfrm>
            <a:off x="-1" y="1011885"/>
            <a:ext cx="12192001" cy="5350816"/>
          </a:xfrm>
          <a:prstGeom prst="rect">
            <a:avLst/>
          </a:prstGeom>
          <a:solidFill>
            <a:schemeClr val="tx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BC53CB-9A22-E5D3-A07E-79E1AE512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DE8B68-EF0A-6AE4-A076-45E272BE3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(for C80-88)</a:t>
            </a:r>
          </a:p>
        </p:txBody>
      </p:sp>
      <p:pic>
        <p:nvPicPr>
          <p:cNvPr id="2" name="Picture 1" descr="A red and blue graph&#10;&#10;Description automatically generated">
            <a:extLst>
              <a:ext uri="{FF2B5EF4-FFF2-40B4-BE49-F238E27FC236}">
                <a16:creationId xmlns:a16="http://schemas.microsoft.com/office/drawing/2014/main" id="{6F14A0A2-9E42-C7DF-CC42-69FA2FA74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768" y="1168866"/>
            <a:ext cx="3800970" cy="2874562"/>
          </a:xfrm>
          <a:prstGeom prst="rect">
            <a:avLst/>
          </a:prstGeom>
        </p:spPr>
      </p:pic>
      <p:pic>
        <p:nvPicPr>
          <p:cNvPr id="5" name="Picture 4" descr="A red and blue sound waves&#10;&#10;Description automatically generated">
            <a:extLst>
              <a:ext uri="{FF2B5EF4-FFF2-40B4-BE49-F238E27FC236}">
                <a16:creationId xmlns:a16="http://schemas.microsoft.com/office/drawing/2014/main" id="{FFDE5E56-F21C-3977-2C88-47F7A34030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885" y="3759819"/>
            <a:ext cx="3393512" cy="2566414"/>
          </a:xfrm>
          <a:prstGeom prst="rect">
            <a:avLst/>
          </a:prstGeom>
        </p:spPr>
      </p:pic>
      <p:pic>
        <p:nvPicPr>
          <p:cNvPr id="9" name="Picture 8" descr="A red and blue graph&#10;&#10;Description automatically generated">
            <a:extLst>
              <a:ext uri="{FF2B5EF4-FFF2-40B4-BE49-F238E27FC236}">
                <a16:creationId xmlns:a16="http://schemas.microsoft.com/office/drawing/2014/main" id="{FEB51FE6-85F2-4FB2-52A4-686662EDF6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1279" y="3827433"/>
            <a:ext cx="3393512" cy="2566414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312EE2F-F999-F4D7-8062-B19CEE7F02A4}"/>
              </a:ext>
            </a:extLst>
          </p:cNvPr>
          <p:cNvCxnSpPr>
            <a:cxnSpLocks/>
          </p:cNvCxnSpPr>
          <p:nvPr/>
        </p:nvCxnSpPr>
        <p:spPr>
          <a:xfrm flipH="1">
            <a:off x="2291829" y="2496710"/>
            <a:ext cx="2749298" cy="241719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02C310A-4CFC-0FC6-4826-29607832FC43}"/>
              </a:ext>
            </a:extLst>
          </p:cNvPr>
          <p:cNvCxnSpPr>
            <a:cxnSpLocks/>
          </p:cNvCxnSpPr>
          <p:nvPr/>
        </p:nvCxnSpPr>
        <p:spPr>
          <a:xfrm>
            <a:off x="7458323" y="2496710"/>
            <a:ext cx="2782957" cy="254631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385FCF23-33D5-13DB-3D1A-EF7CD53F856F}"/>
              </a:ext>
            </a:extLst>
          </p:cNvPr>
          <p:cNvSpPr txBox="1">
            <a:spLocks/>
          </p:cNvSpPr>
          <p:nvPr/>
        </p:nvSpPr>
        <p:spPr>
          <a:xfrm>
            <a:off x="5447042" y="4464234"/>
            <a:ext cx="1604072" cy="16459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All good !!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A8437323-913F-2B03-E707-D52C6FC33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Mathieu Taquet | Beam based measurements of cavities impedance (C80, C10)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0CFEACD4-88F1-2844-6094-DF34754AEF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5 February 2025</a:t>
            </a:r>
          </a:p>
        </p:txBody>
      </p:sp>
    </p:spTree>
    <p:extLst>
      <p:ext uri="{BB962C8B-B14F-4D97-AF65-F5344CB8AC3E}">
        <p14:creationId xmlns:p14="http://schemas.microsoft.com/office/powerpoint/2010/main" val="987535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7E6F54-7138-C2A4-E92F-08324BD6D5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52D34668-B551-73A1-5297-2C8395A3704E}"/>
              </a:ext>
            </a:extLst>
          </p:cNvPr>
          <p:cNvSpPr/>
          <p:nvPr/>
        </p:nvSpPr>
        <p:spPr>
          <a:xfrm>
            <a:off x="-1" y="1011885"/>
            <a:ext cx="12192001" cy="5350816"/>
          </a:xfrm>
          <a:prstGeom prst="rect">
            <a:avLst/>
          </a:prstGeom>
          <a:solidFill>
            <a:schemeClr val="tx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79588F-3DF0-5084-F024-718DB7958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602F64-B684-7C4B-E3E1-C874A1661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principle (for C10)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Google Shape;155;p15">
                <a:extLst>
                  <a:ext uri="{FF2B5EF4-FFF2-40B4-BE49-F238E27FC236}">
                    <a16:creationId xmlns:a16="http://schemas.microsoft.com/office/drawing/2014/main" id="{1D0CADC3-AD84-926D-458D-FA8DD46E49BF}"/>
                  </a:ext>
                </a:extLst>
              </p:cNvPr>
              <p:cNvSpPr txBox="1"/>
              <p:nvPr/>
            </p:nvSpPr>
            <p:spPr>
              <a:xfrm>
                <a:off x="7643459" y="5094265"/>
                <a:ext cx="3956578" cy="6973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lvl="0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𝒁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(</m:t>
                      </m:r>
                      <m:r>
                        <a:rPr lang="en-US" sz="1600" b="1" i="1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⍵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)=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</m:ctrlPr>
                        </m:fPr>
                        <m:num>
                          <m:r>
                            <a:rPr lang="en-US" sz="1600" b="1" i="1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𝑽</m:t>
                          </m:r>
                          <m:r>
                            <a:rPr lang="en-US" sz="1600" b="1" i="1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(⍵)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𝑰</m:t>
                          </m:r>
                          <m:r>
                            <a:rPr lang="en-US" sz="16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cs typeface="Poppins"/>
                              <a:sym typeface="Poppins"/>
                            </a:rPr>
                            <m:t>(⍵)</m:t>
                          </m:r>
                        </m:den>
                      </m:f>
                    </m:oMath>
                  </m:oMathPara>
                </a14:m>
                <a:endParaRPr sz="1600" b="1" dirty="0">
                  <a:solidFill>
                    <a:srgbClr val="0033A0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mc:Choice>
        <mc:Fallback>
          <p:sp>
            <p:nvSpPr>
              <p:cNvPr id="4" name="Google Shape;155;p15">
                <a:extLst>
                  <a:ext uri="{FF2B5EF4-FFF2-40B4-BE49-F238E27FC236}">
                    <a16:creationId xmlns:a16="http://schemas.microsoft.com/office/drawing/2014/main" id="{1D0CADC3-AD84-926D-458D-FA8DD46E49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3459" y="5094265"/>
                <a:ext cx="3956578" cy="69734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Google Shape;159;p15">
            <a:extLst>
              <a:ext uri="{FF2B5EF4-FFF2-40B4-BE49-F238E27FC236}">
                <a16:creationId xmlns:a16="http://schemas.microsoft.com/office/drawing/2014/main" id="{86765AE3-FD96-08D2-C8F5-EE346C31C5F3}"/>
              </a:ext>
            </a:extLst>
          </p:cNvPr>
          <p:cNvSpPr/>
          <p:nvPr/>
        </p:nvSpPr>
        <p:spPr>
          <a:xfrm rot="5400000">
            <a:off x="9415707" y="4830580"/>
            <a:ext cx="234461" cy="177621"/>
          </a:xfrm>
          <a:custGeom>
            <a:avLst/>
            <a:gdLst/>
            <a:ahLst/>
            <a:cxnLst/>
            <a:rect l="l" t="t" r="r" b="b"/>
            <a:pathLst>
              <a:path w="2439" h="1848" extrusionOk="0">
                <a:moveTo>
                  <a:pt x="1580" y="1"/>
                </a:moveTo>
                <a:lnTo>
                  <a:pt x="1371" y="203"/>
                </a:lnTo>
                <a:lnTo>
                  <a:pt x="1919" y="780"/>
                </a:lnTo>
                <a:lnTo>
                  <a:pt x="1" y="780"/>
                </a:lnTo>
                <a:lnTo>
                  <a:pt x="1" y="1068"/>
                </a:lnTo>
                <a:lnTo>
                  <a:pt x="1919" y="1068"/>
                </a:lnTo>
                <a:lnTo>
                  <a:pt x="1371" y="1645"/>
                </a:lnTo>
                <a:lnTo>
                  <a:pt x="1580" y="1847"/>
                </a:lnTo>
                <a:lnTo>
                  <a:pt x="2439" y="924"/>
                </a:lnTo>
                <a:lnTo>
                  <a:pt x="1580" y="1"/>
                </a:lnTo>
                <a:close/>
              </a:path>
            </a:pathLst>
          </a:custGeom>
          <a:solidFill>
            <a:srgbClr val="0033A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15E32"/>
              </a:solidFill>
            </a:endParaRPr>
          </a:p>
        </p:txBody>
      </p:sp>
      <p:pic>
        <p:nvPicPr>
          <p:cNvPr id="11" name="Picture 10" descr="A stack of electronic devices&#10;&#10;Description automatically generated">
            <a:extLst>
              <a:ext uri="{FF2B5EF4-FFF2-40B4-BE49-F238E27FC236}">
                <a16:creationId xmlns:a16="http://schemas.microsoft.com/office/drawing/2014/main" id="{B3B6E456-CBDF-BAFE-6DE9-C912509193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327" y="2363423"/>
            <a:ext cx="3358232" cy="2518674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A387EFA-9CAF-64EA-1B93-01816428BECD}"/>
              </a:ext>
            </a:extLst>
          </p:cNvPr>
          <p:cNvCxnSpPr>
            <a:cxnSpLocks/>
          </p:cNvCxnSpPr>
          <p:nvPr/>
        </p:nvCxnSpPr>
        <p:spPr>
          <a:xfrm flipV="1">
            <a:off x="2887912" y="2317343"/>
            <a:ext cx="4236714" cy="130541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F8760CE-EB6A-074F-BF66-8B200C570EC2}"/>
              </a:ext>
            </a:extLst>
          </p:cNvPr>
          <p:cNvSpPr txBox="1"/>
          <p:nvPr/>
        </p:nvSpPr>
        <p:spPr>
          <a:xfrm>
            <a:off x="4069176" y="1660159"/>
            <a:ext cx="30910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BE" sz="1600" dirty="0" err="1">
                <a:solidFill>
                  <a:schemeClr val="accent1"/>
                </a:solidFill>
                <a:cs typeface="Poppins" panose="00000500000000000000" pitchFamily="2" charset="0"/>
              </a:rPr>
              <a:t>While</a:t>
            </a:r>
            <a:r>
              <a:rPr lang="fr-BE" sz="1600" dirty="0">
                <a:solidFill>
                  <a:schemeClr val="accent1"/>
                </a:solidFill>
                <a:cs typeface="Poppins" panose="00000500000000000000" pitchFamily="2" charset="0"/>
              </a:rPr>
              <a:t> the gap </a:t>
            </a:r>
            <a:r>
              <a:rPr lang="fr-BE" sz="1600" dirty="0" err="1">
                <a:solidFill>
                  <a:schemeClr val="accent1"/>
                </a:solidFill>
                <a:cs typeface="Poppins" panose="00000500000000000000" pitchFamily="2" charset="0"/>
              </a:rPr>
              <a:t>relays</a:t>
            </a:r>
            <a:r>
              <a:rPr lang="fr-BE" sz="1600" dirty="0">
                <a:solidFill>
                  <a:schemeClr val="accent1"/>
                </a:solidFill>
                <a:cs typeface="Poppins" panose="00000500000000000000" pitchFamily="2" charset="0"/>
              </a:rPr>
              <a:t> are </a:t>
            </a:r>
            <a:r>
              <a:rPr lang="fr-BE" sz="1600" dirty="0" err="1">
                <a:solidFill>
                  <a:schemeClr val="accent1"/>
                </a:solidFill>
                <a:cs typeface="Poppins" panose="00000500000000000000" pitchFamily="2" charset="0"/>
              </a:rPr>
              <a:t>switched</a:t>
            </a:r>
            <a:r>
              <a:rPr lang="fr-BE" sz="1600" dirty="0">
                <a:solidFill>
                  <a:schemeClr val="accent1"/>
                </a:solidFill>
                <a:cs typeface="Poppins" panose="00000500000000000000" pitchFamily="2" charset="0"/>
              </a:rPr>
              <a:t> on</a:t>
            </a:r>
            <a:endParaRPr lang="fr-BE" sz="1600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Google Shape;155;p15">
                <a:extLst>
                  <a:ext uri="{FF2B5EF4-FFF2-40B4-BE49-F238E27FC236}">
                    <a16:creationId xmlns:a16="http://schemas.microsoft.com/office/drawing/2014/main" id="{6D64C4A6-F25A-9BCC-889A-B2F1791CFBC9}"/>
                  </a:ext>
                </a:extLst>
              </p:cNvPr>
              <p:cNvSpPr txBox="1"/>
              <p:nvPr/>
            </p:nvSpPr>
            <p:spPr>
              <a:xfrm>
                <a:off x="6799340" y="2101915"/>
                <a:ext cx="1455774" cy="4308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lvl="0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Poppins"/>
                          <a:sym typeface="Poppins"/>
                        </a:rPr>
                        <m:t>∝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𝑰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(⍵</m:t>
                      </m:r>
                      <m:r>
                        <a:rPr lang="en-US" sz="1600" b="1" i="0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)</m:t>
                      </m:r>
                    </m:oMath>
                  </m:oMathPara>
                </a14:m>
                <a:endParaRPr sz="1600" b="1" dirty="0">
                  <a:solidFill>
                    <a:srgbClr val="0033A0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mc:Choice>
        <mc:Fallback>
          <p:sp>
            <p:nvSpPr>
              <p:cNvPr id="21" name="Google Shape;155;p15">
                <a:extLst>
                  <a:ext uri="{FF2B5EF4-FFF2-40B4-BE49-F238E27FC236}">
                    <a16:creationId xmlns:a16="http://schemas.microsoft.com/office/drawing/2014/main" id="{6D64C4A6-F25A-9BCC-889A-B2F1791CFB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9340" y="2101915"/>
                <a:ext cx="1455774" cy="43085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Google Shape;155;p15">
                <a:extLst>
                  <a:ext uri="{FF2B5EF4-FFF2-40B4-BE49-F238E27FC236}">
                    <a16:creationId xmlns:a16="http://schemas.microsoft.com/office/drawing/2014/main" id="{B847FB3A-251D-7B04-E9F9-0D0E35FA9047}"/>
                  </a:ext>
                </a:extLst>
              </p:cNvPr>
              <p:cNvSpPr txBox="1"/>
              <p:nvPr/>
            </p:nvSpPr>
            <p:spPr>
              <a:xfrm>
                <a:off x="6845500" y="4232308"/>
                <a:ext cx="1455774" cy="4308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lvl="0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Poppins"/>
                          <a:sym typeface="Poppins"/>
                        </a:rPr>
                        <m:t>∝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Poppins"/>
                          <a:sym typeface="Poppins"/>
                        </a:rPr>
                        <m:t>𝑽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(</m:t>
                      </m:r>
                      <m:r>
                        <a:rPr lang="en-US" sz="1600" b="1" i="1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⍵</m:t>
                      </m:r>
                      <m:r>
                        <a:rPr lang="en-US" sz="1600" b="1" i="1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)</m:t>
                      </m:r>
                    </m:oMath>
                  </m:oMathPara>
                </a14:m>
                <a:endParaRPr sz="1600" b="1" dirty="0">
                  <a:solidFill>
                    <a:srgbClr val="0033A0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mc:Choice>
        <mc:Fallback>
          <p:sp>
            <p:nvSpPr>
              <p:cNvPr id="22" name="Google Shape;155;p15">
                <a:extLst>
                  <a:ext uri="{FF2B5EF4-FFF2-40B4-BE49-F238E27FC236}">
                    <a16:creationId xmlns:a16="http://schemas.microsoft.com/office/drawing/2014/main" id="{B847FB3A-251D-7B04-E9F9-0D0E35FA90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5500" y="4232308"/>
                <a:ext cx="1455774" cy="43085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3BB0E56-F9BC-4EEC-1C7C-3324BE1A2BCD}"/>
              </a:ext>
            </a:extLst>
          </p:cNvPr>
          <p:cNvCxnSpPr>
            <a:cxnSpLocks/>
          </p:cNvCxnSpPr>
          <p:nvPr/>
        </p:nvCxnSpPr>
        <p:spPr>
          <a:xfrm flipV="1">
            <a:off x="8101915" y="2317342"/>
            <a:ext cx="2377904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05085CF-C59C-7F7C-C558-EAA894558B14}"/>
              </a:ext>
            </a:extLst>
          </p:cNvPr>
          <p:cNvCxnSpPr>
            <a:cxnSpLocks/>
          </p:cNvCxnSpPr>
          <p:nvPr/>
        </p:nvCxnSpPr>
        <p:spPr>
          <a:xfrm flipV="1">
            <a:off x="8074555" y="4469263"/>
            <a:ext cx="2460923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1D91A7C-696B-D8AF-8C3B-9CA58F834459}"/>
              </a:ext>
            </a:extLst>
          </p:cNvPr>
          <p:cNvSpPr txBox="1"/>
          <p:nvPr/>
        </p:nvSpPr>
        <p:spPr>
          <a:xfrm>
            <a:off x="8338030" y="1854756"/>
            <a:ext cx="18426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BE" sz="1600" dirty="0" err="1">
                <a:cs typeface="Poppins" panose="00000500000000000000" pitchFamily="2" charset="0"/>
              </a:rPr>
              <a:t>Current</a:t>
            </a:r>
            <a:r>
              <a:rPr lang="fr-BE" sz="1600" dirty="0">
                <a:cs typeface="Poppins" panose="00000500000000000000" pitchFamily="2" charset="0"/>
              </a:rPr>
              <a:t> calibration</a:t>
            </a:r>
            <a:endParaRPr lang="fr-BE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3410769-10AF-E6E0-0C57-8D6FBF5402A8}"/>
              </a:ext>
            </a:extLst>
          </p:cNvPr>
          <p:cNvSpPr txBox="1"/>
          <p:nvPr/>
        </p:nvSpPr>
        <p:spPr>
          <a:xfrm>
            <a:off x="8238659" y="3906202"/>
            <a:ext cx="20413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BE" sz="1600" dirty="0">
                <a:cs typeface="Poppins" panose="00000500000000000000" pitchFamily="2" charset="0"/>
              </a:rPr>
              <a:t>Voltage Calibration</a:t>
            </a:r>
            <a:endParaRPr lang="fr-BE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Google Shape;155;p15">
                <a:extLst>
                  <a:ext uri="{FF2B5EF4-FFF2-40B4-BE49-F238E27FC236}">
                    <a16:creationId xmlns:a16="http://schemas.microsoft.com/office/drawing/2014/main" id="{7D8FDBB6-D60F-FF4B-C046-622D6057F756}"/>
                  </a:ext>
                </a:extLst>
              </p:cNvPr>
              <p:cNvSpPr txBox="1"/>
              <p:nvPr/>
            </p:nvSpPr>
            <p:spPr>
              <a:xfrm>
                <a:off x="10217393" y="2101914"/>
                <a:ext cx="1455774" cy="4308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lvl="0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𝑰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(⍵</m:t>
                      </m:r>
                      <m:r>
                        <a:rPr lang="en-US" sz="1600" b="1" i="0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)</m:t>
                      </m:r>
                    </m:oMath>
                  </m:oMathPara>
                </a14:m>
                <a:endParaRPr sz="1600" b="1" dirty="0">
                  <a:solidFill>
                    <a:srgbClr val="0033A0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mc:Choice>
        <mc:Fallback>
          <p:sp>
            <p:nvSpPr>
              <p:cNvPr id="28" name="Google Shape;155;p15">
                <a:extLst>
                  <a:ext uri="{FF2B5EF4-FFF2-40B4-BE49-F238E27FC236}">
                    <a16:creationId xmlns:a16="http://schemas.microsoft.com/office/drawing/2014/main" id="{7D8FDBB6-D60F-FF4B-C046-622D6057F7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17393" y="2101914"/>
                <a:ext cx="1455774" cy="43085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Google Shape;155;p15">
                <a:extLst>
                  <a:ext uri="{FF2B5EF4-FFF2-40B4-BE49-F238E27FC236}">
                    <a16:creationId xmlns:a16="http://schemas.microsoft.com/office/drawing/2014/main" id="{C225A57F-E59F-29D5-45EE-B73B4F811E0D}"/>
                  </a:ext>
                </a:extLst>
              </p:cNvPr>
              <p:cNvSpPr txBox="1"/>
              <p:nvPr/>
            </p:nvSpPr>
            <p:spPr>
              <a:xfrm>
                <a:off x="10217393" y="4253835"/>
                <a:ext cx="1455774" cy="4308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lvl="0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Poppins"/>
                          <a:sym typeface="Poppins"/>
                        </a:rPr>
                        <m:t>𝑽</m:t>
                      </m:r>
                      <m:r>
                        <a:rPr lang="en-US" sz="16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(</m:t>
                      </m:r>
                      <m:r>
                        <a:rPr lang="en-US" sz="1600" b="1" i="1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⍵</m:t>
                      </m:r>
                      <m:r>
                        <a:rPr lang="en-US" sz="1600" b="1" i="0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cs typeface="Poppins"/>
                          <a:sym typeface="Poppins"/>
                        </a:rPr>
                        <m:t>)</m:t>
                      </m:r>
                    </m:oMath>
                  </m:oMathPara>
                </a14:m>
                <a:endParaRPr sz="1600" b="1" dirty="0">
                  <a:solidFill>
                    <a:srgbClr val="0033A0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mc:Choice>
        <mc:Fallback>
          <p:sp>
            <p:nvSpPr>
              <p:cNvPr id="29" name="Google Shape;155;p15">
                <a:extLst>
                  <a:ext uri="{FF2B5EF4-FFF2-40B4-BE49-F238E27FC236}">
                    <a16:creationId xmlns:a16="http://schemas.microsoft.com/office/drawing/2014/main" id="{C225A57F-E59F-29D5-45EE-B73B4F811E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17393" y="4253835"/>
                <a:ext cx="1455774" cy="43085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44910B0-29CD-88E9-1B69-8E3F176684C0}"/>
              </a:ext>
            </a:extLst>
          </p:cNvPr>
          <p:cNvCxnSpPr>
            <a:cxnSpLocks/>
          </p:cNvCxnSpPr>
          <p:nvPr/>
        </p:nvCxnSpPr>
        <p:spPr>
          <a:xfrm flipV="1">
            <a:off x="2849276" y="4469264"/>
            <a:ext cx="4275350" cy="22315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B5F29BC2-130B-E381-77CF-BC7DA2ACB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Mathieu Taquet | Beam based measurements of cavities impedance (C80, C10)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4838F9C-E0A1-6746-EF13-DD72E75E3E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5 February 2025</a:t>
            </a:r>
          </a:p>
        </p:txBody>
      </p:sp>
    </p:spTree>
    <p:extLst>
      <p:ext uri="{BB962C8B-B14F-4D97-AF65-F5344CB8AC3E}">
        <p14:creationId xmlns:p14="http://schemas.microsoft.com/office/powerpoint/2010/main" val="653271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Dynamic impedance behavior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Google Shape;241;p19">
            <a:extLst>
              <a:ext uri="{FF2B5EF4-FFF2-40B4-BE49-F238E27FC236}">
                <a16:creationId xmlns:a16="http://schemas.microsoft.com/office/drawing/2014/main" id="{CFE4238C-3151-BF39-3AD1-F0996A091440}"/>
              </a:ext>
            </a:extLst>
          </p:cNvPr>
          <p:cNvSpPr txBox="1"/>
          <p:nvPr/>
        </p:nvSpPr>
        <p:spPr>
          <a:xfrm>
            <a:off x="4156313" y="876450"/>
            <a:ext cx="4578881" cy="734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600"/>
              </a:spcAft>
              <a:buClr>
                <a:schemeClr val="dk1"/>
              </a:buClr>
              <a:buSzPts val="1100"/>
            </a:pPr>
            <a:r>
              <a:rPr lang="fr" sz="1600" b="1" dirty="0">
                <a:solidFill>
                  <a:schemeClr val="tx2"/>
                </a:solidFill>
                <a:cs typeface="Poppins"/>
                <a:sym typeface="Poppins"/>
              </a:rPr>
              <a:t>Example of cavity 56 – tuned on h8</a:t>
            </a:r>
            <a:endParaRPr sz="1600" b="1" dirty="0">
              <a:solidFill>
                <a:schemeClr val="tx2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60E3D01A-D5F3-B3EE-436E-C42371CD7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Mathieu Taquet | Beam based measurements of cavities impedance (C80, C10)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2EBE6E-938E-2C5B-27F2-718BCAD1F4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5 February 2025</a:t>
            </a:r>
          </a:p>
        </p:txBody>
      </p:sp>
      <p:pic>
        <p:nvPicPr>
          <p:cNvPr id="9" name="Picture 8" descr="A graph with dots on the line&#10;&#10;Description automatically generated with medium confidence">
            <a:extLst>
              <a:ext uri="{FF2B5EF4-FFF2-40B4-BE49-F238E27FC236}">
                <a16:creationId xmlns:a16="http://schemas.microsoft.com/office/drawing/2014/main" id="{4473114F-70AA-2D11-FFDB-612877EF19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1439335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063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wideband feedback only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5" name="Picture 14" descr="A graph of different colored dots&#10;&#10;Description automatically generated">
            <a:extLst>
              <a:ext uri="{FF2B5EF4-FFF2-40B4-BE49-F238E27FC236}">
                <a16:creationId xmlns:a16="http://schemas.microsoft.com/office/drawing/2014/main" id="{DEE5DD37-C907-28BC-3B88-34C424F51C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852" y="957528"/>
            <a:ext cx="4016451" cy="3012339"/>
          </a:xfrm>
          <a:prstGeom prst="rect">
            <a:avLst/>
          </a:prstGeom>
        </p:spPr>
      </p:pic>
      <p:pic>
        <p:nvPicPr>
          <p:cNvPr id="17" name="Picture 16" descr="A graph of different colored dots&#10;&#10;Description automatically generated">
            <a:extLst>
              <a:ext uri="{FF2B5EF4-FFF2-40B4-BE49-F238E27FC236}">
                <a16:creationId xmlns:a16="http://schemas.microsoft.com/office/drawing/2014/main" id="{82D327FD-D683-6901-3FF5-794C04AF1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0168" y="957526"/>
            <a:ext cx="4016451" cy="3012339"/>
          </a:xfrm>
          <a:prstGeom prst="rect">
            <a:avLst/>
          </a:prstGeom>
        </p:spPr>
      </p:pic>
      <p:sp>
        <p:nvSpPr>
          <p:cNvPr id="2" name="Google Shape;241;p19">
            <a:extLst>
              <a:ext uri="{FF2B5EF4-FFF2-40B4-BE49-F238E27FC236}">
                <a16:creationId xmlns:a16="http://schemas.microsoft.com/office/drawing/2014/main" id="{9CEAADAD-FCCD-C367-A629-EE9309AFE9E7}"/>
              </a:ext>
            </a:extLst>
          </p:cNvPr>
          <p:cNvSpPr txBox="1"/>
          <p:nvPr/>
        </p:nvSpPr>
        <p:spPr>
          <a:xfrm>
            <a:off x="1328845" y="4409728"/>
            <a:ext cx="6404760" cy="734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600"/>
              </a:spcAft>
              <a:buClr>
                <a:schemeClr val="dk1"/>
              </a:buClr>
              <a:buSzPts val="1100"/>
            </a:pPr>
            <a:r>
              <a:rPr lang="fr" sz="1600" dirty="0">
                <a:solidFill>
                  <a:schemeClr val="tx2"/>
                </a:solidFill>
                <a:cs typeface="Poppins"/>
                <a:sym typeface="Poppins"/>
              </a:rPr>
              <a:t>Impedance is too high!! Factor 2-3, depending on cavities</a:t>
            </a:r>
            <a:endParaRPr sz="1600" dirty="0">
              <a:solidFill>
                <a:schemeClr val="tx2"/>
              </a:solidFill>
            </a:endParaRPr>
          </a:p>
        </p:txBody>
      </p:sp>
      <p:sp>
        <p:nvSpPr>
          <p:cNvPr id="4" name="Google Shape;496;p29">
            <a:extLst>
              <a:ext uri="{FF2B5EF4-FFF2-40B4-BE49-F238E27FC236}">
                <a16:creationId xmlns:a16="http://schemas.microsoft.com/office/drawing/2014/main" id="{60153888-44AD-A537-7CEE-3161A83F6326}"/>
              </a:ext>
            </a:extLst>
          </p:cNvPr>
          <p:cNvSpPr/>
          <p:nvPr/>
        </p:nvSpPr>
        <p:spPr>
          <a:xfrm rot="2699842">
            <a:off x="546076" y="4358615"/>
            <a:ext cx="737904" cy="641355"/>
          </a:xfrm>
          <a:custGeom>
            <a:avLst/>
            <a:gdLst/>
            <a:ahLst/>
            <a:cxnLst/>
            <a:rect l="l" t="t" r="r" b="b"/>
            <a:pathLst>
              <a:path w="14376" h="12495" extrusionOk="0">
                <a:moveTo>
                  <a:pt x="7162" y="0"/>
                </a:moveTo>
                <a:cubicBezTo>
                  <a:pt x="3523" y="0"/>
                  <a:pt x="0" y="4267"/>
                  <a:pt x="998" y="8034"/>
                </a:cubicBezTo>
                <a:cubicBezTo>
                  <a:pt x="1672" y="10576"/>
                  <a:pt x="4194" y="12494"/>
                  <a:pt x="6817" y="12494"/>
                </a:cubicBezTo>
                <a:cubicBezTo>
                  <a:pt x="6883" y="12494"/>
                  <a:pt x="6950" y="12493"/>
                  <a:pt x="7017" y="12490"/>
                </a:cubicBezTo>
                <a:cubicBezTo>
                  <a:pt x="13009" y="12267"/>
                  <a:pt x="14375" y="4701"/>
                  <a:pt x="10223" y="1169"/>
                </a:cubicBezTo>
                <a:cubicBezTo>
                  <a:pt x="9263" y="352"/>
                  <a:pt x="8208" y="0"/>
                  <a:pt x="7162" y="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" name="Google Shape;497;p29">
            <a:extLst>
              <a:ext uri="{FF2B5EF4-FFF2-40B4-BE49-F238E27FC236}">
                <a16:creationId xmlns:a16="http://schemas.microsoft.com/office/drawing/2014/main" id="{29281DCA-B430-A6EA-0656-DAC8CDD786AF}"/>
              </a:ext>
            </a:extLst>
          </p:cNvPr>
          <p:cNvSpPr txBox="1">
            <a:spLocks/>
          </p:cNvSpPr>
          <p:nvPr/>
        </p:nvSpPr>
        <p:spPr>
          <a:xfrm>
            <a:off x="573976" y="4298101"/>
            <a:ext cx="635600" cy="59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1600"/>
              </a:spcAft>
              <a:buFont typeface="Arial" panose="020B0604020202020204" pitchFamily="34" charset="0"/>
              <a:buNone/>
            </a:pPr>
            <a:r>
              <a:rPr lang="fr" sz="2133" i="1" dirty="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</a:p>
        </p:txBody>
      </p:sp>
      <p:sp>
        <p:nvSpPr>
          <p:cNvPr id="7" name="Google Shape;502;p29">
            <a:extLst>
              <a:ext uri="{FF2B5EF4-FFF2-40B4-BE49-F238E27FC236}">
                <a16:creationId xmlns:a16="http://schemas.microsoft.com/office/drawing/2014/main" id="{A160BB86-55A4-5B4D-1436-E5CA395B1FA3}"/>
              </a:ext>
            </a:extLst>
          </p:cNvPr>
          <p:cNvSpPr/>
          <p:nvPr/>
        </p:nvSpPr>
        <p:spPr>
          <a:xfrm rot="2699842">
            <a:off x="526679" y="5351402"/>
            <a:ext cx="737904" cy="641355"/>
          </a:xfrm>
          <a:custGeom>
            <a:avLst/>
            <a:gdLst/>
            <a:ahLst/>
            <a:cxnLst/>
            <a:rect l="l" t="t" r="r" b="b"/>
            <a:pathLst>
              <a:path w="14376" h="12495" extrusionOk="0">
                <a:moveTo>
                  <a:pt x="7162" y="0"/>
                </a:moveTo>
                <a:cubicBezTo>
                  <a:pt x="3523" y="0"/>
                  <a:pt x="0" y="4267"/>
                  <a:pt x="998" y="8034"/>
                </a:cubicBezTo>
                <a:cubicBezTo>
                  <a:pt x="1672" y="10576"/>
                  <a:pt x="4194" y="12494"/>
                  <a:pt x="6817" y="12494"/>
                </a:cubicBezTo>
                <a:cubicBezTo>
                  <a:pt x="6883" y="12494"/>
                  <a:pt x="6950" y="12493"/>
                  <a:pt x="7017" y="12490"/>
                </a:cubicBezTo>
                <a:cubicBezTo>
                  <a:pt x="13009" y="12267"/>
                  <a:pt x="14375" y="4701"/>
                  <a:pt x="10223" y="1169"/>
                </a:cubicBezTo>
                <a:cubicBezTo>
                  <a:pt x="9263" y="352"/>
                  <a:pt x="8208" y="0"/>
                  <a:pt x="716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" name="Google Shape;503;p29">
            <a:extLst>
              <a:ext uri="{FF2B5EF4-FFF2-40B4-BE49-F238E27FC236}">
                <a16:creationId xmlns:a16="http://schemas.microsoft.com/office/drawing/2014/main" id="{9504ED7B-DF3E-203F-EBE4-0F02B684270D}"/>
              </a:ext>
            </a:extLst>
          </p:cNvPr>
          <p:cNvSpPr txBox="1">
            <a:spLocks/>
          </p:cNvSpPr>
          <p:nvPr/>
        </p:nvSpPr>
        <p:spPr>
          <a:xfrm>
            <a:off x="554579" y="5375078"/>
            <a:ext cx="635600" cy="594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Aft>
                <a:spcPts val="1600"/>
              </a:spcAft>
              <a:buNone/>
            </a:pPr>
            <a:r>
              <a:rPr lang="fr" sz="2133" b="1" i="1" dirty="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2</a:t>
            </a:r>
          </a:p>
        </p:txBody>
      </p:sp>
      <p:sp>
        <p:nvSpPr>
          <p:cNvPr id="9" name="Google Shape;241;p19">
            <a:extLst>
              <a:ext uri="{FF2B5EF4-FFF2-40B4-BE49-F238E27FC236}">
                <a16:creationId xmlns:a16="http://schemas.microsoft.com/office/drawing/2014/main" id="{4406AD60-EC59-B01B-ABCF-0034F1D13823}"/>
              </a:ext>
            </a:extLst>
          </p:cNvPr>
          <p:cNvSpPr txBox="1"/>
          <p:nvPr/>
        </p:nvSpPr>
        <p:spPr>
          <a:xfrm>
            <a:off x="1265578" y="5288127"/>
            <a:ext cx="6841041" cy="1017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600"/>
              </a:spcAft>
              <a:buClr>
                <a:schemeClr val="dk1"/>
              </a:buClr>
              <a:buSzPts val="1100"/>
            </a:pPr>
            <a:r>
              <a:rPr lang="fr" sz="1600" dirty="0">
                <a:solidFill>
                  <a:schemeClr val="tx2"/>
                </a:solidFill>
                <a:cs typeface="Poppins"/>
                <a:sym typeface="Poppins"/>
              </a:rPr>
              <a:t>Issues with calibration of voltage due to cable compensator: measurements to be repeated but central frequency is reliable</a:t>
            </a:r>
            <a:endParaRPr sz="1600" dirty="0">
              <a:solidFill>
                <a:schemeClr val="tx2"/>
              </a:solidFill>
            </a:endParaRPr>
          </a:p>
        </p:txBody>
      </p:sp>
      <p:sp>
        <p:nvSpPr>
          <p:cNvPr id="10" name="Google Shape;241;p19">
            <a:extLst>
              <a:ext uri="{FF2B5EF4-FFF2-40B4-BE49-F238E27FC236}">
                <a16:creationId xmlns:a16="http://schemas.microsoft.com/office/drawing/2014/main" id="{92B40B2B-161B-648E-A157-2CB51FD5A8B4}"/>
              </a:ext>
            </a:extLst>
          </p:cNvPr>
          <p:cNvSpPr txBox="1"/>
          <p:nvPr/>
        </p:nvSpPr>
        <p:spPr>
          <a:xfrm>
            <a:off x="2919643" y="817674"/>
            <a:ext cx="6404760" cy="734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1600"/>
              </a:spcAft>
              <a:buClr>
                <a:schemeClr val="dk1"/>
              </a:buClr>
              <a:buSzPts val="1100"/>
            </a:pPr>
            <a:r>
              <a:rPr lang="fr" sz="1600" b="1" dirty="0">
                <a:solidFill>
                  <a:schemeClr val="tx2"/>
                </a:solidFill>
                <a:cs typeface="Poppins"/>
                <a:sym typeface="Poppins"/>
              </a:rPr>
              <a:t>A few cavities for illustration</a:t>
            </a:r>
            <a:endParaRPr sz="1600" b="1" dirty="0">
              <a:solidFill>
                <a:schemeClr val="tx2"/>
              </a:solidFill>
            </a:endParaRPr>
          </a:p>
        </p:txBody>
      </p:sp>
      <p:pic>
        <p:nvPicPr>
          <p:cNvPr id="11" name="Picture 10" descr="A graph of different colored dots&#10;&#10;Description automatically generated">
            <a:extLst>
              <a:ext uri="{FF2B5EF4-FFF2-40B4-BE49-F238E27FC236}">
                <a16:creationId xmlns:a16="http://schemas.microsoft.com/office/drawing/2014/main" id="{F2BC0700-68BA-AB68-3337-6EC0AE3633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4874" y="957526"/>
            <a:ext cx="4016450" cy="3012338"/>
          </a:xfrm>
          <a:prstGeom prst="rect">
            <a:avLst/>
          </a:prstGeom>
        </p:spPr>
      </p:pic>
      <p:sp>
        <p:nvSpPr>
          <p:cNvPr id="12" name="Google Shape;241;p19">
            <a:extLst>
              <a:ext uri="{FF2B5EF4-FFF2-40B4-BE49-F238E27FC236}">
                <a16:creationId xmlns:a16="http://schemas.microsoft.com/office/drawing/2014/main" id="{287FF765-843B-81ED-5C67-FD4B9065B813}"/>
              </a:ext>
            </a:extLst>
          </p:cNvPr>
          <p:cNvSpPr txBox="1"/>
          <p:nvPr/>
        </p:nvSpPr>
        <p:spPr>
          <a:xfrm>
            <a:off x="7608162" y="4645209"/>
            <a:ext cx="4333461" cy="1300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600"/>
              </a:spcAft>
              <a:buClr>
                <a:schemeClr val="dk1"/>
              </a:buClr>
              <a:buSzPts val="1100"/>
            </a:pPr>
            <a:r>
              <a:rPr lang="fr" sz="1600" dirty="0">
                <a:solidFill>
                  <a:schemeClr val="tx2"/>
                </a:solidFill>
                <a:cs typeface="Poppins"/>
                <a:sym typeface="Poppins"/>
              </a:rPr>
              <a:t>Impedances of C10 have been measured, but some issues to be tackled/understood next year</a:t>
            </a:r>
            <a:endParaRPr sz="1600" dirty="0">
              <a:solidFill>
                <a:schemeClr val="tx2"/>
              </a:solidFill>
            </a:endParaRPr>
          </a:p>
        </p:txBody>
      </p:sp>
      <p:sp>
        <p:nvSpPr>
          <p:cNvPr id="13" name="Google Shape;496;p29">
            <a:extLst>
              <a:ext uri="{FF2B5EF4-FFF2-40B4-BE49-F238E27FC236}">
                <a16:creationId xmlns:a16="http://schemas.microsoft.com/office/drawing/2014/main" id="{41EEBDB3-F86E-B369-0AE3-32AFF8480910}"/>
              </a:ext>
            </a:extLst>
          </p:cNvPr>
          <p:cNvSpPr/>
          <p:nvPr/>
        </p:nvSpPr>
        <p:spPr>
          <a:xfrm rot="2699842">
            <a:off x="6931063" y="4812172"/>
            <a:ext cx="737904" cy="641355"/>
          </a:xfrm>
          <a:custGeom>
            <a:avLst/>
            <a:gdLst/>
            <a:ahLst/>
            <a:cxnLst/>
            <a:rect l="l" t="t" r="r" b="b"/>
            <a:pathLst>
              <a:path w="14376" h="12495" extrusionOk="0">
                <a:moveTo>
                  <a:pt x="7162" y="0"/>
                </a:moveTo>
                <a:cubicBezTo>
                  <a:pt x="3523" y="0"/>
                  <a:pt x="0" y="4267"/>
                  <a:pt x="998" y="8034"/>
                </a:cubicBezTo>
                <a:cubicBezTo>
                  <a:pt x="1672" y="10576"/>
                  <a:pt x="4194" y="12494"/>
                  <a:pt x="6817" y="12494"/>
                </a:cubicBezTo>
                <a:cubicBezTo>
                  <a:pt x="6883" y="12494"/>
                  <a:pt x="6950" y="12493"/>
                  <a:pt x="7017" y="12490"/>
                </a:cubicBezTo>
                <a:cubicBezTo>
                  <a:pt x="13009" y="12267"/>
                  <a:pt x="14375" y="4701"/>
                  <a:pt x="10223" y="1169"/>
                </a:cubicBezTo>
                <a:cubicBezTo>
                  <a:pt x="9263" y="352"/>
                  <a:pt x="8208" y="0"/>
                  <a:pt x="7162" y="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24905D3-B866-7AF0-37E0-CE0F50F9F2E1}"/>
              </a:ext>
            </a:extLst>
          </p:cNvPr>
          <p:cNvCxnSpPr/>
          <p:nvPr/>
        </p:nvCxnSpPr>
        <p:spPr>
          <a:xfrm>
            <a:off x="7091327" y="5132849"/>
            <a:ext cx="397566" cy="0"/>
          </a:xfrm>
          <a:prstGeom prst="straightConnector1">
            <a:avLst/>
          </a:prstGeom>
          <a:ln w="19050" cap="flat" cmpd="sng" algn="ctr">
            <a:solidFill>
              <a:schemeClr val="bg1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F4E02E83-CA3E-4049-19CF-F00601C88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Mathieu Taquet | Beam based measurements of cavities impedance (C80, C10)</a:t>
            </a:r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63E933D0-9F69-936B-590F-5CDD2D8FB4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5 February 2025</a:t>
            </a:r>
          </a:p>
        </p:txBody>
      </p:sp>
    </p:spTree>
    <p:extLst>
      <p:ext uri="{BB962C8B-B14F-4D97-AF65-F5344CB8AC3E}">
        <p14:creationId xmlns:p14="http://schemas.microsoft.com/office/powerpoint/2010/main" val="1307708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62454</TotalTime>
  <Words>587</Words>
  <Application>Microsoft Office PowerPoint</Application>
  <PresentationFormat>Widescreen</PresentationFormat>
  <Paragraphs>118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Cambria Math</vt:lpstr>
      <vt:lpstr>Poppins</vt:lpstr>
      <vt:lpstr>Office Theme</vt:lpstr>
      <vt:lpstr>Beam based measurements of cavities impedance (C80, C10)</vt:lpstr>
      <vt:lpstr>Outline</vt:lpstr>
      <vt:lpstr>Introduction</vt:lpstr>
      <vt:lpstr>Measurement principle (for C80-88)</vt:lpstr>
      <vt:lpstr>Results (for C80-88)</vt:lpstr>
      <vt:lpstr>Results (for C80-88)</vt:lpstr>
      <vt:lpstr>Measurement principle (for C10)</vt:lpstr>
      <vt:lpstr>Results: Dynamic impedance behavior</vt:lpstr>
      <vt:lpstr>Results: wideband feedback only</vt:lpstr>
      <vt:lpstr>Conclusion</vt:lpstr>
      <vt:lpstr>Backup Slides</vt:lpstr>
      <vt:lpstr>Pspice model (for C80-88)</vt:lpstr>
      <vt:lpstr>Power limitations (for C80-88)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Characterisation of the 80 MHz RF system impedance</dc:title>
  <dc:creator>Mathieu Taquet</dc:creator>
  <cp:lastModifiedBy>Mathieu Taquet</cp:lastModifiedBy>
  <cp:revision>18</cp:revision>
  <dcterms:created xsi:type="dcterms:W3CDTF">2024-03-04T08:47:01Z</dcterms:created>
  <dcterms:modified xsi:type="dcterms:W3CDTF">2025-02-05T08:58:17Z</dcterms:modified>
</cp:coreProperties>
</file>