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069EE49-94FE-408E-B533-99EF760853FC}">
  <a:tblStyle styleId="{E069EE49-94FE-408E-B533-99EF760853F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2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e-op-logbook.web.cern.ch/elogbook-server/GET/showEventInLogbook/4141644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e-op-logbook.web.cern.ch/elogbook-server/GET/showEventInLogbook/4141644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e-op-logbook.web.cern.ch/elogbook-server/GET/showEventInLogbook/4141644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45f0ab5746_0_26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g145f0ab5746_0_26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2b0a21e7b7_0_4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32b0a21e7b7_0_4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Novel criterion used for determining optimized splitting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Define mathematically criterion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limits experimentally tested (to see what is achievable) and set to: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■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For phase opt.: 0.038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■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For voltage opt: 0.018 (meaning optimized state)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In 6 runs on 36b BCMS operational beam, 6 of 6 runs were successfully optimized.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 u="sng">
                <a:solidFill>
                  <a:srgbClr val="6D2466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Logbook entry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Mention working 72b nominal beam for LIU intensities (at slightly lower criterion)</a:t>
            </a:r>
            <a:endParaRPr sz="16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g32b0a21e7b7_0_40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32bd4618232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32bd4618232_0_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If current UCAP + LSA implementation was deployed to operations, how would it be controlled?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Start and configure a UCAP node running a single UCAP device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■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UCAP device json defines which burst # to listen to. Device must be reloaded to switch! Listens to all users and attempts to calculate loss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■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Calculated loss is sent to the optimization controller converter: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3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If LSA setting …/TripleSplittingControl#enabled is True → Is phase loss &gt; criterion (.../TripleSplittingThresholds#PhaseCriterion) → optimize phase, otherwise is voltage loss &gt; criterion (.../TripleSplittingThresholds#PhaseCriterion) → optimize voltage, 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g32bd4618232_0_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2b0a21e7b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2b0a21e7b7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g32b0a21e7b7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2b0a21e7b7_0_3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2b0a21e7b7_0_3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32b0a21e7b7_0_3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2b0a21e7b7_0_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2b0a21e7b7_0_2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g32b0a21e7b7_0_2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31a2ebeccf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31a2ebeccf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Novel criterion used for determining optimized splitting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Define mathematically criterion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limits experimentally tested (to see what is achievable) and set to: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■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For phase opt.: 0.038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■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For voltage opt: 0.018 (meaning optimized state)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In 6 runs on 36b BCMS operational beam, 6 of 6 runs were successfully optimized.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 u="sng">
                <a:solidFill>
                  <a:srgbClr val="6D2466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Logbook entry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Mention working 72b nominal beam for LIU intensities (at slightly lower criterion)</a:t>
            </a:r>
            <a:endParaRPr sz="16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g31a2ebeccf7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2b0a21e7b7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2b0a21e7b7_0_3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Novel criterion used for determining optimized splitting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Define mathematically criterion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limits experimentally tested (to see what is achievable) and set to: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■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For phase opt.: 0.038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■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For voltage opt: 0.018 (meaning optimized state)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In 6 runs on 36b BCMS operational beam, 6 of 6 runs were successfully optimized.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 u="sng">
                <a:solidFill>
                  <a:srgbClr val="6D2466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Logbook entry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Mention working 72b nominal beam for LIU intensities (at slightly lower criterion)</a:t>
            </a:r>
            <a:endParaRPr sz="16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32b0a21e7b7_0_3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1a2ebeccf7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1a2ebeccf7_0_1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If current UCAP + LSA implementation was deployed to operations, how would it be controlled?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Start and configure a UCAP node running a single UCAP device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■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UCAP device json defines which burst # to listen to. Device must be reloaded to switch! Listens to all users and attempts to calculate loss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lvl="2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■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Calculated loss is sent to the optimization controller converter: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3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rPr>
              <a:t>If LSA setting …/TripleSplittingControl#enabled is True → Is phase loss &gt; criterion (.../TripleSplittingThresholds#PhaseCriterion) → optimize phase, otherwise is voltage loss &gt; criterion (.../TripleSplittingThresholds#PhaseCriterion) → optimize voltage, </a:t>
            </a: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7171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g31a2ebeccf7_0_1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691ff28e12_0_20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g1691ff28e12_0_20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691ff28e12_0_20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691ff28e12_0_20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g1691ff28e12_0_20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body" idx="2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0" name="Google Shape;80;p11"/>
          <p:cNvSpPr>
            <a:spLocks noGrp="1"/>
          </p:cNvSpPr>
          <p:nvPr>
            <p:ph type="pic" idx="3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1" name="Google Shape;81;p11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" name="Google Shape;84;p11"/>
          <p:cNvSpPr>
            <a:spLocks noGrp="1"/>
          </p:cNvSpPr>
          <p:nvPr>
            <p:ph type="pic" idx="4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12"/>
          <p:cNvSpPr>
            <a:spLocks noGrp="1"/>
          </p:cNvSpPr>
          <p:nvPr>
            <p:ph type="pic" idx="2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p12"/>
          <p:cNvSpPr>
            <a:spLocks noGrp="1"/>
          </p:cNvSpPr>
          <p:nvPr>
            <p:ph type="pic" idx="3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3" name="Google Shape;93;p12"/>
          <p:cNvSpPr>
            <a:spLocks noGrp="1"/>
          </p:cNvSpPr>
          <p:nvPr>
            <p:ph type="pic" idx="4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4" name="Google Shape;94;p12"/>
          <p:cNvSpPr>
            <a:spLocks noGrp="1"/>
          </p:cNvSpPr>
          <p:nvPr>
            <p:ph type="pic" idx="5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3 Pictures">
  <p:cSld name="Subtitle and 3 Pictures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body" idx="2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9" name="Google Shape;99;p13"/>
          <p:cNvSpPr>
            <a:spLocks noGrp="1"/>
          </p:cNvSpPr>
          <p:nvPr>
            <p:ph type="pic" idx="3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0" name="Google Shape;100;p13"/>
          <p:cNvSpPr>
            <a:spLocks noGrp="1"/>
          </p:cNvSpPr>
          <p:nvPr>
            <p:ph type="pic" idx="4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p13"/>
          <p:cNvSpPr txBox="1">
            <a:spLocks noGrp="1"/>
          </p:cNvSpPr>
          <p:nvPr>
            <p:ph type="body" idx="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2" name="Google Shape;102;p13"/>
          <p:cNvSpPr>
            <a:spLocks noGrp="1"/>
          </p:cNvSpPr>
          <p:nvPr>
            <p:ph type="pic" idx="6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3" name="Google Shape;103;p13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body" idx="1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9" name="Google Shape;109;p14"/>
          <p:cNvSpPr>
            <a:spLocks noGrp="1"/>
          </p:cNvSpPr>
          <p:nvPr>
            <p:ph type="pic" idx="2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14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body" idx="3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4" name="Google Shape;114;p14"/>
          <p:cNvSpPr>
            <a:spLocks noGrp="1"/>
          </p:cNvSpPr>
          <p:nvPr>
            <p:ph type="pic" idx="4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5" name="Google Shape;115;p14"/>
          <p:cNvSpPr txBox="1">
            <a:spLocks noGrp="1"/>
          </p:cNvSpPr>
          <p:nvPr>
            <p:ph type="body" idx="5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6" name="Google Shape;116;p14"/>
          <p:cNvSpPr>
            <a:spLocks noGrp="1"/>
          </p:cNvSpPr>
          <p:nvPr>
            <p:ph type="pic" idx="6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>
            <a:spLocks noGrp="1"/>
          </p:cNvSpPr>
          <p:nvPr>
            <p:ph type="pic" idx="2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0" name="Google Shape;120;p15"/>
          <p:cNvSpPr txBox="1">
            <a:spLocks noGrp="1"/>
          </p:cNvSpPr>
          <p:nvPr>
            <p:ph type="body" idx="1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3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5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5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5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5" name="Google Shape;125;p15"/>
          <p:cNvSpPr txBox="1">
            <a:spLocks noGrp="1"/>
          </p:cNvSpPr>
          <p:nvPr>
            <p:ph type="body" idx="4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>
            <a:spLocks noGrp="1"/>
          </p:cNvSpPr>
          <p:nvPr>
            <p:ph type="pic" idx="2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9" name="Google Shape;129;p16"/>
          <p:cNvSpPr txBox="1">
            <a:spLocks noGrp="1"/>
          </p:cNvSpPr>
          <p:nvPr>
            <p:ph type="body" idx="1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3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16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6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6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" name="Google Shape;134;p16"/>
          <p:cNvSpPr txBox="1">
            <a:spLocks noGrp="1"/>
          </p:cNvSpPr>
          <p:nvPr>
            <p:ph type="body" idx="4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7"/>
          <p:cNvSpPr txBox="1"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7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7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bg>
      <p:bgPr>
        <a:solidFill>
          <a:schemeClr val="dk1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19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9" name="Google Shape;149;p20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">
  <p:cSld name="Content  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" type="titleOnly">
  <p:cSld name="TITLE_ONLY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1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1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1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2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4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225537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7"/>
          <p:cNvSpPr>
            <a:spLocks noGrp="1"/>
          </p:cNvSpPr>
          <p:nvPr>
            <p:ph type="pic" idx="2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>
            <a:spLocks noGrp="1"/>
          </p:cNvSpPr>
          <p:nvPr>
            <p:ph type="pic" idx="2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marL="914400" lvl="1" indent="-3619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>
            <a:spLocks noGrp="1"/>
          </p:cNvSpPr>
          <p:nvPr>
            <p:ph type="pic" idx="2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5" name="Google Shape;65;p9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dt" idx="10"/>
          </p:nvPr>
        </p:nvSpPr>
        <p:spPr>
          <a:xfrm>
            <a:off x="3485225" y="6112867"/>
            <a:ext cx="631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10"/>
          <p:cNvSpPr>
            <a:spLocks noGrp="1"/>
          </p:cNvSpPr>
          <p:nvPr>
            <p:ph type="pic" idx="2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5" name="Google Shape;75;p10"/>
          <p:cNvSpPr>
            <a:spLocks noGrp="1"/>
          </p:cNvSpPr>
          <p:nvPr>
            <p:ph type="pic" idx="3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0" y="6315998"/>
            <a:ext cx="12191999" cy="54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sz="21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1119675" y="6394550"/>
            <a:ext cx="10338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lt1"/>
                </a:solidFill>
              </a:rPr>
              <a:t>02/12/2024</a:t>
            </a:r>
            <a:endParaRPr sz="1300">
              <a:solidFill>
                <a:schemeClr val="lt1"/>
              </a:solidFill>
            </a:endParaRPr>
          </a:p>
        </p:txBody>
      </p:sp>
      <p:sp>
        <p:nvSpPr>
          <p:cNvPr id="15" name="Google Shape;15;p1"/>
          <p:cNvSpPr txBox="1"/>
          <p:nvPr/>
        </p:nvSpPr>
        <p:spPr>
          <a:xfrm>
            <a:off x="3068400" y="6473100"/>
            <a:ext cx="8589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Joel Wulff | Update on automatic RF triple splitting optimizations in the PS</a:t>
            </a:r>
            <a:endParaRPr>
              <a:solidFill>
                <a:schemeClr val="lt1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16" name="Google Shape;16;p1"/>
          <p:cNvSpPr txBox="1"/>
          <p:nvPr/>
        </p:nvSpPr>
        <p:spPr>
          <a:xfrm>
            <a:off x="0" y="5986925"/>
            <a:ext cx="9519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>
                <a:solidFill>
                  <a:srgbClr val="9E9E9E"/>
                </a:solidFill>
              </a:rPr>
              <a:t>Injector Performance Panel MD days 2025</a:t>
            </a:r>
            <a:endParaRPr>
              <a:solidFill>
                <a:srgbClr val="9E9E9E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dico.cern.ch/event/1239885/contributions/5229071/" TargetMode="External"/><Relationship Id="rId5" Type="http://schemas.openxmlformats.org/officeDocument/2006/relationships/hyperlink" Target="https://codimd.web.cern.ch/s/rtMQQ-IVV" TargetMode="Externa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39972/contributions/6159151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dico.cern.ch/event/1239885/contributions/5229071/" TargetMode="External"/><Relationship Id="rId5" Type="http://schemas.openxmlformats.org/officeDocument/2006/relationships/hyperlink" Target="https://codimd.web.cern.ch/s/rtMQQ-IVV" TargetMode="External"/><Relationship Id="rId10" Type="http://schemas.openxmlformats.org/officeDocument/2006/relationships/hyperlink" Target="https://indico.cern.ch/event/1484800/" TargetMode="External"/><Relationship Id="rId4" Type="http://schemas.openxmlformats.org/officeDocument/2006/relationships/image" Target="../media/image5.gif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indico.cern.ch/event/1451372/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logbook.cern.ch/elogbook-server/GET/showEventInLogbook/4183854" TargetMode="External"/><Relationship Id="rId3" Type="http://schemas.openxmlformats.org/officeDocument/2006/relationships/hyperlink" Target="https://be-op-logbook.web.cern.ch/elogbook-server/GET/showEventInLogbook/4141644" TargetMode="Externa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joel.axel.wulff@cern.ch" TargetMode="External"/><Relationship Id="rId3" Type="http://schemas.openxmlformats.org/officeDocument/2006/relationships/hyperlink" Target="https://indico.cern.ch/event/1484800/" TargetMode="External"/><Relationship Id="rId7" Type="http://schemas.openxmlformats.org/officeDocument/2006/relationships/hyperlink" Target="https://indico.cern.ch/event/1074450/#1-reinforcement-learning-appli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dico.cern.ch/event/1195988/#1-progress-with-rl-for-control" TargetMode="External"/><Relationship Id="rId5" Type="http://schemas.openxmlformats.org/officeDocument/2006/relationships/hyperlink" Target="https://indico.bnl.gov/event/16158/contributions/69564/" TargetMode="External"/><Relationship Id="rId4" Type="http://schemas.openxmlformats.org/officeDocument/2006/relationships/hyperlink" Target="https://indico.cern.ch/event/1247515/#1-reinforcement-learning-appli" TargetMode="External"/><Relationship Id="rId9" Type="http://schemas.openxmlformats.org/officeDocument/2006/relationships/hyperlink" Target="mailto:joel.wulff@hot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00" cy="21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/>
              <a:t>Updating automatic RF triple splitting optimizations in the PS</a:t>
            </a:r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00" cy="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Presenter: Joel Wulff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/>
              <a:t>Date of presentation: 05/02/2025</a:t>
            </a:r>
            <a:endParaRPr/>
          </a:p>
        </p:txBody>
      </p:sp>
      <p:sp>
        <p:nvSpPr>
          <p:cNvPr id="167" name="Google Shape;167;p23"/>
          <p:cNvSpPr txBox="1"/>
          <p:nvPr/>
        </p:nvSpPr>
        <p:spPr>
          <a:xfrm>
            <a:off x="7707800" y="5554275"/>
            <a:ext cx="44403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</a:rPr>
              <a:t>Acknowledgements:</a:t>
            </a:r>
            <a:endParaRPr sz="1800">
              <a:solidFill>
                <a:schemeClr val="lt1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</a:rPr>
              <a:t>A. Lasheen, A. Beeckman</a:t>
            </a:r>
            <a:endParaRPr sz="1800">
              <a:solidFill>
                <a:schemeClr val="lt1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</a:rPr>
              <a:t>G. Trad, H. Pahl, M. Schenk, </a:t>
            </a:r>
            <a:endParaRPr sz="1800">
              <a:solidFill>
                <a:schemeClr val="lt1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</a:rPr>
              <a:t>PS Operators and coordinators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68" name="Google Shape;168;p23"/>
          <p:cNvSpPr txBox="1"/>
          <p:nvPr/>
        </p:nvSpPr>
        <p:spPr>
          <a:xfrm>
            <a:off x="408000" y="4774550"/>
            <a:ext cx="6015900" cy="3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1">
                <a:solidFill>
                  <a:schemeClr val="lt1"/>
                </a:solidFill>
              </a:rPr>
              <a:t>Injector performance Panel MD days 2025</a:t>
            </a:r>
            <a:endParaRPr sz="2100" i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2"/>
          <p:cNvSpPr txBox="1">
            <a:spLocks noGrp="1"/>
          </p:cNvSpPr>
          <p:nvPr>
            <p:ph type="title"/>
          </p:nvPr>
        </p:nvSpPr>
        <p:spPr>
          <a:xfrm>
            <a:off x="408000" y="373600"/>
            <a:ext cx="11376000" cy="106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Example performance: MD results for 36b BCMS</a:t>
            </a:r>
            <a:endParaRPr/>
          </a:p>
        </p:txBody>
      </p:sp>
      <p:sp>
        <p:nvSpPr>
          <p:cNvPr id="301" name="Google Shape;301;p32"/>
          <p:cNvSpPr txBox="1"/>
          <p:nvPr/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850" b="1">
                <a:solidFill>
                  <a:srgbClr val="0033A0"/>
                </a:solidFill>
              </a:rPr>
              <a:t>10</a:t>
            </a:fld>
            <a:endParaRPr sz="850" b="1">
              <a:solidFill>
                <a:srgbClr val="0033A0"/>
              </a:solidFill>
            </a:endParaRPr>
          </a:p>
        </p:txBody>
      </p:sp>
      <p:graphicFrame>
        <p:nvGraphicFramePr>
          <p:cNvPr id="302" name="Google Shape;302;p32"/>
          <p:cNvGraphicFramePr/>
          <p:nvPr/>
        </p:nvGraphicFramePr>
        <p:xfrm>
          <a:off x="5140850" y="12111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{E069EE49-94FE-408E-B533-99EF760853FC}</a:tableStyleId>
              </a:tblPr>
              <a:tblGrid>
                <a:gridCol w="83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2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5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5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5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9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3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6D9E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First splitting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6D9E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Splitting 2 and 3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6D9E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6D9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Episode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Rel. BI spread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Rel. BL spread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Rel. BI spread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Rel. BL spread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Phase opt. steps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Volt. opt. steps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1155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1.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5%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3%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3%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3%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14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2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6D9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72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2.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3%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14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2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1155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0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3.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11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7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6D9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0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4.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6%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4%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1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16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1155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5.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5%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3%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22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3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6D9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7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6.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5%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± &lt; 2%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5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lt1"/>
                          </a:solidFill>
                        </a:rPr>
                        <a:t>5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1155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03" name="Google Shape;303;p32"/>
          <p:cNvSpPr txBox="1"/>
          <p:nvPr/>
        </p:nvSpPr>
        <p:spPr>
          <a:xfrm>
            <a:off x="170775" y="1281250"/>
            <a:ext cx="4584300" cy="304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Final bunch-by-bunch parameters differ depending on which splitting is observed:</a:t>
            </a:r>
            <a:endParaRPr sz="2100">
              <a:solidFill>
                <a:srgbClr val="171717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171717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First splitting often ~±5% intensity spread</a:t>
            </a:r>
            <a:endParaRPr sz="2100">
              <a:solidFill>
                <a:srgbClr val="171717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Splitting 2 and 3 intensity/length spread &lt; ±2 %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304" name="Google Shape;304;p32"/>
          <p:cNvSpPr txBox="1"/>
          <p:nvPr/>
        </p:nvSpPr>
        <p:spPr>
          <a:xfrm>
            <a:off x="5270375" y="4915700"/>
            <a:ext cx="6837300" cy="7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1">
                <a:solidFill>
                  <a:srgbClr val="9E9E9E"/>
                </a:solidFill>
              </a:rPr>
              <a:t>Note: Spread estimations based on plots from logbook, since raw data was not saved during this MD</a:t>
            </a:r>
            <a:endParaRPr sz="2100" i="1">
              <a:solidFill>
                <a:srgbClr val="9E9E9E"/>
              </a:solidFill>
            </a:endParaRPr>
          </a:p>
        </p:txBody>
      </p:sp>
      <p:sp>
        <p:nvSpPr>
          <p:cNvPr id="305" name="Google Shape;305;p32"/>
          <p:cNvSpPr/>
          <p:nvPr/>
        </p:nvSpPr>
        <p:spPr>
          <a:xfrm>
            <a:off x="325425" y="4515950"/>
            <a:ext cx="4088400" cy="1129200"/>
          </a:xfrm>
          <a:prstGeom prst="roundRect">
            <a:avLst>
              <a:gd name="adj" fmla="val 16667"/>
            </a:avLst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</a:rPr>
              <a:t>Is it good enough? Needs operational testing to truly determine… but probably.</a:t>
            </a:r>
            <a:endParaRPr sz="200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3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mbria"/>
                <a:ea typeface="Cambria"/>
                <a:cs typeface="Cambria"/>
                <a:sym typeface="Cambria"/>
              </a:rPr>
              <a:t>Looking forward in 2025: Operational testing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2" name="Google Shape;312;p33"/>
          <p:cNvSpPr/>
          <p:nvPr/>
        </p:nvSpPr>
        <p:spPr>
          <a:xfrm>
            <a:off x="1272875" y="1108375"/>
            <a:ext cx="9594300" cy="4909500"/>
          </a:xfrm>
          <a:prstGeom prst="roundRect">
            <a:avLst>
              <a:gd name="adj" fmla="val 16667"/>
            </a:avLst>
          </a:prstGeom>
          <a:solidFill>
            <a:srgbClr val="EFEFE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u="sng"/>
              <a:t>First half of 2025</a:t>
            </a:r>
            <a:endParaRPr sz="3200" u="sng"/>
          </a:p>
        </p:txBody>
      </p:sp>
      <p:sp>
        <p:nvSpPr>
          <p:cNvPr id="313" name="Google Shape;313;p33"/>
          <p:cNvSpPr/>
          <p:nvPr/>
        </p:nvSpPr>
        <p:spPr>
          <a:xfrm>
            <a:off x="2067150" y="2848825"/>
            <a:ext cx="3290400" cy="25545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lt1"/>
                </a:solidFill>
              </a:rPr>
              <a:t>Iterative MDs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314" name="Google Shape;314;p33"/>
          <p:cNvSpPr/>
          <p:nvPr/>
        </p:nvSpPr>
        <p:spPr>
          <a:xfrm>
            <a:off x="6557100" y="2888675"/>
            <a:ext cx="3290400" cy="25545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lt1"/>
                </a:solidFill>
              </a:rPr>
              <a:t>Operational testing</a:t>
            </a:r>
            <a:endParaRPr sz="2000" b="1">
              <a:solidFill>
                <a:schemeClr val="lt1"/>
              </a:solidFill>
            </a:endParaRPr>
          </a:p>
        </p:txBody>
      </p:sp>
      <p:cxnSp>
        <p:nvCxnSpPr>
          <p:cNvPr id="315" name="Google Shape;315;p33"/>
          <p:cNvCxnSpPr>
            <a:stCxn id="314" idx="2"/>
            <a:endCxn id="316" idx="3"/>
          </p:cNvCxnSpPr>
          <p:nvPr/>
        </p:nvCxnSpPr>
        <p:spPr>
          <a:xfrm rot="5400000">
            <a:off x="7328100" y="4780175"/>
            <a:ext cx="211200" cy="15372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317" name="Google Shape;317;p33"/>
          <p:cNvCxnSpPr>
            <a:stCxn id="313" idx="0"/>
            <a:endCxn id="318" idx="1"/>
          </p:cNvCxnSpPr>
          <p:nvPr/>
        </p:nvCxnSpPr>
        <p:spPr>
          <a:xfrm rot="-5400000">
            <a:off x="4079400" y="2093575"/>
            <a:ext cx="388200" cy="11223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18" name="Google Shape;318;p33"/>
          <p:cNvSpPr/>
          <p:nvPr/>
        </p:nvSpPr>
        <p:spPr>
          <a:xfrm>
            <a:off x="4834650" y="2237700"/>
            <a:ext cx="2245500" cy="44610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Deploy to operations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16" name="Google Shape;316;p33"/>
          <p:cNvSpPr/>
          <p:nvPr/>
        </p:nvSpPr>
        <p:spPr>
          <a:xfrm>
            <a:off x="5249700" y="5351350"/>
            <a:ext cx="1415400" cy="606300"/>
          </a:xfrm>
          <a:prstGeom prst="roundRect">
            <a:avLst>
              <a:gd name="adj" fmla="val 16667"/>
            </a:avLst>
          </a:prstGeom>
          <a:solidFill>
            <a:srgbClr val="274E1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Evaluate and improve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19" name="Google Shape;319;p33"/>
          <p:cNvSpPr/>
          <p:nvPr/>
        </p:nvSpPr>
        <p:spPr>
          <a:xfrm>
            <a:off x="2363700" y="3417050"/>
            <a:ext cx="2682300" cy="606300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Final testing/developing UCAP implementation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20" name="Google Shape;320;p33"/>
          <p:cNvSpPr/>
          <p:nvPr/>
        </p:nvSpPr>
        <p:spPr>
          <a:xfrm>
            <a:off x="2340750" y="4074100"/>
            <a:ext cx="2705400" cy="56970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Tuning optimization criterions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21" name="Google Shape;321;p33"/>
          <p:cNvSpPr/>
          <p:nvPr/>
        </p:nvSpPr>
        <p:spPr>
          <a:xfrm>
            <a:off x="2340750" y="4694550"/>
            <a:ext cx="2743200" cy="606300"/>
          </a:xfrm>
          <a:prstGeom prst="roundRect">
            <a:avLst>
              <a:gd name="adj" fmla="val 16667"/>
            </a:avLst>
          </a:prstGeom>
          <a:solidFill>
            <a:srgbClr val="888DB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Simultaneous optimization of double and triple splittings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22" name="Google Shape;322;p33"/>
          <p:cNvSpPr/>
          <p:nvPr/>
        </p:nvSpPr>
        <p:spPr>
          <a:xfrm>
            <a:off x="6861150" y="3482300"/>
            <a:ext cx="2682300" cy="606300"/>
          </a:xfrm>
          <a:prstGeom prst="roundRect">
            <a:avLst>
              <a:gd name="adj" fmla="val 16667"/>
            </a:avLst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Use in operational LHC fills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23" name="Google Shape;323;p33"/>
          <p:cNvSpPr/>
          <p:nvPr/>
        </p:nvSpPr>
        <p:spPr>
          <a:xfrm>
            <a:off x="6861150" y="4131250"/>
            <a:ext cx="2682300" cy="606300"/>
          </a:xfrm>
          <a:prstGeom prst="roundRect">
            <a:avLst>
              <a:gd name="adj" fmla="val 16667"/>
            </a:avLst>
          </a:prstGeom>
          <a:solidFill>
            <a:srgbClr val="BF9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Monitor performance (and log to NXCALS)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24" name="Google Shape;324;p33"/>
          <p:cNvSpPr/>
          <p:nvPr/>
        </p:nvSpPr>
        <p:spPr>
          <a:xfrm>
            <a:off x="6861150" y="4787200"/>
            <a:ext cx="2682300" cy="6063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Gather feedback and experience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325" name="Google Shape;325;p33"/>
          <p:cNvCxnSpPr>
            <a:stCxn id="318" idx="3"/>
            <a:endCxn id="314" idx="0"/>
          </p:cNvCxnSpPr>
          <p:nvPr/>
        </p:nvCxnSpPr>
        <p:spPr>
          <a:xfrm>
            <a:off x="7080150" y="2460750"/>
            <a:ext cx="1122300" cy="4278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326" name="Google Shape;326;p33"/>
          <p:cNvCxnSpPr>
            <a:stCxn id="316" idx="1"/>
            <a:endCxn id="313" idx="2"/>
          </p:cNvCxnSpPr>
          <p:nvPr/>
        </p:nvCxnSpPr>
        <p:spPr>
          <a:xfrm rot="10800000">
            <a:off x="3712200" y="5403400"/>
            <a:ext cx="1537500" cy="251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27" name="Google Shape;327;p33"/>
          <p:cNvSpPr/>
          <p:nvPr/>
        </p:nvSpPr>
        <p:spPr>
          <a:xfrm>
            <a:off x="8354050" y="1108375"/>
            <a:ext cx="3737400" cy="1562400"/>
          </a:xfrm>
          <a:prstGeom prst="cloudCallout">
            <a:avLst>
              <a:gd name="adj1" fmla="val -17982"/>
              <a:gd name="adj2" fmla="val 7268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/>
              <a:t>Beyond 2025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Maintainability?</a:t>
            </a:r>
            <a:endParaRPr sz="1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Handling re-training of ML models?</a:t>
            </a:r>
            <a:endParaRPr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80334" y="127956"/>
            <a:ext cx="4929889" cy="4509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28625" y="1848150"/>
            <a:ext cx="4781602" cy="268965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4"/>
          <p:cNvSpPr txBox="1">
            <a:spLocks noGrp="1"/>
          </p:cNvSpPr>
          <p:nvPr>
            <p:ph type="title"/>
          </p:nvPr>
        </p:nvSpPr>
        <p:spPr>
          <a:xfrm>
            <a:off x="407994" y="373600"/>
            <a:ext cx="5970300" cy="106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mbria"/>
                <a:ea typeface="Cambria"/>
                <a:cs typeface="Cambria"/>
                <a:sym typeface="Cambria"/>
              </a:rPr>
              <a:t>Introduction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7" name="Google Shape;177;p24"/>
          <p:cNvSpPr txBox="1">
            <a:spLocks noGrp="1"/>
          </p:cNvSpPr>
          <p:nvPr>
            <p:ph type="sldNum" idx="12"/>
          </p:nvPr>
        </p:nvSpPr>
        <p:spPr>
          <a:xfrm>
            <a:off x="8687559" y="1752300"/>
            <a:ext cx="681300" cy="365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78" name="Google Shape;178;p24"/>
          <p:cNvSpPr txBox="1"/>
          <p:nvPr/>
        </p:nvSpPr>
        <p:spPr>
          <a:xfrm>
            <a:off x="240300" y="2298200"/>
            <a:ext cx="66438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Motivation</a:t>
            </a:r>
            <a:endParaRPr sz="2100" b="1">
              <a:solidFill>
                <a:schemeClr val="accent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AutoNum type="arabicPeriod"/>
            </a:pPr>
            <a:r>
              <a:rPr lang="en-US" sz="1700" b="1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Solution from 2023 very limited:</a:t>
            </a:r>
            <a:endParaRPr sz="1700" b="1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AutoNum type="alphaLcPeriod"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Script launched from tomoscope application: </a:t>
            </a:r>
            <a:r>
              <a:rPr lang="en-US" sz="17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codimd</a:t>
            </a:r>
            <a:endParaRPr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AutoNum type="alphaLcPeriod"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Useful for MDs, but inflexible. Several key issues,</a:t>
            </a:r>
            <a:endParaRPr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9" name="Google Shape;179;p24"/>
          <p:cNvSpPr txBox="1"/>
          <p:nvPr/>
        </p:nvSpPr>
        <p:spPr>
          <a:xfrm>
            <a:off x="251750" y="1135375"/>
            <a:ext cx="678810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Main </a:t>
            </a:r>
            <a:r>
              <a:rPr lang="en-US" sz="2100" b="1" dirty="0" err="1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activites</a:t>
            </a:r>
            <a:endParaRPr sz="2100" b="1" dirty="0">
              <a:solidFill>
                <a:schemeClr val="accent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indent="-336550">
              <a:buClr>
                <a:srgbClr val="171717"/>
              </a:buClr>
              <a:buSzPts val="1700"/>
              <a:buFont typeface="Cambria"/>
              <a:buChar char="●"/>
            </a:pPr>
            <a:r>
              <a:rPr lang="en-GB" sz="1700" dirty="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Updating the CNN + RL based </a:t>
            </a:r>
            <a:r>
              <a:rPr lang="en-GB" sz="1700" b="1" dirty="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optimization of RF triple </a:t>
            </a:r>
            <a:r>
              <a:rPr lang="en-GB" sz="1700" b="1" dirty="0" err="1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splittings</a:t>
            </a:r>
            <a:r>
              <a:rPr lang="en-GB" sz="1700" b="1" dirty="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in the PS </a:t>
            </a:r>
            <a:r>
              <a:rPr lang="en-GB" sz="1700" dirty="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for autonomous operation</a:t>
            </a:r>
            <a:endParaRPr lang="en-US" sz="1700" dirty="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Char char="●"/>
            </a:pPr>
            <a:r>
              <a:rPr lang="en-US" sz="1700" dirty="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Continued on work from 2022/23: </a:t>
            </a:r>
            <a:r>
              <a:rPr lang="en-US" sz="1700" u="sng" dirty="0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6"/>
              </a:rPr>
              <a:t>IPP MD days 2023</a:t>
            </a:r>
            <a:endParaRPr sz="1700" dirty="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80334" y="127956"/>
            <a:ext cx="4929889" cy="4509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28625" y="1848150"/>
            <a:ext cx="4781602" cy="2689651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5"/>
          <p:cNvSpPr txBox="1">
            <a:spLocks noGrp="1"/>
          </p:cNvSpPr>
          <p:nvPr>
            <p:ph type="title"/>
          </p:nvPr>
        </p:nvSpPr>
        <p:spPr>
          <a:xfrm>
            <a:off x="407994" y="373600"/>
            <a:ext cx="5970300" cy="106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mbria"/>
                <a:ea typeface="Cambria"/>
                <a:cs typeface="Cambria"/>
                <a:sym typeface="Cambria"/>
              </a:rPr>
              <a:t>Introduction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8" name="Google Shape;188;p25"/>
          <p:cNvSpPr txBox="1">
            <a:spLocks noGrp="1"/>
          </p:cNvSpPr>
          <p:nvPr>
            <p:ph type="sldNum" idx="12"/>
          </p:nvPr>
        </p:nvSpPr>
        <p:spPr>
          <a:xfrm>
            <a:off x="8687559" y="1752300"/>
            <a:ext cx="681300" cy="365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89" name="Google Shape;189;p25"/>
          <p:cNvSpPr txBox="1"/>
          <p:nvPr/>
        </p:nvSpPr>
        <p:spPr>
          <a:xfrm>
            <a:off x="240300" y="2298200"/>
            <a:ext cx="66438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Motivation</a:t>
            </a:r>
            <a:endParaRPr sz="2100" b="1">
              <a:solidFill>
                <a:schemeClr val="accent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AutoNum type="arabicPeriod"/>
            </a:pPr>
            <a:r>
              <a:rPr lang="en-US" sz="1700" b="1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Solution from 2023 very limited:</a:t>
            </a:r>
            <a:endParaRPr sz="1700" b="1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AutoNum type="alphaLcPeriod"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Script launched from tomoscope application: </a:t>
            </a:r>
            <a:r>
              <a:rPr lang="en-US" sz="17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codimd</a:t>
            </a:r>
            <a:endParaRPr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AutoNum type="alphaLcPeriod"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Useful for MDs, but inflexible. Several key issues,</a:t>
            </a:r>
            <a:endParaRPr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0" name="Google Shape;190;p25"/>
          <p:cNvSpPr txBox="1"/>
          <p:nvPr/>
        </p:nvSpPr>
        <p:spPr>
          <a:xfrm>
            <a:off x="251750" y="1135375"/>
            <a:ext cx="67881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Main activites</a:t>
            </a:r>
            <a:endParaRPr sz="2100" b="1">
              <a:solidFill>
                <a:schemeClr val="accent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Char char="●"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Continued on work from 2022/23: </a:t>
            </a:r>
            <a:r>
              <a:rPr lang="en-US" sz="17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6"/>
              </a:rPr>
              <a:t>IPP MD days 2023</a:t>
            </a:r>
            <a:endParaRPr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Char char="●"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Updating the CNN + RL based </a:t>
            </a:r>
            <a:r>
              <a:rPr lang="en-US" sz="1700" b="1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optimization of RF triple splittings in the PS </a:t>
            </a: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for autonomous operation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1" name="Google Shape;191;p25"/>
          <p:cNvSpPr txBox="1"/>
          <p:nvPr/>
        </p:nvSpPr>
        <p:spPr>
          <a:xfrm>
            <a:off x="168150" y="4871025"/>
            <a:ext cx="6788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Solving these issues </a:t>
            </a:r>
            <a:r>
              <a:rPr lang="en-US" sz="1700" b="1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necessary</a:t>
            </a: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for automated splitting optimizations</a:t>
            </a:r>
            <a:endParaRPr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→ </a:t>
            </a:r>
            <a:r>
              <a:rPr lang="en-US" sz="1700" b="1">
                <a:solidFill>
                  <a:srgbClr val="38761D"/>
                </a:solidFill>
                <a:latin typeface="Cambria"/>
                <a:ea typeface="Cambria"/>
                <a:cs typeface="Cambria"/>
                <a:sym typeface="Cambria"/>
              </a:rPr>
              <a:t>Needed for automated LHC fillings (EPA WP2)</a:t>
            </a:r>
            <a:endParaRPr sz="1700" b="1">
              <a:solidFill>
                <a:srgbClr val="38761D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92" name="Google Shape;192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31488" y="3368376"/>
            <a:ext cx="5178726" cy="290335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3" name="Google Shape;193;p25"/>
          <p:cNvSpPr txBox="1"/>
          <p:nvPr/>
        </p:nvSpPr>
        <p:spPr>
          <a:xfrm>
            <a:off x="7744950" y="5941500"/>
            <a:ext cx="4026300" cy="554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17171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hlinkClick r:id="rId8"/>
              </a:rPr>
              <a:t>Dynamic beam scheduling and automated LHC filling, A. Beeckman, JAPW2024</a:t>
            </a:r>
            <a:endParaRPr sz="1200"/>
          </a:p>
        </p:txBody>
      </p:sp>
      <p:sp>
        <p:nvSpPr>
          <p:cNvPr id="194" name="Google Shape;194;p25"/>
          <p:cNvSpPr/>
          <p:nvPr/>
        </p:nvSpPr>
        <p:spPr>
          <a:xfrm>
            <a:off x="7811600" y="4556975"/>
            <a:ext cx="876000" cy="4800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5"/>
          <p:cNvSpPr/>
          <p:nvPr/>
        </p:nvSpPr>
        <p:spPr>
          <a:xfrm>
            <a:off x="10400075" y="4556975"/>
            <a:ext cx="1177200" cy="1266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6" name="Google Shape;196;p2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884225" y="56051"/>
            <a:ext cx="5273249" cy="2974625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7" name="Google Shape;197;p25"/>
          <p:cNvSpPr txBox="1"/>
          <p:nvPr/>
        </p:nvSpPr>
        <p:spPr>
          <a:xfrm>
            <a:off x="882050" y="3406400"/>
            <a:ext cx="59061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Char char="●"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Non-permanent, non-ppm observations</a:t>
            </a:r>
            <a:endParaRPr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Char char="●"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No automatic triggering, monitoring</a:t>
            </a:r>
            <a:endParaRPr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Cambria"/>
              <a:buChar char="●"/>
            </a:pPr>
            <a:r>
              <a:rPr lang="en-US" sz="17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Inconsistent performance for high transient beam loading regimes, e.g. 36b BCMS.</a:t>
            </a:r>
            <a:endParaRPr sz="17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8" name="Google Shape;198;p25"/>
          <p:cNvSpPr txBox="1"/>
          <p:nvPr/>
        </p:nvSpPr>
        <p:spPr>
          <a:xfrm>
            <a:off x="7525850" y="2814275"/>
            <a:ext cx="4380300" cy="369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17171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hlinkClick r:id="rId10"/>
              </a:rPr>
              <a:t>PS MPC #157, Triple splitting on LHC type beam, J. Wulff</a:t>
            </a:r>
            <a:endParaRPr sz="1200"/>
          </a:p>
        </p:txBody>
      </p:sp>
      <p:cxnSp>
        <p:nvCxnSpPr>
          <p:cNvPr id="199" name="Google Shape;199;p25"/>
          <p:cNvCxnSpPr/>
          <p:nvPr/>
        </p:nvCxnSpPr>
        <p:spPr>
          <a:xfrm rot="10800000" flipH="1">
            <a:off x="6124925" y="2592175"/>
            <a:ext cx="880200" cy="8079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0" name="Google Shape;200;p25"/>
          <p:cNvCxnSpPr>
            <a:endCxn id="194" idx="1"/>
          </p:cNvCxnSpPr>
          <p:nvPr/>
        </p:nvCxnSpPr>
        <p:spPr>
          <a:xfrm rot="10800000" flipH="1">
            <a:off x="6744800" y="4796975"/>
            <a:ext cx="1066800" cy="3852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 txBox="1">
            <a:spLocks noGrp="1"/>
          </p:cNvSpPr>
          <p:nvPr>
            <p:ph type="title"/>
          </p:nvPr>
        </p:nvSpPr>
        <p:spPr>
          <a:xfrm>
            <a:off x="407988" y="373568"/>
            <a:ext cx="11376000" cy="106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mbria"/>
                <a:ea typeface="Cambria"/>
                <a:cs typeface="Cambria"/>
                <a:sym typeface="Cambria"/>
              </a:rPr>
              <a:t>Main 2024 developments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7" name="Google Shape;207;p26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208" name="Google Shape;208;p26"/>
          <p:cNvSpPr txBox="1"/>
          <p:nvPr/>
        </p:nvSpPr>
        <p:spPr>
          <a:xfrm>
            <a:off x="10647200" y="162225"/>
            <a:ext cx="16020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u="sng">
                <a:solidFill>
                  <a:schemeClr val="hlink"/>
                </a:solidFill>
                <a:hlinkClick r:id="rId3"/>
              </a:rPr>
              <a:t>More info in talk from A. Beeckman, PS Co. Meeting #144</a:t>
            </a:r>
            <a:endParaRPr i="1" u="sng">
              <a:solidFill>
                <a:srgbClr val="171717"/>
              </a:solidFill>
            </a:endParaRPr>
          </a:p>
        </p:txBody>
      </p:sp>
      <p:sp>
        <p:nvSpPr>
          <p:cNvPr id="209" name="Google Shape;209;p26"/>
          <p:cNvSpPr txBox="1"/>
          <p:nvPr/>
        </p:nvSpPr>
        <p:spPr>
          <a:xfrm>
            <a:off x="338550" y="981300"/>
            <a:ext cx="6084300" cy="9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Char char="❖"/>
            </a:pPr>
            <a:r>
              <a:rPr lang="en-US" sz="1800" b="1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Observation:</a:t>
            </a:r>
            <a:endParaRPr sz="1800" b="1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mbria"/>
              <a:buChar char="➢"/>
            </a:pPr>
            <a:r>
              <a:rPr lang="en-US" sz="18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Migration from tomoscope → BCWLBO</a:t>
            </a:r>
            <a:endParaRPr sz="18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mbria"/>
              <a:buChar char="■"/>
            </a:pPr>
            <a:r>
              <a:rPr lang="en-US" sz="18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PPM, Permanent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10" name="Google Shape;21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9755" y="2068237"/>
            <a:ext cx="1801984" cy="180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6"/>
          <p:cNvSpPr/>
          <p:nvPr/>
        </p:nvSpPr>
        <p:spPr>
          <a:xfrm>
            <a:off x="6492325" y="4500375"/>
            <a:ext cx="5907000" cy="9213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6E24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6"/>
          <p:cNvSpPr/>
          <p:nvPr/>
        </p:nvSpPr>
        <p:spPr>
          <a:xfrm>
            <a:off x="10550350" y="3030138"/>
            <a:ext cx="1441500" cy="921300"/>
          </a:xfrm>
          <a:prstGeom prst="roundRect">
            <a:avLst>
              <a:gd name="adj" fmla="val 16667"/>
            </a:avLst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lt1"/>
                </a:solidFill>
              </a:rPr>
              <a:t>LSA</a:t>
            </a:r>
            <a:endParaRPr sz="4400">
              <a:solidFill>
                <a:schemeClr val="lt1"/>
              </a:solidFill>
            </a:endParaRPr>
          </a:p>
        </p:txBody>
      </p:sp>
      <p:pic>
        <p:nvPicPr>
          <p:cNvPr id="213" name="Google Shape;213;p26" descr="A screenshot of a computer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l="21346" t="47688" b="36894"/>
          <a:stretch/>
        </p:blipFill>
        <p:spPr>
          <a:xfrm>
            <a:off x="6523589" y="4513982"/>
            <a:ext cx="5875806" cy="7678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4" name="Google Shape;214;p26"/>
          <p:cNvCxnSpPr>
            <a:stCxn id="212" idx="2"/>
            <a:endCxn id="213" idx="0"/>
          </p:cNvCxnSpPr>
          <p:nvPr/>
        </p:nvCxnSpPr>
        <p:spPr>
          <a:xfrm flipH="1">
            <a:off x="9461500" y="3951438"/>
            <a:ext cx="1809600" cy="562500"/>
          </a:xfrm>
          <a:prstGeom prst="straightConnector1">
            <a:avLst/>
          </a:prstGeom>
          <a:noFill/>
          <a:ln w="19050" cap="flat" cmpd="sng">
            <a:solidFill>
              <a:srgbClr val="6E2466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15" name="Google Shape;215;p26"/>
          <p:cNvSpPr txBox="1"/>
          <p:nvPr/>
        </p:nvSpPr>
        <p:spPr>
          <a:xfrm>
            <a:off x="9461496" y="5542431"/>
            <a:ext cx="2476200" cy="27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6E2466"/>
                </a:solidFill>
                <a:latin typeface="Arial"/>
                <a:ea typeface="Arial"/>
                <a:cs typeface="Arial"/>
                <a:sym typeface="Arial"/>
              </a:rPr>
              <a:t>LSA settings (PPM)</a:t>
            </a:r>
            <a:endParaRPr sz="1800" b="1" i="0" u="none" strike="noStrike" cap="none">
              <a:solidFill>
                <a:srgbClr val="6E24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6" name="Google Shape;216;p26" descr="A screenshot of a computer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769199" y="377236"/>
            <a:ext cx="1801998" cy="14321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7" name="Google Shape;217;p26"/>
          <p:cNvCxnSpPr>
            <a:stCxn id="216" idx="1"/>
            <a:endCxn id="210" idx="0"/>
          </p:cNvCxnSpPr>
          <p:nvPr/>
        </p:nvCxnSpPr>
        <p:spPr>
          <a:xfrm flipH="1">
            <a:off x="7680799" y="1093291"/>
            <a:ext cx="1088400" cy="975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18" name="Google Shape;218;p26"/>
          <p:cNvCxnSpPr>
            <a:stCxn id="210" idx="3"/>
            <a:endCxn id="212" idx="1"/>
          </p:cNvCxnSpPr>
          <p:nvPr/>
        </p:nvCxnSpPr>
        <p:spPr>
          <a:xfrm>
            <a:off x="8581738" y="2969787"/>
            <a:ext cx="1968600" cy="521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19" name="Google Shape;219;p26"/>
          <p:cNvSpPr/>
          <p:nvPr/>
        </p:nvSpPr>
        <p:spPr>
          <a:xfrm>
            <a:off x="10403050" y="2149113"/>
            <a:ext cx="1736100" cy="480900"/>
          </a:xfrm>
          <a:prstGeom prst="roundRect">
            <a:avLst>
              <a:gd name="adj" fmla="val 16667"/>
            </a:avLst>
          </a:prstGeom>
          <a:solidFill>
            <a:srgbClr val="99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</a:rPr>
              <a:t>RF Cavities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220" name="Google Shape;220;p26"/>
          <p:cNvCxnSpPr>
            <a:stCxn id="210" idx="3"/>
            <a:endCxn id="219" idx="1"/>
          </p:cNvCxnSpPr>
          <p:nvPr/>
        </p:nvCxnSpPr>
        <p:spPr>
          <a:xfrm rot="10800000" flipH="1">
            <a:off x="8581738" y="2389587"/>
            <a:ext cx="1821300" cy="580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21" name="Google Shape;221;p26"/>
          <p:cNvSpPr txBox="1"/>
          <p:nvPr/>
        </p:nvSpPr>
        <p:spPr>
          <a:xfrm>
            <a:off x="8802150" y="-129325"/>
            <a:ext cx="1736100" cy="4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BCWLBO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22" name="Google Shape;222;p26"/>
          <p:cNvSpPr txBox="1"/>
          <p:nvPr/>
        </p:nvSpPr>
        <p:spPr>
          <a:xfrm rot="-1347128">
            <a:off x="6574693" y="559699"/>
            <a:ext cx="2207317" cy="633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1">
                <a:solidFill>
                  <a:srgbClr val="171717"/>
                </a:solidFill>
              </a:rPr>
              <a:t>Observation per USER</a:t>
            </a:r>
            <a:endParaRPr sz="2100" i="1">
              <a:solidFill>
                <a:srgbClr val="171717"/>
              </a:solidFill>
            </a:endParaRPr>
          </a:p>
        </p:txBody>
      </p:sp>
      <p:sp>
        <p:nvSpPr>
          <p:cNvPr id="223" name="Google Shape;223;p26"/>
          <p:cNvSpPr txBox="1"/>
          <p:nvPr/>
        </p:nvSpPr>
        <p:spPr>
          <a:xfrm>
            <a:off x="8579350" y="3224575"/>
            <a:ext cx="2019000" cy="10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1">
                <a:solidFill>
                  <a:srgbClr val="171717"/>
                </a:solidFill>
              </a:rPr>
              <a:t>Check if enabled and above criterion</a:t>
            </a:r>
            <a:endParaRPr sz="2100" i="1">
              <a:solidFill>
                <a:srgbClr val="171717"/>
              </a:solidFill>
            </a:endParaRPr>
          </a:p>
        </p:txBody>
      </p:sp>
      <p:sp>
        <p:nvSpPr>
          <p:cNvPr id="224" name="Google Shape;224;p26"/>
          <p:cNvSpPr txBox="1"/>
          <p:nvPr/>
        </p:nvSpPr>
        <p:spPr>
          <a:xfrm>
            <a:off x="8869200" y="1834989"/>
            <a:ext cx="1602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1">
                <a:solidFill>
                  <a:srgbClr val="171717"/>
                </a:solidFill>
              </a:rPr>
              <a:t>Act on cavities</a:t>
            </a:r>
            <a:endParaRPr sz="2100" i="1">
              <a:solidFill>
                <a:srgbClr val="171717"/>
              </a:solidFill>
            </a:endParaRPr>
          </a:p>
        </p:txBody>
      </p:sp>
      <p:pic>
        <p:nvPicPr>
          <p:cNvPr id="225" name="Google Shape;225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18887" y="4019618"/>
            <a:ext cx="3330738" cy="2174094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6"/>
          <p:cNvSpPr/>
          <p:nvPr/>
        </p:nvSpPr>
        <p:spPr>
          <a:xfrm>
            <a:off x="120975" y="4220725"/>
            <a:ext cx="2844900" cy="16473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9EAD3"/>
              </a:solidFill>
            </a:endParaRPr>
          </a:p>
        </p:txBody>
      </p:sp>
      <p:sp>
        <p:nvSpPr>
          <p:cNvPr id="227" name="Google Shape;227;p26"/>
          <p:cNvSpPr txBox="1"/>
          <p:nvPr/>
        </p:nvSpPr>
        <p:spPr>
          <a:xfrm>
            <a:off x="0" y="4719100"/>
            <a:ext cx="16020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Extracted features → </a:t>
            </a:r>
            <a:r>
              <a:rPr lang="en-US" sz="1100" b="1"/>
              <a:t>less sensitive</a:t>
            </a:r>
            <a:r>
              <a:rPr lang="en-US" sz="1100"/>
              <a:t> to alignment</a:t>
            </a:r>
            <a:endParaRPr sz="11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/>
              <a:t>More interpretable</a:t>
            </a:r>
            <a:r>
              <a:rPr lang="en-US" sz="1100"/>
              <a:t>!</a:t>
            </a:r>
            <a:endParaRPr sz="1100"/>
          </a:p>
        </p:txBody>
      </p:sp>
      <p:pic>
        <p:nvPicPr>
          <p:cNvPr id="228" name="Google Shape;228;p26"/>
          <p:cNvPicPr preferRelativeResize="0">
            <a:picLocks noGrp="1"/>
          </p:cNvPicPr>
          <p:nvPr>
            <p:ph type="pic" idx="2"/>
          </p:nvPr>
        </p:nvPicPr>
        <p:blipFill rotWithShape="1">
          <a:blip r:embed="rId8">
            <a:alphaModFix/>
          </a:blip>
          <a:srcRect l="54355" t="63105" r="31237" b="13232"/>
          <a:stretch/>
        </p:blipFill>
        <p:spPr>
          <a:xfrm>
            <a:off x="1485921" y="4600470"/>
            <a:ext cx="1274214" cy="117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229" name="Google Shape;229;p26" descr="Loss_{rel.bl,bi}=(\frac{|bi_1| + |bi_2| + |bi_3|}{3} + \frac{|bl_1| +|bl_2| + |bl_3|}{3})/2&#10;%1fecb473-e873-4554-91a9-172631ea007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1425" y="4375114"/>
            <a:ext cx="2476200" cy="18226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6"/>
          <p:cNvSpPr txBox="1"/>
          <p:nvPr/>
        </p:nvSpPr>
        <p:spPr>
          <a:xfrm>
            <a:off x="338550" y="2679550"/>
            <a:ext cx="6084300" cy="13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Char char="❖"/>
            </a:pPr>
            <a:r>
              <a:rPr lang="en-US" sz="1800" b="1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Performance:</a:t>
            </a:r>
            <a:endParaRPr sz="1800" b="1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Char char="➢"/>
            </a:pPr>
            <a:r>
              <a:rPr lang="en-US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Optimize the average splitting rather than splitting of interest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Char char="➢"/>
            </a:pPr>
            <a:r>
              <a:rPr lang="en-US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Updated optimization criterion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1" name="Google Shape;231;p26"/>
          <p:cNvSpPr txBox="1"/>
          <p:nvPr/>
        </p:nvSpPr>
        <p:spPr>
          <a:xfrm>
            <a:off x="338550" y="1736625"/>
            <a:ext cx="60843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mbria"/>
              <a:buChar char="❖"/>
            </a:pPr>
            <a:r>
              <a:rPr lang="en-US" sz="1800" b="1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Automation:</a:t>
            </a:r>
            <a:endParaRPr sz="1800" b="1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mbria"/>
              <a:buChar char="➢"/>
            </a:pPr>
            <a:r>
              <a:rPr lang="en-US" sz="18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UCAP + LSA implementation replacing script</a:t>
            </a:r>
            <a:endParaRPr sz="18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mbria"/>
              <a:buChar char="➢"/>
            </a:pPr>
            <a:r>
              <a:rPr lang="en-US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Automatically monitor, activate optimization, PPM</a:t>
            </a:r>
            <a:endParaRPr sz="18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7"/>
          <p:cNvSpPr txBox="1">
            <a:spLocks noGrp="1"/>
          </p:cNvSpPr>
          <p:nvPr>
            <p:ph type="title"/>
          </p:nvPr>
        </p:nvSpPr>
        <p:spPr>
          <a:xfrm>
            <a:off x="408000" y="373600"/>
            <a:ext cx="9554100" cy="106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Cambria"/>
                <a:ea typeface="Cambria"/>
                <a:cs typeface="Cambria"/>
                <a:sym typeface="Cambria"/>
              </a:rPr>
              <a:t>2024 MD purpose and experience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8" name="Google Shape;238;p27"/>
          <p:cNvSpPr txBox="1"/>
          <p:nvPr/>
        </p:nvSpPr>
        <p:spPr>
          <a:xfrm>
            <a:off x="129350" y="1359350"/>
            <a:ext cx="11248800" cy="49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Goals and purpose</a:t>
            </a:r>
            <a:endParaRPr sz="2200" b="1">
              <a:solidFill>
                <a:schemeClr val="accent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Char char="❖"/>
            </a:pPr>
            <a:r>
              <a:rPr lang="en-US" sz="2200" b="1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Test and aid in development of new software implementations</a:t>
            </a:r>
            <a:endParaRPr sz="2200" b="1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13716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Char char="➢"/>
            </a:pPr>
            <a:r>
              <a:rPr lang="en-US" sz="2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UCAP + LSA setup</a:t>
            </a:r>
            <a:endParaRPr sz="2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Char char="❖"/>
            </a:pPr>
            <a:r>
              <a:rPr lang="en-US" sz="2200" b="1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Check performance on 36b BCMS</a:t>
            </a:r>
            <a:endParaRPr sz="2200" b="1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13716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Char char="➢"/>
            </a:pPr>
            <a:r>
              <a:rPr lang="en-US" sz="2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Did averaging/updated criterion improve it?</a:t>
            </a:r>
            <a:endParaRPr sz="2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Availability and support</a:t>
            </a:r>
            <a:endParaRPr sz="2200" b="1">
              <a:solidFill>
                <a:schemeClr val="accent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❖"/>
            </a:pPr>
            <a:r>
              <a:rPr lang="en-US" sz="2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Good availability</a:t>
            </a:r>
            <a:r>
              <a:rPr lang="en-US" sz="2200" b="1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, many successful MDs!</a:t>
            </a:r>
            <a:endParaRPr sz="2200" b="1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13716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Char char="➢"/>
            </a:pPr>
            <a:r>
              <a:rPr lang="en-US" sz="22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Only a few lost hours due to LHC filling and LHC ION beams</a:t>
            </a:r>
            <a:endParaRPr sz="2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1371600" lvl="1" indent="-3683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➢"/>
            </a:pPr>
            <a:r>
              <a:rPr lang="en-US" sz="2200" b="1" u="sng">
                <a:solidFill>
                  <a:srgbClr val="38761D"/>
                </a:solidFill>
                <a:latin typeface="Cambria"/>
                <a:ea typeface="Cambria"/>
                <a:cs typeface="Cambria"/>
                <a:sym typeface="Cambria"/>
              </a:rPr>
              <a:t>Very good support from PSOP</a:t>
            </a:r>
            <a:endParaRPr sz="2200">
              <a:solidFill>
                <a:schemeClr val="dk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9" name="Google Shape;239;p27"/>
          <p:cNvSpPr txBox="1"/>
          <p:nvPr/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850" b="1">
                <a:solidFill>
                  <a:srgbClr val="0033A0"/>
                </a:solidFill>
              </a:rPr>
              <a:t>5</a:t>
            </a:fld>
            <a:endParaRPr sz="850" b="1">
              <a:solidFill>
                <a:srgbClr val="0033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8"/>
          <p:cNvSpPr txBox="1">
            <a:spLocks noGrp="1"/>
          </p:cNvSpPr>
          <p:nvPr>
            <p:ph type="title"/>
          </p:nvPr>
        </p:nvSpPr>
        <p:spPr>
          <a:xfrm>
            <a:off x="408000" y="373600"/>
            <a:ext cx="6675900" cy="67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>
                <a:latin typeface="Cambria"/>
                <a:ea typeface="Cambria"/>
                <a:cs typeface="Cambria"/>
                <a:sym typeface="Cambria"/>
              </a:rPr>
              <a:t>MD results and takeaway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6" name="Google Shape;246;p28"/>
          <p:cNvSpPr txBox="1"/>
          <p:nvPr/>
        </p:nvSpPr>
        <p:spPr>
          <a:xfrm>
            <a:off x="129350" y="881825"/>
            <a:ext cx="6675900" cy="21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36b BCMS:</a:t>
            </a:r>
            <a:endParaRPr sz="2100" b="1">
              <a:solidFill>
                <a:schemeClr val="accent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❖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 6/6 test runs on operational beam successful (varying initial conditions).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Logbook entry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7" name="Google Shape;247;p28"/>
          <p:cNvSpPr/>
          <p:nvPr/>
        </p:nvSpPr>
        <p:spPr>
          <a:xfrm>
            <a:off x="6805250" y="3374175"/>
            <a:ext cx="5127000" cy="28959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12700" cap="flat" cmpd="sng">
            <a:solidFill>
              <a:srgbClr val="00154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8"/>
          <p:cNvSpPr/>
          <p:nvPr/>
        </p:nvSpPr>
        <p:spPr>
          <a:xfrm>
            <a:off x="6805250" y="165750"/>
            <a:ext cx="5085600" cy="2895900"/>
          </a:xfrm>
          <a:prstGeom prst="roundRect">
            <a:avLst>
              <a:gd name="adj" fmla="val 16667"/>
            </a:avLst>
          </a:prstGeom>
          <a:solidFill>
            <a:srgbClr val="E15E32"/>
          </a:solidFill>
          <a:ln w="12700" cap="flat" cmpd="sng">
            <a:solidFill>
              <a:srgbClr val="00154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28"/>
          <p:cNvSpPr txBox="1"/>
          <p:nvPr/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850" b="1">
                <a:solidFill>
                  <a:srgbClr val="0033A0"/>
                </a:solidFill>
              </a:rPr>
              <a:t>6</a:t>
            </a:fld>
            <a:endParaRPr sz="850" b="1">
              <a:solidFill>
                <a:srgbClr val="0033A0"/>
              </a:solidFill>
            </a:endParaRPr>
          </a:p>
        </p:txBody>
      </p:sp>
      <p:pic>
        <p:nvPicPr>
          <p:cNvPr id="250" name="Google Shape;250;p28" descr="A screenshot of a computer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t="3344"/>
          <a:stretch/>
        </p:blipFill>
        <p:spPr>
          <a:xfrm>
            <a:off x="7015352" y="625408"/>
            <a:ext cx="3112782" cy="2320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8" descr="A screenshot of a computer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19497" y="767983"/>
            <a:ext cx="2170243" cy="2040542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8"/>
          <p:cNvSpPr txBox="1"/>
          <p:nvPr/>
        </p:nvSpPr>
        <p:spPr>
          <a:xfrm>
            <a:off x="7313975" y="219300"/>
            <a:ext cx="4262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</a:rPr>
              <a:t>36b BCMS: </a:t>
            </a:r>
            <a:r>
              <a:rPr lang="en-US"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Initial state</a:t>
            </a: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28"/>
          <p:cNvSpPr txBox="1"/>
          <p:nvPr/>
        </p:nvSpPr>
        <p:spPr>
          <a:xfrm>
            <a:off x="7313975" y="3381875"/>
            <a:ext cx="4262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</a:rPr>
              <a:t>36b BCMS: </a:t>
            </a:r>
            <a:r>
              <a:rPr lang="en-US"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Final state</a:t>
            </a: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8"/>
          <p:cNvSpPr/>
          <p:nvPr/>
        </p:nvSpPr>
        <p:spPr>
          <a:xfrm rot="5400000">
            <a:off x="9202100" y="3086367"/>
            <a:ext cx="291900" cy="263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33A0"/>
          </a:solidFill>
          <a:ln w="12700" cap="flat" cmpd="sng">
            <a:solidFill>
              <a:srgbClr val="00154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5" name="Google Shape;255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60823" y="3769174"/>
            <a:ext cx="2821826" cy="2428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06075" y="3844852"/>
            <a:ext cx="2170250" cy="2276973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8"/>
          <p:cNvSpPr txBox="1"/>
          <p:nvPr/>
        </p:nvSpPr>
        <p:spPr>
          <a:xfrm>
            <a:off x="129350" y="2739225"/>
            <a:ext cx="6546900" cy="19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72b Nominal (HL-LHC intensity):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❖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11 episodes run, all successful.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lvl="1" indent="-361950" algn="l" rtl="0"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➢"/>
            </a:pPr>
            <a:r>
              <a:rPr lang="en-US" sz="2100" u="sng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8"/>
              </a:rPr>
              <a:t>Logbook example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8" name="Google Shape;258;p28"/>
          <p:cNvSpPr txBox="1"/>
          <p:nvPr/>
        </p:nvSpPr>
        <p:spPr>
          <a:xfrm>
            <a:off x="170725" y="4103838"/>
            <a:ext cx="6675900" cy="19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accent2"/>
                </a:solidFill>
                <a:latin typeface="Cambria"/>
                <a:ea typeface="Cambria"/>
                <a:cs typeface="Cambria"/>
                <a:sym typeface="Cambria"/>
              </a:rPr>
              <a:t>Main takeaways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❖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Current implementation shows promise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❖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Main blockers from 2023 solved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Cambria"/>
              <a:buChar char="❖"/>
            </a:pPr>
            <a:r>
              <a:rPr lang="en-US" sz="2100">
                <a:solidFill>
                  <a:srgbClr val="171717"/>
                </a:solidFill>
                <a:latin typeface="Cambria"/>
                <a:ea typeface="Cambria"/>
                <a:cs typeface="Cambria"/>
                <a:sym typeface="Cambria"/>
              </a:rPr>
              <a:t>Well poised for operational testing in 2025!</a:t>
            </a:r>
            <a:endParaRPr sz="2100">
              <a:solidFill>
                <a:srgbClr val="17171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9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mbria"/>
                <a:ea typeface="Cambria"/>
                <a:cs typeface="Cambria"/>
                <a:sym typeface="Cambria"/>
              </a:rPr>
              <a:t>Looking forward in 2025: Operational testing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5" name="Google Shape;265;p29"/>
          <p:cNvSpPr/>
          <p:nvPr/>
        </p:nvSpPr>
        <p:spPr>
          <a:xfrm>
            <a:off x="1272875" y="1108375"/>
            <a:ext cx="9594300" cy="4909500"/>
          </a:xfrm>
          <a:prstGeom prst="roundRect">
            <a:avLst>
              <a:gd name="adj" fmla="val 16667"/>
            </a:avLst>
          </a:prstGeom>
          <a:solidFill>
            <a:srgbClr val="EFEFE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u="sng"/>
              <a:t>First half of 2025</a:t>
            </a:r>
            <a:endParaRPr sz="3200" u="sng"/>
          </a:p>
        </p:txBody>
      </p:sp>
      <p:sp>
        <p:nvSpPr>
          <p:cNvPr id="266" name="Google Shape;266;p29"/>
          <p:cNvSpPr/>
          <p:nvPr/>
        </p:nvSpPr>
        <p:spPr>
          <a:xfrm>
            <a:off x="2067150" y="2848825"/>
            <a:ext cx="3290400" cy="25545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lt1"/>
                </a:solidFill>
              </a:rPr>
              <a:t>Iterative MDs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267" name="Google Shape;267;p29"/>
          <p:cNvSpPr/>
          <p:nvPr/>
        </p:nvSpPr>
        <p:spPr>
          <a:xfrm>
            <a:off x="6557100" y="2888675"/>
            <a:ext cx="3290400" cy="25545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lt1"/>
                </a:solidFill>
              </a:rPr>
              <a:t>Operational testing</a:t>
            </a:r>
            <a:endParaRPr sz="2000" b="1">
              <a:solidFill>
                <a:schemeClr val="lt1"/>
              </a:solidFill>
            </a:endParaRPr>
          </a:p>
        </p:txBody>
      </p:sp>
      <p:cxnSp>
        <p:nvCxnSpPr>
          <p:cNvPr id="268" name="Google Shape;268;p29"/>
          <p:cNvCxnSpPr>
            <a:stCxn id="267" idx="2"/>
            <a:endCxn id="269" idx="3"/>
          </p:cNvCxnSpPr>
          <p:nvPr/>
        </p:nvCxnSpPr>
        <p:spPr>
          <a:xfrm rot="5400000">
            <a:off x="7328100" y="4780175"/>
            <a:ext cx="211200" cy="15372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270" name="Google Shape;270;p29"/>
          <p:cNvCxnSpPr>
            <a:stCxn id="266" idx="0"/>
            <a:endCxn id="271" idx="1"/>
          </p:cNvCxnSpPr>
          <p:nvPr/>
        </p:nvCxnSpPr>
        <p:spPr>
          <a:xfrm rot="-5400000">
            <a:off x="4079400" y="2093575"/>
            <a:ext cx="388200" cy="11223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71" name="Google Shape;271;p29"/>
          <p:cNvSpPr/>
          <p:nvPr/>
        </p:nvSpPr>
        <p:spPr>
          <a:xfrm>
            <a:off x="4834650" y="2237700"/>
            <a:ext cx="2245500" cy="44610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Deploy to operations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69" name="Google Shape;269;p29"/>
          <p:cNvSpPr/>
          <p:nvPr/>
        </p:nvSpPr>
        <p:spPr>
          <a:xfrm>
            <a:off x="5249700" y="5351350"/>
            <a:ext cx="1415400" cy="606300"/>
          </a:xfrm>
          <a:prstGeom prst="roundRect">
            <a:avLst>
              <a:gd name="adj" fmla="val 16667"/>
            </a:avLst>
          </a:prstGeom>
          <a:solidFill>
            <a:srgbClr val="274E1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Evaluate and improve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2" name="Google Shape;272;p29"/>
          <p:cNvSpPr/>
          <p:nvPr/>
        </p:nvSpPr>
        <p:spPr>
          <a:xfrm>
            <a:off x="2363700" y="3417050"/>
            <a:ext cx="2682300" cy="606300"/>
          </a:xfrm>
          <a:prstGeom prst="roundRect">
            <a:avLst>
              <a:gd name="adj" fmla="val 16667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Final testing/developing UCAP implementation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3" name="Google Shape;273;p29"/>
          <p:cNvSpPr/>
          <p:nvPr/>
        </p:nvSpPr>
        <p:spPr>
          <a:xfrm>
            <a:off x="2340750" y="4074100"/>
            <a:ext cx="2705400" cy="56970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Tuning optimization criterions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4" name="Google Shape;274;p29"/>
          <p:cNvSpPr/>
          <p:nvPr/>
        </p:nvSpPr>
        <p:spPr>
          <a:xfrm>
            <a:off x="2340750" y="4694550"/>
            <a:ext cx="2743200" cy="606300"/>
          </a:xfrm>
          <a:prstGeom prst="roundRect">
            <a:avLst>
              <a:gd name="adj" fmla="val 16667"/>
            </a:avLst>
          </a:prstGeom>
          <a:solidFill>
            <a:srgbClr val="888DB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Simultaneous optimization of double and triple splittings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5" name="Google Shape;275;p29"/>
          <p:cNvSpPr/>
          <p:nvPr/>
        </p:nvSpPr>
        <p:spPr>
          <a:xfrm>
            <a:off x="6861150" y="3482300"/>
            <a:ext cx="2682300" cy="606300"/>
          </a:xfrm>
          <a:prstGeom prst="roundRect">
            <a:avLst>
              <a:gd name="adj" fmla="val 16667"/>
            </a:avLst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Use in operational LHC fills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6" name="Google Shape;276;p29"/>
          <p:cNvSpPr/>
          <p:nvPr/>
        </p:nvSpPr>
        <p:spPr>
          <a:xfrm>
            <a:off x="6861150" y="4131250"/>
            <a:ext cx="2682300" cy="606300"/>
          </a:xfrm>
          <a:prstGeom prst="roundRect">
            <a:avLst>
              <a:gd name="adj" fmla="val 16667"/>
            </a:avLst>
          </a:prstGeom>
          <a:solidFill>
            <a:srgbClr val="BF9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Monitor performance (and log to NXCALS)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7" name="Google Shape;277;p29"/>
          <p:cNvSpPr/>
          <p:nvPr/>
        </p:nvSpPr>
        <p:spPr>
          <a:xfrm>
            <a:off x="6861150" y="4787200"/>
            <a:ext cx="2682300" cy="6063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Gather feedback and experience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278" name="Google Shape;278;p29"/>
          <p:cNvCxnSpPr>
            <a:stCxn id="271" idx="3"/>
            <a:endCxn id="267" idx="0"/>
          </p:cNvCxnSpPr>
          <p:nvPr/>
        </p:nvCxnSpPr>
        <p:spPr>
          <a:xfrm>
            <a:off x="7080150" y="2460750"/>
            <a:ext cx="1122300" cy="4278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279" name="Google Shape;279;p29"/>
          <p:cNvCxnSpPr>
            <a:stCxn id="269" idx="1"/>
            <a:endCxn id="266" idx="2"/>
          </p:cNvCxnSpPr>
          <p:nvPr/>
        </p:nvCxnSpPr>
        <p:spPr>
          <a:xfrm rot="10800000">
            <a:off x="3712200" y="5403400"/>
            <a:ext cx="1537500" cy="251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0"/>
          <p:cNvSpPr txBox="1"/>
          <p:nvPr/>
        </p:nvSpPr>
        <p:spPr>
          <a:xfrm>
            <a:off x="1890575" y="1067950"/>
            <a:ext cx="8129700" cy="9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rgbClr val="171717"/>
                </a:solidFill>
              </a:rPr>
              <a:t>Thank you for listening! Questions?</a:t>
            </a:r>
            <a:endParaRPr sz="29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Links and contact information</a:t>
            </a:r>
            <a:endParaRPr/>
          </a:p>
        </p:txBody>
      </p:sp>
      <p:sp>
        <p:nvSpPr>
          <p:cNvPr id="291" name="Google Shape;291;p31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292" name="Google Shape;292;p31"/>
          <p:cNvSpPr txBox="1"/>
          <p:nvPr/>
        </p:nvSpPr>
        <p:spPr>
          <a:xfrm>
            <a:off x="514350" y="1074950"/>
            <a:ext cx="11060100" cy="49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/>
              <a:t>Additional information available in:</a:t>
            </a: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u="sng">
                <a:solidFill>
                  <a:schemeClr val="hlink"/>
                </a:solidFill>
                <a:hlinkClick r:id="rId3"/>
              </a:rPr>
              <a:t>Triple splitting on LHC type beam, J. Wulff, PS Coordination Meeting #157, 2024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u="sng">
                <a:solidFill>
                  <a:schemeClr val="hlink"/>
                </a:solidFill>
                <a:hlinkClick r:id="rId4"/>
              </a:rPr>
              <a:t>Reinforcement Learning applied to RF manipulation optimization in the PS. J. Wulff, 2023 RF Seminar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u="sng">
                <a:solidFill>
                  <a:schemeClr val="hlink"/>
                </a:solidFill>
                <a:hlinkClick r:id="rId5"/>
              </a:rPr>
              <a:t>Reinforcement Learning Applied to Optimization of LHC Beams in the CERN Proton Synchrotron, J. Wulff, 3rd ICFA Beam Dynamics Mini-Workshop on Machine Learning Applications for Particle Accelerators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u="sng">
                <a:solidFill>
                  <a:schemeClr val="hlink"/>
                </a:solidFill>
                <a:hlinkClick r:id="rId6"/>
              </a:rPr>
              <a:t>Progress with RL for controlling RF manipulations in the PS, J. Wulff, 2022 ML community forum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u="sng">
                <a:solidFill>
                  <a:schemeClr val="hlink"/>
                </a:solidFill>
                <a:hlinkClick r:id="rId7"/>
              </a:rPr>
              <a:t>Reinforcement learning applied for RF manipulations in the PS, J. Wulff, 2021 ML Coffee</a:t>
            </a:r>
            <a:endParaRPr sz="18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/>
          </a:p>
        </p:txBody>
      </p:sp>
      <p:cxnSp>
        <p:nvCxnSpPr>
          <p:cNvPr id="293" name="Google Shape;293;p31"/>
          <p:cNvCxnSpPr/>
          <p:nvPr/>
        </p:nvCxnSpPr>
        <p:spPr>
          <a:xfrm rot="10800000" flipH="1">
            <a:off x="514350" y="5183675"/>
            <a:ext cx="10890000" cy="8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94" name="Google Shape;294;p31"/>
          <p:cNvSpPr txBox="1"/>
          <p:nvPr/>
        </p:nvSpPr>
        <p:spPr>
          <a:xfrm>
            <a:off x="514350" y="4746050"/>
            <a:ext cx="68958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Contact information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Authors: Joel Wulff, </a:t>
            </a:r>
            <a:r>
              <a:rPr lang="en-US" sz="1800" u="sng">
                <a:solidFill>
                  <a:schemeClr val="hlink"/>
                </a:solidFill>
                <a:hlinkClick r:id="rId8"/>
              </a:rPr>
              <a:t>joel.wulff@cern.ch</a:t>
            </a:r>
            <a:r>
              <a:rPr lang="en-US" sz="1800"/>
              <a:t> or </a:t>
            </a:r>
            <a:r>
              <a:rPr lang="en-US" sz="1800" u="sng">
                <a:solidFill>
                  <a:schemeClr val="hlink"/>
                </a:solidFill>
                <a:hlinkClick r:id="rId9"/>
              </a:rPr>
              <a:t>joel.wulff@hotmail.com</a:t>
            </a:r>
            <a:r>
              <a:rPr lang="en-US" sz="1800"/>
              <a:t>,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1362</Words>
  <Application>Microsoft Office PowerPoint</Application>
  <PresentationFormat>Widescreen</PresentationFormat>
  <Paragraphs>229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</vt:lpstr>
      <vt:lpstr>Office Theme</vt:lpstr>
      <vt:lpstr>Updating automatic RF triple splitting optimizations in the PS</vt:lpstr>
      <vt:lpstr>Introduction</vt:lpstr>
      <vt:lpstr>Introduction</vt:lpstr>
      <vt:lpstr>Main 2024 developments</vt:lpstr>
      <vt:lpstr>2024 MD purpose and experience</vt:lpstr>
      <vt:lpstr>MD results and takeaway</vt:lpstr>
      <vt:lpstr>Looking forward in 2025: Operational testing  </vt:lpstr>
      <vt:lpstr>PowerPoint Presentation</vt:lpstr>
      <vt:lpstr>Links and contact information</vt:lpstr>
      <vt:lpstr>Example performance: MD results for 36b BCMS</vt:lpstr>
      <vt:lpstr>Looking forward in 2025: Operational testing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Joel Axel Wulff</cp:lastModifiedBy>
  <cp:revision>1</cp:revision>
  <dcterms:modified xsi:type="dcterms:W3CDTF">2025-02-05T07:50:24Z</dcterms:modified>
</cp:coreProperties>
</file>