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96" r:id="rId2"/>
    <p:sldId id="341" r:id="rId3"/>
    <p:sldId id="342" r:id="rId4"/>
    <p:sldId id="328" r:id="rId5"/>
    <p:sldId id="368" r:id="rId6"/>
    <p:sldId id="338" r:id="rId7"/>
    <p:sldId id="381" r:id="rId8"/>
    <p:sldId id="332" r:id="rId9"/>
    <p:sldId id="388" r:id="rId10"/>
    <p:sldId id="382" r:id="rId11"/>
    <p:sldId id="383" r:id="rId12"/>
    <p:sldId id="385" r:id="rId13"/>
    <p:sldId id="384" r:id="rId14"/>
    <p:sldId id="387" r:id="rId15"/>
    <p:sldId id="288" r:id="rId16"/>
    <p:sldId id="337" r:id="rId17"/>
    <p:sldId id="351" r:id="rId18"/>
    <p:sldId id="331" r:id="rId19"/>
    <p:sldId id="309" r:id="rId20"/>
    <p:sldId id="326" r:id="rId21"/>
    <p:sldId id="379" r:id="rId22"/>
    <p:sldId id="380" r:id="rId23"/>
    <p:sldId id="325" r:id="rId24"/>
    <p:sldId id="350" r:id="rId25"/>
    <p:sldId id="329" r:id="rId26"/>
    <p:sldId id="353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369F2B-3F80-4AA6-B4DA-EB8FCF54A04F}" v="208" dt="2024-12-04T08:35:42.234"/>
    <p1510:client id="{4F21E26A-2B12-4D9E-9062-23B60FAE76A4}" v="202" dt="2024-12-03T15:20:55.036"/>
    <p1510:client id="{58E52E24-E2CE-4BA7-8B63-EA9E9087C5B3}" v="178" dt="2024-12-04T07:02:45.306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16"/>
    <p:restoredTop sz="91399"/>
  </p:normalViewPr>
  <p:slideViewPr>
    <p:cSldViewPr snapToGrid="0" snapToObjects="1">
      <p:cViewPr varScale="1">
        <p:scale>
          <a:sx n="124" d="100"/>
          <a:sy n="124" d="100"/>
        </p:scale>
        <p:origin x="192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3" d="100"/>
          <a:sy n="103" d="100"/>
        </p:scale>
        <p:origin x="383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117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0FF371-7245-EC0F-2F26-02CA82A3E0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EDB713-FAFF-5EA3-AD07-E7737A88DA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8D1A71-4A24-8A23-2C4C-F91B8B023A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94F70-66B4-38D4-7DAB-1F70D1AF6C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938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8D7B1B-2EA1-87EF-C6C2-D769C6B235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459C42-95FC-05A7-2D63-BE04B8FDF7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D4AEC5-7A48-5DC7-7FE1-6A73DA9DCA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CC57A0-89F8-D827-11A1-AA6A214729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689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12047D-9DAD-0E23-FD76-4A979B730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071011-33B5-E031-CBD4-B9E8643204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DDA4FB-5714-E898-B03A-109344D83C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097F39-18DF-4CAD-06C0-833A871F54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377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ACC0E-6CB7-17AE-C553-9B8D2D6936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59029A9-08DC-C81F-04AB-22B9538B4C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80E6F5-F49A-EFC5-C7EC-7425374740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3B3515-D313-D719-629B-8FFD6325D5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5157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14DF8A-7009-79D8-9CB4-124E298800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20F1DC-BB17-C272-16A7-50F8C629F6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B1C21F-EC4B-0E7E-0C44-8699A22DBC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EE1C40-A0A3-D6E4-02C3-152653C4D3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1536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4F705B-37FD-B974-2283-36363E82B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A383197-29D8-A737-669F-EDD2B6DFB9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8ABF31-BDEC-1259-80FD-FFF95E03C4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BBA26-1ED0-0103-D10F-5321FB8F3E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152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EF3660-730E-674B-8762-5EF514CFCB36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22749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GB" b="0" i="0" dirty="0">
              <a:solidFill>
                <a:srgbClr val="3F435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EF3660-730E-674B-8762-5EF514CFCB36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4364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407320-6C74-F947-85C7-983FACA37A31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4317014-8576-CF4E-A1F5-E70F8B7E8880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F04A518-F86B-CD45-B8F9-94702A8F54B6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1A3077C-36CC-9649-90B0-FD9B3EF8266A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09E7492-A2C3-DC4C-B905-A68C07F34016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A6E0F7C-83EF-554C-85B7-03EBF0BC40D1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AC59453-D6D8-E747-B95D-673712E037D4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B011636-10FE-DF4C-8878-0C02AAB83F94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363F-D778-634A-AC9D-41FBB8AF2B72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29A2-1899-754C-A05D-2BFFE0400B54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4D316-0AB6-AB4A-B5A9-0D33DD00AE3E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DEFF-8ED9-8945-B95C-EA4FEBBEB6DD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287427B8-46DF-3145-962F-A3523B550A7F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7844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5050EEFE-9A9C-F84C-8589-107B4E2D77B3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3762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91CC57A4-E248-0844-A496-0DE4203A3150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17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E37A6-5DD4-8A4D-89C6-BFEF0023FB63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452B1-FC83-EA4A-A0C5-6B6D94B296A4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FBF05-032B-7A41-A793-0E7B5A8A93A5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EBAC-1356-214F-BB8A-6E2C0F2BDA26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089E-C75D-2D44-8D4B-BCBDE014CDF0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FD8F-732B-F748-BD5C-742C9DAFB069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42AA5AA5-32F7-9E4B-B43E-0EAFEA272156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  <p:sldLayoutId id="2147483676" r:id="rId23"/>
    <p:sldLayoutId id="2147483677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64278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ndico.cern.ch/event/1439972/contributions/6159151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Online Longitudinal Beam Measurement on OP/MD cycles</a:t>
            </a:r>
            <a:br>
              <a:rPr lang="en-US" dirty="0"/>
            </a:br>
            <a:r>
              <a:rPr lang="en-GB" sz="2400" dirty="0"/>
              <a:t>Beam Current Wall Longitudinal Beam Observation (BCWLBO) FESA Class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0914133" cy="549951"/>
          </a:xfrm>
        </p:spPr>
        <p:txBody>
          <a:bodyPr/>
          <a:lstStyle/>
          <a:p>
            <a:r>
              <a:rPr lang="en-GB" dirty="0"/>
              <a:t>Amaury Beeckman </a:t>
            </a:r>
            <a:r>
              <a:rPr lang="en-GB" b="0" dirty="0"/>
              <a:t>with input from A. </a:t>
            </a:r>
            <a:r>
              <a:rPr lang="en-GB" b="0" dirty="0" err="1"/>
              <a:t>Huschauer</a:t>
            </a:r>
            <a:r>
              <a:rPr lang="en-GB" b="0" dirty="0"/>
              <a:t>, A. </a:t>
            </a:r>
            <a:r>
              <a:rPr lang="en-GB" b="0" dirty="0" err="1"/>
              <a:t>Lasheen</a:t>
            </a:r>
            <a:r>
              <a:rPr lang="en-GB" b="0" dirty="0"/>
              <a:t>, G. Trad, H. Pahl, M. </a:t>
            </a:r>
            <a:r>
              <a:rPr lang="en-GB" b="0" dirty="0" err="1"/>
              <a:t>Jaussi</a:t>
            </a:r>
            <a:r>
              <a:rPr lang="en-GB" b="0" dirty="0"/>
              <a:t>, D. </a:t>
            </a:r>
            <a:r>
              <a:rPr lang="en-GB" b="0" dirty="0" err="1"/>
              <a:t>Lampridis</a:t>
            </a:r>
            <a:r>
              <a:rPr lang="en-GB" b="0" dirty="0"/>
              <a:t>,  M. </a:t>
            </a:r>
            <a:r>
              <a:rPr lang="en-GB" b="0" dirty="0" err="1"/>
              <a:t>Cejp</a:t>
            </a:r>
            <a:r>
              <a:rPr lang="en-GB" b="0" dirty="0"/>
              <a:t>, G. </a:t>
            </a:r>
            <a:r>
              <a:rPr lang="en-GB" b="0" dirty="0" err="1"/>
              <a:t>Papotti</a:t>
            </a:r>
            <a:r>
              <a:rPr lang="en-GB" b="0" dirty="0"/>
              <a:t>, T. </a:t>
            </a:r>
            <a:r>
              <a:rPr lang="en-GB" b="0" dirty="0" err="1"/>
              <a:t>Argyropoulos</a:t>
            </a:r>
            <a:r>
              <a:rPr lang="en-GB" b="0" dirty="0"/>
              <a:t>,  S. Albright, and many others…</a:t>
            </a:r>
          </a:p>
          <a:p>
            <a:r>
              <a:rPr lang="en-GB" b="0" dirty="0"/>
              <a:t>5</a:t>
            </a:r>
            <a:r>
              <a:rPr lang="en-GB" b="0" baseline="30000" dirty="0"/>
              <a:t>th</a:t>
            </a:r>
            <a:r>
              <a:rPr lang="en-GB" b="0" dirty="0"/>
              <a:t> February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E4C9D5-284C-6FF4-3619-60D45FA99F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853D66-7A55-8634-0979-DE29E8FBB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902631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WCM application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0E4421-E2E6-FF2E-2453-C7729E1BA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0D9398C-C59B-FE48-875D-B659D90AB873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645082-A851-7C97-F2F4-191C80743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C4BA48-7108-44D5-3E22-1AE518516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pic>
        <p:nvPicPr>
          <p:cNvPr id="21" name="Picture Placeholder 1" descr="A screenshot of a computer&#10;&#10;Description automatically generated">
            <a:extLst>
              <a:ext uri="{FF2B5EF4-FFF2-40B4-BE49-F238E27FC236}">
                <a16:creationId xmlns:a16="http://schemas.microsoft.com/office/drawing/2014/main" id="{29D943F2-A60C-9B61-0169-1CE89CFD8EDE}"/>
              </a:ext>
            </a:extLst>
          </p:cNvPr>
          <p:cNvPicPr preferRelativeResize="0">
            <a:picLocks/>
          </p:cNvPicPr>
          <p:nvPr/>
        </p:nvPicPr>
        <p:blipFill>
          <a:blip r:embed="rId3"/>
          <a:srcRect l="35166" t="37046" r="3918" b="1043"/>
          <a:stretch/>
        </p:blipFill>
        <p:spPr>
          <a:xfrm>
            <a:off x="6096000" y="1439336"/>
            <a:ext cx="5701824" cy="4376096"/>
          </a:xfrm>
          <a:prstGeom prst="rect">
            <a:avLst/>
          </a:prstGeom>
          <a:noFill/>
        </p:spPr>
      </p:pic>
      <p:sp>
        <p:nvSpPr>
          <p:cNvPr id="23" name="Content Placeholder 15">
            <a:extLst>
              <a:ext uri="{FF2B5EF4-FFF2-40B4-BE49-F238E27FC236}">
                <a16:creationId xmlns:a16="http://schemas.microsoft.com/office/drawing/2014/main" id="{1FF653EF-AB8C-6B06-3FA5-EC2E26971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672" y="1720573"/>
            <a:ext cx="5065957" cy="4704419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GB" sz="2400" dirty="0"/>
              <a:t>Acquisition Measurement</a:t>
            </a:r>
          </a:p>
          <a:p>
            <a:r>
              <a:rPr lang="en-GB" sz="2400" dirty="0"/>
              <a:t>Cycle-by-cycle observation update</a:t>
            </a:r>
          </a:p>
          <a:p>
            <a:r>
              <a:rPr lang="en-GB" sz="2400" dirty="0"/>
              <a:t>Bursts are highlighted </a:t>
            </a:r>
          </a:p>
          <a:p>
            <a:endParaRPr lang="en-GB" sz="2400" dirty="0"/>
          </a:p>
          <a:p>
            <a:r>
              <a:rPr lang="en-GB" sz="2400" dirty="0"/>
              <a:t>Will replace the </a:t>
            </a:r>
            <a:r>
              <a:rPr lang="en-GB" sz="2400" dirty="0" err="1"/>
              <a:t>Tomoscope</a:t>
            </a:r>
            <a:r>
              <a:rPr lang="en-GB" sz="2400" dirty="0"/>
              <a:t> application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177137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A8011E-872B-BC03-ED89-355A4A07DD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6005B3-DB53-D45B-4EF5-9D8319F99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902631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WCM application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CCA9F4-BF78-2000-CF82-8F07ECECC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1B2B448-1135-C846-BD7C-A9664CABB56C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5ED91C-AF84-4D11-2AF7-0E081FEA5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3000E-6363-D169-FBDB-6B0BA29D3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sp>
        <p:nvSpPr>
          <p:cNvPr id="23" name="Content Placeholder 15">
            <a:extLst>
              <a:ext uri="{FF2B5EF4-FFF2-40B4-BE49-F238E27FC236}">
                <a16:creationId xmlns:a16="http://schemas.microsoft.com/office/drawing/2014/main" id="{20EDA032-1AF4-78C3-91EB-3BF07DE36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672" y="1439335"/>
            <a:ext cx="10535501" cy="4704419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GB" sz="2400" dirty="0"/>
              <a:t>Raw acquisition post-processing (via UCAP)</a:t>
            </a:r>
          </a:p>
          <a:p>
            <a:r>
              <a:rPr lang="en-GB" sz="2400" dirty="0"/>
              <a:t>Use of this BCWLBO class for </a:t>
            </a:r>
            <a:r>
              <a:rPr lang="en-GB" sz="2400" u="sng" dirty="0"/>
              <a:t>the last-turn logging </a:t>
            </a:r>
            <a:r>
              <a:rPr lang="en-GB" sz="2400" dirty="0"/>
              <a:t>(replacement of the BSM app)</a:t>
            </a:r>
          </a:p>
        </p:txBody>
      </p:sp>
      <p:pic>
        <p:nvPicPr>
          <p:cNvPr id="2" name="Picture Placeholder 23" descr="A screenshot of a graph&#10;&#10;Description automatically generated">
            <a:extLst>
              <a:ext uri="{FF2B5EF4-FFF2-40B4-BE49-F238E27FC236}">
                <a16:creationId xmlns:a16="http://schemas.microsoft.com/office/drawing/2014/main" id="{EA0036D1-B89A-FD1B-1B54-991422A5F0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4" t="6712" r="1169" b="-65"/>
          <a:stretch/>
        </p:blipFill>
        <p:spPr>
          <a:xfrm>
            <a:off x="1994856" y="2619726"/>
            <a:ext cx="8202288" cy="3524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061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E76B22-038E-9424-F9F3-7FEA84D1A3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95ECA3-5F58-49C9-198B-AF288C61F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902631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WCM application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9E6C30-6C40-8FB8-F033-450F2BE00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8AFCC09-43FF-4848-BA3B-9745EB909DE6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D5484F-5259-701B-6D2F-E0072BEF6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85FB14-5CF8-C8BA-570E-B2E90A1F3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sp>
        <p:nvSpPr>
          <p:cNvPr id="23" name="Content Placeholder 15">
            <a:extLst>
              <a:ext uri="{FF2B5EF4-FFF2-40B4-BE49-F238E27FC236}">
                <a16:creationId xmlns:a16="http://schemas.microsoft.com/office/drawing/2014/main" id="{F003D4F8-F215-A24C-9D16-DFAB330FCC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672" y="1439335"/>
            <a:ext cx="10535501" cy="4704419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GB" sz="2400" dirty="0"/>
              <a:t>Raw acquisition post-processing (via UCAP)</a:t>
            </a:r>
          </a:p>
          <a:p>
            <a:r>
              <a:rPr lang="en-GB" sz="2400" dirty="0"/>
              <a:t>Use of this BCWLBO class for measuring bunch length evolution, bunch by bunch intensity evolution, etc.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9BD4535-3867-37E7-29E2-C633EF8AA5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0669" y="2917878"/>
            <a:ext cx="4588862" cy="32139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905AFA8-4198-2806-2521-27DB3B4E8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7528" y="2917878"/>
            <a:ext cx="4528708" cy="320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927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6F8408-A1AF-89AD-CB23-BDA0DC6D66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6F155DF-FA4B-9754-670A-CDCC4230F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902631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WCM application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CE84C0-4700-B3EA-B151-682DE9553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9A97F617-AE3E-0643-81BD-3924D88C6C50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786CE-2F74-57CB-0879-8AA91D253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7CED61-B51A-A129-3A5A-2488643DC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sp>
        <p:nvSpPr>
          <p:cNvPr id="23" name="Content Placeholder 15">
            <a:extLst>
              <a:ext uri="{FF2B5EF4-FFF2-40B4-BE49-F238E27FC236}">
                <a16:creationId xmlns:a16="http://schemas.microsoft.com/office/drawing/2014/main" id="{5B70096B-334A-E855-94AA-77053B9BD6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673" y="1720573"/>
            <a:ext cx="5488128" cy="4704419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GB" sz="2400" dirty="0"/>
              <a:t>Raw acquisition post-processing (via UCAP)</a:t>
            </a:r>
          </a:p>
          <a:p>
            <a:r>
              <a:rPr lang="en-GB" sz="2400" dirty="0"/>
              <a:t>Use of this BCWLBO class for automated tomography reconstruction</a:t>
            </a:r>
          </a:p>
          <a:p>
            <a:pPr lvl="1"/>
            <a:r>
              <a:rPr lang="en-GB" sz="2100" dirty="0"/>
              <a:t>Gathering of machine parameters</a:t>
            </a:r>
          </a:p>
          <a:p>
            <a:pPr lvl="1"/>
            <a:r>
              <a:rPr lang="en-GB" sz="2100" dirty="0"/>
              <a:t>Tracking reused between similar cycles</a:t>
            </a:r>
          </a:p>
          <a:p>
            <a:pPr lvl="1"/>
            <a:r>
              <a:rPr lang="en-GB" sz="2100" dirty="0"/>
              <a:t>Tomographic reconstruction</a:t>
            </a:r>
          </a:p>
          <a:p>
            <a:r>
              <a:rPr lang="en-GB" sz="2400" dirty="0"/>
              <a:t>Available capabilities in the application</a:t>
            </a:r>
          </a:p>
          <a:p>
            <a:pPr lvl="1"/>
            <a:r>
              <a:rPr lang="en-GB" sz="2100" dirty="0"/>
              <a:t>Setup of the tomography parameters</a:t>
            </a:r>
          </a:p>
          <a:p>
            <a:pPr lvl="1"/>
            <a:r>
              <a:rPr lang="en-GB" sz="2100" dirty="0"/>
              <a:t>Display results of the reconstruction</a:t>
            </a:r>
          </a:p>
          <a:p>
            <a:endParaRPr lang="en-GB" sz="2400" dirty="0"/>
          </a:p>
        </p:txBody>
      </p:sp>
      <p:pic>
        <p:nvPicPr>
          <p:cNvPr id="8" name="Picture Placeholder 13" descr="A screenshot of a computer&#10;&#10;Description automatically generated">
            <a:extLst>
              <a:ext uri="{FF2B5EF4-FFF2-40B4-BE49-F238E27FC236}">
                <a16:creationId xmlns:a16="http://schemas.microsoft.com/office/drawing/2014/main" id="{98F79A74-BAE4-A8C5-DC16-561DA543A84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" t="4287" r="-1"/>
          <a:stretch/>
        </p:blipFill>
        <p:spPr>
          <a:xfrm>
            <a:off x="7134676" y="2114221"/>
            <a:ext cx="4654124" cy="47437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315713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978A22-E6B8-2140-48B8-1CD4828790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80AABBC-E6E5-2D85-0160-70A84789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902631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17EE5-45D3-B930-6443-8EE4C4589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CFDC1DF-28E6-4B49-9E65-7B6AAD5F9BCA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AE2F8-3155-D54B-FF8A-444AE111A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7FEFE8-42D5-9A4F-AC7B-3075E9A3E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sp>
        <p:nvSpPr>
          <p:cNvPr id="23" name="Content Placeholder 15">
            <a:extLst>
              <a:ext uri="{FF2B5EF4-FFF2-40B4-BE49-F238E27FC236}">
                <a16:creationId xmlns:a16="http://schemas.microsoft.com/office/drawing/2014/main" id="{BDC3B5B8-60B4-F95B-0E29-D0FA293DA0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672" y="1720573"/>
            <a:ext cx="10876127" cy="4704419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GB" sz="2400" dirty="0"/>
              <a:t>New FESA Class for online acquisition available in PSB, PS, SPS &amp; LHC</a:t>
            </a:r>
            <a:endParaRPr lang="en-GB" sz="2100" dirty="0"/>
          </a:p>
          <a:p>
            <a:pPr lvl="1"/>
            <a:r>
              <a:rPr lang="en-GB" sz="2100" dirty="0"/>
              <a:t>Enables permanent longitudinal beam data acquisition (with PPM settings)</a:t>
            </a:r>
          </a:p>
          <a:p>
            <a:r>
              <a:rPr lang="en-GB" sz="2400" dirty="0"/>
              <a:t>OP application available in the PS</a:t>
            </a:r>
          </a:p>
          <a:p>
            <a:r>
              <a:rPr lang="en-GB" sz="2400" dirty="0"/>
              <a:t>Post-processing layers (UCAP)</a:t>
            </a:r>
          </a:p>
          <a:p>
            <a:pPr lvl="1"/>
            <a:r>
              <a:rPr lang="en-GB" sz="2100" dirty="0"/>
              <a:t>Bunch length analysis</a:t>
            </a:r>
          </a:p>
          <a:p>
            <a:pPr lvl="1"/>
            <a:r>
              <a:rPr lang="en-GB" sz="2100" dirty="0"/>
              <a:t>Bunch by bunch intensity</a:t>
            </a:r>
          </a:p>
          <a:p>
            <a:pPr lvl="1"/>
            <a:r>
              <a:rPr lang="en-GB" sz="2100" dirty="0"/>
              <a:t>Tomographic reconstruction</a:t>
            </a:r>
          </a:p>
          <a:p>
            <a:r>
              <a:rPr lang="en-GB" sz="2400" dirty="0"/>
              <a:t>One card is available for MD configuration in the PS !!</a:t>
            </a:r>
          </a:p>
          <a:p>
            <a:r>
              <a:rPr lang="en-GB" sz="2400" dirty="0"/>
              <a:t>More information:</a:t>
            </a:r>
          </a:p>
          <a:p>
            <a:pPr lvl="1"/>
            <a:r>
              <a:rPr lang="en-GB" sz="2100" dirty="0">
                <a:hlinkClick r:id="rId3"/>
              </a:rPr>
              <a:t>IPP meeting (Oct 2024)</a:t>
            </a:r>
            <a:endParaRPr lang="en-GB" sz="2100" dirty="0"/>
          </a:p>
          <a:p>
            <a:pPr lvl="1"/>
            <a:r>
              <a:rPr lang="en-GB" sz="2100" dirty="0">
                <a:hlinkClick r:id="rId4"/>
              </a:rPr>
              <a:t>JAPW 2024</a:t>
            </a:r>
            <a:endParaRPr lang="en-GB" sz="2100" dirty="0"/>
          </a:p>
          <a:p>
            <a:pPr lvl="1"/>
            <a:endParaRPr lang="en-GB" sz="2100" dirty="0"/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FCE97F86-11E1-C24C-39EE-01BB0697B3C2}"/>
              </a:ext>
            </a:extLst>
          </p:cNvPr>
          <p:cNvSpPr/>
          <p:nvPr/>
        </p:nvSpPr>
        <p:spPr>
          <a:xfrm>
            <a:off x="5678699" y="2530475"/>
            <a:ext cx="156646" cy="2092325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B62B80-4F58-BE5A-03E7-ED8B3765FB14}"/>
              </a:ext>
            </a:extLst>
          </p:cNvPr>
          <p:cNvSpPr txBox="1"/>
          <p:nvPr/>
        </p:nvSpPr>
        <p:spPr>
          <a:xfrm>
            <a:off x="6096000" y="3207305"/>
            <a:ext cx="3877728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b="1" dirty="0"/>
              <a:t>To be extended operationally </a:t>
            </a:r>
          </a:p>
          <a:p>
            <a:pPr algn="l"/>
            <a:r>
              <a:rPr lang="en-GB" sz="2400" b="1" dirty="0"/>
              <a:t>to the PSB &amp; SPS</a:t>
            </a:r>
          </a:p>
        </p:txBody>
      </p:sp>
    </p:spTree>
    <p:extLst>
      <p:ext uri="{BB962C8B-B14F-4D97-AF65-F5344CB8AC3E}">
        <p14:creationId xmlns:p14="http://schemas.microsoft.com/office/powerpoint/2010/main" val="1308343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EE0B310-0B56-6EEA-6732-6980FC2D1CFF}"/>
              </a:ext>
            </a:extLst>
          </p:cNvPr>
          <p:cNvGrpSpPr/>
          <p:nvPr/>
        </p:nvGrpSpPr>
        <p:grpSpPr>
          <a:xfrm>
            <a:off x="2279576" y="1473926"/>
            <a:ext cx="7632847" cy="1955074"/>
            <a:chOff x="3178629" y="2148057"/>
            <a:chExt cx="7632847" cy="1955074"/>
          </a:xfrm>
        </p:grpSpPr>
        <p:pic>
          <p:nvPicPr>
            <p:cNvPr id="3" name="Graphic 2" descr="Question Mark with solid fill">
              <a:extLst>
                <a:ext uri="{FF2B5EF4-FFF2-40B4-BE49-F238E27FC236}">
                  <a16:creationId xmlns:a16="http://schemas.microsoft.com/office/drawing/2014/main" id="{7E0680A2-FB22-B052-5B5A-4C5DBB0D5E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56402" y="2148057"/>
              <a:ext cx="1955074" cy="1955074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6610419-5341-8166-7F10-29146580A207}"/>
                </a:ext>
              </a:extLst>
            </p:cNvPr>
            <p:cNvSpPr txBox="1"/>
            <p:nvPr/>
          </p:nvSpPr>
          <p:spPr>
            <a:xfrm>
              <a:off x="3178629" y="2625803"/>
              <a:ext cx="5677773" cy="147732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4800" dirty="0"/>
                <a:t>Thank you for listening</a:t>
              </a:r>
            </a:p>
            <a:p>
              <a:pPr algn="l"/>
              <a:r>
                <a:rPr lang="en-GB" sz="4800" dirty="0"/>
                <a:t>Any questions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ight Arrow 19">
            <a:extLst>
              <a:ext uri="{FF2B5EF4-FFF2-40B4-BE49-F238E27FC236}">
                <a16:creationId xmlns:a16="http://schemas.microsoft.com/office/drawing/2014/main" id="{284F4CB0-909B-E356-3418-01D284EAF2C7}"/>
              </a:ext>
            </a:extLst>
          </p:cNvPr>
          <p:cNvSpPr/>
          <p:nvPr/>
        </p:nvSpPr>
        <p:spPr>
          <a:xfrm rot="5400000">
            <a:off x="3886835" y="5232422"/>
            <a:ext cx="1328420" cy="79629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PUBLISH GROUP 0</a:t>
            </a:r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C67488FA-2B85-653F-DD66-12F2F603DF85}"/>
              </a:ext>
            </a:extLst>
          </p:cNvPr>
          <p:cNvSpPr/>
          <p:nvPr/>
        </p:nvSpPr>
        <p:spPr>
          <a:xfrm rot="5400000">
            <a:off x="7579868" y="5232422"/>
            <a:ext cx="1328420" cy="79629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PUBLISH GROUP 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E256A5-0CFF-5BC0-4364-DDBCE88A6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Burst/Trace Mode </a:t>
            </a:r>
            <a:br>
              <a:rPr lang="en-GB" dirty="0"/>
            </a:br>
            <a:r>
              <a:rPr lang="en-GB" sz="2400" dirty="0"/>
              <a:t>Multiple publications within the same cycle</a:t>
            </a:r>
            <a:endParaRPr lang="en-GB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D15F3D-9A78-CEEE-D88C-C78E6B835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16</a:t>
            </a:fld>
            <a:endParaRPr lang="en-US" dirty="0"/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50EC2C62-036A-3067-56D5-6B7FDAAF7230}"/>
              </a:ext>
            </a:extLst>
          </p:cNvPr>
          <p:cNvSpPr/>
          <p:nvPr/>
        </p:nvSpPr>
        <p:spPr>
          <a:xfrm>
            <a:off x="653034" y="4658725"/>
            <a:ext cx="10885932" cy="484632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Time</a:t>
            </a: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826B25D1-C2E3-C59B-14DB-B924DB6AA872}"/>
              </a:ext>
            </a:extLst>
          </p:cNvPr>
          <p:cNvSpPr/>
          <p:nvPr/>
        </p:nvSpPr>
        <p:spPr>
          <a:xfrm rot="16200000">
            <a:off x="451358" y="5322935"/>
            <a:ext cx="132842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START TIME</a:t>
            </a: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A0C8D178-065E-6713-46AC-C4C1C3CD73B9}"/>
              </a:ext>
            </a:extLst>
          </p:cNvPr>
          <p:cNvSpPr/>
          <p:nvPr/>
        </p:nvSpPr>
        <p:spPr>
          <a:xfrm rot="16200000">
            <a:off x="9247886" y="5394310"/>
            <a:ext cx="132842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END TIME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7496B5C-2D27-F9C5-13B4-E3923173E0F4}"/>
              </a:ext>
            </a:extLst>
          </p:cNvPr>
          <p:cNvCxnSpPr>
            <a:cxnSpLocks/>
          </p:cNvCxnSpPr>
          <p:nvPr/>
        </p:nvCxnSpPr>
        <p:spPr>
          <a:xfrm>
            <a:off x="1854200" y="2589640"/>
            <a:ext cx="0" cy="217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711FE1D-EE66-375D-8DD2-EF589D04AB0A}"/>
              </a:ext>
            </a:extLst>
          </p:cNvPr>
          <p:cNvCxnSpPr>
            <a:cxnSpLocks/>
          </p:cNvCxnSpPr>
          <p:nvPr/>
        </p:nvCxnSpPr>
        <p:spPr>
          <a:xfrm>
            <a:off x="2921000" y="2589640"/>
            <a:ext cx="0" cy="217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3A8C476-99F4-49D8-10A4-1BE3672945CC}"/>
              </a:ext>
            </a:extLst>
          </p:cNvPr>
          <p:cNvCxnSpPr>
            <a:cxnSpLocks/>
          </p:cNvCxnSpPr>
          <p:nvPr/>
        </p:nvCxnSpPr>
        <p:spPr>
          <a:xfrm>
            <a:off x="3784600" y="2589639"/>
            <a:ext cx="0" cy="217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CDA578B-03D9-4999-9E92-59373FF5DD17}"/>
              </a:ext>
            </a:extLst>
          </p:cNvPr>
          <p:cNvCxnSpPr>
            <a:cxnSpLocks/>
          </p:cNvCxnSpPr>
          <p:nvPr/>
        </p:nvCxnSpPr>
        <p:spPr>
          <a:xfrm>
            <a:off x="5829300" y="2589638"/>
            <a:ext cx="0" cy="217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F6E4B53-51B3-08F6-CC50-7BE60451935C}"/>
              </a:ext>
            </a:extLst>
          </p:cNvPr>
          <p:cNvCxnSpPr>
            <a:cxnSpLocks/>
          </p:cNvCxnSpPr>
          <p:nvPr/>
        </p:nvCxnSpPr>
        <p:spPr>
          <a:xfrm>
            <a:off x="7315200" y="2589638"/>
            <a:ext cx="0" cy="217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0755123-CDCE-CC0D-076D-C281AB2C33E6}"/>
              </a:ext>
            </a:extLst>
          </p:cNvPr>
          <p:cNvSpPr txBox="1"/>
          <p:nvPr/>
        </p:nvSpPr>
        <p:spPr>
          <a:xfrm rot="5400000">
            <a:off x="1161181" y="2773275"/>
            <a:ext cx="1059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Burst #1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4C8F39C-21AE-16F9-09B7-7A4789E6F289}"/>
              </a:ext>
            </a:extLst>
          </p:cNvPr>
          <p:cNvSpPr txBox="1"/>
          <p:nvPr/>
        </p:nvSpPr>
        <p:spPr>
          <a:xfrm rot="5400000">
            <a:off x="2204866" y="2773276"/>
            <a:ext cx="1105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Burst #2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52FF0F-AD36-A9AC-4102-5994A1ADF3CF}"/>
              </a:ext>
            </a:extLst>
          </p:cNvPr>
          <p:cNvSpPr txBox="1"/>
          <p:nvPr/>
        </p:nvSpPr>
        <p:spPr>
          <a:xfrm rot="5400000">
            <a:off x="3063680" y="2773275"/>
            <a:ext cx="1108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Burst #3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65A343-E32F-3D04-BA4A-18593A8D3A8C}"/>
              </a:ext>
            </a:extLst>
          </p:cNvPr>
          <p:cNvSpPr txBox="1"/>
          <p:nvPr/>
        </p:nvSpPr>
        <p:spPr>
          <a:xfrm rot="5400000">
            <a:off x="5111563" y="2771674"/>
            <a:ext cx="1108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Burst #4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8F5B27-3F60-AD5D-4E5E-B7716491D922}"/>
              </a:ext>
            </a:extLst>
          </p:cNvPr>
          <p:cNvSpPr txBox="1"/>
          <p:nvPr/>
        </p:nvSpPr>
        <p:spPr>
          <a:xfrm rot="5400000">
            <a:off x="6597463" y="2771674"/>
            <a:ext cx="1108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Burst #5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9A991E-9D0D-A39C-E433-042C90EB6ABB}"/>
              </a:ext>
            </a:extLst>
          </p:cNvPr>
          <p:cNvSpPr txBox="1"/>
          <p:nvPr/>
        </p:nvSpPr>
        <p:spPr>
          <a:xfrm>
            <a:off x="1115568" y="1728338"/>
            <a:ext cx="6085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Bursts 1-3 are in group Id 0, bursts 4-5 are in group Id 1: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2BC257E-590C-1FC0-CF16-B6593AC92B5B}"/>
              </a:ext>
            </a:extLst>
          </p:cNvPr>
          <p:cNvSpPr txBox="1"/>
          <p:nvPr/>
        </p:nvSpPr>
        <p:spPr>
          <a:xfrm>
            <a:off x="8225919" y="1935191"/>
            <a:ext cx="3720330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Between group 0 publication and next acquisition start:</a:t>
            </a:r>
          </a:p>
          <a:p>
            <a:r>
              <a:rPr lang="en-GB" sz="1400" dirty="0"/>
              <a:t> - Rearming time = 100 ms</a:t>
            </a:r>
          </a:p>
          <a:p>
            <a:endParaRPr lang="en-GB" sz="1400" dirty="0"/>
          </a:p>
          <a:p>
            <a:r>
              <a:rPr lang="en-GB" sz="1400" b="1" dirty="0"/>
              <a:t>Only if #samples or #traces are different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D5E7C0-6E0C-7A2A-0E81-A233E816A661}"/>
              </a:ext>
            </a:extLst>
          </p:cNvPr>
          <p:cNvSpPr txBox="1"/>
          <p:nvPr/>
        </p:nvSpPr>
        <p:spPr>
          <a:xfrm>
            <a:off x="8244078" y="3119090"/>
            <a:ext cx="341394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Purpose: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Allows more flexibility on long cycle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Multiple timings for processing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E47910D2-148B-72D3-2502-F2D2225F4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27691-8544-0A44-B03A-F4DA51C3C0DE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D8048CAD-8A53-C6B8-E42E-407AA91FE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791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8F8CD35-D010-1F1C-600B-9C232F1263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5784152"/>
              </p:ext>
            </p:extLst>
          </p:nvPr>
        </p:nvGraphicFramePr>
        <p:xfrm>
          <a:off x="407988" y="1592263"/>
          <a:ext cx="11376023" cy="3566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35872">
                  <a:extLst>
                    <a:ext uri="{9D8B030D-6E8A-4147-A177-3AD203B41FA5}">
                      <a16:colId xmlns:a16="http://schemas.microsoft.com/office/drawing/2014/main" val="1111961929"/>
                    </a:ext>
                  </a:extLst>
                </a:gridCol>
                <a:gridCol w="2533323">
                  <a:extLst>
                    <a:ext uri="{9D8B030D-6E8A-4147-A177-3AD203B41FA5}">
                      <a16:colId xmlns:a16="http://schemas.microsoft.com/office/drawing/2014/main" val="3130021960"/>
                    </a:ext>
                  </a:extLst>
                </a:gridCol>
                <a:gridCol w="2462822">
                  <a:extLst>
                    <a:ext uri="{9D8B030D-6E8A-4147-A177-3AD203B41FA5}">
                      <a16:colId xmlns:a16="http://schemas.microsoft.com/office/drawing/2014/main" val="1999880274"/>
                    </a:ext>
                  </a:extLst>
                </a:gridCol>
                <a:gridCol w="2844006">
                  <a:extLst>
                    <a:ext uri="{9D8B030D-6E8A-4147-A177-3AD203B41FA5}">
                      <a16:colId xmlns:a16="http://schemas.microsoft.com/office/drawing/2014/main" val="4252750538"/>
                    </a:ext>
                  </a:extLst>
                </a:gridCol>
              </a:tblGrid>
              <a:tr h="620638"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Burst Acquisition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Trace Acquisition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Continuous acquisition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0512196"/>
                  </a:ext>
                </a:extLst>
              </a:tr>
              <a:tr h="35465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GroupId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3"/>
                        </a:buClr>
                        <a:buFont typeface="Wingdings" pitchFamily="2" charset="2"/>
                        <a:buNone/>
                      </a:pPr>
                      <a:r>
                        <a:rPr lang="en-GB" sz="2400" dirty="0"/>
                        <a:t>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3"/>
                        </a:buClr>
                        <a:buFont typeface="Wingdings" pitchFamily="2" charset="2"/>
                        <a:buNone/>
                      </a:pPr>
                      <a:r>
                        <a:rPr lang="en-GB" sz="2400" dirty="0"/>
                        <a:t>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3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GB" sz="2400" dirty="0"/>
                        <a:t>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9531770"/>
                  </a:ext>
                </a:extLst>
              </a:tr>
              <a:tr h="35465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BurstId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3"/>
                        </a:buClr>
                        <a:buFont typeface="Wingdings" pitchFamily="2" charset="2"/>
                        <a:buNone/>
                      </a:pPr>
                      <a:r>
                        <a:rPr lang="en-GB" sz="2400" dirty="0"/>
                        <a:t>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3"/>
                        </a:buClr>
                        <a:buFont typeface="Wingdings" pitchFamily="2" charset="2"/>
                        <a:buNone/>
                      </a:pPr>
                      <a:r>
                        <a:rPr lang="en-GB" sz="2400" dirty="0"/>
                        <a:t>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3"/>
                        </a:buClr>
                        <a:buFont typeface="Wingdings" pitchFamily="2" charset="2"/>
                        <a:buNone/>
                      </a:pPr>
                      <a:r>
                        <a:rPr lang="en-GB" sz="2400" dirty="0"/>
                        <a:t>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116078"/>
                  </a:ext>
                </a:extLst>
              </a:tr>
              <a:tr h="35465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NumberOfSamples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3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GB" sz="2400" dirty="0"/>
                        <a:t>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3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GB" sz="2400" dirty="0"/>
                        <a:t>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3"/>
                        </a:buClr>
                        <a:buFont typeface="Wingdings" pitchFamily="2" charset="2"/>
                        <a:buNone/>
                      </a:pPr>
                      <a:r>
                        <a:rPr lang="en-GB" sz="2400" dirty="0"/>
                        <a:t>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3890235"/>
                  </a:ext>
                </a:extLst>
              </a:tr>
              <a:tr h="35465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TriggerDelayNs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3"/>
                        </a:buClr>
                        <a:buFont typeface="Wingdings" pitchFamily="2" charset="2"/>
                        <a:buNone/>
                      </a:pPr>
                      <a:r>
                        <a:rPr lang="en-GB" sz="2400" dirty="0"/>
                        <a:t>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3"/>
                        </a:buClr>
                        <a:buFont typeface="Wingdings" pitchFamily="2" charset="2"/>
                        <a:buNone/>
                      </a:pPr>
                      <a:r>
                        <a:rPr lang="en-GB" sz="2400" dirty="0"/>
                        <a:t>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3"/>
                        </a:buClr>
                        <a:buFont typeface="Wingdings" pitchFamily="2" charset="2"/>
                        <a:buNone/>
                      </a:pPr>
                      <a:r>
                        <a:rPr lang="en-GB" sz="2400" dirty="0"/>
                        <a:t>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1951281"/>
                  </a:ext>
                </a:extLst>
              </a:tr>
              <a:tr h="35465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SampleIntervalNs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3"/>
                        </a:buClr>
                        <a:buFont typeface="Wingdings" pitchFamily="2" charset="2"/>
                        <a:buNone/>
                      </a:pPr>
                      <a:r>
                        <a:rPr lang="en-GB" sz="2400" dirty="0"/>
                        <a:t>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3"/>
                        </a:buClr>
                        <a:buFont typeface="Wingdings" pitchFamily="2" charset="2"/>
                        <a:buNone/>
                      </a:pPr>
                      <a:r>
                        <a:rPr lang="en-GB" sz="2400" dirty="0"/>
                        <a:t>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3"/>
                        </a:buClr>
                        <a:buFont typeface="Wingdings" pitchFamily="2" charset="2"/>
                        <a:buNone/>
                      </a:pPr>
                      <a:r>
                        <a:rPr lang="en-GB" sz="2400" dirty="0"/>
                        <a:t>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602573"/>
                  </a:ext>
                </a:extLst>
              </a:tr>
              <a:tr h="35465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NumberOfTraces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3"/>
                        </a:buClr>
                        <a:buFont typeface="Wingdings" pitchFamily="2" charset="2"/>
                        <a:buNone/>
                      </a:pPr>
                      <a:r>
                        <a:rPr lang="en-GB" sz="2400" dirty="0"/>
                        <a:t>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3"/>
                        </a:buClr>
                        <a:buFont typeface="Wingdings" pitchFamily="2" charset="2"/>
                        <a:buNone/>
                      </a:pPr>
                      <a:r>
                        <a:rPr lang="en-GB" sz="2400" dirty="0"/>
                        <a:t>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3"/>
                        </a:buClr>
                        <a:buFont typeface="Wingdings" pitchFamily="2" charset="2"/>
                        <a:buNone/>
                      </a:pPr>
                      <a:r>
                        <a:rPr lang="en-GB" sz="2400" dirty="0"/>
                        <a:t>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550608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630F240B-5514-8F45-E1B5-1DC8B1F97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 interface (Multiplexed)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782697-5522-826E-DA8B-D50AC6019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17</a:t>
            </a:fld>
            <a:endParaRPr lang="en-US" dirty="0"/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28F2E992-2540-BFEE-D80B-9D0D6D73A06E}"/>
              </a:ext>
            </a:extLst>
          </p:cNvPr>
          <p:cNvSpPr/>
          <p:nvPr/>
        </p:nvSpPr>
        <p:spPr>
          <a:xfrm rot="5400000">
            <a:off x="5165003" y="4103765"/>
            <a:ext cx="169799" cy="2530394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29D117-0B62-E02E-39DF-7380BB9DA4CC}"/>
              </a:ext>
            </a:extLst>
          </p:cNvPr>
          <p:cNvSpPr txBox="1"/>
          <p:nvPr/>
        </p:nvSpPr>
        <p:spPr>
          <a:xfrm>
            <a:off x="4126774" y="5453862"/>
            <a:ext cx="2246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All traces in a burst</a:t>
            </a:r>
          </a:p>
          <a:p>
            <a:pPr algn="ctr"/>
            <a:r>
              <a:rPr lang="en-GB" dirty="0"/>
              <a:t>have same settings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15F91F-C271-8B0D-1758-741E099F5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BFB06-FBC9-244B-814C-DECEAF325847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A026AD-7E1D-651D-A66E-2ECC68F44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362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A screenshot of a computer&#10;&#10;Description automatically generated">
            <a:extLst>
              <a:ext uri="{FF2B5EF4-FFF2-40B4-BE49-F238E27FC236}">
                <a16:creationId xmlns:a16="http://schemas.microsoft.com/office/drawing/2014/main" id="{854488A2-B2D9-BDE6-4ACA-65C852558E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8" y="2868353"/>
            <a:ext cx="5821327" cy="269345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EE7A3E-ECC2-DE1A-4B5A-C82EFCB8D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Card Sampling interval (Multiplexed)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AB3391-10F4-319D-4EDC-FE9ED27BD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18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31A154-1F77-DDB6-7FD6-E60EFBCAE1C2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421687" y="1819011"/>
            <a:ext cx="5995988" cy="823912"/>
          </a:xfrm>
        </p:spPr>
        <p:txBody>
          <a:bodyPr>
            <a:normAutofit/>
          </a:bodyPr>
          <a:lstStyle/>
          <a:p>
            <a:r>
              <a:rPr lang="en-GB" dirty="0"/>
              <a:t>Change device sampling interval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89339B-9E01-5C20-7FDD-0B7DAFEE800C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6845300" y="2868354"/>
            <a:ext cx="4938712" cy="2693450"/>
          </a:xfrm>
        </p:spPr>
        <p:txBody>
          <a:bodyPr/>
          <a:lstStyle/>
          <a:p>
            <a:r>
              <a:rPr lang="en-GB" dirty="0"/>
              <a:t>It changes the max sampling rate of the card</a:t>
            </a:r>
          </a:p>
          <a:p>
            <a:pPr lvl="1"/>
            <a:r>
              <a:rPr lang="en-GB" dirty="0"/>
              <a:t>Decimation </a:t>
            </a:r>
          </a:p>
          <a:p>
            <a:r>
              <a:rPr lang="en-GB" dirty="0"/>
              <a:t>Then the samplingIntervalNs cannot go higher than this value</a:t>
            </a:r>
          </a:p>
          <a:p>
            <a:pPr lvl="1"/>
            <a:r>
              <a:rPr lang="en-GB" dirty="0"/>
              <a:t>Averaging</a:t>
            </a:r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16A3DE-DD6B-D14B-E4A6-9905E9350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CD10-BA66-7144-9630-E6EB31198EAB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26887F-43A1-DFC8-3125-8CECC1825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4949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A screen shot of a graph&#10;&#10;Description automatically generated">
            <a:extLst>
              <a:ext uri="{FF2B5EF4-FFF2-40B4-BE49-F238E27FC236}">
                <a16:creationId xmlns:a16="http://schemas.microsoft.com/office/drawing/2014/main" id="{F485F9D3-6508-9E02-F404-C585CAAAE5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7987" y="1326321"/>
            <a:ext cx="11376025" cy="339147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5C0306-421E-C472-F406-D588F602D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FESA average sampling Interval</a:t>
            </a:r>
            <a:endParaRPr lang="en-GB" sz="27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46D17F-1CEF-0763-EFD6-C4C878338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19</a:t>
            </a:fld>
            <a:endParaRPr lang="en-US" dirty="0"/>
          </a:p>
        </p:txBody>
      </p:sp>
      <p:pic>
        <p:nvPicPr>
          <p:cNvPr id="15" name="Picture 14" descr="A screen shot of a graph&#10;&#10;Description automatically generated">
            <a:extLst>
              <a:ext uri="{FF2B5EF4-FFF2-40B4-BE49-F238E27FC236}">
                <a16:creationId xmlns:a16="http://schemas.microsoft.com/office/drawing/2014/main" id="{889C3591-A359-F941-2FE2-3F1C0E068C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3901" y="4381052"/>
            <a:ext cx="2743200" cy="2476948"/>
          </a:xfrm>
          <a:prstGeom prst="rect">
            <a:avLst/>
          </a:prstGeom>
        </p:spPr>
      </p:pic>
      <p:pic>
        <p:nvPicPr>
          <p:cNvPr id="17" name="Picture 16" descr="A graph showing a line&#10;&#10;Description automatically generated with medium confidence">
            <a:extLst>
              <a:ext uri="{FF2B5EF4-FFF2-40B4-BE49-F238E27FC236}">
                <a16:creationId xmlns:a16="http://schemas.microsoft.com/office/drawing/2014/main" id="{EB02A68E-7489-48C4-BA7C-98F4904F45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3148" y="4393750"/>
            <a:ext cx="2067052" cy="246425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02B1A46-1AAC-742D-1E3C-55F64DA3C8AC}"/>
              </a:ext>
            </a:extLst>
          </p:cNvPr>
          <p:cNvSpPr txBox="1"/>
          <p:nvPr/>
        </p:nvSpPr>
        <p:spPr>
          <a:xfrm>
            <a:off x="3757029" y="5129785"/>
            <a:ext cx="867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8GS/s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084837C-0661-CD53-3889-B3B77CAA58EF}"/>
              </a:ext>
            </a:extLst>
          </p:cNvPr>
          <p:cNvSpPr txBox="1"/>
          <p:nvPr/>
        </p:nvSpPr>
        <p:spPr>
          <a:xfrm>
            <a:off x="9691622" y="5129785"/>
            <a:ext cx="814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1GS/s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37675F-BD5E-C2EC-8710-CEAE9A44A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8F9A5-168B-9745-8BDA-5E6D7C03E71F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EB8D2-1B83-92B8-4FC2-1F38C32C1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112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007252E-5EDB-CED7-712E-3E7C74D9C4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Fully multiplexed class &amp; high flexibility of use-cases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Every trace can be set differently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Start Acquisition Event</a:t>
            </a:r>
          </a:p>
          <a:p>
            <a:pPr lvl="2"/>
            <a:r>
              <a:rPr lang="en-GB" dirty="0"/>
              <a:t>Timing / On-demand event that starts one acquisition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End Acquisition Event</a:t>
            </a:r>
          </a:p>
          <a:p>
            <a:pPr lvl="2"/>
            <a:r>
              <a:rPr lang="en-GB" dirty="0"/>
              <a:t>Timing / On-demand event from which we abord the “wait” acquisition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device publishes as soon as data is available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FESA Class directly linked to the HW cards for acquisitions</a:t>
            </a:r>
          </a:p>
          <a:p>
            <a:pPr lvl="2"/>
            <a:r>
              <a:rPr lang="en-GB" dirty="0"/>
              <a:t>Rely on </a:t>
            </a:r>
            <a:r>
              <a:rPr lang="en-GB" dirty="0">
                <a:solidFill>
                  <a:schemeClr val="accent3"/>
                </a:solidFill>
              </a:rPr>
              <a:t>OASIS Scope (on the FESA layer) &amp; COHAL Layer </a:t>
            </a:r>
            <a:r>
              <a:rPr lang="en-GB" dirty="0"/>
              <a:t>(for generic purposes) (@Martin &amp; Dimitris)</a:t>
            </a:r>
          </a:p>
          <a:p>
            <a:pPr lvl="2"/>
            <a:r>
              <a:rPr lang="en-GB" b="1" dirty="0"/>
              <a:t>But fully independent from the OASIS server (removing master/slave)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BF1F13-996B-3A9B-2297-5EF16C24D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How the FESA class works	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3242E1-06A4-C1DE-27F0-CE377FF1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261089-C1C5-B526-C2B9-293156029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754FE-2617-9A4B-8FBE-0ACA11BEEFC5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11D562-C6AC-E3B8-6702-2529D9740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2498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23FE4A0B-2FE7-B66C-60BE-763FFE6A8D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9903" y="1592263"/>
            <a:ext cx="8892194" cy="4608512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1E5FCD-1603-9D3E-3957-8A25D173B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Acquisition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A4E082-54F4-0390-C7B1-22873CA28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20</a:t>
            </a:fld>
            <a:endParaRPr lang="en-US" dirty="0"/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F7C71296-2ADD-EAB7-F68B-3B276F6FFBF5}"/>
              </a:ext>
            </a:extLst>
          </p:cNvPr>
          <p:cNvSpPr/>
          <p:nvPr/>
        </p:nvSpPr>
        <p:spPr>
          <a:xfrm>
            <a:off x="735910" y="4121174"/>
            <a:ext cx="978408" cy="484632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3D4B7C-B850-2C61-CE01-F9DD3EF8E3DA}"/>
              </a:ext>
            </a:extLst>
          </p:cNvPr>
          <p:cNvSpPr txBox="1"/>
          <p:nvPr/>
        </p:nvSpPr>
        <p:spPr>
          <a:xfrm>
            <a:off x="10543768" y="4178824"/>
            <a:ext cx="1593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/>
              <a:t>1D data array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84BA135-06E3-C8EE-AFF0-8EF36047C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58F14-F111-F642-9679-5D7AAA2AF055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E6D7E7-98C0-8E12-30B8-DA690823C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8057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23FE4A0B-2FE7-B66C-60BE-763FFE6A8D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9903" y="1592263"/>
            <a:ext cx="8892194" cy="4608512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1E5FCD-1603-9D3E-3957-8A25D173B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Acquisition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A4E082-54F4-0390-C7B1-22873CA28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21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AE5F26-BE2A-BAE7-2AF1-1821189F0D89}"/>
              </a:ext>
            </a:extLst>
          </p:cNvPr>
          <p:cNvSpPr/>
          <p:nvPr/>
        </p:nvSpPr>
        <p:spPr>
          <a:xfrm>
            <a:off x="2008094" y="2294872"/>
            <a:ext cx="1013011" cy="295835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E1C362-8188-67EF-C7EA-2E520ED4B880}"/>
              </a:ext>
            </a:extLst>
          </p:cNvPr>
          <p:cNvSpPr/>
          <p:nvPr/>
        </p:nvSpPr>
        <p:spPr>
          <a:xfrm>
            <a:off x="2008094" y="2935848"/>
            <a:ext cx="1147482" cy="295835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4111A5-CB58-853A-8CC4-4061598EFFA7}"/>
              </a:ext>
            </a:extLst>
          </p:cNvPr>
          <p:cNvSpPr/>
          <p:nvPr/>
        </p:nvSpPr>
        <p:spPr>
          <a:xfrm>
            <a:off x="2008094" y="4578983"/>
            <a:ext cx="519953" cy="295835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41DD9E4-EE3E-AAFE-EF92-1BC6A086167D}"/>
              </a:ext>
            </a:extLst>
          </p:cNvPr>
          <p:cNvSpPr/>
          <p:nvPr/>
        </p:nvSpPr>
        <p:spPr>
          <a:xfrm>
            <a:off x="2012575" y="4890859"/>
            <a:ext cx="1214719" cy="295835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8B4750-1C0C-4434-7023-DDCD672C4C0C}"/>
              </a:ext>
            </a:extLst>
          </p:cNvPr>
          <p:cNvSpPr/>
          <p:nvPr/>
        </p:nvSpPr>
        <p:spPr>
          <a:xfrm>
            <a:off x="7349388" y="738309"/>
            <a:ext cx="3192709" cy="701026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3"/>
                </a:solidFill>
              </a:rPr>
              <a:t>Size depending on the settings (number of traces)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C4406D-B6DC-A4CB-E95A-4DEF9F7AD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BDE9-35A0-234C-97C6-0AEC2AD6D232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FC312-094E-9E19-D7B4-84AAB1A3D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8174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23FE4A0B-2FE7-B66C-60BE-763FFE6A8D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9903" y="1592263"/>
            <a:ext cx="8892194" cy="4608512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1E5FCD-1603-9D3E-3957-8A25D173B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Acquisition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A4E082-54F4-0390-C7B1-22873CA28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22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AE5F26-BE2A-BAE7-2AF1-1821189F0D89}"/>
              </a:ext>
            </a:extLst>
          </p:cNvPr>
          <p:cNvSpPr/>
          <p:nvPr/>
        </p:nvSpPr>
        <p:spPr>
          <a:xfrm>
            <a:off x="2008094" y="2603417"/>
            <a:ext cx="1214719" cy="295835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E1C362-8188-67EF-C7EA-2E520ED4B880}"/>
              </a:ext>
            </a:extLst>
          </p:cNvPr>
          <p:cNvSpPr/>
          <p:nvPr/>
        </p:nvSpPr>
        <p:spPr>
          <a:xfrm>
            <a:off x="2041712" y="5842643"/>
            <a:ext cx="1069041" cy="295835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8B4750-1C0C-4434-7023-DDCD672C4C0C}"/>
              </a:ext>
            </a:extLst>
          </p:cNvPr>
          <p:cNvSpPr/>
          <p:nvPr/>
        </p:nvSpPr>
        <p:spPr>
          <a:xfrm>
            <a:off x="7349388" y="738309"/>
            <a:ext cx="3192709" cy="701026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3"/>
                </a:solidFill>
              </a:rPr>
              <a:t>Size depending on the number of traces acquired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E442E3-16F6-7831-A819-B4CB798A2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D4E5-AD9D-7744-B893-0ACE00493477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2B7A9A-A6DB-EE96-E4C3-9CEC824C9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8556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32B55B-815D-D9A3-A7A0-1D6339C0E4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Acquisition Status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WARNING</a:t>
            </a:r>
          </a:p>
          <a:p>
            <a:pPr lvl="2"/>
            <a:r>
              <a:rPr lang="en-GB" dirty="0"/>
              <a:t>Not all traces have been recorded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ERROR</a:t>
            </a:r>
          </a:p>
          <a:p>
            <a:pPr lvl="2"/>
            <a:r>
              <a:rPr lang="en-GB" dirty="0"/>
              <a:t>Error in the acquisition process</a:t>
            </a:r>
          </a:p>
          <a:p>
            <a:pPr lvl="3"/>
            <a:r>
              <a:rPr lang="en-GB" dirty="0"/>
              <a:t>Like no data in the buffer of the cards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6CF95E-1CD4-8D40-35E1-FC9A11590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Acquisition data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31149E-7124-FCC9-12D7-987363EFA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23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9DDD8F-6903-FFDA-F58D-15F2E187F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08E71-89DE-734E-93B5-BBE783F26509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A42F1E-97E5-72B6-CBE9-5D8A37A60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010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570E042B-F972-8F8E-62C7-9632E1D9F7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9604" y="1592263"/>
            <a:ext cx="8472792" cy="4608512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1E5FCD-1603-9D3E-3957-8A25D173B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Device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A4E082-54F4-0390-C7B1-22873CA28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2DC25EE-239B-4C5F-AAD1-255A7D5F1EE2}" type="slidenum">
              <a:rPr lang="en-US">
                <a:solidFill>
                  <a:schemeClr val="tx2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24</a:t>
            </a:fld>
            <a:endParaRPr lang="en-US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20C636-A706-9772-1984-A4DB54915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33F0-B23A-8C4F-B16C-27B4584EE622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C2C91-9B4B-F91F-6AB5-479AD8505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6368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B8D2095-5C32-B679-55E8-5E45EDD3FC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24150" y="2029619"/>
            <a:ext cx="6743700" cy="37338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4896FC-7A19-1EF6-D3CC-9038C92B2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Online Acquisition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E6C7B-F2EF-25FE-7DE6-9076C22E3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25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6DCB66-E10E-CBB5-14C6-FF43BAF90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E5EF0-A65E-1840-8A8A-9F5EDF44BFF5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C5971E-072F-7EC0-C836-ADA1FB499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6311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B72DB-FF51-9AEC-9B1A-0F2DDF001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LHC Beam (extraction bump correction)</a:t>
            </a:r>
          </a:p>
        </p:txBody>
      </p:sp>
      <p:pic>
        <p:nvPicPr>
          <p:cNvPr id="12" name="Content Placeholder 11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322D11C3-7EEE-4A14-8DDA-4671AD4FA1F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7988" y="2160487"/>
            <a:ext cx="5616575" cy="3472064"/>
          </a:xfrm>
        </p:spPr>
      </p:pic>
      <p:pic>
        <p:nvPicPr>
          <p:cNvPr id="8" name="Content Placeholder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D4C9A19D-6C31-1E03-4611-FBF58A8C9AA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167803"/>
            <a:ext cx="5611813" cy="3457432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352A14-945E-F479-F25C-8C41BC28A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26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721B70-6734-4B48-6CFC-B4D33E3E18BA}"/>
              </a:ext>
            </a:extLst>
          </p:cNvPr>
          <p:cNvSpPr txBox="1"/>
          <p:nvPr/>
        </p:nvSpPr>
        <p:spPr>
          <a:xfrm>
            <a:off x="1516891" y="1382531"/>
            <a:ext cx="2733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Settings without correction</a:t>
            </a:r>
          </a:p>
          <a:p>
            <a:pPr algn="ctr"/>
            <a:r>
              <a:rPr lang="en-GB" dirty="0"/>
              <a:t>Burst mode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93A899-5401-53E8-B578-6652A6F4C821}"/>
              </a:ext>
            </a:extLst>
          </p:cNvPr>
          <p:cNvSpPr txBox="1"/>
          <p:nvPr/>
        </p:nvSpPr>
        <p:spPr>
          <a:xfrm>
            <a:off x="7327077" y="1382531"/>
            <a:ext cx="3302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Extraction bump delay correction</a:t>
            </a:r>
          </a:p>
          <a:p>
            <a:pPr algn="ctr"/>
            <a:r>
              <a:rPr lang="en-GB" dirty="0"/>
              <a:t>Trace Mode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3F3D5A-BB34-5CCE-1BB4-A52D95B0C2B4}"/>
              </a:ext>
            </a:extLst>
          </p:cNvPr>
          <p:cNvSpPr/>
          <p:nvPr/>
        </p:nvSpPr>
        <p:spPr>
          <a:xfrm>
            <a:off x="730257" y="2519223"/>
            <a:ext cx="10168127" cy="67857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6076BB-53A5-05E0-C07D-09EFDC0CB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3E95A-AF05-3643-862D-D51C4F5BDA11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631857-FCFE-E72B-8AC0-710CEDC5D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960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007252E-5EDB-CED7-712E-3E7C74D9C4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Each trace is associated with:</a:t>
            </a:r>
          </a:p>
          <a:p>
            <a:pPr lvl="1"/>
            <a:r>
              <a:rPr lang="en-GB" dirty="0"/>
              <a:t>One group: Publication of the FESA Class is done by groups</a:t>
            </a:r>
          </a:p>
          <a:p>
            <a:pPr lvl="1"/>
            <a:r>
              <a:rPr lang="en-GB" dirty="0"/>
              <a:t>One burst: </a:t>
            </a:r>
          </a:p>
          <a:p>
            <a:pPr lvl="2"/>
            <a:r>
              <a:rPr lang="en-GB" dirty="0"/>
              <a:t>Corresponds to 1 burst LTIM settings (@PS &amp; @PSB)</a:t>
            </a:r>
          </a:p>
          <a:p>
            <a:pPr lvl="2"/>
            <a:r>
              <a:rPr lang="en-GB" dirty="0"/>
              <a:t>Corresponds to 1 train of triggers VTU settings (@SPS &amp; @LHC)</a:t>
            </a:r>
          </a:p>
          <a:p>
            <a:r>
              <a:rPr lang="en-GB" dirty="0"/>
              <a:t>Each trace has its settings:</a:t>
            </a:r>
          </a:p>
          <a:p>
            <a:pPr lvl="1"/>
            <a:r>
              <a:rPr lang="en-GB" dirty="0"/>
              <a:t>Sampling interval</a:t>
            </a:r>
          </a:p>
          <a:p>
            <a:pPr lvl="1"/>
            <a:r>
              <a:rPr lang="en-GB" dirty="0"/>
              <a:t>Trigger delays</a:t>
            </a:r>
          </a:p>
          <a:p>
            <a:pPr lvl="1"/>
            <a:r>
              <a:rPr lang="en-GB" dirty="0"/>
              <a:t>Number of samples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BF1F13-996B-3A9B-2297-5EF16C24D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Input interface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3242E1-06A4-C1DE-27F0-CE377FF1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3</a:t>
            </a:fld>
            <a:endParaRPr lang="en-US" dirty="0"/>
          </a:p>
        </p:txBody>
      </p:sp>
      <p:pic>
        <p:nvPicPr>
          <p:cNvPr id="3" name="Content Placeholder 7" descr="A green and yellow line&#10;&#10;Description automatically generated">
            <a:extLst>
              <a:ext uri="{FF2B5EF4-FFF2-40B4-BE49-F238E27FC236}">
                <a16:creationId xmlns:a16="http://schemas.microsoft.com/office/drawing/2014/main" id="{6491BFF7-C40A-CD1F-2F18-7E77137902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5883" y="1219936"/>
            <a:ext cx="4418128" cy="4418128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9BBF51-179B-3BFD-32FD-354542BEC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3FDC5-EA84-2549-A13D-6B341F721D01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66AB767-BC00-62E0-BAAF-C697CF789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623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53649-D6DA-4716-4EDF-521A3FB356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Acquisition modes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9089EC-059A-CFF1-6D34-86AED707DD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Burst vs trace vs continuous acquisition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8EFA14-61B5-BD20-8E30-E9039CAE3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AB4B9-943C-2248-8DBB-57D71FD13A10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38BAD-118B-6399-16C9-5DD12B43A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7D24F-1579-E742-8C6C-67DDD1DDB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107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ight Arrow 17">
            <a:extLst>
              <a:ext uri="{FF2B5EF4-FFF2-40B4-BE49-F238E27FC236}">
                <a16:creationId xmlns:a16="http://schemas.microsoft.com/office/drawing/2014/main" id="{FF913BE0-1BA0-CF59-E534-CE0D96B1D777}"/>
              </a:ext>
            </a:extLst>
          </p:cNvPr>
          <p:cNvSpPr/>
          <p:nvPr/>
        </p:nvSpPr>
        <p:spPr>
          <a:xfrm rot="5400000">
            <a:off x="7391146" y="5322925"/>
            <a:ext cx="132842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PUBLISH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E256A5-0CFF-5BC0-4364-DDBCE88A6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Burst/Trace Mode </a:t>
            </a:r>
            <a:br>
              <a:rPr lang="en-GB" dirty="0"/>
            </a:br>
            <a:r>
              <a:rPr lang="en-GB" sz="2400" dirty="0"/>
              <a:t>Publishing at end of acquisition</a:t>
            </a:r>
            <a:endParaRPr lang="en-GB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D15F3D-9A78-CEEE-D88C-C78E6B835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5</a:t>
            </a:fld>
            <a:endParaRPr lang="en-US" dirty="0"/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06010244-5584-F2C7-9BAD-15F78A662883}"/>
              </a:ext>
            </a:extLst>
          </p:cNvPr>
          <p:cNvSpPr/>
          <p:nvPr/>
        </p:nvSpPr>
        <p:spPr>
          <a:xfrm>
            <a:off x="653034" y="4658715"/>
            <a:ext cx="10885932" cy="484632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Time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4EDE7B95-6EE1-7EAE-8A87-2ACD1CE61BB7}"/>
              </a:ext>
            </a:extLst>
          </p:cNvPr>
          <p:cNvSpPr/>
          <p:nvPr/>
        </p:nvSpPr>
        <p:spPr>
          <a:xfrm rot="16200000">
            <a:off x="451358" y="5322925"/>
            <a:ext cx="132842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START TIME</a:t>
            </a: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73465CE5-D4C0-F8E0-27F0-641771EF725F}"/>
              </a:ext>
            </a:extLst>
          </p:cNvPr>
          <p:cNvSpPr/>
          <p:nvPr/>
        </p:nvSpPr>
        <p:spPr>
          <a:xfrm rot="16200000">
            <a:off x="9247886" y="5394300"/>
            <a:ext cx="132842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END TIME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9634854-77D4-15E0-6C23-D357035D6EE5}"/>
              </a:ext>
            </a:extLst>
          </p:cNvPr>
          <p:cNvCxnSpPr>
            <a:cxnSpLocks/>
          </p:cNvCxnSpPr>
          <p:nvPr/>
        </p:nvCxnSpPr>
        <p:spPr>
          <a:xfrm>
            <a:off x="1854200" y="2589630"/>
            <a:ext cx="0" cy="217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6E7B17A-486F-0FE1-2967-3CE0B42A9F14}"/>
              </a:ext>
            </a:extLst>
          </p:cNvPr>
          <p:cNvCxnSpPr>
            <a:cxnSpLocks/>
          </p:cNvCxnSpPr>
          <p:nvPr/>
        </p:nvCxnSpPr>
        <p:spPr>
          <a:xfrm>
            <a:off x="2921000" y="2589630"/>
            <a:ext cx="0" cy="217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B65DD7C-6336-4E5C-1B43-31916ACF1880}"/>
              </a:ext>
            </a:extLst>
          </p:cNvPr>
          <p:cNvCxnSpPr>
            <a:cxnSpLocks/>
          </p:cNvCxnSpPr>
          <p:nvPr/>
        </p:nvCxnSpPr>
        <p:spPr>
          <a:xfrm>
            <a:off x="3784600" y="2589629"/>
            <a:ext cx="0" cy="217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372A4FE-0EFE-28BA-739E-7C89F3B705B6}"/>
              </a:ext>
            </a:extLst>
          </p:cNvPr>
          <p:cNvCxnSpPr>
            <a:cxnSpLocks/>
          </p:cNvCxnSpPr>
          <p:nvPr/>
        </p:nvCxnSpPr>
        <p:spPr>
          <a:xfrm>
            <a:off x="5829300" y="2589628"/>
            <a:ext cx="0" cy="217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BD4945B-1F7A-CEF8-D9EE-BEA50C294AEE}"/>
              </a:ext>
            </a:extLst>
          </p:cNvPr>
          <p:cNvCxnSpPr>
            <a:cxnSpLocks/>
          </p:cNvCxnSpPr>
          <p:nvPr/>
        </p:nvCxnSpPr>
        <p:spPr>
          <a:xfrm>
            <a:off x="7315200" y="2589628"/>
            <a:ext cx="0" cy="217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9706198-396A-BA73-CE8C-4CA07398823F}"/>
              </a:ext>
            </a:extLst>
          </p:cNvPr>
          <p:cNvSpPr txBox="1"/>
          <p:nvPr/>
        </p:nvSpPr>
        <p:spPr>
          <a:xfrm rot="5400000">
            <a:off x="1161181" y="2773265"/>
            <a:ext cx="1059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Burst #1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87A4C7-AF73-1E88-F6EE-A70A069415B9}"/>
              </a:ext>
            </a:extLst>
          </p:cNvPr>
          <p:cNvSpPr txBox="1"/>
          <p:nvPr/>
        </p:nvSpPr>
        <p:spPr>
          <a:xfrm rot="5400000">
            <a:off x="2204866" y="2773266"/>
            <a:ext cx="1105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Burst #2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5A80265-C6FC-74FB-A6AB-FF95C6D11A7A}"/>
              </a:ext>
            </a:extLst>
          </p:cNvPr>
          <p:cNvSpPr txBox="1"/>
          <p:nvPr/>
        </p:nvSpPr>
        <p:spPr>
          <a:xfrm rot="5400000">
            <a:off x="3063680" y="2773265"/>
            <a:ext cx="1108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Burst #3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1CA2DB-1D88-914E-3686-8A0DF2083037}"/>
              </a:ext>
            </a:extLst>
          </p:cNvPr>
          <p:cNvSpPr txBox="1"/>
          <p:nvPr/>
        </p:nvSpPr>
        <p:spPr>
          <a:xfrm rot="5400000">
            <a:off x="5111563" y="2771664"/>
            <a:ext cx="1108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Burst #4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59BD253-BC1D-974C-D02E-A911E4AC96D7}"/>
              </a:ext>
            </a:extLst>
          </p:cNvPr>
          <p:cNvSpPr txBox="1"/>
          <p:nvPr/>
        </p:nvSpPr>
        <p:spPr>
          <a:xfrm rot="5400000">
            <a:off x="6597463" y="2771664"/>
            <a:ext cx="1108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Burst #5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B2E93D-66C7-39AA-847A-36961C2F1671}"/>
              </a:ext>
            </a:extLst>
          </p:cNvPr>
          <p:cNvSpPr txBox="1"/>
          <p:nvPr/>
        </p:nvSpPr>
        <p:spPr>
          <a:xfrm>
            <a:off x="8400374" y="1947027"/>
            <a:ext cx="143391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Purpose: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Tomography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Bunch length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F9ECF2-B535-4163-7109-344136A7A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10984-E0E3-0E4B-A2BC-A9B2AD16E2C0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922540-B464-C14B-FB74-107F032BA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454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256A5-0CFF-5BC0-4364-DDBCE88A6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Continuous Mode </a:t>
            </a:r>
            <a:br>
              <a:rPr lang="en-GB" dirty="0"/>
            </a:br>
            <a:r>
              <a:rPr lang="en-GB" sz="2400" dirty="0"/>
              <a:t>Publishing the same set of traces every </a:t>
            </a:r>
            <a:r>
              <a:rPr lang="en-GB" sz="2400" u="sng" dirty="0"/>
              <a:t>x</a:t>
            </a:r>
            <a:r>
              <a:rPr lang="en-GB" sz="2400" dirty="0"/>
              <a:t> ms within a cycle</a:t>
            </a:r>
            <a:endParaRPr lang="en-GB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D15F3D-9A78-CEEE-D88C-C78E6B835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6</a:t>
            </a:fld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20951A3-CDD8-503D-7F22-A45CA9D1401D}"/>
              </a:ext>
            </a:extLst>
          </p:cNvPr>
          <p:cNvCxnSpPr>
            <a:cxnSpLocks/>
          </p:cNvCxnSpPr>
          <p:nvPr/>
        </p:nvCxnSpPr>
        <p:spPr>
          <a:xfrm>
            <a:off x="1893109" y="2589638"/>
            <a:ext cx="0" cy="217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021FB10-67BE-3734-94F4-24E8376E4DF7}"/>
              </a:ext>
            </a:extLst>
          </p:cNvPr>
          <p:cNvSpPr txBox="1"/>
          <p:nvPr/>
        </p:nvSpPr>
        <p:spPr>
          <a:xfrm rot="5400000">
            <a:off x="1252477" y="2773274"/>
            <a:ext cx="954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Trigger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0A89815-D1A5-42E7-7B94-5FAC4E502209}"/>
              </a:ext>
            </a:extLst>
          </p:cNvPr>
          <p:cNvCxnSpPr>
            <a:cxnSpLocks/>
          </p:cNvCxnSpPr>
          <p:nvPr/>
        </p:nvCxnSpPr>
        <p:spPr>
          <a:xfrm>
            <a:off x="2467483" y="2589638"/>
            <a:ext cx="0" cy="217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CFDA735-B4E1-092A-19FC-52235D5A5A91}"/>
              </a:ext>
            </a:extLst>
          </p:cNvPr>
          <p:cNvSpPr txBox="1"/>
          <p:nvPr/>
        </p:nvSpPr>
        <p:spPr>
          <a:xfrm rot="5400000">
            <a:off x="1826851" y="2773274"/>
            <a:ext cx="954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Trigger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05EA744-1F35-6A41-621A-C5216F43AB74}"/>
              </a:ext>
            </a:extLst>
          </p:cNvPr>
          <p:cNvCxnSpPr>
            <a:cxnSpLocks/>
          </p:cNvCxnSpPr>
          <p:nvPr/>
        </p:nvCxnSpPr>
        <p:spPr>
          <a:xfrm>
            <a:off x="3044731" y="2589638"/>
            <a:ext cx="0" cy="217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7B7E3E1-ECE8-5781-991E-E70A5801E07B}"/>
              </a:ext>
            </a:extLst>
          </p:cNvPr>
          <p:cNvSpPr txBox="1"/>
          <p:nvPr/>
        </p:nvSpPr>
        <p:spPr>
          <a:xfrm rot="5400000">
            <a:off x="2404099" y="2773274"/>
            <a:ext cx="954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Trigger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91EEBCF-9C28-D47C-F990-9A4283C9FAAC}"/>
              </a:ext>
            </a:extLst>
          </p:cNvPr>
          <p:cNvCxnSpPr>
            <a:cxnSpLocks/>
          </p:cNvCxnSpPr>
          <p:nvPr/>
        </p:nvCxnSpPr>
        <p:spPr>
          <a:xfrm>
            <a:off x="3621979" y="2589638"/>
            <a:ext cx="0" cy="217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58CBB89-E4D2-E60F-ABFA-0AB9E51408DD}"/>
              </a:ext>
            </a:extLst>
          </p:cNvPr>
          <p:cNvSpPr txBox="1"/>
          <p:nvPr/>
        </p:nvSpPr>
        <p:spPr>
          <a:xfrm rot="5400000">
            <a:off x="2981347" y="2773274"/>
            <a:ext cx="954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Trigger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2903599-FC37-953A-B00F-8D15CB1D1218}"/>
              </a:ext>
            </a:extLst>
          </p:cNvPr>
          <p:cNvCxnSpPr>
            <a:cxnSpLocks/>
          </p:cNvCxnSpPr>
          <p:nvPr/>
        </p:nvCxnSpPr>
        <p:spPr>
          <a:xfrm>
            <a:off x="4199227" y="2589638"/>
            <a:ext cx="0" cy="217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6C27C58D-2AC2-43AF-D179-FB2EF2E1ED78}"/>
              </a:ext>
            </a:extLst>
          </p:cNvPr>
          <p:cNvSpPr txBox="1"/>
          <p:nvPr/>
        </p:nvSpPr>
        <p:spPr>
          <a:xfrm rot="5400000">
            <a:off x="3558595" y="2773274"/>
            <a:ext cx="954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Trigger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81AD163-FED5-0B3C-68AB-D3FF04EE3458}"/>
              </a:ext>
            </a:extLst>
          </p:cNvPr>
          <p:cNvCxnSpPr>
            <a:cxnSpLocks/>
          </p:cNvCxnSpPr>
          <p:nvPr/>
        </p:nvCxnSpPr>
        <p:spPr>
          <a:xfrm>
            <a:off x="4776475" y="2609605"/>
            <a:ext cx="0" cy="217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F0CA1A88-EBDF-DB32-14F9-5512296CE59F}"/>
              </a:ext>
            </a:extLst>
          </p:cNvPr>
          <p:cNvSpPr txBox="1"/>
          <p:nvPr/>
        </p:nvSpPr>
        <p:spPr>
          <a:xfrm rot="5400000">
            <a:off x="4135843" y="2793241"/>
            <a:ext cx="954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Trigger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31FCB4D-A5FA-7443-48A6-D703C778E4BE}"/>
              </a:ext>
            </a:extLst>
          </p:cNvPr>
          <p:cNvCxnSpPr>
            <a:cxnSpLocks/>
          </p:cNvCxnSpPr>
          <p:nvPr/>
        </p:nvCxnSpPr>
        <p:spPr>
          <a:xfrm>
            <a:off x="5342553" y="2589638"/>
            <a:ext cx="0" cy="217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F22DE7BF-434C-575D-BCE7-9D931683AA73}"/>
              </a:ext>
            </a:extLst>
          </p:cNvPr>
          <p:cNvSpPr txBox="1"/>
          <p:nvPr/>
        </p:nvSpPr>
        <p:spPr>
          <a:xfrm rot="5400000">
            <a:off x="4701921" y="2773274"/>
            <a:ext cx="954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Trigger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BC51BB0-3966-CB21-CEB7-ED32BC6F7507}"/>
              </a:ext>
            </a:extLst>
          </p:cNvPr>
          <p:cNvCxnSpPr>
            <a:cxnSpLocks/>
          </p:cNvCxnSpPr>
          <p:nvPr/>
        </p:nvCxnSpPr>
        <p:spPr>
          <a:xfrm>
            <a:off x="5916927" y="2589638"/>
            <a:ext cx="0" cy="217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F460118-3BB5-F822-64A0-260B55AB2AE9}"/>
              </a:ext>
            </a:extLst>
          </p:cNvPr>
          <p:cNvSpPr txBox="1"/>
          <p:nvPr/>
        </p:nvSpPr>
        <p:spPr>
          <a:xfrm rot="5400000">
            <a:off x="5276295" y="2773274"/>
            <a:ext cx="954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Trigger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6570E47-7CA7-0286-F1A8-DB2B1160507A}"/>
              </a:ext>
            </a:extLst>
          </p:cNvPr>
          <p:cNvCxnSpPr>
            <a:cxnSpLocks/>
          </p:cNvCxnSpPr>
          <p:nvPr/>
        </p:nvCxnSpPr>
        <p:spPr>
          <a:xfrm>
            <a:off x="6494175" y="2589638"/>
            <a:ext cx="0" cy="217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928E8B42-AF54-C141-DCBC-332B6330BB33}"/>
              </a:ext>
            </a:extLst>
          </p:cNvPr>
          <p:cNvSpPr txBox="1"/>
          <p:nvPr/>
        </p:nvSpPr>
        <p:spPr>
          <a:xfrm rot="5400000">
            <a:off x="5853543" y="2773274"/>
            <a:ext cx="954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Trigger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1B4E82B-4EEB-5390-996F-D1AE843D5271}"/>
              </a:ext>
            </a:extLst>
          </p:cNvPr>
          <p:cNvCxnSpPr>
            <a:cxnSpLocks/>
          </p:cNvCxnSpPr>
          <p:nvPr/>
        </p:nvCxnSpPr>
        <p:spPr>
          <a:xfrm>
            <a:off x="7071423" y="2589638"/>
            <a:ext cx="0" cy="217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2BA2ABC-E91B-2946-2084-AF803309433A}"/>
              </a:ext>
            </a:extLst>
          </p:cNvPr>
          <p:cNvSpPr txBox="1"/>
          <p:nvPr/>
        </p:nvSpPr>
        <p:spPr>
          <a:xfrm rot="5400000">
            <a:off x="6430791" y="2773274"/>
            <a:ext cx="954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Trigger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66085BC-F938-43F3-2E1E-E9D58A5AFC04}"/>
              </a:ext>
            </a:extLst>
          </p:cNvPr>
          <p:cNvCxnSpPr>
            <a:cxnSpLocks/>
          </p:cNvCxnSpPr>
          <p:nvPr/>
        </p:nvCxnSpPr>
        <p:spPr>
          <a:xfrm>
            <a:off x="7648671" y="2589638"/>
            <a:ext cx="0" cy="217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5E18E466-5CF6-5829-4369-949BD6C86412}"/>
              </a:ext>
            </a:extLst>
          </p:cNvPr>
          <p:cNvSpPr txBox="1"/>
          <p:nvPr/>
        </p:nvSpPr>
        <p:spPr>
          <a:xfrm rot="5400000">
            <a:off x="7008039" y="2773274"/>
            <a:ext cx="954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Trigger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C87C6B3B-F9C9-3BCA-D48C-A4A7DC2B97F0}"/>
              </a:ext>
            </a:extLst>
          </p:cNvPr>
          <p:cNvCxnSpPr>
            <a:cxnSpLocks/>
          </p:cNvCxnSpPr>
          <p:nvPr/>
        </p:nvCxnSpPr>
        <p:spPr>
          <a:xfrm>
            <a:off x="8225919" y="2609605"/>
            <a:ext cx="0" cy="217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D6D753E9-E3B3-9EA8-15F1-D00ADB407AA0}"/>
              </a:ext>
            </a:extLst>
          </p:cNvPr>
          <p:cNvSpPr txBox="1"/>
          <p:nvPr/>
        </p:nvSpPr>
        <p:spPr>
          <a:xfrm rot="5400000">
            <a:off x="7585287" y="2793241"/>
            <a:ext cx="954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Trigger</a:t>
            </a:r>
          </a:p>
        </p:txBody>
      </p:sp>
      <p:sp>
        <p:nvSpPr>
          <p:cNvPr id="50" name="Right Arrow 49">
            <a:extLst>
              <a:ext uri="{FF2B5EF4-FFF2-40B4-BE49-F238E27FC236}">
                <a16:creationId xmlns:a16="http://schemas.microsoft.com/office/drawing/2014/main" id="{F09BE7F1-56CC-2515-5E06-C0909A62B2BF}"/>
              </a:ext>
            </a:extLst>
          </p:cNvPr>
          <p:cNvSpPr/>
          <p:nvPr/>
        </p:nvSpPr>
        <p:spPr>
          <a:xfrm rot="5400000">
            <a:off x="1471215" y="5322935"/>
            <a:ext cx="132842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PUBLISHING</a:t>
            </a:r>
          </a:p>
        </p:txBody>
      </p:sp>
      <p:sp>
        <p:nvSpPr>
          <p:cNvPr id="51" name="Right Arrow 50">
            <a:extLst>
              <a:ext uri="{FF2B5EF4-FFF2-40B4-BE49-F238E27FC236}">
                <a16:creationId xmlns:a16="http://schemas.microsoft.com/office/drawing/2014/main" id="{5C989E6F-8200-C427-3E99-4221203612B2}"/>
              </a:ext>
            </a:extLst>
          </p:cNvPr>
          <p:cNvSpPr/>
          <p:nvPr/>
        </p:nvSpPr>
        <p:spPr>
          <a:xfrm rot="5400000">
            <a:off x="2045589" y="5322935"/>
            <a:ext cx="132842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PUBLISHING</a:t>
            </a:r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0F233BDD-4230-2186-8781-219AE4835EC3}"/>
              </a:ext>
            </a:extLst>
          </p:cNvPr>
          <p:cNvSpPr/>
          <p:nvPr/>
        </p:nvSpPr>
        <p:spPr>
          <a:xfrm rot="5400000">
            <a:off x="2619963" y="5343889"/>
            <a:ext cx="132842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PUBLISHING</a:t>
            </a:r>
          </a:p>
        </p:txBody>
      </p:sp>
      <p:sp>
        <p:nvSpPr>
          <p:cNvPr id="53" name="Right Arrow 52">
            <a:extLst>
              <a:ext uri="{FF2B5EF4-FFF2-40B4-BE49-F238E27FC236}">
                <a16:creationId xmlns:a16="http://schemas.microsoft.com/office/drawing/2014/main" id="{6F271D21-819F-A6FE-5497-45B0DB16EE84}"/>
              </a:ext>
            </a:extLst>
          </p:cNvPr>
          <p:cNvSpPr/>
          <p:nvPr/>
        </p:nvSpPr>
        <p:spPr>
          <a:xfrm rot="5400000">
            <a:off x="3200942" y="5343889"/>
            <a:ext cx="132842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PUBLISHING</a:t>
            </a:r>
          </a:p>
        </p:txBody>
      </p:sp>
      <p:sp>
        <p:nvSpPr>
          <p:cNvPr id="54" name="Right Arrow 53">
            <a:extLst>
              <a:ext uri="{FF2B5EF4-FFF2-40B4-BE49-F238E27FC236}">
                <a16:creationId xmlns:a16="http://schemas.microsoft.com/office/drawing/2014/main" id="{73C394D8-E85D-B165-2219-2F49AB1E01BE}"/>
              </a:ext>
            </a:extLst>
          </p:cNvPr>
          <p:cNvSpPr/>
          <p:nvPr/>
        </p:nvSpPr>
        <p:spPr>
          <a:xfrm rot="5400000">
            <a:off x="3777333" y="5343889"/>
            <a:ext cx="132842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PUBLISHING</a:t>
            </a:r>
          </a:p>
        </p:txBody>
      </p:sp>
      <p:sp>
        <p:nvSpPr>
          <p:cNvPr id="55" name="Right Arrow 54">
            <a:extLst>
              <a:ext uri="{FF2B5EF4-FFF2-40B4-BE49-F238E27FC236}">
                <a16:creationId xmlns:a16="http://schemas.microsoft.com/office/drawing/2014/main" id="{E8C3F7D2-DDDC-5A95-9815-1C794C5D9A73}"/>
              </a:ext>
            </a:extLst>
          </p:cNvPr>
          <p:cNvSpPr/>
          <p:nvPr/>
        </p:nvSpPr>
        <p:spPr>
          <a:xfrm rot="5400000">
            <a:off x="4353724" y="5343889"/>
            <a:ext cx="132842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PUBLISHING</a:t>
            </a:r>
          </a:p>
        </p:txBody>
      </p:sp>
      <p:sp>
        <p:nvSpPr>
          <p:cNvPr id="56" name="Right Arrow 55">
            <a:extLst>
              <a:ext uri="{FF2B5EF4-FFF2-40B4-BE49-F238E27FC236}">
                <a16:creationId xmlns:a16="http://schemas.microsoft.com/office/drawing/2014/main" id="{53E65AC2-9744-35D3-F009-8894985DCDB6}"/>
              </a:ext>
            </a:extLst>
          </p:cNvPr>
          <p:cNvSpPr/>
          <p:nvPr/>
        </p:nvSpPr>
        <p:spPr>
          <a:xfrm rot="5400000">
            <a:off x="4922887" y="5343889"/>
            <a:ext cx="132842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PUBLISHING</a:t>
            </a:r>
          </a:p>
        </p:txBody>
      </p:sp>
      <p:sp>
        <p:nvSpPr>
          <p:cNvPr id="57" name="Right Arrow 56">
            <a:extLst>
              <a:ext uri="{FF2B5EF4-FFF2-40B4-BE49-F238E27FC236}">
                <a16:creationId xmlns:a16="http://schemas.microsoft.com/office/drawing/2014/main" id="{93C4018B-8851-532D-26F2-C0F33C8E6ADD}"/>
              </a:ext>
            </a:extLst>
          </p:cNvPr>
          <p:cNvSpPr/>
          <p:nvPr/>
        </p:nvSpPr>
        <p:spPr>
          <a:xfrm rot="5400000">
            <a:off x="5493834" y="5322935"/>
            <a:ext cx="132842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PUBLISHING</a:t>
            </a:r>
          </a:p>
        </p:txBody>
      </p:sp>
      <p:sp>
        <p:nvSpPr>
          <p:cNvPr id="58" name="Right Arrow 57">
            <a:extLst>
              <a:ext uri="{FF2B5EF4-FFF2-40B4-BE49-F238E27FC236}">
                <a16:creationId xmlns:a16="http://schemas.microsoft.com/office/drawing/2014/main" id="{A0D32165-9DE1-7B8A-8ECB-95160480DE46}"/>
              </a:ext>
            </a:extLst>
          </p:cNvPr>
          <p:cNvSpPr/>
          <p:nvPr/>
        </p:nvSpPr>
        <p:spPr>
          <a:xfrm rot="5400000">
            <a:off x="6075531" y="5322935"/>
            <a:ext cx="132842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PUBLISHING</a:t>
            </a:r>
          </a:p>
        </p:txBody>
      </p:sp>
      <p:sp>
        <p:nvSpPr>
          <p:cNvPr id="59" name="Right Arrow 58">
            <a:extLst>
              <a:ext uri="{FF2B5EF4-FFF2-40B4-BE49-F238E27FC236}">
                <a16:creationId xmlns:a16="http://schemas.microsoft.com/office/drawing/2014/main" id="{AAEEED95-AB7C-23CF-7621-74006A1D9FEA}"/>
              </a:ext>
            </a:extLst>
          </p:cNvPr>
          <p:cNvSpPr/>
          <p:nvPr/>
        </p:nvSpPr>
        <p:spPr>
          <a:xfrm rot="5400000">
            <a:off x="6646616" y="5322935"/>
            <a:ext cx="132842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PUBLISHING</a:t>
            </a:r>
          </a:p>
        </p:txBody>
      </p:sp>
      <p:sp>
        <p:nvSpPr>
          <p:cNvPr id="60" name="Right Arrow 59">
            <a:extLst>
              <a:ext uri="{FF2B5EF4-FFF2-40B4-BE49-F238E27FC236}">
                <a16:creationId xmlns:a16="http://schemas.microsoft.com/office/drawing/2014/main" id="{A63443B2-AE95-58F4-8F98-86F8EB6361A3}"/>
              </a:ext>
            </a:extLst>
          </p:cNvPr>
          <p:cNvSpPr/>
          <p:nvPr/>
        </p:nvSpPr>
        <p:spPr>
          <a:xfrm rot="5400000">
            <a:off x="7217702" y="5322935"/>
            <a:ext cx="132842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PUBLISHING</a:t>
            </a:r>
          </a:p>
        </p:txBody>
      </p:sp>
      <p:sp>
        <p:nvSpPr>
          <p:cNvPr id="61" name="Right Arrow 60">
            <a:extLst>
              <a:ext uri="{FF2B5EF4-FFF2-40B4-BE49-F238E27FC236}">
                <a16:creationId xmlns:a16="http://schemas.microsoft.com/office/drawing/2014/main" id="{EF38E77B-B02F-FCAF-F4BE-11451A1A6CA8}"/>
              </a:ext>
            </a:extLst>
          </p:cNvPr>
          <p:cNvSpPr/>
          <p:nvPr/>
        </p:nvSpPr>
        <p:spPr>
          <a:xfrm rot="5400000">
            <a:off x="7804025" y="5337670"/>
            <a:ext cx="132842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PUBLISHING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F2E0F0-BBA7-5C5B-8D1D-DB6FB5D4CDB4}"/>
              </a:ext>
            </a:extLst>
          </p:cNvPr>
          <p:cNvSpPr txBox="1"/>
          <p:nvPr/>
        </p:nvSpPr>
        <p:spPr>
          <a:xfrm>
            <a:off x="8710551" y="1870941"/>
            <a:ext cx="275197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Purpose: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Analysis a soon as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Long cycles (SPS - LHC)</a:t>
            </a: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3D6019D4-985F-742C-9B91-434B6EDCF9D2}"/>
              </a:ext>
            </a:extLst>
          </p:cNvPr>
          <p:cNvSpPr/>
          <p:nvPr/>
        </p:nvSpPr>
        <p:spPr>
          <a:xfrm>
            <a:off x="653034" y="4658725"/>
            <a:ext cx="10885932" cy="484632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Time</a:t>
            </a: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492490C6-B193-D985-109B-A9C08D50B3A6}"/>
              </a:ext>
            </a:extLst>
          </p:cNvPr>
          <p:cNvSpPr/>
          <p:nvPr/>
        </p:nvSpPr>
        <p:spPr>
          <a:xfrm rot="16200000">
            <a:off x="451358" y="5322935"/>
            <a:ext cx="132842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START TIME</a:t>
            </a: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F7350F22-0759-EC2D-CAC2-94D07511E7C1}"/>
              </a:ext>
            </a:extLst>
          </p:cNvPr>
          <p:cNvSpPr/>
          <p:nvPr/>
        </p:nvSpPr>
        <p:spPr>
          <a:xfrm rot="16200000">
            <a:off x="9247886" y="5394310"/>
            <a:ext cx="132842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END TIME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F8A8B9B4-F0C1-F731-A464-A487BC0CF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C674B-C2E5-4849-B0C1-82DE88D0B580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B30B4A7-8437-598B-792C-5A37202BC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773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615F17-84C4-8D96-5301-77948A1A94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32AD2-17DC-3167-CE76-B0463590A4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Integration in the OP environment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C50331-92F4-0DEB-AD07-1A03D3B805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In the @CPS (expected to be extended in the PSB and SPS)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FC5D23-258F-251C-435C-3ED3707E1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6FF09-D4C5-6346-BA76-1F6691DA4F70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47345F-9E22-1D81-2037-A4227B99C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974F86-49ED-E617-756E-08B3C6724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254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3459AA-3072-7EA8-088E-994502B6A7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6994969-C29B-DAA1-F64F-4EDE27828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902631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WCM application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30E296-39BA-8325-0DC1-8DA29B1AB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DB10325-EFB5-474B-9CC9-B707B2C31FC6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E27D07-C1B6-5D10-B3A4-E0A5BC5F4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D62B1-F244-62C3-798B-197B1D0EF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pic>
        <p:nvPicPr>
          <p:cNvPr id="7" name="Picture Placeholder 1" descr="A screenshot of a computer&#10;&#10;Description automatically generated">
            <a:extLst>
              <a:ext uri="{FF2B5EF4-FFF2-40B4-BE49-F238E27FC236}">
                <a16:creationId xmlns:a16="http://schemas.microsoft.com/office/drawing/2014/main" id="{33D5CD08-952C-1B25-33D2-910F6C1335EB}"/>
              </a:ext>
            </a:extLst>
          </p:cNvPr>
          <p:cNvPicPr preferRelativeResize="0">
            <a:picLocks/>
          </p:cNvPicPr>
          <p:nvPr/>
        </p:nvPicPr>
        <p:blipFill>
          <a:blip r:embed="rId3"/>
          <a:srcRect l="85" r="1" b="674"/>
          <a:stretch/>
        </p:blipFill>
        <p:spPr>
          <a:xfrm>
            <a:off x="2156607" y="1665961"/>
            <a:ext cx="7878785" cy="4267479"/>
          </a:xfrm>
          <a:prstGeom prst="rect">
            <a:avLst/>
          </a:prstGeom>
          <a:noFill/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4FA8D3BD-B9E8-3064-FBFE-745EAE8F89E5}"/>
              </a:ext>
            </a:extLst>
          </p:cNvPr>
          <p:cNvSpPr/>
          <p:nvPr/>
        </p:nvSpPr>
        <p:spPr>
          <a:xfrm>
            <a:off x="2091845" y="1064713"/>
            <a:ext cx="2653387" cy="5248406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Settings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BB96F389-FE8D-FEA6-05C3-3D69759BC697}"/>
              </a:ext>
            </a:extLst>
          </p:cNvPr>
          <p:cNvSpPr/>
          <p:nvPr/>
        </p:nvSpPr>
        <p:spPr>
          <a:xfrm>
            <a:off x="4809994" y="1064713"/>
            <a:ext cx="5352790" cy="5248406"/>
          </a:xfrm>
          <a:prstGeom prst="roundRect">
            <a:avLst>
              <a:gd name="adj" fmla="val 592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Acquisition</a:t>
            </a:r>
          </a:p>
        </p:txBody>
      </p:sp>
    </p:spTree>
    <p:extLst>
      <p:ext uri="{BB962C8B-B14F-4D97-AF65-F5344CB8AC3E}">
        <p14:creationId xmlns:p14="http://schemas.microsoft.com/office/powerpoint/2010/main" val="1051520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C0EF32-788B-614B-FE02-9587C2FB32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D1F708-8B16-82AB-8248-A59FB91A5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902631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WCM application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F40AE0-23A0-20A0-D4B1-FE344A8C9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9F1FD8-2387-684E-A5C9-DF49D60877FB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5C9D7-AADE-94E4-4E8C-4F38F7C1C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Amaury Beeckman | Online Longitudinal Beam Measurement on OP cycles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4A52C-39D9-5863-FA3D-A1B66DB8A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pic>
        <p:nvPicPr>
          <p:cNvPr id="21" name="Picture Placeholder 1" descr="A screenshot of a computer&#10;&#10;Description automatically generated">
            <a:extLst>
              <a:ext uri="{FF2B5EF4-FFF2-40B4-BE49-F238E27FC236}">
                <a16:creationId xmlns:a16="http://schemas.microsoft.com/office/drawing/2014/main" id="{13CD6F04-129B-687E-86EB-A5A9D35D74B8}"/>
              </a:ext>
            </a:extLst>
          </p:cNvPr>
          <p:cNvPicPr preferRelativeResize="0">
            <a:picLocks/>
          </p:cNvPicPr>
          <p:nvPr/>
        </p:nvPicPr>
        <p:blipFill>
          <a:blip r:embed="rId3"/>
          <a:srcRect l="85" t="26506" r="66621" b="1"/>
          <a:stretch/>
        </p:blipFill>
        <p:spPr>
          <a:xfrm>
            <a:off x="6513816" y="544531"/>
            <a:ext cx="4238487" cy="5599222"/>
          </a:xfrm>
          <a:prstGeom prst="rect">
            <a:avLst/>
          </a:prstGeom>
          <a:noFill/>
        </p:spPr>
      </p:pic>
      <p:sp>
        <p:nvSpPr>
          <p:cNvPr id="23" name="Content Placeholder 15">
            <a:extLst>
              <a:ext uri="{FF2B5EF4-FFF2-40B4-BE49-F238E27FC236}">
                <a16:creationId xmlns:a16="http://schemas.microsoft.com/office/drawing/2014/main" id="{0E424337-DF89-86F6-3DD7-614B96146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672" y="1720573"/>
            <a:ext cx="5957535" cy="4704419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GB" sz="2400" dirty="0"/>
              <a:t>Settings Configuration</a:t>
            </a:r>
          </a:p>
          <a:p>
            <a:r>
              <a:rPr lang="en-GB" sz="2400" dirty="0"/>
              <a:t>Bursts 1 &amp; 2: </a:t>
            </a:r>
            <a:r>
              <a:rPr lang="en-GB" sz="2400" u="sng" dirty="0"/>
              <a:t>injection</a:t>
            </a:r>
            <a:r>
              <a:rPr lang="en-GB" sz="2400" dirty="0"/>
              <a:t> timing</a:t>
            </a:r>
          </a:p>
          <a:p>
            <a:r>
              <a:rPr lang="en-GB" sz="2400" dirty="0"/>
              <a:t>Bursts 3 to 14: setup by user</a:t>
            </a:r>
          </a:p>
          <a:p>
            <a:pPr lvl="1"/>
            <a:r>
              <a:rPr lang="en-GB" sz="2000" dirty="0"/>
              <a:t>Bunch length evolution</a:t>
            </a:r>
          </a:p>
          <a:p>
            <a:pPr lvl="1"/>
            <a:r>
              <a:rPr lang="en-GB" sz="2000" dirty="0"/>
              <a:t>Tomography reconstruction</a:t>
            </a:r>
          </a:p>
          <a:p>
            <a:r>
              <a:rPr lang="en-GB" sz="2400" dirty="0"/>
              <a:t>Bursts 15 &amp; 16: </a:t>
            </a:r>
            <a:r>
              <a:rPr lang="en-GB" sz="2400" u="sng" dirty="0"/>
              <a:t>extraction</a:t>
            </a:r>
            <a:r>
              <a:rPr lang="en-GB" sz="2400" dirty="0"/>
              <a:t> timing</a:t>
            </a:r>
          </a:p>
          <a:p>
            <a:r>
              <a:rPr lang="en-GB" sz="2400" dirty="0"/>
              <a:t>Directly linked to </a:t>
            </a:r>
          </a:p>
          <a:p>
            <a:pPr lvl="1"/>
            <a:r>
              <a:rPr lang="en-GB" sz="2100" dirty="0"/>
              <a:t>Trigger card</a:t>
            </a:r>
          </a:p>
          <a:p>
            <a:pPr lvl="1"/>
            <a:r>
              <a:rPr lang="en-GB" sz="2100" dirty="0"/>
              <a:t>BCWLBO class</a:t>
            </a:r>
          </a:p>
        </p:txBody>
      </p:sp>
    </p:spTree>
    <p:extLst>
      <p:ext uri="{BB962C8B-B14F-4D97-AF65-F5344CB8AC3E}">
        <p14:creationId xmlns:p14="http://schemas.microsoft.com/office/powerpoint/2010/main" val="3356899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12826</TotalTime>
  <Words>1143</Words>
  <Application>Microsoft Macintosh PowerPoint</Application>
  <PresentationFormat>Widescreen</PresentationFormat>
  <Paragraphs>283</Paragraphs>
  <Slides>26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Open Sans</vt:lpstr>
      <vt:lpstr>Wingdings</vt:lpstr>
      <vt:lpstr>Office Theme</vt:lpstr>
      <vt:lpstr>Online Longitudinal Beam Measurement on OP/MD cycles Beam Current Wall Longitudinal Beam Observation (BCWLBO) FESA Class</vt:lpstr>
      <vt:lpstr>How the FESA class works </vt:lpstr>
      <vt:lpstr>Input interface</vt:lpstr>
      <vt:lpstr>Acquisition modes</vt:lpstr>
      <vt:lpstr>Burst/Trace Mode  Publishing at end of acquisition</vt:lpstr>
      <vt:lpstr>Continuous Mode  Publishing the same set of traces every x ms within a cycle</vt:lpstr>
      <vt:lpstr>Integration in the OP environment</vt:lpstr>
      <vt:lpstr>WCM application</vt:lpstr>
      <vt:lpstr>WCM application</vt:lpstr>
      <vt:lpstr>WCM application</vt:lpstr>
      <vt:lpstr>WCM application</vt:lpstr>
      <vt:lpstr>WCM application</vt:lpstr>
      <vt:lpstr>WCM application</vt:lpstr>
      <vt:lpstr>Outlook</vt:lpstr>
      <vt:lpstr>PowerPoint Presentation</vt:lpstr>
      <vt:lpstr>Burst/Trace Mode  Multiple publications within the same cycle</vt:lpstr>
      <vt:lpstr>Class interface (Multiplexed)</vt:lpstr>
      <vt:lpstr>Card Sampling interval (Multiplexed)</vt:lpstr>
      <vt:lpstr>FESA average sampling Interval</vt:lpstr>
      <vt:lpstr>Acquisition data</vt:lpstr>
      <vt:lpstr>Acquisition data</vt:lpstr>
      <vt:lpstr>Acquisition data</vt:lpstr>
      <vt:lpstr>Acquisition data</vt:lpstr>
      <vt:lpstr>Device data</vt:lpstr>
      <vt:lpstr>Online Acquisition</vt:lpstr>
      <vt:lpstr>LHC Beam (extraction bump correction)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Amaury Beeckman</dc:creator>
  <cp:lastModifiedBy>BEECKMAN Amaury</cp:lastModifiedBy>
  <cp:revision>290</cp:revision>
  <dcterms:created xsi:type="dcterms:W3CDTF">2024-11-27T09:02:53Z</dcterms:created>
  <dcterms:modified xsi:type="dcterms:W3CDTF">2025-02-05T08:07:45Z</dcterms:modified>
</cp:coreProperties>
</file>