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3" r:id="rId2"/>
    <p:sldId id="1917" r:id="rId3"/>
    <p:sldId id="1921" r:id="rId4"/>
    <p:sldId id="1919" r:id="rId5"/>
    <p:sldId id="192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46175-885D-4BF2-8F6A-D2CC996C95CF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22714-4610-4DE1-BAFF-7DFBA1746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044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7406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HL-LHC WP4, IPP MD days, 2025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026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HL-LHC WP4, IPP MD days,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091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HL-LHC WP4, IPP MD days, 2025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281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HL-LHC WP4, IPP MD days,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827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/>
              <a:t>HL-LHC WP4, IPP MD days, 2025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354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/>
              <a:t>HL-LHC WP4, IPP MD days, 2025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01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r>
              <a:rPr lang="en-GB" noProof="0"/>
              <a:t>HL-LHC WP4, IPP MD days,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10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/>
              <a:t>HL-LHC WP4, IPP MD days, 2025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78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723200" y="2943449"/>
            <a:ext cx="6971483" cy="2352451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Plans for Crab cavities in 2025-26</a:t>
            </a:r>
            <a:br>
              <a:rPr lang="en-GB" dirty="0"/>
            </a:br>
            <a:endParaRPr lang="en-GB" sz="4267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667" b="0" i="0" dirty="0">
                <a:solidFill>
                  <a:schemeClr val="bg2"/>
                </a:solidFill>
              </a:rPr>
              <a:t>IPP MD Days, 3-Feb-2025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7CCDF6DF-BC35-BEC8-2217-D3387E4FCB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HL-LHC WP4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B3DF4F0-172E-B9CB-5B50-4889CBB6A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WP4, IPP MD days,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6FDD0C-8510-C3F0-6B0D-88C211D9D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E1B8467-1AD5-6989-7F10-C81B3619A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Schedule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AFA181-EDCC-900E-EE33-CE8808E0E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WP4, IPP MD days,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5E7932-DCA5-7011-8DD8-D7D0B3281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FA3E44-E354-397A-0E46-A748CFBFE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618" y="748145"/>
            <a:ext cx="11803782" cy="55233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5414A8-1273-CE2C-7C59-A7C4EC60CE55}"/>
              </a:ext>
            </a:extLst>
          </p:cNvPr>
          <p:cNvSpPr txBox="1"/>
          <p:nvPr/>
        </p:nvSpPr>
        <p:spPr>
          <a:xfrm>
            <a:off x="5000217" y="984860"/>
            <a:ext cx="2320584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/>
              <a:t>Disconnection &amp; removal of DQW (4 weeks)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69D22D-BF6F-02A1-357D-B773B7E4BA1E}"/>
              </a:ext>
            </a:extLst>
          </p:cNvPr>
          <p:cNvSpPr txBox="1"/>
          <p:nvPr/>
        </p:nvSpPr>
        <p:spPr>
          <a:xfrm>
            <a:off x="10274633" y="1483862"/>
            <a:ext cx="1917367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/>
              <a:t>Installation in SPS</a:t>
            </a:r>
          </a:p>
          <a:p>
            <a:r>
              <a:rPr lang="en-US" sz="1467" dirty="0"/>
              <a:t>(</a:t>
            </a:r>
            <a:r>
              <a:rPr lang="en-US" sz="1467" dirty="0">
                <a:solidFill>
                  <a:srgbClr val="FF0000"/>
                </a:solidFill>
              </a:rPr>
              <a:t>4 weeks</a:t>
            </a:r>
            <a:r>
              <a:rPr lang="en-US" sz="1467" dirty="0"/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D67D45-58C4-9CD8-825A-DCAEF0A4E813}"/>
              </a:ext>
            </a:extLst>
          </p:cNvPr>
          <p:cNvSpPr txBox="1"/>
          <p:nvPr/>
        </p:nvSpPr>
        <p:spPr>
          <a:xfrm>
            <a:off x="7445100" y="2120896"/>
            <a:ext cx="2320584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/>
              <a:t>Cryogenic lines welding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44C280-765B-5BA0-42B2-237EC9961D0D}"/>
              </a:ext>
            </a:extLst>
          </p:cNvPr>
          <p:cNvSpPr txBox="1"/>
          <p:nvPr/>
        </p:nvSpPr>
        <p:spPr>
          <a:xfrm>
            <a:off x="7841340" y="2657197"/>
            <a:ext cx="2320584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/>
              <a:t>Vacuum connections</a:t>
            </a:r>
          </a:p>
          <a:p>
            <a:r>
              <a:rPr lang="en-US" sz="1467" dirty="0"/>
              <a:t>Alignment &amp; </a:t>
            </a:r>
            <a:r>
              <a:rPr lang="en-US" sz="1467" dirty="0" err="1"/>
              <a:t>activties</a:t>
            </a:r>
            <a:endParaRPr lang="en-US" sz="1467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C61A74-7BF8-DBF0-8D9A-451DA74FB942}"/>
              </a:ext>
            </a:extLst>
          </p:cNvPr>
          <p:cNvSpPr txBox="1"/>
          <p:nvPr/>
        </p:nvSpPr>
        <p:spPr>
          <a:xfrm>
            <a:off x="8605392" y="4372339"/>
            <a:ext cx="2320584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/>
              <a:t>Cabling connections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3F08D6-544E-6ACC-FE00-1E6BC1A01C94}"/>
              </a:ext>
            </a:extLst>
          </p:cNvPr>
          <p:cNvSpPr txBox="1"/>
          <p:nvPr/>
        </p:nvSpPr>
        <p:spPr>
          <a:xfrm>
            <a:off x="9501816" y="5374138"/>
            <a:ext cx="2320584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/>
              <a:t>SPS closure &amp; cool-down</a:t>
            </a:r>
          </a:p>
        </p:txBody>
      </p:sp>
    </p:spTree>
    <p:extLst>
      <p:ext uri="{BB962C8B-B14F-4D97-AF65-F5344CB8AC3E}">
        <p14:creationId xmlns:p14="http://schemas.microsoft.com/office/powerpoint/2010/main" val="1455192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7E1B3-32D4-2B78-D128-8C2F3C7DB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Dipole in the SPS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B202B5-70C0-EBBB-B472-DAB52A097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WP4, IPP MD days,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7DFF35-C18A-51DC-774F-67B3D2FAC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C1E626-2B98-88DB-D8D7-AD69456BDE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911" r="8926"/>
          <a:stretch/>
        </p:blipFill>
        <p:spPr>
          <a:xfrm>
            <a:off x="723899" y="817332"/>
            <a:ext cx="7870825" cy="52604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4EF622-71E4-14E0-B36C-F092A15B9F60}"/>
              </a:ext>
            </a:extLst>
          </p:cNvPr>
          <p:cNvSpPr txBox="1"/>
          <p:nvPr/>
        </p:nvSpPr>
        <p:spPr>
          <a:xfrm>
            <a:off x="8759250" y="1581150"/>
            <a:ext cx="33031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Cool-down starts </a:t>
            </a:r>
          </a:p>
          <a:p>
            <a:r>
              <a:rPr lang="en-US" sz="2800" dirty="0"/>
              <a:t>12h today</a:t>
            </a:r>
          </a:p>
          <a:p>
            <a:endParaRPr lang="en-US" sz="2800" dirty="0"/>
          </a:p>
          <a:p>
            <a:r>
              <a:rPr lang="en-US" sz="2800" dirty="0"/>
              <a:t>No access to BA6 until 06-Feb</a:t>
            </a:r>
          </a:p>
          <a:p>
            <a:endParaRPr lang="en-US" sz="2800" dirty="0"/>
          </a:p>
          <a:p>
            <a:r>
              <a:rPr lang="en-US" sz="2800" dirty="0"/>
              <a:t>Closure as foreseen with final cool-down 18-Feb </a:t>
            </a:r>
          </a:p>
        </p:txBody>
      </p:sp>
    </p:spTree>
    <p:extLst>
      <p:ext uri="{BB962C8B-B14F-4D97-AF65-F5344CB8AC3E}">
        <p14:creationId xmlns:p14="http://schemas.microsoft.com/office/powerpoint/2010/main" val="2848141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7D764-35A9-EE89-CC31-1FDB4907E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2025 Draft Schedule: SPS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7D402C1-1996-DC57-C004-41C8C77904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7497" y="1209675"/>
            <a:ext cx="5174903" cy="5146676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dirty="0"/>
              <a:t>RF conditioning to start as soon as cryo-ok end-Feb. Crab line in the beam for scrubbing (</a:t>
            </a:r>
            <a:r>
              <a:rPr lang="en-US" dirty="0" err="1"/>
              <a:t>wk</a:t>
            </a:r>
            <a:r>
              <a:rPr lang="en-US" dirty="0"/>
              <a:t> 13)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Request to host 3+3 MDs with a standby period in Aug (one before TS)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MD#1 dedicated to cavity setup with beam, phasing, HT monitor measurements. Maybe not compatible with scrubbing in </a:t>
            </a:r>
            <a:r>
              <a:rPr lang="en-US" dirty="0" err="1"/>
              <a:t>wk</a:t>
            </a:r>
            <a:r>
              <a:rPr lang="en-US" dirty="0"/>
              <a:t> 13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Request for a dedicated MD with protons in Oct</a:t>
            </a:r>
          </a:p>
          <a:p>
            <a:pPr algn="l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DFB8F0-E533-BD73-B631-FD5157E1E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WP4, IPP MD days,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9DBF2E-7463-9FC4-A4AA-C34161E4F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3B97C4-F777-3DEF-4BBB-EACAA6A39A7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034" y="665840"/>
            <a:ext cx="6341096" cy="557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798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775FD-52B9-E1DD-D213-050D59FD3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RFD-tests in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5A48DA-C1DB-2050-E0AE-0587DC5E9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WP4, IPP MD days,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DE16D-2849-A898-D4E0-F495CF062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10468F6-1565-C3BA-EDEC-92DE8FBC1D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58618"/>
              </p:ext>
            </p:extLst>
          </p:nvPr>
        </p:nvGraphicFramePr>
        <p:xfrm>
          <a:off x="1244821" y="1047574"/>
          <a:ext cx="9902908" cy="452147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22802">
                  <a:extLst>
                    <a:ext uri="{9D8B030D-6E8A-4147-A177-3AD203B41FA5}">
                      <a16:colId xmlns:a16="http://schemas.microsoft.com/office/drawing/2014/main" val="970241920"/>
                    </a:ext>
                  </a:extLst>
                </a:gridCol>
                <a:gridCol w="8380106">
                  <a:extLst>
                    <a:ext uri="{9D8B030D-6E8A-4147-A177-3AD203B41FA5}">
                      <a16:colId xmlns:a16="http://schemas.microsoft.com/office/drawing/2014/main" val="1682373602"/>
                    </a:ext>
                  </a:extLst>
                </a:gridCol>
              </a:tblGrid>
              <a:tr h="32753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1075024"/>
                  </a:ext>
                </a:extLst>
              </a:tr>
              <a:tr h="327531">
                <a:tc>
                  <a:txBody>
                    <a:bodyPr/>
                    <a:lstStyle/>
                    <a:p>
                      <a:r>
                        <a:rPr lang="en-US" dirty="0"/>
                        <a:t>MD #1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Beam setup with horizontal crabbing, </a:t>
                      </a:r>
                      <a:r>
                        <a:rPr lang="en-GB" dirty="0"/>
                        <a:t>RF-ON sequence, direct beam coupling, tuner control, crab instrumentation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4425484"/>
                  </a:ext>
                </a:extLst>
              </a:tr>
              <a:tr h="327531">
                <a:tc>
                  <a:txBody>
                    <a:bodyPr/>
                    <a:lstStyle/>
                    <a:p>
                      <a:r>
                        <a:rPr lang="en-US" dirty="0"/>
                        <a:t>MD #2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 intensity with RFD at injection &amp; cavity alignment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5260716"/>
                  </a:ext>
                </a:extLst>
              </a:tr>
              <a:tr h="327531">
                <a:tc>
                  <a:txBody>
                    <a:bodyPr/>
                    <a:lstStyle/>
                    <a:p>
                      <a:r>
                        <a:rPr lang="en-US" dirty="0"/>
                        <a:t>MD #3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Emittance growth with phase/amplitude noise, 270 COAST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4009995"/>
                  </a:ext>
                </a:extLst>
              </a:tr>
              <a:tr h="32753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Standby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4353135"/>
                  </a:ext>
                </a:extLst>
              </a:tr>
              <a:tr h="589556"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MD #4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Fundamental mode stability with batches (48 or 72)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3595920"/>
                  </a:ext>
                </a:extLst>
              </a:tr>
              <a:tr h="327531">
                <a:tc>
                  <a:txBody>
                    <a:bodyPr/>
                    <a:lstStyle/>
                    <a:p>
                      <a:r>
                        <a:rPr lang="en-US" dirty="0"/>
                        <a:t>MD #5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Fundamental mode stability </a:t>
                      </a:r>
                      <a:r>
                        <a:rPr lang="en-US"/>
                        <a:t>studies II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4877709"/>
                  </a:ext>
                </a:extLst>
              </a:tr>
              <a:tr h="327531">
                <a:tc>
                  <a:txBody>
                    <a:bodyPr/>
                    <a:lstStyle/>
                    <a:p>
                      <a:r>
                        <a:rPr lang="en-US" dirty="0"/>
                        <a:t>MD #6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 intensity ramp, machine protection, LLD in longitudinal plane, collimation studies, RF multipoles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390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3106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plate_PSM_WP_2023_v0" id="{068B66EE-5E11-4C47-8711-12B276120840}" vid="{937E0FF7-449C-409A-BE9C-BBD7BC0863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5576</TotalTime>
  <Words>280</Words>
  <Application>Microsoft Office PowerPoint</Application>
  <PresentationFormat>Widescreen</PresentationFormat>
  <Paragraphs>52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Arial</vt:lpstr>
      <vt:lpstr>Wingdings</vt:lpstr>
      <vt:lpstr>Thème Office</vt:lpstr>
      <vt:lpstr>Plans for Crab cavities in 2025-26 </vt:lpstr>
      <vt:lpstr>Installation Schedule</vt:lpstr>
      <vt:lpstr>RF Dipole in the SPS</vt:lpstr>
      <vt:lpstr>2025 Draft Schedule: SPS</vt:lpstr>
      <vt:lpstr>RFD-tests in 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Rama Calaga</dc:creator>
  <cp:lastModifiedBy>Rama Calaga</cp:lastModifiedBy>
  <cp:revision>33</cp:revision>
  <dcterms:created xsi:type="dcterms:W3CDTF">2024-11-26T13:05:34Z</dcterms:created>
  <dcterms:modified xsi:type="dcterms:W3CDTF">2025-02-03T08:48:02Z</dcterms:modified>
</cp:coreProperties>
</file>