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62" r:id="rId1"/>
  </p:sldMasterIdLst>
  <p:notesMasterIdLst>
    <p:notesMasterId r:id="rId13"/>
  </p:notesMasterIdLst>
  <p:handoutMasterIdLst>
    <p:handoutMasterId r:id="rId14"/>
  </p:handoutMasterIdLst>
  <p:sldIdLst>
    <p:sldId id="1342" r:id="rId2"/>
    <p:sldId id="1364" r:id="rId3"/>
    <p:sldId id="1441" r:id="rId4"/>
    <p:sldId id="1449" r:id="rId5"/>
    <p:sldId id="1440" r:id="rId6"/>
    <p:sldId id="1442" r:id="rId7"/>
    <p:sldId id="1443" r:id="rId8"/>
    <p:sldId id="1448" r:id="rId9"/>
    <p:sldId id="1444" r:id="rId10"/>
    <p:sldId id="1446" r:id="rId11"/>
    <p:sldId id="1447" r:id="rId12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3" pos="5952" userDrawn="1">
          <p15:clr>
            <a:srgbClr val="A4A3A4"/>
          </p15:clr>
        </p15:guide>
        <p15:guide id="12" pos="3120" userDrawn="1">
          <p15:clr>
            <a:srgbClr val="A4A3A4"/>
          </p15:clr>
        </p15:guide>
        <p15:guide id="13" orient="horz" pos="1330" userDrawn="1">
          <p15:clr>
            <a:srgbClr val="A4A3A4"/>
          </p15:clr>
        </p15:guide>
        <p15:guide id="16" pos="288" userDrawn="1">
          <p15:clr>
            <a:srgbClr val="A4A3A4"/>
          </p15:clr>
        </p15:guide>
        <p15:guide id="17" pos="816" userDrawn="1">
          <p15:clr>
            <a:srgbClr val="A4A3A4"/>
          </p15:clr>
        </p15:guide>
        <p15:guide id="18" orient="horz" pos="27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005D8A"/>
    <a:srgbClr val="C0504D"/>
    <a:srgbClr val="008000"/>
    <a:srgbClr val="0000FF"/>
    <a:srgbClr val="3535FF"/>
    <a:srgbClr val="00FF00"/>
    <a:srgbClr val="E9EDF4"/>
    <a:srgbClr val="104282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03" autoAdjust="0"/>
    <p:restoredTop sz="96807" autoAdjust="0"/>
  </p:normalViewPr>
  <p:slideViewPr>
    <p:cSldViewPr>
      <p:cViewPr varScale="1">
        <p:scale>
          <a:sx n="86" d="100"/>
          <a:sy n="86" d="100"/>
        </p:scale>
        <p:origin x="768" y="90"/>
      </p:cViewPr>
      <p:guideLst>
        <p:guide orient="horz"/>
        <p:guide pos="5952"/>
        <p:guide pos="3120"/>
        <p:guide orient="horz" pos="1330"/>
        <p:guide pos="288"/>
        <p:guide pos="816"/>
        <p:guide orient="horz" pos="27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1" y="4714215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Textformatierung des Masters zu bearbeiten.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782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54C38A-841D-263B-B39E-780BCA58C5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CBDB6C-8F80-2E22-AF94-592FEDAE2E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411B50-B5A9-C5A2-B123-11C4B300A7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B02C17-9312-6064-D7FD-38C1005FA1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1917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C06A42-FE2E-532F-E160-EBC6853CC6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FF3C7E1-9899-A6FD-2AF6-3A12295439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0D134C0-19C4-D84A-E2D4-0E85AE5589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87A831-B18B-D11C-470C-A80843BD1D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289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353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448EB-50AD-2303-4C4F-72BA73B36F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AB1932E-14DE-5DE9-F8EF-317132ADE7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9C4384-1626-6238-1046-1414EA3158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BA0CEA-39BD-289A-D349-1259C74077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118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925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FE4075-9268-FF99-6583-1F432AD875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1E659F3-1485-9940-D59E-7BE51BAFD6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92226C-2A36-2672-9063-237ACC1A5C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DEFECA-6C7C-F44E-85D7-2310FB5F4E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646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F6755E-3880-C85F-E71F-959615076F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248304-4559-2FBE-4B9E-1DC95C9B1A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0FDC4F9-EE89-0A30-5750-6B54774E61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C984C0-4C8A-FDE1-C4E3-B0FD7CBBF4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9573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370638-31CF-DC60-0756-87F6E0BCEB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C30CE55-E17C-8FD8-017A-FF41513C48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69EDF41-25E3-20BB-2C79-D364E1A2F1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ABEA08-F4FE-2F43-C969-ECE8DC5546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3413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5852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70E791-3590-056B-0349-1435DB7779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359FF4-F485-8967-684B-1E566FFF2C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8BE5C4C-1CEE-825B-930E-1F403FB61B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D2F7D1-016A-B94B-E943-CF5BFAFF2B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971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37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73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580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313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02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052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28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86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245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9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21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12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2E97337-0ABD-4724-9121-FDB78380D8E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2/5/2025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400" smtClean="0">
                <a:solidFill>
                  <a:prstClr val="black"/>
                </a:solidFill>
              </a:rPr>
              <a:pPr algn="r"/>
              <a:t>‹#›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hyperlink" Target="https://logbook.cern.ch/elogbook-server#/logbook?logbookId=3641&amp;dateFrom=2024-11-06T00%3A00%3A00&amp;dateTo=2024-11-07T00%3A00%3A00" TargetMode="Externa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601200" y="0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8A8DEA-8A1F-46B8-AF0A-E519FFE7CC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7" y="5199003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34F331B-6CA7-46A7-9B3E-9F1354EA54C3}"/>
              </a:ext>
            </a:extLst>
          </p:cNvPr>
          <p:cNvSpPr/>
          <p:nvPr/>
        </p:nvSpPr>
        <p:spPr>
          <a:xfrm>
            <a:off x="0" y="0"/>
            <a:ext cx="9910997" cy="6858000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646BE4FC-67D8-47E0-9D71-AD01D5B506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242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F25E4E-10A7-2DE3-BB55-486775BA63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8B575229-B816-ED15-E2A3-94B87F584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and 2025 MD priorities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7B5C8D-1235-230C-7BA7-D59003F3AC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031" y="609600"/>
            <a:ext cx="8569569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Above 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∙ 10</a:t>
            </a:r>
            <a:r>
              <a:rPr lang="en-GB" sz="2100" b="1" baseline="300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p/p accelerated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: longitudinally stable at flat-top 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Larger longitudinal emittance to pass transition energy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Gaps of </a:t>
            </a:r>
            <a:r>
              <a:rPr lang="en-GB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Finemet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 cavity trip due to excessive beam loading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Open </a:t>
            </a: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issues for 2025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RF </a:t>
            </a: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voltage pre-distortion optimization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at highest intensity</a:t>
            </a: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Depletion of gap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 versus longitudinal emittance and intensity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Intensity scan of </a:t>
            </a: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transverse beam parameters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Optimization of </a:t>
            </a: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PS-SPS transfer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No incentive to push intensity even higher (SPS dump limit)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Series of 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parallel MDs at about 3 ∙ 10</a:t>
            </a:r>
            <a:r>
              <a:rPr lang="en-GB" sz="2100" b="1" baseline="300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p/p 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stable conditions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4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Transfer higher-intensity to SPS: few turns are sufficient</a:t>
            </a: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5FC577D-ABBA-F075-2FC2-882251C95832}"/>
              </a:ext>
            </a:extLst>
          </p:cNvPr>
          <p:cNvGrpSpPr/>
          <p:nvPr/>
        </p:nvGrpSpPr>
        <p:grpSpPr>
          <a:xfrm>
            <a:off x="1432432" y="5181600"/>
            <a:ext cx="6809334" cy="1295400"/>
            <a:chOff x="1432432" y="5181600"/>
            <a:chExt cx="6809334" cy="1295400"/>
          </a:xfrm>
        </p:grpSpPr>
        <p:pic>
          <p:nvPicPr>
            <p:cNvPr id="3" name="Picture 2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A0140B74-2545-A66C-99DA-8909C27138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11" t="55439" r="29489" b="23194"/>
            <a:stretch/>
          </p:blipFill>
          <p:spPr>
            <a:xfrm>
              <a:off x="1664233" y="5216818"/>
              <a:ext cx="6577533" cy="1260182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D56272D-2EE7-075D-6924-0146CEC8B592}"/>
                </a:ext>
              </a:extLst>
            </p:cNvPr>
            <p:cNvSpPr txBox="1"/>
            <p:nvPr/>
          </p:nvSpPr>
          <p:spPr>
            <a:xfrm>
              <a:off x="1432432" y="5220848"/>
              <a:ext cx="23821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b="1" dirty="0">
                  <a:latin typeface="Arial" panose="020B0604020202020204" pitchFamily="34" charset="0"/>
                  <a:cs typeface="Arial" panose="020B0604020202020204" pitchFamily="34" charset="0"/>
                </a:rPr>
                <a:t>3.8 ∙ 10</a:t>
              </a:r>
              <a:r>
                <a:rPr lang="en-GB" sz="18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  <a:r>
                <a:rPr lang="en-GB" sz="1800" b="1" dirty="0">
                  <a:latin typeface="Arial" panose="020B0604020202020204" pitchFamily="34" charset="0"/>
                  <a:cs typeface="Arial" panose="020B0604020202020204" pitchFamily="34" charset="0"/>
                </a:rPr>
                <a:t> p/p</a:t>
              </a: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13EEB377-0750-83B2-F3D7-CC22066D80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72200" y="5486400"/>
              <a:ext cx="533400" cy="304800"/>
            </a:xfrm>
            <a:prstGeom prst="straightConnector1">
              <a:avLst/>
            </a:prstGeom>
            <a:ln w="19050">
              <a:solidFill>
                <a:srgbClr val="005D8A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D290069-60D8-D41F-CC3A-9FA0BAD81B63}"/>
                </a:ext>
              </a:extLst>
            </p:cNvPr>
            <p:cNvSpPr txBox="1"/>
            <p:nvPr/>
          </p:nvSpPr>
          <p:spPr>
            <a:xfrm>
              <a:off x="4648200" y="5181600"/>
              <a:ext cx="23821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005D8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Straightforward to correct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46565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845A1F-8512-32E1-7F29-8EAB05C5C4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AB8D454-BA03-F19E-C760-23A4B9B9FFDC}"/>
              </a:ext>
            </a:extLst>
          </p:cNvPr>
          <p:cNvSpPr/>
          <p:nvPr/>
        </p:nvSpPr>
        <p:spPr>
          <a:xfrm>
            <a:off x="9601200" y="0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82A1ED1-98DC-7E81-ED19-986A2F4A96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7" y="5199003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F531CF6-3A3B-65E3-F5AA-F66DC9CA5C19}"/>
              </a:ext>
            </a:extLst>
          </p:cNvPr>
          <p:cNvSpPr/>
          <p:nvPr/>
        </p:nvSpPr>
        <p:spPr>
          <a:xfrm>
            <a:off x="0" y="0"/>
            <a:ext cx="9910997" cy="6858000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3" descr="LOGOfin.eps">
            <a:extLst>
              <a:ext uri="{FF2B5EF4-FFF2-40B4-BE49-F238E27FC236}">
                <a16:creationId xmlns:a16="http://schemas.microsoft.com/office/drawing/2014/main" id="{983FCD0E-8D91-6648-F073-B60B5472B8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772" y="2695479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072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1143000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Higher-intensity</a:t>
            </a:r>
            <a:br>
              <a:rPr lang="en-GB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barrier-bucket MTE</a:t>
            </a:r>
            <a:endParaRPr lang="en-GB" sz="10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895600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H. Damerau, T.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Gavric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, A. Huschauer, A. Lasheen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3640197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US" sz="2100" b="1" i="1" dirty="0">
                <a:latin typeface="Arial" panose="020B0604020202020204" pitchFamily="34" charset="0"/>
                <a:cs typeface="Arial" panose="020B0604020202020204" pitchFamily="34" charset="0"/>
              </a:rPr>
              <a:t>IPP MD Days</a:t>
            </a: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05/02/25</a:t>
            </a: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601200" y="0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8A8DEA-8A1F-46B8-AF0A-E519FFE7CC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7" y="5199003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F3B957-A66B-454E-A579-59EC950C84B6}"/>
              </a:ext>
            </a:extLst>
          </p:cNvPr>
          <p:cNvSpPr txBox="1"/>
          <p:nvPr/>
        </p:nvSpPr>
        <p:spPr>
          <a:xfrm>
            <a:off x="4998" y="5143381"/>
            <a:ext cx="990100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Many thanks to Simon Albright, Foteini Asvesta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and PSB/PS operations teams</a:t>
            </a:r>
          </a:p>
        </p:txBody>
      </p:sp>
    </p:spTree>
    <p:extLst>
      <p:ext uri="{BB962C8B-B14F-4D97-AF65-F5344CB8AC3E}">
        <p14:creationId xmlns:p14="http://schemas.microsoft.com/office/powerpoint/2010/main" val="1560188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EFD74-A342-3821-C042-4997CF9BB0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60A2C855-5889-EB7D-EFC9-1A483AD541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Menu from 2024 MD Days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E12C5E9-107B-A8E7-21EA-3B7C44A37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031" y="838200"/>
            <a:ext cx="8569569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Open </a:t>
            </a: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issues for 2024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Benchmark impact of </a:t>
            </a: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MHz cavity impedance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quick check without 1 turn delay feedback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 crossing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optimization </a:t>
            </a:r>
            <a:r>
              <a:rPr lang="en-GB" sz="18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remains sensitive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Increase intensity up to </a:t>
            </a: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∙ 10</a:t>
            </a:r>
            <a:r>
              <a:rPr lang="en-GB" sz="1800" b="1" baseline="300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p/p </a:t>
            </a:r>
            <a:r>
              <a:rPr lang="en-GB" sz="18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remains sensitive</a:t>
            </a:r>
            <a:endParaRPr lang="en-GB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RF </a:t>
            </a: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voltage pre-distortion for flat bunch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at highest intensity </a:t>
            </a:r>
            <a:r>
              <a:rPr lang="en-GB" sz="18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first tests during second half of 2024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Intensity scan of </a:t>
            </a: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transverse beam parameters </a:t>
            </a: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2025</a:t>
            </a:r>
            <a:endParaRPr lang="en-GB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Optimization of PS-SPS transfer</a:t>
            </a: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 2025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061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90676387-86F3-BC4F-734A-B3F1D685DA14}"/>
              </a:ext>
            </a:extLst>
          </p:cNvPr>
          <p:cNvGrpSpPr/>
          <p:nvPr/>
        </p:nvGrpSpPr>
        <p:grpSpPr>
          <a:xfrm>
            <a:off x="803031" y="1742286"/>
            <a:ext cx="4306969" cy="3134514"/>
            <a:chOff x="803031" y="1742286"/>
            <a:chExt cx="4306969" cy="313451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6D0428C-3093-4FE7-E4FB-577A5004B2DA}"/>
                </a:ext>
              </a:extLst>
            </p:cNvPr>
            <p:cNvSpPr/>
            <p:nvPr/>
          </p:nvSpPr>
          <p:spPr>
            <a:xfrm>
              <a:off x="803031" y="1752600"/>
              <a:ext cx="4243753" cy="3124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Picture 17" descr="A screenshot of a computer screen&#10;&#10;Description automatically generated">
              <a:extLst>
                <a:ext uri="{FF2B5EF4-FFF2-40B4-BE49-F238E27FC236}">
                  <a16:creationId xmlns:a16="http://schemas.microsoft.com/office/drawing/2014/main" id="{A2C3E3F5-DE63-BC90-AC52-23D04E4005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9200" y="1742286"/>
              <a:ext cx="3860800" cy="2895600"/>
            </a:xfrm>
            <a:prstGeom prst="rect">
              <a:avLst/>
            </a:prstGeom>
          </p:spPr>
        </p:pic>
      </p:grp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Highest intensity ever accelerated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7F59B3-C920-4A95-9B74-50181056A5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031" y="838200"/>
            <a:ext cx="8569569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Longitudinal stability demonstrated up to maximum intensity</a:t>
            </a:r>
          </a:p>
          <a:p>
            <a:pPr marL="361950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Highest intensity ever accelerated in PS 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beyond </a:t>
            </a: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∙ 10</a:t>
            </a:r>
            <a:r>
              <a:rPr lang="en-GB" sz="2100" b="1" baseline="30000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p/p 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662FF033-3944-9D7A-974A-218F1807F6B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842" y="2021521"/>
            <a:ext cx="4455558" cy="240394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5467D13-05AF-8CD7-D709-437CDCFE348D}"/>
              </a:ext>
            </a:extLst>
          </p:cNvPr>
          <p:cNvSpPr txBox="1"/>
          <p:nvPr/>
        </p:nvSpPr>
        <p:spPr>
          <a:xfrm>
            <a:off x="5562600" y="1752600"/>
            <a:ext cx="32004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Intensity during record cycle</a:t>
            </a:r>
          </a:p>
        </p:txBody>
      </p:sp>
    </p:spTree>
    <p:extLst>
      <p:ext uri="{BB962C8B-B14F-4D97-AF65-F5344CB8AC3E}">
        <p14:creationId xmlns:p14="http://schemas.microsoft.com/office/powerpoint/2010/main" val="2120721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D77BBA-96D2-B064-CD3F-8790949356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4369180-49A4-1E7C-21E9-2173F741D3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838200"/>
            <a:ext cx="8991599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Highest intensity in 2024: Barrier-bucket MTE with up to </a:t>
            </a: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4.1 10</a:t>
            </a:r>
            <a:r>
              <a:rPr lang="en-GB" sz="1800" b="1" baseline="30000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p/p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 extracted</a:t>
            </a: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motivation to push higher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above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beam dump intensity limit in SPS</a:t>
            </a: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pt-B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pt-B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pt-B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pt-B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pt-B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pt-B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21" descr="A screen shot of a screen&#10;&#10;Description automatically generated">
            <a:extLst>
              <a:ext uri="{FF2B5EF4-FFF2-40B4-BE49-F238E27FC236}">
                <a16:creationId xmlns:a16="http://schemas.microsoft.com/office/drawing/2014/main" id="{051866E6-E33C-BAAB-D560-70A7C3BF3E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9008" y="2073067"/>
            <a:ext cx="4107044" cy="2719914"/>
          </a:xfrm>
          <a:prstGeom prst="rect">
            <a:avLst/>
          </a:prstGeom>
        </p:spPr>
      </p:pic>
      <p:pic>
        <p:nvPicPr>
          <p:cNvPr id="6" name="Picture 5" descr="A screen shot of a screen&#10;&#10;Description automatically generated">
            <a:extLst>
              <a:ext uri="{FF2B5EF4-FFF2-40B4-BE49-F238E27FC236}">
                <a16:creationId xmlns:a16="http://schemas.microsoft.com/office/drawing/2014/main" id="{51A488BF-D574-5696-CB2A-A24935EE029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89" y="1973089"/>
            <a:ext cx="4881923" cy="3254615"/>
          </a:xfrm>
          <a:prstGeom prst="rect">
            <a:avLst/>
          </a:prstGeom>
        </p:spPr>
      </p:pic>
      <p:sp>
        <p:nvSpPr>
          <p:cNvPr id="12" name="Rectangle 3">
            <a:extLst>
              <a:ext uri="{FF2B5EF4-FFF2-40B4-BE49-F238E27FC236}">
                <a16:creationId xmlns:a16="http://schemas.microsoft.com/office/drawing/2014/main" id="{06717FCA-AB45-FF08-9069-161A92528D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Intensity and transmission in PS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337AE6-BD97-C844-B188-BE902F1F31F9}"/>
              </a:ext>
            </a:extLst>
          </p:cNvPr>
          <p:cNvSpPr txBox="1"/>
          <p:nvPr/>
        </p:nvSpPr>
        <p:spPr>
          <a:xfrm>
            <a:off x="765470" y="1677369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Intensity ramp-up</a:t>
            </a:r>
            <a:endParaRPr lang="en-GB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B5D41E-3921-1CF1-14D5-C88163A0FFD0}"/>
              </a:ext>
            </a:extLst>
          </p:cNvPr>
          <p:cNvSpPr txBox="1"/>
          <p:nvPr/>
        </p:nvSpPr>
        <p:spPr>
          <a:xfrm>
            <a:off x="5800725" y="1676400"/>
            <a:ext cx="2565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Transmission 2023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6A177BB-4FA1-993B-CC50-548B8D0A8C8E}"/>
              </a:ext>
            </a:extLst>
          </p:cNvPr>
          <p:cNvGrpSpPr/>
          <p:nvPr/>
        </p:nvGrpSpPr>
        <p:grpSpPr>
          <a:xfrm>
            <a:off x="717132" y="5181600"/>
            <a:ext cx="4683338" cy="930475"/>
            <a:chOff x="717132" y="5181600"/>
            <a:chExt cx="4683338" cy="930475"/>
          </a:xfrm>
        </p:grpSpPr>
        <p:sp>
          <p:nvSpPr>
            <p:cNvPr id="7" name="Left Brace 6">
              <a:extLst>
                <a:ext uri="{FF2B5EF4-FFF2-40B4-BE49-F238E27FC236}">
                  <a16:creationId xmlns:a16="http://schemas.microsoft.com/office/drawing/2014/main" id="{D0AED8D8-B48E-A678-EF21-B6C389B92EF5}"/>
                </a:ext>
              </a:extLst>
            </p:cNvPr>
            <p:cNvSpPr/>
            <p:nvPr/>
          </p:nvSpPr>
          <p:spPr>
            <a:xfrm rot="16200000">
              <a:off x="1658619" y="4558326"/>
              <a:ext cx="201252" cy="1447800"/>
            </a:xfrm>
            <a:prstGeom prst="leftBrace">
              <a:avLst>
                <a:gd name="adj1" fmla="val 54151"/>
                <a:gd name="adj2" fmla="val 50000"/>
              </a:avLst>
            </a:prstGeom>
            <a:ln w="31750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9263141-155F-6F47-E750-5E640A9899C5}"/>
                </a:ext>
              </a:extLst>
            </p:cNvPr>
            <p:cNvSpPr txBox="1"/>
            <p:nvPr/>
          </p:nvSpPr>
          <p:spPr>
            <a:xfrm>
              <a:off x="717132" y="5373411"/>
              <a:ext cx="2084225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dirty="0">
                  <a:solidFill>
                    <a:srgbClr val="C0504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Intensity reach</a:t>
              </a:r>
              <a:endPara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Left Brace 9">
              <a:extLst>
                <a:ext uri="{FF2B5EF4-FFF2-40B4-BE49-F238E27FC236}">
                  <a16:creationId xmlns:a16="http://schemas.microsoft.com/office/drawing/2014/main" id="{B5C2C7A4-BEC7-B49A-B549-127AE8045D08}"/>
                </a:ext>
              </a:extLst>
            </p:cNvPr>
            <p:cNvSpPr/>
            <p:nvPr/>
          </p:nvSpPr>
          <p:spPr>
            <a:xfrm rot="16200000">
              <a:off x="4052274" y="4710726"/>
              <a:ext cx="201252" cy="1143000"/>
            </a:xfrm>
            <a:prstGeom prst="leftBrace">
              <a:avLst>
                <a:gd name="adj1" fmla="val 54151"/>
                <a:gd name="adj2" fmla="val 50000"/>
              </a:avLst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3919965-E186-F37C-DE91-DE109AB51919}"/>
                </a:ext>
              </a:extLst>
            </p:cNvPr>
            <p:cNvSpPr txBox="1"/>
            <p:nvPr/>
          </p:nvSpPr>
          <p:spPr>
            <a:xfrm>
              <a:off x="3030911" y="5373411"/>
              <a:ext cx="236955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dirty="0">
                  <a:solidFill>
                    <a:srgbClr val="1F497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New barrier-</a:t>
              </a:r>
              <a:br>
                <a:rPr lang="en-US" sz="2100" b="1" dirty="0">
                  <a:solidFill>
                    <a:srgbClr val="1F497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2100" b="1" dirty="0">
                  <a:solidFill>
                    <a:srgbClr val="1F497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bucket controller</a:t>
              </a:r>
              <a:endPara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4" name="Picture 23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A89AB6DE-F8A4-52C8-14A4-7AC228FDE3D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800" y="2073600"/>
            <a:ext cx="4107600" cy="272028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EEE6053-AFA7-3C52-E4E5-A23F96127FB7}"/>
              </a:ext>
            </a:extLst>
          </p:cNvPr>
          <p:cNvSpPr txBox="1"/>
          <p:nvPr/>
        </p:nvSpPr>
        <p:spPr>
          <a:xfrm>
            <a:off x="7971838" y="1677600"/>
            <a:ext cx="1338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and 2024</a:t>
            </a:r>
          </a:p>
        </p:txBody>
      </p:sp>
    </p:spTree>
    <p:extLst>
      <p:ext uri="{BB962C8B-B14F-4D97-AF65-F5344CB8AC3E}">
        <p14:creationId xmlns:p14="http://schemas.microsoft.com/office/powerpoint/2010/main" val="3244956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DB681B-B4A4-3761-9D56-C9283498D2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D0A75AEF-B95D-8E1F-7FBE-54792CA4F6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Longitudinal emittance versus intensity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4DD8245-6E8E-7BDB-5448-082B786BC1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838200"/>
            <a:ext cx="8991599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Increased longitudinal blow-up required to cross transition energy</a:t>
            </a:r>
            <a:b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Transition crossing limited by losses due to transverse instabilities</a:t>
            </a: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~20-30% larger longitudinal emittance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(90%, RMS) required</a:t>
            </a:r>
            <a:b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at ~4 ∙ 10</a:t>
            </a:r>
            <a:r>
              <a:rPr lang="en-GB" sz="1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 p/p (with respect to operational beam)</a:t>
            </a: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pt-B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pt-B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pt-B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pt-B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pt-B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pt-B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graph of red and blue dots&#10;&#10;Description automatically generated">
            <a:extLst>
              <a:ext uri="{FF2B5EF4-FFF2-40B4-BE49-F238E27FC236}">
                <a16:creationId xmlns:a16="http://schemas.microsoft.com/office/drawing/2014/main" id="{6EAD6EA2-98B4-0D38-5F5E-F1A9B2F75C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10" y="1600200"/>
            <a:ext cx="5120190" cy="34671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FE9BE5A-D896-2972-4CEF-1D1C32C44091}"/>
              </a:ext>
            </a:extLst>
          </p:cNvPr>
          <p:cNvSpPr txBox="1"/>
          <p:nvPr/>
        </p:nvSpPr>
        <p:spPr>
          <a:xfrm>
            <a:off x="3648075" y="3171778"/>
            <a:ext cx="990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 b="1" dirty="0">
                <a:solidFill>
                  <a:srgbClr val="FF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e</a:t>
            </a:r>
            <a:r>
              <a:rPr lang="en-GB" sz="2100" b="1" baseline="-2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90%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890D4C-E36D-6FD0-74D1-C7781168A760}"/>
              </a:ext>
            </a:extLst>
          </p:cNvPr>
          <p:cNvSpPr txBox="1"/>
          <p:nvPr/>
        </p:nvSpPr>
        <p:spPr>
          <a:xfrm>
            <a:off x="2292323" y="2195569"/>
            <a:ext cx="12954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 b="1" dirty="0" err="1">
                <a:solidFill>
                  <a:srgbClr val="0000FF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e</a:t>
            </a:r>
            <a:r>
              <a:rPr lang="en-GB" sz="2100" b="1" baseline="-250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matched</a:t>
            </a:r>
            <a:endParaRPr lang="en-GB" sz="2100" b="1" baseline="-25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B6160C6C-C829-D39D-A913-9D66D073582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1" t="5263" r="2080" b="11501"/>
          <a:stretch/>
        </p:blipFill>
        <p:spPr>
          <a:xfrm>
            <a:off x="5914792" y="1695056"/>
            <a:ext cx="3445108" cy="30839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E32D7C8-C699-D655-AE9C-15A004B71E8C}"/>
              </a:ext>
            </a:extLst>
          </p:cNvPr>
          <p:cNvSpPr txBox="1"/>
          <p:nvPr/>
        </p:nvSpPr>
        <p:spPr>
          <a:xfrm>
            <a:off x="6705600" y="1317658"/>
            <a:ext cx="238211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~4 ∙ 10</a:t>
            </a:r>
            <a:r>
              <a:rPr lang="en-GB" sz="21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 p/p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EA74F47-F1F0-29BB-43BA-DA87CE391689}"/>
              </a:ext>
            </a:extLst>
          </p:cNvPr>
          <p:cNvGrpSpPr/>
          <p:nvPr/>
        </p:nvGrpSpPr>
        <p:grpSpPr>
          <a:xfrm>
            <a:off x="1625619" y="3458297"/>
            <a:ext cx="4013181" cy="925477"/>
            <a:chOff x="1625619" y="3458297"/>
            <a:chExt cx="4013181" cy="925477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4EF5AD4-6AD0-6DEF-2B08-055716E2F27B}"/>
                </a:ext>
              </a:extLst>
            </p:cNvPr>
            <p:cNvSpPr/>
            <p:nvPr/>
          </p:nvSpPr>
          <p:spPr>
            <a:xfrm>
              <a:off x="1625619" y="3458297"/>
              <a:ext cx="645573" cy="645573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971704C2-42D5-6E28-014F-5CD332B9FBCF}"/>
                </a:ext>
              </a:extLst>
            </p:cNvPr>
            <p:cNvCxnSpPr/>
            <p:nvPr/>
          </p:nvCxnSpPr>
          <p:spPr>
            <a:xfrm flipH="1" flipV="1">
              <a:off x="2271192" y="3886200"/>
              <a:ext cx="421208" cy="21767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0980E9B-CFE1-FE5F-A340-F0EA01BD7AC8}"/>
                </a:ext>
              </a:extLst>
            </p:cNvPr>
            <p:cNvSpPr txBox="1"/>
            <p:nvPr/>
          </p:nvSpPr>
          <p:spPr>
            <a:xfrm>
              <a:off x="2647950" y="3968276"/>
              <a:ext cx="299085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100" b="1" dirty="0">
                  <a:latin typeface="Arial" panose="020B0604020202020204" pitchFamily="34" charset="0"/>
                  <a:cs typeface="Arial" panose="020B0604020202020204" pitchFamily="34" charset="0"/>
                </a:rPr>
                <a:t>Operational MTE 2024 </a:t>
              </a:r>
              <a:endParaRPr lang="en-GB" sz="21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3570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C2E70A-A467-A93C-E4E6-DBD2571773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39C0DEB8-3EC6-FBC0-3FEC-3236846B25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Optimization of barrier RF voltage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893ECF-9F68-2513-C5C2-F3E6DA8C12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838200"/>
            <a:ext cx="8991599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Mid-2024: new barrier-bucket controller firmware (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Toma </a:t>
            </a:r>
            <a:r>
              <a:rPr lang="en-GB" sz="2100" b="1" dirty="0" err="1">
                <a:latin typeface="Arial" panose="020B0604020202020204" pitchFamily="34" charset="0"/>
                <a:cs typeface="Arial" panose="020B0604020202020204" pitchFamily="34" charset="0"/>
              </a:rPr>
              <a:t>Gavric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Full </a:t>
            </a: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PPM control of RF drive voltage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during the turn</a:t>
            </a: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Internal </a:t>
            </a: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synchronized acquisition of gap voltage</a:t>
            </a: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pt-B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pt-B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pt-B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pt-B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pt-B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pt-B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8D5E414-B560-9B30-AD46-0F456FFDF46B}"/>
              </a:ext>
            </a:extLst>
          </p:cNvPr>
          <p:cNvSpPr/>
          <p:nvPr/>
        </p:nvSpPr>
        <p:spPr>
          <a:xfrm>
            <a:off x="1295399" y="2769871"/>
            <a:ext cx="2133600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Finemet</a:t>
            </a:r>
            <a:r>
              <a:rPr lang="en-US" dirty="0"/>
              <a:t> cavity</a:t>
            </a:r>
            <a:br>
              <a:rPr lang="en-US" dirty="0"/>
            </a:br>
            <a:r>
              <a:rPr lang="en-US" dirty="0"/>
              <a:t>controller</a:t>
            </a:r>
          </a:p>
          <a:p>
            <a:pPr algn="ctr"/>
            <a:endParaRPr lang="en-GB" sz="14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B2A354C-5571-6113-52DB-8737C0F05507}"/>
              </a:ext>
            </a:extLst>
          </p:cNvPr>
          <p:cNvGrpSpPr/>
          <p:nvPr/>
        </p:nvGrpSpPr>
        <p:grpSpPr>
          <a:xfrm>
            <a:off x="3428999" y="2769871"/>
            <a:ext cx="4724400" cy="1152525"/>
            <a:chOff x="3428999" y="2769871"/>
            <a:chExt cx="4724400" cy="115252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44B53AF-F33C-EEA3-DBD0-916AF291E240}"/>
                </a:ext>
              </a:extLst>
            </p:cNvPr>
            <p:cNvSpPr/>
            <p:nvPr/>
          </p:nvSpPr>
          <p:spPr>
            <a:xfrm>
              <a:off x="4114799" y="2769871"/>
              <a:ext cx="2133600" cy="1143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Power amplifier</a:t>
              </a:r>
            </a:p>
            <a:p>
              <a:pPr algn="ctr"/>
              <a:br>
                <a:rPr lang="en-US" sz="1800" dirty="0"/>
              </a:br>
              <a:endParaRPr lang="en-GB" sz="1800" dirty="0"/>
            </a:p>
          </p:txBody>
        </p:sp>
        <p:sp>
          <p:nvSpPr>
            <p:cNvPr id="4" name="Isosceles Triangle 3">
              <a:extLst>
                <a:ext uri="{FF2B5EF4-FFF2-40B4-BE49-F238E27FC236}">
                  <a16:creationId xmlns:a16="http://schemas.microsoft.com/office/drawing/2014/main" id="{71D80BED-CF48-B3A7-3D31-82DADD30C3C3}"/>
                </a:ext>
              </a:extLst>
            </p:cNvPr>
            <p:cNvSpPr/>
            <p:nvPr/>
          </p:nvSpPr>
          <p:spPr>
            <a:xfrm rot="5400000">
              <a:off x="4991099" y="3265171"/>
              <a:ext cx="457200" cy="457200"/>
            </a:xfrm>
            <a:prstGeom prst="triangl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EE8A19B-4A2D-B6B8-1E38-D57549F86649}"/>
                </a:ext>
              </a:extLst>
            </p:cNvPr>
            <p:cNvSpPr/>
            <p:nvPr/>
          </p:nvSpPr>
          <p:spPr>
            <a:xfrm>
              <a:off x="6934199" y="2779396"/>
              <a:ext cx="1219200" cy="1143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Cavity</a:t>
              </a:r>
              <a:endParaRPr lang="en-US" dirty="0"/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220CE202-2E6A-EEC8-ADFB-BF6485587CE6}"/>
                </a:ext>
              </a:extLst>
            </p:cNvPr>
            <p:cNvCxnSpPr>
              <a:cxnSpLocks/>
              <a:stCxn id="2" idx="3"/>
              <a:endCxn id="3" idx="1"/>
            </p:cNvCxnSpPr>
            <p:nvPr/>
          </p:nvCxnSpPr>
          <p:spPr>
            <a:xfrm>
              <a:off x="3428999" y="3341371"/>
              <a:ext cx="685800" cy="0"/>
            </a:xfrm>
            <a:prstGeom prst="straightConnector1">
              <a:avLst/>
            </a:prstGeom>
            <a:ln w="38100">
              <a:solidFill>
                <a:srgbClr val="C0504D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337BA6AC-BABA-E7C5-8494-DB8E1C9F99C6}"/>
                </a:ext>
              </a:extLst>
            </p:cNvPr>
            <p:cNvCxnSpPr>
              <a:cxnSpLocks/>
              <a:stCxn id="3" idx="3"/>
              <a:endCxn id="5" idx="1"/>
            </p:cNvCxnSpPr>
            <p:nvPr/>
          </p:nvCxnSpPr>
          <p:spPr>
            <a:xfrm>
              <a:off x="6248399" y="3341371"/>
              <a:ext cx="685800" cy="9525"/>
            </a:xfrm>
            <a:prstGeom prst="straightConnector1">
              <a:avLst/>
            </a:prstGeom>
            <a:ln w="38100">
              <a:solidFill>
                <a:srgbClr val="C0504D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023D9AF-0A36-0902-9583-98F96A444CD6}"/>
              </a:ext>
            </a:extLst>
          </p:cNvPr>
          <p:cNvGrpSpPr/>
          <p:nvPr/>
        </p:nvGrpSpPr>
        <p:grpSpPr>
          <a:xfrm>
            <a:off x="6934199" y="3922396"/>
            <a:ext cx="1219200" cy="1885951"/>
            <a:chOff x="6934199" y="3922396"/>
            <a:chExt cx="1219200" cy="1885951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256A047E-48D0-4F08-3E6F-D0A781E3A115}"/>
                </a:ext>
              </a:extLst>
            </p:cNvPr>
            <p:cNvCxnSpPr>
              <a:cxnSpLocks/>
            </p:cNvCxnSpPr>
            <p:nvPr/>
          </p:nvCxnSpPr>
          <p:spPr>
            <a:xfrm>
              <a:off x="7391399" y="3922396"/>
              <a:ext cx="0" cy="742951"/>
            </a:xfrm>
            <a:prstGeom prst="straightConnector1">
              <a:avLst/>
            </a:prstGeom>
            <a:ln w="38100">
              <a:solidFill>
                <a:srgbClr val="C0504D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0CBA902-D359-060C-D241-DC89ADF6C800}"/>
                </a:ext>
              </a:extLst>
            </p:cNvPr>
            <p:cNvSpPr/>
            <p:nvPr/>
          </p:nvSpPr>
          <p:spPr>
            <a:xfrm>
              <a:off x="6934199" y="4665347"/>
              <a:ext cx="1219200" cy="1143000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Beam</a:t>
              </a:r>
            </a:p>
          </p:txBody>
        </p:sp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6B5C206-A2CE-1658-2540-896602C8BD34}"/>
              </a:ext>
            </a:extLst>
          </p:cNvPr>
          <p:cNvCxnSpPr>
            <a:cxnSpLocks/>
          </p:cNvCxnSpPr>
          <p:nvPr/>
        </p:nvCxnSpPr>
        <p:spPr>
          <a:xfrm flipV="1">
            <a:off x="7696199" y="3922396"/>
            <a:ext cx="0" cy="742951"/>
          </a:xfrm>
          <a:prstGeom prst="straightConnector1">
            <a:avLst/>
          </a:prstGeom>
          <a:ln w="38100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D7603E3-5D9A-2378-F183-B9D954F03B2D}"/>
              </a:ext>
            </a:extLst>
          </p:cNvPr>
          <p:cNvGrpSpPr/>
          <p:nvPr/>
        </p:nvGrpSpPr>
        <p:grpSpPr>
          <a:xfrm>
            <a:off x="2362199" y="3912871"/>
            <a:ext cx="4572000" cy="1895476"/>
            <a:chOff x="2362199" y="3912871"/>
            <a:chExt cx="4572000" cy="189547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53C47EA-9A27-77C8-3A32-F5A7A2D1DEEB}"/>
                </a:ext>
              </a:extLst>
            </p:cNvPr>
            <p:cNvSpPr/>
            <p:nvPr/>
          </p:nvSpPr>
          <p:spPr>
            <a:xfrm>
              <a:off x="4114799" y="4665347"/>
              <a:ext cx="2133600" cy="1143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Gap voltage</a:t>
              </a:r>
              <a:br>
                <a:rPr lang="en-US" dirty="0"/>
              </a:br>
              <a:r>
                <a:rPr lang="en-US" dirty="0"/>
                <a:t>divider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D9D67A21-23BC-F4BB-2FB6-015890E3D76D}"/>
                </a:ext>
              </a:extLst>
            </p:cNvPr>
            <p:cNvCxnSpPr>
              <a:cxnSpLocks/>
              <a:endCxn id="2" idx="2"/>
            </p:cNvCxnSpPr>
            <p:nvPr/>
          </p:nvCxnSpPr>
          <p:spPr>
            <a:xfrm flipV="1">
              <a:off x="2362199" y="3912871"/>
              <a:ext cx="0" cy="1323976"/>
            </a:xfrm>
            <a:prstGeom prst="straightConnector1">
              <a:avLst/>
            </a:prstGeom>
            <a:ln w="38100">
              <a:solidFill>
                <a:srgbClr val="C0504D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0F778E9A-2630-240C-4F79-6199766B8CEB}"/>
                </a:ext>
              </a:extLst>
            </p:cNvPr>
            <p:cNvCxnSpPr>
              <a:cxnSpLocks/>
              <a:endCxn id="24" idx="1"/>
            </p:cNvCxnSpPr>
            <p:nvPr/>
          </p:nvCxnSpPr>
          <p:spPr>
            <a:xfrm>
              <a:off x="2362199" y="5236847"/>
              <a:ext cx="1752600" cy="0"/>
            </a:xfrm>
            <a:prstGeom prst="straightConnector1">
              <a:avLst/>
            </a:prstGeom>
            <a:ln w="38100">
              <a:solidFill>
                <a:srgbClr val="C0504D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7864C878-52AA-0401-2529-9E0A7BF06579}"/>
                </a:ext>
              </a:extLst>
            </p:cNvPr>
            <p:cNvCxnSpPr>
              <a:cxnSpLocks/>
              <a:stCxn id="19" idx="1"/>
              <a:endCxn id="24" idx="3"/>
            </p:cNvCxnSpPr>
            <p:nvPr/>
          </p:nvCxnSpPr>
          <p:spPr>
            <a:xfrm flipH="1">
              <a:off x="6248399" y="5236847"/>
              <a:ext cx="685800" cy="0"/>
            </a:xfrm>
            <a:prstGeom prst="straightConnector1">
              <a:avLst/>
            </a:prstGeom>
            <a:ln w="38100">
              <a:solidFill>
                <a:srgbClr val="C0504D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79CAC6A-82BA-EF5E-23F0-6848177F9FB3}"/>
              </a:ext>
            </a:extLst>
          </p:cNvPr>
          <p:cNvSpPr txBox="1"/>
          <p:nvPr/>
        </p:nvSpPr>
        <p:spPr>
          <a:xfrm>
            <a:off x="1777540" y="3593367"/>
            <a:ext cx="11737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Acquisition</a:t>
            </a:r>
            <a:endParaRPr lang="en-GB" sz="1600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02B1D44-F777-F26B-915B-8EBEC5FDDD8F}"/>
              </a:ext>
            </a:extLst>
          </p:cNvPr>
          <p:cNvSpPr txBox="1"/>
          <p:nvPr/>
        </p:nvSpPr>
        <p:spPr>
          <a:xfrm rot="16200000">
            <a:off x="2946102" y="3181618"/>
            <a:ext cx="662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Drive</a:t>
            </a:r>
            <a:endParaRPr lang="en-GB" sz="1600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CB5F0DC-35A7-5D1B-EC1F-9DB27CF5019B}"/>
              </a:ext>
            </a:extLst>
          </p:cNvPr>
          <p:cNvGrpSpPr/>
          <p:nvPr/>
        </p:nvGrpSpPr>
        <p:grpSpPr>
          <a:xfrm>
            <a:off x="4003040" y="5903597"/>
            <a:ext cx="2336799" cy="802003"/>
            <a:chOff x="4003040" y="5903597"/>
            <a:chExt cx="2336799" cy="802003"/>
          </a:xfrm>
        </p:grpSpPr>
        <p:sp>
          <p:nvSpPr>
            <p:cNvPr id="44" name="Left Brace 43">
              <a:extLst>
                <a:ext uri="{FF2B5EF4-FFF2-40B4-BE49-F238E27FC236}">
                  <a16:creationId xmlns:a16="http://schemas.microsoft.com/office/drawing/2014/main" id="{0121B8B0-7424-E761-F5FC-E707AF1D37C9}"/>
                </a:ext>
              </a:extLst>
            </p:cNvPr>
            <p:cNvSpPr/>
            <p:nvPr/>
          </p:nvSpPr>
          <p:spPr>
            <a:xfrm rot="16200000">
              <a:off x="5070814" y="4835823"/>
              <a:ext cx="201252" cy="2336799"/>
            </a:xfrm>
            <a:prstGeom prst="leftBrace">
              <a:avLst>
                <a:gd name="adj1" fmla="val 54151"/>
                <a:gd name="adj2" fmla="val 50000"/>
              </a:avLst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681B0F50-2CB7-CA38-526A-6A5C34A93263}"/>
                </a:ext>
              </a:extLst>
            </p:cNvPr>
            <p:cNvSpPr txBox="1"/>
            <p:nvPr/>
          </p:nvSpPr>
          <p:spPr>
            <a:xfrm>
              <a:off x="4160519" y="6059269"/>
              <a:ext cx="201850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>
                  <a:latin typeface="Arial" panose="020B0604020202020204" pitchFamily="34" charset="0"/>
                  <a:cs typeface="Arial" panose="020B0604020202020204" pitchFamily="34" charset="0"/>
                </a:rPr>
                <a:t>Return path</a:t>
              </a:r>
              <a:br>
                <a:rPr lang="en-US" sz="1800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800" b="1" dirty="0">
                  <a:latin typeface="Arial" panose="020B0604020202020204" pitchFamily="34" charset="0"/>
                  <a:cs typeface="Arial" panose="020B0604020202020204" pitchFamily="34" charset="0"/>
                </a:rPr>
                <a:t>transfer function</a:t>
              </a:r>
              <a:endParaRPr lang="en-GB" sz="1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7EC3E5-9248-A4C7-7709-3B723AD58851}"/>
              </a:ext>
            </a:extLst>
          </p:cNvPr>
          <p:cNvGrpSpPr/>
          <p:nvPr/>
        </p:nvGrpSpPr>
        <p:grpSpPr>
          <a:xfrm>
            <a:off x="4001368" y="1875821"/>
            <a:ext cx="4228232" cy="838128"/>
            <a:chOff x="4001368" y="1875821"/>
            <a:chExt cx="4228232" cy="838128"/>
          </a:xfrm>
        </p:grpSpPr>
        <p:sp>
          <p:nvSpPr>
            <p:cNvPr id="46" name="Left Brace 45">
              <a:extLst>
                <a:ext uri="{FF2B5EF4-FFF2-40B4-BE49-F238E27FC236}">
                  <a16:creationId xmlns:a16="http://schemas.microsoft.com/office/drawing/2014/main" id="{49031962-A925-7BE3-8DFF-F2E2E7884A55}"/>
                </a:ext>
              </a:extLst>
            </p:cNvPr>
            <p:cNvSpPr/>
            <p:nvPr/>
          </p:nvSpPr>
          <p:spPr>
            <a:xfrm rot="5400000">
              <a:off x="6014858" y="499207"/>
              <a:ext cx="201252" cy="4228232"/>
            </a:xfrm>
            <a:prstGeom prst="leftBrace">
              <a:avLst>
                <a:gd name="adj1" fmla="val 54151"/>
                <a:gd name="adj2" fmla="val 50000"/>
              </a:avLst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B30FFB0-729C-7875-370B-BD225D9BB33D}"/>
                </a:ext>
              </a:extLst>
            </p:cNvPr>
            <p:cNvSpPr txBox="1"/>
            <p:nvPr/>
          </p:nvSpPr>
          <p:spPr>
            <a:xfrm>
              <a:off x="5106233" y="1875821"/>
              <a:ext cx="201850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>
                  <a:latin typeface="Arial" panose="020B0604020202020204" pitchFamily="34" charset="0"/>
                  <a:cs typeface="Arial" panose="020B0604020202020204" pitchFamily="34" charset="0"/>
                </a:rPr>
                <a:t>Forward path</a:t>
              </a:r>
              <a:br>
                <a:rPr lang="en-US" sz="1800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800" b="1" dirty="0">
                  <a:latin typeface="Arial" panose="020B0604020202020204" pitchFamily="34" charset="0"/>
                  <a:cs typeface="Arial" panose="020B0604020202020204" pitchFamily="34" charset="0"/>
                </a:rPr>
                <a:t>transfer function</a:t>
              </a:r>
              <a:endParaRPr lang="en-GB" sz="1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49" name="Picture 48" descr="A black and white sign with black text&#10;&#10;Description automatically generated">
            <a:extLst>
              <a:ext uri="{FF2B5EF4-FFF2-40B4-BE49-F238E27FC236}">
                <a16:creationId xmlns:a16="http://schemas.microsoft.com/office/drawing/2014/main" id="{5A8657B6-7098-78D7-0987-75A1DCA719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349078"/>
            <a:ext cx="1384300" cy="959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57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blue line graph with white text&#10;&#10;Description automatically generated">
            <a:extLst>
              <a:ext uri="{FF2B5EF4-FFF2-40B4-BE49-F238E27FC236}">
                <a16:creationId xmlns:a16="http://schemas.microsoft.com/office/drawing/2014/main" id="{3F7921E3-E08E-C2D5-6D3A-E358485EB23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1182629"/>
            <a:ext cx="4170615" cy="2829067"/>
          </a:xfrm>
          <a:prstGeom prst="rect">
            <a:avLst/>
          </a:prstGeom>
        </p:spPr>
      </p:pic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 shape at extraction – is it flat?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C2A78F-0EDC-A09A-BA84-C36F3477D0BD}"/>
              </a:ext>
            </a:extLst>
          </p:cNvPr>
          <p:cNvSpPr txBox="1"/>
          <p:nvPr/>
        </p:nvSpPr>
        <p:spPr>
          <a:xfrm>
            <a:off x="2209800" y="662518"/>
            <a:ext cx="650741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Longitudinal bunch profile before extraction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3535FDD-28BC-92C0-4A7A-D38DE6385CEE}"/>
              </a:ext>
            </a:extLst>
          </p:cNvPr>
          <p:cNvGrpSpPr/>
          <p:nvPr/>
        </p:nvGrpSpPr>
        <p:grpSpPr>
          <a:xfrm>
            <a:off x="951900" y="1181528"/>
            <a:ext cx="4170165" cy="2828762"/>
            <a:chOff x="2361600" y="1062000"/>
            <a:chExt cx="5108400" cy="3465198"/>
          </a:xfrm>
        </p:grpSpPr>
        <p:pic>
          <p:nvPicPr>
            <p:cNvPr id="11" name="Picture 10" descr="A graph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A0E98566-4A40-B5F4-E35D-F82E75B1E14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1600" y="1062000"/>
              <a:ext cx="5108400" cy="3465198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1057849-73A1-4DD4-9ECF-DBA091810249}"/>
                </a:ext>
              </a:extLst>
            </p:cNvPr>
            <p:cNvSpPr txBox="1"/>
            <p:nvPr/>
          </p:nvSpPr>
          <p:spPr>
            <a:xfrm>
              <a:off x="3493967" y="1946702"/>
              <a:ext cx="2918065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1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3.0 ∙ 10</a:t>
              </a:r>
              <a:r>
                <a:rPr lang="en-GB" sz="2100" b="1" baseline="30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  <a:r>
                <a:rPr lang="en-GB" sz="21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p/p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C6310B7-4596-36B0-EC6E-ABAA558CF259}"/>
              </a:ext>
            </a:extLst>
          </p:cNvPr>
          <p:cNvSpPr txBox="1"/>
          <p:nvPr/>
        </p:nvSpPr>
        <p:spPr>
          <a:xfrm>
            <a:off x="2073036" y="3048000"/>
            <a:ext cx="238211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1.2 ∙ 10</a:t>
            </a:r>
            <a:r>
              <a:rPr lang="en-GB" sz="2100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sz="21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p/p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C2D65A-C254-8586-5505-4CE1F33DDD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6831" y="4203700"/>
            <a:ext cx="8569569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l">
              <a:buFont typeface="Symbol" panose="05050102010706020507" pitchFamily="18" charset="2"/>
              <a:buChar char="®"/>
            </a:pPr>
            <a:r>
              <a:rPr lang="en-GB" sz="2000" b="1" dirty="0">
                <a:solidFill>
                  <a:srgbClr val="1F497D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  <a:sym typeface="Symbol" panose="05050102010706020507" pitchFamily="18" charset="2"/>
              </a:rPr>
              <a:t>Flat-bunches at operational intensity</a:t>
            </a:r>
            <a:r>
              <a:rPr lang="en-GB" sz="2000" b="1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  <a:sym typeface="Symbol" panose="05050102010706020507" pitchFamily="18" charset="2"/>
              </a:rPr>
              <a:t>, asymmetric when increasing intensity</a:t>
            </a:r>
          </a:p>
          <a:p>
            <a:pPr marL="457200" indent="-457200" algn="l">
              <a:buFont typeface="Symbol" panose="05050102010706020507" pitchFamily="18" charset="2"/>
              <a:buChar char="®"/>
            </a:pPr>
            <a:r>
              <a:rPr lang="en-GB" sz="2000" b="1" dirty="0">
                <a:solidFill>
                  <a:srgbClr val="C0504D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  <a:sym typeface="Symbol" panose="05050102010706020507" pitchFamily="18" charset="2"/>
              </a:rPr>
              <a:t>Barrier voltage pre-distortion</a:t>
            </a:r>
            <a:r>
              <a:rPr lang="en-GB" sz="2000" b="1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  <a:sym typeface="Symbol" panose="05050102010706020507" pitchFamily="18" charset="2"/>
              </a:rPr>
              <a:t> to compensate with limited improvement  </a:t>
            </a:r>
            <a:r>
              <a:rPr lang="en-GB" sz="2000" b="1" dirty="0">
                <a:solidFill>
                  <a:srgbClr val="1F497D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  <a:sym typeface="Symbol" panose="05050102010706020507" pitchFamily="18" charset="2"/>
              </a:rPr>
              <a:t>Beam is only reliable observable</a:t>
            </a:r>
          </a:p>
          <a:p>
            <a:pPr marL="457200" indent="-457200" algn="l">
              <a:buFont typeface="Symbol" panose="05050102010706020507" pitchFamily="18" charset="2"/>
              <a:buChar char="®"/>
            </a:pPr>
            <a:r>
              <a:rPr lang="en-GB" sz="2000" b="1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  <a:sym typeface="Symbol" panose="05050102010706020507" pitchFamily="18" charset="2"/>
              </a:rPr>
              <a:t>Increased longitudinal emittance pushes particles into gap, but mainly </a:t>
            </a:r>
            <a:r>
              <a:rPr lang="en-GB" sz="2000" b="1" dirty="0">
                <a:solidFill>
                  <a:srgbClr val="C0504D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  <a:sym typeface="Symbol" panose="05050102010706020507" pitchFamily="18" charset="2"/>
              </a:rPr>
              <a:t>lower RF voltage</a:t>
            </a:r>
            <a:r>
              <a:rPr lang="en-GB" sz="2000" b="1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  <a:sym typeface="Symbol" panose="05050102010706020507" pitchFamily="18" charset="2"/>
              </a:rPr>
              <a:t>: </a:t>
            </a:r>
            <a:r>
              <a:rPr lang="en-GB" sz="2000" b="1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  <a:sym typeface="Symbol" panose="05050102010706020507" pitchFamily="18" charset="2"/>
                <a:hlinkClick r:id="rId5"/>
              </a:rPr>
              <a:t>understood and corrected</a:t>
            </a:r>
            <a:r>
              <a:rPr lang="en-GB" sz="2000" b="1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  <a:sym typeface="Symbol" panose="05050102010706020507" pitchFamily="18" charset="2"/>
              </a:rPr>
              <a:t> on 06/11</a:t>
            </a:r>
          </a:p>
        </p:txBody>
      </p:sp>
      <p:pic>
        <p:nvPicPr>
          <p:cNvPr id="4" name="Picture 3" descr="A graph of a wave&#10;&#10;Description automatically generated with medium confidence">
            <a:extLst>
              <a:ext uri="{FF2B5EF4-FFF2-40B4-BE49-F238E27FC236}">
                <a16:creationId xmlns:a16="http://schemas.microsoft.com/office/drawing/2014/main" id="{BFFABEBC-BD3D-4B2E-3D33-248958BFEE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200" y="1084372"/>
            <a:ext cx="4170165" cy="29260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D3BD3A5-ECFB-62C0-706A-58D0B713B430}"/>
              </a:ext>
            </a:extLst>
          </p:cNvPr>
          <p:cNvSpPr txBox="1"/>
          <p:nvPr/>
        </p:nvSpPr>
        <p:spPr>
          <a:xfrm>
            <a:off x="6045856" y="1634192"/>
            <a:ext cx="247012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Optimized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FF4928-5DB8-D1B2-D14D-47303377ECAB}"/>
              </a:ext>
            </a:extLst>
          </p:cNvPr>
          <p:cNvSpPr txBox="1"/>
          <p:nvPr/>
        </p:nvSpPr>
        <p:spPr>
          <a:xfrm>
            <a:off x="6020456" y="2719069"/>
            <a:ext cx="247012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A0F897-B6FF-35E4-0C3B-989F1A2A1ADC}"/>
              </a:ext>
            </a:extLst>
          </p:cNvPr>
          <p:cNvSpPr txBox="1"/>
          <p:nvPr/>
        </p:nvSpPr>
        <p:spPr>
          <a:xfrm>
            <a:off x="4054356" y="1243458"/>
            <a:ext cx="990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388B69-3CE2-E595-2627-0FD81A465B3D}"/>
              </a:ext>
            </a:extLst>
          </p:cNvPr>
          <p:cNvSpPr txBox="1"/>
          <p:nvPr/>
        </p:nvSpPr>
        <p:spPr>
          <a:xfrm>
            <a:off x="8315506" y="1242000"/>
            <a:ext cx="990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2024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0A73202-EFD2-69A3-CFDE-97E553FDD956}"/>
              </a:ext>
            </a:extLst>
          </p:cNvPr>
          <p:cNvSpPr txBox="1"/>
          <p:nvPr/>
        </p:nvSpPr>
        <p:spPr>
          <a:xfrm>
            <a:off x="6123547" y="1268503"/>
            <a:ext cx="238211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3.9 ∙ 10</a:t>
            </a:r>
            <a:r>
              <a:rPr lang="en-GB" sz="21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 p/p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5665B35-EAE7-05DD-6AAC-22152BFD8CBD}"/>
              </a:ext>
            </a:extLst>
          </p:cNvPr>
          <p:cNvSpPr/>
          <p:nvPr/>
        </p:nvSpPr>
        <p:spPr>
          <a:xfrm>
            <a:off x="5418495" y="2913128"/>
            <a:ext cx="645573" cy="64557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723E434-463E-0DB9-9785-86574983E323}"/>
              </a:ext>
            </a:extLst>
          </p:cNvPr>
          <p:cNvSpPr/>
          <p:nvPr/>
        </p:nvSpPr>
        <p:spPr>
          <a:xfrm>
            <a:off x="8765877" y="2912400"/>
            <a:ext cx="645573" cy="64557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3812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D0DD79-0529-15B3-48C9-000E30CFCC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6D8DDE60-ED14-12BF-9063-EFAC731A7B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Exotic bunch shapes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176CBDD-C2A8-5429-3C3D-C760A48B9D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838200"/>
            <a:ext cx="8991599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en-GB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Finemet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 controller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 control of RF voltage function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 during a turn</a:t>
            </a: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applications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of PS wide-</a:t>
            </a:r>
            <a:b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band cavity</a:t>
            </a: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Transient beam loading </a:t>
            </a:r>
            <a:r>
              <a:rPr lang="en-GB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compen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b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sation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 (Alexandre Lasheen)? </a:t>
            </a: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pt-B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pt-B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pt-B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pt-B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pt-B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pt-B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7CE8808-8927-F824-3B5E-40AFF78DD5C7}"/>
              </a:ext>
            </a:extLst>
          </p:cNvPr>
          <p:cNvGrpSpPr/>
          <p:nvPr/>
        </p:nvGrpSpPr>
        <p:grpSpPr>
          <a:xfrm>
            <a:off x="798610" y="1247448"/>
            <a:ext cx="2770090" cy="1922647"/>
            <a:chOff x="633511" y="1247448"/>
            <a:chExt cx="2770090" cy="1922647"/>
          </a:xfrm>
        </p:grpSpPr>
        <p:pic>
          <p:nvPicPr>
            <p:cNvPr id="3" name="Picture 2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57C95918-3B04-67EC-7A3F-2C2F0C9CD0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660" t="58149" r="33864" b="8887"/>
            <a:stretch/>
          </p:blipFill>
          <p:spPr>
            <a:xfrm>
              <a:off x="838200" y="1381452"/>
              <a:ext cx="2552701" cy="1561446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9353E46-92D4-082D-DA75-8959105067B8}"/>
                </a:ext>
              </a:extLst>
            </p:cNvPr>
            <p:cNvSpPr txBox="1"/>
            <p:nvPr/>
          </p:nvSpPr>
          <p:spPr>
            <a:xfrm rot="16200000">
              <a:off x="-60325" y="1941284"/>
              <a:ext cx="16954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DAC bins</a:t>
              </a:r>
              <a:endParaRPr lang="en-GB" sz="14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6A56059-E8D8-1DEB-BB42-50B2ED72644F}"/>
                </a:ext>
              </a:extLst>
            </p:cNvPr>
            <p:cNvSpPr txBox="1"/>
            <p:nvPr/>
          </p:nvSpPr>
          <p:spPr>
            <a:xfrm>
              <a:off x="1104901" y="2862318"/>
              <a:ext cx="22987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Drive function (1 turn)</a:t>
              </a:r>
              <a:endParaRPr lang="en-GB" sz="14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3D8F2ED-CD15-A05C-C89E-EC717392F352}"/>
              </a:ext>
            </a:extLst>
          </p:cNvPr>
          <p:cNvGrpSpPr/>
          <p:nvPr/>
        </p:nvGrpSpPr>
        <p:grpSpPr>
          <a:xfrm>
            <a:off x="3716493" y="1237693"/>
            <a:ext cx="4746618" cy="1932084"/>
            <a:chOff x="3716493" y="1237693"/>
            <a:chExt cx="4746618" cy="1932084"/>
          </a:xfrm>
        </p:grpSpPr>
        <p:sp>
          <p:nvSpPr>
            <p:cNvPr id="7" name="Arrow: Right 6">
              <a:extLst>
                <a:ext uri="{FF2B5EF4-FFF2-40B4-BE49-F238E27FC236}">
                  <a16:creationId xmlns:a16="http://schemas.microsoft.com/office/drawing/2014/main" id="{6E8C60B3-596F-4135-4B78-9691FF1A0DC7}"/>
                </a:ext>
              </a:extLst>
            </p:cNvPr>
            <p:cNvSpPr/>
            <p:nvPr/>
          </p:nvSpPr>
          <p:spPr>
            <a:xfrm>
              <a:off x="3716493" y="1852856"/>
              <a:ext cx="703107" cy="484632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9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38D1B9FE-A6A9-1961-B675-06E6C58B6A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23" t="20350" r="21795" b="41223"/>
            <a:stretch/>
          </p:blipFill>
          <p:spPr>
            <a:xfrm>
              <a:off x="4437566" y="1371600"/>
              <a:ext cx="3824872" cy="1549073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98D593E-7F14-27F2-39F8-E04D565DD301}"/>
                </a:ext>
              </a:extLst>
            </p:cNvPr>
            <p:cNvSpPr txBox="1"/>
            <p:nvPr/>
          </p:nvSpPr>
          <p:spPr>
            <a:xfrm>
              <a:off x="5867400" y="2862000"/>
              <a:ext cx="22987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Clock samples (</a:t>
              </a:r>
              <a:r>
                <a:rPr lang="en-GB" sz="14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lang="en-GB" sz="14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256</a:t>
              </a: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en-GB" sz="14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9127FA8-3EED-C48E-69EA-199573DBE114}"/>
                </a:ext>
              </a:extLst>
            </p:cNvPr>
            <p:cNvSpPr txBox="1"/>
            <p:nvPr/>
          </p:nvSpPr>
          <p:spPr>
            <a:xfrm>
              <a:off x="4638240" y="1237693"/>
              <a:ext cx="3824871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1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Finemet</a:t>
              </a:r>
              <a:r>
                <a:rPr lang="en-GB" sz="2100" b="1" dirty="0">
                  <a:latin typeface="Arial" panose="020B0604020202020204" pitchFamily="34" charset="0"/>
                  <a:cs typeface="Arial" panose="020B0604020202020204" pitchFamily="34" charset="0"/>
                </a:rPr>
                <a:t> cavity gap voltage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E45C8DA-7225-3FE8-7559-EA28E9EC5EEB}"/>
              </a:ext>
            </a:extLst>
          </p:cNvPr>
          <p:cNvGrpSpPr/>
          <p:nvPr/>
        </p:nvGrpSpPr>
        <p:grpSpPr>
          <a:xfrm>
            <a:off x="4671060" y="3200400"/>
            <a:ext cx="4217379" cy="3513550"/>
            <a:chOff x="4671060" y="3200400"/>
            <a:chExt cx="4217379" cy="3513550"/>
          </a:xfrm>
        </p:grpSpPr>
        <p:pic>
          <p:nvPicPr>
            <p:cNvPr id="15" name="Picture 1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9D9B00F6-1B15-5536-22FF-E45FF082C5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EEEEEE"/>
                </a:clrFrom>
                <a:clrTo>
                  <a:srgbClr val="EEEEE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61" t="6278" r="22194" b="16521"/>
            <a:stretch/>
          </p:blipFill>
          <p:spPr>
            <a:xfrm>
              <a:off x="4671060" y="3200400"/>
              <a:ext cx="4217379" cy="3513550"/>
            </a:xfrm>
            <a:prstGeom prst="rect">
              <a:avLst/>
            </a:prstGeom>
          </p:spPr>
        </p:pic>
        <p:sp>
          <p:nvSpPr>
            <p:cNvPr id="16" name="Arrow: Right 15">
              <a:extLst>
                <a:ext uri="{FF2B5EF4-FFF2-40B4-BE49-F238E27FC236}">
                  <a16:creationId xmlns:a16="http://schemas.microsoft.com/office/drawing/2014/main" id="{E5E9D498-492B-2DAF-F80F-8E20D67A9912}"/>
                </a:ext>
              </a:extLst>
            </p:cNvPr>
            <p:cNvSpPr/>
            <p:nvPr/>
          </p:nvSpPr>
          <p:spPr>
            <a:xfrm rot="5400000">
              <a:off x="6520162" y="3368530"/>
              <a:ext cx="703107" cy="484632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017451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141946</TotalTime>
  <Words>556</Words>
  <Application>Microsoft Office PowerPoint</Application>
  <PresentationFormat>A4 Paper (210x297 mm)</PresentationFormat>
  <Paragraphs>177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Constantia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XXXXX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Heiko Damerau</cp:lastModifiedBy>
  <cp:revision>3105</cp:revision>
  <cp:lastPrinted>2019-11-18T10:22:47Z</cp:lastPrinted>
  <dcterms:created xsi:type="dcterms:W3CDTF">2004-02-08T17:46:25Z</dcterms:created>
  <dcterms:modified xsi:type="dcterms:W3CDTF">2025-02-05T08:13:36Z</dcterms:modified>
</cp:coreProperties>
</file>