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6"/>
  </p:notesMasterIdLst>
  <p:sldIdLst>
    <p:sldId id="256" r:id="rId3"/>
    <p:sldId id="257" r:id="rId4"/>
    <p:sldId id="264" r:id="rId5"/>
    <p:sldId id="276" r:id="rId6"/>
    <p:sldId id="263" r:id="rId7"/>
    <p:sldId id="268" r:id="rId8"/>
    <p:sldId id="277" r:id="rId9"/>
    <p:sldId id="303" r:id="rId10"/>
    <p:sldId id="307" r:id="rId11"/>
    <p:sldId id="306" r:id="rId12"/>
    <p:sldId id="272" r:id="rId13"/>
    <p:sldId id="273" r:id="rId14"/>
    <p:sldId id="309" r:id="rId15"/>
  </p:sldIdLst>
  <p:sldSz cx="9144000" cy="6858000" type="screen4x3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/>
    <p:restoredTop sz="94694"/>
  </p:normalViewPr>
  <p:slideViewPr>
    <p:cSldViewPr snapToGrid="0" snapToObjects="1">
      <p:cViewPr varScale="1">
        <p:scale>
          <a:sx n="78" d="100"/>
          <a:sy n="78" d="100"/>
        </p:scale>
        <p:origin x="159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tx1"/>
                </a:solidFill>
              </a:rPr>
              <a:t>194 MD request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MD request</c:v>
                </c:pt>
              </c:strCache>
            </c:strRef>
          </c:tx>
          <c:spPr>
            <a:solidFill>
              <a:srgbClr val="FF3300"/>
            </a:solidFill>
          </c:spPr>
          <c:dPt>
            <c:idx val="0"/>
            <c:bubble3D val="0"/>
            <c:spPr>
              <a:solidFill>
                <a:schemeClr val="tx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AAC-4043-AF4C-55B83587576C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AAC-4043-AF4C-55B83587576C}"/>
              </c:ext>
            </c:extLst>
          </c:dPt>
          <c:dPt>
            <c:idx val="2"/>
            <c:bubble3D val="0"/>
            <c:spPr>
              <a:solidFill>
                <a:srgbClr val="FF33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7C2-4E8E-8086-25FAB9FD6FD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Sheet1!$A$2:$A$4</c:f>
              <c:strCache>
                <c:ptCount val="3"/>
                <c:pt idx="0">
                  <c:v>PSB</c:v>
                </c:pt>
                <c:pt idx="1">
                  <c:v>PS</c:v>
                </c:pt>
                <c:pt idx="2">
                  <c:v>SPS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38</c:v>
                </c:pt>
                <c:pt idx="1">
                  <c:v>77</c:v>
                </c:pt>
                <c:pt idx="2">
                  <c:v>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AC-4043-AF4C-55B8358757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CH" dirty="0">
                <a:solidFill>
                  <a:schemeClr val="tx1"/>
                </a:solidFill>
              </a:rPr>
              <a:t>780 </a:t>
            </a:r>
            <a:r>
              <a:rPr lang="fr-CH" dirty="0" err="1">
                <a:solidFill>
                  <a:schemeClr val="tx1"/>
                </a:solidFill>
              </a:rPr>
              <a:t>assigned</a:t>
            </a:r>
            <a:r>
              <a:rPr lang="fr-CH" dirty="0">
                <a:solidFill>
                  <a:schemeClr val="tx1"/>
                </a:solidFill>
              </a:rPr>
              <a:t> MD slots (main)</a:t>
            </a:r>
            <a:endParaRPr lang="en-GB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Assigned MD slots</c:v>
                </c:pt>
              </c:strCache>
            </c:strRef>
          </c:tx>
          <c:spPr>
            <a:solidFill>
              <a:srgbClr val="FF3300"/>
            </a:solidFill>
          </c:spPr>
          <c:dPt>
            <c:idx val="0"/>
            <c:bubble3D val="0"/>
            <c:spPr>
              <a:solidFill>
                <a:schemeClr val="tx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32A-4A29-9BFA-B375321E79B5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32A-4A29-9BFA-B375321E79B5}"/>
              </c:ext>
            </c:extLst>
          </c:dPt>
          <c:dPt>
            <c:idx val="2"/>
            <c:bubble3D val="0"/>
            <c:spPr>
              <a:solidFill>
                <a:srgbClr val="FF33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32A-4A29-9BFA-B375321E79B5}"/>
              </c:ext>
            </c:extLst>
          </c:dPt>
          <c:dPt>
            <c:idx val="3"/>
            <c:bubble3D val="0"/>
            <c:spPr>
              <a:solidFill>
                <a:srgbClr val="FF33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32A-4A29-9BFA-B375321E79B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Sheet1!$A$2:$A$4</c:f>
              <c:strCache>
                <c:ptCount val="3"/>
                <c:pt idx="0">
                  <c:v>PSB</c:v>
                </c:pt>
                <c:pt idx="1">
                  <c:v>PS</c:v>
                </c:pt>
                <c:pt idx="2">
                  <c:v>SPS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303</c:v>
                </c:pt>
                <c:pt idx="1">
                  <c:v>341</c:v>
                </c:pt>
                <c:pt idx="2">
                  <c:v>136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32A-4A29-9BFA-B375321E79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3CC719-418B-E34C-A6EF-B0A811D9318F}" type="doc">
      <dgm:prSet loTypeId="urn:microsoft.com/office/officeart/2005/8/layout/StepDownProces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73441D1-D3FD-0643-9784-5923C6142972}">
      <dgm:prSet phldrT="[Text]" custT="1"/>
      <dgm:spPr/>
      <dgm:t>
        <a:bodyPr/>
        <a:lstStyle/>
        <a:p>
          <a:r>
            <a:rPr lang="en-GB" sz="1400" i="1" dirty="0"/>
            <a:t>Current Run </a:t>
          </a:r>
          <a:r>
            <a:rPr lang="en-GB" sz="1400" i="1" dirty="0" err="1"/>
            <a:t>MD_Cycles</a:t>
          </a:r>
          <a:r>
            <a:rPr lang="en-GB" sz="1400" i="1" dirty="0"/>
            <a:t> </a:t>
          </a:r>
          <a:r>
            <a:rPr lang="en-GB" sz="1400" i="1" dirty="0">
              <a:sym typeface="Wingdings" panose="05000000000000000000" pitchFamily="2" charset="2"/>
            </a:rPr>
            <a:t> RUN_2025</a:t>
          </a:r>
          <a:endParaRPr lang="en-GB" sz="1400" dirty="0"/>
        </a:p>
      </dgm:t>
    </dgm:pt>
    <dgm:pt modelId="{330E8136-185C-A449-9EB9-7A1375CB3DF2}" type="parTrans" cxnId="{B6738547-C972-1545-8645-8FEACCC7EEA8}">
      <dgm:prSet/>
      <dgm:spPr/>
      <dgm:t>
        <a:bodyPr/>
        <a:lstStyle/>
        <a:p>
          <a:endParaRPr lang="en-GB"/>
        </a:p>
      </dgm:t>
    </dgm:pt>
    <dgm:pt modelId="{9ABE2D42-0812-6348-AB24-B82817F8D6A7}" type="sibTrans" cxnId="{B6738547-C972-1545-8645-8FEACCC7EEA8}">
      <dgm:prSet/>
      <dgm:spPr/>
      <dgm:t>
        <a:bodyPr/>
        <a:lstStyle/>
        <a:p>
          <a:endParaRPr lang="en-GB"/>
        </a:p>
      </dgm:t>
    </dgm:pt>
    <dgm:pt modelId="{880C97E1-4BCF-3D4E-862A-31E6947682F9}">
      <dgm:prSet phldrT="[Text]"/>
      <dgm:spPr>
        <a:solidFill>
          <a:srgbClr val="92D050">
            <a:alpha val="70000"/>
          </a:srgbClr>
        </a:solidFill>
      </dgm:spPr>
      <dgm:t>
        <a:bodyPr/>
        <a:lstStyle/>
        <a:p>
          <a:r>
            <a:rPr lang="en-GB" dirty="0">
              <a:solidFill>
                <a:schemeClr val="bg2">
                  <a:lumMod val="25000"/>
                </a:schemeClr>
              </a:solidFill>
            </a:rPr>
            <a:t>Obsolete</a:t>
          </a:r>
        </a:p>
      </dgm:t>
    </dgm:pt>
    <dgm:pt modelId="{5814AC29-59FF-394E-9BFC-BF61E6CCBB4E}" type="parTrans" cxnId="{8E4A1A42-A9CE-1442-B5D8-871566FC1876}">
      <dgm:prSet/>
      <dgm:spPr/>
      <dgm:t>
        <a:bodyPr/>
        <a:lstStyle/>
        <a:p>
          <a:endParaRPr lang="en-GB"/>
        </a:p>
      </dgm:t>
    </dgm:pt>
    <dgm:pt modelId="{B9912477-CDC0-0F42-A96F-2B6210B371E2}" type="sibTrans" cxnId="{8E4A1A42-A9CE-1442-B5D8-871566FC1876}">
      <dgm:prSet/>
      <dgm:spPr/>
      <dgm:t>
        <a:bodyPr/>
        <a:lstStyle/>
        <a:p>
          <a:endParaRPr lang="en-GB"/>
        </a:p>
      </dgm:t>
    </dgm:pt>
    <dgm:pt modelId="{62616B04-00BF-8B4C-9A5D-7CE623568561}">
      <dgm:prSet phldrT="[Text]" custT="1"/>
      <dgm:spPr/>
      <dgm:t>
        <a:bodyPr/>
        <a:lstStyle/>
        <a:p>
          <a:r>
            <a:rPr lang="en-GB" sz="1400" i="1" dirty="0"/>
            <a:t>Run(-1) </a:t>
          </a:r>
          <a:r>
            <a:rPr lang="en-GB" sz="1400" i="1" dirty="0" err="1"/>
            <a:t>MD_Cycles</a:t>
          </a:r>
          <a:r>
            <a:rPr lang="en-GB" sz="1400" i="1" dirty="0"/>
            <a:t> back-up</a:t>
          </a:r>
          <a:r>
            <a:rPr lang="en-GB" sz="1400" i="1" dirty="0">
              <a:sym typeface="Wingdings" panose="05000000000000000000" pitchFamily="2" charset="2"/>
            </a:rPr>
            <a:t> RUN_2024</a:t>
          </a:r>
          <a:endParaRPr lang="en-GB" sz="1400" dirty="0"/>
        </a:p>
      </dgm:t>
    </dgm:pt>
    <dgm:pt modelId="{082165E2-5E52-A84D-96CC-B6D126DC903E}" type="parTrans" cxnId="{38AC38B8-2B04-C543-9F47-3BCDF325452F}">
      <dgm:prSet/>
      <dgm:spPr/>
      <dgm:t>
        <a:bodyPr/>
        <a:lstStyle/>
        <a:p>
          <a:endParaRPr lang="en-GB"/>
        </a:p>
      </dgm:t>
    </dgm:pt>
    <dgm:pt modelId="{ECBCDF0F-BC46-8342-8682-C871FD867B83}" type="sibTrans" cxnId="{38AC38B8-2B04-C543-9F47-3BCDF325452F}">
      <dgm:prSet/>
      <dgm:spPr/>
      <dgm:t>
        <a:bodyPr/>
        <a:lstStyle/>
        <a:p>
          <a:endParaRPr lang="en-GB"/>
        </a:p>
      </dgm:t>
    </dgm:pt>
    <dgm:pt modelId="{C8B24080-82A2-704D-884F-9E546CBF36FC}">
      <dgm:prSet phldrT="[Text]"/>
      <dgm:spPr>
        <a:solidFill>
          <a:srgbClr val="92D050">
            <a:alpha val="25000"/>
          </a:srgbClr>
        </a:solidFill>
      </dgm:spPr>
      <dgm:t>
        <a:bodyPr/>
        <a:lstStyle/>
        <a:p>
          <a:r>
            <a:rPr lang="en-GB" dirty="0">
              <a:solidFill>
                <a:schemeClr val="bg2">
                  <a:lumMod val="25000"/>
                </a:schemeClr>
              </a:solidFill>
            </a:rPr>
            <a:t>Archived</a:t>
          </a:r>
        </a:p>
      </dgm:t>
    </dgm:pt>
    <dgm:pt modelId="{948ACE13-836C-7546-BA5D-8FF0DC3AF44C}" type="parTrans" cxnId="{D410A89D-EDB1-FC49-AA06-E7B068723167}">
      <dgm:prSet/>
      <dgm:spPr/>
      <dgm:t>
        <a:bodyPr/>
        <a:lstStyle/>
        <a:p>
          <a:endParaRPr lang="en-GB"/>
        </a:p>
      </dgm:t>
    </dgm:pt>
    <dgm:pt modelId="{E75FA22A-4BCF-1A4D-BF06-1EBD348C7646}" type="sibTrans" cxnId="{D410A89D-EDB1-FC49-AA06-E7B068723167}">
      <dgm:prSet/>
      <dgm:spPr/>
      <dgm:t>
        <a:bodyPr/>
        <a:lstStyle/>
        <a:p>
          <a:endParaRPr lang="en-GB"/>
        </a:p>
      </dgm:t>
    </dgm:pt>
    <dgm:pt modelId="{DBC2AC5C-0706-C242-B433-570F5D02A8EC}">
      <dgm:prSet phldrT="[Text]" custT="1"/>
      <dgm:spPr/>
      <dgm:t>
        <a:bodyPr/>
        <a:lstStyle/>
        <a:p>
          <a:r>
            <a:rPr lang="en-GB" sz="1400" i="1" dirty="0"/>
            <a:t>Run(-2/3/4/5) </a:t>
          </a:r>
          <a:r>
            <a:rPr lang="en-GB" sz="1400" i="1" dirty="0" err="1"/>
            <a:t>MD_Cycle</a:t>
          </a:r>
          <a:r>
            <a:rPr lang="en-GB" sz="1400" i="1" dirty="0"/>
            <a:t> back-up</a:t>
          </a:r>
          <a:r>
            <a:rPr lang="en-GB" sz="1400" i="1" dirty="0">
              <a:sym typeface="Wingdings" panose="05000000000000000000" pitchFamily="2" charset="2"/>
            </a:rPr>
            <a:t> RUN_2023 / 22 / 21…</a:t>
          </a:r>
          <a:endParaRPr lang="en-GB" sz="1400" dirty="0"/>
        </a:p>
      </dgm:t>
    </dgm:pt>
    <dgm:pt modelId="{7ED68385-36F9-4845-BF58-C82D6CBF77C2}" type="parTrans" cxnId="{87F91861-7301-F24B-AE36-846013F39199}">
      <dgm:prSet/>
      <dgm:spPr/>
      <dgm:t>
        <a:bodyPr/>
        <a:lstStyle/>
        <a:p>
          <a:endParaRPr lang="en-GB"/>
        </a:p>
      </dgm:t>
    </dgm:pt>
    <dgm:pt modelId="{F84A1481-568C-8A4C-A820-3A8909149860}" type="sibTrans" cxnId="{87F91861-7301-F24B-AE36-846013F39199}">
      <dgm:prSet/>
      <dgm:spPr/>
      <dgm:t>
        <a:bodyPr/>
        <a:lstStyle/>
        <a:p>
          <a:endParaRPr lang="en-GB"/>
        </a:p>
      </dgm:t>
    </dgm:pt>
    <dgm:pt modelId="{9998D6AE-0D71-454A-81E7-0B60293F89F0}">
      <dgm:prSet phldrT="[Text]"/>
      <dgm:spPr>
        <a:gradFill rotWithShape="0">
          <a:gsLst>
            <a:gs pos="97000">
              <a:srgbClr val="92D050"/>
            </a:gs>
            <a:gs pos="100000">
              <a:srgbClr val="FFC000">
                <a:tint val="23500"/>
                <a:satMod val="160000"/>
              </a:srgbClr>
            </a:gs>
          </a:gsLst>
          <a:lin ang="4200000" scaled="0"/>
        </a:gradFill>
      </dgm:spPr>
      <dgm:t>
        <a:bodyPr/>
        <a:lstStyle/>
        <a:p>
          <a:r>
            <a:rPr lang="en-GB" dirty="0">
              <a:solidFill>
                <a:schemeClr val="bg2">
                  <a:lumMod val="25000"/>
                </a:schemeClr>
              </a:solidFill>
            </a:rPr>
            <a:t>Operational</a:t>
          </a:r>
        </a:p>
      </dgm:t>
    </dgm:pt>
    <dgm:pt modelId="{FC61778D-7DDA-3F4B-A0B0-E6D199831D45}" type="sibTrans" cxnId="{F89B881B-0A5F-BE49-8A85-9349E0AED8A8}">
      <dgm:prSet/>
      <dgm:spPr/>
      <dgm:t>
        <a:bodyPr/>
        <a:lstStyle/>
        <a:p>
          <a:endParaRPr lang="en-GB"/>
        </a:p>
      </dgm:t>
    </dgm:pt>
    <dgm:pt modelId="{55A536D0-5D91-AA43-B183-285FCE5F12C7}" type="parTrans" cxnId="{F89B881B-0A5F-BE49-8A85-9349E0AED8A8}">
      <dgm:prSet/>
      <dgm:spPr/>
      <dgm:t>
        <a:bodyPr/>
        <a:lstStyle/>
        <a:p>
          <a:endParaRPr lang="en-GB"/>
        </a:p>
      </dgm:t>
    </dgm:pt>
    <dgm:pt modelId="{284D337A-6F43-8949-A1EE-011EA27117C6}" type="pres">
      <dgm:prSet presAssocID="{573CC719-418B-E34C-A6EF-B0A811D9318F}" presName="rootnode" presStyleCnt="0">
        <dgm:presLayoutVars>
          <dgm:chMax/>
          <dgm:chPref/>
          <dgm:dir/>
          <dgm:animLvl val="lvl"/>
        </dgm:presLayoutVars>
      </dgm:prSet>
      <dgm:spPr/>
    </dgm:pt>
    <dgm:pt modelId="{CCA161E8-EFEA-5E42-B904-7FF31901B546}" type="pres">
      <dgm:prSet presAssocID="{9998D6AE-0D71-454A-81E7-0B60293F89F0}" presName="composite" presStyleCnt="0"/>
      <dgm:spPr/>
    </dgm:pt>
    <dgm:pt modelId="{4C1A6CA1-53D4-634A-9AB9-79215D53E481}" type="pres">
      <dgm:prSet presAssocID="{9998D6AE-0D71-454A-81E7-0B60293F89F0}" presName="bentUpArrow1" presStyleLbl="alignImgPlace1" presStyleIdx="0" presStyleCnt="2" custScaleX="100863" custLinFactNeighborX="-49684" custLinFactNeighborY="-3086"/>
      <dgm:spPr>
        <a:noFill/>
        <a:ln>
          <a:solidFill>
            <a:srgbClr val="92D050"/>
          </a:solidFill>
        </a:ln>
      </dgm:spPr>
    </dgm:pt>
    <dgm:pt modelId="{C66CC689-401F-1546-A7CE-4134359E3AEC}" type="pres">
      <dgm:prSet presAssocID="{9998D6AE-0D71-454A-81E7-0B60293F89F0}" presName="ParentText" presStyleLbl="node1" presStyleIdx="0" presStyleCnt="3" custLinFactNeighborX="-91212" custLinFactNeighborY="2138">
        <dgm:presLayoutVars>
          <dgm:chMax val="1"/>
          <dgm:chPref val="1"/>
          <dgm:bulletEnabled val="1"/>
        </dgm:presLayoutVars>
      </dgm:prSet>
      <dgm:spPr/>
    </dgm:pt>
    <dgm:pt modelId="{33164DAD-F395-2048-9310-5AF1219EC0A8}" type="pres">
      <dgm:prSet presAssocID="{9998D6AE-0D71-454A-81E7-0B60293F89F0}" presName="ChildText" presStyleLbl="revTx" presStyleIdx="0" presStyleCnt="3" custScaleX="470695" custLinFactX="20132" custLinFactNeighborX="100000" custLinFactNeighborY="2708">
        <dgm:presLayoutVars>
          <dgm:chMax val="0"/>
          <dgm:chPref val="0"/>
          <dgm:bulletEnabled val="1"/>
        </dgm:presLayoutVars>
      </dgm:prSet>
      <dgm:spPr/>
    </dgm:pt>
    <dgm:pt modelId="{60139A7E-1C5E-B043-95D5-39456F4CA75F}" type="pres">
      <dgm:prSet presAssocID="{FC61778D-7DDA-3F4B-A0B0-E6D199831D45}" presName="sibTrans" presStyleCnt="0"/>
      <dgm:spPr/>
    </dgm:pt>
    <dgm:pt modelId="{BDCEC484-24ED-814F-B8FA-8AEC8A9E0BAC}" type="pres">
      <dgm:prSet presAssocID="{880C97E1-4BCF-3D4E-862A-31E6947682F9}" presName="composite" presStyleCnt="0"/>
      <dgm:spPr/>
    </dgm:pt>
    <dgm:pt modelId="{2984138E-327D-4D45-99B7-71DE8FF60C62}" type="pres">
      <dgm:prSet presAssocID="{880C97E1-4BCF-3D4E-862A-31E6947682F9}" presName="bentUpArrow1" presStyleLbl="alignImgPlace1" presStyleIdx="1" presStyleCnt="2" custLinFactX="-29654" custLinFactNeighborX="-100000" custLinFactNeighborY="-3039"/>
      <dgm:spPr>
        <a:noFill/>
        <a:ln>
          <a:solidFill>
            <a:srgbClr val="92D050"/>
          </a:solidFill>
        </a:ln>
      </dgm:spPr>
    </dgm:pt>
    <dgm:pt modelId="{1C51AECD-EE1E-EC42-9087-D74F63822C70}" type="pres">
      <dgm:prSet presAssocID="{880C97E1-4BCF-3D4E-862A-31E6947682F9}" presName="ParentText" presStyleLbl="node1" presStyleIdx="1" presStyleCnt="3" custLinFactX="-18708" custLinFactNeighborX="-100000" custLinFactNeighborY="-9776">
        <dgm:presLayoutVars>
          <dgm:chMax val="1"/>
          <dgm:chPref val="1"/>
          <dgm:bulletEnabled val="1"/>
        </dgm:presLayoutVars>
      </dgm:prSet>
      <dgm:spPr/>
    </dgm:pt>
    <dgm:pt modelId="{E9E25736-E18B-D746-9013-926C4257F383}" type="pres">
      <dgm:prSet presAssocID="{880C97E1-4BCF-3D4E-862A-31E6947682F9}" presName="ChildText" presStyleLbl="revTx" presStyleIdx="1" presStyleCnt="3" custScaleX="485602" custLinFactNeighborX="54922" custLinFactNeighborY="-12737">
        <dgm:presLayoutVars>
          <dgm:chMax val="0"/>
          <dgm:chPref val="0"/>
          <dgm:bulletEnabled val="1"/>
        </dgm:presLayoutVars>
      </dgm:prSet>
      <dgm:spPr/>
    </dgm:pt>
    <dgm:pt modelId="{45BFA489-68FF-1046-BA7F-E25CA23F6E21}" type="pres">
      <dgm:prSet presAssocID="{B9912477-CDC0-0F42-A96F-2B6210B371E2}" presName="sibTrans" presStyleCnt="0"/>
      <dgm:spPr/>
    </dgm:pt>
    <dgm:pt modelId="{0643C271-9238-CF4C-9227-6CDB2429648A}" type="pres">
      <dgm:prSet presAssocID="{C8B24080-82A2-704D-884F-9E546CBF36FC}" presName="composite" presStyleCnt="0"/>
      <dgm:spPr/>
    </dgm:pt>
    <dgm:pt modelId="{FF058499-8FF4-F745-89B0-0992AE7BB661}" type="pres">
      <dgm:prSet presAssocID="{C8B24080-82A2-704D-884F-9E546CBF36FC}" presName="ParentText" presStyleLbl="node1" presStyleIdx="2" presStyleCnt="3" custLinFactX="-40179" custLinFactNeighborX="-100000" custLinFactNeighborY="-10973">
        <dgm:presLayoutVars>
          <dgm:chMax val="1"/>
          <dgm:chPref val="1"/>
          <dgm:bulletEnabled val="1"/>
        </dgm:presLayoutVars>
      </dgm:prSet>
      <dgm:spPr/>
    </dgm:pt>
    <dgm:pt modelId="{C69E5436-E85B-054D-A9A0-46F8B4526D2A}" type="pres">
      <dgm:prSet presAssocID="{C8B24080-82A2-704D-884F-9E546CBF36FC}" presName="FinalChildText" presStyleLbl="revTx" presStyleIdx="2" presStyleCnt="3" custScaleX="414622">
        <dgm:presLayoutVars>
          <dgm:chMax val="0"/>
          <dgm:chPref val="0"/>
          <dgm:bulletEnabled val="1"/>
        </dgm:presLayoutVars>
      </dgm:prSet>
      <dgm:spPr/>
    </dgm:pt>
  </dgm:ptLst>
  <dgm:cxnLst>
    <dgm:cxn modelId="{0ECAFD15-7867-2146-8605-856090F7163C}" type="presOf" srcId="{9998D6AE-0D71-454A-81E7-0B60293F89F0}" destId="{C66CC689-401F-1546-A7CE-4134359E3AEC}" srcOrd="0" destOrd="0" presId="urn:microsoft.com/office/officeart/2005/8/layout/StepDownProcess"/>
    <dgm:cxn modelId="{F89B881B-0A5F-BE49-8A85-9349E0AED8A8}" srcId="{573CC719-418B-E34C-A6EF-B0A811D9318F}" destId="{9998D6AE-0D71-454A-81E7-0B60293F89F0}" srcOrd="0" destOrd="0" parTransId="{55A536D0-5D91-AA43-B183-285FCE5F12C7}" sibTransId="{FC61778D-7DDA-3F4B-A0B0-E6D199831D45}"/>
    <dgm:cxn modelId="{0A6E093B-4F60-B946-B11E-4761600E9744}" type="presOf" srcId="{C8B24080-82A2-704D-884F-9E546CBF36FC}" destId="{FF058499-8FF4-F745-89B0-0992AE7BB661}" srcOrd="0" destOrd="0" presId="urn:microsoft.com/office/officeart/2005/8/layout/StepDownProcess"/>
    <dgm:cxn modelId="{87F91861-7301-F24B-AE36-846013F39199}" srcId="{C8B24080-82A2-704D-884F-9E546CBF36FC}" destId="{DBC2AC5C-0706-C242-B433-570F5D02A8EC}" srcOrd="0" destOrd="0" parTransId="{7ED68385-36F9-4845-BF58-C82D6CBF77C2}" sibTransId="{F84A1481-568C-8A4C-A820-3A8909149860}"/>
    <dgm:cxn modelId="{8E4A1A42-A9CE-1442-B5D8-871566FC1876}" srcId="{573CC719-418B-E34C-A6EF-B0A811D9318F}" destId="{880C97E1-4BCF-3D4E-862A-31E6947682F9}" srcOrd="1" destOrd="0" parTransId="{5814AC29-59FF-394E-9BFC-BF61E6CCBB4E}" sibTransId="{B9912477-CDC0-0F42-A96F-2B6210B371E2}"/>
    <dgm:cxn modelId="{B6738547-C972-1545-8645-8FEACCC7EEA8}" srcId="{9998D6AE-0D71-454A-81E7-0B60293F89F0}" destId="{F73441D1-D3FD-0643-9784-5923C6142972}" srcOrd="0" destOrd="0" parTransId="{330E8136-185C-A449-9EB9-7A1375CB3DF2}" sibTransId="{9ABE2D42-0812-6348-AB24-B82817F8D6A7}"/>
    <dgm:cxn modelId="{A459AE68-7DEE-1941-AB38-6928A4312031}" type="presOf" srcId="{F73441D1-D3FD-0643-9784-5923C6142972}" destId="{33164DAD-F395-2048-9310-5AF1219EC0A8}" srcOrd="0" destOrd="0" presId="urn:microsoft.com/office/officeart/2005/8/layout/StepDownProcess"/>
    <dgm:cxn modelId="{5EC49D74-48AC-D949-B3DD-DE67D6B80956}" type="presOf" srcId="{880C97E1-4BCF-3D4E-862A-31E6947682F9}" destId="{1C51AECD-EE1E-EC42-9087-D74F63822C70}" srcOrd="0" destOrd="0" presId="urn:microsoft.com/office/officeart/2005/8/layout/StepDownProcess"/>
    <dgm:cxn modelId="{FAF89476-3E40-5348-85A9-6EEFE3207FDD}" type="presOf" srcId="{62616B04-00BF-8B4C-9A5D-7CE623568561}" destId="{E9E25736-E18B-D746-9013-926C4257F383}" srcOrd="0" destOrd="0" presId="urn:microsoft.com/office/officeart/2005/8/layout/StepDownProcess"/>
    <dgm:cxn modelId="{D410A89D-EDB1-FC49-AA06-E7B068723167}" srcId="{573CC719-418B-E34C-A6EF-B0A811D9318F}" destId="{C8B24080-82A2-704D-884F-9E546CBF36FC}" srcOrd="2" destOrd="0" parTransId="{948ACE13-836C-7546-BA5D-8FF0DC3AF44C}" sibTransId="{E75FA22A-4BCF-1A4D-BF06-1EBD348C7646}"/>
    <dgm:cxn modelId="{38AC38B8-2B04-C543-9F47-3BCDF325452F}" srcId="{880C97E1-4BCF-3D4E-862A-31E6947682F9}" destId="{62616B04-00BF-8B4C-9A5D-7CE623568561}" srcOrd="0" destOrd="0" parTransId="{082165E2-5E52-A84D-96CC-B6D126DC903E}" sibTransId="{ECBCDF0F-BC46-8342-8682-C871FD867B83}"/>
    <dgm:cxn modelId="{F69859D4-3130-344E-8328-392348547803}" type="presOf" srcId="{573CC719-418B-E34C-A6EF-B0A811D9318F}" destId="{284D337A-6F43-8949-A1EE-011EA27117C6}" srcOrd="0" destOrd="0" presId="urn:microsoft.com/office/officeart/2005/8/layout/StepDownProcess"/>
    <dgm:cxn modelId="{A50061EB-FC10-EE40-BA08-1924DDAEB339}" type="presOf" srcId="{DBC2AC5C-0706-C242-B433-570F5D02A8EC}" destId="{C69E5436-E85B-054D-A9A0-46F8B4526D2A}" srcOrd="0" destOrd="0" presId="urn:microsoft.com/office/officeart/2005/8/layout/StepDownProcess"/>
    <dgm:cxn modelId="{98C32AB8-2D7C-464B-AABB-91B5DB89B170}" type="presParOf" srcId="{284D337A-6F43-8949-A1EE-011EA27117C6}" destId="{CCA161E8-EFEA-5E42-B904-7FF31901B546}" srcOrd="0" destOrd="0" presId="urn:microsoft.com/office/officeart/2005/8/layout/StepDownProcess"/>
    <dgm:cxn modelId="{5FC5D82A-EAE8-9543-BE0B-CABF81DECF91}" type="presParOf" srcId="{CCA161E8-EFEA-5E42-B904-7FF31901B546}" destId="{4C1A6CA1-53D4-634A-9AB9-79215D53E481}" srcOrd="0" destOrd="0" presId="urn:microsoft.com/office/officeart/2005/8/layout/StepDownProcess"/>
    <dgm:cxn modelId="{20800F90-DB93-AF4E-A748-06623A732ABB}" type="presParOf" srcId="{CCA161E8-EFEA-5E42-B904-7FF31901B546}" destId="{C66CC689-401F-1546-A7CE-4134359E3AEC}" srcOrd="1" destOrd="0" presId="urn:microsoft.com/office/officeart/2005/8/layout/StepDownProcess"/>
    <dgm:cxn modelId="{648E8512-F620-EE49-B425-F15A09F6CFE3}" type="presParOf" srcId="{CCA161E8-EFEA-5E42-B904-7FF31901B546}" destId="{33164DAD-F395-2048-9310-5AF1219EC0A8}" srcOrd="2" destOrd="0" presId="urn:microsoft.com/office/officeart/2005/8/layout/StepDownProcess"/>
    <dgm:cxn modelId="{457338DD-01BD-4544-87C0-21F9CDDD513B}" type="presParOf" srcId="{284D337A-6F43-8949-A1EE-011EA27117C6}" destId="{60139A7E-1C5E-B043-95D5-39456F4CA75F}" srcOrd="1" destOrd="0" presId="urn:microsoft.com/office/officeart/2005/8/layout/StepDownProcess"/>
    <dgm:cxn modelId="{0A78AAE3-EF7C-B541-A2AB-ADDE87EBD337}" type="presParOf" srcId="{284D337A-6F43-8949-A1EE-011EA27117C6}" destId="{BDCEC484-24ED-814F-B8FA-8AEC8A9E0BAC}" srcOrd="2" destOrd="0" presId="urn:microsoft.com/office/officeart/2005/8/layout/StepDownProcess"/>
    <dgm:cxn modelId="{17AADEB0-80E7-CF44-9505-AEE2ED7CBF5D}" type="presParOf" srcId="{BDCEC484-24ED-814F-B8FA-8AEC8A9E0BAC}" destId="{2984138E-327D-4D45-99B7-71DE8FF60C62}" srcOrd="0" destOrd="0" presId="urn:microsoft.com/office/officeart/2005/8/layout/StepDownProcess"/>
    <dgm:cxn modelId="{D5E4E0D9-38E5-DE4D-8360-7B9457E7B504}" type="presParOf" srcId="{BDCEC484-24ED-814F-B8FA-8AEC8A9E0BAC}" destId="{1C51AECD-EE1E-EC42-9087-D74F63822C70}" srcOrd="1" destOrd="0" presId="urn:microsoft.com/office/officeart/2005/8/layout/StepDownProcess"/>
    <dgm:cxn modelId="{4590C146-DDB8-3C4D-A5F3-23C50D3C6627}" type="presParOf" srcId="{BDCEC484-24ED-814F-B8FA-8AEC8A9E0BAC}" destId="{E9E25736-E18B-D746-9013-926C4257F383}" srcOrd="2" destOrd="0" presId="urn:microsoft.com/office/officeart/2005/8/layout/StepDownProcess"/>
    <dgm:cxn modelId="{B7321A72-E9F4-064F-95D7-BE5BE49973AF}" type="presParOf" srcId="{284D337A-6F43-8949-A1EE-011EA27117C6}" destId="{45BFA489-68FF-1046-BA7F-E25CA23F6E21}" srcOrd="3" destOrd="0" presId="urn:microsoft.com/office/officeart/2005/8/layout/StepDownProcess"/>
    <dgm:cxn modelId="{40559EB2-73F6-AD44-8F54-8F4FB7596A49}" type="presParOf" srcId="{284D337A-6F43-8949-A1EE-011EA27117C6}" destId="{0643C271-9238-CF4C-9227-6CDB2429648A}" srcOrd="4" destOrd="0" presId="urn:microsoft.com/office/officeart/2005/8/layout/StepDownProcess"/>
    <dgm:cxn modelId="{47B6AAA9-755D-EC4A-A8D6-84AFAAD72684}" type="presParOf" srcId="{0643C271-9238-CF4C-9227-6CDB2429648A}" destId="{FF058499-8FF4-F745-89B0-0992AE7BB661}" srcOrd="0" destOrd="0" presId="urn:microsoft.com/office/officeart/2005/8/layout/StepDownProcess"/>
    <dgm:cxn modelId="{51EBFB5F-8054-6548-83F3-0305E676D151}" type="presParOf" srcId="{0643C271-9238-CF4C-9227-6CDB2429648A}" destId="{C69E5436-E85B-054D-A9A0-46F8B4526D2A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1A6CA1-53D4-634A-9AB9-79215D53E481}">
      <dsp:nvSpPr>
        <dsp:cNvPr id="0" name=""/>
        <dsp:cNvSpPr/>
      </dsp:nvSpPr>
      <dsp:spPr>
        <a:xfrm rot="5400000">
          <a:off x="490567" y="712000"/>
          <a:ext cx="650276" cy="74670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 w="12700" cap="flat" cmpd="sng" algn="ctr">
          <a:solidFill>
            <a:srgbClr val="92D050"/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6CC689-401F-1546-A7CE-4134359E3AEC}">
      <dsp:nvSpPr>
        <dsp:cNvPr id="0" name=""/>
        <dsp:cNvSpPr/>
      </dsp:nvSpPr>
      <dsp:spPr>
        <a:xfrm>
          <a:off x="0" y="30800"/>
          <a:ext cx="1094682" cy="766242"/>
        </a:xfrm>
        <a:prstGeom prst="roundRect">
          <a:avLst>
            <a:gd name="adj" fmla="val 16670"/>
          </a:avLst>
        </a:prstGeom>
        <a:gradFill rotWithShape="0">
          <a:gsLst>
            <a:gs pos="97000">
              <a:srgbClr val="92D050"/>
            </a:gs>
            <a:gs pos="100000">
              <a:srgbClr val="FFC000">
                <a:tint val="23500"/>
                <a:satMod val="160000"/>
              </a:srgbClr>
            </a:gs>
          </a:gsLst>
          <a:lin ang="42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>
              <a:solidFill>
                <a:schemeClr val="bg2">
                  <a:lumMod val="25000"/>
                </a:schemeClr>
              </a:solidFill>
            </a:rPr>
            <a:t>Operational</a:t>
          </a:r>
        </a:p>
      </dsp:txBody>
      <dsp:txXfrm>
        <a:off x="37412" y="68212"/>
        <a:ext cx="1019858" cy="691418"/>
      </dsp:txXfrm>
    </dsp:sp>
    <dsp:sp modelId="{33164DAD-F395-2048-9310-5AF1219EC0A8}">
      <dsp:nvSpPr>
        <dsp:cNvPr id="0" name=""/>
        <dsp:cNvSpPr/>
      </dsp:nvSpPr>
      <dsp:spPr>
        <a:xfrm>
          <a:off x="1261559" y="104267"/>
          <a:ext cx="3747521" cy="619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i="1" kern="1200" dirty="0"/>
            <a:t>Current Run </a:t>
          </a:r>
          <a:r>
            <a:rPr lang="en-GB" sz="1400" i="1" kern="1200" dirty="0" err="1"/>
            <a:t>MD_Cycles</a:t>
          </a:r>
          <a:r>
            <a:rPr lang="en-GB" sz="1400" i="1" kern="1200" dirty="0"/>
            <a:t> </a:t>
          </a:r>
          <a:r>
            <a:rPr lang="en-GB" sz="1400" i="1" kern="1200" dirty="0">
              <a:sym typeface="Wingdings" panose="05000000000000000000" pitchFamily="2" charset="2"/>
            </a:rPr>
            <a:t> RUN_2025</a:t>
          </a:r>
          <a:endParaRPr lang="en-GB" sz="1400" kern="1200" dirty="0"/>
        </a:p>
      </dsp:txBody>
      <dsp:txXfrm>
        <a:off x="1261559" y="104267"/>
        <a:ext cx="3747521" cy="619310"/>
      </dsp:txXfrm>
    </dsp:sp>
    <dsp:sp modelId="{2984138E-327D-4D45-99B7-71DE8FF60C62}">
      <dsp:nvSpPr>
        <dsp:cNvPr id="0" name=""/>
        <dsp:cNvSpPr/>
      </dsp:nvSpPr>
      <dsp:spPr>
        <a:xfrm rot="5400000">
          <a:off x="1756688" y="1576243"/>
          <a:ext cx="650276" cy="74031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noFill/>
        <a:ln w="12700" cap="flat" cmpd="sng" algn="ctr">
          <a:solidFill>
            <a:srgbClr val="92D050"/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51AECD-EE1E-EC42-9087-D74F63822C70}">
      <dsp:nvSpPr>
        <dsp:cNvPr id="0" name=""/>
        <dsp:cNvSpPr/>
      </dsp:nvSpPr>
      <dsp:spPr>
        <a:xfrm>
          <a:off x="1244779" y="800253"/>
          <a:ext cx="1094682" cy="766242"/>
        </a:xfrm>
        <a:prstGeom prst="roundRect">
          <a:avLst>
            <a:gd name="adj" fmla="val 16670"/>
          </a:avLst>
        </a:prstGeom>
        <a:solidFill>
          <a:srgbClr val="92D050">
            <a:alpha val="7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>
              <a:solidFill>
                <a:schemeClr val="bg2">
                  <a:lumMod val="25000"/>
                </a:schemeClr>
              </a:solidFill>
            </a:rPr>
            <a:t>Obsolete</a:t>
          </a:r>
        </a:p>
      </dsp:txBody>
      <dsp:txXfrm>
        <a:off x="1282191" y="837665"/>
        <a:ext cx="1019858" cy="691418"/>
      </dsp:txXfrm>
    </dsp:sp>
    <dsp:sp modelId="{E9E25736-E18B-D746-9013-926C4257F383}">
      <dsp:nvSpPr>
        <dsp:cNvPr id="0" name=""/>
        <dsp:cNvSpPr/>
      </dsp:nvSpPr>
      <dsp:spPr>
        <a:xfrm>
          <a:off x="2541189" y="869357"/>
          <a:ext cx="3866205" cy="619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i="1" kern="1200" dirty="0"/>
            <a:t>Run(-1) </a:t>
          </a:r>
          <a:r>
            <a:rPr lang="en-GB" sz="1400" i="1" kern="1200" dirty="0" err="1"/>
            <a:t>MD_Cycles</a:t>
          </a:r>
          <a:r>
            <a:rPr lang="en-GB" sz="1400" i="1" kern="1200" dirty="0"/>
            <a:t> back-up</a:t>
          </a:r>
          <a:r>
            <a:rPr lang="en-GB" sz="1400" i="1" kern="1200" dirty="0">
              <a:sym typeface="Wingdings" panose="05000000000000000000" pitchFamily="2" charset="2"/>
            </a:rPr>
            <a:t> RUN_2024</a:t>
          </a:r>
          <a:endParaRPr lang="en-GB" sz="1400" kern="1200" dirty="0"/>
        </a:p>
      </dsp:txBody>
      <dsp:txXfrm>
        <a:off x="2541189" y="869357"/>
        <a:ext cx="3866205" cy="619310"/>
      </dsp:txXfrm>
    </dsp:sp>
    <dsp:sp modelId="{FF058499-8FF4-F745-89B0-0992AE7BB661}">
      <dsp:nvSpPr>
        <dsp:cNvPr id="0" name=""/>
        <dsp:cNvSpPr/>
      </dsp:nvSpPr>
      <dsp:spPr>
        <a:xfrm>
          <a:off x="2525990" y="1651823"/>
          <a:ext cx="1094682" cy="766242"/>
        </a:xfrm>
        <a:prstGeom prst="roundRect">
          <a:avLst>
            <a:gd name="adj" fmla="val 16670"/>
          </a:avLst>
        </a:prstGeom>
        <a:solidFill>
          <a:srgbClr val="92D050">
            <a:alpha val="25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>
              <a:solidFill>
                <a:schemeClr val="bg2">
                  <a:lumMod val="25000"/>
                </a:schemeClr>
              </a:solidFill>
            </a:rPr>
            <a:t>Archived</a:t>
          </a:r>
        </a:p>
      </dsp:txBody>
      <dsp:txXfrm>
        <a:off x="2563402" y="1689235"/>
        <a:ext cx="1019858" cy="691418"/>
      </dsp:txXfrm>
    </dsp:sp>
    <dsp:sp modelId="{C69E5436-E85B-054D-A9A0-46F8B4526D2A}">
      <dsp:nvSpPr>
        <dsp:cNvPr id="0" name=""/>
        <dsp:cNvSpPr/>
      </dsp:nvSpPr>
      <dsp:spPr>
        <a:xfrm>
          <a:off x="3902728" y="1808982"/>
          <a:ext cx="3301086" cy="619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i="1" kern="1200" dirty="0"/>
            <a:t>Run(-2/3/4/5) </a:t>
          </a:r>
          <a:r>
            <a:rPr lang="en-GB" sz="1400" i="1" kern="1200" dirty="0" err="1"/>
            <a:t>MD_Cycle</a:t>
          </a:r>
          <a:r>
            <a:rPr lang="en-GB" sz="1400" i="1" kern="1200" dirty="0"/>
            <a:t> back-up</a:t>
          </a:r>
          <a:r>
            <a:rPr lang="en-GB" sz="1400" i="1" kern="1200" dirty="0">
              <a:sym typeface="Wingdings" panose="05000000000000000000" pitchFamily="2" charset="2"/>
            </a:rPr>
            <a:t> RUN_2023 / 22 / 21…</a:t>
          </a:r>
          <a:endParaRPr lang="en-GB" sz="1400" kern="1200" dirty="0"/>
        </a:p>
      </dsp:txBody>
      <dsp:txXfrm>
        <a:off x="3902728" y="1808982"/>
        <a:ext cx="3301086" cy="6193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3A5BF-8F20-9B41-84F2-ED445044B1B8}" type="datetimeFigureOut">
              <a:rPr lang="en-CH" smtClean="0"/>
              <a:t>01/31/2025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551240-33AF-FA41-8905-C940BECCDE09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41219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551240-33AF-FA41-8905-C940BECCDE09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56787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551240-33AF-FA41-8905-C940BECCDE09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59512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8F4FA-5F84-B843-9919-3204B44DD27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308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ED82CF-8175-AF6E-C917-CB93DC3EF5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1848DE-E6BF-05B1-306D-09242AE0185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611AB4-2569-53F3-642F-80E99FD67A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99E2EE-7B73-F391-7BD9-4584B46BDA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8F4FA-5F84-B843-9919-3204B44DD27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257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GB"/>
              <a:t>Feedback from Linac4/PSB/PS/SPS/LEIR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B1C2C4D-4EBB-4C29-97F5-3F3E929CBCF5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r>
              <a:rPr lang="en-US"/>
              <a:t>03/02/2024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GB"/>
              <a:t>Feedback from Linac4/PSB/PS/SPS/LEIR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47EB9B1-30C2-4345-9E36-C9943D992F0D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r>
              <a:rPr lang="en-US"/>
              <a:t>03/02/2024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GB"/>
              <a:t>Feedback from Linac4/PSB/PS/SPS/LEIR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494A163-D2CB-44B3-A0C9-E81E7EED8C42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r>
              <a:rPr lang="en-US"/>
              <a:t>03/02/2024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GB"/>
              <a:t>Feedback from Linac4/PSB/PS/SPS/LEIR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B611026-A803-497E-A0F7-66B45E16E42D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r>
              <a:rPr lang="en-US"/>
              <a:t>03/02/2024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GB"/>
              <a:t>Feedback from Linac4/PSB/PS/SPS/LEIR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75C0E66-8ACD-45E5-9985-3A533F5D538D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r>
              <a:rPr lang="en-US"/>
              <a:t>03/02/2024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GB"/>
              <a:t>Feedback from Linac4/PSB/PS/SPS/LEIR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7A88772-EABB-4675-AC79-77521AB84F8F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r>
              <a:rPr lang="en-US"/>
              <a:t>03/02/2024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GB"/>
              <a:t>Feedback from Linac4/PSB/PS/SPS/LEIR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D5FAC16-3940-4DAC-870C-75A9C4F0D1B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r>
              <a:rPr lang="en-US"/>
              <a:t>03/02/2024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GB"/>
              <a:t>Feedback from Linac4/PSB/PS/SPS/LEIR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58E21DB-44F8-436D-A8E5-C8D32AE54EEE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r>
              <a:rPr lang="en-US"/>
              <a:t>03/02/2024</a:t>
            </a: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GB"/>
              <a:t>Feedback from Linac4/PSB/PS/SPS/LEIR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73FAEEE5-CC47-456E-8584-90D7336460A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r>
              <a:rPr lang="en-US"/>
              <a:t>03/02/2024</a:t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GB"/>
              <a:t>Feedback from Linac4/PSB/PS/SPS/LEIR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D312D4B-A501-401E-BE27-D99F49AB537C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r>
              <a:rPr lang="en-US"/>
              <a:t>03/02/2024</a:t>
            </a: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GB"/>
              <a:t>Feedback from Linac4/PSB/PS/SPS/LEIR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6E7DB6C1-344C-4730-BFD1-4E8A983F8634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r>
              <a:rPr lang="en-US"/>
              <a:t>03/02/2024</a:t>
            </a: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GB"/>
              <a:t>Feedback from Linac4/PSB/PS/SPS/LEIR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269F62F-4723-4206-860B-6B19A0F98ED7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r>
              <a:rPr lang="en-US"/>
              <a:t>03/02/2024</a:t>
            </a: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03/02/2024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Feedback from Linac4/PSB/PS/SPS/LEIR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4613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03/02/2024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Feedback from Linac4/PSB/PS/SPS/LEIR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157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GB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GB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bande-01.eps"/>
          <p:cNvPicPr/>
          <p:nvPr/>
        </p:nvPicPr>
        <p:blipFill>
          <a:blip r:embed="rId14"/>
          <a:stretch/>
        </p:blipFill>
        <p:spPr>
          <a:xfrm>
            <a:off x="0" y="6157800"/>
            <a:ext cx="9143280" cy="706320"/>
          </a:xfrm>
          <a:prstGeom prst="rect">
            <a:avLst/>
          </a:prstGeom>
          <a:ln w="0">
            <a:noFill/>
          </a:ln>
        </p:spPr>
      </p:pic>
      <p:pic>
        <p:nvPicPr>
          <p:cNvPr id="5" name="Image 4" descr="logooutline.eps"/>
          <p:cNvPicPr/>
          <p:nvPr/>
        </p:nvPicPr>
        <p:blipFill>
          <a:blip r:embed="rId15"/>
          <a:stretch/>
        </p:blipFill>
        <p:spPr>
          <a:xfrm>
            <a:off x="3312000" y="2181600"/>
            <a:ext cx="2519280" cy="249408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FFFFFF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FFFFFF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FFFFFF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FFFFFF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FFFFFF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FFFFFF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FFFFFF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FFFFFF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Image 4" descr="bande-01.eps"/>
          <p:cNvPicPr/>
          <p:nvPr/>
        </p:nvPicPr>
        <p:blipFill>
          <a:blip r:embed="rId16"/>
          <a:stretch/>
        </p:blipFill>
        <p:spPr>
          <a:xfrm>
            <a:off x="0" y="6157800"/>
            <a:ext cx="9143280" cy="706320"/>
          </a:xfrm>
          <a:prstGeom prst="rect">
            <a:avLst/>
          </a:prstGeom>
          <a:ln w="0">
            <a:noFill/>
          </a:ln>
        </p:spPr>
      </p:pic>
      <p:sp>
        <p:nvSpPr>
          <p:cNvPr id="41" name="PlaceHolder 1"/>
          <p:cNvSpPr>
            <a:spLocks noGrp="1"/>
          </p:cNvSpPr>
          <p:nvPr>
            <p:ph type="ftr" idx="1"/>
          </p:nvPr>
        </p:nvSpPr>
        <p:spPr>
          <a:xfrm>
            <a:off x="5182920" y="6356520"/>
            <a:ext cx="289476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B2B9D0"/>
                </a:solidFill>
                <a:latin typeface="Arial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200" b="0" strike="noStrike" spc="-1">
                <a:solidFill>
                  <a:srgbClr val="B2B9D0"/>
                </a:solidFill>
                <a:latin typeface="Arial"/>
              </a:rPr>
              <a:t>Feedback from Linac4/PSB/PS/SPS/LEIR</a:t>
            </a:r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ldNum" idx="2"/>
          </p:nvPr>
        </p:nvSpPr>
        <p:spPr>
          <a:xfrm>
            <a:off x="8185320" y="6356520"/>
            <a:ext cx="50076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B2B9D0"/>
                </a:solidFill>
                <a:latin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54F007E9-239B-45C0-828D-57C944829548}" type="slidenum">
              <a:rPr lang="en-US" sz="1200" b="0" strike="noStrike" spc="-1">
                <a:solidFill>
                  <a:srgbClr val="B2B9D0"/>
                </a:solidFill>
                <a:latin typeface="Arial"/>
              </a:rPr>
              <a:t>‹#›</a:t>
            </a:fld>
            <a:endParaRPr lang="en-GB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3"/>
          </p:nvPr>
        </p:nvSpPr>
        <p:spPr>
          <a:xfrm>
            <a:off x="2969280" y="6362280"/>
            <a:ext cx="2133000" cy="364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en-GB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03/02/2024</a:t>
            </a:r>
            <a:endParaRPr lang="en-GB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en-GB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8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ymmetrymagazine.or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276849F-50F2-63E8-4968-2A0240ED4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1456"/>
            <a:ext cx="9144000" cy="930763"/>
          </a:xfrm>
        </p:spPr>
        <p:txBody>
          <a:bodyPr>
            <a:normAutofit/>
          </a:bodyPr>
          <a:lstStyle/>
          <a:p>
            <a:r>
              <a:rPr lang="en-US" sz="3600" dirty="0"/>
              <a:t>	MD running with scripts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CA8D5B-0F54-57BB-6ECA-3EFDE4DE1A8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  <a:latin typeface="+mj-lt"/>
              </a:rPr>
              <a:t>03/02/2024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543A6B-7A92-E391-F691-1E1B7960F3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Feedback from Linac4/PSB/PS/SPS/LEIR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4AE821-8931-7E66-514C-45EB6E7D98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8C39C2-DA5C-8D0C-036B-D6DAC22416D6}"/>
              </a:ext>
            </a:extLst>
          </p:cNvPr>
          <p:cNvSpPr>
            <a:spLocks/>
          </p:cNvSpPr>
          <p:nvPr/>
        </p:nvSpPr>
        <p:spPr>
          <a:xfrm>
            <a:off x="1602557" y="2441542"/>
            <a:ext cx="2809187" cy="3676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AF1E6E4-A1E5-8B9D-9411-BBB38810845C}"/>
              </a:ext>
            </a:extLst>
          </p:cNvPr>
          <p:cNvSpPr>
            <a:spLocks/>
          </p:cNvSpPr>
          <p:nvPr/>
        </p:nvSpPr>
        <p:spPr>
          <a:xfrm>
            <a:off x="1226949" y="2625365"/>
            <a:ext cx="1308862" cy="2278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C5C380-932B-814F-6AC3-2EDCAA2676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76444"/>
            <a:ext cx="8226854" cy="475073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Communication between participant and operators</a:t>
            </a:r>
          </a:p>
          <a:p>
            <a:pPr lvl="1"/>
            <a:r>
              <a:rPr lang="en-US" sz="2000" dirty="0"/>
              <a:t>What the script is doing</a:t>
            </a:r>
          </a:p>
          <a:p>
            <a:pPr lvl="1"/>
            <a:r>
              <a:rPr lang="en-US" sz="2000" dirty="0"/>
              <a:t>“How to” guide, in case</a:t>
            </a:r>
          </a:p>
          <a:p>
            <a:pPr lvl="1"/>
            <a:r>
              <a:rPr lang="en-US" sz="2000" dirty="0"/>
              <a:t>End of script notification</a:t>
            </a:r>
          </a:p>
          <a:p>
            <a:r>
              <a:rPr lang="en-GB" sz="2200" dirty="0"/>
              <a:t>Leave a note on the console that runs the script</a:t>
            </a:r>
          </a:p>
          <a:p>
            <a:r>
              <a:rPr lang="en-US" sz="2200" dirty="0"/>
              <a:t>MD request should be done for script running overnight on MD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For UCAP developers</a:t>
            </a:r>
          </a:p>
          <a:p>
            <a:r>
              <a:rPr lang="en-GB" sz="2000" dirty="0"/>
              <a:t>If you have developed a UCAP to assist with your MD analysis that could benefit OP, your code may be of interest to some UCAP developers on the OP team</a:t>
            </a:r>
          </a:p>
          <a:p>
            <a:r>
              <a:rPr lang="en-GB" sz="2000" dirty="0"/>
              <a:t>Feel free to reach out to the MD link person to be connected with our development team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88522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A04412-BC88-8CF4-63FB-FB61F37425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C243C-6E6B-2181-65EC-86C1F29E5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880" y="211077"/>
            <a:ext cx="8229240" cy="820554"/>
          </a:xfrm>
        </p:spPr>
        <p:txBody>
          <a:bodyPr/>
          <a:lstStyle/>
          <a:p>
            <a:r>
              <a:rPr lang="en-GB" sz="3600" dirty="0"/>
              <a:t>Booster/PS MD Cycles Clean-Up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8D24C6-F17B-B610-C5A1-F671826D41D0}"/>
              </a:ext>
            </a:extLst>
          </p:cNvPr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Feedback from Linac4/PSB/PS/SPS/LEIR</a:t>
            </a:r>
          </a:p>
        </p:txBody>
      </p:sp>
      <p:sp>
        <p:nvSpPr>
          <p:cNvPr id="7" name="ZoneTexte 1">
            <a:extLst>
              <a:ext uri="{FF2B5EF4-FFF2-40B4-BE49-F238E27FC236}">
                <a16:creationId xmlns:a16="http://schemas.microsoft.com/office/drawing/2014/main" id="{B0A9674A-4E83-5410-C0E9-B39339A579A0}"/>
              </a:ext>
            </a:extLst>
          </p:cNvPr>
          <p:cNvSpPr/>
          <p:nvPr/>
        </p:nvSpPr>
        <p:spPr>
          <a:xfrm>
            <a:off x="0" y="973080"/>
            <a:ext cx="914400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GB" spc="-1" dirty="0" err="1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LSA_db</a:t>
            </a:r>
            <a:r>
              <a:rPr lang="en-GB" spc="-1" dirty="0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 is made up of 6 directories:</a:t>
            </a:r>
          </a:p>
          <a:p>
            <a:pPr marL="958950" lvl="2" indent="-285750"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GB" b="1" spc="-1" dirty="0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MD / Operational / Test / Archived / Reference / Obsolete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E81F77-B54B-B0F6-72FD-94C3EFCB6572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47EB9B1-30C2-4345-9E36-C9943D992F0D}" type="slidenum">
              <a:rPr lang="en-GB" smtClean="0"/>
              <a:t>11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1A932E2-B2A9-85E3-0A19-8B6DC5FE1C3A}"/>
              </a:ext>
            </a:extLst>
          </p:cNvPr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03/02/2024</a:t>
            </a:r>
            <a:endParaRPr lang="de-CH" sz="1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18" name="ZoneTexte 1">
            <a:extLst>
              <a:ext uri="{FF2B5EF4-FFF2-40B4-BE49-F238E27FC236}">
                <a16:creationId xmlns:a16="http://schemas.microsoft.com/office/drawing/2014/main" id="{D8FD159F-02FB-28F9-5A39-D6109767F280}"/>
              </a:ext>
            </a:extLst>
          </p:cNvPr>
          <p:cNvSpPr/>
          <p:nvPr/>
        </p:nvSpPr>
        <p:spPr>
          <a:xfrm>
            <a:off x="0" y="4881780"/>
            <a:ext cx="914400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GB" spc="-1" dirty="0">
                <a:solidFill>
                  <a:srgbClr val="0055A0"/>
                </a:solidFill>
                <a:latin typeface="Arial"/>
                <a:ea typeface="DejaVu Sans"/>
              </a:rPr>
              <a:t>During the RUN, MD Cycles are saved in </a:t>
            </a:r>
            <a:r>
              <a:rPr lang="en-GB" spc="-1" dirty="0" err="1">
                <a:solidFill>
                  <a:srgbClr val="0055A0"/>
                </a:solidFill>
                <a:latin typeface="Arial"/>
                <a:ea typeface="DejaVu Sans"/>
              </a:rPr>
              <a:t>LSA_db</a:t>
            </a:r>
            <a:r>
              <a:rPr lang="en-GB" spc="-1" dirty="0">
                <a:solidFill>
                  <a:srgbClr val="0055A0"/>
                </a:solidFill>
                <a:latin typeface="Arial"/>
                <a:ea typeface="DejaVu Sans"/>
              </a:rPr>
              <a:t> </a:t>
            </a:r>
            <a:r>
              <a:rPr lang="en-GB" spc="-1" dirty="0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 in </a:t>
            </a:r>
            <a:r>
              <a:rPr lang="en-GB" b="1" spc="-1" dirty="0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MD or OPERATIONAL Directory</a:t>
            </a:r>
            <a:r>
              <a:rPr lang="en-GB" spc="-1" dirty="0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.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4D868E9-116C-B485-352D-3A4C971D388C}"/>
              </a:ext>
            </a:extLst>
          </p:cNvPr>
          <p:cNvGrpSpPr/>
          <p:nvPr/>
        </p:nvGrpSpPr>
        <p:grpSpPr>
          <a:xfrm>
            <a:off x="1666754" y="1793634"/>
            <a:ext cx="5143949" cy="2845629"/>
            <a:chOff x="466604" y="1434061"/>
            <a:chExt cx="6060742" cy="321374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840826A-B78C-7C50-B20D-58DDC1477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1893" y="1790841"/>
              <a:ext cx="4445453" cy="2666190"/>
            </a:xfrm>
            <a:prstGeom prst="rect">
              <a:avLst/>
            </a:prstGeom>
            <a:ln w="12700">
              <a:solidFill>
                <a:srgbClr val="FF0000"/>
              </a:solidFill>
            </a:ln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FCF6C48-1C13-4AC5-EC9C-0C1E54F45657}"/>
                </a:ext>
              </a:extLst>
            </p:cNvPr>
            <p:cNvSpPr/>
            <p:nvPr/>
          </p:nvSpPr>
          <p:spPr>
            <a:xfrm>
              <a:off x="3368349" y="4125430"/>
              <a:ext cx="971550" cy="16328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F0A8C42-8E30-94C9-EB89-94D5561D805E}"/>
                </a:ext>
              </a:extLst>
            </p:cNvPr>
            <p:cNvSpPr txBox="1"/>
            <p:nvPr/>
          </p:nvSpPr>
          <p:spPr>
            <a:xfrm>
              <a:off x="466604" y="1434061"/>
              <a:ext cx="1354983" cy="382350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LSA_GUI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4370C8C-F0E3-14D9-31F3-885CD46331C4}"/>
                </a:ext>
              </a:extLst>
            </p:cNvPr>
            <p:cNvSpPr txBox="1"/>
            <p:nvPr/>
          </p:nvSpPr>
          <p:spPr>
            <a:xfrm>
              <a:off x="503944" y="4265456"/>
              <a:ext cx="1317641" cy="382350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Directory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5C693E0-75F5-FCFE-EE5D-6727791052DC}"/>
                </a:ext>
              </a:extLst>
            </p:cNvPr>
            <p:cNvCxnSpPr>
              <a:cxnSpLocks/>
              <a:stCxn id="20" idx="3"/>
              <a:endCxn id="13" idx="2"/>
            </p:cNvCxnSpPr>
            <p:nvPr/>
          </p:nvCxnSpPr>
          <p:spPr>
            <a:xfrm flipV="1">
              <a:off x="1821586" y="4207074"/>
              <a:ext cx="1546763" cy="249557"/>
            </a:xfrm>
            <a:prstGeom prst="line">
              <a:avLst/>
            </a:prstGeom>
            <a:ln w="1270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AB72EDAA-F811-CA61-7CFA-43F316BB4024}"/>
                </a:ext>
              </a:extLst>
            </p:cNvPr>
            <p:cNvCxnSpPr>
              <a:cxnSpLocks/>
              <a:stCxn id="14" idx="3"/>
            </p:cNvCxnSpPr>
            <p:nvPr/>
          </p:nvCxnSpPr>
          <p:spPr>
            <a:xfrm>
              <a:off x="1821587" y="1625236"/>
              <a:ext cx="260306" cy="165605"/>
            </a:xfrm>
            <a:prstGeom prst="line">
              <a:avLst/>
            </a:prstGeom>
            <a:ln w="1270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9826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E6A93F-4B50-F6F3-F724-BB2CFD6133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75E1E-C7FA-1048-76E1-BAFCB9EAD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880" y="211077"/>
            <a:ext cx="8229240" cy="820554"/>
          </a:xfrm>
        </p:spPr>
        <p:txBody>
          <a:bodyPr/>
          <a:lstStyle/>
          <a:p>
            <a:r>
              <a:rPr lang="en-GB" sz="3600" dirty="0"/>
              <a:t>Booster/PS MD Cycles Clean-Up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C371D8-9695-6C8F-F3AF-11E29F9B9B1F}"/>
              </a:ext>
            </a:extLst>
          </p:cNvPr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>
                    <a:lumMod val="95000"/>
                  </a:schemeClr>
                </a:solidFill>
              </a:rPr>
              <a:t>Feedback from Linac4/PSB/PS/SPS/LEIR</a:t>
            </a:r>
          </a:p>
        </p:txBody>
      </p:sp>
      <p:sp>
        <p:nvSpPr>
          <p:cNvPr id="7" name="ZoneTexte 1">
            <a:extLst>
              <a:ext uri="{FF2B5EF4-FFF2-40B4-BE49-F238E27FC236}">
                <a16:creationId xmlns:a16="http://schemas.microsoft.com/office/drawing/2014/main" id="{0A2CD676-CC8B-F114-DD23-B390EDFAE690}"/>
              </a:ext>
            </a:extLst>
          </p:cNvPr>
          <p:cNvSpPr/>
          <p:nvPr/>
        </p:nvSpPr>
        <p:spPr>
          <a:xfrm>
            <a:off x="0" y="958180"/>
            <a:ext cx="9144000" cy="135276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GB" spc="-1" dirty="0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Every end of RUN a </a:t>
            </a:r>
            <a:r>
              <a:rPr lang="en-GB" b="1" spc="-1" dirty="0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clean-up</a:t>
            </a:r>
            <a:r>
              <a:rPr lang="en-GB" spc="-1" dirty="0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 of the Operational directory is made:</a:t>
            </a:r>
          </a:p>
          <a:p>
            <a:pPr marL="958950" lvl="2" indent="-285750"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GB" sz="1600" b="1" spc="-1" dirty="0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ease the daily work </a:t>
            </a:r>
            <a:r>
              <a:rPr lang="en-GB" sz="1600" spc="-1" dirty="0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of the operation team during the next Run;</a:t>
            </a:r>
          </a:p>
          <a:p>
            <a:pPr marL="958950" lvl="2" indent="-285750"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GB" sz="1600" spc="-1" dirty="0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MD users use </a:t>
            </a:r>
            <a:r>
              <a:rPr lang="en-GB" sz="1600" b="1" spc="-1" dirty="0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fresher</a:t>
            </a:r>
            <a:r>
              <a:rPr lang="en-GB" sz="1600" spc="-1" dirty="0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 setting after the YETS, EYETS break;</a:t>
            </a:r>
          </a:p>
          <a:p>
            <a:pPr marL="958950" lvl="2" indent="-285750"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r>
              <a:rPr lang="en-GB" sz="1600" spc="-1" dirty="0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avoid LSA-</a:t>
            </a:r>
            <a:r>
              <a:rPr lang="en-GB" sz="1600" spc="-1" dirty="0" err="1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db</a:t>
            </a:r>
            <a:r>
              <a:rPr lang="en-GB" sz="1600" spc="-1" dirty="0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 overload ( in </a:t>
            </a:r>
            <a:r>
              <a:rPr lang="en-GB" sz="1600" b="1" spc="-1" dirty="0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Timing App Suit </a:t>
            </a:r>
            <a:r>
              <a:rPr lang="en-GB" sz="1600" spc="-1" dirty="0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as well);</a:t>
            </a:r>
          </a:p>
          <a:p>
            <a:pPr marL="958950" lvl="2" indent="-285750">
              <a:buClr>
                <a:srgbClr val="000000"/>
              </a:buClr>
              <a:buSzPct val="45000"/>
              <a:buFont typeface="Arial" panose="020B0604020202020204" pitchFamily="34" charset="0"/>
              <a:buChar char="•"/>
            </a:pPr>
            <a:endParaRPr lang="en-GB" sz="1600" spc="-1" dirty="0">
              <a:solidFill>
                <a:srgbClr val="0055A0"/>
              </a:solidFill>
              <a:latin typeface="Arial"/>
              <a:ea typeface="DejaVu Sans"/>
              <a:sym typeface="Wingdings" panose="05000000000000000000" pitchFamily="2" charset="2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264DD8-E22D-FF3F-9EBE-269F26859E20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47EB9B1-30C2-4345-9E36-C9943D992F0D}" type="slidenum">
              <a:rPr lang="en-GB" smtClean="0"/>
              <a:t>12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B18C03A-E422-4B0E-7695-6816E0B95C60}"/>
              </a:ext>
            </a:extLst>
          </p:cNvPr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03/02/2024</a:t>
            </a:r>
            <a:endParaRPr lang="de-CH" sz="1200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0BD6C96-9861-69E6-E299-A8987A577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2738" y="1809043"/>
            <a:ext cx="1949884" cy="129767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F399CD06-E51B-2E00-C00A-3766D0A2B2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1184155"/>
              </p:ext>
            </p:extLst>
          </p:nvPr>
        </p:nvGraphicFramePr>
        <p:xfrm>
          <a:off x="1177158" y="2890345"/>
          <a:ext cx="7508922" cy="2516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863796DC-CD7B-92B5-372A-3007DCA1A0A5}"/>
              </a:ext>
            </a:extLst>
          </p:cNvPr>
          <p:cNvSpPr txBox="1"/>
          <p:nvPr/>
        </p:nvSpPr>
        <p:spPr>
          <a:xfrm>
            <a:off x="-892419" y="2224984"/>
            <a:ext cx="79037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6000" lvl="1"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en-GB" sz="1800" spc="-1" dirty="0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		</a:t>
            </a:r>
            <a:r>
              <a:rPr lang="en-GB" sz="1800" i="1" spc="-1" dirty="0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Your obsolete MD Cycles </a:t>
            </a:r>
            <a:r>
              <a:rPr lang="en-GB" sz="1800" b="1" i="1" spc="-1" dirty="0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are not lost</a:t>
            </a:r>
            <a:r>
              <a:rPr lang="en-GB" sz="1800" i="1" spc="-1" dirty="0">
                <a:solidFill>
                  <a:srgbClr val="0055A0"/>
                </a:solidFill>
                <a:latin typeface="Arial"/>
                <a:ea typeface="DejaVu Sans"/>
                <a:sym typeface="Wingdings" panose="05000000000000000000" pitchFamily="2" charset="2"/>
              </a:rPr>
              <a:t>, however.</a:t>
            </a:r>
          </a:p>
        </p:txBody>
      </p:sp>
    </p:spTree>
    <p:extLst>
      <p:ext uri="{BB962C8B-B14F-4D97-AF65-F5344CB8AC3E}">
        <p14:creationId xmlns:p14="http://schemas.microsoft.com/office/powerpoint/2010/main" val="1038296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A703E9-CB73-B329-9C55-609D187526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C6250F6-B1AE-9214-38A2-9BE788A9B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27629"/>
            <a:ext cx="9144000" cy="930763"/>
          </a:xfrm>
        </p:spPr>
        <p:txBody>
          <a:bodyPr>
            <a:normAutofit/>
          </a:bodyPr>
          <a:lstStyle/>
          <a:p>
            <a:pPr algn="ctr"/>
            <a:r>
              <a:rPr lang="en-US" sz="4800" dirty="0"/>
              <a:t>Question ? </a:t>
            </a:r>
            <a:endParaRPr lang="en-GB" sz="4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E1A873-31BC-5ADC-BB57-9F4BD3F49B6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  <a:latin typeface="+mj-lt"/>
              </a:rPr>
              <a:t>03/02/2024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30A9E7-C875-58A7-8B0F-1CC828179E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Feedback from Linac4/PSB/PS/SPS/LEIR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186474-D799-9D9E-6A4C-0A554D8E0E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9FF8727-0930-2478-C39A-22E393967310}"/>
              </a:ext>
            </a:extLst>
          </p:cNvPr>
          <p:cNvSpPr>
            <a:spLocks/>
          </p:cNvSpPr>
          <p:nvPr/>
        </p:nvSpPr>
        <p:spPr>
          <a:xfrm>
            <a:off x="1226949" y="2625365"/>
            <a:ext cx="1308862" cy="2278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425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609A78-81C7-67B3-6AC5-988E95ECD5E7}"/>
              </a:ext>
            </a:extLst>
          </p:cNvPr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Feedback from Linac4/PSB/PS/SPS/LEIR</a:t>
            </a:r>
          </a:p>
        </p:txBody>
      </p:sp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D185C89-9AF3-418A-95B7-03F2D7E5C0DB}" type="slidenum">
              <a:rPr/>
              <a:t>2</a:t>
            </a:fld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46981A-4642-46BD-676B-D04C0D3B3449}"/>
              </a:ext>
            </a:extLst>
          </p:cNvPr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03/02/2024</a:t>
            </a:r>
            <a:endParaRPr lang="de-CH" sz="1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" name="Picture 6" descr="A group of people working in a room&#10;&#10;Description automatically generated">
            <a:extLst>
              <a:ext uri="{FF2B5EF4-FFF2-40B4-BE49-F238E27FC236}">
                <a16:creationId xmlns:a16="http://schemas.microsoft.com/office/drawing/2014/main" id="{AAF11717-3AA0-48F3-C5C4-23DD5A8D2A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123" y="1608765"/>
            <a:ext cx="7154557" cy="38177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C0144F-B93D-6481-ABA5-114FEADCF56E}"/>
              </a:ext>
            </a:extLst>
          </p:cNvPr>
          <p:cNvSpPr txBox="1"/>
          <p:nvPr/>
        </p:nvSpPr>
        <p:spPr>
          <a:xfrm>
            <a:off x="5619420" y="5854642"/>
            <a:ext cx="28162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200" i="1" dirty="0">
                <a:hlinkClick r:id="rId3"/>
              </a:rPr>
              <a:t>https://www.symmetrymagazine.org</a:t>
            </a:r>
            <a:endParaRPr lang="en-CH" sz="1200" i="1" dirty="0"/>
          </a:p>
        </p:txBody>
      </p:sp>
      <p:sp>
        <p:nvSpPr>
          <p:cNvPr id="6" name="ZoneTexte 4">
            <a:extLst>
              <a:ext uri="{FF2B5EF4-FFF2-40B4-BE49-F238E27FC236}">
                <a16:creationId xmlns:a16="http://schemas.microsoft.com/office/drawing/2014/main" id="{253DF55A-3BEF-982A-A5E7-64B7C0FB4169}"/>
              </a:ext>
            </a:extLst>
          </p:cNvPr>
          <p:cNvSpPr/>
          <p:nvPr/>
        </p:nvSpPr>
        <p:spPr>
          <a:xfrm>
            <a:off x="144555" y="540686"/>
            <a:ext cx="914328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GB" sz="3600" spc="-1" dirty="0">
                <a:solidFill>
                  <a:srgbClr val="0055A0"/>
                </a:solidFill>
                <a:latin typeface="Arial"/>
                <a:ea typeface="DejaVu Sans"/>
              </a:rPr>
              <a:t>   </a:t>
            </a:r>
            <a:r>
              <a:rPr lang="en-GB" sz="36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Feedback from Linac4/PSB/PS/SPS OP</a:t>
            </a:r>
            <a:endParaRPr lang="en-GB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DDD80-41B3-DCA0-B3CC-A098DE5B92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ZoneTexte 4">
            <a:extLst>
              <a:ext uri="{FF2B5EF4-FFF2-40B4-BE49-F238E27FC236}">
                <a16:creationId xmlns:a16="http://schemas.microsoft.com/office/drawing/2014/main" id="{7A6D3D5F-3C8D-7E5C-6DCA-0830174F7505}"/>
              </a:ext>
            </a:extLst>
          </p:cNvPr>
          <p:cNvSpPr/>
          <p:nvPr/>
        </p:nvSpPr>
        <p:spPr>
          <a:xfrm>
            <a:off x="0" y="225000"/>
            <a:ext cx="914328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GB" sz="36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	Overview</a:t>
            </a:r>
            <a:endParaRPr lang="en-GB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ZoneTexte 1">
            <a:extLst>
              <a:ext uri="{FF2B5EF4-FFF2-40B4-BE49-F238E27FC236}">
                <a16:creationId xmlns:a16="http://schemas.microsoft.com/office/drawing/2014/main" id="{F2ACBC5A-6EB4-A637-D9F0-A7945A771386}"/>
              </a:ext>
            </a:extLst>
          </p:cNvPr>
          <p:cNvSpPr/>
          <p:nvPr/>
        </p:nvSpPr>
        <p:spPr>
          <a:xfrm>
            <a:off x="128880" y="973080"/>
            <a:ext cx="8850240" cy="341486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Overall, 2024 went well for MD’s, ASM was very useful to prepare beams and sequences. </a:t>
            </a: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Our feedback includes:</a:t>
            </a:r>
          </a:p>
          <a:p>
            <a:pPr>
              <a:lnSpc>
                <a:spcPct val="100000"/>
              </a:lnSpc>
            </a:pPr>
            <a:endParaRPr lang="en-GB" spc="-1" dirty="0">
              <a:solidFill>
                <a:srgbClr val="0055A0"/>
              </a:solidFill>
              <a:latin typeface="Arial"/>
              <a:ea typeface="DejaVu Sans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Some statistics</a:t>
            </a:r>
            <a:endParaRPr lang="en-GB" spc="-1" dirty="0">
              <a:solidFill>
                <a:srgbClr val="0055A0"/>
              </a:solidFill>
              <a:latin typeface="Arial"/>
              <a:ea typeface="DejaVu Sans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Positive points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pc="-1" dirty="0">
                <a:solidFill>
                  <a:srgbClr val="0055A0"/>
                </a:solidFill>
                <a:latin typeface="Arial"/>
                <a:ea typeface="DejaVu Sans"/>
              </a:rPr>
              <a:t>Points for improvement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Some gentle reminder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pc="-1" dirty="0">
                <a:solidFill>
                  <a:srgbClr val="0055A0"/>
                </a:solidFill>
                <a:latin typeface="Arial"/>
                <a:ea typeface="DejaVu Sans"/>
              </a:rPr>
              <a:t>MD request (PS/PSB and SPS)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Scripts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pc="-1" dirty="0">
                <a:solidFill>
                  <a:srgbClr val="0055A0"/>
                </a:solidFill>
                <a:latin typeface="Arial"/>
                <a:ea typeface="DejaVu Sans"/>
              </a:rPr>
              <a:t>Reminders for Booster/PS MD cycle clean-up</a:t>
            </a:r>
            <a:endParaRPr lang="en-GB" sz="1800" b="0" strike="noStrike" spc="-1" dirty="0">
              <a:solidFill>
                <a:srgbClr val="0055A0"/>
              </a:solidFill>
              <a:latin typeface="Arial"/>
              <a:ea typeface="DejaVu San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2715B6-02C1-F1AA-601C-85EC0914ACC9}"/>
              </a:ext>
            </a:extLst>
          </p:cNvPr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Feedback from Linac4/PSB/PS/SPS/LEIR</a:t>
            </a:r>
          </a:p>
        </p:txBody>
      </p:sp>
      <p:sp>
        <p:nvSpPr>
          <p:cNvPr id="2" name="PlaceHolder 1">
            <a:extLst>
              <a:ext uri="{FF2B5EF4-FFF2-40B4-BE49-F238E27FC236}">
                <a16:creationId xmlns:a16="http://schemas.microsoft.com/office/drawing/2014/main" id="{2E328A84-7AB4-6CFC-578E-14A1D47A0A2B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D185C89-9AF3-418A-95B7-03F2D7E5C0DB}" type="slidenum">
              <a:rPr/>
              <a:t>3</a:t>
            </a:fld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FD30D0-C1E7-B983-2692-79F02677A5D3}"/>
              </a:ext>
            </a:extLst>
          </p:cNvPr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03/02/2024</a:t>
            </a:r>
            <a:endParaRPr lang="de-CH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84803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1C7731-A2C7-8C19-5F91-079D774BDC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ZoneTexte 4">
            <a:extLst>
              <a:ext uri="{FF2B5EF4-FFF2-40B4-BE49-F238E27FC236}">
                <a16:creationId xmlns:a16="http://schemas.microsoft.com/office/drawing/2014/main" id="{12E4167A-BAA8-DFE8-6BC1-DF87CCDAF8C2}"/>
              </a:ext>
            </a:extLst>
          </p:cNvPr>
          <p:cNvSpPr/>
          <p:nvPr/>
        </p:nvSpPr>
        <p:spPr>
          <a:xfrm>
            <a:off x="0" y="225000"/>
            <a:ext cx="914328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GB" sz="36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	Some stati</a:t>
            </a:r>
            <a:r>
              <a:rPr lang="en-GB" sz="3600" spc="-1" dirty="0">
                <a:solidFill>
                  <a:srgbClr val="0055A0"/>
                </a:solidFill>
                <a:latin typeface="Arial"/>
                <a:ea typeface="DejaVu Sans"/>
              </a:rPr>
              <a:t>stics over 2024</a:t>
            </a:r>
            <a:endParaRPr lang="en-GB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ACF571-7CF3-634F-D493-515E6A175DBF}"/>
              </a:ext>
            </a:extLst>
          </p:cNvPr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Feedback from Linac4/PSB/PS/SPS/LEIR</a:t>
            </a:r>
          </a:p>
        </p:txBody>
      </p:sp>
      <p:sp>
        <p:nvSpPr>
          <p:cNvPr id="2" name="PlaceHolder 1">
            <a:extLst>
              <a:ext uri="{FF2B5EF4-FFF2-40B4-BE49-F238E27FC236}">
                <a16:creationId xmlns:a16="http://schemas.microsoft.com/office/drawing/2014/main" id="{987BFB61-1669-57F3-4E08-208B9B26FDAC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99630B8-9DBC-4AF0-A319-2F09AB911C52}" type="slidenum">
              <a:rPr/>
              <a:t>4</a:t>
            </a:fld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18835A-29B1-8B70-F656-A130F95D6EBF}"/>
              </a:ext>
            </a:extLst>
          </p:cNvPr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03/02/2024</a:t>
            </a:r>
            <a:endParaRPr lang="de-CH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FAB78949-D9DC-B448-6716-02F4B0A742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75591149"/>
              </p:ext>
            </p:extLst>
          </p:nvPr>
        </p:nvGraphicFramePr>
        <p:xfrm>
          <a:off x="353601" y="1543664"/>
          <a:ext cx="4218039" cy="3612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1FC430FA-F6B3-9476-44DC-DC5E7171B7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15951613"/>
              </p:ext>
            </p:extLst>
          </p:nvPr>
        </p:nvGraphicFramePr>
        <p:xfrm>
          <a:off x="4330750" y="1543664"/>
          <a:ext cx="4218039" cy="3612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2734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B7457F-E298-130A-3427-D45656E97E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ZoneTexte 4">
            <a:extLst>
              <a:ext uri="{FF2B5EF4-FFF2-40B4-BE49-F238E27FC236}">
                <a16:creationId xmlns:a16="http://schemas.microsoft.com/office/drawing/2014/main" id="{15E51A6D-006A-21DB-BE3F-C9055735315D}"/>
              </a:ext>
            </a:extLst>
          </p:cNvPr>
          <p:cNvSpPr/>
          <p:nvPr/>
        </p:nvSpPr>
        <p:spPr>
          <a:xfrm>
            <a:off x="0" y="225000"/>
            <a:ext cx="914328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GB" sz="36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	Positive Points</a:t>
            </a:r>
            <a:endParaRPr lang="en-GB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ZoneTexte 1">
            <a:extLst>
              <a:ext uri="{FF2B5EF4-FFF2-40B4-BE49-F238E27FC236}">
                <a16:creationId xmlns:a16="http://schemas.microsoft.com/office/drawing/2014/main" id="{72A9F9DC-357B-AB59-A1A4-4CD50168528A}"/>
              </a:ext>
            </a:extLst>
          </p:cNvPr>
          <p:cNvSpPr/>
          <p:nvPr/>
        </p:nvSpPr>
        <p:spPr>
          <a:xfrm>
            <a:off x="128880" y="973080"/>
            <a:ext cx="8850240" cy="147587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GB" sz="1800" b="0" strike="noStrike" spc="-1" dirty="0">
                <a:latin typeface="Arial"/>
                <a:ea typeface="DejaVu Sans"/>
              </a:rPr>
              <a:t>MD-user autonomy during </a:t>
            </a:r>
            <a:r>
              <a:rPr lang="en-GB" sz="1800" b="1" strike="noStrike" spc="-1" dirty="0">
                <a:latin typeface="Arial"/>
                <a:ea typeface="DejaVu Sans"/>
              </a:rPr>
              <a:t>their</a:t>
            </a:r>
            <a:r>
              <a:rPr lang="en-GB" sz="1800" b="0" strike="noStrike" spc="-1" dirty="0">
                <a:latin typeface="Arial"/>
                <a:ea typeface="DejaVu Sans"/>
              </a:rPr>
              <a:t> MD.</a:t>
            </a:r>
            <a:endParaRPr lang="en-GB" sz="1800" b="0" strike="noStrike" spc="-1" dirty="0"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GB" b="0" i="0" u="none" strike="noStrike" dirty="0">
                <a:effectLst/>
              </a:rPr>
              <a:t>MD-user informed operation crew upon completion of their session.</a:t>
            </a:r>
            <a:endParaRPr lang="en-GB" sz="1800" b="0" strike="noStrike" spc="-1" dirty="0"/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GB" sz="1800" b="0" strike="noStrike" spc="-1" dirty="0">
                <a:ea typeface="DejaVu Sans"/>
              </a:rPr>
              <a:t>MD-information available in </a:t>
            </a:r>
            <a:r>
              <a:rPr lang="en-GB" sz="1800" b="1" strike="noStrike" spc="-1" dirty="0">
                <a:ea typeface="DejaVu Sans"/>
              </a:rPr>
              <a:t>ASM</a:t>
            </a:r>
            <a:r>
              <a:rPr lang="en-GB" sz="1800" b="0" strike="noStrike" spc="-1" dirty="0">
                <a:ea typeface="DejaVu Sans"/>
              </a:rPr>
              <a:t>.</a:t>
            </a: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GB" dirty="0"/>
              <a:t>A weekly MD coffee discussion was introduced every Friday</a:t>
            </a: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GB" sz="1800" b="0" strike="noStrike" spc="-1" dirty="0">
                <a:latin typeface="Arial"/>
              </a:rPr>
              <a:t>Good improvement of the LHC MD block preparation</a:t>
            </a:r>
            <a:endParaRPr lang="en-GB" sz="1800" b="0" strike="noStrike" spc="-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DDD80E-1D39-C841-2870-985BBCF96F41}"/>
              </a:ext>
            </a:extLst>
          </p:cNvPr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Feedback from Linac4/PSB/PS/SPS/LEIR</a:t>
            </a:r>
          </a:p>
        </p:txBody>
      </p:sp>
      <p:sp>
        <p:nvSpPr>
          <p:cNvPr id="2" name="PlaceHolder 1">
            <a:extLst>
              <a:ext uri="{FF2B5EF4-FFF2-40B4-BE49-F238E27FC236}">
                <a16:creationId xmlns:a16="http://schemas.microsoft.com/office/drawing/2014/main" id="{38645F62-5016-312D-7EC0-3002A556C28F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D185C89-9AF3-418A-95B7-03F2D7E5C0DB}" type="slidenum">
              <a:rPr/>
              <a:t>5</a:t>
            </a:fld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88BD9E-17F3-E561-A9D9-61C653CAC2D7}"/>
              </a:ext>
            </a:extLst>
          </p:cNvPr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03/02/2024</a:t>
            </a:r>
            <a:endParaRPr lang="de-CH" sz="1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" name="Picture 5" descr="A screenshot of a calendar&#10;&#10;Description automatically generated">
            <a:extLst>
              <a:ext uri="{FF2B5EF4-FFF2-40B4-BE49-F238E27FC236}">
                <a16:creationId xmlns:a16="http://schemas.microsoft.com/office/drawing/2014/main" id="{B5C96EE9-DB9A-E457-0107-11A592E7AD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38" y="2671128"/>
            <a:ext cx="5829425" cy="1823608"/>
          </a:xfrm>
          <a:prstGeom prst="rect">
            <a:avLst/>
          </a:prstGeom>
          <a:ln>
            <a:solidFill>
              <a:schemeClr val="accent1">
                <a:lumMod val="10000"/>
              </a:schemeClr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106E09-EB24-422D-132D-738CBDA574B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3806"/>
          <a:stretch/>
        </p:blipFill>
        <p:spPr>
          <a:xfrm>
            <a:off x="3978106" y="3740248"/>
            <a:ext cx="4860255" cy="2218204"/>
          </a:xfrm>
          <a:prstGeom prst="rect">
            <a:avLst/>
          </a:prstGeom>
          <a:ln>
            <a:solidFill>
              <a:schemeClr val="accent1">
                <a:lumMod val="1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29363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66C691-A926-EAFB-B71E-748FA5030B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ZoneTexte 4">
            <a:extLst>
              <a:ext uri="{FF2B5EF4-FFF2-40B4-BE49-F238E27FC236}">
                <a16:creationId xmlns:a16="http://schemas.microsoft.com/office/drawing/2014/main" id="{2669AD84-C32A-EF87-83D8-E80BA07EB37B}"/>
              </a:ext>
            </a:extLst>
          </p:cNvPr>
          <p:cNvSpPr/>
          <p:nvPr/>
        </p:nvSpPr>
        <p:spPr>
          <a:xfrm>
            <a:off x="0" y="225000"/>
            <a:ext cx="914328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GB" sz="36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	</a:t>
            </a:r>
            <a:r>
              <a:rPr lang="en-GB" sz="3600" spc="-1" dirty="0">
                <a:solidFill>
                  <a:srgbClr val="0055A0"/>
                </a:solidFill>
                <a:latin typeface="Arial"/>
                <a:ea typeface="DejaVu Sans"/>
              </a:rPr>
              <a:t>Points for improvement</a:t>
            </a:r>
            <a:endParaRPr lang="en-GB" sz="3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ZoneTexte 1">
            <a:extLst>
              <a:ext uri="{FF2B5EF4-FFF2-40B4-BE49-F238E27FC236}">
                <a16:creationId xmlns:a16="http://schemas.microsoft.com/office/drawing/2014/main" id="{FF02042D-6E31-9327-0D26-5E755096004E}"/>
              </a:ext>
            </a:extLst>
          </p:cNvPr>
          <p:cNvSpPr/>
          <p:nvPr/>
        </p:nvSpPr>
        <p:spPr>
          <a:xfrm>
            <a:off x="293040" y="1897313"/>
            <a:ext cx="8850240" cy="313786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Reminder : Use ASM to express special needs, such as:</a:t>
            </a: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108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Required number of (SPS)-injections</a:t>
            </a: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108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Need </a:t>
            </a:r>
            <a:r>
              <a:rPr lang="en-GB" sz="1800" strike="noStrike" spc="-1" dirty="0">
                <a:solidFill>
                  <a:srgbClr val="0055A0"/>
                </a:solidFill>
                <a:latin typeface="Arial"/>
                <a:ea typeface="DejaVu Sans"/>
              </a:rPr>
              <a:t>for</a:t>
            </a:r>
            <a:r>
              <a:rPr lang="en-GB" sz="18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 instrumentation </a:t>
            </a: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(</a:t>
            </a:r>
            <a:r>
              <a:rPr lang="en-GB" sz="1800" b="0" strike="noStrike" spc="-1" dirty="0" err="1">
                <a:solidFill>
                  <a:srgbClr val="0055A0"/>
                </a:solidFill>
                <a:latin typeface="Arial"/>
                <a:ea typeface="DejaVu Sans"/>
              </a:rPr>
              <a:t>Tomoscope</a:t>
            </a: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, WS…)</a:t>
            </a: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1080000" lvl="4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MD could </a:t>
            </a:r>
            <a:r>
              <a:rPr lang="en-GB" sz="1800" strike="noStrike" spc="-1" dirty="0">
                <a:solidFill>
                  <a:srgbClr val="0055A0"/>
                </a:solidFill>
                <a:latin typeface="Arial"/>
                <a:ea typeface="DejaVu Sans"/>
              </a:rPr>
              <a:t>affect the </a:t>
            </a:r>
            <a:r>
              <a:rPr lang="en-GB" sz="1800" b="1" strike="noStrike" spc="-1" dirty="0">
                <a:solidFill>
                  <a:srgbClr val="0055A0"/>
                </a:solidFill>
                <a:latin typeface="Arial"/>
                <a:ea typeface="DejaVu Sans"/>
              </a:rPr>
              <a:t>physics </a:t>
            </a: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(being at the limit of BLM, RF power,...)</a:t>
            </a:r>
          </a:p>
          <a:p>
            <a:pPr marL="864000" lvl="4">
              <a:lnSpc>
                <a:spcPct val="100000"/>
              </a:lnSpc>
              <a:buClr>
                <a:srgbClr val="000000"/>
              </a:buClr>
              <a:buSzPct val="45000"/>
            </a:pP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Fill in ASM earlier, ideally </a:t>
            </a:r>
            <a:r>
              <a:rPr lang="en-GB" spc="-1" dirty="0">
                <a:solidFill>
                  <a:srgbClr val="0055A0"/>
                </a:solidFill>
                <a:latin typeface="Arial"/>
                <a:ea typeface="DejaVu Sans"/>
              </a:rPr>
              <a:t>by</a:t>
            </a: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 Wednesday evening for upcoming week.</a:t>
            </a:r>
          </a:p>
          <a:p>
            <a:pPr marL="889200" lvl="2" indent="-216000"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GB" spc="-1" dirty="0">
                <a:solidFill>
                  <a:srgbClr val="0055A0"/>
                </a:solidFill>
                <a:latin typeface="Arial"/>
              </a:rPr>
              <a:t>If you don’t know which cycle you have to enter, contact MD link person</a:t>
            </a:r>
          </a:p>
          <a:p>
            <a:pPr marL="889200" lvl="2" indent="-216000">
              <a:buClr>
                <a:srgbClr val="000000"/>
              </a:buClr>
              <a:buSzPct val="45000"/>
              <a:buFont typeface="Wingdings" charset="2"/>
              <a:buChar char=""/>
            </a:pPr>
            <a:endParaRPr lang="en-GB" b="0" strike="noStrike" spc="-1" dirty="0">
              <a:solidFill>
                <a:srgbClr val="000000"/>
              </a:solidFill>
              <a:latin typeface="Arial"/>
            </a:endParaRPr>
          </a:p>
          <a:p>
            <a:pPr marL="432000" lvl="1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"/>
            </a:pPr>
            <a:r>
              <a:rPr lang="en-GB" sz="1800" b="0" strike="noStrike" spc="-1" dirty="0">
                <a:solidFill>
                  <a:srgbClr val="0055A0"/>
                </a:solidFill>
                <a:latin typeface="Arial"/>
                <a:ea typeface="DejaVu Sans"/>
              </a:rPr>
              <a:t>Keep the same MD number during the year for a same subject of study</a:t>
            </a:r>
          </a:p>
          <a:p>
            <a:pPr marL="216000" lvl="1">
              <a:lnSpc>
                <a:spcPct val="100000"/>
              </a:lnSpc>
              <a:buClr>
                <a:srgbClr val="000000"/>
              </a:buClr>
              <a:buSzPct val="45000"/>
            </a:pP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86900F-8710-6090-DE7E-B7BFE0EEB853}"/>
              </a:ext>
            </a:extLst>
          </p:cNvPr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Feedback from Linac4/PSB/PS/SPS/LEIR</a:t>
            </a:r>
          </a:p>
        </p:txBody>
      </p:sp>
      <p:sp>
        <p:nvSpPr>
          <p:cNvPr id="2" name="PlaceHolder 1">
            <a:extLst>
              <a:ext uri="{FF2B5EF4-FFF2-40B4-BE49-F238E27FC236}">
                <a16:creationId xmlns:a16="http://schemas.microsoft.com/office/drawing/2014/main" id="{1731B62A-C58B-DF8B-D04C-F22DB82CC0C9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99630B8-9DBC-4AF0-A319-2F09AB911C52}" type="slidenum">
              <a:rPr/>
              <a:t>6</a:t>
            </a:fld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0E9740-3C56-937E-4E83-13061BB899A5}"/>
              </a:ext>
            </a:extLst>
          </p:cNvPr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03/02/2024</a:t>
            </a:r>
            <a:endParaRPr lang="de-CH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94952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A4E729-88D2-E47C-6193-E83B9DA6A8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ZoneTexte 4">
            <a:extLst>
              <a:ext uri="{FF2B5EF4-FFF2-40B4-BE49-F238E27FC236}">
                <a16:creationId xmlns:a16="http://schemas.microsoft.com/office/drawing/2014/main" id="{2ADC2F1A-9C4D-CE1E-2C2A-6DA2222103B1}"/>
              </a:ext>
            </a:extLst>
          </p:cNvPr>
          <p:cNvSpPr/>
          <p:nvPr/>
        </p:nvSpPr>
        <p:spPr>
          <a:xfrm>
            <a:off x="0" y="225000"/>
            <a:ext cx="914328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GB" sz="3600" spc="-1" dirty="0">
                <a:solidFill>
                  <a:srgbClr val="0055A0"/>
                </a:solidFill>
                <a:latin typeface="Arial"/>
              </a:rPr>
              <a:t>	</a:t>
            </a:r>
            <a:r>
              <a:rPr kumimoji="0" lang="en-US" sz="3600" b="0" i="0" u="none" strike="noStrike" kern="1200" cap="none" spc="0" normalizeH="0" baseline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rPr>
              <a:t>Some gentle reminder</a:t>
            </a:r>
            <a:endParaRPr lang="en-US" sz="360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BBEE58-0D51-13FB-6FC8-54B8ED49950F}"/>
              </a:ext>
            </a:extLst>
          </p:cNvPr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Feedback from Linac4/PSB/PS/SPS/LEIR</a:t>
            </a:r>
          </a:p>
        </p:txBody>
      </p:sp>
      <p:sp>
        <p:nvSpPr>
          <p:cNvPr id="2" name="PlaceHolder 1">
            <a:extLst>
              <a:ext uri="{FF2B5EF4-FFF2-40B4-BE49-F238E27FC236}">
                <a16:creationId xmlns:a16="http://schemas.microsoft.com/office/drawing/2014/main" id="{21963151-4101-5666-B0BE-51D0107ECAB4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D90DAED-56FF-4559-8549-44B27B7E456F}" type="slidenum">
              <a:rPr/>
              <a:t>7</a:t>
            </a:fld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9EC9EF-ECB6-B570-B1DB-969C042D5483}"/>
              </a:ext>
            </a:extLst>
          </p:cNvPr>
          <p:cNvSpPr>
            <a:spLocks noGrp="1"/>
          </p:cNvSpPr>
          <p:nvPr>
            <p:ph type="dt" idx="3"/>
          </p:nvPr>
        </p:nvSpPr>
        <p:spPr>
          <a:noFill/>
          <a:ln w="0"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+mj-lt"/>
              </a:rPr>
              <a:t>03/02/2024</a:t>
            </a:r>
            <a:endParaRPr lang="de-CH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CC34FD5-51EA-22F7-4DC4-101CA635514F}"/>
              </a:ext>
            </a:extLst>
          </p:cNvPr>
          <p:cNvSpPr txBox="1">
            <a:spLocks/>
          </p:cNvSpPr>
          <p:nvPr/>
        </p:nvSpPr>
        <p:spPr>
          <a:xfrm>
            <a:off x="306916" y="1061883"/>
            <a:ext cx="8379164" cy="376575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Parallel MDs in all machines take place every weekday during working hours (08:00-20:00). There is always one available MD cycle in PSB, PS and SPS </a:t>
            </a:r>
          </a:p>
          <a:p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Having a cycle assigned as “spare” does not guarantee to have it played</a:t>
            </a:r>
          </a:p>
          <a:p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When LHC is filling, even in dedicated, MD beams could be affected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Don’t hesitate to contact the MD link person for specific needs or questions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Inform the CCC when you need your beam and when you have finished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/>
              <a:t>		</a:t>
            </a:r>
            <a:endParaRPr lang="en-US" sz="1800" dirty="0"/>
          </a:p>
          <a:p>
            <a:endParaRPr lang="fr-CH" sz="1800" dirty="0"/>
          </a:p>
        </p:txBody>
      </p:sp>
      <p:pic>
        <p:nvPicPr>
          <p:cNvPr id="9" name="Graphic 8" descr="Warning outline">
            <a:extLst>
              <a:ext uri="{FF2B5EF4-FFF2-40B4-BE49-F238E27FC236}">
                <a16:creationId xmlns:a16="http://schemas.microsoft.com/office/drawing/2014/main" id="{9315F599-CBE1-9FD9-B026-7465DD751B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9920" y="4077515"/>
            <a:ext cx="914400" cy="914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34B9052-8A8B-A1B0-82BE-D499AE92F230}"/>
              </a:ext>
            </a:extLst>
          </p:cNvPr>
          <p:cNvSpPr txBox="1"/>
          <p:nvPr/>
        </p:nvSpPr>
        <p:spPr>
          <a:xfrm>
            <a:off x="2074510" y="3920491"/>
            <a:ext cx="610091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1800" b="1" dirty="0">
                <a:solidFill>
                  <a:srgbClr val="FF0000"/>
                </a:solidFill>
              </a:rPr>
              <a:t>For preparation</a:t>
            </a:r>
            <a:r>
              <a:rPr lang="en-US" sz="1800" dirty="0">
                <a:solidFill>
                  <a:srgbClr val="FF0000"/>
                </a:solidFill>
              </a:rPr>
              <a:t>, specific/exotic beams required </a:t>
            </a:r>
            <a:r>
              <a:rPr lang="en-GB" sz="1800" b="0" strike="noStrike" spc="-1" dirty="0">
                <a:solidFill>
                  <a:srgbClr val="FF0000"/>
                </a:solidFill>
                <a:latin typeface="Arial"/>
                <a:ea typeface="DejaVu Sans"/>
              </a:rPr>
              <a:t>a minimum of </a:t>
            </a:r>
            <a:r>
              <a:rPr lang="en-GB" sz="1800" b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15 days </a:t>
            </a:r>
            <a:r>
              <a:rPr lang="en-GB" sz="1800" b="0" strike="noStrike" spc="-1" dirty="0">
                <a:solidFill>
                  <a:srgbClr val="FF0000"/>
                </a:solidFill>
                <a:latin typeface="Arial"/>
                <a:ea typeface="DejaVu Sans"/>
              </a:rPr>
              <a:t>to be generated and tested. </a:t>
            </a:r>
            <a:endParaRPr lang="en-GB" sz="1800" spc="-1" dirty="0">
              <a:solidFill>
                <a:srgbClr val="FF0000"/>
              </a:solidFill>
              <a:latin typeface="Arial"/>
              <a:ea typeface="DejaVu Sans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b="1" strike="noStrike" spc="-1" dirty="0">
                <a:solidFill>
                  <a:srgbClr val="FF0000"/>
                </a:solidFill>
                <a:latin typeface="Arial"/>
                <a:ea typeface="DejaVu Sans"/>
              </a:rPr>
              <a:t>Inform</a:t>
            </a:r>
            <a:r>
              <a:rPr lang="en-GB" sz="1800" b="0" strike="noStrike" spc="-1" dirty="0">
                <a:solidFill>
                  <a:srgbClr val="FF0000"/>
                </a:solidFill>
                <a:latin typeface="Arial"/>
                <a:ea typeface="DejaVu Sans"/>
              </a:rPr>
              <a:t> via email the MD lin</a:t>
            </a:r>
            <a:r>
              <a:rPr lang="en-GB" sz="1800" spc="-1" dirty="0">
                <a:solidFill>
                  <a:srgbClr val="FF0000"/>
                </a:solidFill>
                <a:latin typeface="Arial"/>
                <a:ea typeface="DejaVu Sans"/>
              </a:rPr>
              <a:t>k person or MD coordinators as early as possible</a:t>
            </a:r>
            <a:r>
              <a:rPr lang="en-GB" sz="1800" b="0" strike="noStrike" spc="-1" dirty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pc="-1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6401C3-BDEB-A70B-2BE9-161F6365584A}"/>
              </a:ext>
            </a:extLst>
          </p:cNvPr>
          <p:cNvSpPr txBox="1"/>
          <p:nvPr/>
        </p:nvSpPr>
        <p:spPr>
          <a:xfrm>
            <a:off x="382418" y="5156191"/>
            <a:ext cx="822816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Also, keep in mind that some longer preparation times are expected at the beginning of the year, as the 2024 cycles are expected to be slightly different after the restart.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4827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Feedback from Linac4/PSB/PS/SPS/LEIR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70471" y="870079"/>
            <a:ext cx="8991599" cy="31907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-11724" y="0"/>
            <a:ext cx="8991599" cy="7951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/>
              <a:t>	MD request (PS/PSB)</a:t>
            </a:r>
            <a:endParaRPr lang="en-GB" sz="4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7AD254B-DEC8-1A1B-4401-A27E77348864}"/>
              </a:ext>
            </a:extLst>
          </p:cNvPr>
          <p:cNvSpPr>
            <a:spLocks/>
          </p:cNvSpPr>
          <p:nvPr/>
        </p:nvSpPr>
        <p:spPr>
          <a:xfrm>
            <a:off x="2102177" y="1848136"/>
            <a:ext cx="3563332" cy="3676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DE2DF2-D68C-70DC-CF9F-3F463F4652D8}"/>
              </a:ext>
            </a:extLst>
          </p:cNvPr>
          <p:cNvSpPr>
            <a:spLocks/>
          </p:cNvSpPr>
          <p:nvPr/>
        </p:nvSpPr>
        <p:spPr>
          <a:xfrm>
            <a:off x="1170494" y="2584516"/>
            <a:ext cx="2894029" cy="2152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4554130-F6E8-AA6C-6E12-6D0AEE142B06}"/>
              </a:ext>
            </a:extLst>
          </p:cNvPr>
          <p:cNvSpPr>
            <a:spLocks/>
          </p:cNvSpPr>
          <p:nvPr/>
        </p:nvSpPr>
        <p:spPr>
          <a:xfrm>
            <a:off x="1542933" y="2416287"/>
            <a:ext cx="2894029" cy="3676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2AB83E-C7C2-CC55-1AE1-A846243F818C}"/>
              </a:ext>
            </a:extLst>
          </p:cNvPr>
          <p:cNvSpPr txBox="1"/>
          <p:nvPr/>
        </p:nvSpPr>
        <p:spPr>
          <a:xfrm>
            <a:off x="5759517" y="3149052"/>
            <a:ext cx="2830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 a clone of the required beam when creating the request.</a:t>
            </a:r>
          </a:p>
          <a:p>
            <a:r>
              <a:rPr lang="en-GB" dirty="0"/>
              <a:t>MD link person will then create the clone with the right MD number and correct the MD request with the new name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84B0041-415F-E5CD-9411-985C03612B19}"/>
              </a:ext>
            </a:extLst>
          </p:cNvPr>
          <p:cNvSpPr txBox="1"/>
          <p:nvPr/>
        </p:nvSpPr>
        <p:spPr>
          <a:xfrm>
            <a:off x="6267560" y="723980"/>
            <a:ext cx="26641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 your request and select the beam you need; it can be an operational beam or an existing MD beam</a:t>
            </a:r>
          </a:p>
          <a:p>
            <a:r>
              <a:rPr lang="en-US" dirty="0"/>
              <a:t>If in doubt, contact the MD link person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AB5D157F-280D-AB21-7CF0-B78F5934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89947" y="6351784"/>
            <a:ext cx="2133600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03/02/2024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A8CE9D9-290B-377A-4F32-2D440FF618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260" y="2174510"/>
            <a:ext cx="3914775" cy="37623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A218069-64C0-7598-AAEB-8CD3E1D96D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0552" y="1204624"/>
            <a:ext cx="3851498" cy="1732197"/>
          </a:xfrm>
          <a:prstGeom prst="rect">
            <a:avLst/>
          </a:prstGeom>
          <a:ln>
            <a:solidFill>
              <a:schemeClr val="accent1">
                <a:lumMod val="10000"/>
              </a:schemeClr>
            </a:solidFill>
          </a:ln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FF2D241-B0DC-11E0-0253-F9E9F6D8F4D7}"/>
              </a:ext>
            </a:extLst>
          </p:cNvPr>
          <p:cNvCxnSpPr>
            <a:cxnSpLocks/>
            <a:stCxn id="37" idx="1"/>
          </p:cNvCxnSpPr>
          <p:nvPr/>
        </p:nvCxnSpPr>
        <p:spPr>
          <a:xfrm flipH="1" flipV="1">
            <a:off x="3726426" y="1423389"/>
            <a:ext cx="2541134" cy="3162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9ADA42E-39BD-6D69-179C-133A12FE29D0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2102177" y="4303214"/>
            <a:ext cx="3657340" cy="4111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6D4C35F-910A-28C4-AB9E-5C33AE658BD7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1750142" y="2732541"/>
            <a:ext cx="4009375" cy="15706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87FF72E-ED89-2447-8963-91F9A196D204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3596096" y="1739643"/>
            <a:ext cx="2671464" cy="6766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8964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8E0F7C-A0CE-B70D-F7A2-A5044D679D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11FD67-B442-B7F0-C6A1-4D83B48EE6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2DE97FB-0EE4-34D0-CFBA-02D3F77289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Feedback from Linac4/PSB/PS/SPS/LEIR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FCDBF9E-4080-16C1-B8D9-F51159B35F8D}"/>
              </a:ext>
            </a:extLst>
          </p:cNvPr>
          <p:cNvSpPr txBox="1">
            <a:spLocks/>
          </p:cNvSpPr>
          <p:nvPr/>
        </p:nvSpPr>
        <p:spPr>
          <a:xfrm>
            <a:off x="70471" y="870079"/>
            <a:ext cx="8991599" cy="31907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CEEFB639-DF09-D2AE-BCCC-26A8B55D3A0C}"/>
              </a:ext>
            </a:extLst>
          </p:cNvPr>
          <p:cNvSpPr txBox="1">
            <a:spLocks/>
          </p:cNvSpPr>
          <p:nvPr/>
        </p:nvSpPr>
        <p:spPr>
          <a:xfrm>
            <a:off x="-11724" y="0"/>
            <a:ext cx="8991599" cy="7951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/>
              <a:t>	MD request (SPS)</a:t>
            </a:r>
            <a:endParaRPr lang="en-GB" sz="4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6A9868-5CA3-846D-74CB-01FD9410D24F}"/>
              </a:ext>
            </a:extLst>
          </p:cNvPr>
          <p:cNvSpPr>
            <a:spLocks/>
          </p:cNvSpPr>
          <p:nvPr/>
        </p:nvSpPr>
        <p:spPr>
          <a:xfrm>
            <a:off x="2102177" y="1848136"/>
            <a:ext cx="3563332" cy="3676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8ED2F6B-FFE9-254F-3F1E-2E905DA209AD}"/>
              </a:ext>
            </a:extLst>
          </p:cNvPr>
          <p:cNvSpPr>
            <a:spLocks/>
          </p:cNvSpPr>
          <p:nvPr/>
        </p:nvSpPr>
        <p:spPr>
          <a:xfrm>
            <a:off x="1170494" y="2584516"/>
            <a:ext cx="2894029" cy="2152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A900F4-CEE2-B539-7B69-589C6D35A067}"/>
              </a:ext>
            </a:extLst>
          </p:cNvPr>
          <p:cNvSpPr>
            <a:spLocks/>
          </p:cNvSpPr>
          <p:nvPr/>
        </p:nvSpPr>
        <p:spPr>
          <a:xfrm>
            <a:off x="1542933" y="2416287"/>
            <a:ext cx="2894029" cy="3676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449795-C42A-2E41-81AE-338E3248A4C3}"/>
              </a:ext>
            </a:extLst>
          </p:cNvPr>
          <p:cNvSpPr txBox="1"/>
          <p:nvPr/>
        </p:nvSpPr>
        <p:spPr>
          <a:xfrm>
            <a:off x="2549464" y="4468913"/>
            <a:ext cx="56359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 a clone of the required beam for the PS and PSB. </a:t>
            </a:r>
          </a:p>
          <a:p>
            <a:r>
              <a:rPr lang="en-GB" dirty="0"/>
              <a:t>For SPS, don’t use the clone, only few users have a clone (only physic user like SFT and Awake for dedicated MD, but not the short MD cycles)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3EE144A-6113-40CD-78DD-F429E60B452C}"/>
              </a:ext>
            </a:extLst>
          </p:cNvPr>
          <p:cNvSpPr txBox="1"/>
          <p:nvPr/>
        </p:nvSpPr>
        <p:spPr>
          <a:xfrm>
            <a:off x="5535620" y="2580843"/>
            <a:ext cx="26641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Give as much information as possible :</a:t>
            </a:r>
            <a:br>
              <a:rPr lang="en-US" dirty="0"/>
            </a:br>
            <a:r>
              <a:rPr lang="en-GB" dirty="0"/>
              <a:t>number of injections, number of bunches, intensities…</a:t>
            </a:r>
            <a:endParaRPr lang="en-US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E87EBC87-6551-68BA-8379-619E57AAEA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89947" y="6351784"/>
            <a:ext cx="2133600" cy="365125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+mj-lt"/>
              </a:rPr>
              <a:t>03/02/2024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1FA0CF5-4559-EF85-5309-B476ACFDA5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095" y="1085677"/>
            <a:ext cx="4924370" cy="3332089"/>
          </a:xfrm>
          <a:prstGeom prst="rect">
            <a:avLst/>
          </a:prstGeom>
          <a:ln>
            <a:solidFill>
              <a:schemeClr val="accent1">
                <a:lumMod val="10000"/>
              </a:schemeClr>
            </a:solidFill>
          </a:ln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79CC20D-5526-054E-573F-E625A19159A1}"/>
              </a:ext>
            </a:extLst>
          </p:cNvPr>
          <p:cNvCxnSpPr>
            <a:cxnSpLocks/>
            <a:stCxn id="37" idx="1"/>
          </p:cNvCxnSpPr>
          <p:nvPr/>
        </p:nvCxnSpPr>
        <p:spPr>
          <a:xfrm flipH="1" flipV="1">
            <a:off x="1936955" y="2177546"/>
            <a:ext cx="3598665" cy="11419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E6DC220-04AA-98BF-BCA7-AA4177E0217B}"/>
              </a:ext>
            </a:extLst>
          </p:cNvPr>
          <p:cNvSpPr txBox="1"/>
          <p:nvPr/>
        </p:nvSpPr>
        <p:spPr>
          <a:xfrm>
            <a:off x="5665509" y="1177490"/>
            <a:ext cx="2664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more details we have, the more efficient we will be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4DFB48B-8072-6C8C-3C3E-01FAC993A76F}"/>
              </a:ext>
            </a:extLst>
          </p:cNvPr>
          <p:cNvCxnSpPr>
            <a:cxnSpLocks/>
          </p:cNvCxnSpPr>
          <p:nvPr/>
        </p:nvCxnSpPr>
        <p:spPr>
          <a:xfrm flipH="1" flipV="1">
            <a:off x="1885085" y="4298601"/>
            <a:ext cx="710832" cy="9089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237198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21608</TotalTime>
  <Words>943</Words>
  <Application>Microsoft Office PowerPoint</Application>
  <PresentationFormat>On-screen Show (4:3)</PresentationFormat>
  <Paragraphs>128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Aptos</vt:lpstr>
      <vt:lpstr>Arial</vt:lpstr>
      <vt:lpstr>DejaVu Sans</vt:lpstr>
      <vt:lpstr>Symbol</vt:lpstr>
      <vt:lpstr>Times New Roman</vt:lpstr>
      <vt:lpstr>Wingdings</vt:lpstr>
      <vt:lpstr>CERNCorporate4-3</vt:lpstr>
      <vt:lpstr>CERNCorporate4-3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MD running with scripts</vt:lpstr>
      <vt:lpstr>Booster/PS MD Cycles Clean-Up</vt:lpstr>
      <vt:lpstr>Booster/PS MD Cycles Clean-Up</vt:lpstr>
      <vt:lpstr>Question 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Microsoft Office User</dc:creator>
  <dc:description/>
  <cp:lastModifiedBy>Gil Imesch</cp:lastModifiedBy>
  <cp:revision>296</cp:revision>
  <dcterms:created xsi:type="dcterms:W3CDTF">2021-12-13T08:22:31Z</dcterms:created>
  <dcterms:modified xsi:type="dcterms:W3CDTF">2025-01-31T14:10:33Z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Affichage à l'écran (4:3)</vt:lpwstr>
  </property>
  <property fmtid="{D5CDD505-2E9C-101B-9397-08002B2CF9AE}" pid="3" name="Slides">
    <vt:i4>4</vt:i4>
  </property>
</Properties>
</file>