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456" r:id="rId2"/>
    <p:sldId id="500" r:id="rId3"/>
    <p:sldId id="495" r:id="rId4"/>
    <p:sldId id="498" r:id="rId5"/>
    <p:sldId id="497" r:id="rId6"/>
    <p:sldId id="484" r:id="rId7"/>
    <p:sldId id="490" r:id="rId8"/>
    <p:sldId id="485" r:id="rId9"/>
    <p:sldId id="489" r:id="rId10"/>
    <p:sldId id="501" r:id="rId11"/>
    <p:sldId id="494" r:id="rId12"/>
    <p:sldId id="502" r:id="rId13"/>
    <p:sldId id="49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438" userDrawn="1">
          <p15:clr>
            <a:srgbClr val="A4A3A4"/>
          </p15:clr>
        </p15:guide>
        <p15:guide id="4" pos="7242" userDrawn="1">
          <p15:clr>
            <a:srgbClr val="A4A3A4"/>
          </p15:clr>
        </p15:guide>
        <p15:guide id="5" orient="horz" pos="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AFA"/>
    <a:srgbClr val="0047FC"/>
    <a:srgbClr val="D6A300"/>
    <a:srgbClr val="73BDFF"/>
    <a:srgbClr val="A58B3A"/>
    <a:srgbClr val="000000"/>
    <a:srgbClr val="FFEB9C"/>
    <a:srgbClr val="E7E9F0"/>
    <a:srgbClr val="CBD1DF"/>
    <a:srgbClr val="C6E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67" autoAdjust="0"/>
    <p:restoredTop sz="87256" autoAdjust="0"/>
  </p:normalViewPr>
  <p:slideViewPr>
    <p:cSldViewPr snapToGrid="0" snapToObjects="1">
      <p:cViewPr varScale="1">
        <p:scale>
          <a:sx n="71" d="100"/>
          <a:sy n="71" d="100"/>
        </p:scale>
        <p:origin x="184" y="1056"/>
      </p:cViewPr>
      <p:guideLst>
        <p:guide orient="horz" pos="2160"/>
        <p:guide pos="3840"/>
        <p:guide pos="438"/>
        <p:guide pos="7242"/>
        <p:guide orient="horz" pos="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8" d="100"/>
        <a:sy n="108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39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83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516530" y="2377988"/>
            <a:ext cx="9158941" cy="1369257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LHC Performance Workshop 2017 </a:t>
            </a:r>
            <a:br>
              <a:rPr lang="en-GB" dirty="0"/>
            </a:br>
            <a:r>
              <a:rPr lang="fr-FR" dirty="0"/>
              <a:t>Session 5: LIU / HL-LHC / LS2</a:t>
            </a:r>
            <a:endParaRPr kumimoji="0"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054412" y="3810778"/>
            <a:ext cx="8083176" cy="419653"/>
          </a:xfrm>
          <a:prstGeom prst="rect">
            <a:avLst/>
          </a:prstGeom>
        </p:spPr>
        <p:txBody>
          <a:bodyPr lIns="45720" tIns="0" rIns="45720" bIns="0" anchor="ctr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23-26 January 2017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89207"/>
            <a:ext cx="10969139" cy="707571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28713"/>
            <a:ext cx="10969139" cy="4926098"/>
          </a:xfrm>
          <a:prstGeom prst="rect">
            <a:avLst/>
          </a:prstGeo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400"/>
            </a:lvl1pPr>
            <a:lvl2pPr marL="615600" indent="-241200">
              <a:defRPr sz="2000"/>
            </a:lvl2pPr>
            <a:lvl3pPr marL="877888" indent="-206375">
              <a:tabLst/>
              <a:defRPr sz="1800"/>
            </a:lvl3pPr>
            <a:lvl4pPr marL="1112838" indent="-179388">
              <a:tabLst/>
              <a:defRPr sz="1600"/>
            </a:lvl4pPr>
            <a:lvl5pPr marL="1335088" indent="-173038">
              <a:tabLst/>
              <a:defRPr sz="1400"/>
            </a:lvl5pPr>
            <a:lvl6pPr>
              <a:defRPr sz="1200"/>
            </a:lvl6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</a:p>
          <a:p>
            <a:pPr lvl="5" eaLnBrk="1" latinLnBrk="0" hangingPunct="1"/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06DAD"/>
                </a:solidFill>
              </a:defRPr>
            </a:lvl1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5" name="Picture 7" descr="logo-presentation-small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95" y="6111128"/>
            <a:ext cx="655713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19A3DF8A-FB9D-9382-24FF-824F186B96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CE5A069-25F4-85C5-1CA1-E20BCD5CE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it-IT"/>
              <a:t>G. Papotti, "Pushing intensity with LHC beams (longitudinal)”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200" indent="-349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59600" indent="-349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indico.cern.ch/event/1398867/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svg"/><Relationship Id="rId11" Type="http://schemas.openxmlformats.org/officeDocument/2006/relationships/image" Target="../media/image11.sv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hyperlink" Target="https://indico.cern.ch/event/1458167/" TargetMode="External"/><Relationship Id="rId9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61173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972/contributions/6159080/" TargetMode="External"/><Relationship Id="rId2" Type="http://schemas.openxmlformats.org/officeDocument/2006/relationships/hyperlink" Target="https://indico.cern.ch/event/1439495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461173/" TargetMode="External"/><Relationship Id="rId4" Type="http://schemas.openxmlformats.org/officeDocument/2006/relationships/hyperlink" Target="https://indico.cern.ch/event/1434561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B95BA-E552-7BC1-0C12-9A1000823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52" y="1949986"/>
            <a:ext cx="10946298" cy="1500808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114282"/>
                </a:solidFill>
              </a:rPr>
              <a:t>Pushing intensity with LHC-type beams</a:t>
            </a:r>
            <a:br>
              <a:rPr lang="en-GB" sz="4000" dirty="0">
                <a:solidFill>
                  <a:srgbClr val="114282"/>
                </a:solidFill>
              </a:rPr>
            </a:br>
            <a:r>
              <a:rPr lang="en-GB" sz="4000" dirty="0">
                <a:solidFill>
                  <a:srgbClr val="114282"/>
                </a:solidFill>
              </a:rPr>
              <a:t>the longitudinal side</a:t>
            </a:r>
            <a:endParaRPr lang="en-US" sz="4800" dirty="0">
              <a:solidFill>
                <a:srgbClr val="114282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10E8A5-E89E-25D9-4F77-7E6FB17C227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1626360" y="4076241"/>
            <a:ext cx="8835452" cy="1786677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solidFill>
                  <a:srgbClr val="0354A0"/>
                </a:solidFill>
              </a:rPr>
              <a:t>Giulia Papotti for SPS RF</a:t>
            </a:r>
          </a:p>
          <a:p>
            <a:endParaRPr lang="en-US" b="1" dirty="0">
              <a:solidFill>
                <a:srgbClr val="0354A0"/>
              </a:solidFill>
            </a:endParaRPr>
          </a:p>
          <a:p>
            <a:r>
              <a:rPr lang="en-US" b="1" dirty="0">
                <a:solidFill>
                  <a:srgbClr val="0354A0"/>
                </a:solidFill>
              </a:rPr>
              <a:t>acks: F. Ten </a:t>
            </a:r>
            <a:r>
              <a:rPr lang="en-US" b="1" dirty="0" err="1">
                <a:solidFill>
                  <a:srgbClr val="0354A0"/>
                </a:solidFill>
              </a:rPr>
              <a:t>Broeke</a:t>
            </a:r>
            <a:r>
              <a:rPr lang="en-US" b="1" dirty="0">
                <a:solidFill>
                  <a:srgbClr val="0354A0"/>
                </a:solidFill>
              </a:rPr>
              <a:t>, R. </a:t>
            </a:r>
            <a:r>
              <a:rPr lang="en-US" b="1" dirty="0" err="1">
                <a:solidFill>
                  <a:srgbClr val="0354A0"/>
                </a:solidFill>
              </a:rPr>
              <a:t>Calaga</a:t>
            </a:r>
            <a:r>
              <a:rPr lang="en-US" b="1" dirty="0">
                <a:solidFill>
                  <a:srgbClr val="0354A0"/>
                </a:solidFill>
              </a:rPr>
              <a:t>, S. Calvo, G. </a:t>
            </a:r>
            <a:r>
              <a:rPr lang="en-US" b="1" dirty="0" err="1">
                <a:solidFill>
                  <a:srgbClr val="0354A0"/>
                </a:solidFill>
              </a:rPr>
              <a:t>Cipolla</a:t>
            </a:r>
            <a:r>
              <a:rPr lang="en-US" b="1" dirty="0">
                <a:solidFill>
                  <a:srgbClr val="0354A0"/>
                </a:solidFill>
              </a:rPr>
              <a:t>, H. </a:t>
            </a:r>
            <a:r>
              <a:rPr lang="en-US" b="1" dirty="0" err="1">
                <a:solidFill>
                  <a:srgbClr val="0354A0"/>
                </a:solidFill>
              </a:rPr>
              <a:t>Damerau</a:t>
            </a:r>
            <a:r>
              <a:rPr lang="en-US" b="1" dirty="0">
                <a:solidFill>
                  <a:srgbClr val="0354A0"/>
                </a:solidFill>
              </a:rPr>
              <a:t>, F. Killing, L. </a:t>
            </a:r>
            <a:r>
              <a:rPr lang="en-US" b="1" dirty="0" err="1">
                <a:solidFill>
                  <a:srgbClr val="0354A0"/>
                </a:solidFill>
              </a:rPr>
              <a:t>Intelisano</a:t>
            </a:r>
            <a:r>
              <a:rPr lang="en-US" b="1" dirty="0">
                <a:solidFill>
                  <a:srgbClr val="0354A0"/>
                </a:solidFill>
              </a:rPr>
              <a:t>, I. Karpov, E. Montesinos, S. Pitman</a:t>
            </a:r>
          </a:p>
          <a:p>
            <a:r>
              <a:rPr lang="en-US" sz="2400" b="1" dirty="0">
                <a:solidFill>
                  <a:srgbClr val="0354A0"/>
                </a:solidFill>
              </a:rPr>
              <a:t>+ all colleagues in the transverse plane!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498751-9A47-6BAC-8A25-2D3AA53895AB}"/>
              </a:ext>
            </a:extLst>
          </p:cNvPr>
          <p:cNvSpPr txBox="1"/>
          <p:nvPr/>
        </p:nvSpPr>
        <p:spPr>
          <a:xfrm>
            <a:off x="3046142" y="328290"/>
            <a:ext cx="6099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354A0"/>
                </a:solidFill>
              </a:rPr>
              <a:t>03-02-2025, IPP MD Days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C30D87-B4EF-8C0C-1486-392740F58B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49E46D0-3D2C-D5D1-835E-3B1620A279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3E4E65-F0ED-AE62-FD73-867AAD86BBE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0720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8AE23-3C76-E380-3A2D-640E0A1C6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15 October, 8b4e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26FD4-7475-166D-AACB-96A745063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10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A9F15-D024-951C-11A1-462FCE60FC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2D6D81-68DA-7B22-50F3-C2A4BF673A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CB9A479-0207-F88A-962C-F388B46F1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one batch only</a:t>
            </a:r>
          </a:p>
        </p:txBody>
      </p:sp>
      <p:pic>
        <p:nvPicPr>
          <p:cNvPr id="17" name="Picture 16" descr="A screenshot of a graph&#10;&#10;Description automatically generated">
            <a:extLst>
              <a:ext uri="{FF2B5EF4-FFF2-40B4-BE49-F238E27FC236}">
                <a16:creationId xmlns:a16="http://schemas.microsoft.com/office/drawing/2014/main" id="{4E1EF7DE-24C5-C6A2-9DCB-A23B8AD03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8825" y="289207"/>
            <a:ext cx="4121712" cy="580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455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85DA0-8106-BA64-04F1-7429A3F49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combiner load failure (13 Aug)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45446-3F04-9AD7-3428-B40A029B4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4368" y="4916278"/>
            <a:ext cx="6698943" cy="137711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load between T14 and T12 failed, signs of arcing</a:t>
            </a:r>
          </a:p>
          <a:p>
            <a:pPr lvl="1"/>
            <a:r>
              <a:rPr lang="en-GB" dirty="0"/>
              <a:t>T14 had high failure rate before (even at low power), after load exchange SSPA module breakages reduced</a:t>
            </a:r>
          </a:p>
          <a:p>
            <a:r>
              <a:rPr lang="en-GB" dirty="0"/>
              <a:t>ongoing campaign to replace loads and reduce failures</a:t>
            </a:r>
          </a:p>
          <a:p>
            <a:pPr lvl="1"/>
            <a:r>
              <a:rPr lang="en-GB" dirty="0"/>
              <a:t>status of loads is difficult to determine in situ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039CD8-8036-1F29-C9C1-29FAC1BBAF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11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2F380-83E4-1CF1-B030-0FC77CDA9F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EA9C17-ED75-CB75-7BB5-B20381AF4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pic>
        <p:nvPicPr>
          <p:cNvPr id="7" name="Content Placeholder 7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5891CA81-E102-7782-0A65-67D310513B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139" t="49572" r="21443" b="2338"/>
          <a:stretch/>
        </p:blipFill>
        <p:spPr>
          <a:xfrm>
            <a:off x="198160" y="909869"/>
            <a:ext cx="3905821" cy="514494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8493E79-2B47-57E4-98C9-EAEE8FF75B2D}"/>
              </a:ext>
            </a:extLst>
          </p:cNvPr>
          <p:cNvGrpSpPr/>
          <p:nvPr/>
        </p:nvGrpSpPr>
        <p:grpSpPr>
          <a:xfrm>
            <a:off x="7738230" y="564611"/>
            <a:ext cx="4188749" cy="4384178"/>
            <a:chOff x="7738230" y="564611"/>
            <a:chExt cx="4188749" cy="4384178"/>
          </a:xfrm>
        </p:grpSpPr>
        <p:pic>
          <p:nvPicPr>
            <p:cNvPr id="8" name="Content Placeholder 8">
              <a:extLst>
                <a:ext uri="{FF2B5EF4-FFF2-40B4-BE49-F238E27FC236}">
                  <a16:creationId xmlns:a16="http://schemas.microsoft.com/office/drawing/2014/main" id="{6D869E87-1196-E8BE-CB18-85486DD232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41" t="31250"/>
            <a:stretch/>
          </p:blipFill>
          <p:spPr>
            <a:xfrm rot="5400000">
              <a:off x="8797612" y="2113470"/>
              <a:ext cx="3554127" cy="200812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B693219-BACB-1D53-D2D5-01A991D9A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7343173" y="959668"/>
              <a:ext cx="3160456" cy="237034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C0ED17-CBB9-D629-700E-75A9D8191B6A}"/>
                </a:ext>
              </a:extLst>
            </p:cNvPr>
            <p:cNvSpPr txBox="1"/>
            <p:nvPr/>
          </p:nvSpPr>
          <p:spPr>
            <a:xfrm rot="5400000">
              <a:off x="9980638" y="3002449"/>
              <a:ext cx="35541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courtesy F. Ten </a:t>
              </a:r>
              <a:r>
                <a:rPr lang="en-GB" sz="1600" b="1" dirty="0" err="1"/>
                <a:t>Broeke</a:t>
              </a:r>
              <a:r>
                <a:rPr lang="en-GB" sz="1600" b="1" dirty="0"/>
                <a:t>, SY-RF-AC</a:t>
              </a:r>
            </a:p>
          </p:txBody>
        </p:sp>
      </p:grpSp>
      <p:pic>
        <p:nvPicPr>
          <p:cNvPr id="12" name="Picture 11" descr="A room with orange pipes and green pillars&#10;&#10;Description automatically generated with medium confidence">
            <a:extLst>
              <a:ext uri="{FF2B5EF4-FFF2-40B4-BE49-F238E27FC236}">
                <a16:creationId xmlns:a16="http://schemas.microsoft.com/office/drawing/2014/main" id="{61E8BA1A-D096-8D82-0ABE-3562CD9B42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040" r="7855" b="11076"/>
          <a:stretch/>
        </p:blipFill>
        <p:spPr>
          <a:xfrm>
            <a:off x="3989080" y="1074909"/>
            <a:ext cx="3407015" cy="355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949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7405A1-86CB-4369-FE3A-515280AEC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12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1AC614-B629-9420-2683-57CDD60B64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960F45-C2F7-0046-2918-8A6CBEACD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D92227-5B29-82F4-68AA-69DEE604E3AF}"/>
              </a:ext>
            </a:extLst>
          </p:cNvPr>
          <p:cNvSpPr txBox="1"/>
          <p:nvPr/>
        </p:nvSpPr>
        <p:spPr>
          <a:xfrm>
            <a:off x="56675" y="2157288"/>
            <a:ext cx="24478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8 x 628 MHz version B (forks)</a:t>
            </a:r>
          </a:p>
          <a:p>
            <a:r>
              <a:rPr lang="en-US" sz="1400" dirty="0">
                <a:solidFill>
                  <a:srgbClr val="0070C0"/>
                </a:solidFill>
              </a:rPr>
              <a:t>16 x 628 MHz</a:t>
            </a:r>
          </a:p>
          <a:p>
            <a:r>
              <a:rPr lang="en-US" sz="1400" dirty="0"/>
              <a:t>6 x 938 MHz</a:t>
            </a:r>
          </a:p>
          <a:p>
            <a:r>
              <a:rPr lang="en-US" sz="1400" dirty="0">
                <a:solidFill>
                  <a:srgbClr val="00B050"/>
                </a:solidFill>
              </a:rPr>
              <a:t>Vacuum Gauges 1 – 6 – 39 – 44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4325DE5-FCD0-44A6-C92F-6E501E99DB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53" b="34773"/>
          <a:stretch/>
        </p:blipFill>
        <p:spPr>
          <a:xfrm>
            <a:off x="166273" y="354889"/>
            <a:ext cx="11859454" cy="1927950"/>
          </a:xfrm>
          <a:prstGeom prst="rect">
            <a:avLst/>
          </a:prstGeom>
        </p:spPr>
      </p:pic>
      <p:sp>
        <p:nvSpPr>
          <p:cNvPr id="44" name="TextBox 88">
            <a:extLst>
              <a:ext uri="{FF2B5EF4-FFF2-40B4-BE49-F238E27FC236}">
                <a16:creationId xmlns:a16="http://schemas.microsoft.com/office/drawing/2014/main" id="{8D35C8F3-190F-79FC-0A76-7FD29AF9490C}"/>
              </a:ext>
            </a:extLst>
          </p:cNvPr>
          <p:cNvSpPr txBox="1"/>
          <p:nvPr/>
        </p:nvSpPr>
        <p:spPr>
          <a:xfrm>
            <a:off x="678698" y="569983"/>
            <a:ext cx="281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FF0000"/>
                </a:solidFill>
              </a:rPr>
              <a:t>2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5" name="TextBox 89">
            <a:extLst>
              <a:ext uri="{FF2B5EF4-FFF2-40B4-BE49-F238E27FC236}">
                <a16:creationId xmlns:a16="http://schemas.microsoft.com/office/drawing/2014/main" id="{36A10311-F80E-8DDC-CDA5-0C1E56913608}"/>
              </a:ext>
            </a:extLst>
          </p:cNvPr>
          <p:cNvSpPr txBox="1"/>
          <p:nvPr/>
        </p:nvSpPr>
        <p:spPr>
          <a:xfrm>
            <a:off x="2679384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FF0000"/>
                </a:solidFill>
              </a:rPr>
              <a:t>10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6" name="TextBox 90">
            <a:extLst>
              <a:ext uri="{FF2B5EF4-FFF2-40B4-BE49-F238E27FC236}">
                <a16:creationId xmlns:a16="http://schemas.microsoft.com/office/drawing/2014/main" id="{D4569B10-86AE-6251-8939-2C466329914E}"/>
              </a:ext>
            </a:extLst>
          </p:cNvPr>
          <p:cNvSpPr txBox="1"/>
          <p:nvPr/>
        </p:nvSpPr>
        <p:spPr>
          <a:xfrm>
            <a:off x="2937154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FF0000"/>
                </a:solidFill>
              </a:rPr>
              <a:t>11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7" name="TextBox 91">
            <a:extLst>
              <a:ext uri="{FF2B5EF4-FFF2-40B4-BE49-F238E27FC236}">
                <a16:creationId xmlns:a16="http://schemas.microsoft.com/office/drawing/2014/main" id="{F1054AC5-1A58-D78B-B08A-0929F544A578}"/>
              </a:ext>
            </a:extLst>
          </p:cNvPr>
          <p:cNvSpPr txBox="1"/>
          <p:nvPr/>
        </p:nvSpPr>
        <p:spPr>
          <a:xfrm>
            <a:off x="3200749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FF0000"/>
                </a:solidFill>
              </a:rPr>
              <a:t>12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8" name="TextBox 92">
            <a:extLst>
              <a:ext uri="{FF2B5EF4-FFF2-40B4-BE49-F238E27FC236}">
                <a16:creationId xmlns:a16="http://schemas.microsoft.com/office/drawing/2014/main" id="{ABBB3837-5E15-AF53-1A0C-59B3BB541086}"/>
              </a:ext>
            </a:extLst>
          </p:cNvPr>
          <p:cNvSpPr txBox="1"/>
          <p:nvPr/>
        </p:nvSpPr>
        <p:spPr>
          <a:xfrm>
            <a:off x="5789308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FF0000"/>
                </a:solidFill>
              </a:rPr>
              <a:t>22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9" name="TextBox 93">
            <a:extLst>
              <a:ext uri="{FF2B5EF4-FFF2-40B4-BE49-F238E27FC236}">
                <a16:creationId xmlns:a16="http://schemas.microsoft.com/office/drawing/2014/main" id="{4DC67BFF-9C32-3928-619C-368B156EE0F3}"/>
              </a:ext>
            </a:extLst>
          </p:cNvPr>
          <p:cNvSpPr txBox="1"/>
          <p:nvPr/>
        </p:nvSpPr>
        <p:spPr>
          <a:xfrm>
            <a:off x="1190576" y="569983"/>
            <a:ext cx="281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4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0" name="TextBox 94">
            <a:extLst>
              <a:ext uri="{FF2B5EF4-FFF2-40B4-BE49-F238E27FC236}">
                <a16:creationId xmlns:a16="http://schemas.microsoft.com/office/drawing/2014/main" id="{5C946A4A-9459-4D78-6FEF-DE9F14A94A16}"/>
              </a:ext>
            </a:extLst>
          </p:cNvPr>
          <p:cNvSpPr txBox="1"/>
          <p:nvPr/>
        </p:nvSpPr>
        <p:spPr>
          <a:xfrm>
            <a:off x="1452357" y="569983"/>
            <a:ext cx="281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5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1" name="TextBox 95">
            <a:extLst>
              <a:ext uri="{FF2B5EF4-FFF2-40B4-BE49-F238E27FC236}">
                <a16:creationId xmlns:a16="http://schemas.microsoft.com/office/drawing/2014/main" id="{38DF97A7-0507-DD6F-520E-9209A5699357}"/>
              </a:ext>
            </a:extLst>
          </p:cNvPr>
          <p:cNvSpPr txBox="1"/>
          <p:nvPr/>
        </p:nvSpPr>
        <p:spPr>
          <a:xfrm>
            <a:off x="2271619" y="569983"/>
            <a:ext cx="281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8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2" name="TextBox 96">
            <a:extLst>
              <a:ext uri="{FF2B5EF4-FFF2-40B4-BE49-F238E27FC236}">
                <a16:creationId xmlns:a16="http://schemas.microsoft.com/office/drawing/2014/main" id="{B0A06BBA-C6DF-92A6-CC6E-2FA8CE9C09C7}"/>
              </a:ext>
            </a:extLst>
          </p:cNvPr>
          <p:cNvSpPr txBox="1"/>
          <p:nvPr/>
        </p:nvSpPr>
        <p:spPr>
          <a:xfrm>
            <a:off x="1989620" y="569983"/>
            <a:ext cx="281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7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3" name="TextBox 97">
            <a:extLst>
              <a:ext uri="{FF2B5EF4-FFF2-40B4-BE49-F238E27FC236}">
                <a16:creationId xmlns:a16="http://schemas.microsoft.com/office/drawing/2014/main" id="{8E9A14B6-DE93-E1FA-FEBB-4CC74A835813}"/>
              </a:ext>
            </a:extLst>
          </p:cNvPr>
          <p:cNvSpPr txBox="1"/>
          <p:nvPr/>
        </p:nvSpPr>
        <p:spPr>
          <a:xfrm>
            <a:off x="3452768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13</a:t>
            </a:r>
            <a:endParaRPr lang="en-GB" sz="1400" dirty="0"/>
          </a:p>
        </p:txBody>
      </p:sp>
      <p:sp>
        <p:nvSpPr>
          <p:cNvPr id="54" name="TextBox 98">
            <a:extLst>
              <a:ext uri="{FF2B5EF4-FFF2-40B4-BE49-F238E27FC236}">
                <a16:creationId xmlns:a16="http://schemas.microsoft.com/office/drawing/2014/main" id="{BBD0F335-E64A-DF18-1853-922B86A94990}"/>
              </a:ext>
            </a:extLst>
          </p:cNvPr>
          <p:cNvSpPr txBox="1"/>
          <p:nvPr/>
        </p:nvSpPr>
        <p:spPr>
          <a:xfrm>
            <a:off x="3681788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14</a:t>
            </a:r>
            <a:endParaRPr lang="en-GB" sz="1400" dirty="0"/>
          </a:p>
        </p:txBody>
      </p:sp>
      <p:sp>
        <p:nvSpPr>
          <p:cNvPr id="55" name="TextBox 99">
            <a:extLst>
              <a:ext uri="{FF2B5EF4-FFF2-40B4-BE49-F238E27FC236}">
                <a16:creationId xmlns:a16="http://schemas.microsoft.com/office/drawing/2014/main" id="{913B4A81-1D67-68A2-6CCF-F2FDBCEE6409}"/>
              </a:ext>
            </a:extLst>
          </p:cNvPr>
          <p:cNvSpPr txBox="1"/>
          <p:nvPr/>
        </p:nvSpPr>
        <p:spPr>
          <a:xfrm>
            <a:off x="3961117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15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6" name="TextBox 100">
            <a:extLst>
              <a:ext uri="{FF2B5EF4-FFF2-40B4-BE49-F238E27FC236}">
                <a16:creationId xmlns:a16="http://schemas.microsoft.com/office/drawing/2014/main" id="{9C7F5F84-FDC5-3EDD-4206-83CF2295090F}"/>
              </a:ext>
            </a:extLst>
          </p:cNvPr>
          <p:cNvSpPr txBox="1"/>
          <p:nvPr/>
        </p:nvSpPr>
        <p:spPr>
          <a:xfrm>
            <a:off x="4236415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16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7" name="TextBox 101">
            <a:extLst>
              <a:ext uri="{FF2B5EF4-FFF2-40B4-BE49-F238E27FC236}">
                <a16:creationId xmlns:a16="http://schemas.microsoft.com/office/drawing/2014/main" id="{E36EBFA8-98F5-5066-D4A9-4C25EB3F1A3C}"/>
              </a:ext>
            </a:extLst>
          </p:cNvPr>
          <p:cNvSpPr txBox="1"/>
          <p:nvPr/>
        </p:nvSpPr>
        <p:spPr>
          <a:xfrm>
            <a:off x="4747673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18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8" name="TextBox 102">
            <a:extLst>
              <a:ext uri="{FF2B5EF4-FFF2-40B4-BE49-F238E27FC236}">
                <a16:creationId xmlns:a16="http://schemas.microsoft.com/office/drawing/2014/main" id="{77CB72B2-92D0-331C-7F50-AF0F4D571A37}"/>
              </a:ext>
            </a:extLst>
          </p:cNvPr>
          <p:cNvSpPr txBox="1"/>
          <p:nvPr/>
        </p:nvSpPr>
        <p:spPr>
          <a:xfrm>
            <a:off x="5001574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19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59" name="TextBox 103">
            <a:extLst>
              <a:ext uri="{FF2B5EF4-FFF2-40B4-BE49-F238E27FC236}">
                <a16:creationId xmlns:a16="http://schemas.microsoft.com/office/drawing/2014/main" id="{BEB79C2B-2BE2-8747-9A63-3AB5F2E52B23}"/>
              </a:ext>
            </a:extLst>
          </p:cNvPr>
          <p:cNvSpPr txBox="1"/>
          <p:nvPr/>
        </p:nvSpPr>
        <p:spPr>
          <a:xfrm>
            <a:off x="6048779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23</a:t>
            </a:r>
            <a:endParaRPr lang="en-GB" sz="1400" dirty="0"/>
          </a:p>
        </p:txBody>
      </p:sp>
      <p:sp>
        <p:nvSpPr>
          <p:cNvPr id="60" name="TextBox 104">
            <a:extLst>
              <a:ext uri="{FF2B5EF4-FFF2-40B4-BE49-F238E27FC236}">
                <a16:creationId xmlns:a16="http://schemas.microsoft.com/office/drawing/2014/main" id="{83E27AC0-99D9-595D-30E5-6E19B2BDA11F}"/>
              </a:ext>
            </a:extLst>
          </p:cNvPr>
          <p:cNvSpPr txBox="1"/>
          <p:nvPr/>
        </p:nvSpPr>
        <p:spPr>
          <a:xfrm>
            <a:off x="6303536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24</a:t>
            </a:r>
            <a:endParaRPr lang="en-GB" sz="1400" dirty="0"/>
          </a:p>
        </p:txBody>
      </p:sp>
      <p:sp>
        <p:nvSpPr>
          <p:cNvPr id="61" name="TextBox 105">
            <a:extLst>
              <a:ext uri="{FF2B5EF4-FFF2-40B4-BE49-F238E27FC236}">
                <a16:creationId xmlns:a16="http://schemas.microsoft.com/office/drawing/2014/main" id="{25BD71F3-A345-72D2-1EEE-0A5C4B3B263A}"/>
              </a:ext>
            </a:extLst>
          </p:cNvPr>
          <p:cNvSpPr txBox="1"/>
          <p:nvPr/>
        </p:nvSpPr>
        <p:spPr>
          <a:xfrm>
            <a:off x="6803090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26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62" name="TextBox 106">
            <a:extLst>
              <a:ext uri="{FF2B5EF4-FFF2-40B4-BE49-F238E27FC236}">
                <a16:creationId xmlns:a16="http://schemas.microsoft.com/office/drawing/2014/main" id="{BE1CC4B4-4F41-7B50-0C91-3F46A6023278}"/>
              </a:ext>
            </a:extLst>
          </p:cNvPr>
          <p:cNvSpPr txBox="1"/>
          <p:nvPr/>
        </p:nvSpPr>
        <p:spPr>
          <a:xfrm>
            <a:off x="7081134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27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63" name="TextBox 107">
            <a:extLst>
              <a:ext uri="{FF2B5EF4-FFF2-40B4-BE49-F238E27FC236}">
                <a16:creationId xmlns:a16="http://schemas.microsoft.com/office/drawing/2014/main" id="{7583A8AD-6687-AC5D-488D-C1E1C41D5006}"/>
              </a:ext>
            </a:extLst>
          </p:cNvPr>
          <p:cNvSpPr txBox="1"/>
          <p:nvPr/>
        </p:nvSpPr>
        <p:spPr>
          <a:xfrm>
            <a:off x="7600780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29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64" name="TextBox 108">
            <a:extLst>
              <a:ext uri="{FF2B5EF4-FFF2-40B4-BE49-F238E27FC236}">
                <a16:creationId xmlns:a16="http://schemas.microsoft.com/office/drawing/2014/main" id="{91BDB7DE-5178-F086-8142-094C9364D93A}"/>
              </a:ext>
            </a:extLst>
          </p:cNvPr>
          <p:cNvSpPr txBox="1"/>
          <p:nvPr/>
        </p:nvSpPr>
        <p:spPr>
          <a:xfrm>
            <a:off x="7336129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FF0000"/>
                </a:solidFill>
              </a:rPr>
              <a:t>28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5" name="TextBox 109">
            <a:extLst>
              <a:ext uri="{FF2B5EF4-FFF2-40B4-BE49-F238E27FC236}">
                <a16:creationId xmlns:a16="http://schemas.microsoft.com/office/drawing/2014/main" id="{F5F89FD6-992D-E28B-8675-EF80EF18E133}"/>
              </a:ext>
            </a:extLst>
          </p:cNvPr>
          <p:cNvSpPr txBox="1"/>
          <p:nvPr/>
        </p:nvSpPr>
        <p:spPr>
          <a:xfrm>
            <a:off x="7866409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30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66" name="TextBox 110">
            <a:extLst>
              <a:ext uri="{FF2B5EF4-FFF2-40B4-BE49-F238E27FC236}">
                <a16:creationId xmlns:a16="http://schemas.microsoft.com/office/drawing/2014/main" id="{BD6A4D25-B845-AD10-D954-CA29D296ADBC}"/>
              </a:ext>
            </a:extLst>
          </p:cNvPr>
          <p:cNvSpPr txBox="1"/>
          <p:nvPr/>
        </p:nvSpPr>
        <p:spPr>
          <a:xfrm>
            <a:off x="8638210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33</a:t>
            </a:r>
            <a:endParaRPr lang="en-GB" sz="1400" dirty="0"/>
          </a:p>
        </p:txBody>
      </p:sp>
      <p:sp>
        <p:nvSpPr>
          <p:cNvPr id="67" name="TextBox 111">
            <a:extLst>
              <a:ext uri="{FF2B5EF4-FFF2-40B4-BE49-F238E27FC236}">
                <a16:creationId xmlns:a16="http://schemas.microsoft.com/office/drawing/2014/main" id="{292E1F51-74C8-5ACD-FF97-61C81C75CD29}"/>
              </a:ext>
            </a:extLst>
          </p:cNvPr>
          <p:cNvSpPr txBox="1"/>
          <p:nvPr/>
        </p:nvSpPr>
        <p:spPr>
          <a:xfrm>
            <a:off x="8373015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32</a:t>
            </a:r>
            <a:endParaRPr lang="en-GB" sz="1400" dirty="0"/>
          </a:p>
        </p:txBody>
      </p:sp>
      <p:sp>
        <p:nvSpPr>
          <p:cNvPr id="68" name="TextBox 112">
            <a:extLst>
              <a:ext uri="{FF2B5EF4-FFF2-40B4-BE49-F238E27FC236}">
                <a16:creationId xmlns:a16="http://schemas.microsoft.com/office/drawing/2014/main" id="{F5FF0D42-D689-BC9A-1EC2-6D5A8CCB67B5}"/>
              </a:ext>
            </a:extLst>
          </p:cNvPr>
          <p:cNvSpPr txBox="1"/>
          <p:nvPr/>
        </p:nvSpPr>
        <p:spPr>
          <a:xfrm>
            <a:off x="8891872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FF0000"/>
                </a:solidFill>
              </a:rPr>
              <a:t>34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9" name="TextBox 113">
            <a:extLst>
              <a:ext uri="{FF2B5EF4-FFF2-40B4-BE49-F238E27FC236}">
                <a16:creationId xmlns:a16="http://schemas.microsoft.com/office/drawing/2014/main" id="{AF94D053-4D47-531E-4284-85AD15E2E31A}"/>
              </a:ext>
            </a:extLst>
          </p:cNvPr>
          <p:cNvSpPr txBox="1"/>
          <p:nvPr/>
        </p:nvSpPr>
        <p:spPr>
          <a:xfrm>
            <a:off x="9160407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FF0000"/>
                </a:solidFill>
              </a:rPr>
              <a:t>35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0" name="TextBox 114">
            <a:extLst>
              <a:ext uri="{FF2B5EF4-FFF2-40B4-BE49-F238E27FC236}">
                <a16:creationId xmlns:a16="http://schemas.microsoft.com/office/drawing/2014/main" id="{02E54CBA-B354-109F-2B60-D364EDF062E1}"/>
              </a:ext>
            </a:extLst>
          </p:cNvPr>
          <p:cNvSpPr txBox="1"/>
          <p:nvPr/>
        </p:nvSpPr>
        <p:spPr>
          <a:xfrm>
            <a:off x="9682358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37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71" name="TextBox 115">
            <a:extLst>
              <a:ext uri="{FF2B5EF4-FFF2-40B4-BE49-F238E27FC236}">
                <a16:creationId xmlns:a16="http://schemas.microsoft.com/office/drawing/2014/main" id="{DDA50DF8-82AB-677E-C616-4E0857FB03FE}"/>
              </a:ext>
            </a:extLst>
          </p:cNvPr>
          <p:cNvSpPr txBox="1"/>
          <p:nvPr/>
        </p:nvSpPr>
        <p:spPr>
          <a:xfrm>
            <a:off x="9936031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38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72" name="TextBox 116">
            <a:extLst>
              <a:ext uri="{FF2B5EF4-FFF2-40B4-BE49-F238E27FC236}">
                <a16:creationId xmlns:a16="http://schemas.microsoft.com/office/drawing/2014/main" id="{987B1A8D-7E28-A605-1553-F8261E937D4D}"/>
              </a:ext>
            </a:extLst>
          </p:cNvPr>
          <p:cNvSpPr txBox="1"/>
          <p:nvPr/>
        </p:nvSpPr>
        <p:spPr>
          <a:xfrm>
            <a:off x="10445499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40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73" name="TextBox 117">
            <a:extLst>
              <a:ext uri="{FF2B5EF4-FFF2-40B4-BE49-F238E27FC236}">
                <a16:creationId xmlns:a16="http://schemas.microsoft.com/office/drawing/2014/main" id="{8EF51AB9-5AB3-4A7C-CBEC-9715B9901B76}"/>
              </a:ext>
            </a:extLst>
          </p:cNvPr>
          <p:cNvSpPr txBox="1"/>
          <p:nvPr/>
        </p:nvSpPr>
        <p:spPr>
          <a:xfrm>
            <a:off x="10720630" y="569983"/>
            <a:ext cx="425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41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FE4FF49-CC3A-58C7-B370-FEA97DCE819C}"/>
              </a:ext>
            </a:extLst>
          </p:cNvPr>
          <p:cNvSpPr/>
          <p:nvPr/>
        </p:nvSpPr>
        <p:spPr>
          <a:xfrm>
            <a:off x="414671" y="569983"/>
            <a:ext cx="276038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B050"/>
                </a:solidFill>
              </a:rPr>
              <a:t>1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2EC24CD-CDBC-52A4-9897-6F55B9CC2193}"/>
              </a:ext>
            </a:extLst>
          </p:cNvPr>
          <p:cNvSpPr/>
          <p:nvPr/>
        </p:nvSpPr>
        <p:spPr>
          <a:xfrm>
            <a:off x="1724052" y="569983"/>
            <a:ext cx="276038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B050"/>
                </a:solidFill>
              </a:rPr>
              <a:t>6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B8A3086-2DFC-0CCB-5659-6837DD039E50}"/>
              </a:ext>
            </a:extLst>
          </p:cNvPr>
          <p:cNvSpPr/>
          <p:nvPr/>
        </p:nvSpPr>
        <p:spPr>
          <a:xfrm>
            <a:off x="10215619" y="569983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B050"/>
                </a:solidFill>
              </a:rPr>
              <a:t>39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9363C49-75D8-7310-DBDB-16878237944C}"/>
              </a:ext>
            </a:extLst>
          </p:cNvPr>
          <p:cNvSpPr/>
          <p:nvPr/>
        </p:nvSpPr>
        <p:spPr>
          <a:xfrm>
            <a:off x="11487687" y="569983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B050"/>
                </a:solidFill>
              </a:rPr>
              <a:t>44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68DAA2FA-65CB-D8A2-F6EA-262DA8BC64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979" y="3839027"/>
            <a:ext cx="2280553" cy="1823188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9DE5FB4E-F8F1-3B99-A7E1-AF4C5820D1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14" y="3866121"/>
            <a:ext cx="2087625" cy="1688326"/>
          </a:xfrm>
          <a:prstGeom prst="rect">
            <a:avLst/>
          </a:prstGeom>
        </p:spPr>
      </p:pic>
      <p:sp>
        <p:nvSpPr>
          <p:cNvPr id="80" name="Title 9">
            <a:extLst>
              <a:ext uri="{FF2B5EF4-FFF2-40B4-BE49-F238E27FC236}">
                <a16:creationId xmlns:a16="http://schemas.microsoft.com/office/drawing/2014/main" id="{DE465775-D324-383B-D632-9AA5F43EBCF6}"/>
              </a:ext>
            </a:extLst>
          </p:cNvPr>
          <p:cNvSpPr txBox="1">
            <a:spLocks/>
          </p:cNvSpPr>
          <p:nvPr/>
        </p:nvSpPr>
        <p:spPr>
          <a:xfrm>
            <a:off x="736334" y="3371234"/>
            <a:ext cx="2270156" cy="6430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solidFill>
                  <a:srgbClr val="0070C0"/>
                </a:solidFill>
              </a:rPr>
              <a:t>628 MHz HOM </a:t>
            </a:r>
            <a:r>
              <a:rPr lang="en-US" sz="1200" b="1" dirty="0" err="1">
                <a:solidFill>
                  <a:srgbClr val="0070C0"/>
                </a:solidFill>
              </a:rPr>
              <a:t>coupleur</a:t>
            </a:r>
            <a:r>
              <a:rPr lang="en-US" sz="1200" b="1" dirty="0">
                <a:solidFill>
                  <a:srgbClr val="0070C0"/>
                </a:solidFill>
              </a:rPr>
              <a:t> bride Fixe/</a:t>
            </a:r>
            <a:r>
              <a:rPr lang="en-US" sz="1200" b="1" dirty="0" err="1">
                <a:solidFill>
                  <a:srgbClr val="0070C0"/>
                </a:solidFill>
              </a:rPr>
              <a:t>tourante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F95B8899-139C-359F-0526-FDF11487C3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978" y="3839027"/>
            <a:ext cx="1084464" cy="2096105"/>
          </a:xfrm>
          <a:prstGeom prst="rect">
            <a:avLst/>
          </a:prstGeom>
        </p:spPr>
      </p:pic>
      <p:sp>
        <p:nvSpPr>
          <p:cNvPr id="82" name="Title 14">
            <a:extLst>
              <a:ext uri="{FF2B5EF4-FFF2-40B4-BE49-F238E27FC236}">
                <a16:creationId xmlns:a16="http://schemas.microsoft.com/office/drawing/2014/main" id="{88C5B1D9-7369-02DB-0ECF-8530C4E05891}"/>
              </a:ext>
            </a:extLst>
          </p:cNvPr>
          <p:cNvSpPr txBox="1">
            <a:spLocks/>
          </p:cNvSpPr>
          <p:nvPr/>
        </p:nvSpPr>
        <p:spPr>
          <a:xfrm>
            <a:off x="3147996" y="3416912"/>
            <a:ext cx="1663450" cy="409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/>
              <a:t>938 MHz HOM </a:t>
            </a:r>
            <a:r>
              <a:rPr lang="en-US" sz="1200" b="1" dirty="0" err="1"/>
              <a:t>coupleur</a:t>
            </a:r>
            <a:r>
              <a:rPr lang="en-US" sz="1200" b="1" dirty="0"/>
              <a:t> bride Fixe</a:t>
            </a:r>
            <a:endParaRPr lang="en-GB" sz="1200" b="1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847B5BE-92FD-2F9D-24EC-F8E952D853EA}"/>
              </a:ext>
            </a:extLst>
          </p:cNvPr>
          <p:cNvSpPr txBox="1"/>
          <p:nvPr/>
        </p:nvSpPr>
        <p:spPr>
          <a:xfrm>
            <a:off x="5271298" y="3516427"/>
            <a:ext cx="1695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8 x 628 MHz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version B (forks)</a:t>
            </a:r>
          </a:p>
        </p:txBody>
      </p:sp>
      <p:sp>
        <p:nvSpPr>
          <p:cNvPr id="85" name="Circle: Hollow 2">
            <a:extLst>
              <a:ext uri="{FF2B5EF4-FFF2-40B4-BE49-F238E27FC236}">
                <a16:creationId xmlns:a16="http://schemas.microsoft.com/office/drawing/2014/main" id="{66C2428C-C220-D987-AA31-E639B63DA81A}"/>
              </a:ext>
            </a:extLst>
          </p:cNvPr>
          <p:cNvSpPr/>
          <p:nvPr/>
        </p:nvSpPr>
        <p:spPr>
          <a:xfrm>
            <a:off x="6060352" y="526163"/>
            <a:ext cx="425851" cy="395416"/>
          </a:xfrm>
          <a:prstGeom prst="donut">
            <a:avLst>
              <a:gd name="adj" fmla="val 606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6" name="Circle: Hollow 3">
            <a:extLst>
              <a:ext uri="{FF2B5EF4-FFF2-40B4-BE49-F238E27FC236}">
                <a16:creationId xmlns:a16="http://schemas.microsoft.com/office/drawing/2014/main" id="{734765C3-16EC-A20F-724B-F35D4116EFA1}"/>
              </a:ext>
            </a:extLst>
          </p:cNvPr>
          <p:cNvSpPr/>
          <p:nvPr/>
        </p:nvSpPr>
        <p:spPr>
          <a:xfrm>
            <a:off x="8650047" y="527910"/>
            <a:ext cx="425851" cy="395416"/>
          </a:xfrm>
          <a:prstGeom prst="donut">
            <a:avLst>
              <a:gd name="adj" fmla="val 606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0150957-AED3-EA81-32FB-FBF5F0F8634A}"/>
              </a:ext>
            </a:extLst>
          </p:cNvPr>
          <p:cNvSpPr txBox="1"/>
          <p:nvPr/>
        </p:nvSpPr>
        <p:spPr>
          <a:xfrm>
            <a:off x="8226271" y="156492"/>
            <a:ext cx="123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>
                    <a:lumMod val="50000"/>
                  </a:schemeClr>
                </a:solidFill>
              </a:rPr>
              <a:t>Yets24/25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6F909A9-077B-A9FE-82AF-D921BBD9E36D}"/>
              </a:ext>
            </a:extLst>
          </p:cNvPr>
          <p:cNvSpPr txBox="1"/>
          <p:nvPr/>
        </p:nvSpPr>
        <p:spPr>
          <a:xfrm>
            <a:off x="5725282" y="16824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>
                    <a:lumMod val="50000"/>
                  </a:schemeClr>
                </a:solidFill>
              </a:rPr>
              <a:t> July 24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7D63010-B1D5-FE36-7865-F2BEAF93C161}"/>
              </a:ext>
            </a:extLst>
          </p:cNvPr>
          <p:cNvSpPr txBox="1"/>
          <p:nvPr/>
        </p:nvSpPr>
        <p:spPr>
          <a:xfrm>
            <a:off x="56675" y="5631709"/>
            <a:ext cx="1274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SY-RF-AC</a:t>
            </a:r>
          </a:p>
        </p:txBody>
      </p:sp>
      <p:pic>
        <p:nvPicPr>
          <p:cNvPr id="92" name="Picture 91" descr="A close up of a metal object&#10;&#10;Description automatically generated">
            <a:extLst>
              <a:ext uri="{FF2B5EF4-FFF2-40B4-BE49-F238E27FC236}">
                <a16:creationId xmlns:a16="http://schemas.microsoft.com/office/drawing/2014/main" id="{FF0F7B94-D4CA-1256-4F4C-2D210B39A9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17" t="32390" r="32211" b="20793"/>
          <a:stretch/>
        </p:blipFill>
        <p:spPr>
          <a:xfrm rot="5400000">
            <a:off x="9471153" y="3066385"/>
            <a:ext cx="2223747" cy="2327461"/>
          </a:xfrm>
          <a:prstGeom prst="rect">
            <a:avLst/>
          </a:prstGeom>
        </p:spPr>
      </p:pic>
      <p:pic>
        <p:nvPicPr>
          <p:cNvPr id="93" name="Content Placeholder 6" descr="A close-up of a machine&#10;&#10;Description automatically generated">
            <a:extLst>
              <a:ext uri="{FF2B5EF4-FFF2-40B4-BE49-F238E27FC236}">
                <a16:creationId xmlns:a16="http://schemas.microsoft.com/office/drawing/2014/main" id="{466EA32B-F8C2-5329-A77B-BC96B20F35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08" b="11097"/>
          <a:stretch/>
        </p:blipFill>
        <p:spPr>
          <a:xfrm rot="5400000">
            <a:off x="6924062" y="3491012"/>
            <a:ext cx="3179886" cy="1559627"/>
          </a:xfrm>
        </p:spPr>
      </p:pic>
    </p:spTree>
    <p:extLst>
      <p:ext uri="{BB962C8B-B14F-4D97-AF65-F5344CB8AC3E}">
        <p14:creationId xmlns:p14="http://schemas.microsoft.com/office/powerpoint/2010/main" val="1819736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AD425-137D-B79B-7202-76460F697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non-rigid dipole oscillations and op.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DEF93-6A9B-2C3D-6CBA-E5DA7D86BA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13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5D27B-0F8B-DF53-2583-CC565CF384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777AF-C788-F5A5-1F2B-E41658F1A1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10BA40-59D9-BDB0-474C-D3D086891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8713"/>
            <a:ext cx="10969139" cy="204591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op measurements improvement: addition of </a:t>
            </a:r>
            <a:r>
              <a:rPr lang="en-GB" dirty="0" err="1"/>
              <a:t>fwhm</a:t>
            </a:r>
            <a:r>
              <a:rPr lang="en-GB" dirty="0"/>
              <a:t> 20% cut?</a:t>
            </a:r>
          </a:p>
          <a:p>
            <a:pPr lvl="1"/>
            <a:r>
              <a:rPr lang="en-GB" dirty="0"/>
              <a:t>can easily be added to ABWLM, at system renovation</a:t>
            </a:r>
          </a:p>
          <a:p>
            <a:pPr lvl="1"/>
            <a:r>
              <a:rPr lang="en-GB" dirty="0"/>
              <a:t>for BQM, need to verify impact on evaluation duration</a:t>
            </a:r>
          </a:p>
          <a:p>
            <a:pPr lvl="2"/>
            <a:r>
              <a:rPr lang="en-GB" dirty="0"/>
              <a:t>15-20 </a:t>
            </a:r>
            <a:r>
              <a:rPr lang="en-GB" dirty="0" err="1"/>
              <a:t>ms</a:t>
            </a:r>
            <a:r>
              <a:rPr lang="en-GB" dirty="0"/>
              <a:t> max from measurement to dump/not decision</a:t>
            </a:r>
          </a:p>
          <a:p>
            <a:r>
              <a:rPr lang="en-GB" dirty="0"/>
              <a:t>for BQM, can use existing stability detection algorithms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A4DC18A-9544-C5CA-FC4B-E87DCAB10F90}"/>
              </a:ext>
            </a:extLst>
          </p:cNvPr>
          <p:cNvGrpSpPr/>
          <p:nvPr/>
        </p:nvGrpSpPr>
        <p:grpSpPr>
          <a:xfrm>
            <a:off x="4578857" y="2987682"/>
            <a:ext cx="6841897" cy="3429000"/>
            <a:chOff x="4419203" y="3277962"/>
            <a:chExt cx="6841897" cy="3429000"/>
          </a:xfrm>
        </p:grpSpPr>
        <p:pic>
          <p:nvPicPr>
            <p:cNvPr id="12" name="Content Placeholder 7">
              <a:extLst>
                <a:ext uri="{FF2B5EF4-FFF2-40B4-BE49-F238E27FC236}">
                  <a16:creationId xmlns:a16="http://schemas.microsoft.com/office/drawing/2014/main" id="{40690424-2898-A363-B755-155310642E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557" t="11910" r="8189" b="33852"/>
            <a:stretch/>
          </p:blipFill>
          <p:spPr>
            <a:xfrm>
              <a:off x="4419203" y="3277962"/>
              <a:ext cx="6841897" cy="3429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3F47C73-908B-FF5E-5F6D-DD61712EF488}"/>
                </a:ext>
              </a:extLst>
            </p:cNvPr>
            <p:cNvSpPr txBox="1"/>
            <p:nvPr/>
          </p:nvSpPr>
          <p:spPr>
            <a:xfrm rot="16200000">
              <a:off x="10266931" y="4747899"/>
              <a:ext cx="16578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image from 2008!</a:t>
              </a:r>
            </a:p>
          </p:txBody>
        </p:sp>
      </p:grpSp>
      <p:pic>
        <p:nvPicPr>
          <p:cNvPr id="10" name="Picture 9" descr="A close-up of a graph&#10;&#10;Description automatically generated">
            <a:extLst>
              <a:ext uri="{FF2B5EF4-FFF2-40B4-BE49-F238E27FC236}">
                <a16:creationId xmlns:a16="http://schemas.microsoft.com/office/drawing/2014/main" id="{6FFE429E-EEF9-DC37-42B6-D59D42EEC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7344" y="4708111"/>
            <a:ext cx="2252800" cy="1693187"/>
          </a:xfrm>
          <a:prstGeom prst="rect">
            <a:avLst/>
          </a:prstGeom>
        </p:spPr>
      </p:pic>
      <p:pic>
        <p:nvPicPr>
          <p:cNvPr id="7" name="Picture 6" descr="A close-up of a graph&#10;&#10;Description automatically generated">
            <a:extLst>
              <a:ext uri="{FF2B5EF4-FFF2-40B4-BE49-F238E27FC236}">
                <a16:creationId xmlns:a16="http://schemas.microsoft.com/office/drawing/2014/main" id="{29705F60-1BB5-772B-E854-FEA6AA090B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664"/>
          <a:stretch/>
        </p:blipFill>
        <p:spPr>
          <a:xfrm>
            <a:off x="237100" y="3174624"/>
            <a:ext cx="2143243" cy="168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788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1B3DD-D021-70B0-F551-A47093DAD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 achievements with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EE768-2328-F21A-FE5C-1D93F458B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E91F72-3B3A-821B-5264-B5E5445DA5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7ABD14-66D2-9536-B97D-CBEB7F730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C8846DD-52FF-0CE8-67C3-6AB53A3CA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7859" y="1488375"/>
            <a:ext cx="7080880" cy="4566435"/>
          </a:xfrm>
        </p:spPr>
        <p:txBody>
          <a:bodyPr>
            <a:normAutofit/>
          </a:bodyPr>
          <a:lstStyle/>
          <a:p>
            <a:r>
              <a:rPr lang="en-GB" dirty="0"/>
              <a:t>28.03, LIU parameters demonstrated</a:t>
            </a:r>
          </a:p>
          <a:p>
            <a:pPr lvl="1"/>
            <a:r>
              <a:rPr lang="en-GB" dirty="0"/>
              <a:t>4x72b 2.3e11 ppb in 1.65 ns +/-10%</a:t>
            </a:r>
          </a:p>
          <a:p>
            <a:pPr lvl="1"/>
            <a:r>
              <a:rPr lang="en-GB" dirty="0"/>
              <a:t>V200 = 9 MV</a:t>
            </a:r>
            <a:endParaRPr lang="en-US" dirty="0"/>
          </a:p>
          <a:p>
            <a:endParaRPr lang="en-GB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12563DB9-4C4A-5637-359E-C60DEC58F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729" y="1019545"/>
            <a:ext cx="3679071" cy="51860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B1509A6-0E35-7CF6-BD03-1C6DFC179F95}"/>
              </a:ext>
            </a:extLst>
          </p:cNvPr>
          <p:cNvSpPr txBox="1"/>
          <p:nvPr/>
        </p:nvSpPr>
        <p:spPr>
          <a:xfrm>
            <a:off x="5297148" y="6015523"/>
            <a:ext cx="51646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I.K. at </a:t>
            </a:r>
            <a:r>
              <a:rPr lang="en-GB" sz="1600" dirty="0">
                <a:hlinkClick r:id="rId3"/>
              </a:rPr>
              <a:t>SPS MPC on 09.04</a:t>
            </a:r>
            <a:r>
              <a:rPr lang="en-GB" sz="1600" dirty="0"/>
              <a:t>, </a:t>
            </a:r>
            <a:r>
              <a:rPr lang="en-US" sz="1600" dirty="0"/>
              <a:t>G.P. at </a:t>
            </a:r>
            <a:r>
              <a:rPr lang="en-US" sz="1600" dirty="0">
                <a:hlinkClick r:id="rId4"/>
              </a:rPr>
              <a:t>SPS MPC on 24.09</a:t>
            </a:r>
            <a:endParaRPr lang="en-US" sz="1600" dirty="0"/>
          </a:p>
        </p:txBody>
      </p:sp>
      <p:pic>
        <p:nvPicPr>
          <p:cNvPr id="19" name="Graphic 18" descr="Balloons with solid fill">
            <a:extLst>
              <a:ext uri="{FF2B5EF4-FFF2-40B4-BE49-F238E27FC236}">
                <a16:creationId xmlns:a16="http://schemas.microsoft.com/office/drawing/2014/main" id="{FF9AEEE2-507D-B69B-C38C-7BFE5EC649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35400" y="1128580"/>
            <a:ext cx="1389514" cy="1389514"/>
          </a:xfrm>
          <a:prstGeom prst="rect">
            <a:avLst/>
          </a:prstGeom>
        </p:spPr>
      </p:pic>
      <p:pic>
        <p:nvPicPr>
          <p:cNvPr id="21" name="Picture 20" descr="A screen shot of a graph&#10;&#10;Description automatically generated">
            <a:extLst>
              <a:ext uri="{FF2B5EF4-FFF2-40B4-BE49-F238E27FC236}">
                <a16:creationId xmlns:a16="http://schemas.microsoft.com/office/drawing/2014/main" id="{856D26CE-CC8F-12E5-7E5E-D071F5D4DC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2588" y="2936490"/>
            <a:ext cx="3581503" cy="2777492"/>
          </a:xfrm>
          <a:prstGeom prst="rect">
            <a:avLst/>
          </a:prstGeom>
        </p:spPr>
      </p:pic>
      <p:pic>
        <p:nvPicPr>
          <p:cNvPr id="23" name="Graphic 22" descr="Whole pizza with solid fill">
            <a:extLst>
              <a:ext uri="{FF2B5EF4-FFF2-40B4-BE49-F238E27FC236}">
                <a16:creationId xmlns:a16="http://schemas.microsoft.com/office/drawing/2014/main" id="{92DACB15-809D-7305-A64E-49A1BABCFB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90419" y="2221436"/>
            <a:ext cx="771168" cy="771168"/>
          </a:xfrm>
          <a:prstGeom prst="rect">
            <a:avLst/>
          </a:prstGeom>
        </p:spPr>
      </p:pic>
      <p:pic>
        <p:nvPicPr>
          <p:cNvPr id="25" name="Graphic 24" descr="Cupcake with solid fill">
            <a:extLst>
              <a:ext uri="{FF2B5EF4-FFF2-40B4-BE49-F238E27FC236}">
                <a16:creationId xmlns:a16="http://schemas.microsoft.com/office/drawing/2014/main" id="{FFC1B7BC-6DF8-12D8-DE60-6E20B5A6DDC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73332" y="2372594"/>
            <a:ext cx="771168" cy="77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7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1AECD-9C53-7AA5-5C92-2AE5835B5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2024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14F62-CA39-A7DE-D614-8119B8E9B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8713"/>
            <a:ext cx="6362699" cy="4926098"/>
          </a:xfrm>
        </p:spPr>
        <p:txBody>
          <a:bodyPr>
            <a:normAutofit/>
          </a:bodyPr>
          <a:lstStyle/>
          <a:p>
            <a:r>
              <a:rPr lang="en-GB" dirty="0"/>
              <a:t>hardware performance shaped the longitudinal developments</a:t>
            </a:r>
          </a:p>
          <a:p>
            <a:pPr lvl="1"/>
            <a:r>
              <a:rPr lang="en-GB" dirty="0"/>
              <a:t>slow progress during scrubbing due to abundant vacuum activity, mostly in cavity 3</a:t>
            </a:r>
          </a:p>
          <a:p>
            <a:pPr lvl="1"/>
            <a:r>
              <a:rPr lang="en-GB" dirty="0"/>
              <a:t>reduced power from August (HOM coupler failure in cavity 3, Thales amplifier spare availability)</a:t>
            </a:r>
          </a:p>
          <a:p>
            <a:r>
              <a:rPr lang="en-GB" dirty="0"/>
              <a:t>nevertheless, reduced power allowed</a:t>
            </a:r>
          </a:p>
          <a:p>
            <a:pPr lvl="1"/>
            <a:r>
              <a:rPr lang="en-GB" dirty="0"/>
              <a:t>long trains with reduced intensity</a:t>
            </a:r>
          </a:p>
          <a:p>
            <a:pPr lvl="2"/>
            <a:r>
              <a:rPr lang="en-US" dirty="0"/>
              <a:t>12.09: </a:t>
            </a:r>
            <a:r>
              <a:rPr lang="en-GB" dirty="0"/>
              <a:t>4x72b 2.0e11 ppb ok, 2.2e11 ppb ~ok</a:t>
            </a:r>
          </a:p>
          <a:p>
            <a:pPr lvl="1"/>
            <a:r>
              <a:rPr lang="en-GB" dirty="0"/>
              <a:t>shorter trains at nominal intensity</a:t>
            </a:r>
          </a:p>
          <a:p>
            <a:pPr lvl="2"/>
            <a:r>
              <a:rPr lang="en-GB" dirty="0"/>
              <a:t>03.10: 4x48b 2.25-2.3e11 ppb ~ok</a:t>
            </a:r>
          </a:p>
          <a:p>
            <a:pPr lvl="2"/>
            <a:r>
              <a:rPr lang="en-GB" dirty="0"/>
              <a:t>15.10: 1x56b 2.4e11 ppb 8b4e ok</a:t>
            </a:r>
          </a:p>
          <a:p>
            <a:pPr lvl="1"/>
            <a:r>
              <a:rPr lang="en-GB" dirty="0"/>
              <a:t>i.e. we have some margins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8F5E78-C8BD-B489-9CE6-50C7DA11E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3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59BB7-521C-9D38-F14F-D86D97066E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B7D9E-6D31-48BA-953B-D1E413D3DA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0B51DAF-CE61-B3C3-057E-E8333F704E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707"/>
          <a:stretch/>
        </p:blipFill>
        <p:spPr>
          <a:xfrm>
            <a:off x="7267065" y="611342"/>
            <a:ext cx="4106147" cy="55734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35B6DD-1369-75AE-923A-B2B40D8E0C20}"/>
              </a:ext>
            </a:extLst>
          </p:cNvPr>
          <p:cNvSpPr txBox="1"/>
          <p:nvPr/>
        </p:nvSpPr>
        <p:spPr>
          <a:xfrm>
            <a:off x="10679705" y="364842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03.10</a:t>
            </a:r>
          </a:p>
        </p:txBody>
      </p:sp>
    </p:spTree>
    <p:extLst>
      <p:ext uri="{BB962C8B-B14F-4D97-AF65-F5344CB8AC3E}">
        <p14:creationId xmlns:p14="http://schemas.microsoft.com/office/powerpoint/2010/main" val="120037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2409-59FC-2091-F1C8-9CC1B7DBF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 for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9CCF7-93E7-9BBD-5253-394D8C168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main focus: repeatability and operability</a:t>
            </a:r>
          </a:p>
          <a:p>
            <a:pPr lvl="1"/>
            <a:r>
              <a:rPr lang="en-GB" dirty="0"/>
              <a:t>achieve specs on longer timescales</a:t>
            </a:r>
          </a:p>
          <a:p>
            <a:pPr lvl="1"/>
            <a:r>
              <a:rPr lang="en-GB" dirty="0"/>
              <a:t>ideally with operational margin on intensity</a:t>
            </a:r>
          </a:p>
          <a:p>
            <a:pPr lvl="1"/>
            <a:r>
              <a:rPr lang="en-GB" dirty="0"/>
              <a:t>moving towards less expert support (see LIU Reliability Run)</a:t>
            </a:r>
          </a:p>
          <a:p>
            <a:pPr lvl="1"/>
            <a:endParaRPr lang="en-GB" dirty="0"/>
          </a:p>
          <a:p>
            <a:r>
              <a:rPr lang="en-GB" dirty="0"/>
              <a:t>on the hardware side</a:t>
            </a:r>
          </a:p>
          <a:p>
            <a:pPr lvl="1"/>
            <a:r>
              <a:rPr lang="en-GB" dirty="0"/>
              <a:t>sufficient spares for Thales amplifiers available for 2025 and 2026 operation</a:t>
            </a:r>
          </a:p>
          <a:p>
            <a:pPr lvl="2"/>
            <a:r>
              <a:rPr lang="en-GB" dirty="0"/>
              <a:t>also moving to ceramic transistors</a:t>
            </a:r>
          </a:p>
          <a:p>
            <a:pPr lvl="2"/>
            <a:r>
              <a:rPr lang="en-GB" dirty="0"/>
              <a:t>see G. Cipolla at </a:t>
            </a:r>
            <a:r>
              <a:rPr lang="en-GB" dirty="0">
                <a:hlinkClick r:id="rId2"/>
              </a:rPr>
              <a:t>IPP on 19.07</a:t>
            </a:r>
            <a:endParaRPr lang="en-GB" dirty="0"/>
          </a:p>
          <a:p>
            <a:pPr lvl="1"/>
            <a:r>
              <a:rPr lang="en-GB" dirty="0"/>
              <a:t>during YETS: overdrive protection upgrade, new loads, revise matching step of cavity 3, new gain/phase adjustment, added measurement capability to 938 MHz couplers</a:t>
            </a:r>
          </a:p>
          <a:p>
            <a:pPr lvl="1"/>
            <a:r>
              <a:rPr lang="en-GB" dirty="0"/>
              <a:t>during HWC: cavity conditioning via LSA function</a:t>
            </a:r>
          </a:p>
          <a:p>
            <a:pPr lvl="2"/>
            <a:r>
              <a:rPr lang="en-GB" dirty="0"/>
              <a:t>should reduce vacuum activity during scrubbing</a:t>
            </a:r>
          </a:p>
          <a:p>
            <a:pPr lvl="2"/>
            <a:r>
              <a:rPr lang="en-GB" dirty="0"/>
              <a:t>mostly during nights, both SFTPRO and LHC-type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60772-6D4D-4E0F-46A6-F3D375B13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4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F48C3-AEC8-D26F-20A6-5D2421707D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E23734-4768-378A-45E0-DC3FAA5F44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54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44C89-4307-7AEB-DF20-C1E5078EC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3429000"/>
            <a:ext cx="10969139" cy="707571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extras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9C8F0-8A33-50D3-A6C5-7C9BF5E3E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5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7ACC6-0B0A-7590-EAF5-E9C3217FEA8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91CBAB-174C-E32F-E324-317CFD48F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156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91126-BA64-A3BC-7177-0D9C341AF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2024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E350F-B188-DBB8-1948-6FAD2BE38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13 March (during scrubbing): TWC200 C3 vacuum spike</a:t>
            </a:r>
          </a:p>
          <a:p>
            <a:pPr lvl="1"/>
            <a:r>
              <a:rPr lang="en-GB" dirty="0"/>
              <a:t>and about 20 SSPA modules broken</a:t>
            </a:r>
          </a:p>
          <a:p>
            <a:r>
              <a:rPr lang="en-GB" dirty="0"/>
              <a:t>28 March: LIU intensity and bunch length demonstrated</a:t>
            </a:r>
          </a:p>
          <a:p>
            <a:r>
              <a:rPr lang="en-GB" dirty="0"/>
              <a:t>18 May: TWC200 C1 elbow arcing</a:t>
            </a:r>
          </a:p>
          <a:p>
            <a:pPr lvl="1"/>
            <a:r>
              <a:rPr lang="en-GB" dirty="0"/>
              <a:t>see F. Killing at </a:t>
            </a:r>
            <a:r>
              <a:rPr lang="en-GB" dirty="0">
                <a:hlinkClick r:id="rId2"/>
              </a:rPr>
              <a:t>SPS MPC on 30.07</a:t>
            </a:r>
            <a:endParaRPr lang="en-GB" dirty="0"/>
          </a:p>
          <a:p>
            <a:r>
              <a:rPr lang="en-GB" dirty="0"/>
              <a:t>15 June: TWC200 C6 loads breakage</a:t>
            </a:r>
          </a:p>
          <a:p>
            <a:pPr lvl="1"/>
            <a:r>
              <a:rPr lang="en-GB" dirty="0"/>
              <a:t>and about 100 SSPA modules broken over several weeks</a:t>
            </a:r>
          </a:p>
          <a:p>
            <a:pPr lvl="1"/>
            <a:r>
              <a:rPr lang="en-GB" dirty="0"/>
              <a:t>see S. Pitman at </a:t>
            </a:r>
            <a:r>
              <a:rPr lang="en-GB" dirty="0">
                <a:hlinkClick r:id="rId3"/>
              </a:rPr>
              <a:t>JAP24</a:t>
            </a:r>
            <a:endParaRPr lang="en-GB" dirty="0"/>
          </a:p>
          <a:p>
            <a:r>
              <a:rPr lang="en-GB" dirty="0"/>
              <a:t>11 July: TWC200 C3 HOM coupler burnt</a:t>
            </a:r>
          </a:p>
          <a:p>
            <a:pPr lvl="1"/>
            <a:r>
              <a:rPr lang="en-GB" dirty="0"/>
              <a:t>and about 15 SSPA modules broken</a:t>
            </a:r>
          </a:p>
          <a:p>
            <a:pPr lvl="1"/>
            <a:r>
              <a:rPr lang="en-GB" dirty="0"/>
              <a:t>see G. Papotti at </a:t>
            </a:r>
            <a:r>
              <a:rPr lang="en-GB" dirty="0">
                <a:hlinkClick r:id="rId4"/>
              </a:rPr>
              <a:t>IPP on 19.07</a:t>
            </a:r>
            <a:endParaRPr lang="en-GB" dirty="0"/>
          </a:p>
          <a:p>
            <a:pPr lvl="1"/>
            <a:r>
              <a:rPr lang="en-GB" dirty="0"/>
              <a:t>followed by “summer MD pause” to prioritize LHC luminosity production</a:t>
            </a:r>
          </a:p>
          <a:p>
            <a:pPr lvl="1"/>
            <a:r>
              <a:rPr lang="en-GB" dirty="0"/>
              <a:t>one more discovered during YETS inspection</a:t>
            </a:r>
          </a:p>
          <a:p>
            <a:r>
              <a:rPr lang="en-GB" dirty="0"/>
              <a:t>13 August: TWC200 C3 combiner load failure (see next slide)</a:t>
            </a:r>
          </a:p>
          <a:p>
            <a:pPr lvl="1"/>
            <a:r>
              <a:rPr lang="en-GB" dirty="0"/>
              <a:t>had been arcing</a:t>
            </a:r>
          </a:p>
          <a:p>
            <a:pPr lvl="1"/>
            <a:r>
              <a:rPr lang="en-GB" dirty="0"/>
              <a:t>then replaced 5 out of 36</a:t>
            </a:r>
          </a:p>
          <a:p>
            <a:r>
              <a:rPr lang="en-GB" dirty="0"/>
              <a:t>12 and 19 September: LIU MDs resumed, but with limited RF power in C3</a:t>
            </a:r>
          </a:p>
          <a:p>
            <a:pPr lvl="1"/>
            <a:r>
              <a:rPr lang="en-GB" dirty="0"/>
              <a:t>amplifier module failures throughout the year (see G. Cipolla at </a:t>
            </a:r>
            <a:r>
              <a:rPr lang="en-GB" dirty="0">
                <a:hlinkClick r:id="rId5"/>
              </a:rPr>
              <a:t>IPP on 19.07</a:t>
            </a:r>
            <a:r>
              <a:rPr lang="en-GB" dirty="0"/>
              <a:t>)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8F5790-1476-0C91-FE87-564D842DA8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6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31E11D-C812-3F43-E19B-5E0E139AF0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BC3734-24AB-13A3-ABFD-4BAFE7CF6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204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B4F12-3895-3348-5D20-DEB7E78D1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LIU parameters demonstrated (28 March)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5E41A-56FE-0215-09A6-1FE0CE1CB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7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1D3A2-8F07-6E32-8721-682136CF5B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E1A28-C982-9288-FAA3-8B54561C80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9D805A4A-8492-B1C6-EC31-94BEBE116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219" y="1290919"/>
            <a:ext cx="4103481" cy="353657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4x72b 2.3e11 ppb in 1.65 ns +/-10%</a:t>
            </a:r>
          </a:p>
          <a:p>
            <a:pPr lvl="1"/>
            <a:r>
              <a:rPr lang="en-GB" dirty="0"/>
              <a:t>see also I.K. at SPS MPC #59</a:t>
            </a:r>
          </a:p>
          <a:p>
            <a:r>
              <a:rPr lang="en-GB" dirty="0"/>
              <a:t>on the RF system settings</a:t>
            </a:r>
          </a:p>
          <a:p>
            <a:pPr lvl="1"/>
            <a:r>
              <a:rPr lang="en-GB" dirty="0"/>
              <a:t>TWC200 up to 9.2 MV</a:t>
            </a:r>
          </a:p>
          <a:p>
            <a:pPr lvl="1"/>
            <a:r>
              <a:rPr lang="en-GB" dirty="0"/>
              <a:t>TWC800 &lt; 10% at the flat bottom</a:t>
            </a:r>
          </a:p>
          <a:p>
            <a:pPr lvl="1"/>
            <a:r>
              <a:rPr lang="en-GB" dirty="0"/>
              <a:t>sensitivity to blow up frequency band</a:t>
            </a:r>
          </a:p>
          <a:p>
            <a:r>
              <a:rPr lang="en-GB" dirty="0"/>
              <a:t>within BQMSPS acceptance (loose) thresholds</a:t>
            </a:r>
          </a:p>
          <a:p>
            <a:pPr lvl="1"/>
            <a:r>
              <a:rPr lang="en-GB" dirty="0"/>
              <a:t>with non-rigid dipole oscillations to be investigated, and ideally solved</a:t>
            </a:r>
          </a:p>
          <a:p>
            <a:r>
              <a:rPr lang="en-GB" dirty="0"/>
              <a:t>focus then to move to repeatability and operability</a:t>
            </a:r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1683810E-F31D-9382-E23D-0266E0A24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520" y="997035"/>
            <a:ext cx="3588081" cy="5057775"/>
          </a:xfrm>
          <a:prstGeom prst="rect">
            <a:avLst/>
          </a:prstGeom>
        </p:spPr>
      </p:pic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2190484B-92A4-FF32-85CE-67530B069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9701" y="992535"/>
            <a:ext cx="3588081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53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E7608-C138-CC8E-3046-D7924CE7C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pMD</a:t>
            </a:r>
            <a:r>
              <a:rPr lang="en-GB" dirty="0"/>
              <a:t> of 12 Sept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10BCF-EA16-0E1D-83E1-CB40069B1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190" y="1088711"/>
            <a:ext cx="5617010" cy="2975289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4x72b 2.0e11ppb decent, out of the box</a:t>
            </a:r>
          </a:p>
          <a:p>
            <a:pPr lvl="1"/>
            <a:r>
              <a:rPr lang="en-GB" dirty="0"/>
              <a:t>25 cycles</a:t>
            </a:r>
          </a:p>
          <a:p>
            <a:pPr lvl="1"/>
            <a:r>
              <a:rPr lang="en-GB" dirty="0"/>
              <a:t>no settings changed since before the summer!</a:t>
            </a:r>
          </a:p>
          <a:p>
            <a:r>
              <a:rPr lang="en-GB" dirty="0"/>
              <a:t>4x72b 2.2e11ppb mostly ok</a:t>
            </a:r>
          </a:p>
          <a:p>
            <a:pPr lvl="1"/>
            <a:r>
              <a:rPr lang="en-GB" dirty="0"/>
              <a:t>only shift down of blow-up frequency band by 2%</a:t>
            </a:r>
          </a:p>
          <a:p>
            <a:pPr lvl="1"/>
            <a:r>
              <a:rPr lang="en-GB" dirty="0"/>
              <a:t>last bunch of trains at times unstable</a:t>
            </a:r>
          </a:p>
          <a:p>
            <a:pPr lvl="1"/>
            <a:r>
              <a:rPr lang="en-GB" dirty="0"/>
              <a:t>V200 = 7.5 MV</a:t>
            </a:r>
          </a:p>
          <a:p>
            <a:r>
              <a:rPr lang="en-GB" dirty="0"/>
              <a:t>4x72b 2.4e11ppb: could not stabilize</a:t>
            </a:r>
          </a:p>
          <a:p>
            <a:pPr lvl="1"/>
            <a:r>
              <a:rPr lang="en-GB" dirty="0"/>
              <a:t>often last bunches of trains unstable (but not only)</a:t>
            </a:r>
          </a:p>
          <a:p>
            <a:pPr lvl="1"/>
            <a:r>
              <a:rPr lang="en-GB" dirty="0"/>
              <a:t>missing power: max ~7.5 MV </a:t>
            </a:r>
          </a:p>
          <a:p>
            <a:pPr lvl="2"/>
            <a:r>
              <a:rPr lang="en-GB" dirty="0"/>
              <a:t>with abundant clamping by LLRF</a:t>
            </a:r>
          </a:p>
          <a:p>
            <a:pPr lvl="1"/>
            <a:r>
              <a:rPr lang="en-GB" dirty="0"/>
              <a:t>in addition, 4 vacuum spikes at TWC200 C1, likely needs (more gentle) conditioning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6E17C-8F1F-B344-ADD7-0C888431B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8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C5F41B-63C6-3F26-8A96-D2A39CCCB7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701339-66E4-CC62-02E5-9E12B0ADC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D5D8D6B8-8BAB-1BA1-8B22-2DE8FDB66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749" y="4064000"/>
            <a:ext cx="3001834" cy="2327953"/>
          </a:xfrm>
          <a:prstGeom prst="rect">
            <a:avLst/>
          </a:prstGeom>
        </p:spPr>
      </p:pic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55198419-7E79-8735-5FEF-5F24FD855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1110" y="4064000"/>
            <a:ext cx="3001835" cy="23279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05C7BE-BDC5-2C58-FA4B-F2BB15F2737D}"/>
              </a:ext>
            </a:extLst>
          </p:cNvPr>
          <p:cNvSpPr txBox="1"/>
          <p:nvPr/>
        </p:nvSpPr>
        <p:spPr>
          <a:xfrm>
            <a:off x="1249787" y="4155933"/>
            <a:ext cx="1232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2.0e11 ppb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E225AB-8F3C-9534-D9F8-B03DCCE73195}"/>
              </a:ext>
            </a:extLst>
          </p:cNvPr>
          <p:cNvSpPr txBox="1"/>
          <p:nvPr/>
        </p:nvSpPr>
        <p:spPr>
          <a:xfrm>
            <a:off x="4438721" y="4155933"/>
            <a:ext cx="1232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2.2e11 ppb</a:t>
            </a:r>
          </a:p>
        </p:txBody>
      </p:sp>
      <p:pic>
        <p:nvPicPr>
          <p:cNvPr id="12" name="Content Placeholder 7" descr="A screenshot of a graph&#10;&#10;Description automatically generated">
            <a:extLst>
              <a:ext uri="{FF2B5EF4-FFF2-40B4-BE49-F238E27FC236}">
                <a16:creationId xmlns:a16="http://schemas.microsoft.com/office/drawing/2014/main" id="{D12E2B6A-EACD-3770-C662-A710E115D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2874" y="500803"/>
            <a:ext cx="3986226" cy="5619003"/>
          </a:xfrm>
          <a:prstGeom prst="rect">
            <a:avLst/>
          </a:prstGeom>
        </p:spPr>
      </p:pic>
      <p:sp>
        <p:nvSpPr>
          <p:cNvPr id="13" name="Right Brace 12">
            <a:extLst>
              <a:ext uri="{FF2B5EF4-FFF2-40B4-BE49-F238E27FC236}">
                <a16:creationId xmlns:a16="http://schemas.microsoft.com/office/drawing/2014/main" id="{2C2E9710-8424-096C-7164-4CBAEFA59CC8}"/>
              </a:ext>
            </a:extLst>
          </p:cNvPr>
          <p:cNvSpPr/>
          <p:nvPr/>
        </p:nvSpPr>
        <p:spPr>
          <a:xfrm rot="5400000">
            <a:off x="9138932" y="6019256"/>
            <a:ext cx="226721" cy="34358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946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EA308-C6FC-C7C8-BC79-65B34BC10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pMD</a:t>
            </a:r>
            <a:r>
              <a:rPr lang="en-GB" dirty="0"/>
              <a:t> of 19 Sept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8B485C3-FE51-76A6-7EB6-3DF8485F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6263" y="1128713"/>
            <a:ext cx="7192476" cy="2399574"/>
          </a:xfrm>
        </p:spPr>
        <p:txBody>
          <a:bodyPr>
            <a:normAutofit fontScale="92500"/>
          </a:bodyPr>
          <a:lstStyle/>
          <a:p>
            <a:r>
              <a:rPr lang="en-GB" dirty="0"/>
              <a:t>only a short time with 2x48b 2.3e11 ppb at 450 GeV/c</a:t>
            </a:r>
          </a:p>
          <a:p>
            <a:r>
              <a:rPr lang="en-GB" dirty="0"/>
              <a:t>clear evidence that 1 batch is stable, 2 batches not</a:t>
            </a:r>
          </a:p>
          <a:p>
            <a:pPr lvl="1"/>
            <a:r>
              <a:rPr lang="en-GB" dirty="0"/>
              <a:t>with the same settings</a:t>
            </a:r>
          </a:p>
          <a:p>
            <a:r>
              <a:rPr lang="en-GB" dirty="0"/>
              <a:t>for re-obtaining LIU parameters, need the extra power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375F1-F5CA-B33C-D817-8A15FE6A6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9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91939C-BD99-71B8-C2F2-AE7778AE64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03/02/2025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13E00B-929C-4531-3831-1DC473676D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G. Papotti, "Pushing intensity with LHC beams (longitudinal)”</a:t>
            </a:r>
            <a:endParaRPr lang="en-US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46B28A8E-834A-C6F8-231F-4E9430A1B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870119"/>
            <a:ext cx="3527265" cy="505777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78724E9-980A-5F2B-3171-9EBDA87C3F34}"/>
              </a:ext>
            </a:extLst>
          </p:cNvPr>
          <p:cNvGrpSpPr/>
          <p:nvPr/>
        </p:nvGrpSpPr>
        <p:grpSpPr>
          <a:xfrm>
            <a:off x="3561679" y="3326856"/>
            <a:ext cx="7297901" cy="3027975"/>
            <a:chOff x="3561679" y="3326856"/>
            <a:chExt cx="7297901" cy="3027975"/>
          </a:xfrm>
        </p:grpSpPr>
        <p:pic>
          <p:nvPicPr>
            <p:cNvPr id="19" name="Picture 18" descr="A close-up of a graph&#10;&#10;Description automatically generated">
              <a:extLst>
                <a:ext uri="{FF2B5EF4-FFF2-40B4-BE49-F238E27FC236}">
                  <a16:creationId xmlns:a16="http://schemas.microsoft.com/office/drawing/2014/main" id="{3D6197BE-C906-861B-09DD-B5A77E86D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2133" y="3326856"/>
              <a:ext cx="5797447" cy="2532218"/>
            </a:xfrm>
            <a:prstGeom prst="rect">
              <a:avLst/>
            </a:prstGeom>
          </p:spPr>
        </p:pic>
        <p:sp>
          <p:nvSpPr>
            <p:cNvPr id="20" name="Right Brace 19">
              <a:extLst>
                <a:ext uri="{FF2B5EF4-FFF2-40B4-BE49-F238E27FC236}">
                  <a16:creationId xmlns:a16="http://schemas.microsoft.com/office/drawing/2014/main" id="{3DE95632-128D-4A1E-047A-F86DB82C718B}"/>
                </a:ext>
              </a:extLst>
            </p:cNvPr>
            <p:cNvSpPr/>
            <p:nvPr/>
          </p:nvSpPr>
          <p:spPr>
            <a:xfrm rot="5400000">
              <a:off x="3734278" y="5754587"/>
              <a:ext cx="121392" cy="466589"/>
            </a:xfrm>
            <a:prstGeom prst="rightBrac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66E94429-8A31-1A25-9F79-435925E4F185}"/>
                </a:ext>
              </a:extLst>
            </p:cNvPr>
            <p:cNvSpPr/>
            <p:nvPr/>
          </p:nvSpPr>
          <p:spPr>
            <a:xfrm>
              <a:off x="4028268" y="5927185"/>
              <a:ext cx="2067731" cy="427646"/>
            </a:xfrm>
            <a:custGeom>
              <a:avLst/>
              <a:gdLst>
                <a:gd name="connsiteX0" fmla="*/ 0 w 1654673"/>
                <a:gd name="connsiteY0" fmla="*/ 457200 h 568497"/>
                <a:gd name="connsiteX1" fmla="*/ 600075 w 1654673"/>
                <a:gd name="connsiteY1" fmla="*/ 542925 h 568497"/>
                <a:gd name="connsiteX2" fmla="*/ 1543050 w 1654673"/>
                <a:gd name="connsiteY2" fmla="*/ 57150 h 568497"/>
                <a:gd name="connsiteX3" fmla="*/ 1600200 w 1654673"/>
                <a:gd name="connsiteY3" fmla="*/ 28575 h 56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4673" h="568497">
                  <a:moveTo>
                    <a:pt x="0" y="457200"/>
                  </a:moveTo>
                  <a:cubicBezTo>
                    <a:pt x="171450" y="533400"/>
                    <a:pt x="342900" y="609600"/>
                    <a:pt x="600075" y="542925"/>
                  </a:cubicBezTo>
                  <a:cubicBezTo>
                    <a:pt x="857250" y="476250"/>
                    <a:pt x="1376363" y="142875"/>
                    <a:pt x="1543050" y="57150"/>
                  </a:cubicBezTo>
                  <a:cubicBezTo>
                    <a:pt x="1709737" y="-28575"/>
                    <a:pt x="1654968" y="0"/>
                    <a:pt x="1600200" y="28575"/>
                  </a:cubicBezTo>
                </a:path>
              </a:pathLst>
            </a:cu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CFA02D5-05D4-5D02-6A2B-C6E8F7A711F6}"/>
                </a:ext>
              </a:extLst>
            </p:cNvPr>
            <p:cNvSpPr/>
            <p:nvPr/>
          </p:nvSpPr>
          <p:spPr>
            <a:xfrm>
              <a:off x="3857626" y="5743575"/>
              <a:ext cx="1654673" cy="568497"/>
            </a:xfrm>
            <a:custGeom>
              <a:avLst/>
              <a:gdLst>
                <a:gd name="connsiteX0" fmla="*/ 0 w 1654673"/>
                <a:gd name="connsiteY0" fmla="*/ 457200 h 568497"/>
                <a:gd name="connsiteX1" fmla="*/ 600075 w 1654673"/>
                <a:gd name="connsiteY1" fmla="*/ 542925 h 568497"/>
                <a:gd name="connsiteX2" fmla="*/ 1543050 w 1654673"/>
                <a:gd name="connsiteY2" fmla="*/ 57150 h 568497"/>
                <a:gd name="connsiteX3" fmla="*/ 1600200 w 1654673"/>
                <a:gd name="connsiteY3" fmla="*/ 28575 h 56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4673" h="568497">
                  <a:moveTo>
                    <a:pt x="0" y="457200"/>
                  </a:moveTo>
                  <a:cubicBezTo>
                    <a:pt x="171450" y="533400"/>
                    <a:pt x="342900" y="609600"/>
                    <a:pt x="600075" y="542925"/>
                  </a:cubicBezTo>
                  <a:cubicBezTo>
                    <a:pt x="857250" y="476250"/>
                    <a:pt x="1376363" y="142875"/>
                    <a:pt x="1543050" y="57150"/>
                  </a:cubicBezTo>
                  <a:cubicBezTo>
                    <a:pt x="1709737" y="-28575"/>
                    <a:pt x="1654968" y="0"/>
                    <a:pt x="1600200" y="28575"/>
                  </a:cubicBezTo>
                </a:path>
              </a:pathLst>
            </a:cu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565596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106761</TotalTime>
  <Words>1096</Words>
  <Application>Microsoft Macintosh PowerPoint</Application>
  <PresentationFormat>Widescreen</PresentationFormat>
  <Paragraphs>187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CERNCorporate4-3</vt:lpstr>
      <vt:lpstr>Pushing intensity with LHC-type beams the longitudinal side</vt:lpstr>
      <vt:lpstr>2024 achievements with beam</vt:lpstr>
      <vt:lpstr>2024 recap</vt:lpstr>
      <vt:lpstr>plans for 2025</vt:lpstr>
      <vt:lpstr>extras</vt:lpstr>
      <vt:lpstr>2024 timeline</vt:lpstr>
      <vt:lpstr>LIU parameters demonstrated (28 March)</vt:lpstr>
      <vt:lpstr>pMD of 12 Sept</vt:lpstr>
      <vt:lpstr>pMD of 19 Sept</vt:lpstr>
      <vt:lpstr>15 October, 8b4e</vt:lpstr>
      <vt:lpstr>combiner load failure (13 Aug)</vt:lpstr>
      <vt:lpstr>PowerPoint Presentation</vt:lpstr>
      <vt:lpstr>non-rigid dipole oscillations and op. measurements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Giulia Papotti</cp:lastModifiedBy>
  <cp:revision>1198</cp:revision>
  <dcterms:created xsi:type="dcterms:W3CDTF">2018-06-08T15:21:36Z</dcterms:created>
  <dcterms:modified xsi:type="dcterms:W3CDTF">2025-02-03T13:14:59Z</dcterms:modified>
</cp:coreProperties>
</file>