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3152" r:id="rId3"/>
    <p:sldId id="3153" r:id="rId4"/>
    <p:sldId id="3154" r:id="rId5"/>
    <p:sldId id="3120" r:id="rId6"/>
    <p:sldId id="3138" r:id="rId7"/>
    <p:sldId id="3155" r:id="rId8"/>
    <p:sldId id="280" r:id="rId9"/>
    <p:sldId id="261" r:id="rId10"/>
    <p:sldId id="3158" r:id="rId11"/>
    <p:sldId id="3159" r:id="rId12"/>
    <p:sldId id="281" r:id="rId13"/>
    <p:sldId id="3157" r:id="rId14"/>
    <p:sldId id="3160" r:id="rId15"/>
    <p:sldId id="3148" r:id="rId16"/>
    <p:sldId id="3149" r:id="rId17"/>
    <p:sldId id="3150" r:id="rId18"/>
    <p:sldId id="3151" r:id="rId19"/>
    <p:sldId id="3119" r:id="rId20"/>
    <p:sldId id="3156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63047-158B-284D-98B0-20C84A8E235B}" type="datetimeFigureOut">
              <a:rPr lang="en-CH" smtClean="0"/>
              <a:t>03.02.2025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48FE97-7B7F-C24E-9A5A-86131819E70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996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E7E10-15F9-12C5-F566-85704E1CA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0B5FA-8D8E-C5A8-0CB8-1F3835B2E0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A4AAB-D7F6-68E6-8AC4-90DD96A02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41BDB0-A57C-2B14-774E-B9964BCAF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2317F-A13C-CBC5-7D1F-BDE144D6D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11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5F5A9-334F-5062-F526-3653FAEF6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69954C-9AB2-0868-00F5-A51AB96D8A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7BA1B-66C9-50F4-4B69-297556548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53CFF-C234-7289-2678-F828370CB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997DF-396C-20DA-1799-81F5054EC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6672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F22DCB-8931-C914-49A3-C72EC71BE3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03C302-E20C-9F09-0453-C131FE9F1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76E63-9F9E-D88B-6755-951252705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A6D06-A793-2455-37F7-DDDC71A7E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5A00F-484C-F664-EA5B-49C99C9C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738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E5D4B-FE3A-D814-507B-5323985AA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FC1B19-1D4E-0B05-301E-47B3F9D3A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1B9B6-1284-F3BE-42F9-D822BA5AE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61134B-CD44-80C0-A426-7D9210B62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04E3EB-0798-493C-A4A6-B0AC49E7D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573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C8ECBB-6A91-0058-628C-81A2331E7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40E17F-5483-B6A8-7D2B-5266D7109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F2215-47D1-057C-97DE-0DD576D41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D3499-A51C-DEB5-7246-BFD414F31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9A8ADA-4B63-48CD-A639-E5446E1D1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749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21FA7-CF6E-1583-50BA-221AA343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1FDCC-B348-413B-F508-992962D22D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A158D4-3782-832F-B021-D50D480AB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79206-1222-ABBA-50DE-477469030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25758-D89B-7088-9EA1-551B687B2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30705-2843-C6F8-98EB-1B3DB9083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48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25AAA-268D-E4D7-5FED-B02F7554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4A43DF-C8B9-266A-963B-3C46F6BE3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47EFA-9CD2-44CD-181E-C17AB53BB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1AE52B-57DA-6E36-15AF-863EF4EA67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4C82FB-FDB4-B6D0-9914-CA185B3B8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8283E5-1409-162F-A2ED-F88C5FCF4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6B168F-FC3A-1C7D-869B-056E4AEC8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32BE00-4955-0A86-9F41-155E5D64C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18918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6D4F8-2120-FD05-B5E9-7A742A1FF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F06B59-7B70-9C59-8955-7B6C71BD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0D636-E653-9274-4E6D-895CC40C2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87267F-E62F-A1D3-7187-4F5EB76D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11227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CBD782-9634-9EF1-50D5-F087AD9A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2456EA-51CA-598C-CE2E-B75AE2AC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4B247-B175-8C01-4424-CB65379BC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423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AA199-BF43-4CB3-DB27-483B6BED1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3D85A-A947-DA2E-95AD-FDE5F6BB0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418871-2431-0B20-D221-298A24F43C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0E276-BB64-9185-7CBD-51E4A080C0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349031-DD28-3596-C795-02CE63739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4B37B4-6356-A3A7-5A65-7796E0B0A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048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86958-ECD1-F5B0-A5CB-4F151F700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CE5829-5945-327D-EAAA-C3A11EE66F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50AAC5-8E29-066F-33B8-67F70223A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A0EE2-0070-8273-0B82-3BA1D0146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4778F1-F997-77C8-45CC-13F517EE8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BC95B-1BEC-3CEA-271E-90D20A1D0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4839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D5AEC6-8ED2-170D-06F4-C94722F711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FEF73-7D3F-600E-A5AD-015499047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20B28-A77E-8BAB-FAB6-6C84CE089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3D2F7-0F6E-8AB0-9798-1CFDED0B8F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8A1F5-AFEF-AFCB-C0E4-23005D9E0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D1119-A003-E946-93E1-E7129EBC199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229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FD28B-B2E9-4CCB-C115-28044CDEC0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Pushing intensity </a:t>
            </a:r>
            <a:br>
              <a:rPr lang="en-CH" dirty="0"/>
            </a:br>
            <a:r>
              <a:rPr lang="en-CH" dirty="0"/>
              <a:t>with LHC-type beams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5E01876-FF41-9BF1-7697-A38DF13F0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4" y="3509963"/>
            <a:ext cx="12187036" cy="2211860"/>
          </a:xfrm>
          <a:solidFill>
            <a:srgbClr val="F7F1B2"/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H. Bartosik, I. Karpov, I. Mases, L. </a:t>
            </a:r>
            <a:r>
              <a:rPr lang="en-US" dirty="0" err="1">
                <a:solidFill>
                  <a:srgbClr val="000000"/>
                </a:solidFill>
              </a:rPr>
              <a:t>Mether</a:t>
            </a:r>
            <a:r>
              <a:rPr lang="en-US" dirty="0">
                <a:solidFill>
                  <a:srgbClr val="000000"/>
                </a:solidFill>
              </a:rPr>
              <a:t>, G. Papotti, K. </a:t>
            </a:r>
            <a:r>
              <a:rPr lang="en-US" dirty="0" err="1">
                <a:solidFill>
                  <a:srgbClr val="000000"/>
                </a:solidFill>
              </a:rPr>
              <a:t>Paraschou</a:t>
            </a:r>
            <a:r>
              <a:rPr lang="en-US" dirty="0">
                <a:solidFill>
                  <a:srgbClr val="000000"/>
                </a:solidFill>
              </a:rPr>
              <a:t>, G. </a:t>
            </a:r>
            <a:r>
              <a:rPr lang="en-US" dirty="0" err="1">
                <a:solidFill>
                  <a:srgbClr val="000000"/>
                </a:solidFill>
              </a:rPr>
              <a:t>Rumolo</a:t>
            </a:r>
            <a:r>
              <a:rPr lang="en-US" dirty="0">
                <a:solidFill>
                  <a:srgbClr val="000000"/>
                </a:solidFill>
              </a:rPr>
              <a:t>, C. Zannini, </a:t>
            </a:r>
          </a:p>
          <a:p>
            <a:r>
              <a:rPr lang="en-US" dirty="0">
                <a:solidFill>
                  <a:srgbClr val="000000"/>
                </a:solidFill>
              </a:rPr>
              <a:t>F. </a:t>
            </a:r>
            <a:r>
              <a:rPr lang="en-US" dirty="0" err="1">
                <a:solidFill>
                  <a:srgbClr val="000000"/>
                </a:solidFill>
              </a:rPr>
              <a:t>Asvesta</a:t>
            </a:r>
            <a:r>
              <a:rPr lang="en-CH" dirty="0">
                <a:solidFill>
                  <a:srgbClr val="000000"/>
                </a:solidFill>
              </a:rPr>
              <a:t>,</a:t>
            </a:r>
            <a:r>
              <a:rPr lang="en-US" dirty="0">
                <a:solidFill>
                  <a:srgbClr val="000000"/>
                </a:solidFill>
              </a:rPr>
              <a:t> X. </a:t>
            </a:r>
            <a:r>
              <a:rPr lang="en-US" dirty="0" err="1">
                <a:solidFill>
                  <a:srgbClr val="000000"/>
                </a:solidFill>
              </a:rPr>
              <a:t>Buffat</a:t>
            </a:r>
            <a:r>
              <a:rPr lang="en-US" dirty="0">
                <a:solidFill>
                  <a:srgbClr val="000000"/>
                </a:solidFill>
              </a:rPr>
              <a:t>, H. </a:t>
            </a:r>
            <a:r>
              <a:rPr lang="en-US" dirty="0" err="1">
                <a:solidFill>
                  <a:srgbClr val="000000"/>
                </a:solidFill>
              </a:rPr>
              <a:t>Damerau</a:t>
            </a:r>
            <a:r>
              <a:rPr lang="en-US" dirty="0">
                <a:solidFill>
                  <a:srgbClr val="000000"/>
                </a:solidFill>
              </a:rPr>
              <a:t>, A. </a:t>
            </a:r>
            <a:r>
              <a:rPr lang="en-US" dirty="0" err="1">
                <a:solidFill>
                  <a:srgbClr val="000000"/>
                </a:solidFill>
              </a:rPr>
              <a:t>Lasheen</a:t>
            </a:r>
            <a:r>
              <a:rPr lang="en-US" dirty="0">
                <a:solidFill>
                  <a:srgbClr val="000000"/>
                </a:solidFill>
              </a:rPr>
              <a:t>, K. Li, M. Barnes, R. </a:t>
            </a:r>
            <a:r>
              <a:rPr lang="en-US" dirty="0" err="1">
                <a:solidFill>
                  <a:srgbClr val="000000"/>
                </a:solidFill>
              </a:rPr>
              <a:t>Calaga</a:t>
            </a:r>
            <a:r>
              <a:rPr lang="en-US" dirty="0">
                <a:solidFill>
                  <a:srgbClr val="000000"/>
                </a:solidFill>
              </a:rPr>
              <a:t>,</a:t>
            </a:r>
          </a:p>
          <a:p>
            <a:r>
              <a:rPr lang="en-US" dirty="0">
                <a:solidFill>
                  <a:srgbClr val="000000"/>
                </a:solidFill>
              </a:rPr>
              <a:t> E. de la Fuente, G.P. Di Giovanni, A. </a:t>
            </a:r>
            <a:r>
              <a:rPr lang="en-US" dirty="0" err="1">
                <a:solidFill>
                  <a:srgbClr val="000000"/>
                </a:solidFill>
              </a:rPr>
              <a:t>Huschauer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CH" dirty="0">
                <a:solidFill>
                  <a:srgbClr val="000000"/>
                </a:solidFill>
              </a:rPr>
              <a:t>G. Iadarola, </a:t>
            </a:r>
            <a:r>
              <a:rPr lang="en-US" dirty="0">
                <a:solidFill>
                  <a:srgbClr val="000000"/>
                </a:solidFill>
              </a:rPr>
              <a:t>V. Kain, B. </a:t>
            </a:r>
            <a:r>
              <a:rPr lang="en-US" dirty="0" err="1">
                <a:solidFill>
                  <a:srgbClr val="000000"/>
                </a:solidFill>
              </a:rPr>
              <a:t>Mikulec</a:t>
            </a:r>
            <a:r>
              <a:rPr lang="en-US" dirty="0">
                <a:solidFill>
                  <a:srgbClr val="000000"/>
                </a:solidFill>
              </a:rPr>
              <a:t>, B. Salvant, </a:t>
            </a:r>
          </a:p>
          <a:p>
            <a:r>
              <a:rPr lang="en-US" dirty="0">
                <a:solidFill>
                  <a:srgbClr val="000000"/>
                </a:solidFill>
              </a:rPr>
              <a:t>M. Schenk</a:t>
            </a:r>
            <a:r>
              <a:rPr lang="en-CH" dirty="0">
                <a:solidFill>
                  <a:srgbClr val="000000"/>
                </a:solidFill>
              </a:rPr>
              <a:t>,</a:t>
            </a:r>
            <a:r>
              <a:rPr lang="en-US" dirty="0">
                <a:solidFill>
                  <a:srgbClr val="000000"/>
                </a:solidFill>
              </a:rPr>
              <a:t> F.M. </a:t>
            </a:r>
            <a:r>
              <a:rPr lang="en-US" dirty="0" err="1">
                <a:solidFill>
                  <a:srgbClr val="000000"/>
                </a:solidFill>
              </a:rPr>
              <a:t>Velotti</a:t>
            </a:r>
            <a:r>
              <a:rPr lang="en-US" dirty="0">
                <a:solidFill>
                  <a:srgbClr val="000000"/>
                </a:solidFill>
              </a:rPr>
              <a:t>, PSB-PS-SPS OP teams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B0650-6B75-649B-B985-7F8D902B9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744B1-230E-3CD3-B5DF-50DC44A9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44E033-6D79-CB09-E9B9-A47847FE9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2445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52725"/>
            <a:ext cx="12192000" cy="1325563"/>
          </a:xfrm>
        </p:spPr>
        <p:txBody>
          <a:bodyPr/>
          <a:lstStyle/>
          <a:p>
            <a:pPr algn="ctr"/>
            <a:r>
              <a:rPr lang="LID8192" dirty="0"/>
              <a:t>Thank you for your attention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E0BB6D-4869-A27E-4F74-8A6304C5F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0F7C8C-2AE2-9A31-C179-BA8599A19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3AA8C-CF18-D23F-C35B-3473F808E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77407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8B19B-5892-2503-D7B3-CDEF31FB1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4762" y="2490487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Additional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A3B92C-F149-3831-DE6B-DAFA39FFD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ECDA56-3739-6CF8-C359-6DBF3AB2D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2CF41-C258-0B5B-0EA6-767868290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894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ED4FA12D-2FA6-FA89-2384-97441C1CEC93}"/>
              </a:ext>
            </a:extLst>
          </p:cNvPr>
          <p:cNvSpPr txBox="1">
            <a:spLocks/>
          </p:cNvSpPr>
          <p:nvPr/>
        </p:nvSpPr>
        <p:spPr>
          <a:xfrm>
            <a:off x="3458279" y="161333"/>
            <a:ext cx="5449295" cy="5689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SPS Wire scanner failure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AC17449-E282-05FB-0F18-F3088F200B32}"/>
              </a:ext>
            </a:extLst>
          </p:cNvPr>
          <p:cNvSpPr txBox="1"/>
          <p:nvPr/>
        </p:nvSpPr>
        <p:spPr>
          <a:xfrm>
            <a:off x="1827341" y="897576"/>
            <a:ext cx="8010525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effectLst/>
              </a:rPr>
              <a:t>YETS 23/24: installation of </a:t>
            </a:r>
            <a:r>
              <a:rPr lang="en-US" sz="2000" b="1" u="sng" dirty="0">
                <a:effectLst/>
              </a:rPr>
              <a:t>ferrites and coupler </a:t>
            </a:r>
            <a:r>
              <a:rPr lang="en-US" sz="2000" b="1" dirty="0">
                <a:effectLst/>
              </a:rPr>
              <a:t>in all 4 wire scanners tanks</a:t>
            </a:r>
            <a:endParaRPr lang="es-ES" b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4A6842B-26C3-03C8-10EE-41D5ED320300}"/>
              </a:ext>
            </a:extLst>
          </p:cNvPr>
          <p:cNvSpPr txBox="1"/>
          <p:nvPr/>
        </p:nvSpPr>
        <p:spPr>
          <a:xfrm>
            <a:off x="1909946" y="1447380"/>
            <a:ext cx="7842457" cy="615553"/>
          </a:xfrm>
          <a:prstGeom prst="rect">
            <a:avLst/>
          </a:prstGeom>
          <a:solidFill>
            <a:srgbClr val="32F26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As predicted from power loss calculations, no issues observed in parking position up to LIU intensities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6" b="1834"/>
          <a:stretch/>
        </p:blipFill>
        <p:spPr>
          <a:xfrm>
            <a:off x="390450" y="3092612"/>
            <a:ext cx="5193411" cy="3655430"/>
          </a:xfrm>
          <a:prstGeom prst="rect">
            <a:avLst/>
          </a:prstGeom>
        </p:spPr>
      </p:pic>
      <p:pic>
        <p:nvPicPr>
          <p:cNvPr id="16" name="Imagen 2">
            <a:extLst>
              <a:ext uri="{FF2B5EF4-FFF2-40B4-BE49-F238E27FC236}">
                <a16:creationId xmlns:a16="http://schemas.microsoft.com/office/drawing/2014/main" id="{9641C74B-4F25-B81E-6FF8-37D18DB0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4668" y="3370220"/>
            <a:ext cx="3342907" cy="193847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807236" y="2266385"/>
            <a:ext cx="3835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 SPS wire scanner get stuck close to beam halo during 2024 operation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29205" y="5670158"/>
            <a:ext cx="5710446" cy="646331"/>
          </a:xfrm>
          <a:prstGeom prst="rect">
            <a:avLst/>
          </a:prstGeom>
          <a:solidFill>
            <a:srgbClr val="3AF478"/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 stuck wire broke with significantly lower intensity than LIU, consistently with the </a:t>
            </a:r>
            <a:r>
              <a:rPr lang="en-US" b="1" dirty="0"/>
              <a:t>advanced model </a:t>
            </a:r>
            <a:r>
              <a:rPr lang="en-US" dirty="0"/>
              <a:t>predictions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91" y="2217708"/>
            <a:ext cx="5832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Development of an </a:t>
            </a:r>
            <a:r>
              <a:rPr lang="en-US" b="1" dirty="0"/>
              <a:t>advanced model </a:t>
            </a:r>
            <a:r>
              <a:rPr lang="en-US" dirty="0"/>
              <a:t>that can reproduce the beam induced power loss over the relevant frequency range</a:t>
            </a:r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8724900" y="3520691"/>
          <a:ext cx="3379946" cy="17249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895">
                  <a:extLst>
                    <a:ext uri="{9D8B030D-6E8A-4147-A177-3AD203B41FA5}">
                      <a16:colId xmlns:a16="http://schemas.microsoft.com/office/drawing/2014/main" val="3026896419"/>
                    </a:ext>
                  </a:extLst>
                </a:gridCol>
                <a:gridCol w="1161991">
                  <a:extLst>
                    <a:ext uri="{9D8B030D-6E8A-4147-A177-3AD203B41FA5}">
                      <a16:colId xmlns:a16="http://schemas.microsoft.com/office/drawing/2014/main" val="1673405518"/>
                    </a:ext>
                  </a:extLst>
                </a:gridCol>
                <a:gridCol w="1110060">
                  <a:extLst>
                    <a:ext uri="{9D8B030D-6E8A-4147-A177-3AD203B41FA5}">
                      <a16:colId xmlns:a16="http://schemas.microsoft.com/office/drawing/2014/main" val="2388673731"/>
                    </a:ext>
                  </a:extLst>
                </a:gridCol>
              </a:tblGrid>
              <a:tr h="5271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Beam type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Parking position [W]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Stuck position [W]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1817843"/>
                  </a:ext>
                </a:extLst>
              </a:tr>
              <a:tr h="3188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Operational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&lt;0.9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&lt;4.5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888518"/>
                  </a:ext>
                </a:extLst>
              </a:tr>
              <a:tr h="52717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MD</a:t>
                      </a:r>
                      <a:r>
                        <a:rPr lang="en-US" sz="1400" baseline="0" dirty="0"/>
                        <a:t> beam (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</a:rPr>
                        <a:t>breakage</a:t>
                      </a:r>
                      <a:r>
                        <a:rPr lang="en-US" sz="1400" baseline="0" dirty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&lt;2.4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&gt;6.8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356312"/>
                  </a:ext>
                </a:extLst>
              </a:tr>
              <a:tr h="31889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LIU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B050"/>
                          </a:solidFill>
                        </a:rPr>
                        <a:t>&lt;5</a:t>
                      </a:r>
                      <a:endParaRPr lang="en-GB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</a:rPr>
                        <a:t>&gt;14</a:t>
                      </a:r>
                      <a:endParaRPr lang="en-GB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7595801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969975" y="3182330"/>
            <a:ext cx="299085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Breakage expected for &gt;6.5 W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C11D73-5AD4-26F1-E7C3-0CC320F07C23}"/>
              </a:ext>
            </a:extLst>
          </p:cNvPr>
          <p:cNvSpPr txBox="1"/>
          <p:nvPr/>
        </p:nvSpPr>
        <p:spPr>
          <a:xfrm>
            <a:off x="1438862" y="3551674"/>
            <a:ext cx="24795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L. Sito, E. de la Fuente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D637C8-A00C-7546-E997-0F55D820E6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55206"/>
            <a:ext cx="2743200" cy="365125"/>
          </a:xfrm>
        </p:spPr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DA8545-0741-8E09-C31D-AC42C8BF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5206"/>
            <a:ext cx="4114800" cy="365125"/>
          </a:xfrm>
        </p:spPr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6EDBEF-E8D9-3802-7730-72FF543A1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5206"/>
            <a:ext cx="2743200" cy="365125"/>
          </a:xfrm>
        </p:spPr>
        <p:txBody>
          <a:bodyPr/>
          <a:lstStyle/>
          <a:p>
            <a:fld id="{E69D1119-A003-E946-93E1-E7129EBC1998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63948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43D7DD-6B3D-6F90-6A1D-D78896759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4ABA2B7-65A9-3ECA-6CE1-617473EBE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DE3196B-C782-B2B4-E6BF-03E3387E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13</a:t>
            </a:fld>
            <a:endParaRPr lang="en-GB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D4FA12D-2FA6-FA89-2384-97441C1CEC93}"/>
              </a:ext>
            </a:extLst>
          </p:cNvPr>
          <p:cNvSpPr txBox="1">
            <a:spLocks/>
          </p:cNvSpPr>
          <p:nvPr/>
        </p:nvSpPr>
        <p:spPr>
          <a:xfrm>
            <a:off x="505530" y="265255"/>
            <a:ext cx="11283270" cy="5689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SPS Wire scanners: expectations for coming years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AC17449-E282-05FB-0F18-F3088F200B32}"/>
              </a:ext>
            </a:extLst>
          </p:cNvPr>
          <p:cNvSpPr txBox="1"/>
          <p:nvPr/>
        </p:nvSpPr>
        <p:spPr>
          <a:xfrm>
            <a:off x="1406771" y="1063856"/>
            <a:ext cx="9172134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YETS 23/24: installation of </a:t>
            </a:r>
            <a:r>
              <a:rPr lang="en-US" sz="2000" b="1" u="sng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ferrites and coupler </a:t>
            </a:r>
            <a:r>
              <a:rPr 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in all 4 wire scanners tanks</a:t>
            </a:r>
            <a:endParaRPr lang="es-ES" dirty="0">
              <a:solidFill>
                <a:schemeClr val="tx2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4A6842B-26C3-03C8-10EE-41D5ED320300}"/>
              </a:ext>
            </a:extLst>
          </p:cNvPr>
          <p:cNvSpPr txBox="1"/>
          <p:nvPr/>
        </p:nvSpPr>
        <p:spPr>
          <a:xfrm>
            <a:off x="2071609" y="1726328"/>
            <a:ext cx="7842457" cy="615553"/>
          </a:xfrm>
          <a:prstGeom prst="rect">
            <a:avLst/>
          </a:prstGeom>
          <a:solidFill>
            <a:srgbClr val="32F26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From power loss calculations, no issues are expected if considering </a:t>
            </a:r>
          </a:p>
          <a:p>
            <a:pPr algn="ctr"/>
            <a:r>
              <a:rPr lang="en-US" sz="2000" b="1" dirty="0">
                <a:solidFill>
                  <a:schemeClr val="tx2"/>
                </a:solidFill>
              </a:rPr>
              <a:t>peak power on the wire along the cycle.  </a:t>
            </a:r>
          </a:p>
        </p:txBody>
      </p:sp>
      <p:pic>
        <p:nvPicPr>
          <p:cNvPr id="3" name="CCF991F6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638950"/>
            <a:ext cx="12192000" cy="36782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71609" y="3378365"/>
            <a:ext cx="2479574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L. Sito, E. de la Fuente</a:t>
            </a:r>
            <a:endParaRPr lang="en-GB" dirty="0"/>
          </a:p>
        </p:txBody>
      </p:sp>
      <p:cxnSp>
        <p:nvCxnSpPr>
          <p:cNvPr id="10" name="Straight Arrow Connector 9"/>
          <p:cNvCxnSpPr>
            <a:stCxn id="13" idx="1"/>
          </p:cNvCxnSpPr>
          <p:nvPr/>
        </p:nvCxnSpPr>
        <p:spPr>
          <a:xfrm flipH="1" flipV="1">
            <a:off x="2172656" y="4092077"/>
            <a:ext cx="1047788" cy="1490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20444" y="3968486"/>
            <a:ext cx="10184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800 MHz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8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451E-0DAD-A06B-26A0-D27A127D9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5293" y="2766218"/>
            <a:ext cx="2386913" cy="1325563"/>
          </a:xfrm>
        </p:spPr>
        <p:txBody>
          <a:bodyPr/>
          <a:lstStyle/>
          <a:p>
            <a:r>
              <a:rPr lang="en-GB" dirty="0"/>
              <a:t>Appendix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3A784-B3CA-805A-C84C-C7F93320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3EE06-0052-21C5-9512-69136D421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04ED8-FEC3-3690-FC04-C5762A4C5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7820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11"/>
          <a:stretch/>
        </p:blipFill>
        <p:spPr>
          <a:xfrm>
            <a:off x="6399923" y="1265030"/>
            <a:ext cx="5048250" cy="457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265030"/>
            <a:ext cx="5810250" cy="44100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038475" y="2228850"/>
            <a:ext cx="1495425" cy="2762250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MKP-S beam induced heating mitigation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9496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45007"/>
            <a:ext cx="10058400" cy="5427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16</a:t>
            </a:fld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MKP-S beam induced heating mitigation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89343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614" y="796523"/>
            <a:ext cx="10058400" cy="5427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17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662152" y="2949262"/>
            <a:ext cx="2163651" cy="2047741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982757" y="2934236"/>
            <a:ext cx="2163651" cy="2047741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662152" y="2949262"/>
            <a:ext cx="1609860" cy="2047741"/>
          </a:xfrm>
          <a:prstGeom prst="rect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MKP-S beam induced heating mitigation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1556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773" y="667734"/>
            <a:ext cx="10058400" cy="54273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18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MKP-S beam induced heating mitigation</a:t>
            </a:r>
            <a:endParaRPr lang="en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1C99EB-D541-D098-F07B-E2E94139C958}"/>
              </a:ext>
            </a:extLst>
          </p:cNvPr>
          <p:cNvSpPr txBox="1"/>
          <p:nvPr/>
        </p:nvSpPr>
        <p:spPr>
          <a:xfrm>
            <a:off x="6842234" y="3132083"/>
            <a:ext cx="2417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Projection on limitations during scrubbing</a:t>
            </a:r>
          </a:p>
        </p:txBody>
      </p:sp>
    </p:spTree>
    <p:extLst>
      <p:ext uri="{BB962C8B-B14F-4D97-AF65-F5344CB8AC3E}">
        <p14:creationId xmlns:p14="http://schemas.microsoft.com/office/powerpoint/2010/main" val="913170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BCDC-CF86-187D-0D60-51A37C23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FAF434-BEF3-825A-9E78-5BC3B46D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0ACA51-5979-9334-DCC1-C4B80EE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19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DBD78-CB6E-B369-43C6-13800B2E1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17" y="1103548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instability @26 GeV </a:t>
            </a:r>
            <a:r>
              <a:rPr lang="en-US" dirty="0"/>
              <a:t>studied in detail in 2018 for 1.8e11 p/b</a:t>
            </a:r>
          </a:p>
          <a:p>
            <a:pPr lvl="1"/>
            <a:r>
              <a:rPr lang="en-US" dirty="0"/>
              <a:t>Mitigation strategy developed in simulations: </a:t>
            </a:r>
            <a:r>
              <a:rPr lang="en-US" dirty="0">
                <a:solidFill>
                  <a:srgbClr val="008000"/>
                </a:solidFill>
              </a:rPr>
              <a:t>high chromaticity + octupoles</a:t>
            </a:r>
          </a:p>
          <a:p>
            <a:r>
              <a:rPr lang="en-US" dirty="0">
                <a:solidFill>
                  <a:srgbClr val="FF0000"/>
                </a:solidFill>
              </a:rPr>
              <a:t>Extremely fast vertical coupled bunch instability @26 GeV </a:t>
            </a:r>
            <a:r>
              <a:rPr lang="en-US" dirty="0"/>
              <a:t>predicted in simulations</a:t>
            </a:r>
          </a:p>
          <a:p>
            <a:pPr lvl="1"/>
            <a:r>
              <a:rPr lang="en-US" dirty="0"/>
              <a:t>Threshold depends on the set vertical tune and chromaticity</a:t>
            </a:r>
          </a:p>
          <a:p>
            <a:pPr marL="0" lvl="1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2826D-DC4E-1E76-3C7E-FBF650C55E3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SPS transverse stability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ángulo 23">
            <a:extLst>
              <a:ext uri="{FF2B5EF4-FFF2-40B4-BE49-F238E27FC236}">
                <a16:creationId xmlns:a16="http://schemas.microsoft.com/office/drawing/2014/main" id="{07DF9C06-0C63-A848-1C56-0CDB91C1CF15}"/>
              </a:ext>
            </a:extLst>
          </p:cNvPr>
          <p:cNvSpPr/>
          <p:nvPr/>
        </p:nvSpPr>
        <p:spPr>
          <a:xfrm>
            <a:off x="7860722" y="3604326"/>
            <a:ext cx="3000496" cy="2474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Imagen 22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BC9AE011-D309-1028-D5E8-E6D4F1A17C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36" r="8168"/>
          <a:stretch/>
        </p:blipFill>
        <p:spPr>
          <a:xfrm>
            <a:off x="7105656" y="3293534"/>
            <a:ext cx="3761909" cy="294838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99134" y="3835720"/>
            <a:ext cx="1787162" cy="18466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Courtesy of I. Mases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A88544-42C3-220A-292A-6BCE6002B567}"/>
              </a:ext>
            </a:extLst>
          </p:cNvPr>
          <p:cNvSpPr txBox="1"/>
          <p:nvPr/>
        </p:nvSpPr>
        <p:spPr>
          <a:xfrm>
            <a:off x="1103274" y="4037939"/>
            <a:ext cx="4749282" cy="55399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With some exceptions 2024 bunch lengths from PS were consistently below 4 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5DEA1-ADDB-5084-6B76-11DA5D7C6C88}"/>
              </a:ext>
            </a:extLst>
          </p:cNvPr>
          <p:cNvSpPr txBox="1"/>
          <p:nvPr/>
        </p:nvSpPr>
        <p:spPr>
          <a:xfrm>
            <a:off x="1556068" y="3327327"/>
            <a:ext cx="5120640" cy="55399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kern="0" dirty="0">
                <a:solidFill>
                  <a:schemeClr val="tx2"/>
                </a:solidFill>
              </a:rPr>
              <a:t>Criticality of short bunches at injection </a:t>
            </a:r>
            <a:r>
              <a:rPr lang="en-US" kern="0" dirty="0">
                <a:solidFill>
                  <a:schemeClr val="tx2"/>
                </a:solidFill>
              </a:rPr>
              <a:t>(&lt;4 ns) to ensure stability, also confirmed in simulations</a:t>
            </a:r>
          </a:p>
        </p:txBody>
      </p:sp>
      <p:pic>
        <p:nvPicPr>
          <p:cNvPr id="14" name="Imagen 13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D62CF70F-B5DD-BA57-42A9-D9EDE86D9D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747" b="31600"/>
          <a:stretch/>
        </p:blipFill>
        <p:spPr>
          <a:xfrm>
            <a:off x="1613183" y="4619091"/>
            <a:ext cx="3785450" cy="152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47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0FF25-390D-5718-FAA1-080B4F1CF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1588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Intensity reach in the last three years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6">
                <a:extLst>
                  <a:ext uri="{FF2B5EF4-FFF2-40B4-BE49-F238E27FC236}">
                    <a16:creationId xmlns:a16="http://schemas.microsoft.com/office/drawing/2014/main" id="{53AAF1ED-B06C-D454-F66C-DA6CD6D03E71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515134"/>
                  </p:ext>
                </p:extLst>
              </p:nvPr>
            </p:nvGraphicFramePr>
            <p:xfrm>
              <a:off x="3341565" y="1286551"/>
              <a:ext cx="585498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8499">
                      <a:extLst>
                        <a:ext uri="{9D8B030D-6E8A-4147-A177-3AD203B41FA5}">
                          <a16:colId xmlns:a16="http://schemas.microsoft.com/office/drawing/2014/main" val="1153498905"/>
                        </a:ext>
                      </a:extLst>
                    </a:gridCol>
                    <a:gridCol w="2131150">
                      <a:extLst>
                        <a:ext uri="{9D8B030D-6E8A-4147-A177-3AD203B41FA5}">
                          <a16:colId xmlns:a16="http://schemas.microsoft.com/office/drawing/2014/main" val="1702770235"/>
                        </a:ext>
                      </a:extLst>
                    </a:gridCol>
                    <a:gridCol w="2375338">
                      <a:extLst>
                        <a:ext uri="{9D8B030D-6E8A-4147-A177-3AD203B41FA5}">
                          <a16:colId xmlns:a16="http://schemas.microsoft.com/office/drawing/2014/main" val="1844389030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dirty="0">
                              <a:solidFill>
                                <a:schemeClr val="bg2"/>
                              </a:solidFill>
                            </a:rPr>
                            <a:t>Intensity reach at flat top with nominal bunch </a:t>
                          </a:r>
                          <a:r>
                            <a:rPr lang="en-US" sz="1600" b="0" dirty="0">
                              <a:solidFill>
                                <a:schemeClr val="bg1"/>
                              </a:solidFill>
                            </a:rPr>
                            <a:t>length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𝑝𝑝</m:t>
                              </m:r>
                              <m:r>
                                <a:rPr lang="en-US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sz="1600" b="0" dirty="0">
                              <a:solidFill>
                                <a:schemeClr val="bg1"/>
                              </a:solidFill>
                            </a:rPr>
                            <a:t>] </a:t>
                          </a:r>
                          <a:endParaRPr lang="en-US" sz="1600" b="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15556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Year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8b4e (4 x 56 bunches)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LHC25ns (4 x 72 bunches)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89542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79190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40762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52268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6">
                <a:extLst>
                  <a:ext uri="{FF2B5EF4-FFF2-40B4-BE49-F238E27FC236}">
                    <a16:creationId xmlns:a16="http://schemas.microsoft.com/office/drawing/2014/main" id="{53AAF1ED-B06C-D454-F66C-DA6CD6D03E71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515134"/>
                  </p:ext>
                </p:extLst>
              </p:nvPr>
            </p:nvGraphicFramePr>
            <p:xfrm>
              <a:off x="3341565" y="1286551"/>
              <a:ext cx="5854987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8499">
                      <a:extLst>
                        <a:ext uri="{9D8B030D-6E8A-4147-A177-3AD203B41FA5}">
                          <a16:colId xmlns:a16="http://schemas.microsoft.com/office/drawing/2014/main" val="1153498905"/>
                        </a:ext>
                      </a:extLst>
                    </a:gridCol>
                    <a:gridCol w="2131150">
                      <a:extLst>
                        <a:ext uri="{9D8B030D-6E8A-4147-A177-3AD203B41FA5}">
                          <a16:colId xmlns:a16="http://schemas.microsoft.com/office/drawing/2014/main" val="1702770235"/>
                        </a:ext>
                      </a:extLst>
                    </a:gridCol>
                    <a:gridCol w="2375338">
                      <a:extLst>
                        <a:ext uri="{9D8B030D-6E8A-4147-A177-3AD203B41FA5}">
                          <a16:colId xmlns:a16="http://schemas.microsoft.com/office/drawing/2014/main" val="1844389030"/>
                        </a:ext>
                      </a:extLst>
                    </a:gridCol>
                  </a:tblGrid>
                  <a:tr h="370840">
                    <a:tc gridSpan="3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216" t="-6897" r="-433" b="-41724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215556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Year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8b4e (4 x 56 bunches)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LHC25ns (4 x 72 bunches)</a:t>
                          </a:r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89542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79190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40762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2024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x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55226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E7491E88-BEBA-D6BD-D412-47B718051FF3}"/>
              </a:ext>
            </a:extLst>
          </p:cNvPr>
          <p:cNvSpPr txBox="1"/>
          <p:nvPr/>
        </p:nvSpPr>
        <p:spPr>
          <a:xfrm>
            <a:off x="2441567" y="5637625"/>
            <a:ext cx="7260073" cy="2769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Consolidation of LIU beam and exploration of intensity limits with 8b4e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89920D-D277-B505-D7BD-B5AC21B86188}"/>
              </a:ext>
            </a:extLst>
          </p:cNvPr>
          <p:cNvSpPr txBox="1"/>
          <p:nvPr/>
        </p:nvSpPr>
        <p:spPr>
          <a:xfrm>
            <a:off x="1557720" y="3812882"/>
            <a:ext cx="9422675" cy="276999"/>
          </a:xfrm>
          <a:prstGeom prst="rect">
            <a:avLst/>
          </a:prstGeom>
          <a:solidFill>
            <a:srgbClr val="92D05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LIU beam (288 bunches with</a:t>
            </a:r>
            <a:r>
              <a:rPr lang="fr-CH" dirty="0"/>
              <a:t> </a:t>
            </a:r>
            <a:r>
              <a:rPr lang="en-CH" dirty="0"/>
              <a:t>~2.3e11 ppb and ~1.6ns bunch length) accelerated to 450 GeV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00D28B-E5BA-D9F8-EDE7-29D1FD69A161}"/>
              </a:ext>
            </a:extLst>
          </p:cNvPr>
          <p:cNvSpPr txBox="1"/>
          <p:nvPr/>
        </p:nvSpPr>
        <p:spPr>
          <a:xfrm>
            <a:off x="3513960" y="3438802"/>
            <a:ext cx="560443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During 2024 scrubbing we demonstrated the LIU intensity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C6FCBB-C4F7-C81C-600D-B58A7F61D06D}"/>
              </a:ext>
            </a:extLst>
          </p:cNvPr>
          <p:cNvSpPr txBox="1"/>
          <p:nvPr/>
        </p:nvSpPr>
        <p:spPr>
          <a:xfrm>
            <a:off x="2954140" y="4353796"/>
            <a:ext cx="6445249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LIU beam at 2.3e11 ppb never fully restored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605005-F948-3E4A-F982-B8DE7B1F6860}"/>
              </a:ext>
            </a:extLst>
          </p:cNvPr>
          <p:cNvSpPr txBox="1"/>
          <p:nvPr/>
        </p:nvSpPr>
        <p:spPr>
          <a:xfrm>
            <a:off x="2564233" y="4645321"/>
            <a:ext cx="7014743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/>
              <a:t>Beam availability during MDs, struggling with RF cavity limits, beam readiness from injectors after long gaps, magnet exchanges, ….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A5CE43-3353-942B-F4C9-F9A074E1F42F}"/>
              </a:ext>
            </a:extLst>
          </p:cNvPr>
          <p:cNvSpPr txBox="1"/>
          <p:nvPr/>
        </p:nvSpPr>
        <p:spPr>
          <a:xfrm>
            <a:off x="3341565" y="5917673"/>
            <a:ext cx="534976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Key to be well prepared for the 2026 reliability run</a:t>
            </a:r>
          </a:p>
        </p:txBody>
      </p:sp>
      <p:sp>
        <p:nvSpPr>
          <p:cNvPr id="3" name="Rectangle 2"/>
          <p:cNvSpPr/>
          <p:nvPr/>
        </p:nvSpPr>
        <p:spPr>
          <a:xfrm>
            <a:off x="6822831" y="2761674"/>
            <a:ext cx="2373721" cy="379078"/>
          </a:xfrm>
          <a:prstGeom prst="rect">
            <a:avLst/>
          </a:prstGeom>
          <a:solidFill>
            <a:srgbClr val="00B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822831" y="2761674"/>
            <a:ext cx="2373721" cy="379077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86300" y="2413000"/>
            <a:ext cx="2136531" cy="348674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67B2340-8930-932F-C919-6A9B16999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D2C4792-E4F5-510A-BF7E-900B88F45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53045D5-5318-E85E-AD81-E23694CA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63478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3" grpId="0" animBg="1"/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BCDC-CF86-187D-0D60-51A37C23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FAF434-BEF3-825A-9E78-5BC3B46D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0ACA51-5979-9334-DCC1-C4B80EE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20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DBD78-CB6E-B369-43C6-13800B2E1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17" y="1103548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instability </a:t>
            </a:r>
            <a:r>
              <a:rPr lang="en-US" dirty="0"/>
              <a:t>studied in detail in 2018 for 1.8e11 p/b</a:t>
            </a:r>
          </a:p>
          <a:p>
            <a:pPr lvl="1"/>
            <a:r>
              <a:rPr lang="en-US" dirty="0"/>
              <a:t>Mitigation strategy developed in simulations: </a:t>
            </a:r>
            <a:r>
              <a:rPr lang="en-US" dirty="0">
                <a:solidFill>
                  <a:srgbClr val="008000"/>
                </a:solidFill>
              </a:rPr>
              <a:t>high chromaticity + octupoles</a:t>
            </a:r>
          </a:p>
          <a:p>
            <a:r>
              <a:rPr lang="en-US" dirty="0">
                <a:solidFill>
                  <a:srgbClr val="FF0000"/>
                </a:solidFill>
              </a:rPr>
              <a:t>Extremely fast vertical coupled bunch instability </a:t>
            </a:r>
            <a:r>
              <a:rPr lang="en-US" dirty="0"/>
              <a:t>predicted in simulations</a:t>
            </a:r>
          </a:p>
          <a:p>
            <a:pPr lvl="1"/>
            <a:r>
              <a:rPr lang="en-US" dirty="0"/>
              <a:t>Threshold depends on the set vertical tune and chromaticity</a:t>
            </a:r>
          </a:p>
          <a:p>
            <a:pPr marL="0" lvl="1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2826D-DC4E-1E76-3C7E-FBF650C55E3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 err="1"/>
              <a:t>Trasverse</a:t>
            </a:r>
            <a:r>
              <a:rPr lang="en-US" dirty="0"/>
              <a:t> stability at injection energy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ángulo 23">
            <a:extLst>
              <a:ext uri="{FF2B5EF4-FFF2-40B4-BE49-F238E27FC236}">
                <a16:creationId xmlns:a16="http://schemas.microsoft.com/office/drawing/2014/main" id="{07DF9C06-0C63-A848-1C56-0CDB91C1CF15}"/>
              </a:ext>
            </a:extLst>
          </p:cNvPr>
          <p:cNvSpPr/>
          <p:nvPr/>
        </p:nvSpPr>
        <p:spPr>
          <a:xfrm>
            <a:off x="8985444" y="3188732"/>
            <a:ext cx="3000496" cy="24745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9D23EF-B79B-E697-66CB-61FE3CB6F9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961" y="3127519"/>
            <a:ext cx="3082527" cy="26269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95DEA1-ADDB-5084-6B76-11DA5D7C6C88}"/>
              </a:ext>
            </a:extLst>
          </p:cNvPr>
          <p:cNvSpPr txBox="1"/>
          <p:nvPr/>
        </p:nvSpPr>
        <p:spPr>
          <a:xfrm>
            <a:off x="918694" y="3259706"/>
            <a:ext cx="5120640" cy="55399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kern="0" dirty="0">
                <a:solidFill>
                  <a:schemeClr val="tx2"/>
                </a:solidFill>
              </a:rPr>
              <a:t>Criticality of short bunches at injection </a:t>
            </a:r>
            <a:r>
              <a:rPr lang="en-US" kern="0" dirty="0">
                <a:solidFill>
                  <a:schemeClr val="tx2"/>
                </a:solidFill>
              </a:rPr>
              <a:t>(&lt;4 ns) to ensure stability, also confirmed in 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033DC5-9851-681F-DD02-86843B415292}"/>
              </a:ext>
            </a:extLst>
          </p:cNvPr>
          <p:cNvSpPr txBox="1"/>
          <p:nvPr/>
        </p:nvSpPr>
        <p:spPr>
          <a:xfrm>
            <a:off x="528317" y="5966420"/>
            <a:ext cx="9819224" cy="276999"/>
          </a:xfrm>
          <a:prstGeom prst="rect">
            <a:avLst/>
          </a:prstGeom>
          <a:solidFill>
            <a:srgbClr val="32F26D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Transverse stability successfully tested in 2024  </a:t>
            </a:r>
            <a:r>
              <a:rPr lang="en-CH" dirty="0"/>
              <a:t>(~30h with ~2.7e11 ppb injected and </a:t>
            </a:r>
            <a:r>
              <a:rPr lang="en-US" b="1" dirty="0">
                <a:solidFill>
                  <a:schemeClr val="tx2"/>
                </a:solidFill>
              </a:rPr>
              <a:t>4 x 72 bunches)</a:t>
            </a:r>
          </a:p>
        </p:txBody>
      </p:sp>
    </p:spTree>
    <p:extLst>
      <p:ext uri="{BB962C8B-B14F-4D97-AF65-F5344CB8AC3E}">
        <p14:creationId xmlns:p14="http://schemas.microsoft.com/office/powerpoint/2010/main" val="313526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BCDC-CF86-187D-0D60-51A37C23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FAF434-BEF3-825A-9E78-5BC3B46D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0ACA51-5979-9334-DCC1-C4B80EE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3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DBD78-CB6E-B369-43C6-13800B2E1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17" y="1103548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instability </a:t>
            </a:r>
            <a:r>
              <a:rPr lang="en-US" dirty="0"/>
              <a:t>studied in detail in 2018 for 1.8e11 p/b</a:t>
            </a:r>
          </a:p>
          <a:p>
            <a:pPr lvl="1"/>
            <a:r>
              <a:rPr lang="en-US" dirty="0"/>
              <a:t>Mitigation strategy developed in simulations: </a:t>
            </a:r>
            <a:r>
              <a:rPr lang="en-US" dirty="0">
                <a:solidFill>
                  <a:srgbClr val="008000"/>
                </a:solidFill>
              </a:rPr>
              <a:t>high chromaticity + octupoles</a:t>
            </a:r>
          </a:p>
          <a:p>
            <a:r>
              <a:rPr lang="en-US" dirty="0">
                <a:solidFill>
                  <a:srgbClr val="FF0000"/>
                </a:solidFill>
              </a:rPr>
              <a:t>Extremely fast vertical coupled bunch instability </a:t>
            </a:r>
            <a:r>
              <a:rPr lang="en-US" dirty="0"/>
              <a:t>predicted in simulations</a:t>
            </a:r>
          </a:p>
          <a:p>
            <a:pPr lvl="1"/>
            <a:r>
              <a:rPr lang="en-US" dirty="0"/>
              <a:t>Threshold depends on the set vertical tune and chromaticity</a:t>
            </a:r>
          </a:p>
          <a:p>
            <a:pPr marL="0" lvl="1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2826D-DC4E-1E76-3C7E-FBF650C55E3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 err="1"/>
              <a:t>Trasverse</a:t>
            </a:r>
            <a:r>
              <a:rPr lang="en-US" dirty="0"/>
              <a:t> stability at injection energy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5DEA1-ADDB-5084-6B76-11DA5D7C6C88}"/>
              </a:ext>
            </a:extLst>
          </p:cNvPr>
          <p:cNvSpPr txBox="1"/>
          <p:nvPr/>
        </p:nvSpPr>
        <p:spPr>
          <a:xfrm>
            <a:off x="918694" y="3259706"/>
            <a:ext cx="5120640" cy="55399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kern="0" dirty="0">
                <a:solidFill>
                  <a:schemeClr val="tx2"/>
                </a:solidFill>
              </a:rPr>
              <a:t>Criticality of short bunches at injection </a:t>
            </a:r>
            <a:r>
              <a:rPr lang="en-US" kern="0" dirty="0">
                <a:solidFill>
                  <a:schemeClr val="tx2"/>
                </a:solidFill>
              </a:rPr>
              <a:t>(&lt;4 ns) to ensure stability, also confirmed in simulations</a:t>
            </a: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588A15CF-9F5A-F3B2-3286-B945113E6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3003575"/>
            <a:ext cx="3688842" cy="286512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69B962-D68C-86C1-4680-6EC07A937F52}"/>
              </a:ext>
            </a:extLst>
          </p:cNvPr>
          <p:cNvCxnSpPr>
            <a:cxnSpLocks/>
          </p:cNvCxnSpPr>
          <p:nvPr/>
        </p:nvCxnSpPr>
        <p:spPr>
          <a:xfrm>
            <a:off x="8589940" y="4393595"/>
            <a:ext cx="26289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F7C9BC-ACD6-B955-FF71-3E6A16B009DA}"/>
              </a:ext>
            </a:extLst>
          </p:cNvPr>
          <p:cNvCxnSpPr>
            <a:cxnSpLocks/>
          </p:cNvCxnSpPr>
          <p:nvPr/>
        </p:nvCxnSpPr>
        <p:spPr>
          <a:xfrm>
            <a:off x="9898844" y="3257500"/>
            <a:ext cx="0" cy="225124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89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4DBCDC-CF86-187D-0D60-51A37C23F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FAF434-BEF3-825A-9E78-5BC3B46D9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0ACA51-5979-9334-DCC1-C4B80EEB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4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2DBD78-CB6E-B369-43C6-13800B2E1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317" y="1103548"/>
            <a:ext cx="10969139" cy="4667421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Horizontal instability </a:t>
            </a:r>
            <a:r>
              <a:rPr lang="en-US" dirty="0"/>
              <a:t>studied in detail in 2018 for 1.8e11 p/b</a:t>
            </a:r>
          </a:p>
          <a:p>
            <a:pPr lvl="1"/>
            <a:r>
              <a:rPr lang="en-US" dirty="0"/>
              <a:t>Mitigation strategy developed in simulations: </a:t>
            </a:r>
            <a:r>
              <a:rPr lang="en-US" dirty="0">
                <a:solidFill>
                  <a:srgbClr val="008000"/>
                </a:solidFill>
              </a:rPr>
              <a:t>high chromaticity + octupoles</a:t>
            </a:r>
          </a:p>
          <a:p>
            <a:r>
              <a:rPr lang="en-US" dirty="0">
                <a:solidFill>
                  <a:srgbClr val="FF0000"/>
                </a:solidFill>
              </a:rPr>
              <a:t>Extremely fast vertical coupled bunch instability </a:t>
            </a:r>
            <a:r>
              <a:rPr lang="en-US" dirty="0"/>
              <a:t>predicted in simulations</a:t>
            </a:r>
          </a:p>
          <a:p>
            <a:pPr lvl="1"/>
            <a:r>
              <a:rPr lang="en-US" dirty="0"/>
              <a:t>Threshold depends on the set vertical tune and chromaticity</a:t>
            </a:r>
          </a:p>
          <a:p>
            <a:pPr marL="0" lvl="1" indent="0">
              <a:buNone/>
            </a:pPr>
            <a:endParaRPr lang="en-US" dirty="0">
              <a:solidFill>
                <a:srgbClr val="008000"/>
              </a:solidFill>
            </a:endParaRPr>
          </a:p>
          <a:p>
            <a:endParaRPr lang="en-US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15D2826D-DC4E-1E76-3C7E-FBF650C55E3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dirty="0" err="1"/>
              <a:t>Trasverse</a:t>
            </a:r>
            <a:r>
              <a:rPr lang="en-US" dirty="0"/>
              <a:t> stability at injection energy</a:t>
            </a:r>
            <a:endParaRPr lang="en-US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5DEA1-ADDB-5084-6B76-11DA5D7C6C88}"/>
              </a:ext>
            </a:extLst>
          </p:cNvPr>
          <p:cNvSpPr txBox="1"/>
          <p:nvPr/>
        </p:nvSpPr>
        <p:spPr>
          <a:xfrm>
            <a:off x="918694" y="3259706"/>
            <a:ext cx="5120640" cy="553998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kern="0" dirty="0">
                <a:solidFill>
                  <a:schemeClr val="tx2"/>
                </a:solidFill>
              </a:rPr>
              <a:t>Criticality of short bunches at injection </a:t>
            </a:r>
            <a:r>
              <a:rPr lang="en-US" kern="0" dirty="0">
                <a:solidFill>
                  <a:schemeClr val="tx2"/>
                </a:solidFill>
              </a:rPr>
              <a:t>(&lt;4 ns) to ensure stability, also confirmed in 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033DC5-9851-681F-DD02-86843B415292}"/>
              </a:ext>
            </a:extLst>
          </p:cNvPr>
          <p:cNvSpPr txBox="1"/>
          <p:nvPr/>
        </p:nvSpPr>
        <p:spPr>
          <a:xfrm>
            <a:off x="1277617" y="6029069"/>
            <a:ext cx="9819224" cy="276999"/>
          </a:xfrm>
          <a:prstGeom prst="rect">
            <a:avLst/>
          </a:prstGeom>
          <a:solidFill>
            <a:srgbClr val="32F26D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Transverse stability successfully tested in 2024  </a:t>
            </a:r>
            <a:r>
              <a:rPr lang="en-CH" dirty="0"/>
              <a:t>(~30h with ~2.7e11 ppb injected and </a:t>
            </a:r>
            <a:r>
              <a:rPr lang="en-US" b="1" dirty="0">
                <a:solidFill>
                  <a:schemeClr val="tx2"/>
                </a:solidFill>
              </a:rPr>
              <a:t>4 x 72 bunches)</a:t>
            </a:r>
          </a:p>
        </p:txBody>
      </p:sp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588A15CF-9F5A-F3B2-3286-B945113E60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3003575"/>
            <a:ext cx="3688842" cy="286512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69B962-D68C-86C1-4680-6EC07A937F52}"/>
              </a:ext>
            </a:extLst>
          </p:cNvPr>
          <p:cNvCxnSpPr>
            <a:cxnSpLocks/>
          </p:cNvCxnSpPr>
          <p:nvPr/>
        </p:nvCxnSpPr>
        <p:spPr>
          <a:xfrm>
            <a:off x="8589940" y="4393595"/>
            <a:ext cx="2628900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F7C9BC-ACD6-B955-FF71-3E6A16B009DA}"/>
              </a:ext>
            </a:extLst>
          </p:cNvPr>
          <p:cNvCxnSpPr>
            <a:cxnSpLocks/>
          </p:cNvCxnSpPr>
          <p:nvPr/>
        </p:nvCxnSpPr>
        <p:spPr>
          <a:xfrm>
            <a:off x="9898844" y="3257500"/>
            <a:ext cx="0" cy="2251242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0016F8E-1BCA-8CEC-7B83-B05FDFEB1362}"/>
              </a:ext>
            </a:extLst>
          </p:cNvPr>
          <p:cNvSpPr txBox="1"/>
          <p:nvPr/>
        </p:nvSpPr>
        <p:spPr>
          <a:xfrm>
            <a:off x="1103274" y="3869774"/>
            <a:ext cx="4749282" cy="55399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With some exceptions 2024 bunch lengths from PS were consistently below 4 ns</a:t>
            </a:r>
          </a:p>
        </p:txBody>
      </p:sp>
      <p:pic>
        <p:nvPicPr>
          <p:cNvPr id="12" name="Imagen 13" descr="Gráfico, Gráfico de dispersión&#10;&#10;Descripción generada automáticamente">
            <a:extLst>
              <a:ext uri="{FF2B5EF4-FFF2-40B4-BE49-F238E27FC236}">
                <a16:creationId xmlns:a16="http://schemas.microsoft.com/office/drawing/2014/main" id="{504A0082-5DB7-FB9B-19F2-96308FDA11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747" b="31600"/>
          <a:stretch/>
        </p:blipFill>
        <p:spPr>
          <a:xfrm>
            <a:off x="1613183" y="4450926"/>
            <a:ext cx="3785450" cy="152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65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B676F-70C0-B1AD-0399-21E53462F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387" y="150113"/>
            <a:ext cx="11376025" cy="525939"/>
          </a:xfrm>
        </p:spPr>
        <p:txBody>
          <a:bodyPr>
            <a:normAutofit fontScale="90000"/>
          </a:bodyPr>
          <a:lstStyle/>
          <a:p>
            <a:r>
              <a:rPr lang="en-US" dirty="0"/>
              <a:t>Observation of vertical instability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5B55C-96D2-13D0-35F8-64587A20B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DACDD-41C3-AEDB-83AA-39FCE81C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85B73-F110-677E-31D9-1EC0DCEB6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59528A94-49C7-B2AE-31EE-8E2EA7FFB1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" t="6231" r="7282"/>
          <a:stretch/>
        </p:blipFill>
        <p:spPr>
          <a:xfrm>
            <a:off x="4017377" y="988205"/>
            <a:ext cx="3704655" cy="3049516"/>
          </a:xfrm>
          <a:prstGeom prst="rect">
            <a:avLst/>
          </a:prstGeom>
        </p:spPr>
      </p:pic>
      <p:sp>
        <p:nvSpPr>
          <p:cNvPr id="9" name="Oval 18">
            <a:extLst>
              <a:ext uri="{FF2B5EF4-FFF2-40B4-BE49-F238E27FC236}">
                <a16:creationId xmlns:a16="http://schemas.microsoft.com/office/drawing/2014/main" id="{7523120E-3AE3-B905-E2B5-B0FC0DC6590A}"/>
              </a:ext>
            </a:extLst>
          </p:cNvPr>
          <p:cNvSpPr/>
          <p:nvPr/>
        </p:nvSpPr>
        <p:spPr>
          <a:xfrm>
            <a:off x="5779388" y="3191514"/>
            <a:ext cx="270698" cy="16472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19">
            <a:extLst>
              <a:ext uri="{FF2B5EF4-FFF2-40B4-BE49-F238E27FC236}">
                <a16:creationId xmlns:a16="http://schemas.microsoft.com/office/drawing/2014/main" id="{95695351-298C-FBC6-D299-F53C336B5395}"/>
              </a:ext>
            </a:extLst>
          </p:cNvPr>
          <p:cNvSpPr/>
          <p:nvPr/>
        </p:nvSpPr>
        <p:spPr>
          <a:xfrm>
            <a:off x="4672216" y="3174709"/>
            <a:ext cx="270698" cy="164722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CuadroTexto 11">
            <a:extLst>
              <a:ext uri="{FF2B5EF4-FFF2-40B4-BE49-F238E27FC236}">
                <a16:creationId xmlns:a16="http://schemas.microsoft.com/office/drawing/2014/main" id="{E8DFD493-6272-2CDC-59F1-52CFE3FFE3BA}"/>
              </a:ext>
            </a:extLst>
          </p:cNvPr>
          <p:cNvSpPr txBox="1"/>
          <p:nvPr/>
        </p:nvSpPr>
        <p:spPr>
          <a:xfrm>
            <a:off x="211860" y="3295732"/>
            <a:ext cx="336838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r"/>
            <a:r>
              <a:rPr lang="en-US" sz="1600" dirty="0">
                <a:solidFill>
                  <a:schemeClr val="tx2"/>
                </a:solidFill>
              </a:rPr>
              <a:t>Experimentally confirmed with 1 batch and low intensity in 2021 and 2022</a:t>
            </a:r>
          </a:p>
        </p:txBody>
      </p:sp>
      <p:cxnSp>
        <p:nvCxnSpPr>
          <p:cNvPr id="12" name="Conector recto de flecha 9">
            <a:extLst>
              <a:ext uri="{FF2B5EF4-FFF2-40B4-BE49-F238E27FC236}">
                <a16:creationId xmlns:a16="http://schemas.microsoft.com/office/drawing/2014/main" id="{68C21E3F-910D-8E95-94AD-EFF6D2C8C9E1}"/>
              </a:ext>
            </a:extLst>
          </p:cNvPr>
          <p:cNvCxnSpPr/>
          <p:nvPr/>
        </p:nvCxnSpPr>
        <p:spPr>
          <a:xfrm flipV="1">
            <a:off x="3613965" y="3369683"/>
            <a:ext cx="2098188" cy="361274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4">
            <a:extLst>
              <a:ext uri="{FF2B5EF4-FFF2-40B4-BE49-F238E27FC236}">
                <a16:creationId xmlns:a16="http://schemas.microsoft.com/office/drawing/2014/main" id="{F2A6F5F3-59B7-B414-641D-75FCEC38E828}"/>
              </a:ext>
            </a:extLst>
          </p:cNvPr>
          <p:cNvCxnSpPr>
            <a:cxnSpLocks/>
          </p:cNvCxnSpPr>
          <p:nvPr/>
        </p:nvCxnSpPr>
        <p:spPr>
          <a:xfrm flipV="1">
            <a:off x="3608551" y="3335611"/>
            <a:ext cx="996430" cy="393158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9">
            <a:extLst>
              <a:ext uri="{FF2B5EF4-FFF2-40B4-BE49-F238E27FC236}">
                <a16:creationId xmlns:a16="http://schemas.microsoft.com/office/drawing/2014/main" id="{1C80C8A9-5A7C-78EF-8273-475DF54155C0}"/>
              </a:ext>
            </a:extLst>
          </p:cNvPr>
          <p:cNvSpPr txBox="1"/>
          <p:nvPr/>
        </p:nvSpPr>
        <p:spPr>
          <a:xfrm>
            <a:off x="-96104" y="1152947"/>
            <a:ext cx="37046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600" dirty="0">
                <a:solidFill>
                  <a:schemeClr val="tx2"/>
                </a:solidFill>
              </a:rPr>
              <a:t>Studies with 4 batches in 2024</a:t>
            </a:r>
          </a:p>
        </p:txBody>
      </p:sp>
      <p:cxnSp>
        <p:nvCxnSpPr>
          <p:cNvPr id="15" name="Conector recto de flecha 20">
            <a:extLst>
              <a:ext uri="{FF2B5EF4-FFF2-40B4-BE49-F238E27FC236}">
                <a16:creationId xmlns:a16="http://schemas.microsoft.com/office/drawing/2014/main" id="{A9F544FB-96E7-3258-A4ED-E4E2D92F9E52}"/>
              </a:ext>
            </a:extLst>
          </p:cNvPr>
          <p:cNvCxnSpPr>
            <a:cxnSpLocks/>
            <a:stCxn id="14" idx="0"/>
          </p:cNvCxnSpPr>
          <p:nvPr/>
        </p:nvCxnSpPr>
        <p:spPr>
          <a:xfrm>
            <a:off x="1756224" y="1152947"/>
            <a:ext cx="5167090" cy="78694"/>
          </a:xfrm>
          <a:prstGeom prst="straightConnector1">
            <a:avLst/>
          </a:prstGeom>
          <a:ln w="2857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Marcador de contenido 7">
            <a:extLst>
              <a:ext uri="{FF2B5EF4-FFF2-40B4-BE49-F238E27FC236}">
                <a16:creationId xmlns:a16="http://schemas.microsoft.com/office/drawing/2014/main" id="{A5D10969-8296-A6AC-63D5-9AC291E4D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219638" y="853918"/>
            <a:ext cx="3527093" cy="5087407"/>
          </a:xfrm>
        </p:spPr>
      </p:pic>
      <p:sp>
        <p:nvSpPr>
          <p:cNvPr id="20" name="Rectangle 19"/>
          <p:cNvSpPr/>
          <p:nvPr/>
        </p:nvSpPr>
        <p:spPr>
          <a:xfrm>
            <a:off x="1896054" y="4476789"/>
            <a:ext cx="4910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At tune </a:t>
            </a:r>
            <a:r>
              <a:rPr lang="es-ES" b="1" dirty="0" err="1">
                <a:solidFill>
                  <a:schemeClr val="tx2"/>
                </a:solidFill>
              </a:rPr>
              <a:t>Qv</a:t>
            </a:r>
            <a:r>
              <a:rPr lang="es-ES" b="1" dirty="0">
                <a:solidFill>
                  <a:schemeClr val="tx2"/>
                </a:solidFill>
              </a:rPr>
              <a:t> = 20.18</a:t>
            </a:r>
            <a:r>
              <a:rPr lang="es-ES" dirty="0">
                <a:solidFill>
                  <a:schemeClr val="tx2"/>
                </a:solidFill>
              </a:rPr>
              <a:t>, and </a:t>
            </a:r>
            <a:r>
              <a:rPr lang="es-ES" b="1" dirty="0">
                <a:solidFill>
                  <a:schemeClr val="tx2"/>
                </a:solidFill>
              </a:rPr>
              <a:t>QPV = 0.6 </a:t>
            </a:r>
            <a:r>
              <a:rPr lang="es-ES" dirty="0">
                <a:solidFill>
                  <a:schemeClr val="tx2"/>
                </a:solidFill>
              </a:rPr>
              <a:t>(</a:t>
            </a:r>
            <a:r>
              <a:rPr lang="es-ES" dirty="0" err="1">
                <a:solidFill>
                  <a:schemeClr val="tx2"/>
                </a:solidFill>
              </a:rPr>
              <a:t>knob</a:t>
            </a:r>
            <a:r>
              <a:rPr lang="es-ES" dirty="0">
                <a:solidFill>
                  <a:schemeClr val="tx2"/>
                </a:solidFill>
              </a:rPr>
              <a:t>),</a:t>
            </a:r>
          </a:p>
          <a:p>
            <a:r>
              <a:rPr lang="es-ES" dirty="0" err="1">
                <a:solidFill>
                  <a:schemeClr val="tx2"/>
                </a:solidFill>
              </a:rPr>
              <a:t>we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reduced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gradually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b="1" dirty="0" err="1">
                <a:solidFill>
                  <a:schemeClr val="tx2"/>
                </a:solidFill>
              </a:rPr>
              <a:t>gain</a:t>
            </a:r>
            <a:r>
              <a:rPr lang="es-ES" b="1" dirty="0">
                <a:solidFill>
                  <a:schemeClr val="tx2"/>
                </a:solidFill>
              </a:rPr>
              <a:t> of </a:t>
            </a:r>
            <a:r>
              <a:rPr lang="es-ES" b="1" dirty="0" err="1">
                <a:solidFill>
                  <a:schemeClr val="tx2"/>
                </a:solidFill>
              </a:rPr>
              <a:t>the</a:t>
            </a:r>
            <a:r>
              <a:rPr lang="es-ES" b="1" dirty="0">
                <a:solidFill>
                  <a:schemeClr val="tx2"/>
                </a:solidFill>
              </a:rPr>
              <a:t> </a:t>
            </a:r>
            <a:r>
              <a:rPr lang="es-ES" b="1" dirty="0" err="1">
                <a:solidFill>
                  <a:schemeClr val="tx2"/>
                </a:solidFill>
              </a:rPr>
              <a:t>damper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08334" y="5330617"/>
            <a:ext cx="619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tx2"/>
                </a:solidFill>
              </a:rPr>
              <a:t>SCAN OF THE VERTICAL CHROMATICITY AT NOMINAL DAMPER GAIN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04257" y="5674865"/>
            <a:ext cx="5827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Vertical 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chromaticity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knob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needs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be QPV &gt;= 0.6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9346412" y="2856181"/>
            <a:ext cx="16524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Plot of I. Mases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20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5B55C-96D2-13D0-35F8-64587A20B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9DACDD-41C3-AEDB-83AA-39FCE81CE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185B73-F110-677E-31D9-1EC0DCEB6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6</a:t>
            </a:fld>
            <a:endParaRPr lang="en-GB"/>
          </a:p>
        </p:txBody>
      </p:sp>
      <p:pic>
        <p:nvPicPr>
          <p:cNvPr id="19" name="Marcador de contenido 7">
            <a:extLst>
              <a:ext uri="{FF2B5EF4-FFF2-40B4-BE49-F238E27FC236}">
                <a16:creationId xmlns:a16="http://schemas.microsoft.com/office/drawing/2014/main" id="{A5D10969-8296-A6AC-63D5-9AC291E4D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9638" y="853918"/>
            <a:ext cx="3527093" cy="5087407"/>
          </a:xfrm>
        </p:spPr>
      </p:pic>
      <p:sp>
        <p:nvSpPr>
          <p:cNvPr id="20" name="Rectangle 19"/>
          <p:cNvSpPr/>
          <p:nvPr/>
        </p:nvSpPr>
        <p:spPr>
          <a:xfrm>
            <a:off x="1896054" y="4476789"/>
            <a:ext cx="49104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At tune </a:t>
            </a:r>
            <a:r>
              <a:rPr lang="es-ES" b="1" dirty="0" err="1">
                <a:solidFill>
                  <a:schemeClr val="tx2"/>
                </a:solidFill>
              </a:rPr>
              <a:t>Qv</a:t>
            </a:r>
            <a:r>
              <a:rPr lang="es-ES" b="1" dirty="0">
                <a:solidFill>
                  <a:schemeClr val="tx2"/>
                </a:solidFill>
              </a:rPr>
              <a:t> = 20.18</a:t>
            </a:r>
            <a:r>
              <a:rPr lang="es-ES" dirty="0">
                <a:solidFill>
                  <a:schemeClr val="tx2"/>
                </a:solidFill>
              </a:rPr>
              <a:t>, and </a:t>
            </a:r>
            <a:r>
              <a:rPr lang="es-ES" b="1" dirty="0">
                <a:solidFill>
                  <a:schemeClr val="tx2"/>
                </a:solidFill>
              </a:rPr>
              <a:t>QPV = 0.6 </a:t>
            </a:r>
            <a:r>
              <a:rPr lang="es-ES" dirty="0">
                <a:solidFill>
                  <a:schemeClr val="tx2"/>
                </a:solidFill>
              </a:rPr>
              <a:t>(</a:t>
            </a:r>
            <a:r>
              <a:rPr lang="es-ES" dirty="0" err="1">
                <a:solidFill>
                  <a:schemeClr val="tx2"/>
                </a:solidFill>
              </a:rPr>
              <a:t>knob</a:t>
            </a:r>
            <a:r>
              <a:rPr lang="es-ES" dirty="0">
                <a:solidFill>
                  <a:schemeClr val="tx2"/>
                </a:solidFill>
              </a:rPr>
              <a:t>),</a:t>
            </a:r>
          </a:p>
          <a:p>
            <a:r>
              <a:rPr lang="es-ES" dirty="0" err="1">
                <a:solidFill>
                  <a:schemeClr val="tx2"/>
                </a:solidFill>
              </a:rPr>
              <a:t>we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reduced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gradually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err="1">
                <a:solidFill>
                  <a:schemeClr val="tx2"/>
                </a:solidFill>
              </a:rPr>
              <a:t>the</a:t>
            </a: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b="1" dirty="0" err="1">
                <a:solidFill>
                  <a:schemeClr val="tx2"/>
                </a:solidFill>
              </a:rPr>
              <a:t>gain</a:t>
            </a:r>
            <a:r>
              <a:rPr lang="es-ES" b="1" dirty="0">
                <a:solidFill>
                  <a:schemeClr val="tx2"/>
                </a:solidFill>
              </a:rPr>
              <a:t> of </a:t>
            </a:r>
            <a:r>
              <a:rPr lang="es-ES" b="1" dirty="0" err="1">
                <a:solidFill>
                  <a:schemeClr val="tx2"/>
                </a:solidFill>
              </a:rPr>
              <a:t>the</a:t>
            </a:r>
            <a:r>
              <a:rPr lang="es-ES" b="1" dirty="0">
                <a:solidFill>
                  <a:schemeClr val="tx2"/>
                </a:solidFill>
              </a:rPr>
              <a:t> </a:t>
            </a:r>
            <a:r>
              <a:rPr lang="es-ES" b="1" dirty="0" err="1">
                <a:solidFill>
                  <a:schemeClr val="tx2"/>
                </a:solidFill>
              </a:rPr>
              <a:t>damper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008334" y="5330617"/>
            <a:ext cx="61968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b="1" dirty="0">
                <a:solidFill>
                  <a:schemeClr val="tx2"/>
                </a:solidFill>
              </a:rPr>
              <a:t>SCAN OF THE VERTICAL CHROMATICITY AT NOMINAL DAMPER GAIN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04257" y="5674865"/>
            <a:ext cx="5827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Vertical 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chromaticity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knob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 </a:t>
            </a:r>
            <a:r>
              <a:rPr lang="es-ES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needs</a:t>
            </a:r>
            <a:r>
              <a:rPr lang="es-E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to be QPV &gt;= 0.6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103" y="887566"/>
            <a:ext cx="5346412" cy="3552752"/>
          </a:xfrm>
          <a:prstGeom prst="rect">
            <a:avLst/>
          </a:prstGeom>
        </p:spPr>
      </p:pic>
      <p:sp>
        <p:nvSpPr>
          <p:cNvPr id="23" name="CuadroTexto 6">
            <a:extLst>
              <a:ext uri="{FF2B5EF4-FFF2-40B4-BE49-F238E27FC236}">
                <a16:creationId xmlns:a16="http://schemas.microsoft.com/office/drawing/2014/main" id="{7037EBAA-72B5-7506-2F07-4C4667F2CB50}"/>
              </a:ext>
            </a:extLst>
          </p:cNvPr>
          <p:cNvSpPr txBox="1"/>
          <p:nvPr/>
        </p:nvSpPr>
        <p:spPr>
          <a:xfrm>
            <a:off x="2465274" y="860022"/>
            <a:ext cx="34767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chemeClr val="tx2"/>
                </a:solidFill>
              </a:rPr>
              <a:t>4 x 72bunches, N = 2.6e11 p/b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833257" y="3209731"/>
            <a:ext cx="485192" cy="1307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>
            <a:extLst>
              <a:ext uri="{FF2B5EF4-FFF2-40B4-BE49-F238E27FC236}">
                <a16:creationId xmlns:a16="http://schemas.microsoft.com/office/drawing/2014/main" id="{0CBB676F-70C0-B1AD-0399-21E53462FE3E}"/>
              </a:ext>
            </a:extLst>
          </p:cNvPr>
          <p:cNvSpPr txBox="1">
            <a:spLocks/>
          </p:cNvSpPr>
          <p:nvPr/>
        </p:nvSpPr>
        <p:spPr>
          <a:xfrm>
            <a:off x="396387" y="150113"/>
            <a:ext cx="11376025" cy="5259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Observation of vertical instability</a:t>
            </a:r>
            <a:endParaRPr lang="en-CH" dirty="0"/>
          </a:p>
        </p:txBody>
      </p:sp>
      <p:sp>
        <p:nvSpPr>
          <p:cNvPr id="25" name="TextBox 24"/>
          <p:cNvSpPr txBox="1"/>
          <p:nvPr/>
        </p:nvSpPr>
        <p:spPr>
          <a:xfrm>
            <a:off x="9346412" y="2856181"/>
            <a:ext cx="165240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Plot of I. Mases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9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6DA6E-1DC3-6E96-CEA1-ECE3BF979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600" y="9525"/>
            <a:ext cx="10515600" cy="667775"/>
          </a:xfrm>
        </p:spPr>
        <p:txBody>
          <a:bodyPr>
            <a:normAutofit fontScale="90000"/>
          </a:bodyPr>
          <a:lstStyle/>
          <a:p>
            <a:pPr algn="ctr"/>
            <a:r>
              <a:rPr lang="en-CH" dirty="0"/>
              <a:t>Horizontal and vertical chromaticity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5897220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Could </a:t>
            </a:r>
            <a:r>
              <a:rPr lang="en-US" b="1" dirty="0"/>
              <a:t>Q22 optics </a:t>
            </a:r>
            <a:r>
              <a:rPr lang="en-US" dirty="0"/>
              <a:t>help to reduce the needed chromaticity for transverse stability? </a:t>
            </a:r>
          </a:p>
          <a:p>
            <a:pPr algn="ctr"/>
            <a:r>
              <a:rPr lang="LID8192"/>
              <a:t>Investigation with Q22 optics revealed that indeed horizontal stability can be improved as predicted by Xavier (</a:t>
            </a:r>
            <a:r>
              <a:rPr lang="LID8192" b="1"/>
              <a:t>stability reached for a 0.1-0.15 lower </a:t>
            </a:r>
            <a:r>
              <a:rPr lang="en-US" b="1" dirty="0"/>
              <a:t>H </a:t>
            </a:r>
            <a:r>
              <a:rPr lang="LID8192" b="1"/>
              <a:t>chromaticity</a:t>
            </a:r>
            <a:r>
              <a:rPr lang="LID8192"/>
              <a:t>). Stability become more critical in the vertical plane (</a:t>
            </a:r>
            <a:r>
              <a:rPr lang="LID8192" b="1"/>
              <a:t>0.1-0.15 higher </a:t>
            </a:r>
            <a:r>
              <a:rPr lang="en-US" b="1" dirty="0"/>
              <a:t>V </a:t>
            </a:r>
            <a:r>
              <a:rPr lang="LID8192" b="1"/>
              <a:t>chromaticity</a:t>
            </a:r>
            <a:r>
              <a:rPr lang="LID8192"/>
              <a:t>)</a:t>
            </a:r>
            <a:endParaRPr lang="en-GB" dirty="0"/>
          </a:p>
        </p:txBody>
      </p:sp>
      <p:pic>
        <p:nvPicPr>
          <p:cNvPr id="3" name="Content Placeholder 7" descr="A screen shot of a graph&#10;&#10;Description automatically generated">
            <a:extLst>
              <a:ext uri="{FF2B5EF4-FFF2-40B4-BE49-F238E27FC236}">
                <a16:creationId xmlns:a16="http://schemas.microsoft.com/office/drawing/2014/main" id="{83AF7BA9-E103-942F-49E3-615B56799F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910" b="16445"/>
          <a:stretch/>
        </p:blipFill>
        <p:spPr>
          <a:xfrm>
            <a:off x="407989" y="3124753"/>
            <a:ext cx="11376025" cy="2463281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143631-1374-8FAC-8B97-BC7A2D587F44}"/>
              </a:ext>
            </a:extLst>
          </p:cNvPr>
          <p:cNvSpPr txBox="1"/>
          <p:nvPr/>
        </p:nvSpPr>
        <p:spPr>
          <a:xfrm>
            <a:off x="4565057" y="4666481"/>
            <a:ext cx="16414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Standard beam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3959CA-D626-55ED-0A8B-21F59AE415C9}"/>
              </a:ext>
            </a:extLst>
          </p:cNvPr>
          <p:cNvSpPr txBox="1"/>
          <p:nvPr/>
        </p:nvSpPr>
        <p:spPr>
          <a:xfrm>
            <a:off x="1266050" y="4297449"/>
            <a:ext cx="130805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6"/>
                </a:solidFill>
              </a:rPr>
              <a:t>BCMS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5E6B70-F960-5DC8-7316-586CEB395C47}"/>
              </a:ext>
            </a:extLst>
          </p:cNvPr>
          <p:cNvSpPr txBox="1"/>
          <p:nvPr/>
        </p:nvSpPr>
        <p:spPr>
          <a:xfrm>
            <a:off x="524275" y="5594834"/>
            <a:ext cx="11142901" cy="27699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CH" dirty="0"/>
              <a:t>Higher chroma needed for transverse stability with BCMS beam in both planes due to the smaller emittances</a:t>
            </a:r>
          </a:p>
        </p:txBody>
      </p:sp>
      <p:pic>
        <p:nvPicPr>
          <p:cNvPr id="8" name="Content Placeholder 7" descr="A screen shot of a graph&#10;&#10;Description automatically generated">
            <a:extLst>
              <a:ext uri="{FF2B5EF4-FFF2-40B4-BE49-F238E27FC236}">
                <a16:creationId xmlns:a16="http://schemas.microsoft.com/office/drawing/2014/main" id="{DBC08EEB-456F-3D95-5C93-5CA8462CE6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405" b="17212"/>
          <a:stretch/>
        </p:blipFill>
        <p:spPr>
          <a:xfrm>
            <a:off x="389327" y="677300"/>
            <a:ext cx="11376025" cy="24166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AC7B63-CA9B-7C79-0FF8-5B860C465140}"/>
              </a:ext>
            </a:extLst>
          </p:cNvPr>
          <p:cNvSpPr txBox="1"/>
          <p:nvPr/>
        </p:nvSpPr>
        <p:spPr>
          <a:xfrm>
            <a:off x="4435864" y="1572321"/>
            <a:ext cx="164147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Standard beam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938439-E331-70C3-B6EC-A0CB8BF78E78}"/>
              </a:ext>
            </a:extLst>
          </p:cNvPr>
          <p:cNvSpPr txBox="1"/>
          <p:nvPr/>
        </p:nvSpPr>
        <p:spPr>
          <a:xfrm>
            <a:off x="1769945" y="1951916"/>
            <a:ext cx="13080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6"/>
                </a:solidFill>
              </a:rPr>
              <a:t>BCMS beam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E5AE0B-9F4F-9BE1-1448-5640102EAA44}"/>
              </a:ext>
            </a:extLst>
          </p:cNvPr>
          <p:cNvCxnSpPr/>
          <p:nvPr/>
        </p:nvCxnSpPr>
        <p:spPr>
          <a:xfrm flipH="1" flipV="1">
            <a:off x="2222121" y="1484398"/>
            <a:ext cx="120581" cy="467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B55E481-B35A-6043-18B2-9572C1E456D1}"/>
              </a:ext>
            </a:extLst>
          </p:cNvPr>
          <p:cNvCxnSpPr>
            <a:cxnSpLocks/>
          </p:cNvCxnSpPr>
          <p:nvPr/>
        </p:nvCxnSpPr>
        <p:spPr>
          <a:xfrm flipV="1">
            <a:off x="4956948" y="1290967"/>
            <a:ext cx="0" cy="3092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506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182" y="5061"/>
            <a:ext cx="11240188" cy="702681"/>
          </a:xfrm>
        </p:spPr>
        <p:txBody>
          <a:bodyPr>
            <a:normAutofit fontScale="90000"/>
          </a:bodyPr>
          <a:lstStyle/>
          <a:p>
            <a:r>
              <a:rPr lang="en-US" dirty="0"/>
              <a:t>SPS injection kicker  beam induced heating mitigation</a:t>
            </a:r>
            <a:endParaRPr lang="en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42849"/>
            <a:ext cx="2743200" cy="365125"/>
          </a:xfrm>
        </p:spPr>
        <p:txBody>
          <a:bodyPr/>
          <a:lstStyle/>
          <a:p>
            <a:fld id="{330EA680-D336-4FF7-8B7A-9848BB0A1C32}" type="slidenum">
              <a:rPr lang="en-GB" smtClean="0"/>
              <a:t>8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4CA7638-8E9B-0F6F-5487-A49B51F29C5C}"/>
              </a:ext>
            </a:extLst>
          </p:cNvPr>
          <p:cNvGrpSpPr>
            <a:grpSpLocks noChangeAspect="1"/>
          </p:cNvGrpSpPr>
          <p:nvPr/>
        </p:nvGrpSpPr>
        <p:grpSpPr>
          <a:xfrm>
            <a:off x="8105649" y="2844193"/>
            <a:ext cx="2959695" cy="2769990"/>
            <a:chOff x="6683578" y="3795237"/>
            <a:chExt cx="1310718" cy="122413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581BD9C-DB3B-D70E-0F17-56425033B1C6}"/>
                </a:ext>
              </a:extLst>
            </p:cNvPr>
            <p:cNvGrpSpPr/>
            <p:nvPr/>
          </p:nvGrpSpPr>
          <p:grpSpPr>
            <a:xfrm>
              <a:off x="6683578" y="3795237"/>
              <a:ext cx="1140614" cy="1224137"/>
              <a:chOff x="6683578" y="3795237"/>
              <a:chExt cx="1140614" cy="1224137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3EEA52E-DEBE-4DDA-B8FE-9DE6DF9018E9}"/>
                  </a:ext>
                </a:extLst>
              </p:cNvPr>
              <p:cNvSpPr/>
              <p:nvPr/>
            </p:nvSpPr>
            <p:spPr>
              <a:xfrm>
                <a:off x="6960096" y="3795237"/>
                <a:ext cx="864096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EA4C643-872E-BFBD-C6CB-D57D2E942473}"/>
                  </a:ext>
                </a:extLst>
              </p:cNvPr>
              <p:cNvSpPr/>
              <p:nvPr/>
            </p:nvSpPr>
            <p:spPr>
              <a:xfrm rot="16200000" flipV="1">
                <a:off x="6431551" y="4047266"/>
                <a:ext cx="864096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4E6F474-52C2-115D-8E6F-0CE9B2EE15DE}"/>
                  </a:ext>
                </a:extLst>
              </p:cNvPr>
              <p:cNvSpPr/>
              <p:nvPr/>
            </p:nvSpPr>
            <p:spPr>
              <a:xfrm>
                <a:off x="6683578" y="4659334"/>
                <a:ext cx="1140613" cy="36004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4890E29-AADC-60E7-9F35-ECF8A14BA95E}"/>
                </a:ext>
              </a:extLst>
            </p:cNvPr>
            <p:cNvSpPr/>
            <p:nvPr/>
          </p:nvSpPr>
          <p:spPr>
            <a:xfrm rot="16200000" flipV="1">
              <a:off x="6860500" y="4331106"/>
              <a:ext cx="518638" cy="1524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A055871-80A8-ED4C-BD4A-83CBE8530913}"/>
                </a:ext>
              </a:extLst>
            </p:cNvPr>
            <p:cNvSpPr/>
            <p:nvPr/>
          </p:nvSpPr>
          <p:spPr>
            <a:xfrm rot="16200000" flipV="1">
              <a:off x="7658777" y="4358171"/>
              <a:ext cx="518637" cy="1524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222A9D57-864F-1C6D-EBFB-A9D6CBB131A4}"/>
                </a:ext>
              </a:extLst>
            </p:cNvPr>
            <p:cNvGrpSpPr/>
            <p:nvPr/>
          </p:nvGrpSpPr>
          <p:grpSpPr>
            <a:xfrm>
              <a:off x="7055407" y="4356717"/>
              <a:ext cx="132501" cy="101965"/>
              <a:chOff x="5903006" y="4407305"/>
              <a:chExt cx="265002" cy="245831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DA35BB68-400F-8290-8D73-6D139A5D0FCE}"/>
                  </a:ext>
                </a:extLst>
              </p:cNvPr>
              <p:cNvSpPr/>
              <p:nvPr/>
            </p:nvSpPr>
            <p:spPr>
              <a:xfrm>
                <a:off x="5903006" y="4407305"/>
                <a:ext cx="265002" cy="245831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2A04DB3-7C4E-0027-B693-E70560E0E1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1815" y="4443306"/>
                <a:ext cx="187384" cy="173829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5935F1CB-CB5D-3A74-1380-E00ED9A4DB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40004" y="4443306"/>
                <a:ext cx="189195" cy="173826"/>
              </a:xfrm>
              <a:prstGeom prst="line">
                <a:avLst/>
              </a:prstGeom>
              <a:ln w="190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7DCD803-79D0-F69E-8856-94E9998E2B8F}"/>
                </a:ext>
              </a:extLst>
            </p:cNvPr>
            <p:cNvGrpSpPr/>
            <p:nvPr/>
          </p:nvGrpSpPr>
          <p:grpSpPr>
            <a:xfrm>
              <a:off x="7849872" y="4356717"/>
              <a:ext cx="130935" cy="110903"/>
              <a:chOff x="7849872" y="4356717"/>
              <a:chExt cx="130935" cy="110903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1AF297B-7BAE-CE39-38AF-A1141194741E}"/>
                  </a:ext>
                </a:extLst>
              </p:cNvPr>
              <p:cNvSpPr/>
              <p:nvPr/>
            </p:nvSpPr>
            <p:spPr>
              <a:xfrm>
                <a:off x="7849872" y="4356717"/>
                <a:ext cx="130935" cy="110903"/>
              </a:xfrm>
              <a:prstGeom prst="ellipse">
                <a:avLst/>
              </a:prstGeom>
              <a:no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8A1B37BD-6546-EF05-F122-D3A8358DF1C1}"/>
                  </a:ext>
                </a:extLst>
              </p:cNvPr>
              <p:cNvSpPr/>
              <p:nvPr/>
            </p:nvSpPr>
            <p:spPr>
              <a:xfrm>
                <a:off x="7892444" y="4388653"/>
                <a:ext cx="45719" cy="4572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EED7C7F4-3895-2393-9F0A-3B923BE4C292}"/>
              </a:ext>
            </a:extLst>
          </p:cNvPr>
          <p:cNvSpPr/>
          <p:nvPr/>
        </p:nvSpPr>
        <p:spPr>
          <a:xfrm>
            <a:off x="10099228" y="4170257"/>
            <a:ext cx="195230" cy="18164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8ADD8E-AA6C-BC20-2545-6DE68CB3D66D}"/>
              </a:ext>
            </a:extLst>
          </p:cNvPr>
          <p:cNvCxnSpPr>
            <a:cxnSpLocks/>
          </p:cNvCxnSpPr>
          <p:nvPr/>
        </p:nvCxnSpPr>
        <p:spPr>
          <a:xfrm flipH="1" flipV="1">
            <a:off x="10245363" y="4345804"/>
            <a:ext cx="1188582" cy="694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8">
            <a:extLst>
              <a:ext uri="{FF2B5EF4-FFF2-40B4-BE49-F238E27FC236}">
                <a16:creationId xmlns:a16="http://schemas.microsoft.com/office/drawing/2014/main" id="{CA9C6D80-728C-F18E-4AEA-B20972DF8634}"/>
              </a:ext>
            </a:extLst>
          </p:cNvPr>
          <p:cNvSpPr txBox="1"/>
          <p:nvPr/>
        </p:nvSpPr>
        <p:spPr bwMode="auto">
          <a:xfrm>
            <a:off x="10911121" y="5000134"/>
            <a:ext cx="1224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Circulating </a:t>
            </a:r>
          </a:p>
          <a:p>
            <a:pPr algn="ctr"/>
            <a:r>
              <a:rPr lang="en-US" sz="1400" dirty="0"/>
              <a:t>beam</a:t>
            </a:r>
            <a:endParaRPr lang="en-GB" sz="1400" dirty="0"/>
          </a:p>
        </p:txBody>
      </p:sp>
      <p:sp>
        <p:nvSpPr>
          <p:cNvPr id="27" name="Rectangle 26"/>
          <p:cNvSpPr/>
          <p:nvPr/>
        </p:nvSpPr>
        <p:spPr>
          <a:xfrm>
            <a:off x="917645" y="1395582"/>
            <a:ext cx="683040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</a:rPr>
              <a:t>Offsetting the </a:t>
            </a:r>
            <a:r>
              <a:rPr lang="en-US" sz="2000" b="1" dirty="0">
                <a:solidFill>
                  <a:schemeClr val="tx2"/>
                </a:solidFill>
              </a:rPr>
              <a:t>circulating beam </a:t>
            </a:r>
            <a:r>
              <a:rPr lang="en-US" sz="2000" dirty="0">
                <a:solidFill>
                  <a:schemeClr val="tx2"/>
                </a:solidFill>
              </a:rPr>
              <a:t>towards the </a:t>
            </a:r>
            <a:r>
              <a:rPr lang="en-US" sz="2000" b="1" dirty="0">
                <a:solidFill>
                  <a:schemeClr val="tx2"/>
                </a:solidFill>
              </a:rPr>
              <a:t>ground conductor </a:t>
            </a:r>
            <a:r>
              <a:rPr lang="en-US" sz="2000" dirty="0">
                <a:solidFill>
                  <a:schemeClr val="tx2"/>
                </a:solidFill>
              </a:rPr>
              <a:t>is expected to be beneficial in terms of beam induced heating</a:t>
            </a: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7" r="6820"/>
          <a:stretch/>
        </p:blipFill>
        <p:spPr>
          <a:xfrm>
            <a:off x="559462" y="2090193"/>
            <a:ext cx="7042655" cy="434133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754877" y="3900793"/>
            <a:ext cx="1" cy="122400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917645" y="611691"/>
            <a:ext cx="10141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After the optimization of the MKP-L, MKP-S became the major bottleneck in term of beam induced heating</a:t>
            </a:r>
          </a:p>
          <a:p>
            <a:pPr algn="ctr"/>
            <a:r>
              <a:rPr lang="en-US" dirty="0"/>
              <a:t>Scrubbing run 2023 and 2024 had to be modulated to accommodate cool down of the MKP-S magnet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835355" y="2738177"/>
            <a:ext cx="11511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Ground conductor</a:t>
            </a:r>
            <a:endParaRPr lang="en-GB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88ADD8E-AA6C-BC20-2545-6DE68CB3D66D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11052897" y="3261397"/>
            <a:ext cx="358047" cy="7269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857375" y="4711033"/>
            <a:ext cx="2757930" cy="52322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Experimental verification with orbit bump during scrubbing run 2024</a:t>
            </a:r>
            <a:endParaRPr lang="en-GB" sz="1400" dirty="0"/>
          </a:p>
        </p:txBody>
      </p:sp>
      <p:cxnSp>
        <p:nvCxnSpPr>
          <p:cNvPr id="52" name="Straight Arrow Connector 51"/>
          <p:cNvCxnSpPr>
            <a:stCxn id="45" idx="0"/>
          </p:cNvCxnSpPr>
          <p:nvPr/>
        </p:nvCxnSpPr>
        <p:spPr>
          <a:xfrm flipV="1">
            <a:off x="3236340" y="4036981"/>
            <a:ext cx="430988" cy="674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EF366-2CEC-A625-963F-3173109A6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442849"/>
            <a:ext cx="2743200" cy="365125"/>
          </a:xfrm>
        </p:spPr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D9F19-F326-3331-D8B7-442F3DE5A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42849"/>
            <a:ext cx="4114800" cy="365125"/>
          </a:xfrm>
        </p:spPr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5918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B65CA-4E0C-21CA-13DE-2A72E97BD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Desiderata for 2025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3FE5D-CF10-B6DF-A6E4-E8B8EF2FD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966" y="976933"/>
            <a:ext cx="12023034" cy="3789420"/>
          </a:xfrm>
        </p:spPr>
        <p:txBody>
          <a:bodyPr>
            <a:normAutofit/>
          </a:bodyPr>
          <a:lstStyle/>
          <a:p>
            <a:r>
              <a:rPr lang="en-CH" dirty="0"/>
              <a:t>Consolidation of LIU beam (scrubbing + at least 4-5 MD slots)</a:t>
            </a:r>
          </a:p>
          <a:p>
            <a:pPr lvl="1"/>
            <a:r>
              <a:rPr lang="en-CH" dirty="0"/>
              <a:t>Starndard (during scrubbing) and BCMS (dedicated MD cycle)</a:t>
            </a:r>
          </a:p>
          <a:p>
            <a:r>
              <a:rPr lang="en-CH" dirty="0"/>
              <a:t>Exploration of intensity margins for LIU beam – at least 2-3 MD slots</a:t>
            </a:r>
          </a:p>
          <a:p>
            <a:r>
              <a:rPr lang="en-CH" dirty="0"/>
              <a:t>Pushing intensity with 8b4e beam (goal is to give 2.3e11 ppb to LHC for 2026 high intensity studies) - at least 2 MD slots</a:t>
            </a:r>
          </a:p>
          <a:p>
            <a:r>
              <a:rPr lang="en-CH" dirty="0"/>
              <a:t>Beam quality optimization (emittance, tails, batch-by-batch tune correction)</a:t>
            </a:r>
          </a:p>
          <a:p>
            <a:r>
              <a:rPr lang="en-CH" dirty="0"/>
              <a:t>Minimization of PS-SPS mismatch (tuning of transfer line optics)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6">
                <a:extLst>
                  <a:ext uri="{FF2B5EF4-FFF2-40B4-BE49-F238E27FC236}">
                    <a16:creationId xmlns:a16="http://schemas.microsoft.com/office/drawing/2014/main" id="{045BF2C3-28FF-AEED-6135-BEDECBB793F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44734062"/>
                  </p:ext>
                </p:extLst>
              </p:nvPr>
            </p:nvGraphicFramePr>
            <p:xfrm>
              <a:off x="359759" y="4241190"/>
              <a:ext cx="11472482" cy="1935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8499">
                      <a:extLst>
                        <a:ext uri="{9D8B030D-6E8A-4147-A177-3AD203B41FA5}">
                          <a16:colId xmlns:a16="http://schemas.microsoft.com/office/drawing/2014/main" val="1153498905"/>
                        </a:ext>
                      </a:extLst>
                    </a:gridCol>
                    <a:gridCol w="676910">
                      <a:extLst>
                        <a:ext uri="{9D8B030D-6E8A-4147-A177-3AD203B41FA5}">
                          <a16:colId xmlns:a16="http://schemas.microsoft.com/office/drawing/2014/main" val="1790488269"/>
                        </a:ext>
                      </a:extLst>
                    </a:gridCol>
                    <a:gridCol w="1185942">
                      <a:extLst>
                        <a:ext uri="{9D8B030D-6E8A-4147-A177-3AD203B41FA5}">
                          <a16:colId xmlns:a16="http://schemas.microsoft.com/office/drawing/2014/main" val="1702770235"/>
                        </a:ext>
                      </a:extLst>
                    </a:gridCol>
                    <a:gridCol w="1460938">
                      <a:extLst>
                        <a:ext uri="{9D8B030D-6E8A-4147-A177-3AD203B41FA5}">
                          <a16:colId xmlns:a16="http://schemas.microsoft.com/office/drawing/2014/main" val="1879211157"/>
                        </a:ext>
                      </a:extLst>
                    </a:gridCol>
                    <a:gridCol w="1566041">
                      <a:extLst>
                        <a:ext uri="{9D8B030D-6E8A-4147-A177-3AD203B41FA5}">
                          <a16:colId xmlns:a16="http://schemas.microsoft.com/office/drawing/2014/main" val="1844389030"/>
                        </a:ext>
                      </a:extLst>
                    </a:gridCol>
                    <a:gridCol w="693683">
                      <a:extLst>
                        <a:ext uri="{9D8B030D-6E8A-4147-A177-3AD203B41FA5}">
                          <a16:colId xmlns:a16="http://schemas.microsoft.com/office/drawing/2014/main" val="415009537"/>
                        </a:ext>
                      </a:extLst>
                    </a:gridCol>
                    <a:gridCol w="1051034">
                      <a:extLst>
                        <a:ext uri="{9D8B030D-6E8A-4147-A177-3AD203B41FA5}">
                          <a16:colId xmlns:a16="http://schemas.microsoft.com/office/drawing/2014/main" val="879404442"/>
                        </a:ext>
                      </a:extLst>
                    </a:gridCol>
                    <a:gridCol w="1439918">
                      <a:extLst>
                        <a:ext uri="{9D8B030D-6E8A-4147-A177-3AD203B41FA5}">
                          <a16:colId xmlns:a16="http://schemas.microsoft.com/office/drawing/2014/main" val="283810840"/>
                        </a:ext>
                      </a:extLst>
                    </a:gridCol>
                    <a:gridCol w="2049517">
                      <a:extLst>
                        <a:ext uri="{9D8B030D-6E8A-4147-A177-3AD203B41FA5}">
                          <a16:colId xmlns:a16="http://schemas.microsoft.com/office/drawing/2014/main" val="20839158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meas.</a:t>
                          </a:r>
                          <a:r>
                            <a:rPr lang="en-US" sz="1600" baseline="0" dirty="0"/>
                            <a:t> time</a:t>
                          </a:r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Standard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600" b="1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BCMS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07652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epsn [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Intensity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Brightness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𝑝𝑝𝑏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Target brightness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𝑝𝑝𝑏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err="1"/>
                            <a:t>epsn</a:t>
                          </a:r>
                          <a:r>
                            <a:rPr lang="en-US" sz="1600" b="1" dirty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endParaRPr lang="en-US" sz="1600" dirty="0">
                            <a:solidFill>
                              <a:schemeClr val="bg2">
                                <a:lumMod val="1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Intensity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𝑝𝑝𝑏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Brightness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𝑝𝑝𝑏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Target brightness</a:t>
                          </a:r>
                        </a:p>
                        <a:p>
                          <a:pPr algn="ctr"/>
                          <a:r>
                            <a:rPr lang="en-US" sz="1600" b="1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𝑝𝑝𝑏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fr-CH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sz="1600" dirty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</a:rPr>
                            <a:t>]</a:t>
                          </a:r>
                          <a:endParaRPr lang="en-US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989542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PS </a:t>
                          </a:r>
                          <a:r>
                            <a:rPr lang="en-US" sz="1600" b="1" dirty="0" err="1"/>
                            <a:t>extr</a:t>
                          </a:r>
                          <a:r>
                            <a:rPr lang="en-US" sz="1600" b="1" dirty="0"/>
                            <a:t>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1.66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79190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SPS inj.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1.71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407622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6">
                <a:extLst>
                  <a:ext uri="{FF2B5EF4-FFF2-40B4-BE49-F238E27FC236}">
                    <a16:creationId xmlns:a16="http://schemas.microsoft.com/office/drawing/2014/main" id="{045BF2C3-28FF-AEED-6135-BEDECBB793F4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44734062"/>
                  </p:ext>
                </p:extLst>
              </p:nvPr>
            </p:nvGraphicFramePr>
            <p:xfrm>
              <a:off x="359759" y="4241190"/>
              <a:ext cx="11472482" cy="1935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48499">
                      <a:extLst>
                        <a:ext uri="{9D8B030D-6E8A-4147-A177-3AD203B41FA5}">
                          <a16:colId xmlns:a16="http://schemas.microsoft.com/office/drawing/2014/main" val="1153498905"/>
                        </a:ext>
                      </a:extLst>
                    </a:gridCol>
                    <a:gridCol w="676910">
                      <a:extLst>
                        <a:ext uri="{9D8B030D-6E8A-4147-A177-3AD203B41FA5}">
                          <a16:colId xmlns:a16="http://schemas.microsoft.com/office/drawing/2014/main" val="1790488269"/>
                        </a:ext>
                      </a:extLst>
                    </a:gridCol>
                    <a:gridCol w="1185942">
                      <a:extLst>
                        <a:ext uri="{9D8B030D-6E8A-4147-A177-3AD203B41FA5}">
                          <a16:colId xmlns:a16="http://schemas.microsoft.com/office/drawing/2014/main" val="1702770235"/>
                        </a:ext>
                      </a:extLst>
                    </a:gridCol>
                    <a:gridCol w="1460938">
                      <a:extLst>
                        <a:ext uri="{9D8B030D-6E8A-4147-A177-3AD203B41FA5}">
                          <a16:colId xmlns:a16="http://schemas.microsoft.com/office/drawing/2014/main" val="1879211157"/>
                        </a:ext>
                      </a:extLst>
                    </a:gridCol>
                    <a:gridCol w="1566041">
                      <a:extLst>
                        <a:ext uri="{9D8B030D-6E8A-4147-A177-3AD203B41FA5}">
                          <a16:colId xmlns:a16="http://schemas.microsoft.com/office/drawing/2014/main" val="1844389030"/>
                        </a:ext>
                      </a:extLst>
                    </a:gridCol>
                    <a:gridCol w="693683">
                      <a:extLst>
                        <a:ext uri="{9D8B030D-6E8A-4147-A177-3AD203B41FA5}">
                          <a16:colId xmlns:a16="http://schemas.microsoft.com/office/drawing/2014/main" val="415009537"/>
                        </a:ext>
                      </a:extLst>
                    </a:gridCol>
                    <a:gridCol w="1051034">
                      <a:extLst>
                        <a:ext uri="{9D8B030D-6E8A-4147-A177-3AD203B41FA5}">
                          <a16:colId xmlns:a16="http://schemas.microsoft.com/office/drawing/2014/main" val="879404442"/>
                        </a:ext>
                      </a:extLst>
                    </a:gridCol>
                    <a:gridCol w="1439918">
                      <a:extLst>
                        <a:ext uri="{9D8B030D-6E8A-4147-A177-3AD203B41FA5}">
                          <a16:colId xmlns:a16="http://schemas.microsoft.com/office/drawing/2014/main" val="283810840"/>
                        </a:ext>
                      </a:extLst>
                    </a:gridCol>
                    <a:gridCol w="2049517">
                      <a:extLst>
                        <a:ext uri="{9D8B030D-6E8A-4147-A177-3AD203B41FA5}">
                          <a16:colId xmlns:a16="http://schemas.microsoft.com/office/drawing/2014/main" val="208391584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meas.</a:t>
                          </a:r>
                          <a:r>
                            <a:rPr lang="en-US" sz="1600" baseline="0" dirty="0"/>
                            <a:t> time</a:t>
                          </a:r>
                          <a:endParaRPr lang="en-US" sz="1600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Standard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US" sz="1600" b="1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/>
                            <a:t>BCMS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60765253"/>
                      </a:ext>
                    </a:extLst>
                  </a:tr>
                  <a:tr h="822960">
                    <a:tc>
                      <a:txBody>
                        <a:bodyPr/>
                        <a:lstStyle/>
                        <a:p>
                          <a:pPr algn="ctr"/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198148" t="-47692" r="-1383333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173118" t="-47692" r="-703226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220870" t="-47692" r="-468696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297581" t="-47692" r="-334677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912963" t="-47692" r="-668519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659036" t="-47692" r="-334940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552632" t="-47692" r="-143860" b="-10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462112" t="-47692" r="-1863" b="-1015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989542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PS </a:t>
                          </a:r>
                          <a:r>
                            <a:rPr lang="en-US" sz="1600" b="1" dirty="0" err="1"/>
                            <a:t>extr</a:t>
                          </a:r>
                          <a:r>
                            <a:rPr lang="en-US" sz="1600" b="1" dirty="0"/>
                            <a:t>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2.05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1.29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-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2.64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1.66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479190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SPS inj.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1.15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1.36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1.73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1.50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1.71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407622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7C52F8E8-8FCA-4F29-7601-51092F7C7FF6}"/>
              </a:ext>
            </a:extLst>
          </p:cNvPr>
          <p:cNvSpPr/>
          <p:nvPr/>
        </p:nvSpPr>
        <p:spPr>
          <a:xfrm>
            <a:off x="3583459" y="5446721"/>
            <a:ext cx="1445741" cy="729949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B558D4-656E-00E9-2C8E-B698E45C180F}"/>
              </a:ext>
            </a:extLst>
          </p:cNvPr>
          <p:cNvSpPr/>
          <p:nvPr/>
        </p:nvSpPr>
        <p:spPr>
          <a:xfrm>
            <a:off x="8344929" y="5434363"/>
            <a:ext cx="1445741" cy="729949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B78A1C-14CA-FFAE-2DBE-9495B2F0E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03/10/2024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506701-948C-A0E1-5C5E-97FF2C8D2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Zannini, IPP MD days 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32BFEB-352B-10C8-ABDF-8539F528E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D1119-A003-E946-93E1-E7129EBC1998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106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10078</TotalTime>
  <Words>1420</Words>
  <Application>Microsoft Macintosh PowerPoint</Application>
  <PresentationFormat>Widescreen</PresentationFormat>
  <Paragraphs>217</Paragraphs>
  <Slides>20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Pushing intensity  with LHC-type beams</vt:lpstr>
      <vt:lpstr>Intensity reach in the last three years</vt:lpstr>
      <vt:lpstr>PowerPoint Presentation</vt:lpstr>
      <vt:lpstr>PowerPoint Presentation</vt:lpstr>
      <vt:lpstr>Observation of vertical instability</vt:lpstr>
      <vt:lpstr>PowerPoint Presentation</vt:lpstr>
      <vt:lpstr>Horizontal and vertical chromaticity</vt:lpstr>
      <vt:lpstr>SPS injection kicker  beam induced heating mitigation</vt:lpstr>
      <vt:lpstr>Desiderata for 2025</vt:lpstr>
      <vt:lpstr>Thank you for your attention</vt:lpstr>
      <vt:lpstr>Additional studies</vt:lpstr>
      <vt:lpstr>PowerPoint Presentation</vt:lpstr>
      <vt:lpstr>PowerPoint Presentation</vt:lpstr>
      <vt:lpstr>Appendix</vt:lpstr>
      <vt:lpstr>MKP-S beam induced heating mitigation</vt:lpstr>
      <vt:lpstr>MKP-S beam induced heating mitigation</vt:lpstr>
      <vt:lpstr>MKP-S beam induced heating mitigation</vt:lpstr>
      <vt:lpstr>MKP-S beam induced heating mitigation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 Zannini</dc:creator>
  <cp:lastModifiedBy>Carlo Zannini</cp:lastModifiedBy>
  <cp:revision>57</cp:revision>
  <dcterms:created xsi:type="dcterms:W3CDTF">2025-01-27T14:16:36Z</dcterms:created>
  <dcterms:modified xsi:type="dcterms:W3CDTF">2025-02-03T14:27:50Z</dcterms:modified>
</cp:coreProperties>
</file>