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</p:sldMasterIdLst>
  <p:notesMasterIdLst>
    <p:notesMasterId r:id="rId12"/>
  </p:notesMasterIdLst>
  <p:sldIdLst>
    <p:sldId id="256" r:id="rId3"/>
    <p:sldId id="257" r:id="rId4"/>
    <p:sldId id="263" r:id="rId5"/>
    <p:sldId id="275" r:id="rId6"/>
    <p:sldId id="284" r:id="rId7"/>
    <p:sldId id="286" r:id="rId8"/>
    <p:sldId id="288" r:id="rId9"/>
    <p:sldId id="287" r:id="rId10"/>
    <p:sldId id="283" r:id="rId11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138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2BAC-76D7-4C89-B684-5973411C823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FB14D-E4AF-4F40-A068-416CE4013D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17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82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GB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journals.aps.org/prab/pdf/10.1103/PhysRevSTAB.14.071001" TargetMode="Externa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23880" y="1122480"/>
            <a:ext cx="9142920" cy="2386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6000" b="0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Data analysis for SPS e-clous monitor scanning B-field</a:t>
            </a:r>
            <a:endParaRPr lang="en-GB" sz="6000" b="0" strike="noStrike" spc="-1" dirty="0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1523880" y="3602160"/>
            <a:ext cx="9142920" cy="29700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7500"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Data from hijacked MD 29.08.2024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GB" sz="24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GB" sz="2400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GB" sz="2400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Holger Neupert, TE-VSC, In-situ a-C coating and LESS for LHC beam screens #130, 03.09.2024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endParaRPr lang="en-GB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4400" b="0" strike="noStrike" spc="-1" dirty="0">
                <a:solidFill>
                  <a:srgbClr val="000000"/>
                </a:solidFill>
                <a:latin typeface="Calibri Light"/>
                <a:ea typeface="DejaVu Sans"/>
              </a:rPr>
              <a:t>E-cloud monitor layout in SPS-BA1</a:t>
            </a:r>
            <a:endParaRPr lang="en-GB" sz="4400" b="0" strike="noStrike" spc="-1" dirty="0">
              <a:latin typeface="Arial"/>
            </a:endParaRPr>
          </a:p>
        </p:txBody>
      </p:sp>
      <p:pic>
        <p:nvPicPr>
          <p:cNvPr id="79" name="Content Placeholder 3"/>
          <p:cNvPicPr/>
          <p:nvPr/>
        </p:nvPicPr>
        <p:blipFill>
          <a:blip r:embed="rId2"/>
          <a:srcRect l="8066" t="49369" r="1450" b="14081"/>
          <a:stretch/>
        </p:blipFill>
        <p:spPr>
          <a:xfrm>
            <a:off x="1194480" y="1482480"/>
            <a:ext cx="10158480" cy="2502000"/>
          </a:xfrm>
          <a:prstGeom prst="rect">
            <a:avLst/>
          </a:prstGeom>
          <a:ln>
            <a:noFill/>
          </a:ln>
        </p:spPr>
      </p:pic>
      <p:sp>
        <p:nvSpPr>
          <p:cNvPr id="80" name="CustomShape 2"/>
          <p:cNvSpPr/>
          <p:nvPr/>
        </p:nvSpPr>
        <p:spPr>
          <a:xfrm>
            <a:off x="2883240" y="2808360"/>
            <a:ext cx="502920" cy="7452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1" name="CustomShape 3"/>
          <p:cNvSpPr/>
          <p:nvPr/>
        </p:nvSpPr>
        <p:spPr>
          <a:xfrm>
            <a:off x="5103720" y="2808360"/>
            <a:ext cx="502920" cy="7452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2" name="CustomShape 4"/>
          <p:cNvSpPr/>
          <p:nvPr/>
        </p:nvSpPr>
        <p:spPr>
          <a:xfrm>
            <a:off x="5756040" y="2808360"/>
            <a:ext cx="502920" cy="7452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3" name="CustomShape 5"/>
          <p:cNvSpPr/>
          <p:nvPr/>
        </p:nvSpPr>
        <p:spPr>
          <a:xfrm>
            <a:off x="8022600" y="2808360"/>
            <a:ext cx="502920" cy="7452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4" name="CustomShape 6"/>
          <p:cNvSpPr/>
          <p:nvPr/>
        </p:nvSpPr>
        <p:spPr>
          <a:xfrm>
            <a:off x="4133520" y="2808360"/>
            <a:ext cx="269640" cy="493560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5" name="CustomShape 7"/>
          <p:cNvSpPr/>
          <p:nvPr/>
        </p:nvSpPr>
        <p:spPr>
          <a:xfrm>
            <a:off x="3732120" y="2939040"/>
            <a:ext cx="213480" cy="241560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6" name="CustomShape 8"/>
          <p:cNvSpPr/>
          <p:nvPr/>
        </p:nvSpPr>
        <p:spPr>
          <a:xfrm>
            <a:off x="9436320" y="2733840"/>
            <a:ext cx="334800" cy="56808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7" name="CustomShape 9"/>
          <p:cNvSpPr/>
          <p:nvPr/>
        </p:nvSpPr>
        <p:spPr>
          <a:xfrm>
            <a:off x="1194480" y="3985560"/>
            <a:ext cx="8577000" cy="146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Drawing number: SPSLNINS0142</a:t>
            </a: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E-cloud monitors</a:t>
            </a: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SEY drum</a:t>
            </a: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Mobile sample, can be transferred under vacuum for SEY and surface Analysis (XPS)</a:t>
            </a: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RGA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88" name="CustomShape 10"/>
          <p:cNvSpPr/>
          <p:nvPr/>
        </p:nvSpPr>
        <p:spPr>
          <a:xfrm>
            <a:off x="1015560" y="4285080"/>
            <a:ext cx="177840" cy="28908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89" name="CustomShape 11"/>
          <p:cNvSpPr/>
          <p:nvPr/>
        </p:nvSpPr>
        <p:spPr>
          <a:xfrm>
            <a:off x="1015560" y="4575600"/>
            <a:ext cx="177840" cy="296280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0" name="CustomShape 12"/>
          <p:cNvSpPr/>
          <p:nvPr/>
        </p:nvSpPr>
        <p:spPr>
          <a:xfrm>
            <a:off x="1015560" y="4872600"/>
            <a:ext cx="174600" cy="23868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1" name="CustomShape 13"/>
          <p:cNvSpPr/>
          <p:nvPr/>
        </p:nvSpPr>
        <p:spPr>
          <a:xfrm>
            <a:off x="1015560" y="5134320"/>
            <a:ext cx="174600" cy="241560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DejaVu Sans"/>
              </a:rPr>
              <a:t>E-cloud monitors 2024</a:t>
            </a:r>
            <a:b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r>
              <a:rPr kumimoji="0" lang="en-GB" sz="4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DejaVu Sans"/>
              </a:rPr>
              <a:t>Liner configuration with new name</a:t>
            </a:r>
            <a:endParaRPr kumimoji="0" lang="en-GB" sz="4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4" name="CustomShape 2"/>
          <p:cNvSpPr/>
          <p:nvPr/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5B82AC-F0F2-426A-A04D-A36975D643B1}" type="datetime1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8B8B8B"/>
                </a:solidFill>
                <a:effectLst/>
                <a:uLnTx/>
                <a:uFillTx/>
                <a:latin typeface="Calibri"/>
                <a:ea typeface="DejaVu San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03/02/2025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5" name="CustomShape 3"/>
          <p:cNvSpPr/>
          <p:nvPr/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8B8B8B"/>
                </a:solidFill>
                <a:effectLst/>
                <a:uLnTx/>
                <a:uFillTx/>
                <a:latin typeface="Calibri"/>
                <a:ea typeface="DejaVu Sans"/>
              </a:rPr>
              <a:t>Holger Neupert TE/VSC</a:t>
            </a:r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6" name="CustomShape 4"/>
          <p:cNvSpPr/>
          <p:nvPr/>
        </p:nvSpPr>
        <p:spPr>
          <a:xfrm>
            <a:off x="5269680" y="3690720"/>
            <a:ext cx="741960" cy="2466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7" name="CustomShape 5"/>
          <p:cNvSpPr/>
          <p:nvPr/>
        </p:nvSpPr>
        <p:spPr>
          <a:xfrm>
            <a:off x="6907680" y="3700080"/>
            <a:ext cx="741960" cy="2466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8" name="CustomShape 6"/>
          <p:cNvSpPr/>
          <p:nvPr/>
        </p:nvSpPr>
        <p:spPr>
          <a:xfrm>
            <a:off x="8498520" y="3690720"/>
            <a:ext cx="741960" cy="2466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9" name="CustomShape 7"/>
          <p:cNvSpPr/>
          <p:nvPr/>
        </p:nvSpPr>
        <p:spPr>
          <a:xfrm>
            <a:off x="10165320" y="3690720"/>
            <a:ext cx="741960" cy="2466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0" name="Line 8"/>
          <p:cNvSpPr/>
          <p:nvPr/>
        </p:nvSpPr>
        <p:spPr>
          <a:xfrm>
            <a:off x="4654800" y="3823920"/>
            <a:ext cx="7000920" cy="0"/>
          </a:xfrm>
          <a:prstGeom prst="line">
            <a:avLst/>
          </a:prstGeom>
          <a:ln>
            <a:solidFill>
              <a:srgbClr val="5597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1" name="CustomShape 9"/>
          <p:cNvSpPr/>
          <p:nvPr/>
        </p:nvSpPr>
        <p:spPr>
          <a:xfrm>
            <a:off x="8235786" y="4107722"/>
            <a:ext cx="1519134" cy="64487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CNe13 since 2008 in SPS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2" name="CustomShape 10"/>
          <p:cNvSpPr/>
          <p:nvPr/>
        </p:nvSpPr>
        <p:spPr>
          <a:xfrm>
            <a:off x="6721560" y="4105800"/>
            <a:ext cx="1475189" cy="64487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Cu MBB 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Profile, fresh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3" name="CustomShape 11"/>
          <p:cNvSpPr/>
          <p:nvPr/>
        </p:nvSpPr>
        <p:spPr>
          <a:xfrm>
            <a:off x="4851720" y="4105800"/>
            <a:ext cx="1385934" cy="92187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Cu LIPSS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fresh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4" name="CustomShape 12"/>
          <p:cNvSpPr/>
          <p:nvPr/>
        </p:nvSpPr>
        <p:spPr>
          <a:xfrm>
            <a:off x="10110240" y="4064400"/>
            <a:ext cx="1411197" cy="64487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 MBB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Profile fresh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275" name="Group 13"/>
          <p:cNvGrpSpPr/>
          <p:nvPr/>
        </p:nvGrpSpPr>
        <p:grpSpPr>
          <a:xfrm>
            <a:off x="10219320" y="4836357"/>
            <a:ext cx="633960" cy="1053000"/>
            <a:chOff x="6990480" y="4852080"/>
            <a:chExt cx="633960" cy="1053000"/>
          </a:xfrm>
        </p:grpSpPr>
        <p:sp>
          <p:nvSpPr>
            <p:cNvPr id="276" name="CustomShape 14"/>
            <p:cNvSpPr/>
            <p:nvPr/>
          </p:nvSpPr>
          <p:spPr>
            <a:xfrm>
              <a:off x="6990480" y="4852080"/>
              <a:ext cx="270360" cy="10497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77" name="CustomShape 15"/>
            <p:cNvSpPr/>
            <p:nvPr/>
          </p:nvSpPr>
          <p:spPr>
            <a:xfrm>
              <a:off x="6993360" y="4852080"/>
              <a:ext cx="266400" cy="1053000"/>
            </a:xfrm>
            <a:prstGeom prst="rect">
              <a:avLst/>
            </a:prstGeom>
            <a:solidFill>
              <a:srgbClr val="999999"/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78" name="CustomShape 16"/>
            <p:cNvSpPr/>
            <p:nvPr/>
          </p:nvSpPr>
          <p:spPr>
            <a:xfrm>
              <a:off x="7033680" y="521496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79" name="CustomShape 17"/>
            <p:cNvSpPr/>
            <p:nvPr/>
          </p:nvSpPr>
          <p:spPr>
            <a:xfrm>
              <a:off x="7188480" y="521568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0" name="CustomShape 18"/>
            <p:cNvSpPr/>
            <p:nvPr/>
          </p:nvSpPr>
          <p:spPr>
            <a:xfrm>
              <a:off x="7110000" y="521640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1" name="CustomShape 19"/>
            <p:cNvSpPr/>
            <p:nvPr/>
          </p:nvSpPr>
          <p:spPr>
            <a:xfrm>
              <a:off x="7078320" y="527292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2" name="CustomShape 20"/>
            <p:cNvSpPr/>
            <p:nvPr/>
          </p:nvSpPr>
          <p:spPr>
            <a:xfrm>
              <a:off x="7149240" y="527292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3" name="CustomShape 21"/>
            <p:cNvSpPr/>
            <p:nvPr/>
          </p:nvSpPr>
          <p:spPr>
            <a:xfrm>
              <a:off x="7030440" y="533664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4" name="CustomShape 22"/>
            <p:cNvSpPr/>
            <p:nvPr/>
          </p:nvSpPr>
          <p:spPr>
            <a:xfrm>
              <a:off x="7185240" y="533736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5" name="CustomShape 23"/>
            <p:cNvSpPr/>
            <p:nvPr/>
          </p:nvSpPr>
          <p:spPr>
            <a:xfrm>
              <a:off x="7106760" y="533808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6" name="CustomShape 24"/>
            <p:cNvSpPr/>
            <p:nvPr/>
          </p:nvSpPr>
          <p:spPr>
            <a:xfrm>
              <a:off x="7075080" y="539460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7" name="CustomShape 25"/>
            <p:cNvSpPr/>
            <p:nvPr/>
          </p:nvSpPr>
          <p:spPr>
            <a:xfrm>
              <a:off x="7146000" y="539460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8" name="CustomShape 26"/>
            <p:cNvSpPr/>
            <p:nvPr/>
          </p:nvSpPr>
          <p:spPr>
            <a:xfrm>
              <a:off x="7032600" y="545508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89" name="CustomShape 27"/>
            <p:cNvSpPr/>
            <p:nvPr/>
          </p:nvSpPr>
          <p:spPr>
            <a:xfrm>
              <a:off x="7187040" y="545580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0" name="CustomShape 28"/>
            <p:cNvSpPr/>
            <p:nvPr/>
          </p:nvSpPr>
          <p:spPr>
            <a:xfrm>
              <a:off x="7108920" y="545652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1" name="CustomShape 29"/>
            <p:cNvSpPr/>
            <p:nvPr/>
          </p:nvSpPr>
          <p:spPr>
            <a:xfrm>
              <a:off x="7076880" y="551304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2" name="CustomShape 30"/>
            <p:cNvSpPr/>
            <p:nvPr/>
          </p:nvSpPr>
          <p:spPr>
            <a:xfrm>
              <a:off x="7148160" y="551304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3" name="CustomShape 31"/>
            <p:cNvSpPr/>
            <p:nvPr/>
          </p:nvSpPr>
          <p:spPr>
            <a:xfrm>
              <a:off x="7029000" y="557676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4" name="CustomShape 32"/>
            <p:cNvSpPr/>
            <p:nvPr/>
          </p:nvSpPr>
          <p:spPr>
            <a:xfrm>
              <a:off x="7183800" y="557748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5" name="CustomShape 33"/>
            <p:cNvSpPr/>
            <p:nvPr/>
          </p:nvSpPr>
          <p:spPr>
            <a:xfrm>
              <a:off x="7105320" y="557820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6" name="CustomShape 34"/>
            <p:cNvSpPr/>
            <p:nvPr/>
          </p:nvSpPr>
          <p:spPr>
            <a:xfrm>
              <a:off x="7073640" y="563472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7" name="CustomShape 35"/>
            <p:cNvSpPr/>
            <p:nvPr/>
          </p:nvSpPr>
          <p:spPr>
            <a:xfrm>
              <a:off x="7144560" y="5634720"/>
              <a:ext cx="36720" cy="439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8" name="CustomShape 36"/>
            <p:cNvSpPr/>
            <p:nvPr/>
          </p:nvSpPr>
          <p:spPr>
            <a:xfrm>
              <a:off x="7358040" y="4852080"/>
              <a:ext cx="266400" cy="1053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99" name="CustomShape 37"/>
            <p:cNvSpPr/>
            <p:nvPr/>
          </p:nvSpPr>
          <p:spPr>
            <a:xfrm>
              <a:off x="7359480" y="4852080"/>
              <a:ext cx="262440" cy="1049760"/>
            </a:xfrm>
            <a:prstGeom prst="rect">
              <a:avLst/>
            </a:prstGeom>
            <a:solidFill>
              <a:srgbClr val="999999"/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00" name="Group 38"/>
          <p:cNvGrpSpPr/>
          <p:nvPr/>
        </p:nvGrpSpPr>
        <p:grpSpPr>
          <a:xfrm>
            <a:off x="5357160" y="4861080"/>
            <a:ext cx="685080" cy="1056240"/>
            <a:chOff x="5357160" y="4861080"/>
            <a:chExt cx="685080" cy="1056240"/>
          </a:xfrm>
        </p:grpSpPr>
        <p:sp>
          <p:nvSpPr>
            <p:cNvPr id="301" name="CustomShape 39"/>
            <p:cNvSpPr/>
            <p:nvPr/>
          </p:nvSpPr>
          <p:spPr>
            <a:xfrm>
              <a:off x="5357160" y="4861080"/>
              <a:ext cx="292320" cy="1053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2" name="CustomShape 40"/>
            <p:cNvSpPr/>
            <p:nvPr/>
          </p:nvSpPr>
          <p:spPr>
            <a:xfrm>
              <a:off x="5360040" y="4861080"/>
              <a:ext cx="288000" cy="1056240"/>
            </a:xfrm>
            <a:prstGeom prst="rect">
              <a:avLst/>
            </a:prstGeom>
            <a:noFill/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3" name="CustomShape 41"/>
            <p:cNvSpPr/>
            <p:nvPr/>
          </p:nvSpPr>
          <p:spPr>
            <a:xfrm>
              <a:off x="5403960" y="52250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4" name="CustomShape 42"/>
            <p:cNvSpPr/>
            <p:nvPr/>
          </p:nvSpPr>
          <p:spPr>
            <a:xfrm>
              <a:off x="5571000" y="52257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5" name="CustomShape 43"/>
            <p:cNvSpPr/>
            <p:nvPr/>
          </p:nvSpPr>
          <p:spPr>
            <a:xfrm>
              <a:off x="5486400" y="52264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6" name="CustomShape 44"/>
            <p:cNvSpPr/>
            <p:nvPr/>
          </p:nvSpPr>
          <p:spPr>
            <a:xfrm>
              <a:off x="5452200" y="52830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7" name="CustomShape 45"/>
            <p:cNvSpPr/>
            <p:nvPr/>
          </p:nvSpPr>
          <p:spPr>
            <a:xfrm>
              <a:off x="5528520" y="52830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8" name="CustomShape 46"/>
            <p:cNvSpPr/>
            <p:nvPr/>
          </p:nvSpPr>
          <p:spPr>
            <a:xfrm>
              <a:off x="5400360" y="53470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9" name="CustomShape 47"/>
            <p:cNvSpPr/>
            <p:nvPr/>
          </p:nvSpPr>
          <p:spPr>
            <a:xfrm>
              <a:off x="5567400" y="53478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0" name="CustomShape 48"/>
            <p:cNvSpPr/>
            <p:nvPr/>
          </p:nvSpPr>
          <p:spPr>
            <a:xfrm>
              <a:off x="5482800" y="53485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1" name="CustomShape 49"/>
            <p:cNvSpPr/>
            <p:nvPr/>
          </p:nvSpPr>
          <p:spPr>
            <a:xfrm>
              <a:off x="5448240" y="54050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2" name="CustomShape 50"/>
            <p:cNvSpPr/>
            <p:nvPr/>
          </p:nvSpPr>
          <p:spPr>
            <a:xfrm>
              <a:off x="5524920" y="54050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3" name="CustomShape 51"/>
            <p:cNvSpPr/>
            <p:nvPr/>
          </p:nvSpPr>
          <p:spPr>
            <a:xfrm>
              <a:off x="5402520" y="5465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4" name="CustomShape 52"/>
            <p:cNvSpPr/>
            <p:nvPr/>
          </p:nvSpPr>
          <p:spPr>
            <a:xfrm>
              <a:off x="5569560" y="54666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5" name="CustomShape 53"/>
            <p:cNvSpPr/>
            <p:nvPr/>
          </p:nvSpPr>
          <p:spPr>
            <a:xfrm>
              <a:off x="5484960" y="54673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6" name="CustomShape 54"/>
            <p:cNvSpPr/>
            <p:nvPr/>
          </p:nvSpPr>
          <p:spPr>
            <a:xfrm>
              <a:off x="5450760" y="55238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7" name="CustomShape 55"/>
            <p:cNvSpPr/>
            <p:nvPr/>
          </p:nvSpPr>
          <p:spPr>
            <a:xfrm>
              <a:off x="5527080" y="55238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8" name="CustomShape 56"/>
            <p:cNvSpPr/>
            <p:nvPr/>
          </p:nvSpPr>
          <p:spPr>
            <a:xfrm>
              <a:off x="5398920" y="55879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19" name="CustomShape 57"/>
            <p:cNvSpPr/>
            <p:nvPr/>
          </p:nvSpPr>
          <p:spPr>
            <a:xfrm>
              <a:off x="5565960" y="55886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0" name="CustomShape 58"/>
            <p:cNvSpPr/>
            <p:nvPr/>
          </p:nvSpPr>
          <p:spPr>
            <a:xfrm>
              <a:off x="5481360" y="55893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1" name="CustomShape 59"/>
            <p:cNvSpPr/>
            <p:nvPr/>
          </p:nvSpPr>
          <p:spPr>
            <a:xfrm>
              <a:off x="5446800" y="5645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2" name="CustomShape 60"/>
            <p:cNvSpPr/>
            <p:nvPr/>
          </p:nvSpPr>
          <p:spPr>
            <a:xfrm>
              <a:off x="5523480" y="5645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3" name="CustomShape 61"/>
            <p:cNvSpPr/>
            <p:nvPr/>
          </p:nvSpPr>
          <p:spPr>
            <a:xfrm>
              <a:off x="5754240" y="4861080"/>
              <a:ext cx="288000" cy="1056240"/>
            </a:xfrm>
            <a:prstGeom prst="rect">
              <a:avLst/>
            </a:prstGeom>
            <a:noFill/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4" name="CustomShape 62"/>
            <p:cNvSpPr/>
            <p:nvPr/>
          </p:nvSpPr>
          <p:spPr>
            <a:xfrm>
              <a:off x="5755680" y="4861080"/>
              <a:ext cx="283320" cy="1053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25" name="Group 63"/>
          <p:cNvGrpSpPr/>
          <p:nvPr/>
        </p:nvGrpSpPr>
        <p:grpSpPr>
          <a:xfrm>
            <a:off x="8569080" y="4845960"/>
            <a:ext cx="685080" cy="1056240"/>
            <a:chOff x="8569080" y="4845960"/>
            <a:chExt cx="685080" cy="1056240"/>
          </a:xfrm>
        </p:grpSpPr>
        <p:sp>
          <p:nvSpPr>
            <p:cNvPr id="326" name="CustomShape 64"/>
            <p:cNvSpPr/>
            <p:nvPr/>
          </p:nvSpPr>
          <p:spPr>
            <a:xfrm>
              <a:off x="8569080" y="4845960"/>
              <a:ext cx="292320" cy="1053000"/>
            </a:xfrm>
            <a:prstGeom prst="rect">
              <a:avLst/>
            </a:prstGeom>
            <a:solidFill>
              <a:schemeClr val="tx1"/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7" name="CustomShape 65"/>
            <p:cNvSpPr/>
            <p:nvPr/>
          </p:nvSpPr>
          <p:spPr>
            <a:xfrm>
              <a:off x="8572320" y="4845960"/>
              <a:ext cx="288000" cy="1056240"/>
            </a:xfrm>
            <a:prstGeom prst="rect">
              <a:avLst/>
            </a:prstGeom>
            <a:noFill/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8" name="CustomShape 66"/>
            <p:cNvSpPr/>
            <p:nvPr/>
          </p:nvSpPr>
          <p:spPr>
            <a:xfrm>
              <a:off x="8615880" y="52095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29" name="CustomShape 67"/>
            <p:cNvSpPr/>
            <p:nvPr/>
          </p:nvSpPr>
          <p:spPr>
            <a:xfrm>
              <a:off x="8782920" y="52102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0" name="CustomShape 68"/>
            <p:cNvSpPr/>
            <p:nvPr/>
          </p:nvSpPr>
          <p:spPr>
            <a:xfrm>
              <a:off x="8698320" y="52113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1" name="CustomShape 69"/>
            <p:cNvSpPr/>
            <p:nvPr/>
          </p:nvSpPr>
          <p:spPr>
            <a:xfrm>
              <a:off x="8664120" y="5267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2" name="CustomShape 70"/>
            <p:cNvSpPr/>
            <p:nvPr/>
          </p:nvSpPr>
          <p:spPr>
            <a:xfrm>
              <a:off x="8740800" y="5267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3" name="CustomShape 71"/>
            <p:cNvSpPr/>
            <p:nvPr/>
          </p:nvSpPr>
          <p:spPr>
            <a:xfrm>
              <a:off x="8612280" y="53316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4" name="CustomShape 72"/>
            <p:cNvSpPr/>
            <p:nvPr/>
          </p:nvSpPr>
          <p:spPr>
            <a:xfrm>
              <a:off x="8779320" y="53323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5" name="CustomShape 73"/>
            <p:cNvSpPr/>
            <p:nvPr/>
          </p:nvSpPr>
          <p:spPr>
            <a:xfrm>
              <a:off x="8694720" y="53334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6" name="CustomShape 74"/>
            <p:cNvSpPr/>
            <p:nvPr/>
          </p:nvSpPr>
          <p:spPr>
            <a:xfrm>
              <a:off x="8660520" y="53899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7" name="CustomShape 75"/>
            <p:cNvSpPr/>
            <p:nvPr/>
          </p:nvSpPr>
          <p:spPr>
            <a:xfrm>
              <a:off x="8737200" y="53899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8" name="CustomShape 76"/>
            <p:cNvSpPr/>
            <p:nvPr/>
          </p:nvSpPr>
          <p:spPr>
            <a:xfrm>
              <a:off x="8614440" y="54504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39" name="CustomShape 77"/>
            <p:cNvSpPr/>
            <p:nvPr/>
          </p:nvSpPr>
          <p:spPr>
            <a:xfrm>
              <a:off x="8781480" y="54511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0" name="CustomShape 78"/>
            <p:cNvSpPr/>
            <p:nvPr/>
          </p:nvSpPr>
          <p:spPr>
            <a:xfrm>
              <a:off x="8696880" y="54522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1" name="CustomShape 79"/>
            <p:cNvSpPr/>
            <p:nvPr/>
          </p:nvSpPr>
          <p:spPr>
            <a:xfrm>
              <a:off x="8662680" y="55087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2" name="CustomShape 80"/>
            <p:cNvSpPr/>
            <p:nvPr/>
          </p:nvSpPr>
          <p:spPr>
            <a:xfrm>
              <a:off x="8739360" y="55087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3" name="CustomShape 81"/>
            <p:cNvSpPr/>
            <p:nvPr/>
          </p:nvSpPr>
          <p:spPr>
            <a:xfrm>
              <a:off x="8610840" y="55724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4" name="CustomShape 82"/>
            <p:cNvSpPr/>
            <p:nvPr/>
          </p:nvSpPr>
          <p:spPr>
            <a:xfrm>
              <a:off x="8777880" y="55735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5" name="CustomShape 83"/>
            <p:cNvSpPr/>
            <p:nvPr/>
          </p:nvSpPr>
          <p:spPr>
            <a:xfrm>
              <a:off x="8693280" y="55742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6" name="CustomShape 84"/>
            <p:cNvSpPr/>
            <p:nvPr/>
          </p:nvSpPr>
          <p:spPr>
            <a:xfrm>
              <a:off x="8659080" y="56307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7" name="CustomShape 85"/>
            <p:cNvSpPr/>
            <p:nvPr/>
          </p:nvSpPr>
          <p:spPr>
            <a:xfrm>
              <a:off x="8735400" y="56307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8" name="CustomShape 86"/>
            <p:cNvSpPr/>
            <p:nvPr/>
          </p:nvSpPr>
          <p:spPr>
            <a:xfrm>
              <a:off x="8966160" y="4845960"/>
              <a:ext cx="288000" cy="1056240"/>
            </a:xfrm>
            <a:prstGeom prst="rect">
              <a:avLst/>
            </a:prstGeom>
            <a:noFill/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49" name="CustomShape 87"/>
            <p:cNvSpPr/>
            <p:nvPr/>
          </p:nvSpPr>
          <p:spPr>
            <a:xfrm>
              <a:off x="8967600" y="4845960"/>
              <a:ext cx="283320" cy="1053000"/>
            </a:xfrm>
            <a:prstGeom prst="rect">
              <a:avLst/>
            </a:prstGeom>
            <a:solidFill>
              <a:schemeClr val="tx1"/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350" name="CustomShape 88"/>
          <p:cNvSpPr/>
          <p:nvPr/>
        </p:nvSpPr>
        <p:spPr>
          <a:xfrm>
            <a:off x="4889520" y="2891160"/>
            <a:ext cx="1471534" cy="64487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BESCLD_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VECM1173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DejaVu Sans"/>
              </a:rPr>
              <a:t>2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1" name="CustomShape 89"/>
          <p:cNvSpPr/>
          <p:nvPr/>
        </p:nvSpPr>
        <p:spPr>
          <a:xfrm>
            <a:off x="6545880" y="2891160"/>
            <a:ext cx="1456200" cy="63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BESCLD_</a:t>
            </a:r>
            <a:endParaRPr kumimoji="0" lang="en-GB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VECM11737</a:t>
            </a:r>
            <a:endParaRPr kumimoji="0" lang="en-GB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2" name="CustomShape 90"/>
          <p:cNvSpPr/>
          <p:nvPr/>
        </p:nvSpPr>
        <p:spPr>
          <a:xfrm>
            <a:off x="8130600" y="2891160"/>
            <a:ext cx="1455120" cy="63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BESCLD_</a:t>
            </a:r>
            <a:endParaRPr kumimoji="0" lang="en-GB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VECM11738</a:t>
            </a:r>
            <a:endParaRPr kumimoji="0" lang="en-GB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3" name="CustomShape 91"/>
          <p:cNvSpPr/>
          <p:nvPr/>
        </p:nvSpPr>
        <p:spPr>
          <a:xfrm>
            <a:off x="9754920" y="2891160"/>
            <a:ext cx="1455120" cy="638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BESCLD_</a:t>
            </a:r>
            <a:endParaRPr kumimoji="0" lang="en-GB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VECM11754</a:t>
            </a:r>
            <a:endParaRPr kumimoji="0" lang="en-GB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4" name="CustomShape 92"/>
          <p:cNvSpPr/>
          <p:nvPr/>
        </p:nvSpPr>
        <p:spPr>
          <a:xfrm>
            <a:off x="5763600" y="5128560"/>
            <a:ext cx="267480" cy="610560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5" name="CustomShape 93"/>
          <p:cNvSpPr/>
          <p:nvPr/>
        </p:nvSpPr>
        <p:spPr>
          <a:xfrm>
            <a:off x="5363640" y="5126760"/>
            <a:ext cx="267480" cy="610560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6" name="CustomShape 94"/>
          <p:cNvSpPr/>
          <p:nvPr/>
        </p:nvSpPr>
        <p:spPr>
          <a:xfrm>
            <a:off x="5404320" y="519336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7" name="CustomShape 95"/>
          <p:cNvSpPr/>
          <p:nvPr/>
        </p:nvSpPr>
        <p:spPr>
          <a:xfrm>
            <a:off x="5571360" y="519408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8" name="CustomShape 96"/>
          <p:cNvSpPr/>
          <p:nvPr/>
        </p:nvSpPr>
        <p:spPr>
          <a:xfrm>
            <a:off x="5486760" y="519516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59" name="CustomShape 97"/>
          <p:cNvSpPr/>
          <p:nvPr/>
        </p:nvSpPr>
        <p:spPr>
          <a:xfrm>
            <a:off x="5452560" y="525168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0" name="CustomShape 98"/>
          <p:cNvSpPr/>
          <p:nvPr/>
        </p:nvSpPr>
        <p:spPr>
          <a:xfrm>
            <a:off x="5529240" y="525168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1" name="CustomShape 99"/>
          <p:cNvSpPr/>
          <p:nvPr/>
        </p:nvSpPr>
        <p:spPr>
          <a:xfrm>
            <a:off x="5400720" y="531540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2" name="CustomShape 100"/>
          <p:cNvSpPr/>
          <p:nvPr/>
        </p:nvSpPr>
        <p:spPr>
          <a:xfrm>
            <a:off x="5567760" y="531612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3" name="CustomShape 101"/>
          <p:cNvSpPr/>
          <p:nvPr/>
        </p:nvSpPr>
        <p:spPr>
          <a:xfrm>
            <a:off x="5483160" y="531720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4" name="CustomShape 102"/>
          <p:cNvSpPr/>
          <p:nvPr/>
        </p:nvSpPr>
        <p:spPr>
          <a:xfrm>
            <a:off x="5448960" y="537372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5" name="CustomShape 103"/>
          <p:cNvSpPr/>
          <p:nvPr/>
        </p:nvSpPr>
        <p:spPr>
          <a:xfrm>
            <a:off x="5525640" y="537372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6" name="CustomShape 104"/>
          <p:cNvSpPr/>
          <p:nvPr/>
        </p:nvSpPr>
        <p:spPr>
          <a:xfrm>
            <a:off x="5402880" y="543420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7" name="CustomShape 105"/>
          <p:cNvSpPr/>
          <p:nvPr/>
        </p:nvSpPr>
        <p:spPr>
          <a:xfrm>
            <a:off x="5569920" y="543528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8" name="CustomShape 106"/>
          <p:cNvSpPr/>
          <p:nvPr/>
        </p:nvSpPr>
        <p:spPr>
          <a:xfrm>
            <a:off x="5485320" y="543600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9" name="CustomShape 107"/>
          <p:cNvSpPr/>
          <p:nvPr/>
        </p:nvSpPr>
        <p:spPr>
          <a:xfrm>
            <a:off x="5451120" y="549252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70" name="CustomShape 108"/>
          <p:cNvSpPr/>
          <p:nvPr/>
        </p:nvSpPr>
        <p:spPr>
          <a:xfrm>
            <a:off x="5527800" y="549252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71" name="CustomShape 109"/>
          <p:cNvSpPr/>
          <p:nvPr/>
        </p:nvSpPr>
        <p:spPr>
          <a:xfrm>
            <a:off x="5399280" y="555624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72" name="CustomShape 110"/>
          <p:cNvSpPr/>
          <p:nvPr/>
        </p:nvSpPr>
        <p:spPr>
          <a:xfrm>
            <a:off x="5566320" y="555732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73" name="CustomShape 111"/>
          <p:cNvSpPr/>
          <p:nvPr/>
        </p:nvSpPr>
        <p:spPr>
          <a:xfrm>
            <a:off x="5481720" y="555804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74" name="CustomShape 112"/>
          <p:cNvSpPr/>
          <p:nvPr/>
        </p:nvSpPr>
        <p:spPr>
          <a:xfrm>
            <a:off x="5447520" y="561456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75" name="CustomShape 113"/>
          <p:cNvSpPr/>
          <p:nvPr/>
        </p:nvSpPr>
        <p:spPr>
          <a:xfrm>
            <a:off x="5524200" y="5614560"/>
            <a:ext cx="39600" cy="44280"/>
          </a:xfrm>
          <a:prstGeom prst="ellipse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24" name="CustomShape 162"/>
          <p:cNvSpPr/>
          <p:nvPr/>
        </p:nvSpPr>
        <p:spPr>
          <a:xfrm>
            <a:off x="833760" y="2937240"/>
            <a:ext cx="3914640" cy="28608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</a:rPr>
              <a:t>To be discussed: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VECM1173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DejaVu Sans"/>
              </a:rPr>
              <a:t>2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</a:rPr>
              <a:t>: second LIPSS on Cu from Leipzig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VECM11737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</a:rPr>
              <a:t>: new copper liner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DejaVu Sans"/>
              </a:rPr>
              <a:t> 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</a:rPr>
              <a:t>to compare to ECM1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VECM11738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</a:rPr>
              <a:t>: CNe13 long term stability a-C coating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VECM11754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</a:rPr>
              <a:t>: a new Stainless Steel (304) liner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DejaVu Sans"/>
              </a:rPr>
              <a:t> 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</a:rPr>
              <a:t>to compare to SPS’ vacuum chambers </a:t>
            </a:r>
            <a:endParaRPr kumimoji="0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2" name="Group 38">
            <a:extLst>
              <a:ext uri="{FF2B5EF4-FFF2-40B4-BE49-F238E27FC236}">
                <a16:creationId xmlns:a16="http://schemas.microsoft.com/office/drawing/2014/main" id="{9298FF00-FA49-A267-405F-33002EFA1C0D}"/>
              </a:ext>
            </a:extLst>
          </p:cNvPr>
          <p:cNvGrpSpPr/>
          <p:nvPr/>
        </p:nvGrpSpPr>
        <p:grpSpPr>
          <a:xfrm>
            <a:off x="6953182" y="4867740"/>
            <a:ext cx="685080" cy="1056240"/>
            <a:chOff x="5357160" y="4861080"/>
            <a:chExt cx="685080" cy="1056240"/>
          </a:xfrm>
        </p:grpSpPr>
        <p:sp>
          <p:nvSpPr>
            <p:cNvPr id="3" name="CustomShape 39">
              <a:extLst>
                <a:ext uri="{FF2B5EF4-FFF2-40B4-BE49-F238E27FC236}">
                  <a16:creationId xmlns:a16="http://schemas.microsoft.com/office/drawing/2014/main" id="{42EE9F15-6F68-8A8F-7629-0117A1641BC6}"/>
                </a:ext>
              </a:extLst>
            </p:cNvPr>
            <p:cNvSpPr/>
            <p:nvPr/>
          </p:nvSpPr>
          <p:spPr>
            <a:xfrm>
              <a:off x="5357160" y="4861080"/>
              <a:ext cx="292320" cy="1053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4" name="CustomShape 40">
              <a:extLst>
                <a:ext uri="{FF2B5EF4-FFF2-40B4-BE49-F238E27FC236}">
                  <a16:creationId xmlns:a16="http://schemas.microsoft.com/office/drawing/2014/main" id="{0C0ED043-A3F0-A1FA-9D33-E6BAFD002BF8}"/>
                </a:ext>
              </a:extLst>
            </p:cNvPr>
            <p:cNvSpPr/>
            <p:nvPr/>
          </p:nvSpPr>
          <p:spPr>
            <a:xfrm>
              <a:off x="5360040" y="4861080"/>
              <a:ext cx="288000" cy="1056240"/>
            </a:xfrm>
            <a:prstGeom prst="rect">
              <a:avLst/>
            </a:prstGeom>
            <a:noFill/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5" name="CustomShape 41">
              <a:extLst>
                <a:ext uri="{FF2B5EF4-FFF2-40B4-BE49-F238E27FC236}">
                  <a16:creationId xmlns:a16="http://schemas.microsoft.com/office/drawing/2014/main" id="{8C1612BE-0F69-0E21-933B-32E935618B4F}"/>
                </a:ext>
              </a:extLst>
            </p:cNvPr>
            <p:cNvSpPr/>
            <p:nvPr/>
          </p:nvSpPr>
          <p:spPr>
            <a:xfrm>
              <a:off x="5403960" y="52250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6" name="CustomShape 42">
              <a:extLst>
                <a:ext uri="{FF2B5EF4-FFF2-40B4-BE49-F238E27FC236}">
                  <a16:creationId xmlns:a16="http://schemas.microsoft.com/office/drawing/2014/main" id="{216648DE-D7A0-1A02-1ECB-B7328BE81F9D}"/>
                </a:ext>
              </a:extLst>
            </p:cNvPr>
            <p:cNvSpPr/>
            <p:nvPr/>
          </p:nvSpPr>
          <p:spPr>
            <a:xfrm>
              <a:off x="5571000" y="52257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" name="CustomShape 43">
              <a:extLst>
                <a:ext uri="{FF2B5EF4-FFF2-40B4-BE49-F238E27FC236}">
                  <a16:creationId xmlns:a16="http://schemas.microsoft.com/office/drawing/2014/main" id="{2E2A0923-E23C-8698-C693-6493CB19A239}"/>
                </a:ext>
              </a:extLst>
            </p:cNvPr>
            <p:cNvSpPr/>
            <p:nvPr/>
          </p:nvSpPr>
          <p:spPr>
            <a:xfrm>
              <a:off x="5486400" y="52264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8" name="CustomShape 44">
              <a:extLst>
                <a:ext uri="{FF2B5EF4-FFF2-40B4-BE49-F238E27FC236}">
                  <a16:creationId xmlns:a16="http://schemas.microsoft.com/office/drawing/2014/main" id="{93572BF0-86A7-2D6F-07CA-DEE403EF6B1D}"/>
                </a:ext>
              </a:extLst>
            </p:cNvPr>
            <p:cNvSpPr/>
            <p:nvPr/>
          </p:nvSpPr>
          <p:spPr>
            <a:xfrm>
              <a:off x="5452200" y="52830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9" name="CustomShape 45">
              <a:extLst>
                <a:ext uri="{FF2B5EF4-FFF2-40B4-BE49-F238E27FC236}">
                  <a16:creationId xmlns:a16="http://schemas.microsoft.com/office/drawing/2014/main" id="{57799440-5036-5155-7E19-9062D31824F1}"/>
                </a:ext>
              </a:extLst>
            </p:cNvPr>
            <p:cNvSpPr/>
            <p:nvPr/>
          </p:nvSpPr>
          <p:spPr>
            <a:xfrm>
              <a:off x="5528520" y="52830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0" name="CustomShape 46">
              <a:extLst>
                <a:ext uri="{FF2B5EF4-FFF2-40B4-BE49-F238E27FC236}">
                  <a16:creationId xmlns:a16="http://schemas.microsoft.com/office/drawing/2014/main" id="{86C27231-D8F8-A256-7620-DBC69DAC5C8D}"/>
                </a:ext>
              </a:extLst>
            </p:cNvPr>
            <p:cNvSpPr/>
            <p:nvPr/>
          </p:nvSpPr>
          <p:spPr>
            <a:xfrm>
              <a:off x="5400360" y="53470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1" name="CustomShape 47">
              <a:extLst>
                <a:ext uri="{FF2B5EF4-FFF2-40B4-BE49-F238E27FC236}">
                  <a16:creationId xmlns:a16="http://schemas.microsoft.com/office/drawing/2014/main" id="{A7593840-C64E-9D36-2DB7-F644D6CB036A}"/>
                </a:ext>
              </a:extLst>
            </p:cNvPr>
            <p:cNvSpPr/>
            <p:nvPr/>
          </p:nvSpPr>
          <p:spPr>
            <a:xfrm>
              <a:off x="5567400" y="53478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2" name="CustomShape 48">
              <a:extLst>
                <a:ext uri="{FF2B5EF4-FFF2-40B4-BE49-F238E27FC236}">
                  <a16:creationId xmlns:a16="http://schemas.microsoft.com/office/drawing/2014/main" id="{793974F5-40D9-8F3E-D7E0-942590CAC4A8}"/>
                </a:ext>
              </a:extLst>
            </p:cNvPr>
            <p:cNvSpPr/>
            <p:nvPr/>
          </p:nvSpPr>
          <p:spPr>
            <a:xfrm>
              <a:off x="5482800" y="53485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3" name="CustomShape 49">
              <a:extLst>
                <a:ext uri="{FF2B5EF4-FFF2-40B4-BE49-F238E27FC236}">
                  <a16:creationId xmlns:a16="http://schemas.microsoft.com/office/drawing/2014/main" id="{15D16266-68C5-8368-5EC6-2B2753B18B03}"/>
                </a:ext>
              </a:extLst>
            </p:cNvPr>
            <p:cNvSpPr/>
            <p:nvPr/>
          </p:nvSpPr>
          <p:spPr>
            <a:xfrm>
              <a:off x="5448240" y="54050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" name="CustomShape 50">
              <a:extLst>
                <a:ext uri="{FF2B5EF4-FFF2-40B4-BE49-F238E27FC236}">
                  <a16:creationId xmlns:a16="http://schemas.microsoft.com/office/drawing/2014/main" id="{574E7BDD-34E6-28B7-A22D-5E4D3847A36F}"/>
                </a:ext>
              </a:extLst>
            </p:cNvPr>
            <p:cNvSpPr/>
            <p:nvPr/>
          </p:nvSpPr>
          <p:spPr>
            <a:xfrm>
              <a:off x="5524920" y="54050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5" name="CustomShape 51">
              <a:extLst>
                <a:ext uri="{FF2B5EF4-FFF2-40B4-BE49-F238E27FC236}">
                  <a16:creationId xmlns:a16="http://schemas.microsoft.com/office/drawing/2014/main" id="{CCAA55EF-367E-8191-4406-44901453D537}"/>
                </a:ext>
              </a:extLst>
            </p:cNvPr>
            <p:cNvSpPr/>
            <p:nvPr/>
          </p:nvSpPr>
          <p:spPr>
            <a:xfrm>
              <a:off x="5402520" y="5465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" name="CustomShape 52">
              <a:extLst>
                <a:ext uri="{FF2B5EF4-FFF2-40B4-BE49-F238E27FC236}">
                  <a16:creationId xmlns:a16="http://schemas.microsoft.com/office/drawing/2014/main" id="{8A02416D-AAD7-0A2A-132B-B8DBCB2397D5}"/>
                </a:ext>
              </a:extLst>
            </p:cNvPr>
            <p:cNvSpPr/>
            <p:nvPr/>
          </p:nvSpPr>
          <p:spPr>
            <a:xfrm>
              <a:off x="5569560" y="546660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" name="CustomShape 53">
              <a:extLst>
                <a:ext uri="{FF2B5EF4-FFF2-40B4-BE49-F238E27FC236}">
                  <a16:creationId xmlns:a16="http://schemas.microsoft.com/office/drawing/2014/main" id="{32699E3D-84B3-0C4F-F6DF-11B4EDCDCA03}"/>
                </a:ext>
              </a:extLst>
            </p:cNvPr>
            <p:cNvSpPr/>
            <p:nvPr/>
          </p:nvSpPr>
          <p:spPr>
            <a:xfrm>
              <a:off x="5484960" y="54673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8" name="CustomShape 54">
              <a:extLst>
                <a:ext uri="{FF2B5EF4-FFF2-40B4-BE49-F238E27FC236}">
                  <a16:creationId xmlns:a16="http://schemas.microsoft.com/office/drawing/2014/main" id="{2C427FDF-A294-E4FE-1D51-9741D1691D07}"/>
                </a:ext>
              </a:extLst>
            </p:cNvPr>
            <p:cNvSpPr/>
            <p:nvPr/>
          </p:nvSpPr>
          <p:spPr>
            <a:xfrm>
              <a:off x="5450760" y="55238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9" name="CustomShape 55">
              <a:extLst>
                <a:ext uri="{FF2B5EF4-FFF2-40B4-BE49-F238E27FC236}">
                  <a16:creationId xmlns:a16="http://schemas.microsoft.com/office/drawing/2014/main" id="{02AE4C55-6791-47E7-5F13-761F110A67DA}"/>
                </a:ext>
              </a:extLst>
            </p:cNvPr>
            <p:cNvSpPr/>
            <p:nvPr/>
          </p:nvSpPr>
          <p:spPr>
            <a:xfrm>
              <a:off x="5527080" y="55238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0" name="CustomShape 56">
              <a:extLst>
                <a:ext uri="{FF2B5EF4-FFF2-40B4-BE49-F238E27FC236}">
                  <a16:creationId xmlns:a16="http://schemas.microsoft.com/office/drawing/2014/main" id="{5ED49B29-B072-5F0F-B65E-84A5049E008C}"/>
                </a:ext>
              </a:extLst>
            </p:cNvPr>
            <p:cNvSpPr/>
            <p:nvPr/>
          </p:nvSpPr>
          <p:spPr>
            <a:xfrm>
              <a:off x="5398920" y="558792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1" name="CustomShape 57">
              <a:extLst>
                <a:ext uri="{FF2B5EF4-FFF2-40B4-BE49-F238E27FC236}">
                  <a16:creationId xmlns:a16="http://schemas.microsoft.com/office/drawing/2014/main" id="{2454FB11-16D9-4C91-2D77-760A4862F78D}"/>
                </a:ext>
              </a:extLst>
            </p:cNvPr>
            <p:cNvSpPr/>
            <p:nvPr/>
          </p:nvSpPr>
          <p:spPr>
            <a:xfrm>
              <a:off x="5565960" y="558864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2" name="CustomShape 58">
              <a:extLst>
                <a:ext uri="{FF2B5EF4-FFF2-40B4-BE49-F238E27FC236}">
                  <a16:creationId xmlns:a16="http://schemas.microsoft.com/office/drawing/2014/main" id="{DDD4B04C-AEF7-78E0-C5AD-D89251AF7CC4}"/>
                </a:ext>
              </a:extLst>
            </p:cNvPr>
            <p:cNvSpPr/>
            <p:nvPr/>
          </p:nvSpPr>
          <p:spPr>
            <a:xfrm>
              <a:off x="5481360" y="558936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3" name="CustomShape 59">
              <a:extLst>
                <a:ext uri="{FF2B5EF4-FFF2-40B4-BE49-F238E27FC236}">
                  <a16:creationId xmlns:a16="http://schemas.microsoft.com/office/drawing/2014/main" id="{3E667F75-CFED-825B-1A27-B507CB5B7F7F}"/>
                </a:ext>
              </a:extLst>
            </p:cNvPr>
            <p:cNvSpPr/>
            <p:nvPr/>
          </p:nvSpPr>
          <p:spPr>
            <a:xfrm>
              <a:off x="5446800" y="5645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4" name="CustomShape 60">
              <a:extLst>
                <a:ext uri="{FF2B5EF4-FFF2-40B4-BE49-F238E27FC236}">
                  <a16:creationId xmlns:a16="http://schemas.microsoft.com/office/drawing/2014/main" id="{47304E9A-236A-8CEB-A864-9B392C06F777}"/>
                </a:ext>
              </a:extLst>
            </p:cNvPr>
            <p:cNvSpPr/>
            <p:nvPr/>
          </p:nvSpPr>
          <p:spPr>
            <a:xfrm>
              <a:off x="5523480" y="5645880"/>
              <a:ext cx="39600" cy="442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5" name="CustomShape 61">
              <a:extLst>
                <a:ext uri="{FF2B5EF4-FFF2-40B4-BE49-F238E27FC236}">
                  <a16:creationId xmlns:a16="http://schemas.microsoft.com/office/drawing/2014/main" id="{9DCBBCF0-52CB-1AD8-2EF5-EE2F2B6C8983}"/>
                </a:ext>
              </a:extLst>
            </p:cNvPr>
            <p:cNvSpPr/>
            <p:nvPr/>
          </p:nvSpPr>
          <p:spPr>
            <a:xfrm>
              <a:off x="5754240" y="4861080"/>
              <a:ext cx="288000" cy="1056240"/>
            </a:xfrm>
            <a:prstGeom prst="rect">
              <a:avLst/>
            </a:prstGeom>
            <a:noFill/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6" name="CustomShape 62">
              <a:extLst>
                <a:ext uri="{FF2B5EF4-FFF2-40B4-BE49-F238E27FC236}">
                  <a16:creationId xmlns:a16="http://schemas.microsoft.com/office/drawing/2014/main" id="{D3F2E716-40F7-169F-2693-AD60B976110A}"/>
                </a:ext>
              </a:extLst>
            </p:cNvPr>
            <p:cNvSpPr/>
            <p:nvPr/>
          </p:nvSpPr>
          <p:spPr>
            <a:xfrm>
              <a:off x="5755680" y="4861080"/>
              <a:ext cx="283320" cy="1053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AE2BFC5-D110-F51B-5AEA-592A669C1990}"/>
              </a:ext>
            </a:extLst>
          </p:cNvPr>
          <p:cNvSpPr txBox="1"/>
          <p:nvPr/>
        </p:nvSpPr>
        <p:spPr>
          <a:xfrm>
            <a:off x="1669311" y="1983600"/>
            <a:ext cx="9686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</a:rPr>
              <a:t>VECM1173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DejaVu Sans"/>
              </a:rPr>
              <a:t>2 </a:t>
            </a: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</a:rPr>
              <a:t>is the new name in NXCALS to unify with the naming of the magnet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</a:rPr>
              <a:t>Installation 17.01.2024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46716D-F9D1-AD14-D55B-8765BECD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858" y="240943"/>
            <a:ext cx="10048695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Scan B field from 0G to 1200G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FFE296-39BE-3668-14DA-CD0922ED8422}"/>
              </a:ext>
            </a:extLst>
          </p:cNvPr>
          <p:cNvSpPr txBox="1"/>
          <p:nvPr/>
        </p:nvSpPr>
        <p:spPr>
          <a:xfrm>
            <a:off x="8305800" y="1266825"/>
            <a:ext cx="34575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CH" dirty="0"/>
              <a:t>MD5, </a:t>
            </a:r>
            <a:r>
              <a:rPr lang="de-CH" dirty="0" err="1"/>
              <a:t>scrubbing</a:t>
            </a:r>
            <a:r>
              <a:rPr lang="de-CH" dirty="0"/>
              <a:t> </a:t>
            </a:r>
            <a:r>
              <a:rPr lang="de-CH" dirty="0" err="1"/>
              <a:t>cycle</a:t>
            </a:r>
            <a:r>
              <a:rPr lang="de-CH" dirty="0"/>
              <a:t> «flat </a:t>
            </a:r>
            <a:r>
              <a:rPr lang="de-CH" dirty="0" err="1"/>
              <a:t>bottom</a:t>
            </a:r>
            <a:r>
              <a:rPr lang="de-CH" dirty="0"/>
              <a:t>» </a:t>
            </a:r>
            <a:r>
              <a:rPr lang="de-CH" dirty="0" err="1"/>
              <a:t>without</a:t>
            </a:r>
            <a:r>
              <a:rPr lang="de-CH" dirty="0"/>
              <a:t> </a:t>
            </a:r>
            <a:r>
              <a:rPr lang="de-CH" dirty="0" err="1"/>
              <a:t>acceleration</a:t>
            </a:r>
            <a:r>
              <a:rPr lang="de-CH" dirty="0"/>
              <a:t>, 4x72 </a:t>
            </a:r>
            <a:r>
              <a:rPr lang="de-CH" dirty="0" err="1"/>
              <a:t>bunches</a:t>
            </a:r>
            <a:r>
              <a:rPr lang="de-CH" dirty="0"/>
              <a:t> 25ns </a:t>
            </a:r>
            <a:r>
              <a:rPr lang="de-CH" dirty="0" err="1"/>
              <a:t>bunch</a:t>
            </a:r>
            <a:r>
              <a:rPr lang="de-CH" dirty="0"/>
              <a:t> </a:t>
            </a:r>
            <a:r>
              <a:rPr lang="de-CH" dirty="0" err="1"/>
              <a:t>spacing</a:t>
            </a:r>
            <a:endParaRPr lang="de-CH" dirty="0"/>
          </a:p>
          <a:p>
            <a:pPr marL="285750" indent="-285750">
              <a:buFontTx/>
              <a:buChar char="-"/>
            </a:pPr>
            <a:r>
              <a:rPr lang="de-CH" dirty="0" err="1"/>
              <a:t>Differences</a:t>
            </a:r>
            <a:r>
              <a:rPr lang="de-CH" dirty="0"/>
              <a:t> between MD5 and LHC25NS </a:t>
            </a:r>
            <a:r>
              <a:rPr lang="de-CH" dirty="0" err="1"/>
              <a:t>despite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claim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these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twins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 different </a:t>
            </a:r>
            <a:r>
              <a:rPr lang="de-CH" dirty="0" err="1"/>
              <a:t>name</a:t>
            </a:r>
            <a:endParaRPr lang="de-CH" dirty="0"/>
          </a:p>
          <a:p>
            <a:pPr marL="285750" indent="-285750">
              <a:buFontTx/>
              <a:buChar char="-"/>
            </a:pPr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D4E195-C233-9286-12D8-A0A17A90F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90" y="1031865"/>
            <a:ext cx="8194010" cy="582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73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46716D-F9D1-AD14-D55B-8765BECD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858" y="240943"/>
            <a:ext cx="10048695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Scan B field from 0G to 1200G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FFE296-39BE-3668-14DA-CD0922ED8422}"/>
              </a:ext>
            </a:extLst>
          </p:cNvPr>
          <p:cNvSpPr txBox="1"/>
          <p:nvPr/>
        </p:nvSpPr>
        <p:spPr>
          <a:xfrm>
            <a:off x="6869152" y="1266825"/>
            <a:ext cx="48942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CH" dirty="0"/>
              <a:t>MD5, </a:t>
            </a:r>
            <a:r>
              <a:rPr lang="de-CH" dirty="0" err="1"/>
              <a:t>scrubbing</a:t>
            </a:r>
            <a:r>
              <a:rPr lang="de-CH" dirty="0"/>
              <a:t> </a:t>
            </a:r>
            <a:r>
              <a:rPr lang="de-CH" dirty="0" err="1"/>
              <a:t>cycle</a:t>
            </a:r>
            <a:r>
              <a:rPr lang="de-CH" dirty="0"/>
              <a:t> «flat </a:t>
            </a:r>
            <a:r>
              <a:rPr lang="de-CH" dirty="0" err="1"/>
              <a:t>bottom</a:t>
            </a:r>
            <a:r>
              <a:rPr lang="de-CH" dirty="0"/>
              <a:t>» </a:t>
            </a:r>
            <a:r>
              <a:rPr lang="de-CH" dirty="0" err="1"/>
              <a:t>without</a:t>
            </a:r>
            <a:r>
              <a:rPr lang="de-CH" dirty="0"/>
              <a:t> </a:t>
            </a:r>
            <a:r>
              <a:rPr lang="de-CH" dirty="0" err="1"/>
              <a:t>acceleration</a:t>
            </a:r>
            <a:r>
              <a:rPr lang="de-CH" dirty="0"/>
              <a:t>, 4x72 </a:t>
            </a:r>
            <a:r>
              <a:rPr lang="de-CH" dirty="0" err="1"/>
              <a:t>bunches</a:t>
            </a:r>
            <a:r>
              <a:rPr lang="de-CH" dirty="0"/>
              <a:t> 25ns </a:t>
            </a:r>
            <a:r>
              <a:rPr lang="de-CH" dirty="0" err="1"/>
              <a:t>bunch</a:t>
            </a:r>
            <a:r>
              <a:rPr lang="de-CH" dirty="0"/>
              <a:t> </a:t>
            </a:r>
            <a:r>
              <a:rPr lang="de-CH" dirty="0" err="1"/>
              <a:t>spacing</a:t>
            </a:r>
            <a:endParaRPr lang="de-CH" dirty="0"/>
          </a:p>
          <a:p>
            <a:pPr marL="285750" indent="-285750">
              <a:buFontTx/>
              <a:buChar char="-"/>
            </a:pP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secondary</a:t>
            </a:r>
            <a:r>
              <a:rPr lang="de-CH" dirty="0"/>
              <a:t> </a:t>
            </a:r>
            <a:r>
              <a:rPr lang="de-CH" dirty="0" err="1"/>
              <a:t>user</a:t>
            </a:r>
            <a:r>
              <a:rPr lang="de-CH" dirty="0"/>
              <a:t> on MD5 </a:t>
            </a:r>
          </a:p>
          <a:p>
            <a:pPr marL="285750" indent="-285750">
              <a:buFontTx/>
              <a:buChar char="-"/>
            </a:pPr>
            <a:r>
              <a:rPr lang="de-CH" dirty="0" err="1"/>
              <a:t>Changes</a:t>
            </a:r>
            <a:r>
              <a:rPr lang="de-CH" dirty="0"/>
              <a:t> in </a:t>
            </a:r>
            <a:r>
              <a:rPr lang="de-CH" dirty="0" err="1"/>
              <a:t>emittance</a:t>
            </a:r>
            <a:r>
              <a:rPr lang="de-CH" dirty="0"/>
              <a:t> and </a:t>
            </a:r>
            <a:r>
              <a:rPr lang="de-CH" dirty="0" err="1"/>
              <a:t>intensity</a:t>
            </a:r>
            <a:r>
              <a:rPr lang="de-CH" dirty="0"/>
              <a:t> for </a:t>
            </a:r>
            <a:r>
              <a:rPr lang="de-CH" dirty="0" err="1"/>
              <a:t>other</a:t>
            </a:r>
            <a:r>
              <a:rPr lang="de-CH" dirty="0"/>
              <a:t> </a:t>
            </a:r>
            <a:r>
              <a:rPr lang="de-CH" dirty="0" err="1"/>
              <a:t>studies</a:t>
            </a:r>
            <a:endParaRPr lang="de-CH" dirty="0"/>
          </a:p>
          <a:p>
            <a:pPr marL="285750" indent="-285750">
              <a:buFontTx/>
              <a:buChar char="-"/>
            </a:pPr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EE43FC-2528-A6EF-2B0C-9869B4B83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698" y="984530"/>
            <a:ext cx="5485215" cy="563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49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46716D-F9D1-AD14-D55B-8765BECD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858" y="240943"/>
            <a:ext cx="10048695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Scan B field from 0G to 1200G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FFE296-39BE-3668-14DA-CD0922ED8422}"/>
              </a:ext>
            </a:extLst>
          </p:cNvPr>
          <p:cNvSpPr txBox="1"/>
          <p:nvPr/>
        </p:nvSpPr>
        <p:spPr>
          <a:xfrm>
            <a:off x="6869152" y="1266825"/>
            <a:ext cx="48942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CH" dirty="0"/>
              <a:t>MD5, </a:t>
            </a:r>
            <a:r>
              <a:rPr lang="de-CH" dirty="0" err="1"/>
              <a:t>scrubbing</a:t>
            </a:r>
            <a:r>
              <a:rPr lang="de-CH" dirty="0"/>
              <a:t> </a:t>
            </a:r>
            <a:r>
              <a:rPr lang="de-CH" dirty="0" err="1"/>
              <a:t>cycle</a:t>
            </a:r>
            <a:r>
              <a:rPr lang="de-CH" dirty="0"/>
              <a:t> «flat </a:t>
            </a:r>
            <a:r>
              <a:rPr lang="de-CH" dirty="0" err="1"/>
              <a:t>bottom</a:t>
            </a:r>
            <a:r>
              <a:rPr lang="de-CH" dirty="0"/>
              <a:t>» </a:t>
            </a:r>
            <a:r>
              <a:rPr lang="de-CH" dirty="0" err="1"/>
              <a:t>without</a:t>
            </a:r>
            <a:r>
              <a:rPr lang="de-CH" dirty="0"/>
              <a:t> </a:t>
            </a:r>
            <a:r>
              <a:rPr lang="de-CH" dirty="0" err="1"/>
              <a:t>acceleration</a:t>
            </a:r>
            <a:r>
              <a:rPr lang="de-CH" dirty="0"/>
              <a:t>, 4x72 </a:t>
            </a:r>
            <a:r>
              <a:rPr lang="de-CH" dirty="0" err="1"/>
              <a:t>bunches</a:t>
            </a:r>
            <a:r>
              <a:rPr lang="de-CH" dirty="0"/>
              <a:t> 25ns </a:t>
            </a:r>
            <a:r>
              <a:rPr lang="de-CH" dirty="0" err="1"/>
              <a:t>bunch</a:t>
            </a:r>
            <a:r>
              <a:rPr lang="de-CH" dirty="0"/>
              <a:t> </a:t>
            </a:r>
            <a:r>
              <a:rPr lang="de-CH" dirty="0" err="1"/>
              <a:t>spacing</a:t>
            </a:r>
            <a:endParaRPr lang="de-CH" dirty="0"/>
          </a:p>
          <a:p>
            <a:pPr marL="285750" indent="-285750">
              <a:buFontTx/>
              <a:buChar char="-"/>
            </a:pP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secondary</a:t>
            </a:r>
            <a:r>
              <a:rPr lang="de-CH" dirty="0"/>
              <a:t> </a:t>
            </a:r>
            <a:r>
              <a:rPr lang="de-CH" dirty="0" err="1"/>
              <a:t>user</a:t>
            </a:r>
            <a:r>
              <a:rPr lang="de-CH" dirty="0"/>
              <a:t> on MD5 </a:t>
            </a:r>
          </a:p>
          <a:p>
            <a:pPr marL="285750" indent="-285750">
              <a:buFontTx/>
              <a:buChar char="-"/>
            </a:pPr>
            <a:r>
              <a:rPr lang="de-CH" dirty="0" err="1"/>
              <a:t>Changes</a:t>
            </a:r>
            <a:r>
              <a:rPr lang="de-CH" dirty="0"/>
              <a:t> in </a:t>
            </a:r>
            <a:r>
              <a:rPr lang="de-CH" dirty="0" err="1"/>
              <a:t>emittance</a:t>
            </a:r>
            <a:r>
              <a:rPr lang="de-CH" dirty="0"/>
              <a:t> and </a:t>
            </a:r>
            <a:r>
              <a:rPr lang="de-CH" dirty="0" err="1"/>
              <a:t>intensity</a:t>
            </a:r>
            <a:r>
              <a:rPr lang="de-CH" dirty="0"/>
              <a:t> for </a:t>
            </a:r>
            <a:r>
              <a:rPr lang="de-CH" dirty="0" err="1"/>
              <a:t>other</a:t>
            </a:r>
            <a:r>
              <a:rPr lang="de-CH" dirty="0"/>
              <a:t> </a:t>
            </a:r>
            <a:r>
              <a:rPr lang="de-CH" dirty="0" err="1"/>
              <a:t>studies</a:t>
            </a:r>
            <a:endParaRPr lang="de-CH" dirty="0"/>
          </a:p>
          <a:p>
            <a:pPr marL="285750" indent="-285750">
              <a:buFontTx/>
              <a:buChar char="-"/>
            </a:pPr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EE43FC-2528-A6EF-2B0C-9869B4B83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698" y="984530"/>
            <a:ext cx="5485215" cy="56325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3FC026-9FFB-E05C-2C16-E6161F3B6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98" y="984529"/>
            <a:ext cx="5562883" cy="563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10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46716D-F9D1-AD14-D55B-8765BECD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858" y="240943"/>
            <a:ext cx="10048695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Scan B field from 0G to 1200G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FFE296-39BE-3668-14DA-CD0922ED8422}"/>
              </a:ext>
            </a:extLst>
          </p:cNvPr>
          <p:cNvSpPr txBox="1"/>
          <p:nvPr/>
        </p:nvSpPr>
        <p:spPr>
          <a:xfrm>
            <a:off x="6869152" y="1266825"/>
            <a:ext cx="48942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CH" dirty="0"/>
              <a:t>29.10.2024 </a:t>
            </a:r>
            <a:r>
              <a:rPr lang="de-CH" dirty="0" err="1"/>
              <a:t>scan</a:t>
            </a:r>
            <a:r>
              <a:rPr lang="de-CH" dirty="0"/>
              <a:t> b-</a:t>
            </a:r>
            <a:r>
              <a:rPr lang="de-CH" dirty="0" err="1"/>
              <a:t>field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find </a:t>
            </a:r>
            <a:r>
              <a:rPr lang="de-CH" dirty="0" err="1"/>
              <a:t>better</a:t>
            </a:r>
            <a:r>
              <a:rPr lang="de-CH" dirty="0"/>
              <a:t> </a:t>
            </a:r>
            <a:r>
              <a:rPr lang="de-CH" dirty="0" err="1"/>
              <a:t>resolution</a:t>
            </a:r>
            <a:r>
              <a:rPr lang="de-CH" dirty="0"/>
              <a:t> </a:t>
            </a:r>
            <a:r>
              <a:rPr lang="de-CH" dirty="0" err="1"/>
              <a:t>around</a:t>
            </a:r>
            <a:r>
              <a:rPr lang="de-CH" dirty="0"/>
              <a:t> 5A (200G - 400G)</a:t>
            </a:r>
          </a:p>
          <a:p>
            <a:pPr marL="285750" indent="-285750">
              <a:buFontTx/>
              <a:buChar char="-"/>
            </a:pPr>
            <a:r>
              <a:rPr lang="de-CH" dirty="0"/>
              <a:t>LHCMD1,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acceleration</a:t>
            </a:r>
            <a:r>
              <a:rPr lang="de-CH" dirty="0"/>
              <a:t>, 36 </a:t>
            </a:r>
            <a:r>
              <a:rPr lang="de-CH" dirty="0" err="1"/>
              <a:t>bunches</a:t>
            </a:r>
            <a:r>
              <a:rPr lang="de-CH" dirty="0"/>
              <a:t> in </a:t>
            </a:r>
            <a:r>
              <a:rPr lang="de-CH" dirty="0" err="1"/>
              <a:t>one</a:t>
            </a:r>
            <a:r>
              <a:rPr lang="de-CH" dirty="0"/>
              <a:t> </a:t>
            </a:r>
            <a:r>
              <a:rPr lang="de-CH" dirty="0" err="1"/>
              <a:t>batch</a:t>
            </a:r>
            <a:r>
              <a:rPr lang="de-CH" dirty="0"/>
              <a:t>, 25ns </a:t>
            </a:r>
            <a:r>
              <a:rPr lang="de-CH" dirty="0" err="1"/>
              <a:t>bunch</a:t>
            </a:r>
            <a:r>
              <a:rPr lang="de-CH" dirty="0"/>
              <a:t> </a:t>
            </a:r>
            <a:r>
              <a:rPr lang="de-CH" dirty="0" err="1"/>
              <a:t>spacing</a:t>
            </a:r>
            <a:r>
              <a:rPr lang="de-CH" dirty="0"/>
              <a:t>, </a:t>
            </a:r>
            <a:r>
              <a:rPr lang="de-CH" dirty="0" err="1"/>
              <a:t>up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5 </a:t>
            </a:r>
            <a:r>
              <a:rPr lang="de-CH" dirty="0" err="1"/>
              <a:t>batches</a:t>
            </a:r>
            <a:r>
              <a:rPr lang="de-CH" dirty="0"/>
              <a:t> per </a:t>
            </a:r>
            <a:r>
              <a:rPr lang="de-CH" dirty="0" err="1"/>
              <a:t>injection</a:t>
            </a:r>
            <a:endParaRPr lang="de-CH" dirty="0"/>
          </a:p>
          <a:p>
            <a:pPr marL="285750" indent="-285750">
              <a:buFontTx/>
              <a:buChar char="-"/>
            </a:pPr>
            <a:r>
              <a:rPr lang="de-CH" dirty="0"/>
              <a:t>1.5-1.7*10</a:t>
            </a:r>
            <a:r>
              <a:rPr lang="de-CH" baseline="30000" dirty="0"/>
              <a:t>11</a:t>
            </a:r>
            <a:r>
              <a:rPr lang="de-CH" dirty="0"/>
              <a:t> </a:t>
            </a:r>
            <a:r>
              <a:rPr lang="de-CH" dirty="0" err="1"/>
              <a:t>protons</a:t>
            </a:r>
            <a:r>
              <a:rPr lang="de-CH" dirty="0"/>
              <a:t> per </a:t>
            </a:r>
            <a:r>
              <a:rPr lang="de-CH" dirty="0" err="1"/>
              <a:t>bunch</a:t>
            </a:r>
            <a:endParaRPr lang="de-CH" dirty="0"/>
          </a:p>
          <a:p>
            <a:pPr marL="285750" indent="-285750">
              <a:buFontTx/>
              <a:buChar char="-"/>
            </a:pPr>
            <a:r>
              <a:rPr lang="de-CH" dirty="0" err="1"/>
              <a:t>No</a:t>
            </a:r>
            <a:r>
              <a:rPr lang="de-CH" dirty="0"/>
              <a:t> </a:t>
            </a:r>
            <a:r>
              <a:rPr lang="de-CH" dirty="0" err="1"/>
              <a:t>way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«</a:t>
            </a:r>
            <a:r>
              <a:rPr lang="de-CH" dirty="0" err="1"/>
              <a:t>bump</a:t>
            </a:r>
            <a:r>
              <a:rPr lang="de-CH" dirty="0"/>
              <a:t> </a:t>
            </a:r>
            <a:r>
              <a:rPr lang="de-CH" dirty="0" err="1"/>
              <a:t>around</a:t>
            </a:r>
            <a:r>
              <a:rPr lang="de-CH" dirty="0"/>
              <a:t> » 250G (</a:t>
            </a:r>
            <a:r>
              <a:rPr lang="de-CH" dirty="0" err="1"/>
              <a:t>see</a:t>
            </a:r>
            <a:r>
              <a:rPr lang="de-CH" dirty="0"/>
              <a:t> </a:t>
            </a:r>
            <a:r>
              <a:rPr lang="de-CH" dirty="0" err="1"/>
              <a:t>next</a:t>
            </a:r>
            <a:r>
              <a:rPr lang="de-CH" dirty="0"/>
              <a:t> </a:t>
            </a:r>
            <a:r>
              <a:rPr lang="de-CH" dirty="0" err="1"/>
              <a:t>slide</a:t>
            </a:r>
            <a:r>
              <a:rPr lang="de-CH" dirty="0"/>
              <a:t>)</a:t>
            </a:r>
          </a:p>
          <a:p>
            <a:endParaRPr lang="de-CH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114E7C-E021-C4C2-4A39-A2BFFF718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858" y="1099932"/>
            <a:ext cx="5570117" cy="559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035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46716D-F9D1-AD14-D55B-8765BECD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858" y="240943"/>
            <a:ext cx="10048695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Old data from 2010/2011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FFE296-39BE-3668-14DA-CD0922ED8422}"/>
              </a:ext>
            </a:extLst>
          </p:cNvPr>
          <p:cNvSpPr txBox="1"/>
          <p:nvPr/>
        </p:nvSpPr>
        <p:spPr>
          <a:xfrm>
            <a:off x="6204405" y="5727989"/>
            <a:ext cx="4894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800" u="sng" dirty="0">
                <a:solidFill>
                  <a:srgbClr val="0563C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https://journals.aps.org/prab/pdf/10.1103/PhysRevSTAB.14.071001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Tx/>
              <a:buChar char="-"/>
            </a:pPr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0045D4-5E46-CBD8-E855-CC9A41C4F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11" y="1064358"/>
            <a:ext cx="5175773" cy="579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72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46716D-F9D1-AD14-D55B-8765BECD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858" y="240943"/>
            <a:ext cx="10048695" cy="1143000"/>
          </a:xfrm>
        </p:spPr>
        <p:txBody>
          <a:bodyPr>
            <a:normAutofit/>
          </a:bodyPr>
          <a:lstStyle/>
          <a:p>
            <a:pPr algn="ctr"/>
            <a:r>
              <a:rPr lang="de-CH" dirty="0" err="1"/>
              <a:t>Conclusions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178190-BC32-37EC-1536-A4E38252723B}"/>
              </a:ext>
            </a:extLst>
          </p:cNvPr>
          <p:cNvSpPr txBox="1"/>
          <p:nvPr/>
        </p:nvSpPr>
        <p:spPr>
          <a:xfrm>
            <a:off x="1076325" y="1383942"/>
            <a:ext cx="105727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Scanning </a:t>
            </a:r>
            <a:r>
              <a:rPr lang="de-CH" dirty="0" err="1"/>
              <a:t>the</a:t>
            </a:r>
            <a:r>
              <a:rPr lang="de-CH" dirty="0"/>
              <a:t> B-</a:t>
            </a:r>
            <a:r>
              <a:rPr lang="de-CH" dirty="0" err="1"/>
              <a:t>field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MDHW </a:t>
            </a:r>
            <a:r>
              <a:rPr lang="de-CH" dirty="0" err="1"/>
              <a:t>magnets</a:t>
            </a:r>
            <a:r>
              <a:rPr lang="de-CH" dirty="0"/>
              <a:t> </a:t>
            </a:r>
            <a:r>
              <a:rPr lang="de-CH" dirty="0" err="1"/>
              <a:t>works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10 </a:t>
            </a:r>
            <a:r>
              <a:rPr lang="de-CH" dirty="0" err="1"/>
              <a:t>years</a:t>
            </a:r>
            <a:r>
              <a:rPr lang="de-CH" dirty="0"/>
              <a:t> </a:t>
            </a:r>
            <a:r>
              <a:rPr lang="de-CH" dirty="0" err="1"/>
              <a:t>ago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Need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a </a:t>
            </a:r>
            <a:r>
              <a:rPr lang="de-CH" dirty="0" err="1"/>
              <a:t>dedicated</a:t>
            </a:r>
            <a:r>
              <a:rPr lang="de-CH" dirty="0"/>
              <a:t> </a:t>
            </a:r>
            <a:r>
              <a:rPr lang="de-CH" dirty="0" err="1"/>
              <a:t>cycle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stable</a:t>
            </a:r>
            <a:r>
              <a:rPr lang="de-CH" dirty="0"/>
              <a:t> </a:t>
            </a:r>
            <a:r>
              <a:rPr lang="de-CH" dirty="0" err="1"/>
              <a:t>beams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produce</a:t>
            </a:r>
            <a:r>
              <a:rPr lang="de-CH" dirty="0"/>
              <a:t> cleaner </a:t>
            </a:r>
            <a:r>
              <a:rPr lang="de-CH" dirty="0" err="1"/>
              <a:t>data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August 2024 </a:t>
            </a:r>
            <a:r>
              <a:rPr lang="de-CH" dirty="0" err="1"/>
              <a:t>session</a:t>
            </a:r>
            <a:r>
              <a:rPr lang="de-CH" dirty="0"/>
              <a:t> </a:t>
            </a:r>
            <a:r>
              <a:rPr lang="de-CH" dirty="0" err="1"/>
              <a:t>confirmes</a:t>
            </a:r>
            <a:r>
              <a:rPr lang="de-CH" dirty="0"/>
              <a:t> e-</a:t>
            </a:r>
            <a:r>
              <a:rPr lang="de-CH" dirty="0" err="1"/>
              <a:t>cloud</a:t>
            </a:r>
            <a:r>
              <a:rPr lang="de-CH" dirty="0"/>
              <a:t> </a:t>
            </a:r>
            <a:r>
              <a:rPr lang="de-CH" dirty="0" err="1"/>
              <a:t>signal</a:t>
            </a:r>
            <a:r>
              <a:rPr lang="de-CH" dirty="0"/>
              <a:t> </a:t>
            </a:r>
            <a:r>
              <a:rPr lang="de-CH" dirty="0" err="1"/>
              <a:t>difference</a:t>
            </a:r>
            <a:r>
              <a:rPr lang="de-CH" dirty="0"/>
              <a:t> between </a:t>
            </a:r>
            <a:r>
              <a:rPr lang="de-CH" dirty="0" err="1"/>
              <a:t>Cu</a:t>
            </a:r>
            <a:r>
              <a:rPr lang="de-CH" dirty="0"/>
              <a:t> and </a:t>
            </a:r>
            <a:r>
              <a:rPr lang="de-CH" dirty="0" err="1"/>
              <a:t>CuLIPSS</a:t>
            </a:r>
            <a:r>
              <a:rPr lang="de-CH" dirty="0"/>
              <a:t> but </a:t>
            </a:r>
            <a:r>
              <a:rPr lang="de-CH" dirty="0" err="1"/>
              <a:t>to</a:t>
            </a:r>
            <a:r>
              <a:rPr lang="de-CH" dirty="0"/>
              <a:t> a </a:t>
            </a:r>
            <a:r>
              <a:rPr lang="de-CH" dirty="0" err="1"/>
              <a:t>lesser</a:t>
            </a:r>
            <a:r>
              <a:rPr lang="de-CH" dirty="0"/>
              <a:t> </a:t>
            </a:r>
            <a:r>
              <a:rPr lang="de-CH" dirty="0" err="1"/>
              <a:t>extent</a:t>
            </a:r>
            <a:r>
              <a:rPr lang="de-CH" dirty="0"/>
              <a:t> -&gt; </a:t>
            </a:r>
            <a:r>
              <a:rPr lang="de-CH" dirty="0" err="1"/>
              <a:t>needs</a:t>
            </a:r>
            <a:r>
              <a:rPr lang="de-CH" dirty="0"/>
              <a:t> </a:t>
            </a:r>
            <a:r>
              <a:rPr lang="de-CH" dirty="0" err="1"/>
              <a:t>some</a:t>
            </a:r>
            <a:r>
              <a:rPr lang="de-CH" dirty="0"/>
              <a:t> </a:t>
            </a:r>
            <a:r>
              <a:rPr lang="de-CH" dirty="0" err="1"/>
              <a:t>more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analysis</a:t>
            </a:r>
            <a:r>
              <a:rPr lang="de-CH" dirty="0"/>
              <a:t>, not </a:t>
            </a:r>
            <a:r>
              <a:rPr lang="de-CH" dirty="0" err="1"/>
              <a:t>sure</a:t>
            </a:r>
            <a:r>
              <a:rPr lang="de-CH" dirty="0"/>
              <a:t> </a:t>
            </a:r>
            <a:r>
              <a:rPr lang="de-CH" dirty="0" err="1"/>
              <a:t>why</a:t>
            </a:r>
            <a:endParaRPr lang="de-CH" dirty="0"/>
          </a:p>
          <a:p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r>
              <a:rPr lang="de-CH" dirty="0"/>
              <a:t> 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43D47D-D5C2-9C1F-FBEF-56286F5BB5D1}"/>
              </a:ext>
            </a:extLst>
          </p:cNvPr>
          <p:cNvSpPr txBox="1">
            <a:spLocks/>
          </p:cNvSpPr>
          <p:nvPr/>
        </p:nvSpPr>
        <p:spPr>
          <a:xfrm>
            <a:off x="1066980" y="3092102"/>
            <a:ext cx="10048695" cy="1143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dirty="0"/>
              <a:t>Future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9AD3B2-BA61-183C-950A-F18FDEC914A5}"/>
              </a:ext>
            </a:extLst>
          </p:cNvPr>
          <p:cNvSpPr txBox="1"/>
          <p:nvPr/>
        </p:nvSpPr>
        <p:spPr>
          <a:xfrm>
            <a:off x="1076325" y="3890922"/>
            <a:ext cx="105727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Scanning </a:t>
            </a:r>
            <a:r>
              <a:rPr lang="de-CH" dirty="0" err="1"/>
              <a:t>the</a:t>
            </a:r>
            <a:r>
              <a:rPr lang="de-CH" dirty="0"/>
              <a:t> B-</a:t>
            </a:r>
            <a:r>
              <a:rPr lang="de-CH" dirty="0" err="1"/>
              <a:t>field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MDHW </a:t>
            </a:r>
            <a:r>
              <a:rPr lang="de-CH" dirty="0" err="1"/>
              <a:t>magnets</a:t>
            </a:r>
            <a:r>
              <a:rPr lang="de-CH" dirty="0"/>
              <a:t> </a:t>
            </a:r>
            <a:r>
              <a:rPr lang="de-CH" dirty="0" err="1"/>
              <a:t>works</a:t>
            </a:r>
            <a:r>
              <a:rPr lang="de-CH" dirty="0"/>
              <a:t> </a:t>
            </a:r>
            <a:r>
              <a:rPr lang="de-CH" dirty="0" err="1"/>
              <a:t>during</a:t>
            </a:r>
            <a:r>
              <a:rPr lang="de-CH" dirty="0"/>
              <a:t> </a:t>
            </a:r>
            <a:r>
              <a:rPr lang="de-CH" dirty="0" err="1"/>
              <a:t>filling</a:t>
            </a:r>
            <a:r>
              <a:rPr lang="de-CH" dirty="0"/>
              <a:t> </a:t>
            </a:r>
            <a:r>
              <a:rPr lang="de-CH" dirty="0" err="1"/>
              <a:t>cycles</a:t>
            </a:r>
            <a:r>
              <a:rPr lang="de-CH" dirty="0"/>
              <a:t> LHC all </a:t>
            </a:r>
            <a:r>
              <a:rPr lang="de-CH" dirty="0" err="1"/>
              <a:t>along</a:t>
            </a:r>
            <a:r>
              <a:rPr lang="de-CH" dirty="0"/>
              <a:t> LHC </a:t>
            </a:r>
            <a:r>
              <a:rPr lang="de-CH" dirty="0" err="1"/>
              <a:t>run</a:t>
            </a:r>
            <a:r>
              <a:rPr lang="de-CH" dirty="0"/>
              <a:t>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Need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change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in MDHW </a:t>
            </a:r>
            <a:r>
              <a:rPr lang="de-CH" dirty="0" err="1"/>
              <a:t>magnets</a:t>
            </a:r>
            <a:r>
              <a:rPr lang="de-CH" dirty="0"/>
              <a:t> </a:t>
            </a:r>
            <a:r>
              <a:rPr lang="de-CH" dirty="0" err="1"/>
              <a:t>accumulating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statistics</a:t>
            </a:r>
            <a:r>
              <a:rPr lang="de-CH" dirty="0"/>
              <a:t> for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point</a:t>
            </a:r>
            <a:r>
              <a:rPr lang="de-CH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Counting</a:t>
            </a:r>
            <a:r>
              <a:rPr lang="de-CH" dirty="0"/>
              <a:t> on </a:t>
            </a:r>
            <a:r>
              <a:rPr lang="de-CH" dirty="0" err="1"/>
              <a:t>stable</a:t>
            </a:r>
            <a:r>
              <a:rPr lang="de-CH" dirty="0"/>
              <a:t> </a:t>
            </a:r>
            <a:r>
              <a:rPr lang="de-CH" dirty="0" err="1"/>
              <a:t>conditions</a:t>
            </a:r>
            <a:r>
              <a:rPr lang="de-CH" dirty="0"/>
              <a:t> for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single</a:t>
            </a:r>
            <a:r>
              <a:rPr lang="de-CH" dirty="0"/>
              <a:t> </a:t>
            </a:r>
            <a:r>
              <a:rPr lang="de-CH" dirty="0" err="1"/>
              <a:t>injection</a:t>
            </a:r>
            <a:r>
              <a:rPr lang="de-CH" dirty="0"/>
              <a:t> </a:t>
            </a:r>
            <a:r>
              <a:rPr lang="de-CH" dirty="0" err="1"/>
              <a:t>cycle</a:t>
            </a:r>
            <a:r>
              <a:rPr lang="de-CH" dirty="0"/>
              <a:t> </a:t>
            </a:r>
            <a:r>
              <a:rPr lang="de-CH" dirty="0" err="1"/>
              <a:t>towards</a:t>
            </a:r>
            <a:r>
              <a:rPr lang="de-CH" dirty="0"/>
              <a:t> LHC </a:t>
            </a:r>
            <a:r>
              <a:rPr lang="de-CH" dirty="0" err="1"/>
              <a:t>during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whole</a:t>
            </a:r>
            <a:r>
              <a:rPr lang="de-CH" dirty="0"/>
              <a:t> </a:t>
            </a:r>
            <a:r>
              <a:rPr lang="de-CH" dirty="0" err="1"/>
              <a:t>year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Goal </a:t>
            </a:r>
            <a:r>
              <a:rPr lang="de-CH" dirty="0" err="1"/>
              <a:t>would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develop</a:t>
            </a:r>
            <a:r>
              <a:rPr lang="de-CH" dirty="0"/>
              <a:t> a </a:t>
            </a:r>
            <a:r>
              <a:rPr lang="de-CH" dirty="0" err="1"/>
              <a:t>model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predict</a:t>
            </a:r>
            <a:r>
              <a:rPr lang="de-CH" dirty="0"/>
              <a:t> SEY </a:t>
            </a:r>
            <a:r>
              <a:rPr lang="de-CH" dirty="0" err="1"/>
              <a:t>from</a:t>
            </a:r>
            <a:r>
              <a:rPr lang="de-CH" dirty="0"/>
              <a:t> e-</a:t>
            </a:r>
            <a:r>
              <a:rPr lang="de-CH" dirty="0" err="1"/>
              <a:t>cloud</a:t>
            </a:r>
            <a:r>
              <a:rPr lang="de-CH" dirty="0"/>
              <a:t> </a:t>
            </a:r>
            <a:r>
              <a:rPr lang="de-CH"/>
              <a:t>data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r>
              <a:rPr lang="de-CH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226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15981</TotalTime>
  <Words>480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Scan B field from 0G to 1200G</vt:lpstr>
      <vt:lpstr>Scan B field from 0G to 1200G</vt:lpstr>
      <vt:lpstr>Scan B field from 0G to 1200G</vt:lpstr>
      <vt:lpstr>Scan B field from 0G to 1200G</vt:lpstr>
      <vt:lpstr>Old data from 2010/2011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E-cloud measurement tools in SPS after LS2</dc:title>
  <dc:subject/>
  <dc:creator>Holger Neupert</dc:creator>
  <dc:description/>
  <cp:lastModifiedBy>Holger Neupert</cp:lastModifiedBy>
  <cp:revision>70</cp:revision>
  <cp:lastPrinted>2020-01-22T08:55:11Z</cp:lastPrinted>
  <dcterms:created xsi:type="dcterms:W3CDTF">2018-11-26T14:19:05Z</dcterms:created>
  <dcterms:modified xsi:type="dcterms:W3CDTF">2025-02-03T16:28:58Z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8</vt:i4>
  </property>
</Properties>
</file>