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2c6ad8b083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2c6ad8b083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32c6ad8b083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1d726da5a4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1d726da5a4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31d726da5a4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2c6ad8b083_0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2c6ad8b083_0_1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32c6ad8b083_0_1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2b208b58b7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2b208b58b7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32b208b58b7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2b208b58b7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2b208b58b7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g32b208b58b7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32b208b58b7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32b208b58b7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32b208b58b7_0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0b6d05db55_138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0b6d05db55_138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30b6d05db55_138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2b208b58b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2b208b58b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32b208b58b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0a7509eece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0a7509eece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0a7509eece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0af87e07de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0af87e07de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30af87e07de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2b208b58b7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2b208b58b7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32b208b58b7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2b208b58b7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2b208b58b7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32b208b58b7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2b208b58b7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2b208b58b7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32b208b58b7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2c6ad8b083_0_1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2c6ad8b083_0_1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2c6ad8b083_0_1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7" name="Google Shape;77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1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1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4325874" y="6347125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6" name="Google Shape;96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0" name="Google Shape;100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3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7" name="Google Shape;107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1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1" name="Google Shape;111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2" name="Google Shape;112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8" name="Google Shape;118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1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6" name="Google Shape;136;p1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3" name="Google Shape;143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7" name="Google Shape;147;p2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3"/>
          <p:cNvSpPr txBox="1"/>
          <p:nvPr/>
        </p:nvSpPr>
        <p:spPr>
          <a:xfrm>
            <a:off x="6649075" y="6384825"/>
            <a:ext cx="341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11" type="ftr"/>
          </p:nvPr>
        </p:nvSpPr>
        <p:spPr>
          <a:xfrm>
            <a:off x="4259287" y="6313825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5" name="Google Shape;55;p8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9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3" name="Google Shape;63;p9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" name="Google Shape;72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2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15998"/>
            <a:ext cx="12192000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3044952" y="6386900"/>
            <a:ext cx="314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February 4th 2025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6089900" y="6386900"/>
            <a:ext cx="488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Peter Kruyt | LEIR cooling studies</a:t>
            </a:r>
            <a:endParaRPr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20.png"/><Relationship Id="rId5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ctrTitle"/>
          </p:nvPr>
        </p:nvSpPr>
        <p:spPr>
          <a:xfrm>
            <a:off x="408000" y="30293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LEIR cooling studies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(magnesium + lead)</a:t>
            </a:r>
            <a:endParaRPr/>
          </a:p>
        </p:txBody>
      </p:sp>
      <p:sp>
        <p:nvSpPr>
          <p:cNvPr id="161" name="Google Shape;161;p23"/>
          <p:cNvSpPr txBox="1"/>
          <p:nvPr>
            <p:ph idx="1" type="subTitle"/>
          </p:nvPr>
        </p:nvSpPr>
        <p:spPr>
          <a:xfrm>
            <a:off x="407988" y="4971352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Peter Kruyt, </a:t>
            </a:r>
            <a:r>
              <a:rPr lang="en-US" sz="1800"/>
              <a:t>Davide Gamba, </a:t>
            </a:r>
            <a:r>
              <a:rPr lang="en-US" sz="1800"/>
              <a:t>and </a:t>
            </a:r>
            <a:r>
              <a:rPr lang="en-US" sz="1800"/>
              <a:t>Nilanjan </a:t>
            </a:r>
            <a:r>
              <a:rPr lang="en-US" sz="1800"/>
              <a:t>Banerjee</a:t>
            </a:r>
            <a:r>
              <a:rPr lang="en-US" sz="1800"/>
              <a:t> (Fermilab)</a:t>
            </a:r>
            <a:r>
              <a:rPr lang="en-US" sz="1800"/>
              <a:t>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February 4th 2025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Acknowledgements: LEIR OP and Felix Carlier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2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Backup</a:t>
            </a:r>
            <a:endParaRPr/>
          </a:p>
        </p:txBody>
      </p:sp>
      <p:sp>
        <p:nvSpPr>
          <p:cNvPr id="266" name="Google Shape;266;p32"/>
          <p:cNvSpPr txBox="1"/>
          <p:nvPr>
            <p:ph idx="1" type="subTitle"/>
          </p:nvPr>
        </p:nvSpPr>
        <p:spPr>
          <a:xfrm>
            <a:off x="407988" y="5700252"/>
            <a:ext cx="11376000" cy="80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LEIR dispersion measurement</a:t>
            </a:r>
            <a:endParaRPr/>
          </a:p>
        </p:txBody>
      </p:sp>
      <p:sp>
        <p:nvSpPr>
          <p:cNvPr id="273" name="Google Shape;273;p3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4" name="Google Shape;27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975" y="2028843"/>
            <a:ext cx="5610225" cy="35909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3"/>
          <p:cNvSpPr txBox="1"/>
          <p:nvPr/>
        </p:nvSpPr>
        <p:spPr>
          <a:xfrm>
            <a:off x="911475" y="1093750"/>
            <a:ext cx="5184600" cy="8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look for instability with dispersion knob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3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3" name="Google Shape;28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4125" y="2072610"/>
            <a:ext cx="4004977" cy="245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2075" y="1930413"/>
            <a:ext cx="4063463" cy="259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IPM data</a:t>
            </a:r>
            <a:endParaRPr/>
          </a:p>
        </p:txBody>
      </p:sp>
      <p:sp>
        <p:nvSpPr>
          <p:cNvPr id="291" name="Google Shape;291;p3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2" name="Google Shape;29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177" y="3648625"/>
            <a:ext cx="3316750" cy="202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074" y="1487149"/>
            <a:ext cx="3488206" cy="21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5"/>
          <p:cNvSpPr txBox="1"/>
          <p:nvPr/>
        </p:nvSpPr>
        <p:spPr>
          <a:xfrm>
            <a:off x="509150" y="1056050"/>
            <a:ext cx="6669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171717"/>
                </a:solidFill>
              </a:rPr>
              <a:t>Question</a:t>
            </a:r>
            <a:r>
              <a:rPr lang="en-US" sz="2100">
                <a:solidFill>
                  <a:srgbClr val="171717"/>
                </a:solidFill>
              </a:rPr>
              <a:t>: what is starting emittance of simulation?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95" name="Google Shape;295;p35"/>
          <p:cNvSpPr txBox="1"/>
          <p:nvPr/>
        </p:nvSpPr>
        <p:spPr>
          <a:xfrm>
            <a:off x="408000" y="5769675"/>
            <a:ext cx="5204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No, x so assume round beam 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296" name="Google Shape;296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25714" y="2592234"/>
            <a:ext cx="3623275" cy="221709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5"/>
          <p:cNvSpPr/>
          <p:nvPr/>
        </p:nvSpPr>
        <p:spPr>
          <a:xfrm>
            <a:off x="4815850" y="3246125"/>
            <a:ext cx="2362500" cy="106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5"/>
          <p:cNvSpPr txBox="1"/>
          <p:nvPr/>
        </p:nvSpPr>
        <p:spPr>
          <a:xfrm>
            <a:off x="4566650" y="2518850"/>
            <a:ext cx="26517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Distribution over all measurements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99" name="Google Shape;299;p35"/>
          <p:cNvSpPr txBox="1"/>
          <p:nvPr/>
        </p:nvSpPr>
        <p:spPr>
          <a:xfrm>
            <a:off x="7263600" y="5094350"/>
            <a:ext cx="4520400" cy="590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simulations done with mean(0.6)</a:t>
            </a:r>
            <a:endParaRPr sz="2100">
              <a:solidFill>
                <a:srgbClr val="171717"/>
              </a:solidFill>
            </a:endParaRPr>
          </a:p>
        </p:txBody>
      </p:sp>
      <p:cxnSp>
        <p:nvCxnSpPr>
          <p:cNvPr id="300" name="Google Shape;300;p35"/>
          <p:cNvCxnSpPr/>
          <p:nvPr/>
        </p:nvCxnSpPr>
        <p:spPr>
          <a:xfrm flipH="1" rot="10800000">
            <a:off x="8603225" y="4141850"/>
            <a:ext cx="718800" cy="95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Schottky data</a:t>
            </a:r>
            <a:endParaRPr/>
          </a:p>
        </p:txBody>
      </p:sp>
      <p:sp>
        <p:nvSpPr>
          <p:cNvPr id="307" name="Google Shape;307;p3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8" name="Google Shape;30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571" y="1475426"/>
            <a:ext cx="4190575" cy="2596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64550" y="1518575"/>
            <a:ext cx="3113324" cy="2510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6"/>
          <p:cNvSpPr/>
          <p:nvPr/>
        </p:nvSpPr>
        <p:spPr>
          <a:xfrm>
            <a:off x="5615925" y="2529875"/>
            <a:ext cx="2362500" cy="1065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6"/>
          <p:cNvSpPr txBox="1"/>
          <p:nvPr/>
        </p:nvSpPr>
        <p:spPr>
          <a:xfrm>
            <a:off x="5366725" y="1802600"/>
            <a:ext cx="26517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Distribution over all measurements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312" name="Google Shape;312;p36"/>
          <p:cNvSpPr txBox="1"/>
          <p:nvPr/>
        </p:nvSpPr>
        <p:spPr>
          <a:xfrm>
            <a:off x="7355775" y="4148000"/>
            <a:ext cx="4520400" cy="8541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simulations done with most frequent value (0.6)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3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20" name="Google Shape;32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999" y="1592275"/>
            <a:ext cx="6682501" cy="405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4250" y="1779693"/>
            <a:ext cx="4796699" cy="2908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24"/>
          <p:cNvSpPr txBox="1"/>
          <p:nvPr>
            <p:ph idx="4294967295"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Electron cooling introduction</a:t>
            </a:r>
            <a:endParaRPr/>
          </a:p>
        </p:txBody>
      </p:sp>
      <p:sp>
        <p:nvSpPr>
          <p:cNvPr id="169" name="Google Shape;169;p24"/>
          <p:cNvSpPr txBox="1"/>
          <p:nvPr/>
        </p:nvSpPr>
        <p:spPr>
          <a:xfrm>
            <a:off x="471050" y="1008025"/>
            <a:ext cx="8879100" cy="26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Goal:</a:t>
            </a:r>
            <a:r>
              <a:rPr lang="en-US" sz="2100">
                <a:solidFill>
                  <a:srgbClr val="6AA84F"/>
                </a:solidFill>
              </a:rPr>
              <a:t> r</a:t>
            </a:r>
            <a:r>
              <a:rPr lang="en-US" sz="2100">
                <a:solidFill>
                  <a:srgbClr val="6AA84F"/>
                </a:solidFill>
              </a:rPr>
              <a:t>educe emittance and momentum spread</a:t>
            </a:r>
            <a:endParaRPr sz="2100" u="sng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Electron cooling is the process of exchanging thermal energy between an ion beam and a co-propagating electron beam moving at the same average velocity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Hot electrons are diverted and refreshed by new cold electrons 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813" y="3568125"/>
            <a:ext cx="6046581" cy="188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/>
        </p:nvSpPr>
        <p:spPr>
          <a:xfrm>
            <a:off x="10455225" y="3477313"/>
            <a:ext cx="15612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large momentum (hot)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72" name="Google Shape;172;p24"/>
          <p:cNvSpPr txBox="1"/>
          <p:nvPr/>
        </p:nvSpPr>
        <p:spPr>
          <a:xfrm>
            <a:off x="10455225" y="4689563"/>
            <a:ext cx="1561200" cy="61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</a:rPr>
              <a:t>small momentum (cold)</a:t>
            </a:r>
            <a:endParaRPr>
              <a:solidFill>
                <a:srgbClr val="1155CC"/>
              </a:solidFill>
            </a:endParaRPr>
          </a:p>
        </p:txBody>
      </p:sp>
      <p:sp>
        <p:nvSpPr>
          <p:cNvPr id="173" name="Google Shape;173;p24"/>
          <p:cNvSpPr txBox="1"/>
          <p:nvPr/>
        </p:nvSpPr>
        <p:spPr>
          <a:xfrm>
            <a:off x="4918725" y="5641938"/>
            <a:ext cx="5676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Solenoid guides electrons to</a:t>
            </a:r>
            <a:r>
              <a:rPr lang="en-US" sz="1600">
                <a:solidFill>
                  <a:srgbClr val="6AA84F"/>
                </a:solidFill>
              </a:rPr>
              <a:t> improve cooling efficiency</a:t>
            </a:r>
            <a:endParaRPr sz="1600">
              <a:solidFill>
                <a:srgbClr val="6AA84F"/>
              </a:solidFill>
            </a:endParaRPr>
          </a:p>
        </p:txBody>
      </p:sp>
      <p:cxnSp>
        <p:nvCxnSpPr>
          <p:cNvPr id="174" name="Google Shape;174;p24"/>
          <p:cNvCxnSpPr>
            <a:stCxn id="171" idx="2"/>
          </p:cNvCxnSpPr>
          <p:nvPr/>
        </p:nvCxnSpPr>
        <p:spPr>
          <a:xfrm flipH="1">
            <a:off x="10259325" y="4092913"/>
            <a:ext cx="976500" cy="35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24"/>
          <p:cNvCxnSpPr>
            <a:stCxn id="172" idx="1"/>
          </p:cNvCxnSpPr>
          <p:nvPr/>
        </p:nvCxnSpPr>
        <p:spPr>
          <a:xfrm rot="10800000">
            <a:off x="10180425" y="4793363"/>
            <a:ext cx="274800" cy="20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Magnesium 7+</a:t>
            </a:r>
            <a:r>
              <a:rPr lang="en-US"/>
              <a:t> measurement</a:t>
            </a:r>
            <a:endParaRPr/>
          </a:p>
        </p:txBody>
      </p:sp>
      <p:sp>
        <p:nvSpPr>
          <p:cNvPr id="182" name="Google Shape;182;p2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3" name="Google Shape;18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0050" y="2562593"/>
            <a:ext cx="5574975" cy="343278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5"/>
          <p:cNvSpPr txBox="1"/>
          <p:nvPr/>
        </p:nvSpPr>
        <p:spPr>
          <a:xfrm>
            <a:off x="8681500" y="2042100"/>
            <a:ext cx="8256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45V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85" name="Google Shape;185;p25"/>
          <p:cNvSpPr txBox="1"/>
          <p:nvPr/>
        </p:nvSpPr>
        <p:spPr>
          <a:xfrm>
            <a:off x="463250" y="1106400"/>
            <a:ext cx="100158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Goal of MD</a:t>
            </a:r>
            <a:r>
              <a:rPr lang="en-US" sz="2100">
                <a:solidFill>
                  <a:srgbClr val="171717"/>
                </a:solidFill>
              </a:rPr>
              <a:t>: measure cooling performance for different voltages.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186" name="Google Shape;186;p25"/>
          <p:cNvSpPr txBox="1"/>
          <p:nvPr/>
        </p:nvSpPr>
        <p:spPr>
          <a:xfrm>
            <a:off x="2516700" y="1956000"/>
            <a:ext cx="8256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0</a:t>
            </a:r>
            <a:r>
              <a:rPr lang="en-US" sz="2100">
                <a:solidFill>
                  <a:srgbClr val="171717"/>
                </a:solidFill>
              </a:rPr>
              <a:t>V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187" name="Google Shape;18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075" y="2476500"/>
            <a:ext cx="6048375" cy="372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400150" y="3682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Magnesium 7+ cooling performance</a:t>
            </a:r>
            <a:endParaRPr/>
          </a:p>
        </p:txBody>
      </p:sp>
      <p:sp>
        <p:nvSpPr>
          <p:cNvPr id="194" name="Google Shape;194;p2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5" name="Google Shape;195;p26"/>
          <p:cNvSpPr/>
          <p:nvPr/>
        </p:nvSpPr>
        <p:spPr>
          <a:xfrm>
            <a:off x="5625950" y="2922975"/>
            <a:ext cx="836100" cy="710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6"/>
          <p:cNvSpPr txBox="1"/>
          <p:nvPr/>
        </p:nvSpPr>
        <p:spPr>
          <a:xfrm>
            <a:off x="5391200" y="1854375"/>
            <a:ext cx="1305600" cy="9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repeat for each voltage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0625" y="1544913"/>
            <a:ext cx="5123385" cy="310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00" y="1449409"/>
            <a:ext cx="5123375" cy="315470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6"/>
          <p:cNvSpPr txBox="1"/>
          <p:nvPr/>
        </p:nvSpPr>
        <p:spPr>
          <a:xfrm>
            <a:off x="7030425" y="4711775"/>
            <a:ext cx="48360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Simulations with </a:t>
            </a:r>
            <a:r>
              <a:rPr lang="en-US" sz="2100">
                <a:solidFill>
                  <a:srgbClr val="171717"/>
                </a:solidFill>
              </a:rPr>
              <a:t>Parkhomchuk</a:t>
            </a:r>
            <a:r>
              <a:rPr lang="en-US" sz="2100">
                <a:solidFill>
                  <a:srgbClr val="171717"/>
                </a:solidFill>
              </a:rPr>
              <a:t> model in Xsuite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Unexplained Instability</a:t>
            </a:r>
            <a:endParaRPr/>
          </a:p>
        </p:txBody>
      </p:sp>
      <p:sp>
        <p:nvSpPr>
          <p:cNvPr id="206" name="Google Shape;206;p2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7" name="Google Shape;207;p27"/>
          <p:cNvSpPr txBox="1"/>
          <p:nvPr/>
        </p:nvSpPr>
        <p:spPr>
          <a:xfrm>
            <a:off x="299975" y="1592275"/>
            <a:ext cx="50532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Beam velocity exceeds electron </a:t>
            </a:r>
            <a:r>
              <a:rPr lang="en-US" sz="2100">
                <a:solidFill>
                  <a:srgbClr val="171717"/>
                </a:solidFill>
              </a:rPr>
              <a:t>velocity</a:t>
            </a:r>
            <a:r>
              <a:rPr lang="en-US" sz="2100">
                <a:solidFill>
                  <a:srgbClr val="171717"/>
                </a:solidFill>
              </a:rPr>
              <a:t>!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208" name="Google Shape;20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75" y="2186025"/>
            <a:ext cx="4457952" cy="274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7725" y="2161963"/>
            <a:ext cx="4063463" cy="25951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7"/>
          <p:cNvSpPr txBox="1"/>
          <p:nvPr/>
        </p:nvSpPr>
        <p:spPr>
          <a:xfrm>
            <a:off x="6454788" y="1592275"/>
            <a:ext cx="45894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Possible explanation</a:t>
            </a:r>
            <a:r>
              <a:rPr lang="en-US" sz="2100">
                <a:solidFill>
                  <a:srgbClr val="171717"/>
                </a:solidFill>
              </a:rPr>
              <a:t>: high dispersion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11" name="Google Shape;211;p27"/>
          <p:cNvSpPr txBox="1"/>
          <p:nvPr/>
        </p:nvSpPr>
        <p:spPr>
          <a:xfrm>
            <a:off x="5831250" y="5479875"/>
            <a:ext cx="5658900" cy="6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Question</a:t>
            </a:r>
            <a:r>
              <a:rPr lang="en-US" sz="2100">
                <a:solidFill>
                  <a:srgbClr val="171717"/>
                </a:solidFill>
              </a:rPr>
              <a:t>: can we find the instability for lead?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Measurement lead 54+</a:t>
            </a:r>
            <a:endParaRPr/>
          </a:p>
        </p:txBody>
      </p:sp>
      <p:sp>
        <p:nvSpPr>
          <p:cNvPr id="218" name="Google Shape;218;p2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9" name="Google Shape;21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575" y="1592275"/>
            <a:ext cx="5156571" cy="3175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8"/>
          <p:cNvSpPr txBox="1"/>
          <p:nvPr/>
        </p:nvSpPr>
        <p:spPr>
          <a:xfrm>
            <a:off x="8339913" y="1145475"/>
            <a:ext cx="773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17V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21" name="Google Shape;221;p28"/>
          <p:cNvSpPr txBox="1"/>
          <p:nvPr/>
        </p:nvSpPr>
        <p:spPr>
          <a:xfrm>
            <a:off x="2564675" y="1248850"/>
            <a:ext cx="8997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0</a:t>
            </a:r>
            <a:r>
              <a:rPr lang="en-US" sz="2100">
                <a:solidFill>
                  <a:srgbClr val="171717"/>
                </a:solidFill>
              </a:rPr>
              <a:t>V</a:t>
            </a:r>
            <a:endParaRPr sz="2100">
              <a:solidFill>
                <a:srgbClr val="171717"/>
              </a:solidFill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999" y="1698986"/>
            <a:ext cx="5057426" cy="311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Cooling performance comparison</a:t>
            </a:r>
            <a:endParaRPr/>
          </a:p>
        </p:txBody>
      </p:sp>
      <p:sp>
        <p:nvSpPr>
          <p:cNvPr id="229" name="Google Shape;229;p2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0" name="Google Shape;23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7325" y="1592275"/>
            <a:ext cx="5538400" cy="335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400" y="1813313"/>
            <a:ext cx="5123385" cy="3105976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9"/>
          <p:cNvSpPr txBox="1"/>
          <p:nvPr/>
        </p:nvSpPr>
        <p:spPr>
          <a:xfrm>
            <a:off x="728900" y="1090725"/>
            <a:ext cx="414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magnesium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33" name="Google Shape;233;p29"/>
          <p:cNvSpPr txBox="1"/>
          <p:nvPr/>
        </p:nvSpPr>
        <p:spPr>
          <a:xfrm>
            <a:off x="6383375" y="1007975"/>
            <a:ext cx="414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lead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34" name="Google Shape;234;p29"/>
          <p:cNvSpPr txBox="1"/>
          <p:nvPr/>
        </p:nvSpPr>
        <p:spPr>
          <a:xfrm>
            <a:off x="658375" y="5033125"/>
            <a:ext cx="43968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In future: longer pre-cooling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Probing the instability</a:t>
            </a:r>
            <a:endParaRPr/>
          </a:p>
        </p:txBody>
      </p:sp>
      <p:sp>
        <p:nvSpPr>
          <p:cNvPr id="241" name="Google Shape;241;p3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2" name="Google Shape;24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8778" y="2521857"/>
            <a:ext cx="5091651" cy="31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4175" y="3899925"/>
            <a:ext cx="3281375" cy="21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06726" y="1449400"/>
            <a:ext cx="3196279" cy="204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0"/>
          <p:cNvSpPr txBox="1"/>
          <p:nvPr/>
        </p:nvSpPr>
        <p:spPr>
          <a:xfrm>
            <a:off x="752425" y="957500"/>
            <a:ext cx="4498800" cy="5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Try to probe instability on purpose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46" name="Google Shape;246;p30"/>
          <p:cNvSpPr txBox="1"/>
          <p:nvPr/>
        </p:nvSpPr>
        <p:spPr>
          <a:xfrm>
            <a:off x="838625" y="3490725"/>
            <a:ext cx="4075500" cy="4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Use high </a:t>
            </a:r>
            <a:r>
              <a:rPr lang="en-US" sz="2100">
                <a:solidFill>
                  <a:srgbClr val="171717"/>
                </a:solidFill>
              </a:rPr>
              <a:t>dispersion</a:t>
            </a:r>
            <a:r>
              <a:rPr lang="en-US" sz="2100">
                <a:solidFill>
                  <a:srgbClr val="171717"/>
                </a:solidFill>
              </a:rPr>
              <a:t> at e-cooler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47" name="Google Shape;247;p30"/>
          <p:cNvSpPr txBox="1"/>
          <p:nvPr/>
        </p:nvSpPr>
        <p:spPr>
          <a:xfrm>
            <a:off x="6167450" y="1647225"/>
            <a:ext cx="4914300" cy="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We never found the instability for lead</a:t>
            </a:r>
            <a:endParaRPr sz="2100" u="sng">
              <a:solidFill>
                <a:srgbClr val="171717"/>
              </a:solidFill>
            </a:endParaRPr>
          </a:p>
        </p:txBody>
      </p:sp>
      <p:sp>
        <p:nvSpPr>
          <p:cNvPr id="248" name="Google Shape;248;p30"/>
          <p:cNvSpPr txBox="1"/>
          <p:nvPr/>
        </p:nvSpPr>
        <p:spPr>
          <a:xfrm>
            <a:off x="1254025" y="5918775"/>
            <a:ext cx="3005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Courtesy</a:t>
            </a:r>
            <a:r>
              <a:rPr lang="en-US"/>
              <a:t> of F. Carlier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Future MD’s</a:t>
            </a:r>
            <a:endParaRPr/>
          </a:p>
        </p:txBody>
      </p:sp>
      <p:sp>
        <p:nvSpPr>
          <p:cNvPr id="255" name="Google Shape;255;p3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6" name="Google Shape;256;p31"/>
          <p:cNvSpPr txBox="1"/>
          <p:nvPr/>
        </p:nvSpPr>
        <p:spPr>
          <a:xfrm>
            <a:off x="517650" y="1449400"/>
            <a:ext cx="93582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Try to recreate unexplained magnesium instability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Measure cooling performance for other ions (oxygen)</a:t>
            </a:r>
            <a:endParaRPr sz="21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57" name="Google Shape;257;p31"/>
          <p:cNvSpPr txBox="1"/>
          <p:nvPr/>
        </p:nvSpPr>
        <p:spPr>
          <a:xfrm>
            <a:off x="517650" y="2935275"/>
            <a:ext cx="6513300" cy="13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Ensure long pre-cooling time</a:t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Preferably, low intensity single injection to avoid any heating effects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258" name="Google Shape;258;p31"/>
          <p:cNvSpPr txBox="1"/>
          <p:nvPr/>
        </p:nvSpPr>
        <p:spPr>
          <a:xfrm>
            <a:off x="509450" y="1035875"/>
            <a:ext cx="66465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Future MD’s:</a:t>
            </a:r>
            <a:endParaRPr sz="2100" u="sng">
              <a:solidFill>
                <a:srgbClr val="171717"/>
              </a:solidFill>
            </a:endParaRPr>
          </a:p>
        </p:txBody>
      </p:sp>
      <p:sp>
        <p:nvSpPr>
          <p:cNvPr id="259" name="Google Shape;259;p31"/>
          <p:cNvSpPr txBox="1"/>
          <p:nvPr/>
        </p:nvSpPr>
        <p:spPr>
          <a:xfrm>
            <a:off x="599525" y="2460450"/>
            <a:ext cx="6646500" cy="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>
                <a:solidFill>
                  <a:srgbClr val="171717"/>
                </a:solidFill>
              </a:rPr>
              <a:t>MD specifications:</a:t>
            </a:r>
            <a:endParaRPr sz="2100" u="sng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