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96" r:id="rId2"/>
    <p:sldId id="304" r:id="rId3"/>
    <p:sldId id="316" r:id="rId4"/>
    <p:sldId id="310" r:id="rId5"/>
    <p:sldId id="305" r:id="rId6"/>
    <p:sldId id="297" r:id="rId7"/>
    <p:sldId id="327" r:id="rId8"/>
    <p:sldId id="335" r:id="rId9"/>
    <p:sldId id="346" r:id="rId10"/>
    <p:sldId id="315" r:id="rId11"/>
    <p:sldId id="300" r:id="rId12"/>
    <p:sldId id="337" r:id="rId13"/>
    <p:sldId id="343" r:id="rId14"/>
    <p:sldId id="342" r:id="rId15"/>
    <p:sldId id="344" r:id="rId16"/>
    <p:sldId id="302" r:id="rId17"/>
    <p:sldId id="303" r:id="rId18"/>
    <p:sldId id="332" r:id="rId19"/>
    <p:sldId id="301" r:id="rId20"/>
    <p:sldId id="339" r:id="rId21"/>
    <p:sldId id="347" r:id="rId22"/>
    <p:sldId id="348" r:id="rId23"/>
    <p:sldId id="330" r:id="rId24"/>
    <p:sldId id="312" r:id="rId25"/>
    <p:sldId id="313" r:id="rId26"/>
    <p:sldId id="314" r:id="rId27"/>
    <p:sldId id="318" r:id="rId28"/>
    <p:sldId id="321" r:id="rId29"/>
    <p:sldId id="320" r:id="rId30"/>
    <p:sldId id="340" r:id="rId31"/>
    <p:sldId id="34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C4EDDF-B58B-4DC4-10D1-78C4D5FA6949}" name="chiara antuono" initials="ca" userId="S::antuono.1679218@studenti.uniroma1.it::c07079e8-8e0c-4b01-b041-c18018cf015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E86"/>
    <a:srgbClr val="F3BEAB"/>
    <a:srgbClr val="FF9999"/>
    <a:srgbClr val="EA9070"/>
    <a:srgbClr val="CCFFCC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6"/>
    <p:restoredTop sz="94686"/>
  </p:normalViewPr>
  <p:slideViewPr>
    <p:cSldViewPr snapToGrid="0" snapToObjects="1">
      <p:cViewPr varScale="1">
        <p:scale>
          <a:sx n="142" d="100"/>
          <a:sy n="142" d="100"/>
        </p:scale>
        <p:origin x="120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2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IPP-MD days 2025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cds.cern.ch/record/2752316/files/10.23732_CYRCP-2020-009.167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3732/CYRCP-2020-009.148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hyperlink" Target="https://cds.cern.ch/record/2845731/files/document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11" Type="http://schemas.openxmlformats.org/officeDocument/2006/relationships/hyperlink" Target="https://indico.cern.ch/event/1239885/contributions/5228979/attachments/2584329/4458009/PSB_Tune_Instability_Status_MDDay.pdf" TargetMode="External"/><Relationship Id="rId5" Type="http://schemas.openxmlformats.org/officeDocument/2006/relationships/image" Target="../media/image15.png"/><Relationship Id="rId10" Type="http://schemas.openxmlformats.org/officeDocument/2006/relationships/hyperlink" Target="https://indico.cern.ch/event/1063080/" TargetMode="External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ds.cern.ch/record/2752316/files/10.23732_CYRCP-2020-009.167.pdf" TargetMode="Externa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ds.cern.ch/record/2752316/files/10.23732_CYRCP-2020-009.167.pdf" TargetMode="Externa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PSB horizontal instabilities: beam observables and model predictions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884705"/>
            <a:ext cx="11376026" cy="549951"/>
          </a:xfrm>
        </p:spPr>
        <p:txBody>
          <a:bodyPr/>
          <a:lstStyle/>
          <a:p>
            <a:r>
              <a:rPr lang="en-GB" dirty="0"/>
              <a:t>Chiara Antuono, </a:t>
            </a:r>
            <a:r>
              <a:rPr lang="en-GB" dirty="0" err="1"/>
              <a:t>Foteini</a:t>
            </a:r>
            <a:r>
              <a:rPr lang="en-GB" dirty="0"/>
              <a:t> </a:t>
            </a:r>
            <a:r>
              <a:rPr lang="en-GB" dirty="0" err="1"/>
              <a:t>Asvesta</a:t>
            </a:r>
            <a:r>
              <a:rPr lang="en-GB" dirty="0"/>
              <a:t>, Carlo Zannini</a:t>
            </a:r>
          </a:p>
          <a:p>
            <a:endParaRPr lang="en-GB" dirty="0"/>
          </a:p>
          <a:p>
            <a:r>
              <a:rPr lang="en-GB" dirty="0"/>
              <a:t>Acknowledgements : S. Albright, M. Barnes, G.P. Di Giovanni, L.M. Feliciano, E.K. Platia, G. Rumolo, and the PSB operation team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FF4F93-D4B9-6BB5-E8E2-ADA6F17890BF}"/>
              </a:ext>
            </a:extLst>
          </p:cNvPr>
          <p:cNvSpPr txBox="1"/>
          <p:nvPr/>
        </p:nvSpPr>
        <p:spPr>
          <a:xfrm>
            <a:off x="407986" y="6354895"/>
            <a:ext cx="18153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2"/>
                </a:solidFill>
              </a:rPr>
              <a:t>IPP-MD days 2025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3FC5C-B6FD-9FA7-F64C-146327DE2680}"/>
              </a:ext>
            </a:extLst>
          </p:cNvPr>
          <p:cNvSpPr txBox="1"/>
          <p:nvPr/>
        </p:nvSpPr>
        <p:spPr>
          <a:xfrm>
            <a:off x="10737459" y="6354895"/>
            <a:ext cx="108482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chemeClr val="tx2"/>
                </a:solidFill>
              </a:rPr>
              <a:t>02/05/2025</a:t>
            </a:r>
            <a:endParaRPr lang="en-GB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F8FC213-A6F4-0DE6-3ED5-9147D2677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Observation after LIU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 new horizontal instability</a:t>
            </a:r>
          </a:p>
          <a:p>
            <a:pPr marL="366712" lvl="1" indent="0">
              <a:buNone/>
            </a:pPr>
            <a:endParaRPr lang="en-US" b="1" dirty="0"/>
          </a:p>
          <a:p>
            <a:r>
              <a:rPr lang="en-US" b="1" dirty="0">
                <a:solidFill>
                  <a:schemeClr val="tx2"/>
                </a:solidFill>
              </a:rPr>
              <a:t>Horizontal instability studies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Expectations from the model</a:t>
            </a:r>
            <a:endParaRPr lang="en-US" b="1" dirty="0">
              <a:solidFill>
                <a:schemeClr val="tx2"/>
              </a:solidFill>
            </a:endParaRPr>
          </a:p>
          <a:p>
            <a:pPr lvl="1"/>
            <a:r>
              <a:rPr lang="en-US" dirty="0">
                <a:solidFill>
                  <a:schemeClr val="tx2"/>
                </a:solidFill>
              </a:rPr>
              <a:t>Test with kicker terminations 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Additional verification of the model</a:t>
            </a:r>
          </a:p>
          <a:p>
            <a:pPr marL="366712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pPr marL="36671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F89E848-D39B-638A-27C5-6350970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F5AF4-205F-5B3C-54F1-8CB9C710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306C96-F710-5C82-0799-CEFDAE6F8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7FE86CC-0DD1-6D09-DA08-1FE866BB4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434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67882"/>
            <a:ext cx="11380812" cy="679021"/>
          </a:xfrm>
        </p:spPr>
        <p:txBody>
          <a:bodyPr anchor="t">
            <a:normAutofit/>
          </a:bodyPr>
          <a:lstStyle/>
          <a:p>
            <a:pPr algn="ctr"/>
            <a:r>
              <a:rPr lang="en-US" sz="3200" dirty="0"/>
              <a:t>Experimental verification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9687F7-0005-F9BC-42DD-171E75E80EB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F8EEC6-AACC-33C0-8F85-E0DD4A3C5D4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830086-8830-3845-B579-EFDA715888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Google Shape;505;p24">
            <a:extLst>
              <a:ext uri="{FF2B5EF4-FFF2-40B4-BE49-F238E27FC236}">
                <a16:creationId xmlns:a16="http://schemas.microsoft.com/office/drawing/2014/main" id="{BD9473D4-B58D-F8B2-C4A7-C48B2B05CC43}"/>
              </a:ext>
            </a:extLst>
          </p:cNvPr>
          <p:cNvSpPr txBox="1"/>
          <p:nvPr/>
        </p:nvSpPr>
        <p:spPr>
          <a:xfrm>
            <a:off x="6596322" y="4750613"/>
            <a:ext cx="4683154" cy="833046"/>
          </a:xfrm>
          <a:prstGeom prst="rect">
            <a:avLst/>
          </a:prstGeom>
          <a:solidFill>
            <a:srgbClr val="AEEE7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600" b="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The </a:t>
            </a:r>
            <a:r>
              <a:rPr lang="en-US" sz="1600" b="1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cause</a:t>
            </a:r>
            <a:r>
              <a:rPr lang="en-US" sz="1600" b="0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of the instability is clearly identified 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lvl="1" indent="-2857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US" sz="1600" b="1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losses disappear when the kicker termination is matched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Google Shape;506;p24">
            <a:extLst>
              <a:ext uri="{FF2B5EF4-FFF2-40B4-BE49-F238E27FC236}">
                <a16:creationId xmlns:a16="http://schemas.microsoft.com/office/drawing/2014/main" id="{D5DFE4EC-5883-4602-1DCC-89CBBD9DA916}"/>
              </a:ext>
            </a:extLst>
          </p:cNvPr>
          <p:cNvSpPr txBox="1"/>
          <p:nvPr/>
        </p:nvSpPr>
        <p:spPr>
          <a:xfrm>
            <a:off x="1100475" y="4571232"/>
            <a:ext cx="4683154" cy="738664"/>
          </a:xfrm>
          <a:prstGeom prst="rect">
            <a:avLst/>
          </a:prstGeom>
          <a:solidFill>
            <a:srgbClr val="D5EBFF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Operational termination -&gt;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unmatched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kicker cable</a:t>
            </a:r>
            <a:endParaRPr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33C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Modified termination -&gt;</a:t>
            </a:r>
            <a:r>
              <a:rPr lang="en-US" sz="1600" b="1" dirty="0">
                <a:solidFill>
                  <a:srgbClr val="0033C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matched </a:t>
            </a:r>
            <a:r>
              <a:rPr lang="en-US" sz="1600" dirty="0">
                <a:solidFill>
                  <a:srgbClr val="0033CC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kicker cable</a:t>
            </a:r>
            <a:endParaRPr sz="16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Google Shape;507;p24">
            <a:extLst>
              <a:ext uri="{FF2B5EF4-FFF2-40B4-BE49-F238E27FC236}">
                <a16:creationId xmlns:a16="http://schemas.microsoft.com/office/drawing/2014/main" id="{0559B173-123F-A45B-C623-AC6D31AF1607}"/>
              </a:ext>
            </a:extLst>
          </p:cNvPr>
          <p:cNvSpPr txBox="1"/>
          <p:nvPr/>
        </p:nvSpPr>
        <p:spPr>
          <a:xfrm>
            <a:off x="8070386" y="1193156"/>
            <a:ext cx="1761476" cy="215444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Last test on 31/10/23</a:t>
            </a:r>
            <a:endParaRPr dirty="0"/>
          </a:p>
        </p:txBody>
      </p:sp>
      <p:sp>
        <p:nvSpPr>
          <p:cNvPr id="15" name="Google Shape;508;p24">
            <a:extLst>
              <a:ext uri="{FF2B5EF4-FFF2-40B4-BE49-F238E27FC236}">
                <a16:creationId xmlns:a16="http://schemas.microsoft.com/office/drawing/2014/main" id="{4884510B-AA44-1A81-3175-DA3267CA8D28}"/>
              </a:ext>
            </a:extLst>
          </p:cNvPr>
          <p:cNvSpPr txBox="1"/>
          <p:nvPr/>
        </p:nvSpPr>
        <p:spPr>
          <a:xfrm>
            <a:off x="2238073" y="708526"/>
            <a:ext cx="831651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sz="16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 </a:t>
            </a:r>
            <a:r>
              <a:rPr lang="en-US" sz="1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dedicated test </a:t>
            </a:r>
            <a:r>
              <a:rPr lang="en-US" sz="16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at the end of the 2023 Run with </a:t>
            </a:r>
            <a:r>
              <a:rPr lang="en-US" sz="1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two kicker terminations </a:t>
            </a:r>
            <a:r>
              <a:rPr lang="en-US" sz="16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was performed </a:t>
            </a:r>
            <a:endParaRPr sz="16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16" name="Google Shape;481;p23">
            <a:extLst>
              <a:ext uri="{FF2B5EF4-FFF2-40B4-BE49-F238E27FC236}">
                <a16:creationId xmlns:a16="http://schemas.microsoft.com/office/drawing/2014/main" id="{237ABF44-09A7-D8F9-ABE0-EF4A2AA9986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5759" r="6484"/>
          <a:stretch/>
        </p:blipFill>
        <p:spPr>
          <a:xfrm>
            <a:off x="1145352" y="1523168"/>
            <a:ext cx="4098277" cy="289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A095363-7407-9C60-6399-A75B68295B0E}"/>
              </a:ext>
            </a:extLst>
          </p:cNvPr>
          <p:cNvSpPr txBox="1"/>
          <p:nvPr/>
        </p:nvSpPr>
        <p:spPr>
          <a:xfrm>
            <a:off x="2276293" y="2168109"/>
            <a:ext cx="2551081" cy="738664"/>
          </a:xfrm>
          <a:prstGeom prst="rect">
            <a:avLst/>
          </a:prstGeom>
          <a:solidFill>
            <a:srgbClr val="ACD7FE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cs typeface="Calibri" panose="020F0502020204030204" pitchFamily="34" charset="0"/>
              </a:rPr>
              <a:t>When the termination is matched the resonances almost disappear </a:t>
            </a:r>
            <a:r>
              <a:rPr lang="en-US" sz="1400" b="1" dirty="0">
                <a:solidFill>
                  <a:schemeClr val="tx2"/>
                </a:solidFill>
                <a:cs typeface="Calibri" panose="020F0502020204030204" pitchFamily="34" charset="0"/>
              </a:rPr>
              <a:t>[5]</a:t>
            </a:r>
            <a:endParaRPr lang="en-GB" sz="1400" b="1" dirty="0">
              <a:solidFill>
                <a:schemeClr val="tx2"/>
              </a:solidFill>
              <a:cs typeface="Calibri" panose="020F0502020204030204" pitchFamily="34" charset="0"/>
            </a:endParaRPr>
          </a:p>
        </p:txBody>
      </p:sp>
      <p:pic>
        <p:nvPicPr>
          <p:cNvPr id="18" name="Picture 17" descr="A graph of a cable&#10;&#10;Description automatically generated">
            <a:extLst>
              <a:ext uri="{FF2B5EF4-FFF2-40B4-BE49-F238E27FC236}">
                <a16:creationId xmlns:a16="http://schemas.microsoft.com/office/drawing/2014/main" id="{EEFCFFCE-2A27-50A0-156C-CFA361B1D0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99" t="4084" r="6393"/>
          <a:stretch/>
        </p:blipFill>
        <p:spPr>
          <a:xfrm>
            <a:off x="6498010" y="1514963"/>
            <a:ext cx="4503761" cy="323639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BF85FF-290B-431E-5B87-B666FBD98EA1}"/>
              </a:ext>
            </a:extLst>
          </p:cNvPr>
          <p:cNvSpPr txBox="1"/>
          <p:nvPr/>
        </p:nvSpPr>
        <p:spPr>
          <a:xfrm>
            <a:off x="407988" y="6200518"/>
            <a:ext cx="1154996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tx2"/>
                </a:solidFill>
              </a:rPr>
              <a:t>[5] </a:t>
            </a:r>
            <a:r>
              <a:rPr lang="en-US" sz="800" b="1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Zannini et al., </a:t>
            </a:r>
            <a:r>
              <a:rPr lang="en-GB" sz="800" b="1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LOW IMPEDANCE DESIGN WITH EXAMPLE OF KICKERS (INCLUDING CABLES) AND POTENTIAL OF METAMATERIALS, Zermatt 2019 MCBI proceeding</a:t>
            </a:r>
            <a:endParaRPr lang="en-GB" sz="1000" b="1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76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5CA692-1DF5-FB0F-E9C7-D6B33814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46" y="6974"/>
            <a:ext cx="11668162" cy="546985"/>
          </a:xfrm>
        </p:spPr>
        <p:txBody>
          <a:bodyPr/>
          <a:lstStyle/>
          <a:p>
            <a:pPr algn="ctr"/>
            <a:r>
              <a:rPr lang="en-US" sz="2800" dirty="0"/>
              <a:t>Cure of the instability</a:t>
            </a:r>
            <a:endParaRPr lang="en-GB" sz="28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FC3C66-A74D-499F-D836-4E1B5202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D20B11-5A15-5199-3527-943EEE1C6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970F83-698C-92A3-1F1C-E06744C9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Google Shape;531;p25">
            <a:extLst>
              <a:ext uri="{FF2B5EF4-FFF2-40B4-BE49-F238E27FC236}">
                <a16:creationId xmlns:a16="http://schemas.microsoft.com/office/drawing/2014/main" id="{5476B84A-665F-7FE2-14BF-7615BDE18774}"/>
              </a:ext>
            </a:extLst>
          </p:cNvPr>
          <p:cNvSpPr txBox="1"/>
          <p:nvPr/>
        </p:nvSpPr>
        <p:spPr>
          <a:xfrm>
            <a:off x="6096000" y="3194880"/>
            <a:ext cx="5660789" cy="1077178"/>
          </a:xfrm>
          <a:prstGeom prst="rect">
            <a:avLst/>
          </a:prstGeom>
          <a:solidFill>
            <a:srgbClr val="92D050">
              <a:alpha val="56862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dk1"/>
                </a:solidFill>
                <a:ea typeface="Calibri"/>
                <a:cs typeface="Calibri" panose="020F0502020204030204" pitchFamily="34" charset="0"/>
                <a:sym typeface="Calibri"/>
              </a:rPr>
              <a:t>Successfully tested in 2024 operation</a:t>
            </a:r>
            <a:endParaRPr sz="1600" dirty="0">
              <a:cs typeface="Calibri" panose="020F050202020403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u="sng" dirty="0">
                <a:solidFill>
                  <a:schemeClr val="dk1"/>
                </a:solidFill>
                <a:ea typeface="Calibri"/>
                <a:cs typeface="Calibri" panose="020F0502020204030204" pitchFamily="34" charset="0"/>
                <a:sym typeface="Calibri"/>
              </a:rPr>
              <a:t>Instability not observed </a:t>
            </a:r>
            <a:r>
              <a:rPr lang="en-US" sz="1600" b="1" dirty="0">
                <a:solidFill>
                  <a:schemeClr val="dk1"/>
                </a:solidFill>
                <a:ea typeface="Calibri"/>
                <a:cs typeface="Calibri" panose="020F0502020204030204" pitchFamily="34" charset="0"/>
                <a:sym typeface="Calibri"/>
              </a:rPr>
              <a:t>without TFB and linear coupling</a:t>
            </a:r>
            <a:endParaRPr sz="1600" dirty="0">
              <a:cs typeface="Calibri" panose="020F0502020204030204" pitchFamily="34" charset="0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dirty="0">
                <a:solidFill>
                  <a:schemeClr val="dk1"/>
                </a:solidFill>
                <a:ea typeface="Calibri"/>
                <a:cs typeface="Calibri" panose="020F0502020204030204" pitchFamily="34" charset="0"/>
                <a:sym typeface="Calibri"/>
              </a:rPr>
              <a:t>Lower emittance and almost perfect transmission </a:t>
            </a:r>
            <a:endParaRPr sz="1600" dirty="0">
              <a:cs typeface="Calibri" panose="020F0502020204030204" pitchFamily="34" charset="0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US" sz="1600" dirty="0">
                <a:solidFill>
                  <a:schemeClr val="dk1"/>
                </a:solidFill>
                <a:ea typeface="Calibri"/>
                <a:cs typeface="Calibri" panose="020F0502020204030204" pitchFamily="34" charset="0"/>
                <a:sym typeface="Calibri"/>
              </a:rPr>
              <a:t>Improved beam quality and overall performance </a:t>
            </a:r>
            <a:endParaRPr sz="1600" dirty="0">
              <a:cs typeface="Calibri" panose="020F0502020204030204" pitchFamily="34" charset="0"/>
            </a:endParaRPr>
          </a:p>
        </p:txBody>
      </p:sp>
      <p:pic>
        <p:nvPicPr>
          <p:cNvPr id="5" name="Google Shape;532;p25">
            <a:extLst>
              <a:ext uri="{FF2B5EF4-FFF2-40B4-BE49-F238E27FC236}">
                <a16:creationId xmlns:a16="http://schemas.microsoft.com/office/drawing/2014/main" id="{D33A00D1-EC87-95F7-2B13-59A77AF6725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7585"/>
          <a:stretch/>
        </p:blipFill>
        <p:spPr>
          <a:xfrm>
            <a:off x="6778839" y="4441821"/>
            <a:ext cx="3745887" cy="111810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536;p25">
            <a:extLst>
              <a:ext uri="{FF2B5EF4-FFF2-40B4-BE49-F238E27FC236}">
                <a16:creationId xmlns:a16="http://schemas.microsoft.com/office/drawing/2014/main" id="{9E23F331-A4DB-82DC-7629-05105E26B95A}"/>
              </a:ext>
            </a:extLst>
          </p:cNvPr>
          <p:cNvSpPr txBox="1"/>
          <p:nvPr/>
        </p:nvSpPr>
        <p:spPr>
          <a:xfrm>
            <a:off x="9218187" y="4916834"/>
            <a:ext cx="1108930" cy="508116"/>
          </a:xfrm>
          <a:prstGeom prst="rect">
            <a:avLst/>
          </a:prstGeom>
          <a:solidFill>
            <a:srgbClr val="21FF31">
              <a:alpha val="23921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Google Shape;518;p25">
                <a:extLst>
                  <a:ext uri="{FF2B5EF4-FFF2-40B4-BE49-F238E27FC236}">
                    <a16:creationId xmlns:a16="http://schemas.microsoft.com/office/drawing/2014/main" id="{7975425B-78D5-AA4C-0FC4-E483157915EB}"/>
                  </a:ext>
                </a:extLst>
              </p:cNvPr>
              <p:cNvSpPr txBox="1"/>
              <p:nvPr/>
            </p:nvSpPr>
            <p:spPr>
              <a:xfrm>
                <a:off x="6738737" y="2121064"/>
                <a:ext cx="3785989" cy="492443"/>
              </a:xfrm>
              <a:prstGeom prst="rect">
                <a:avLst/>
              </a:prstGeom>
              <a:solidFill>
                <a:srgbClr val="D5EBFF"/>
              </a:solidFill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 b="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Operational solution</a:t>
                </a:r>
                <a:endParaRPr sz="1600" dirty="0"/>
              </a:p>
              <a:p>
                <a:pPr marL="742950" lvl="1" indent="-285750">
                  <a:buClr>
                    <a:schemeClr val="dk1"/>
                  </a:buClr>
                  <a:buSzPts val="1600"/>
                  <a:buFont typeface="Arial"/>
                  <a:buChar char="•"/>
                </a:pPr>
                <a:r>
                  <a:rPr lang="en-US" sz="1600" b="0" i="0" u="none" strike="noStrike" cap="none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Change of working point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US" sz="1600" b="1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𝑸</m:t>
                        </m:r>
                      </m:e>
                      <m:sub>
                        <m:r>
                          <a:rPr lang="en-US" sz="1600" b="1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sz="1600" b="0" i="0" u="none" strike="noStrike" cap="none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) </a:t>
                </a:r>
                <a:endParaRPr sz="1600" b="0" i="0" u="none" strike="noStrike" cap="none" dirty="0">
                  <a:solidFill>
                    <a:schemeClr val="dk1"/>
                  </a:solidFill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19" name="Google Shape;518;p25">
                <a:extLst>
                  <a:ext uri="{FF2B5EF4-FFF2-40B4-BE49-F238E27FC236}">
                    <a16:creationId xmlns:a16="http://schemas.microsoft.com/office/drawing/2014/main" id="{7975425B-78D5-AA4C-0FC4-E483157915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8737" y="2121064"/>
                <a:ext cx="3785989" cy="492443"/>
              </a:xfrm>
              <a:prstGeom prst="rect">
                <a:avLst/>
              </a:prstGeom>
              <a:blipFill>
                <a:blip r:embed="rId3"/>
                <a:stretch>
                  <a:fillRect l="-3221" t="-13580" b="-234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Google Shape;519;p25">
            <a:extLst>
              <a:ext uri="{FF2B5EF4-FFF2-40B4-BE49-F238E27FC236}">
                <a16:creationId xmlns:a16="http://schemas.microsoft.com/office/drawing/2014/main" id="{F3DBAC3A-1186-EE5E-FF15-7DF8D4BBD05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b="1877"/>
          <a:stretch/>
        </p:blipFill>
        <p:spPr>
          <a:xfrm>
            <a:off x="503806" y="1898127"/>
            <a:ext cx="4907731" cy="390677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520;p25">
            <a:extLst>
              <a:ext uri="{FF2B5EF4-FFF2-40B4-BE49-F238E27FC236}">
                <a16:creationId xmlns:a16="http://schemas.microsoft.com/office/drawing/2014/main" id="{091AD4FF-2D5F-F6DF-9E3F-3A5E4876D2EE}"/>
              </a:ext>
            </a:extLst>
          </p:cNvPr>
          <p:cNvSpPr txBox="1"/>
          <p:nvPr/>
        </p:nvSpPr>
        <p:spPr>
          <a:xfrm>
            <a:off x="2099335" y="1662472"/>
            <a:ext cx="2010627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Second kicker resonance</a:t>
            </a:r>
            <a:endParaRPr sz="1200" b="1" dirty="0">
              <a:solidFill>
                <a:schemeClr val="tx1"/>
              </a:solidFill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Google Shape;518;p25">
                <a:extLst>
                  <a:ext uri="{FF2B5EF4-FFF2-40B4-BE49-F238E27FC236}">
                    <a16:creationId xmlns:a16="http://schemas.microsoft.com/office/drawing/2014/main" id="{9B2B0FC9-BE96-5233-24CC-CBA80B50C08B}"/>
                  </a:ext>
                </a:extLst>
              </p:cNvPr>
              <p:cNvSpPr txBox="1"/>
              <p:nvPr/>
            </p:nvSpPr>
            <p:spPr>
              <a:xfrm>
                <a:off x="698119" y="5939744"/>
                <a:ext cx="4567929" cy="246221"/>
              </a:xfrm>
              <a:prstGeom prst="rect">
                <a:avLst/>
              </a:prstGeom>
              <a:solidFill>
                <a:srgbClr val="AEEE7E"/>
              </a:solidFill>
              <a:ln>
                <a:solidFill>
                  <a:srgbClr val="AEEE7E"/>
                </a:solidFill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600" b="1" dirty="0">
                    <a:solidFill>
                      <a:schemeClr val="dk1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Calibri"/>
                  </a:rPr>
                  <a:t>Increase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US" sz="1600" b="1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𝑸</m:t>
                        </m:r>
                      </m:e>
                      <m:sub>
                        <m:r>
                          <a:rPr lang="en-US" sz="1600" b="1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𝒙</m:t>
                        </m:r>
                      </m:sub>
                    </m:sSub>
                    <m:r>
                      <a:rPr lang="en-US" sz="1600" b="1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 </m:t>
                    </m:r>
                  </m:oMath>
                </a14:m>
                <a:r>
                  <a:rPr lang="en-US" sz="1600" b="0" i="0" u="none" strike="noStrike" cap="none" dirty="0">
                    <a:solidFill>
                      <a:schemeClr val="dk1"/>
                    </a:solidFill>
                    <a:latin typeface="Arial" panose="020B0604020202020204" pitchFamily="34" charset="0"/>
                    <a:ea typeface="Calibri"/>
                    <a:cs typeface="Arial" panose="020B0604020202020204" pitchFamily="34" charset="0"/>
                    <a:sym typeface="Calibri"/>
                  </a:rPr>
                  <a:t>: instability pushed beyond 2 GeV</a:t>
                </a:r>
                <a:endParaRPr sz="1600" b="0" i="0" u="none" strike="noStrike" cap="none" dirty="0">
                  <a:solidFill>
                    <a:schemeClr val="dk1"/>
                  </a:solidFill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endParaRPr>
              </a:p>
            </p:txBody>
          </p:sp>
        </mc:Choice>
        <mc:Fallback xmlns="">
          <p:sp>
            <p:nvSpPr>
              <p:cNvPr id="23" name="Google Shape;518;p25">
                <a:extLst>
                  <a:ext uri="{FF2B5EF4-FFF2-40B4-BE49-F238E27FC236}">
                    <a16:creationId xmlns:a16="http://schemas.microsoft.com/office/drawing/2014/main" id="{9B2B0FC9-BE96-5233-24CC-CBA80B50C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19" y="5939744"/>
                <a:ext cx="4567929" cy="246221"/>
              </a:xfrm>
              <a:prstGeom prst="rect">
                <a:avLst/>
              </a:prstGeom>
              <a:blipFill>
                <a:blip r:embed="rId5"/>
                <a:stretch>
                  <a:fillRect l="-2663" t="-20930" b="-44186"/>
                </a:stretch>
              </a:blipFill>
              <a:ln>
                <a:solidFill>
                  <a:srgbClr val="AEEE7E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659F04A-B3B3-8597-620E-F266133C7578}"/>
                  </a:ext>
                </a:extLst>
              </p:cNvPr>
              <p:cNvSpPr txBox="1"/>
              <p:nvPr/>
            </p:nvSpPr>
            <p:spPr>
              <a:xfrm>
                <a:off x="571206" y="1215470"/>
                <a:ext cx="4821754" cy="338554"/>
              </a:xfrm>
              <a:prstGeom prst="rect">
                <a:avLst/>
              </a:prstGeom>
              <a:solidFill>
                <a:srgbClr val="F9CDBD"/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cs typeface="Calibri" panose="020F0502020204030204" pitchFamily="34" charset="0"/>
                  </a:rPr>
                  <a:t>Instability occur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>
                    <a:cs typeface="Calibri" panose="020F0502020204030204" pitchFamily="34" charset="0"/>
                  </a:rPr>
                  <a:t> sharp change from black to white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659F04A-B3B3-8597-620E-F266133C75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06" y="1215470"/>
                <a:ext cx="4821754" cy="338554"/>
              </a:xfrm>
              <a:prstGeom prst="rect">
                <a:avLst/>
              </a:prstGeom>
              <a:blipFill>
                <a:blip r:embed="rId6"/>
                <a:stretch>
                  <a:fillRect l="-631" t="-3448" b="-18966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Google Shape;521;p25">
            <a:extLst>
              <a:ext uri="{FF2B5EF4-FFF2-40B4-BE49-F238E27FC236}">
                <a16:creationId xmlns:a16="http://schemas.microsoft.com/office/drawing/2014/main" id="{7A681692-CE8E-79BF-13AB-EDB1ABE95178}"/>
              </a:ext>
            </a:extLst>
          </p:cNvPr>
          <p:cNvSpPr/>
          <p:nvPr/>
        </p:nvSpPr>
        <p:spPr>
          <a:xfrm>
            <a:off x="2068958" y="3116165"/>
            <a:ext cx="289151" cy="282344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15875" cap="flat" cmpd="sng">
            <a:solidFill>
              <a:srgbClr val="99341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522;p25">
            <a:extLst>
              <a:ext uri="{FF2B5EF4-FFF2-40B4-BE49-F238E27FC236}">
                <a16:creationId xmlns:a16="http://schemas.microsoft.com/office/drawing/2014/main" id="{A4F383F0-94D2-9B9E-1394-178272576A30}"/>
              </a:ext>
            </a:extLst>
          </p:cNvPr>
          <p:cNvSpPr/>
          <p:nvPr/>
        </p:nvSpPr>
        <p:spPr>
          <a:xfrm>
            <a:off x="2848069" y="2608923"/>
            <a:ext cx="289151" cy="282344"/>
          </a:xfrm>
          <a:prstGeom prst="mathMultiply">
            <a:avLst>
              <a:gd name="adj1" fmla="val 23520"/>
            </a:avLst>
          </a:prstGeom>
          <a:solidFill>
            <a:srgbClr val="92D050"/>
          </a:solidFill>
          <a:ln w="15875" cap="flat" cmpd="sng">
            <a:solidFill>
              <a:srgbClr val="99341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" name="Google Shape;523;p25">
            <a:extLst>
              <a:ext uri="{FF2B5EF4-FFF2-40B4-BE49-F238E27FC236}">
                <a16:creationId xmlns:a16="http://schemas.microsoft.com/office/drawing/2014/main" id="{2271320A-A758-EB58-B4BE-4A55215E0F2F}"/>
              </a:ext>
            </a:extLst>
          </p:cNvPr>
          <p:cNvCxnSpPr/>
          <p:nvPr/>
        </p:nvCxnSpPr>
        <p:spPr>
          <a:xfrm>
            <a:off x="1197154" y="3276968"/>
            <a:ext cx="902181" cy="0"/>
          </a:xfrm>
          <a:prstGeom prst="straightConnector1">
            <a:avLst/>
          </a:prstGeom>
          <a:noFill/>
          <a:ln w="127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" name="Google Shape;524;p25">
            <a:extLst>
              <a:ext uri="{FF2B5EF4-FFF2-40B4-BE49-F238E27FC236}">
                <a16:creationId xmlns:a16="http://schemas.microsoft.com/office/drawing/2014/main" id="{1B0868D2-5390-7C02-F487-A7A3695508BB}"/>
              </a:ext>
            </a:extLst>
          </p:cNvPr>
          <p:cNvCxnSpPr>
            <a:cxnSpLocks/>
          </p:cNvCxnSpPr>
          <p:nvPr/>
        </p:nvCxnSpPr>
        <p:spPr>
          <a:xfrm>
            <a:off x="2358109" y="5480213"/>
            <a:ext cx="609251" cy="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Google Shape;525;p25">
                <a:extLst>
                  <a:ext uri="{FF2B5EF4-FFF2-40B4-BE49-F238E27FC236}">
                    <a16:creationId xmlns:a16="http://schemas.microsoft.com/office/drawing/2014/main" id="{11A939E4-16E0-B557-C0DE-53554AD5AF86}"/>
                  </a:ext>
                </a:extLst>
              </p:cNvPr>
              <p:cNvSpPr txBox="1"/>
              <p:nvPr/>
            </p:nvSpPr>
            <p:spPr>
              <a:xfrm>
                <a:off x="371211" y="487206"/>
                <a:ext cx="11470432" cy="6374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/>
              <a:p>
                <a:pPr marL="285750" lvl="0" indent="-285750" algn="ctr">
                  <a:buClr>
                    <a:schemeClr val="dk1"/>
                  </a:buClr>
                  <a:buSzPts val="1600"/>
                  <a:buFont typeface="Arial"/>
                  <a:buChar char="•"/>
                </a:pPr>
                <a:r>
                  <a:rPr lang="en-US" sz="1600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Studies</a:t>
                </a:r>
                <a:r>
                  <a:rPr lang="en-US" sz="1600" b="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 with the latest impedance model and </a:t>
                </a:r>
              </a:p>
              <a:p>
                <a:pPr marL="285750" lvl="0" indent="-285750" algn="ctr">
                  <a:buClr>
                    <a:schemeClr val="dk1"/>
                  </a:buClr>
                  <a:buSzPts val="1600"/>
                  <a:buFont typeface="Arial"/>
                  <a:buChar char="•"/>
                </a:pPr>
                <a:r>
                  <a:rPr lang="en-US" sz="1600" b="1" dirty="0" err="1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Sacherer</a:t>
                </a:r>
                <a:r>
                  <a:rPr lang="en-US" sz="1600" b="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 stability criteria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libri"/>
                                <a:cs typeface="Calibri"/>
                                <a:sym typeface="Calibri"/>
                              </a:rPr>
                              <m:t>𝑟𝑒𝑣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+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libri"/>
                            <a:cs typeface="Calibri"/>
                            <a:sym typeface="Calibri"/>
                          </a:rPr>
                          <m:t>𝑥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libri"/>
                        <a:cs typeface="Calibri"/>
                        <a:sym typeface="Calibri"/>
                      </a:rPr>
                      <m:t>𝑛</m:t>
                    </m:r>
                  </m:oMath>
                </a14:m>
                <a:endParaRPr sz="1600" dirty="0">
                  <a:solidFill>
                    <a:schemeClr val="dk1"/>
                  </a:solidFill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34" name="Google Shape;525;p25">
                <a:extLst>
                  <a:ext uri="{FF2B5EF4-FFF2-40B4-BE49-F238E27FC236}">
                    <a16:creationId xmlns:a16="http://schemas.microsoft.com/office/drawing/2014/main" id="{11A939E4-16E0-B557-C0DE-53554AD5A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211" y="487206"/>
                <a:ext cx="11470432" cy="637419"/>
              </a:xfrm>
              <a:prstGeom prst="rect">
                <a:avLst/>
              </a:prstGeom>
              <a:blipFill>
                <a:blip r:embed="rId7"/>
                <a:stretch>
                  <a:fillRect t="-10577" b="-96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Google Shape;526;p25">
            <a:extLst>
              <a:ext uri="{FF2B5EF4-FFF2-40B4-BE49-F238E27FC236}">
                <a16:creationId xmlns:a16="http://schemas.microsoft.com/office/drawing/2014/main" id="{8E9B4B37-C48A-D104-4440-62BDB4D51543}"/>
              </a:ext>
            </a:extLst>
          </p:cNvPr>
          <p:cNvSpPr/>
          <p:nvPr/>
        </p:nvSpPr>
        <p:spPr>
          <a:xfrm>
            <a:off x="2848384" y="2850468"/>
            <a:ext cx="314368" cy="2590055"/>
          </a:xfrm>
          <a:prstGeom prst="flowChartProcess">
            <a:avLst/>
          </a:prstGeom>
          <a:solidFill>
            <a:srgbClr val="AEEE7E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" name="Google Shape;527;p25">
            <a:extLst>
              <a:ext uri="{FF2B5EF4-FFF2-40B4-BE49-F238E27FC236}">
                <a16:creationId xmlns:a16="http://schemas.microsoft.com/office/drawing/2014/main" id="{D16B30FD-C196-F542-31F7-06737C9A1CE6}"/>
              </a:ext>
            </a:extLst>
          </p:cNvPr>
          <p:cNvCxnSpPr/>
          <p:nvPr/>
        </p:nvCxnSpPr>
        <p:spPr>
          <a:xfrm>
            <a:off x="2216423" y="3336535"/>
            <a:ext cx="0" cy="2121313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F623444-D1DB-B86C-88AD-FFE496B90BF9}"/>
              </a:ext>
            </a:extLst>
          </p:cNvPr>
          <p:cNvSpPr txBox="1"/>
          <p:nvPr/>
        </p:nvSpPr>
        <p:spPr>
          <a:xfrm>
            <a:off x="1912430" y="5607338"/>
            <a:ext cx="6516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Op. tune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39" name="Google Shape;520;p25">
            <a:extLst>
              <a:ext uri="{FF2B5EF4-FFF2-40B4-BE49-F238E27FC236}">
                <a16:creationId xmlns:a16="http://schemas.microsoft.com/office/drawing/2014/main" id="{AEB32957-14FE-8A63-2BA3-3E0762974605}"/>
              </a:ext>
            </a:extLst>
          </p:cNvPr>
          <p:cNvSpPr txBox="1"/>
          <p:nvPr/>
        </p:nvSpPr>
        <p:spPr>
          <a:xfrm>
            <a:off x="887290" y="3189028"/>
            <a:ext cx="36882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1600</a:t>
            </a:r>
            <a:endParaRPr sz="900" b="1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520;p25">
            <a:extLst>
              <a:ext uri="{FF2B5EF4-FFF2-40B4-BE49-F238E27FC236}">
                <a16:creationId xmlns:a16="http://schemas.microsoft.com/office/drawing/2014/main" id="{46D52A7C-1FF2-C22E-C256-DFCBB2676B12}"/>
              </a:ext>
            </a:extLst>
          </p:cNvPr>
          <p:cNvSpPr txBox="1"/>
          <p:nvPr/>
        </p:nvSpPr>
        <p:spPr>
          <a:xfrm>
            <a:off x="3349620" y="2685204"/>
            <a:ext cx="1352751" cy="369332"/>
          </a:xfrm>
          <a:prstGeom prst="rect">
            <a:avLst/>
          </a:prstGeom>
          <a:solidFill>
            <a:srgbClr val="AEEE7E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i="1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Above the PSB extraction energy</a:t>
            </a:r>
            <a:r>
              <a:rPr lang="en-US" sz="1200" i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  <a:endParaRPr sz="1200" i="1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526;p25">
            <a:extLst>
              <a:ext uri="{FF2B5EF4-FFF2-40B4-BE49-F238E27FC236}">
                <a16:creationId xmlns:a16="http://schemas.microsoft.com/office/drawing/2014/main" id="{04D56513-198B-D831-CE81-32AA67B1B05A}"/>
              </a:ext>
            </a:extLst>
          </p:cNvPr>
          <p:cNvSpPr/>
          <p:nvPr/>
        </p:nvSpPr>
        <p:spPr>
          <a:xfrm>
            <a:off x="2071070" y="3352318"/>
            <a:ext cx="314368" cy="2087912"/>
          </a:xfrm>
          <a:prstGeom prst="flowChartProcess">
            <a:avLst/>
          </a:prstGeom>
          <a:solidFill>
            <a:schemeClr val="accent3">
              <a:lumMod val="40000"/>
              <a:lumOff val="60000"/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" name="Google Shape;527;p25">
            <a:extLst>
              <a:ext uri="{FF2B5EF4-FFF2-40B4-BE49-F238E27FC236}">
                <a16:creationId xmlns:a16="http://schemas.microsoft.com/office/drawing/2014/main" id="{34534E9E-0F13-EF4A-84FE-8A86DD381D00}"/>
              </a:ext>
            </a:extLst>
          </p:cNvPr>
          <p:cNvCxnSpPr>
            <a:cxnSpLocks/>
            <a:endCxn id="35" idx="2"/>
          </p:cNvCxnSpPr>
          <p:nvPr/>
        </p:nvCxnSpPr>
        <p:spPr>
          <a:xfrm>
            <a:off x="2999083" y="2839648"/>
            <a:ext cx="6485" cy="2600875"/>
          </a:xfrm>
          <a:prstGeom prst="straightConnector1">
            <a:avLst/>
          </a:prstGeom>
          <a:noFill/>
          <a:ln w="28575" cap="flat" cmpd="sng">
            <a:solidFill>
              <a:srgbClr val="00B050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43" name="Google Shape;520;p25">
            <a:extLst>
              <a:ext uri="{FF2B5EF4-FFF2-40B4-BE49-F238E27FC236}">
                <a16:creationId xmlns:a16="http://schemas.microsoft.com/office/drawing/2014/main" id="{76740B6F-A580-F354-45FD-8D29CFC43F00}"/>
              </a:ext>
            </a:extLst>
          </p:cNvPr>
          <p:cNvSpPr txBox="1"/>
          <p:nvPr/>
        </p:nvSpPr>
        <p:spPr>
          <a:xfrm>
            <a:off x="2111955" y="5480213"/>
            <a:ext cx="232597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0.17</a:t>
            </a:r>
            <a:endParaRPr sz="900" b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" name="Google Shape;524;p25">
            <a:extLst>
              <a:ext uri="{FF2B5EF4-FFF2-40B4-BE49-F238E27FC236}">
                <a16:creationId xmlns:a16="http://schemas.microsoft.com/office/drawing/2014/main" id="{250F1147-9320-2D64-57E7-7CDF323AC03A}"/>
              </a:ext>
            </a:extLst>
          </p:cNvPr>
          <p:cNvCxnSpPr>
            <a:cxnSpLocks/>
          </p:cNvCxnSpPr>
          <p:nvPr/>
        </p:nvCxnSpPr>
        <p:spPr>
          <a:xfrm flipV="1">
            <a:off x="1148712" y="2869870"/>
            <a:ext cx="1699357" cy="5536"/>
          </a:xfrm>
          <a:prstGeom prst="straightConnector1">
            <a:avLst/>
          </a:prstGeom>
          <a:noFill/>
          <a:ln w="28575" cap="flat" cmpd="sng">
            <a:solidFill>
              <a:srgbClr val="92D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5" name="Arrow: Curved Down 44">
            <a:extLst>
              <a:ext uri="{FF2B5EF4-FFF2-40B4-BE49-F238E27FC236}">
                <a16:creationId xmlns:a16="http://schemas.microsoft.com/office/drawing/2014/main" id="{6DC2A5DE-0F97-689B-7BDE-5B980A82F1CF}"/>
              </a:ext>
            </a:extLst>
          </p:cNvPr>
          <p:cNvSpPr/>
          <p:nvPr/>
        </p:nvSpPr>
        <p:spPr>
          <a:xfrm rot="5665497">
            <a:off x="10726966" y="4039692"/>
            <a:ext cx="1323398" cy="933855"/>
          </a:xfrm>
          <a:prstGeom prst="curvedDownArrow">
            <a:avLst>
              <a:gd name="adj1" fmla="val 6793"/>
              <a:gd name="adj2" fmla="val 27433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7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/>
      <p:bldP spid="23" grpId="0" animBg="1"/>
      <p:bldP spid="24" grpId="0" animBg="1"/>
      <p:bldP spid="25" grpId="0" animBg="1"/>
      <p:bldP spid="31" grpId="0" animBg="1"/>
      <p:bldP spid="35" grpId="0" animBg="1"/>
      <p:bldP spid="38" grpId="0"/>
      <p:bldP spid="39" grpId="0"/>
      <p:bldP spid="40" grpId="0" animBg="1"/>
      <p:bldP spid="41" grpId="0" animBg="1"/>
      <p:bldP spid="43" grpId="0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03D0A-B114-7D70-EE5E-99F090C2F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B2FBFBC-65CC-12A0-9F46-FEB9D9AE3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Observation after LIU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 new horizontal instability</a:t>
            </a:r>
          </a:p>
          <a:p>
            <a:pPr marL="366712" lvl="1" indent="0">
              <a:buNone/>
            </a:pPr>
            <a:endParaRPr lang="en-US" b="1" dirty="0"/>
          </a:p>
          <a:p>
            <a:r>
              <a:rPr lang="en-US" b="1" dirty="0">
                <a:solidFill>
                  <a:schemeClr val="tx2"/>
                </a:solidFill>
              </a:rPr>
              <a:t>Horizontal instability studies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Expectations from the model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Test with kicker terminations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Additional verification of the model</a:t>
            </a:r>
          </a:p>
          <a:p>
            <a:pPr marL="628650" lvl="2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366712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pPr marL="36671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4996D0B-9346-A581-04D8-065C5775C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4EE0F-DF88-3E34-43CF-6FC5D5917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41553-0233-3B67-CD3D-C7ED5E9A1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8227F7-0074-A300-71DE-80E074424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E3659C-8184-1AE3-DA3F-21A0FF40B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/>
          <a:lstStyle/>
          <a:p>
            <a:pPr algn="ctr"/>
            <a:r>
              <a:rPr lang="en-US" sz="2800" dirty="0"/>
              <a:t>Additional verification of the PSB model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E633A-5DE4-3A94-7074-EF7819331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6D3C0-CE01-CF3F-C887-6A750C0E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D1076-11AF-086A-BC22-242EE26E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7" name="Content Placeholder 3">
            <a:extLst>
              <a:ext uri="{FF2B5EF4-FFF2-40B4-BE49-F238E27FC236}">
                <a16:creationId xmlns:a16="http://schemas.microsoft.com/office/drawing/2014/main" id="{5FAF4506-0DE2-3B79-D036-BD5371E15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" t="4546" r="4123"/>
          <a:stretch/>
        </p:blipFill>
        <p:spPr>
          <a:xfrm>
            <a:off x="161014" y="607128"/>
            <a:ext cx="4285420" cy="359104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7F0E8E9-5FEC-7808-4EF7-08EDFA1E51C8}"/>
              </a:ext>
            </a:extLst>
          </p:cNvPr>
          <p:cNvSpPr txBox="1"/>
          <p:nvPr/>
        </p:nvSpPr>
        <p:spPr>
          <a:xfrm>
            <a:off x="754689" y="3497871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160 MeV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B4D8A7-CC52-163C-1B8D-7ED8CF3D610C}"/>
              </a:ext>
            </a:extLst>
          </p:cNvPr>
          <p:cNvSpPr txBox="1"/>
          <p:nvPr/>
        </p:nvSpPr>
        <p:spPr>
          <a:xfrm>
            <a:off x="1111963" y="2578509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330 MeV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E417A1-91CB-4158-3EE7-0934F6E2B4F9}"/>
              </a:ext>
            </a:extLst>
          </p:cNvPr>
          <p:cNvSpPr txBox="1"/>
          <p:nvPr/>
        </p:nvSpPr>
        <p:spPr>
          <a:xfrm>
            <a:off x="3014354" y="3048414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1.6 GeV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B73562-E02F-8E39-B5E7-B40B628887F5}"/>
              </a:ext>
            </a:extLst>
          </p:cNvPr>
          <p:cNvSpPr txBox="1"/>
          <p:nvPr/>
        </p:nvSpPr>
        <p:spPr>
          <a:xfrm>
            <a:off x="2393111" y="2130712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1.2 GeV</a:t>
            </a:r>
            <a:endParaRPr lang="en-GB" sz="1200" dirty="0"/>
          </a:p>
        </p:txBody>
      </p: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03359992-5367-BC1D-9C3F-7B82E3EC480E}"/>
              </a:ext>
            </a:extLst>
          </p:cNvPr>
          <p:cNvSpPr/>
          <p:nvPr/>
        </p:nvSpPr>
        <p:spPr>
          <a:xfrm>
            <a:off x="794981" y="2138989"/>
            <a:ext cx="167950" cy="184666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Multiplication Sign 22">
            <a:extLst>
              <a:ext uri="{FF2B5EF4-FFF2-40B4-BE49-F238E27FC236}">
                <a16:creationId xmlns:a16="http://schemas.microsoft.com/office/drawing/2014/main" id="{9950D0DD-4911-7DC8-AB0C-C91569E97BBC}"/>
              </a:ext>
            </a:extLst>
          </p:cNvPr>
          <p:cNvSpPr/>
          <p:nvPr/>
        </p:nvSpPr>
        <p:spPr>
          <a:xfrm>
            <a:off x="801869" y="994400"/>
            <a:ext cx="167950" cy="184666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Multiplication Sign 23">
            <a:extLst>
              <a:ext uri="{FF2B5EF4-FFF2-40B4-BE49-F238E27FC236}">
                <a16:creationId xmlns:a16="http://schemas.microsoft.com/office/drawing/2014/main" id="{2C7842F7-74AC-1B61-88E4-009489BDC204}"/>
              </a:ext>
            </a:extLst>
          </p:cNvPr>
          <p:cNvSpPr/>
          <p:nvPr/>
        </p:nvSpPr>
        <p:spPr>
          <a:xfrm>
            <a:off x="930907" y="1354564"/>
            <a:ext cx="167950" cy="184666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Multiplication Sign 24">
            <a:extLst>
              <a:ext uri="{FF2B5EF4-FFF2-40B4-BE49-F238E27FC236}">
                <a16:creationId xmlns:a16="http://schemas.microsoft.com/office/drawing/2014/main" id="{CF391D4D-18FA-F540-990F-32641724D35D}"/>
              </a:ext>
            </a:extLst>
          </p:cNvPr>
          <p:cNvSpPr/>
          <p:nvPr/>
        </p:nvSpPr>
        <p:spPr>
          <a:xfrm>
            <a:off x="1199050" y="1764625"/>
            <a:ext cx="139274" cy="159658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61319B-6FB1-4278-F3D2-AEB3519103F5}"/>
              </a:ext>
            </a:extLst>
          </p:cNvPr>
          <p:cNvSpPr txBox="1"/>
          <p:nvPr/>
        </p:nvSpPr>
        <p:spPr>
          <a:xfrm>
            <a:off x="8319650" y="3408217"/>
            <a:ext cx="3464363" cy="548640"/>
          </a:xfrm>
          <a:prstGeom prst="rect">
            <a:avLst/>
          </a:prstGeom>
          <a:solidFill>
            <a:srgbClr val="B4DE86">
              <a:alpha val="65882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0" dirty="0"/>
              <a:t>The 470 MeV was detected, further validating the PSB impedance model</a:t>
            </a:r>
          </a:p>
          <a:p>
            <a:pPr algn="l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E9C7C9-34FB-FFF4-3C59-F6AD58ED958F}"/>
              </a:ext>
            </a:extLst>
          </p:cNvPr>
          <p:cNvSpPr txBox="1"/>
          <p:nvPr/>
        </p:nvSpPr>
        <p:spPr>
          <a:xfrm>
            <a:off x="231633" y="4284361"/>
            <a:ext cx="2631134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Accurate measurement of these instabilities is challenging</a:t>
            </a:r>
            <a:endParaRPr lang="en-GB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E7204B4-49E9-C8CF-CCDE-E021B1242C05}"/>
              </a:ext>
            </a:extLst>
          </p:cNvPr>
          <p:cNvSpPr txBox="1"/>
          <p:nvPr/>
        </p:nvSpPr>
        <p:spPr>
          <a:xfrm>
            <a:off x="1400700" y="1561406"/>
            <a:ext cx="84711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2"/>
                </a:solidFill>
              </a:rPr>
              <a:t>470 MeV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DA1C70D-4625-6619-5EDE-08A8349B8DE1}"/>
              </a:ext>
            </a:extLst>
          </p:cNvPr>
          <p:cNvSpPr/>
          <p:nvPr/>
        </p:nvSpPr>
        <p:spPr>
          <a:xfrm>
            <a:off x="713116" y="917738"/>
            <a:ext cx="625208" cy="151200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F5A5CE-A754-C8BA-67B2-F7F7AD72A29C}"/>
              </a:ext>
            </a:extLst>
          </p:cNvPr>
          <p:cNvSpPr txBox="1"/>
          <p:nvPr/>
        </p:nvSpPr>
        <p:spPr>
          <a:xfrm>
            <a:off x="4964907" y="550388"/>
            <a:ext cx="7043737" cy="27432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0" dirty="0"/>
              <a:t>A specific MD cycle was implemented to measure the instability at 470 MeV</a:t>
            </a:r>
          </a:p>
          <a:p>
            <a:pPr algn="l"/>
            <a:endParaRPr lang="en-GB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02C45269-BE30-F77F-F15D-AFEAAD9A39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025" t="54005"/>
          <a:stretch/>
        </p:blipFill>
        <p:spPr>
          <a:xfrm>
            <a:off x="6523133" y="980898"/>
            <a:ext cx="4500015" cy="2148547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E111652B-5F40-5B19-90E2-875A523593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32" t="56092" r="29295"/>
          <a:stretch/>
        </p:blipFill>
        <p:spPr>
          <a:xfrm>
            <a:off x="7701304" y="4276583"/>
            <a:ext cx="3321844" cy="18915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66B249-D0F3-1518-0E90-22C87040B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051" y="3874921"/>
            <a:ext cx="3325901" cy="2477785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A9263D0C-CDFE-01DF-0E06-35D4DF3B13F4}"/>
              </a:ext>
            </a:extLst>
          </p:cNvPr>
          <p:cNvSpPr/>
          <p:nvPr/>
        </p:nvSpPr>
        <p:spPr>
          <a:xfrm>
            <a:off x="8147089" y="2172733"/>
            <a:ext cx="855195" cy="281664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33C125-A142-8A32-8E38-990738CD21D9}"/>
              </a:ext>
            </a:extLst>
          </p:cNvPr>
          <p:cNvSpPr/>
          <p:nvPr/>
        </p:nvSpPr>
        <p:spPr>
          <a:xfrm>
            <a:off x="8012800" y="1827891"/>
            <a:ext cx="947949" cy="2304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470 MeV</a:t>
            </a:r>
            <a:endParaRPr lang="en-GB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30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2" grpId="0" animBg="1"/>
      <p:bldP spid="33" grpId="0" animBg="1"/>
      <p:bldP spid="2" grpId="0" animBg="1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7C5FA-26D0-D633-56E5-2E9557E50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728CEEF-5790-ECFF-E2EB-CFEB94EF4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Observation after LIU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 new horizontal instability</a:t>
            </a:r>
          </a:p>
          <a:p>
            <a:pPr marL="366712" lvl="1" indent="0">
              <a:buNone/>
            </a:pPr>
            <a:endParaRPr lang="en-US" b="1" dirty="0"/>
          </a:p>
          <a:p>
            <a:r>
              <a:rPr lang="en-US" b="1" dirty="0">
                <a:solidFill>
                  <a:schemeClr val="bg2">
                    <a:lumMod val="90000"/>
                  </a:schemeClr>
                </a:solidFill>
              </a:rPr>
              <a:t>Horizontal instability studies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Expectations from the model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Test with kicker terminations 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Additional verification of the model</a:t>
            </a:r>
            <a:endParaRPr lang="en-US" dirty="0">
              <a:solidFill>
                <a:schemeClr val="tx2"/>
              </a:solidFill>
            </a:endParaRPr>
          </a:p>
          <a:p>
            <a:pPr marL="366712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Conclusions and outlook</a:t>
            </a:r>
          </a:p>
          <a:p>
            <a:pPr marL="36671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E952C9C-C36F-94D9-814A-AACF585E9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5DFA14-8E92-2B06-CC0B-FE96B6001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39FE6EA-673C-AC98-CF71-32D9C7EF5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AD2E6AE-8002-892F-1E17-A0AEA25B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260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402677-4B39-9139-5A75-DED587A0C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821641"/>
            <a:ext cx="11728593" cy="5086304"/>
          </a:xfrm>
        </p:spPr>
        <p:txBody>
          <a:bodyPr>
            <a:normAutofit/>
          </a:bodyPr>
          <a:lstStyle/>
          <a:p>
            <a:pPr marL="171450" indent="0">
              <a:buNone/>
            </a:pPr>
            <a:endParaRPr lang="en-GB" sz="1600" dirty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chemeClr val="tx1"/>
                </a:solidFill>
              </a:rPr>
              <a:t>Horizontal instability </a:t>
            </a:r>
            <a:r>
              <a:rPr lang="en-GB" sz="1600" b="0" dirty="0">
                <a:solidFill>
                  <a:schemeClr val="tx1"/>
                </a:solidFill>
              </a:rPr>
              <a:t>observed at the PSB for the </a:t>
            </a:r>
            <a:r>
              <a:rPr lang="en-GB" sz="1600" dirty="0">
                <a:solidFill>
                  <a:schemeClr val="tx1"/>
                </a:solidFill>
              </a:rPr>
              <a:t>first time after LIU </a:t>
            </a:r>
            <a:r>
              <a:rPr lang="en-GB" sz="1600" b="0" dirty="0">
                <a:solidFill>
                  <a:schemeClr val="tx1"/>
                </a:solidFill>
              </a:rPr>
              <a:t>with:</a:t>
            </a:r>
          </a:p>
          <a:p>
            <a:pPr lvl="1"/>
            <a:r>
              <a:rPr lang="en-GB" sz="1600" b="0" dirty="0">
                <a:solidFill>
                  <a:schemeClr val="tx1"/>
                </a:solidFill>
              </a:rPr>
              <a:t>high energy beam (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~</a:t>
            </a: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1.6 GeV</a:t>
            </a:r>
            <a:r>
              <a:rPr lang="en-GB" sz="1600" b="0" dirty="0">
                <a:solidFill>
                  <a:schemeClr val="tx1"/>
                </a:solidFill>
              </a:rPr>
              <a:t>) 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TFB on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GB" sz="1600" b="0" dirty="0">
                <a:solidFill>
                  <a:schemeClr val="tx1"/>
                </a:solidFill>
              </a:rPr>
              <a:t>for intensities above </a:t>
            </a:r>
            <a:r>
              <a:rPr lang="en-GB" sz="1600" dirty="0">
                <a:solidFill>
                  <a:schemeClr val="tx1"/>
                </a:solidFill>
              </a:rPr>
              <a:t>500e10 ppb</a:t>
            </a:r>
          </a:p>
          <a:p>
            <a:endParaRPr lang="en-GB" sz="1600" b="0" dirty="0">
              <a:solidFill>
                <a:schemeClr val="tx1"/>
              </a:solidFill>
            </a:endParaRPr>
          </a:p>
          <a:p>
            <a:r>
              <a:rPr lang="en-GB" sz="1600" b="0" dirty="0">
                <a:solidFill>
                  <a:schemeClr val="tx1"/>
                </a:solidFill>
              </a:rPr>
              <a:t>Predictions with </a:t>
            </a:r>
            <a:r>
              <a:rPr lang="en-GB" sz="1600" b="1" dirty="0">
                <a:solidFill>
                  <a:schemeClr val="tx1"/>
                </a:solidFill>
              </a:rPr>
              <a:t>the latest impedance model </a:t>
            </a:r>
            <a:r>
              <a:rPr lang="en-GB" sz="1600" b="0" dirty="0">
                <a:solidFill>
                  <a:schemeClr val="tx1"/>
                </a:solidFill>
              </a:rPr>
              <a:t>suggested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b="0" dirty="0">
                <a:solidFill>
                  <a:schemeClr val="tx1"/>
                </a:solidFill>
              </a:rPr>
              <a:t>the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b="0" dirty="0">
                <a:solidFill>
                  <a:schemeClr val="tx1"/>
                </a:solidFill>
              </a:rPr>
              <a:t>involvement of the </a:t>
            </a:r>
            <a:r>
              <a:rPr lang="en-GB" sz="1600" b="1" dirty="0">
                <a:solidFill>
                  <a:schemeClr val="tx1"/>
                </a:solidFill>
              </a:rPr>
              <a:t>unmatched impedance termination of the extraction kicker</a:t>
            </a:r>
          </a:p>
          <a:p>
            <a:pPr lvl="1"/>
            <a:r>
              <a:rPr lang="en-GB" sz="1600" b="1" dirty="0">
                <a:solidFill>
                  <a:schemeClr val="tx1"/>
                </a:solidFill>
              </a:rPr>
              <a:t>Experimentally confirmed </a:t>
            </a:r>
            <a:r>
              <a:rPr lang="en-GB" sz="1600" dirty="0">
                <a:solidFill>
                  <a:schemeClr val="tx1"/>
                </a:solidFill>
              </a:rPr>
              <a:t>in 2023 in a dedicated MD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Proposed a </a:t>
            </a:r>
            <a:r>
              <a:rPr lang="en-GB" sz="1600" b="1" dirty="0">
                <a:solidFill>
                  <a:schemeClr val="tx1"/>
                </a:solidFill>
              </a:rPr>
              <a:t>mitigation strategy successfully tested </a:t>
            </a:r>
            <a:r>
              <a:rPr lang="en-GB" sz="1600" dirty="0">
                <a:solidFill>
                  <a:schemeClr val="tx1"/>
                </a:solidFill>
              </a:rPr>
              <a:t>during the PSB operation </a:t>
            </a:r>
          </a:p>
          <a:p>
            <a:pPr marL="0" indent="0">
              <a:buNone/>
            </a:pPr>
            <a:endParaRPr lang="en-GB" sz="1600" b="1" dirty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chemeClr val="tx1"/>
                </a:solidFill>
              </a:rPr>
              <a:t>The </a:t>
            </a:r>
            <a:r>
              <a:rPr lang="en-GB" sz="1600" b="1" dirty="0">
                <a:solidFill>
                  <a:schemeClr val="tx1"/>
                </a:solidFill>
              </a:rPr>
              <a:t>latest impedance model </a:t>
            </a:r>
            <a:r>
              <a:rPr lang="en-GB" sz="1600" dirty="0">
                <a:solidFill>
                  <a:schemeClr val="tx1"/>
                </a:solidFill>
              </a:rPr>
              <a:t>can </a:t>
            </a:r>
            <a:r>
              <a:rPr lang="en-GB" sz="1600" b="1" dirty="0">
                <a:solidFill>
                  <a:schemeClr val="tx1"/>
                </a:solidFill>
              </a:rPr>
              <a:t>explain all the observed instabilities</a:t>
            </a:r>
          </a:p>
          <a:p>
            <a:pPr lvl="2"/>
            <a:r>
              <a:rPr lang="en-GB" sz="1600" b="1" dirty="0">
                <a:solidFill>
                  <a:schemeClr val="tx1"/>
                </a:solidFill>
              </a:rPr>
              <a:t>Additional instabilities </a:t>
            </a:r>
            <a:r>
              <a:rPr lang="en-GB" sz="1600" dirty="0">
                <a:solidFill>
                  <a:schemeClr val="tx1"/>
                </a:solidFill>
              </a:rPr>
              <a:t>are also predicted</a:t>
            </a:r>
          </a:p>
          <a:p>
            <a:pPr lvl="3"/>
            <a:r>
              <a:rPr lang="en-GB" dirty="0">
                <a:solidFill>
                  <a:schemeClr val="tx1"/>
                </a:solidFill>
              </a:rPr>
              <a:t>MDs in 2024 confirmed the presence of the instability at about 470 MeV</a:t>
            </a:r>
          </a:p>
          <a:p>
            <a:pPr lvl="3"/>
            <a:r>
              <a:rPr lang="en-GB" dirty="0">
                <a:solidFill>
                  <a:schemeClr val="accent3"/>
                </a:solidFill>
              </a:rPr>
              <a:t>Further investigation of predicted instabilities could be nice but not straightforward</a:t>
            </a:r>
          </a:p>
          <a:p>
            <a:pPr lvl="3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E42648-E103-C8E3-8AEE-5A075D744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825"/>
            <a:ext cx="11376025" cy="528450"/>
          </a:xfrm>
        </p:spPr>
        <p:txBody>
          <a:bodyPr/>
          <a:lstStyle/>
          <a:p>
            <a:pPr algn="ctr"/>
            <a:r>
              <a:rPr lang="en-US" dirty="0"/>
              <a:t>Conclusions and </a:t>
            </a:r>
            <a:r>
              <a:rPr lang="en-US" dirty="0">
                <a:solidFill>
                  <a:schemeClr val="accent3"/>
                </a:solidFill>
              </a:rPr>
              <a:t>outlook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D56028A-47A1-01AD-AC22-86312D489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F6E3A8E-906C-FE27-51B3-9D5640387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87CD130-7CEC-DDAB-4DAA-57AE78232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618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584F5D-BCB5-329F-0C4D-F61D9CC67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6AA6AB-0C36-1C19-1277-0955DE63E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53628B-7173-AC9E-CFF3-86B68D961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85B00C-FD30-E83A-2738-75734039D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40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584F5D-BCB5-329F-0C4D-F61D9CC67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6AA6AB-0C36-1C19-1277-0955DE63E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53628B-7173-AC9E-CFF3-86B68D961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85B00C-FD30-E83A-2738-75734039D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0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5CA692-1DF5-FB0F-E9C7-D6B33814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758" y="13494"/>
            <a:ext cx="9408712" cy="722047"/>
          </a:xfrm>
        </p:spPr>
        <p:txBody>
          <a:bodyPr/>
          <a:lstStyle/>
          <a:p>
            <a:pPr algn="ctr"/>
            <a:r>
              <a:rPr lang="en-US" dirty="0"/>
              <a:t>Impedance model of the extraction kicker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FC3C66-A74D-499F-D836-4E1B5202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D20B11-5A15-5199-3527-943EEE1C6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970F83-698C-92A3-1F1C-E06744C9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0380CA6E-28A8-20F7-E325-49344842A1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" r="6484"/>
          <a:stretch/>
        </p:blipFill>
        <p:spPr>
          <a:xfrm>
            <a:off x="450477" y="1514255"/>
            <a:ext cx="5645523" cy="4297757"/>
          </a:xfrm>
          <a:prstGeom prst="rect">
            <a:avLst/>
          </a:prstGeom>
        </p:spPr>
      </p:pic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F9C3F7C2-9C89-808A-9E3D-301EA69E2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316" y="1795129"/>
            <a:ext cx="5073531" cy="32848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3E3744A-8F7C-0553-D904-5A6D7D71137B}"/>
              </a:ext>
            </a:extLst>
          </p:cNvPr>
          <p:cNvSpPr txBox="1"/>
          <p:nvPr/>
        </p:nvSpPr>
        <p:spPr>
          <a:xfrm>
            <a:off x="3282853" y="952326"/>
            <a:ext cx="530593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Latest impedance model based on more precise kicker circuit info (including filters) </a:t>
            </a:r>
            <a:r>
              <a:rPr lang="en-US" dirty="0">
                <a:solidFill>
                  <a:schemeClr val="tx2"/>
                </a:solidFill>
              </a:rPr>
              <a:t>[3]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59FC9B-406B-7C5A-3801-754AC22971D6}"/>
              </a:ext>
            </a:extLst>
          </p:cNvPr>
          <p:cNvSpPr txBox="1"/>
          <p:nvPr/>
        </p:nvSpPr>
        <p:spPr>
          <a:xfrm>
            <a:off x="2161325" y="2588704"/>
            <a:ext cx="3667328" cy="116955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Resonant frequencies in very good agreement with the 2018 measurements. Slight differences with the legacy model for the resonant frequency of the second and third resonance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FD0312-285F-4539-EF68-AF35170AB91B}"/>
              </a:ext>
            </a:extLst>
          </p:cNvPr>
          <p:cNvCxnSpPr>
            <a:cxnSpLocks/>
          </p:cNvCxnSpPr>
          <p:nvPr/>
        </p:nvCxnSpPr>
        <p:spPr>
          <a:xfrm>
            <a:off x="6676179" y="1851435"/>
            <a:ext cx="1277274" cy="1262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C6393CE-0FA1-1255-5DBB-F5DEB57534C3}"/>
              </a:ext>
            </a:extLst>
          </p:cNvPr>
          <p:cNvSpPr txBox="1"/>
          <p:nvPr/>
        </p:nvSpPr>
        <p:spPr>
          <a:xfrm>
            <a:off x="403200" y="6159839"/>
            <a:ext cx="1154996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>
                <a:solidFill>
                  <a:schemeClr val="tx2"/>
                </a:solidFill>
              </a:rPr>
              <a:t>[3] C. Zannini et al., </a:t>
            </a:r>
            <a:r>
              <a:rPr lang="en-GB" sz="1000" b="1" dirty="0">
                <a:solidFill>
                  <a:schemeClr val="tx2"/>
                </a:solidFill>
              </a:rPr>
              <a:t>LOW IMPEDANCE DESIGN WITH EXAMPLE OF KICKERS (INCLUDING CABLES) AND POTENTIAL OF METAMATERIALS, Zermatt 2019 MCBI proceeding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147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F8FC213-A6F4-0DE6-3ED5-9147D2677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Observation after LIU</a:t>
            </a:r>
          </a:p>
          <a:p>
            <a:pPr lvl="1"/>
            <a:r>
              <a:rPr lang="en-US" dirty="0"/>
              <a:t>A new horizontal instability</a:t>
            </a:r>
          </a:p>
          <a:p>
            <a:pPr marL="366712" lvl="1" indent="0">
              <a:buNone/>
            </a:pPr>
            <a:endParaRPr lang="en-US" b="1" dirty="0"/>
          </a:p>
          <a:p>
            <a:r>
              <a:rPr lang="en-US" b="1" dirty="0">
                <a:solidFill>
                  <a:schemeClr val="tx2"/>
                </a:solidFill>
              </a:rPr>
              <a:t>Horizontal instability studies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Test with kicker terminations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Expectations from the model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Additional verification of the model</a:t>
            </a:r>
          </a:p>
          <a:p>
            <a:pPr lvl="1"/>
            <a:endParaRPr lang="en-US" dirty="0"/>
          </a:p>
          <a:p>
            <a:r>
              <a:rPr lang="en-US" dirty="0"/>
              <a:t>Conclusions and outlook</a:t>
            </a:r>
          </a:p>
          <a:p>
            <a:pPr marL="36671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F89E848-D39B-638A-27C5-6350970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F9DAEB-2C24-7DBC-68EA-14BB43A35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2/5/2025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4277AD-D53E-9261-EFBD-B0407756C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49EF75-439B-9977-C3E5-F5BDCA797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051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5CA692-1DF5-FB0F-E9C7-D6B33814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209" y="34737"/>
            <a:ext cx="11668162" cy="546985"/>
          </a:xfrm>
        </p:spPr>
        <p:txBody>
          <a:bodyPr/>
          <a:lstStyle/>
          <a:p>
            <a:pPr algn="ctr"/>
            <a:r>
              <a:rPr lang="en-US" sz="2800" dirty="0"/>
              <a:t>Expectations from the model: could we cure the instability?</a:t>
            </a:r>
            <a:endParaRPr lang="en-GB" sz="28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FC3C66-A74D-499F-D836-4E1B5202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D20B11-5A15-5199-3527-943EEE1C6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970F83-698C-92A3-1F1C-E06744C9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AFEF35-E21A-9F3E-E19F-EA21B9540279}"/>
              </a:ext>
            </a:extLst>
          </p:cNvPr>
          <p:cNvSpPr txBox="1"/>
          <p:nvPr/>
        </p:nvSpPr>
        <p:spPr>
          <a:xfrm>
            <a:off x="1145352" y="1149500"/>
            <a:ext cx="3970934" cy="49244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2.  Long-term hardware solution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Insertion of a saturating inductor</a:t>
            </a:r>
            <a:endParaRPr lang="en-GB" sz="1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1BB3A7-147C-52BE-8910-0B4C1BF12E34}"/>
              </a:ext>
            </a:extLst>
          </p:cNvPr>
          <p:cNvSpPr txBox="1"/>
          <p:nvPr/>
        </p:nvSpPr>
        <p:spPr>
          <a:xfrm>
            <a:off x="297257" y="586927"/>
            <a:ext cx="1147043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/>
              <a:t>Two possible solutions </a:t>
            </a:r>
            <a:r>
              <a:rPr lang="en-GB" sz="1600" dirty="0"/>
              <a:t>to suppress the </a:t>
            </a:r>
            <a:r>
              <a:rPr lang="en-GB" sz="1600" b="1" dirty="0"/>
              <a:t>1.6 GeV </a:t>
            </a:r>
            <a:r>
              <a:rPr lang="en-GB" sz="1600" dirty="0"/>
              <a:t>instability: further and dedicated studies are needed </a:t>
            </a:r>
            <a:endParaRPr lang="en-US" sz="1600" dirty="0"/>
          </a:p>
        </p:txBody>
      </p:sp>
      <p:pic>
        <p:nvPicPr>
          <p:cNvPr id="2" name="Content Placeholder 17" descr="A close up of a map&#10;&#10;Description automatically generated">
            <a:extLst>
              <a:ext uri="{FF2B5EF4-FFF2-40B4-BE49-F238E27FC236}">
                <a16:creationId xmlns:a16="http://schemas.microsoft.com/office/drawing/2014/main" id="{0C7C0CE0-3842-42FB-2CC4-48B65E8F10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2"/>
          <a:stretch/>
        </p:blipFill>
        <p:spPr>
          <a:xfrm>
            <a:off x="824374" y="1841144"/>
            <a:ext cx="3446250" cy="2434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7BE187-7E83-5A52-B62A-55D123739A64}"/>
              </a:ext>
            </a:extLst>
          </p:cNvPr>
          <p:cNvSpPr txBox="1"/>
          <p:nvPr/>
        </p:nvSpPr>
        <p:spPr>
          <a:xfrm>
            <a:off x="5416754" y="1290187"/>
            <a:ext cx="6276796" cy="246221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Case study investigated for the suppression of the 160 MeV instability</a:t>
            </a:r>
            <a:endParaRPr lang="en-GB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CC0720-5A10-415A-AEA2-A6AB1AB63EB2}"/>
              </a:ext>
            </a:extLst>
          </p:cNvPr>
          <p:cNvSpPr txBox="1"/>
          <p:nvPr/>
        </p:nvSpPr>
        <p:spPr>
          <a:xfrm>
            <a:off x="1087902" y="4753011"/>
            <a:ext cx="3105376" cy="936000"/>
          </a:xfrm>
          <a:prstGeom prst="rect">
            <a:avLst/>
          </a:prstGeom>
          <a:solidFill>
            <a:srgbClr val="CCFFCC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saturating inductor </a:t>
            </a:r>
            <a:r>
              <a:rPr lang="en-US" sz="1400" b="0" dirty="0">
                <a:solidFill>
                  <a:schemeClr val="tx1"/>
                </a:solidFill>
              </a:rPr>
              <a:t>in the kicker circuit (between the kicker and the transmission lines) as proposed by M. Barnes</a:t>
            </a:r>
            <a:endParaRPr lang="en-GB" sz="1400" dirty="0">
              <a:solidFill>
                <a:schemeClr val="tx1"/>
              </a:solidFill>
            </a:endParaRPr>
          </a:p>
          <a:p>
            <a:pPr algn="l"/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56B8BC-4BA4-DFE6-693C-42E46B29BA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" r="7160"/>
          <a:stretch/>
        </p:blipFill>
        <p:spPr>
          <a:xfrm>
            <a:off x="8378890" y="2485436"/>
            <a:ext cx="3726026" cy="33483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7F7F7FA-0A49-9DC3-CB6E-020AD46775AB}"/>
              </a:ext>
            </a:extLst>
          </p:cNvPr>
          <p:cNvSpPr txBox="1"/>
          <p:nvPr/>
        </p:nvSpPr>
        <p:spPr>
          <a:xfrm>
            <a:off x="9288047" y="2312979"/>
            <a:ext cx="217896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u="sng" dirty="0">
                <a:solidFill>
                  <a:srgbClr val="92D050"/>
                </a:solidFill>
              </a:rPr>
              <a:t>with </a:t>
            </a:r>
            <a:r>
              <a:rPr lang="en-US" sz="1200" dirty="0">
                <a:solidFill>
                  <a:srgbClr val="92D050"/>
                </a:solidFill>
              </a:rPr>
              <a:t>saturating inductor</a:t>
            </a:r>
            <a:endParaRPr lang="en-GB" sz="1200" dirty="0">
              <a:solidFill>
                <a:srgbClr val="92D05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5AF1812-375A-3180-E55B-42D6E04A16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" r="2563"/>
          <a:stretch/>
        </p:blipFill>
        <p:spPr>
          <a:xfrm>
            <a:off x="4547118" y="2548752"/>
            <a:ext cx="3726025" cy="326996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5D3986F-22A7-09EB-B9E7-E890B529DDAD}"/>
              </a:ext>
            </a:extLst>
          </p:cNvPr>
          <p:cNvSpPr txBox="1"/>
          <p:nvPr/>
        </p:nvSpPr>
        <p:spPr>
          <a:xfrm>
            <a:off x="5299281" y="2359708"/>
            <a:ext cx="205946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u="sng" dirty="0">
                <a:solidFill>
                  <a:srgbClr val="FF0000"/>
                </a:solidFill>
              </a:rPr>
              <a:t>without</a:t>
            </a:r>
            <a:r>
              <a:rPr lang="en-US" sz="1200" dirty="0">
                <a:solidFill>
                  <a:srgbClr val="FF0000"/>
                </a:solidFill>
              </a:rPr>
              <a:t> saturating inductor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B48EC9-B2F2-7368-9C2C-8EEF14162382}"/>
              </a:ext>
            </a:extLst>
          </p:cNvPr>
          <p:cNvSpPr txBox="1"/>
          <p:nvPr/>
        </p:nvSpPr>
        <p:spPr>
          <a:xfrm>
            <a:off x="9351048" y="3254994"/>
            <a:ext cx="1383989" cy="323165"/>
          </a:xfrm>
          <a:prstGeom prst="rect">
            <a:avLst/>
          </a:prstGeom>
          <a:solidFill>
            <a:srgbClr val="CCFFCC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b="1" dirty="0"/>
              <a:t>1.6 GeV instability is suppressed</a:t>
            </a:r>
            <a:endParaRPr lang="en-GB" sz="1050" b="1" dirty="0"/>
          </a:p>
        </p:txBody>
      </p:sp>
      <p:sp>
        <p:nvSpPr>
          <p:cNvPr id="25" name="Multiply 5">
            <a:extLst>
              <a:ext uri="{FF2B5EF4-FFF2-40B4-BE49-F238E27FC236}">
                <a16:creationId xmlns:a16="http://schemas.microsoft.com/office/drawing/2014/main" id="{1FFCD833-14C2-3526-76B6-1ED50369124F}"/>
              </a:ext>
            </a:extLst>
          </p:cNvPr>
          <p:cNvSpPr/>
          <p:nvPr/>
        </p:nvSpPr>
        <p:spPr>
          <a:xfrm>
            <a:off x="5527647" y="3658489"/>
            <a:ext cx="179193" cy="22083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2B6023-DFE8-9CEF-A30D-A991F1DEA43D}"/>
              </a:ext>
            </a:extLst>
          </p:cNvPr>
          <p:cNvSpPr txBox="1"/>
          <p:nvPr/>
        </p:nvSpPr>
        <p:spPr>
          <a:xfrm>
            <a:off x="5387430" y="3415021"/>
            <a:ext cx="1307719" cy="161583"/>
          </a:xfrm>
          <a:prstGeom prst="rect">
            <a:avLst/>
          </a:prstGeom>
          <a:solidFill>
            <a:srgbClr val="FF9999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b="1" dirty="0"/>
              <a:t>1.6 GeV instability</a:t>
            </a:r>
            <a:endParaRPr lang="en-GB" sz="105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F3A70E-DBDE-211C-DE49-571E86ECB7AC}"/>
              </a:ext>
            </a:extLst>
          </p:cNvPr>
          <p:cNvSpPr txBox="1"/>
          <p:nvPr/>
        </p:nvSpPr>
        <p:spPr>
          <a:xfrm>
            <a:off x="5887257" y="1777838"/>
            <a:ext cx="4429315" cy="49244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Expectation considering the second kicker resonance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6312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  <p:bldP spid="20" grpId="0"/>
      <p:bldP spid="23" grpId="0"/>
      <p:bldP spid="24" grpId="0" animBg="1"/>
      <p:bldP spid="25" grpId="0" animBg="1"/>
      <p:bldP spid="29" grpId="0" animBg="1"/>
      <p:bldP spid="3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8ECD7F-10CB-DCE9-D6A0-BA785D389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future limitations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5F0FE-3E28-B19A-1F75-8409CFBF7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9C767-2E99-1921-5A80-745550846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CABBB-C18E-BC9A-27FF-AD4BD6DD9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D15EF51-2D1E-E721-9A76-E1B605A69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306" y="2173133"/>
            <a:ext cx="7283484" cy="221599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PSB horizontal kicker instability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-Not limited 2024 Run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Aptos"/>
              </a:rPr>
              <a:t>-However, with the aim of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effectLst/>
                <a:latin typeface="Aptos"/>
              </a:rPr>
              <a:t> increasing intensity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Aptos"/>
              </a:rPr>
              <a:t>(and the energy , e.g.  ISOLDE) both the instabilities at 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effectLst/>
                <a:latin typeface="Aptos"/>
              </a:rPr>
              <a:t>1.6 GeV and 1.3 GeV 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Aptos"/>
              </a:rPr>
              <a:t>might be a </a:t>
            </a:r>
            <a:r>
              <a:rPr lang="en-US" altLang="en-US" sz="1600" dirty="0">
                <a:latin typeface="Aptos"/>
              </a:rPr>
              <a:t>limitation</a:t>
            </a:r>
            <a:endParaRPr lang="en-US" altLang="en-US" sz="1600" dirty="0">
              <a:cs typeface="Arial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Activity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already observed during measurements for the 1.3 GeV instability </a:t>
            </a: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           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increasing the intensity up to 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1.28e13 p/b with the TFB on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.</a:t>
            </a:r>
            <a:endParaRPr lang="en-US" altLang="en-US" sz="1600" dirty="0">
              <a:solidFill>
                <a:srgbClr val="0033A0"/>
              </a:solidFill>
              <a:latin typeface="Aptos"/>
            </a:endParaRPr>
          </a:p>
          <a:p>
            <a:pPr marL="285750" indent="-285750">
              <a:buFont typeface="Arial"/>
              <a:buChar char="•"/>
            </a:pP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The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change of tune for the 1.3 GeV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</a:t>
            </a: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to mitigate the instability (as for 1.6 GeV) cannot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be done easily since the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curve of energy with tune is quite flat</a:t>
            </a:r>
            <a:endParaRPr lang="en-US" altLang="en-US" sz="1600" dirty="0">
              <a:solidFill>
                <a:srgbClr val="0033A0"/>
              </a:solidFill>
              <a:latin typeface="Aptos"/>
            </a:endParaRPr>
          </a:p>
          <a:p>
            <a:pPr marL="742950" lvl="1" indent="-285750">
              <a:buFont typeface="Arial"/>
              <a:buChar char="•"/>
            </a:pPr>
            <a:r>
              <a:rPr lang="en-US" altLang="en-US" sz="1600" dirty="0">
                <a:solidFill>
                  <a:srgbClr val="ED5C57"/>
                </a:solidFill>
                <a:latin typeface="Aptos"/>
              </a:rPr>
              <a:t>tune has to change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ED5C57"/>
                </a:solidFill>
                <a:effectLst/>
                <a:latin typeface="Aptos"/>
              </a:rPr>
              <a:t> a lot to push the instability!</a:t>
            </a:r>
            <a:endParaRPr lang="en-US" altLang="en-US" sz="1600" b="0" i="0" u="none" strike="noStrike" cap="none" normalizeH="0" baseline="0" dirty="0">
              <a:ln>
                <a:noFill/>
              </a:ln>
              <a:effectLst/>
              <a:latin typeface="Aptos"/>
            </a:endParaRPr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23CB3CFE-2D0E-A14E-FE58-D1EA641076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0" r="4297" b="869"/>
          <a:stretch/>
        </p:blipFill>
        <p:spPr>
          <a:xfrm>
            <a:off x="7698980" y="1029767"/>
            <a:ext cx="4353715" cy="358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727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F3C10B-1FCD-3A50-5CA8-71858D053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Kicker circuit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BC002-3B0F-2D60-4EAD-88F8E50B6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72E5F3-D9F5-1A4D-DAF8-EC6F4B6F0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EE6AA-2198-5B77-69FC-D1E053950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B0350D-C312-86B7-9045-07F606B04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965" y="1287475"/>
            <a:ext cx="9308795" cy="456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4890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148" y="64474"/>
            <a:ext cx="11376025" cy="1065742"/>
          </a:xfrm>
        </p:spPr>
        <p:txBody>
          <a:bodyPr/>
          <a:lstStyle/>
          <a:p>
            <a:pPr algn="ctr"/>
            <a:r>
              <a:rPr lang="en-US" sz="3200" dirty="0"/>
              <a:t>A new horizontal instability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758E61-3493-396E-C78F-193F0F28E57E}"/>
              </a:ext>
            </a:extLst>
          </p:cNvPr>
          <p:cNvSpPr txBox="1"/>
          <p:nvPr/>
        </p:nvSpPr>
        <p:spPr bwMode="auto">
          <a:xfrm>
            <a:off x="-45305" y="579088"/>
            <a:ext cx="12123576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Horizontal instability observed in 2021 for the </a:t>
            </a:r>
            <a:r>
              <a:rPr lang="en-GB" sz="1400" b="1" dirty="0"/>
              <a:t>first time with high energy beam </a:t>
            </a:r>
            <a:r>
              <a:rPr lang="en-GB" sz="1400" dirty="0"/>
              <a:t>with </a:t>
            </a:r>
            <a:r>
              <a:rPr lang="en-GB" sz="1400" b="1" dirty="0"/>
              <a:t>TFB on</a:t>
            </a:r>
            <a:r>
              <a:rPr lang="en-GB" sz="1400" dirty="0"/>
              <a:t>, for intensities above 500e10 ppb</a:t>
            </a:r>
          </a:p>
          <a:p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Many studies carried out since 2021 </a:t>
            </a:r>
            <a:r>
              <a:rPr lang="en-GB" sz="1400" dirty="0">
                <a:solidFill>
                  <a:srgbClr val="7030A0"/>
                </a:solidFill>
              </a:rPr>
              <a:t>*</a:t>
            </a:r>
            <a:r>
              <a:rPr lang="en-GB" sz="1400" dirty="0"/>
              <a:t>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Instability behaviour remained unchanged over the years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Intensity threshold depends on chromaticity</a:t>
            </a:r>
          </a:p>
          <a:p>
            <a:pPr lvl="2"/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4FAD8B-EDC4-7858-13BD-93A53DA719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" t="19656" r="29765" b="68797"/>
          <a:stretch/>
        </p:blipFill>
        <p:spPr>
          <a:xfrm>
            <a:off x="6991975" y="1125646"/>
            <a:ext cx="2736500" cy="621291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9B188A7-426F-824E-672E-DF89B412D45C}"/>
              </a:ext>
            </a:extLst>
          </p:cNvPr>
          <p:cNvGraphicFramePr>
            <a:graphicFrameLocks noGrp="1"/>
          </p:cNvGraphicFramePr>
          <p:nvPr/>
        </p:nvGraphicFramePr>
        <p:xfrm>
          <a:off x="8298021" y="2330530"/>
          <a:ext cx="2175510" cy="285961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42370">
                  <a:extLst>
                    <a:ext uri="{9D8B030D-6E8A-4147-A177-3AD203B41FA5}">
                      <a16:colId xmlns:a16="http://schemas.microsoft.com/office/drawing/2014/main" val="3057177707"/>
                    </a:ext>
                  </a:extLst>
                </a:gridCol>
                <a:gridCol w="1233140">
                  <a:extLst>
                    <a:ext uri="{9D8B030D-6E8A-4147-A177-3AD203B41FA5}">
                      <a16:colId xmlns:a16="http://schemas.microsoft.com/office/drawing/2014/main" val="764374187"/>
                    </a:ext>
                  </a:extLst>
                </a:gridCol>
              </a:tblGrid>
              <a:tr h="54030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Ring</a:t>
                      </a:r>
                    </a:p>
                    <a:p>
                      <a:pPr algn="ctr"/>
                      <a:r>
                        <a:rPr lang="it-IT" sz="1600" dirty="0"/>
                        <a:t>TFB off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54289"/>
                  </a:ext>
                </a:extLst>
              </a:tr>
              <a:tr h="562267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R1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~250e10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~C740 </a:t>
                      </a:r>
                      <a:r>
                        <a:rPr lang="en-GB" sz="1400" dirty="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477863"/>
                  </a:ext>
                </a:extLst>
              </a:tr>
              <a:tr h="572744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R2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~250e10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~C700 </a:t>
                      </a:r>
                      <a:r>
                        <a:rPr lang="en-GB" sz="140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737869"/>
                  </a:ext>
                </a:extLst>
              </a:tr>
              <a:tr h="572744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R3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~350e10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~C720 </a:t>
                      </a:r>
                      <a:r>
                        <a:rPr lang="en-GB" sz="140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344159"/>
                  </a:ext>
                </a:extLst>
              </a:tr>
              <a:tr h="572744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R4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~350e10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~C720 </a:t>
                      </a:r>
                      <a:r>
                        <a:rPr lang="en-GB" sz="1400" dirty="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260719"/>
                  </a:ext>
                </a:extLst>
              </a:tr>
            </a:tbl>
          </a:graphicData>
        </a:graphic>
      </p:graphicFrame>
      <p:pic>
        <p:nvPicPr>
          <p:cNvPr id="15" name="Picture 1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5C3EA68-B90F-9758-633E-DEC99AEF20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488" r="2687" b="1668"/>
          <a:stretch/>
        </p:blipFill>
        <p:spPr>
          <a:xfrm>
            <a:off x="889598" y="1941569"/>
            <a:ext cx="5889664" cy="36375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01A469-D1DD-038F-713C-F30483C24D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5" r="29764" b="67019"/>
          <a:stretch/>
        </p:blipFill>
        <p:spPr>
          <a:xfrm>
            <a:off x="9941457" y="1088113"/>
            <a:ext cx="1847343" cy="670503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818AC83-8414-43D3-FEC6-E7753BF2F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AD2DFA9-A1AA-0C4B-4C1F-500D42BC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59A06AE-B8E0-2D59-591D-A4405A1FD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010A8F-AA16-8DF2-EA89-818A07EA21FD}"/>
              </a:ext>
            </a:extLst>
          </p:cNvPr>
          <p:cNvSpPr txBox="1"/>
          <p:nvPr/>
        </p:nvSpPr>
        <p:spPr>
          <a:xfrm>
            <a:off x="3682918" y="1804014"/>
            <a:ext cx="30963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highlight>
                  <a:srgbClr val="FFFF00"/>
                </a:highlight>
              </a:rPr>
              <a:t>C. Zannini, CEI section meeting, 12/08/2021 </a:t>
            </a:r>
            <a:endParaRPr lang="en-GB" sz="1100" b="1" dirty="0"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B0965-BF28-FA9E-CE1F-EBD76D2F739C}"/>
              </a:ext>
            </a:extLst>
          </p:cNvPr>
          <p:cNvSpPr txBox="1"/>
          <p:nvPr/>
        </p:nvSpPr>
        <p:spPr>
          <a:xfrm>
            <a:off x="-45305" y="5764218"/>
            <a:ext cx="111417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Mitigation strategy </a:t>
            </a:r>
            <a:r>
              <a:rPr lang="en-GB" sz="1400" dirty="0"/>
              <a:t>identified: currently cured using linear coupling and QSKHO quadrupoles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Accelerated more than 1000e10 protons!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57C63B-E17C-BAB1-AA3E-C99790B3710C}"/>
              </a:ext>
            </a:extLst>
          </p:cNvPr>
          <p:cNvSpPr txBox="1"/>
          <p:nvPr/>
        </p:nvSpPr>
        <p:spPr>
          <a:xfrm>
            <a:off x="8232948" y="2051446"/>
            <a:ext cx="23660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highlight>
                  <a:srgbClr val="FFFF00"/>
                </a:highlight>
              </a:rPr>
              <a:t>Intensity threshold with TFB off</a:t>
            </a:r>
            <a:endParaRPr lang="en-GB" sz="11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3837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148" y="64474"/>
            <a:ext cx="11376025" cy="1065742"/>
          </a:xfrm>
        </p:spPr>
        <p:txBody>
          <a:bodyPr/>
          <a:lstStyle/>
          <a:p>
            <a:pPr algn="ctr"/>
            <a:r>
              <a:rPr lang="en-US" sz="2800" dirty="0"/>
              <a:t>Observation in 2022 : Nth dependence with emittance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9B188A7-426F-824E-672E-DF89B412D4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18405"/>
              </p:ext>
            </p:extLst>
          </p:nvPr>
        </p:nvGraphicFramePr>
        <p:xfrm>
          <a:off x="945978" y="820614"/>
          <a:ext cx="3458462" cy="31034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0471">
                  <a:extLst>
                    <a:ext uri="{9D8B030D-6E8A-4147-A177-3AD203B41FA5}">
                      <a16:colId xmlns:a16="http://schemas.microsoft.com/office/drawing/2014/main" val="3057177707"/>
                    </a:ext>
                  </a:extLst>
                </a:gridCol>
                <a:gridCol w="1191398">
                  <a:extLst>
                    <a:ext uri="{9D8B030D-6E8A-4147-A177-3AD203B41FA5}">
                      <a16:colId xmlns:a16="http://schemas.microsoft.com/office/drawing/2014/main" val="764374187"/>
                    </a:ext>
                  </a:extLst>
                </a:gridCol>
                <a:gridCol w="1356593">
                  <a:extLst>
                    <a:ext uri="{9D8B030D-6E8A-4147-A177-3AD203B41FA5}">
                      <a16:colId xmlns:a16="http://schemas.microsoft.com/office/drawing/2014/main" val="676920769"/>
                    </a:ext>
                  </a:extLst>
                </a:gridCol>
              </a:tblGrid>
              <a:tr h="54030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Ring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/>
                        <a:t>TFB off</a:t>
                      </a:r>
                      <a:endParaRPr lang="en-GB" sz="1600" dirty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bg1"/>
                          </a:solidFill>
                        </a:rPr>
                        <a:t>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54289"/>
                  </a:ext>
                </a:extLst>
              </a:tr>
              <a:tr h="562267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R1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~250e10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~C740 </a:t>
                      </a:r>
                      <a:r>
                        <a:rPr lang="en-GB" sz="1400" dirty="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~300e10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~C680 </a:t>
                      </a:r>
                      <a:r>
                        <a:rPr lang="en-GB" sz="1400" dirty="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477863"/>
                  </a:ext>
                </a:extLst>
              </a:tr>
              <a:tr h="572744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R2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~250e10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~C700 </a:t>
                      </a:r>
                      <a:r>
                        <a:rPr lang="en-GB" sz="140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~350e10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~C680 </a:t>
                      </a:r>
                      <a:r>
                        <a:rPr lang="en-GB" sz="140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737869"/>
                  </a:ext>
                </a:extLst>
              </a:tr>
              <a:tr h="572744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R3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~350e10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solidFill>
                            <a:schemeClr val="tx2"/>
                          </a:solidFill>
                        </a:rPr>
                        <a:t>~C720 </a:t>
                      </a:r>
                      <a:r>
                        <a:rPr lang="en-GB" sz="140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~530e10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~C680 </a:t>
                      </a:r>
                      <a:r>
                        <a:rPr lang="en-GB" sz="1400" dirty="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344159"/>
                  </a:ext>
                </a:extLst>
              </a:tr>
              <a:tr h="572744">
                <a:tc>
                  <a:txBody>
                    <a:bodyPr/>
                    <a:lstStyle/>
                    <a:p>
                      <a:r>
                        <a:rPr lang="it-IT" sz="1600">
                          <a:solidFill>
                            <a:schemeClr val="tx2"/>
                          </a:solidFill>
                        </a:rPr>
                        <a:t>R4</a:t>
                      </a:r>
                      <a:endParaRPr lang="en-GB" sz="160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~350e10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~C720 </a:t>
                      </a:r>
                      <a:r>
                        <a:rPr lang="en-GB" sz="1400" dirty="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~390e10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~C670 </a:t>
                      </a:r>
                      <a:r>
                        <a:rPr lang="en-GB" sz="1400" dirty="0" err="1">
                          <a:solidFill>
                            <a:schemeClr val="tx2"/>
                          </a:solidFill>
                        </a:rPr>
                        <a:t>ms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26071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58F468-5370-3E57-0E34-42A2E36F8C81}"/>
                  </a:ext>
                </a:extLst>
              </p:cNvPr>
              <p:cNvSpPr txBox="1"/>
              <p:nvPr/>
            </p:nvSpPr>
            <p:spPr>
              <a:xfrm>
                <a:off x="276466" y="4266202"/>
                <a:ext cx="5296982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dirty="0"/>
                  <a:t>Initial difference between 2021 and 2022!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1" dirty="0"/>
                  <a:t>the different longitudinal emittance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Higher emittance </a:t>
                </a:r>
                <a14:m>
                  <m:oMath xmlns:m="http://schemas.openxmlformats.org/officeDocument/2006/math">
                    <m:r>
                      <a:rPr lang="en-US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higher thresholds</a:t>
                </a:r>
                <a:endParaRPr lang="en-US" sz="16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58F468-5370-3E57-0E34-42A2E36F8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66" y="4266202"/>
                <a:ext cx="5296982" cy="1107996"/>
              </a:xfrm>
              <a:prstGeom prst="rect">
                <a:avLst/>
              </a:prstGeom>
              <a:blipFill>
                <a:blip r:embed="rId2"/>
                <a:stretch>
                  <a:fillRect l="-460" t="-16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371CC12D-ABC7-3B5E-ECCD-ABB30FC0B9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0" t="10101" r="8303"/>
          <a:stretch/>
        </p:blipFill>
        <p:spPr>
          <a:xfrm>
            <a:off x="4586278" y="1532267"/>
            <a:ext cx="3755409" cy="242597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8B62A1-0531-518D-E802-E338C71DA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C3144E-9164-904D-091A-3F2FFAEE7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39E098-3138-E543-A372-3B58D5BB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8D451C-6857-D01E-E6E5-1E5AF58A79C4}"/>
              </a:ext>
            </a:extLst>
          </p:cNvPr>
          <p:cNvSpPr txBox="1"/>
          <p:nvPr/>
        </p:nvSpPr>
        <p:spPr>
          <a:xfrm>
            <a:off x="276466" y="5188830"/>
            <a:ext cx="744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Unchanged </a:t>
            </a:r>
            <a:r>
              <a:rPr lang="en-US" sz="1600" b="1" dirty="0" err="1"/>
              <a:t>behaviour</a:t>
            </a:r>
            <a:r>
              <a:rPr lang="en-US" sz="1600" b="1" dirty="0"/>
              <a:t> with time of the instability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Similar intensity threshold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Same </a:t>
            </a:r>
            <a:r>
              <a:rPr lang="en-US" sz="1600" dirty="0" err="1"/>
              <a:t>behaviour</a:t>
            </a:r>
            <a:r>
              <a:rPr lang="en-US" sz="1600" dirty="0"/>
              <a:t> with chromaticity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5EFC152-1F33-A1CE-99E0-EA1A7E96658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7314267"/>
                  </p:ext>
                </p:extLst>
              </p:nvPr>
            </p:nvGraphicFramePr>
            <p:xfrm>
              <a:off x="8635658" y="820617"/>
              <a:ext cx="2812515" cy="310346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378964">
                      <a:extLst>
                        <a:ext uri="{9D8B030D-6E8A-4147-A177-3AD203B41FA5}">
                          <a16:colId xmlns:a16="http://schemas.microsoft.com/office/drawing/2014/main" val="676920769"/>
                        </a:ext>
                      </a:extLst>
                    </a:gridCol>
                    <a:gridCol w="1433551">
                      <a:extLst>
                        <a:ext uri="{9D8B030D-6E8A-4147-A177-3AD203B41FA5}">
                          <a16:colId xmlns:a16="http://schemas.microsoft.com/office/drawing/2014/main" val="3700275704"/>
                        </a:ext>
                      </a:extLst>
                    </a:gridCol>
                  </a:tblGrid>
                  <a:tr h="6285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bg1"/>
                              </a:solidFill>
                            </a:rPr>
                            <a:t>2022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</m:ba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it-IT" sz="16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>
                              <a:solidFill>
                                <a:schemeClr val="accent3"/>
                              </a:solidFill>
                            </a:rPr>
                            <a:t> </a:t>
                          </a:r>
                          <a:r>
                            <a:rPr lang="it-IT" sz="1600" dirty="0">
                              <a:solidFill>
                                <a:schemeClr val="bg1"/>
                              </a:solidFill>
                            </a:rPr>
                            <a:t>2022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𝝐</m:t>
                                    </m:r>
                                  </m:e>
                                </m:bar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</m:oMath>
                            </m:oMathPara>
                          </a14:m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70154289"/>
                      </a:ext>
                    </a:extLst>
                  </a:tr>
                  <a:tr h="61021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~300e10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~210e10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9477863"/>
                      </a:ext>
                    </a:extLst>
                  </a:tr>
                  <a:tr h="62158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>
                              <a:solidFill>
                                <a:srgbClr val="FF0000"/>
                              </a:solidFill>
                            </a:rPr>
                            <a:t>~350e10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>
                              <a:solidFill>
                                <a:srgbClr val="FF0000"/>
                              </a:solidFill>
                            </a:rPr>
                            <a:t>~C680 </a:t>
                          </a:r>
                          <a:r>
                            <a:rPr lang="en-GB" sz="140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~255e10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~C675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9737869"/>
                      </a:ext>
                    </a:extLst>
                  </a:tr>
                  <a:tr h="62158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~530e10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~380e10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0344159"/>
                      </a:ext>
                    </a:extLst>
                  </a:tr>
                  <a:tr h="62158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~390e10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~C670 </a:t>
                          </a:r>
                          <a:r>
                            <a:rPr lang="en-GB" sz="1400" dirty="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~320e10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02607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25EFC152-1F33-A1CE-99E0-EA1A7E96658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7314267"/>
                  </p:ext>
                </p:extLst>
              </p:nvPr>
            </p:nvGraphicFramePr>
            <p:xfrm>
              <a:off x="8635658" y="820617"/>
              <a:ext cx="2812515" cy="310346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378964">
                      <a:extLst>
                        <a:ext uri="{9D8B030D-6E8A-4147-A177-3AD203B41FA5}">
                          <a16:colId xmlns:a16="http://schemas.microsoft.com/office/drawing/2014/main" val="676920769"/>
                        </a:ext>
                      </a:extLst>
                    </a:gridCol>
                    <a:gridCol w="1433551">
                      <a:extLst>
                        <a:ext uri="{9D8B030D-6E8A-4147-A177-3AD203B41FA5}">
                          <a16:colId xmlns:a16="http://schemas.microsoft.com/office/drawing/2014/main" val="3700275704"/>
                        </a:ext>
                      </a:extLst>
                    </a:gridCol>
                  </a:tblGrid>
                  <a:tr h="6285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41" t="-1942" r="-105727" b="-3970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97021" t="-1942" r="-2128" b="-3970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70154289"/>
                      </a:ext>
                    </a:extLst>
                  </a:tr>
                  <a:tr h="61021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~300e10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~210e10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9477863"/>
                      </a:ext>
                    </a:extLst>
                  </a:tr>
                  <a:tr h="62158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>
                              <a:solidFill>
                                <a:srgbClr val="FF0000"/>
                              </a:solidFill>
                            </a:rPr>
                            <a:t>~350e10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>
                              <a:solidFill>
                                <a:srgbClr val="FF0000"/>
                              </a:solidFill>
                            </a:rPr>
                            <a:t>~C680 </a:t>
                          </a:r>
                          <a:r>
                            <a:rPr lang="en-GB" sz="140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~255e10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~C675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9737869"/>
                      </a:ext>
                    </a:extLst>
                  </a:tr>
                  <a:tr h="62158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~530e10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~380e10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80344159"/>
                      </a:ext>
                    </a:extLst>
                  </a:tr>
                  <a:tr h="62158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~390e10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rgbClr val="FF0000"/>
                              </a:solidFill>
                            </a:rPr>
                            <a:t>~C670 </a:t>
                          </a:r>
                          <a:r>
                            <a:rPr lang="en-GB" sz="1400" dirty="0" err="1">
                              <a:solidFill>
                                <a:srgbClr val="FF0000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~320e10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>
                              <a:solidFill>
                                <a:schemeClr val="tx1"/>
                              </a:solidFill>
                            </a:rPr>
                            <a:t>~C680 </a:t>
                          </a:r>
                          <a:r>
                            <a:rPr lang="en-GB" sz="1400" dirty="0" err="1">
                              <a:solidFill>
                                <a:schemeClr val="tx1"/>
                              </a:solidFill>
                            </a:rPr>
                            <a:t>ms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026071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1B91423-1A1C-DC60-103A-598D2F470C67}"/>
              </a:ext>
            </a:extLst>
          </p:cNvPr>
          <p:cNvSpPr txBox="1"/>
          <p:nvPr/>
        </p:nvSpPr>
        <p:spPr>
          <a:xfrm>
            <a:off x="5254997" y="952072"/>
            <a:ext cx="26657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</a:rPr>
              <a:t>RF blow-up enabled  </a:t>
            </a:r>
            <a:r>
              <a:rPr lang="en-US" sz="1600" dirty="0"/>
              <a:t>in 2022</a:t>
            </a:r>
            <a:endParaRPr lang="en-GB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841ED1-1908-E1CE-96E9-1267DF99C66D}"/>
              </a:ext>
            </a:extLst>
          </p:cNvPr>
          <p:cNvCxnSpPr>
            <a:cxnSpLocks/>
          </p:cNvCxnSpPr>
          <p:nvPr/>
        </p:nvCxnSpPr>
        <p:spPr>
          <a:xfrm>
            <a:off x="5522474" y="1307547"/>
            <a:ext cx="195946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E392A1D-E090-456A-F258-ECE07993B059}"/>
              </a:ext>
            </a:extLst>
          </p:cNvPr>
          <p:cNvSpPr/>
          <p:nvPr/>
        </p:nvSpPr>
        <p:spPr>
          <a:xfrm>
            <a:off x="3043744" y="820612"/>
            <a:ext cx="1359983" cy="31034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E8B619-A352-6B31-D046-1A66F9E56190}"/>
              </a:ext>
            </a:extLst>
          </p:cNvPr>
          <p:cNvSpPr/>
          <p:nvPr/>
        </p:nvSpPr>
        <p:spPr>
          <a:xfrm>
            <a:off x="8635658" y="820134"/>
            <a:ext cx="1359983" cy="31034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98AC22F-EB79-E28C-4C24-3206F67EDFB4}"/>
              </a:ext>
            </a:extLst>
          </p:cNvPr>
          <p:cNvSpPr/>
          <p:nvPr/>
        </p:nvSpPr>
        <p:spPr>
          <a:xfrm>
            <a:off x="1855367" y="820611"/>
            <a:ext cx="1161073" cy="31034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0E414D-D24B-095A-540A-0E4178F61FA4}"/>
              </a:ext>
            </a:extLst>
          </p:cNvPr>
          <p:cNvSpPr/>
          <p:nvPr/>
        </p:nvSpPr>
        <p:spPr>
          <a:xfrm>
            <a:off x="10027412" y="818780"/>
            <a:ext cx="1406258" cy="31034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A21F66-AAF7-93A6-736E-0882B177E7D7}"/>
              </a:ext>
            </a:extLst>
          </p:cNvPr>
          <p:cNvSpPr txBox="1"/>
          <p:nvPr/>
        </p:nvSpPr>
        <p:spPr>
          <a:xfrm>
            <a:off x="6272244" y="4334345"/>
            <a:ext cx="12006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Similar Nth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B41E4D9-03E9-EEA2-5BEA-B8B952E66C8F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2972337" y="3969646"/>
            <a:ext cx="3299907" cy="503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A31090A-EEE5-A739-5A5B-D88D47AAD27C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7472880" y="4087378"/>
            <a:ext cx="2791951" cy="385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89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 animBg="1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917299-C106-E58C-1750-4011733B6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5000"/>
            <a:ext cx="11376025" cy="1065742"/>
          </a:xfrm>
        </p:spPr>
        <p:txBody>
          <a:bodyPr/>
          <a:lstStyle/>
          <a:p>
            <a:pPr algn="ctr"/>
            <a:r>
              <a:rPr lang="en-US" sz="2800" dirty="0"/>
              <a:t>Observation in 2022 : test changing tune and intensity</a:t>
            </a:r>
          </a:p>
        </p:txBody>
      </p:sp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110015E0-CF58-77F7-CF8D-113680922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597644"/>
              </p:ext>
            </p:extLst>
          </p:nvPr>
        </p:nvGraphicFramePr>
        <p:xfrm>
          <a:off x="2357870" y="1099389"/>
          <a:ext cx="2831968" cy="3992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25942">
                  <a:extLst>
                    <a:ext uri="{9D8B030D-6E8A-4147-A177-3AD203B41FA5}">
                      <a16:colId xmlns:a16="http://schemas.microsoft.com/office/drawing/2014/main" val="3057177707"/>
                    </a:ext>
                  </a:extLst>
                </a:gridCol>
                <a:gridCol w="1806026">
                  <a:extLst>
                    <a:ext uri="{9D8B030D-6E8A-4147-A177-3AD203B41FA5}">
                      <a16:colId xmlns:a16="http://schemas.microsoft.com/office/drawing/2014/main" val="643638761"/>
                    </a:ext>
                  </a:extLst>
                </a:gridCol>
              </a:tblGrid>
              <a:tr h="702582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Ring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/>
                        <a:t>TFB off</a:t>
                      </a:r>
                      <a:endParaRPr lang="en-GB" sz="1800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1.7 GeV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54289"/>
                  </a:ext>
                </a:extLst>
              </a:tr>
              <a:tr h="444969">
                <a:tc>
                  <a:txBody>
                    <a:bodyPr/>
                    <a:lstStyle/>
                    <a:p>
                      <a:r>
                        <a:rPr lang="it-IT" dirty="0"/>
                        <a:t>R1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</a:t>
                      </a:r>
                      <a:r>
                        <a:rPr lang="it-IT" sz="1600" dirty="0"/>
                        <a:t>175e10 </a:t>
                      </a:r>
                    </a:p>
                    <a:p>
                      <a:pPr algn="ctr"/>
                      <a:r>
                        <a:rPr lang="en-GB" sz="1600" dirty="0"/>
                        <a:t>~ </a:t>
                      </a:r>
                      <a:r>
                        <a:rPr lang="it-IT" sz="1600" dirty="0"/>
                        <a:t>C695 ms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477863"/>
                  </a:ext>
                </a:extLst>
              </a:tr>
              <a:tr h="655743">
                <a:tc>
                  <a:txBody>
                    <a:bodyPr/>
                    <a:lstStyle/>
                    <a:p>
                      <a:r>
                        <a:rPr lang="it-IT"/>
                        <a:t>R2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</a:t>
                      </a:r>
                      <a:r>
                        <a:rPr lang="it-IT" sz="1600" dirty="0"/>
                        <a:t>160e10 </a:t>
                      </a:r>
                    </a:p>
                    <a:p>
                      <a:pPr algn="ctr"/>
                      <a:r>
                        <a:rPr lang="en-GB" sz="1600" dirty="0"/>
                        <a:t>~ </a:t>
                      </a:r>
                      <a:r>
                        <a:rPr lang="it-IT" sz="1600" dirty="0"/>
                        <a:t>C690 </a:t>
                      </a:r>
                      <a:r>
                        <a:rPr lang="it-IT" sz="1600" dirty="0" err="1"/>
                        <a:t>ms</a:t>
                      </a:r>
                      <a:endParaRPr lang="en-GB" sz="1600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737869"/>
                  </a:ext>
                </a:extLst>
              </a:tr>
              <a:tr h="632324">
                <a:tc>
                  <a:txBody>
                    <a:bodyPr/>
                    <a:lstStyle/>
                    <a:p>
                      <a:r>
                        <a:rPr lang="it-IT"/>
                        <a:t>R3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~</a:t>
                      </a:r>
                      <a:r>
                        <a:rPr lang="it-IT" sz="1600"/>
                        <a:t>400e10 </a:t>
                      </a:r>
                    </a:p>
                    <a:p>
                      <a:pPr algn="ctr"/>
                      <a:r>
                        <a:rPr lang="en-GB" sz="1600"/>
                        <a:t>~ </a:t>
                      </a:r>
                      <a:r>
                        <a:rPr lang="it-IT" sz="1600"/>
                        <a:t>C670 </a:t>
                      </a:r>
                      <a:r>
                        <a:rPr lang="it-IT" sz="1600" err="1"/>
                        <a:t>ms</a:t>
                      </a:r>
                      <a:endParaRPr lang="en-GB" sz="1600"/>
                    </a:p>
                    <a:p>
                      <a:pPr algn="ctr"/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344159"/>
                  </a:ext>
                </a:extLst>
              </a:tr>
              <a:tr h="632324">
                <a:tc>
                  <a:txBody>
                    <a:bodyPr/>
                    <a:lstStyle/>
                    <a:p>
                      <a:r>
                        <a:rPr lang="it-IT"/>
                        <a:t>R4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</a:t>
                      </a:r>
                      <a:r>
                        <a:rPr lang="it-IT" sz="1600" dirty="0"/>
                        <a:t>210e10 </a:t>
                      </a:r>
                    </a:p>
                    <a:p>
                      <a:pPr algn="ctr"/>
                      <a:r>
                        <a:rPr lang="en-GB" sz="1600" dirty="0"/>
                        <a:t>~ </a:t>
                      </a:r>
                      <a:r>
                        <a:rPr lang="it-IT" sz="1600" dirty="0"/>
                        <a:t>C675 </a:t>
                      </a:r>
                      <a:r>
                        <a:rPr lang="it-IT" sz="1600" dirty="0" err="1"/>
                        <a:t>ms</a:t>
                      </a:r>
                      <a:endParaRPr lang="en-GB" sz="1600" dirty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26071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F0AF543-802D-D928-512F-F92284B437B2}"/>
              </a:ext>
            </a:extLst>
          </p:cNvPr>
          <p:cNvSpPr txBox="1"/>
          <p:nvPr/>
        </p:nvSpPr>
        <p:spPr>
          <a:xfrm>
            <a:off x="5703779" y="859516"/>
            <a:ext cx="59816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it-IT" sz="1600" dirty="0">
              <a:highlight>
                <a:srgbClr val="D7E7F5"/>
              </a:highlight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dirty="0"/>
              <a:t>We turned off the TFB from C600 ms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dirty="0"/>
              <a:t>We increased the intensity step by step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dirty="0"/>
              <a:t>Instability around C685 ms</a:t>
            </a:r>
            <a:endParaRPr lang="en-GB" sz="16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85BE8D48-027C-200D-2AC8-78C451AFFD75}"/>
              </a:ext>
            </a:extLst>
          </p:cNvPr>
          <p:cNvSpPr/>
          <p:nvPr/>
        </p:nvSpPr>
        <p:spPr>
          <a:xfrm>
            <a:off x="5297183" y="1263102"/>
            <a:ext cx="406593" cy="355791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A1E81725-89FD-4C8B-DC5E-16C7A64610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56"/>
          <a:stretch/>
        </p:blipFill>
        <p:spPr>
          <a:xfrm>
            <a:off x="6254949" y="2002948"/>
            <a:ext cx="5131440" cy="239076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9F4AB49-6182-2873-1266-80CA438F8C82}"/>
              </a:ext>
            </a:extLst>
          </p:cNvPr>
          <p:cNvCxnSpPr>
            <a:cxnSpLocks/>
          </p:cNvCxnSpPr>
          <p:nvPr/>
        </p:nvCxnSpPr>
        <p:spPr>
          <a:xfrm>
            <a:off x="6997474" y="3148184"/>
            <a:ext cx="0" cy="1376727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CF2BC40-3482-15AD-00A1-FA029DEC4D67}"/>
              </a:ext>
            </a:extLst>
          </p:cNvPr>
          <p:cNvSpPr txBox="1"/>
          <p:nvPr/>
        </p:nvSpPr>
        <p:spPr>
          <a:xfrm>
            <a:off x="6734761" y="4498380"/>
            <a:ext cx="8168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/>
                </a:solidFill>
              </a:rPr>
              <a:t>685 </a:t>
            </a:r>
            <a:r>
              <a:rPr lang="en-US" sz="1100" b="1" dirty="0" err="1">
                <a:solidFill>
                  <a:schemeClr val="accent1"/>
                </a:solidFill>
              </a:rPr>
              <a:t>ms</a:t>
            </a:r>
            <a:endParaRPr lang="en-GB" sz="1100" b="1" dirty="0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B2F788-E8A5-60BA-8B57-CDD4F6ACD0B7}"/>
              </a:ext>
            </a:extLst>
          </p:cNvPr>
          <p:cNvSpPr txBox="1"/>
          <p:nvPr/>
        </p:nvSpPr>
        <p:spPr>
          <a:xfrm>
            <a:off x="-53069" y="690239"/>
            <a:ext cx="5242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dirty="0"/>
              <a:t>We </a:t>
            </a:r>
            <a:r>
              <a:rPr lang="it-IT" sz="1600" b="1" dirty="0"/>
              <a:t>changed the tune </a:t>
            </a:r>
            <a:r>
              <a:rPr lang="it-IT" sz="1600" dirty="0"/>
              <a:t>to see how the Nth changes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3772A5-ADE3-7AB0-DE1B-95A9ED07B5A0}"/>
              </a:ext>
            </a:extLst>
          </p:cNvPr>
          <p:cNvSpPr/>
          <p:nvPr/>
        </p:nvSpPr>
        <p:spPr>
          <a:xfrm>
            <a:off x="2351584" y="2564199"/>
            <a:ext cx="2831968" cy="86480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F77A44C-AC13-768E-5AFE-207E65488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C0C29B9-B9F0-D8D1-E0EE-90E7C4D12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66D722A-CCDA-A837-4DBC-E863D0A0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4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917299-C106-E58C-1750-4011733B6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5000"/>
            <a:ext cx="11376025" cy="1065742"/>
          </a:xfrm>
        </p:spPr>
        <p:txBody>
          <a:bodyPr/>
          <a:lstStyle/>
          <a:p>
            <a:pPr algn="ctr"/>
            <a:r>
              <a:rPr lang="en-US" sz="3200" dirty="0"/>
              <a:t>Observation in 2022 : test changing tune and intensity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CA366A-E039-8907-CF68-245AC5C8A464}"/>
              </a:ext>
            </a:extLst>
          </p:cNvPr>
          <p:cNvSpPr txBox="1"/>
          <p:nvPr/>
        </p:nvSpPr>
        <p:spPr>
          <a:xfrm>
            <a:off x="262696" y="5600382"/>
            <a:ext cx="75340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instability </a:t>
            </a:r>
            <a:r>
              <a:rPr lang="en-US" sz="1400" dirty="0" err="1"/>
              <a:t>behaviour</a:t>
            </a:r>
            <a:r>
              <a:rPr lang="en-US" sz="1400" dirty="0"/>
              <a:t> is complex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intensity thresholds could change with the energy and the tune as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Again, the </a:t>
            </a:r>
            <a:r>
              <a:rPr lang="en-US" sz="1400" b="1" dirty="0"/>
              <a:t>suspect of an involvement of the kicker termination arose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AF123B-D79A-3CF1-8284-5627D9BF75FE}"/>
              </a:ext>
            </a:extLst>
          </p:cNvPr>
          <p:cNvSpPr txBox="1"/>
          <p:nvPr/>
        </p:nvSpPr>
        <p:spPr>
          <a:xfrm>
            <a:off x="5734418" y="557871"/>
            <a:ext cx="6336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it-IT" sz="1600" dirty="0">
              <a:highlight>
                <a:srgbClr val="D7E7F5"/>
              </a:highlight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b="1" dirty="0"/>
              <a:t>Further increasing the intensity </a:t>
            </a:r>
            <a:r>
              <a:rPr lang="it-IT" sz="1600" dirty="0"/>
              <a:t>the instability </a:t>
            </a:r>
            <a:r>
              <a:rPr lang="it-IT" sz="1600" b="1" dirty="0"/>
              <a:t>around 1.3 GeV</a:t>
            </a:r>
            <a:r>
              <a:rPr lang="it-IT" sz="1600" dirty="0">
                <a:solidFill>
                  <a:schemeClr val="accent3"/>
                </a:solidFill>
              </a:rPr>
              <a:t> </a:t>
            </a:r>
            <a:r>
              <a:rPr lang="it-IT" sz="1600" dirty="0"/>
              <a:t>is observed</a:t>
            </a:r>
            <a:endParaRPr lang="en-GB" sz="1600" dirty="0"/>
          </a:p>
        </p:txBody>
      </p:sp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C9B8EAEE-03D7-4FE7-62E5-AA616E387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758" y="1409365"/>
            <a:ext cx="5088204" cy="4133188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F10BCA9-D754-3C73-871E-7BCCB02276C2}"/>
              </a:ext>
            </a:extLst>
          </p:cNvPr>
          <p:cNvCxnSpPr>
            <a:cxnSpLocks/>
          </p:cNvCxnSpPr>
          <p:nvPr/>
        </p:nvCxnSpPr>
        <p:spPr>
          <a:xfrm>
            <a:off x="8988876" y="2297379"/>
            <a:ext cx="0" cy="29552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2CB52AB-73EF-A1A7-1A51-BBF66B2B21A3}"/>
              </a:ext>
            </a:extLst>
          </p:cNvPr>
          <p:cNvCxnSpPr>
            <a:cxnSpLocks/>
          </p:cNvCxnSpPr>
          <p:nvPr/>
        </p:nvCxnSpPr>
        <p:spPr>
          <a:xfrm>
            <a:off x="6604686" y="4231390"/>
            <a:ext cx="238419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030D344-0E5C-45C6-BC8A-523D15295DD7}"/>
              </a:ext>
            </a:extLst>
          </p:cNvPr>
          <p:cNvSpPr txBox="1"/>
          <p:nvPr/>
        </p:nvSpPr>
        <p:spPr>
          <a:xfrm>
            <a:off x="6708146" y="3544156"/>
            <a:ext cx="2398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ighlight>
                  <a:srgbClr val="FFFF00"/>
                </a:highlight>
              </a:rPr>
              <a:t>energy of the observed </a:t>
            </a:r>
            <a:r>
              <a:rPr lang="en-GB" sz="1200" b="1" dirty="0">
                <a:highlight>
                  <a:srgbClr val="FFFF00"/>
                </a:highlight>
              </a:rPr>
              <a:t>kicker instability </a:t>
            </a:r>
            <a:r>
              <a:rPr lang="en-GB" sz="1200" dirty="0">
                <a:highlight>
                  <a:srgbClr val="FFFF00"/>
                </a:highlight>
              </a:rPr>
              <a:t>∼ </a:t>
            </a:r>
            <a:r>
              <a:rPr lang="it-IT" sz="1200" b="1" dirty="0">
                <a:highlight>
                  <a:srgbClr val="FFFF00"/>
                </a:highlight>
              </a:rPr>
              <a:t>1.3 GeV</a:t>
            </a:r>
            <a:r>
              <a:rPr lang="it-IT" sz="1200" dirty="0">
                <a:solidFill>
                  <a:schemeClr val="accent3"/>
                </a:solidFill>
                <a:highlight>
                  <a:srgbClr val="FFFF00"/>
                </a:highlight>
              </a:rPr>
              <a:t> </a:t>
            </a:r>
            <a:endParaRPr lang="en-GB" sz="1200" dirty="0">
              <a:highlight>
                <a:srgbClr val="FFFF00"/>
              </a:highlight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96A2100-F9D4-AD7C-BBAA-E986565DB591}"/>
              </a:ext>
            </a:extLst>
          </p:cNvPr>
          <p:cNvCxnSpPr>
            <a:cxnSpLocks/>
          </p:cNvCxnSpPr>
          <p:nvPr/>
        </p:nvCxnSpPr>
        <p:spPr>
          <a:xfrm>
            <a:off x="9615282" y="3095829"/>
            <a:ext cx="0" cy="2172268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02D1A0E-4F26-182B-B210-BDCC694064A8}"/>
              </a:ext>
            </a:extLst>
          </p:cNvPr>
          <p:cNvSpPr txBox="1"/>
          <p:nvPr/>
        </p:nvSpPr>
        <p:spPr>
          <a:xfrm>
            <a:off x="9397846" y="5217881"/>
            <a:ext cx="9466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/>
                </a:solidFill>
              </a:rPr>
              <a:t>685 </a:t>
            </a:r>
            <a:r>
              <a:rPr lang="en-US" sz="1100" b="1" dirty="0" err="1">
                <a:solidFill>
                  <a:schemeClr val="accent1"/>
                </a:solidFill>
              </a:rPr>
              <a:t>ms</a:t>
            </a:r>
            <a:endParaRPr lang="en-GB" sz="1100" b="1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F1AED0-AFEB-03A6-B342-3E12C8D6899F}"/>
              </a:ext>
            </a:extLst>
          </p:cNvPr>
          <p:cNvSpPr txBox="1"/>
          <p:nvPr/>
        </p:nvSpPr>
        <p:spPr>
          <a:xfrm>
            <a:off x="8849465" y="5221986"/>
            <a:ext cx="673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1"/>
                </a:solidFill>
              </a:rPr>
              <a:t>660 </a:t>
            </a:r>
            <a:r>
              <a:rPr lang="en-US" sz="1100" b="1" dirty="0" err="1">
                <a:solidFill>
                  <a:schemeClr val="accent1"/>
                </a:solidFill>
              </a:rPr>
              <a:t>ms</a:t>
            </a:r>
            <a:endParaRPr lang="en-GB" sz="1100" b="1" dirty="0">
              <a:solidFill>
                <a:schemeClr val="accent1"/>
              </a:solidFill>
            </a:endParaRPr>
          </a:p>
        </p:txBody>
      </p:sp>
      <p:graphicFrame>
        <p:nvGraphicFramePr>
          <p:cNvPr id="7" name="Table 10">
            <a:extLst>
              <a:ext uri="{FF2B5EF4-FFF2-40B4-BE49-F238E27FC236}">
                <a16:creationId xmlns:a16="http://schemas.microsoft.com/office/drawing/2014/main" id="{FAE5BCBC-8702-8136-A254-4DA31AC727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993460"/>
              </p:ext>
            </p:extLst>
          </p:nvPr>
        </p:nvGraphicFramePr>
        <p:xfrm>
          <a:off x="2357870" y="1099389"/>
          <a:ext cx="2831968" cy="3992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25942">
                  <a:extLst>
                    <a:ext uri="{9D8B030D-6E8A-4147-A177-3AD203B41FA5}">
                      <a16:colId xmlns:a16="http://schemas.microsoft.com/office/drawing/2014/main" val="3057177707"/>
                    </a:ext>
                  </a:extLst>
                </a:gridCol>
                <a:gridCol w="1806026">
                  <a:extLst>
                    <a:ext uri="{9D8B030D-6E8A-4147-A177-3AD203B41FA5}">
                      <a16:colId xmlns:a16="http://schemas.microsoft.com/office/drawing/2014/main" val="643638761"/>
                    </a:ext>
                  </a:extLst>
                </a:gridCol>
              </a:tblGrid>
              <a:tr h="702582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Ring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/>
                        <a:t>TFB off</a:t>
                      </a:r>
                      <a:endParaRPr lang="en-GB" sz="1800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1.7 GeV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0154289"/>
                  </a:ext>
                </a:extLst>
              </a:tr>
              <a:tr h="444969">
                <a:tc>
                  <a:txBody>
                    <a:bodyPr/>
                    <a:lstStyle/>
                    <a:p>
                      <a:r>
                        <a:rPr lang="it-IT" dirty="0"/>
                        <a:t>R1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</a:t>
                      </a:r>
                      <a:r>
                        <a:rPr lang="it-IT" sz="1600" dirty="0"/>
                        <a:t>175e10 </a:t>
                      </a:r>
                    </a:p>
                    <a:p>
                      <a:pPr algn="ctr"/>
                      <a:r>
                        <a:rPr lang="en-GB" sz="1600" dirty="0"/>
                        <a:t>~ </a:t>
                      </a:r>
                      <a:r>
                        <a:rPr lang="it-IT" sz="1600" dirty="0"/>
                        <a:t>C695 ms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477863"/>
                  </a:ext>
                </a:extLst>
              </a:tr>
              <a:tr h="655743">
                <a:tc>
                  <a:txBody>
                    <a:bodyPr/>
                    <a:lstStyle/>
                    <a:p>
                      <a:r>
                        <a:rPr lang="it-IT"/>
                        <a:t>R2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</a:t>
                      </a:r>
                      <a:r>
                        <a:rPr lang="it-IT" sz="1600" dirty="0"/>
                        <a:t>160e10 </a:t>
                      </a:r>
                    </a:p>
                    <a:p>
                      <a:pPr algn="ctr"/>
                      <a:r>
                        <a:rPr lang="en-GB" sz="1600" dirty="0"/>
                        <a:t>~ </a:t>
                      </a:r>
                      <a:r>
                        <a:rPr lang="it-IT" sz="1600" dirty="0"/>
                        <a:t>C690 </a:t>
                      </a:r>
                      <a:r>
                        <a:rPr lang="it-IT" sz="1600" dirty="0" err="1"/>
                        <a:t>ms</a:t>
                      </a:r>
                      <a:endParaRPr lang="en-GB" sz="1600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9737869"/>
                  </a:ext>
                </a:extLst>
              </a:tr>
              <a:tr h="632324">
                <a:tc>
                  <a:txBody>
                    <a:bodyPr/>
                    <a:lstStyle/>
                    <a:p>
                      <a:r>
                        <a:rPr lang="it-IT"/>
                        <a:t>R3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~</a:t>
                      </a:r>
                      <a:r>
                        <a:rPr lang="it-IT" sz="1600"/>
                        <a:t>400e10 </a:t>
                      </a:r>
                    </a:p>
                    <a:p>
                      <a:pPr algn="ctr"/>
                      <a:r>
                        <a:rPr lang="en-GB" sz="1600"/>
                        <a:t>~ </a:t>
                      </a:r>
                      <a:r>
                        <a:rPr lang="it-IT" sz="1600"/>
                        <a:t>C670 </a:t>
                      </a:r>
                      <a:r>
                        <a:rPr lang="it-IT" sz="1600" err="1"/>
                        <a:t>ms</a:t>
                      </a:r>
                      <a:endParaRPr lang="en-GB" sz="1600"/>
                    </a:p>
                    <a:p>
                      <a:pPr algn="ctr"/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344159"/>
                  </a:ext>
                </a:extLst>
              </a:tr>
              <a:tr h="632324">
                <a:tc>
                  <a:txBody>
                    <a:bodyPr/>
                    <a:lstStyle/>
                    <a:p>
                      <a:r>
                        <a:rPr lang="it-IT"/>
                        <a:t>R4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</a:t>
                      </a:r>
                      <a:r>
                        <a:rPr lang="it-IT" sz="1600" dirty="0"/>
                        <a:t>210e10 </a:t>
                      </a:r>
                    </a:p>
                    <a:p>
                      <a:pPr algn="ctr"/>
                      <a:r>
                        <a:rPr lang="en-GB" sz="1600" dirty="0"/>
                        <a:t>~ </a:t>
                      </a:r>
                      <a:r>
                        <a:rPr lang="it-IT" sz="1600" dirty="0"/>
                        <a:t>C675 </a:t>
                      </a:r>
                      <a:r>
                        <a:rPr lang="it-IT" sz="1600" dirty="0" err="1"/>
                        <a:t>ms</a:t>
                      </a:r>
                      <a:endParaRPr lang="en-GB" sz="1600" dirty="0"/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260719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3D423CE1-50C4-3431-5036-CF6E8601412B}"/>
              </a:ext>
            </a:extLst>
          </p:cNvPr>
          <p:cNvSpPr/>
          <p:nvPr/>
        </p:nvSpPr>
        <p:spPr>
          <a:xfrm>
            <a:off x="2351584" y="2564199"/>
            <a:ext cx="2831968" cy="86480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09946BDA-92C1-F301-DF20-4D8F3571046A}"/>
              </a:ext>
            </a:extLst>
          </p:cNvPr>
          <p:cNvSpPr/>
          <p:nvPr/>
        </p:nvSpPr>
        <p:spPr>
          <a:xfrm>
            <a:off x="5252545" y="1263102"/>
            <a:ext cx="406593" cy="355791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CFDDCD-8CAF-DA00-99AB-4522F345C28C}"/>
              </a:ext>
            </a:extLst>
          </p:cNvPr>
          <p:cNvSpPr txBox="1"/>
          <p:nvPr/>
        </p:nvSpPr>
        <p:spPr>
          <a:xfrm>
            <a:off x="-53069" y="690239"/>
            <a:ext cx="5242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dirty="0"/>
              <a:t>We </a:t>
            </a:r>
            <a:r>
              <a:rPr lang="it-IT" sz="1600" b="1" dirty="0"/>
              <a:t>changed the tune </a:t>
            </a:r>
            <a:r>
              <a:rPr lang="it-IT" sz="1600" dirty="0"/>
              <a:t>to see how the Nth changes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4EE8673-D779-0311-EE98-EE17141AC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787B7F5-A748-9B65-4688-0AF7F1120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006F364-AAE1-1AF7-F13E-A85DA5161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14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5CA692-1DF5-FB0F-E9C7-D6B33814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135" y="58732"/>
            <a:ext cx="6995770" cy="546985"/>
          </a:xfrm>
        </p:spPr>
        <p:txBody>
          <a:bodyPr/>
          <a:lstStyle/>
          <a:p>
            <a:pPr algn="ctr"/>
            <a:r>
              <a:rPr lang="en-US" sz="2800" dirty="0"/>
              <a:t>Expectations from the model</a:t>
            </a:r>
            <a:endParaRPr lang="en-GB" sz="28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FC3C66-A74D-499F-D836-4E1B5202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D20B11-5A15-5199-3527-943EEE1C6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970F83-698C-92A3-1F1C-E06744C9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0312DC-B4AA-7747-3AAC-C7EA23C66D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8"/>
          <a:stretch/>
        </p:blipFill>
        <p:spPr>
          <a:xfrm>
            <a:off x="4661782" y="497633"/>
            <a:ext cx="7306215" cy="5816081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1B46838-7A29-8603-E27D-A96802C3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283" y="2449397"/>
            <a:ext cx="4120762" cy="53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0" dirty="0">
                <a:solidFill>
                  <a:schemeClr val="tx1"/>
                </a:solidFill>
              </a:rPr>
              <a:t>~</a:t>
            </a:r>
            <a:r>
              <a:rPr lang="en-US" sz="1400" dirty="0">
                <a:solidFill>
                  <a:schemeClr val="tx1"/>
                </a:solidFill>
              </a:rPr>
              <a:t> 1.6 GeV </a:t>
            </a:r>
            <a:r>
              <a:rPr lang="en-US" sz="1400" b="0" dirty="0">
                <a:solidFill>
                  <a:schemeClr val="tx1"/>
                </a:solidFill>
              </a:rPr>
              <a:t>instability observed without/with horizontal feedback</a:t>
            </a:r>
            <a:endParaRPr lang="en-GB" sz="14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b="0" dirty="0">
              <a:solidFill>
                <a:schemeClr val="tx1"/>
              </a:solidFill>
            </a:endParaRPr>
          </a:p>
          <a:p>
            <a:pPr marL="366712" lvl="1" indent="0">
              <a:buNone/>
            </a:pPr>
            <a:endParaRPr lang="en-GB" sz="1100" dirty="0">
              <a:solidFill>
                <a:schemeClr val="tx1"/>
              </a:solidFill>
            </a:endParaRPr>
          </a:p>
          <a:p>
            <a:pPr lvl="2"/>
            <a:endParaRPr lang="en-US" sz="1100" b="0" dirty="0">
              <a:solidFill>
                <a:schemeClr val="tx1"/>
              </a:solidFill>
            </a:endParaRPr>
          </a:p>
        </p:txBody>
      </p:sp>
      <p:sp>
        <p:nvSpPr>
          <p:cNvPr id="11" name="Multiply 5">
            <a:extLst>
              <a:ext uri="{FF2B5EF4-FFF2-40B4-BE49-F238E27FC236}">
                <a16:creationId xmlns:a16="http://schemas.microsoft.com/office/drawing/2014/main" id="{85B4096F-5BB3-D03A-0FB1-B9B41143301B}"/>
              </a:ext>
            </a:extLst>
          </p:cNvPr>
          <p:cNvSpPr/>
          <p:nvPr/>
        </p:nvSpPr>
        <p:spPr>
          <a:xfrm>
            <a:off x="6793350" y="2471923"/>
            <a:ext cx="365287" cy="35167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D588EED-73E6-F6CD-E417-9B82B8EC9DED}"/>
              </a:ext>
            </a:extLst>
          </p:cNvPr>
          <p:cNvCxnSpPr>
            <a:cxnSpLocks/>
          </p:cNvCxnSpPr>
          <p:nvPr/>
        </p:nvCxnSpPr>
        <p:spPr>
          <a:xfrm flipH="1" flipV="1">
            <a:off x="4136571" y="2537927"/>
            <a:ext cx="2473870" cy="89526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ultiply 29">
            <a:extLst>
              <a:ext uri="{FF2B5EF4-FFF2-40B4-BE49-F238E27FC236}">
                <a16:creationId xmlns:a16="http://schemas.microsoft.com/office/drawing/2014/main" id="{4F71A197-7670-1353-9435-7D85470AE911}"/>
              </a:ext>
            </a:extLst>
          </p:cNvPr>
          <p:cNvSpPr/>
          <p:nvPr/>
        </p:nvSpPr>
        <p:spPr>
          <a:xfrm>
            <a:off x="6793350" y="4902744"/>
            <a:ext cx="365287" cy="35167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91D2F-B2ED-6552-6909-AC74334FA310}"/>
              </a:ext>
            </a:extLst>
          </p:cNvPr>
          <p:cNvSpPr txBox="1"/>
          <p:nvPr/>
        </p:nvSpPr>
        <p:spPr>
          <a:xfrm>
            <a:off x="472094" y="4351936"/>
            <a:ext cx="30237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~</a:t>
            </a:r>
            <a:r>
              <a:rPr lang="en-US" sz="1400" b="1" dirty="0"/>
              <a:t>330 MeV </a:t>
            </a:r>
            <a:r>
              <a:rPr lang="en-US" sz="1400" dirty="0"/>
              <a:t>instability observed without horizontal feedback</a:t>
            </a:r>
            <a:endParaRPr lang="en-GB" sz="1400" dirty="0"/>
          </a:p>
        </p:txBody>
      </p:sp>
      <p:sp>
        <p:nvSpPr>
          <p:cNvPr id="15" name="Multiply 33">
            <a:extLst>
              <a:ext uri="{FF2B5EF4-FFF2-40B4-BE49-F238E27FC236}">
                <a16:creationId xmlns:a16="http://schemas.microsoft.com/office/drawing/2014/main" id="{663553F7-DA75-25B4-FF92-7E01457E6B40}"/>
              </a:ext>
            </a:extLst>
          </p:cNvPr>
          <p:cNvSpPr/>
          <p:nvPr/>
        </p:nvSpPr>
        <p:spPr>
          <a:xfrm>
            <a:off x="6793349" y="5217190"/>
            <a:ext cx="365287" cy="351675"/>
          </a:xfrm>
          <a:prstGeom prst="mathMultiply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D421242-388D-668F-3B86-DF5AED71327C}"/>
              </a:ext>
            </a:extLst>
          </p:cNvPr>
          <p:cNvCxnSpPr/>
          <p:nvPr/>
        </p:nvCxnSpPr>
        <p:spPr>
          <a:xfrm flipH="1">
            <a:off x="3608659" y="5417882"/>
            <a:ext cx="3195271" cy="32316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5BE0892-DBA5-72A3-CD75-172DBA13D86D}"/>
              </a:ext>
            </a:extLst>
          </p:cNvPr>
          <p:cNvSpPr txBox="1"/>
          <p:nvPr/>
        </p:nvSpPr>
        <p:spPr>
          <a:xfrm>
            <a:off x="472094" y="5578461"/>
            <a:ext cx="326535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~</a:t>
            </a:r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180 MeV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expected instability from second kicker resonance</a:t>
            </a:r>
            <a:endParaRPr lang="en-GB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797F2F-2D36-12CD-CAB6-DF1649C5912C}"/>
              </a:ext>
            </a:extLst>
          </p:cNvPr>
          <p:cNvSpPr txBox="1"/>
          <p:nvPr/>
        </p:nvSpPr>
        <p:spPr>
          <a:xfrm>
            <a:off x="7048852" y="1133574"/>
            <a:ext cx="26853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Second kicker resonance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60BD399-0ADB-9F98-E479-A2A0728C6E58}"/>
              </a:ext>
            </a:extLst>
          </p:cNvPr>
          <p:cNvCxnSpPr>
            <a:cxnSpLocks/>
          </p:cNvCxnSpPr>
          <p:nvPr/>
        </p:nvCxnSpPr>
        <p:spPr>
          <a:xfrm flipH="1" flipV="1">
            <a:off x="3608659" y="4567380"/>
            <a:ext cx="3184689" cy="48863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6520092-9BD2-F68D-5D85-947CBB9E640D}"/>
                  </a:ext>
                </a:extLst>
              </p:cNvPr>
              <p:cNvSpPr txBox="1"/>
              <p:nvPr/>
            </p:nvSpPr>
            <p:spPr>
              <a:xfrm>
                <a:off x="-57963" y="702906"/>
                <a:ext cx="5201112" cy="13849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With the 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latest impedance model </a:t>
                </a:r>
                <a:r>
                  <a:rPr lang="en-US" sz="1400" b="0" dirty="0">
                    <a:solidFill>
                      <a:schemeClr val="tx1"/>
                    </a:solidFill>
                  </a:rPr>
                  <a:t>of the PSB 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We can plot the </a:t>
                </a:r>
                <a:r>
                  <a:rPr lang="en-US" sz="1400" dirty="0" err="1"/>
                  <a:t>Sacherer</a:t>
                </a:r>
                <a:r>
                  <a:rPr lang="en-US" sz="1400" dirty="0"/>
                  <a:t> stability criteria as a function of the tune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400" b="0" i="0" dirty="0">
                    <a:effectLst/>
                  </a:rPr>
                  <a:t>An instability could occur when there is a sharp change in the colour from black to white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Focus on the operation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400" dirty="0"/>
                  <a:t>~ 0.17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6520092-9BD2-F68D-5D85-947CBB9E64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963" y="702906"/>
                <a:ext cx="5201112" cy="1384995"/>
              </a:xfrm>
              <a:prstGeom prst="rect">
                <a:avLst/>
              </a:prstGeom>
              <a:blipFill>
                <a:blip r:embed="rId3"/>
                <a:stretch>
                  <a:fillRect l="-117" t="-439" r="-1171" b="-3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522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 animBg="1"/>
      <p:bldP spid="13" grpId="0" animBg="1"/>
      <p:bldP spid="14" grpId="0"/>
      <p:bldP spid="15" grpId="0" animBg="1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0"/>
          <a:stretch/>
        </p:blipFill>
        <p:spPr>
          <a:xfrm>
            <a:off x="4894857" y="543899"/>
            <a:ext cx="7297143" cy="577020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03AA48-D52B-2492-6D57-74CD56D36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345" y="2367032"/>
            <a:ext cx="4120762" cy="2504548"/>
          </a:xfrm>
        </p:spPr>
        <p:txBody>
          <a:bodyPr>
            <a:norm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1.2 GeV </a:t>
            </a:r>
            <a:r>
              <a:rPr lang="en-GB" sz="1400" b="0" dirty="0">
                <a:solidFill>
                  <a:schemeClr val="tx1"/>
                </a:solidFill>
              </a:rPr>
              <a:t>predicted by the third kicker resonance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Similar to beam observations (see slide 10) at about 1.3 GeV</a:t>
            </a:r>
          </a:p>
          <a:p>
            <a:pPr lvl="1"/>
            <a:r>
              <a:rPr lang="en-GB" sz="1400" dirty="0">
                <a:solidFill>
                  <a:schemeClr val="tx1"/>
                </a:solidFill>
              </a:rPr>
              <a:t>The instability introduced by the third resonances should be weaker and indeed the 1.3 GeV instability appears at higher intensities</a:t>
            </a:r>
          </a:p>
          <a:p>
            <a:pPr lvl="1"/>
            <a:endParaRPr lang="en-GB" sz="1100" dirty="0">
              <a:solidFill>
                <a:schemeClr val="tx1"/>
              </a:solidFill>
            </a:endParaRPr>
          </a:p>
          <a:p>
            <a:pPr lvl="2"/>
            <a:endParaRPr lang="en-US" sz="1100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5CA692-1DF5-FB0F-E9C7-D6B33814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135" y="58732"/>
            <a:ext cx="6995770" cy="546985"/>
          </a:xfrm>
        </p:spPr>
        <p:txBody>
          <a:bodyPr/>
          <a:lstStyle/>
          <a:p>
            <a:pPr algn="ctr"/>
            <a:r>
              <a:rPr lang="en-US" dirty="0"/>
              <a:t>Expectations from the model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FC3C66-A74D-499F-D836-4E1B5202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D20B11-5A15-5199-3527-943EEE1C6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970F83-698C-92A3-1F1C-E06744C9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73073" y="1284790"/>
            <a:ext cx="26853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Third kicker resonance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7086259" y="3267631"/>
            <a:ext cx="365287" cy="35167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317357" y="5034987"/>
            <a:ext cx="2768902" cy="30451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5946" y="5205924"/>
            <a:ext cx="356500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Additional instabilities expected from the third kicker resonance </a:t>
            </a:r>
            <a:endParaRPr lang="en-GB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4539045" y="2989833"/>
            <a:ext cx="2609418" cy="42469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ultiply 14"/>
          <p:cNvSpPr/>
          <p:nvPr/>
        </p:nvSpPr>
        <p:spPr>
          <a:xfrm>
            <a:off x="7086259" y="4716573"/>
            <a:ext cx="365287" cy="351675"/>
          </a:xfrm>
          <a:prstGeom prst="mathMultiply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Multiply 15"/>
          <p:cNvSpPr/>
          <p:nvPr/>
        </p:nvSpPr>
        <p:spPr>
          <a:xfrm>
            <a:off x="7086259" y="5069692"/>
            <a:ext cx="365287" cy="351675"/>
          </a:xfrm>
          <a:prstGeom prst="mathMultiply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Multiply 16"/>
          <p:cNvSpPr/>
          <p:nvPr/>
        </p:nvSpPr>
        <p:spPr>
          <a:xfrm>
            <a:off x="7086258" y="5268708"/>
            <a:ext cx="365287" cy="351675"/>
          </a:xfrm>
          <a:prstGeom prst="mathMultiply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964DFF-345A-FEAD-D3AE-9FB0397B23CC}"/>
                  </a:ext>
                </a:extLst>
              </p:cNvPr>
              <p:cNvSpPr txBox="1"/>
              <p:nvPr/>
            </p:nvSpPr>
            <p:spPr>
              <a:xfrm>
                <a:off x="-57963" y="702906"/>
                <a:ext cx="5376412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With the </a:t>
                </a:r>
                <a:r>
                  <a:rPr lang="en-US" sz="1400" dirty="0">
                    <a:solidFill>
                      <a:schemeClr val="tx1"/>
                    </a:solidFill>
                  </a:rPr>
                  <a:t>latest impedance model </a:t>
                </a:r>
                <a:r>
                  <a:rPr lang="en-US" sz="1400" b="0" dirty="0">
                    <a:solidFill>
                      <a:schemeClr val="tx1"/>
                    </a:solidFill>
                  </a:rPr>
                  <a:t>of the PSB 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We can plot the </a:t>
                </a:r>
                <a:r>
                  <a:rPr lang="en-US" sz="1400" dirty="0" err="1"/>
                  <a:t>Sacherer</a:t>
                </a:r>
                <a:r>
                  <a:rPr lang="en-US" sz="1400" dirty="0"/>
                  <a:t> stability criteria as a function of the tune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400" b="0" i="0" dirty="0">
                    <a:effectLst/>
                  </a:rPr>
                  <a:t>An instability could occur when there is a sharp change in the colour from black to white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Focus on the operation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400" dirty="0"/>
                  <a:t>~ 0.17</a:t>
                </a:r>
              </a:p>
              <a:p>
                <a:pPr lvl="1"/>
                <a:endParaRPr lang="en-GB" sz="1400" dirty="0"/>
              </a:p>
              <a:p>
                <a:pPr lvl="1"/>
                <a:endParaRPr lang="en-US" sz="14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E964DFF-345A-FEAD-D3AE-9FB0397B23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963" y="702906"/>
                <a:ext cx="5376412" cy="1815882"/>
              </a:xfrm>
              <a:prstGeom prst="rect">
                <a:avLst/>
              </a:prstGeom>
              <a:blipFill>
                <a:blip r:embed="rId3"/>
                <a:stretch>
                  <a:fillRect l="-113" t="-3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573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 animBg="1"/>
      <p:bldP spid="13" grpId="0"/>
      <p:bldP spid="15" grpId="0" animBg="1"/>
      <p:bldP spid="16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5CA692-1DF5-FB0F-E9C7-D6B33814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135" y="58732"/>
            <a:ext cx="6995770" cy="546985"/>
          </a:xfrm>
        </p:spPr>
        <p:txBody>
          <a:bodyPr/>
          <a:lstStyle/>
          <a:p>
            <a:pPr algn="ctr"/>
            <a:r>
              <a:rPr lang="en-US" dirty="0"/>
              <a:t>Expectations from the model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FC3C66-A74D-499F-D836-4E1B5202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D20B11-5A15-5199-3527-943EEE1C6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970F83-698C-92A3-1F1C-E06744C9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" t="1658" r="5958" b="7717"/>
          <a:stretch/>
        </p:blipFill>
        <p:spPr>
          <a:xfrm>
            <a:off x="5076882" y="605717"/>
            <a:ext cx="6711918" cy="53650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73073" y="1284790"/>
            <a:ext cx="26853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First kicker resonance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8834034" y="5277622"/>
            <a:ext cx="365287" cy="35167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 flipV="1">
            <a:off x="3957046" y="5379255"/>
            <a:ext cx="4876988" cy="4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6057" y="5280889"/>
            <a:ext cx="33909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Instability observed at </a:t>
            </a:r>
            <a:r>
              <a:rPr lang="en-US" sz="1400" b="1" dirty="0"/>
              <a:t>injection energy </a:t>
            </a:r>
            <a:r>
              <a:rPr lang="en-US" sz="1400" dirty="0"/>
              <a:t>(</a:t>
            </a:r>
            <a:r>
              <a:rPr lang="en-US" sz="1400" b="1" dirty="0"/>
              <a:t>160 MeV</a:t>
            </a:r>
            <a:r>
              <a:rPr lang="en-US" sz="1400" dirty="0"/>
              <a:t>) without horizontal feedback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92F14D-0C40-C047-300C-8AB213C8357D}"/>
                  </a:ext>
                </a:extLst>
              </p:cNvPr>
              <p:cNvSpPr txBox="1"/>
              <p:nvPr/>
            </p:nvSpPr>
            <p:spPr>
              <a:xfrm>
                <a:off x="-57963" y="702906"/>
                <a:ext cx="5326649" cy="16004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With the </a:t>
                </a:r>
                <a:r>
                  <a:rPr lang="en-US" sz="1400" dirty="0">
                    <a:solidFill>
                      <a:schemeClr val="tx1"/>
                    </a:solidFill>
                  </a:rPr>
                  <a:t>latest impedance model </a:t>
                </a:r>
                <a:r>
                  <a:rPr lang="en-US" sz="1400" b="0" dirty="0">
                    <a:solidFill>
                      <a:schemeClr val="tx1"/>
                    </a:solidFill>
                  </a:rPr>
                  <a:t>of the PSB 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We can plot the </a:t>
                </a:r>
                <a:r>
                  <a:rPr lang="en-US" sz="1400" dirty="0" err="1"/>
                  <a:t>Sacherer</a:t>
                </a:r>
                <a:r>
                  <a:rPr lang="en-US" sz="1400" dirty="0"/>
                  <a:t> stability criteria as a function of the tune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400" b="0" i="0" dirty="0">
                    <a:effectLst/>
                  </a:rPr>
                  <a:t>An instability could occur when there is a sharp change in the colour from black to white</a:t>
                </a:r>
                <a:endParaRPr lang="en-GB" sz="1400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Focus on the operation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400" dirty="0"/>
                  <a:t>~ 0.17</a:t>
                </a:r>
              </a:p>
              <a:p>
                <a:pPr lvl="1"/>
                <a:endParaRPr lang="en-US" sz="14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92F14D-0C40-C047-300C-8AB213C83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963" y="702906"/>
                <a:ext cx="5326649" cy="1600438"/>
              </a:xfrm>
              <a:prstGeom prst="rect">
                <a:avLst/>
              </a:prstGeom>
              <a:blipFill>
                <a:blip r:embed="rId3"/>
                <a:stretch>
                  <a:fillRect l="-114" t="-3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A1DFC71B-E423-1DFD-A963-3640632A32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9" t="90294" r="8440" b="2530"/>
          <a:stretch/>
        </p:blipFill>
        <p:spPr>
          <a:xfrm>
            <a:off x="5598368" y="5855533"/>
            <a:ext cx="6027576" cy="424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2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F8FC213-A6F4-0DE6-3ED5-9147D2677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chemeClr val="tx2">
                    <a:lumMod val="10000"/>
                    <a:lumOff val="90000"/>
                  </a:schemeClr>
                </a:solidFill>
              </a:rPr>
              <a:t>Observation after LIU</a:t>
            </a:r>
          </a:p>
          <a:p>
            <a:pPr lvl="1"/>
            <a:r>
              <a:rPr lang="en-US" dirty="0">
                <a:solidFill>
                  <a:schemeClr val="tx2">
                    <a:lumMod val="10000"/>
                    <a:lumOff val="90000"/>
                  </a:schemeClr>
                </a:solidFill>
              </a:rPr>
              <a:t>A new horizontal instability</a:t>
            </a:r>
          </a:p>
          <a:p>
            <a:pPr marL="366712" lvl="1" indent="0">
              <a:buNone/>
            </a:pPr>
            <a:endParaRPr lang="en-US" b="1" dirty="0">
              <a:solidFill>
                <a:schemeClr val="tx2">
                  <a:lumMod val="10000"/>
                  <a:lumOff val="9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90000"/>
                  </a:schemeClr>
                </a:solidFill>
              </a:rPr>
              <a:t>2023-24 horizontal instability studies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Expectations from the model</a:t>
            </a:r>
            <a:endParaRPr lang="en-US" b="1" dirty="0">
              <a:solidFill>
                <a:schemeClr val="bg2">
                  <a:lumMod val="9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Test with kicker terminations 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Additional verification of the model</a:t>
            </a:r>
          </a:p>
          <a:p>
            <a:pPr lvl="1"/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pPr marL="36671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F89E848-D39B-638A-27C5-6350970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00F8D4-C910-0C53-C4E3-112DF58BF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76283EB-DD7D-6A79-F514-FA73365C6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1D544B-5943-5E75-1EDB-20DBA0D3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092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790FE4-DC79-CC2B-AA09-A929E30BB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5562"/>
            <a:ext cx="11376025" cy="540807"/>
          </a:xfrm>
        </p:spPr>
        <p:txBody>
          <a:bodyPr/>
          <a:lstStyle/>
          <a:p>
            <a:pPr algn="ctr"/>
            <a:r>
              <a:rPr lang="en-US" dirty="0"/>
              <a:t>Prediction with old impedance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49215-DB67-9C77-96F4-8854AA8A6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C0529-D793-AA8E-D3CA-FEB2A4B81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173B9-33BB-0496-ACB1-F5E4A0F2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FD6C553-8279-6954-12D2-70E23A3E68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151"/>
          <a:stretch/>
        </p:blipFill>
        <p:spPr>
          <a:xfrm>
            <a:off x="2360658" y="1439335"/>
            <a:ext cx="7238210" cy="476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501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0D8C6-9488-AA44-79D0-48B8D5DB4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C5DC8-D271-42BB-7BC1-EF11E94A4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705B5-A147-52D7-36F2-4F0DD4381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6A270F-B4CC-BD28-9656-CA5CAFA70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658" y="1538177"/>
            <a:ext cx="5889497" cy="409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0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125426-30E9-2894-E086-1E183EC26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-6190"/>
            <a:ext cx="11376025" cy="1065742"/>
          </a:xfrm>
        </p:spPr>
        <p:txBody>
          <a:bodyPr/>
          <a:lstStyle/>
          <a:p>
            <a:pPr algn="ctr"/>
            <a:r>
              <a:rPr lang="en-US" sz="3200" dirty="0"/>
              <a:t>Horizontal instabilities at the PSB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37BC06-3C26-B723-2905-24972FFFC47B}"/>
              </a:ext>
            </a:extLst>
          </p:cNvPr>
          <p:cNvSpPr txBox="1"/>
          <p:nvPr/>
        </p:nvSpPr>
        <p:spPr bwMode="auto">
          <a:xfrm>
            <a:off x="65242" y="838183"/>
            <a:ext cx="66512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</a:t>
            </a:r>
            <a:r>
              <a:rPr lang="en-US" sz="1400" b="1" dirty="0"/>
              <a:t>horizontal head-tail instability </a:t>
            </a:r>
            <a:r>
              <a:rPr lang="en-US" sz="1400" dirty="0"/>
              <a:t>has been observed for more than 40 years in the PSB at about </a:t>
            </a:r>
            <a:r>
              <a:rPr lang="en-GB" sz="1400" dirty="0"/>
              <a:t>∼</a:t>
            </a:r>
            <a:r>
              <a:rPr lang="en-GB" sz="1400" b="1" dirty="0"/>
              <a:t>160 MeV, 330 MeV, 1.3 GeV </a:t>
            </a:r>
            <a:r>
              <a:rPr lang="en-GB" sz="1400" b="1" dirty="0">
                <a:solidFill>
                  <a:schemeClr val="tx2"/>
                </a:solidFill>
              </a:rPr>
              <a:t>[1]</a:t>
            </a:r>
          </a:p>
          <a:p>
            <a:endParaRPr lang="en-GB" sz="1400" b="1" dirty="0"/>
          </a:p>
          <a:p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Although </a:t>
            </a:r>
            <a:r>
              <a:rPr lang="en-GB" sz="1400" dirty="0"/>
              <a:t>the instability was </a:t>
            </a:r>
            <a:r>
              <a:rPr lang="en-GB" sz="1400" b="1" dirty="0"/>
              <a:t>fully controlled </a:t>
            </a:r>
            <a:r>
              <a:rPr lang="en-GB" sz="1400" dirty="0"/>
              <a:t>in everyday operation </a:t>
            </a:r>
            <a:r>
              <a:rPr lang="en-GB" sz="1400" b="1" dirty="0"/>
              <a:t>by the TFB</a:t>
            </a:r>
            <a:r>
              <a:rPr lang="en-GB" sz="1400" dirty="0"/>
              <a:t>,</a:t>
            </a:r>
            <a:r>
              <a:rPr lang="en-US" sz="1400" dirty="0"/>
              <a:t> its source and mechanism remained unknown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Simulations and theoretical analysis </a:t>
            </a:r>
            <a:r>
              <a:rPr lang="en-GB" sz="1400" dirty="0"/>
              <a:t>predicted as a source the</a:t>
            </a:r>
            <a:r>
              <a:rPr lang="en-GB" sz="1400" b="1" dirty="0"/>
              <a:t> unmatched impedance cables of the extraction kicker </a:t>
            </a:r>
            <a:r>
              <a:rPr lang="en-GB" sz="1400" b="1" dirty="0">
                <a:solidFill>
                  <a:schemeClr val="tx2"/>
                </a:solidFill>
              </a:rPr>
              <a:t>[1] </a:t>
            </a:r>
          </a:p>
          <a:p>
            <a:endParaRPr lang="en-GB" sz="14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In 2018 before LS2,</a:t>
            </a:r>
            <a:r>
              <a:rPr lang="en-GB" sz="1400" b="1" dirty="0"/>
              <a:t> experimental test </a:t>
            </a:r>
            <a:r>
              <a:rPr lang="en-GB" sz="1400" dirty="0"/>
              <a:t>confirmed the involvement of the extraction kicker cable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8C5758-A2A9-FDBA-61F5-BD46889CE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08" b="34329"/>
          <a:stretch/>
        </p:blipFill>
        <p:spPr>
          <a:xfrm>
            <a:off x="9564068" y="4571582"/>
            <a:ext cx="2431811" cy="159970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23CE44-9432-C644-7993-22BF5140D634}"/>
              </a:ext>
            </a:extLst>
          </p:cNvPr>
          <p:cNvSpPr txBox="1"/>
          <p:nvPr/>
        </p:nvSpPr>
        <p:spPr bwMode="auto">
          <a:xfrm>
            <a:off x="10062468" y="4820687"/>
            <a:ext cx="1229553" cy="430887"/>
          </a:xfrm>
          <a:prstGeom prst="rect">
            <a:avLst/>
          </a:prstGeom>
          <a:solidFill>
            <a:srgbClr val="E2E8F6"/>
          </a:solidFill>
        </p:spPr>
        <p:txBody>
          <a:bodyPr wrap="square" rtlCol="0">
            <a:spAutoFit/>
          </a:bodyPr>
          <a:lstStyle/>
          <a:p>
            <a:r>
              <a:rPr lang="it-IT" sz="1100" dirty="0"/>
              <a:t>The instability is not observed!</a:t>
            </a:r>
            <a:endParaRPr lang="en-GB" sz="11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821764-F087-C0ED-BEA3-30EB6CE22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69BE49C-A855-4435-FA4C-523A7E59D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5C5DB16-802E-AD09-AFF5-070552073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5C477D-44BB-0EE0-A611-48664539F16A}"/>
              </a:ext>
            </a:extLst>
          </p:cNvPr>
          <p:cNvSpPr txBox="1"/>
          <p:nvPr/>
        </p:nvSpPr>
        <p:spPr>
          <a:xfrm>
            <a:off x="403200" y="6166782"/>
            <a:ext cx="783884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231F20"/>
                </a:solidFill>
              </a:rPr>
              <a:t>[1]</a:t>
            </a:r>
            <a:r>
              <a:rPr lang="en-GB" sz="800" b="1" u="none" strike="noStrike" baseline="0" dirty="0">
                <a:solidFill>
                  <a:srgbClr val="231F20"/>
                </a:solidFill>
              </a:rPr>
              <a:t> </a:t>
            </a:r>
            <a:r>
              <a:rPr lang="en-GB" sz="800" b="1" u="none" strike="noStrike" baseline="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E.K. Platia et al.,</a:t>
            </a:r>
            <a:r>
              <a:rPr lang="en-GB" sz="800" b="1" strike="noStrike" baseline="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Source of horizontal instability at the CERN Proton Synchrotron Booster</a:t>
            </a:r>
            <a:r>
              <a:rPr lang="en-GB" sz="800" b="1" u="none" strike="noStrike" baseline="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2019, PRAB</a:t>
            </a:r>
            <a:endParaRPr lang="en-GB" sz="1800" b="0" i="0" u="none" strike="noStrike" baseline="0" dirty="0">
              <a:solidFill>
                <a:srgbClr val="231F20"/>
              </a:solidFill>
              <a:latin typeface="AdvOT19ee2aa8.B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1D756-55E2-2766-825B-1BE37986EAB5}"/>
              </a:ext>
            </a:extLst>
          </p:cNvPr>
          <p:cNvSpPr txBox="1"/>
          <p:nvPr/>
        </p:nvSpPr>
        <p:spPr>
          <a:xfrm>
            <a:off x="10033943" y="4411449"/>
            <a:ext cx="1710981" cy="16927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Matched impedance cable</a:t>
            </a:r>
            <a:endParaRPr lang="en-GB" sz="11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FD36317-07A8-621F-FDAD-56280D728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0948" y="592158"/>
            <a:ext cx="2615124" cy="17840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38D490-008B-4E67-FB58-76DE6B2D78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78" t="4974" r="9771" b="4784"/>
          <a:stretch/>
        </p:blipFill>
        <p:spPr>
          <a:xfrm>
            <a:off x="9180576" y="590290"/>
            <a:ext cx="2997488" cy="17765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3ABFB54-E7A6-081C-B29F-5CF1CBF9CA22}"/>
              </a:ext>
            </a:extLst>
          </p:cNvPr>
          <p:cNvSpPr txBox="1"/>
          <p:nvPr/>
        </p:nvSpPr>
        <p:spPr bwMode="auto">
          <a:xfrm>
            <a:off x="9893565" y="859552"/>
            <a:ext cx="8275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160 MeV </a:t>
            </a:r>
            <a:endParaRPr lang="en-GB" sz="11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DF6458-B562-B039-B46F-4A28835F35E3}"/>
              </a:ext>
            </a:extLst>
          </p:cNvPr>
          <p:cNvSpPr txBox="1"/>
          <p:nvPr/>
        </p:nvSpPr>
        <p:spPr bwMode="auto">
          <a:xfrm>
            <a:off x="10620618" y="1023722"/>
            <a:ext cx="8275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330 MeV </a:t>
            </a:r>
            <a:endParaRPr lang="en-GB" sz="11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8E67AD-9276-ED2C-E589-5D84C09D9022}"/>
              </a:ext>
            </a:extLst>
          </p:cNvPr>
          <p:cNvSpPr txBox="1"/>
          <p:nvPr/>
        </p:nvSpPr>
        <p:spPr bwMode="auto">
          <a:xfrm>
            <a:off x="11212200" y="1239648"/>
            <a:ext cx="8275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1.3 GeV</a:t>
            </a:r>
            <a:endParaRPr lang="en-GB" sz="11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A678731-A158-E8D2-595A-AAD1ED4597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268" r="3508" b="34329"/>
          <a:stretch/>
        </p:blipFill>
        <p:spPr>
          <a:xfrm>
            <a:off x="6840146" y="4798942"/>
            <a:ext cx="2586509" cy="20469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86FD642-6FE8-F328-2D80-6BCDE72BF5F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637" b="55026"/>
          <a:stretch/>
        </p:blipFill>
        <p:spPr>
          <a:xfrm>
            <a:off x="6667294" y="4572723"/>
            <a:ext cx="2741205" cy="139294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92D08A-05DD-DC17-EE90-24077671324D}"/>
              </a:ext>
            </a:extLst>
          </p:cNvPr>
          <p:cNvSpPr txBox="1"/>
          <p:nvPr/>
        </p:nvSpPr>
        <p:spPr>
          <a:xfrm>
            <a:off x="7154445" y="4411449"/>
            <a:ext cx="1987450" cy="169277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Unmatched impedance cable</a:t>
            </a:r>
            <a:endParaRPr lang="en-GB" sz="1100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A8DA42C-7D5C-2A0E-D66F-1D7F7F8F8C55}"/>
              </a:ext>
            </a:extLst>
          </p:cNvPr>
          <p:cNvSpPr/>
          <p:nvPr/>
        </p:nvSpPr>
        <p:spPr>
          <a:xfrm>
            <a:off x="3390842" y="4004169"/>
            <a:ext cx="211224" cy="27016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7F981D-7471-C87D-8058-4DBDF9392A38}"/>
              </a:ext>
            </a:extLst>
          </p:cNvPr>
          <p:cNvSpPr txBox="1"/>
          <p:nvPr/>
        </p:nvSpPr>
        <p:spPr>
          <a:xfrm>
            <a:off x="616094" y="4475451"/>
            <a:ext cx="5760720" cy="1354217"/>
          </a:xfrm>
          <a:prstGeom prst="rect">
            <a:avLst/>
          </a:prstGeom>
          <a:solidFill>
            <a:srgbClr val="B4DE86">
              <a:alpha val="5098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/>
              <a:t>Before LIU</a:t>
            </a:r>
            <a:endParaRPr lang="en-GB" sz="14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400" dirty="0"/>
              <a:t>All three experimentally observed instabilities were</a:t>
            </a:r>
            <a:r>
              <a:rPr lang="en-GB" sz="1400" b="1" dirty="0"/>
              <a:t> predicted and explained </a:t>
            </a:r>
            <a:r>
              <a:rPr lang="en-GB" sz="1400" dirty="0"/>
              <a:t>either by the </a:t>
            </a:r>
            <a:r>
              <a:rPr lang="en-GB" sz="1400" b="1" dirty="0"/>
              <a:t>first or the second kicker resonance</a:t>
            </a:r>
          </a:p>
          <a:p>
            <a:pPr algn="ctr"/>
            <a:endParaRPr lang="en-GB" sz="1400" b="1" dirty="0"/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r>
              <a:rPr lang="en-GB" sz="1400" b="1" dirty="0"/>
              <a:t>Good agreement between model and beam-observables</a:t>
            </a:r>
          </a:p>
          <a:p>
            <a:pPr algn="l"/>
            <a:endParaRPr lang="en-GB" dirty="0"/>
          </a:p>
        </p:txBody>
      </p:sp>
      <p:pic>
        <p:nvPicPr>
          <p:cNvPr id="15" name="Picture 14" descr="A screenshot of a video game&#10;&#10;Description automatically generated">
            <a:extLst>
              <a:ext uri="{FF2B5EF4-FFF2-40B4-BE49-F238E27FC236}">
                <a16:creationId xmlns:a16="http://schemas.microsoft.com/office/drawing/2014/main" id="{FE100B89-6554-BF41-99A3-FCADC7BA02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738" y="2474088"/>
            <a:ext cx="2937364" cy="19017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0CE9D24-BF9C-31B9-6FA1-A105726A38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214" r="3508" b="34329"/>
          <a:stretch/>
        </p:blipFill>
        <p:spPr>
          <a:xfrm>
            <a:off x="6748765" y="5967434"/>
            <a:ext cx="2659734" cy="19867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893E878-BE55-EF19-902C-9197D087E3E5}"/>
              </a:ext>
            </a:extLst>
          </p:cNvPr>
          <p:cNvSpPr txBox="1"/>
          <p:nvPr/>
        </p:nvSpPr>
        <p:spPr>
          <a:xfrm>
            <a:off x="6922781" y="3201494"/>
            <a:ext cx="10976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accent5"/>
                </a:solidFill>
              </a:rPr>
              <a:t>High impedance 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C1B5A8-B788-7788-0C66-A297D8F60A3E}"/>
              </a:ext>
            </a:extLst>
          </p:cNvPr>
          <p:cNvSpPr txBox="1"/>
          <p:nvPr/>
        </p:nvSpPr>
        <p:spPr>
          <a:xfrm>
            <a:off x="11002206" y="3147322"/>
            <a:ext cx="8283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accent5"/>
                </a:solidFill>
              </a:rPr>
              <a:t>Short circuit termination</a:t>
            </a:r>
            <a:endParaRPr lang="en-GB" sz="1000" dirty="0">
              <a:solidFill>
                <a:schemeClr val="accent5"/>
              </a:solidFill>
            </a:endParaRP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F97006D0-8283-A631-B810-9E7BDC4CAB5E}"/>
              </a:ext>
            </a:extLst>
          </p:cNvPr>
          <p:cNvCxnSpPr>
            <a:cxnSpLocks/>
          </p:cNvCxnSpPr>
          <p:nvPr/>
        </p:nvCxnSpPr>
        <p:spPr>
          <a:xfrm rot="16200000" flipV="1">
            <a:off x="7735459" y="3210177"/>
            <a:ext cx="314463" cy="290410"/>
          </a:xfrm>
          <a:prstGeom prst="bentConnector3">
            <a:avLst>
              <a:gd name="adj1" fmla="val 101314"/>
            </a:avLst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33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4" grpId="0" animBg="1"/>
      <p:bldP spid="25" grpId="0" animBg="1"/>
      <p:bldP spid="5" grpId="0" animBg="1"/>
      <p:bldP spid="6" grpId="0" animBg="1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39A78F-4514-8F08-A7AC-70717DF55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F8FC213-A6F4-0DE6-3ED5-9147D2677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Observation after LIU</a:t>
            </a:r>
          </a:p>
          <a:p>
            <a:pPr lvl="1"/>
            <a:r>
              <a:rPr lang="en-US" dirty="0"/>
              <a:t>A new horizontal instability</a:t>
            </a:r>
          </a:p>
          <a:p>
            <a:pPr marL="366712" lvl="1" indent="0">
              <a:buNone/>
            </a:pPr>
            <a:endParaRPr lang="en-US" b="1" dirty="0"/>
          </a:p>
          <a:p>
            <a:r>
              <a:rPr lang="en-US" b="1" dirty="0">
                <a:solidFill>
                  <a:schemeClr val="bg2">
                    <a:lumMod val="90000"/>
                  </a:schemeClr>
                </a:solidFill>
              </a:rPr>
              <a:t>Horizontal instability studies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Expectations from the model</a:t>
            </a:r>
            <a:endParaRPr lang="en-US" b="1" dirty="0">
              <a:solidFill>
                <a:schemeClr val="bg2">
                  <a:lumMod val="9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Test with kicker terminations 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Additional verification of the model</a:t>
            </a:r>
          </a:p>
          <a:p>
            <a:pPr marL="366712" lvl="1" indent="0">
              <a:buNone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pPr marL="36671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F89E848-D39B-638A-27C5-6350970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3253B44-1B89-B1BE-F1E6-542D9236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559E211-FD0D-F659-92A5-2F88F1058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920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148" y="64474"/>
            <a:ext cx="11376025" cy="1065742"/>
          </a:xfrm>
        </p:spPr>
        <p:txBody>
          <a:bodyPr/>
          <a:lstStyle/>
          <a:p>
            <a:pPr algn="ctr"/>
            <a:r>
              <a:rPr lang="en-US" sz="2800" dirty="0"/>
              <a:t>A new horizontal instability after LIU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758E61-3493-396E-C78F-193F0F28E57E}"/>
                  </a:ext>
                </a:extLst>
              </p:cNvPr>
              <p:cNvSpPr txBox="1"/>
              <p:nvPr/>
            </p:nvSpPr>
            <p:spPr bwMode="auto">
              <a:xfrm>
                <a:off x="243840" y="552307"/>
                <a:ext cx="11704320" cy="274320"/>
              </a:xfrm>
              <a:prstGeom prst="rect">
                <a:avLst/>
              </a:prstGeom>
              <a:solidFill>
                <a:srgbClr val="F3BEAB">
                  <a:alpha val="61176"/>
                </a:srgbClr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dirty="0"/>
                  <a:t>Unknown horizontal instability observed in 2021 for the first time </a:t>
                </a:r>
                <a:r>
                  <a:rPr lang="en-GB" sz="1400" b="1" dirty="0"/>
                  <a:t>with high energy beam and </a:t>
                </a:r>
                <a:r>
                  <a:rPr lang="en-GB" sz="1400" dirty="0"/>
                  <a:t>with </a:t>
                </a:r>
                <a:r>
                  <a:rPr lang="en-GB" sz="1400" b="1" dirty="0"/>
                  <a:t>TFB on</a:t>
                </a:r>
                <a:r>
                  <a:rPr lang="en-GB" sz="1400" dirty="0"/>
                  <a:t>, for intensities above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500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sz="1400" dirty="0"/>
                  <a:t> ppb </a:t>
                </a:r>
                <a:r>
                  <a:rPr lang="en-GB" sz="1400" b="1" dirty="0">
                    <a:solidFill>
                      <a:schemeClr val="tx2"/>
                    </a:solidFill>
                  </a:rPr>
                  <a:t>[2]</a:t>
                </a:r>
                <a:endParaRPr lang="en-GB" sz="1400" b="1" dirty="0"/>
              </a:p>
              <a:p>
                <a:pPr lvl="2"/>
                <a:endParaRPr lang="en-GB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758E61-3493-396E-C78F-193F0F28E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3840" y="552307"/>
                <a:ext cx="11704320" cy="274320"/>
              </a:xfrm>
              <a:prstGeom prst="rect">
                <a:avLst/>
              </a:prstGeom>
              <a:blipFill>
                <a:blip r:embed="rId2"/>
                <a:stretch>
                  <a:fillRect t="-4444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7D4FAD8B-EDC4-7858-13BD-93A53DA719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" t="19656" r="29765" b="68797"/>
          <a:stretch/>
        </p:blipFill>
        <p:spPr>
          <a:xfrm>
            <a:off x="6587674" y="986830"/>
            <a:ext cx="2736500" cy="6212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01A469-D1DD-038F-713C-F30483C24D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5" r="29764" b="67019"/>
          <a:stretch/>
        </p:blipFill>
        <p:spPr>
          <a:xfrm>
            <a:off x="9600830" y="974432"/>
            <a:ext cx="1847343" cy="670503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818AC83-8414-43D3-FEC6-E7753BF2F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AD2DFA9-A1AA-0C4B-4C1F-500D42BC9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59A06AE-B8E0-2D59-591D-A4405A1FD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B0965-BF28-FA9E-CE1F-EBD76D2F739C}"/>
              </a:ext>
            </a:extLst>
          </p:cNvPr>
          <p:cNvSpPr txBox="1"/>
          <p:nvPr/>
        </p:nvSpPr>
        <p:spPr>
          <a:xfrm>
            <a:off x="325188" y="930679"/>
            <a:ext cx="5279139" cy="738664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GB" sz="1400" b="1" dirty="0"/>
              <a:t>Mitigation strategy </a:t>
            </a:r>
            <a:r>
              <a:rPr lang="en-GB" sz="1400" dirty="0"/>
              <a:t>identified using linear coupling and QSKHO quadrupoles</a:t>
            </a:r>
            <a:r>
              <a:rPr lang="en-GB" sz="1400" b="1" dirty="0">
                <a:solidFill>
                  <a:schemeClr val="tx2"/>
                </a:solidFill>
              </a:rPr>
              <a:t> [2]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Accelerated more than 1000e10 protons!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93BF7A-01DA-EA1D-6DFE-27700237D34B}"/>
                  </a:ext>
                </a:extLst>
              </p:cNvPr>
              <p:cNvSpPr txBox="1"/>
              <p:nvPr/>
            </p:nvSpPr>
            <p:spPr>
              <a:xfrm>
                <a:off x="325188" y="1764573"/>
                <a:ext cx="7776727" cy="646331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1400" dirty="0"/>
                  <a:t>Many studies carried out since 2021 (</a:t>
                </a:r>
                <a:r>
                  <a:rPr lang="en-GB" sz="1400" u="sng" dirty="0"/>
                  <a:t>more in backup</a:t>
                </a:r>
                <a:r>
                  <a:rPr lang="en-GB" sz="1400" dirty="0"/>
                  <a:t>)</a:t>
                </a:r>
                <a:r>
                  <a:rPr lang="en-GB" sz="1400" b="1" dirty="0"/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400" b="0" dirty="0"/>
                  <a:t>Intensity thresholds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400" dirty="0"/>
                  <a:t> depends on </a:t>
                </a:r>
                <a:r>
                  <a:rPr lang="en-GB" sz="1400" b="1" dirty="0"/>
                  <a:t>chromaticity </a:t>
                </a:r>
                <a:r>
                  <a:rPr lang="en-GB" sz="1400" b="1" dirty="0">
                    <a:solidFill>
                      <a:schemeClr val="tx2"/>
                    </a:solidFill>
                  </a:rPr>
                  <a:t>[3]</a:t>
                </a:r>
                <a:r>
                  <a:rPr lang="en-GB" sz="1400" dirty="0"/>
                  <a:t> and </a:t>
                </a:r>
                <a:r>
                  <a:rPr lang="en-GB" sz="1400" b="1" dirty="0"/>
                  <a:t>longitudinal emittance </a:t>
                </a:r>
                <a:r>
                  <a:rPr lang="en-GB" sz="1400" b="1" dirty="0">
                    <a:solidFill>
                      <a:schemeClr val="tx2"/>
                    </a:solidFill>
                  </a:rPr>
                  <a:t>[4]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400" dirty="0"/>
                  <a:t>Instability behaviour changes with  horizontal tune and energy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93BF7A-01DA-EA1D-6DFE-27700237D3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88" y="1764573"/>
                <a:ext cx="7776727" cy="646331"/>
              </a:xfrm>
              <a:prstGeom prst="rect">
                <a:avLst/>
              </a:prstGeom>
              <a:blipFill>
                <a:blip r:embed="rId5"/>
                <a:stretch>
                  <a:fillRect l="-1411" t="-8491" b="-160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graph of a graph with red and blue dots&#10;&#10;Description automatically generated">
            <a:extLst>
              <a:ext uri="{FF2B5EF4-FFF2-40B4-BE49-F238E27FC236}">
                <a16:creationId xmlns:a16="http://schemas.microsoft.com/office/drawing/2014/main" id="{27003AF2-8463-A685-EC51-0A81B143C4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8754" y="2383815"/>
            <a:ext cx="4295620" cy="313058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E4F7E0D-08BF-5223-B7F4-02CB7060277F}"/>
              </a:ext>
            </a:extLst>
          </p:cNvPr>
          <p:cNvSpPr txBox="1"/>
          <p:nvPr/>
        </p:nvSpPr>
        <p:spPr>
          <a:xfrm>
            <a:off x="325188" y="5980048"/>
            <a:ext cx="592745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b="1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[2] </a:t>
            </a:r>
            <a:r>
              <a:rPr lang="en-GB" sz="700" b="1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 </a:t>
            </a:r>
            <a:r>
              <a:rPr lang="en-GB" sz="700" b="1" dirty="0" err="1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Asvesta</a:t>
            </a:r>
            <a:r>
              <a:rPr lang="en-GB" sz="700" b="1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et al., High intensity studies in the CERN proton synchrotron booster, IPAC’22</a:t>
            </a:r>
            <a:endParaRPr lang="en-GB" sz="700" b="1" dirty="0">
              <a:solidFill>
                <a:schemeClr val="tx2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C47ED39-F5F7-9761-7CA4-2B3A91FD82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8123" y="2816894"/>
            <a:ext cx="4081420" cy="30610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494E481-56DF-0C2F-1A20-A0AFEDBAB900}"/>
                  </a:ext>
                </a:extLst>
              </p:cNvPr>
              <p:cNvSpPr txBox="1"/>
              <p:nvPr/>
            </p:nvSpPr>
            <p:spPr>
              <a:xfrm>
                <a:off x="1487750" y="2528198"/>
                <a:ext cx="3274828" cy="430887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/>
                  <a:t>Energy-tune dependance</a:t>
                </a:r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higher energy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higher critical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494E481-56DF-0C2F-1A20-A0AFEDBAB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750" y="2528198"/>
                <a:ext cx="3274828" cy="430887"/>
              </a:xfrm>
              <a:prstGeom prst="rect">
                <a:avLst/>
              </a:prstGeom>
              <a:blipFill>
                <a:blip r:embed="rId9"/>
                <a:stretch>
                  <a:fillRect t="-14286" b="-2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3C9D7329-51BE-6C4C-8EDC-BF359E354B54}"/>
              </a:ext>
            </a:extLst>
          </p:cNvPr>
          <p:cNvSpPr txBox="1"/>
          <p:nvPr/>
        </p:nvSpPr>
        <p:spPr>
          <a:xfrm>
            <a:off x="6989135" y="5622210"/>
            <a:ext cx="4394857" cy="523220"/>
          </a:xfrm>
          <a:prstGeom prst="rect">
            <a:avLst/>
          </a:prstGeom>
          <a:solidFill>
            <a:srgbClr val="F9CDBD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Following some beam observables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the suspect on the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extraction kicker terminations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arose again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Google Shape;466;p22">
            <a:extLst>
              <a:ext uri="{FF2B5EF4-FFF2-40B4-BE49-F238E27FC236}">
                <a16:creationId xmlns:a16="http://schemas.microsoft.com/office/drawing/2014/main" id="{5275D9B8-9698-6B7F-2B2A-D573A2DBBFD6}"/>
              </a:ext>
            </a:extLst>
          </p:cNvPr>
          <p:cNvSpPr txBox="1"/>
          <p:nvPr/>
        </p:nvSpPr>
        <p:spPr>
          <a:xfrm>
            <a:off x="325188" y="6080076"/>
            <a:ext cx="5672750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1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[3] C. Zannini, </a:t>
            </a:r>
            <a:r>
              <a:rPr lang="en-GB" sz="800" b="1" i="1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PSB reference measurements, CEI section meeting</a:t>
            </a:r>
            <a:endParaRPr sz="800" b="1" i="1" dirty="0">
              <a:solidFill>
                <a:schemeClr val="tx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39B1EB-1DF5-B1B0-AEEF-700009529A36}"/>
              </a:ext>
            </a:extLst>
          </p:cNvPr>
          <p:cNvSpPr txBox="1"/>
          <p:nvPr/>
        </p:nvSpPr>
        <p:spPr>
          <a:xfrm>
            <a:off x="416526" y="6253550"/>
            <a:ext cx="567275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700" b="1" dirty="0">
                <a:solidFill>
                  <a:schemeClr val="tx2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[4] C. Antuono et al, Status of the PSB impedance model and instability studies, IPP MD days 2023</a:t>
            </a:r>
            <a:endParaRPr lang="en-GB" sz="7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3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25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F8FC213-A6F4-0DE6-3ED5-9147D2677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Observation after LIU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 new horizontal instability</a:t>
            </a:r>
          </a:p>
          <a:p>
            <a:pPr marL="366712" lvl="1" indent="0">
              <a:buNone/>
            </a:pPr>
            <a:endParaRPr lang="en-US" b="1" dirty="0"/>
          </a:p>
          <a:p>
            <a:r>
              <a:rPr lang="en-US" b="1" dirty="0">
                <a:solidFill>
                  <a:schemeClr val="tx2"/>
                </a:solidFill>
              </a:rPr>
              <a:t>Horizontal instability studies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Expectations from the model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Test with kicker terminations </a:t>
            </a:r>
          </a:p>
          <a:p>
            <a:pPr lvl="1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Additional verification of the model</a:t>
            </a:r>
          </a:p>
          <a:p>
            <a:pPr marL="628650" lvl="2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366712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Conclusions and outlook</a:t>
            </a:r>
          </a:p>
          <a:p>
            <a:pPr marL="36671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F89E848-D39B-638A-27C5-6350970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F5AF4-205F-5B3C-54F1-8CB9C710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E306C96-F710-5C82-0799-CEFDAE6F8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7FE86CC-0DD1-6D09-DA08-1FE866BB4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463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5CA692-1DF5-FB0F-E9C7-D6B338143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8115" y="18182"/>
            <a:ext cx="6995770" cy="546985"/>
          </a:xfrm>
        </p:spPr>
        <p:txBody>
          <a:bodyPr/>
          <a:lstStyle/>
          <a:p>
            <a:pPr algn="ctr"/>
            <a:r>
              <a:rPr lang="en-US" dirty="0"/>
              <a:t>Expectations from the model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FC3C66-A74D-499F-D836-4E1B5202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FD20B11-5A15-5199-3527-943EEE1C6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970F83-698C-92A3-1F1C-E06744C9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15" y="1566333"/>
            <a:ext cx="5363570" cy="43513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28907D-F0B5-DDD2-214F-008642C936E3}"/>
              </a:ext>
            </a:extLst>
          </p:cNvPr>
          <p:cNvSpPr txBox="1"/>
          <p:nvPr/>
        </p:nvSpPr>
        <p:spPr>
          <a:xfrm>
            <a:off x="7691215" y="2472734"/>
            <a:ext cx="4250093" cy="246221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/>
                </a:solidFill>
              </a:rPr>
              <a:t>Summary</a:t>
            </a:r>
            <a:r>
              <a:rPr lang="en-US" sz="1400" b="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all </a:t>
            </a:r>
            <a:r>
              <a:rPr lang="en-US" sz="1400" b="0" dirty="0">
                <a:solidFill>
                  <a:schemeClr val="tx1"/>
                </a:solidFill>
              </a:rPr>
              <a:t>the </a:t>
            </a:r>
            <a:r>
              <a:rPr lang="en-US" sz="1400" b="1" dirty="0">
                <a:solidFill>
                  <a:srgbClr val="00B050"/>
                </a:solidFill>
              </a:rPr>
              <a:t>observed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instabilities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0" dirty="0">
                <a:solidFill>
                  <a:schemeClr val="tx1"/>
                </a:solidFill>
              </a:rPr>
              <a:t>are explained:</a:t>
            </a:r>
          </a:p>
          <a:p>
            <a:endParaRPr lang="en-GB" sz="1400" b="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∼ </a:t>
            </a:r>
            <a:r>
              <a:rPr lang="en-GB" sz="1400" b="1" dirty="0">
                <a:solidFill>
                  <a:srgbClr val="00B050"/>
                </a:solidFill>
              </a:rPr>
              <a:t>160 MeV </a:t>
            </a:r>
            <a:r>
              <a:rPr lang="en-GB" sz="1400" dirty="0">
                <a:solidFill>
                  <a:schemeClr val="tx1"/>
                </a:solidFill>
              </a:rPr>
              <a:t>by the </a:t>
            </a:r>
            <a:r>
              <a:rPr lang="en-GB" sz="1400" b="1" dirty="0">
                <a:solidFill>
                  <a:srgbClr val="FF0000"/>
                </a:solidFill>
              </a:rPr>
              <a:t>first kicker resonance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∼ </a:t>
            </a:r>
            <a:r>
              <a:rPr lang="en-GB" sz="1400" b="1" dirty="0">
                <a:solidFill>
                  <a:srgbClr val="00B050"/>
                </a:solidFill>
              </a:rPr>
              <a:t>1.2 GeV </a:t>
            </a:r>
            <a:r>
              <a:rPr lang="en-GB" sz="1400" dirty="0">
                <a:solidFill>
                  <a:schemeClr val="tx1"/>
                </a:solidFill>
              </a:rPr>
              <a:t>by the </a:t>
            </a:r>
            <a:r>
              <a:rPr lang="en-GB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third kicker resonance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∼ </a:t>
            </a:r>
            <a:r>
              <a:rPr lang="en-GB" sz="1400" b="1" dirty="0">
                <a:solidFill>
                  <a:srgbClr val="00B050"/>
                </a:solidFill>
              </a:rPr>
              <a:t>330 MeV </a:t>
            </a:r>
            <a:r>
              <a:rPr lang="en-GB" sz="1400" dirty="0">
                <a:solidFill>
                  <a:schemeClr val="tx1"/>
                </a:solidFill>
              </a:rPr>
              <a:t>and ∼ </a:t>
            </a:r>
            <a:r>
              <a:rPr lang="en-GB" sz="1400" b="1" dirty="0">
                <a:solidFill>
                  <a:srgbClr val="00B050"/>
                </a:solidFill>
              </a:rPr>
              <a:t>1.6 GeV </a:t>
            </a:r>
            <a:r>
              <a:rPr lang="en-GB" sz="1400" dirty="0">
                <a:solidFill>
                  <a:schemeClr val="tx1"/>
                </a:solidFill>
              </a:rPr>
              <a:t>by the </a:t>
            </a:r>
            <a:r>
              <a: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second kicker resonance</a:t>
            </a:r>
          </a:p>
          <a:p>
            <a:pPr lvl="1"/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BBB5BB-154D-DA4E-D0AD-563C62129161}"/>
              </a:ext>
            </a:extLst>
          </p:cNvPr>
          <p:cNvSpPr txBox="1"/>
          <p:nvPr/>
        </p:nvSpPr>
        <p:spPr>
          <a:xfrm>
            <a:off x="3377510" y="4654880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160 MeV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86B83-B63B-E84D-BAB9-EAD606540746}"/>
              </a:ext>
            </a:extLst>
          </p:cNvPr>
          <p:cNvSpPr txBox="1"/>
          <p:nvPr/>
        </p:nvSpPr>
        <p:spPr>
          <a:xfrm>
            <a:off x="3734784" y="3735518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330 MeV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EF4262-DE0B-FF1F-22CB-A9593F5C97D0}"/>
              </a:ext>
            </a:extLst>
          </p:cNvPr>
          <p:cNvSpPr txBox="1"/>
          <p:nvPr/>
        </p:nvSpPr>
        <p:spPr>
          <a:xfrm>
            <a:off x="5637175" y="4205423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1.6 GeV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3EF42C-42F3-E8DA-08A9-F757C3D9B613}"/>
              </a:ext>
            </a:extLst>
          </p:cNvPr>
          <p:cNvSpPr txBox="1"/>
          <p:nvPr/>
        </p:nvSpPr>
        <p:spPr>
          <a:xfrm>
            <a:off x="5015932" y="3287721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1.2 GeV</a:t>
            </a:r>
            <a:endParaRPr lang="en-GB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9E87907-D5F5-AB47-35AC-4D1ED3021D5D}"/>
                  </a:ext>
                </a:extLst>
              </p:cNvPr>
              <p:cNvSpPr txBox="1"/>
              <p:nvPr/>
            </p:nvSpPr>
            <p:spPr>
              <a:xfrm>
                <a:off x="1023964" y="659518"/>
                <a:ext cx="10144072" cy="9705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With the 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latest impedance model </a:t>
                </a:r>
                <a:r>
                  <a:rPr lang="en-US" sz="1400" b="0" dirty="0">
                    <a:solidFill>
                      <a:schemeClr val="tx1"/>
                    </a:solidFill>
                  </a:rPr>
                  <a:t>of the PSB and with the operational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400" b="1" dirty="0"/>
                  <a:t>~ 0.17</a:t>
                </a:r>
                <a:endParaRPr lang="en-US" sz="1400" b="1" dirty="0">
                  <a:solidFill>
                    <a:schemeClr val="tx1"/>
                  </a:solidFill>
                </a:endParaRPr>
              </a:p>
              <a:p>
                <a:pPr marL="742950" lvl="1" indent="-285750" algn="ctr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We can plot the </a:t>
                </a:r>
                <a:r>
                  <a:rPr lang="en-US" sz="1400" b="1" dirty="0" err="1"/>
                  <a:t>Sacherer</a:t>
                </a:r>
                <a:r>
                  <a:rPr lang="en-US" sz="1400" b="1" dirty="0"/>
                  <a:t> stability criteria </a:t>
                </a:r>
                <a:r>
                  <a:rPr lang="en-US" sz="1400" dirty="0"/>
                  <a:t>as a function of the energy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9E87907-D5F5-AB47-35AC-4D1ED3021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964" y="659518"/>
                <a:ext cx="10144072" cy="970522"/>
              </a:xfrm>
              <a:prstGeom prst="rect">
                <a:avLst/>
              </a:prstGeom>
              <a:blipFill>
                <a:blip r:embed="rId3"/>
                <a:stretch>
                  <a:fillRect t="-1258" b="-2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oogle Shape;481;p23">
            <a:extLst>
              <a:ext uri="{FF2B5EF4-FFF2-40B4-BE49-F238E27FC236}">
                <a16:creationId xmlns:a16="http://schemas.microsoft.com/office/drawing/2014/main" id="{F920DA7B-E976-B9AF-FC7C-8DED43B9453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759" r="6484"/>
          <a:stretch/>
        </p:blipFill>
        <p:spPr>
          <a:xfrm>
            <a:off x="191079" y="1328298"/>
            <a:ext cx="2370541" cy="156731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482;p23">
            <a:extLst>
              <a:ext uri="{FF2B5EF4-FFF2-40B4-BE49-F238E27FC236}">
                <a16:creationId xmlns:a16="http://schemas.microsoft.com/office/drawing/2014/main" id="{90A40FA5-E6EB-3139-EF3E-EE5B3DE9E269}"/>
              </a:ext>
            </a:extLst>
          </p:cNvPr>
          <p:cNvSpPr txBox="1"/>
          <p:nvPr/>
        </p:nvSpPr>
        <p:spPr>
          <a:xfrm>
            <a:off x="79350" y="731628"/>
            <a:ext cx="2594000" cy="553957"/>
          </a:xfrm>
          <a:prstGeom prst="rect">
            <a:avLst/>
          </a:prstGeom>
          <a:solidFill>
            <a:srgbClr val="FFE389"/>
          </a:solidFill>
          <a:ln w="127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Latest impedance model</a:t>
            </a:r>
            <a:r>
              <a:rPr lang="en-US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more </a:t>
            </a:r>
            <a:r>
              <a:rPr lang="en-US" sz="1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precise extraction kicker circuit info </a:t>
            </a:r>
            <a:r>
              <a:rPr lang="en-US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(including filters)</a:t>
            </a:r>
            <a:r>
              <a:rPr lang="en-US" sz="1000" b="1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[5]</a:t>
            </a:r>
            <a:endParaRPr sz="1000" b="1" dirty="0">
              <a:solidFill>
                <a:schemeClr val="tx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C8412B-FCFD-C01F-5EE9-895B6E5DFFFC}"/>
              </a:ext>
            </a:extLst>
          </p:cNvPr>
          <p:cNvSpPr txBox="1"/>
          <p:nvPr/>
        </p:nvSpPr>
        <p:spPr>
          <a:xfrm>
            <a:off x="407988" y="6200518"/>
            <a:ext cx="1154996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tx2"/>
                </a:solidFill>
              </a:rPr>
              <a:t>[5] </a:t>
            </a:r>
            <a:r>
              <a:rPr lang="en-US" sz="800" b="1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Zannini et al., </a:t>
            </a:r>
            <a:r>
              <a:rPr lang="en-GB" sz="800" b="1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LOW IMPEDANCE DESIGN WITH EXAMPLE OF KICKERS (INCLUDING CABLES) AND POTENTIAL OF METAMATERIALS, Zermatt 2019 MCBI proceeding</a:t>
            </a:r>
            <a:endParaRPr lang="en-GB" sz="1000" b="1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411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11" grpId="0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EBB9E-B8B6-01F3-CF2C-C3FDC227B3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8E155-095C-DAAE-83F7-8A6325DAD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8115" y="18182"/>
            <a:ext cx="6995770" cy="546985"/>
          </a:xfrm>
        </p:spPr>
        <p:txBody>
          <a:bodyPr/>
          <a:lstStyle/>
          <a:p>
            <a:pPr algn="ctr"/>
            <a:r>
              <a:rPr lang="en-US" dirty="0"/>
              <a:t>Expectations from the model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A61B013-7412-AC81-806A-887084BCC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2/5/2025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8966CEF-5EF6-4C55-1F79-9F9594937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IPP-MD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1550A81-D3C5-002C-78E9-DB59E348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4F99C498-2367-8FB5-BBAB-B954685DD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15" y="1566333"/>
            <a:ext cx="5363570" cy="43513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9ACF5C-EE4B-969C-CDD2-CCDE04CB9101}"/>
              </a:ext>
            </a:extLst>
          </p:cNvPr>
          <p:cNvSpPr txBox="1"/>
          <p:nvPr/>
        </p:nvSpPr>
        <p:spPr>
          <a:xfrm>
            <a:off x="7691215" y="2472734"/>
            <a:ext cx="4250093" cy="292608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/>
                </a:solidFill>
              </a:rPr>
              <a:t>Summary</a:t>
            </a:r>
            <a:r>
              <a:rPr lang="en-US" sz="1400" b="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en-US" sz="1400" b="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all </a:t>
            </a:r>
            <a:r>
              <a:rPr lang="en-US" sz="1400" b="0" dirty="0">
                <a:solidFill>
                  <a:schemeClr val="tx1"/>
                </a:solidFill>
              </a:rPr>
              <a:t>the </a:t>
            </a:r>
            <a:r>
              <a:rPr lang="en-US" sz="1400" b="1" dirty="0">
                <a:solidFill>
                  <a:srgbClr val="00B050"/>
                </a:solidFill>
              </a:rPr>
              <a:t>observed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instabilities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0" dirty="0">
                <a:solidFill>
                  <a:schemeClr val="tx1"/>
                </a:solidFill>
              </a:rPr>
              <a:t>are explained:</a:t>
            </a:r>
          </a:p>
          <a:p>
            <a:endParaRPr lang="en-GB" sz="1400" b="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∼ </a:t>
            </a:r>
            <a:r>
              <a:rPr lang="en-GB" sz="1400" b="1" dirty="0">
                <a:solidFill>
                  <a:srgbClr val="00B050"/>
                </a:solidFill>
              </a:rPr>
              <a:t>160 MeV </a:t>
            </a:r>
            <a:r>
              <a:rPr lang="en-GB" sz="1400" dirty="0">
                <a:solidFill>
                  <a:schemeClr val="tx1"/>
                </a:solidFill>
              </a:rPr>
              <a:t>by the </a:t>
            </a:r>
            <a:r>
              <a:rPr lang="en-GB" sz="1400" b="1" dirty="0">
                <a:solidFill>
                  <a:srgbClr val="FF0000"/>
                </a:solidFill>
              </a:rPr>
              <a:t>first kicker resonance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∼ </a:t>
            </a:r>
            <a:r>
              <a:rPr lang="en-GB" sz="1400" b="1" dirty="0">
                <a:solidFill>
                  <a:srgbClr val="00B050"/>
                </a:solidFill>
              </a:rPr>
              <a:t>1.2 GeV </a:t>
            </a:r>
            <a:r>
              <a:rPr lang="en-GB" sz="1400" dirty="0">
                <a:solidFill>
                  <a:schemeClr val="tx1"/>
                </a:solidFill>
              </a:rPr>
              <a:t>by the </a:t>
            </a:r>
            <a:r>
              <a:rPr lang="en-GB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third kicker resonance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∼ </a:t>
            </a:r>
            <a:r>
              <a:rPr lang="en-GB" sz="1400" b="1" dirty="0">
                <a:solidFill>
                  <a:srgbClr val="00B050"/>
                </a:solidFill>
              </a:rPr>
              <a:t>330 MeV </a:t>
            </a:r>
            <a:r>
              <a:rPr lang="en-GB" sz="1400" dirty="0">
                <a:solidFill>
                  <a:schemeClr val="tx1"/>
                </a:solidFill>
              </a:rPr>
              <a:t>and ∼ </a:t>
            </a:r>
            <a:r>
              <a:rPr lang="en-GB" sz="1400" b="1" dirty="0">
                <a:solidFill>
                  <a:srgbClr val="00B050"/>
                </a:solidFill>
              </a:rPr>
              <a:t>1.6 GeV </a:t>
            </a:r>
            <a:r>
              <a:rPr lang="en-GB" sz="1400" dirty="0">
                <a:solidFill>
                  <a:schemeClr val="tx1"/>
                </a:solidFill>
              </a:rPr>
              <a:t>by the </a:t>
            </a:r>
            <a:r>
              <a: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second kicker resonance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accent2"/>
                </a:solidFill>
              </a:rPr>
              <a:t>Others instability are also predicted and could be checked in the future</a:t>
            </a:r>
            <a:endParaRPr lang="en-US" sz="1400" b="0" dirty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EAF3D6-0328-7681-2E02-13D5658106ED}"/>
              </a:ext>
            </a:extLst>
          </p:cNvPr>
          <p:cNvSpPr txBox="1"/>
          <p:nvPr/>
        </p:nvSpPr>
        <p:spPr>
          <a:xfrm>
            <a:off x="3377510" y="4654880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160 MeV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59F34A-3BC2-8AB5-D5A9-2CD1C615718C}"/>
              </a:ext>
            </a:extLst>
          </p:cNvPr>
          <p:cNvSpPr txBox="1"/>
          <p:nvPr/>
        </p:nvSpPr>
        <p:spPr>
          <a:xfrm>
            <a:off x="3734784" y="3735518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330 MeV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EE4344-B60D-F94B-0299-7E010E1F49A8}"/>
              </a:ext>
            </a:extLst>
          </p:cNvPr>
          <p:cNvSpPr txBox="1"/>
          <p:nvPr/>
        </p:nvSpPr>
        <p:spPr>
          <a:xfrm>
            <a:off x="5637175" y="4205423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1.6 GeV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26EDD0-5FCE-31CB-84C5-B014ED86713E}"/>
              </a:ext>
            </a:extLst>
          </p:cNvPr>
          <p:cNvSpPr txBox="1"/>
          <p:nvPr/>
        </p:nvSpPr>
        <p:spPr>
          <a:xfrm>
            <a:off x="5015932" y="3287721"/>
            <a:ext cx="71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1.2 GeV</a:t>
            </a:r>
            <a:endParaRPr lang="en-GB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3B1338F-A7FF-BA11-908D-7580DC0C8947}"/>
                  </a:ext>
                </a:extLst>
              </p:cNvPr>
              <p:cNvSpPr txBox="1"/>
              <p:nvPr/>
            </p:nvSpPr>
            <p:spPr>
              <a:xfrm>
                <a:off x="1023964" y="659518"/>
                <a:ext cx="10144072" cy="9705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With the </a:t>
                </a:r>
                <a:r>
                  <a:rPr lang="en-US" sz="1400" b="1" dirty="0">
                    <a:solidFill>
                      <a:schemeClr val="tx1"/>
                    </a:solidFill>
                  </a:rPr>
                  <a:t>latest impedance model </a:t>
                </a:r>
                <a:r>
                  <a:rPr lang="en-US" sz="1400" b="0" dirty="0">
                    <a:solidFill>
                      <a:schemeClr val="tx1"/>
                    </a:solidFill>
                  </a:rPr>
                  <a:t>of the PSB and with the operational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𝐐</m:t>
                        </m:r>
                      </m:e>
                      <m:sub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en-US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400" b="1" dirty="0"/>
                  <a:t>~ 0.17</a:t>
                </a:r>
                <a:endParaRPr lang="en-US" sz="1400" b="1" dirty="0">
                  <a:solidFill>
                    <a:schemeClr val="tx1"/>
                  </a:solidFill>
                </a:endParaRPr>
              </a:p>
              <a:p>
                <a:pPr marL="742950" lvl="1" indent="-285750" algn="ctr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We can plot the </a:t>
                </a:r>
                <a:r>
                  <a:rPr lang="en-US" sz="1400" b="1" dirty="0" err="1"/>
                  <a:t>Sacherer</a:t>
                </a:r>
                <a:r>
                  <a:rPr lang="en-US" sz="1400" b="1" dirty="0"/>
                  <a:t> stability criteria </a:t>
                </a:r>
                <a:r>
                  <a:rPr lang="en-US" sz="1400" dirty="0"/>
                  <a:t>as a function of the energy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3B1338F-A7FF-BA11-908D-7580DC0C8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964" y="659518"/>
                <a:ext cx="10144072" cy="970522"/>
              </a:xfrm>
              <a:prstGeom prst="rect">
                <a:avLst/>
              </a:prstGeom>
              <a:blipFill>
                <a:blip r:embed="rId3"/>
                <a:stretch>
                  <a:fillRect t="-1258" b="-25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oogle Shape;481;p23">
            <a:extLst>
              <a:ext uri="{FF2B5EF4-FFF2-40B4-BE49-F238E27FC236}">
                <a16:creationId xmlns:a16="http://schemas.microsoft.com/office/drawing/2014/main" id="{F7AB0324-E125-F976-5F1E-045592A64BC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759" r="6484"/>
          <a:stretch/>
        </p:blipFill>
        <p:spPr>
          <a:xfrm>
            <a:off x="191079" y="1328298"/>
            <a:ext cx="2370541" cy="156731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482;p23">
            <a:extLst>
              <a:ext uri="{FF2B5EF4-FFF2-40B4-BE49-F238E27FC236}">
                <a16:creationId xmlns:a16="http://schemas.microsoft.com/office/drawing/2014/main" id="{0081757B-1CE6-70C3-D701-D64BD98459CB}"/>
              </a:ext>
            </a:extLst>
          </p:cNvPr>
          <p:cNvSpPr txBox="1"/>
          <p:nvPr/>
        </p:nvSpPr>
        <p:spPr>
          <a:xfrm>
            <a:off x="79350" y="731628"/>
            <a:ext cx="2594000" cy="553957"/>
          </a:xfrm>
          <a:prstGeom prst="rect">
            <a:avLst/>
          </a:prstGeom>
          <a:solidFill>
            <a:srgbClr val="FFE389"/>
          </a:solidFill>
          <a:ln w="127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Latest impedance model</a:t>
            </a:r>
            <a:r>
              <a:rPr lang="en-US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more </a:t>
            </a:r>
            <a:r>
              <a:rPr lang="en-US" sz="1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precise extraction kicker circuit info </a:t>
            </a:r>
            <a:r>
              <a:rPr lang="en-US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(including filters)</a:t>
            </a:r>
            <a:r>
              <a:rPr lang="en-US" sz="1000" b="1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[5]</a:t>
            </a:r>
            <a:endParaRPr sz="1000" b="1" dirty="0">
              <a:solidFill>
                <a:schemeClr val="tx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1F3FE6-2D1A-0568-61C4-897DAEEB664D}"/>
              </a:ext>
            </a:extLst>
          </p:cNvPr>
          <p:cNvSpPr txBox="1"/>
          <p:nvPr/>
        </p:nvSpPr>
        <p:spPr>
          <a:xfrm>
            <a:off x="407988" y="6200518"/>
            <a:ext cx="1154996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tx2"/>
                </a:solidFill>
              </a:rPr>
              <a:t>[5] </a:t>
            </a:r>
            <a:r>
              <a:rPr lang="en-US" sz="800" b="1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C. Zannini et al., </a:t>
            </a:r>
            <a:r>
              <a:rPr lang="en-GB" sz="800" b="1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LOW IMPEDANCE DESIGN WITH EXAMPLE OF KICKERS (INCLUDING CABLES) AND POTENTIAL OF METAMATERIALS, Zermatt 2019 MCBI proceeding</a:t>
            </a:r>
            <a:endParaRPr lang="en-GB" sz="1000" b="1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15" name="Multiplication Sign 14">
            <a:extLst>
              <a:ext uri="{FF2B5EF4-FFF2-40B4-BE49-F238E27FC236}">
                <a16:creationId xmlns:a16="http://schemas.microsoft.com/office/drawing/2014/main" id="{25B7D485-C378-DEA7-264E-D35C4B0B1A2B}"/>
              </a:ext>
            </a:extLst>
          </p:cNvPr>
          <p:cNvSpPr/>
          <p:nvPr/>
        </p:nvSpPr>
        <p:spPr>
          <a:xfrm>
            <a:off x="3513694" y="3542911"/>
            <a:ext cx="167950" cy="184666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Multiplication Sign 16">
            <a:extLst>
              <a:ext uri="{FF2B5EF4-FFF2-40B4-BE49-F238E27FC236}">
                <a16:creationId xmlns:a16="http://schemas.microsoft.com/office/drawing/2014/main" id="{6BB0D746-8290-04E5-F1E3-A83DF7040E26}"/>
              </a:ext>
            </a:extLst>
          </p:cNvPr>
          <p:cNvSpPr/>
          <p:nvPr/>
        </p:nvSpPr>
        <p:spPr>
          <a:xfrm>
            <a:off x="3527323" y="2238334"/>
            <a:ext cx="167950" cy="184666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Multiplication Sign 17">
            <a:extLst>
              <a:ext uri="{FF2B5EF4-FFF2-40B4-BE49-F238E27FC236}">
                <a16:creationId xmlns:a16="http://schemas.microsoft.com/office/drawing/2014/main" id="{B82AE926-B3E2-B118-B38B-697E3E71D9D2}"/>
              </a:ext>
            </a:extLst>
          </p:cNvPr>
          <p:cNvSpPr/>
          <p:nvPr/>
        </p:nvSpPr>
        <p:spPr>
          <a:xfrm>
            <a:off x="3671229" y="2672232"/>
            <a:ext cx="167950" cy="184666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Multiplication Sign 18">
            <a:extLst>
              <a:ext uri="{FF2B5EF4-FFF2-40B4-BE49-F238E27FC236}">
                <a16:creationId xmlns:a16="http://schemas.microsoft.com/office/drawing/2014/main" id="{EEBD707A-D06C-9DAF-843A-606CA6BB9644}"/>
              </a:ext>
            </a:extLst>
          </p:cNvPr>
          <p:cNvSpPr/>
          <p:nvPr/>
        </p:nvSpPr>
        <p:spPr>
          <a:xfrm>
            <a:off x="3958678" y="3090357"/>
            <a:ext cx="167950" cy="184666"/>
          </a:xfrm>
          <a:prstGeom prst="mathMultiply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26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LayoutPpt" id="{4A2892D3-481A-454E-8F31-D27684C5C9C4}" vid="{BF2D4F5E-F999-4421-9EFB-4467550C62F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5573</TotalTime>
  <Words>2305</Words>
  <Application>Microsoft Office PowerPoint</Application>
  <PresentationFormat>Widescreen</PresentationFormat>
  <Paragraphs>489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AdvOT19ee2aa8.B</vt:lpstr>
      <vt:lpstr>Aptos</vt:lpstr>
      <vt:lpstr>Arial</vt:lpstr>
      <vt:lpstr>Calibri</vt:lpstr>
      <vt:lpstr>Cambria Math</vt:lpstr>
      <vt:lpstr>Office Theme</vt:lpstr>
      <vt:lpstr>PSB horizontal instabilities: beam observables and model predictions</vt:lpstr>
      <vt:lpstr>Outline</vt:lpstr>
      <vt:lpstr>Outline</vt:lpstr>
      <vt:lpstr>Horizontal instabilities at the PSB</vt:lpstr>
      <vt:lpstr>Outline</vt:lpstr>
      <vt:lpstr>A new horizontal instability after LIU</vt:lpstr>
      <vt:lpstr>Outline</vt:lpstr>
      <vt:lpstr>Expectations from the model</vt:lpstr>
      <vt:lpstr>Expectations from the model</vt:lpstr>
      <vt:lpstr>Outline</vt:lpstr>
      <vt:lpstr>Experimental verification</vt:lpstr>
      <vt:lpstr>Cure of the instability</vt:lpstr>
      <vt:lpstr>Outline</vt:lpstr>
      <vt:lpstr>Additional verification of the PSB model</vt:lpstr>
      <vt:lpstr>Outline</vt:lpstr>
      <vt:lpstr>Conclusions and outlook</vt:lpstr>
      <vt:lpstr>Thank you!</vt:lpstr>
      <vt:lpstr>Backup</vt:lpstr>
      <vt:lpstr>Impedance model of the extraction kicker</vt:lpstr>
      <vt:lpstr>Expectations from the model: could we cure the instability?</vt:lpstr>
      <vt:lpstr>Possible future limitations</vt:lpstr>
      <vt:lpstr>Kicker circuit</vt:lpstr>
      <vt:lpstr>A new horizontal instability</vt:lpstr>
      <vt:lpstr>Observation in 2022 : Nth dependence with emittance</vt:lpstr>
      <vt:lpstr>Observation in 2022 : test changing tune and intensity</vt:lpstr>
      <vt:lpstr>Observation in 2022 : test changing tune and intensity</vt:lpstr>
      <vt:lpstr>Expectations from the model</vt:lpstr>
      <vt:lpstr>Expectations from the model</vt:lpstr>
      <vt:lpstr>Expectations from the model</vt:lpstr>
      <vt:lpstr>Prediction with old impedance model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Ewa Lopienska</dc:creator>
  <cp:lastModifiedBy>chiara antuono</cp:lastModifiedBy>
  <cp:revision>31</cp:revision>
  <dcterms:created xsi:type="dcterms:W3CDTF">2023-04-24T08:59:38Z</dcterms:created>
  <dcterms:modified xsi:type="dcterms:W3CDTF">2025-02-05T14:25:07Z</dcterms:modified>
</cp:coreProperties>
</file>